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16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2ED58-A045-4E18-AA14-E8302B4C5C53}" type="datetimeFigureOut">
              <a:rPr lang="en-US" smtClean="0"/>
              <a:t>7/7/2017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958430-04DA-461C-A732-7BFEADCA5915}" type="slidenum">
              <a:rPr lang="en-US" smtClean="0"/>
              <a:t>‹#›</a:t>
            </a:fld>
            <a:endParaRPr lang="en-US"/>
          </a:p>
        </p:txBody>
      </p:sp>
    </p:spTree>
    <p:extLst>
      <p:ext uri="{BB962C8B-B14F-4D97-AF65-F5344CB8AC3E}">
        <p14:creationId xmlns:p14="http://schemas.microsoft.com/office/powerpoint/2010/main" val="387917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775B6-9892-4755-B2C1-340C365BA6C0}" type="slidenum">
              <a:rPr lang="en-US"/>
              <a:pPr/>
              <a:t>46</a:t>
            </a:fld>
            <a:endParaRPr lang="en-US"/>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924DB9-827B-4D0D-824F-45DEE2C1CC77}" type="slidenum">
              <a:rPr lang="en-US"/>
              <a:pPr/>
              <a:t>55</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008646-920F-40AB-8C30-80D05D824CC4}" type="slidenum">
              <a:rPr lang="en-US"/>
              <a:pPr/>
              <a:t>56</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749E14-CFAD-4B3A-9319-0A798C419D04}" type="slidenum">
              <a:rPr lang="en-US"/>
              <a:pPr/>
              <a:t>57</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B96EAB-0D47-4EAE-AA26-F46171BEAEAE}" type="slidenum">
              <a:rPr lang="en-US"/>
              <a:pPr/>
              <a:t>58</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58B31B-25DC-4AFE-8625-512C8572660C}" type="slidenum">
              <a:rPr lang="en-US"/>
              <a:pPr/>
              <a:t>59</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CA4DB9-4014-4538-9E4D-B4ED1B73102E}" type="slidenum">
              <a:rPr lang="en-US"/>
              <a:pPr/>
              <a:t>60</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85E4D-4229-405B-BB90-16EDF9B94FBB}" type="slidenum">
              <a:rPr lang="en-US"/>
              <a:pPr/>
              <a:t>61</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6F8C34-3FA7-434F-98DF-D1D7150475FB}" type="slidenum">
              <a:rPr lang="en-US"/>
              <a:pPr/>
              <a:t>62</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F798F2-7D66-44E1-9C5B-568021C5295F}" type="slidenum">
              <a:rPr lang="en-US"/>
              <a:pPr/>
              <a:t>63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D1806B-1D61-4D37-8629-3F3C5F043DBB}" type="slidenum">
              <a:rPr lang="en-US"/>
              <a:pPr/>
              <a:t>64</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F7E18-760C-486E-AF55-40C312B6C2DD}" type="slidenum">
              <a:rPr lang="en-US"/>
              <a:pPr/>
              <a:t>47</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AE1215-048F-44C9-AFE2-B0383D81B82D}" type="slidenum">
              <a:rPr lang="en-US"/>
              <a:pPr/>
              <a:t>65</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7982CD-47AE-4726-B763-5334DD03FBFA}" type="slidenum">
              <a:rPr lang="en-US"/>
              <a:pPr/>
              <a:t>66</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80E5A-93ED-43BA-8DF5-DED699C118D7}" type="slidenum">
              <a:rPr lang="en-US"/>
              <a:pPr/>
              <a:t>67</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8A7D3C-3B05-47BC-9066-87F9B794D05A}" type="slidenum">
              <a:rPr lang="en-US"/>
              <a:pPr/>
              <a:t>68</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86262-736C-4ABE-9348-7422C19E6CD8}" type="slidenum">
              <a:rPr lang="en-US"/>
              <a:pPr/>
              <a:t>69</a:t>
            </a:fld>
            <a:endParaRPr 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078E77-FDA6-4537-899C-EEF19C1884EF}" type="slidenum">
              <a:rPr lang="en-US"/>
              <a:pPr/>
              <a:t>70</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2DE4B-FD65-4897-AF7F-744709AF3BC9}" type="slidenum">
              <a:rPr lang="en-US"/>
              <a:pPr/>
              <a:t>71</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D061F-0271-4214-94EA-9F5B502AEF71}" type="slidenum">
              <a:rPr lang="en-US"/>
              <a:pPr/>
              <a:t>72</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33AE88-FC20-4373-A830-5D96D2E3A0AA}" type="slidenum">
              <a:rPr lang="en-US"/>
              <a:pPr/>
              <a:t>73</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A6070-F64B-4FFE-9397-9B4C3E6EF30A}" type="slidenum">
              <a:rPr lang="en-US"/>
              <a:pPr/>
              <a:t>74</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355F4-7348-413D-883B-FB6BC9D369EE}" type="slidenum">
              <a:rPr lang="en-US"/>
              <a:pPr/>
              <a:t>48</a:t>
            </a:fld>
            <a:endParaRPr lang="en-US"/>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23400-6F7F-4F7E-8D59-BBDEA16B9C89}" type="slidenum">
              <a:rPr lang="en-US"/>
              <a:pPr/>
              <a:t>75</a:t>
            </a:fld>
            <a:endParaRPr 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761792-626F-4372-B7DC-63B20F70A659}" type="slidenum">
              <a:rPr lang="en-US"/>
              <a:pPr/>
              <a:t>76</a:t>
            </a:fld>
            <a:endParaRPr 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5218B7-38FB-44FC-99DF-BA7223A1A7CF}" type="slidenum">
              <a:rPr lang="en-US"/>
              <a:pPr/>
              <a:t>77</a:t>
            </a:fld>
            <a:endParaRPr 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4250F-3B15-42BF-86E8-B91E2B5A0EF9}" type="slidenum">
              <a:rPr lang="en-US"/>
              <a:pPr/>
              <a:t>78</a:t>
            </a:fld>
            <a:endParaRPr 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4DA938-90A6-4AF9-ADAE-0DD48FC52510}" type="slidenum">
              <a:rPr lang="en-US"/>
              <a:pPr/>
              <a:t>79</a:t>
            </a:fld>
            <a:endParaRPr 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93BE2-E177-492B-92EC-501C58C54BC7}" type="slidenum">
              <a:rPr lang="en-US"/>
              <a:pPr/>
              <a:t>80</a:t>
            </a:fld>
            <a:endParaRPr 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DDE57-4496-4347-A679-C82CBE33EE4C}" type="slidenum">
              <a:rPr lang="en-US"/>
              <a:pPr/>
              <a:t>81</a:t>
            </a:fld>
            <a:endParaRPr 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A86548-F933-4A2B-AD74-52659CC67169}" type="slidenum">
              <a:rPr lang="en-US"/>
              <a:pPr/>
              <a:t>82</a:t>
            </a:fld>
            <a:endParaRPr 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F246D-9F3F-4C15-985C-324E0DC3D23D}" type="slidenum">
              <a:rPr lang="en-US"/>
              <a:pPr/>
              <a:t>83</a:t>
            </a:fld>
            <a:endParaRPr 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219F94-5EDA-4EB1-A1B5-1FB47030E61F}" type="slidenum">
              <a:rPr lang="en-US"/>
              <a:pPr/>
              <a:t>84</a:t>
            </a:fld>
            <a:endParaRPr 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07C50-B81F-417D-9D83-B90E8BEE63F6}" type="slidenum">
              <a:rPr lang="en-US"/>
              <a:pPr/>
              <a:t>49</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9205E5-2DCF-43FB-AC4B-E3670EB7E20B}" type="slidenum">
              <a:rPr lang="en-US"/>
              <a:pPr/>
              <a:t>85</a:t>
            </a:fld>
            <a:endParaRPr 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1081302-1958-4006-ADD4-C9031111EEBF}" type="slidenum">
              <a:rPr lang="en-US" smtClean="0"/>
              <a:pPr/>
              <a:t>112</a:t>
            </a:fld>
            <a:endParaRPr lang="en-US" smtClean="0"/>
          </a:p>
        </p:txBody>
      </p:sp>
      <p:sp>
        <p:nvSpPr>
          <p:cNvPr id="36867" name="Slide Image Placeholder 1"/>
          <p:cNvSpPr>
            <a:spLocks noGrp="1" noRot="1" noChangeAspect="1" noTextEdit="1"/>
          </p:cNvSpPr>
          <p:nvPr>
            <p:ph type="sldImg"/>
          </p:nvPr>
        </p:nvSpPr>
        <p:spPr>
          <a:ln/>
        </p:spPr>
      </p:sp>
      <p:sp>
        <p:nvSpPr>
          <p:cNvPr id="36868" name="Notes Placeholder 2"/>
          <p:cNvSpPr>
            <a:spLocks noGrp="1"/>
          </p:cNvSpPr>
          <p:nvPr>
            <p:ph type="body" idx="1"/>
          </p:nvPr>
        </p:nvSpPr>
        <p:spPr>
          <a:noFill/>
          <a:ln/>
        </p:spPr>
        <p:txBody>
          <a:bodyPr lIns="91432" tIns="45716" rIns="91432" bIns="45716"/>
          <a:lstStyle/>
          <a:p>
            <a:pPr eaLnBrk="1" hangingPunct="1"/>
            <a:endParaRPr lang="en-US" smtClean="0"/>
          </a:p>
        </p:txBody>
      </p:sp>
      <p:sp>
        <p:nvSpPr>
          <p:cNvPr id="36869" name="Slide Number Placeholder 3"/>
          <p:cNvSpPr txBox="1">
            <a:spLocks noGrp="1"/>
          </p:cNvSpPr>
          <p:nvPr/>
        </p:nvSpPr>
        <p:spPr bwMode="auto">
          <a:xfrm>
            <a:off x="3884414" y="8685894"/>
            <a:ext cx="2972098" cy="456595"/>
          </a:xfrm>
          <a:prstGeom prst="rect">
            <a:avLst/>
          </a:prstGeom>
          <a:noFill/>
          <a:ln w="9525">
            <a:noFill/>
            <a:miter lim="800000"/>
            <a:headEnd/>
            <a:tailEnd/>
          </a:ln>
        </p:spPr>
        <p:txBody>
          <a:bodyPr lIns="91432" tIns="45716" rIns="91432" bIns="45716" anchor="b"/>
          <a:lstStyle/>
          <a:p>
            <a:pPr algn="r" defTabSz="914485"/>
            <a:fld id="{F71A6363-075F-444B-9764-5E2E417B00BD}" type="slidenum">
              <a:rPr lang="en-US" sz="1200">
                <a:latin typeface="Arial" charset="0"/>
              </a:rPr>
              <a:pPr algn="r" defTabSz="914485"/>
              <a:t>112</a:t>
            </a:fld>
            <a:endParaRPr lang="en-US" sz="120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1C286C-681A-47A9-90B2-69CEF57228B0}" type="slidenum">
              <a:rPr lang="en-US"/>
              <a:pPr/>
              <a:t>50</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E50543-3434-4306-AEE6-EE6DABE9027B}" type="slidenum">
              <a:rPr lang="en-US"/>
              <a:pPr/>
              <a:t>51</a:t>
            </a:fld>
            <a:endParaRPr 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17B2A-6690-4C89-870B-0C09AB1E1305}" type="slidenum">
              <a:rPr lang="en-US"/>
              <a:pPr/>
              <a:t>52</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FC2D50-BE97-41F2-BC53-66597BC8E270}" type="slidenum">
              <a:rPr lang="en-US"/>
              <a:pPr/>
              <a:t>53</a:t>
            </a:fld>
            <a:endParaRPr 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5732E-BE84-478B-8805-5DA3832FD118}" type="slidenum">
              <a:rPr lang="en-US"/>
              <a:pPr/>
              <a:t>54</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65C11C-A6A9-46A5-A8F9-69ACB2295585}"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5699-D73A-4F06-BFEF-FEB02FEE2591}" type="slidenum">
              <a:rPr lang="en-US" smtClean="0"/>
              <a:t>‹#›</a:t>
            </a:fld>
            <a:endParaRPr lang="en-US"/>
          </a:p>
        </p:txBody>
      </p:sp>
    </p:spTree>
    <p:extLst>
      <p:ext uri="{BB962C8B-B14F-4D97-AF65-F5344CB8AC3E}">
        <p14:creationId xmlns:p14="http://schemas.microsoft.com/office/powerpoint/2010/main" val="213367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5C11C-A6A9-46A5-A8F9-69ACB2295585}"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5699-D73A-4F06-BFEF-FEB02FEE2591}" type="slidenum">
              <a:rPr lang="en-US" smtClean="0"/>
              <a:t>‹#›</a:t>
            </a:fld>
            <a:endParaRPr lang="en-US"/>
          </a:p>
        </p:txBody>
      </p:sp>
    </p:spTree>
    <p:extLst>
      <p:ext uri="{BB962C8B-B14F-4D97-AF65-F5344CB8AC3E}">
        <p14:creationId xmlns:p14="http://schemas.microsoft.com/office/powerpoint/2010/main" val="373201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5C11C-A6A9-46A5-A8F9-69ACB2295585}"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5699-D73A-4F06-BFEF-FEB02FEE2591}" type="slidenum">
              <a:rPr lang="en-US" smtClean="0"/>
              <a:t>‹#›</a:t>
            </a:fld>
            <a:endParaRPr lang="en-US"/>
          </a:p>
        </p:txBody>
      </p:sp>
    </p:spTree>
    <p:extLst>
      <p:ext uri="{BB962C8B-B14F-4D97-AF65-F5344CB8AC3E}">
        <p14:creationId xmlns:p14="http://schemas.microsoft.com/office/powerpoint/2010/main" val="322804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5C11C-A6A9-46A5-A8F9-69ACB2295585}"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5699-D73A-4F06-BFEF-FEB02FEE2591}" type="slidenum">
              <a:rPr lang="en-US" smtClean="0"/>
              <a:t>‹#›</a:t>
            </a:fld>
            <a:endParaRPr lang="en-US"/>
          </a:p>
        </p:txBody>
      </p:sp>
    </p:spTree>
    <p:extLst>
      <p:ext uri="{BB962C8B-B14F-4D97-AF65-F5344CB8AC3E}">
        <p14:creationId xmlns:p14="http://schemas.microsoft.com/office/powerpoint/2010/main" val="69633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65C11C-A6A9-46A5-A8F9-69ACB2295585}"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5699-D73A-4F06-BFEF-FEB02FEE2591}" type="slidenum">
              <a:rPr lang="en-US" smtClean="0"/>
              <a:t>‹#›</a:t>
            </a:fld>
            <a:endParaRPr lang="en-US"/>
          </a:p>
        </p:txBody>
      </p:sp>
    </p:spTree>
    <p:extLst>
      <p:ext uri="{BB962C8B-B14F-4D97-AF65-F5344CB8AC3E}">
        <p14:creationId xmlns:p14="http://schemas.microsoft.com/office/powerpoint/2010/main" val="239386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65C11C-A6A9-46A5-A8F9-69ACB2295585}"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5699-D73A-4F06-BFEF-FEB02FEE2591}" type="slidenum">
              <a:rPr lang="en-US" smtClean="0"/>
              <a:t>‹#›</a:t>
            </a:fld>
            <a:endParaRPr lang="en-US"/>
          </a:p>
        </p:txBody>
      </p:sp>
    </p:spTree>
    <p:extLst>
      <p:ext uri="{BB962C8B-B14F-4D97-AF65-F5344CB8AC3E}">
        <p14:creationId xmlns:p14="http://schemas.microsoft.com/office/powerpoint/2010/main" val="226935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65C11C-A6A9-46A5-A8F9-69ACB2295585}" type="datetimeFigureOut">
              <a:rPr lang="en-US" smtClean="0"/>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5699-D73A-4F06-BFEF-FEB02FEE2591}" type="slidenum">
              <a:rPr lang="en-US" smtClean="0"/>
              <a:t>‹#›</a:t>
            </a:fld>
            <a:endParaRPr lang="en-US"/>
          </a:p>
        </p:txBody>
      </p:sp>
    </p:spTree>
    <p:extLst>
      <p:ext uri="{BB962C8B-B14F-4D97-AF65-F5344CB8AC3E}">
        <p14:creationId xmlns:p14="http://schemas.microsoft.com/office/powerpoint/2010/main" val="185149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65C11C-A6A9-46A5-A8F9-69ACB2295585}" type="datetimeFigureOut">
              <a:rPr lang="en-US" smtClean="0"/>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5699-D73A-4F06-BFEF-FEB02FEE2591}" type="slidenum">
              <a:rPr lang="en-US" smtClean="0"/>
              <a:t>‹#›</a:t>
            </a:fld>
            <a:endParaRPr lang="en-US"/>
          </a:p>
        </p:txBody>
      </p:sp>
    </p:spTree>
    <p:extLst>
      <p:ext uri="{BB962C8B-B14F-4D97-AF65-F5344CB8AC3E}">
        <p14:creationId xmlns:p14="http://schemas.microsoft.com/office/powerpoint/2010/main" val="2651668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5C11C-A6A9-46A5-A8F9-69ACB2295585}" type="datetimeFigureOut">
              <a:rPr lang="en-US" smtClean="0"/>
              <a:t>7/7/2017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E5699-D73A-4F06-BFEF-FEB02FEE2591}" type="slidenum">
              <a:rPr lang="en-US" smtClean="0"/>
              <a:t>‹#›</a:t>
            </a:fld>
            <a:endParaRPr lang="en-US"/>
          </a:p>
        </p:txBody>
      </p:sp>
    </p:spTree>
    <p:extLst>
      <p:ext uri="{BB962C8B-B14F-4D97-AF65-F5344CB8AC3E}">
        <p14:creationId xmlns:p14="http://schemas.microsoft.com/office/powerpoint/2010/main" val="134999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65C11C-A6A9-46A5-A8F9-69ACB2295585}"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5699-D73A-4F06-BFEF-FEB02FEE2591}" type="slidenum">
              <a:rPr lang="en-US" smtClean="0"/>
              <a:t>‹#›</a:t>
            </a:fld>
            <a:endParaRPr lang="en-US"/>
          </a:p>
        </p:txBody>
      </p:sp>
    </p:spTree>
    <p:extLst>
      <p:ext uri="{BB962C8B-B14F-4D97-AF65-F5344CB8AC3E}">
        <p14:creationId xmlns:p14="http://schemas.microsoft.com/office/powerpoint/2010/main" val="161055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65C11C-A6A9-46A5-A8F9-69ACB2295585}"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5699-D73A-4F06-BFEF-FEB02FEE2591}" type="slidenum">
              <a:rPr lang="en-US" smtClean="0"/>
              <a:t>‹#›</a:t>
            </a:fld>
            <a:endParaRPr lang="en-US"/>
          </a:p>
        </p:txBody>
      </p:sp>
    </p:spTree>
    <p:extLst>
      <p:ext uri="{BB962C8B-B14F-4D97-AF65-F5344CB8AC3E}">
        <p14:creationId xmlns:p14="http://schemas.microsoft.com/office/powerpoint/2010/main" val="2011177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5C11C-A6A9-46A5-A8F9-69ACB2295585}" type="datetimeFigureOut">
              <a:rPr lang="en-US" smtClean="0"/>
              <a:t>7/7/2017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E5699-D73A-4F06-BFEF-FEB02FEE2591}" type="slidenum">
              <a:rPr lang="en-US" smtClean="0"/>
              <a:t>‹#›</a:t>
            </a:fld>
            <a:endParaRPr lang="en-US"/>
          </a:p>
        </p:txBody>
      </p:sp>
    </p:spTree>
    <p:extLst>
      <p:ext uri="{BB962C8B-B14F-4D97-AF65-F5344CB8AC3E}">
        <p14:creationId xmlns:p14="http://schemas.microsoft.com/office/powerpoint/2010/main" val="5116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1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3.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wmf"/><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0"/>
            <a:ext cx="7772400" cy="1470025"/>
          </a:xfrm>
        </p:spPr>
        <p:txBody>
          <a:bodyPr/>
          <a:lstStyle/>
          <a:p>
            <a:r>
              <a:rPr lang="en-US" dirty="0" smtClean="0"/>
              <a:t>15IT303J</a:t>
            </a:r>
            <a:endParaRPr lang="en-US" dirty="0"/>
          </a:p>
        </p:txBody>
      </p:sp>
      <p:sp>
        <p:nvSpPr>
          <p:cNvPr id="3" name="Subtitle 2"/>
          <p:cNvSpPr>
            <a:spLocks noGrp="1"/>
          </p:cNvSpPr>
          <p:nvPr>
            <p:ph type="subTitle" idx="1"/>
          </p:nvPr>
        </p:nvSpPr>
        <p:spPr/>
        <p:txBody>
          <a:bodyPr/>
          <a:lstStyle/>
          <a:p>
            <a:r>
              <a:rPr lang="en-US" dirty="0" smtClean="0"/>
              <a:t>COMPUTER</a:t>
            </a:r>
          </a:p>
          <a:p>
            <a:r>
              <a:rPr lang="en-US" dirty="0" smtClean="0"/>
              <a:t> NETWORKS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3530216"/>
              </p:ext>
            </p:extLst>
          </p:nvPr>
        </p:nvGraphicFramePr>
        <p:xfrm>
          <a:off x="914400" y="3124200"/>
          <a:ext cx="7553325" cy="485394"/>
        </p:xfrm>
        <a:graphic>
          <a:graphicData uri="http://schemas.openxmlformats.org/drawingml/2006/table">
            <a:tbl>
              <a:tblPr firstRow="1" firstCol="1" lastRow="1" lastCol="1" bandRow="1" bandCol="1">
                <a:tableStyleId>{5C22544A-7EE6-4342-B048-85BDC9FD1C3A}</a:tableStyleId>
              </a:tblPr>
              <a:tblGrid>
                <a:gridCol w="2116850"/>
                <a:gridCol w="5436475"/>
              </a:tblGrid>
              <a:tr h="485394">
                <a:tc>
                  <a:txBody>
                    <a:bodyPr/>
                    <a:lstStyle/>
                    <a:p>
                      <a:pPr marL="0" marR="0" algn="ctr">
                        <a:lnSpc>
                          <a:spcPct val="115000"/>
                        </a:lnSpc>
                        <a:spcBef>
                          <a:spcPts val="0"/>
                        </a:spcBef>
                        <a:spcAft>
                          <a:spcPts val="0"/>
                        </a:spcAft>
                        <a:tabLst>
                          <a:tab pos="5486400" algn="l"/>
                          <a:tab pos="5669280" algn="r"/>
                        </a:tabLst>
                      </a:pPr>
                      <a:r>
                        <a:rPr lang="en-US" sz="1100" dirty="0">
                          <a:effectLst/>
                        </a:rPr>
                        <a:t>15IT303J</a:t>
                      </a:r>
                      <a:endParaRPr lang="en-US" sz="1200" dirty="0">
                        <a:effectLst/>
                        <a:latin typeface="Times New Roman"/>
                        <a:ea typeface="Times New Roman"/>
                      </a:endParaRPr>
                    </a:p>
                  </a:txBody>
                  <a:tcPr marL="68580" marR="68580" marT="0" marB="0" anchor="ctr"/>
                </a:tc>
                <a:tc>
                  <a:txBody>
                    <a:bodyPr/>
                    <a:lstStyle/>
                    <a:p>
                      <a:pPr marL="0" marR="0" algn="ctr">
                        <a:lnSpc>
                          <a:spcPct val="115000"/>
                        </a:lnSpc>
                        <a:spcBef>
                          <a:spcPts val="0"/>
                        </a:spcBef>
                        <a:spcAft>
                          <a:spcPts val="0"/>
                        </a:spcAft>
                        <a:tabLst>
                          <a:tab pos="5486400" algn="l"/>
                          <a:tab pos="5669280" algn="r"/>
                        </a:tabLst>
                      </a:pPr>
                      <a:r>
                        <a:rPr lang="en-US" sz="1100" dirty="0">
                          <a:effectLst/>
                        </a:rPr>
                        <a:t>COMPUTER NETWORKS</a:t>
                      </a:r>
                      <a:endParaRPr lang="en-US" sz="12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609298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B10DA2E-DA96-4B30-8751-D5E70A0B0514}" type="slidenum">
              <a:rPr lang="en-US"/>
              <a:pPr>
                <a:defRPr/>
              </a:pPr>
              <a:t>10</a:t>
            </a:fld>
            <a:endParaRPr lang="en-US"/>
          </a:p>
        </p:txBody>
      </p:sp>
      <p:sp>
        <p:nvSpPr>
          <p:cNvPr id="52226" name="Rectangle 2"/>
          <p:cNvSpPr>
            <a:spLocks noGrp="1" noChangeArrowheads="1"/>
          </p:cNvSpPr>
          <p:nvPr>
            <p:ph type="title"/>
          </p:nvPr>
        </p:nvSpPr>
        <p:spPr/>
        <p:txBody>
          <a:bodyPr/>
          <a:lstStyle/>
          <a:p>
            <a:pPr eaLnBrk="1" hangingPunct="1">
              <a:defRPr/>
            </a:pPr>
            <a:r>
              <a:rPr lang="en-US" smtClean="0"/>
              <a:t>Standards Organizations</a:t>
            </a:r>
          </a:p>
        </p:txBody>
      </p:sp>
      <p:sp>
        <p:nvSpPr>
          <p:cNvPr id="52227" name="Rectangle 3"/>
          <p:cNvSpPr>
            <a:spLocks noGrp="1" noChangeArrowheads="1"/>
          </p:cNvSpPr>
          <p:nvPr>
            <p:ph type="body" idx="1"/>
          </p:nvPr>
        </p:nvSpPr>
        <p:spPr/>
        <p:txBody>
          <a:bodyPr/>
          <a:lstStyle/>
          <a:p>
            <a:pPr eaLnBrk="1" hangingPunct="1">
              <a:defRPr/>
            </a:pPr>
            <a:r>
              <a:rPr lang="en-US" smtClean="0"/>
              <a:t>Creation Committees</a:t>
            </a:r>
          </a:p>
          <a:p>
            <a:pPr lvl="1" eaLnBrk="1" hangingPunct="1">
              <a:defRPr/>
            </a:pPr>
            <a:r>
              <a:rPr lang="en-US" smtClean="0"/>
              <a:t>ISO, ITU-T, ANSI, IEEE, EIA</a:t>
            </a:r>
          </a:p>
          <a:p>
            <a:pPr eaLnBrk="1" hangingPunct="1">
              <a:defRPr/>
            </a:pPr>
            <a:r>
              <a:rPr lang="en-US" smtClean="0"/>
              <a:t>Forums</a:t>
            </a:r>
          </a:p>
          <a:p>
            <a:pPr eaLnBrk="1" hangingPunct="1">
              <a:defRPr/>
            </a:pPr>
            <a:r>
              <a:rPr lang="en-US" smtClean="0"/>
              <a:t>Regulatory Agencies</a:t>
            </a:r>
          </a:p>
        </p:txBody>
      </p:sp>
    </p:spTree>
    <p:extLst>
      <p:ext uri="{BB962C8B-B14F-4D97-AF65-F5344CB8AC3E}">
        <p14:creationId xmlns:p14="http://schemas.microsoft.com/office/powerpoint/2010/main" val="380949484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15AEBDE-DF6E-449E-8B72-AF10559C6AA6}" type="slidenum">
              <a:rPr lang="en-US"/>
              <a:pPr>
                <a:defRPr/>
              </a:pPr>
              <a:t>100</a:t>
            </a:fld>
            <a:endParaRPr lang="en-US"/>
          </a:p>
        </p:txBody>
      </p:sp>
      <p:sp>
        <p:nvSpPr>
          <p:cNvPr id="57346" name="Rectangle 2"/>
          <p:cNvSpPr>
            <a:spLocks noGrp="1" noChangeArrowheads="1"/>
          </p:cNvSpPr>
          <p:nvPr>
            <p:ph type="title"/>
          </p:nvPr>
        </p:nvSpPr>
        <p:spPr/>
        <p:txBody>
          <a:bodyPr/>
          <a:lstStyle/>
          <a:p>
            <a:pPr eaLnBrk="1" hangingPunct="1">
              <a:defRPr/>
            </a:pPr>
            <a:r>
              <a:rPr lang="en-US" smtClean="0"/>
              <a:t>Network Layer</a:t>
            </a:r>
          </a:p>
        </p:txBody>
      </p:sp>
      <p:sp>
        <p:nvSpPr>
          <p:cNvPr id="57347" name="Rectangle 3"/>
          <p:cNvSpPr>
            <a:spLocks noGrp="1" noChangeArrowheads="1"/>
          </p:cNvSpPr>
          <p:nvPr>
            <p:ph type="body" idx="1"/>
          </p:nvPr>
        </p:nvSpPr>
        <p:spPr>
          <a:xfrm>
            <a:off x="457200" y="2438400"/>
            <a:ext cx="8229600" cy="3657600"/>
          </a:xfrm>
        </p:spPr>
        <p:txBody>
          <a:bodyPr/>
          <a:lstStyle/>
          <a:p>
            <a:pPr eaLnBrk="1" hangingPunct="1">
              <a:defRPr/>
            </a:pPr>
            <a:r>
              <a:rPr lang="en-US" smtClean="0"/>
              <a:t>Duties/services</a:t>
            </a:r>
          </a:p>
          <a:p>
            <a:pPr lvl="1" eaLnBrk="1" hangingPunct="1">
              <a:defRPr/>
            </a:pPr>
            <a:r>
              <a:rPr lang="en-US" smtClean="0"/>
              <a:t>Logical addressing</a:t>
            </a:r>
          </a:p>
          <a:p>
            <a:pPr lvl="1" eaLnBrk="1" hangingPunct="1">
              <a:defRPr/>
            </a:pPr>
            <a:r>
              <a:rPr lang="en-US" smtClean="0"/>
              <a:t>Routing</a:t>
            </a:r>
          </a:p>
        </p:txBody>
      </p:sp>
      <p:sp>
        <p:nvSpPr>
          <p:cNvPr id="57348" name="Text Box 4"/>
          <p:cNvSpPr txBox="1">
            <a:spLocks noChangeArrowheads="1"/>
          </p:cNvSpPr>
          <p:nvPr/>
        </p:nvSpPr>
        <p:spPr bwMode="auto">
          <a:xfrm>
            <a:off x="1066800" y="1219200"/>
            <a:ext cx="7010400" cy="946150"/>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defRPr/>
            </a:pPr>
            <a:r>
              <a:rPr lang="en-US" sz="2800" b="1" i="1">
                <a:solidFill>
                  <a:srgbClr val="FF0000"/>
                </a:solidFill>
                <a:effectLst>
                  <a:outerShdw blurRad="38100" dist="38100" dir="2700000" algn="tl">
                    <a:srgbClr val="000000"/>
                  </a:outerShdw>
                </a:effectLst>
                <a:latin typeface="Times New Roman" pitchFamily="18" charset="0"/>
              </a:rPr>
              <a:t>Responsible for the delivery of packets</a:t>
            </a:r>
            <a:br>
              <a:rPr lang="en-US" sz="2800" b="1" i="1">
                <a:solidFill>
                  <a:srgbClr val="FF0000"/>
                </a:solidFill>
                <a:effectLst>
                  <a:outerShdw blurRad="38100" dist="38100" dir="2700000" algn="tl">
                    <a:srgbClr val="000000"/>
                  </a:outerShdw>
                </a:effectLst>
                <a:latin typeface="Times New Roman" pitchFamily="18" charset="0"/>
              </a:rPr>
            </a:br>
            <a:r>
              <a:rPr lang="en-US" sz="2800" b="1" i="1">
                <a:solidFill>
                  <a:srgbClr val="FF0000"/>
                </a:solidFill>
                <a:effectLst>
                  <a:outerShdw blurRad="38100" dist="38100" dir="2700000" algn="tl">
                    <a:srgbClr val="000000"/>
                  </a:outerShdw>
                </a:effectLst>
                <a:latin typeface="Times New Roman" pitchFamily="18" charset="0"/>
              </a:rPr>
              <a:t>from the original source to the destination</a:t>
            </a:r>
          </a:p>
        </p:txBody>
      </p:sp>
    </p:spTree>
    <p:extLst>
      <p:ext uri="{BB962C8B-B14F-4D97-AF65-F5344CB8AC3E}">
        <p14:creationId xmlns:p14="http://schemas.microsoft.com/office/powerpoint/2010/main" val="280868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dissolve">
                                      <p:cBhvr>
                                        <p:cTn id="7" dur="5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pPr>
              <a:defRPr/>
            </a:pPr>
            <a:fld id="{07F30415-3B00-423B-9671-A36CBA179F35}" type="slidenum">
              <a:rPr lang="en-US"/>
              <a:pPr>
                <a:defRPr/>
              </a:pPr>
              <a:t>101</a:t>
            </a:fld>
            <a:endParaRPr lang="en-US"/>
          </a:p>
        </p:txBody>
      </p:sp>
      <p:sp>
        <p:nvSpPr>
          <p:cNvPr id="58370" name="Rectangle 2"/>
          <p:cNvSpPr>
            <a:spLocks noGrp="1" noChangeArrowheads="1"/>
          </p:cNvSpPr>
          <p:nvPr>
            <p:ph type="title"/>
          </p:nvPr>
        </p:nvSpPr>
        <p:spPr/>
        <p:txBody>
          <a:bodyPr/>
          <a:lstStyle/>
          <a:p>
            <a:pPr eaLnBrk="1" hangingPunct="1">
              <a:defRPr/>
            </a:pPr>
            <a:r>
              <a:rPr lang="en-US" smtClean="0"/>
              <a:t>Network Layer</a:t>
            </a:r>
          </a:p>
        </p:txBody>
      </p:sp>
      <p:sp>
        <p:nvSpPr>
          <p:cNvPr id="58371" name="Rectangle 3"/>
          <p:cNvSpPr>
            <a:spLocks noChangeArrowheads="1"/>
          </p:cNvSpPr>
          <p:nvPr/>
        </p:nvSpPr>
        <p:spPr bwMode="auto">
          <a:xfrm>
            <a:off x="1600200" y="3335338"/>
            <a:ext cx="3048000" cy="1066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8372" name="Text Box 4"/>
          <p:cNvSpPr txBox="1">
            <a:spLocks noChangeArrowheads="1"/>
          </p:cNvSpPr>
          <p:nvPr/>
        </p:nvSpPr>
        <p:spPr bwMode="auto">
          <a:xfrm>
            <a:off x="266700" y="3443288"/>
            <a:ext cx="1023938" cy="641350"/>
          </a:xfrm>
          <a:prstGeom prst="rect">
            <a:avLst/>
          </a:prstGeom>
          <a:noFill/>
          <a:ln w="9525">
            <a:noFill/>
            <a:miter lim="800000"/>
            <a:headEnd/>
            <a:tailEnd/>
          </a:ln>
        </p:spPr>
        <p:txBody>
          <a:bodyPr wrap="none">
            <a:spAutoFit/>
          </a:bodyPr>
          <a:lstStyle/>
          <a:p>
            <a:pPr algn="ctr"/>
            <a:r>
              <a:rPr lang="en-US"/>
              <a:t>Network</a:t>
            </a:r>
            <a:br>
              <a:rPr lang="en-US"/>
            </a:br>
            <a:r>
              <a:rPr lang="en-US"/>
              <a:t>Layer</a:t>
            </a:r>
          </a:p>
        </p:txBody>
      </p:sp>
      <p:sp>
        <p:nvSpPr>
          <p:cNvPr id="58373" name="Rectangle 5"/>
          <p:cNvSpPr>
            <a:spLocks noChangeArrowheads="1"/>
          </p:cNvSpPr>
          <p:nvPr/>
        </p:nvSpPr>
        <p:spPr bwMode="auto">
          <a:xfrm>
            <a:off x="2133600" y="2743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58374" name="AutoShape 6"/>
          <p:cNvSpPr>
            <a:spLocks noChangeArrowheads="1"/>
          </p:cNvSpPr>
          <p:nvPr/>
        </p:nvSpPr>
        <p:spPr bwMode="auto">
          <a:xfrm>
            <a:off x="2819400"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58375" name="Text Box 7"/>
          <p:cNvSpPr txBox="1">
            <a:spLocks noChangeArrowheads="1"/>
          </p:cNvSpPr>
          <p:nvPr/>
        </p:nvSpPr>
        <p:spPr bwMode="auto">
          <a:xfrm>
            <a:off x="2057400" y="1676400"/>
            <a:ext cx="1701800" cy="366713"/>
          </a:xfrm>
          <a:prstGeom prst="rect">
            <a:avLst/>
          </a:prstGeom>
          <a:noFill/>
          <a:ln w="9525">
            <a:noFill/>
            <a:miter lim="800000"/>
            <a:headEnd/>
            <a:tailEnd/>
          </a:ln>
        </p:spPr>
        <p:txBody>
          <a:bodyPr wrap="none">
            <a:spAutoFit/>
          </a:bodyPr>
          <a:lstStyle/>
          <a:p>
            <a:r>
              <a:rPr lang="en-US"/>
              <a:t>from Transport</a:t>
            </a:r>
          </a:p>
        </p:txBody>
      </p:sp>
      <p:sp>
        <p:nvSpPr>
          <p:cNvPr id="58385" name="Text Box 17"/>
          <p:cNvSpPr txBox="1">
            <a:spLocks noChangeArrowheads="1"/>
          </p:cNvSpPr>
          <p:nvPr/>
        </p:nvSpPr>
        <p:spPr bwMode="auto">
          <a:xfrm>
            <a:off x="2362200" y="4876800"/>
            <a:ext cx="1408113" cy="366713"/>
          </a:xfrm>
          <a:prstGeom prst="rect">
            <a:avLst/>
          </a:prstGeom>
          <a:noFill/>
          <a:ln w="9525">
            <a:noFill/>
            <a:miter lim="800000"/>
            <a:headEnd/>
            <a:tailEnd/>
          </a:ln>
        </p:spPr>
        <p:txBody>
          <a:bodyPr wrap="none">
            <a:spAutoFit/>
          </a:bodyPr>
          <a:lstStyle/>
          <a:p>
            <a:r>
              <a:rPr lang="en-US"/>
              <a:t>to Data Link</a:t>
            </a:r>
          </a:p>
        </p:txBody>
      </p:sp>
      <p:sp>
        <p:nvSpPr>
          <p:cNvPr id="58392" name="Rectangle 24"/>
          <p:cNvSpPr>
            <a:spLocks noChangeArrowheads="1"/>
          </p:cNvSpPr>
          <p:nvPr/>
        </p:nvSpPr>
        <p:spPr bwMode="auto">
          <a:xfrm>
            <a:off x="5181600" y="3335338"/>
            <a:ext cx="3048000" cy="1066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8393" name="Rectangle 25"/>
          <p:cNvSpPr>
            <a:spLocks noChangeArrowheads="1"/>
          </p:cNvSpPr>
          <p:nvPr/>
        </p:nvSpPr>
        <p:spPr bwMode="auto">
          <a:xfrm>
            <a:off x="5715000" y="2743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58394" name="AutoShape 26"/>
          <p:cNvSpPr>
            <a:spLocks noChangeArrowheads="1"/>
          </p:cNvSpPr>
          <p:nvPr/>
        </p:nvSpPr>
        <p:spPr bwMode="auto">
          <a:xfrm flipV="1">
            <a:off x="6400800"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58395" name="Text Box 27"/>
          <p:cNvSpPr txBox="1">
            <a:spLocks noChangeArrowheads="1"/>
          </p:cNvSpPr>
          <p:nvPr/>
        </p:nvSpPr>
        <p:spPr bwMode="auto">
          <a:xfrm>
            <a:off x="5638800" y="1676400"/>
            <a:ext cx="1430338" cy="366713"/>
          </a:xfrm>
          <a:prstGeom prst="rect">
            <a:avLst/>
          </a:prstGeom>
          <a:noFill/>
          <a:ln w="9525">
            <a:noFill/>
            <a:miter lim="800000"/>
            <a:headEnd/>
            <a:tailEnd/>
          </a:ln>
        </p:spPr>
        <p:txBody>
          <a:bodyPr wrap="none">
            <a:spAutoFit/>
          </a:bodyPr>
          <a:lstStyle/>
          <a:p>
            <a:r>
              <a:rPr lang="en-US"/>
              <a:t>to Transport</a:t>
            </a:r>
          </a:p>
        </p:txBody>
      </p:sp>
      <p:sp>
        <p:nvSpPr>
          <p:cNvPr id="58405" name="Text Box 37"/>
          <p:cNvSpPr txBox="1">
            <a:spLocks noChangeArrowheads="1"/>
          </p:cNvSpPr>
          <p:nvPr/>
        </p:nvSpPr>
        <p:spPr bwMode="auto">
          <a:xfrm>
            <a:off x="5943600" y="4876800"/>
            <a:ext cx="1679575" cy="366713"/>
          </a:xfrm>
          <a:prstGeom prst="rect">
            <a:avLst/>
          </a:prstGeom>
          <a:noFill/>
          <a:ln w="9525">
            <a:noFill/>
            <a:miter lim="800000"/>
            <a:headEnd/>
            <a:tailEnd/>
          </a:ln>
        </p:spPr>
        <p:txBody>
          <a:bodyPr wrap="none">
            <a:spAutoFit/>
          </a:bodyPr>
          <a:lstStyle/>
          <a:p>
            <a:r>
              <a:rPr lang="en-US"/>
              <a:t>from Data Link</a:t>
            </a:r>
          </a:p>
        </p:txBody>
      </p:sp>
      <p:sp>
        <p:nvSpPr>
          <p:cNvPr id="58415" name="Rectangle 47"/>
          <p:cNvSpPr>
            <a:spLocks noChangeArrowheads="1"/>
          </p:cNvSpPr>
          <p:nvPr/>
        </p:nvSpPr>
        <p:spPr bwMode="auto">
          <a:xfrm>
            <a:off x="2133600" y="3505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58416" name="Rectangle 48"/>
          <p:cNvSpPr>
            <a:spLocks noChangeArrowheads="1"/>
          </p:cNvSpPr>
          <p:nvPr/>
        </p:nvSpPr>
        <p:spPr bwMode="auto">
          <a:xfrm>
            <a:off x="3733800" y="3505200"/>
            <a:ext cx="609600" cy="304800"/>
          </a:xfrm>
          <a:prstGeom prst="rect">
            <a:avLst/>
          </a:prstGeom>
          <a:solidFill>
            <a:schemeClr val="tx1"/>
          </a:solidFill>
          <a:ln w="9525">
            <a:solidFill>
              <a:schemeClr val="tx1"/>
            </a:solidFill>
            <a:miter lim="800000"/>
            <a:headEnd/>
            <a:tailEnd/>
          </a:ln>
        </p:spPr>
        <p:txBody>
          <a:bodyPr wrap="none" anchor="ctr"/>
          <a:lstStyle/>
          <a:p>
            <a:pPr algn="ctr"/>
            <a:r>
              <a:rPr lang="en-US">
                <a:solidFill>
                  <a:srgbClr val="080808"/>
                </a:solidFill>
              </a:rPr>
              <a:t>H3</a:t>
            </a:r>
          </a:p>
        </p:txBody>
      </p:sp>
      <p:sp>
        <p:nvSpPr>
          <p:cNvPr id="58417" name="AutoShape 49"/>
          <p:cNvSpPr>
            <a:spLocks noChangeArrowheads="1"/>
          </p:cNvSpPr>
          <p:nvPr/>
        </p:nvSpPr>
        <p:spPr bwMode="auto">
          <a:xfrm>
            <a:off x="3048000" y="4191000"/>
            <a:ext cx="381000" cy="609600"/>
          </a:xfrm>
          <a:prstGeom prst="downArrow">
            <a:avLst>
              <a:gd name="adj1" fmla="val 50000"/>
              <a:gd name="adj2" fmla="val 40000"/>
            </a:avLst>
          </a:prstGeom>
          <a:solidFill>
            <a:schemeClr val="folHlink"/>
          </a:solidFill>
          <a:ln w="9525">
            <a:solidFill>
              <a:schemeClr val="tx1"/>
            </a:solidFill>
            <a:miter lim="800000"/>
            <a:headEnd/>
            <a:tailEnd/>
          </a:ln>
        </p:spPr>
        <p:txBody>
          <a:bodyPr wrap="none" anchor="ctr"/>
          <a:lstStyle/>
          <a:p>
            <a:endParaRPr lang="en-US"/>
          </a:p>
        </p:txBody>
      </p:sp>
      <p:sp>
        <p:nvSpPr>
          <p:cNvPr id="58418" name="Rectangle 50"/>
          <p:cNvSpPr>
            <a:spLocks noChangeArrowheads="1"/>
          </p:cNvSpPr>
          <p:nvPr/>
        </p:nvSpPr>
        <p:spPr bwMode="auto">
          <a:xfrm>
            <a:off x="5715000" y="3505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58419" name="Rectangle 51"/>
          <p:cNvSpPr>
            <a:spLocks noChangeArrowheads="1"/>
          </p:cNvSpPr>
          <p:nvPr/>
        </p:nvSpPr>
        <p:spPr bwMode="auto">
          <a:xfrm>
            <a:off x="7315200" y="3505200"/>
            <a:ext cx="609600" cy="304800"/>
          </a:xfrm>
          <a:prstGeom prst="rect">
            <a:avLst/>
          </a:prstGeom>
          <a:solidFill>
            <a:schemeClr val="tx1"/>
          </a:solidFill>
          <a:ln w="9525">
            <a:solidFill>
              <a:schemeClr val="tx1"/>
            </a:solidFill>
            <a:miter lim="800000"/>
            <a:headEnd/>
            <a:tailEnd/>
          </a:ln>
        </p:spPr>
        <p:txBody>
          <a:bodyPr wrap="none" anchor="ctr"/>
          <a:lstStyle/>
          <a:p>
            <a:pPr algn="ctr"/>
            <a:r>
              <a:rPr lang="en-US">
                <a:solidFill>
                  <a:srgbClr val="080808"/>
                </a:solidFill>
              </a:rPr>
              <a:t>H3</a:t>
            </a:r>
          </a:p>
        </p:txBody>
      </p:sp>
      <p:sp>
        <p:nvSpPr>
          <p:cNvPr id="58420" name="Line 52"/>
          <p:cNvSpPr>
            <a:spLocks noChangeShapeType="1"/>
          </p:cNvSpPr>
          <p:nvPr/>
        </p:nvSpPr>
        <p:spPr bwMode="auto">
          <a:xfrm>
            <a:off x="2133600" y="3048000"/>
            <a:ext cx="0" cy="457200"/>
          </a:xfrm>
          <a:prstGeom prst="line">
            <a:avLst/>
          </a:prstGeom>
          <a:noFill/>
          <a:ln w="9525">
            <a:solidFill>
              <a:schemeClr val="tx1"/>
            </a:solidFill>
            <a:prstDash val="dash"/>
            <a:round/>
            <a:headEnd/>
            <a:tailEnd/>
          </a:ln>
        </p:spPr>
        <p:txBody>
          <a:bodyPr/>
          <a:lstStyle/>
          <a:p>
            <a:endParaRPr lang="en-US"/>
          </a:p>
        </p:txBody>
      </p:sp>
      <p:sp>
        <p:nvSpPr>
          <p:cNvPr id="58421" name="Line 53"/>
          <p:cNvSpPr>
            <a:spLocks noChangeShapeType="1"/>
          </p:cNvSpPr>
          <p:nvPr/>
        </p:nvSpPr>
        <p:spPr bwMode="auto">
          <a:xfrm>
            <a:off x="3733800" y="3048000"/>
            <a:ext cx="0" cy="457200"/>
          </a:xfrm>
          <a:prstGeom prst="line">
            <a:avLst/>
          </a:prstGeom>
          <a:noFill/>
          <a:ln w="9525">
            <a:solidFill>
              <a:schemeClr val="tx1"/>
            </a:solidFill>
            <a:prstDash val="dash"/>
            <a:round/>
            <a:headEnd/>
            <a:tailEnd/>
          </a:ln>
        </p:spPr>
        <p:txBody>
          <a:bodyPr/>
          <a:lstStyle/>
          <a:p>
            <a:endParaRPr lang="en-US"/>
          </a:p>
        </p:txBody>
      </p:sp>
      <p:sp>
        <p:nvSpPr>
          <p:cNvPr id="58422" name="Line 54"/>
          <p:cNvSpPr>
            <a:spLocks noChangeShapeType="1"/>
          </p:cNvSpPr>
          <p:nvPr/>
        </p:nvSpPr>
        <p:spPr bwMode="auto">
          <a:xfrm>
            <a:off x="5715000" y="3048000"/>
            <a:ext cx="0" cy="457200"/>
          </a:xfrm>
          <a:prstGeom prst="line">
            <a:avLst/>
          </a:prstGeom>
          <a:noFill/>
          <a:ln w="9525">
            <a:solidFill>
              <a:schemeClr val="tx1"/>
            </a:solidFill>
            <a:prstDash val="dash"/>
            <a:round/>
            <a:headEnd/>
            <a:tailEnd/>
          </a:ln>
        </p:spPr>
        <p:txBody>
          <a:bodyPr/>
          <a:lstStyle/>
          <a:p>
            <a:endParaRPr lang="en-US"/>
          </a:p>
        </p:txBody>
      </p:sp>
      <p:sp>
        <p:nvSpPr>
          <p:cNvPr id="58423" name="Line 55"/>
          <p:cNvSpPr>
            <a:spLocks noChangeShapeType="1"/>
          </p:cNvSpPr>
          <p:nvPr/>
        </p:nvSpPr>
        <p:spPr bwMode="auto">
          <a:xfrm>
            <a:off x="7315200" y="3048000"/>
            <a:ext cx="0" cy="457200"/>
          </a:xfrm>
          <a:prstGeom prst="line">
            <a:avLst/>
          </a:prstGeom>
          <a:noFill/>
          <a:ln w="9525">
            <a:solidFill>
              <a:schemeClr val="tx1"/>
            </a:solidFill>
            <a:prstDash val="dash"/>
            <a:round/>
            <a:headEnd/>
            <a:tailEnd/>
          </a:ln>
        </p:spPr>
        <p:txBody>
          <a:bodyPr/>
          <a:lstStyle/>
          <a:p>
            <a:endParaRPr lang="en-US"/>
          </a:p>
        </p:txBody>
      </p:sp>
      <p:sp>
        <p:nvSpPr>
          <p:cNvPr id="58426" name="Text Box 58"/>
          <p:cNvSpPr txBox="1">
            <a:spLocks noChangeArrowheads="1"/>
          </p:cNvSpPr>
          <p:nvPr/>
        </p:nvSpPr>
        <p:spPr bwMode="auto">
          <a:xfrm>
            <a:off x="2667000" y="3810000"/>
            <a:ext cx="1022350" cy="366713"/>
          </a:xfrm>
          <a:prstGeom prst="rect">
            <a:avLst/>
          </a:prstGeom>
          <a:noFill/>
          <a:ln w="9525">
            <a:noFill/>
            <a:miter lim="800000"/>
            <a:headEnd/>
            <a:tailEnd/>
          </a:ln>
        </p:spPr>
        <p:txBody>
          <a:bodyPr wrap="none">
            <a:spAutoFit/>
          </a:bodyPr>
          <a:lstStyle/>
          <a:p>
            <a:r>
              <a:rPr lang="en-US" i="1"/>
              <a:t>(packet)</a:t>
            </a:r>
          </a:p>
        </p:txBody>
      </p:sp>
      <p:sp>
        <p:nvSpPr>
          <p:cNvPr id="58427" name="AutoShape 59"/>
          <p:cNvSpPr>
            <a:spLocks noChangeArrowheads="1"/>
          </p:cNvSpPr>
          <p:nvPr/>
        </p:nvSpPr>
        <p:spPr bwMode="auto">
          <a:xfrm flipV="1">
            <a:off x="6553200" y="4038600"/>
            <a:ext cx="381000" cy="762000"/>
          </a:xfrm>
          <a:prstGeom prst="downArrow">
            <a:avLst>
              <a:gd name="adj1" fmla="val 50000"/>
              <a:gd name="adj2" fmla="val 50000"/>
            </a:avLst>
          </a:prstGeom>
          <a:solidFill>
            <a:schemeClr val="folHlink"/>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8577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8372"/>
                                        </p:tgtEl>
                                        <p:attrNameLst>
                                          <p:attrName>style.visibility</p:attrName>
                                        </p:attrNameLst>
                                      </p:cBhvr>
                                      <p:to>
                                        <p:strVal val="visible"/>
                                      </p:to>
                                    </p:set>
                                    <p:anim calcmode="lin" valueType="num">
                                      <p:cBhvr additive="base">
                                        <p:cTn id="12" dur="500" fill="hold"/>
                                        <p:tgtEl>
                                          <p:spTgt spid="58372"/>
                                        </p:tgtEl>
                                        <p:attrNameLst>
                                          <p:attrName>ppt_x</p:attrName>
                                        </p:attrNameLst>
                                      </p:cBhvr>
                                      <p:tavLst>
                                        <p:tav tm="0">
                                          <p:val>
                                            <p:strVal val="0-#ppt_w/2"/>
                                          </p:val>
                                        </p:tav>
                                        <p:tav tm="100000">
                                          <p:val>
                                            <p:strVal val="#ppt_x"/>
                                          </p:val>
                                        </p:tav>
                                      </p:tavLst>
                                    </p:anim>
                                    <p:anim calcmode="lin" valueType="num">
                                      <p:cBhvr additive="base">
                                        <p:cTn id="13"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8375"/>
                                        </p:tgtEl>
                                        <p:attrNameLst>
                                          <p:attrName>style.visibility</p:attrName>
                                        </p:attrNameLst>
                                      </p:cBhvr>
                                      <p:to>
                                        <p:strVal val="visible"/>
                                      </p:to>
                                    </p:set>
                                  </p:childTnLst>
                                </p:cTn>
                              </p:par>
                            </p:childTnLst>
                          </p:cTn>
                        </p:par>
                        <p:par>
                          <p:cTn id="18" fill="hold">
                            <p:stCondLst>
                              <p:cond delay="0"/>
                            </p:stCondLst>
                            <p:childTnLst>
                              <p:par>
                                <p:cTn id="19" presetID="22" presetClass="entr" presetSubtype="1" fill="hold" grpId="0" nodeType="afterEffect">
                                  <p:stCondLst>
                                    <p:cond delay="0"/>
                                  </p:stCondLst>
                                  <p:childTnLst>
                                    <p:set>
                                      <p:cBhvr>
                                        <p:cTn id="20" dur="1" fill="hold">
                                          <p:stCondLst>
                                            <p:cond delay="0"/>
                                          </p:stCondLst>
                                        </p:cTn>
                                        <p:tgtEl>
                                          <p:spTgt spid="58374"/>
                                        </p:tgtEl>
                                        <p:attrNameLst>
                                          <p:attrName>style.visibility</p:attrName>
                                        </p:attrNameLst>
                                      </p:cBhvr>
                                      <p:to>
                                        <p:strVal val="visible"/>
                                      </p:to>
                                    </p:set>
                                    <p:animEffect transition="in" filter="wipe(up)">
                                      <p:cBhvr>
                                        <p:cTn id="21" dur="500"/>
                                        <p:tgtEl>
                                          <p:spTgt spid="5837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58373"/>
                                        </p:tgtEl>
                                        <p:attrNameLst>
                                          <p:attrName>style.visibility</p:attrName>
                                        </p:attrNameLst>
                                      </p:cBhvr>
                                      <p:to>
                                        <p:strVal val="visible"/>
                                      </p:to>
                                    </p:set>
                                    <p:animEffect transition="in" filter="wipe(up)">
                                      <p:cBhvr>
                                        <p:cTn id="25" dur="500"/>
                                        <p:tgtEl>
                                          <p:spTgt spid="5837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8420"/>
                                        </p:tgtEl>
                                        <p:attrNameLst>
                                          <p:attrName>style.visibility</p:attrName>
                                        </p:attrNameLst>
                                      </p:cBhvr>
                                      <p:to>
                                        <p:strVal val="visible"/>
                                      </p:to>
                                    </p:set>
                                    <p:animEffect transition="in" filter="wipe(up)">
                                      <p:cBhvr>
                                        <p:cTn id="30" dur="500"/>
                                        <p:tgtEl>
                                          <p:spTgt spid="5842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8421"/>
                                        </p:tgtEl>
                                        <p:attrNameLst>
                                          <p:attrName>style.visibility</p:attrName>
                                        </p:attrNameLst>
                                      </p:cBhvr>
                                      <p:to>
                                        <p:strVal val="visible"/>
                                      </p:to>
                                    </p:set>
                                    <p:animEffect transition="in" filter="wipe(up)">
                                      <p:cBhvr>
                                        <p:cTn id="33" dur="500"/>
                                        <p:tgtEl>
                                          <p:spTgt spid="58421"/>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58415"/>
                                        </p:tgtEl>
                                        <p:attrNameLst>
                                          <p:attrName>style.visibility</p:attrName>
                                        </p:attrNameLst>
                                      </p:cBhvr>
                                      <p:to>
                                        <p:strVal val="visible"/>
                                      </p:to>
                                    </p:set>
                                    <p:animEffect transition="in" filter="wipe(up)">
                                      <p:cBhvr>
                                        <p:cTn id="37" dur="500"/>
                                        <p:tgtEl>
                                          <p:spTgt spid="58415"/>
                                        </p:tgtEl>
                                      </p:cBhvr>
                                    </p:animEffect>
                                  </p:childTnLst>
                                </p:cTn>
                              </p:par>
                            </p:childTnLst>
                          </p:cTn>
                        </p:par>
                        <p:par>
                          <p:cTn id="38" fill="hold">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58416"/>
                                        </p:tgtEl>
                                        <p:attrNameLst>
                                          <p:attrName>style.visibility</p:attrName>
                                        </p:attrNameLst>
                                      </p:cBhvr>
                                      <p:to>
                                        <p:strVal val="visible"/>
                                      </p:to>
                                    </p:set>
                                    <p:anim calcmode="lin" valueType="num">
                                      <p:cBhvr additive="base">
                                        <p:cTn id="41" dur="500" fill="hold"/>
                                        <p:tgtEl>
                                          <p:spTgt spid="58416"/>
                                        </p:tgtEl>
                                        <p:attrNameLst>
                                          <p:attrName>ppt_x</p:attrName>
                                        </p:attrNameLst>
                                      </p:cBhvr>
                                      <p:tavLst>
                                        <p:tav tm="0">
                                          <p:val>
                                            <p:strVal val="1+#ppt_w/2"/>
                                          </p:val>
                                        </p:tav>
                                        <p:tav tm="100000">
                                          <p:val>
                                            <p:strVal val="#ppt_x"/>
                                          </p:val>
                                        </p:tav>
                                      </p:tavLst>
                                    </p:anim>
                                    <p:anim calcmode="lin" valueType="num">
                                      <p:cBhvr additive="base">
                                        <p:cTn id="42" dur="500" fill="hold"/>
                                        <p:tgtEl>
                                          <p:spTgt spid="5841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8426"/>
                                        </p:tgtEl>
                                        <p:attrNameLst>
                                          <p:attrName>style.visibility</p:attrName>
                                        </p:attrNameLst>
                                      </p:cBhvr>
                                      <p:to>
                                        <p:strVal val="visible"/>
                                      </p:to>
                                    </p:set>
                                    <p:animEffect transition="in" filter="dissolve">
                                      <p:cBhvr>
                                        <p:cTn id="47" dur="500"/>
                                        <p:tgtEl>
                                          <p:spTgt spid="584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8417"/>
                                        </p:tgtEl>
                                        <p:attrNameLst>
                                          <p:attrName>style.visibility</p:attrName>
                                        </p:attrNameLst>
                                      </p:cBhvr>
                                      <p:to>
                                        <p:strVal val="visible"/>
                                      </p:to>
                                    </p:set>
                                    <p:animEffect transition="in" filter="wipe(up)">
                                      <p:cBhvr>
                                        <p:cTn id="52" dur="500"/>
                                        <p:tgtEl>
                                          <p:spTgt spid="58417"/>
                                        </p:tgtEl>
                                      </p:cBhvr>
                                    </p:animEffec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5838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58392"/>
                                        </p:tgtEl>
                                        <p:attrNameLst>
                                          <p:attrName>style.visibility</p:attrName>
                                        </p:attrNameLst>
                                      </p:cBhvr>
                                      <p:to>
                                        <p:strVal val="visible"/>
                                      </p:to>
                                    </p:set>
                                    <p:anim calcmode="lin" valueType="num">
                                      <p:cBhvr additive="base">
                                        <p:cTn id="60" dur="500" fill="hold"/>
                                        <p:tgtEl>
                                          <p:spTgt spid="58392"/>
                                        </p:tgtEl>
                                        <p:attrNameLst>
                                          <p:attrName>ppt_x</p:attrName>
                                        </p:attrNameLst>
                                      </p:cBhvr>
                                      <p:tavLst>
                                        <p:tav tm="0">
                                          <p:val>
                                            <p:strVal val="1+#ppt_w/2"/>
                                          </p:val>
                                        </p:tav>
                                        <p:tav tm="100000">
                                          <p:val>
                                            <p:strVal val="#ppt_x"/>
                                          </p:val>
                                        </p:tav>
                                      </p:tavLst>
                                    </p:anim>
                                    <p:anim calcmode="lin" valueType="num">
                                      <p:cBhvr additive="base">
                                        <p:cTn id="61" dur="500" fill="hold"/>
                                        <p:tgtEl>
                                          <p:spTgt spid="58392"/>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58405"/>
                                        </p:tgtEl>
                                        <p:attrNameLst>
                                          <p:attrName>style.visibility</p:attrName>
                                        </p:attrNameLst>
                                      </p:cBhvr>
                                      <p:to>
                                        <p:strVal val="visible"/>
                                      </p:to>
                                    </p:se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58427"/>
                                        </p:tgtEl>
                                        <p:attrNameLst>
                                          <p:attrName>style.visibility</p:attrName>
                                        </p:attrNameLst>
                                      </p:cBhvr>
                                      <p:to>
                                        <p:strVal val="visible"/>
                                      </p:to>
                                    </p:set>
                                    <p:animEffect transition="in" filter="wipe(down)">
                                      <p:cBhvr>
                                        <p:cTn id="68" dur="500"/>
                                        <p:tgtEl>
                                          <p:spTgt spid="58427"/>
                                        </p:tgtEl>
                                      </p:cBhvr>
                                    </p:animEffect>
                                  </p:childTnLst>
                                </p:cTn>
                              </p:par>
                            </p:childTnLst>
                          </p:cTn>
                        </p:par>
                        <p:par>
                          <p:cTn id="69" fill="hold">
                            <p:stCondLst>
                              <p:cond delay="1000"/>
                            </p:stCondLst>
                            <p:childTnLst>
                              <p:par>
                                <p:cTn id="70" presetID="2" presetClass="entr" presetSubtype="4" fill="hold" grpId="0" nodeType="afterEffect">
                                  <p:stCondLst>
                                    <p:cond delay="0"/>
                                  </p:stCondLst>
                                  <p:childTnLst>
                                    <p:set>
                                      <p:cBhvr>
                                        <p:cTn id="71" dur="1" fill="hold">
                                          <p:stCondLst>
                                            <p:cond delay="0"/>
                                          </p:stCondLst>
                                        </p:cTn>
                                        <p:tgtEl>
                                          <p:spTgt spid="58418"/>
                                        </p:tgtEl>
                                        <p:attrNameLst>
                                          <p:attrName>style.visibility</p:attrName>
                                        </p:attrNameLst>
                                      </p:cBhvr>
                                      <p:to>
                                        <p:strVal val="visible"/>
                                      </p:to>
                                    </p:set>
                                    <p:anim calcmode="lin" valueType="num">
                                      <p:cBhvr additive="base">
                                        <p:cTn id="72" dur="500" fill="hold"/>
                                        <p:tgtEl>
                                          <p:spTgt spid="58418"/>
                                        </p:tgtEl>
                                        <p:attrNameLst>
                                          <p:attrName>ppt_x</p:attrName>
                                        </p:attrNameLst>
                                      </p:cBhvr>
                                      <p:tavLst>
                                        <p:tav tm="0">
                                          <p:val>
                                            <p:strVal val="#ppt_x"/>
                                          </p:val>
                                        </p:tav>
                                        <p:tav tm="100000">
                                          <p:val>
                                            <p:strVal val="#ppt_x"/>
                                          </p:val>
                                        </p:tav>
                                      </p:tavLst>
                                    </p:anim>
                                    <p:anim calcmode="lin" valueType="num">
                                      <p:cBhvr additive="base">
                                        <p:cTn id="73" dur="500" fill="hold"/>
                                        <p:tgtEl>
                                          <p:spTgt spid="5841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8419"/>
                                        </p:tgtEl>
                                        <p:attrNameLst>
                                          <p:attrName>style.visibility</p:attrName>
                                        </p:attrNameLst>
                                      </p:cBhvr>
                                      <p:to>
                                        <p:strVal val="visible"/>
                                      </p:to>
                                    </p:set>
                                    <p:anim calcmode="lin" valueType="num">
                                      <p:cBhvr additive="base">
                                        <p:cTn id="76" dur="500" fill="hold"/>
                                        <p:tgtEl>
                                          <p:spTgt spid="58419"/>
                                        </p:tgtEl>
                                        <p:attrNameLst>
                                          <p:attrName>ppt_x</p:attrName>
                                        </p:attrNameLst>
                                      </p:cBhvr>
                                      <p:tavLst>
                                        <p:tav tm="0">
                                          <p:val>
                                            <p:strVal val="#ppt_x"/>
                                          </p:val>
                                        </p:tav>
                                        <p:tav tm="100000">
                                          <p:val>
                                            <p:strVal val="#ppt_x"/>
                                          </p:val>
                                        </p:tav>
                                      </p:tavLst>
                                    </p:anim>
                                    <p:anim calcmode="lin" valueType="num">
                                      <p:cBhvr additive="base">
                                        <p:cTn id="77" dur="500" fill="hold"/>
                                        <p:tgtEl>
                                          <p:spTgt spid="5841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8422"/>
                                        </p:tgtEl>
                                        <p:attrNameLst>
                                          <p:attrName>style.visibility</p:attrName>
                                        </p:attrNameLst>
                                      </p:cBhvr>
                                      <p:to>
                                        <p:strVal val="visible"/>
                                      </p:to>
                                    </p:set>
                                    <p:animEffect transition="in" filter="wipe(down)">
                                      <p:cBhvr>
                                        <p:cTn id="82" dur="500"/>
                                        <p:tgtEl>
                                          <p:spTgt spid="5842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58423"/>
                                        </p:tgtEl>
                                        <p:attrNameLst>
                                          <p:attrName>style.visibility</p:attrName>
                                        </p:attrNameLst>
                                      </p:cBhvr>
                                      <p:to>
                                        <p:strVal val="visible"/>
                                      </p:to>
                                    </p:set>
                                    <p:animEffect transition="in" filter="wipe(down)">
                                      <p:cBhvr>
                                        <p:cTn id="85" dur="500"/>
                                        <p:tgtEl>
                                          <p:spTgt spid="58423"/>
                                        </p:tgtEl>
                                      </p:cBhvr>
                                    </p:animEffect>
                                  </p:childTnLst>
                                </p:cTn>
                              </p:par>
                            </p:childTnLst>
                          </p:cTn>
                        </p:par>
                        <p:par>
                          <p:cTn id="86" fill="hold">
                            <p:stCondLst>
                              <p:cond delay="500"/>
                            </p:stCondLst>
                            <p:childTnLst>
                              <p:par>
                                <p:cTn id="87" presetID="22" presetClass="entr" presetSubtype="4" fill="hold" grpId="0" nodeType="afterEffect">
                                  <p:stCondLst>
                                    <p:cond delay="0"/>
                                  </p:stCondLst>
                                  <p:childTnLst>
                                    <p:set>
                                      <p:cBhvr>
                                        <p:cTn id="88" dur="1" fill="hold">
                                          <p:stCondLst>
                                            <p:cond delay="0"/>
                                          </p:stCondLst>
                                        </p:cTn>
                                        <p:tgtEl>
                                          <p:spTgt spid="58393"/>
                                        </p:tgtEl>
                                        <p:attrNameLst>
                                          <p:attrName>style.visibility</p:attrName>
                                        </p:attrNameLst>
                                      </p:cBhvr>
                                      <p:to>
                                        <p:strVal val="visible"/>
                                      </p:to>
                                    </p:set>
                                    <p:animEffect transition="in" filter="wipe(down)">
                                      <p:cBhvr>
                                        <p:cTn id="89" dur="500"/>
                                        <p:tgtEl>
                                          <p:spTgt spid="58393"/>
                                        </p:tgtEl>
                                      </p:cBhvr>
                                    </p:animEffect>
                                  </p:childTnLst>
                                </p:cTn>
                              </p:par>
                            </p:childTnLst>
                          </p:cTn>
                        </p:par>
                        <p:par>
                          <p:cTn id="90" fill="hold">
                            <p:stCondLst>
                              <p:cond delay="1000"/>
                            </p:stCondLst>
                            <p:childTnLst>
                              <p:par>
                                <p:cTn id="91" presetID="22" presetClass="entr" presetSubtype="4" fill="hold" grpId="0" nodeType="afterEffect">
                                  <p:stCondLst>
                                    <p:cond delay="0"/>
                                  </p:stCondLst>
                                  <p:childTnLst>
                                    <p:set>
                                      <p:cBhvr>
                                        <p:cTn id="92" dur="1" fill="hold">
                                          <p:stCondLst>
                                            <p:cond delay="0"/>
                                          </p:stCondLst>
                                        </p:cTn>
                                        <p:tgtEl>
                                          <p:spTgt spid="58394"/>
                                        </p:tgtEl>
                                        <p:attrNameLst>
                                          <p:attrName>style.visibility</p:attrName>
                                        </p:attrNameLst>
                                      </p:cBhvr>
                                      <p:to>
                                        <p:strVal val="visible"/>
                                      </p:to>
                                    </p:set>
                                    <p:animEffect transition="in" filter="wipe(down)">
                                      <p:cBhvr>
                                        <p:cTn id="93" dur="500"/>
                                        <p:tgtEl>
                                          <p:spTgt spid="58394"/>
                                        </p:tgtEl>
                                      </p:cBhvr>
                                    </p:animEffect>
                                  </p:childTnLst>
                                </p:cTn>
                              </p:par>
                            </p:childTnLst>
                          </p:cTn>
                        </p:par>
                        <p:par>
                          <p:cTn id="94" fill="hold">
                            <p:stCondLst>
                              <p:cond delay="1500"/>
                            </p:stCondLst>
                            <p:childTnLst>
                              <p:par>
                                <p:cTn id="95" presetID="1" presetClass="entr" presetSubtype="0" fill="hold" grpId="0" nodeType="afterEffect">
                                  <p:stCondLst>
                                    <p:cond delay="0"/>
                                  </p:stCondLst>
                                  <p:childTnLst>
                                    <p:set>
                                      <p:cBhvr>
                                        <p:cTn id="96" dur="1" fill="hold">
                                          <p:stCondLst>
                                            <p:cond delay="0"/>
                                          </p:stCondLst>
                                        </p:cTn>
                                        <p:tgtEl>
                                          <p:spTgt spid="58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nimBg="1"/>
      <p:bldP spid="58372" grpId="0"/>
      <p:bldP spid="58373" grpId="0" animBg="1"/>
      <p:bldP spid="58374" grpId="0" animBg="1"/>
      <p:bldP spid="58375" grpId="0"/>
      <p:bldP spid="58385" grpId="0"/>
      <p:bldP spid="58392" grpId="0" animBg="1"/>
      <p:bldP spid="58393" grpId="0" animBg="1"/>
      <p:bldP spid="58394" grpId="0" animBg="1"/>
      <p:bldP spid="58395" grpId="0"/>
      <p:bldP spid="58405" grpId="0"/>
      <p:bldP spid="58415" grpId="0" animBg="1"/>
      <p:bldP spid="58416" grpId="0" animBg="1"/>
      <p:bldP spid="58417" grpId="0" animBg="1"/>
      <p:bldP spid="58418" grpId="0" animBg="1"/>
      <p:bldP spid="58419" grpId="0" animBg="1"/>
      <p:bldP spid="58420" grpId="0" animBg="1"/>
      <p:bldP spid="58421" grpId="0" animBg="1"/>
      <p:bldP spid="58422" grpId="0" animBg="1"/>
      <p:bldP spid="58423" grpId="0" animBg="1"/>
      <p:bldP spid="58426" grpId="0"/>
      <p:bldP spid="5842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5"/>
          <p:cNvSpPr>
            <a:spLocks noGrp="1"/>
          </p:cNvSpPr>
          <p:nvPr>
            <p:ph type="sldNum" sz="quarter" idx="12"/>
          </p:nvPr>
        </p:nvSpPr>
        <p:spPr/>
        <p:txBody>
          <a:bodyPr/>
          <a:lstStyle/>
          <a:p>
            <a:pPr>
              <a:defRPr/>
            </a:pPr>
            <a:fld id="{B6B3418D-549E-4453-83C9-6063B90EA1AC}" type="slidenum">
              <a:rPr lang="en-US"/>
              <a:pPr>
                <a:defRPr/>
              </a:pPr>
              <a:t>102</a:t>
            </a:fld>
            <a:endParaRPr lang="en-US"/>
          </a:p>
        </p:txBody>
      </p:sp>
      <p:sp>
        <p:nvSpPr>
          <p:cNvPr id="28674" name="Rectangle 2"/>
          <p:cNvSpPr>
            <a:spLocks noGrp="1" noChangeArrowheads="1"/>
          </p:cNvSpPr>
          <p:nvPr>
            <p:ph type="title"/>
          </p:nvPr>
        </p:nvSpPr>
        <p:spPr/>
        <p:txBody>
          <a:bodyPr/>
          <a:lstStyle/>
          <a:p>
            <a:pPr eaLnBrk="1" hangingPunct="1">
              <a:defRPr/>
            </a:pPr>
            <a:r>
              <a:rPr lang="en-US" smtClean="0"/>
              <a:t>Network Layer</a:t>
            </a:r>
          </a:p>
        </p:txBody>
      </p:sp>
      <p:sp>
        <p:nvSpPr>
          <p:cNvPr id="28676" name="Rectangle 4"/>
          <p:cNvSpPr>
            <a:spLocks noChangeArrowheads="1"/>
          </p:cNvSpPr>
          <p:nvPr/>
        </p:nvSpPr>
        <p:spPr bwMode="auto">
          <a:xfrm>
            <a:off x="825500" y="2133600"/>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28677" name="Rectangle 5"/>
          <p:cNvSpPr>
            <a:spLocks noChangeArrowheads="1"/>
          </p:cNvSpPr>
          <p:nvPr/>
        </p:nvSpPr>
        <p:spPr bwMode="auto">
          <a:xfrm>
            <a:off x="1295400" y="3429000"/>
            <a:ext cx="59309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28678" name="Rectangle 6"/>
          <p:cNvSpPr>
            <a:spLocks noChangeArrowheads="1"/>
          </p:cNvSpPr>
          <p:nvPr/>
        </p:nvSpPr>
        <p:spPr bwMode="auto">
          <a:xfrm>
            <a:off x="6083300" y="4953000"/>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28679" name="Rectangle 7"/>
          <p:cNvSpPr>
            <a:spLocks noChangeArrowheads="1"/>
          </p:cNvSpPr>
          <p:nvPr/>
        </p:nvSpPr>
        <p:spPr bwMode="auto">
          <a:xfrm>
            <a:off x="1054100" y="1905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464" name="Rectangle 8"/>
          <p:cNvSpPr>
            <a:spLocks noChangeArrowheads="1"/>
          </p:cNvSpPr>
          <p:nvPr/>
        </p:nvSpPr>
        <p:spPr bwMode="auto">
          <a:xfrm>
            <a:off x="1054100" y="21336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8683" name="Rectangle 11"/>
          <p:cNvSpPr>
            <a:spLocks noChangeArrowheads="1"/>
          </p:cNvSpPr>
          <p:nvPr/>
        </p:nvSpPr>
        <p:spPr bwMode="auto">
          <a:xfrm>
            <a:off x="2578100" y="1905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466" name="Rectangle 12"/>
          <p:cNvSpPr>
            <a:spLocks noChangeArrowheads="1"/>
          </p:cNvSpPr>
          <p:nvPr/>
        </p:nvSpPr>
        <p:spPr bwMode="auto">
          <a:xfrm>
            <a:off x="2578100" y="21336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8687" name="Rectangle 15"/>
          <p:cNvSpPr>
            <a:spLocks noChangeArrowheads="1"/>
          </p:cNvSpPr>
          <p:nvPr/>
        </p:nvSpPr>
        <p:spPr bwMode="auto">
          <a:xfrm>
            <a:off x="6997700" y="4953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468" name="Rectangle 16"/>
          <p:cNvSpPr>
            <a:spLocks noChangeArrowheads="1"/>
          </p:cNvSpPr>
          <p:nvPr/>
        </p:nvSpPr>
        <p:spPr bwMode="auto">
          <a:xfrm>
            <a:off x="6997700" y="4953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8689" name="Rectangle 17"/>
          <p:cNvSpPr>
            <a:spLocks noChangeArrowheads="1"/>
          </p:cNvSpPr>
          <p:nvPr/>
        </p:nvSpPr>
        <p:spPr bwMode="auto">
          <a:xfrm>
            <a:off x="7759700" y="4724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470" name="Rectangle 18"/>
          <p:cNvSpPr>
            <a:spLocks noChangeArrowheads="1"/>
          </p:cNvSpPr>
          <p:nvPr/>
        </p:nvSpPr>
        <p:spPr bwMode="auto">
          <a:xfrm>
            <a:off x="7759700" y="4953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9471" name="computr1"/>
          <p:cNvSpPr>
            <a:spLocks noEditPoints="1" noChangeArrowheads="1"/>
          </p:cNvSpPr>
          <p:nvPr/>
        </p:nvSpPr>
        <p:spPr bwMode="auto">
          <a:xfrm>
            <a:off x="825500" y="1447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00"/>
              </a:gs>
              <a:gs pos="100000">
                <a:srgbClr val="767600"/>
              </a:gs>
            </a:gsLst>
            <a:lin ang="2700000" scaled="1"/>
          </a:gradFill>
          <a:ln w="9525">
            <a:solidFill>
              <a:srgbClr val="000000"/>
            </a:solidFill>
            <a:miter lim="800000"/>
            <a:headEnd/>
            <a:tailEnd/>
          </a:ln>
        </p:spPr>
        <p:txBody>
          <a:bodyPr/>
          <a:lstStyle/>
          <a:p>
            <a:endParaRPr lang="en-US"/>
          </a:p>
        </p:txBody>
      </p:sp>
      <p:sp>
        <p:nvSpPr>
          <p:cNvPr id="19472" name="computr1"/>
          <p:cNvSpPr>
            <a:spLocks noEditPoints="1" noChangeArrowheads="1"/>
          </p:cNvSpPr>
          <p:nvPr/>
        </p:nvSpPr>
        <p:spPr bwMode="auto">
          <a:xfrm>
            <a:off x="2349500" y="1447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19473" name="computr1"/>
          <p:cNvSpPr>
            <a:spLocks noEditPoints="1" noChangeArrowheads="1"/>
          </p:cNvSpPr>
          <p:nvPr/>
        </p:nvSpPr>
        <p:spPr bwMode="auto">
          <a:xfrm>
            <a:off x="6769100" y="5257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66FF33"/>
              </a:gs>
              <a:gs pos="100000">
                <a:srgbClr val="2F7618"/>
              </a:gs>
            </a:gsLst>
            <a:lin ang="2700000" scaled="1"/>
          </a:gradFill>
          <a:ln w="9525">
            <a:solidFill>
              <a:srgbClr val="000000"/>
            </a:solidFill>
            <a:miter lim="800000"/>
            <a:headEnd/>
            <a:tailEnd/>
          </a:ln>
        </p:spPr>
        <p:txBody>
          <a:bodyPr/>
          <a:lstStyle/>
          <a:p>
            <a:endParaRPr lang="en-US"/>
          </a:p>
        </p:txBody>
      </p:sp>
      <p:sp>
        <p:nvSpPr>
          <p:cNvPr id="19474" name="computr1"/>
          <p:cNvSpPr>
            <a:spLocks noEditPoints="1" noChangeArrowheads="1"/>
          </p:cNvSpPr>
          <p:nvPr/>
        </p:nvSpPr>
        <p:spPr bwMode="auto">
          <a:xfrm>
            <a:off x="7531100" y="4267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8703" name="Rectangle 31"/>
          <p:cNvSpPr>
            <a:spLocks noChangeArrowheads="1"/>
          </p:cNvSpPr>
          <p:nvPr/>
        </p:nvSpPr>
        <p:spPr bwMode="auto">
          <a:xfrm>
            <a:off x="2730500" y="3429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476" name="Rectangle 32"/>
          <p:cNvSpPr>
            <a:spLocks noChangeArrowheads="1"/>
          </p:cNvSpPr>
          <p:nvPr/>
        </p:nvSpPr>
        <p:spPr bwMode="auto">
          <a:xfrm>
            <a:off x="273050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9477" name="computr1"/>
          <p:cNvSpPr>
            <a:spLocks noEditPoints="1" noChangeArrowheads="1"/>
          </p:cNvSpPr>
          <p:nvPr/>
        </p:nvSpPr>
        <p:spPr bwMode="auto">
          <a:xfrm>
            <a:off x="2501900" y="3733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8706" name="Rectangle 34"/>
          <p:cNvSpPr>
            <a:spLocks noChangeArrowheads="1"/>
          </p:cNvSpPr>
          <p:nvPr/>
        </p:nvSpPr>
        <p:spPr bwMode="auto">
          <a:xfrm>
            <a:off x="3644900" y="3200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479" name="Rectangle 35"/>
          <p:cNvSpPr>
            <a:spLocks noChangeArrowheads="1"/>
          </p:cNvSpPr>
          <p:nvPr/>
        </p:nvSpPr>
        <p:spPr bwMode="auto">
          <a:xfrm>
            <a:off x="364490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9480" name="computr1"/>
          <p:cNvSpPr>
            <a:spLocks noEditPoints="1" noChangeArrowheads="1"/>
          </p:cNvSpPr>
          <p:nvPr/>
        </p:nvSpPr>
        <p:spPr bwMode="auto">
          <a:xfrm>
            <a:off x="3416300" y="2743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8709" name="Rectangle 37"/>
          <p:cNvSpPr>
            <a:spLocks noChangeArrowheads="1"/>
          </p:cNvSpPr>
          <p:nvPr/>
        </p:nvSpPr>
        <p:spPr bwMode="auto">
          <a:xfrm>
            <a:off x="4787900" y="3429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482" name="Rectangle 38"/>
          <p:cNvSpPr>
            <a:spLocks noChangeArrowheads="1"/>
          </p:cNvSpPr>
          <p:nvPr/>
        </p:nvSpPr>
        <p:spPr bwMode="auto">
          <a:xfrm>
            <a:off x="478790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9483" name="computr1"/>
          <p:cNvSpPr>
            <a:spLocks noEditPoints="1" noChangeArrowheads="1"/>
          </p:cNvSpPr>
          <p:nvPr/>
        </p:nvSpPr>
        <p:spPr bwMode="auto">
          <a:xfrm>
            <a:off x="4559300" y="3733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8714" name="Text Box 42"/>
          <p:cNvSpPr txBox="1">
            <a:spLocks noChangeArrowheads="1"/>
          </p:cNvSpPr>
          <p:nvPr/>
        </p:nvSpPr>
        <p:spPr bwMode="auto">
          <a:xfrm>
            <a:off x="3048000" y="1752600"/>
            <a:ext cx="1220788" cy="366713"/>
          </a:xfrm>
          <a:prstGeom prst="rect">
            <a:avLst/>
          </a:prstGeom>
          <a:noFill/>
          <a:ln w="9525">
            <a:noFill/>
            <a:miter lim="800000"/>
            <a:headEnd/>
            <a:tailEnd/>
          </a:ln>
        </p:spPr>
        <p:txBody>
          <a:bodyPr wrap="none">
            <a:spAutoFit/>
          </a:bodyPr>
          <a:lstStyle/>
          <a:p>
            <a:r>
              <a:rPr lang="en-US">
                <a:solidFill>
                  <a:srgbClr val="FFFF00"/>
                </a:solidFill>
              </a:rPr>
              <a:t>Network </a:t>
            </a:r>
            <a:r>
              <a:rPr lang="en-US" i="1">
                <a:solidFill>
                  <a:srgbClr val="FFFF00"/>
                </a:solidFill>
              </a:rPr>
              <a:t>1</a:t>
            </a:r>
          </a:p>
        </p:txBody>
      </p:sp>
      <p:sp>
        <p:nvSpPr>
          <p:cNvPr id="28715" name="Text Box 43"/>
          <p:cNvSpPr txBox="1">
            <a:spLocks noChangeArrowheads="1"/>
          </p:cNvSpPr>
          <p:nvPr/>
        </p:nvSpPr>
        <p:spPr bwMode="auto">
          <a:xfrm>
            <a:off x="6477000" y="2971800"/>
            <a:ext cx="1220788" cy="366713"/>
          </a:xfrm>
          <a:prstGeom prst="rect">
            <a:avLst/>
          </a:prstGeom>
          <a:noFill/>
          <a:ln w="9525">
            <a:noFill/>
            <a:miter lim="800000"/>
            <a:headEnd/>
            <a:tailEnd/>
          </a:ln>
        </p:spPr>
        <p:txBody>
          <a:bodyPr wrap="none">
            <a:spAutoFit/>
          </a:bodyPr>
          <a:lstStyle/>
          <a:p>
            <a:r>
              <a:rPr lang="en-US">
                <a:solidFill>
                  <a:srgbClr val="FFFF00"/>
                </a:solidFill>
              </a:rPr>
              <a:t>Network </a:t>
            </a:r>
            <a:r>
              <a:rPr lang="en-US" i="1">
                <a:solidFill>
                  <a:srgbClr val="FFFF00"/>
                </a:solidFill>
              </a:rPr>
              <a:t>6</a:t>
            </a:r>
          </a:p>
        </p:txBody>
      </p:sp>
      <p:sp>
        <p:nvSpPr>
          <p:cNvPr id="28716" name="Text Box 44"/>
          <p:cNvSpPr txBox="1">
            <a:spLocks noChangeArrowheads="1"/>
          </p:cNvSpPr>
          <p:nvPr/>
        </p:nvSpPr>
        <p:spPr bwMode="auto">
          <a:xfrm>
            <a:off x="7467600" y="5029200"/>
            <a:ext cx="1220788" cy="366713"/>
          </a:xfrm>
          <a:prstGeom prst="rect">
            <a:avLst/>
          </a:prstGeom>
          <a:noFill/>
          <a:ln w="9525">
            <a:noFill/>
            <a:miter lim="800000"/>
            <a:headEnd/>
            <a:tailEnd/>
          </a:ln>
        </p:spPr>
        <p:txBody>
          <a:bodyPr wrap="none">
            <a:spAutoFit/>
          </a:bodyPr>
          <a:lstStyle/>
          <a:p>
            <a:r>
              <a:rPr lang="en-US">
                <a:solidFill>
                  <a:srgbClr val="FFFF00"/>
                </a:solidFill>
              </a:rPr>
              <a:t>Network </a:t>
            </a:r>
            <a:r>
              <a:rPr lang="en-US" i="1">
                <a:solidFill>
                  <a:srgbClr val="FFFF00"/>
                </a:solidFill>
              </a:rPr>
              <a:t>5</a:t>
            </a:r>
          </a:p>
        </p:txBody>
      </p:sp>
      <p:sp>
        <p:nvSpPr>
          <p:cNvPr id="28720" name="Text Box 48"/>
          <p:cNvSpPr txBox="1">
            <a:spLocks noChangeArrowheads="1"/>
          </p:cNvSpPr>
          <p:nvPr/>
        </p:nvSpPr>
        <p:spPr bwMode="auto">
          <a:xfrm>
            <a:off x="457200" y="1462088"/>
            <a:ext cx="469900" cy="366712"/>
          </a:xfrm>
          <a:prstGeom prst="rect">
            <a:avLst/>
          </a:prstGeom>
          <a:noFill/>
          <a:ln w="9525">
            <a:noFill/>
            <a:miter lim="800000"/>
            <a:headEnd/>
            <a:tailEnd/>
          </a:ln>
        </p:spPr>
        <p:txBody>
          <a:bodyPr wrap="none">
            <a:spAutoFit/>
          </a:bodyPr>
          <a:lstStyle/>
          <a:p>
            <a:r>
              <a:rPr lang="en-US" b="1" i="1">
                <a:latin typeface="Times New Roman" pitchFamily="18" charset="0"/>
              </a:rPr>
              <a:t>1.1</a:t>
            </a:r>
          </a:p>
        </p:txBody>
      </p:sp>
      <p:sp>
        <p:nvSpPr>
          <p:cNvPr id="28721" name="Text Box 49"/>
          <p:cNvSpPr txBox="1">
            <a:spLocks noChangeArrowheads="1"/>
          </p:cNvSpPr>
          <p:nvPr/>
        </p:nvSpPr>
        <p:spPr bwMode="auto">
          <a:xfrm>
            <a:off x="1981200" y="1462088"/>
            <a:ext cx="469900" cy="366712"/>
          </a:xfrm>
          <a:prstGeom prst="rect">
            <a:avLst/>
          </a:prstGeom>
          <a:noFill/>
          <a:ln w="9525">
            <a:noFill/>
            <a:miter lim="800000"/>
            <a:headEnd/>
            <a:tailEnd/>
          </a:ln>
        </p:spPr>
        <p:txBody>
          <a:bodyPr wrap="none">
            <a:spAutoFit/>
          </a:bodyPr>
          <a:lstStyle/>
          <a:p>
            <a:r>
              <a:rPr lang="en-US" i="1">
                <a:latin typeface="Times New Roman" pitchFamily="18" charset="0"/>
              </a:rPr>
              <a:t>1.2</a:t>
            </a:r>
          </a:p>
        </p:txBody>
      </p:sp>
      <p:sp>
        <p:nvSpPr>
          <p:cNvPr id="28722" name="Text Box 50"/>
          <p:cNvSpPr txBox="1">
            <a:spLocks noChangeArrowheads="1"/>
          </p:cNvSpPr>
          <p:nvPr/>
        </p:nvSpPr>
        <p:spPr bwMode="auto">
          <a:xfrm>
            <a:off x="2133600" y="3733800"/>
            <a:ext cx="469900" cy="366713"/>
          </a:xfrm>
          <a:prstGeom prst="rect">
            <a:avLst/>
          </a:prstGeom>
          <a:noFill/>
          <a:ln w="9525">
            <a:noFill/>
            <a:miter lim="800000"/>
            <a:headEnd/>
            <a:tailEnd/>
          </a:ln>
        </p:spPr>
        <p:txBody>
          <a:bodyPr wrap="none">
            <a:spAutoFit/>
          </a:bodyPr>
          <a:lstStyle/>
          <a:p>
            <a:r>
              <a:rPr lang="en-US" i="1">
                <a:latin typeface="Times New Roman" pitchFamily="18" charset="0"/>
              </a:rPr>
              <a:t>6.6</a:t>
            </a:r>
          </a:p>
        </p:txBody>
      </p:sp>
      <p:sp>
        <p:nvSpPr>
          <p:cNvPr id="28723" name="Text Box 51"/>
          <p:cNvSpPr txBox="1">
            <a:spLocks noChangeArrowheads="1"/>
          </p:cNvSpPr>
          <p:nvPr/>
        </p:nvSpPr>
        <p:spPr bwMode="auto">
          <a:xfrm>
            <a:off x="3886200" y="2743200"/>
            <a:ext cx="469900" cy="366713"/>
          </a:xfrm>
          <a:prstGeom prst="rect">
            <a:avLst/>
          </a:prstGeom>
          <a:noFill/>
          <a:ln w="9525">
            <a:noFill/>
            <a:miter lim="800000"/>
            <a:headEnd/>
            <a:tailEnd/>
          </a:ln>
        </p:spPr>
        <p:txBody>
          <a:bodyPr wrap="none">
            <a:spAutoFit/>
          </a:bodyPr>
          <a:lstStyle/>
          <a:p>
            <a:r>
              <a:rPr lang="en-US" i="1">
                <a:latin typeface="Times New Roman" pitchFamily="18" charset="0"/>
              </a:rPr>
              <a:t>6.1</a:t>
            </a:r>
          </a:p>
        </p:txBody>
      </p:sp>
      <p:sp>
        <p:nvSpPr>
          <p:cNvPr id="28724" name="Text Box 52"/>
          <p:cNvSpPr txBox="1">
            <a:spLocks noChangeArrowheads="1"/>
          </p:cNvSpPr>
          <p:nvPr/>
        </p:nvSpPr>
        <p:spPr bwMode="auto">
          <a:xfrm>
            <a:off x="4191000" y="3733800"/>
            <a:ext cx="469900" cy="366713"/>
          </a:xfrm>
          <a:prstGeom prst="rect">
            <a:avLst/>
          </a:prstGeom>
          <a:noFill/>
          <a:ln w="9525">
            <a:noFill/>
            <a:miter lim="800000"/>
            <a:headEnd/>
            <a:tailEnd/>
          </a:ln>
        </p:spPr>
        <p:txBody>
          <a:bodyPr wrap="none">
            <a:spAutoFit/>
          </a:bodyPr>
          <a:lstStyle/>
          <a:p>
            <a:r>
              <a:rPr lang="en-US" i="1">
                <a:latin typeface="Times New Roman" pitchFamily="18" charset="0"/>
              </a:rPr>
              <a:t>6.3</a:t>
            </a:r>
          </a:p>
        </p:txBody>
      </p:sp>
      <p:sp>
        <p:nvSpPr>
          <p:cNvPr id="28725" name="Text Box 53"/>
          <p:cNvSpPr txBox="1">
            <a:spLocks noChangeArrowheads="1"/>
          </p:cNvSpPr>
          <p:nvPr/>
        </p:nvSpPr>
        <p:spPr bwMode="auto">
          <a:xfrm>
            <a:off x="6400800" y="5257800"/>
            <a:ext cx="469900" cy="366713"/>
          </a:xfrm>
          <a:prstGeom prst="rect">
            <a:avLst/>
          </a:prstGeom>
          <a:noFill/>
          <a:ln w="9525">
            <a:noFill/>
            <a:miter lim="800000"/>
            <a:headEnd/>
            <a:tailEnd/>
          </a:ln>
        </p:spPr>
        <p:txBody>
          <a:bodyPr wrap="none">
            <a:spAutoFit/>
          </a:bodyPr>
          <a:lstStyle/>
          <a:p>
            <a:r>
              <a:rPr lang="en-US" b="1" i="1">
                <a:latin typeface="Times New Roman" pitchFamily="18" charset="0"/>
              </a:rPr>
              <a:t>5.7</a:t>
            </a:r>
          </a:p>
        </p:txBody>
      </p:sp>
      <p:sp>
        <p:nvSpPr>
          <p:cNvPr id="28726" name="Text Box 54"/>
          <p:cNvSpPr txBox="1">
            <a:spLocks noChangeArrowheads="1"/>
          </p:cNvSpPr>
          <p:nvPr/>
        </p:nvSpPr>
        <p:spPr bwMode="auto">
          <a:xfrm>
            <a:off x="8001000" y="4267200"/>
            <a:ext cx="469900" cy="366713"/>
          </a:xfrm>
          <a:prstGeom prst="rect">
            <a:avLst/>
          </a:prstGeom>
          <a:noFill/>
          <a:ln w="9525">
            <a:noFill/>
            <a:miter lim="800000"/>
            <a:headEnd/>
            <a:tailEnd/>
          </a:ln>
        </p:spPr>
        <p:txBody>
          <a:bodyPr wrap="none">
            <a:spAutoFit/>
          </a:bodyPr>
          <a:lstStyle/>
          <a:p>
            <a:r>
              <a:rPr lang="en-US" i="1">
                <a:latin typeface="Times New Roman" pitchFamily="18" charset="0"/>
              </a:rPr>
              <a:t>5.2</a:t>
            </a:r>
          </a:p>
        </p:txBody>
      </p:sp>
      <p:sp>
        <p:nvSpPr>
          <p:cNvPr id="28727" name="Rectangle 55"/>
          <p:cNvSpPr>
            <a:spLocks noChangeArrowheads="1"/>
          </p:cNvSpPr>
          <p:nvPr/>
        </p:nvSpPr>
        <p:spPr bwMode="auto">
          <a:xfrm>
            <a:off x="1555750" y="5486400"/>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28729" name="Rectangle 57"/>
          <p:cNvSpPr>
            <a:spLocks noChangeArrowheads="1"/>
          </p:cNvSpPr>
          <p:nvPr/>
        </p:nvSpPr>
        <p:spPr bwMode="auto">
          <a:xfrm>
            <a:off x="2470150" y="5486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496" name="Rectangle 58"/>
          <p:cNvSpPr>
            <a:spLocks noChangeArrowheads="1"/>
          </p:cNvSpPr>
          <p:nvPr/>
        </p:nvSpPr>
        <p:spPr bwMode="auto">
          <a:xfrm>
            <a:off x="2470150" y="54864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8731" name="Rectangle 59"/>
          <p:cNvSpPr>
            <a:spLocks noChangeArrowheads="1"/>
          </p:cNvSpPr>
          <p:nvPr/>
        </p:nvSpPr>
        <p:spPr bwMode="auto">
          <a:xfrm>
            <a:off x="3232150" y="52578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498" name="Rectangle 60"/>
          <p:cNvSpPr>
            <a:spLocks noChangeArrowheads="1"/>
          </p:cNvSpPr>
          <p:nvPr/>
        </p:nvSpPr>
        <p:spPr bwMode="auto">
          <a:xfrm>
            <a:off x="3232150" y="54864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9499" name="computr1"/>
          <p:cNvSpPr>
            <a:spLocks noEditPoints="1" noChangeArrowheads="1"/>
          </p:cNvSpPr>
          <p:nvPr/>
        </p:nvSpPr>
        <p:spPr bwMode="auto">
          <a:xfrm>
            <a:off x="2241550" y="5791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19500" name="computr1"/>
          <p:cNvSpPr>
            <a:spLocks noEditPoints="1" noChangeArrowheads="1"/>
          </p:cNvSpPr>
          <p:nvPr/>
        </p:nvSpPr>
        <p:spPr bwMode="auto">
          <a:xfrm>
            <a:off x="3003550" y="48006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8736" name="Text Box 64"/>
          <p:cNvSpPr txBox="1">
            <a:spLocks noChangeArrowheads="1"/>
          </p:cNvSpPr>
          <p:nvPr/>
        </p:nvSpPr>
        <p:spPr bwMode="auto">
          <a:xfrm>
            <a:off x="2940050" y="5562600"/>
            <a:ext cx="1220788" cy="366713"/>
          </a:xfrm>
          <a:prstGeom prst="rect">
            <a:avLst/>
          </a:prstGeom>
          <a:noFill/>
          <a:ln w="9525">
            <a:noFill/>
            <a:miter lim="800000"/>
            <a:headEnd/>
            <a:tailEnd/>
          </a:ln>
        </p:spPr>
        <p:txBody>
          <a:bodyPr wrap="none">
            <a:spAutoFit/>
          </a:bodyPr>
          <a:lstStyle/>
          <a:p>
            <a:r>
              <a:rPr lang="en-US">
                <a:solidFill>
                  <a:srgbClr val="FFFF00"/>
                </a:solidFill>
              </a:rPr>
              <a:t>Network </a:t>
            </a:r>
            <a:r>
              <a:rPr lang="en-US" i="1">
                <a:solidFill>
                  <a:srgbClr val="FFFF00"/>
                </a:solidFill>
              </a:rPr>
              <a:t>3</a:t>
            </a:r>
          </a:p>
        </p:txBody>
      </p:sp>
      <p:sp>
        <p:nvSpPr>
          <p:cNvPr id="28738" name="Text Box 66"/>
          <p:cNvSpPr txBox="1">
            <a:spLocks noChangeArrowheads="1"/>
          </p:cNvSpPr>
          <p:nvPr/>
        </p:nvSpPr>
        <p:spPr bwMode="auto">
          <a:xfrm>
            <a:off x="1873250" y="5791200"/>
            <a:ext cx="469900" cy="366713"/>
          </a:xfrm>
          <a:prstGeom prst="rect">
            <a:avLst/>
          </a:prstGeom>
          <a:noFill/>
          <a:ln w="9525">
            <a:noFill/>
            <a:miter lim="800000"/>
            <a:headEnd/>
            <a:tailEnd/>
          </a:ln>
        </p:spPr>
        <p:txBody>
          <a:bodyPr wrap="none">
            <a:spAutoFit/>
          </a:bodyPr>
          <a:lstStyle/>
          <a:p>
            <a:r>
              <a:rPr lang="en-US" i="1">
                <a:latin typeface="Times New Roman" pitchFamily="18" charset="0"/>
              </a:rPr>
              <a:t>3.8</a:t>
            </a:r>
          </a:p>
        </p:txBody>
      </p:sp>
      <p:sp>
        <p:nvSpPr>
          <p:cNvPr id="28739" name="Text Box 67"/>
          <p:cNvSpPr txBox="1">
            <a:spLocks noChangeArrowheads="1"/>
          </p:cNvSpPr>
          <p:nvPr/>
        </p:nvSpPr>
        <p:spPr bwMode="auto">
          <a:xfrm>
            <a:off x="3473450" y="4800600"/>
            <a:ext cx="469900" cy="366713"/>
          </a:xfrm>
          <a:prstGeom prst="rect">
            <a:avLst/>
          </a:prstGeom>
          <a:noFill/>
          <a:ln w="9525">
            <a:noFill/>
            <a:miter lim="800000"/>
            <a:headEnd/>
            <a:tailEnd/>
          </a:ln>
        </p:spPr>
        <p:txBody>
          <a:bodyPr wrap="none">
            <a:spAutoFit/>
          </a:bodyPr>
          <a:lstStyle/>
          <a:p>
            <a:r>
              <a:rPr lang="en-US" i="1">
                <a:latin typeface="Times New Roman" pitchFamily="18" charset="0"/>
              </a:rPr>
              <a:t>3.3</a:t>
            </a:r>
          </a:p>
        </p:txBody>
      </p:sp>
      <p:grpSp>
        <p:nvGrpSpPr>
          <p:cNvPr id="2" name="Group 93"/>
          <p:cNvGrpSpPr>
            <a:grpSpLocks/>
          </p:cNvGrpSpPr>
          <p:nvPr/>
        </p:nvGrpSpPr>
        <p:grpSpPr bwMode="auto">
          <a:xfrm>
            <a:off x="5791200" y="3429000"/>
            <a:ext cx="942975" cy="1600200"/>
            <a:chOff x="3648" y="2160"/>
            <a:chExt cx="594" cy="1008"/>
          </a:xfrm>
        </p:grpSpPr>
        <p:sp>
          <p:nvSpPr>
            <p:cNvPr id="28685" name="Rectangle 13"/>
            <p:cNvSpPr>
              <a:spLocks noChangeArrowheads="1"/>
            </p:cNvSpPr>
            <p:nvPr/>
          </p:nvSpPr>
          <p:spPr bwMode="auto">
            <a:xfrm>
              <a:off x="3928" y="2160"/>
              <a:ext cx="48" cy="100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537" name="Rectangle 14"/>
            <p:cNvSpPr>
              <a:spLocks noChangeArrowheads="1"/>
            </p:cNvSpPr>
            <p:nvPr/>
          </p:nvSpPr>
          <p:spPr bwMode="auto">
            <a:xfrm>
              <a:off x="3928" y="3120"/>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9538" name="Rectangle 26"/>
            <p:cNvSpPr>
              <a:spLocks noChangeArrowheads="1"/>
            </p:cNvSpPr>
            <p:nvPr/>
          </p:nvSpPr>
          <p:spPr bwMode="auto">
            <a:xfrm>
              <a:off x="3928" y="2160"/>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pic>
          <p:nvPicPr>
            <p:cNvPr id="19539" name="Picture 74"/>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3648" y="2592"/>
              <a:ext cx="594" cy="258"/>
            </a:xfrm>
            <a:prstGeom prst="rect">
              <a:avLst/>
            </a:prstGeom>
            <a:noFill/>
            <a:ln w="9525">
              <a:noFill/>
              <a:miter lim="800000"/>
              <a:headEnd/>
              <a:tailEnd/>
            </a:ln>
          </p:spPr>
        </p:pic>
      </p:grpSp>
      <p:grpSp>
        <p:nvGrpSpPr>
          <p:cNvPr id="3" name="Group 92"/>
          <p:cNvGrpSpPr>
            <a:grpSpLocks/>
          </p:cNvGrpSpPr>
          <p:nvPr/>
        </p:nvGrpSpPr>
        <p:grpSpPr bwMode="auto">
          <a:xfrm>
            <a:off x="1752600" y="2133600"/>
            <a:ext cx="942975" cy="1371600"/>
            <a:chOff x="1104" y="1344"/>
            <a:chExt cx="594" cy="864"/>
          </a:xfrm>
        </p:grpSpPr>
        <p:sp>
          <p:nvSpPr>
            <p:cNvPr id="28700" name="Rectangle 28"/>
            <p:cNvSpPr>
              <a:spLocks noChangeArrowheads="1"/>
            </p:cNvSpPr>
            <p:nvPr/>
          </p:nvSpPr>
          <p:spPr bwMode="auto">
            <a:xfrm>
              <a:off x="1384" y="1344"/>
              <a:ext cx="48" cy="86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533" name="Rectangle 29"/>
            <p:cNvSpPr>
              <a:spLocks noChangeArrowheads="1"/>
            </p:cNvSpPr>
            <p:nvPr/>
          </p:nvSpPr>
          <p:spPr bwMode="auto">
            <a:xfrm>
              <a:off x="1384" y="2160"/>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9534" name="Rectangle 30"/>
            <p:cNvSpPr>
              <a:spLocks noChangeArrowheads="1"/>
            </p:cNvSpPr>
            <p:nvPr/>
          </p:nvSpPr>
          <p:spPr bwMode="auto">
            <a:xfrm>
              <a:off x="1384" y="1344"/>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pic>
          <p:nvPicPr>
            <p:cNvPr id="19535" name="Picture 75"/>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1104" y="1584"/>
              <a:ext cx="594" cy="258"/>
            </a:xfrm>
            <a:prstGeom prst="rect">
              <a:avLst/>
            </a:prstGeom>
            <a:noFill/>
            <a:ln w="9525">
              <a:noFill/>
              <a:miter lim="800000"/>
              <a:headEnd/>
              <a:tailEnd/>
            </a:ln>
          </p:spPr>
        </p:pic>
      </p:grpSp>
      <p:grpSp>
        <p:nvGrpSpPr>
          <p:cNvPr id="4" name="Group 91"/>
          <p:cNvGrpSpPr>
            <a:grpSpLocks/>
          </p:cNvGrpSpPr>
          <p:nvPr/>
        </p:nvGrpSpPr>
        <p:grpSpPr bwMode="auto">
          <a:xfrm>
            <a:off x="1143000" y="3429000"/>
            <a:ext cx="942975" cy="2133600"/>
            <a:chOff x="720" y="2160"/>
            <a:chExt cx="594" cy="1344"/>
          </a:xfrm>
        </p:grpSpPr>
        <p:sp>
          <p:nvSpPr>
            <p:cNvPr id="28740" name="Rectangle 68"/>
            <p:cNvSpPr>
              <a:spLocks noChangeArrowheads="1"/>
            </p:cNvSpPr>
            <p:nvPr/>
          </p:nvSpPr>
          <p:spPr bwMode="auto">
            <a:xfrm>
              <a:off x="1028" y="2160"/>
              <a:ext cx="48" cy="134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529" name="Rectangle 56"/>
            <p:cNvSpPr>
              <a:spLocks noChangeArrowheads="1"/>
            </p:cNvSpPr>
            <p:nvPr/>
          </p:nvSpPr>
          <p:spPr bwMode="auto">
            <a:xfrm>
              <a:off x="1028" y="2160"/>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19530" name="Rectangle 69"/>
            <p:cNvSpPr>
              <a:spLocks noChangeArrowheads="1"/>
            </p:cNvSpPr>
            <p:nvPr/>
          </p:nvSpPr>
          <p:spPr bwMode="auto">
            <a:xfrm>
              <a:off x="1026" y="3456"/>
              <a:ext cx="48" cy="48"/>
            </a:xfrm>
            <a:prstGeom prst="rect">
              <a:avLst/>
            </a:prstGeom>
            <a:solidFill>
              <a:schemeClr val="hlink"/>
            </a:solidFill>
            <a:ln w="9525">
              <a:solidFill>
                <a:srgbClr val="080808"/>
              </a:solidFill>
              <a:miter lim="800000"/>
              <a:headEnd/>
              <a:tailEnd/>
            </a:ln>
          </p:spPr>
          <p:txBody>
            <a:bodyPr wrap="none" anchor="ctr"/>
            <a:lstStyle/>
            <a:p>
              <a:endParaRPr lang="en-US"/>
            </a:p>
          </p:txBody>
        </p:sp>
        <p:pic>
          <p:nvPicPr>
            <p:cNvPr id="19531" name="Picture 76"/>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720" y="2688"/>
              <a:ext cx="594" cy="258"/>
            </a:xfrm>
            <a:prstGeom prst="rect">
              <a:avLst/>
            </a:prstGeom>
            <a:noFill/>
            <a:ln w="9525">
              <a:noFill/>
              <a:miter lim="800000"/>
              <a:headEnd/>
              <a:tailEnd/>
            </a:ln>
          </p:spPr>
        </p:pic>
      </p:grpSp>
      <p:sp>
        <p:nvSpPr>
          <p:cNvPr id="28749" name="Text Box 77"/>
          <p:cNvSpPr txBox="1">
            <a:spLocks noChangeArrowheads="1"/>
          </p:cNvSpPr>
          <p:nvPr/>
        </p:nvSpPr>
        <p:spPr bwMode="auto">
          <a:xfrm>
            <a:off x="1676400" y="4572000"/>
            <a:ext cx="855663" cy="366713"/>
          </a:xfrm>
          <a:prstGeom prst="rect">
            <a:avLst/>
          </a:prstGeom>
          <a:noFill/>
          <a:ln w="9525">
            <a:noFill/>
            <a:miter lim="800000"/>
            <a:headEnd/>
            <a:tailEnd/>
          </a:ln>
        </p:spPr>
        <p:txBody>
          <a:bodyPr wrap="none">
            <a:spAutoFit/>
          </a:bodyPr>
          <a:lstStyle/>
          <a:p>
            <a:r>
              <a:rPr lang="en-US">
                <a:solidFill>
                  <a:schemeClr val="hlink"/>
                </a:solidFill>
              </a:rPr>
              <a:t>Router</a:t>
            </a:r>
          </a:p>
        </p:txBody>
      </p:sp>
      <p:sp>
        <p:nvSpPr>
          <p:cNvPr id="28750" name="Rectangle 78"/>
          <p:cNvSpPr>
            <a:spLocks noChangeArrowheads="1"/>
          </p:cNvSpPr>
          <p:nvPr/>
        </p:nvSpPr>
        <p:spPr bwMode="auto">
          <a:xfrm>
            <a:off x="533400" y="1143000"/>
            <a:ext cx="685800" cy="228600"/>
          </a:xfrm>
          <a:prstGeom prst="rect">
            <a:avLst/>
          </a:prstGeom>
          <a:solidFill>
            <a:schemeClr val="accent1"/>
          </a:solidFill>
          <a:ln w="9525">
            <a:solidFill>
              <a:schemeClr val="tx1"/>
            </a:solidFill>
            <a:miter lim="800000"/>
            <a:headEnd/>
            <a:tailEnd/>
          </a:ln>
        </p:spPr>
        <p:txBody>
          <a:bodyPr wrap="none" anchor="ctr"/>
          <a:lstStyle/>
          <a:p>
            <a:pPr algn="ctr"/>
            <a:r>
              <a:rPr lang="en-US" sz="1400"/>
              <a:t>Data</a:t>
            </a:r>
          </a:p>
        </p:txBody>
      </p:sp>
      <p:sp>
        <p:nvSpPr>
          <p:cNvPr id="28751" name="Rectangle 79"/>
          <p:cNvSpPr>
            <a:spLocks noChangeArrowheads="1"/>
          </p:cNvSpPr>
          <p:nvPr/>
        </p:nvSpPr>
        <p:spPr bwMode="auto">
          <a:xfrm>
            <a:off x="1219200" y="1143000"/>
            <a:ext cx="304800" cy="228600"/>
          </a:xfrm>
          <a:prstGeom prst="rect">
            <a:avLst/>
          </a:prstGeom>
          <a:solidFill>
            <a:schemeClr val="hlink"/>
          </a:solidFill>
          <a:ln w="9525">
            <a:solidFill>
              <a:schemeClr val="tx1"/>
            </a:solidFill>
            <a:miter lim="800000"/>
            <a:headEnd/>
            <a:tailEnd/>
          </a:ln>
        </p:spPr>
        <p:txBody>
          <a:bodyPr wrap="none" anchor="ctr"/>
          <a:lstStyle/>
          <a:p>
            <a:pPr algn="ctr"/>
            <a:r>
              <a:rPr lang="en-US" sz="1400">
                <a:solidFill>
                  <a:srgbClr val="080808"/>
                </a:solidFill>
              </a:rPr>
              <a:t>1.1</a:t>
            </a:r>
          </a:p>
        </p:txBody>
      </p:sp>
      <p:sp>
        <p:nvSpPr>
          <p:cNvPr id="28752" name="Rectangle 80"/>
          <p:cNvSpPr>
            <a:spLocks noChangeArrowheads="1"/>
          </p:cNvSpPr>
          <p:nvPr/>
        </p:nvSpPr>
        <p:spPr bwMode="auto">
          <a:xfrm>
            <a:off x="1524000" y="1143000"/>
            <a:ext cx="304800" cy="228600"/>
          </a:xfrm>
          <a:prstGeom prst="rect">
            <a:avLst/>
          </a:prstGeom>
          <a:solidFill>
            <a:schemeClr val="hlink"/>
          </a:solidFill>
          <a:ln w="9525">
            <a:solidFill>
              <a:schemeClr val="tx1"/>
            </a:solidFill>
            <a:miter lim="800000"/>
            <a:headEnd/>
            <a:tailEnd/>
          </a:ln>
        </p:spPr>
        <p:txBody>
          <a:bodyPr wrap="none" anchor="ctr"/>
          <a:lstStyle/>
          <a:p>
            <a:pPr algn="ctr"/>
            <a:r>
              <a:rPr lang="en-US" sz="1400">
                <a:solidFill>
                  <a:srgbClr val="080808"/>
                </a:solidFill>
              </a:rPr>
              <a:t>5.7</a:t>
            </a:r>
          </a:p>
        </p:txBody>
      </p:sp>
      <p:sp>
        <p:nvSpPr>
          <p:cNvPr id="28754" name="Line 82"/>
          <p:cNvSpPr>
            <a:spLocks noChangeShapeType="1"/>
          </p:cNvSpPr>
          <p:nvPr/>
        </p:nvSpPr>
        <p:spPr bwMode="auto">
          <a:xfrm>
            <a:off x="1447800" y="1447800"/>
            <a:ext cx="0" cy="609600"/>
          </a:xfrm>
          <a:prstGeom prst="line">
            <a:avLst/>
          </a:prstGeom>
          <a:noFill/>
          <a:ln w="57150">
            <a:solidFill>
              <a:srgbClr val="FF0000"/>
            </a:solidFill>
            <a:round/>
            <a:headEnd/>
            <a:tailEnd/>
          </a:ln>
        </p:spPr>
        <p:txBody>
          <a:bodyPr/>
          <a:lstStyle/>
          <a:p>
            <a:endParaRPr lang="en-US"/>
          </a:p>
        </p:txBody>
      </p:sp>
      <p:sp>
        <p:nvSpPr>
          <p:cNvPr id="28755" name="Line 83"/>
          <p:cNvSpPr>
            <a:spLocks noChangeShapeType="1"/>
          </p:cNvSpPr>
          <p:nvPr/>
        </p:nvSpPr>
        <p:spPr bwMode="auto">
          <a:xfrm>
            <a:off x="1447800" y="2057400"/>
            <a:ext cx="914400" cy="0"/>
          </a:xfrm>
          <a:prstGeom prst="line">
            <a:avLst/>
          </a:prstGeom>
          <a:noFill/>
          <a:ln w="57150">
            <a:solidFill>
              <a:srgbClr val="FF0000"/>
            </a:solidFill>
            <a:round/>
            <a:headEnd/>
            <a:tailEnd/>
          </a:ln>
        </p:spPr>
        <p:txBody>
          <a:bodyPr/>
          <a:lstStyle/>
          <a:p>
            <a:endParaRPr lang="en-US"/>
          </a:p>
        </p:txBody>
      </p:sp>
      <p:sp>
        <p:nvSpPr>
          <p:cNvPr id="28756" name="Line 84"/>
          <p:cNvSpPr>
            <a:spLocks noChangeShapeType="1"/>
          </p:cNvSpPr>
          <p:nvPr/>
        </p:nvSpPr>
        <p:spPr bwMode="auto">
          <a:xfrm>
            <a:off x="2362200" y="2057400"/>
            <a:ext cx="0" cy="533400"/>
          </a:xfrm>
          <a:prstGeom prst="line">
            <a:avLst/>
          </a:prstGeom>
          <a:noFill/>
          <a:ln w="57150">
            <a:solidFill>
              <a:srgbClr val="FF0000"/>
            </a:solidFill>
            <a:round/>
            <a:headEnd/>
            <a:tailEnd type="triangle" w="med" len="med"/>
          </a:ln>
        </p:spPr>
        <p:txBody>
          <a:bodyPr/>
          <a:lstStyle/>
          <a:p>
            <a:endParaRPr lang="en-US"/>
          </a:p>
        </p:txBody>
      </p:sp>
      <p:sp>
        <p:nvSpPr>
          <p:cNvPr id="28757" name="Line 85"/>
          <p:cNvSpPr>
            <a:spLocks noChangeShapeType="1"/>
          </p:cNvSpPr>
          <p:nvPr/>
        </p:nvSpPr>
        <p:spPr bwMode="auto">
          <a:xfrm>
            <a:off x="2362200" y="3352800"/>
            <a:ext cx="4038600" cy="0"/>
          </a:xfrm>
          <a:prstGeom prst="line">
            <a:avLst/>
          </a:prstGeom>
          <a:noFill/>
          <a:ln w="57150">
            <a:solidFill>
              <a:srgbClr val="FF0000"/>
            </a:solidFill>
            <a:round/>
            <a:headEnd/>
            <a:tailEnd/>
          </a:ln>
        </p:spPr>
        <p:txBody>
          <a:bodyPr/>
          <a:lstStyle/>
          <a:p>
            <a:endParaRPr lang="en-US"/>
          </a:p>
        </p:txBody>
      </p:sp>
      <p:sp>
        <p:nvSpPr>
          <p:cNvPr id="28758" name="Line 86"/>
          <p:cNvSpPr>
            <a:spLocks noChangeShapeType="1"/>
          </p:cNvSpPr>
          <p:nvPr/>
        </p:nvSpPr>
        <p:spPr bwMode="auto">
          <a:xfrm>
            <a:off x="6400800" y="3352800"/>
            <a:ext cx="0" cy="838200"/>
          </a:xfrm>
          <a:prstGeom prst="line">
            <a:avLst/>
          </a:prstGeom>
          <a:noFill/>
          <a:ln w="57150">
            <a:solidFill>
              <a:srgbClr val="FF0000"/>
            </a:solidFill>
            <a:round/>
            <a:headEnd/>
            <a:tailEnd type="triangle" w="med" len="med"/>
          </a:ln>
        </p:spPr>
        <p:txBody>
          <a:bodyPr/>
          <a:lstStyle/>
          <a:p>
            <a:endParaRPr lang="en-US"/>
          </a:p>
        </p:txBody>
      </p:sp>
      <p:sp>
        <p:nvSpPr>
          <p:cNvPr id="28759" name="Line 87"/>
          <p:cNvSpPr>
            <a:spLocks noChangeShapeType="1"/>
          </p:cNvSpPr>
          <p:nvPr/>
        </p:nvSpPr>
        <p:spPr bwMode="auto">
          <a:xfrm>
            <a:off x="6400800" y="4800600"/>
            <a:ext cx="762000" cy="0"/>
          </a:xfrm>
          <a:prstGeom prst="line">
            <a:avLst/>
          </a:prstGeom>
          <a:noFill/>
          <a:ln w="57150">
            <a:solidFill>
              <a:srgbClr val="FF0000"/>
            </a:solidFill>
            <a:round/>
            <a:headEnd/>
            <a:tailEnd/>
          </a:ln>
        </p:spPr>
        <p:txBody>
          <a:bodyPr/>
          <a:lstStyle/>
          <a:p>
            <a:endParaRPr lang="en-US"/>
          </a:p>
        </p:txBody>
      </p:sp>
      <p:sp>
        <p:nvSpPr>
          <p:cNvPr id="28760" name="Line 88"/>
          <p:cNvSpPr>
            <a:spLocks noChangeShapeType="1"/>
          </p:cNvSpPr>
          <p:nvPr/>
        </p:nvSpPr>
        <p:spPr bwMode="auto">
          <a:xfrm>
            <a:off x="7162800" y="4800600"/>
            <a:ext cx="0" cy="457200"/>
          </a:xfrm>
          <a:prstGeom prst="line">
            <a:avLst/>
          </a:prstGeom>
          <a:noFill/>
          <a:ln w="57150">
            <a:solidFill>
              <a:srgbClr val="FF0000"/>
            </a:solidFill>
            <a:round/>
            <a:headEnd/>
            <a:tailEnd type="triangle" w="med" len="med"/>
          </a:ln>
        </p:spPr>
        <p:txBody>
          <a:bodyPr/>
          <a:lstStyle/>
          <a:p>
            <a:endParaRPr lang="en-US"/>
          </a:p>
        </p:txBody>
      </p:sp>
      <p:sp>
        <p:nvSpPr>
          <p:cNvPr id="28761" name="Text Box 89"/>
          <p:cNvSpPr txBox="1">
            <a:spLocks noChangeArrowheads="1"/>
          </p:cNvSpPr>
          <p:nvPr/>
        </p:nvSpPr>
        <p:spPr bwMode="auto">
          <a:xfrm>
            <a:off x="4343400" y="1295400"/>
            <a:ext cx="4618038" cy="396875"/>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wrap="none">
            <a:spAutoFit/>
          </a:bodyPr>
          <a:lstStyle/>
          <a:p>
            <a:pPr>
              <a:defRPr/>
            </a:pPr>
            <a:r>
              <a:rPr lang="en-US" sz="2000" i="1">
                <a:solidFill>
                  <a:srgbClr val="080808"/>
                </a:solidFill>
                <a:latin typeface="Times New Roman" pitchFamily="18" charset="0"/>
              </a:rPr>
              <a:t>1.1, 1.2, 6.1, 5.7,</a:t>
            </a:r>
            <a:r>
              <a:rPr lang="en-US" sz="2000">
                <a:solidFill>
                  <a:srgbClr val="080808"/>
                </a:solidFill>
              </a:rPr>
              <a:t> ... are </a:t>
            </a:r>
            <a:r>
              <a:rPr lang="en-US" sz="2000" u="sng">
                <a:solidFill>
                  <a:srgbClr val="080808"/>
                </a:solidFill>
              </a:rPr>
              <a:t>logical</a:t>
            </a:r>
            <a:r>
              <a:rPr lang="en-US" sz="2000">
                <a:solidFill>
                  <a:srgbClr val="080808"/>
                </a:solidFill>
              </a:rPr>
              <a:t> addresses</a:t>
            </a:r>
          </a:p>
        </p:txBody>
      </p:sp>
      <p:sp>
        <p:nvSpPr>
          <p:cNvPr id="28718" name="Oval 46"/>
          <p:cNvSpPr>
            <a:spLocks noChangeArrowheads="1"/>
          </p:cNvSpPr>
          <p:nvPr/>
        </p:nvSpPr>
        <p:spPr bwMode="auto">
          <a:xfrm>
            <a:off x="381000" y="2057400"/>
            <a:ext cx="2819400" cy="228600"/>
          </a:xfrm>
          <a:prstGeom prst="ellipse">
            <a:avLst/>
          </a:prstGeom>
          <a:solidFill>
            <a:srgbClr val="FFFFFF">
              <a:alpha val="30196"/>
            </a:srgbClr>
          </a:solidFill>
          <a:ln w="9525">
            <a:solidFill>
              <a:schemeClr val="tx1"/>
            </a:solidFill>
            <a:round/>
            <a:headEnd/>
            <a:tailEnd/>
          </a:ln>
        </p:spPr>
        <p:txBody>
          <a:bodyPr wrap="none" anchor="ctr"/>
          <a:lstStyle/>
          <a:p>
            <a:endParaRPr lang="en-US"/>
          </a:p>
        </p:txBody>
      </p:sp>
      <p:sp>
        <p:nvSpPr>
          <p:cNvPr id="28719" name="Oval 47"/>
          <p:cNvSpPr>
            <a:spLocks noChangeArrowheads="1"/>
          </p:cNvSpPr>
          <p:nvPr/>
        </p:nvSpPr>
        <p:spPr bwMode="auto">
          <a:xfrm>
            <a:off x="5638800" y="4876800"/>
            <a:ext cx="2819400" cy="228600"/>
          </a:xfrm>
          <a:prstGeom prst="ellipse">
            <a:avLst/>
          </a:prstGeom>
          <a:solidFill>
            <a:srgbClr val="FFFFFF">
              <a:alpha val="30196"/>
            </a:srgbClr>
          </a:solidFill>
          <a:ln w="9525">
            <a:solidFill>
              <a:schemeClr val="tx1"/>
            </a:solidFill>
            <a:round/>
            <a:headEnd/>
            <a:tailEnd/>
          </a:ln>
        </p:spPr>
        <p:txBody>
          <a:bodyPr wrap="none" anchor="ctr"/>
          <a:lstStyle/>
          <a:p>
            <a:endParaRPr lang="en-US"/>
          </a:p>
        </p:txBody>
      </p:sp>
      <p:sp>
        <p:nvSpPr>
          <p:cNvPr id="28717" name="Oval 45"/>
          <p:cNvSpPr>
            <a:spLocks noChangeArrowheads="1"/>
          </p:cNvSpPr>
          <p:nvPr/>
        </p:nvSpPr>
        <p:spPr bwMode="auto">
          <a:xfrm>
            <a:off x="990600" y="3200400"/>
            <a:ext cx="7086600" cy="533400"/>
          </a:xfrm>
          <a:prstGeom prst="ellipse">
            <a:avLst/>
          </a:prstGeom>
          <a:solidFill>
            <a:srgbClr val="FFFFFF">
              <a:alpha val="30196"/>
            </a:srgbClr>
          </a:solidFill>
          <a:ln w="9525">
            <a:solidFill>
              <a:schemeClr val="tx1"/>
            </a:solidFill>
            <a:round/>
            <a:headEnd/>
            <a:tailEnd/>
          </a:ln>
        </p:spPr>
        <p:txBody>
          <a:bodyPr wrap="none" anchor="ctr"/>
          <a:lstStyle/>
          <a:p>
            <a:endParaRPr lang="en-US"/>
          </a:p>
        </p:txBody>
      </p:sp>
      <p:sp>
        <p:nvSpPr>
          <p:cNvPr id="28737" name="Oval 65"/>
          <p:cNvSpPr>
            <a:spLocks noChangeArrowheads="1"/>
          </p:cNvSpPr>
          <p:nvPr/>
        </p:nvSpPr>
        <p:spPr bwMode="auto">
          <a:xfrm>
            <a:off x="1111250" y="5410200"/>
            <a:ext cx="2819400" cy="228600"/>
          </a:xfrm>
          <a:prstGeom prst="ellipse">
            <a:avLst/>
          </a:prstGeom>
          <a:solidFill>
            <a:srgbClr val="FFFFFF">
              <a:alpha val="30196"/>
            </a:srgbClr>
          </a:solidFill>
          <a:ln w="9525">
            <a:solidFill>
              <a:schemeClr val="tx1"/>
            </a:solidFill>
            <a:round/>
            <a:headEnd/>
            <a:tailEnd/>
          </a:ln>
        </p:spPr>
        <p:txBody>
          <a:bodyPr wrap="none" anchor="ctr"/>
          <a:lstStyle/>
          <a:p>
            <a:endParaRPr lang="en-US"/>
          </a:p>
        </p:txBody>
      </p:sp>
      <p:sp>
        <p:nvSpPr>
          <p:cNvPr id="28766" name="Line 94"/>
          <p:cNvSpPr>
            <a:spLocks noChangeShapeType="1"/>
          </p:cNvSpPr>
          <p:nvPr/>
        </p:nvSpPr>
        <p:spPr bwMode="auto">
          <a:xfrm>
            <a:off x="2362200" y="2819400"/>
            <a:ext cx="0" cy="533400"/>
          </a:xfrm>
          <a:prstGeom prst="line">
            <a:avLst/>
          </a:prstGeom>
          <a:noFill/>
          <a:ln w="57150">
            <a:solidFill>
              <a:srgbClr val="FF0000"/>
            </a:solidFill>
            <a:round/>
            <a:headEnd/>
            <a:tailEnd/>
          </a:ln>
        </p:spPr>
        <p:txBody>
          <a:bodyPr/>
          <a:lstStyle/>
          <a:p>
            <a:endParaRPr lang="en-US"/>
          </a:p>
        </p:txBody>
      </p:sp>
      <p:sp>
        <p:nvSpPr>
          <p:cNvPr id="28767" name="Line 95"/>
          <p:cNvSpPr>
            <a:spLocks noChangeShapeType="1"/>
          </p:cNvSpPr>
          <p:nvPr/>
        </p:nvSpPr>
        <p:spPr bwMode="auto">
          <a:xfrm>
            <a:off x="6400800" y="4419600"/>
            <a:ext cx="0" cy="381000"/>
          </a:xfrm>
          <a:prstGeom prst="line">
            <a:avLst/>
          </a:prstGeom>
          <a:noFill/>
          <a:ln w="57150">
            <a:solidFill>
              <a:srgbClr val="FF0000"/>
            </a:solidFill>
            <a:round/>
            <a:headEnd/>
            <a:tailEnd/>
          </a:ln>
        </p:spPr>
        <p:txBody>
          <a:bodyPr/>
          <a:lstStyle/>
          <a:p>
            <a:endParaRPr lang="en-US"/>
          </a:p>
        </p:txBody>
      </p:sp>
      <p:sp>
        <p:nvSpPr>
          <p:cNvPr id="28768" name="Text Box 96"/>
          <p:cNvSpPr txBox="1">
            <a:spLocks noChangeArrowheads="1"/>
          </p:cNvSpPr>
          <p:nvPr/>
        </p:nvSpPr>
        <p:spPr bwMode="auto">
          <a:xfrm>
            <a:off x="1371600" y="2514600"/>
            <a:ext cx="438150" cy="366713"/>
          </a:xfrm>
          <a:prstGeom prst="rect">
            <a:avLst/>
          </a:prstGeom>
          <a:noFill/>
          <a:ln w="9525">
            <a:noFill/>
            <a:miter lim="800000"/>
            <a:headEnd/>
            <a:tailEnd/>
          </a:ln>
        </p:spPr>
        <p:txBody>
          <a:bodyPr wrap="none">
            <a:spAutoFit/>
          </a:bodyPr>
          <a:lstStyle/>
          <a:p>
            <a:r>
              <a:rPr lang="en-US" i="1">
                <a:latin typeface="Times New Roman" pitchFamily="18" charset="0"/>
              </a:rPr>
              <a:t>R1</a:t>
            </a:r>
          </a:p>
        </p:txBody>
      </p:sp>
      <p:sp>
        <p:nvSpPr>
          <p:cNvPr id="28769" name="Text Box 97"/>
          <p:cNvSpPr txBox="1">
            <a:spLocks noChangeArrowheads="1"/>
          </p:cNvSpPr>
          <p:nvPr/>
        </p:nvSpPr>
        <p:spPr bwMode="auto">
          <a:xfrm>
            <a:off x="5410200" y="4114800"/>
            <a:ext cx="438150" cy="366713"/>
          </a:xfrm>
          <a:prstGeom prst="rect">
            <a:avLst/>
          </a:prstGeom>
          <a:noFill/>
          <a:ln w="9525">
            <a:noFill/>
            <a:miter lim="800000"/>
            <a:headEnd/>
            <a:tailEnd/>
          </a:ln>
        </p:spPr>
        <p:txBody>
          <a:bodyPr wrap="none">
            <a:spAutoFit/>
          </a:bodyPr>
          <a:lstStyle/>
          <a:p>
            <a:r>
              <a:rPr lang="en-US" i="1">
                <a:latin typeface="Times New Roman" pitchFamily="18" charset="0"/>
              </a:rPr>
              <a:t>R3</a:t>
            </a:r>
          </a:p>
        </p:txBody>
      </p:sp>
      <p:sp>
        <p:nvSpPr>
          <p:cNvPr id="28770" name="Text Box 98"/>
          <p:cNvSpPr txBox="1">
            <a:spLocks noChangeArrowheads="1"/>
          </p:cNvSpPr>
          <p:nvPr/>
        </p:nvSpPr>
        <p:spPr bwMode="auto">
          <a:xfrm>
            <a:off x="762000" y="4267200"/>
            <a:ext cx="438150" cy="366713"/>
          </a:xfrm>
          <a:prstGeom prst="rect">
            <a:avLst/>
          </a:prstGeom>
          <a:noFill/>
          <a:ln w="9525">
            <a:noFill/>
            <a:miter lim="800000"/>
            <a:headEnd/>
            <a:tailEnd/>
          </a:ln>
        </p:spPr>
        <p:txBody>
          <a:bodyPr wrap="none">
            <a:spAutoFit/>
          </a:bodyPr>
          <a:lstStyle/>
          <a:p>
            <a:r>
              <a:rPr lang="en-US" i="1">
                <a:latin typeface="Times New Roman" pitchFamily="18" charset="0"/>
              </a:rPr>
              <a:t>R2</a:t>
            </a:r>
          </a:p>
        </p:txBody>
      </p:sp>
    </p:spTree>
    <p:extLst>
      <p:ext uri="{BB962C8B-B14F-4D97-AF65-F5344CB8AC3E}">
        <p14:creationId xmlns:p14="http://schemas.microsoft.com/office/powerpoint/2010/main" val="409398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718"/>
                                        </p:tgtEl>
                                        <p:attrNameLst>
                                          <p:attrName>style.visibility</p:attrName>
                                        </p:attrNameLst>
                                      </p:cBhvr>
                                      <p:to>
                                        <p:strVal val="visible"/>
                                      </p:to>
                                    </p:set>
                                    <p:animEffect transition="in" filter="dissolve">
                                      <p:cBhvr>
                                        <p:cTn id="7" dur="500"/>
                                        <p:tgtEl>
                                          <p:spTgt spid="287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714"/>
                                        </p:tgtEl>
                                        <p:attrNameLst>
                                          <p:attrName>style.visibility</p:attrName>
                                        </p:attrNameLst>
                                      </p:cBhvr>
                                      <p:to>
                                        <p:strVal val="visible"/>
                                      </p:to>
                                    </p:set>
                                    <p:animEffect transition="in" filter="dissolve">
                                      <p:cBhvr>
                                        <p:cTn id="10" dur="500"/>
                                        <p:tgtEl>
                                          <p:spTgt spid="287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715"/>
                                        </p:tgtEl>
                                        <p:attrNameLst>
                                          <p:attrName>style.visibility</p:attrName>
                                        </p:attrNameLst>
                                      </p:cBhvr>
                                      <p:to>
                                        <p:strVal val="visible"/>
                                      </p:to>
                                    </p:set>
                                    <p:animEffect transition="in" filter="dissolve">
                                      <p:cBhvr>
                                        <p:cTn id="15" dur="500"/>
                                        <p:tgtEl>
                                          <p:spTgt spid="2871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8717"/>
                                        </p:tgtEl>
                                        <p:attrNameLst>
                                          <p:attrName>style.visibility</p:attrName>
                                        </p:attrNameLst>
                                      </p:cBhvr>
                                      <p:to>
                                        <p:strVal val="visible"/>
                                      </p:to>
                                    </p:set>
                                    <p:animEffect transition="in" filter="dissolve">
                                      <p:cBhvr>
                                        <p:cTn id="18" dur="500"/>
                                        <p:tgtEl>
                                          <p:spTgt spid="287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8716"/>
                                        </p:tgtEl>
                                        <p:attrNameLst>
                                          <p:attrName>style.visibility</p:attrName>
                                        </p:attrNameLst>
                                      </p:cBhvr>
                                      <p:to>
                                        <p:strVal val="visible"/>
                                      </p:to>
                                    </p:set>
                                    <p:animEffect transition="in" filter="dissolve">
                                      <p:cBhvr>
                                        <p:cTn id="21" dur="500"/>
                                        <p:tgtEl>
                                          <p:spTgt spid="2871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719"/>
                                        </p:tgtEl>
                                        <p:attrNameLst>
                                          <p:attrName>style.visibility</p:attrName>
                                        </p:attrNameLst>
                                      </p:cBhvr>
                                      <p:to>
                                        <p:strVal val="visible"/>
                                      </p:to>
                                    </p:set>
                                    <p:animEffect transition="in" filter="dissolve">
                                      <p:cBhvr>
                                        <p:cTn id="24" dur="500"/>
                                        <p:tgtEl>
                                          <p:spTgt spid="287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8736"/>
                                        </p:tgtEl>
                                        <p:attrNameLst>
                                          <p:attrName>style.visibility</p:attrName>
                                        </p:attrNameLst>
                                      </p:cBhvr>
                                      <p:to>
                                        <p:strVal val="visible"/>
                                      </p:to>
                                    </p:set>
                                    <p:animEffect transition="in" filter="dissolve">
                                      <p:cBhvr>
                                        <p:cTn id="27" dur="500"/>
                                        <p:tgtEl>
                                          <p:spTgt spid="2873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737"/>
                                        </p:tgtEl>
                                        <p:attrNameLst>
                                          <p:attrName>style.visibility</p:attrName>
                                        </p:attrNameLst>
                                      </p:cBhvr>
                                      <p:to>
                                        <p:strVal val="visible"/>
                                      </p:to>
                                    </p:set>
                                    <p:animEffect transition="in" filter="dissolve">
                                      <p:cBhvr>
                                        <p:cTn id="30" dur="500"/>
                                        <p:tgtEl>
                                          <p:spTgt spid="2873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8720"/>
                                        </p:tgtEl>
                                        <p:attrNameLst>
                                          <p:attrName>style.visibility</p:attrName>
                                        </p:attrNameLst>
                                      </p:cBhvr>
                                      <p:to>
                                        <p:strVal val="visible"/>
                                      </p:to>
                                    </p:set>
                                    <p:anim calcmode="lin" valueType="num">
                                      <p:cBhvr additive="base">
                                        <p:cTn id="35" dur="500" fill="hold"/>
                                        <p:tgtEl>
                                          <p:spTgt spid="28720"/>
                                        </p:tgtEl>
                                        <p:attrNameLst>
                                          <p:attrName>ppt_x</p:attrName>
                                        </p:attrNameLst>
                                      </p:cBhvr>
                                      <p:tavLst>
                                        <p:tav tm="0">
                                          <p:val>
                                            <p:strVal val="0-#ppt_w/2"/>
                                          </p:val>
                                        </p:tav>
                                        <p:tav tm="100000">
                                          <p:val>
                                            <p:strVal val="#ppt_x"/>
                                          </p:val>
                                        </p:tav>
                                      </p:tavLst>
                                    </p:anim>
                                    <p:anim calcmode="lin" valueType="num">
                                      <p:cBhvr additive="base">
                                        <p:cTn id="36" dur="500" fill="hold"/>
                                        <p:tgtEl>
                                          <p:spTgt spid="28720"/>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28721"/>
                                        </p:tgtEl>
                                        <p:attrNameLst>
                                          <p:attrName>style.visibility</p:attrName>
                                        </p:attrNameLst>
                                      </p:cBhvr>
                                      <p:to>
                                        <p:strVal val="visible"/>
                                      </p:to>
                                    </p:set>
                                    <p:anim calcmode="lin" valueType="num">
                                      <p:cBhvr additive="base">
                                        <p:cTn id="40" dur="500" fill="hold"/>
                                        <p:tgtEl>
                                          <p:spTgt spid="28721"/>
                                        </p:tgtEl>
                                        <p:attrNameLst>
                                          <p:attrName>ppt_x</p:attrName>
                                        </p:attrNameLst>
                                      </p:cBhvr>
                                      <p:tavLst>
                                        <p:tav tm="0">
                                          <p:val>
                                            <p:strVal val="0-#ppt_w/2"/>
                                          </p:val>
                                        </p:tav>
                                        <p:tav tm="100000">
                                          <p:val>
                                            <p:strVal val="#ppt_x"/>
                                          </p:val>
                                        </p:tav>
                                      </p:tavLst>
                                    </p:anim>
                                    <p:anim calcmode="lin" valueType="num">
                                      <p:cBhvr additive="base">
                                        <p:cTn id="41" dur="500" fill="hold"/>
                                        <p:tgtEl>
                                          <p:spTgt spid="2872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8723"/>
                                        </p:tgtEl>
                                        <p:attrNameLst>
                                          <p:attrName>style.visibility</p:attrName>
                                        </p:attrNameLst>
                                      </p:cBhvr>
                                      <p:to>
                                        <p:strVal val="visible"/>
                                      </p:to>
                                    </p:set>
                                    <p:animEffect transition="in" filter="dissolve">
                                      <p:cBhvr>
                                        <p:cTn id="46" dur="500"/>
                                        <p:tgtEl>
                                          <p:spTgt spid="2872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8722"/>
                                        </p:tgtEl>
                                        <p:attrNameLst>
                                          <p:attrName>style.visibility</p:attrName>
                                        </p:attrNameLst>
                                      </p:cBhvr>
                                      <p:to>
                                        <p:strVal val="visible"/>
                                      </p:to>
                                    </p:set>
                                    <p:animEffect transition="in" filter="dissolve">
                                      <p:cBhvr>
                                        <p:cTn id="49" dur="500"/>
                                        <p:tgtEl>
                                          <p:spTgt spid="287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8724"/>
                                        </p:tgtEl>
                                        <p:attrNameLst>
                                          <p:attrName>style.visibility</p:attrName>
                                        </p:attrNameLst>
                                      </p:cBhvr>
                                      <p:to>
                                        <p:strVal val="visible"/>
                                      </p:to>
                                    </p:set>
                                    <p:animEffect transition="in" filter="dissolve">
                                      <p:cBhvr>
                                        <p:cTn id="52" dur="500"/>
                                        <p:tgtEl>
                                          <p:spTgt spid="2872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8739"/>
                                        </p:tgtEl>
                                        <p:attrNameLst>
                                          <p:attrName>style.visibility</p:attrName>
                                        </p:attrNameLst>
                                      </p:cBhvr>
                                      <p:to>
                                        <p:strVal val="visible"/>
                                      </p:to>
                                    </p:set>
                                    <p:animEffect transition="in" filter="dissolve">
                                      <p:cBhvr>
                                        <p:cTn id="55" dur="500"/>
                                        <p:tgtEl>
                                          <p:spTgt spid="2873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8738"/>
                                        </p:tgtEl>
                                        <p:attrNameLst>
                                          <p:attrName>style.visibility</p:attrName>
                                        </p:attrNameLst>
                                      </p:cBhvr>
                                      <p:to>
                                        <p:strVal val="visible"/>
                                      </p:to>
                                    </p:set>
                                    <p:animEffect transition="in" filter="dissolve">
                                      <p:cBhvr>
                                        <p:cTn id="58" dur="500"/>
                                        <p:tgtEl>
                                          <p:spTgt spid="2873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8725"/>
                                        </p:tgtEl>
                                        <p:attrNameLst>
                                          <p:attrName>style.visibility</p:attrName>
                                        </p:attrNameLst>
                                      </p:cBhvr>
                                      <p:to>
                                        <p:strVal val="visible"/>
                                      </p:to>
                                    </p:set>
                                    <p:animEffect transition="in" filter="dissolve">
                                      <p:cBhvr>
                                        <p:cTn id="61" dur="500"/>
                                        <p:tgtEl>
                                          <p:spTgt spid="2872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8726"/>
                                        </p:tgtEl>
                                        <p:attrNameLst>
                                          <p:attrName>style.visibility</p:attrName>
                                        </p:attrNameLst>
                                      </p:cBhvr>
                                      <p:to>
                                        <p:strVal val="visible"/>
                                      </p:to>
                                    </p:set>
                                    <p:animEffect transition="in" filter="dissolve">
                                      <p:cBhvr>
                                        <p:cTn id="64" dur="500"/>
                                        <p:tgtEl>
                                          <p:spTgt spid="28726"/>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8761"/>
                                        </p:tgtEl>
                                        <p:attrNameLst>
                                          <p:attrName>style.visibility</p:attrName>
                                        </p:attrNameLst>
                                      </p:cBhvr>
                                      <p:to>
                                        <p:strVal val="visible"/>
                                      </p:to>
                                    </p:set>
                                    <p:animEffect transition="in" filter="dissolve">
                                      <p:cBhvr>
                                        <p:cTn id="69" dur="500"/>
                                        <p:tgtEl>
                                          <p:spTgt spid="2876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up)">
                                      <p:cBhvr>
                                        <p:cTn id="74" dur="500"/>
                                        <p:tgtEl>
                                          <p:spTgt spid="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8749"/>
                                        </p:tgtEl>
                                        <p:attrNameLst>
                                          <p:attrName>style.visibility</p:attrName>
                                        </p:attrNameLst>
                                      </p:cBhvr>
                                      <p:to>
                                        <p:strVal val="visible"/>
                                      </p:to>
                                    </p:set>
                                    <p:animEffect transition="in" filter="dissolve">
                                      <p:cBhvr>
                                        <p:cTn id="77" dur="500"/>
                                        <p:tgtEl>
                                          <p:spTgt spid="28749"/>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8770"/>
                                        </p:tgtEl>
                                        <p:attrNameLst>
                                          <p:attrName>style.visibility</p:attrName>
                                        </p:attrNameLst>
                                      </p:cBhvr>
                                      <p:to>
                                        <p:strVal val="visible"/>
                                      </p:to>
                                    </p:set>
                                    <p:animEffect transition="in" filter="dissolve">
                                      <p:cBhvr>
                                        <p:cTn id="80" dur="500"/>
                                        <p:tgtEl>
                                          <p:spTgt spid="28770"/>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anim calcmode="lin" valueType="num">
                                      <p:cBhvr additive="base">
                                        <p:cTn id="85" dur="500" fill="hold"/>
                                        <p:tgtEl>
                                          <p:spTgt spid="3"/>
                                        </p:tgtEl>
                                        <p:attrNameLst>
                                          <p:attrName>ppt_x</p:attrName>
                                        </p:attrNameLst>
                                      </p:cBhvr>
                                      <p:tavLst>
                                        <p:tav tm="0">
                                          <p:val>
                                            <p:strVal val="1+#ppt_w/2"/>
                                          </p:val>
                                        </p:tav>
                                        <p:tav tm="100000">
                                          <p:val>
                                            <p:strVal val="#ppt_x"/>
                                          </p:val>
                                        </p:tav>
                                      </p:tavLst>
                                    </p:anim>
                                    <p:anim calcmode="lin" valueType="num">
                                      <p:cBhvr additive="base">
                                        <p:cTn id="86" dur="500" fill="hold"/>
                                        <p:tgtEl>
                                          <p:spTgt spid="3"/>
                                        </p:tgtEl>
                                        <p:attrNameLst>
                                          <p:attrName>ppt_y</p:attrName>
                                        </p:attrNameLst>
                                      </p:cBhvr>
                                      <p:tavLst>
                                        <p:tav tm="0">
                                          <p:val>
                                            <p:strVal val="#ppt_y"/>
                                          </p:val>
                                        </p:tav>
                                        <p:tav tm="100000">
                                          <p:val>
                                            <p:strVal val="#ppt_y"/>
                                          </p:val>
                                        </p:tav>
                                      </p:tavLst>
                                    </p:anim>
                                  </p:childTnLst>
                                </p:cTn>
                              </p:par>
                              <p:par>
                                <p:cTn id="87" presetID="2" presetClass="entr" presetSubtype="2" fill="hold" nodeType="withEffect">
                                  <p:stCondLst>
                                    <p:cond delay="0"/>
                                  </p:stCondLst>
                                  <p:childTnLst>
                                    <p:set>
                                      <p:cBhvr>
                                        <p:cTn id="88" dur="1" fill="hold">
                                          <p:stCondLst>
                                            <p:cond delay="0"/>
                                          </p:stCondLst>
                                        </p:cTn>
                                        <p:tgtEl>
                                          <p:spTgt spid="2"/>
                                        </p:tgtEl>
                                        <p:attrNameLst>
                                          <p:attrName>style.visibility</p:attrName>
                                        </p:attrNameLst>
                                      </p:cBhvr>
                                      <p:to>
                                        <p:strVal val="visible"/>
                                      </p:to>
                                    </p:set>
                                    <p:anim calcmode="lin" valueType="num">
                                      <p:cBhvr additive="base">
                                        <p:cTn id="89" dur="500" fill="hold"/>
                                        <p:tgtEl>
                                          <p:spTgt spid="2"/>
                                        </p:tgtEl>
                                        <p:attrNameLst>
                                          <p:attrName>ppt_x</p:attrName>
                                        </p:attrNameLst>
                                      </p:cBhvr>
                                      <p:tavLst>
                                        <p:tav tm="0">
                                          <p:val>
                                            <p:strVal val="1+#ppt_w/2"/>
                                          </p:val>
                                        </p:tav>
                                        <p:tav tm="100000">
                                          <p:val>
                                            <p:strVal val="#ppt_x"/>
                                          </p:val>
                                        </p:tav>
                                      </p:tavLst>
                                    </p:anim>
                                    <p:anim calcmode="lin" valueType="num">
                                      <p:cBhvr additive="base">
                                        <p:cTn id="90" dur="500" fill="hold"/>
                                        <p:tgtEl>
                                          <p:spTgt spid="2"/>
                                        </p:tgtEl>
                                        <p:attrNameLst>
                                          <p:attrName>ppt_y</p:attrName>
                                        </p:attrNameLst>
                                      </p:cBhvr>
                                      <p:tavLst>
                                        <p:tav tm="0">
                                          <p:val>
                                            <p:strVal val="#ppt_y"/>
                                          </p:val>
                                        </p:tav>
                                        <p:tav tm="100000">
                                          <p:val>
                                            <p:strVal val="#ppt_y"/>
                                          </p:val>
                                        </p:tav>
                                      </p:tavLst>
                                    </p:anim>
                                  </p:childTnLst>
                                </p:cTn>
                              </p:par>
                              <p:par>
                                <p:cTn id="91" presetID="9" presetClass="entr" presetSubtype="0" fill="hold" grpId="0" nodeType="withEffect">
                                  <p:stCondLst>
                                    <p:cond delay="0"/>
                                  </p:stCondLst>
                                  <p:childTnLst>
                                    <p:set>
                                      <p:cBhvr>
                                        <p:cTn id="92" dur="1" fill="hold">
                                          <p:stCondLst>
                                            <p:cond delay="0"/>
                                          </p:stCondLst>
                                        </p:cTn>
                                        <p:tgtEl>
                                          <p:spTgt spid="28768"/>
                                        </p:tgtEl>
                                        <p:attrNameLst>
                                          <p:attrName>style.visibility</p:attrName>
                                        </p:attrNameLst>
                                      </p:cBhvr>
                                      <p:to>
                                        <p:strVal val="visible"/>
                                      </p:to>
                                    </p:set>
                                    <p:animEffect transition="in" filter="dissolve">
                                      <p:cBhvr>
                                        <p:cTn id="93" dur="500"/>
                                        <p:tgtEl>
                                          <p:spTgt spid="28768"/>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28769"/>
                                        </p:tgtEl>
                                        <p:attrNameLst>
                                          <p:attrName>style.visibility</p:attrName>
                                        </p:attrNameLst>
                                      </p:cBhvr>
                                      <p:to>
                                        <p:strVal val="visible"/>
                                      </p:to>
                                    </p:set>
                                    <p:animEffect transition="in" filter="dissolve">
                                      <p:cBhvr>
                                        <p:cTn id="96" dur="500"/>
                                        <p:tgtEl>
                                          <p:spTgt spid="28769"/>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grpId="0" nodeType="clickEffect">
                                  <p:stCondLst>
                                    <p:cond delay="0"/>
                                  </p:stCondLst>
                                  <p:childTnLst>
                                    <p:set>
                                      <p:cBhvr>
                                        <p:cTn id="100" dur="1" fill="hold">
                                          <p:stCondLst>
                                            <p:cond delay="0"/>
                                          </p:stCondLst>
                                        </p:cTn>
                                        <p:tgtEl>
                                          <p:spTgt spid="28750"/>
                                        </p:tgtEl>
                                        <p:attrNameLst>
                                          <p:attrName>style.visibility</p:attrName>
                                        </p:attrNameLst>
                                      </p:cBhvr>
                                      <p:to>
                                        <p:strVal val="visible"/>
                                      </p:to>
                                    </p:set>
                                    <p:anim calcmode="lin" valueType="num">
                                      <p:cBhvr additive="base">
                                        <p:cTn id="101" dur="500" fill="hold"/>
                                        <p:tgtEl>
                                          <p:spTgt spid="28750"/>
                                        </p:tgtEl>
                                        <p:attrNameLst>
                                          <p:attrName>ppt_x</p:attrName>
                                        </p:attrNameLst>
                                      </p:cBhvr>
                                      <p:tavLst>
                                        <p:tav tm="0">
                                          <p:val>
                                            <p:strVal val="#ppt_x"/>
                                          </p:val>
                                        </p:tav>
                                        <p:tav tm="100000">
                                          <p:val>
                                            <p:strVal val="#ppt_x"/>
                                          </p:val>
                                        </p:tav>
                                      </p:tavLst>
                                    </p:anim>
                                    <p:anim calcmode="lin" valueType="num">
                                      <p:cBhvr additive="base">
                                        <p:cTn id="102" dur="500" fill="hold"/>
                                        <p:tgtEl>
                                          <p:spTgt spid="28750"/>
                                        </p:tgtEl>
                                        <p:attrNameLst>
                                          <p:attrName>ppt_y</p:attrName>
                                        </p:attrNameLst>
                                      </p:cBhvr>
                                      <p:tavLst>
                                        <p:tav tm="0">
                                          <p:val>
                                            <p:strVal val="0-#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2" fill="hold" grpId="0" nodeType="clickEffect">
                                  <p:stCondLst>
                                    <p:cond delay="0"/>
                                  </p:stCondLst>
                                  <p:childTnLst>
                                    <p:set>
                                      <p:cBhvr>
                                        <p:cTn id="106" dur="1" fill="hold">
                                          <p:stCondLst>
                                            <p:cond delay="0"/>
                                          </p:stCondLst>
                                        </p:cTn>
                                        <p:tgtEl>
                                          <p:spTgt spid="28751"/>
                                        </p:tgtEl>
                                        <p:attrNameLst>
                                          <p:attrName>style.visibility</p:attrName>
                                        </p:attrNameLst>
                                      </p:cBhvr>
                                      <p:to>
                                        <p:strVal val="visible"/>
                                      </p:to>
                                    </p:set>
                                    <p:anim calcmode="lin" valueType="num">
                                      <p:cBhvr additive="base">
                                        <p:cTn id="107" dur="500" fill="hold"/>
                                        <p:tgtEl>
                                          <p:spTgt spid="28751"/>
                                        </p:tgtEl>
                                        <p:attrNameLst>
                                          <p:attrName>ppt_x</p:attrName>
                                        </p:attrNameLst>
                                      </p:cBhvr>
                                      <p:tavLst>
                                        <p:tav tm="0">
                                          <p:val>
                                            <p:strVal val="1+#ppt_w/2"/>
                                          </p:val>
                                        </p:tav>
                                        <p:tav tm="100000">
                                          <p:val>
                                            <p:strVal val="#ppt_x"/>
                                          </p:val>
                                        </p:tav>
                                      </p:tavLst>
                                    </p:anim>
                                    <p:anim calcmode="lin" valueType="num">
                                      <p:cBhvr additive="base">
                                        <p:cTn id="108" dur="500" fill="hold"/>
                                        <p:tgtEl>
                                          <p:spTgt spid="28751"/>
                                        </p:tgtEl>
                                        <p:attrNameLst>
                                          <p:attrName>ppt_y</p:attrName>
                                        </p:attrNameLst>
                                      </p:cBhvr>
                                      <p:tavLst>
                                        <p:tav tm="0">
                                          <p:val>
                                            <p:strVal val="#ppt_y"/>
                                          </p:val>
                                        </p:tav>
                                        <p:tav tm="100000">
                                          <p:val>
                                            <p:strVal val="#ppt_y"/>
                                          </p:val>
                                        </p:tav>
                                      </p:tavLst>
                                    </p:anim>
                                  </p:childTnLst>
                                </p:cTn>
                              </p:par>
                            </p:childTnLst>
                          </p:cTn>
                        </p:par>
                        <p:par>
                          <p:cTn id="109" fill="hold">
                            <p:stCondLst>
                              <p:cond delay="500"/>
                            </p:stCondLst>
                            <p:childTnLst>
                              <p:par>
                                <p:cTn id="110" presetID="2" presetClass="entr" presetSubtype="2" fill="hold" grpId="0" nodeType="afterEffect">
                                  <p:stCondLst>
                                    <p:cond delay="0"/>
                                  </p:stCondLst>
                                  <p:childTnLst>
                                    <p:set>
                                      <p:cBhvr>
                                        <p:cTn id="111" dur="1" fill="hold">
                                          <p:stCondLst>
                                            <p:cond delay="0"/>
                                          </p:stCondLst>
                                        </p:cTn>
                                        <p:tgtEl>
                                          <p:spTgt spid="28752"/>
                                        </p:tgtEl>
                                        <p:attrNameLst>
                                          <p:attrName>style.visibility</p:attrName>
                                        </p:attrNameLst>
                                      </p:cBhvr>
                                      <p:to>
                                        <p:strVal val="visible"/>
                                      </p:to>
                                    </p:set>
                                    <p:anim calcmode="lin" valueType="num">
                                      <p:cBhvr additive="base">
                                        <p:cTn id="112" dur="500" fill="hold"/>
                                        <p:tgtEl>
                                          <p:spTgt spid="28752"/>
                                        </p:tgtEl>
                                        <p:attrNameLst>
                                          <p:attrName>ppt_x</p:attrName>
                                        </p:attrNameLst>
                                      </p:cBhvr>
                                      <p:tavLst>
                                        <p:tav tm="0">
                                          <p:val>
                                            <p:strVal val="1+#ppt_w/2"/>
                                          </p:val>
                                        </p:tav>
                                        <p:tav tm="100000">
                                          <p:val>
                                            <p:strVal val="#ppt_x"/>
                                          </p:val>
                                        </p:tav>
                                      </p:tavLst>
                                    </p:anim>
                                    <p:anim calcmode="lin" valueType="num">
                                      <p:cBhvr additive="base">
                                        <p:cTn id="113" dur="500" fill="hold"/>
                                        <p:tgtEl>
                                          <p:spTgt spid="28752"/>
                                        </p:tgtEl>
                                        <p:attrNameLst>
                                          <p:attrName>ppt_y</p:attrName>
                                        </p:attrNameLst>
                                      </p:cBhvr>
                                      <p:tavLst>
                                        <p:tav tm="0">
                                          <p:val>
                                            <p:strVal val="#ppt_y"/>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28754"/>
                                        </p:tgtEl>
                                        <p:attrNameLst>
                                          <p:attrName>style.visibility</p:attrName>
                                        </p:attrNameLst>
                                      </p:cBhvr>
                                      <p:to>
                                        <p:strVal val="visible"/>
                                      </p:to>
                                    </p:set>
                                    <p:animEffect transition="in" filter="wipe(up)">
                                      <p:cBhvr>
                                        <p:cTn id="118" dur="500"/>
                                        <p:tgtEl>
                                          <p:spTgt spid="28754"/>
                                        </p:tgtEl>
                                      </p:cBhvr>
                                    </p:animEffect>
                                  </p:childTnLst>
                                </p:cTn>
                              </p:par>
                            </p:childTnLst>
                          </p:cTn>
                        </p:par>
                        <p:par>
                          <p:cTn id="119" fill="hold">
                            <p:stCondLst>
                              <p:cond delay="500"/>
                            </p:stCondLst>
                            <p:childTnLst>
                              <p:par>
                                <p:cTn id="120" presetID="22" presetClass="entr" presetSubtype="8" fill="hold" grpId="0" nodeType="afterEffect">
                                  <p:stCondLst>
                                    <p:cond delay="0"/>
                                  </p:stCondLst>
                                  <p:childTnLst>
                                    <p:set>
                                      <p:cBhvr>
                                        <p:cTn id="121" dur="1" fill="hold">
                                          <p:stCondLst>
                                            <p:cond delay="0"/>
                                          </p:stCondLst>
                                        </p:cTn>
                                        <p:tgtEl>
                                          <p:spTgt spid="28755"/>
                                        </p:tgtEl>
                                        <p:attrNameLst>
                                          <p:attrName>style.visibility</p:attrName>
                                        </p:attrNameLst>
                                      </p:cBhvr>
                                      <p:to>
                                        <p:strVal val="visible"/>
                                      </p:to>
                                    </p:set>
                                    <p:animEffect transition="in" filter="wipe(left)">
                                      <p:cBhvr>
                                        <p:cTn id="122" dur="500"/>
                                        <p:tgtEl>
                                          <p:spTgt spid="28755"/>
                                        </p:tgtEl>
                                      </p:cBhvr>
                                    </p:animEffect>
                                  </p:childTnLst>
                                </p:cTn>
                              </p:par>
                            </p:childTnLst>
                          </p:cTn>
                        </p:par>
                        <p:par>
                          <p:cTn id="123" fill="hold">
                            <p:stCondLst>
                              <p:cond delay="1000"/>
                            </p:stCondLst>
                            <p:childTnLst>
                              <p:par>
                                <p:cTn id="124" presetID="22" presetClass="entr" presetSubtype="1" fill="hold" grpId="0" nodeType="afterEffect">
                                  <p:stCondLst>
                                    <p:cond delay="0"/>
                                  </p:stCondLst>
                                  <p:childTnLst>
                                    <p:set>
                                      <p:cBhvr>
                                        <p:cTn id="125" dur="1" fill="hold">
                                          <p:stCondLst>
                                            <p:cond delay="0"/>
                                          </p:stCondLst>
                                        </p:cTn>
                                        <p:tgtEl>
                                          <p:spTgt spid="28756"/>
                                        </p:tgtEl>
                                        <p:attrNameLst>
                                          <p:attrName>style.visibility</p:attrName>
                                        </p:attrNameLst>
                                      </p:cBhvr>
                                      <p:to>
                                        <p:strVal val="visible"/>
                                      </p:to>
                                    </p:set>
                                    <p:animEffect transition="in" filter="wipe(up)">
                                      <p:cBhvr>
                                        <p:cTn id="126" dur="500"/>
                                        <p:tgtEl>
                                          <p:spTgt spid="2875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28766"/>
                                        </p:tgtEl>
                                        <p:attrNameLst>
                                          <p:attrName>style.visibility</p:attrName>
                                        </p:attrNameLst>
                                      </p:cBhvr>
                                      <p:to>
                                        <p:strVal val="visible"/>
                                      </p:to>
                                    </p:set>
                                    <p:animEffect transition="in" filter="wipe(up)">
                                      <p:cBhvr>
                                        <p:cTn id="131" dur="500"/>
                                        <p:tgtEl>
                                          <p:spTgt spid="28766"/>
                                        </p:tgtEl>
                                      </p:cBhvr>
                                    </p:animEffect>
                                  </p:childTnLst>
                                </p:cTn>
                              </p:par>
                            </p:childTnLst>
                          </p:cTn>
                        </p:par>
                        <p:par>
                          <p:cTn id="132" fill="hold">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28757"/>
                                        </p:tgtEl>
                                        <p:attrNameLst>
                                          <p:attrName>style.visibility</p:attrName>
                                        </p:attrNameLst>
                                      </p:cBhvr>
                                      <p:to>
                                        <p:strVal val="visible"/>
                                      </p:to>
                                    </p:set>
                                    <p:animEffect transition="in" filter="wipe(left)">
                                      <p:cBhvr>
                                        <p:cTn id="135" dur="500"/>
                                        <p:tgtEl>
                                          <p:spTgt spid="28757"/>
                                        </p:tgtEl>
                                      </p:cBhvr>
                                    </p:animEffect>
                                  </p:childTnLst>
                                </p:cTn>
                              </p:par>
                            </p:childTnLst>
                          </p:cTn>
                        </p:par>
                        <p:par>
                          <p:cTn id="136" fill="hold">
                            <p:stCondLst>
                              <p:cond delay="1000"/>
                            </p:stCondLst>
                            <p:childTnLst>
                              <p:par>
                                <p:cTn id="137" presetID="22" presetClass="entr" presetSubtype="1" fill="hold" grpId="0" nodeType="afterEffect">
                                  <p:stCondLst>
                                    <p:cond delay="0"/>
                                  </p:stCondLst>
                                  <p:childTnLst>
                                    <p:set>
                                      <p:cBhvr>
                                        <p:cTn id="138" dur="1" fill="hold">
                                          <p:stCondLst>
                                            <p:cond delay="0"/>
                                          </p:stCondLst>
                                        </p:cTn>
                                        <p:tgtEl>
                                          <p:spTgt spid="28758"/>
                                        </p:tgtEl>
                                        <p:attrNameLst>
                                          <p:attrName>style.visibility</p:attrName>
                                        </p:attrNameLst>
                                      </p:cBhvr>
                                      <p:to>
                                        <p:strVal val="visible"/>
                                      </p:to>
                                    </p:set>
                                    <p:animEffect transition="in" filter="wipe(up)">
                                      <p:cBhvr>
                                        <p:cTn id="139" dur="500"/>
                                        <p:tgtEl>
                                          <p:spTgt spid="28758"/>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0" nodeType="clickEffect">
                                  <p:stCondLst>
                                    <p:cond delay="0"/>
                                  </p:stCondLst>
                                  <p:childTnLst>
                                    <p:set>
                                      <p:cBhvr>
                                        <p:cTn id="143" dur="1" fill="hold">
                                          <p:stCondLst>
                                            <p:cond delay="0"/>
                                          </p:stCondLst>
                                        </p:cTn>
                                        <p:tgtEl>
                                          <p:spTgt spid="28767"/>
                                        </p:tgtEl>
                                        <p:attrNameLst>
                                          <p:attrName>style.visibility</p:attrName>
                                        </p:attrNameLst>
                                      </p:cBhvr>
                                      <p:to>
                                        <p:strVal val="visible"/>
                                      </p:to>
                                    </p:set>
                                    <p:animEffect transition="in" filter="wipe(up)">
                                      <p:cBhvr>
                                        <p:cTn id="144" dur="500"/>
                                        <p:tgtEl>
                                          <p:spTgt spid="28767"/>
                                        </p:tgtEl>
                                      </p:cBhvr>
                                    </p:animEffect>
                                  </p:childTnLst>
                                </p:cTn>
                              </p:par>
                            </p:childTnLst>
                          </p:cTn>
                        </p:par>
                        <p:par>
                          <p:cTn id="145" fill="hold">
                            <p:stCondLst>
                              <p:cond delay="500"/>
                            </p:stCondLst>
                            <p:childTnLst>
                              <p:par>
                                <p:cTn id="146" presetID="22" presetClass="entr" presetSubtype="8" fill="hold" grpId="0" nodeType="afterEffect">
                                  <p:stCondLst>
                                    <p:cond delay="0"/>
                                  </p:stCondLst>
                                  <p:childTnLst>
                                    <p:set>
                                      <p:cBhvr>
                                        <p:cTn id="147" dur="1" fill="hold">
                                          <p:stCondLst>
                                            <p:cond delay="0"/>
                                          </p:stCondLst>
                                        </p:cTn>
                                        <p:tgtEl>
                                          <p:spTgt spid="28759"/>
                                        </p:tgtEl>
                                        <p:attrNameLst>
                                          <p:attrName>style.visibility</p:attrName>
                                        </p:attrNameLst>
                                      </p:cBhvr>
                                      <p:to>
                                        <p:strVal val="visible"/>
                                      </p:to>
                                    </p:set>
                                    <p:animEffect transition="in" filter="wipe(left)">
                                      <p:cBhvr>
                                        <p:cTn id="148" dur="500"/>
                                        <p:tgtEl>
                                          <p:spTgt spid="28759"/>
                                        </p:tgtEl>
                                      </p:cBhvr>
                                    </p:animEffect>
                                  </p:childTnLst>
                                </p:cTn>
                              </p:par>
                            </p:childTnLst>
                          </p:cTn>
                        </p:par>
                        <p:par>
                          <p:cTn id="149" fill="hold">
                            <p:stCondLst>
                              <p:cond delay="1000"/>
                            </p:stCondLst>
                            <p:childTnLst>
                              <p:par>
                                <p:cTn id="150" presetID="22" presetClass="entr" presetSubtype="1" fill="hold" grpId="0" nodeType="afterEffect">
                                  <p:stCondLst>
                                    <p:cond delay="0"/>
                                  </p:stCondLst>
                                  <p:childTnLst>
                                    <p:set>
                                      <p:cBhvr>
                                        <p:cTn id="151" dur="1" fill="hold">
                                          <p:stCondLst>
                                            <p:cond delay="0"/>
                                          </p:stCondLst>
                                        </p:cTn>
                                        <p:tgtEl>
                                          <p:spTgt spid="28760"/>
                                        </p:tgtEl>
                                        <p:attrNameLst>
                                          <p:attrName>style.visibility</p:attrName>
                                        </p:attrNameLst>
                                      </p:cBhvr>
                                      <p:to>
                                        <p:strVal val="visible"/>
                                      </p:to>
                                    </p:set>
                                    <p:animEffect transition="in" filter="wipe(up)">
                                      <p:cBhvr>
                                        <p:cTn id="152" dur="500"/>
                                        <p:tgtEl>
                                          <p:spTgt spid="28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4" grpId="0"/>
      <p:bldP spid="28715" grpId="0"/>
      <p:bldP spid="28716" grpId="0"/>
      <p:bldP spid="28720" grpId="0"/>
      <p:bldP spid="28721" grpId="0"/>
      <p:bldP spid="28722" grpId="0"/>
      <p:bldP spid="28723" grpId="0"/>
      <p:bldP spid="28724" grpId="0"/>
      <p:bldP spid="28725" grpId="0"/>
      <p:bldP spid="28726" grpId="0"/>
      <p:bldP spid="28736" grpId="0"/>
      <p:bldP spid="28738" grpId="0"/>
      <p:bldP spid="28739" grpId="0"/>
      <p:bldP spid="28749" grpId="0"/>
      <p:bldP spid="28750" grpId="0" animBg="1"/>
      <p:bldP spid="28751" grpId="0" animBg="1"/>
      <p:bldP spid="28752" grpId="0" animBg="1"/>
      <p:bldP spid="28754" grpId="0" animBg="1"/>
      <p:bldP spid="28755" grpId="0" animBg="1"/>
      <p:bldP spid="28756" grpId="0" animBg="1"/>
      <p:bldP spid="28757" grpId="0" animBg="1"/>
      <p:bldP spid="28758" grpId="0" animBg="1"/>
      <p:bldP spid="28759" grpId="0" animBg="1"/>
      <p:bldP spid="28760" grpId="0" animBg="1"/>
      <p:bldP spid="28761" grpId="0" animBg="1"/>
      <p:bldP spid="28718" grpId="0" animBg="1"/>
      <p:bldP spid="28719" grpId="0" animBg="1"/>
      <p:bldP spid="28717" grpId="0" animBg="1"/>
      <p:bldP spid="28737" grpId="0" animBg="1"/>
      <p:bldP spid="28766" grpId="0" animBg="1"/>
      <p:bldP spid="28767" grpId="0" animBg="1"/>
      <p:bldP spid="28768" grpId="0"/>
      <p:bldP spid="28769" grpId="0"/>
      <p:bldP spid="2877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423C5B5-DF9E-4041-AA1A-F9B480916FFA}" type="slidenum">
              <a:rPr lang="en-US"/>
              <a:pPr>
                <a:defRPr/>
              </a:pPr>
              <a:t>103</a:t>
            </a:fld>
            <a:endParaRPr lang="en-US"/>
          </a:p>
        </p:txBody>
      </p:sp>
      <p:sp>
        <p:nvSpPr>
          <p:cNvPr id="27650" name="Rectangle 2"/>
          <p:cNvSpPr>
            <a:spLocks noGrp="1" noChangeArrowheads="1"/>
          </p:cNvSpPr>
          <p:nvPr>
            <p:ph type="title"/>
          </p:nvPr>
        </p:nvSpPr>
        <p:spPr/>
        <p:txBody>
          <a:bodyPr/>
          <a:lstStyle/>
          <a:p>
            <a:pPr eaLnBrk="1" hangingPunct="1">
              <a:defRPr/>
            </a:pPr>
            <a:r>
              <a:rPr lang="en-US" smtClean="0"/>
              <a:t>Data Link Layer</a:t>
            </a:r>
          </a:p>
        </p:txBody>
      </p:sp>
      <p:sp>
        <p:nvSpPr>
          <p:cNvPr id="27651" name="Rectangle 3"/>
          <p:cNvSpPr>
            <a:spLocks noGrp="1" noChangeArrowheads="1"/>
          </p:cNvSpPr>
          <p:nvPr>
            <p:ph type="body" idx="1"/>
          </p:nvPr>
        </p:nvSpPr>
        <p:spPr>
          <a:xfrm>
            <a:off x="457200" y="2514600"/>
            <a:ext cx="8229600" cy="3581400"/>
          </a:xfrm>
        </p:spPr>
        <p:txBody>
          <a:bodyPr/>
          <a:lstStyle/>
          <a:p>
            <a:pPr eaLnBrk="1" hangingPunct="1">
              <a:defRPr/>
            </a:pPr>
            <a:r>
              <a:rPr lang="en-US" smtClean="0"/>
              <a:t>Duties/services</a:t>
            </a:r>
          </a:p>
          <a:p>
            <a:pPr lvl="1" eaLnBrk="1" hangingPunct="1">
              <a:defRPr/>
            </a:pPr>
            <a:r>
              <a:rPr lang="en-US" smtClean="0"/>
              <a:t>Framing</a:t>
            </a:r>
          </a:p>
          <a:p>
            <a:pPr lvl="1" eaLnBrk="1" hangingPunct="1">
              <a:defRPr/>
            </a:pPr>
            <a:r>
              <a:rPr lang="en-US" smtClean="0"/>
              <a:t>Physical addressing</a:t>
            </a:r>
          </a:p>
          <a:p>
            <a:pPr lvl="1" eaLnBrk="1" hangingPunct="1">
              <a:defRPr/>
            </a:pPr>
            <a:r>
              <a:rPr lang="en-US" smtClean="0"/>
              <a:t>Flow control (hop-to-hop)</a:t>
            </a:r>
          </a:p>
          <a:p>
            <a:pPr lvl="1" eaLnBrk="1" hangingPunct="1">
              <a:defRPr/>
            </a:pPr>
            <a:r>
              <a:rPr lang="en-US" smtClean="0"/>
              <a:t>Error control (hop-to-hop)</a:t>
            </a:r>
          </a:p>
          <a:p>
            <a:pPr lvl="1" eaLnBrk="1" hangingPunct="1">
              <a:defRPr/>
            </a:pPr>
            <a:r>
              <a:rPr lang="en-US" smtClean="0"/>
              <a:t>Access control</a:t>
            </a:r>
          </a:p>
        </p:txBody>
      </p:sp>
      <p:sp>
        <p:nvSpPr>
          <p:cNvPr id="27652" name="Text Box 4"/>
          <p:cNvSpPr txBox="1">
            <a:spLocks noChangeArrowheads="1"/>
          </p:cNvSpPr>
          <p:nvPr/>
        </p:nvSpPr>
        <p:spPr bwMode="auto">
          <a:xfrm>
            <a:off x="1066800" y="1219200"/>
            <a:ext cx="7010400" cy="946150"/>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defRPr/>
            </a:pPr>
            <a:r>
              <a:rPr lang="en-US" sz="2800" b="1" i="1">
                <a:solidFill>
                  <a:srgbClr val="FF0000"/>
                </a:solidFill>
                <a:effectLst>
                  <a:outerShdw blurRad="38100" dist="38100" dir="2700000" algn="tl">
                    <a:srgbClr val="000000"/>
                  </a:outerShdw>
                </a:effectLst>
                <a:latin typeface="Times New Roman" pitchFamily="18" charset="0"/>
              </a:rPr>
              <a:t>Responsible for transmitting frames</a:t>
            </a:r>
            <a:br>
              <a:rPr lang="en-US" sz="2800" b="1" i="1">
                <a:solidFill>
                  <a:srgbClr val="FF0000"/>
                </a:solidFill>
                <a:effectLst>
                  <a:outerShdw blurRad="38100" dist="38100" dir="2700000" algn="tl">
                    <a:srgbClr val="000000"/>
                  </a:outerShdw>
                </a:effectLst>
                <a:latin typeface="Times New Roman" pitchFamily="18" charset="0"/>
              </a:rPr>
            </a:br>
            <a:r>
              <a:rPr lang="en-US" sz="2800" b="1" i="1">
                <a:solidFill>
                  <a:srgbClr val="FF0000"/>
                </a:solidFill>
                <a:effectLst>
                  <a:outerShdw blurRad="38100" dist="38100" dir="2700000" algn="tl">
                    <a:srgbClr val="000000"/>
                  </a:outerShdw>
                </a:effectLst>
                <a:latin typeface="Times New Roman" pitchFamily="18" charset="0"/>
              </a:rPr>
              <a:t>from one node to the next</a:t>
            </a:r>
          </a:p>
        </p:txBody>
      </p:sp>
    </p:spTree>
    <p:extLst>
      <p:ext uri="{BB962C8B-B14F-4D97-AF65-F5344CB8AC3E}">
        <p14:creationId xmlns:p14="http://schemas.microsoft.com/office/powerpoint/2010/main" val="251632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dissolve">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pPr>
              <a:defRPr/>
            </a:pPr>
            <a:fld id="{F6AED4F5-03FA-45B9-A69E-981CDE1B5036}" type="slidenum">
              <a:rPr lang="en-US"/>
              <a:pPr>
                <a:defRPr/>
              </a:pPr>
              <a:t>104</a:t>
            </a:fld>
            <a:endParaRPr lang="en-US"/>
          </a:p>
        </p:txBody>
      </p:sp>
      <p:sp>
        <p:nvSpPr>
          <p:cNvPr id="61442" name="Rectangle 2"/>
          <p:cNvSpPr>
            <a:spLocks noGrp="1" noChangeArrowheads="1"/>
          </p:cNvSpPr>
          <p:nvPr>
            <p:ph type="title"/>
          </p:nvPr>
        </p:nvSpPr>
        <p:spPr/>
        <p:txBody>
          <a:bodyPr/>
          <a:lstStyle/>
          <a:p>
            <a:pPr eaLnBrk="1" hangingPunct="1">
              <a:defRPr/>
            </a:pPr>
            <a:r>
              <a:rPr lang="en-US" smtClean="0"/>
              <a:t>Data Link Layer</a:t>
            </a:r>
          </a:p>
        </p:txBody>
      </p:sp>
      <p:sp>
        <p:nvSpPr>
          <p:cNvPr id="21508" name="Rectangle 3"/>
          <p:cNvSpPr>
            <a:spLocks noChangeArrowheads="1"/>
          </p:cNvSpPr>
          <p:nvPr/>
        </p:nvSpPr>
        <p:spPr bwMode="auto">
          <a:xfrm>
            <a:off x="1600200" y="3335338"/>
            <a:ext cx="3048000" cy="10668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1509" name="Text Box 4"/>
          <p:cNvSpPr txBox="1">
            <a:spLocks noChangeArrowheads="1"/>
          </p:cNvSpPr>
          <p:nvPr/>
        </p:nvSpPr>
        <p:spPr bwMode="auto">
          <a:xfrm>
            <a:off x="211138" y="3443288"/>
            <a:ext cx="1136650" cy="641350"/>
          </a:xfrm>
          <a:prstGeom prst="rect">
            <a:avLst/>
          </a:prstGeom>
          <a:noFill/>
          <a:ln w="9525">
            <a:noFill/>
            <a:miter lim="800000"/>
            <a:headEnd/>
            <a:tailEnd/>
          </a:ln>
        </p:spPr>
        <p:txBody>
          <a:bodyPr wrap="none">
            <a:spAutoFit/>
          </a:bodyPr>
          <a:lstStyle/>
          <a:p>
            <a:pPr algn="ctr"/>
            <a:r>
              <a:rPr lang="en-US"/>
              <a:t>Data Link</a:t>
            </a:r>
            <a:br>
              <a:rPr lang="en-US"/>
            </a:br>
            <a:r>
              <a:rPr lang="en-US"/>
              <a:t>Layer</a:t>
            </a:r>
          </a:p>
        </p:txBody>
      </p:sp>
      <p:sp>
        <p:nvSpPr>
          <p:cNvPr id="21510" name="Rectangle 5"/>
          <p:cNvSpPr>
            <a:spLocks noChangeArrowheads="1"/>
          </p:cNvSpPr>
          <p:nvPr/>
        </p:nvSpPr>
        <p:spPr bwMode="auto">
          <a:xfrm>
            <a:off x="2133600" y="2743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21511" name="AutoShape 6"/>
          <p:cNvSpPr>
            <a:spLocks noChangeArrowheads="1"/>
          </p:cNvSpPr>
          <p:nvPr/>
        </p:nvSpPr>
        <p:spPr bwMode="auto">
          <a:xfrm>
            <a:off x="2819400"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21512" name="Text Box 7"/>
          <p:cNvSpPr txBox="1">
            <a:spLocks noChangeArrowheads="1"/>
          </p:cNvSpPr>
          <p:nvPr/>
        </p:nvSpPr>
        <p:spPr bwMode="auto">
          <a:xfrm>
            <a:off x="2057400" y="1676400"/>
            <a:ext cx="1566863" cy="366713"/>
          </a:xfrm>
          <a:prstGeom prst="rect">
            <a:avLst/>
          </a:prstGeom>
          <a:noFill/>
          <a:ln w="9525">
            <a:noFill/>
            <a:miter lim="800000"/>
            <a:headEnd/>
            <a:tailEnd/>
          </a:ln>
        </p:spPr>
        <p:txBody>
          <a:bodyPr wrap="none">
            <a:spAutoFit/>
          </a:bodyPr>
          <a:lstStyle/>
          <a:p>
            <a:r>
              <a:rPr lang="en-US"/>
              <a:t>from Network</a:t>
            </a:r>
          </a:p>
        </p:txBody>
      </p:sp>
      <p:sp>
        <p:nvSpPr>
          <p:cNvPr id="61448" name="Text Box 8"/>
          <p:cNvSpPr txBox="1">
            <a:spLocks noChangeArrowheads="1"/>
          </p:cNvSpPr>
          <p:nvPr/>
        </p:nvSpPr>
        <p:spPr bwMode="auto">
          <a:xfrm>
            <a:off x="2632075" y="4876800"/>
            <a:ext cx="1254125" cy="366713"/>
          </a:xfrm>
          <a:prstGeom prst="rect">
            <a:avLst/>
          </a:prstGeom>
          <a:noFill/>
          <a:ln w="9525">
            <a:noFill/>
            <a:miter lim="800000"/>
            <a:headEnd/>
            <a:tailEnd/>
          </a:ln>
        </p:spPr>
        <p:txBody>
          <a:bodyPr wrap="none">
            <a:spAutoFit/>
          </a:bodyPr>
          <a:lstStyle/>
          <a:p>
            <a:r>
              <a:rPr lang="en-US"/>
              <a:t>to Physical</a:t>
            </a:r>
          </a:p>
        </p:txBody>
      </p:sp>
      <p:sp>
        <p:nvSpPr>
          <p:cNvPr id="61449" name="Rectangle 9"/>
          <p:cNvSpPr>
            <a:spLocks noChangeArrowheads="1"/>
          </p:cNvSpPr>
          <p:nvPr/>
        </p:nvSpPr>
        <p:spPr bwMode="auto">
          <a:xfrm>
            <a:off x="5181600" y="3335338"/>
            <a:ext cx="3048000" cy="10668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61450" name="Rectangle 10"/>
          <p:cNvSpPr>
            <a:spLocks noChangeArrowheads="1"/>
          </p:cNvSpPr>
          <p:nvPr/>
        </p:nvSpPr>
        <p:spPr bwMode="auto">
          <a:xfrm>
            <a:off x="5715000" y="2743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61451" name="AutoShape 11"/>
          <p:cNvSpPr>
            <a:spLocks noChangeArrowheads="1"/>
          </p:cNvSpPr>
          <p:nvPr/>
        </p:nvSpPr>
        <p:spPr bwMode="auto">
          <a:xfrm flipV="1">
            <a:off x="6400800"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61452" name="Text Box 12"/>
          <p:cNvSpPr txBox="1">
            <a:spLocks noChangeArrowheads="1"/>
          </p:cNvSpPr>
          <p:nvPr/>
        </p:nvSpPr>
        <p:spPr bwMode="auto">
          <a:xfrm>
            <a:off x="5867400" y="1676400"/>
            <a:ext cx="1295400" cy="366713"/>
          </a:xfrm>
          <a:prstGeom prst="rect">
            <a:avLst/>
          </a:prstGeom>
          <a:noFill/>
          <a:ln w="9525">
            <a:noFill/>
            <a:miter lim="800000"/>
            <a:headEnd/>
            <a:tailEnd/>
          </a:ln>
        </p:spPr>
        <p:txBody>
          <a:bodyPr wrap="none">
            <a:spAutoFit/>
          </a:bodyPr>
          <a:lstStyle/>
          <a:p>
            <a:r>
              <a:rPr lang="en-US"/>
              <a:t>to Network</a:t>
            </a:r>
          </a:p>
        </p:txBody>
      </p:sp>
      <p:sp>
        <p:nvSpPr>
          <p:cNvPr id="61453" name="Text Box 13"/>
          <p:cNvSpPr txBox="1">
            <a:spLocks noChangeArrowheads="1"/>
          </p:cNvSpPr>
          <p:nvPr/>
        </p:nvSpPr>
        <p:spPr bwMode="auto">
          <a:xfrm>
            <a:off x="5943600" y="4876800"/>
            <a:ext cx="1525588" cy="366713"/>
          </a:xfrm>
          <a:prstGeom prst="rect">
            <a:avLst/>
          </a:prstGeom>
          <a:noFill/>
          <a:ln w="9525">
            <a:noFill/>
            <a:miter lim="800000"/>
            <a:headEnd/>
            <a:tailEnd/>
          </a:ln>
        </p:spPr>
        <p:txBody>
          <a:bodyPr wrap="none">
            <a:spAutoFit/>
          </a:bodyPr>
          <a:lstStyle/>
          <a:p>
            <a:r>
              <a:rPr lang="en-US"/>
              <a:t>from Physical</a:t>
            </a:r>
          </a:p>
        </p:txBody>
      </p:sp>
      <p:sp>
        <p:nvSpPr>
          <p:cNvPr id="61454" name="Rectangle 14"/>
          <p:cNvSpPr>
            <a:spLocks noChangeArrowheads="1"/>
          </p:cNvSpPr>
          <p:nvPr/>
        </p:nvSpPr>
        <p:spPr bwMode="auto">
          <a:xfrm>
            <a:off x="2133600" y="3505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61455" name="Rectangle 15"/>
          <p:cNvSpPr>
            <a:spLocks noChangeArrowheads="1"/>
          </p:cNvSpPr>
          <p:nvPr/>
        </p:nvSpPr>
        <p:spPr bwMode="auto">
          <a:xfrm>
            <a:off x="3733800" y="3505200"/>
            <a:ext cx="609600" cy="304800"/>
          </a:xfrm>
          <a:prstGeom prst="rect">
            <a:avLst/>
          </a:prstGeom>
          <a:solidFill>
            <a:schemeClr val="tx1"/>
          </a:solidFill>
          <a:ln w="9525">
            <a:solidFill>
              <a:schemeClr val="tx1"/>
            </a:solidFill>
            <a:miter lim="800000"/>
            <a:headEnd/>
            <a:tailEnd/>
          </a:ln>
        </p:spPr>
        <p:txBody>
          <a:bodyPr wrap="none" anchor="ctr"/>
          <a:lstStyle/>
          <a:p>
            <a:pPr algn="ctr"/>
            <a:r>
              <a:rPr lang="en-US">
                <a:solidFill>
                  <a:srgbClr val="080808"/>
                </a:solidFill>
              </a:rPr>
              <a:t>H2</a:t>
            </a:r>
          </a:p>
        </p:txBody>
      </p:sp>
      <p:sp>
        <p:nvSpPr>
          <p:cNvPr id="61456" name="AutoShape 16"/>
          <p:cNvSpPr>
            <a:spLocks noChangeArrowheads="1"/>
          </p:cNvSpPr>
          <p:nvPr/>
        </p:nvSpPr>
        <p:spPr bwMode="auto">
          <a:xfrm>
            <a:off x="3048000" y="4191000"/>
            <a:ext cx="381000" cy="609600"/>
          </a:xfrm>
          <a:prstGeom prst="downArrow">
            <a:avLst>
              <a:gd name="adj1" fmla="val 50000"/>
              <a:gd name="adj2" fmla="val 40000"/>
            </a:avLst>
          </a:prstGeom>
          <a:solidFill>
            <a:schemeClr val="folHlink"/>
          </a:solidFill>
          <a:ln w="9525">
            <a:solidFill>
              <a:schemeClr val="tx1"/>
            </a:solidFill>
            <a:miter lim="800000"/>
            <a:headEnd/>
            <a:tailEnd/>
          </a:ln>
        </p:spPr>
        <p:txBody>
          <a:bodyPr wrap="none" anchor="ctr"/>
          <a:lstStyle/>
          <a:p>
            <a:endParaRPr lang="en-US"/>
          </a:p>
        </p:txBody>
      </p:sp>
      <p:sp>
        <p:nvSpPr>
          <p:cNvPr id="61457" name="Rectangle 17"/>
          <p:cNvSpPr>
            <a:spLocks noChangeArrowheads="1"/>
          </p:cNvSpPr>
          <p:nvPr/>
        </p:nvSpPr>
        <p:spPr bwMode="auto">
          <a:xfrm>
            <a:off x="5715000" y="3505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61458" name="Rectangle 18"/>
          <p:cNvSpPr>
            <a:spLocks noChangeArrowheads="1"/>
          </p:cNvSpPr>
          <p:nvPr/>
        </p:nvSpPr>
        <p:spPr bwMode="auto">
          <a:xfrm>
            <a:off x="7315200" y="3505200"/>
            <a:ext cx="609600" cy="304800"/>
          </a:xfrm>
          <a:prstGeom prst="rect">
            <a:avLst/>
          </a:prstGeom>
          <a:solidFill>
            <a:schemeClr val="tx1"/>
          </a:solidFill>
          <a:ln w="9525">
            <a:solidFill>
              <a:schemeClr val="tx1"/>
            </a:solidFill>
            <a:miter lim="800000"/>
            <a:headEnd/>
            <a:tailEnd/>
          </a:ln>
        </p:spPr>
        <p:txBody>
          <a:bodyPr wrap="none" anchor="ctr"/>
          <a:lstStyle/>
          <a:p>
            <a:pPr algn="ctr"/>
            <a:r>
              <a:rPr lang="en-US">
                <a:solidFill>
                  <a:srgbClr val="080808"/>
                </a:solidFill>
              </a:rPr>
              <a:t>H2</a:t>
            </a:r>
          </a:p>
        </p:txBody>
      </p:sp>
      <p:sp>
        <p:nvSpPr>
          <p:cNvPr id="61459" name="Line 19"/>
          <p:cNvSpPr>
            <a:spLocks noChangeShapeType="1"/>
          </p:cNvSpPr>
          <p:nvPr/>
        </p:nvSpPr>
        <p:spPr bwMode="auto">
          <a:xfrm>
            <a:off x="2133600" y="3048000"/>
            <a:ext cx="0" cy="457200"/>
          </a:xfrm>
          <a:prstGeom prst="line">
            <a:avLst/>
          </a:prstGeom>
          <a:noFill/>
          <a:ln w="9525">
            <a:solidFill>
              <a:schemeClr val="tx1"/>
            </a:solidFill>
            <a:prstDash val="dash"/>
            <a:round/>
            <a:headEnd/>
            <a:tailEnd/>
          </a:ln>
        </p:spPr>
        <p:txBody>
          <a:bodyPr/>
          <a:lstStyle/>
          <a:p>
            <a:endParaRPr lang="en-US"/>
          </a:p>
        </p:txBody>
      </p:sp>
      <p:sp>
        <p:nvSpPr>
          <p:cNvPr id="61460" name="Line 20"/>
          <p:cNvSpPr>
            <a:spLocks noChangeShapeType="1"/>
          </p:cNvSpPr>
          <p:nvPr/>
        </p:nvSpPr>
        <p:spPr bwMode="auto">
          <a:xfrm>
            <a:off x="3733800" y="3048000"/>
            <a:ext cx="0" cy="457200"/>
          </a:xfrm>
          <a:prstGeom prst="line">
            <a:avLst/>
          </a:prstGeom>
          <a:noFill/>
          <a:ln w="9525">
            <a:solidFill>
              <a:schemeClr val="tx1"/>
            </a:solidFill>
            <a:prstDash val="dash"/>
            <a:round/>
            <a:headEnd/>
            <a:tailEnd/>
          </a:ln>
        </p:spPr>
        <p:txBody>
          <a:bodyPr/>
          <a:lstStyle/>
          <a:p>
            <a:endParaRPr lang="en-US"/>
          </a:p>
        </p:txBody>
      </p:sp>
      <p:sp>
        <p:nvSpPr>
          <p:cNvPr id="61461" name="Line 21"/>
          <p:cNvSpPr>
            <a:spLocks noChangeShapeType="1"/>
          </p:cNvSpPr>
          <p:nvPr/>
        </p:nvSpPr>
        <p:spPr bwMode="auto">
          <a:xfrm>
            <a:off x="5715000" y="3048000"/>
            <a:ext cx="0" cy="457200"/>
          </a:xfrm>
          <a:prstGeom prst="line">
            <a:avLst/>
          </a:prstGeom>
          <a:noFill/>
          <a:ln w="9525">
            <a:solidFill>
              <a:schemeClr val="tx1"/>
            </a:solidFill>
            <a:prstDash val="dash"/>
            <a:round/>
            <a:headEnd/>
            <a:tailEnd/>
          </a:ln>
        </p:spPr>
        <p:txBody>
          <a:bodyPr/>
          <a:lstStyle/>
          <a:p>
            <a:endParaRPr lang="en-US"/>
          </a:p>
        </p:txBody>
      </p:sp>
      <p:sp>
        <p:nvSpPr>
          <p:cNvPr id="61462" name="Line 22"/>
          <p:cNvSpPr>
            <a:spLocks noChangeShapeType="1"/>
          </p:cNvSpPr>
          <p:nvPr/>
        </p:nvSpPr>
        <p:spPr bwMode="auto">
          <a:xfrm>
            <a:off x="7315200" y="3048000"/>
            <a:ext cx="0" cy="457200"/>
          </a:xfrm>
          <a:prstGeom prst="line">
            <a:avLst/>
          </a:prstGeom>
          <a:noFill/>
          <a:ln w="9525">
            <a:solidFill>
              <a:schemeClr val="tx1"/>
            </a:solidFill>
            <a:prstDash val="dash"/>
            <a:round/>
            <a:headEnd/>
            <a:tailEnd/>
          </a:ln>
        </p:spPr>
        <p:txBody>
          <a:bodyPr/>
          <a:lstStyle/>
          <a:p>
            <a:endParaRPr lang="en-US"/>
          </a:p>
        </p:txBody>
      </p:sp>
      <p:sp>
        <p:nvSpPr>
          <p:cNvPr id="61463" name="Text Box 23"/>
          <p:cNvSpPr txBox="1">
            <a:spLocks noChangeArrowheads="1"/>
          </p:cNvSpPr>
          <p:nvPr/>
        </p:nvSpPr>
        <p:spPr bwMode="auto">
          <a:xfrm>
            <a:off x="2667000" y="3810000"/>
            <a:ext cx="947738" cy="366713"/>
          </a:xfrm>
          <a:prstGeom prst="rect">
            <a:avLst/>
          </a:prstGeom>
          <a:noFill/>
          <a:ln w="9525">
            <a:noFill/>
            <a:miter lim="800000"/>
            <a:headEnd/>
            <a:tailEnd/>
          </a:ln>
        </p:spPr>
        <p:txBody>
          <a:bodyPr wrap="none">
            <a:spAutoFit/>
          </a:bodyPr>
          <a:lstStyle/>
          <a:p>
            <a:r>
              <a:rPr lang="en-US" i="1"/>
              <a:t>(frame)</a:t>
            </a:r>
          </a:p>
        </p:txBody>
      </p:sp>
      <p:sp>
        <p:nvSpPr>
          <p:cNvPr id="61464" name="AutoShape 24"/>
          <p:cNvSpPr>
            <a:spLocks noChangeArrowheads="1"/>
          </p:cNvSpPr>
          <p:nvPr/>
        </p:nvSpPr>
        <p:spPr bwMode="auto">
          <a:xfrm flipV="1">
            <a:off x="6553200" y="4038600"/>
            <a:ext cx="381000" cy="762000"/>
          </a:xfrm>
          <a:prstGeom prst="downArrow">
            <a:avLst>
              <a:gd name="adj1" fmla="val 50000"/>
              <a:gd name="adj2" fmla="val 50000"/>
            </a:avLst>
          </a:prstGeom>
          <a:solidFill>
            <a:schemeClr val="folHlink"/>
          </a:solidFill>
          <a:ln w="9525">
            <a:solidFill>
              <a:schemeClr val="tx1"/>
            </a:solidFill>
            <a:miter lim="800000"/>
            <a:headEnd/>
            <a:tailEnd/>
          </a:ln>
        </p:spPr>
        <p:txBody>
          <a:bodyPr wrap="none" anchor="ctr"/>
          <a:lstStyle/>
          <a:p>
            <a:endParaRPr lang="en-US"/>
          </a:p>
        </p:txBody>
      </p:sp>
      <p:sp>
        <p:nvSpPr>
          <p:cNvPr id="61465" name="Rectangle 25"/>
          <p:cNvSpPr>
            <a:spLocks noChangeArrowheads="1"/>
          </p:cNvSpPr>
          <p:nvPr/>
        </p:nvSpPr>
        <p:spPr bwMode="auto">
          <a:xfrm>
            <a:off x="1676400" y="3505200"/>
            <a:ext cx="457200" cy="304800"/>
          </a:xfrm>
          <a:prstGeom prst="rect">
            <a:avLst/>
          </a:prstGeom>
          <a:solidFill>
            <a:schemeClr val="tx1"/>
          </a:solidFill>
          <a:ln w="9525">
            <a:solidFill>
              <a:schemeClr val="tx1"/>
            </a:solidFill>
            <a:miter lim="800000"/>
            <a:headEnd/>
            <a:tailEnd/>
          </a:ln>
        </p:spPr>
        <p:txBody>
          <a:bodyPr wrap="none" anchor="ctr"/>
          <a:lstStyle/>
          <a:p>
            <a:pPr algn="ctr"/>
            <a:r>
              <a:rPr lang="en-US">
                <a:solidFill>
                  <a:srgbClr val="080808"/>
                </a:solidFill>
              </a:rPr>
              <a:t>T2</a:t>
            </a:r>
          </a:p>
        </p:txBody>
      </p:sp>
      <p:sp>
        <p:nvSpPr>
          <p:cNvPr id="61466" name="Rectangle 26"/>
          <p:cNvSpPr>
            <a:spLocks noChangeArrowheads="1"/>
          </p:cNvSpPr>
          <p:nvPr/>
        </p:nvSpPr>
        <p:spPr bwMode="auto">
          <a:xfrm>
            <a:off x="5257800" y="3505200"/>
            <a:ext cx="457200" cy="304800"/>
          </a:xfrm>
          <a:prstGeom prst="rect">
            <a:avLst/>
          </a:prstGeom>
          <a:solidFill>
            <a:schemeClr val="tx1"/>
          </a:solidFill>
          <a:ln w="9525">
            <a:solidFill>
              <a:schemeClr val="tx1"/>
            </a:solidFill>
            <a:miter lim="800000"/>
            <a:headEnd/>
            <a:tailEnd/>
          </a:ln>
        </p:spPr>
        <p:txBody>
          <a:bodyPr wrap="none" anchor="ctr"/>
          <a:lstStyle/>
          <a:p>
            <a:pPr algn="ctr"/>
            <a:r>
              <a:rPr lang="en-US">
                <a:solidFill>
                  <a:srgbClr val="080808"/>
                </a:solidFill>
              </a:rPr>
              <a:t>T2</a:t>
            </a:r>
          </a:p>
        </p:txBody>
      </p:sp>
    </p:spTree>
    <p:extLst>
      <p:ext uri="{BB962C8B-B14F-4D97-AF65-F5344CB8AC3E}">
        <p14:creationId xmlns:p14="http://schemas.microsoft.com/office/powerpoint/2010/main" val="222226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459"/>
                                        </p:tgtEl>
                                        <p:attrNameLst>
                                          <p:attrName>style.visibility</p:attrName>
                                        </p:attrNameLst>
                                      </p:cBhvr>
                                      <p:to>
                                        <p:strVal val="visible"/>
                                      </p:to>
                                    </p:set>
                                    <p:animEffect transition="in" filter="wipe(up)">
                                      <p:cBhvr>
                                        <p:cTn id="7" dur="500"/>
                                        <p:tgtEl>
                                          <p:spTgt spid="6145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1460"/>
                                        </p:tgtEl>
                                        <p:attrNameLst>
                                          <p:attrName>style.visibility</p:attrName>
                                        </p:attrNameLst>
                                      </p:cBhvr>
                                      <p:to>
                                        <p:strVal val="visible"/>
                                      </p:to>
                                    </p:set>
                                    <p:animEffect transition="in" filter="wipe(up)">
                                      <p:cBhvr>
                                        <p:cTn id="10" dur="500"/>
                                        <p:tgtEl>
                                          <p:spTgt spid="61460"/>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1454"/>
                                        </p:tgtEl>
                                        <p:attrNameLst>
                                          <p:attrName>style.visibility</p:attrName>
                                        </p:attrNameLst>
                                      </p:cBhvr>
                                      <p:to>
                                        <p:strVal val="visible"/>
                                      </p:to>
                                    </p:set>
                                    <p:animEffect transition="in" filter="wipe(up)">
                                      <p:cBhvr>
                                        <p:cTn id="14" dur="500"/>
                                        <p:tgtEl>
                                          <p:spTgt spid="6145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455"/>
                                        </p:tgtEl>
                                        <p:attrNameLst>
                                          <p:attrName>style.visibility</p:attrName>
                                        </p:attrNameLst>
                                      </p:cBhvr>
                                      <p:to>
                                        <p:strVal val="visible"/>
                                      </p:to>
                                    </p:set>
                                    <p:anim calcmode="lin" valueType="num">
                                      <p:cBhvr additive="base">
                                        <p:cTn id="19" dur="500" fill="hold"/>
                                        <p:tgtEl>
                                          <p:spTgt spid="61455"/>
                                        </p:tgtEl>
                                        <p:attrNameLst>
                                          <p:attrName>ppt_x</p:attrName>
                                        </p:attrNameLst>
                                      </p:cBhvr>
                                      <p:tavLst>
                                        <p:tav tm="0">
                                          <p:val>
                                            <p:strVal val="1+#ppt_w/2"/>
                                          </p:val>
                                        </p:tav>
                                        <p:tav tm="100000">
                                          <p:val>
                                            <p:strVal val="#ppt_x"/>
                                          </p:val>
                                        </p:tav>
                                      </p:tavLst>
                                    </p:anim>
                                    <p:anim calcmode="lin" valueType="num">
                                      <p:cBhvr additive="base">
                                        <p:cTn id="20" dur="500" fill="hold"/>
                                        <p:tgtEl>
                                          <p:spTgt spid="6145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1465"/>
                                        </p:tgtEl>
                                        <p:attrNameLst>
                                          <p:attrName>style.visibility</p:attrName>
                                        </p:attrNameLst>
                                      </p:cBhvr>
                                      <p:to>
                                        <p:strVal val="visible"/>
                                      </p:to>
                                    </p:set>
                                    <p:anim calcmode="lin" valueType="num">
                                      <p:cBhvr additive="base">
                                        <p:cTn id="23" dur="500" fill="hold"/>
                                        <p:tgtEl>
                                          <p:spTgt spid="61465"/>
                                        </p:tgtEl>
                                        <p:attrNameLst>
                                          <p:attrName>ppt_x</p:attrName>
                                        </p:attrNameLst>
                                      </p:cBhvr>
                                      <p:tavLst>
                                        <p:tav tm="0">
                                          <p:val>
                                            <p:strVal val="0-#ppt_w/2"/>
                                          </p:val>
                                        </p:tav>
                                        <p:tav tm="100000">
                                          <p:val>
                                            <p:strVal val="#ppt_x"/>
                                          </p:val>
                                        </p:tav>
                                      </p:tavLst>
                                    </p:anim>
                                    <p:anim calcmode="lin" valueType="num">
                                      <p:cBhvr additive="base">
                                        <p:cTn id="24" dur="500" fill="hold"/>
                                        <p:tgtEl>
                                          <p:spTgt spid="6146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1463"/>
                                        </p:tgtEl>
                                        <p:attrNameLst>
                                          <p:attrName>style.visibility</p:attrName>
                                        </p:attrNameLst>
                                      </p:cBhvr>
                                      <p:to>
                                        <p:strVal val="visible"/>
                                      </p:to>
                                    </p:set>
                                    <p:animEffect transition="in" filter="dissolve">
                                      <p:cBhvr>
                                        <p:cTn id="29" dur="500"/>
                                        <p:tgtEl>
                                          <p:spTgt spid="6146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1456"/>
                                        </p:tgtEl>
                                        <p:attrNameLst>
                                          <p:attrName>style.visibility</p:attrName>
                                        </p:attrNameLst>
                                      </p:cBhvr>
                                      <p:to>
                                        <p:strVal val="visible"/>
                                      </p:to>
                                    </p:set>
                                    <p:animEffect transition="in" filter="wipe(up)">
                                      <p:cBhvr>
                                        <p:cTn id="34" dur="500"/>
                                        <p:tgtEl>
                                          <p:spTgt spid="61456"/>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61448"/>
                                        </p:tgtEl>
                                        <p:attrNameLst>
                                          <p:attrName>style.visibility</p:attrName>
                                        </p:attrNameLst>
                                      </p:cBhvr>
                                      <p:to>
                                        <p:strVal val="visible"/>
                                      </p:to>
                                    </p:set>
                                    <p:animEffect transition="in" filter="dissolve">
                                      <p:cBhvr>
                                        <p:cTn id="38" dur="500"/>
                                        <p:tgtEl>
                                          <p:spTgt spid="6144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1449"/>
                                        </p:tgtEl>
                                        <p:attrNameLst>
                                          <p:attrName>style.visibility</p:attrName>
                                        </p:attrNameLst>
                                      </p:cBhvr>
                                      <p:to>
                                        <p:strVal val="visible"/>
                                      </p:to>
                                    </p:set>
                                    <p:anim calcmode="lin" valueType="num">
                                      <p:cBhvr additive="base">
                                        <p:cTn id="43" dur="500" fill="hold"/>
                                        <p:tgtEl>
                                          <p:spTgt spid="61449"/>
                                        </p:tgtEl>
                                        <p:attrNameLst>
                                          <p:attrName>ppt_x</p:attrName>
                                        </p:attrNameLst>
                                      </p:cBhvr>
                                      <p:tavLst>
                                        <p:tav tm="0">
                                          <p:val>
                                            <p:strVal val="1+#ppt_w/2"/>
                                          </p:val>
                                        </p:tav>
                                        <p:tav tm="100000">
                                          <p:val>
                                            <p:strVal val="#ppt_x"/>
                                          </p:val>
                                        </p:tav>
                                      </p:tavLst>
                                    </p:anim>
                                    <p:anim calcmode="lin" valueType="num">
                                      <p:cBhvr additive="base">
                                        <p:cTn id="44" dur="500" fill="hold"/>
                                        <p:tgtEl>
                                          <p:spTgt spid="61449"/>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61453"/>
                                        </p:tgtEl>
                                        <p:attrNameLst>
                                          <p:attrName>style.visibility</p:attrName>
                                        </p:attrNameLst>
                                      </p:cBhvr>
                                      <p:to>
                                        <p:strVal val="visible"/>
                                      </p:to>
                                    </p:set>
                                    <p:animEffect transition="in" filter="dissolve">
                                      <p:cBhvr>
                                        <p:cTn id="48" dur="500"/>
                                        <p:tgtEl>
                                          <p:spTgt spid="6145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61464"/>
                                        </p:tgtEl>
                                        <p:attrNameLst>
                                          <p:attrName>style.visibility</p:attrName>
                                        </p:attrNameLst>
                                      </p:cBhvr>
                                      <p:to>
                                        <p:strVal val="visible"/>
                                      </p:to>
                                    </p:set>
                                    <p:animEffect transition="in" filter="wipe(down)">
                                      <p:cBhvr>
                                        <p:cTn id="51" dur="500"/>
                                        <p:tgtEl>
                                          <p:spTgt spid="61464"/>
                                        </p:tgtEl>
                                      </p:cBhvr>
                                    </p:animEffect>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61457"/>
                                        </p:tgtEl>
                                        <p:attrNameLst>
                                          <p:attrName>style.visibility</p:attrName>
                                        </p:attrNameLst>
                                      </p:cBhvr>
                                      <p:to>
                                        <p:strVal val="visible"/>
                                      </p:to>
                                    </p:set>
                                    <p:anim calcmode="lin" valueType="num">
                                      <p:cBhvr additive="base">
                                        <p:cTn id="55" dur="500" fill="hold"/>
                                        <p:tgtEl>
                                          <p:spTgt spid="61457"/>
                                        </p:tgtEl>
                                        <p:attrNameLst>
                                          <p:attrName>ppt_x</p:attrName>
                                        </p:attrNameLst>
                                      </p:cBhvr>
                                      <p:tavLst>
                                        <p:tav tm="0">
                                          <p:val>
                                            <p:strVal val="#ppt_x"/>
                                          </p:val>
                                        </p:tav>
                                        <p:tav tm="100000">
                                          <p:val>
                                            <p:strVal val="#ppt_x"/>
                                          </p:val>
                                        </p:tav>
                                      </p:tavLst>
                                    </p:anim>
                                    <p:anim calcmode="lin" valueType="num">
                                      <p:cBhvr additive="base">
                                        <p:cTn id="56" dur="500" fill="hold"/>
                                        <p:tgtEl>
                                          <p:spTgt spid="6145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1458"/>
                                        </p:tgtEl>
                                        <p:attrNameLst>
                                          <p:attrName>style.visibility</p:attrName>
                                        </p:attrNameLst>
                                      </p:cBhvr>
                                      <p:to>
                                        <p:strVal val="visible"/>
                                      </p:to>
                                    </p:set>
                                    <p:anim calcmode="lin" valueType="num">
                                      <p:cBhvr additive="base">
                                        <p:cTn id="59" dur="500" fill="hold"/>
                                        <p:tgtEl>
                                          <p:spTgt spid="61458"/>
                                        </p:tgtEl>
                                        <p:attrNameLst>
                                          <p:attrName>ppt_x</p:attrName>
                                        </p:attrNameLst>
                                      </p:cBhvr>
                                      <p:tavLst>
                                        <p:tav tm="0">
                                          <p:val>
                                            <p:strVal val="#ppt_x"/>
                                          </p:val>
                                        </p:tav>
                                        <p:tav tm="100000">
                                          <p:val>
                                            <p:strVal val="#ppt_x"/>
                                          </p:val>
                                        </p:tav>
                                      </p:tavLst>
                                    </p:anim>
                                    <p:anim calcmode="lin" valueType="num">
                                      <p:cBhvr additive="base">
                                        <p:cTn id="60" dur="500" fill="hold"/>
                                        <p:tgtEl>
                                          <p:spTgt spid="6145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1466"/>
                                        </p:tgtEl>
                                        <p:attrNameLst>
                                          <p:attrName>style.visibility</p:attrName>
                                        </p:attrNameLst>
                                      </p:cBhvr>
                                      <p:to>
                                        <p:strVal val="visible"/>
                                      </p:to>
                                    </p:set>
                                    <p:anim calcmode="lin" valueType="num">
                                      <p:cBhvr additive="base">
                                        <p:cTn id="63" dur="500" fill="hold"/>
                                        <p:tgtEl>
                                          <p:spTgt spid="61466"/>
                                        </p:tgtEl>
                                        <p:attrNameLst>
                                          <p:attrName>ppt_x</p:attrName>
                                        </p:attrNameLst>
                                      </p:cBhvr>
                                      <p:tavLst>
                                        <p:tav tm="0">
                                          <p:val>
                                            <p:strVal val="#ppt_x"/>
                                          </p:val>
                                        </p:tav>
                                        <p:tav tm="100000">
                                          <p:val>
                                            <p:strVal val="#ppt_x"/>
                                          </p:val>
                                        </p:tav>
                                      </p:tavLst>
                                    </p:anim>
                                    <p:anim calcmode="lin" valueType="num">
                                      <p:cBhvr additive="base">
                                        <p:cTn id="64" dur="500" fill="hold"/>
                                        <p:tgtEl>
                                          <p:spTgt spid="6146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61462"/>
                                        </p:tgtEl>
                                        <p:attrNameLst>
                                          <p:attrName>style.visibility</p:attrName>
                                        </p:attrNameLst>
                                      </p:cBhvr>
                                      <p:to>
                                        <p:strVal val="visible"/>
                                      </p:to>
                                    </p:set>
                                    <p:animEffect transition="in" filter="wipe(down)">
                                      <p:cBhvr>
                                        <p:cTn id="69" dur="500"/>
                                        <p:tgtEl>
                                          <p:spTgt spid="61462"/>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1461"/>
                                        </p:tgtEl>
                                        <p:attrNameLst>
                                          <p:attrName>style.visibility</p:attrName>
                                        </p:attrNameLst>
                                      </p:cBhvr>
                                      <p:to>
                                        <p:strVal val="visible"/>
                                      </p:to>
                                    </p:set>
                                    <p:animEffect transition="in" filter="wipe(down)">
                                      <p:cBhvr>
                                        <p:cTn id="72" dur="500"/>
                                        <p:tgtEl>
                                          <p:spTgt spid="6146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61450"/>
                                        </p:tgtEl>
                                        <p:attrNameLst>
                                          <p:attrName>style.visibility</p:attrName>
                                        </p:attrNameLst>
                                      </p:cBhvr>
                                      <p:to>
                                        <p:strVal val="visible"/>
                                      </p:to>
                                    </p:set>
                                    <p:animEffect transition="in" filter="dissolve">
                                      <p:cBhvr>
                                        <p:cTn id="75" dur="500"/>
                                        <p:tgtEl>
                                          <p:spTgt spid="6145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61451"/>
                                        </p:tgtEl>
                                        <p:attrNameLst>
                                          <p:attrName>style.visibility</p:attrName>
                                        </p:attrNameLst>
                                      </p:cBhvr>
                                      <p:to>
                                        <p:strVal val="visible"/>
                                      </p:to>
                                    </p:set>
                                    <p:animEffect transition="in" filter="wipe(down)">
                                      <p:cBhvr>
                                        <p:cTn id="80" dur="500"/>
                                        <p:tgtEl>
                                          <p:spTgt spid="6145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61452"/>
                                        </p:tgtEl>
                                        <p:attrNameLst>
                                          <p:attrName>style.visibility</p:attrName>
                                        </p:attrNameLst>
                                      </p:cBhvr>
                                      <p:to>
                                        <p:strVal val="visible"/>
                                      </p:to>
                                    </p:set>
                                    <p:animEffect transition="in" filter="dissolve">
                                      <p:cBhvr>
                                        <p:cTn id="83" dur="500"/>
                                        <p:tgtEl>
                                          <p:spTgt spid="61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p:bldP spid="61449" grpId="0" animBg="1"/>
      <p:bldP spid="61450" grpId="0" animBg="1"/>
      <p:bldP spid="61451" grpId="0" animBg="1"/>
      <p:bldP spid="61452" grpId="0"/>
      <p:bldP spid="61453" grpId="0"/>
      <p:bldP spid="61454" grpId="0" animBg="1"/>
      <p:bldP spid="61455" grpId="0" animBg="1"/>
      <p:bldP spid="61456" grpId="0" animBg="1"/>
      <p:bldP spid="61457" grpId="0" animBg="1"/>
      <p:bldP spid="61458" grpId="0" animBg="1"/>
      <p:bldP spid="61459" grpId="0" animBg="1"/>
      <p:bldP spid="61460" grpId="0" animBg="1"/>
      <p:bldP spid="61461" grpId="0" animBg="1"/>
      <p:bldP spid="61462" grpId="0" animBg="1"/>
      <p:bldP spid="61463" grpId="0"/>
      <p:bldP spid="61464" grpId="0" animBg="1"/>
      <p:bldP spid="61465" grpId="0" animBg="1"/>
      <p:bldP spid="61466"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pPr>
              <a:defRPr/>
            </a:pPr>
            <a:fld id="{3235DA7A-50EE-47D4-84C8-CA9812B13615}" type="slidenum">
              <a:rPr lang="en-US"/>
              <a:pPr>
                <a:defRPr/>
              </a:pPr>
              <a:t>105</a:t>
            </a:fld>
            <a:endParaRPr lang="en-US"/>
          </a:p>
        </p:txBody>
      </p:sp>
      <p:sp>
        <p:nvSpPr>
          <p:cNvPr id="59394" name="Rectangle 2"/>
          <p:cNvSpPr>
            <a:spLocks noGrp="1" noChangeArrowheads="1"/>
          </p:cNvSpPr>
          <p:nvPr>
            <p:ph type="title"/>
          </p:nvPr>
        </p:nvSpPr>
        <p:spPr/>
        <p:txBody>
          <a:bodyPr/>
          <a:lstStyle/>
          <a:p>
            <a:pPr eaLnBrk="1" hangingPunct="1">
              <a:defRPr/>
            </a:pPr>
            <a:r>
              <a:rPr lang="en-US" smtClean="0"/>
              <a:t>Data Link Layer</a:t>
            </a:r>
          </a:p>
        </p:txBody>
      </p:sp>
      <p:sp>
        <p:nvSpPr>
          <p:cNvPr id="59396" name="Rectangle 4"/>
          <p:cNvSpPr>
            <a:spLocks noChangeArrowheads="1"/>
          </p:cNvSpPr>
          <p:nvPr/>
        </p:nvSpPr>
        <p:spPr bwMode="auto">
          <a:xfrm>
            <a:off x="1536700" y="3810000"/>
            <a:ext cx="59309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59402" name="Rectangle 10"/>
          <p:cNvSpPr>
            <a:spLocks noChangeArrowheads="1"/>
          </p:cNvSpPr>
          <p:nvPr/>
        </p:nvSpPr>
        <p:spPr bwMode="auto">
          <a:xfrm>
            <a:off x="3886200" y="3581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2534" name="Rectangle 11"/>
          <p:cNvSpPr>
            <a:spLocks noChangeArrowheads="1"/>
          </p:cNvSpPr>
          <p:nvPr/>
        </p:nvSpPr>
        <p:spPr bwMode="auto">
          <a:xfrm>
            <a:off x="3886200" y="3810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2535" name="computr1"/>
          <p:cNvSpPr>
            <a:spLocks noEditPoints="1" noChangeArrowheads="1"/>
          </p:cNvSpPr>
          <p:nvPr/>
        </p:nvSpPr>
        <p:spPr bwMode="auto">
          <a:xfrm>
            <a:off x="3657600" y="3124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59410" name="Text Box 18"/>
          <p:cNvSpPr txBox="1">
            <a:spLocks noChangeArrowheads="1"/>
          </p:cNvSpPr>
          <p:nvPr/>
        </p:nvSpPr>
        <p:spPr bwMode="auto">
          <a:xfrm>
            <a:off x="4127500" y="3124200"/>
            <a:ext cx="438150" cy="366713"/>
          </a:xfrm>
          <a:prstGeom prst="rect">
            <a:avLst/>
          </a:prstGeom>
          <a:noFill/>
          <a:ln w="9525">
            <a:noFill/>
            <a:miter lim="800000"/>
            <a:headEnd/>
            <a:tailEnd/>
          </a:ln>
        </p:spPr>
        <p:txBody>
          <a:bodyPr wrap="none">
            <a:spAutoFit/>
          </a:bodyPr>
          <a:lstStyle/>
          <a:p>
            <a:r>
              <a:rPr lang="en-US" i="1">
                <a:latin typeface="Times New Roman" pitchFamily="18" charset="0"/>
              </a:rPr>
              <a:t>3B</a:t>
            </a:r>
          </a:p>
        </p:txBody>
      </p:sp>
      <p:sp>
        <p:nvSpPr>
          <p:cNvPr id="59415" name="Text Box 23"/>
          <p:cNvSpPr txBox="1">
            <a:spLocks noChangeArrowheads="1"/>
          </p:cNvSpPr>
          <p:nvPr/>
        </p:nvSpPr>
        <p:spPr bwMode="auto">
          <a:xfrm>
            <a:off x="4191000" y="1524000"/>
            <a:ext cx="4633913" cy="396875"/>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wrap="none">
            <a:spAutoFit/>
          </a:bodyPr>
          <a:lstStyle/>
          <a:p>
            <a:pPr>
              <a:defRPr/>
            </a:pPr>
            <a:r>
              <a:rPr lang="en-US" sz="2000" i="1">
                <a:solidFill>
                  <a:srgbClr val="080808"/>
                </a:solidFill>
                <a:latin typeface="Times New Roman" pitchFamily="18" charset="0"/>
              </a:rPr>
              <a:t>A3, 3B, 82, 9F,</a:t>
            </a:r>
            <a:r>
              <a:rPr lang="en-US" sz="2000">
                <a:solidFill>
                  <a:srgbClr val="080808"/>
                </a:solidFill>
              </a:rPr>
              <a:t> ... are </a:t>
            </a:r>
            <a:r>
              <a:rPr lang="en-US" sz="2000" u="sng">
                <a:solidFill>
                  <a:srgbClr val="080808"/>
                </a:solidFill>
              </a:rPr>
              <a:t>physical</a:t>
            </a:r>
            <a:r>
              <a:rPr lang="en-US" sz="2000">
                <a:solidFill>
                  <a:srgbClr val="080808"/>
                </a:solidFill>
              </a:rPr>
              <a:t> addresses</a:t>
            </a:r>
          </a:p>
        </p:txBody>
      </p:sp>
      <p:sp>
        <p:nvSpPr>
          <p:cNvPr id="59416" name="Rectangle 24"/>
          <p:cNvSpPr>
            <a:spLocks noChangeArrowheads="1"/>
          </p:cNvSpPr>
          <p:nvPr/>
        </p:nvSpPr>
        <p:spPr bwMode="auto">
          <a:xfrm>
            <a:off x="2070100" y="3581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2539" name="Rectangle 25"/>
          <p:cNvSpPr>
            <a:spLocks noChangeArrowheads="1"/>
          </p:cNvSpPr>
          <p:nvPr/>
        </p:nvSpPr>
        <p:spPr bwMode="auto">
          <a:xfrm>
            <a:off x="2070100" y="3810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2540" name="computr1"/>
          <p:cNvSpPr>
            <a:spLocks noEditPoints="1" noChangeArrowheads="1"/>
          </p:cNvSpPr>
          <p:nvPr/>
        </p:nvSpPr>
        <p:spPr bwMode="auto">
          <a:xfrm>
            <a:off x="1841500" y="3124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59419" name="Rectangle 27"/>
          <p:cNvSpPr>
            <a:spLocks noChangeArrowheads="1"/>
          </p:cNvSpPr>
          <p:nvPr/>
        </p:nvSpPr>
        <p:spPr bwMode="auto">
          <a:xfrm>
            <a:off x="5194300" y="3581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2542" name="Rectangle 28"/>
          <p:cNvSpPr>
            <a:spLocks noChangeArrowheads="1"/>
          </p:cNvSpPr>
          <p:nvPr/>
        </p:nvSpPr>
        <p:spPr bwMode="auto">
          <a:xfrm>
            <a:off x="5194300" y="3810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2543" name="computr1"/>
          <p:cNvSpPr>
            <a:spLocks noEditPoints="1" noChangeArrowheads="1"/>
          </p:cNvSpPr>
          <p:nvPr/>
        </p:nvSpPr>
        <p:spPr bwMode="auto">
          <a:xfrm>
            <a:off x="4965700" y="3124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59422" name="Rectangle 30"/>
          <p:cNvSpPr>
            <a:spLocks noChangeArrowheads="1"/>
          </p:cNvSpPr>
          <p:nvPr/>
        </p:nvSpPr>
        <p:spPr bwMode="auto">
          <a:xfrm>
            <a:off x="6642100" y="3581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2545" name="Rectangle 31"/>
          <p:cNvSpPr>
            <a:spLocks noChangeArrowheads="1"/>
          </p:cNvSpPr>
          <p:nvPr/>
        </p:nvSpPr>
        <p:spPr bwMode="auto">
          <a:xfrm>
            <a:off x="6642100" y="3810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2546" name="computr1"/>
          <p:cNvSpPr>
            <a:spLocks noEditPoints="1" noChangeArrowheads="1"/>
          </p:cNvSpPr>
          <p:nvPr/>
        </p:nvSpPr>
        <p:spPr bwMode="auto">
          <a:xfrm>
            <a:off x="6413500" y="3124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59425" name="Text Box 33"/>
          <p:cNvSpPr txBox="1">
            <a:spLocks noChangeArrowheads="1"/>
          </p:cNvSpPr>
          <p:nvPr/>
        </p:nvSpPr>
        <p:spPr bwMode="auto">
          <a:xfrm>
            <a:off x="2298700" y="3124200"/>
            <a:ext cx="438150" cy="366713"/>
          </a:xfrm>
          <a:prstGeom prst="rect">
            <a:avLst/>
          </a:prstGeom>
          <a:noFill/>
          <a:ln w="9525">
            <a:noFill/>
            <a:miter lim="800000"/>
            <a:headEnd/>
            <a:tailEnd/>
          </a:ln>
        </p:spPr>
        <p:txBody>
          <a:bodyPr wrap="none">
            <a:spAutoFit/>
          </a:bodyPr>
          <a:lstStyle/>
          <a:p>
            <a:r>
              <a:rPr lang="en-US" i="1">
                <a:latin typeface="Times New Roman" pitchFamily="18" charset="0"/>
              </a:rPr>
              <a:t>9F</a:t>
            </a:r>
          </a:p>
        </p:txBody>
      </p:sp>
      <p:sp>
        <p:nvSpPr>
          <p:cNvPr id="59426" name="Text Box 34"/>
          <p:cNvSpPr txBox="1">
            <a:spLocks noChangeArrowheads="1"/>
          </p:cNvSpPr>
          <p:nvPr/>
        </p:nvSpPr>
        <p:spPr bwMode="auto">
          <a:xfrm>
            <a:off x="5422900" y="3124200"/>
            <a:ext cx="412750" cy="366713"/>
          </a:xfrm>
          <a:prstGeom prst="rect">
            <a:avLst/>
          </a:prstGeom>
          <a:noFill/>
          <a:ln w="9525">
            <a:noFill/>
            <a:miter lim="800000"/>
            <a:headEnd/>
            <a:tailEnd/>
          </a:ln>
        </p:spPr>
        <p:txBody>
          <a:bodyPr wrap="none">
            <a:spAutoFit/>
          </a:bodyPr>
          <a:lstStyle/>
          <a:p>
            <a:r>
              <a:rPr lang="en-US" i="1">
                <a:latin typeface="Times New Roman" pitchFamily="18" charset="0"/>
              </a:rPr>
              <a:t>82</a:t>
            </a:r>
          </a:p>
        </p:txBody>
      </p:sp>
      <p:sp>
        <p:nvSpPr>
          <p:cNvPr id="59427" name="Text Box 35"/>
          <p:cNvSpPr txBox="1">
            <a:spLocks noChangeArrowheads="1"/>
          </p:cNvSpPr>
          <p:nvPr/>
        </p:nvSpPr>
        <p:spPr bwMode="auto">
          <a:xfrm>
            <a:off x="6870700" y="3124200"/>
            <a:ext cx="438150" cy="366713"/>
          </a:xfrm>
          <a:prstGeom prst="rect">
            <a:avLst/>
          </a:prstGeom>
          <a:noFill/>
          <a:ln w="9525">
            <a:noFill/>
            <a:miter lim="800000"/>
            <a:headEnd/>
            <a:tailEnd/>
          </a:ln>
        </p:spPr>
        <p:txBody>
          <a:bodyPr wrap="none">
            <a:spAutoFit/>
          </a:bodyPr>
          <a:lstStyle/>
          <a:p>
            <a:r>
              <a:rPr lang="en-US" i="1">
                <a:latin typeface="Times New Roman" pitchFamily="18" charset="0"/>
              </a:rPr>
              <a:t>A3</a:t>
            </a:r>
          </a:p>
        </p:txBody>
      </p:sp>
      <p:grpSp>
        <p:nvGrpSpPr>
          <p:cNvPr id="2" name="Group 44"/>
          <p:cNvGrpSpPr>
            <a:grpSpLocks/>
          </p:cNvGrpSpPr>
          <p:nvPr/>
        </p:nvGrpSpPr>
        <p:grpSpPr bwMode="auto">
          <a:xfrm>
            <a:off x="1003300" y="4038600"/>
            <a:ext cx="3276600" cy="304800"/>
            <a:chOff x="632" y="2544"/>
            <a:chExt cx="2064" cy="192"/>
          </a:xfrm>
        </p:grpSpPr>
        <p:sp>
          <p:nvSpPr>
            <p:cNvPr id="22557" name="Rectangle 36"/>
            <p:cNvSpPr>
              <a:spLocks noChangeArrowheads="1"/>
            </p:cNvSpPr>
            <p:nvPr/>
          </p:nvSpPr>
          <p:spPr bwMode="auto">
            <a:xfrm>
              <a:off x="920" y="2544"/>
              <a:ext cx="1008" cy="192"/>
            </a:xfrm>
            <a:prstGeom prst="rect">
              <a:avLst/>
            </a:prstGeom>
            <a:solidFill>
              <a:srgbClr val="080808"/>
            </a:solidFill>
            <a:ln w="9525">
              <a:solidFill>
                <a:schemeClr val="accent2"/>
              </a:solidFill>
              <a:miter lim="800000"/>
              <a:headEnd/>
              <a:tailEnd/>
            </a:ln>
          </p:spPr>
          <p:txBody>
            <a:bodyPr wrap="none" anchor="ctr"/>
            <a:lstStyle/>
            <a:p>
              <a:pPr algn="ctr"/>
              <a:r>
                <a:rPr lang="en-US"/>
                <a:t>Data</a:t>
              </a:r>
            </a:p>
          </p:txBody>
        </p:sp>
        <p:sp>
          <p:nvSpPr>
            <p:cNvPr id="22558" name="Rectangle 37"/>
            <p:cNvSpPr>
              <a:spLocks noChangeArrowheads="1"/>
            </p:cNvSpPr>
            <p:nvPr/>
          </p:nvSpPr>
          <p:spPr bwMode="auto">
            <a:xfrm>
              <a:off x="1928" y="2544"/>
              <a:ext cx="384" cy="192"/>
            </a:xfrm>
            <a:prstGeom prst="rect">
              <a:avLst/>
            </a:prstGeom>
            <a:solidFill>
              <a:schemeClr val="tx1"/>
            </a:solidFill>
            <a:ln w="9525">
              <a:solidFill>
                <a:schemeClr val="accent2"/>
              </a:solidFill>
              <a:miter lim="800000"/>
              <a:headEnd/>
              <a:tailEnd/>
            </a:ln>
          </p:spPr>
          <p:txBody>
            <a:bodyPr wrap="none" anchor="ctr"/>
            <a:lstStyle/>
            <a:p>
              <a:pPr algn="ctr"/>
              <a:r>
                <a:rPr lang="en-US">
                  <a:solidFill>
                    <a:srgbClr val="080808"/>
                  </a:solidFill>
                </a:rPr>
                <a:t>9F</a:t>
              </a:r>
            </a:p>
          </p:txBody>
        </p:sp>
        <p:sp>
          <p:nvSpPr>
            <p:cNvPr id="22559" name="Rectangle 38"/>
            <p:cNvSpPr>
              <a:spLocks noChangeArrowheads="1"/>
            </p:cNvSpPr>
            <p:nvPr/>
          </p:nvSpPr>
          <p:spPr bwMode="auto">
            <a:xfrm>
              <a:off x="632" y="2544"/>
              <a:ext cx="288" cy="192"/>
            </a:xfrm>
            <a:prstGeom prst="rect">
              <a:avLst/>
            </a:prstGeom>
            <a:solidFill>
              <a:schemeClr val="tx1"/>
            </a:solidFill>
            <a:ln w="9525">
              <a:solidFill>
                <a:schemeClr val="accent2"/>
              </a:solidFill>
              <a:miter lim="800000"/>
              <a:headEnd/>
              <a:tailEnd/>
            </a:ln>
          </p:spPr>
          <p:txBody>
            <a:bodyPr wrap="none" anchor="ctr"/>
            <a:lstStyle/>
            <a:p>
              <a:pPr algn="ctr"/>
              <a:r>
                <a:rPr lang="en-US">
                  <a:solidFill>
                    <a:srgbClr val="080808"/>
                  </a:solidFill>
                </a:rPr>
                <a:t>T2</a:t>
              </a:r>
            </a:p>
          </p:txBody>
        </p:sp>
        <p:sp>
          <p:nvSpPr>
            <p:cNvPr id="22560" name="Rectangle 39"/>
            <p:cNvSpPr>
              <a:spLocks noChangeArrowheads="1"/>
            </p:cNvSpPr>
            <p:nvPr/>
          </p:nvSpPr>
          <p:spPr bwMode="auto">
            <a:xfrm>
              <a:off x="2312" y="2544"/>
              <a:ext cx="384" cy="192"/>
            </a:xfrm>
            <a:prstGeom prst="rect">
              <a:avLst/>
            </a:prstGeom>
            <a:solidFill>
              <a:schemeClr val="tx1"/>
            </a:solidFill>
            <a:ln w="9525">
              <a:solidFill>
                <a:schemeClr val="accent2"/>
              </a:solidFill>
              <a:miter lim="800000"/>
              <a:headEnd/>
              <a:tailEnd/>
            </a:ln>
          </p:spPr>
          <p:txBody>
            <a:bodyPr wrap="none" anchor="ctr"/>
            <a:lstStyle/>
            <a:p>
              <a:pPr algn="ctr"/>
              <a:r>
                <a:rPr lang="en-US">
                  <a:solidFill>
                    <a:srgbClr val="080808"/>
                  </a:solidFill>
                </a:rPr>
                <a:t>A3</a:t>
              </a:r>
            </a:p>
          </p:txBody>
        </p:sp>
      </p:grpSp>
      <p:sp>
        <p:nvSpPr>
          <p:cNvPr id="22551" name="Rectangle 40"/>
          <p:cNvSpPr>
            <a:spLocks noChangeArrowheads="1"/>
          </p:cNvSpPr>
          <p:nvPr/>
        </p:nvSpPr>
        <p:spPr bwMode="auto">
          <a:xfrm>
            <a:off x="1460500" y="2743200"/>
            <a:ext cx="1600200" cy="304800"/>
          </a:xfrm>
          <a:prstGeom prst="rect">
            <a:avLst/>
          </a:prstGeom>
          <a:solidFill>
            <a:srgbClr val="080808"/>
          </a:solidFill>
          <a:ln w="9525">
            <a:solidFill>
              <a:schemeClr val="accent2"/>
            </a:solidFill>
            <a:miter lim="800000"/>
            <a:headEnd/>
            <a:tailEnd/>
          </a:ln>
        </p:spPr>
        <p:txBody>
          <a:bodyPr wrap="none" anchor="ctr"/>
          <a:lstStyle/>
          <a:p>
            <a:pPr algn="ctr"/>
            <a:r>
              <a:rPr lang="en-US"/>
              <a:t>Data</a:t>
            </a:r>
          </a:p>
        </p:txBody>
      </p:sp>
      <p:sp>
        <p:nvSpPr>
          <p:cNvPr id="59433" name="Line 41"/>
          <p:cNvSpPr>
            <a:spLocks noChangeShapeType="1"/>
          </p:cNvSpPr>
          <p:nvPr/>
        </p:nvSpPr>
        <p:spPr bwMode="auto">
          <a:xfrm flipH="1">
            <a:off x="2222500" y="3657600"/>
            <a:ext cx="0" cy="304800"/>
          </a:xfrm>
          <a:prstGeom prst="line">
            <a:avLst/>
          </a:prstGeom>
          <a:noFill/>
          <a:ln w="38100">
            <a:solidFill>
              <a:schemeClr val="tx1"/>
            </a:solidFill>
            <a:round/>
            <a:headEnd/>
            <a:tailEnd/>
          </a:ln>
        </p:spPr>
        <p:txBody>
          <a:bodyPr/>
          <a:lstStyle/>
          <a:p>
            <a:endParaRPr lang="en-US"/>
          </a:p>
        </p:txBody>
      </p:sp>
      <p:sp>
        <p:nvSpPr>
          <p:cNvPr id="59434" name="Line 42"/>
          <p:cNvSpPr>
            <a:spLocks noChangeShapeType="1"/>
          </p:cNvSpPr>
          <p:nvPr/>
        </p:nvSpPr>
        <p:spPr bwMode="auto">
          <a:xfrm>
            <a:off x="2222500" y="3962400"/>
            <a:ext cx="4648200" cy="0"/>
          </a:xfrm>
          <a:prstGeom prst="line">
            <a:avLst/>
          </a:prstGeom>
          <a:noFill/>
          <a:ln w="38100">
            <a:solidFill>
              <a:schemeClr val="tx1"/>
            </a:solidFill>
            <a:round/>
            <a:headEnd/>
            <a:tailEnd/>
          </a:ln>
        </p:spPr>
        <p:txBody>
          <a:bodyPr/>
          <a:lstStyle/>
          <a:p>
            <a:endParaRPr lang="en-US"/>
          </a:p>
        </p:txBody>
      </p:sp>
      <p:sp>
        <p:nvSpPr>
          <p:cNvPr id="59435" name="Line 43"/>
          <p:cNvSpPr>
            <a:spLocks noChangeShapeType="1"/>
          </p:cNvSpPr>
          <p:nvPr/>
        </p:nvSpPr>
        <p:spPr bwMode="auto">
          <a:xfrm flipV="1">
            <a:off x="6870700" y="3581400"/>
            <a:ext cx="0" cy="381000"/>
          </a:xfrm>
          <a:prstGeom prst="line">
            <a:avLst/>
          </a:prstGeom>
          <a:noFill/>
          <a:ln w="38100">
            <a:solidFill>
              <a:schemeClr val="tx1"/>
            </a:solidFill>
            <a:round/>
            <a:headEnd/>
            <a:tailEnd type="triangle" w="med" len="med"/>
          </a:ln>
        </p:spPr>
        <p:txBody>
          <a:bodyPr/>
          <a:lstStyle/>
          <a:p>
            <a:endParaRPr lang="en-US"/>
          </a:p>
        </p:txBody>
      </p:sp>
      <p:sp>
        <p:nvSpPr>
          <p:cNvPr id="59437" name="AutoShape 45"/>
          <p:cNvSpPr>
            <a:spLocks/>
          </p:cNvSpPr>
          <p:nvPr/>
        </p:nvSpPr>
        <p:spPr bwMode="auto">
          <a:xfrm rot="16200000" flipV="1">
            <a:off x="3619500" y="3848100"/>
            <a:ext cx="76200" cy="1219200"/>
          </a:xfrm>
          <a:prstGeom prst="leftBrace">
            <a:avLst>
              <a:gd name="adj1" fmla="val 133333"/>
              <a:gd name="adj2" fmla="val 50000"/>
            </a:avLst>
          </a:prstGeom>
          <a:noFill/>
          <a:ln w="9525">
            <a:solidFill>
              <a:schemeClr val="tx1"/>
            </a:solidFill>
            <a:round/>
            <a:headEnd/>
            <a:tailEnd/>
          </a:ln>
        </p:spPr>
        <p:txBody>
          <a:bodyPr wrap="none" anchor="ctr"/>
          <a:lstStyle/>
          <a:p>
            <a:endParaRPr lang="en-US"/>
          </a:p>
        </p:txBody>
      </p:sp>
      <p:sp>
        <p:nvSpPr>
          <p:cNvPr id="59438" name="Text Box 46"/>
          <p:cNvSpPr txBox="1">
            <a:spLocks noChangeArrowheads="1"/>
          </p:cNvSpPr>
          <p:nvPr/>
        </p:nvSpPr>
        <p:spPr bwMode="auto">
          <a:xfrm>
            <a:off x="3429000" y="4451350"/>
            <a:ext cx="523875" cy="366713"/>
          </a:xfrm>
          <a:prstGeom prst="rect">
            <a:avLst/>
          </a:prstGeom>
          <a:noFill/>
          <a:ln w="9525">
            <a:noFill/>
            <a:miter lim="800000"/>
            <a:headEnd/>
            <a:tailEnd/>
          </a:ln>
        </p:spPr>
        <p:txBody>
          <a:bodyPr>
            <a:spAutoFit/>
          </a:bodyPr>
          <a:lstStyle/>
          <a:p>
            <a:r>
              <a:rPr lang="en-US"/>
              <a:t>H2</a:t>
            </a:r>
          </a:p>
        </p:txBody>
      </p:sp>
    </p:spTree>
    <p:extLst>
      <p:ext uri="{BB962C8B-B14F-4D97-AF65-F5344CB8AC3E}">
        <p14:creationId xmlns:p14="http://schemas.microsoft.com/office/powerpoint/2010/main" val="82549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425"/>
                                        </p:tgtEl>
                                        <p:attrNameLst>
                                          <p:attrName>style.visibility</p:attrName>
                                        </p:attrNameLst>
                                      </p:cBhvr>
                                      <p:to>
                                        <p:strVal val="visible"/>
                                      </p:to>
                                    </p:set>
                                    <p:animEffect transition="in" filter="dissolve">
                                      <p:cBhvr>
                                        <p:cTn id="7" dur="500"/>
                                        <p:tgtEl>
                                          <p:spTgt spid="594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9410"/>
                                        </p:tgtEl>
                                        <p:attrNameLst>
                                          <p:attrName>style.visibility</p:attrName>
                                        </p:attrNameLst>
                                      </p:cBhvr>
                                      <p:to>
                                        <p:strVal val="visible"/>
                                      </p:to>
                                    </p:set>
                                    <p:animEffect transition="in" filter="dissolve">
                                      <p:cBhvr>
                                        <p:cTn id="10" dur="500"/>
                                        <p:tgtEl>
                                          <p:spTgt spid="594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9426"/>
                                        </p:tgtEl>
                                        <p:attrNameLst>
                                          <p:attrName>style.visibility</p:attrName>
                                        </p:attrNameLst>
                                      </p:cBhvr>
                                      <p:to>
                                        <p:strVal val="visible"/>
                                      </p:to>
                                    </p:set>
                                    <p:animEffect transition="in" filter="dissolve">
                                      <p:cBhvr>
                                        <p:cTn id="13" dur="500"/>
                                        <p:tgtEl>
                                          <p:spTgt spid="5942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9427"/>
                                        </p:tgtEl>
                                        <p:attrNameLst>
                                          <p:attrName>style.visibility</p:attrName>
                                        </p:attrNameLst>
                                      </p:cBhvr>
                                      <p:to>
                                        <p:strVal val="visible"/>
                                      </p:to>
                                    </p:set>
                                    <p:animEffect transition="in" filter="dissolve">
                                      <p:cBhvr>
                                        <p:cTn id="16" dur="500"/>
                                        <p:tgtEl>
                                          <p:spTgt spid="5942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9415"/>
                                        </p:tgtEl>
                                        <p:attrNameLst>
                                          <p:attrName>style.visibility</p:attrName>
                                        </p:attrNameLst>
                                      </p:cBhvr>
                                      <p:to>
                                        <p:strVal val="visible"/>
                                      </p:to>
                                    </p:set>
                                    <p:animEffect transition="in" filter="dissolve">
                                      <p:cBhvr>
                                        <p:cTn id="21" dur="500"/>
                                        <p:tgtEl>
                                          <p:spTgt spid="594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9437"/>
                                        </p:tgtEl>
                                        <p:attrNameLst>
                                          <p:attrName>style.visibility</p:attrName>
                                        </p:attrNameLst>
                                      </p:cBhvr>
                                      <p:to>
                                        <p:strVal val="visible"/>
                                      </p:to>
                                    </p:set>
                                    <p:animEffect transition="in" filter="wipe(left)">
                                      <p:cBhvr>
                                        <p:cTn id="31" dur="500"/>
                                        <p:tgtEl>
                                          <p:spTgt spid="5943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9438"/>
                                        </p:tgtEl>
                                        <p:attrNameLst>
                                          <p:attrName>style.visibility</p:attrName>
                                        </p:attrNameLst>
                                      </p:cBhvr>
                                      <p:to>
                                        <p:strVal val="visible"/>
                                      </p:to>
                                    </p:set>
                                    <p:animEffect transition="in" filter="wipe(left)">
                                      <p:cBhvr>
                                        <p:cTn id="34" dur="500"/>
                                        <p:tgtEl>
                                          <p:spTgt spid="5943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59433"/>
                                        </p:tgtEl>
                                        <p:attrNameLst>
                                          <p:attrName>style.visibility</p:attrName>
                                        </p:attrNameLst>
                                      </p:cBhvr>
                                      <p:to>
                                        <p:strVal val="visible"/>
                                      </p:to>
                                    </p:set>
                                    <p:animEffect transition="in" filter="wipe(up)">
                                      <p:cBhvr>
                                        <p:cTn id="39" dur="500"/>
                                        <p:tgtEl>
                                          <p:spTgt spid="59433"/>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9434"/>
                                        </p:tgtEl>
                                        <p:attrNameLst>
                                          <p:attrName>style.visibility</p:attrName>
                                        </p:attrNameLst>
                                      </p:cBhvr>
                                      <p:to>
                                        <p:strVal val="visible"/>
                                      </p:to>
                                    </p:set>
                                    <p:animEffect transition="in" filter="wipe(left)">
                                      <p:cBhvr>
                                        <p:cTn id="43" dur="1000"/>
                                        <p:tgtEl>
                                          <p:spTgt spid="59434"/>
                                        </p:tgtEl>
                                      </p:cBhvr>
                                    </p:animEffect>
                                  </p:childTnLst>
                                </p:cTn>
                              </p:par>
                            </p:childTnLst>
                          </p:cTn>
                        </p:par>
                        <p:par>
                          <p:cTn id="44" fill="hold">
                            <p:stCondLst>
                              <p:cond delay="1500"/>
                            </p:stCondLst>
                            <p:childTnLst>
                              <p:par>
                                <p:cTn id="45" presetID="22" presetClass="entr" presetSubtype="4" fill="hold" grpId="0" nodeType="afterEffect">
                                  <p:stCondLst>
                                    <p:cond delay="0"/>
                                  </p:stCondLst>
                                  <p:childTnLst>
                                    <p:set>
                                      <p:cBhvr>
                                        <p:cTn id="46" dur="1" fill="hold">
                                          <p:stCondLst>
                                            <p:cond delay="0"/>
                                          </p:stCondLst>
                                        </p:cTn>
                                        <p:tgtEl>
                                          <p:spTgt spid="59435"/>
                                        </p:tgtEl>
                                        <p:attrNameLst>
                                          <p:attrName>style.visibility</p:attrName>
                                        </p:attrNameLst>
                                      </p:cBhvr>
                                      <p:to>
                                        <p:strVal val="visible"/>
                                      </p:to>
                                    </p:set>
                                    <p:animEffect transition="in" filter="wipe(down)">
                                      <p:cBhvr>
                                        <p:cTn id="47" dur="500"/>
                                        <p:tgtEl>
                                          <p:spTgt spid="59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0" grpId="0"/>
      <p:bldP spid="59415" grpId="0" animBg="1"/>
      <p:bldP spid="59425" grpId="0"/>
      <p:bldP spid="59426" grpId="0"/>
      <p:bldP spid="59427" grpId="0"/>
      <p:bldP spid="59433" grpId="0" animBg="1"/>
      <p:bldP spid="59434" grpId="0" animBg="1"/>
      <p:bldP spid="59435" grpId="0" animBg="1"/>
      <p:bldP spid="59437" grpId="0" animBg="1"/>
      <p:bldP spid="5943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laceholder 5"/>
          <p:cNvSpPr>
            <a:spLocks noGrp="1"/>
          </p:cNvSpPr>
          <p:nvPr>
            <p:ph type="sldNum" sz="quarter" idx="12"/>
          </p:nvPr>
        </p:nvSpPr>
        <p:spPr/>
        <p:txBody>
          <a:bodyPr/>
          <a:lstStyle/>
          <a:p>
            <a:pPr>
              <a:defRPr/>
            </a:pPr>
            <a:fld id="{9BADAD17-204D-4383-BB2C-1038B7C00AE1}" type="slidenum">
              <a:rPr lang="en-US"/>
              <a:pPr>
                <a:defRPr/>
              </a:pPr>
              <a:t>106</a:t>
            </a:fld>
            <a:endParaRPr lang="en-US"/>
          </a:p>
        </p:txBody>
      </p:sp>
      <p:sp>
        <p:nvSpPr>
          <p:cNvPr id="62466" name="Rectangle 2"/>
          <p:cNvSpPr>
            <a:spLocks noGrp="1" noChangeArrowheads="1"/>
          </p:cNvSpPr>
          <p:nvPr>
            <p:ph type="title"/>
          </p:nvPr>
        </p:nvSpPr>
        <p:spPr/>
        <p:txBody>
          <a:bodyPr/>
          <a:lstStyle/>
          <a:p>
            <a:pPr eaLnBrk="1" hangingPunct="1">
              <a:defRPr/>
            </a:pPr>
            <a:r>
              <a:rPr lang="en-US" smtClean="0"/>
              <a:t>Data Link Layer</a:t>
            </a:r>
          </a:p>
        </p:txBody>
      </p:sp>
      <p:sp>
        <p:nvSpPr>
          <p:cNvPr id="62467" name="Rectangle 3"/>
          <p:cNvSpPr>
            <a:spLocks noChangeArrowheads="1"/>
          </p:cNvSpPr>
          <p:nvPr/>
        </p:nvSpPr>
        <p:spPr bwMode="auto">
          <a:xfrm>
            <a:off x="825500" y="2133600"/>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62468" name="Rectangle 4"/>
          <p:cNvSpPr>
            <a:spLocks noChangeArrowheads="1"/>
          </p:cNvSpPr>
          <p:nvPr/>
        </p:nvSpPr>
        <p:spPr bwMode="auto">
          <a:xfrm>
            <a:off x="1295400" y="3429000"/>
            <a:ext cx="59309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62469" name="Rectangle 5"/>
          <p:cNvSpPr>
            <a:spLocks noChangeArrowheads="1"/>
          </p:cNvSpPr>
          <p:nvPr/>
        </p:nvSpPr>
        <p:spPr bwMode="auto">
          <a:xfrm>
            <a:off x="6083300" y="4953000"/>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62470" name="Rectangle 6"/>
          <p:cNvSpPr>
            <a:spLocks noChangeArrowheads="1"/>
          </p:cNvSpPr>
          <p:nvPr/>
        </p:nvSpPr>
        <p:spPr bwMode="auto">
          <a:xfrm>
            <a:off x="1054100" y="1905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60" name="Rectangle 7"/>
          <p:cNvSpPr>
            <a:spLocks noChangeArrowheads="1"/>
          </p:cNvSpPr>
          <p:nvPr/>
        </p:nvSpPr>
        <p:spPr bwMode="auto">
          <a:xfrm>
            <a:off x="1054100" y="21336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72" name="Rectangle 8"/>
          <p:cNvSpPr>
            <a:spLocks noChangeArrowheads="1"/>
          </p:cNvSpPr>
          <p:nvPr/>
        </p:nvSpPr>
        <p:spPr bwMode="auto">
          <a:xfrm>
            <a:off x="2578100" y="1905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62" name="Rectangle 9"/>
          <p:cNvSpPr>
            <a:spLocks noChangeArrowheads="1"/>
          </p:cNvSpPr>
          <p:nvPr/>
        </p:nvSpPr>
        <p:spPr bwMode="auto">
          <a:xfrm>
            <a:off x="2578100" y="21336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74" name="Rectangle 10"/>
          <p:cNvSpPr>
            <a:spLocks noChangeArrowheads="1"/>
          </p:cNvSpPr>
          <p:nvPr/>
        </p:nvSpPr>
        <p:spPr bwMode="auto">
          <a:xfrm>
            <a:off x="6235700" y="3429000"/>
            <a:ext cx="76200" cy="1600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64" name="Rectangle 11"/>
          <p:cNvSpPr>
            <a:spLocks noChangeArrowheads="1"/>
          </p:cNvSpPr>
          <p:nvPr/>
        </p:nvSpPr>
        <p:spPr bwMode="auto">
          <a:xfrm>
            <a:off x="6235700" y="4953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76" name="Rectangle 12"/>
          <p:cNvSpPr>
            <a:spLocks noChangeArrowheads="1"/>
          </p:cNvSpPr>
          <p:nvPr/>
        </p:nvSpPr>
        <p:spPr bwMode="auto">
          <a:xfrm>
            <a:off x="7239000" y="4953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66" name="Rectangle 13"/>
          <p:cNvSpPr>
            <a:spLocks noChangeArrowheads="1"/>
          </p:cNvSpPr>
          <p:nvPr/>
        </p:nvSpPr>
        <p:spPr bwMode="auto">
          <a:xfrm>
            <a:off x="7239000" y="4953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78" name="Rectangle 14"/>
          <p:cNvSpPr>
            <a:spLocks noChangeArrowheads="1"/>
          </p:cNvSpPr>
          <p:nvPr/>
        </p:nvSpPr>
        <p:spPr bwMode="auto">
          <a:xfrm>
            <a:off x="7994650" y="4724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68" name="Rectangle 15"/>
          <p:cNvSpPr>
            <a:spLocks noChangeArrowheads="1"/>
          </p:cNvSpPr>
          <p:nvPr/>
        </p:nvSpPr>
        <p:spPr bwMode="auto">
          <a:xfrm>
            <a:off x="7994650" y="4953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569" name="computr1"/>
          <p:cNvSpPr>
            <a:spLocks noEditPoints="1" noChangeArrowheads="1"/>
          </p:cNvSpPr>
          <p:nvPr/>
        </p:nvSpPr>
        <p:spPr bwMode="auto">
          <a:xfrm>
            <a:off x="825500" y="1447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00"/>
              </a:gs>
              <a:gs pos="100000">
                <a:srgbClr val="767600"/>
              </a:gs>
            </a:gsLst>
            <a:lin ang="2700000" scaled="1"/>
          </a:gradFill>
          <a:ln w="9525">
            <a:solidFill>
              <a:srgbClr val="000000"/>
            </a:solidFill>
            <a:miter lim="800000"/>
            <a:headEnd/>
            <a:tailEnd/>
          </a:ln>
        </p:spPr>
        <p:txBody>
          <a:bodyPr/>
          <a:lstStyle/>
          <a:p>
            <a:endParaRPr lang="en-US"/>
          </a:p>
        </p:txBody>
      </p:sp>
      <p:sp>
        <p:nvSpPr>
          <p:cNvPr id="23570" name="computr1"/>
          <p:cNvSpPr>
            <a:spLocks noEditPoints="1" noChangeArrowheads="1"/>
          </p:cNvSpPr>
          <p:nvPr/>
        </p:nvSpPr>
        <p:spPr bwMode="auto">
          <a:xfrm>
            <a:off x="2349500" y="1447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3571" name="computr1"/>
          <p:cNvSpPr>
            <a:spLocks noEditPoints="1" noChangeArrowheads="1"/>
          </p:cNvSpPr>
          <p:nvPr/>
        </p:nvSpPr>
        <p:spPr bwMode="auto">
          <a:xfrm>
            <a:off x="7010400" y="5257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66FF33"/>
              </a:gs>
              <a:gs pos="100000">
                <a:srgbClr val="2F7618"/>
              </a:gs>
            </a:gsLst>
            <a:lin ang="2700000" scaled="1"/>
          </a:gradFill>
          <a:ln w="9525">
            <a:solidFill>
              <a:srgbClr val="000000"/>
            </a:solidFill>
            <a:miter lim="800000"/>
            <a:headEnd/>
            <a:tailEnd/>
          </a:ln>
        </p:spPr>
        <p:txBody>
          <a:bodyPr/>
          <a:lstStyle/>
          <a:p>
            <a:endParaRPr lang="en-US"/>
          </a:p>
        </p:txBody>
      </p:sp>
      <p:sp>
        <p:nvSpPr>
          <p:cNvPr id="23572" name="computr1"/>
          <p:cNvSpPr>
            <a:spLocks noEditPoints="1" noChangeArrowheads="1"/>
          </p:cNvSpPr>
          <p:nvPr/>
        </p:nvSpPr>
        <p:spPr bwMode="auto">
          <a:xfrm>
            <a:off x="7766050" y="4267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3573" name="Rectangle 20"/>
          <p:cNvSpPr>
            <a:spLocks noChangeArrowheads="1"/>
          </p:cNvSpPr>
          <p:nvPr/>
        </p:nvSpPr>
        <p:spPr bwMode="auto">
          <a:xfrm>
            <a:off x="623570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85" name="Rectangle 21"/>
          <p:cNvSpPr>
            <a:spLocks noChangeArrowheads="1"/>
          </p:cNvSpPr>
          <p:nvPr/>
        </p:nvSpPr>
        <p:spPr bwMode="auto">
          <a:xfrm>
            <a:off x="2197100" y="2133600"/>
            <a:ext cx="76200" cy="1371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75" name="Rectangle 22"/>
          <p:cNvSpPr>
            <a:spLocks noChangeArrowheads="1"/>
          </p:cNvSpPr>
          <p:nvPr/>
        </p:nvSpPr>
        <p:spPr bwMode="auto">
          <a:xfrm>
            <a:off x="219710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576" name="Rectangle 23"/>
          <p:cNvSpPr>
            <a:spLocks noChangeArrowheads="1"/>
          </p:cNvSpPr>
          <p:nvPr/>
        </p:nvSpPr>
        <p:spPr bwMode="auto">
          <a:xfrm>
            <a:off x="2197100" y="21336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488" name="Rectangle 24"/>
          <p:cNvSpPr>
            <a:spLocks noChangeArrowheads="1"/>
          </p:cNvSpPr>
          <p:nvPr/>
        </p:nvSpPr>
        <p:spPr bwMode="auto">
          <a:xfrm>
            <a:off x="2730500" y="3429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78" name="Rectangle 25"/>
          <p:cNvSpPr>
            <a:spLocks noChangeArrowheads="1"/>
          </p:cNvSpPr>
          <p:nvPr/>
        </p:nvSpPr>
        <p:spPr bwMode="auto">
          <a:xfrm>
            <a:off x="273050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579" name="computr1"/>
          <p:cNvSpPr>
            <a:spLocks noEditPoints="1" noChangeArrowheads="1"/>
          </p:cNvSpPr>
          <p:nvPr/>
        </p:nvSpPr>
        <p:spPr bwMode="auto">
          <a:xfrm>
            <a:off x="2501900" y="3733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62491" name="Rectangle 27"/>
          <p:cNvSpPr>
            <a:spLocks noChangeArrowheads="1"/>
          </p:cNvSpPr>
          <p:nvPr/>
        </p:nvSpPr>
        <p:spPr bwMode="auto">
          <a:xfrm>
            <a:off x="4502150" y="3200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81" name="Rectangle 28"/>
          <p:cNvSpPr>
            <a:spLocks noChangeArrowheads="1"/>
          </p:cNvSpPr>
          <p:nvPr/>
        </p:nvSpPr>
        <p:spPr bwMode="auto">
          <a:xfrm>
            <a:off x="450215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582" name="computr1"/>
          <p:cNvSpPr>
            <a:spLocks noEditPoints="1" noChangeArrowheads="1"/>
          </p:cNvSpPr>
          <p:nvPr/>
        </p:nvSpPr>
        <p:spPr bwMode="auto">
          <a:xfrm>
            <a:off x="4273550" y="2743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62494" name="Rectangle 30"/>
          <p:cNvSpPr>
            <a:spLocks noChangeArrowheads="1"/>
          </p:cNvSpPr>
          <p:nvPr/>
        </p:nvSpPr>
        <p:spPr bwMode="auto">
          <a:xfrm>
            <a:off x="4787900" y="34290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84" name="Rectangle 31"/>
          <p:cNvSpPr>
            <a:spLocks noChangeArrowheads="1"/>
          </p:cNvSpPr>
          <p:nvPr/>
        </p:nvSpPr>
        <p:spPr bwMode="auto">
          <a:xfrm>
            <a:off x="478790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585" name="computr1"/>
          <p:cNvSpPr>
            <a:spLocks noEditPoints="1" noChangeArrowheads="1"/>
          </p:cNvSpPr>
          <p:nvPr/>
        </p:nvSpPr>
        <p:spPr bwMode="auto">
          <a:xfrm>
            <a:off x="4559300" y="37338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3586" name="Text Box 33"/>
          <p:cNvSpPr txBox="1">
            <a:spLocks noChangeArrowheads="1"/>
          </p:cNvSpPr>
          <p:nvPr/>
        </p:nvSpPr>
        <p:spPr bwMode="auto">
          <a:xfrm>
            <a:off x="3048000" y="1752600"/>
            <a:ext cx="1220788" cy="366713"/>
          </a:xfrm>
          <a:prstGeom prst="rect">
            <a:avLst/>
          </a:prstGeom>
          <a:noFill/>
          <a:ln w="9525">
            <a:noFill/>
            <a:miter lim="800000"/>
            <a:headEnd/>
            <a:tailEnd/>
          </a:ln>
        </p:spPr>
        <p:txBody>
          <a:bodyPr wrap="none">
            <a:spAutoFit/>
          </a:bodyPr>
          <a:lstStyle/>
          <a:p>
            <a:r>
              <a:rPr lang="en-US">
                <a:solidFill>
                  <a:srgbClr val="FFFF00"/>
                </a:solidFill>
              </a:rPr>
              <a:t>Network </a:t>
            </a:r>
            <a:r>
              <a:rPr lang="en-US" i="1">
                <a:solidFill>
                  <a:srgbClr val="FFFF00"/>
                </a:solidFill>
              </a:rPr>
              <a:t>1</a:t>
            </a:r>
          </a:p>
        </p:txBody>
      </p:sp>
      <p:sp>
        <p:nvSpPr>
          <p:cNvPr id="23587" name="Text Box 34"/>
          <p:cNvSpPr txBox="1">
            <a:spLocks noChangeArrowheads="1"/>
          </p:cNvSpPr>
          <p:nvPr/>
        </p:nvSpPr>
        <p:spPr bwMode="auto">
          <a:xfrm>
            <a:off x="6477000" y="2971800"/>
            <a:ext cx="1220788" cy="366713"/>
          </a:xfrm>
          <a:prstGeom prst="rect">
            <a:avLst/>
          </a:prstGeom>
          <a:noFill/>
          <a:ln w="9525">
            <a:noFill/>
            <a:miter lim="800000"/>
            <a:headEnd/>
            <a:tailEnd/>
          </a:ln>
        </p:spPr>
        <p:txBody>
          <a:bodyPr wrap="none">
            <a:spAutoFit/>
          </a:bodyPr>
          <a:lstStyle/>
          <a:p>
            <a:r>
              <a:rPr lang="en-US">
                <a:solidFill>
                  <a:srgbClr val="FFFF00"/>
                </a:solidFill>
              </a:rPr>
              <a:t>Network </a:t>
            </a:r>
            <a:r>
              <a:rPr lang="en-US" i="1">
                <a:solidFill>
                  <a:srgbClr val="FFFF00"/>
                </a:solidFill>
              </a:rPr>
              <a:t>6</a:t>
            </a:r>
          </a:p>
        </p:txBody>
      </p:sp>
      <p:sp>
        <p:nvSpPr>
          <p:cNvPr id="23588" name="Text Box 35"/>
          <p:cNvSpPr txBox="1">
            <a:spLocks noChangeArrowheads="1"/>
          </p:cNvSpPr>
          <p:nvPr/>
        </p:nvSpPr>
        <p:spPr bwMode="auto">
          <a:xfrm>
            <a:off x="7467600" y="5029200"/>
            <a:ext cx="1220788" cy="366713"/>
          </a:xfrm>
          <a:prstGeom prst="rect">
            <a:avLst/>
          </a:prstGeom>
          <a:noFill/>
          <a:ln w="9525">
            <a:noFill/>
            <a:miter lim="800000"/>
            <a:headEnd/>
            <a:tailEnd/>
          </a:ln>
        </p:spPr>
        <p:txBody>
          <a:bodyPr wrap="none">
            <a:spAutoFit/>
          </a:bodyPr>
          <a:lstStyle/>
          <a:p>
            <a:r>
              <a:rPr lang="en-US">
                <a:solidFill>
                  <a:srgbClr val="FFFF00"/>
                </a:solidFill>
              </a:rPr>
              <a:t>Network </a:t>
            </a:r>
            <a:r>
              <a:rPr lang="en-US" i="1">
                <a:solidFill>
                  <a:srgbClr val="FFFF00"/>
                </a:solidFill>
              </a:rPr>
              <a:t>5</a:t>
            </a:r>
          </a:p>
        </p:txBody>
      </p:sp>
      <p:sp>
        <p:nvSpPr>
          <p:cNvPr id="23589" name="Text Box 38"/>
          <p:cNvSpPr txBox="1">
            <a:spLocks noChangeArrowheads="1"/>
          </p:cNvSpPr>
          <p:nvPr/>
        </p:nvSpPr>
        <p:spPr bwMode="auto">
          <a:xfrm>
            <a:off x="457200" y="1462088"/>
            <a:ext cx="469900" cy="366712"/>
          </a:xfrm>
          <a:prstGeom prst="rect">
            <a:avLst/>
          </a:prstGeom>
          <a:noFill/>
          <a:ln w="9525">
            <a:noFill/>
            <a:miter lim="800000"/>
            <a:headEnd/>
            <a:tailEnd/>
          </a:ln>
        </p:spPr>
        <p:txBody>
          <a:bodyPr wrap="none">
            <a:spAutoFit/>
          </a:bodyPr>
          <a:lstStyle/>
          <a:p>
            <a:r>
              <a:rPr lang="en-US" b="1" i="1">
                <a:latin typeface="Times New Roman" pitchFamily="18" charset="0"/>
              </a:rPr>
              <a:t>1.1</a:t>
            </a:r>
          </a:p>
        </p:txBody>
      </p:sp>
      <p:sp>
        <p:nvSpPr>
          <p:cNvPr id="23590" name="Text Box 39"/>
          <p:cNvSpPr txBox="1">
            <a:spLocks noChangeArrowheads="1"/>
          </p:cNvSpPr>
          <p:nvPr/>
        </p:nvSpPr>
        <p:spPr bwMode="auto">
          <a:xfrm>
            <a:off x="1981200" y="1462088"/>
            <a:ext cx="469900" cy="366712"/>
          </a:xfrm>
          <a:prstGeom prst="rect">
            <a:avLst/>
          </a:prstGeom>
          <a:noFill/>
          <a:ln w="9525">
            <a:noFill/>
            <a:miter lim="800000"/>
            <a:headEnd/>
            <a:tailEnd/>
          </a:ln>
        </p:spPr>
        <p:txBody>
          <a:bodyPr wrap="none">
            <a:spAutoFit/>
          </a:bodyPr>
          <a:lstStyle/>
          <a:p>
            <a:r>
              <a:rPr lang="en-US" i="1">
                <a:latin typeface="Times New Roman" pitchFamily="18" charset="0"/>
              </a:rPr>
              <a:t>1.2</a:t>
            </a:r>
          </a:p>
        </p:txBody>
      </p:sp>
      <p:sp>
        <p:nvSpPr>
          <p:cNvPr id="23591" name="Text Box 40"/>
          <p:cNvSpPr txBox="1">
            <a:spLocks noChangeArrowheads="1"/>
          </p:cNvSpPr>
          <p:nvPr/>
        </p:nvSpPr>
        <p:spPr bwMode="auto">
          <a:xfrm>
            <a:off x="2133600" y="3733800"/>
            <a:ext cx="469900" cy="366713"/>
          </a:xfrm>
          <a:prstGeom prst="rect">
            <a:avLst/>
          </a:prstGeom>
          <a:noFill/>
          <a:ln w="9525">
            <a:noFill/>
            <a:miter lim="800000"/>
            <a:headEnd/>
            <a:tailEnd/>
          </a:ln>
        </p:spPr>
        <p:txBody>
          <a:bodyPr wrap="none">
            <a:spAutoFit/>
          </a:bodyPr>
          <a:lstStyle/>
          <a:p>
            <a:r>
              <a:rPr lang="en-US" i="1">
                <a:latin typeface="Times New Roman" pitchFamily="18" charset="0"/>
              </a:rPr>
              <a:t>6.6</a:t>
            </a:r>
          </a:p>
        </p:txBody>
      </p:sp>
      <p:sp>
        <p:nvSpPr>
          <p:cNvPr id="23592" name="Text Box 41"/>
          <p:cNvSpPr txBox="1">
            <a:spLocks noChangeArrowheads="1"/>
          </p:cNvSpPr>
          <p:nvPr/>
        </p:nvSpPr>
        <p:spPr bwMode="auto">
          <a:xfrm>
            <a:off x="4743450" y="2743200"/>
            <a:ext cx="473075" cy="369888"/>
          </a:xfrm>
          <a:prstGeom prst="rect">
            <a:avLst/>
          </a:prstGeom>
          <a:noFill/>
          <a:ln w="9525">
            <a:noFill/>
            <a:miter lim="800000"/>
            <a:headEnd/>
            <a:tailEnd/>
          </a:ln>
        </p:spPr>
        <p:txBody>
          <a:bodyPr wrap="none">
            <a:spAutoFit/>
          </a:bodyPr>
          <a:lstStyle/>
          <a:p>
            <a:r>
              <a:rPr lang="en-US" i="1">
                <a:latin typeface="Times New Roman" pitchFamily="18" charset="0"/>
              </a:rPr>
              <a:t>6.1</a:t>
            </a:r>
          </a:p>
        </p:txBody>
      </p:sp>
      <p:sp>
        <p:nvSpPr>
          <p:cNvPr id="23593" name="Text Box 42"/>
          <p:cNvSpPr txBox="1">
            <a:spLocks noChangeArrowheads="1"/>
          </p:cNvSpPr>
          <p:nvPr/>
        </p:nvSpPr>
        <p:spPr bwMode="auto">
          <a:xfrm>
            <a:off x="4191000" y="3733800"/>
            <a:ext cx="469900" cy="366713"/>
          </a:xfrm>
          <a:prstGeom prst="rect">
            <a:avLst/>
          </a:prstGeom>
          <a:noFill/>
          <a:ln w="9525">
            <a:noFill/>
            <a:miter lim="800000"/>
            <a:headEnd/>
            <a:tailEnd/>
          </a:ln>
        </p:spPr>
        <p:txBody>
          <a:bodyPr wrap="none">
            <a:spAutoFit/>
          </a:bodyPr>
          <a:lstStyle/>
          <a:p>
            <a:r>
              <a:rPr lang="en-US" i="1">
                <a:latin typeface="Times New Roman" pitchFamily="18" charset="0"/>
              </a:rPr>
              <a:t>6.3</a:t>
            </a:r>
          </a:p>
        </p:txBody>
      </p:sp>
      <p:sp>
        <p:nvSpPr>
          <p:cNvPr id="23594" name="Text Box 43"/>
          <p:cNvSpPr txBox="1">
            <a:spLocks noChangeArrowheads="1"/>
          </p:cNvSpPr>
          <p:nvPr/>
        </p:nvSpPr>
        <p:spPr bwMode="auto">
          <a:xfrm>
            <a:off x="6642100" y="5257800"/>
            <a:ext cx="469900" cy="366713"/>
          </a:xfrm>
          <a:prstGeom prst="rect">
            <a:avLst/>
          </a:prstGeom>
          <a:noFill/>
          <a:ln w="9525">
            <a:noFill/>
            <a:miter lim="800000"/>
            <a:headEnd/>
            <a:tailEnd/>
          </a:ln>
        </p:spPr>
        <p:txBody>
          <a:bodyPr wrap="none">
            <a:spAutoFit/>
          </a:bodyPr>
          <a:lstStyle/>
          <a:p>
            <a:r>
              <a:rPr lang="en-US" b="1" i="1">
                <a:latin typeface="Times New Roman" pitchFamily="18" charset="0"/>
              </a:rPr>
              <a:t>5.7</a:t>
            </a:r>
          </a:p>
        </p:txBody>
      </p:sp>
      <p:sp>
        <p:nvSpPr>
          <p:cNvPr id="23595" name="Text Box 44"/>
          <p:cNvSpPr txBox="1">
            <a:spLocks noChangeArrowheads="1"/>
          </p:cNvSpPr>
          <p:nvPr/>
        </p:nvSpPr>
        <p:spPr bwMode="auto">
          <a:xfrm>
            <a:off x="8235950" y="4267200"/>
            <a:ext cx="469900" cy="366713"/>
          </a:xfrm>
          <a:prstGeom prst="rect">
            <a:avLst/>
          </a:prstGeom>
          <a:noFill/>
          <a:ln w="9525">
            <a:noFill/>
            <a:miter lim="800000"/>
            <a:headEnd/>
            <a:tailEnd/>
          </a:ln>
        </p:spPr>
        <p:txBody>
          <a:bodyPr wrap="none">
            <a:spAutoFit/>
          </a:bodyPr>
          <a:lstStyle/>
          <a:p>
            <a:r>
              <a:rPr lang="en-US" i="1">
                <a:latin typeface="Times New Roman" pitchFamily="18" charset="0"/>
              </a:rPr>
              <a:t>5.2</a:t>
            </a:r>
          </a:p>
        </p:txBody>
      </p:sp>
      <p:sp>
        <p:nvSpPr>
          <p:cNvPr id="62509" name="Rectangle 45"/>
          <p:cNvSpPr>
            <a:spLocks noChangeArrowheads="1"/>
          </p:cNvSpPr>
          <p:nvPr/>
        </p:nvSpPr>
        <p:spPr bwMode="auto">
          <a:xfrm>
            <a:off x="1555750" y="5486400"/>
            <a:ext cx="2057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62510" name="Rectangle 46"/>
          <p:cNvSpPr>
            <a:spLocks noChangeArrowheads="1"/>
          </p:cNvSpPr>
          <p:nvPr/>
        </p:nvSpPr>
        <p:spPr bwMode="auto">
          <a:xfrm>
            <a:off x="2470150" y="54864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598" name="Rectangle 47"/>
          <p:cNvSpPr>
            <a:spLocks noChangeArrowheads="1"/>
          </p:cNvSpPr>
          <p:nvPr/>
        </p:nvSpPr>
        <p:spPr bwMode="auto">
          <a:xfrm>
            <a:off x="2470150" y="54864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62512" name="Rectangle 48"/>
          <p:cNvSpPr>
            <a:spLocks noChangeArrowheads="1"/>
          </p:cNvSpPr>
          <p:nvPr/>
        </p:nvSpPr>
        <p:spPr bwMode="auto">
          <a:xfrm>
            <a:off x="3232150" y="5257800"/>
            <a:ext cx="76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600" name="Rectangle 49"/>
          <p:cNvSpPr>
            <a:spLocks noChangeArrowheads="1"/>
          </p:cNvSpPr>
          <p:nvPr/>
        </p:nvSpPr>
        <p:spPr bwMode="auto">
          <a:xfrm>
            <a:off x="3232150" y="54864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601" name="computr1"/>
          <p:cNvSpPr>
            <a:spLocks noEditPoints="1" noChangeArrowheads="1"/>
          </p:cNvSpPr>
          <p:nvPr/>
        </p:nvSpPr>
        <p:spPr bwMode="auto">
          <a:xfrm>
            <a:off x="2241550" y="57912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3602" name="computr1"/>
          <p:cNvSpPr>
            <a:spLocks noEditPoints="1" noChangeArrowheads="1"/>
          </p:cNvSpPr>
          <p:nvPr/>
        </p:nvSpPr>
        <p:spPr bwMode="auto">
          <a:xfrm>
            <a:off x="3003550" y="4800600"/>
            <a:ext cx="533400" cy="484188"/>
          </a:xfrm>
          <a:custGeom>
            <a:avLst/>
            <a:gdLst>
              <a:gd name="T0" fmla="*/ 11912747 w 21600"/>
              <a:gd name="T1" fmla="*/ 0 h 21600"/>
              <a:gd name="T2" fmla="*/ 6586009 w 21600"/>
              <a:gd name="T3" fmla="*/ 0 h 21600"/>
              <a:gd name="T4" fmla="*/ 1259268 w 21600"/>
              <a:gd name="T5" fmla="*/ 0 h 21600"/>
              <a:gd name="T6" fmla="*/ 0 w 21600"/>
              <a:gd name="T7" fmla="*/ 7732191 h 21600"/>
              <a:gd name="T8" fmla="*/ 0 w 21600"/>
              <a:gd name="T9" fmla="*/ 10853611 h 21600"/>
              <a:gd name="T10" fmla="*/ 6586009 w 21600"/>
              <a:gd name="T11" fmla="*/ 10853611 h 21600"/>
              <a:gd name="T12" fmla="*/ 13172018 w 21600"/>
              <a:gd name="T13" fmla="*/ 10853611 h 21600"/>
              <a:gd name="T14" fmla="*/ 13172018 w 21600"/>
              <a:gd name="T15" fmla="*/ 7732191 h 21600"/>
              <a:gd name="T16" fmla="*/ 11912747 w 21600"/>
              <a:gd name="T17" fmla="*/ 6810149 h 21600"/>
              <a:gd name="T18" fmla="*/ 1259268 w 21600"/>
              <a:gd name="T19" fmla="*/ 6810149 h 21600"/>
              <a:gd name="T20" fmla="*/ 1259268 w 21600"/>
              <a:gd name="T21" fmla="*/ 3404828 h 21600"/>
              <a:gd name="T22" fmla="*/ 11912747 w 21600"/>
              <a:gd name="T23" fmla="*/ 3404828 h 21600"/>
              <a:gd name="T24" fmla="*/ 0 w 21600"/>
              <a:gd name="T25" fmla="*/ 9292912 h 21600"/>
              <a:gd name="T26" fmla="*/ 13172018 w 21600"/>
              <a:gd name="T27" fmla="*/ 9292912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23603" name="Text Box 52"/>
          <p:cNvSpPr txBox="1">
            <a:spLocks noChangeArrowheads="1"/>
          </p:cNvSpPr>
          <p:nvPr/>
        </p:nvSpPr>
        <p:spPr bwMode="auto">
          <a:xfrm>
            <a:off x="2940050" y="5562600"/>
            <a:ext cx="1220788" cy="366713"/>
          </a:xfrm>
          <a:prstGeom prst="rect">
            <a:avLst/>
          </a:prstGeom>
          <a:noFill/>
          <a:ln w="9525">
            <a:noFill/>
            <a:miter lim="800000"/>
            <a:headEnd/>
            <a:tailEnd/>
          </a:ln>
        </p:spPr>
        <p:txBody>
          <a:bodyPr wrap="none">
            <a:spAutoFit/>
          </a:bodyPr>
          <a:lstStyle/>
          <a:p>
            <a:r>
              <a:rPr lang="en-US">
                <a:solidFill>
                  <a:srgbClr val="FFFF00"/>
                </a:solidFill>
              </a:rPr>
              <a:t>Network </a:t>
            </a:r>
            <a:r>
              <a:rPr lang="en-US" i="1">
                <a:solidFill>
                  <a:srgbClr val="FFFF00"/>
                </a:solidFill>
              </a:rPr>
              <a:t>3</a:t>
            </a:r>
          </a:p>
        </p:txBody>
      </p:sp>
      <p:sp>
        <p:nvSpPr>
          <p:cNvPr id="23604" name="Text Box 53"/>
          <p:cNvSpPr txBox="1">
            <a:spLocks noChangeArrowheads="1"/>
          </p:cNvSpPr>
          <p:nvPr/>
        </p:nvSpPr>
        <p:spPr bwMode="auto">
          <a:xfrm>
            <a:off x="1873250" y="5791200"/>
            <a:ext cx="469900" cy="366713"/>
          </a:xfrm>
          <a:prstGeom prst="rect">
            <a:avLst/>
          </a:prstGeom>
          <a:noFill/>
          <a:ln w="9525">
            <a:noFill/>
            <a:miter lim="800000"/>
            <a:headEnd/>
            <a:tailEnd/>
          </a:ln>
        </p:spPr>
        <p:txBody>
          <a:bodyPr wrap="none">
            <a:spAutoFit/>
          </a:bodyPr>
          <a:lstStyle/>
          <a:p>
            <a:r>
              <a:rPr lang="en-US" i="1">
                <a:latin typeface="Times New Roman" pitchFamily="18" charset="0"/>
              </a:rPr>
              <a:t>3.8</a:t>
            </a:r>
          </a:p>
        </p:txBody>
      </p:sp>
      <p:sp>
        <p:nvSpPr>
          <p:cNvPr id="23605" name="Text Box 54"/>
          <p:cNvSpPr txBox="1">
            <a:spLocks noChangeArrowheads="1"/>
          </p:cNvSpPr>
          <p:nvPr/>
        </p:nvSpPr>
        <p:spPr bwMode="auto">
          <a:xfrm>
            <a:off x="3473450" y="4800600"/>
            <a:ext cx="469900" cy="366713"/>
          </a:xfrm>
          <a:prstGeom prst="rect">
            <a:avLst/>
          </a:prstGeom>
          <a:noFill/>
          <a:ln w="9525">
            <a:noFill/>
            <a:miter lim="800000"/>
            <a:headEnd/>
            <a:tailEnd/>
          </a:ln>
        </p:spPr>
        <p:txBody>
          <a:bodyPr wrap="none">
            <a:spAutoFit/>
          </a:bodyPr>
          <a:lstStyle/>
          <a:p>
            <a:r>
              <a:rPr lang="en-US" i="1">
                <a:latin typeface="Times New Roman" pitchFamily="18" charset="0"/>
              </a:rPr>
              <a:t>3.3</a:t>
            </a:r>
          </a:p>
        </p:txBody>
      </p:sp>
      <p:sp>
        <p:nvSpPr>
          <p:cNvPr id="62519" name="Rectangle 55"/>
          <p:cNvSpPr>
            <a:spLocks noChangeArrowheads="1"/>
          </p:cNvSpPr>
          <p:nvPr/>
        </p:nvSpPr>
        <p:spPr bwMode="auto">
          <a:xfrm>
            <a:off x="1631950" y="3429000"/>
            <a:ext cx="76200" cy="2133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3607" name="Rectangle 56"/>
          <p:cNvSpPr>
            <a:spLocks noChangeArrowheads="1"/>
          </p:cNvSpPr>
          <p:nvPr/>
        </p:nvSpPr>
        <p:spPr bwMode="auto">
          <a:xfrm>
            <a:off x="1631950" y="34290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sp>
        <p:nvSpPr>
          <p:cNvPr id="23608" name="Rectangle 57"/>
          <p:cNvSpPr>
            <a:spLocks noChangeArrowheads="1"/>
          </p:cNvSpPr>
          <p:nvPr/>
        </p:nvSpPr>
        <p:spPr bwMode="auto">
          <a:xfrm>
            <a:off x="1652588" y="5486400"/>
            <a:ext cx="76200" cy="76200"/>
          </a:xfrm>
          <a:prstGeom prst="rect">
            <a:avLst/>
          </a:prstGeom>
          <a:solidFill>
            <a:schemeClr val="hlink"/>
          </a:solidFill>
          <a:ln w="9525">
            <a:solidFill>
              <a:srgbClr val="080808"/>
            </a:solidFill>
            <a:miter lim="800000"/>
            <a:headEnd/>
            <a:tailEnd/>
          </a:ln>
        </p:spPr>
        <p:txBody>
          <a:bodyPr wrap="none" anchor="ctr"/>
          <a:lstStyle/>
          <a:p>
            <a:endParaRPr lang="en-US"/>
          </a:p>
        </p:txBody>
      </p:sp>
      <p:pic>
        <p:nvPicPr>
          <p:cNvPr id="23609" name="Picture 60"/>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5791200" y="4114800"/>
            <a:ext cx="942975" cy="409575"/>
          </a:xfrm>
          <a:prstGeom prst="rect">
            <a:avLst/>
          </a:prstGeom>
          <a:noFill/>
          <a:ln w="9525">
            <a:noFill/>
            <a:miter lim="800000"/>
            <a:headEnd/>
            <a:tailEnd/>
          </a:ln>
        </p:spPr>
      </p:pic>
      <p:pic>
        <p:nvPicPr>
          <p:cNvPr id="23610" name="Picture 61"/>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1752600" y="2514600"/>
            <a:ext cx="942975" cy="409575"/>
          </a:xfrm>
          <a:prstGeom prst="rect">
            <a:avLst/>
          </a:prstGeom>
          <a:noFill/>
          <a:ln w="9525">
            <a:noFill/>
            <a:miter lim="800000"/>
            <a:headEnd/>
            <a:tailEnd/>
          </a:ln>
        </p:spPr>
      </p:pic>
      <p:pic>
        <p:nvPicPr>
          <p:cNvPr id="23611" name="Picture 62"/>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1143000" y="4267200"/>
            <a:ext cx="942975" cy="409575"/>
          </a:xfrm>
          <a:prstGeom prst="rect">
            <a:avLst/>
          </a:prstGeom>
          <a:noFill/>
          <a:ln w="9525">
            <a:noFill/>
            <a:miter lim="800000"/>
            <a:headEnd/>
            <a:tailEnd/>
          </a:ln>
        </p:spPr>
      </p:pic>
      <p:grpSp>
        <p:nvGrpSpPr>
          <p:cNvPr id="23612" name="Group 84"/>
          <p:cNvGrpSpPr>
            <a:grpSpLocks/>
          </p:cNvGrpSpPr>
          <p:nvPr/>
        </p:nvGrpSpPr>
        <p:grpSpPr bwMode="auto">
          <a:xfrm>
            <a:off x="762000" y="1143000"/>
            <a:ext cx="914400" cy="228600"/>
            <a:chOff x="480" y="720"/>
            <a:chExt cx="576" cy="144"/>
          </a:xfrm>
        </p:grpSpPr>
        <p:sp>
          <p:nvSpPr>
            <p:cNvPr id="23655" name="Rectangle 64"/>
            <p:cNvSpPr>
              <a:spLocks noChangeArrowheads="1"/>
            </p:cNvSpPr>
            <p:nvPr/>
          </p:nvSpPr>
          <p:spPr bwMode="auto">
            <a:xfrm>
              <a:off x="480" y="720"/>
              <a:ext cx="288" cy="144"/>
            </a:xfrm>
            <a:prstGeom prst="rect">
              <a:avLst/>
            </a:prstGeom>
            <a:solidFill>
              <a:schemeClr val="accent1"/>
            </a:solidFill>
            <a:ln w="9525">
              <a:solidFill>
                <a:schemeClr val="tx1"/>
              </a:solidFill>
              <a:miter lim="800000"/>
              <a:headEnd/>
              <a:tailEnd/>
            </a:ln>
          </p:spPr>
          <p:txBody>
            <a:bodyPr wrap="none" anchor="ctr"/>
            <a:lstStyle/>
            <a:p>
              <a:pPr algn="ctr"/>
              <a:r>
                <a:rPr lang="en-US" sz="1200"/>
                <a:t>Data</a:t>
              </a:r>
            </a:p>
          </p:txBody>
        </p:sp>
        <p:sp>
          <p:nvSpPr>
            <p:cNvPr id="23656" name="Rectangle 65"/>
            <p:cNvSpPr>
              <a:spLocks noChangeArrowheads="1"/>
            </p:cNvSpPr>
            <p:nvPr/>
          </p:nvSpPr>
          <p:spPr bwMode="auto">
            <a:xfrm>
              <a:off x="768" y="720"/>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a:solidFill>
                    <a:srgbClr val="080808"/>
                  </a:solidFill>
                </a:rPr>
                <a:t>1.1</a:t>
              </a:r>
            </a:p>
          </p:txBody>
        </p:sp>
        <p:sp>
          <p:nvSpPr>
            <p:cNvPr id="23657" name="Rectangle 66"/>
            <p:cNvSpPr>
              <a:spLocks noChangeArrowheads="1"/>
            </p:cNvSpPr>
            <p:nvPr/>
          </p:nvSpPr>
          <p:spPr bwMode="auto">
            <a:xfrm>
              <a:off x="912" y="720"/>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a:solidFill>
                    <a:srgbClr val="080808"/>
                  </a:solidFill>
                </a:rPr>
                <a:t>5.7</a:t>
              </a:r>
            </a:p>
          </p:txBody>
        </p:sp>
      </p:grpSp>
      <p:sp>
        <p:nvSpPr>
          <p:cNvPr id="62531" name="Line 67"/>
          <p:cNvSpPr>
            <a:spLocks noChangeShapeType="1"/>
          </p:cNvSpPr>
          <p:nvPr/>
        </p:nvSpPr>
        <p:spPr bwMode="auto">
          <a:xfrm>
            <a:off x="1447800" y="1447800"/>
            <a:ext cx="0" cy="609600"/>
          </a:xfrm>
          <a:prstGeom prst="line">
            <a:avLst/>
          </a:prstGeom>
          <a:noFill/>
          <a:ln w="57150">
            <a:solidFill>
              <a:srgbClr val="FF0000"/>
            </a:solidFill>
            <a:round/>
            <a:headEnd/>
            <a:tailEnd/>
          </a:ln>
        </p:spPr>
        <p:txBody>
          <a:bodyPr/>
          <a:lstStyle/>
          <a:p>
            <a:endParaRPr lang="en-US"/>
          </a:p>
        </p:txBody>
      </p:sp>
      <p:sp>
        <p:nvSpPr>
          <p:cNvPr id="62532" name="Line 68"/>
          <p:cNvSpPr>
            <a:spLocks noChangeShapeType="1"/>
          </p:cNvSpPr>
          <p:nvPr/>
        </p:nvSpPr>
        <p:spPr bwMode="auto">
          <a:xfrm>
            <a:off x="1447800" y="2057400"/>
            <a:ext cx="914400" cy="0"/>
          </a:xfrm>
          <a:prstGeom prst="line">
            <a:avLst/>
          </a:prstGeom>
          <a:noFill/>
          <a:ln w="57150">
            <a:solidFill>
              <a:srgbClr val="FF0000"/>
            </a:solidFill>
            <a:round/>
            <a:headEnd/>
            <a:tailEnd/>
          </a:ln>
        </p:spPr>
        <p:txBody>
          <a:bodyPr/>
          <a:lstStyle/>
          <a:p>
            <a:endParaRPr lang="en-US"/>
          </a:p>
        </p:txBody>
      </p:sp>
      <p:sp>
        <p:nvSpPr>
          <p:cNvPr id="62533" name="Line 69"/>
          <p:cNvSpPr>
            <a:spLocks noChangeShapeType="1"/>
          </p:cNvSpPr>
          <p:nvPr/>
        </p:nvSpPr>
        <p:spPr bwMode="auto">
          <a:xfrm>
            <a:off x="2362200" y="2057400"/>
            <a:ext cx="0" cy="457200"/>
          </a:xfrm>
          <a:prstGeom prst="line">
            <a:avLst/>
          </a:prstGeom>
          <a:noFill/>
          <a:ln w="57150">
            <a:solidFill>
              <a:srgbClr val="FF0000"/>
            </a:solidFill>
            <a:round/>
            <a:headEnd/>
            <a:tailEnd type="triangle" w="med" len="med"/>
          </a:ln>
        </p:spPr>
        <p:txBody>
          <a:bodyPr/>
          <a:lstStyle/>
          <a:p>
            <a:endParaRPr lang="en-US"/>
          </a:p>
        </p:txBody>
      </p:sp>
      <p:sp>
        <p:nvSpPr>
          <p:cNvPr id="62534" name="Line 70"/>
          <p:cNvSpPr>
            <a:spLocks noChangeShapeType="1"/>
          </p:cNvSpPr>
          <p:nvPr/>
        </p:nvSpPr>
        <p:spPr bwMode="auto">
          <a:xfrm>
            <a:off x="2362200" y="3352800"/>
            <a:ext cx="4038600" cy="0"/>
          </a:xfrm>
          <a:prstGeom prst="line">
            <a:avLst/>
          </a:prstGeom>
          <a:noFill/>
          <a:ln w="57150">
            <a:solidFill>
              <a:srgbClr val="FF0000"/>
            </a:solidFill>
            <a:round/>
            <a:headEnd/>
            <a:tailEnd/>
          </a:ln>
        </p:spPr>
        <p:txBody>
          <a:bodyPr/>
          <a:lstStyle/>
          <a:p>
            <a:endParaRPr lang="en-US"/>
          </a:p>
        </p:txBody>
      </p:sp>
      <p:sp>
        <p:nvSpPr>
          <p:cNvPr id="62535" name="Line 71"/>
          <p:cNvSpPr>
            <a:spLocks noChangeShapeType="1"/>
          </p:cNvSpPr>
          <p:nvPr/>
        </p:nvSpPr>
        <p:spPr bwMode="auto">
          <a:xfrm>
            <a:off x="6400800" y="3352800"/>
            <a:ext cx="0" cy="762000"/>
          </a:xfrm>
          <a:prstGeom prst="line">
            <a:avLst/>
          </a:prstGeom>
          <a:noFill/>
          <a:ln w="57150">
            <a:solidFill>
              <a:srgbClr val="FF0000"/>
            </a:solidFill>
            <a:round/>
            <a:headEnd/>
            <a:tailEnd type="triangle" w="med" len="med"/>
          </a:ln>
        </p:spPr>
        <p:txBody>
          <a:bodyPr/>
          <a:lstStyle/>
          <a:p>
            <a:endParaRPr lang="en-US"/>
          </a:p>
        </p:txBody>
      </p:sp>
      <p:sp>
        <p:nvSpPr>
          <p:cNvPr id="62536" name="Line 72"/>
          <p:cNvSpPr>
            <a:spLocks noChangeShapeType="1"/>
          </p:cNvSpPr>
          <p:nvPr/>
        </p:nvSpPr>
        <p:spPr bwMode="auto">
          <a:xfrm>
            <a:off x="6400800" y="4800600"/>
            <a:ext cx="990600" cy="0"/>
          </a:xfrm>
          <a:prstGeom prst="line">
            <a:avLst/>
          </a:prstGeom>
          <a:noFill/>
          <a:ln w="57150">
            <a:solidFill>
              <a:srgbClr val="FF0000"/>
            </a:solidFill>
            <a:round/>
            <a:headEnd/>
            <a:tailEnd/>
          </a:ln>
        </p:spPr>
        <p:txBody>
          <a:bodyPr/>
          <a:lstStyle/>
          <a:p>
            <a:endParaRPr lang="en-US"/>
          </a:p>
        </p:txBody>
      </p:sp>
      <p:sp>
        <p:nvSpPr>
          <p:cNvPr id="62537" name="Line 73"/>
          <p:cNvSpPr>
            <a:spLocks noChangeShapeType="1"/>
          </p:cNvSpPr>
          <p:nvPr/>
        </p:nvSpPr>
        <p:spPr bwMode="auto">
          <a:xfrm>
            <a:off x="7391400" y="4800600"/>
            <a:ext cx="0" cy="457200"/>
          </a:xfrm>
          <a:prstGeom prst="line">
            <a:avLst/>
          </a:prstGeom>
          <a:noFill/>
          <a:ln w="57150">
            <a:solidFill>
              <a:srgbClr val="FF0000"/>
            </a:solidFill>
            <a:round/>
            <a:headEnd/>
            <a:tailEnd type="triangle" w="med" len="med"/>
          </a:ln>
        </p:spPr>
        <p:txBody>
          <a:bodyPr/>
          <a:lstStyle/>
          <a:p>
            <a:endParaRPr lang="en-US"/>
          </a:p>
        </p:txBody>
      </p:sp>
      <p:sp>
        <p:nvSpPr>
          <p:cNvPr id="62539" name="Text Box 75"/>
          <p:cNvSpPr txBox="1">
            <a:spLocks noChangeArrowheads="1"/>
          </p:cNvSpPr>
          <p:nvPr/>
        </p:nvSpPr>
        <p:spPr bwMode="auto">
          <a:xfrm>
            <a:off x="457200" y="1752600"/>
            <a:ext cx="412750" cy="366713"/>
          </a:xfrm>
          <a:prstGeom prst="rect">
            <a:avLst/>
          </a:prstGeom>
          <a:noFill/>
          <a:ln w="9525">
            <a:noFill/>
            <a:miter lim="800000"/>
            <a:headEnd/>
            <a:tailEnd/>
          </a:ln>
        </p:spPr>
        <p:txBody>
          <a:bodyPr wrap="none">
            <a:spAutoFit/>
          </a:bodyPr>
          <a:lstStyle/>
          <a:p>
            <a:r>
              <a:rPr lang="en-US" i="1">
                <a:solidFill>
                  <a:srgbClr val="FFFF00"/>
                </a:solidFill>
                <a:latin typeface="Times New Roman" pitchFamily="18" charset="0"/>
              </a:rPr>
              <a:t>97</a:t>
            </a:r>
          </a:p>
        </p:txBody>
      </p:sp>
      <p:sp>
        <p:nvSpPr>
          <p:cNvPr id="62540" name="Text Box 76"/>
          <p:cNvSpPr txBox="1">
            <a:spLocks noChangeArrowheads="1"/>
          </p:cNvSpPr>
          <p:nvPr/>
        </p:nvSpPr>
        <p:spPr bwMode="auto">
          <a:xfrm>
            <a:off x="1981200" y="1752600"/>
            <a:ext cx="412750" cy="366713"/>
          </a:xfrm>
          <a:prstGeom prst="rect">
            <a:avLst/>
          </a:prstGeom>
          <a:noFill/>
          <a:ln w="9525">
            <a:noFill/>
            <a:miter lim="800000"/>
            <a:headEnd/>
            <a:tailEnd/>
          </a:ln>
        </p:spPr>
        <p:txBody>
          <a:bodyPr wrap="none">
            <a:spAutoFit/>
          </a:bodyPr>
          <a:lstStyle/>
          <a:p>
            <a:r>
              <a:rPr lang="en-US" i="1">
                <a:solidFill>
                  <a:srgbClr val="FFFF00"/>
                </a:solidFill>
                <a:latin typeface="Times New Roman" pitchFamily="18" charset="0"/>
              </a:rPr>
              <a:t>32</a:t>
            </a:r>
          </a:p>
        </p:txBody>
      </p:sp>
      <p:sp>
        <p:nvSpPr>
          <p:cNvPr id="62541" name="Text Box 77"/>
          <p:cNvSpPr txBox="1">
            <a:spLocks noChangeArrowheads="1"/>
          </p:cNvSpPr>
          <p:nvPr/>
        </p:nvSpPr>
        <p:spPr bwMode="auto">
          <a:xfrm>
            <a:off x="1828800" y="2209800"/>
            <a:ext cx="412750" cy="366713"/>
          </a:xfrm>
          <a:prstGeom prst="rect">
            <a:avLst/>
          </a:prstGeom>
          <a:noFill/>
          <a:ln w="9525">
            <a:noFill/>
            <a:miter lim="800000"/>
            <a:headEnd/>
            <a:tailEnd/>
          </a:ln>
        </p:spPr>
        <p:txBody>
          <a:bodyPr wrap="none">
            <a:spAutoFit/>
          </a:bodyPr>
          <a:lstStyle/>
          <a:p>
            <a:r>
              <a:rPr lang="en-US" i="1">
                <a:solidFill>
                  <a:srgbClr val="FFFF00"/>
                </a:solidFill>
                <a:latin typeface="Times New Roman" pitchFamily="18" charset="0"/>
              </a:rPr>
              <a:t>25</a:t>
            </a:r>
          </a:p>
        </p:txBody>
      </p:sp>
      <p:sp>
        <p:nvSpPr>
          <p:cNvPr id="62542" name="Text Box 78"/>
          <p:cNvSpPr txBox="1">
            <a:spLocks noChangeArrowheads="1"/>
          </p:cNvSpPr>
          <p:nvPr/>
        </p:nvSpPr>
        <p:spPr bwMode="auto">
          <a:xfrm>
            <a:off x="1828800" y="2895600"/>
            <a:ext cx="412750" cy="366713"/>
          </a:xfrm>
          <a:prstGeom prst="rect">
            <a:avLst/>
          </a:prstGeom>
          <a:noFill/>
          <a:ln w="9525">
            <a:noFill/>
            <a:miter lim="800000"/>
            <a:headEnd/>
            <a:tailEnd/>
          </a:ln>
        </p:spPr>
        <p:txBody>
          <a:bodyPr wrap="none">
            <a:spAutoFit/>
          </a:bodyPr>
          <a:lstStyle/>
          <a:p>
            <a:r>
              <a:rPr lang="en-US" i="1">
                <a:solidFill>
                  <a:srgbClr val="FFFF00"/>
                </a:solidFill>
                <a:latin typeface="Times New Roman" pitchFamily="18" charset="0"/>
              </a:rPr>
              <a:t>79</a:t>
            </a:r>
          </a:p>
        </p:txBody>
      </p:sp>
      <p:sp>
        <p:nvSpPr>
          <p:cNvPr id="62543" name="Text Box 79"/>
          <p:cNvSpPr txBox="1">
            <a:spLocks noChangeArrowheads="1"/>
          </p:cNvSpPr>
          <p:nvPr/>
        </p:nvSpPr>
        <p:spPr bwMode="auto">
          <a:xfrm>
            <a:off x="5867400" y="3810000"/>
            <a:ext cx="412750" cy="366713"/>
          </a:xfrm>
          <a:prstGeom prst="rect">
            <a:avLst/>
          </a:prstGeom>
          <a:noFill/>
          <a:ln w="9525">
            <a:noFill/>
            <a:miter lim="800000"/>
            <a:headEnd/>
            <a:tailEnd/>
          </a:ln>
        </p:spPr>
        <p:txBody>
          <a:bodyPr wrap="none">
            <a:spAutoFit/>
          </a:bodyPr>
          <a:lstStyle/>
          <a:p>
            <a:r>
              <a:rPr lang="en-US" i="1">
                <a:solidFill>
                  <a:srgbClr val="FFFF00"/>
                </a:solidFill>
                <a:latin typeface="Times New Roman" pitchFamily="18" charset="0"/>
              </a:rPr>
              <a:t>62</a:t>
            </a:r>
          </a:p>
        </p:txBody>
      </p:sp>
      <p:sp>
        <p:nvSpPr>
          <p:cNvPr id="62544" name="Text Box 80"/>
          <p:cNvSpPr txBox="1">
            <a:spLocks noChangeArrowheads="1"/>
          </p:cNvSpPr>
          <p:nvPr/>
        </p:nvSpPr>
        <p:spPr bwMode="auto">
          <a:xfrm>
            <a:off x="5867400" y="4495800"/>
            <a:ext cx="412750" cy="366713"/>
          </a:xfrm>
          <a:prstGeom prst="rect">
            <a:avLst/>
          </a:prstGeom>
          <a:noFill/>
          <a:ln w="9525">
            <a:noFill/>
            <a:miter lim="800000"/>
            <a:headEnd/>
            <a:tailEnd/>
          </a:ln>
        </p:spPr>
        <p:txBody>
          <a:bodyPr wrap="none">
            <a:spAutoFit/>
          </a:bodyPr>
          <a:lstStyle/>
          <a:p>
            <a:r>
              <a:rPr lang="en-US" i="1">
                <a:solidFill>
                  <a:srgbClr val="FFFF00"/>
                </a:solidFill>
                <a:latin typeface="Times New Roman" pitchFamily="18" charset="0"/>
              </a:rPr>
              <a:t>54</a:t>
            </a:r>
          </a:p>
        </p:txBody>
      </p:sp>
      <p:sp>
        <p:nvSpPr>
          <p:cNvPr id="62545" name="Text Box 81"/>
          <p:cNvSpPr txBox="1">
            <a:spLocks noChangeArrowheads="1"/>
          </p:cNvSpPr>
          <p:nvPr/>
        </p:nvSpPr>
        <p:spPr bwMode="auto">
          <a:xfrm>
            <a:off x="6642100" y="5486400"/>
            <a:ext cx="412750" cy="366713"/>
          </a:xfrm>
          <a:prstGeom prst="rect">
            <a:avLst/>
          </a:prstGeom>
          <a:noFill/>
          <a:ln w="9525">
            <a:noFill/>
            <a:miter lim="800000"/>
            <a:headEnd/>
            <a:tailEnd/>
          </a:ln>
        </p:spPr>
        <p:txBody>
          <a:bodyPr wrap="none">
            <a:spAutoFit/>
          </a:bodyPr>
          <a:lstStyle/>
          <a:p>
            <a:r>
              <a:rPr lang="en-US" i="1">
                <a:solidFill>
                  <a:srgbClr val="FFFF00"/>
                </a:solidFill>
                <a:latin typeface="Times New Roman" pitchFamily="18" charset="0"/>
              </a:rPr>
              <a:t>74</a:t>
            </a:r>
          </a:p>
        </p:txBody>
      </p:sp>
      <p:sp>
        <p:nvSpPr>
          <p:cNvPr id="62546" name="Text Box 82"/>
          <p:cNvSpPr txBox="1">
            <a:spLocks noChangeArrowheads="1"/>
          </p:cNvSpPr>
          <p:nvPr/>
        </p:nvSpPr>
        <p:spPr bwMode="auto">
          <a:xfrm>
            <a:off x="1295400" y="3962400"/>
            <a:ext cx="412750" cy="366713"/>
          </a:xfrm>
          <a:prstGeom prst="rect">
            <a:avLst/>
          </a:prstGeom>
          <a:noFill/>
          <a:ln w="9525">
            <a:noFill/>
            <a:miter lim="800000"/>
            <a:headEnd/>
            <a:tailEnd/>
          </a:ln>
        </p:spPr>
        <p:txBody>
          <a:bodyPr wrap="none">
            <a:spAutoFit/>
          </a:bodyPr>
          <a:lstStyle/>
          <a:p>
            <a:r>
              <a:rPr lang="en-US" i="1">
                <a:solidFill>
                  <a:srgbClr val="FFFF00"/>
                </a:solidFill>
                <a:latin typeface="Times New Roman" pitchFamily="18" charset="0"/>
              </a:rPr>
              <a:t>12</a:t>
            </a:r>
          </a:p>
        </p:txBody>
      </p:sp>
      <p:sp>
        <p:nvSpPr>
          <p:cNvPr id="62547" name="Text Box 83"/>
          <p:cNvSpPr txBox="1">
            <a:spLocks noChangeArrowheads="1"/>
          </p:cNvSpPr>
          <p:nvPr/>
        </p:nvSpPr>
        <p:spPr bwMode="auto">
          <a:xfrm>
            <a:off x="1219200" y="4648200"/>
            <a:ext cx="412750" cy="366713"/>
          </a:xfrm>
          <a:prstGeom prst="rect">
            <a:avLst/>
          </a:prstGeom>
          <a:noFill/>
          <a:ln w="9525">
            <a:noFill/>
            <a:miter lim="800000"/>
            <a:headEnd/>
            <a:tailEnd/>
          </a:ln>
        </p:spPr>
        <p:txBody>
          <a:bodyPr wrap="none">
            <a:spAutoFit/>
          </a:bodyPr>
          <a:lstStyle/>
          <a:p>
            <a:r>
              <a:rPr lang="en-US" i="1">
                <a:solidFill>
                  <a:srgbClr val="FFFF00"/>
                </a:solidFill>
                <a:latin typeface="Times New Roman" pitchFamily="18" charset="0"/>
              </a:rPr>
              <a:t>88</a:t>
            </a:r>
          </a:p>
        </p:txBody>
      </p:sp>
      <p:grpSp>
        <p:nvGrpSpPr>
          <p:cNvPr id="3" name="Group 94"/>
          <p:cNvGrpSpPr>
            <a:grpSpLocks/>
          </p:cNvGrpSpPr>
          <p:nvPr/>
        </p:nvGrpSpPr>
        <p:grpSpPr bwMode="auto">
          <a:xfrm>
            <a:off x="228600" y="2286000"/>
            <a:ext cx="914400" cy="228600"/>
            <a:chOff x="144" y="1488"/>
            <a:chExt cx="576" cy="144"/>
          </a:xfrm>
        </p:grpSpPr>
        <p:sp>
          <p:nvSpPr>
            <p:cNvPr id="23652" name="Rectangle 86"/>
            <p:cNvSpPr>
              <a:spLocks noChangeArrowheads="1"/>
            </p:cNvSpPr>
            <p:nvPr/>
          </p:nvSpPr>
          <p:spPr bwMode="auto">
            <a:xfrm>
              <a:off x="144" y="1488"/>
              <a:ext cx="288" cy="144"/>
            </a:xfrm>
            <a:prstGeom prst="rect">
              <a:avLst/>
            </a:prstGeom>
            <a:solidFill>
              <a:schemeClr val="accent1"/>
            </a:solidFill>
            <a:ln w="9525">
              <a:solidFill>
                <a:schemeClr val="tx1"/>
              </a:solidFill>
              <a:miter lim="800000"/>
              <a:headEnd/>
              <a:tailEnd/>
            </a:ln>
          </p:spPr>
          <p:txBody>
            <a:bodyPr wrap="none" anchor="ctr"/>
            <a:lstStyle/>
            <a:p>
              <a:pPr algn="ctr"/>
              <a:r>
                <a:rPr lang="en-US" sz="1200"/>
                <a:t>Data</a:t>
              </a:r>
            </a:p>
          </p:txBody>
        </p:sp>
        <p:sp>
          <p:nvSpPr>
            <p:cNvPr id="23653" name="Rectangle 87"/>
            <p:cNvSpPr>
              <a:spLocks noChangeArrowheads="1"/>
            </p:cNvSpPr>
            <p:nvPr/>
          </p:nvSpPr>
          <p:spPr bwMode="auto">
            <a:xfrm>
              <a:off x="432"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a:solidFill>
                    <a:srgbClr val="080808"/>
                  </a:solidFill>
                </a:rPr>
                <a:t>1.1</a:t>
              </a:r>
            </a:p>
          </p:txBody>
        </p:sp>
        <p:sp>
          <p:nvSpPr>
            <p:cNvPr id="23654" name="Rectangle 88"/>
            <p:cNvSpPr>
              <a:spLocks noChangeArrowheads="1"/>
            </p:cNvSpPr>
            <p:nvPr/>
          </p:nvSpPr>
          <p:spPr bwMode="auto">
            <a:xfrm>
              <a:off x="576"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a:solidFill>
                    <a:srgbClr val="080808"/>
                  </a:solidFill>
                </a:rPr>
                <a:t>5.7</a:t>
              </a:r>
            </a:p>
          </p:txBody>
        </p:sp>
      </p:grpSp>
      <p:sp>
        <p:nvSpPr>
          <p:cNvPr id="62554" name="Rectangle 90"/>
          <p:cNvSpPr>
            <a:spLocks noChangeArrowheads="1"/>
          </p:cNvSpPr>
          <p:nvPr/>
        </p:nvSpPr>
        <p:spPr bwMode="auto">
          <a:xfrm>
            <a:off x="1371600" y="22860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a:solidFill>
                  <a:srgbClr val="FFFF00"/>
                </a:solidFill>
              </a:rPr>
              <a:t>25</a:t>
            </a:r>
          </a:p>
        </p:txBody>
      </p:sp>
      <p:sp>
        <p:nvSpPr>
          <p:cNvPr id="62555" name="Rectangle 91"/>
          <p:cNvSpPr>
            <a:spLocks noChangeArrowheads="1"/>
          </p:cNvSpPr>
          <p:nvPr/>
        </p:nvSpPr>
        <p:spPr bwMode="auto">
          <a:xfrm>
            <a:off x="1143000" y="22860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a:solidFill>
                  <a:srgbClr val="FFFF00"/>
                </a:solidFill>
              </a:rPr>
              <a:t>97</a:t>
            </a:r>
          </a:p>
        </p:txBody>
      </p:sp>
      <p:sp>
        <p:nvSpPr>
          <p:cNvPr id="62556" name="Rectangle 92"/>
          <p:cNvSpPr>
            <a:spLocks noChangeArrowheads="1"/>
          </p:cNvSpPr>
          <p:nvPr/>
        </p:nvSpPr>
        <p:spPr bwMode="auto">
          <a:xfrm>
            <a:off x="152400" y="2286000"/>
            <a:ext cx="76200" cy="228600"/>
          </a:xfrm>
          <a:prstGeom prst="rect">
            <a:avLst/>
          </a:prstGeom>
          <a:solidFill>
            <a:schemeClr val="bg2"/>
          </a:solidFill>
          <a:ln w="9525">
            <a:solidFill>
              <a:schemeClr val="tx1"/>
            </a:solidFill>
            <a:miter lim="800000"/>
            <a:headEnd/>
            <a:tailEnd/>
          </a:ln>
        </p:spPr>
        <p:txBody>
          <a:bodyPr wrap="none" anchor="ctr"/>
          <a:lstStyle/>
          <a:p>
            <a:pPr algn="ctr"/>
            <a:endParaRPr lang="en-US" sz="1200">
              <a:solidFill>
                <a:srgbClr val="FFFF00"/>
              </a:solidFill>
            </a:endParaRPr>
          </a:p>
        </p:txBody>
      </p:sp>
      <p:grpSp>
        <p:nvGrpSpPr>
          <p:cNvPr id="4" name="Group 95"/>
          <p:cNvGrpSpPr>
            <a:grpSpLocks/>
          </p:cNvGrpSpPr>
          <p:nvPr/>
        </p:nvGrpSpPr>
        <p:grpSpPr bwMode="auto">
          <a:xfrm>
            <a:off x="2590800" y="3048000"/>
            <a:ext cx="914400" cy="228600"/>
            <a:chOff x="144" y="1488"/>
            <a:chExt cx="576" cy="144"/>
          </a:xfrm>
        </p:grpSpPr>
        <p:sp>
          <p:nvSpPr>
            <p:cNvPr id="23649" name="Rectangle 96"/>
            <p:cNvSpPr>
              <a:spLocks noChangeArrowheads="1"/>
            </p:cNvSpPr>
            <p:nvPr/>
          </p:nvSpPr>
          <p:spPr bwMode="auto">
            <a:xfrm>
              <a:off x="144" y="1488"/>
              <a:ext cx="288" cy="144"/>
            </a:xfrm>
            <a:prstGeom prst="rect">
              <a:avLst/>
            </a:prstGeom>
            <a:solidFill>
              <a:schemeClr val="accent1"/>
            </a:solidFill>
            <a:ln w="9525">
              <a:solidFill>
                <a:schemeClr val="tx1"/>
              </a:solidFill>
              <a:miter lim="800000"/>
              <a:headEnd/>
              <a:tailEnd/>
            </a:ln>
          </p:spPr>
          <p:txBody>
            <a:bodyPr wrap="none" anchor="ctr"/>
            <a:lstStyle/>
            <a:p>
              <a:pPr algn="ctr"/>
              <a:r>
                <a:rPr lang="en-US" sz="1200"/>
                <a:t>Data</a:t>
              </a:r>
            </a:p>
          </p:txBody>
        </p:sp>
        <p:sp>
          <p:nvSpPr>
            <p:cNvPr id="23650" name="Rectangle 97"/>
            <p:cNvSpPr>
              <a:spLocks noChangeArrowheads="1"/>
            </p:cNvSpPr>
            <p:nvPr/>
          </p:nvSpPr>
          <p:spPr bwMode="auto">
            <a:xfrm>
              <a:off x="432"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a:solidFill>
                    <a:srgbClr val="080808"/>
                  </a:solidFill>
                </a:rPr>
                <a:t>1.1</a:t>
              </a:r>
            </a:p>
          </p:txBody>
        </p:sp>
        <p:sp>
          <p:nvSpPr>
            <p:cNvPr id="23651" name="Rectangle 98"/>
            <p:cNvSpPr>
              <a:spLocks noChangeArrowheads="1"/>
            </p:cNvSpPr>
            <p:nvPr/>
          </p:nvSpPr>
          <p:spPr bwMode="auto">
            <a:xfrm>
              <a:off x="576"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a:solidFill>
                    <a:srgbClr val="080808"/>
                  </a:solidFill>
                </a:rPr>
                <a:t>5.7</a:t>
              </a:r>
            </a:p>
          </p:txBody>
        </p:sp>
      </p:grpSp>
      <p:sp>
        <p:nvSpPr>
          <p:cNvPr id="62563" name="Rectangle 99"/>
          <p:cNvSpPr>
            <a:spLocks noChangeArrowheads="1"/>
          </p:cNvSpPr>
          <p:nvPr/>
        </p:nvSpPr>
        <p:spPr bwMode="auto">
          <a:xfrm>
            <a:off x="3733800" y="30480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a:solidFill>
                  <a:srgbClr val="FFFF00"/>
                </a:solidFill>
              </a:rPr>
              <a:t>62</a:t>
            </a:r>
          </a:p>
        </p:txBody>
      </p:sp>
      <p:sp>
        <p:nvSpPr>
          <p:cNvPr id="62564" name="Rectangle 100"/>
          <p:cNvSpPr>
            <a:spLocks noChangeArrowheads="1"/>
          </p:cNvSpPr>
          <p:nvPr/>
        </p:nvSpPr>
        <p:spPr bwMode="auto">
          <a:xfrm>
            <a:off x="3505200" y="30480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a:solidFill>
                  <a:srgbClr val="FFFF00"/>
                </a:solidFill>
              </a:rPr>
              <a:t>79</a:t>
            </a:r>
          </a:p>
        </p:txBody>
      </p:sp>
      <p:sp>
        <p:nvSpPr>
          <p:cNvPr id="62565" name="Rectangle 101"/>
          <p:cNvSpPr>
            <a:spLocks noChangeArrowheads="1"/>
          </p:cNvSpPr>
          <p:nvPr/>
        </p:nvSpPr>
        <p:spPr bwMode="auto">
          <a:xfrm>
            <a:off x="2514600" y="3048000"/>
            <a:ext cx="76200" cy="228600"/>
          </a:xfrm>
          <a:prstGeom prst="rect">
            <a:avLst/>
          </a:prstGeom>
          <a:solidFill>
            <a:schemeClr val="bg2"/>
          </a:solidFill>
          <a:ln w="9525">
            <a:solidFill>
              <a:schemeClr val="tx1"/>
            </a:solidFill>
            <a:miter lim="800000"/>
            <a:headEnd/>
            <a:tailEnd/>
          </a:ln>
        </p:spPr>
        <p:txBody>
          <a:bodyPr wrap="none" anchor="ctr"/>
          <a:lstStyle/>
          <a:p>
            <a:pPr algn="ctr"/>
            <a:endParaRPr lang="en-US" sz="1200">
              <a:solidFill>
                <a:srgbClr val="FFFF00"/>
              </a:solidFill>
            </a:endParaRPr>
          </a:p>
        </p:txBody>
      </p:sp>
      <p:grpSp>
        <p:nvGrpSpPr>
          <p:cNvPr id="5" name="Group 102"/>
          <p:cNvGrpSpPr>
            <a:grpSpLocks/>
          </p:cNvGrpSpPr>
          <p:nvPr/>
        </p:nvGrpSpPr>
        <p:grpSpPr bwMode="auto">
          <a:xfrm>
            <a:off x="5562600" y="5029200"/>
            <a:ext cx="914400" cy="228600"/>
            <a:chOff x="144" y="1488"/>
            <a:chExt cx="576" cy="144"/>
          </a:xfrm>
        </p:grpSpPr>
        <p:sp>
          <p:nvSpPr>
            <p:cNvPr id="23646" name="Rectangle 103"/>
            <p:cNvSpPr>
              <a:spLocks noChangeArrowheads="1"/>
            </p:cNvSpPr>
            <p:nvPr/>
          </p:nvSpPr>
          <p:spPr bwMode="auto">
            <a:xfrm>
              <a:off x="144" y="1488"/>
              <a:ext cx="288" cy="144"/>
            </a:xfrm>
            <a:prstGeom prst="rect">
              <a:avLst/>
            </a:prstGeom>
            <a:solidFill>
              <a:schemeClr val="accent1"/>
            </a:solidFill>
            <a:ln w="9525">
              <a:solidFill>
                <a:schemeClr val="tx1"/>
              </a:solidFill>
              <a:miter lim="800000"/>
              <a:headEnd/>
              <a:tailEnd/>
            </a:ln>
          </p:spPr>
          <p:txBody>
            <a:bodyPr wrap="none" anchor="ctr"/>
            <a:lstStyle/>
            <a:p>
              <a:pPr algn="ctr"/>
              <a:r>
                <a:rPr lang="en-US" sz="1200"/>
                <a:t>Data</a:t>
              </a:r>
            </a:p>
          </p:txBody>
        </p:sp>
        <p:sp>
          <p:nvSpPr>
            <p:cNvPr id="23647" name="Rectangle 104"/>
            <p:cNvSpPr>
              <a:spLocks noChangeArrowheads="1"/>
            </p:cNvSpPr>
            <p:nvPr/>
          </p:nvSpPr>
          <p:spPr bwMode="auto">
            <a:xfrm>
              <a:off x="432"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a:solidFill>
                    <a:srgbClr val="080808"/>
                  </a:solidFill>
                </a:rPr>
                <a:t>1.1</a:t>
              </a:r>
            </a:p>
          </p:txBody>
        </p:sp>
        <p:sp>
          <p:nvSpPr>
            <p:cNvPr id="23648" name="Rectangle 105"/>
            <p:cNvSpPr>
              <a:spLocks noChangeArrowheads="1"/>
            </p:cNvSpPr>
            <p:nvPr/>
          </p:nvSpPr>
          <p:spPr bwMode="auto">
            <a:xfrm>
              <a:off x="576" y="1488"/>
              <a:ext cx="144" cy="144"/>
            </a:xfrm>
            <a:prstGeom prst="rect">
              <a:avLst/>
            </a:prstGeom>
            <a:solidFill>
              <a:schemeClr val="hlink"/>
            </a:solidFill>
            <a:ln w="9525">
              <a:solidFill>
                <a:schemeClr val="tx1"/>
              </a:solidFill>
              <a:miter lim="800000"/>
              <a:headEnd/>
              <a:tailEnd/>
            </a:ln>
          </p:spPr>
          <p:txBody>
            <a:bodyPr wrap="none" anchor="ctr"/>
            <a:lstStyle/>
            <a:p>
              <a:pPr algn="ctr"/>
              <a:r>
                <a:rPr lang="en-US" sz="1200">
                  <a:solidFill>
                    <a:srgbClr val="080808"/>
                  </a:solidFill>
                </a:rPr>
                <a:t>5.7</a:t>
              </a:r>
            </a:p>
          </p:txBody>
        </p:sp>
      </p:grpSp>
      <p:sp>
        <p:nvSpPr>
          <p:cNvPr id="62570" name="Rectangle 106"/>
          <p:cNvSpPr>
            <a:spLocks noChangeArrowheads="1"/>
          </p:cNvSpPr>
          <p:nvPr/>
        </p:nvSpPr>
        <p:spPr bwMode="auto">
          <a:xfrm>
            <a:off x="6705600" y="50292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a:solidFill>
                  <a:srgbClr val="FFFF00"/>
                </a:solidFill>
              </a:rPr>
              <a:t>74</a:t>
            </a:r>
          </a:p>
        </p:txBody>
      </p:sp>
      <p:sp>
        <p:nvSpPr>
          <p:cNvPr id="62571" name="Rectangle 107"/>
          <p:cNvSpPr>
            <a:spLocks noChangeArrowheads="1"/>
          </p:cNvSpPr>
          <p:nvPr/>
        </p:nvSpPr>
        <p:spPr bwMode="auto">
          <a:xfrm>
            <a:off x="6477000" y="5029200"/>
            <a:ext cx="228600" cy="228600"/>
          </a:xfrm>
          <a:prstGeom prst="rect">
            <a:avLst/>
          </a:prstGeom>
          <a:solidFill>
            <a:schemeClr val="bg2"/>
          </a:solidFill>
          <a:ln w="9525">
            <a:solidFill>
              <a:schemeClr val="tx1"/>
            </a:solidFill>
            <a:miter lim="800000"/>
            <a:headEnd/>
            <a:tailEnd/>
          </a:ln>
        </p:spPr>
        <p:txBody>
          <a:bodyPr wrap="none" anchor="ctr"/>
          <a:lstStyle/>
          <a:p>
            <a:pPr algn="ctr"/>
            <a:r>
              <a:rPr lang="en-US" sz="1200">
                <a:solidFill>
                  <a:srgbClr val="FFFF00"/>
                </a:solidFill>
              </a:rPr>
              <a:t>54</a:t>
            </a:r>
          </a:p>
        </p:txBody>
      </p:sp>
      <p:sp>
        <p:nvSpPr>
          <p:cNvPr id="62572" name="Rectangle 108"/>
          <p:cNvSpPr>
            <a:spLocks noChangeArrowheads="1"/>
          </p:cNvSpPr>
          <p:nvPr/>
        </p:nvSpPr>
        <p:spPr bwMode="auto">
          <a:xfrm>
            <a:off x="5486400" y="5029200"/>
            <a:ext cx="76200" cy="228600"/>
          </a:xfrm>
          <a:prstGeom prst="rect">
            <a:avLst/>
          </a:prstGeom>
          <a:solidFill>
            <a:schemeClr val="bg2"/>
          </a:solidFill>
          <a:ln w="9525">
            <a:solidFill>
              <a:schemeClr val="tx1"/>
            </a:solidFill>
            <a:miter lim="800000"/>
            <a:headEnd/>
            <a:tailEnd/>
          </a:ln>
        </p:spPr>
        <p:txBody>
          <a:bodyPr wrap="none" anchor="ctr"/>
          <a:lstStyle/>
          <a:p>
            <a:pPr algn="ctr"/>
            <a:endParaRPr lang="en-US" sz="1200">
              <a:solidFill>
                <a:srgbClr val="FFFF00"/>
              </a:solidFill>
            </a:endParaRPr>
          </a:p>
        </p:txBody>
      </p:sp>
      <p:sp>
        <p:nvSpPr>
          <p:cNvPr id="62573" name="Line 109"/>
          <p:cNvSpPr>
            <a:spLocks noChangeShapeType="1"/>
          </p:cNvSpPr>
          <p:nvPr/>
        </p:nvSpPr>
        <p:spPr bwMode="auto">
          <a:xfrm>
            <a:off x="2362200" y="2743200"/>
            <a:ext cx="0" cy="609600"/>
          </a:xfrm>
          <a:prstGeom prst="line">
            <a:avLst/>
          </a:prstGeom>
          <a:noFill/>
          <a:ln w="57150">
            <a:solidFill>
              <a:srgbClr val="FF0000"/>
            </a:solidFill>
            <a:round/>
            <a:headEnd/>
            <a:tailEnd/>
          </a:ln>
        </p:spPr>
        <p:txBody>
          <a:bodyPr/>
          <a:lstStyle/>
          <a:p>
            <a:endParaRPr lang="en-US"/>
          </a:p>
        </p:txBody>
      </p:sp>
      <p:sp>
        <p:nvSpPr>
          <p:cNvPr id="62574" name="Line 110"/>
          <p:cNvSpPr>
            <a:spLocks noChangeShapeType="1"/>
          </p:cNvSpPr>
          <p:nvPr/>
        </p:nvSpPr>
        <p:spPr bwMode="auto">
          <a:xfrm flipH="1">
            <a:off x="6400800" y="4419600"/>
            <a:ext cx="0" cy="381000"/>
          </a:xfrm>
          <a:prstGeom prst="line">
            <a:avLst/>
          </a:prstGeom>
          <a:noFill/>
          <a:ln w="57150">
            <a:solidFill>
              <a:srgbClr val="FF0000"/>
            </a:solidFill>
            <a:round/>
            <a:headEnd/>
            <a:tailEnd/>
          </a:ln>
        </p:spPr>
        <p:txBody>
          <a:bodyPr/>
          <a:lstStyle/>
          <a:p>
            <a:endParaRPr lang="en-US"/>
          </a:p>
        </p:txBody>
      </p:sp>
      <p:sp>
        <p:nvSpPr>
          <p:cNvPr id="23643" name="Text Box 111"/>
          <p:cNvSpPr txBox="1">
            <a:spLocks noChangeArrowheads="1"/>
          </p:cNvSpPr>
          <p:nvPr/>
        </p:nvSpPr>
        <p:spPr bwMode="auto">
          <a:xfrm>
            <a:off x="1371600" y="2514600"/>
            <a:ext cx="438150" cy="366713"/>
          </a:xfrm>
          <a:prstGeom prst="rect">
            <a:avLst/>
          </a:prstGeom>
          <a:noFill/>
          <a:ln w="9525">
            <a:noFill/>
            <a:miter lim="800000"/>
            <a:headEnd/>
            <a:tailEnd/>
          </a:ln>
        </p:spPr>
        <p:txBody>
          <a:bodyPr wrap="none">
            <a:spAutoFit/>
          </a:bodyPr>
          <a:lstStyle/>
          <a:p>
            <a:r>
              <a:rPr lang="en-US" i="1">
                <a:latin typeface="Times New Roman" pitchFamily="18" charset="0"/>
              </a:rPr>
              <a:t>R1</a:t>
            </a:r>
          </a:p>
        </p:txBody>
      </p:sp>
      <p:sp>
        <p:nvSpPr>
          <p:cNvPr id="23644" name="Text Box 112"/>
          <p:cNvSpPr txBox="1">
            <a:spLocks noChangeArrowheads="1"/>
          </p:cNvSpPr>
          <p:nvPr/>
        </p:nvSpPr>
        <p:spPr bwMode="auto">
          <a:xfrm>
            <a:off x="5410200" y="4114800"/>
            <a:ext cx="438150" cy="366713"/>
          </a:xfrm>
          <a:prstGeom prst="rect">
            <a:avLst/>
          </a:prstGeom>
          <a:noFill/>
          <a:ln w="9525">
            <a:noFill/>
            <a:miter lim="800000"/>
            <a:headEnd/>
            <a:tailEnd/>
          </a:ln>
        </p:spPr>
        <p:txBody>
          <a:bodyPr wrap="none">
            <a:spAutoFit/>
          </a:bodyPr>
          <a:lstStyle/>
          <a:p>
            <a:r>
              <a:rPr lang="en-US" i="1">
                <a:latin typeface="Times New Roman" pitchFamily="18" charset="0"/>
              </a:rPr>
              <a:t>R3</a:t>
            </a:r>
          </a:p>
        </p:txBody>
      </p:sp>
      <p:sp>
        <p:nvSpPr>
          <p:cNvPr id="23645" name="Text Box 113"/>
          <p:cNvSpPr txBox="1">
            <a:spLocks noChangeArrowheads="1"/>
          </p:cNvSpPr>
          <p:nvPr/>
        </p:nvSpPr>
        <p:spPr bwMode="auto">
          <a:xfrm>
            <a:off x="762000" y="4267200"/>
            <a:ext cx="438150" cy="366713"/>
          </a:xfrm>
          <a:prstGeom prst="rect">
            <a:avLst/>
          </a:prstGeom>
          <a:noFill/>
          <a:ln w="9525">
            <a:noFill/>
            <a:miter lim="800000"/>
            <a:headEnd/>
            <a:tailEnd/>
          </a:ln>
        </p:spPr>
        <p:txBody>
          <a:bodyPr wrap="none">
            <a:spAutoFit/>
          </a:bodyPr>
          <a:lstStyle/>
          <a:p>
            <a:r>
              <a:rPr lang="en-US" i="1">
                <a:latin typeface="Times New Roman" pitchFamily="18" charset="0"/>
              </a:rPr>
              <a:t>R2</a:t>
            </a:r>
          </a:p>
        </p:txBody>
      </p:sp>
    </p:spTree>
    <p:extLst>
      <p:ext uri="{BB962C8B-B14F-4D97-AF65-F5344CB8AC3E}">
        <p14:creationId xmlns:p14="http://schemas.microsoft.com/office/powerpoint/2010/main" val="317717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539"/>
                                        </p:tgtEl>
                                        <p:attrNameLst>
                                          <p:attrName>style.visibility</p:attrName>
                                        </p:attrNameLst>
                                      </p:cBhvr>
                                      <p:to>
                                        <p:strVal val="visible"/>
                                      </p:to>
                                    </p:set>
                                    <p:animEffect transition="in" filter="dissolve">
                                      <p:cBhvr>
                                        <p:cTn id="7" dur="500"/>
                                        <p:tgtEl>
                                          <p:spTgt spid="6253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2540"/>
                                        </p:tgtEl>
                                        <p:attrNameLst>
                                          <p:attrName>style.visibility</p:attrName>
                                        </p:attrNameLst>
                                      </p:cBhvr>
                                      <p:to>
                                        <p:strVal val="visible"/>
                                      </p:to>
                                    </p:set>
                                    <p:animEffect transition="in" filter="dissolve">
                                      <p:cBhvr>
                                        <p:cTn id="10" dur="500"/>
                                        <p:tgtEl>
                                          <p:spTgt spid="625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2541"/>
                                        </p:tgtEl>
                                        <p:attrNameLst>
                                          <p:attrName>style.visibility</p:attrName>
                                        </p:attrNameLst>
                                      </p:cBhvr>
                                      <p:to>
                                        <p:strVal val="visible"/>
                                      </p:to>
                                    </p:set>
                                    <p:animEffect transition="in" filter="dissolve">
                                      <p:cBhvr>
                                        <p:cTn id="13" dur="500"/>
                                        <p:tgtEl>
                                          <p:spTgt spid="625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2542"/>
                                        </p:tgtEl>
                                        <p:attrNameLst>
                                          <p:attrName>style.visibility</p:attrName>
                                        </p:attrNameLst>
                                      </p:cBhvr>
                                      <p:to>
                                        <p:strVal val="visible"/>
                                      </p:to>
                                    </p:set>
                                    <p:animEffect transition="in" filter="dissolve">
                                      <p:cBhvr>
                                        <p:cTn id="16" dur="500"/>
                                        <p:tgtEl>
                                          <p:spTgt spid="625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2546"/>
                                        </p:tgtEl>
                                        <p:attrNameLst>
                                          <p:attrName>style.visibility</p:attrName>
                                        </p:attrNameLst>
                                      </p:cBhvr>
                                      <p:to>
                                        <p:strVal val="visible"/>
                                      </p:to>
                                    </p:set>
                                    <p:animEffect transition="in" filter="dissolve">
                                      <p:cBhvr>
                                        <p:cTn id="19" dur="500"/>
                                        <p:tgtEl>
                                          <p:spTgt spid="625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2547"/>
                                        </p:tgtEl>
                                        <p:attrNameLst>
                                          <p:attrName>style.visibility</p:attrName>
                                        </p:attrNameLst>
                                      </p:cBhvr>
                                      <p:to>
                                        <p:strVal val="visible"/>
                                      </p:to>
                                    </p:set>
                                    <p:animEffect transition="in" filter="dissolve">
                                      <p:cBhvr>
                                        <p:cTn id="22" dur="500"/>
                                        <p:tgtEl>
                                          <p:spTgt spid="625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543"/>
                                        </p:tgtEl>
                                        <p:attrNameLst>
                                          <p:attrName>style.visibility</p:attrName>
                                        </p:attrNameLst>
                                      </p:cBhvr>
                                      <p:to>
                                        <p:strVal val="visible"/>
                                      </p:to>
                                    </p:set>
                                    <p:animEffect transition="in" filter="dissolve">
                                      <p:cBhvr>
                                        <p:cTn id="25" dur="500"/>
                                        <p:tgtEl>
                                          <p:spTgt spid="6254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2544"/>
                                        </p:tgtEl>
                                        <p:attrNameLst>
                                          <p:attrName>style.visibility</p:attrName>
                                        </p:attrNameLst>
                                      </p:cBhvr>
                                      <p:to>
                                        <p:strVal val="visible"/>
                                      </p:to>
                                    </p:set>
                                    <p:animEffect transition="in" filter="dissolve">
                                      <p:cBhvr>
                                        <p:cTn id="28" dur="500"/>
                                        <p:tgtEl>
                                          <p:spTgt spid="6254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2545"/>
                                        </p:tgtEl>
                                        <p:attrNameLst>
                                          <p:attrName>style.visibility</p:attrName>
                                        </p:attrNameLst>
                                      </p:cBhvr>
                                      <p:to>
                                        <p:strVal val="visible"/>
                                      </p:to>
                                    </p:set>
                                    <p:animEffect transition="in" filter="dissolve">
                                      <p:cBhvr>
                                        <p:cTn id="31" dur="500"/>
                                        <p:tgtEl>
                                          <p:spTgt spid="6254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2531"/>
                                        </p:tgtEl>
                                        <p:attrNameLst>
                                          <p:attrName>style.visibility</p:attrName>
                                        </p:attrNameLst>
                                      </p:cBhvr>
                                      <p:to>
                                        <p:strVal val="visible"/>
                                      </p:to>
                                    </p:set>
                                    <p:animEffect transition="in" filter="wipe(up)">
                                      <p:cBhvr>
                                        <p:cTn id="36" dur="500"/>
                                        <p:tgtEl>
                                          <p:spTgt spid="62531"/>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62532"/>
                                        </p:tgtEl>
                                        <p:attrNameLst>
                                          <p:attrName>style.visibility</p:attrName>
                                        </p:attrNameLst>
                                      </p:cBhvr>
                                      <p:to>
                                        <p:strVal val="visible"/>
                                      </p:to>
                                    </p:set>
                                    <p:animEffect transition="in" filter="wipe(left)">
                                      <p:cBhvr>
                                        <p:cTn id="40" dur="500"/>
                                        <p:tgtEl>
                                          <p:spTgt spid="62532"/>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62533"/>
                                        </p:tgtEl>
                                        <p:attrNameLst>
                                          <p:attrName>style.visibility</p:attrName>
                                        </p:attrNameLst>
                                      </p:cBhvr>
                                      <p:to>
                                        <p:strVal val="visible"/>
                                      </p:to>
                                    </p:set>
                                    <p:animEffect transition="in" filter="wipe(up)">
                                      <p:cBhvr>
                                        <p:cTn id="44" dur="500"/>
                                        <p:tgtEl>
                                          <p:spTgt spid="62533"/>
                                        </p:tgtEl>
                                      </p:cBhvr>
                                    </p:animEffec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62573"/>
                                        </p:tgtEl>
                                        <p:attrNameLst>
                                          <p:attrName>style.visibility</p:attrName>
                                        </p:attrNameLst>
                                      </p:cBhvr>
                                      <p:to>
                                        <p:strVal val="visible"/>
                                      </p:to>
                                    </p:set>
                                    <p:animEffect transition="in" filter="wipe(up)">
                                      <p:cBhvr>
                                        <p:cTn id="48" dur="500"/>
                                        <p:tgtEl>
                                          <p:spTgt spid="62573"/>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62534"/>
                                        </p:tgtEl>
                                        <p:attrNameLst>
                                          <p:attrName>style.visibility</p:attrName>
                                        </p:attrNameLst>
                                      </p:cBhvr>
                                      <p:to>
                                        <p:strVal val="visible"/>
                                      </p:to>
                                    </p:set>
                                    <p:animEffect transition="in" filter="wipe(left)">
                                      <p:cBhvr>
                                        <p:cTn id="52" dur="500"/>
                                        <p:tgtEl>
                                          <p:spTgt spid="62534"/>
                                        </p:tgtEl>
                                      </p:cBhvr>
                                    </p:animEffect>
                                  </p:childTnLst>
                                </p:cTn>
                              </p:par>
                            </p:childTnLst>
                          </p:cTn>
                        </p:par>
                        <p:par>
                          <p:cTn id="53" fill="hold">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62535"/>
                                        </p:tgtEl>
                                        <p:attrNameLst>
                                          <p:attrName>style.visibility</p:attrName>
                                        </p:attrNameLst>
                                      </p:cBhvr>
                                      <p:to>
                                        <p:strVal val="visible"/>
                                      </p:to>
                                    </p:set>
                                    <p:animEffect transition="in" filter="wipe(up)">
                                      <p:cBhvr>
                                        <p:cTn id="56" dur="500"/>
                                        <p:tgtEl>
                                          <p:spTgt spid="62535"/>
                                        </p:tgtEl>
                                      </p:cBhvr>
                                    </p:animEffect>
                                  </p:childTnLst>
                                </p:cTn>
                              </p:par>
                            </p:childTnLst>
                          </p:cTn>
                        </p:par>
                        <p:par>
                          <p:cTn id="57" fill="hold">
                            <p:stCondLst>
                              <p:cond delay="3000"/>
                            </p:stCondLst>
                            <p:childTnLst>
                              <p:par>
                                <p:cTn id="58" presetID="22" presetClass="entr" presetSubtype="1" fill="hold" grpId="0" nodeType="afterEffect">
                                  <p:stCondLst>
                                    <p:cond delay="0"/>
                                  </p:stCondLst>
                                  <p:childTnLst>
                                    <p:set>
                                      <p:cBhvr>
                                        <p:cTn id="59" dur="1" fill="hold">
                                          <p:stCondLst>
                                            <p:cond delay="0"/>
                                          </p:stCondLst>
                                        </p:cTn>
                                        <p:tgtEl>
                                          <p:spTgt spid="62574"/>
                                        </p:tgtEl>
                                        <p:attrNameLst>
                                          <p:attrName>style.visibility</p:attrName>
                                        </p:attrNameLst>
                                      </p:cBhvr>
                                      <p:to>
                                        <p:strVal val="visible"/>
                                      </p:to>
                                    </p:set>
                                    <p:animEffect transition="in" filter="wipe(up)">
                                      <p:cBhvr>
                                        <p:cTn id="60" dur="500"/>
                                        <p:tgtEl>
                                          <p:spTgt spid="62574"/>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536"/>
                                        </p:tgtEl>
                                        <p:attrNameLst>
                                          <p:attrName>style.visibility</p:attrName>
                                        </p:attrNameLst>
                                      </p:cBhvr>
                                      <p:to>
                                        <p:strVal val="visible"/>
                                      </p:to>
                                    </p:set>
                                    <p:animEffect transition="in" filter="wipe(left)">
                                      <p:cBhvr>
                                        <p:cTn id="64" dur="500"/>
                                        <p:tgtEl>
                                          <p:spTgt spid="62536"/>
                                        </p:tgtEl>
                                      </p:cBhvr>
                                    </p:animEffect>
                                  </p:childTnLst>
                                </p:cTn>
                              </p:par>
                            </p:childTnLst>
                          </p:cTn>
                        </p:par>
                        <p:par>
                          <p:cTn id="65" fill="hold">
                            <p:stCondLst>
                              <p:cond delay="4000"/>
                            </p:stCondLst>
                            <p:childTnLst>
                              <p:par>
                                <p:cTn id="66" presetID="22" presetClass="entr" presetSubtype="1" fill="hold" grpId="0" nodeType="afterEffect">
                                  <p:stCondLst>
                                    <p:cond delay="0"/>
                                  </p:stCondLst>
                                  <p:childTnLst>
                                    <p:set>
                                      <p:cBhvr>
                                        <p:cTn id="67" dur="1" fill="hold">
                                          <p:stCondLst>
                                            <p:cond delay="0"/>
                                          </p:stCondLst>
                                        </p:cTn>
                                        <p:tgtEl>
                                          <p:spTgt spid="62537"/>
                                        </p:tgtEl>
                                        <p:attrNameLst>
                                          <p:attrName>style.visibility</p:attrName>
                                        </p:attrNameLst>
                                      </p:cBhvr>
                                      <p:to>
                                        <p:strVal val="visible"/>
                                      </p:to>
                                    </p:set>
                                    <p:animEffect transition="in" filter="wipe(up)">
                                      <p:cBhvr>
                                        <p:cTn id="68" dur="500"/>
                                        <p:tgtEl>
                                          <p:spTgt spid="62537"/>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dissolve">
                                      <p:cBhvr>
                                        <p:cTn id="73" dur="500"/>
                                        <p:tgtEl>
                                          <p:spTgt spid="3"/>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62555"/>
                                        </p:tgtEl>
                                        <p:attrNameLst>
                                          <p:attrName>style.visibility</p:attrName>
                                        </p:attrNameLst>
                                      </p:cBhvr>
                                      <p:to>
                                        <p:strVal val="visible"/>
                                      </p:to>
                                    </p:set>
                                    <p:anim calcmode="lin" valueType="num">
                                      <p:cBhvr additive="base">
                                        <p:cTn id="78" dur="500" fill="hold"/>
                                        <p:tgtEl>
                                          <p:spTgt spid="62555"/>
                                        </p:tgtEl>
                                        <p:attrNameLst>
                                          <p:attrName>ppt_x</p:attrName>
                                        </p:attrNameLst>
                                      </p:cBhvr>
                                      <p:tavLst>
                                        <p:tav tm="0">
                                          <p:val>
                                            <p:strVal val="1+#ppt_w/2"/>
                                          </p:val>
                                        </p:tav>
                                        <p:tav tm="100000">
                                          <p:val>
                                            <p:strVal val="#ppt_x"/>
                                          </p:val>
                                        </p:tav>
                                      </p:tavLst>
                                    </p:anim>
                                    <p:anim calcmode="lin" valueType="num">
                                      <p:cBhvr additive="base">
                                        <p:cTn id="79" dur="500" fill="hold"/>
                                        <p:tgtEl>
                                          <p:spTgt spid="62555"/>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 presetClass="entr" presetSubtype="2" fill="hold" grpId="0" nodeType="afterEffect">
                                  <p:stCondLst>
                                    <p:cond delay="0"/>
                                  </p:stCondLst>
                                  <p:childTnLst>
                                    <p:set>
                                      <p:cBhvr>
                                        <p:cTn id="82" dur="1" fill="hold">
                                          <p:stCondLst>
                                            <p:cond delay="0"/>
                                          </p:stCondLst>
                                        </p:cTn>
                                        <p:tgtEl>
                                          <p:spTgt spid="62554"/>
                                        </p:tgtEl>
                                        <p:attrNameLst>
                                          <p:attrName>style.visibility</p:attrName>
                                        </p:attrNameLst>
                                      </p:cBhvr>
                                      <p:to>
                                        <p:strVal val="visible"/>
                                      </p:to>
                                    </p:set>
                                    <p:anim calcmode="lin" valueType="num">
                                      <p:cBhvr additive="base">
                                        <p:cTn id="83" dur="500" fill="hold"/>
                                        <p:tgtEl>
                                          <p:spTgt spid="62554"/>
                                        </p:tgtEl>
                                        <p:attrNameLst>
                                          <p:attrName>ppt_x</p:attrName>
                                        </p:attrNameLst>
                                      </p:cBhvr>
                                      <p:tavLst>
                                        <p:tav tm="0">
                                          <p:val>
                                            <p:strVal val="1+#ppt_w/2"/>
                                          </p:val>
                                        </p:tav>
                                        <p:tav tm="100000">
                                          <p:val>
                                            <p:strVal val="#ppt_x"/>
                                          </p:val>
                                        </p:tav>
                                      </p:tavLst>
                                    </p:anim>
                                    <p:anim calcmode="lin" valueType="num">
                                      <p:cBhvr additive="base">
                                        <p:cTn id="84" dur="500" fill="hold"/>
                                        <p:tgtEl>
                                          <p:spTgt spid="62554"/>
                                        </p:tgtEl>
                                        <p:attrNameLst>
                                          <p:attrName>ppt_y</p:attrName>
                                        </p:attrNameLst>
                                      </p:cBhvr>
                                      <p:tavLst>
                                        <p:tav tm="0">
                                          <p:val>
                                            <p:strVal val="#ppt_y"/>
                                          </p:val>
                                        </p:tav>
                                        <p:tav tm="100000">
                                          <p:val>
                                            <p:strVal val="#ppt_y"/>
                                          </p:val>
                                        </p:tav>
                                      </p:tavLst>
                                    </p:anim>
                                  </p:childTnLst>
                                </p:cTn>
                              </p:par>
                            </p:childTnLst>
                          </p:cTn>
                        </p:par>
                        <p:par>
                          <p:cTn id="85" fill="hold">
                            <p:stCondLst>
                              <p:cond delay="1000"/>
                            </p:stCondLst>
                            <p:childTnLst>
                              <p:par>
                                <p:cTn id="86" presetID="2" presetClass="entr" presetSubtype="8" fill="hold" grpId="0" nodeType="afterEffect">
                                  <p:stCondLst>
                                    <p:cond delay="0"/>
                                  </p:stCondLst>
                                  <p:childTnLst>
                                    <p:set>
                                      <p:cBhvr>
                                        <p:cTn id="87" dur="1" fill="hold">
                                          <p:stCondLst>
                                            <p:cond delay="0"/>
                                          </p:stCondLst>
                                        </p:cTn>
                                        <p:tgtEl>
                                          <p:spTgt spid="62556"/>
                                        </p:tgtEl>
                                        <p:attrNameLst>
                                          <p:attrName>style.visibility</p:attrName>
                                        </p:attrNameLst>
                                      </p:cBhvr>
                                      <p:to>
                                        <p:strVal val="visible"/>
                                      </p:to>
                                    </p:set>
                                    <p:anim calcmode="lin" valueType="num">
                                      <p:cBhvr additive="base">
                                        <p:cTn id="88" dur="500" fill="hold"/>
                                        <p:tgtEl>
                                          <p:spTgt spid="62556"/>
                                        </p:tgtEl>
                                        <p:attrNameLst>
                                          <p:attrName>ppt_x</p:attrName>
                                        </p:attrNameLst>
                                      </p:cBhvr>
                                      <p:tavLst>
                                        <p:tav tm="0">
                                          <p:val>
                                            <p:strVal val="0-#ppt_w/2"/>
                                          </p:val>
                                        </p:tav>
                                        <p:tav tm="100000">
                                          <p:val>
                                            <p:strVal val="#ppt_x"/>
                                          </p:val>
                                        </p:tav>
                                      </p:tavLst>
                                    </p:anim>
                                    <p:anim calcmode="lin" valueType="num">
                                      <p:cBhvr additive="base">
                                        <p:cTn id="89" dur="500" fill="hold"/>
                                        <p:tgtEl>
                                          <p:spTgt spid="62556"/>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dissolve">
                                      <p:cBhvr>
                                        <p:cTn id="94" dur="500"/>
                                        <p:tgtEl>
                                          <p:spTgt spid="4"/>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62564"/>
                                        </p:tgtEl>
                                        <p:attrNameLst>
                                          <p:attrName>style.visibility</p:attrName>
                                        </p:attrNameLst>
                                      </p:cBhvr>
                                      <p:to>
                                        <p:strVal val="visible"/>
                                      </p:to>
                                    </p:set>
                                    <p:anim calcmode="lin" valueType="num">
                                      <p:cBhvr additive="base">
                                        <p:cTn id="99" dur="500" fill="hold"/>
                                        <p:tgtEl>
                                          <p:spTgt spid="62564"/>
                                        </p:tgtEl>
                                        <p:attrNameLst>
                                          <p:attrName>ppt_x</p:attrName>
                                        </p:attrNameLst>
                                      </p:cBhvr>
                                      <p:tavLst>
                                        <p:tav tm="0">
                                          <p:val>
                                            <p:strVal val="1+#ppt_w/2"/>
                                          </p:val>
                                        </p:tav>
                                        <p:tav tm="100000">
                                          <p:val>
                                            <p:strVal val="#ppt_x"/>
                                          </p:val>
                                        </p:tav>
                                      </p:tavLst>
                                    </p:anim>
                                    <p:anim calcmode="lin" valueType="num">
                                      <p:cBhvr additive="base">
                                        <p:cTn id="100" dur="500" fill="hold"/>
                                        <p:tgtEl>
                                          <p:spTgt spid="62564"/>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 presetClass="entr" presetSubtype="2" fill="hold" grpId="0" nodeType="afterEffect">
                                  <p:stCondLst>
                                    <p:cond delay="0"/>
                                  </p:stCondLst>
                                  <p:childTnLst>
                                    <p:set>
                                      <p:cBhvr>
                                        <p:cTn id="103" dur="1" fill="hold">
                                          <p:stCondLst>
                                            <p:cond delay="0"/>
                                          </p:stCondLst>
                                        </p:cTn>
                                        <p:tgtEl>
                                          <p:spTgt spid="62563"/>
                                        </p:tgtEl>
                                        <p:attrNameLst>
                                          <p:attrName>style.visibility</p:attrName>
                                        </p:attrNameLst>
                                      </p:cBhvr>
                                      <p:to>
                                        <p:strVal val="visible"/>
                                      </p:to>
                                    </p:set>
                                    <p:anim calcmode="lin" valueType="num">
                                      <p:cBhvr additive="base">
                                        <p:cTn id="104" dur="500" fill="hold"/>
                                        <p:tgtEl>
                                          <p:spTgt spid="62563"/>
                                        </p:tgtEl>
                                        <p:attrNameLst>
                                          <p:attrName>ppt_x</p:attrName>
                                        </p:attrNameLst>
                                      </p:cBhvr>
                                      <p:tavLst>
                                        <p:tav tm="0">
                                          <p:val>
                                            <p:strVal val="1+#ppt_w/2"/>
                                          </p:val>
                                        </p:tav>
                                        <p:tav tm="100000">
                                          <p:val>
                                            <p:strVal val="#ppt_x"/>
                                          </p:val>
                                        </p:tav>
                                      </p:tavLst>
                                    </p:anim>
                                    <p:anim calcmode="lin" valueType="num">
                                      <p:cBhvr additive="base">
                                        <p:cTn id="105" dur="500" fill="hold"/>
                                        <p:tgtEl>
                                          <p:spTgt spid="62563"/>
                                        </p:tgtEl>
                                        <p:attrNameLst>
                                          <p:attrName>ppt_y</p:attrName>
                                        </p:attrNameLst>
                                      </p:cBhvr>
                                      <p:tavLst>
                                        <p:tav tm="0">
                                          <p:val>
                                            <p:strVal val="#ppt_y"/>
                                          </p:val>
                                        </p:tav>
                                        <p:tav tm="100000">
                                          <p:val>
                                            <p:strVal val="#ppt_y"/>
                                          </p:val>
                                        </p:tav>
                                      </p:tavLst>
                                    </p:anim>
                                  </p:childTnLst>
                                </p:cTn>
                              </p:par>
                            </p:childTnLst>
                          </p:cTn>
                        </p:par>
                        <p:par>
                          <p:cTn id="106" fill="hold">
                            <p:stCondLst>
                              <p:cond delay="1000"/>
                            </p:stCondLst>
                            <p:childTnLst>
                              <p:par>
                                <p:cTn id="107" presetID="2" presetClass="entr" presetSubtype="8" fill="hold" grpId="0" nodeType="afterEffect">
                                  <p:stCondLst>
                                    <p:cond delay="0"/>
                                  </p:stCondLst>
                                  <p:childTnLst>
                                    <p:set>
                                      <p:cBhvr>
                                        <p:cTn id="108" dur="1" fill="hold">
                                          <p:stCondLst>
                                            <p:cond delay="0"/>
                                          </p:stCondLst>
                                        </p:cTn>
                                        <p:tgtEl>
                                          <p:spTgt spid="62565"/>
                                        </p:tgtEl>
                                        <p:attrNameLst>
                                          <p:attrName>style.visibility</p:attrName>
                                        </p:attrNameLst>
                                      </p:cBhvr>
                                      <p:to>
                                        <p:strVal val="visible"/>
                                      </p:to>
                                    </p:set>
                                    <p:anim calcmode="lin" valueType="num">
                                      <p:cBhvr additive="base">
                                        <p:cTn id="109" dur="500" fill="hold"/>
                                        <p:tgtEl>
                                          <p:spTgt spid="62565"/>
                                        </p:tgtEl>
                                        <p:attrNameLst>
                                          <p:attrName>ppt_x</p:attrName>
                                        </p:attrNameLst>
                                      </p:cBhvr>
                                      <p:tavLst>
                                        <p:tav tm="0">
                                          <p:val>
                                            <p:strVal val="0-#ppt_w/2"/>
                                          </p:val>
                                        </p:tav>
                                        <p:tav tm="100000">
                                          <p:val>
                                            <p:strVal val="#ppt_x"/>
                                          </p:val>
                                        </p:tav>
                                      </p:tavLst>
                                    </p:anim>
                                    <p:anim calcmode="lin" valueType="num">
                                      <p:cBhvr additive="base">
                                        <p:cTn id="110" dur="500" fill="hold"/>
                                        <p:tgtEl>
                                          <p:spTgt spid="62565"/>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dissolve">
                                      <p:cBhvr>
                                        <p:cTn id="115" dur="500"/>
                                        <p:tgtEl>
                                          <p:spTgt spid="5"/>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2" fill="hold" grpId="0" nodeType="clickEffect">
                                  <p:stCondLst>
                                    <p:cond delay="0"/>
                                  </p:stCondLst>
                                  <p:childTnLst>
                                    <p:set>
                                      <p:cBhvr>
                                        <p:cTn id="119" dur="1" fill="hold">
                                          <p:stCondLst>
                                            <p:cond delay="0"/>
                                          </p:stCondLst>
                                        </p:cTn>
                                        <p:tgtEl>
                                          <p:spTgt spid="62571"/>
                                        </p:tgtEl>
                                        <p:attrNameLst>
                                          <p:attrName>style.visibility</p:attrName>
                                        </p:attrNameLst>
                                      </p:cBhvr>
                                      <p:to>
                                        <p:strVal val="visible"/>
                                      </p:to>
                                    </p:set>
                                    <p:anim calcmode="lin" valueType="num">
                                      <p:cBhvr additive="base">
                                        <p:cTn id="120" dur="500" fill="hold"/>
                                        <p:tgtEl>
                                          <p:spTgt spid="62571"/>
                                        </p:tgtEl>
                                        <p:attrNameLst>
                                          <p:attrName>ppt_x</p:attrName>
                                        </p:attrNameLst>
                                      </p:cBhvr>
                                      <p:tavLst>
                                        <p:tav tm="0">
                                          <p:val>
                                            <p:strVal val="1+#ppt_w/2"/>
                                          </p:val>
                                        </p:tav>
                                        <p:tav tm="100000">
                                          <p:val>
                                            <p:strVal val="#ppt_x"/>
                                          </p:val>
                                        </p:tav>
                                      </p:tavLst>
                                    </p:anim>
                                    <p:anim calcmode="lin" valueType="num">
                                      <p:cBhvr additive="base">
                                        <p:cTn id="121" dur="500" fill="hold"/>
                                        <p:tgtEl>
                                          <p:spTgt spid="62571"/>
                                        </p:tgtEl>
                                        <p:attrNameLst>
                                          <p:attrName>ppt_y</p:attrName>
                                        </p:attrNameLst>
                                      </p:cBhvr>
                                      <p:tavLst>
                                        <p:tav tm="0">
                                          <p:val>
                                            <p:strVal val="#ppt_y"/>
                                          </p:val>
                                        </p:tav>
                                        <p:tav tm="100000">
                                          <p:val>
                                            <p:strVal val="#ppt_y"/>
                                          </p:val>
                                        </p:tav>
                                      </p:tavLst>
                                    </p:anim>
                                  </p:childTnLst>
                                </p:cTn>
                              </p:par>
                            </p:childTnLst>
                          </p:cTn>
                        </p:par>
                        <p:par>
                          <p:cTn id="122" fill="hold">
                            <p:stCondLst>
                              <p:cond delay="500"/>
                            </p:stCondLst>
                            <p:childTnLst>
                              <p:par>
                                <p:cTn id="123" presetID="2" presetClass="entr" presetSubtype="2" fill="hold" grpId="0" nodeType="afterEffect">
                                  <p:stCondLst>
                                    <p:cond delay="0"/>
                                  </p:stCondLst>
                                  <p:childTnLst>
                                    <p:set>
                                      <p:cBhvr>
                                        <p:cTn id="124" dur="1" fill="hold">
                                          <p:stCondLst>
                                            <p:cond delay="0"/>
                                          </p:stCondLst>
                                        </p:cTn>
                                        <p:tgtEl>
                                          <p:spTgt spid="62570"/>
                                        </p:tgtEl>
                                        <p:attrNameLst>
                                          <p:attrName>style.visibility</p:attrName>
                                        </p:attrNameLst>
                                      </p:cBhvr>
                                      <p:to>
                                        <p:strVal val="visible"/>
                                      </p:to>
                                    </p:set>
                                    <p:anim calcmode="lin" valueType="num">
                                      <p:cBhvr additive="base">
                                        <p:cTn id="125" dur="500" fill="hold"/>
                                        <p:tgtEl>
                                          <p:spTgt spid="62570"/>
                                        </p:tgtEl>
                                        <p:attrNameLst>
                                          <p:attrName>ppt_x</p:attrName>
                                        </p:attrNameLst>
                                      </p:cBhvr>
                                      <p:tavLst>
                                        <p:tav tm="0">
                                          <p:val>
                                            <p:strVal val="1+#ppt_w/2"/>
                                          </p:val>
                                        </p:tav>
                                        <p:tav tm="100000">
                                          <p:val>
                                            <p:strVal val="#ppt_x"/>
                                          </p:val>
                                        </p:tav>
                                      </p:tavLst>
                                    </p:anim>
                                    <p:anim calcmode="lin" valueType="num">
                                      <p:cBhvr additive="base">
                                        <p:cTn id="126" dur="500" fill="hold"/>
                                        <p:tgtEl>
                                          <p:spTgt spid="62570"/>
                                        </p:tgtEl>
                                        <p:attrNameLst>
                                          <p:attrName>ppt_y</p:attrName>
                                        </p:attrNameLst>
                                      </p:cBhvr>
                                      <p:tavLst>
                                        <p:tav tm="0">
                                          <p:val>
                                            <p:strVal val="#ppt_y"/>
                                          </p:val>
                                        </p:tav>
                                        <p:tav tm="100000">
                                          <p:val>
                                            <p:strVal val="#ppt_y"/>
                                          </p:val>
                                        </p:tav>
                                      </p:tavLst>
                                    </p:anim>
                                  </p:childTnLst>
                                </p:cTn>
                              </p:par>
                            </p:childTnLst>
                          </p:cTn>
                        </p:par>
                        <p:par>
                          <p:cTn id="127" fill="hold">
                            <p:stCondLst>
                              <p:cond delay="1000"/>
                            </p:stCondLst>
                            <p:childTnLst>
                              <p:par>
                                <p:cTn id="128" presetID="2" presetClass="entr" presetSubtype="8" fill="hold" grpId="0" nodeType="afterEffect">
                                  <p:stCondLst>
                                    <p:cond delay="0"/>
                                  </p:stCondLst>
                                  <p:childTnLst>
                                    <p:set>
                                      <p:cBhvr>
                                        <p:cTn id="129" dur="1" fill="hold">
                                          <p:stCondLst>
                                            <p:cond delay="0"/>
                                          </p:stCondLst>
                                        </p:cTn>
                                        <p:tgtEl>
                                          <p:spTgt spid="62572"/>
                                        </p:tgtEl>
                                        <p:attrNameLst>
                                          <p:attrName>style.visibility</p:attrName>
                                        </p:attrNameLst>
                                      </p:cBhvr>
                                      <p:to>
                                        <p:strVal val="visible"/>
                                      </p:to>
                                    </p:set>
                                    <p:anim calcmode="lin" valueType="num">
                                      <p:cBhvr additive="base">
                                        <p:cTn id="130" dur="500" fill="hold"/>
                                        <p:tgtEl>
                                          <p:spTgt spid="62572"/>
                                        </p:tgtEl>
                                        <p:attrNameLst>
                                          <p:attrName>ppt_x</p:attrName>
                                        </p:attrNameLst>
                                      </p:cBhvr>
                                      <p:tavLst>
                                        <p:tav tm="0">
                                          <p:val>
                                            <p:strVal val="0-#ppt_w/2"/>
                                          </p:val>
                                        </p:tav>
                                        <p:tav tm="100000">
                                          <p:val>
                                            <p:strVal val="#ppt_x"/>
                                          </p:val>
                                        </p:tav>
                                      </p:tavLst>
                                    </p:anim>
                                    <p:anim calcmode="lin" valueType="num">
                                      <p:cBhvr additive="base">
                                        <p:cTn id="131" dur="500" fill="hold"/>
                                        <p:tgtEl>
                                          <p:spTgt spid="62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31" grpId="0" animBg="1"/>
      <p:bldP spid="62532" grpId="0" animBg="1"/>
      <p:bldP spid="62533" grpId="0" animBg="1"/>
      <p:bldP spid="62534" grpId="0" animBg="1"/>
      <p:bldP spid="62535" grpId="0" animBg="1"/>
      <p:bldP spid="62536" grpId="0" animBg="1"/>
      <p:bldP spid="62537" grpId="0" animBg="1"/>
      <p:bldP spid="62539" grpId="0"/>
      <p:bldP spid="62540" grpId="0"/>
      <p:bldP spid="62541" grpId="0"/>
      <p:bldP spid="62542" grpId="0"/>
      <p:bldP spid="62543" grpId="0"/>
      <p:bldP spid="62544" grpId="0"/>
      <p:bldP spid="62545" grpId="0"/>
      <p:bldP spid="62546" grpId="0"/>
      <p:bldP spid="62547" grpId="0"/>
      <p:bldP spid="62554" grpId="0" animBg="1"/>
      <p:bldP spid="62555" grpId="0" animBg="1"/>
      <p:bldP spid="62556" grpId="0" animBg="1"/>
      <p:bldP spid="62563" grpId="0" animBg="1"/>
      <p:bldP spid="62564" grpId="0" animBg="1"/>
      <p:bldP spid="62565" grpId="0" animBg="1"/>
      <p:bldP spid="62570" grpId="0" animBg="1"/>
      <p:bldP spid="62571" grpId="0" animBg="1"/>
      <p:bldP spid="62572" grpId="0" animBg="1"/>
      <p:bldP spid="62573" grpId="0" animBg="1"/>
      <p:bldP spid="6257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6492C63-2380-4A0E-BDB9-0A8F3755A515}" type="slidenum">
              <a:rPr lang="en-US"/>
              <a:pPr>
                <a:defRPr/>
              </a:pPr>
              <a:t>107</a:t>
            </a:fld>
            <a:endParaRPr lang="en-US"/>
          </a:p>
        </p:txBody>
      </p:sp>
      <p:sp>
        <p:nvSpPr>
          <p:cNvPr id="26626" name="Rectangle 2"/>
          <p:cNvSpPr>
            <a:spLocks noGrp="1" noChangeArrowheads="1"/>
          </p:cNvSpPr>
          <p:nvPr>
            <p:ph type="title"/>
          </p:nvPr>
        </p:nvSpPr>
        <p:spPr/>
        <p:txBody>
          <a:bodyPr/>
          <a:lstStyle/>
          <a:p>
            <a:pPr eaLnBrk="1" hangingPunct="1">
              <a:defRPr/>
            </a:pPr>
            <a:r>
              <a:rPr lang="en-US" smtClean="0"/>
              <a:t>Physical Layer</a:t>
            </a:r>
          </a:p>
        </p:txBody>
      </p:sp>
      <p:sp>
        <p:nvSpPr>
          <p:cNvPr id="26627" name="Rectangle 3"/>
          <p:cNvSpPr>
            <a:spLocks noGrp="1" noChangeArrowheads="1"/>
          </p:cNvSpPr>
          <p:nvPr>
            <p:ph type="body" idx="1"/>
          </p:nvPr>
        </p:nvSpPr>
        <p:spPr>
          <a:xfrm>
            <a:off x="457200" y="2438400"/>
            <a:ext cx="6705600" cy="3657600"/>
          </a:xfrm>
        </p:spPr>
        <p:txBody>
          <a:bodyPr/>
          <a:lstStyle/>
          <a:p>
            <a:pPr eaLnBrk="1" hangingPunct="1">
              <a:defRPr/>
            </a:pPr>
            <a:r>
              <a:rPr lang="en-US" smtClean="0"/>
              <a:t>Duties/services</a:t>
            </a:r>
          </a:p>
          <a:p>
            <a:pPr lvl="1" eaLnBrk="1" hangingPunct="1">
              <a:defRPr/>
            </a:pPr>
            <a:r>
              <a:rPr lang="en-US" smtClean="0"/>
              <a:t>Physical characteristics of interfaces and media</a:t>
            </a:r>
          </a:p>
          <a:p>
            <a:pPr lvl="1" eaLnBrk="1" hangingPunct="1">
              <a:defRPr/>
            </a:pPr>
            <a:r>
              <a:rPr lang="en-US" smtClean="0"/>
              <a:t>Representation of bits</a:t>
            </a:r>
          </a:p>
          <a:p>
            <a:pPr lvl="1" eaLnBrk="1" hangingPunct="1">
              <a:defRPr/>
            </a:pPr>
            <a:r>
              <a:rPr lang="en-US" smtClean="0"/>
              <a:t>Data rate (transmission rate)</a:t>
            </a:r>
          </a:p>
          <a:p>
            <a:pPr lvl="1" eaLnBrk="1" hangingPunct="1">
              <a:defRPr/>
            </a:pPr>
            <a:r>
              <a:rPr lang="en-US" smtClean="0"/>
              <a:t>Synchronization of bits</a:t>
            </a:r>
          </a:p>
        </p:txBody>
      </p:sp>
      <p:pic>
        <p:nvPicPr>
          <p:cNvPr id="26629" name="Picture 5"/>
          <p:cNvPicPr>
            <a:picLocks noChangeAspect="1" noChangeArrowheads="1"/>
          </p:cNvPicPr>
          <p:nvPr/>
        </p:nvPicPr>
        <p:blipFill>
          <a:blip r:embed="rId2" cstate="print"/>
          <a:srcRect/>
          <a:stretch>
            <a:fillRect/>
          </a:stretch>
        </p:blipFill>
        <p:spPr bwMode="auto">
          <a:xfrm>
            <a:off x="5943600" y="4419600"/>
            <a:ext cx="2819400" cy="1946275"/>
          </a:xfrm>
          <a:prstGeom prst="rect">
            <a:avLst/>
          </a:prstGeom>
          <a:noFill/>
          <a:ln w="9525">
            <a:noFill/>
            <a:miter lim="800000"/>
            <a:headEnd/>
            <a:tailEnd/>
          </a:ln>
        </p:spPr>
      </p:pic>
      <p:sp>
        <p:nvSpPr>
          <p:cNvPr id="26630" name="Text Box 6"/>
          <p:cNvSpPr txBox="1">
            <a:spLocks noChangeArrowheads="1"/>
          </p:cNvSpPr>
          <p:nvPr/>
        </p:nvSpPr>
        <p:spPr bwMode="auto">
          <a:xfrm>
            <a:off x="1066800" y="1219200"/>
            <a:ext cx="7010400" cy="946150"/>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defRPr/>
            </a:pPr>
            <a:r>
              <a:rPr lang="en-US" sz="2800" b="1" i="1">
                <a:solidFill>
                  <a:srgbClr val="FF0000"/>
                </a:solidFill>
                <a:effectLst>
                  <a:outerShdw blurRad="38100" dist="38100" dir="2700000" algn="tl">
                    <a:srgbClr val="000000"/>
                  </a:outerShdw>
                </a:effectLst>
                <a:latin typeface="Times New Roman" pitchFamily="18" charset="0"/>
              </a:rPr>
              <a:t>Responsible for transmitting individual bits</a:t>
            </a:r>
            <a:br>
              <a:rPr lang="en-US" sz="2800" b="1" i="1">
                <a:solidFill>
                  <a:srgbClr val="FF0000"/>
                </a:solidFill>
                <a:effectLst>
                  <a:outerShdw blurRad="38100" dist="38100" dir="2700000" algn="tl">
                    <a:srgbClr val="000000"/>
                  </a:outerShdw>
                </a:effectLst>
                <a:latin typeface="Times New Roman" pitchFamily="18" charset="0"/>
              </a:rPr>
            </a:br>
            <a:r>
              <a:rPr lang="en-US" sz="2800" b="1" i="1">
                <a:solidFill>
                  <a:srgbClr val="FF0000"/>
                </a:solidFill>
                <a:effectLst>
                  <a:outerShdw blurRad="38100" dist="38100" dir="2700000" algn="tl">
                    <a:srgbClr val="000000"/>
                  </a:outerShdw>
                </a:effectLst>
                <a:latin typeface="Times New Roman" pitchFamily="18" charset="0"/>
              </a:rPr>
              <a:t>from one node to the next</a:t>
            </a:r>
          </a:p>
        </p:txBody>
      </p:sp>
      <p:pic>
        <p:nvPicPr>
          <p:cNvPr id="26628" name="Picture 4"/>
          <p:cNvPicPr>
            <a:picLocks noChangeAspect="1" noChangeArrowheads="1"/>
          </p:cNvPicPr>
          <p:nvPr/>
        </p:nvPicPr>
        <p:blipFill>
          <a:blip r:embed="rId3" cstate="print"/>
          <a:srcRect/>
          <a:stretch>
            <a:fillRect/>
          </a:stretch>
        </p:blipFill>
        <p:spPr bwMode="auto">
          <a:xfrm>
            <a:off x="7086600" y="2362200"/>
            <a:ext cx="1736725" cy="1981200"/>
          </a:xfrm>
          <a:prstGeom prst="rect">
            <a:avLst/>
          </a:prstGeom>
          <a:noFill/>
          <a:ln w="9525">
            <a:noFill/>
            <a:miter lim="800000"/>
            <a:headEnd/>
            <a:tailEnd/>
          </a:ln>
        </p:spPr>
      </p:pic>
    </p:spTree>
    <p:extLst>
      <p:ext uri="{BB962C8B-B14F-4D97-AF65-F5344CB8AC3E}">
        <p14:creationId xmlns:p14="http://schemas.microsoft.com/office/powerpoint/2010/main" val="258143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dissolve">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6629"/>
                                        </p:tgtEl>
                                        <p:attrNameLst>
                                          <p:attrName>style.visibility</p:attrName>
                                        </p:attrNameLst>
                                      </p:cBhvr>
                                      <p:to>
                                        <p:strVal val="visible"/>
                                      </p:to>
                                    </p:set>
                                    <p:animEffect transition="in" filter="dissolve">
                                      <p:cBhvr>
                                        <p:cTn id="20" dur="500"/>
                                        <p:tgtEl>
                                          <p:spTgt spid="2662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6628"/>
                                        </p:tgtEl>
                                        <p:attrNameLst>
                                          <p:attrName>style.visibility</p:attrName>
                                        </p:attrNameLst>
                                      </p:cBhvr>
                                      <p:to>
                                        <p:strVal val="visible"/>
                                      </p:to>
                                    </p:set>
                                    <p:animEffect transition="in" filter="dissolve">
                                      <p:cBhvr>
                                        <p:cTn id="25" dur="500"/>
                                        <p:tgtEl>
                                          <p:spTgt spid="2662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3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809887BA-383A-4131-945C-E6437FE9E63B}" type="slidenum">
              <a:rPr lang="en-US"/>
              <a:pPr>
                <a:defRPr/>
              </a:pPr>
              <a:t>108</a:t>
            </a:fld>
            <a:endParaRPr lang="en-US"/>
          </a:p>
        </p:txBody>
      </p:sp>
      <p:sp>
        <p:nvSpPr>
          <p:cNvPr id="64514" name="Rectangle 2"/>
          <p:cNvSpPr>
            <a:spLocks noGrp="1" noChangeArrowheads="1"/>
          </p:cNvSpPr>
          <p:nvPr>
            <p:ph type="title"/>
          </p:nvPr>
        </p:nvSpPr>
        <p:spPr/>
        <p:txBody>
          <a:bodyPr/>
          <a:lstStyle/>
          <a:p>
            <a:pPr eaLnBrk="1" hangingPunct="1">
              <a:defRPr/>
            </a:pPr>
            <a:r>
              <a:rPr lang="en-US" smtClean="0"/>
              <a:t>Physical Layer</a:t>
            </a:r>
          </a:p>
        </p:txBody>
      </p:sp>
      <p:sp>
        <p:nvSpPr>
          <p:cNvPr id="25604" name="Rectangle 3"/>
          <p:cNvSpPr>
            <a:spLocks noChangeArrowheads="1"/>
          </p:cNvSpPr>
          <p:nvPr/>
        </p:nvSpPr>
        <p:spPr bwMode="auto">
          <a:xfrm>
            <a:off x="1600200" y="3335338"/>
            <a:ext cx="3048000" cy="10668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5605" name="Text Box 4"/>
          <p:cNvSpPr txBox="1">
            <a:spLocks noChangeArrowheads="1"/>
          </p:cNvSpPr>
          <p:nvPr/>
        </p:nvSpPr>
        <p:spPr bwMode="auto">
          <a:xfrm>
            <a:off x="288925" y="3443288"/>
            <a:ext cx="982663" cy="641350"/>
          </a:xfrm>
          <a:prstGeom prst="rect">
            <a:avLst/>
          </a:prstGeom>
          <a:noFill/>
          <a:ln w="9525">
            <a:noFill/>
            <a:miter lim="800000"/>
            <a:headEnd/>
            <a:tailEnd/>
          </a:ln>
        </p:spPr>
        <p:txBody>
          <a:bodyPr wrap="none">
            <a:spAutoFit/>
          </a:bodyPr>
          <a:lstStyle/>
          <a:p>
            <a:pPr algn="ctr"/>
            <a:r>
              <a:rPr lang="en-US"/>
              <a:t>Physical</a:t>
            </a:r>
            <a:br>
              <a:rPr lang="en-US"/>
            </a:br>
            <a:r>
              <a:rPr lang="en-US"/>
              <a:t>Layer</a:t>
            </a:r>
          </a:p>
        </p:txBody>
      </p:sp>
      <p:sp>
        <p:nvSpPr>
          <p:cNvPr id="64517" name="Rectangle 5"/>
          <p:cNvSpPr>
            <a:spLocks noChangeArrowheads="1"/>
          </p:cNvSpPr>
          <p:nvPr/>
        </p:nvSpPr>
        <p:spPr bwMode="auto">
          <a:xfrm>
            <a:off x="2133600" y="2743200"/>
            <a:ext cx="19050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64518" name="AutoShape 6"/>
          <p:cNvSpPr>
            <a:spLocks noChangeArrowheads="1"/>
          </p:cNvSpPr>
          <p:nvPr/>
        </p:nvSpPr>
        <p:spPr bwMode="auto">
          <a:xfrm>
            <a:off x="2819400"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64519" name="Text Box 7"/>
          <p:cNvSpPr txBox="1">
            <a:spLocks noChangeArrowheads="1"/>
          </p:cNvSpPr>
          <p:nvPr/>
        </p:nvSpPr>
        <p:spPr bwMode="auto">
          <a:xfrm>
            <a:off x="2057400" y="1676400"/>
            <a:ext cx="1679575" cy="366713"/>
          </a:xfrm>
          <a:prstGeom prst="rect">
            <a:avLst/>
          </a:prstGeom>
          <a:noFill/>
          <a:ln w="9525">
            <a:noFill/>
            <a:miter lim="800000"/>
            <a:headEnd/>
            <a:tailEnd/>
          </a:ln>
        </p:spPr>
        <p:txBody>
          <a:bodyPr wrap="none">
            <a:spAutoFit/>
          </a:bodyPr>
          <a:lstStyle/>
          <a:p>
            <a:r>
              <a:rPr lang="en-US"/>
              <a:t>from Data Link</a:t>
            </a:r>
          </a:p>
        </p:txBody>
      </p:sp>
      <p:sp>
        <p:nvSpPr>
          <p:cNvPr id="64521" name="Rectangle 9"/>
          <p:cNvSpPr>
            <a:spLocks noChangeArrowheads="1"/>
          </p:cNvSpPr>
          <p:nvPr/>
        </p:nvSpPr>
        <p:spPr bwMode="auto">
          <a:xfrm>
            <a:off x="5181600" y="3335338"/>
            <a:ext cx="3048000" cy="10668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64523" name="AutoShape 11"/>
          <p:cNvSpPr>
            <a:spLocks noChangeArrowheads="1"/>
          </p:cNvSpPr>
          <p:nvPr/>
        </p:nvSpPr>
        <p:spPr bwMode="auto">
          <a:xfrm flipV="1">
            <a:off x="6400800" y="2133600"/>
            <a:ext cx="381000" cy="533400"/>
          </a:xfrm>
          <a:prstGeom prst="downArrow">
            <a:avLst>
              <a:gd name="adj1" fmla="val 50000"/>
              <a:gd name="adj2" fmla="val 35000"/>
            </a:avLst>
          </a:prstGeom>
          <a:solidFill>
            <a:schemeClr val="folHlink"/>
          </a:solidFill>
          <a:ln w="9525">
            <a:solidFill>
              <a:schemeClr val="tx1"/>
            </a:solidFill>
            <a:miter lim="800000"/>
            <a:headEnd/>
            <a:tailEnd/>
          </a:ln>
        </p:spPr>
        <p:txBody>
          <a:bodyPr wrap="none" anchor="ctr"/>
          <a:lstStyle/>
          <a:p>
            <a:endParaRPr lang="en-US"/>
          </a:p>
        </p:txBody>
      </p:sp>
      <p:sp>
        <p:nvSpPr>
          <p:cNvPr id="64524" name="Text Box 12"/>
          <p:cNvSpPr txBox="1">
            <a:spLocks noChangeArrowheads="1"/>
          </p:cNvSpPr>
          <p:nvPr/>
        </p:nvSpPr>
        <p:spPr bwMode="auto">
          <a:xfrm>
            <a:off x="5638800" y="1676400"/>
            <a:ext cx="1408113" cy="366713"/>
          </a:xfrm>
          <a:prstGeom prst="rect">
            <a:avLst/>
          </a:prstGeom>
          <a:noFill/>
          <a:ln w="9525">
            <a:noFill/>
            <a:miter lim="800000"/>
            <a:headEnd/>
            <a:tailEnd/>
          </a:ln>
        </p:spPr>
        <p:txBody>
          <a:bodyPr wrap="none">
            <a:spAutoFit/>
          </a:bodyPr>
          <a:lstStyle/>
          <a:p>
            <a:r>
              <a:rPr lang="en-US"/>
              <a:t>to Data Link</a:t>
            </a:r>
          </a:p>
        </p:txBody>
      </p:sp>
      <p:sp>
        <p:nvSpPr>
          <p:cNvPr id="64531" name="Line 19"/>
          <p:cNvSpPr>
            <a:spLocks noChangeShapeType="1"/>
          </p:cNvSpPr>
          <p:nvPr/>
        </p:nvSpPr>
        <p:spPr bwMode="auto">
          <a:xfrm>
            <a:off x="2133600" y="3048000"/>
            <a:ext cx="0" cy="457200"/>
          </a:xfrm>
          <a:prstGeom prst="line">
            <a:avLst/>
          </a:prstGeom>
          <a:noFill/>
          <a:ln w="9525">
            <a:solidFill>
              <a:schemeClr val="tx1"/>
            </a:solidFill>
            <a:prstDash val="dash"/>
            <a:round/>
            <a:headEnd/>
            <a:tailEnd/>
          </a:ln>
        </p:spPr>
        <p:txBody>
          <a:bodyPr/>
          <a:lstStyle/>
          <a:p>
            <a:endParaRPr lang="en-US"/>
          </a:p>
        </p:txBody>
      </p:sp>
      <p:sp>
        <p:nvSpPr>
          <p:cNvPr id="64532" name="Line 20"/>
          <p:cNvSpPr>
            <a:spLocks noChangeShapeType="1"/>
          </p:cNvSpPr>
          <p:nvPr/>
        </p:nvSpPr>
        <p:spPr bwMode="auto">
          <a:xfrm>
            <a:off x="4038600" y="3048000"/>
            <a:ext cx="0" cy="457200"/>
          </a:xfrm>
          <a:prstGeom prst="line">
            <a:avLst/>
          </a:prstGeom>
          <a:noFill/>
          <a:ln w="9525">
            <a:solidFill>
              <a:schemeClr val="tx1"/>
            </a:solidFill>
            <a:prstDash val="dash"/>
            <a:round/>
            <a:headEnd/>
            <a:tailEnd/>
          </a:ln>
        </p:spPr>
        <p:txBody>
          <a:bodyPr/>
          <a:lstStyle/>
          <a:p>
            <a:endParaRPr lang="en-US"/>
          </a:p>
        </p:txBody>
      </p:sp>
      <p:sp>
        <p:nvSpPr>
          <p:cNvPr id="64539" name="Rectangle 27"/>
          <p:cNvSpPr>
            <a:spLocks noChangeArrowheads="1"/>
          </p:cNvSpPr>
          <p:nvPr/>
        </p:nvSpPr>
        <p:spPr bwMode="auto">
          <a:xfrm>
            <a:off x="5715000" y="2743200"/>
            <a:ext cx="19050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64540" name="Line 28"/>
          <p:cNvSpPr>
            <a:spLocks noChangeShapeType="1"/>
          </p:cNvSpPr>
          <p:nvPr/>
        </p:nvSpPr>
        <p:spPr bwMode="auto">
          <a:xfrm>
            <a:off x="5715000" y="3048000"/>
            <a:ext cx="0" cy="457200"/>
          </a:xfrm>
          <a:prstGeom prst="line">
            <a:avLst/>
          </a:prstGeom>
          <a:noFill/>
          <a:ln w="9525">
            <a:solidFill>
              <a:schemeClr val="tx1"/>
            </a:solidFill>
            <a:prstDash val="dash"/>
            <a:round/>
            <a:headEnd/>
            <a:tailEnd/>
          </a:ln>
        </p:spPr>
        <p:txBody>
          <a:bodyPr/>
          <a:lstStyle/>
          <a:p>
            <a:endParaRPr lang="en-US"/>
          </a:p>
        </p:txBody>
      </p:sp>
      <p:sp>
        <p:nvSpPr>
          <p:cNvPr id="64541" name="Line 29"/>
          <p:cNvSpPr>
            <a:spLocks noChangeShapeType="1"/>
          </p:cNvSpPr>
          <p:nvPr/>
        </p:nvSpPr>
        <p:spPr bwMode="auto">
          <a:xfrm>
            <a:off x="7620000" y="3048000"/>
            <a:ext cx="0" cy="457200"/>
          </a:xfrm>
          <a:prstGeom prst="line">
            <a:avLst/>
          </a:prstGeom>
          <a:noFill/>
          <a:ln w="9525">
            <a:solidFill>
              <a:schemeClr val="tx1"/>
            </a:solidFill>
            <a:prstDash val="dash"/>
            <a:round/>
            <a:headEnd/>
            <a:tailEnd/>
          </a:ln>
        </p:spPr>
        <p:txBody>
          <a:bodyPr/>
          <a:lstStyle/>
          <a:p>
            <a:endParaRPr lang="en-US"/>
          </a:p>
        </p:txBody>
      </p:sp>
      <p:sp>
        <p:nvSpPr>
          <p:cNvPr id="64542" name="Rectangle 30"/>
          <p:cNvSpPr>
            <a:spLocks noChangeArrowheads="1"/>
          </p:cNvSpPr>
          <p:nvPr/>
        </p:nvSpPr>
        <p:spPr bwMode="auto">
          <a:xfrm>
            <a:off x="2133600" y="3505200"/>
            <a:ext cx="1905000" cy="304800"/>
          </a:xfrm>
          <a:prstGeom prst="rect">
            <a:avLst/>
          </a:prstGeom>
          <a:solidFill>
            <a:srgbClr val="080808"/>
          </a:solidFill>
          <a:ln w="9525">
            <a:solidFill>
              <a:schemeClr val="tx1"/>
            </a:solidFill>
            <a:miter lim="800000"/>
            <a:headEnd/>
            <a:tailEnd/>
          </a:ln>
        </p:spPr>
        <p:txBody>
          <a:bodyPr wrap="none" anchor="ctr"/>
          <a:lstStyle/>
          <a:p>
            <a:pPr algn="ctr"/>
            <a:r>
              <a:rPr lang="en-US"/>
              <a:t>01001011</a:t>
            </a:r>
          </a:p>
        </p:txBody>
      </p:sp>
      <p:sp>
        <p:nvSpPr>
          <p:cNvPr id="64543" name="Rectangle 31"/>
          <p:cNvSpPr>
            <a:spLocks noChangeArrowheads="1"/>
          </p:cNvSpPr>
          <p:nvPr/>
        </p:nvSpPr>
        <p:spPr bwMode="auto">
          <a:xfrm>
            <a:off x="5715000" y="3505200"/>
            <a:ext cx="1905000" cy="304800"/>
          </a:xfrm>
          <a:prstGeom prst="rect">
            <a:avLst/>
          </a:prstGeom>
          <a:solidFill>
            <a:srgbClr val="080808"/>
          </a:solidFill>
          <a:ln w="9525">
            <a:solidFill>
              <a:schemeClr val="tx1"/>
            </a:solidFill>
            <a:miter lim="800000"/>
            <a:headEnd/>
            <a:tailEnd/>
          </a:ln>
        </p:spPr>
        <p:txBody>
          <a:bodyPr wrap="none" anchor="ctr"/>
          <a:lstStyle/>
          <a:p>
            <a:pPr algn="ctr"/>
            <a:r>
              <a:rPr lang="en-US"/>
              <a:t>01001011</a:t>
            </a:r>
          </a:p>
        </p:txBody>
      </p:sp>
      <p:grpSp>
        <p:nvGrpSpPr>
          <p:cNvPr id="2" name="Group 32"/>
          <p:cNvGrpSpPr>
            <a:grpSpLocks/>
          </p:cNvGrpSpPr>
          <p:nvPr/>
        </p:nvGrpSpPr>
        <p:grpSpPr bwMode="auto">
          <a:xfrm>
            <a:off x="3505200" y="4876800"/>
            <a:ext cx="2743200" cy="457200"/>
            <a:chOff x="1920" y="3456"/>
            <a:chExt cx="1968" cy="288"/>
          </a:xfrm>
        </p:grpSpPr>
        <p:sp>
          <p:nvSpPr>
            <p:cNvPr id="64545" name="Oval 33"/>
            <p:cNvSpPr>
              <a:spLocks noChangeArrowheads="1"/>
            </p:cNvSpPr>
            <p:nvPr/>
          </p:nvSpPr>
          <p:spPr bwMode="auto">
            <a:xfrm>
              <a:off x="3792" y="3456"/>
              <a:ext cx="96" cy="288"/>
            </a:xfrm>
            <a:prstGeom prst="ellipse">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round/>
              <a:headEnd/>
              <a:tailEnd/>
            </a:ln>
            <a:effectLst/>
          </p:spPr>
          <p:txBody>
            <a:bodyPr wrap="none" anchor="ctr"/>
            <a:lstStyle/>
            <a:p>
              <a:pPr>
                <a:defRPr/>
              </a:pPr>
              <a:endParaRPr lang="en-US"/>
            </a:p>
          </p:txBody>
        </p:sp>
        <p:sp>
          <p:nvSpPr>
            <p:cNvPr id="64546" name="Rectangle 34"/>
            <p:cNvSpPr>
              <a:spLocks noChangeArrowheads="1"/>
            </p:cNvSpPr>
            <p:nvPr/>
          </p:nvSpPr>
          <p:spPr bwMode="auto">
            <a:xfrm>
              <a:off x="1968" y="3456"/>
              <a:ext cx="1872" cy="28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25637" name="Oval 35"/>
            <p:cNvSpPr>
              <a:spLocks noChangeArrowheads="1"/>
            </p:cNvSpPr>
            <p:nvPr/>
          </p:nvSpPr>
          <p:spPr bwMode="auto">
            <a:xfrm>
              <a:off x="1920" y="3456"/>
              <a:ext cx="96" cy="288"/>
            </a:xfrm>
            <a:prstGeom prst="ellipse">
              <a:avLst/>
            </a:prstGeom>
            <a:solidFill>
              <a:schemeClr val="folHlink"/>
            </a:solidFill>
            <a:ln w="9525">
              <a:noFill/>
              <a:round/>
              <a:headEnd/>
              <a:tailEnd/>
            </a:ln>
          </p:spPr>
          <p:txBody>
            <a:bodyPr wrap="none" anchor="ctr"/>
            <a:lstStyle/>
            <a:p>
              <a:endParaRPr lang="en-US"/>
            </a:p>
          </p:txBody>
        </p:sp>
      </p:grpSp>
      <p:sp>
        <p:nvSpPr>
          <p:cNvPr id="64565" name="AutoShape 53"/>
          <p:cNvSpPr>
            <a:spLocks noChangeArrowheads="1"/>
          </p:cNvSpPr>
          <p:nvPr/>
        </p:nvSpPr>
        <p:spPr bwMode="auto">
          <a:xfrm rot="10800000" flipH="1">
            <a:off x="2514600" y="4495800"/>
            <a:ext cx="838200" cy="838200"/>
          </a:xfrm>
          <a:custGeom>
            <a:avLst/>
            <a:gdLst>
              <a:gd name="T0" fmla="*/ 22777815 w 21600"/>
              <a:gd name="T1" fmla="*/ 0 h 21600"/>
              <a:gd name="T2" fmla="*/ 22777815 w 21600"/>
              <a:gd name="T3" fmla="*/ 18308382 h 21600"/>
              <a:gd name="T4" fmla="*/ 4874521 w 21600"/>
              <a:gd name="T5" fmla="*/ 32526815 h 21600"/>
              <a:gd name="T6" fmla="*/ 32526815 w 21600"/>
              <a:gd name="T7" fmla="*/ 915419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4566" name="AutoShape 54"/>
          <p:cNvSpPr>
            <a:spLocks noChangeArrowheads="1"/>
          </p:cNvSpPr>
          <p:nvPr/>
        </p:nvSpPr>
        <p:spPr bwMode="auto">
          <a:xfrm rot="5400000" flipH="1">
            <a:off x="6324600" y="4495800"/>
            <a:ext cx="762000" cy="762000"/>
          </a:xfrm>
          <a:custGeom>
            <a:avLst/>
            <a:gdLst>
              <a:gd name="T0" fmla="*/ 18824648 w 21600"/>
              <a:gd name="T1" fmla="*/ 0 h 21600"/>
              <a:gd name="T2" fmla="*/ 18824648 w 21600"/>
              <a:gd name="T3" fmla="*/ 15130885 h 21600"/>
              <a:gd name="T4" fmla="*/ 4028510 w 21600"/>
              <a:gd name="T5" fmla="*/ 26881666 h 21600"/>
              <a:gd name="T6" fmla="*/ 26881666 w 21600"/>
              <a:gd name="T7" fmla="*/ 7565460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4567" name="Text Box 55"/>
          <p:cNvSpPr txBox="1">
            <a:spLocks noChangeArrowheads="1"/>
          </p:cNvSpPr>
          <p:nvPr/>
        </p:nvSpPr>
        <p:spPr bwMode="auto">
          <a:xfrm>
            <a:off x="3657600" y="5257800"/>
            <a:ext cx="2382838" cy="366713"/>
          </a:xfrm>
          <a:prstGeom prst="rect">
            <a:avLst/>
          </a:prstGeom>
          <a:noFill/>
          <a:ln w="9525">
            <a:noFill/>
            <a:miter lim="800000"/>
            <a:headEnd/>
            <a:tailEnd/>
          </a:ln>
        </p:spPr>
        <p:txBody>
          <a:bodyPr wrap="none">
            <a:spAutoFit/>
          </a:bodyPr>
          <a:lstStyle/>
          <a:p>
            <a:r>
              <a:rPr lang="en-US"/>
              <a:t>Transmission medium</a:t>
            </a:r>
          </a:p>
        </p:txBody>
      </p:sp>
      <p:grpSp>
        <p:nvGrpSpPr>
          <p:cNvPr id="3" name="Group 58"/>
          <p:cNvGrpSpPr>
            <a:grpSpLocks/>
          </p:cNvGrpSpPr>
          <p:nvPr/>
        </p:nvGrpSpPr>
        <p:grpSpPr bwMode="auto">
          <a:xfrm>
            <a:off x="3810000" y="4953000"/>
            <a:ext cx="2362200" cy="304800"/>
            <a:chOff x="2400" y="3120"/>
            <a:chExt cx="1488" cy="192"/>
          </a:xfrm>
        </p:grpSpPr>
        <p:sp>
          <p:nvSpPr>
            <p:cNvPr id="25625" name="Line 36"/>
            <p:cNvSpPr>
              <a:spLocks noChangeShapeType="1"/>
            </p:cNvSpPr>
            <p:nvPr/>
          </p:nvSpPr>
          <p:spPr bwMode="auto">
            <a:xfrm>
              <a:off x="2400" y="3216"/>
              <a:ext cx="1488" cy="0"/>
            </a:xfrm>
            <a:prstGeom prst="line">
              <a:avLst/>
            </a:prstGeom>
            <a:noFill/>
            <a:ln w="9525">
              <a:solidFill>
                <a:schemeClr val="tx1"/>
              </a:solidFill>
              <a:round/>
              <a:headEnd/>
              <a:tailEnd/>
            </a:ln>
          </p:spPr>
          <p:txBody>
            <a:bodyPr/>
            <a:lstStyle/>
            <a:p>
              <a:endParaRPr lang="en-US"/>
            </a:p>
          </p:txBody>
        </p:sp>
        <p:sp>
          <p:nvSpPr>
            <p:cNvPr id="25626" name="Rectangle 45"/>
            <p:cNvSpPr>
              <a:spLocks noChangeArrowheads="1"/>
            </p:cNvSpPr>
            <p:nvPr/>
          </p:nvSpPr>
          <p:spPr bwMode="auto">
            <a:xfrm>
              <a:off x="2496" y="3216"/>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27" name="Rectangle 46"/>
            <p:cNvSpPr>
              <a:spLocks noChangeArrowheads="1"/>
            </p:cNvSpPr>
            <p:nvPr/>
          </p:nvSpPr>
          <p:spPr bwMode="auto">
            <a:xfrm>
              <a:off x="2592" y="3120"/>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28" name="Rectangle 47"/>
            <p:cNvSpPr>
              <a:spLocks noChangeArrowheads="1"/>
            </p:cNvSpPr>
            <p:nvPr/>
          </p:nvSpPr>
          <p:spPr bwMode="auto">
            <a:xfrm>
              <a:off x="2688" y="3216"/>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29" name="Rectangle 48"/>
            <p:cNvSpPr>
              <a:spLocks noChangeArrowheads="1"/>
            </p:cNvSpPr>
            <p:nvPr/>
          </p:nvSpPr>
          <p:spPr bwMode="auto">
            <a:xfrm>
              <a:off x="2784" y="3216"/>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30" name="Rectangle 49"/>
            <p:cNvSpPr>
              <a:spLocks noChangeArrowheads="1"/>
            </p:cNvSpPr>
            <p:nvPr/>
          </p:nvSpPr>
          <p:spPr bwMode="auto">
            <a:xfrm>
              <a:off x="2880" y="3120"/>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31" name="Rectangle 50"/>
            <p:cNvSpPr>
              <a:spLocks noChangeArrowheads="1"/>
            </p:cNvSpPr>
            <p:nvPr/>
          </p:nvSpPr>
          <p:spPr bwMode="auto">
            <a:xfrm>
              <a:off x="2976" y="3216"/>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32" name="Rectangle 51"/>
            <p:cNvSpPr>
              <a:spLocks noChangeArrowheads="1"/>
            </p:cNvSpPr>
            <p:nvPr/>
          </p:nvSpPr>
          <p:spPr bwMode="auto">
            <a:xfrm>
              <a:off x="3072" y="3120"/>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33" name="Rectangle 52"/>
            <p:cNvSpPr>
              <a:spLocks noChangeArrowheads="1"/>
            </p:cNvSpPr>
            <p:nvPr/>
          </p:nvSpPr>
          <p:spPr bwMode="auto">
            <a:xfrm>
              <a:off x="3168" y="3120"/>
              <a:ext cx="96" cy="96"/>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5634" name="Rectangle 56" descr="Wide upward diagonal"/>
            <p:cNvSpPr>
              <a:spLocks noChangeArrowheads="1"/>
            </p:cNvSpPr>
            <p:nvPr/>
          </p:nvSpPr>
          <p:spPr bwMode="auto">
            <a:xfrm>
              <a:off x="3264" y="3120"/>
              <a:ext cx="480" cy="96"/>
            </a:xfrm>
            <a:prstGeom prst="rect">
              <a:avLst/>
            </a:prstGeom>
            <a:pattFill prst="wdUpDiag">
              <a:fgClr>
                <a:schemeClr val="accent1"/>
              </a:fgClr>
              <a:bgClr>
                <a:schemeClr val="bg1"/>
              </a:bgClr>
            </a:pattFill>
            <a:ln w="9525">
              <a:solidFill>
                <a:schemeClr val="tx1"/>
              </a:solidFill>
              <a:miter lim="800000"/>
              <a:headEnd/>
              <a:tailEnd/>
            </a:ln>
          </p:spPr>
          <p:txBody>
            <a:bodyPr wrap="none" anchor="ctr"/>
            <a:lstStyle/>
            <a:p>
              <a:endParaRPr lang="en-US"/>
            </a:p>
          </p:txBody>
        </p:sp>
      </p:grpSp>
      <p:sp>
        <p:nvSpPr>
          <p:cNvPr id="64569" name="Text Box 57"/>
          <p:cNvSpPr txBox="1">
            <a:spLocks noChangeArrowheads="1"/>
          </p:cNvSpPr>
          <p:nvPr/>
        </p:nvSpPr>
        <p:spPr bwMode="auto">
          <a:xfrm>
            <a:off x="2667000" y="3810000"/>
            <a:ext cx="715963" cy="366713"/>
          </a:xfrm>
          <a:prstGeom prst="rect">
            <a:avLst/>
          </a:prstGeom>
          <a:noFill/>
          <a:ln w="9525">
            <a:noFill/>
            <a:miter lim="800000"/>
            <a:headEnd/>
            <a:tailEnd/>
          </a:ln>
        </p:spPr>
        <p:txBody>
          <a:bodyPr wrap="none">
            <a:spAutoFit/>
          </a:bodyPr>
          <a:lstStyle/>
          <a:p>
            <a:r>
              <a:rPr lang="en-US" i="1"/>
              <a:t>(bits)</a:t>
            </a:r>
          </a:p>
        </p:txBody>
      </p:sp>
    </p:spTree>
    <p:extLst>
      <p:ext uri="{BB962C8B-B14F-4D97-AF65-F5344CB8AC3E}">
        <p14:creationId xmlns:p14="http://schemas.microsoft.com/office/powerpoint/2010/main" val="172911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9"/>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64518"/>
                                        </p:tgtEl>
                                        <p:attrNameLst>
                                          <p:attrName>style.visibility</p:attrName>
                                        </p:attrNameLst>
                                      </p:cBhvr>
                                      <p:to>
                                        <p:strVal val="visible"/>
                                      </p:to>
                                    </p:set>
                                    <p:animEffect transition="in" filter="wipe(up)">
                                      <p:cBhvr>
                                        <p:cTn id="10" dur="500"/>
                                        <p:tgtEl>
                                          <p:spTgt spid="6451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4517"/>
                                        </p:tgtEl>
                                        <p:attrNameLst>
                                          <p:attrName>style.visibility</p:attrName>
                                        </p:attrNameLst>
                                      </p:cBhvr>
                                      <p:to>
                                        <p:strVal val="visible"/>
                                      </p:to>
                                    </p:set>
                                    <p:animEffect transition="in" filter="wipe(up)">
                                      <p:cBhvr>
                                        <p:cTn id="14" dur="500"/>
                                        <p:tgtEl>
                                          <p:spTgt spid="645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4531"/>
                                        </p:tgtEl>
                                        <p:attrNameLst>
                                          <p:attrName>style.visibility</p:attrName>
                                        </p:attrNameLst>
                                      </p:cBhvr>
                                      <p:to>
                                        <p:strVal val="visible"/>
                                      </p:to>
                                    </p:set>
                                    <p:animEffect transition="in" filter="wipe(up)">
                                      <p:cBhvr>
                                        <p:cTn id="19" dur="500"/>
                                        <p:tgtEl>
                                          <p:spTgt spid="6453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4532"/>
                                        </p:tgtEl>
                                        <p:attrNameLst>
                                          <p:attrName>style.visibility</p:attrName>
                                        </p:attrNameLst>
                                      </p:cBhvr>
                                      <p:to>
                                        <p:strVal val="visible"/>
                                      </p:to>
                                    </p:set>
                                    <p:animEffect transition="in" filter="wipe(up)">
                                      <p:cBhvr>
                                        <p:cTn id="22" dur="500"/>
                                        <p:tgtEl>
                                          <p:spTgt spid="64532"/>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64542"/>
                                        </p:tgtEl>
                                        <p:attrNameLst>
                                          <p:attrName>style.visibility</p:attrName>
                                        </p:attrNameLst>
                                      </p:cBhvr>
                                      <p:to>
                                        <p:strVal val="visible"/>
                                      </p:to>
                                    </p:set>
                                    <p:animEffect transition="in" filter="wipe(up)">
                                      <p:cBhvr>
                                        <p:cTn id="26" dur="500"/>
                                        <p:tgtEl>
                                          <p:spTgt spid="64542"/>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64569"/>
                                        </p:tgtEl>
                                        <p:attrNameLst>
                                          <p:attrName>style.visibility</p:attrName>
                                        </p:attrNameLst>
                                      </p:cBhvr>
                                      <p:to>
                                        <p:strVal val="visible"/>
                                      </p:to>
                                    </p:set>
                                    <p:animEffect transition="in" filter="dissolve">
                                      <p:cBhvr>
                                        <p:cTn id="30" dur="500"/>
                                        <p:tgtEl>
                                          <p:spTgt spid="6456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4565"/>
                                        </p:tgtEl>
                                        <p:attrNameLst>
                                          <p:attrName>style.visibility</p:attrName>
                                        </p:attrNameLst>
                                      </p:cBhvr>
                                      <p:to>
                                        <p:strVal val="visible"/>
                                      </p:to>
                                    </p:set>
                                    <p:animEffect transition="in" filter="wipe(up)">
                                      <p:cBhvr>
                                        <p:cTn id="35" dur="500"/>
                                        <p:tgtEl>
                                          <p:spTgt spid="64565"/>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4567"/>
                                        </p:tgtEl>
                                        <p:attrNameLst>
                                          <p:attrName>style.visibility</p:attrName>
                                        </p:attrNameLst>
                                      </p:cBhvr>
                                      <p:to>
                                        <p:strVal val="visible"/>
                                      </p:to>
                                    </p:set>
                                    <p:animEffect transition="in" filter="dissolve">
                                      <p:cBhvr>
                                        <p:cTn id="42" dur="500"/>
                                        <p:tgtEl>
                                          <p:spTgt spid="645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right)">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4566"/>
                                        </p:tgtEl>
                                        <p:attrNameLst>
                                          <p:attrName>style.visibility</p:attrName>
                                        </p:attrNameLst>
                                      </p:cBhvr>
                                      <p:to>
                                        <p:strVal val="visible"/>
                                      </p:to>
                                    </p:set>
                                    <p:animEffect transition="in" filter="wipe(down)">
                                      <p:cBhvr>
                                        <p:cTn id="52" dur="500"/>
                                        <p:tgtEl>
                                          <p:spTgt spid="64566"/>
                                        </p:tgtEl>
                                      </p:cBhvr>
                                    </p:animEffect>
                                  </p:childTnLst>
                                </p:cTn>
                              </p:par>
                            </p:childTnLst>
                          </p:cTn>
                        </p:par>
                        <p:par>
                          <p:cTn id="53" fill="hold">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64521"/>
                                        </p:tgtEl>
                                        <p:attrNameLst>
                                          <p:attrName>style.visibility</p:attrName>
                                        </p:attrNameLst>
                                      </p:cBhvr>
                                      <p:to>
                                        <p:strVal val="visible"/>
                                      </p:to>
                                    </p:set>
                                    <p:anim calcmode="lin" valueType="num">
                                      <p:cBhvr additive="base">
                                        <p:cTn id="56" dur="500" fill="hold"/>
                                        <p:tgtEl>
                                          <p:spTgt spid="64521"/>
                                        </p:tgtEl>
                                        <p:attrNameLst>
                                          <p:attrName>ppt_x</p:attrName>
                                        </p:attrNameLst>
                                      </p:cBhvr>
                                      <p:tavLst>
                                        <p:tav tm="0">
                                          <p:val>
                                            <p:strVal val="1+#ppt_w/2"/>
                                          </p:val>
                                        </p:tav>
                                        <p:tav tm="100000">
                                          <p:val>
                                            <p:strVal val="#ppt_x"/>
                                          </p:val>
                                        </p:tav>
                                      </p:tavLst>
                                    </p:anim>
                                    <p:anim calcmode="lin" valueType="num">
                                      <p:cBhvr additive="base">
                                        <p:cTn id="57" dur="500" fill="hold"/>
                                        <p:tgtEl>
                                          <p:spTgt spid="64521"/>
                                        </p:tgtEl>
                                        <p:attrNameLst>
                                          <p:attrName>ppt_y</p:attrName>
                                        </p:attrNameLst>
                                      </p:cBhvr>
                                      <p:tavLst>
                                        <p:tav tm="0">
                                          <p:val>
                                            <p:strVal val="#ppt_y"/>
                                          </p:val>
                                        </p:tav>
                                        <p:tav tm="100000">
                                          <p:val>
                                            <p:strVal val="#ppt_y"/>
                                          </p:val>
                                        </p:tav>
                                      </p:tavLst>
                                    </p:anim>
                                  </p:childTnLst>
                                </p:cTn>
                              </p:par>
                            </p:childTnLst>
                          </p:cTn>
                        </p:par>
                        <p:par>
                          <p:cTn id="58" fill="hold">
                            <p:stCondLst>
                              <p:cond delay="1000"/>
                            </p:stCondLst>
                            <p:childTnLst>
                              <p:par>
                                <p:cTn id="59" presetID="9" presetClass="entr" presetSubtype="0" fill="hold" grpId="0" nodeType="afterEffect">
                                  <p:stCondLst>
                                    <p:cond delay="0"/>
                                  </p:stCondLst>
                                  <p:childTnLst>
                                    <p:set>
                                      <p:cBhvr>
                                        <p:cTn id="60" dur="1" fill="hold">
                                          <p:stCondLst>
                                            <p:cond delay="0"/>
                                          </p:stCondLst>
                                        </p:cTn>
                                        <p:tgtEl>
                                          <p:spTgt spid="64543"/>
                                        </p:tgtEl>
                                        <p:attrNameLst>
                                          <p:attrName>style.visibility</p:attrName>
                                        </p:attrNameLst>
                                      </p:cBhvr>
                                      <p:to>
                                        <p:strVal val="visible"/>
                                      </p:to>
                                    </p:set>
                                    <p:animEffect transition="in" filter="dissolve">
                                      <p:cBhvr>
                                        <p:cTn id="61" dur="500"/>
                                        <p:tgtEl>
                                          <p:spTgt spid="6454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64540"/>
                                        </p:tgtEl>
                                        <p:attrNameLst>
                                          <p:attrName>style.visibility</p:attrName>
                                        </p:attrNameLst>
                                      </p:cBhvr>
                                      <p:to>
                                        <p:strVal val="visible"/>
                                      </p:to>
                                    </p:set>
                                    <p:animEffect transition="in" filter="wipe(down)">
                                      <p:cBhvr>
                                        <p:cTn id="66" dur="500"/>
                                        <p:tgtEl>
                                          <p:spTgt spid="6454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4541"/>
                                        </p:tgtEl>
                                        <p:attrNameLst>
                                          <p:attrName>style.visibility</p:attrName>
                                        </p:attrNameLst>
                                      </p:cBhvr>
                                      <p:to>
                                        <p:strVal val="visible"/>
                                      </p:to>
                                    </p:set>
                                    <p:animEffect transition="in" filter="wipe(down)">
                                      <p:cBhvr>
                                        <p:cTn id="69" dur="500"/>
                                        <p:tgtEl>
                                          <p:spTgt spid="64541"/>
                                        </p:tgtEl>
                                      </p:cBhvr>
                                    </p:animEffect>
                                  </p:childTnLst>
                                </p:cTn>
                              </p:par>
                            </p:childTnLst>
                          </p:cTn>
                        </p:par>
                        <p:par>
                          <p:cTn id="70" fill="hold">
                            <p:stCondLst>
                              <p:cond delay="500"/>
                            </p:stCondLst>
                            <p:childTnLst>
                              <p:par>
                                <p:cTn id="71" presetID="22" presetClass="entr" presetSubtype="4" fill="hold" grpId="0" nodeType="afterEffect">
                                  <p:stCondLst>
                                    <p:cond delay="0"/>
                                  </p:stCondLst>
                                  <p:childTnLst>
                                    <p:set>
                                      <p:cBhvr>
                                        <p:cTn id="72" dur="1" fill="hold">
                                          <p:stCondLst>
                                            <p:cond delay="0"/>
                                          </p:stCondLst>
                                        </p:cTn>
                                        <p:tgtEl>
                                          <p:spTgt spid="64539"/>
                                        </p:tgtEl>
                                        <p:attrNameLst>
                                          <p:attrName>style.visibility</p:attrName>
                                        </p:attrNameLst>
                                      </p:cBhvr>
                                      <p:to>
                                        <p:strVal val="visible"/>
                                      </p:to>
                                    </p:set>
                                    <p:animEffect transition="in" filter="wipe(down)">
                                      <p:cBhvr>
                                        <p:cTn id="73" dur="500"/>
                                        <p:tgtEl>
                                          <p:spTgt spid="64539"/>
                                        </p:tgtEl>
                                      </p:cBhvr>
                                    </p:animEffect>
                                  </p:childTnLst>
                                </p:cTn>
                              </p:par>
                            </p:childTnLst>
                          </p:cTn>
                        </p:par>
                        <p:par>
                          <p:cTn id="74" fill="hold">
                            <p:stCondLst>
                              <p:cond delay="1000"/>
                            </p:stCondLst>
                            <p:childTnLst>
                              <p:par>
                                <p:cTn id="75" presetID="22" presetClass="entr" presetSubtype="4" fill="hold" grpId="0" nodeType="afterEffect">
                                  <p:stCondLst>
                                    <p:cond delay="0"/>
                                  </p:stCondLst>
                                  <p:childTnLst>
                                    <p:set>
                                      <p:cBhvr>
                                        <p:cTn id="76" dur="1" fill="hold">
                                          <p:stCondLst>
                                            <p:cond delay="0"/>
                                          </p:stCondLst>
                                        </p:cTn>
                                        <p:tgtEl>
                                          <p:spTgt spid="64523"/>
                                        </p:tgtEl>
                                        <p:attrNameLst>
                                          <p:attrName>style.visibility</p:attrName>
                                        </p:attrNameLst>
                                      </p:cBhvr>
                                      <p:to>
                                        <p:strVal val="visible"/>
                                      </p:to>
                                    </p:set>
                                    <p:animEffect transition="in" filter="wipe(down)">
                                      <p:cBhvr>
                                        <p:cTn id="77" dur="500"/>
                                        <p:tgtEl>
                                          <p:spTgt spid="64523"/>
                                        </p:tgtEl>
                                      </p:cBhvr>
                                    </p:animEffect>
                                  </p:childTnLst>
                                </p:cTn>
                              </p:par>
                            </p:childTnLst>
                          </p:cTn>
                        </p:par>
                        <p:par>
                          <p:cTn id="78" fill="hold">
                            <p:stCondLst>
                              <p:cond delay="1500"/>
                            </p:stCondLst>
                            <p:childTnLst>
                              <p:par>
                                <p:cTn id="79" presetID="1" presetClass="entr" presetSubtype="0" fill="hold" grpId="0" nodeType="afterEffect">
                                  <p:stCondLst>
                                    <p:cond delay="0"/>
                                  </p:stCondLst>
                                  <p:childTnLst>
                                    <p:set>
                                      <p:cBhvr>
                                        <p:cTn id="80" dur="1" fill="hold">
                                          <p:stCondLst>
                                            <p:cond delay="0"/>
                                          </p:stCondLst>
                                        </p:cTn>
                                        <p:tgtEl>
                                          <p:spTgt spid="64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p:bldP spid="64518" grpId="0" animBg="1"/>
      <p:bldP spid="64519" grpId="0"/>
      <p:bldP spid="64521" grpId="0" animBg="1"/>
      <p:bldP spid="64523" grpId="0" animBg="1"/>
      <p:bldP spid="64524" grpId="0"/>
      <p:bldP spid="64531" grpId="0" animBg="1"/>
      <p:bldP spid="64532" grpId="0" animBg="1"/>
      <p:bldP spid="64539" grpId="0" animBg="1"/>
      <p:bldP spid="64540" grpId="0" animBg="1"/>
      <p:bldP spid="64541" grpId="0" animBg="1"/>
      <p:bldP spid="64542" grpId="0" animBg="1"/>
      <p:bldP spid="64543" grpId="0" animBg="1"/>
      <p:bldP spid="64565" grpId="0" animBg="1"/>
      <p:bldP spid="64566" grpId="0" animBg="1"/>
      <p:bldP spid="64567" grpId="0"/>
      <p:bldP spid="6456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lide Number Placeholder 5"/>
          <p:cNvSpPr>
            <a:spLocks noGrp="1"/>
          </p:cNvSpPr>
          <p:nvPr>
            <p:ph type="sldNum" sz="quarter" idx="12"/>
          </p:nvPr>
        </p:nvSpPr>
        <p:spPr/>
        <p:txBody>
          <a:bodyPr/>
          <a:lstStyle/>
          <a:p>
            <a:pPr>
              <a:defRPr/>
            </a:pPr>
            <a:fld id="{FDC47413-6760-47E3-A364-D07B3F672B5E}" type="slidenum">
              <a:rPr lang="en-US"/>
              <a:pPr>
                <a:defRPr/>
              </a:pPr>
              <a:t>109</a:t>
            </a:fld>
            <a:endParaRPr lang="en-US"/>
          </a:p>
        </p:txBody>
      </p:sp>
      <p:sp>
        <p:nvSpPr>
          <p:cNvPr id="52226" name="Rectangle 2"/>
          <p:cNvSpPr>
            <a:spLocks noGrp="1" noChangeArrowheads="1"/>
          </p:cNvSpPr>
          <p:nvPr>
            <p:ph type="title"/>
          </p:nvPr>
        </p:nvSpPr>
        <p:spPr/>
        <p:txBody>
          <a:bodyPr/>
          <a:lstStyle/>
          <a:p>
            <a:pPr eaLnBrk="1" hangingPunct="1">
              <a:defRPr/>
            </a:pPr>
            <a:r>
              <a:rPr lang="en-US" smtClean="0"/>
              <a:t>The Big Picture</a:t>
            </a:r>
          </a:p>
        </p:txBody>
      </p:sp>
      <p:sp>
        <p:nvSpPr>
          <p:cNvPr id="26628" name="computr1"/>
          <p:cNvSpPr>
            <a:spLocks noEditPoints="1" noChangeArrowheads="1"/>
          </p:cNvSpPr>
          <p:nvPr/>
        </p:nvSpPr>
        <p:spPr bwMode="auto">
          <a:xfrm>
            <a:off x="1066800" y="1371600"/>
            <a:ext cx="762000" cy="838200"/>
          </a:xfrm>
          <a:custGeom>
            <a:avLst/>
            <a:gdLst>
              <a:gd name="T0" fmla="*/ 24311716 w 21600"/>
              <a:gd name="T1" fmla="*/ 0 h 21600"/>
              <a:gd name="T2" fmla="*/ 13440833 w 21600"/>
              <a:gd name="T3" fmla="*/ 0 h 21600"/>
              <a:gd name="T4" fmla="*/ 2569951 w 21600"/>
              <a:gd name="T5" fmla="*/ 0 h 21600"/>
              <a:gd name="T6" fmla="*/ 0 w 21600"/>
              <a:gd name="T7" fmla="*/ 23172351 h 21600"/>
              <a:gd name="T8" fmla="*/ 0 w 21600"/>
              <a:gd name="T9" fmla="*/ 32526815 h 21600"/>
              <a:gd name="T10" fmla="*/ 13440833 w 21600"/>
              <a:gd name="T11" fmla="*/ 32526815 h 21600"/>
              <a:gd name="T12" fmla="*/ 26881666 w 21600"/>
              <a:gd name="T13" fmla="*/ 32526815 h 21600"/>
              <a:gd name="T14" fmla="*/ 26881666 w 21600"/>
              <a:gd name="T15" fmla="*/ 23172351 h 21600"/>
              <a:gd name="T16" fmla="*/ 24311716 w 21600"/>
              <a:gd name="T17" fmla="*/ 20409086 h 21600"/>
              <a:gd name="T18" fmla="*/ 2569951 w 21600"/>
              <a:gd name="T19" fmla="*/ 20409086 h 21600"/>
              <a:gd name="T20" fmla="*/ 2569951 w 21600"/>
              <a:gd name="T21" fmla="*/ 10203767 h 21600"/>
              <a:gd name="T22" fmla="*/ 24311716 w 21600"/>
              <a:gd name="T23" fmla="*/ 10203767 h 21600"/>
              <a:gd name="T24" fmla="*/ 0 w 21600"/>
              <a:gd name="T25" fmla="*/ 27849583 h 21600"/>
              <a:gd name="T26" fmla="*/ 26881666 w 21600"/>
              <a:gd name="T27" fmla="*/ 2784958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CC"/>
              </a:gs>
              <a:gs pos="100000">
                <a:srgbClr val="76765E"/>
              </a:gs>
            </a:gsLst>
            <a:lin ang="2700000" scaled="1"/>
          </a:gradFill>
          <a:ln w="9525">
            <a:solidFill>
              <a:srgbClr val="000000"/>
            </a:solidFill>
            <a:miter lim="800000"/>
            <a:headEnd/>
            <a:tailEnd/>
          </a:ln>
        </p:spPr>
        <p:txBody>
          <a:bodyPr/>
          <a:lstStyle/>
          <a:p>
            <a:endParaRPr lang="en-US"/>
          </a:p>
        </p:txBody>
      </p:sp>
      <p:sp>
        <p:nvSpPr>
          <p:cNvPr id="26629" name="computr1"/>
          <p:cNvSpPr>
            <a:spLocks noEditPoints="1" noChangeArrowheads="1"/>
          </p:cNvSpPr>
          <p:nvPr/>
        </p:nvSpPr>
        <p:spPr bwMode="auto">
          <a:xfrm>
            <a:off x="6324600" y="1371600"/>
            <a:ext cx="762000" cy="838200"/>
          </a:xfrm>
          <a:custGeom>
            <a:avLst/>
            <a:gdLst>
              <a:gd name="T0" fmla="*/ 24311716 w 21600"/>
              <a:gd name="T1" fmla="*/ 0 h 21600"/>
              <a:gd name="T2" fmla="*/ 13440833 w 21600"/>
              <a:gd name="T3" fmla="*/ 0 h 21600"/>
              <a:gd name="T4" fmla="*/ 2569951 w 21600"/>
              <a:gd name="T5" fmla="*/ 0 h 21600"/>
              <a:gd name="T6" fmla="*/ 0 w 21600"/>
              <a:gd name="T7" fmla="*/ 23172351 h 21600"/>
              <a:gd name="T8" fmla="*/ 0 w 21600"/>
              <a:gd name="T9" fmla="*/ 32526815 h 21600"/>
              <a:gd name="T10" fmla="*/ 13440833 w 21600"/>
              <a:gd name="T11" fmla="*/ 32526815 h 21600"/>
              <a:gd name="T12" fmla="*/ 26881666 w 21600"/>
              <a:gd name="T13" fmla="*/ 32526815 h 21600"/>
              <a:gd name="T14" fmla="*/ 26881666 w 21600"/>
              <a:gd name="T15" fmla="*/ 23172351 h 21600"/>
              <a:gd name="T16" fmla="*/ 24311716 w 21600"/>
              <a:gd name="T17" fmla="*/ 20409086 h 21600"/>
              <a:gd name="T18" fmla="*/ 2569951 w 21600"/>
              <a:gd name="T19" fmla="*/ 20409086 h 21600"/>
              <a:gd name="T20" fmla="*/ 2569951 w 21600"/>
              <a:gd name="T21" fmla="*/ 10203767 h 21600"/>
              <a:gd name="T22" fmla="*/ 24311716 w 21600"/>
              <a:gd name="T23" fmla="*/ 10203767 h 21600"/>
              <a:gd name="T24" fmla="*/ 0 w 21600"/>
              <a:gd name="T25" fmla="*/ 27849583 h 21600"/>
              <a:gd name="T26" fmla="*/ 26881666 w 21600"/>
              <a:gd name="T27" fmla="*/ 2784958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CC"/>
              </a:gs>
              <a:gs pos="100000">
                <a:srgbClr val="76765E"/>
              </a:gs>
            </a:gsLst>
            <a:lin ang="2700000" scaled="1"/>
          </a:gradFill>
          <a:ln w="9525">
            <a:solidFill>
              <a:srgbClr val="000000"/>
            </a:solidFill>
            <a:miter lim="800000"/>
            <a:headEnd/>
            <a:tailEnd/>
          </a:ln>
        </p:spPr>
        <p:txBody>
          <a:bodyPr/>
          <a:lstStyle/>
          <a:p>
            <a:endParaRPr lang="en-US"/>
          </a:p>
        </p:txBody>
      </p:sp>
      <p:sp>
        <p:nvSpPr>
          <p:cNvPr id="26630" name="Rectangle 7"/>
          <p:cNvSpPr>
            <a:spLocks noChangeArrowheads="1"/>
          </p:cNvSpPr>
          <p:nvPr/>
        </p:nvSpPr>
        <p:spPr bwMode="auto">
          <a:xfrm>
            <a:off x="685800" y="2667000"/>
            <a:ext cx="1371600" cy="228600"/>
          </a:xfrm>
          <a:prstGeom prst="rect">
            <a:avLst/>
          </a:prstGeom>
          <a:solidFill>
            <a:schemeClr val="accent1"/>
          </a:solidFill>
          <a:ln w="9525">
            <a:solidFill>
              <a:schemeClr val="tx1"/>
            </a:solidFill>
            <a:miter lim="800000"/>
            <a:headEnd/>
            <a:tailEnd/>
          </a:ln>
        </p:spPr>
        <p:txBody>
          <a:bodyPr wrap="none" anchor="ctr"/>
          <a:lstStyle/>
          <a:p>
            <a:pPr algn="ctr"/>
            <a:r>
              <a:rPr lang="en-US"/>
              <a:t>L5 data</a:t>
            </a:r>
          </a:p>
        </p:txBody>
      </p:sp>
      <p:sp>
        <p:nvSpPr>
          <p:cNvPr id="26631" name="Rectangle 8"/>
          <p:cNvSpPr>
            <a:spLocks noChangeArrowheads="1"/>
          </p:cNvSpPr>
          <p:nvPr/>
        </p:nvSpPr>
        <p:spPr bwMode="auto">
          <a:xfrm>
            <a:off x="2057400" y="2667000"/>
            <a:ext cx="381000" cy="228600"/>
          </a:xfrm>
          <a:prstGeom prst="rect">
            <a:avLst/>
          </a:prstGeom>
          <a:solidFill>
            <a:schemeClr val="accent1"/>
          </a:solidFill>
          <a:ln w="9525">
            <a:solidFill>
              <a:schemeClr val="tx1"/>
            </a:solidFill>
            <a:miter lim="800000"/>
            <a:headEnd/>
            <a:tailEnd/>
          </a:ln>
        </p:spPr>
        <p:txBody>
          <a:bodyPr wrap="none" anchor="ctr"/>
          <a:lstStyle/>
          <a:p>
            <a:pPr algn="ctr"/>
            <a:r>
              <a:rPr lang="en-US"/>
              <a:t>H5</a:t>
            </a:r>
          </a:p>
        </p:txBody>
      </p:sp>
      <p:sp>
        <p:nvSpPr>
          <p:cNvPr id="26632" name="Rectangle 38"/>
          <p:cNvSpPr>
            <a:spLocks noChangeArrowheads="1"/>
          </p:cNvSpPr>
          <p:nvPr/>
        </p:nvSpPr>
        <p:spPr bwMode="auto">
          <a:xfrm>
            <a:off x="685800" y="3200400"/>
            <a:ext cx="1752600" cy="228600"/>
          </a:xfrm>
          <a:prstGeom prst="rect">
            <a:avLst/>
          </a:prstGeom>
          <a:solidFill>
            <a:schemeClr val="accent2"/>
          </a:solidFill>
          <a:ln w="9525">
            <a:solidFill>
              <a:schemeClr val="tx1"/>
            </a:solidFill>
            <a:miter lim="800000"/>
            <a:headEnd/>
            <a:tailEnd/>
          </a:ln>
        </p:spPr>
        <p:txBody>
          <a:bodyPr wrap="none" anchor="ctr"/>
          <a:lstStyle/>
          <a:p>
            <a:pPr algn="ctr"/>
            <a:r>
              <a:rPr lang="en-US"/>
              <a:t>L4 data</a:t>
            </a:r>
          </a:p>
        </p:txBody>
      </p:sp>
      <p:sp>
        <p:nvSpPr>
          <p:cNvPr id="26633" name="Rectangle 39"/>
          <p:cNvSpPr>
            <a:spLocks noChangeArrowheads="1"/>
          </p:cNvSpPr>
          <p:nvPr/>
        </p:nvSpPr>
        <p:spPr bwMode="auto">
          <a:xfrm>
            <a:off x="2438400" y="3200400"/>
            <a:ext cx="381000" cy="228600"/>
          </a:xfrm>
          <a:prstGeom prst="rect">
            <a:avLst/>
          </a:prstGeom>
          <a:solidFill>
            <a:schemeClr val="accent2"/>
          </a:solidFill>
          <a:ln w="9525">
            <a:solidFill>
              <a:schemeClr val="tx1"/>
            </a:solidFill>
            <a:miter lim="800000"/>
            <a:headEnd/>
            <a:tailEnd/>
          </a:ln>
        </p:spPr>
        <p:txBody>
          <a:bodyPr wrap="none" anchor="ctr"/>
          <a:lstStyle/>
          <a:p>
            <a:pPr algn="ctr"/>
            <a:r>
              <a:rPr lang="en-US"/>
              <a:t>H4</a:t>
            </a:r>
          </a:p>
        </p:txBody>
      </p:sp>
      <p:sp>
        <p:nvSpPr>
          <p:cNvPr id="26634" name="Rectangle 40"/>
          <p:cNvSpPr>
            <a:spLocks noChangeArrowheads="1"/>
          </p:cNvSpPr>
          <p:nvPr/>
        </p:nvSpPr>
        <p:spPr bwMode="auto">
          <a:xfrm>
            <a:off x="685800" y="3733800"/>
            <a:ext cx="2133600" cy="228600"/>
          </a:xfrm>
          <a:prstGeom prst="rect">
            <a:avLst/>
          </a:prstGeom>
          <a:solidFill>
            <a:schemeClr val="accent2"/>
          </a:solidFill>
          <a:ln w="9525">
            <a:solidFill>
              <a:schemeClr val="tx1"/>
            </a:solidFill>
            <a:miter lim="800000"/>
            <a:headEnd/>
            <a:tailEnd/>
          </a:ln>
        </p:spPr>
        <p:txBody>
          <a:bodyPr wrap="none" anchor="ctr"/>
          <a:lstStyle/>
          <a:p>
            <a:pPr algn="ctr"/>
            <a:r>
              <a:rPr lang="en-US"/>
              <a:t>L3 data</a:t>
            </a:r>
          </a:p>
        </p:txBody>
      </p:sp>
      <p:sp>
        <p:nvSpPr>
          <p:cNvPr id="26635" name="Rectangle 41"/>
          <p:cNvSpPr>
            <a:spLocks noChangeArrowheads="1"/>
          </p:cNvSpPr>
          <p:nvPr/>
        </p:nvSpPr>
        <p:spPr bwMode="auto">
          <a:xfrm>
            <a:off x="2819400" y="3733800"/>
            <a:ext cx="381000" cy="228600"/>
          </a:xfrm>
          <a:prstGeom prst="rect">
            <a:avLst/>
          </a:prstGeom>
          <a:solidFill>
            <a:schemeClr val="accent2"/>
          </a:solidFill>
          <a:ln w="9525">
            <a:solidFill>
              <a:schemeClr val="tx1"/>
            </a:solidFill>
            <a:miter lim="800000"/>
            <a:headEnd/>
            <a:tailEnd/>
          </a:ln>
        </p:spPr>
        <p:txBody>
          <a:bodyPr wrap="none" anchor="ctr"/>
          <a:lstStyle/>
          <a:p>
            <a:pPr algn="ctr"/>
            <a:r>
              <a:rPr lang="en-US"/>
              <a:t>H3</a:t>
            </a:r>
          </a:p>
        </p:txBody>
      </p:sp>
      <p:sp>
        <p:nvSpPr>
          <p:cNvPr id="26636" name="Rectangle 42"/>
          <p:cNvSpPr>
            <a:spLocks noChangeArrowheads="1"/>
          </p:cNvSpPr>
          <p:nvPr/>
        </p:nvSpPr>
        <p:spPr bwMode="auto">
          <a:xfrm>
            <a:off x="685800" y="4267200"/>
            <a:ext cx="2514600" cy="228600"/>
          </a:xfrm>
          <a:prstGeom prst="rect">
            <a:avLst/>
          </a:prstGeom>
          <a:solidFill>
            <a:schemeClr val="bg1"/>
          </a:solidFill>
          <a:ln w="9525">
            <a:solidFill>
              <a:schemeClr val="tx1"/>
            </a:solidFill>
            <a:miter lim="800000"/>
            <a:headEnd/>
            <a:tailEnd/>
          </a:ln>
        </p:spPr>
        <p:txBody>
          <a:bodyPr wrap="none" anchor="ctr"/>
          <a:lstStyle/>
          <a:p>
            <a:pPr algn="ctr"/>
            <a:r>
              <a:rPr lang="en-US"/>
              <a:t>L2 data</a:t>
            </a:r>
          </a:p>
        </p:txBody>
      </p:sp>
      <p:sp>
        <p:nvSpPr>
          <p:cNvPr id="26637" name="Rectangle 43"/>
          <p:cNvSpPr>
            <a:spLocks noChangeArrowheads="1"/>
          </p:cNvSpPr>
          <p:nvPr/>
        </p:nvSpPr>
        <p:spPr bwMode="auto">
          <a:xfrm>
            <a:off x="304800" y="4267200"/>
            <a:ext cx="381000" cy="228600"/>
          </a:xfrm>
          <a:prstGeom prst="rect">
            <a:avLst/>
          </a:prstGeom>
          <a:solidFill>
            <a:schemeClr val="bg1"/>
          </a:solidFill>
          <a:ln w="9525">
            <a:solidFill>
              <a:schemeClr val="tx1"/>
            </a:solidFill>
            <a:miter lim="800000"/>
            <a:headEnd/>
            <a:tailEnd/>
          </a:ln>
        </p:spPr>
        <p:txBody>
          <a:bodyPr wrap="none" anchor="ctr"/>
          <a:lstStyle/>
          <a:p>
            <a:pPr algn="ctr"/>
            <a:r>
              <a:rPr lang="en-US"/>
              <a:t>T2</a:t>
            </a:r>
          </a:p>
        </p:txBody>
      </p:sp>
      <p:sp>
        <p:nvSpPr>
          <p:cNvPr id="26638" name="Rectangle 44"/>
          <p:cNvSpPr>
            <a:spLocks noChangeArrowheads="1"/>
          </p:cNvSpPr>
          <p:nvPr/>
        </p:nvSpPr>
        <p:spPr bwMode="auto">
          <a:xfrm>
            <a:off x="3200400" y="4267200"/>
            <a:ext cx="381000" cy="228600"/>
          </a:xfrm>
          <a:prstGeom prst="rect">
            <a:avLst/>
          </a:prstGeom>
          <a:solidFill>
            <a:schemeClr val="bg1"/>
          </a:solidFill>
          <a:ln w="9525">
            <a:solidFill>
              <a:schemeClr val="tx1"/>
            </a:solidFill>
            <a:miter lim="800000"/>
            <a:headEnd/>
            <a:tailEnd/>
          </a:ln>
        </p:spPr>
        <p:txBody>
          <a:bodyPr wrap="none" anchor="ctr"/>
          <a:lstStyle/>
          <a:p>
            <a:pPr algn="ctr"/>
            <a:r>
              <a:rPr lang="en-US"/>
              <a:t>H2</a:t>
            </a:r>
          </a:p>
        </p:txBody>
      </p:sp>
      <p:sp>
        <p:nvSpPr>
          <p:cNvPr id="26639" name="Rectangle 45"/>
          <p:cNvSpPr>
            <a:spLocks noChangeArrowheads="1"/>
          </p:cNvSpPr>
          <p:nvPr/>
        </p:nvSpPr>
        <p:spPr bwMode="auto">
          <a:xfrm>
            <a:off x="304800" y="4800600"/>
            <a:ext cx="3276600" cy="228600"/>
          </a:xfrm>
          <a:prstGeom prst="rect">
            <a:avLst/>
          </a:prstGeom>
          <a:solidFill>
            <a:srgbClr val="080808"/>
          </a:solidFill>
          <a:ln w="9525">
            <a:solidFill>
              <a:schemeClr val="tx1"/>
            </a:solidFill>
            <a:miter lim="800000"/>
            <a:headEnd/>
            <a:tailEnd/>
          </a:ln>
        </p:spPr>
        <p:txBody>
          <a:bodyPr wrap="none" anchor="ctr"/>
          <a:lstStyle/>
          <a:p>
            <a:pPr algn="ctr"/>
            <a:r>
              <a:rPr lang="en-US"/>
              <a:t>0111011010101001010101001</a:t>
            </a:r>
          </a:p>
        </p:txBody>
      </p:sp>
      <p:grpSp>
        <p:nvGrpSpPr>
          <p:cNvPr id="26640" name="Group 49"/>
          <p:cNvGrpSpPr>
            <a:grpSpLocks/>
          </p:cNvGrpSpPr>
          <p:nvPr/>
        </p:nvGrpSpPr>
        <p:grpSpPr bwMode="auto">
          <a:xfrm>
            <a:off x="3048000" y="5486400"/>
            <a:ext cx="3124200" cy="457200"/>
            <a:chOff x="1920" y="3456"/>
            <a:chExt cx="1968" cy="288"/>
          </a:xfrm>
        </p:grpSpPr>
        <p:sp>
          <p:nvSpPr>
            <p:cNvPr id="52272" name="Oval 48"/>
            <p:cNvSpPr>
              <a:spLocks noChangeArrowheads="1"/>
            </p:cNvSpPr>
            <p:nvPr/>
          </p:nvSpPr>
          <p:spPr bwMode="auto">
            <a:xfrm>
              <a:off x="3792" y="3456"/>
              <a:ext cx="96" cy="288"/>
            </a:xfrm>
            <a:prstGeom prst="ellipse">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round/>
              <a:headEnd/>
              <a:tailEnd/>
            </a:ln>
            <a:effectLst/>
          </p:spPr>
          <p:txBody>
            <a:bodyPr wrap="none" anchor="ctr"/>
            <a:lstStyle/>
            <a:p>
              <a:pPr>
                <a:defRPr/>
              </a:pPr>
              <a:endParaRPr lang="en-US"/>
            </a:p>
          </p:txBody>
        </p:sp>
        <p:sp>
          <p:nvSpPr>
            <p:cNvPr id="52270" name="Rectangle 46"/>
            <p:cNvSpPr>
              <a:spLocks noChangeArrowheads="1"/>
            </p:cNvSpPr>
            <p:nvPr/>
          </p:nvSpPr>
          <p:spPr bwMode="auto">
            <a:xfrm>
              <a:off x="1968" y="3456"/>
              <a:ext cx="1872" cy="28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26701" name="Oval 47"/>
            <p:cNvSpPr>
              <a:spLocks noChangeArrowheads="1"/>
            </p:cNvSpPr>
            <p:nvPr/>
          </p:nvSpPr>
          <p:spPr bwMode="auto">
            <a:xfrm>
              <a:off x="1920" y="3456"/>
              <a:ext cx="96" cy="288"/>
            </a:xfrm>
            <a:prstGeom prst="ellipse">
              <a:avLst/>
            </a:prstGeom>
            <a:solidFill>
              <a:schemeClr val="folHlink"/>
            </a:solidFill>
            <a:ln w="9525">
              <a:noFill/>
              <a:round/>
              <a:headEnd/>
              <a:tailEnd/>
            </a:ln>
          </p:spPr>
          <p:txBody>
            <a:bodyPr wrap="none" anchor="ctr"/>
            <a:lstStyle/>
            <a:p>
              <a:endParaRPr lang="en-US"/>
            </a:p>
          </p:txBody>
        </p:sp>
      </p:grpSp>
      <p:sp>
        <p:nvSpPr>
          <p:cNvPr id="26641" name="Line 50"/>
          <p:cNvSpPr>
            <a:spLocks noChangeShapeType="1"/>
          </p:cNvSpPr>
          <p:nvPr/>
        </p:nvSpPr>
        <p:spPr bwMode="auto">
          <a:xfrm>
            <a:off x="3276600" y="5715000"/>
            <a:ext cx="2667000" cy="0"/>
          </a:xfrm>
          <a:prstGeom prst="line">
            <a:avLst/>
          </a:prstGeom>
          <a:noFill/>
          <a:ln w="9525">
            <a:solidFill>
              <a:schemeClr val="tx1"/>
            </a:solidFill>
            <a:round/>
            <a:headEnd/>
            <a:tailEnd/>
          </a:ln>
        </p:spPr>
        <p:txBody>
          <a:bodyPr/>
          <a:lstStyle/>
          <a:p>
            <a:endParaRPr lang="en-US"/>
          </a:p>
        </p:txBody>
      </p:sp>
      <p:sp>
        <p:nvSpPr>
          <p:cNvPr id="26642" name="Rectangle 52"/>
          <p:cNvSpPr>
            <a:spLocks noChangeArrowheads="1"/>
          </p:cNvSpPr>
          <p:nvPr/>
        </p:nvSpPr>
        <p:spPr bwMode="auto">
          <a:xfrm>
            <a:off x="34290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3" name="Rectangle 53"/>
          <p:cNvSpPr>
            <a:spLocks noChangeArrowheads="1"/>
          </p:cNvSpPr>
          <p:nvPr/>
        </p:nvSpPr>
        <p:spPr bwMode="auto">
          <a:xfrm>
            <a:off x="35814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4" name="Rectangle 54"/>
          <p:cNvSpPr>
            <a:spLocks noChangeArrowheads="1"/>
          </p:cNvSpPr>
          <p:nvPr/>
        </p:nvSpPr>
        <p:spPr bwMode="auto">
          <a:xfrm>
            <a:off x="37338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5" name="Rectangle 55"/>
          <p:cNvSpPr>
            <a:spLocks noChangeArrowheads="1"/>
          </p:cNvSpPr>
          <p:nvPr/>
        </p:nvSpPr>
        <p:spPr bwMode="auto">
          <a:xfrm>
            <a:off x="38862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6" name="Rectangle 56"/>
          <p:cNvSpPr>
            <a:spLocks noChangeArrowheads="1"/>
          </p:cNvSpPr>
          <p:nvPr/>
        </p:nvSpPr>
        <p:spPr bwMode="auto">
          <a:xfrm>
            <a:off x="40386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7" name="Rectangle 57"/>
          <p:cNvSpPr>
            <a:spLocks noChangeArrowheads="1"/>
          </p:cNvSpPr>
          <p:nvPr/>
        </p:nvSpPr>
        <p:spPr bwMode="auto">
          <a:xfrm>
            <a:off x="41910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8" name="Rectangle 58"/>
          <p:cNvSpPr>
            <a:spLocks noChangeArrowheads="1"/>
          </p:cNvSpPr>
          <p:nvPr/>
        </p:nvSpPr>
        <p:spPr bwMode="auto">
          <a:xfrm>
            <a:off x="43434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49" name="Rectangle 59"/>
          <p:cNvSpPr>
            <a:spLocks noChangeArrowheads="1"/>
          </p:cNvSpPr>
          <p:nvPr/>
        </p:nvSpPr>
        <p:spPr bwMode="auto">
          <a:xfrm>
            <a:off x="44958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0" name="Rectangle 60"/>
          <p:cNvSpPr>
            <a:spLocks noChangeArrowheads="1"/>
          </p:cNvSpPr>
          <p:nvPr/>
        </p:nvSpPr>
        <p:spPr bwMode="auto">
          <a:xfrm>
            <a:off x="46482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1" name="Rectangle 61"/>
          <p:cNvSpPr>
            <a:spLocks noChangeArrowheads="1"/>
          </p:cNvSpPr>
          <p:nvPr/>
        </p:nvSpPr>
        <p:spPr bwMode="auto">
          <a:xfrm>
            <a:off x="48006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2" name="Rectangle 62"/>
          <p:cNvSpPr>
            <a:spLocks noChangeArrowheads="1"/>
          </p:cNvSpPr>
          <p:nvPr/>
        </p:nvSpPr>
        <p:spPr bwMode="auto">
          <a:xfrm>
            <a:off x="49530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3" name="Rectangle 64"/>
          <p:cNvSpPr>
            <a:spLocks noChangeArrowheads="1"/>
          </p:cNvSpPr>
          <p:nvPr/>
        </p:nvSpPr>
        <p:spPr bwMode="auto">
          <a:xfrm>
            <a:off x="51054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4" name="Rectangle 65"/>
          <p:cNvSpPr>
            <a:spLocks noChangeArrowheads="1"/>
          </p:cNvSpPr>
          <p:nvPr/>
        </p:nvSpPr>
        <p:spPr bwMode="auto">
          <a:xfrm>
            <a:off x="52578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5" name="Rectangle 66"/>
          <p:cNvSpPr>
            <a:spLocks noChangeArrowheads="1"/>
          </p:cNvSpPr>
          <p:nvPr/>
        </p:nvSpPr>
        <p:spPr bwMode="auto">
          <a:xfrm>
            <a:off x="54102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6" name="Rectangle 67"/>
          <p:cNvSpPr>
            <a:spLocks noChangeArrowheads="1"/>
          </p:cNvSpPr>
          <p:nvPr/>
        </p:nvSpPr>
        <p:spPr bwMode="auto">
          <a:xfrm>
            <a:off x="5562600" y="57150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7" name="Rectangle 68"/>
          <p:cNvSpPr>
            <a:spLocks noChangeArrowheads="1"/>
          </p:cNvSpPr>
          <p:nvPr/>
        </p:nvSpPr>
        <p:spPr bwMode="auto">
          <a:xfrm>
            <a:off x="5715000" y="5562600"/>
            <a:ext cx="152400" cy="1524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6658" name="Rectangle 72"/>
          <p:cNvSpPr>
            <a:spLocks noChangeArrowheads="1"/>
          </p:cNvSpPr>
          <p:nvPr/>
        </p:nvSpPr>
        <p:spPr bwMode="auto">
          <a:xfrm>
            <a:off x="5943600" y="2667000"/>
            <a:ext cx="1371600" cy="228600"/>
          </a:xfrm>
          <a:prstGeom prst="rect">
            <a:avLst/>
          </a:prstGeom>
          <a:solidFill>
            <a:schemeClr val="accent1"/>
          </a:solidFill>
          <a:ln w="9525">
            <a:solidFill>
              <a:schemeClr val="tx1"/>
            </a:solidFill>
            <a:miter lim="800000"/>
            <a:headEnd/>
            <a:tailEnd/>
          </a:ln>
        </p:spPr>
        <p:txBody>
          <a:bodyPr wrap="none" anchor="ctr"/>
          <a:lstStyle/>
          <a:p>
            <a:pPr algn="ctr"/>
            <a:r>
              <a:rPr lang="en-US"/>
              <a:t>L5 data</a:t>
            </a:r>
          </a:p>
        </p:txBody>
      </p:sp>
      <p:sp>
        <p:nvSpPr>
          <p:cNvPr id="26659" name="Rectangle 73"/>
          <p:cNvSpPr>
            <a:spLocks noChangeArrowheads="1"/>
          </p:cNvSpPr>
          <p:nvPr/>
        </p:nvSpPr>
        <p:spPr bwMode="auto">
          <a:xfrm>
            <a:off x="7315200" y="2667000"/>
            <a:ext cx="381000" cy="228600"/>
          </a:xfrm>
          <a:prstGeom prst="rect">
            <a:avLst/>
          </a:prstGeom>
          <a:solidFill>
            <a:schemeClr val="accent1"/>
          </a:solidFill>
          <a:ln w="9525">
            <a:solidFill>
              <a:schemeClr val="tx1"/>
            </a:solidFill>
            <a:miter lim="800000"/>
            <a:headEnd/>
            <a:tailEnd/>
          </a:ln>
        </p:spPr>
        <p:txBody>
          <a:bodyPr wrap="none" anchor="ctr"/>
          <a:lstStyle/>
          <a:p>
            <a:pPr algn="ctr"/>
            <a:r>
              <a:rPr lang="en-US"/>
              <a:t>H5</a:t>
            </a:r>
          </a:p>
        </p:txBody>
      </p:sp>
      <p:sp>
        <p:nvSpPr>
          <p:cNvPr id="26660" name="Rectangle 74"/>
          <p:cNvSpPr>
            <a:spLocks noChangeArrowheads="1"/>
          </p:cNvSpPr>
          <p:nvPr/>
        </p:nvSpPr>
        <p:spPr bwMode="auto">
          <a:xfrm>
            <a:off x="5943600" y="3200400"/>
            <a:ext cx="1752600" cy="228600"/>
          </a:xfrm>
          <a:prstGeom prst="rect">
            <a:avLst/>
          </a:prstGeom>
          <a:solidFill>
            <a:schemeClr val="accent2"/>
          </a:solidFill>
          <a:ln w="9525">
            <a:solidFill>
              <a:schemeClr val="tx1"/>
            </a:solidFill>
            <a:miter lim="800000"/>
            <a:headEnd/>
            <a:tailEnd/>
          </a:ln>
        </p:spPr>
        <p:txBody>
          <a:bodyPr wrap="none" anchor="ctr"/>
          <a:lstStyle/>
          <a:p>
            <a:pPr algn="ctr"/>
            <a:r>
              <a:rPr lang="en-US"/>
              <a:t>L4 data</a:t>
            </a:r>
          </a:p>
        </p:txBody>
      </p:sp>
      <p:sp>
        <p:nvSpPr>
          <p:cNvPr id="26661" name="Rectangle 75"/>
          <p:cNvSpPr>
            <a:spLocks noChangeArrowheads="1"/>
          </p:cNvSpPr>
          <p:nvPr/>
        </p:nvSpPr>
        <p:spPr bwMode="auto">
          <a:xfrm>
            <a:off x="7696200" y="3200400"/>
            <a:ext cx="381000" cy="228600"/>
          </a:xfrm>
          <a:prstGeom prst="rect">
            <a:avLst/>
          </a:prstGeom>
          <a:solidFill>
            <a:schemeClr val="accent2"/>
          </a:solidFill>
          <a:ln w="9525">
            <a:solidFill>
              <a:schemeClr val="tx1"/>
            </a:solidFill>
            <a:miter lim="800000"/>
            <a:headEnd/>
            <a:tailEnd/>
          </a:ln>
        </p:spPr>
        <p:txBody>
          <a:bodyPr wrap="none" anchor="ctr"/>
          <a:lstStyle/>
          <a:p>
            <a:pPr algn="ctr"/>
            <a:r>
              <a:rPr lang="en-US"/>
              <a:t>H4</a:t>
            </a:r>
          </a:p>
        </p:txBody>
      </p:sp>
      <p:sp>
        <p:nvSpPr>
          <p:cNvPr id="26662" name="Rectangle 76"/>
          <p:cNvSpPr>
            <a:spLocks noChangeArrowheads="1"/>
          </p:cNvSpPr>
          <p:nvPr/>
        </p:nvSpPr>
        <p:spPr bwMode="auto">
          <a:xfrm>
            <a:off x="5943600" y="3733800"/>
            <a:ext cx="2133600" cy="228600"/>
          </a:xfrm>
          <a:prstGeom prst="rect">
            <a:avLst/>
          </a:prstGeom>
          <a:solidFill>
            <a:schemeClr val="accent2"/>
          </a:solidFill>
          <a:ln w="9525">
            <a:solidFill>
              <a:schemeClr val="tx1"/>
            </a:solidFill>
            <a:miter lim="800000"/>
            <a:headEnd/>
            <a:tailEnd/>
          </a:ln>
        </p:spPr>
        <p:txBody>
          <a:bodyPr wrap="none" anchor="ctr"/>
          <a:lstStyle/>
          <a:p>
            <a:pPr algn="ctr"/>
            <a:r>
              <a:rPr lang="en-US"/>
              <a:t>L3 data</a:t>
            </a:r>
          </a:p>
        </p:txBody>
      </p:sp>
      <p:sp>
        <p:nvSpPr>
          <p:cNvPr id="26663" name="Rectangle 77"/>
          <p:cNvSpPr>
            <a:spLocks noChangeArrowheads="1"/>
          </p:cNvSpPr>
          <p:nvPr/>
        </p:nvSpPr>
        <p:spPr bwMode="auto">
          <a:xfrm>
            <a:off x="8077200" y="3733800"/>
            <a:ext cx="381000" cy="228600"/>
          </a:xfrm>
          <a:prstGeom prst="rect">
            <a:avLst/>
          </a:prstGeom>
          <a:solidFill>
            <a:schemeClr val="accent2"/>
          </a:solidFill>
          <a:ln w="9525">
            <a:solidFill>
              <a:schemeClr val="tx1"/>
            </a:solidFill>
            <a:miter lim="800000"/>
            <a:headEnd/>
            <a:tailEnd/>
          </a:ln>
        </p:spPr>
        <p:txBody>
          <a:bodyPr wrap="none" anchor="ctr"/>
          <a:lstStyle/>
          <a:p>
            <a:pPr algn="ctr"/>
            <a:r>
              <a:rPr lang="en-US"/>
              <a:t>H3</a:t>
            </a:r>
          </a:p>
        </p:txBody>
      </p:sp>
      <p:sp>
        <p:nvSpPr>
          <p:cNvPr id="26664" name="Rectangle 78"/>
          <p:cNvSpPr>
            <a:spLocks noChangeArrowheads="1"/>
          </p:cNvSpPr>
          <p:nvPr/>
        </p:nvSpPr>
        <p:spPr bwMode="auto">
          <a:xfrm>
            <a:off x="5943600" y="4267200"/>
            <a:ext cx="2514600" cy="228600"/>
          </a:xfrm>
          <a:prstGeom prst="rect">
            <a:avLst/>
          </a:prstGeom>
          <a:solidFill>
            <a:schemeClr val="bg1"/>
          </a:solidFill>
          <a:ln w="9525">
            <a:solidFill>
              <a:schemeClr val="tx1"/>
            </a:solidFill>
            <a:miter lim="800000"/>
            <a:headEnd/>
            <a:tailEnd/>
          </a:ln>
        </p:spPr>
        <p:txBody>
          <a:bodyPr wrap="none" anchor="ctr"/>
          <a:lstStyle/>
          <a:p>
            <a:pPr algn="ctr"/>
            <a:r>
              <a:rPr lang="en-US"/>
              <a:t>L2 data</a:t>
            </a:r>
          </a:p>
        </p:txBody>
      </p:sp>
      <p:sp>
        <p:nvSpPr>
          <p:cNvPr id="26665" name="Rectangle 79"/>
          <p:cNvSpPr>
            <a:spLocks noChangeArrowheads="1"/>
          </p:cNvSpPr>
          <p:nvPr/>
        </p:nvSpPr>
        <p:spPr bwMode="auto">
          <a:xfrm>
            <a:off x="5562600" y="4267200"/>
            <a:ext cx="381000" cy="228600"/>
          </a:xfrm>
          <a:prstGeom prst="rect">
            <a:avLst/>
          </a:prstGeom>
          <a:solidFill>
            <a:schemeClr val="bg1"/>
          </a:solidFill>
          <a:ln w="9525">
            <a:solidFill>
              <a:schemeClr val="tx1"/>
            </a:solidFill>
            <a:miter lim="800000"/>
            <a:headEnd/>
            <a:tailEnd/>
          </a:ln>
        </p:spPr>
        <p:txBody>
          <a:bodyPr wrap="none" anchor="ctr"/>
          <a:lstStyle/>
          <a:p>
            <a:pPr algn="ctr"/>
            <a:r>
              <a:rPr lang="en-US"/>
              <a:t>T2</a:t>
            </a:r>
          </a:p>
        </p:txBody>
      </p:sp>
      <p:sp>
        <p:nvSpPr>
          <p:cNvPr id="26666" name="Rectangle 80"/>
          <p:cNvSpPr>
            <a:spLocks noChangeArrowheads="1"/>
          </p:cNvSpPr>
          <p:nvPr/>
        </p:nvSpPr>
        <p:spPr bwMode="auto">
          <a:xfrm>
            <a:off x="8458200" y="4267200"/>
            <a:ext cx="381000" cy="228600"/>
          </a:xfrm>
          <a:prstGeom prst="rect">
            <a:avLst/>
          </a:prstGeom>
          <a:solidFill>
            <a:schemeClr val="bg1"/>
          </a:solidFill>
          <a:ln w="9525">
            <a:solidFill>
              <a:schemeClr val="tx1"/>
            </a:solidFill>
            <a:miter lim="800000"/>
            <a:headEnd/>
            <a:tailEnd/>
          </a:ln>
        </p:spPr>
        <p:txBody>
          <a:bodyPr wrap="none" anchor="ctr"/>
          <a:lstStyle/>
          <a:p>
            <a:pPr algn="ctr"/>
            <a:r>
              <a:rPr lang="en-US"/>
              <a:t>H2</a:t>
            </a:r>
          </a:p>
        </p:txBody>
      </p:sp>
      <p:sp>
        <p:nvSpPr>
          <p:cNvPr id="26667" name="Rectangle 81"/>
          <p:cNvSpPr>
            <a:spLocks noChangeArrowheads="1"/>
          </p:cNvSpPr>
          <p:nvPr/>
        </p:nvSpPr>
        <p:spPr bwMode="auto">
          <a:xfrm>
            <a:off x="5562600" y="4800600"/>
            <a:ext cx="3276600" cy="228600"/>
          </a:xfrm>
          <a:prstGeom prst="rect">
            <a:avLst/>
          </a:prstGeom>
          <a:solidFill>
            <a:srgbClr val="080808"/>
          </a:solidFill>
          <a:ln w="9525">
            <a:solidFill>
              <a:schemeClr val="tx1"/>
            </a:solidFill>
            <a:miter lim="800000"/>
            <a:headEnd/>
            <a:tailEnd/>
          </a:ln>
        </p:spPr>
        <p:txBody>
          <a:bodyPr wrap="none" anchor="ctr"/>
          <a:lstStyle/>
          <a:p>
            <a:pPr algn="ctr"/>
            <a:r>
              <a:rPr lang="en-US"/>
              <a:t>0111010101010010101010101</a:t>
            </a:r>
          </a:p>
        </p:txBody>
      </p:sp>
      <p:sp>
        <p:nvSpPr>
          <p:cNvPr id="26668" name="Rectangle 82"/>
          <p:cNvSpPr>
            <a:spLocks noChangeArrowheads="1"/>
          </p:cNvSpPr>
          <p:nvPr/>
        </p:nvSpPr>
        <p:spPr bwMode="auto">
          <a:xfrm>
            <a:off x="3810000" y="25146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5</a:t>
            </a:r>
          </a:p>
        </p:txBody>
      </p:sp>
      <p:sp>
        <p:nvSpPr>
          <p:cNvPr id="26669" name="Rectangle 83"/>
          <p:cNvSpPr>
            <a:spLocks noChangeArrowheads="1"/>
          </p:cNvSpPr>
          <p:nvPr/>
        </p:nvSpPr>
        <p:spPr bwMode="auto">
          <a:xfrm>
            <a:off x="3810000" y="30480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4</a:t>
            </a:r>
          </a:p>
        </p:txBody>
      </p:sp>
      <p:sp>
        <p:nvSpPr>
          <p:cNvPr id="26670" name="Rectangle 84"/>
          <p:cNvSpPr>
            <a:spLocks noChangeArrowheads="1"/>
          </p:cNvSpPr>
          <p:nvPr/>
        </p:nvSpPr>
        <p:spPr bwMode="auto">
          <a:xfrm>
            <a:off x="3810000" y="35814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3</a:t>
            </a:r>
          </a:p>
        </p:txBody>
      </p:sp>
      <p:sp>
        <p:nvSpPr>
          <p:cNvPr id="26671" name="Rectangle 85"/>
          <p:cNvSpPr>
            <a:spLocks noChangeArrowheads="1"/>
          </p:cNvSpPr>
          <p:nvPr/>
        </p:nvSpPr>
        <p:spPr bwMode="auto">
          <a:xfrm>
            <a:off x="3810000" y="41148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2</a:t>
            </a:r>
          </a:p>
        </p:txBody>
      </p:sp>
      <p:sp>
        <p:nvSpPr>
          <p:cNvPr id="26672" name="Rectangle 86"/>
          <p:cNvSpPr>
            <a:spLocks noChangeArrowheads="1"/>
          </p:cNvSpPr>
          <p:nvPr/>
        </p:nvSpPr>
        <p:spPr bwMode="auto">
          <a:xfrm>
            <a:off x="3810000" y="46482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1</a:t>
            </a:r>
          </a:p>
        </p:txBody>
      </p:sp>
      <p:sp>
        <p:nvSpPr>
          <p:cNvPr id="26673" name="Rectangle 87"/>
          <p:cNvSpPr>
            <a:spLocks noChangeArrowheads="1"/>
          </p:cNvSpPr>
          <p:nvPr/>
        </p:nvSpPr>
        <p:spPr bwMode="auto">
          <a:xfrm>
            <a:off x="5105400" y="25146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5</a:t>
            </a:r>
          </a:p>
        </p:txBody>
      </p:sp>
      <p:sp>
        <p:nvSpPr>
          <p:cNvPr id="26674" name="Rectangle 88"/>
          <p:cNvSpPr>
            <a:spLocks noChangeArrowheads="1"/>
          </p:cNvSpPr>
          <p:nvPr/>
        </p:nvSpPr>
        <p:spPr bwMode="auto">
          <a:xfrm>
            <a:off x="5105400" y="30480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4</a:t>
            </a:r>
          </a:p>
        </p:txBody>
      </p:sp>
      <p:sp>
        <p:nvSpPr>
          <p:cNvPr id="26675" name="Rectangle 89"/>
          <p:cNvSpPr>
            <a:spLocks noChangeArrowheads="1"/>
          </p:cNvSpPr>
          <p:nvPr/>
        </p:nvSpPr>
        <p:spPr bwMode="auto">
          <a:xfrm>
            <a:off x="5105400" y="35814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3</a:t>
            </a:r>
          </a:p>
        </p:txBody>
      </p:sp>
      <p:sp>
        <p:nvSpPr>
          <p:cNvPr id="26676" name="Rectangle 90"/>
          <p:cNvSpPr>
            <a:spLocks noChangeArrowheads="1"/>
          </p:cNvSpPr>
          <p:nvPr/>
        </p:nvSpPr>
        <p:spPr bwMode="auto">
          <a:xfrm>
            <a:off x="5105400" y="41148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2</a:t>
            </a:r>
          </a:p>
        </p:txBody>
      </p:sp>
      <p:sp>
        <p:nvSpPr>
          <p:cNvPr id="26677" name="Rectangle 91"/>
          <p:cNvSpPr>
            <a:spLocks noChangeArrowheads="1"/>
          </p:cNvSpPr>
          <p:nvPr/>
        </p:nvSpPr>
        <p:spPr bwMode="auto">
          <a:xfrm>
            <a:off x="5105400" y="4648200"/>
            <a:ext cx="304800" cy="533400"/>
          </a:xfrm>
          <a:prstGeom prst="rect">
            <a:avLst/>
          </a:prstGeom>
          <a:solidFill>
            <a:schemeClr val="tx1"/>
          </a:solidFill>
          <a:ln w="9525">
            <a:solidFill>
              <a:schemeClr val="bg2"/>
            </a:solidFill>
            <a:miter lim="800000"/>
            <a:headEnd/>
            <a:tailEnd/>
          </a:ln>
        </p:spPr>
        <p:txBody>
          <a:bodyPr wrap="none" anchor="ctr"/>
          <a:lstStyle/>
          <a:p>
            <a:pPr algn="ctr"/>
            <a:r>
              <a:rPr lang="en-US">
                <a:solidFill>
                  <a:schemeClr val="bg1"/>
                </a:solidFill>
              </a:rPr>
              <a:t>1</a:t>
            </a:r>
          </a:p>
        </p:txBody>
      </p:sp>
      <p:sp>
        <p:nvSpPr>
          <p:cNvPr id="26678" name="AutoShape 93"/>
          <p:cNvSpPr>
            <a:spLocks noChangeArrowheads="1"/>
          </p:cNvSpPr>
          <p:nvPr/>
        </p:nvSpPr>
        <p:spPr bwMode="auto">
          <a:xfrm rot="10800000" flipH="1">
            <a:off x="2057400" y="5105400"/>
            <a:ext cx="838200" cy="838200"/>
          </a:xfrm>
          <a:custGeom>
            <a:avLst/>
            <a:gdLst>
              <a:gd name="T0" fmla="*/ 22777815 w 21600"/>
              <a:gd name="T1" fmla="*/ 0 h 21600"/>
              <a:gd name="T2" fmla="*/ 22777815 w 21600"/>
              <a:gd name="T3" fmla="*/ 18308382 h 21600"/>
              <a:gd name="T4" fmla="*/ 4874521 w 21600"/>
              <a:gd name="T5" fmla="*/ 32526815 h 21600"/>
              <a:gd name="T6" fmla="*/ 32526815 w 21600"/>
              <a:gd name="T7" fmla="*/ 915419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6679" name="AutoShape 94"/>
          <p:cNvSpPr>
            <a:spLocks noChangeArrowheads="1"/>
          </p:cNvSpPr>
          <p:nvPr/>
        </p:nvSpPr>
        <p:spPr bwMode="auto">
          <a:xfrm rot="5400000" flipH="1">
            <a:off x="6324600" y="5105400"/>
            <a:ext cx="762000" cy="762000"/>
          </a:xfrm>
          <a:custGeom>
            <a:avLst/>
            <a:gdLst>
              <a:gd name="T0" fmla="*/ 18824648 w 21600"/>
              <a:gd name="T1" fmla="*/ 0 h 21600"/>
              <a:gd name="T2" fmla="*/ 18824648 w 21600"/>
              <a:gd name="T3" fmla="*/ 15130885 h 21600"/>
              <a:gd name="T4" fmla="*/ 4028510 w 21600"/>
              <a:gd name="T5" fmla="*/ 26881666 h 21600"/>
              <a:gd name="T6" fmla="*/ 26881666 w 21600"/>
              <a:gd name="T7" fmla="*/ 7565460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6680" name="Text Box 95"/>
          <p:cNvSpPr txBox="1">
            <a:spLocks noChangeArrowheads="1"/>
          </p:cNvSpPr>
          <p:nvPr/>
        </p:nvSpPr>
        <p:spPr bwMode="auto">
          <a:xfrm>
            <a:off x="3429000" y="5899150"/>
            <a:ext cx="2382838" cy="366713"/>
          </a:xfrm>
          <a:prstGeom prst="rect">
            <a:avLst/>
          </a:prstGeom>
          <a:noFill/>
          <a:ln w="9525">
            <a:noFill/>
            <a:miter lim="800000"/>
            <a:headEnd/>
            <a:tailEnd/>
          </a:ln>
        </p:spPr>
        <p:txBody>
          <a:bodyPr wrap="none">
            <a:spAutoFit/>
          </a:bodyPr>
          <a:lstStyle/>
          <a:p>
            <a:r>
              <a:rPr lang="en-US"/>
              <a:t>Transmission medium</a:t>
            </a:r>
          </a:p>
        </p:txBody>
      </p:sp>
      <p:sp>
        <p:nvSpPr>
          <p:cNvPr id="26681" name="Line 96"/>
          <p:cNvSpPr>
            <a:spLocks noChangeShapeType="1"/>
          </p:cNvSpPr>
          <p:nvPr/>
        </p:nvSpPr>
        <p:spPr bwMode="auto">
          <a:xfrm>
            <a:off x="2438400" y="2895600"/>
            <a:ext cx="0" cy="304800"/>
          </a:xfrm>
          <a:prstGeom prst="line">
            <a:avLst/>
          </a:prstGeom>
          <a:noFill/>
          <a:ln w="9525">
            <a:solidFill>
              <a:schemeClr val="tx1"/>
            </a:solidFill>
            <a:prstDash val="dash"/>
            <a:round/>
            <a:headEnd/>
            <a:tailEnd/>
          </a:ln>
        </p:spPr>
        <p:txBody>
          <a:bodyPr/>
          <a:lstStyle/>
          <a:p>
            <a:endParaRPr lang="en-US"/>
          </a:p>
        </p:txBody>
      </p:sp>
      <p:sp>
        <p:nvSpPr>
          <p:cNvPr id="26682" name="Line 97"/>
          <p:cNvSpPr>
            <a:spLocks noChangeShapeType="1"/>
          </p:cNvSpPr>
          <p:nvPr/>
        </p:nvSpPr>
        <p:spPr bwMode="auto">
          <a:xfrm>
            <a:off x="2819400" y="3429000"/>
            <a:ext cx="0" cy="304800"/>
          </a:xfrm>
          <a:prstGeom prst="line">
            <a:avLst/>
          </a:prstGeom>
          <a:noFill/>
          <a:ln w="9525">
            <a:solidFill>
              <a:schemeClr val="tx1"/>
            </a:solidFill>
            <a:prstDash val="dash"/>
            <a:round/>
            <a:headEnd/>
            <a:tailEnd/>
          </a:ln>
        </p:spPr>
        <p:txBody>
          <a:bodyPr/>
          <a:lstStyle/>
          <a:p>
            <a:endParaRPr lang="en-US"/>
          </a:p>
        </p:txBody>
      </p:sp>
      <p:sp>
        <p:nvSpPr>
          <p:cNvPr id="26683" name="Line 98"/>
          <p:cNvSpPr>
            <a:spLocks noChangeShapeType="1"/>
          </p:cNvSpPr>
          <p:nvPr/>
        </p:nvSpPr>
        <p:spPr bwMode="auto">
          <a:xfrm>
            <a:off x="685800" y="3962400"/>
            <a:ext cx="0" cy="304800"/>
          </a:xfrm>
          <a:prstGeom prst="line">
            <a:avLst/>
          </a:prstGeom>
          <a:noFill/>
          <a:ln w="9525">
            <a:solidFill>
              <a:schemeClr val="tx1"/>
            </a:solidFill>
            <a:prstDash val="dash"/>
            <a:round/>
            <a:headEnd/>
            <a:tailEnd/>
          </a:ln>
        </p:spPr>
        <p:txBody>
          <a:bodyPr/>
          <a:lstStyle/>
          <a:p>
            <a:endParaRPr lang="en-US"/>
          </a:p>
        </p:txBody>
      </p:sp>
      <p:sp>
        <p:nvSpPr>
          <p:cNvPr id="26684" name="Line 99"/>
          <p:cNvSpPr>
            <a:spLocks noChangeShapeType="1"/>
          </p:cNvSpPr>
          <p:nvPr/>
        </p:nvSpPr>
        <p:spPr bwMode="auto">
          <a:xfrm>
            <a:off x="3200400" y="3962400"/>
            <a:ext cx="0" cy="304800"/>
          </a:xfrm>
          <a:prstGeom prst="line">
            <a:avLst/>
          </a:prstGeom>
          <a:noFill/>
          <a:ln w="9525">
            <a:solidFill>
              <a:schemeClr val="tx1"/>
            </a:solidFill>
            <a:prstDash val="dash"/>
            <a:round/>
            <a:headEnd/>
            <a:tailEnd/>
          </a:ln>
        </p:spPr>
        <p:txBody>
          <a:bodyPr/>
          <a:lstStyle/>
          <a:p>
            <a:endParaRPr lang="en-US"/>
          </a:p>
        </p:txBody>
      </p:sp>
      <p:sp>
        <p:nvSpPr>
          <p:cNvPr id="26685" name="Line 100"/>
          <p:cNvSpPr>
            <a:spLocks noChangeShapeType="1"/>
          </p:cNvSpPr>
          <p:nvPr/>
        </p:nvSpPr>
        <p:spPr bwMode="auto">
          <a:xfrm>
            <a:off x="3581400" y="4495800"/>
            <a:ext cx="0" cy="304800"/>
          </a:xfrm>
          <a:prstGeom prst="line">
            <a:avLst/>
          </a:prstGeom>
          <a:noFill/>
          <a:ln w="9525">
            <a:solidFill>
              <a:schemeClr val="tx1"/>
            </a:solidFill>
            <a:prstDash val="dash"/>
            <a:round/>
            <a:headEnd/>
            <a:tailEnd/>
          </a:ln>
        </p:spPr>
        <p:txBody>
          <a:bodyPr/>
          <a:lstStyle/>
          <a:p>
            <a:endParaRPr lang="en-US"/>
          </a:p>
        </p:txBody>
      </p:sp>
      <p:sp>
        <p:nvSpPr>
          <p:cNvPr id="26686" name="Line 101"/>
          <p:cNvSpPr>
            <a:spLocks noChangeShapeType="1"/>
          </p:cNvSpPr>
          <p:nvPr/>
        </p:nvSpPr>
        <p:spPr bwMode="auto">
          <a:xfrm>
            <a:off x="304800" y="4495800"/>
            <a:ext cx="0" cy="304800"/>
          </a:xfrm>
          <a:prstGeom prst="line">
            <a:avLst/>
          </a:prstGeom>
          <a:noFill/>
          <a:ln w="9525">
            <a:solidFill>
              <a:schemeClr val="tx1"/>
            </a:solidFill>
            <a:prstDash val="dash"/>
            <a:round/>
            <a:headEnd/>
            <a:tailEnd/>
          </a:ln>
        </p:spPr>
        <p:txBody>
          <a:bodyPr/>
          <a:lstStyle/>
          <a:p>
            <a:endParaRPr lang="en-US"/>
          </a:p>
        </p:txBody>
      </p:sp>
      <p:sp>
        <p:nvSpPr>
          <p:cNvPr id="26687" name="Line 102"/>
          <p:cNvSpPr>
            <a:spLocks noChangeShapeType="1"/>
          </p:cNvSpPr>
          <p:nvPr/>
        </p:nvSpPr>
        <p:spPr bwMode="auto">
          <a:xfrm>
            <a:off x="685800" y="2895600"/>
            <a:ext cx="0" cy="304800"/>
          </a:xfrm>
          <a:prstGeom prst="line">
            <a:avLst/>
          </a:prstGeom>
          <a:noFill/>
          <a:ln w="9525">
            <a:solidFill>
              <a:schemeClr val="tx1"/>
            </a:solidFill>
            <a:prstDash val="dash"/>
            <a:round/>
            <a:headEnd/>
            <a:tailEnd/>
          </a:ln>
        </p:spPr>
        <p:txBody>
          <a:bodyPr/>
          <a:lstStyle/>
          <a:p>
            <a:endParaRPr lang="en-US"/>
          </a:p>
        </p:txBody>
      </p:sp>
      <p:sp>
        <p:nvSpPr>
          <p:cNvPr id="26688" name="Line 103"/>
          <p:cNvSpPr>
            <a:spLocks noChangeShapeType="1"/>
          </p:cNvSpPr>
          <p:nvPr/>
        </p:nvSpPr>
        <p:spPr bwMode="auto">
          <a:xfrm>
            <a:off x="685800" y="3429000"/>
            <a:ext cx="0" cy="304800"/>
          </a:xfrm>
          <a:prstGeom prst="line">
            <a:avLst/>
          </a:prstGeom>
          <a:noFill/>
          <a:ln w="9525">
            <a:solidFill>
              <a:schemeClr val="tx1"/>
            </a:solidFill>
            <a:prstDash val="dash"/>
            <a:round/>
            <a:headEnd/>
            <a:tailEnd/>
          </a:ln>
        </p:spPr>
        <p:txBody>
          <a:bodyPr/>
          <a:lstStyle/>
          <a:p>
            <a:endParaRPr lang="en-US"/>
          </a:p>
        </p:txBody>
      </p:sp>
      <p:sp>
        <p:nvSpPr>
          <p:cNvPr id="26689" name="Line 104"/>
          <p:cNvSpPr>
            <a:spLocks noChangeShapeType="1"/>
          </p:cNvSpPr>
          <p:nvPr/>
        </p:nvSpPr>
        <p:spPr bwMode="auto">
          <a:xfrm>
            <a:off x="7696200" y="2895600"/>
            <a:ext cx="0" cy="304800"/>
          </a:xfrm>
          <a:prstGeom prst="line">
            <a:avLst/>
          </a:prstGeom>
          <a:noFill/>
          <a:ln w="9525">
            <a:solidFill>
              <a:schemeClr val="tx1"/>
            </a:solidFill>
            <a:prstDash val="dash"/>
            <a:round/>
            <a:headEnd/>
            <a:tailEnd/>
          </a:ln>
        </p:spPr>
        <p:txBody>
          <a:bodyPr/>
          <a:lstStyle/>
          <a:p>
            <a:endParaRPr lang="en-US"/>
          </a:p>
        </p:txBody>
      </p:sp>
      <p:sp>
        <p:nvSpPr>
          <p:cNvPr id="26690" name="Line 105"/>
          <p:cNvSpPr>
            <a:spLocks noChangeShapeType="1"/>
          </p:cNvSpPr>
          <p:nvPr/>
        </p:nvSpPr>
        <p:spPr bwMode="auto">
          <a:xfrm>
            <a:off x="8077200" y="3429000"/>
            <a:ext cx="0" cy="304800"/>
          </a:xfrm>
          <a:prstGeom prst="line">
            <a:avLst/>
          </a:prstGeom>
          <a:noFill/>
          <a:ln w="9525">
            <a:solidFill>
              <a:schemeClr val="tx1"/>
            </a:solidFill>
            <a:prstDash val="dash"/>
            <a:round/>
            <a:headEnd/>
            <a:tailEnd/>
          </a:ln>
        </p:spPr>
        <p:txBody>
          <a:bodyPr/>
          <a:lstStyle/>
          <a:p>
            <a:endParaRPr lang="en-US"/>
          </a:p>
        </p:txBody>
      </p:sp>
      <p:sp>
        <p:nvSpPr>
          <p:cNvPr id="26691" name="Line 106"/>
          <p:cNvSpPr>
            <a:spLocks noChangeShapeType="1"/>
          </p:cNvSpPr>
          <p:nvPr/>
        </p:nvSpPr>
        <p:spPr bwMode="auto">
          <a:xfrm>
            <a:off x="5943600" y="3962400"/>
            <a:ext cx="0" cy="304800"/>
          </a:xfrm>
          <a:prstGeom prst="line">
            <a:avLst/>
          </a:prstGeom>
          <a:noFill/>
          <a:ln w="9525">
            <a:solidFill>
              <a:schemeClr val="tx1"/>
            </a:solidFill>
            <a:prstDash val="dash"/>
            <a:round/>
            <a:headEnd/>
            <a:tailEnd/>
          </a:ln>
        </p:spPr>
        <p:txBody>
          <a:bodyPr/>
          <a:lstStyle/>
          <a:p>
            <a:endParaRPr lang="en-US"/>
          </a:p>
        </p:txBody>
      </p:sp>
      <p:sp>
        <p:nvSpPr>
          <p:cNvPr id="26692" name="Line 107"/>
          <p:cNvSpPr>
            <a:spLocks noChangeShapeType="1"/>
          </p:cNvSpPr>
          <p:nvPr/>
        </p:nvSpPr>
        <p:spPr bwMode="auto">
          <a:xfrm>
            <a:off x="8458200" y="3962400"/>
            <a:ext cx="0" cy="304800"/>
          </a:xfrm>
          <a:prstGeom prst="line">
            <a:avLst/>
          </a:prstGeom>
          <a:noFill/>
          <a:ln w="9525">
            <a:solidFill>
              <a:schemeClr val="tx1"/>
            </a:solidFill>
            <a:prstDash val="dash"/>
            <a:round/>
            <a:headEnd/>
            <a:tailEnd/>
          </a:ln>
        </p:spPr>
        <p:txBody>
          <a:bodyPr/>
          <a:lstStyle/>
          <a:p>
            <a:endParaRPr lang="en-US"/>
          </a:p>
        </p:txBody>
      </p:sp>
      <p:sp>
        <p:nvSpPr>
          <p:cNvPr id="26693" name="Line 108"/>
          <p:cNvSpPr>
            <a:spLocks noChangeShapeType="1"/>
          </p:cNvSpPr>
          <p:nvPr/>
        </p:nvSpPr>
        <p:spPr bwMode="auto">
          <a:xfrm>
            <a:off x="8839200" y="4495800"/>
            <a:ext cx="0" cy="304800"/>
          </a:xfrm>
          <a:prstGeom prst="line">
            <a:avLst/>
          </a:prstGeom>
          <a:noFill/>
          <a:ln w="9525">
            <a:solidFill>
              <a:schemeClr val="tx1"/>
            </a:solidFill>
            <a:prstDash val="dash"/>
            <a:round/>
            <a:headEnd/>
            <a:tailEnd/>
          </a:ln>
        </p:spPr>
        <p:txBody>
          <a:bodyPr/>
          <a:lstStyle/>
          <a:p>
            <a:endParaRPr lang="en-US"/>
          </a:p>
        </p:txBody>
      </p:sp>
      <p:sp>
        <p:nvSpPr>
          <p:cNvPr id="26694" name="Line 109"/>
          <p:cNvSpPr>
            <a:spLocks noChangeShapeType="1"/>
          </p:cNvSpPr>
          <p:nvPr/>
        </p:nvSpPr>
        <p:spPr bwMode="auto">
          <a:xfrm>
            <a:off x="5562600" y="4495800"/>
            <a:ext cx="0" cy="304800"/>
          </a:xfrm>
          <a:prstGeom prst="line">
            <a:avLst/>
          </a:prstGeom>
          <a:noFill/>
          <a:ln w="9525">
            <a:solidFill>
              <a:schemeClr val="tx1"/>
            </a:solidFill>
            <a:prstDash val="dash"/>
            <a:round/>
            <a:headEnd/>
            <a:tailEnd/>
          </a:ln>
        </p:spPr>
        <p:txBody>
          <a:bodyPr/>
          <a:lstStyle/>
          <a:p>
            <a:endParaRPr lang="en-US"/>
          </a:p>
        </p:txBody>
      </p:sp>
      <p:sp>
        <p:nvSpPr>
          <p:cNvPr id="26695" name="Line 110"/>
          <p:cNvSpPr>
            <a:spLocks noChangeShapeType="1"/>
          </p:cNvSpPr>
          <p:nvPr/>
        </p:nvSpPr>
        <p:spPr bwMode="auto">
          <a:xfrm>
            <a:off x="5943600" y="2895600"/>
            <a:ext cx="0" cy="304800"/>
          </a:xfrm>
          <a:prstGeom prst="line">
            <a:avLst/>
          </a:prstGeom>
          <a:noFill/>
          <a:ln w="9525">
            <a:solidFill>
              <a:schemeClr val="tx1"/>
            </a:solidFill>
            <a:prstDash val="dash"/>
            <a:round/>
            <a:headEnd/>
            <a:tailEnd/>
          </a:ln>
        </p:spPr>
        <p:txBody>
          <a:bodyPr/>
          <a:lstStyle/>
          <a:p>
            <a:endParaRPr lang="en-US"/>
          </a:p>
        </p:txBody>
      </p:sp>
      <p:sp>
        <p:nvSpPr>
          <p:cNvPr id="26696" name="Line 111"/>
          <p:cNvSpPr>
            <a:spLocks noChangeShapeType="1"/>
          </p:cNvSpPr>
          <p:nvPr/>
        </p:nvSpPr>
        <p:spPr bwMode="auto">
          <a:xfrm>
            <a:off x="5943600" y="3429000"/>
            <a:ext cx="0" cy="304800"/>
          </a:xfrm>
          <a:prstGeom prst="line">
            <a:avLst/>
          </a:prstGeom>
          <a:noFill/>
          <a:ln w="9525">
            <a:solidFill>
              <a:schemeClr val="tx1"/>
            </a:solidFill>
            <a:prstDash val="dash"/>
            <a:round/>
            <a:headEnd/>
            <a:tailEnd/>
          </a:ln>
        </p:spPr>
        <p:txBody>
          <a:bodyPr/>
          <a:lstStyle/>
          <a:p>
            <a:endParaRPr lang="en-US"/>
          </a:p>
        </p:txBody>
      </p:sp>
      <p:sp>
        <p:nvSpPr>
          <p:cNvPr id="26697" name="AutoShape 112"/>
          <p:cNvSpPr>
            <a:spLocks noChangeArrowheads="1"/>
          </p:cNvSpPr>
          <p:nvPr/>
        </p:nvSpPr>
        <p:spPr bwMode="auto">
          <a:xfrm>
            <a:off x="6629400" y="2286000"/>
            <a:ext cx="228600" cy="304800"/>
          </a:xfrm>
          <a:prstGeom prst="upArrow">
            <a:avLst>
              <a:gd name="adj1" fmla="val 50000"/>
              <a:gd name="adj2" fmla="val 33333"/>
            </a:avLst>
          </a:prstGeom>
          <a:solidFill>
            <a:schemeClr val="folHlink"/>
          </a:solidFill>
          <a:ln w="9525">
            <a:solidFill>
              <a:schemeClr val="tx1"/>
            </a:solidFill>
            <a:miter lim="800000"/>
            <a:headEnd/>
            <a:tailEnd/>
          </a:ln>
        </p:spPr>
        <p:txBody>
          <a:bodyPr wrap="none" anchor="ctr"/>
          <a:lstStyle/>
          <a:p>
            <a:endParaRPr lang="en-US"/>
          </a:p>
        </p:txBody>
      </p:sp>
      <p:sp>
        <p:nvSpPr>
          <p:cNvPr id="26698" name="AutoShape 113"/>
          <p:cNvSpPr>
            <a:spLocks noChangeArrowheads="1"/>
          </p:cNvSpPr>
          <p:nvPr/>
        </p:nvSpPr>
        <p:spPr bwMode="auto">
          <a:xfrm flipV="1">
            <a:off x="1371600" y="2286000"/>
            <a:ext cx="228600" cy="304800"/>
          </a:xfrm>
          <a:prstGeom prst="upArrow">
            <a:avLst>
              <a:gd name="adj1" fmla="val 50000"/>
              <a:gd name="adj2" fmla="val 33333"/>
            </a:avLst>
          </a:prstGeom>
          <a:solidFill>
            <a:schemeClr val="folHlink"/>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146399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p:cNvSpPr>
            <a:spLocks noGrp="1"/>
          </p:cNvSpPr>
          <p:nvPr>
            <p:ph type="sldNum" sz="quarter" idx="12"/>
          </p:nvPr>
        </p:nvSpPr>
        <p:spPr/>
        <p:txBody>
          <a:bodyPr/>
          <a:lstStyle/>
          <a:p>
            <a:pPr>
              <a:defRPr/>
            </a:pPr>
            <a:fld id="{E52C969A-735D-40D2-B98E-01F454FDC645}" type="slidenum">
              <a:rPr lang="en-US"/>
              <a:pPr>
                <a:defRPr/>
              </a:pPr>
              <a:t>11</a:t>
            </a:fld>
            <a:endParaRPr lang="en-US"/>
          </a:p>
        </p:txBody>
      </p:sp>
      <p:sp>
        <p:nvSpPr>
          <p:cNvPr id="15362" name="Rectangle 2"/>
          <p:cNvSpPr>
            <a:spLocks noGrp="1" noChangeArrowheads="1"/>
          </p:cNvSpPr>
          <p:nvPr>
            <p:ph type="title"/>
          </p:nvPr>
        </p:nvSpPr>
        <p:spPr/>
        <p:txBody>
          <a:bodyPr/>
          <a:lstStyle/>
          <a:p>
            <a:pPr eaLnBrk="1" hangingPunct="1">
              <a:defRPr/>
            </a:pPr>
            <a:r>
              <a:rPr lang="en-US" smtClean="0"/>
              <a:t>Direction of Data Flow</a:t>
            </a:r>
          </a:p>
        </p:txBody>
      </p:sp>
      <p:sp>
        <p:nvSpPr>
          <p:cNvPr id="15363" name="Rectangle 3"/>
          <p:cNvSpPr>
            <a:spLocks noGrp="1" noChangeArrowheads="1"/>
          </p:cNvSpPr>
          <p:nvPr>
            <p:ph type="body" idx="1"/>
          </p:nvPr>
        </p:nvSpPr>
        <p:spPr/>
        <p:txBody>
          <a:bodyPr/>
          <a:lstStyle/>
          <a:p>
            <a:pPr eaLnBrk="1" hangingPunct="1">
              <a:defRPr/>
            </a:pPr>
            <a:r>
              <a:rPr lang="en-US" b="1" smtClean="0"/>
              <a:t>Simplex</a:t>
            </a:r>
            <a:r>
              <a:rPr lang="en-US" smtClean="0"/>
              <a:t>: One direction only</a:t>
            </a:r>
          </a:p>
        </p:txBody>
      </p:sp>
      <p:grpSp>
        <p:nvGrpSpPr>
          <p:cNvPr id="2" name="Group 52"/>
          <p:cNvGrpSpPr>
            <a:grpSpLocks/>
          </p:cNvGrpSpPr>
          <p:nvPr/>
        </p:nvGrpSpPr>
        <p:grpSpPr bwMode="auto">
          <a:xfrm>
            <a:off x="2209800" y="2286000"/>
            <a:ext cx="831850" cy="1465263"/>
            <a:chOff x="1392" y="1440"/>
            <a:chExt cx="524" cy="923"/>
          </a:xfrm>
        </p:grpSpPr>
        <p:sp>
          <p:nvSpPr>
            <p:cNvPr id="13362" name="tower"/>
            <p:cNvSpPr>
              <a:spLocks noEditPoints="1" noChangeArrowheads="1"/>
            </p:cNvSpPr>
            <p:nvPr/>
          </p:nvSpPr>
          <p:spPr bwMode="auto">
            <a:xfrm>
              <a:off x="1488" y="1440"/>
              <a:ext cx="312" cy="624"/>
            </a:xfrm>
            <a:custGeom>
              <a:avLst/>
              <a:gdLst>
                <a:gd name="T0" fmla="*/ 0 w 21600"/>
                <a:gd name="T1" fmla="*/ 2 h 21600"/>
                <a:gd name="T2" fmla="*/ 1 w 21600"/>
                <a:gd name="T3" fmla="*/ 0 h 21600"/>
                <a:gd name="T4" fmla="*/ 2 w 21600"/>
                <a:gd name="T5" fmla="*/ 0 h 21600"/>
                <a:gd name="T6" fmla="*/ 5 w 21600"/>
                <a:gd name="T7" fmla="*/ 0 h 21600"/>
                <a:gd name="T8" fmla="*/ 5 w 21600"/>
                <a:gd name="T9" fmla="*/ 10 h 21600"/>
                <a:gd name="T10" fmla="*/ 5 w 21600"/>
                <a:gd name="T11" fmla="*/ 16 h 21600"/>
                <a:gd name="T12" fmla="*/ 3 w 21600"/>
                <a:gd name="T13" fmla="*/ 18 h 21600"/>
                <a:gd name="T14" fmla="*/ 2 w 21600"/>
                <a:gd name="T15" fmla="*/ 18 h 21600"/>
                <a:gd name="T16" fmla="*/ 0 w 21600"/>
                <a:gd name="T17" fmla="*/ 18 h 21600"/>
                <a:gd name="T18" fmla="*/ 0 w 21600"/>
                <a:gd name="T19" fmla="*/ 1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85 w 21600"/>
                <a:gd name="T31" fmla="*/ 22535 h 21600"/>
                <a:gd name="T32" fmla="*/ 21462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13363" name="Text Box 42"/>
            <p:cNvSpPr txBox="1">
              <a:spLocks noChangeArrowheads="1"/>
            </p:cNvSpPr>
            <p:nvPr/>
          </p:nvSpPr>
          <p:spPr bwMode="auto">
            <a:xfrm>
              <a:off x="1392" y="2132"/>
              <a:ext cx="524" cy="231"/>
            </a:xfrm>
            <a:prstGeom prst="rect">
              <a:avLst/>
            </a:prstGeom>
            <a:noFill/>
            <a:ln w="9525">
              <a:noFill/>
              <a:miter lim="800000"/>
              <a:headEnd/>
              <a:tailEnd/>
            </a:ln>
          </p:spPr>
          <p:txBody>
            <a:bodyPr wrap="none">
              <a:spAutoFit/>
            </a:bodyPr>
            <a:lstStyle/>
            <a:p>
              <a:r>
                <a:rPr lang="en-US"/>
                <a:t>Server</a:t>
              </a:r>
            </a:p>
          </p:txBody>
        </p:sp>
      </p:grpSp>
      <p:grpSp>
        <p:nvGrpSpPr>
          <p:cNvPr id="3" name="Group 53"/>
          <p:cNvGrpSpPr>
            <a:grpSpLocks/>
          </p:cNvGrpSpPr>
          <p:nvPr/>
        </p:nvGrpSpPr>
        <p:grpSpPr bwMode="auto">
          <a:xfrm>
            <a:off x="4953000" y="2286000"/>
            <a:ext cx="990600" cy="1433513"/>
            <a:chOff x="3120" y="1440"/>
            <a:chExt cx="624" cy="903"/>
          </a:xfrm>
        </p:grpSpPr>
        <p:sp>
          <p:nvSpPr>
            <p:cNvPr id="13360" name="monitor"/>
            <p:cNvSpPr>
              <a:spLocks noEditPoints="1" noChangeArrowheads="1"/>
            </p:cNvSpPr>
            <p:nvPr/>
          </p:nvSpPr>
          <p:spPr bwMode="auto">
            <a:xfrm>
              <a:off x="3120" y="1440"/>
              <a:ext cx="624" cy="624"/>
            </a:xfrm>
            <a:custGeom>
              <a:avLst/>
              <a:gdLst>
                <a:gd name="T0" fmla="*/ 6 w 21600"/>
                <a:gd name="T1" fmla="*/ 18 h 21600"/>
                <a:gd name="T2" fmla="*/ 3 w 21600"/>
                <a:gd name="T3" fmla="*/ 17 h 21600"/>
                <a:gd name="T4" fmla="*/ 0 w 21600"/>
                <a:gd name="T5" fmla="*/ 13 h 21600"/>
                <a:gd name="T6" fmla="*/ 0 w 21600"/>
                <a:gd name="T7" fmla="*/ 9 h 21600"/>
                <a:gd name="T8" fmla="*/ 0 w 21600"/>
                <a:gd name="T9" fmla="*/ 3 h 21600"/>
                <a:gd name="T10" fmla="*/ 7 w 21600"/>
                <a:gd name="T11" fmla="*/ 1 h 21600"/>
                <a:gd name="T12" fmla="*/ 15 w 21600"/>
                <a:gd name="T13" fmla="*/ 0 h 21600"/>
                <a:gd name="T14" fmla="*/ 18 w 21600"/>
                <a:gd name="T15" fmla="*/ 1 h 21600"/>
                <a:gd name="T16" fmla="*/ 18 w 21600"/>
                <a:gd name="T17" fmla="*/ 9 h 21600"/>
                <a:gd name="T18" fmla="*/ 18 w 21600"/>
                <a:gd name="T19" fmla="*/ 14 h 21600"/>
                <a:gd name="T20" fmla="*/ 9 w 21600"/>
                <a:gd name="T21" fmla="*/ 17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1212 w 21600"/>
                <a:gd name="T34" fmla="*/ 22535 h 21600"/>
                <a:gd name="T35" fmla="*/ 20700 w 21600"/>
                <a:gd name="T36" fmla="*/ 28385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rgbClr val="FFFFCC"/>
            </a:solidFill>
            <a:ln w="9525">
              <a:solidFill>
                <a:srgbClr val="000000"/>
              </a:solidFill>
              <a:miter lim="800000"/>
              <a:headEnd/>
              <a:tailEnd/>
            </a:ln>
          </p:spPr>
          <p:txBody>
            <a:bodyPr/>
            <a:lstStyle/>
            <a:p>
              <a:endParaRPr lang="en-US"/>
            </a:p>
          </p:txBody>
        </p:sp>
        <p:sp>
          <p:nvSpPr>
            <p:cNvPr id="13361" name="Text Box 44"/>
            <p:cNvSpPr txBox="1">
              <a:spLocks noChangeArrowheads="1"/>
            </p:cNvSpPr>
            <p:nvPr/>
          </p:nvSpPr>
          <p:spPr bwMode="auto">
            <a:xfrm>
              <a:off x="3148" y="2112"/>
              <a:ext cx="596" cy="231"/>
            </a:xfrm>
            <a:prstGeom prst="rect">
              <a:avLst/>
            </a:prstGeom>
            <a:noFill/>
            <a:ln w="9525">
              <a:noFill/>
              <a:miter lim="800000"/>
              <a:headEnd/>
              <a:tailEnd/>
            </a:ln>
          </p:spPr>
          <p:txBody>
            <a:bodyPr wrap="none">
              <a:spAutoFit/>
            </a:bodyPr>
            <a:lstStyle/>
            <a:p>
              <a:r>
                <a:rPr lang="en-US"/>
                <a:t>Monitor</a:t>
              </a:r>
            </a:p>
          </p:txBody>
        </p:sp>
      </p:grpSp>
      <p:grpSp>
        <p:nvGrpSpPr>
          <p:cNvPr id="4" name="Group 55"/>
          <p:cNvGrpSpPr>
            <a:grpSpLocks/>
          </p:cNvGrpSpPr>
          <p:nvPr/>
        </p:nvGrpSpPr>
        <p:grpSpPr bwMode="auto">
          <a:xfrm>
            <a:off x="2819400" y="2470150"/>
            <a:ext cx="2133600" cy="366713"/>
            <a:chOff x="1776" y="1556"/>
            <a:chExt cx="1344" cy="231"/>
          </a:xfrm>
        </p:grpSpPr>
        <p:sp>
          <p:nvSpPr>
            <p:cNvPr id="13358" name="Line 45"/>
            <p:cNvSpPr>
              <a:spLocks noChangeShapeType="1"/>
            </p:cNvSpPr>
            <p:nvPr/>
          </p:nvSpPr>
          <p:spPr bwMode="auto">
            <a:xfrm>
              <a:off x="1776" y="1776"/>
              <a:ext cx="1344" cy="0"/>
            </a:xfrm>
            <a:prstGeom prst="line">
              <a:avLst/>
            </a:prstGeom>
            <a:noFill/>
            <a:ln w="57150">
              <a:solidFill>
                <a:schemeClr val="folHlink"/>
              </a:solidFill>
              <a:round/>
              <a:headEnd/>
              <a:tailEnd type="triangle" w="med" len="med"/>
            </a:ln>
          </p:spPr>
          <p:txBody>
            <a:bodyPr/>
            <a:lstStyle/>
            <a:p>
              <a:endParaRPr lang="en-US"/>
            </a:p>
          </p:txBody>
        </p:sp>
        <p:sp>
          <p:nvSpPr>
            <p:cNvPr id="13359" name="Text Box 47"/>
            <p:cNvSpPr txBox="1">
              <a:spLocks noChangeArrowheads="1"/>
            </p:cNvSpPr>
            <p:nvPr/>
          </p:nvSpPr>
          <p:spPr bwMode="auto">
            <a:xfrm>
              <a:off x="2079" y="1556"/>
              <a:ext cx="705" cy="231"/>
            </a:xfrm>
            <a:prstGeom prst="rect">
              <a:avLst/>
            </a:prstGeom>
            <a:noFill/>
            <a:ln w="9525">
              <a:noFill/>
              <a:miter lim="800000"/>
              <a:headEnd/>
              <a:tailEnd/>
            </a:ln>
          </p:spPr>
          <p:txBody>
            <a:bodyPr wrap="none">
              <a:spAutoFit/>
            </a:bodyPr>
            <a:lstStyle/>
            <a:p>
              <a:r>
                <a:rPr lang="en-US">
                  <a:solidFill>
                    <a:schemeClr val="folHlink"/>
                  </a:solidFill>
                </a:rPr>
                <a:t>data flow</a:t>
              </a:r>
            </a:p>
          </p:txBody>
        </p:sp>
      </p:grpSp>
      <p:sp>
        <p:nvSpPr>
          <p:cNvPr id="15401" name="tower"/>
          <p:cNvSpPr>
            <a:spLocks noEditPoints="1" noChangeArrowheads="1"/>
          </p:cNvSpPr>
          <p:nvPr/>
        </p:nvSpPr>
        <p:spPr bwMode="auto">
          <a:xfrm>
            <a:off x="2362200" y="3962400"/>
            <a:ext cx="495300" cy="990600"/>
          </a:xfrm>
          <a:custGeom>
            <a:avLst/>
            <a:gdLst>
              <a:gd name="T0" fmla="*/ 0 w 21600"/>
              <a:gd name="T1" fmla="*/ 4593495 h 21600"/>
              <a:gd name="T2" fmla="*/ 3503995 w 21600"/>
              <a:gd name="T3" fmla="*/ 0 h 21600"/>
              <a:gd name="T4" fmla="*/ 5678751 w 21600"/>
              <a:gd name="T5" fmla="*/ 0 h 21600"/>
              <a:gd name="T6" fmla="*/ 11357503 w 21600"/>
              <a:gd name="T7" fmla="*/ 0 h 21600"/>
              <a:gd name="T8" fmla="*/ 11357503 w 21600"/>
              <a:gd name="T9" fmla="*/ 24500659 h 21600"/>
              <a:gd name="T10" fmla="*/ 11357503 w 21600"/>
              <a:gd name="T11" fmla="*/ 40836519 h 21600"/>
              <a:gd name="T12" fmla="*/ 7974445 w 21600"/>
              <a:gd name="T13" fmla="*/ 45430012 h 21600"/>
              <a:gd name="T14" fmla="*/ 5557816 w 21600"/>
              <a:gd name="T15" fmla="*/ 45430012 h 21600"/>
              <a:gd name="T16" fmla="*/ 0 w 21600"/>
              <a:gd name="T17" fmla="*/ 45430012 h 21600"/>
              <a:gd name="T18" fmla="*/ 0 w 21600"/>
              <a:gd name="T19" fmla="*/ 242461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grpSp>
        <p:nvGrpSpPr>
          <p:cNvPr id="5" name="Group 54"/>
          <p:cNvGrpSpPr>
            <a:grpSpLocks/>
          </p:cNvGrpSpPr>
          <p:nvPr/>
        </p:nvGrpSpPr>
        <p:grpSpPr bwMode="auto">
          <a:xfrm>
            <a:off x="4800600" y="4191000"/>
            <a:ext cx="1600200" cy="976313"/>
            <a:chOff x="3024" y="2640"/>
            <a:chExt cx="1008" cy="615"/>
          </a:xfrm>
        </p:grpSpPr>
        <p:grpSp>
          <p:nvGrpSpPr>
            <p:cNvPr id="13325" name="Group 49"/>
            <p:cNvGrpSpPr>
              <a:grpSpLocks/>
            </p:cNvGrpSpPr>
            <p:nvPr/>
          </p:nvGrpSpPr>
          <p:grpSpPr bwMode="auto">
            <a:xfrm>
              <a:off x="3024" y="2640"/>
              <a:ext cx="1008" cy="336"/>
              <a:chOff x="3024" y="2640"/>
              <a:chExt cx="1008" cy="336"/>
            </a:xfrm>
          </p:grpSpPr>
          <p:sp>
            <p:nvSpPr>
              <p:cNvPr id="15367" name="Rectangle 7"/>
              <p:cNvSpPr>
                <a:spLocks noChangeArrowheads="1"/>
              </p:cNvSpPr>
              <p:nvPr/>
            </p:nvSpPr>
            <p:spPr bwMode="auto">
              <a:xfrm>
                <a:off x="3024" y="2640"/>
                <a:ext cx="1008" cy="336"/>
              </a:xfrm>
              <a:prstGeom prst="rect">
                <a:avLst/>
              </a:prstGeom>
              <a:gradFill rotWithShape="1">
                <a:gsLst>
                  <a:gs pos="0">
                    <a:schemeClr val="accent1"/>
                  </a:gs>
                  <a:gs pos="100000">
                    <a:schemeClr val="accent1">
                      <a:gamma/>
                      <a:shade val="46275"/>
                      <a:invGamma/>
                    </a:schemeClr>
                  </a:gs>
                </a:gsLst>
                <a:lin ang="2700000" scaled="1"/>
              </a:gradFill>
              <a:ln w="9525">
                <a:solidFill>
                  <a:schemeClr val="tx1"/>
                </a:solidFill>
                <a:miter lim="800000"/>
                <a:headEnd/>
                <a:tailEnd/>
              </a:ln>
              <a:effectLst/>
            </p:spPr>
            <p:txBody>
              <a:bodyPr wrap="none" anchor="ctr"/>
              <a:lstStyle/>
              <a:p>
                <a:pPr>
                  <a:defRPr/>
                </a:pPr>
                <a:endParaRPr lang="en-US"/>
              </a:p>
            </p:txBody>
          </p:sp>
          <p:sp>
            <p:nvSpPr>
              <p:cNvPr id="15368" name="Rectangle 8"/>
              <p:cNvSpPr>
                <a:spLocks noChangeArrowheads="1"/>
              </p:cNvSpPr>
              <p:nvPr/>
            </p:nvSpPr>
            <p:spPr bwMode="auto">
              <a:xfrm>
                <a:off x="3072"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69" name="Rectangle 9"/>
              <p:cNvSpPr>
                <a:spLocks noChangeArrowheads="1"/>
              </p:cNvSpPr>
              <p:nvPr/>
            </p:nvSpPr>
            <p:spPr bwMode="auto">
              <a:xfrm>
                <a:off x="3072"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70" name="Rectangle 10"/>
              <p:cNvSpPr>
                <a:spLocks noChangeArrowheads="1"/>
              </p:cNvSpPr>
              <p:nvPr/>
            </p:nvSpPr>
            <p:spPr bwMode="auto">
              <a:xfrm>
                <a:off x="3168"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72" name="Rectangle 12"/>
              <p:cNvSpPr>
                <a:spLocks noChangeArrowheads="1"/>
              </p:cNvSpPr>
              <p:nvPr/>
            </p:nvSpPr>
            <p:spPr bwMode="auto">
              <a:xfrm>
                <a:off x="3168"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74" name="Rectangle 14"/>
              <p:cNvSpPr>
                <a:spLocks noChangeArrowheads="1"/>
              </p:cNvSpPr>
              <p:nvPr/>
            </p:nvSpPr>
            <p:spPr bwMode="auto">
              <a:xfrm>
                <a:off x="3264"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75" name="Rectangle 15"/>
              <p:cNvSpPr>
                <a:spLocks noChangeArrowheads="1"/>
              </p:cNvSpPr>
              <p:nvPr/>
            </p:nvSpPr>
            <p:spPr bwMode="auto">
              <a:xfrm>
                <a:off x="3264"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76" name="Rectangle 16"/>
              <p:cNvSpPr>
                <a:spLocks noChangeArrowheads="1"/>
              </p:cNvSpPr>
              <p:nvPr/>
            </p:nvSpPr>
            <p:spPr bwMode="auto">
              <a:xfrm>
                <a:off x="3360"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77" name="Rectangle 17"/>
              <p:cNvSpPr>
                <a:spLocks noChangeArrowheads="1"/>
              </p:cNvSpPr>
              <p:nvPr/>
            </p:nvSpPr>
            <p:spPr bwMode="auto">
              <a:xfrm>
                <a:off x="3360"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78" name="Rectangle 18"/>
              <p:cNvSpPr>
                <a:spLocks noChangeArrowheads="1"/>
              </p:cNvSpPr>
              <p:nvPr/>
            </p:nvSpPr>
            <p:spPr bwMode="auto">
              <a:xfrm>
                <a:off x="3456"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79" name="Rectangle 19"/>
              <p:cNvSpPr>
                <a:spLocks noChangeArrowheads="1"/>
              </p:cNvSpPr>
              <p:nvPr/>
            </p:nvSpPr>
            <p:spPr bwMode="auto">
              <a:xfrm>
                <a:off x="3456"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80" name="Rectangle 20"/>
              <p:cNvSpPr>
                <a:spLocks noChangeArrowheads="1"/>
              </p:cNvSpPr>
              <p:nvPr/>
            </p:nvSpPr>
            <p:spPr bwMode="auto">
              <a:xfrm>
                <a:off x="3552"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81" name="Rectangle 21"/>
              <p:cNvSpPr>
                <a:spLocks noChangeArrowheads="1"/>
              </p:cNvSpPr>
              <p:nvPr/>
            </p:nvSpPr>
            <p:spPr bwMode="auto">
              <a:xfrm>
                <a:off x="3552"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82" name="Rectangle 22"/>
              <p:cNvSpPr>
                <a:spLocks noChangeArrowheads="1"/>
              </p:cNvSpPr>
              <p:nvPr/>
            </p:nvSpPr>
            <p:spPr bwMode="auto">
              <a:xfrm>
                <a:off x="3648"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83" name="Rectangle 23"/>
              <p:cNvSpPr>
                <a:spLocks noChangeArrowheads="1"/>
              </p:cNvSpPr>
              <p:nvPr/>
            </p:nvSpPr>
            <p:spPr bwMode="auto">
              <a:xfrm>
                <a:off x="3648"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84" name="Rectangle 24"/>
              <p:cNvSpPr>
                <a:spLocks noChangeArrowheads="1"/>
              </p:cNvSpPr>
              <p:nvPr/>
            </p:nvSpPr>
            <p:spPr bwMode="auto">
              <a:xfrm>
                <a:off x="3744"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85" name="Rectangle 25"/>
              <p:cNvSpPr>
                <a:spLocks noChangeArrowheads="1"/>
              </p:cNvSpPr>
              <p:nvPr/>
            </p:nvSpPr>
            <p:spPr bwMode="auto">
              <a:xfrm>
                <a:off x="3744"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86" name="Rectangle 26"/>
              <p:cNvSpPr>
                <a:spLocks noChangeArrowheads="1"/>
              </p:cNvSpPr>
              <p:nvPr/>
            </p:nvSpPr>
            <p:spPr bwMode="auto">
              <a:xfrm>
                <a:off x="3840"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87" name="Rectangle 27"/>
              <p:cNvSpPr>
                <a:spLocks noChangeArrowheads="1"/>
              </p:cNvSpPr>
              <p:nvPr/>
            </p:nvSpPr>
            <p:spPr bwMode="auto">
              <a:xfrm>
                <a:off x="3840"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88" name="Rectangle 28"/>
              <p:cNvSpPr>
                <a:spLocks noChangeArrowheads="1"/>
              </p:cNvSpPr>
              <p:nvPr/>
            </p:nvSpPr>
            <p:spPr bwMode="auto">
              <a:xfrm>
                <a:off x="3936"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89" name="Rectangle 29"/>
              <p:cNvSpPr>
                <a:spLocks noChangeArrowheads="1"/>
              </p:cNvSpPr>
              <p:nvPr/>
            </p:nvSpPr>
            <p:spPr bwMode="auto">
              <a:xfrm>
                <a:off x="3936"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90" name="Rectangle 30"/>
              <p:cNvSpPr>
                <a:spLocks noChangeArrowheads="1"/>
              </p:cNvSpPr>
              <p:nvPr/>
            </p:nvSpPr>
            <p:spPr bwMode="auto">
              <a:xfrm>
                <a:off x="3072"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91" name="Rectangle 31"/>
              <p:cNvSpPr>
                <a:spLocks noChangeArrowheads="1"/>
              </p:cNvSpPr>
              <p:nvPr/>
            </p:nvSpPr>
            <p:spPr bwMode="auto">
              <a:xfrm>
                <a:off x="3168"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92" name="Rectangle 32"/>
              <p:cNvSpPr>
                <a:spLocks noChangeArrowheads="1"/>
              </p:cNvSpPr>
              <p:nvPr/>
            </p:nvSpPr>
            <p:spPr bwMode="auto">
              <a:xfrm>
                <a:off x="3264"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93" name="Rectangle 33"/>
              <p:cNvSpPr>
                <a:spLocks noChangeArrowheads="1"/>
              </p:cNvSpPr>
              <p:nvPr/>
            </p:nvSpPr>
            <p:spPr bwMode="auto">
              <a:xfrm>
                <a:off x="3360"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94" name="Rectangle 34"/>
              <p:cNvSpPr>
                <a:spLocks noChangeArrowheads="1"/>
              </p:cNvSpPr>
              <p:nvPr/>
            </p:nvSpPr>
            <p:spPr bwMode="auto">
              <a:xfrm>
                <a:off x="3456"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95" name="Rectangle 35"/>
              <p:cNvSpPr>
                <a:spLocks noChangeArrowheads="1"/>
              </p:cNvSpPr>
              <p:nvPr/>
            </p:nvSpPr>
            <p:spPr bwMode="auto">
              <a:xfrm>
                <a:off x="3552"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96" name="Rectangle 36"/>
              <p:cNvSpPr>
                <a:spLocks noChangeArrowheads="1"/>
              </p:cNvSpPr>
              <p:nvPr/>
            </p:nvSpPr>
            <p:spPr bwMode="auto">
              <a:xfrm>
                <a:off x="3648"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97" name="Rectangle 37"/>
              <p:cNvSpPr>
                <a:spLocks noChangeArrowheads="1"/>
              </p:cNvSpPr>
              <p:nvPr/>
            </p:nvSpPr>
            <p:spPr bwMode="auto">
              <a:xfrm>
                <a:off x="3744"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98" name="Rectangle 38"/>
              <p:cNvSpPr>
                <a:spLocks noChangeArrowheads="1"/>
              </p:cNvSpPr>
              <p:nvPr/>
            </p:nvSpPr>
            <p:spPr bwMode="auto">
              <a:xfrm>
                <a:off x="3840"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15399" name="Rectangle 39"/>
              <p:cNvSpPr>
                <a:spLocks noChangeArrowheads="1"/>
              </p:cNvSpPr>
              <p:nvPr/>
            </p:nvSpPr>
            <p:spPr bwMode="auto">
              <a:xfrm>
                <a:off x="3936"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grpSp>
        <p:sp>
          <p:nvSpPr>
            <p:cNvPr id="13326" name="Text Box 43"/>
            <p:cNvSpPr txBox="1">
              <a:spLocks noChangeArrowheads="1"/>
            </p:cNvSpPr>
            <p:nvPr/>
          </p:nvSpPr>
          <p:spPr bwMode="auto">
            <a:xfrm>
              <a:off x="3168" y="3024"/>
              <a:ext cx="715" cy="231"/>
            </a:xfrm>
            <a:prstGeom prst="rect">
              <a:avLst/>
            </a:prstGeom>
            <a:noFill/>
            <a:ln w="9525">
              <a:noFill/>
              <a:miter lim="800000"/>
              <a:headEnd/>
              <a:tailEnd/>
            </a:ln>
          </p:spPr>
          <p:txBody>
            <a:bodyPr wrap="none">
              <a:spAutoFit/>
            </a:bodyPr>
            <a:lstStyle/>
            <a:p>
              <a:r>
                <a:rPr lang="en-US"/>
                <a:t>Keyboard</a:t>
              </a:r>
            </a:p>
          </p:txBody>
        </p:sp>
      </p:grpSp>
      <p:grpSp>
        <p:nvGrpSpPr>
          <p:cNvPr id="7" name="Group 56"/>
          <p:cNvGrpSpPr>
            <a:grpSpLocks/>
          </p:cNvGrpSpPr>
          <p:nvPr/>
        </p:nvGrpSpPr>
        <p:grpSpPr bwMode="auto">
          <a:xfrm>
            <a:off x="2895600" y="4052888"/>
            <a:ext cx="1905000" cy="366712"/>
            <a:chOff x="1824" y="2553"/>
            <a:chExt cx="1200" cy="231"/>
          </a:xfrm>
        </p:grpSpPr>
        <p:sp>
          <p:nvSpPr>
            <p:cNvPr id="13323" name="Line 46"/>
            <p:cNvSpPr>
              <a:spLocks noChangeShapeType="1"/>
            </p:cNvSpPr>
            <p:nvPr/>
          </p:nvSpPr>
          <p:spPr bwMode="auto">
            <a:xfrm flipH="1">
              <a:off x="1824" y="2784"/>
              <a:ext cx="1200" cy="0"/>
            </a:xfrm>
            <a:prstGeom prst="line">
              <a:avLst/>
            </a:prstGeom>
            <a:noFill/>
            <a:ln w="57150">
              <a:solidFill>
                <a:schemeClr val="folHlink"/>
              </a:solidFill>
              <a:round/>
              <a:headEnd/>
              <a:tailEnd type="triangle" w="med" len="med"/>
            </a:ln>
          </p:spPr>
          <p:txBody>
            <a:bodyPr/>
            <a:lstStyle/>
            <a:p>
              <a:endParaRPr lang="en-US"/>
            </a:p>
          </p:txBody>
        </p:sp>
        <p:sp>
          <p:nvSpPr>
            <p:cNvPr id="13324" name="Text Box 48"/>
            <p:cNvSpPr txBox="1">
              <a:spLocks noChangeArrowheads="1"/>
            </p:cNvSpPr>
            <p:nvPr/>
          </p:nvSpPr>
          <p:spPr bwMode="auto">
            <a:xfrm>
              <a:off x="2112" y="2553"/>
              <a:ext cx="705" cy="231"/>
            </a:xfrm>
            <a:prstGeom prst="rect">
              <a:avLst/>
            </a:prstGeom>
            <a:noFill/>
            <a:ln w="9525">
              <a:noFill/>
              <a:miter lim="800000"/>
              <a:headEnd/>
              <a:tailEnd/>
            </a:ln>
          </p:spPr>
          <p:txBody>
            <a:bodyPr wrap="none">
              <a:spAutoFit/>
            </a:bodyPr>
            <a:lstStyle/>
            <a:p>
              <a:r>
                <a:rPr lang="en-US">
                  <a:solidFill>
                    <a:schemeClr val="folHlink"/>
                  </a:solidFill>
                </a:rPr>
                <a:t>data flow</a:t>
              </a:r>
            </a:p>
          </p:txBody>
        </p:sp>
      </p:grpSp>
    </p:spTree>
    <p:extLst>
      <p:ext uri="{BB962C8B-B14F-4D97-AF65-F5344CB8AC3E}">
        <p14:creationId xmlns:p14="http://schemas.microsoft.com/office/powerpoint/2010/main" val="239986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40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1"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4876800" y="4343400"/>
            <a:ext cx="1676400" cy="1555750"/>
            <a:chOff x="2743200" y="4343400"/>
            <a:chExt cx="1676400" cy="1555750"/>
          </a:xfrm>
        </p:grpSpPr>
        <p:sp>
          <p:nvSpPr>
            <p:cNvPr id="63" name="Rectangle 62"/>
            <p:cNvSpPr/>
            <p:nvPr/>
          </p:nvSpPr>
          <p:spPr>
            <a:xfrm>
              <a:off x="2743200" y="4343400"/>
              <a:ext cx="1676400" cy="5207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Network</a:t>
              </a:r>
              <a:endParaRPr lang="en-US" dirty="0"/>
            </a:p>
          </p:txBody>
        </p:sp>
        <p:sp>
          <p:nvSpPr>
            <p:cNvPr id="64" name="Rectangle 63"/>
            <p:cNvSpPr/>
            <p:nvPr/>
          </p:nvSpPr>
          <p:spPr>
            <a:xfrm>
              <a:off x="2743200" y="4864100"/>
              <a:ext cx="762000" cy="514350"/>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D.L.</a:t>
              </a:r>
              <a:endParaRPr lang="en-US" dirty="0"/>
            </a:p>
          </p:txBody>
        </p:sp>
        <p:sp>
          <p:nvSpPr>
            <p:cNvPr id="65" name="Rectangle 64"/>
            <p:cNvSpPr/>
            <p:nvPr/>
          </p:nvSpPr>
          <p:spPr>
            <a:xfrm>
              <a:off x="2743200" y="5365750"/>
              <a:ext cx="762000" cy="533400"/>
            </a:xfrm>
            <a:prstGeom prst="rect">
              <a:avLst/>
            </a:prstGeom>
            <a:solidFill>
              <a:srgbClr val="08080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P.L.</a:t>
              </a:r>
              <a:endParaRPr lang="en-US" dirty="0"/>
            </a:p>
          </p:txBody>
        </p:sp>
        <p:sp>
          <p:nvSpPr>
            <p:cNvPr id="66" name="Rectangle 65"/>
            <p:cNvSpPr/>
            <p:nvPr/>
          </p:nvSpPr>
          <p:spPr>
            <a:xfrm>
              <a:off x="3657600" y="4864100"/>
              <a:ext cx="762000" cy="514350"/>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D.L.</a:t>
              </a:r>
              <a:endParaRPr lang="en-US" dirty="0"/>
            </a:p>
          </p:txBody>
        </p:sp>
        <p:sp>
          <p:nvSpPr>
            <p:cNvPr id="67" name="Rectangle 66"/>
            <p:cNvSpPr/>
            <p:nvPr/>
          </p:nvSpPr>
          <p:spPr>
            <a:xfrm>
              <a:off x="3657600" y="5365750"/>
              <a:ext cx="762000" cy="533400"/>
            </a:xfrm>
            <a:prstGeom prst="rect">
              <a:avLst/>
            </a:prstGeom>
            <a:solidFill>
              <a:srgbClr val="08080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P.L.</a:t>
              </a:r>
              <a:endParaRPr lang="en-US" dirty="0"/>
            </a:p>
          </p:txBody>
        </p:sp>
      </p:grpSp>
      <p:grpSp>
        <p:nvGrpSpPr>
          <p:cNvPr id="3" name="Group 60"/>
          <p:cNvGrpSpPr>
            <a:grpSpLocks/>
          </p:cNvGrpSpPr>
          <p:nvPr/>
        </p:nvGrpSpPr>
        <p:grpSpPr bwMode="auto">
          <a:xfrm>
            <a:off x="2743200" y="4343400"/>
            <a:ext cx="1676400" cy="1555750"/>
            <a:chOff x="2743200" y="4343400"/>
            <a:chExt cx="1676400" cy="1555750"/>
          </a:xfrm>
        </p:grpSpPr>
        <p:sp>
          <p:nvSpPr>
            <p:cNvPr id="48" name="Rectangle 47"/>
            <p:cNvSpPr/>
            <p:nvPr/>
          </p:nvSpPr>
          <p:spPr>
            <a:xfrm>
              <a:off x="2743200" y="4343400"/>
              <a:ext cx="1676400" cy="5207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Network</a:t>
              </a:r>
              <a:endParaRPr lang="en-US" dirty="0"/>
            </a:p>
          </p:txBody>
        </p:sp>
        <p:sp>
          <p:nvSpPr>
            <p:cNvPr id="49" name="Rectangle 48"/>
            <p:cNvSpPr/>
            <p:nvPr/>
          </p:nvSpPr>
          <p:spPr>
            <a:xfrm>
              <a:off x="2743200" y="4864100"/>
              <a:ext cx="762000" cy="514350"/>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D.L.</a:t>
              </a:r>
              <a:endParaRPr lang="en-US" dirty="0"/>
            </a:p>
          </p:txBody>
        </p:sp>
        <p:sp>
          <p:nvSpPr>
            <p:cNvPr id="51" name="Rectangle 50"/>
            <p:cNvSpPr/>
            <p:nvPr/>
          </p:nvSpPr>
          <p:spPr>
            <a:xfrm>
              <a:off x="2743200" y="5365750"/>
              <a:ext cx="762000" cy="533400"/>
            </a:xfrm>
            <a:prstGeom prst="rect">
              <a:avLst/>
            </a:prstGeom>
            <a:solidFill>
              <a:srgbClr val="08080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P.L.</a:t>
              </a:r>
              <a:endParaRPr lang="en-US" dirty="0"/>
            </a:p>
          </p:txBody>
        </p:sp>
        <p:sp>
          <p:nvSpPr>
            <p:cNvPr id="56" name="Rectangle 55"/>
            <p:cNvSpPr/>
            <p:nvPr/>
          </p:nvSpPr>
          <p:spPr>
            <a:xfrm>
              <a:off x="3657600" y="4864100"/>
              <a:ext cx="762000" cy="514350"/>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D.L.</a:t>
              </a:r>
              <a:endParaRPr lang="en-US" dirty="0"/>
            </a:p>
          </p:txBody>
        </p:sp>
        <p:sp>
          <p:nvSpPr>
            <p:cNvPr id="57" name="Rectangle 56"/>
            <p:cNvSpPr/>
            <p:nvPr/>
          </p:nvSpPr>
          <p:spPr>
            <a:xfrm>
              <a:off x="3657600" y="5365750"/>
              <a:ext cx="762000" cy="533400"/>
            </a:xfrm>
            <a:prstGeom prst="rect">
              <a:avLst/>
            </a:prstGeom>
            <a:solidFill>
              <a:srgbClr val="08080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P.L.</a:t>
              </a:r>
              <a:endParaRPr lang="en-US" dirty="0"/>
            </a:p>
          </p:txBody>
        </p:sp>
      </p:grpSp>
      <p:sp>
        <p:nvSpPr>
          <p:cNvPr id="90" name="Slide Number Placeholder 5"/>
          <p:cNvSpPr>
            <a:spLocks noGrp="1"/>
          </p:cNvSpPr>
          <p:nvPr>
            <p:ph type="sldNum" sz="quarter" idx="12"/>
          </p:nvPr>
        </p:nvSpPr>
        <p:spPr/>
        <p:txBody>
          <a:bodyPr/>
          <a:lstStyle/>
          <a:p>
            <a:pPr>
              <a:defRPr/>
            </a:pPr>
            <a:fld id="{95121B49-0B95-459F-A682-51AA779EC5C5}" type="slidenum">
              <a:rPr lang="en-US"/>
              <a:pPr>
                <a:defRPr/>
              </a:pPr>
              <a:t>110</a:t>
            </a:fld>
            <a:endParaRPr lang="en-US"/>
          </a:p>
        </p:txBody>
      </p:sp>
      <p:sp>
        <p:nvSpPr>
          <p:cNvPr id="48264" name="Cloud"/>
          <p:cNvSpPr>
            <a:spLocks noChangeAspect="1" noEditPoints="1" noChangeArrowheads="1"/>
          </p:cNvSpPr>
          <p:nvPr/>
        </p:nvSpPr>
        <p:spPr bwMode="auto">
          <a:xfrm>
            <a:off x="2362200" y="1295400"/>
            <a:ext cx="4876800" cy="1981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1">
            <a:gsLst>
              <a:gs pos="0">
                <a:schemeClr val="tx1"/>
              </a:gs>
              <a:gs pos="50000">
                <a:schemeClr val="tx1">
                  <a:gamma/>
                  <a:shade val="46275"/>
                  <a:invGamma/>
                </a:schemeClr>
              </a:gs>
              <a:gs pos="100000">
                <a:schemeClr val="tx1"/>
              </a:gs>
            </a:gsLst>
            <a:lin ang="2700000" scaled="1"/>
          </a:gradFill>
          <a:ln w="38100">
            <a:solidFill>
              <a:schemeClr val="tx1"/>
            </a:solidFill>
            <a:miter lim="800000"/>
            <a:headEnd/>
            <a:tailEnd/>
          </a:ln>
          <a:effectLst/>
        </p:spPr>
        <p:txBody>
          <a:bodyPr/>
          <a:lstStyle/>
          <a:p>
            <a:pPr>
              <a:defRPr/>
            </a:pPr>
            <a:endParaRPr lang="en-US"/>
          </a:p>
        </p:txBody>
      </p:sp>
      <p:sp>
        <p:nvSpPr>
          <p:cNvPr id="48257" name="Line 129"/>
          <p:cNvSpPr>
            <a:spLocks noChangeShapeType="1"/>
          </p:cNvSpPr>
          <p:nvPr/>
        </p:nvSpPr>
        <p:spPr bwMode="auto">
          <a:xfrm flipV="1">
            <a:off x="1447800" y="1905000"/>
            <a:ext cx="2209800" cy="762000"/>
          </a:xfrm>
          <a:prstGeom prst="line">
            <a:avLst/>
          </a:prstGeom>
          <a:noFill/>
          <a:ln w="57150">
            <a:solidFill>
              <a:schemeClr val="folHlink"/>
            </a:solidFill>
            <a:round/>
            <a:headEnd/>
            <a:tailEnd/>
          </a:ln>
        </p:spPr>
        <p:txBody>
          <a:bodyPr/>
          <a:lstStyle/>
          <a:p>
            <a:endParaRPr lang="en-US"/>
          </a:p>
        </p:txBody>
      </p:sp>
      <p:sp>
        <p:nvSpPr>
          <p:cNvPr id="48258" name="Line 130"/>
          <p:cNvSpPr>
            <a:spLocks noChangeShapeType="1"/>
          </p:cNvSpPr>
          <p:nvPr/>
        </p:nvSpPr>
        <p:spPr bwMode="auto">
          <a:xfrm>
            <a:off x="3657600" y="1905000"/>
            <a:ext cx="1905000" cy="533400"/>
          </a:xfrm>
          <a:prstGeom prst="line">
            <a:avLst/>
          </a:prstGeom>
          <a:noFill/>
          <a:ln w="57150">
            <a:solidFill>
              <a:schemeClr val="folHlink"/>
            </a:solidFill>
            <a:round/>
            <a:headEnd/>
            <a:tailEnd/>
          </a:ln>
        </p:spPr>
        <p:txBody>
          <a:bodyPr/>
          <a:lstStyle/>
          <a:p>
            <a:endParaRPr lang="en-US"/>
          </a:p>
        </p:txBody>
      </p:sp>
      <p:sp>
        <p:nvSpPr>
          <p:cNvPr id="48259" name="Line 131"/>
          <p:cNvSpPr>
            <a:spLocks noChangeShapeType="1"/>
          </p:cNvSpPr>
          <p:nvPr/>
        </p:nvSpPr>
        <p:spPr bwMode="auto">
          <a:xfrm>
            <a:off x="5562600" y="2438400"/>
            <a:ext cx="2286000" cy="304800"/>
          </a:xfrm>
          <a:prstGeom prst="line">
            <a:avLst/>
          </a:prstGeom>
          <a:noFill/>
          <a:ln w="57150">
            <a:solidFill>
              <a:schemeClr val="folHlink"/>
            </a:solidFill>
            <a:round/>
            <a:headEnd/>
            <a:tailEnd/>
          </a:ln>
        </p:spPr>
        <p:txBody>
          <a:bodyPr/>
          <a:lstStyle/>
          <a:p>
            <a:endParaRPr lang="en-US"/>
          </a:p>
        </p:txBody>
      </p:sp>
      <p:sp>
        <p:nvSpPr>
          <p:cNvPr id="48130" name="Rectangle 2"/>
          <p:cNvSpPr>
            <a:spLocks noGrp="1" noChangeArrowheads="1"/>
          </p:cNvSpPr>
          <p:nvPr>
            <p:ph type="title"/>
          </p:nvPr>
        </p:nvSpPr>
        <p:spPr/>
        <p:txBody>
          <a:bodyPr/>
          <a:lstStyle/>
          <a:p>
            <a:pPr eaLnBrk="1" hangingPunct="1">
              <a:defRPr/>
            </a:pPr>
            <a:r>
              <a:rPr lang="en-US" smtClean="0"/>
              <a:t>Internet Model</a:t>
            </a:r>
          </a:p>
        </p:txBody>
      </p:sp>
      <p:graphicFrame>
        <p:nvGraphicFramePr>
          <p:cNvPr id="48132" name="Group 4"/>
          <p:cNvGraphicFramePr>
            <a:graphicFrameLocks noGrp="1"/>
          </p:cNvGraphicFramePr>
          <p:nvPr>
            <p:ph sz="half" idx="4294967295"/>
          </p:nvPr>
        </p:nvGraphicFramePr>
        <p:xfrm>
          <a:off x="609600" y="3305175"/>
          <a:ext cx="1676400" cy="2590801"/>
        </p:xfrm>
        <a:graphic>
          <a:graphicData uri="http://schemas.openxmlformats.org/drawingml/2006/table">
            <a:tbl>
              <a:tblPr/>
              <a:tblGrid>
                <a:gridCol w="1676400"/>
              </a:tblGrid>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rPr>
                        <a:t>Application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Transport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rPr>
                        <a:t>Network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rPr>
                        <a:t>Data Link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3366"/>
                            </a:outerShdw>
                          </a:effectLst>
                          <a:latin typeface="Tahoma" pitchFamily="34" charset="0"/>
                          <a:cs typeface="Arial" charset="0"/>
                        </a:rPr>
                        <a:t>Physical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80808"/>
                    </a:solidFill>
                  </a:tcPr>
                </a:tc>
              </a:tr>
            </a:tbl>
          </a:graphicData>
        </a:graphic>
      </p:graphicFrame>
      <p:graphicFrame>
        <p:nvGraphicFramePr>
          <p:cNvPr id="48206" name="Group 78"/>
          <p:cNvGraphicFramePr>
            <a:graphicFrameLocks noGrp="1"/>
          </p:cNvGraphicFramePr>
          <p:nvPr/>
        </p:nvGraphicFramePr>
        <p:xfrm>
          <a:off x="7010400" y="3305175"/>
          <a:ext cx="1676400" cy="2590801"/>
        </p:xfrm>
        <a:graphic>
          <a:graphicData uri="http://schemas.openxmlformats.org/drawingml/2006/table">
            <a:tbl>
              <a:tblPr/>
              <a:tblGrid>
                <a:gridCol w="1676400"/>
              </a:tblGrid>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Application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Transport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Network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Data Link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3366"/>
                            </a:outerShdw>
                          </a:effectLst>
                          <a:latin typeface="Tahoma" pitchFamily="34" charset="0"/>
                          <a:cs typeface="Arial" charset="0"/>
                        </a:rPr>
                        <a:t>Physical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80808"/>
                    </a:solidFill>
                  </a:tcPr>
                </a:tc>
              </a:tr>
            </a:tbl>
          </a:graphicData>
        </a:graphic>
      </p:graphicFrame>
      <p:sp>
        <p:nvSpPr>
          <p:cNvPr id="48222" name="Rectangle 94"/>
          <p:cNvSpPr>
            <a:spLocks noChangeArrowheads="1"/>
          </p:cNvSpPr>
          <p:nvPr/>
        </p:nvSpPr>
        <p:spPr bwMode="auto">
          <a:xfrm>
            <a:off x="1143000" y="6034088"/>
            <a:ext cx="22098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lgn="ctr">
              <a:defRPr/>
            </a:pPr>
            <a:endParaRPr lang="en-US">
              <a:cs typeface="Tahoma" pitchFamily="34" charset="0"/>
            </a:endParaRPr>
          </a:p>
        </p:txBody>
      </p:sp>
      <p:sp>
        <p:nvSpPr>
          <p:cNvPr id="48223" name="Rectangle 95"/>
          <p:cNvSpPr>
            <a:spLocks noChangeArrowheads="1"/>
          </p:cNvSpPr>
          <p:nvPr/>
        </p:nvSpPr>
        <p:spPr bwMode="auto">
          <a:xfrm>
            <a:off x="3733800" y="6034088"/>
            <a:ext cx="18288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48224" name="Rectangle 96"/>
          <p:cNvSpPr>
            <a:spLocks noChangeArrowheads="1"/>
          </p:cNvSpPr>
          <p:nvPr/>
        </p:nvSpPr>
        <p:spPr bwMode="auto">
          <a:xfrm>
            <a:off x="5867400" y="6034088"/>
            <a:ext cx="2362200" cy="3048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48226" name="Line 98"/>
          <p:cNvSpPr>
            <a:spLocks noChangeShapeType="1"/>
          </p:cNvSpPr>
          <p:nvPr/>
        </p:nvSpPr>
        <p:spPr bwMode="auto">
          <a:xfrm>
            <a:off x="1447800" y="3152775"/>
            <a:ext cx="0" cy="3033713"/>
          </a:xfrm>
          <a:prstGeom prst="line">
            <a:avLst/>
          </a:prstGeom>
          <a:noFill/>
          <a:ln w="57150">
            <a:solidFill>
              <a:srgbClr val="00CCFF">
                <a:alpha val="59999"/>
              </a:srgbClr>
            </a:solidFill>
            <a:round/>
            <a:headEnd/>
            <a:tailEnd/>
          </a:ln>
        </p:spPr>
        <p:txBody>
          <a:bodyPr/>
          <a:lstStyle/>
          <a:p>
            <a:endParaRPr lang="en-US"/>
          </a:p>
        </p:txBody>
      </p:sp>
      <p:sp>
        <p:nvSpPr>
          <p:cNvPr id="48227" name="Line 99"/>
          <p:cNvSpPr>
            <a:spLocks noChangeShapeType="1"/>
          </p:cNvSpPr>
          <p:nvPr/>
        </p:nvSpPr>
        <p:spPr bwMode="auto">
          <a:xfrm>
            <a:off x="1447800" y="6186488"/>
            <a:ext cx="1752600" cy="0"/>
          </a:xfrm>
          <a:prstGeom prst="line">
            <a:avLst/>
          </a:prstGeom>
          <a:noFill/>
          <a:ln w="57150">
            <a:solidFill>
              <a:srgbClr val="00CCFF">
                <a:alpha val="59999"/>
              </a:srgbClr>
            </a:solidFill>
            <a:round/>
            <a:headEnd/>
            <a:tailEnd/>
          </a:ln>
        </p:spPr>
        <p:txBody>
          <a:bodyPr/>
          <a:lstStyle/>
          <a:p>
            <a:endParaRPr lang="en-US"/>
          </a:p>
        </p:txBody>
      </p:sp>
      <p:sp>
        <p:nvSpPr>
          <p:cNvPr id="48228" name="Line 100"/>
          <p:cNvSpPr>
            <a:spLocks noChangeShapeType="1"/>
          </p:cNvSpPr>
          <p:nvPr/>
        </p:nvSpPr>
        <p:spPr bwMode="auto">
          <a:xfrm flipV="1">
            <a:off x="3200400" y="4600575"/>
            <a:ext cx="0" cy="1585913"/>
          </a:xfrm>
          <a:prstGeom prst="line">
            <a:avLst/>
          </a:prstGeom>
          <a:noFill/>
          <a:ln w="57150">
            <a:solidFill>
              <a:srgbClr val="00CCFF">
                <a:alpha val="59999"/>
              </a:srgbClr>
            </a:solidFill>
            <a:round/>
            <a:headEnd/>
            <a:tailEnd/>
          </a:ln>
        </p:spPr>
        <p:txBody>
          <a:bodyPr/>
          <a:lstStyle/>
          <a:p>
            <a:endParaRPr lang="en-US"/>
          </a:p>
        </p:txBody>
      </p:sp>
      <p:sp>
        <p:nvSpPr>
          <p:cNvPr id="48229" name="Line 101"/>
          <p:cNvSpPr>
            <a:spLocks noChangeShapeType="1"/>
          </p:cNvSpPr>
          <p:nvPr/>
        </p:nvSpPr>
        <p:spPr bwMode="auto">
          <a:xfrm>
            <a:off x="3200400" y="4600575"/>
            <a:ext cx="838200" cy="0"/>
          </a:xfrm>
          <a:prstGeom prst="line">
            <a:avLst/>
          </a:prstGeom>
          <a:noFill/>
          <a:ln w="57150">
            <a:solidFill>
              <a:srgbClr val="00CCFF">
                <a:alpha val="59999"/>
              </a:srgbClr>
            </a:solidFill>
            <a:round/>
            <a:headEnd/>
            <a:tailEnd/>
          </a:ln>
        </p:spPr>
        <p:txBody>
          <a:bodyPr/>
          <a:lstStyle/>
          <a:p>
            <a:endParaRPr lang="en-US"/>
          </a:p>
        </p:txBody>
      </p:sp>
      <p:sp>
        <p:nvSpPr>
          <p:cNvPr id="48230" name="Line 102"/>
          <p:cNvSpPr>
            <a:spLocks noChangeShapeType="1"/>
          </p:cNvSpPr>
          <p:nvPr/>
        </p:nvSpPr>
        <p:spPr bwMode="auto">
          <a:xfrm>
            <a:off x="4038600" y="4600575"/>
            <a:ext cx="0" cy="1585913"/>
          </a:xfrm>
          <a:prstGeom prst="line">
            <a:avLst/>
          </a:prstGeom>
          <a:noFill/>
          <a:ln w="57150">
            <a:solidFill>
              <a:srgbClr val="00CCFF">
                <a:alpha val="59999"/>
              </a:srgbClr>
            </a:solidFill>
            <a:round/>
            <a:headEnd/>
            <a:tailEnd/>
          </a:ln>
        </p:spPr>
        <p:txBody>
          <a:bodyPr/>
          <a:lstStyle/>
          <a:p>
            <a:endParaRPr lang="en-US"/>
          </a:p>
        </p:txBody>
      </p:sp>
      <p:sp>
        <p:nvSpPr>
          <p:cNvPr id="48231" name="Line 103"/>
          <p:cNvSpPr>
            <a:spLocks noChangeShapeType="1"/>
          </p:cNvSpPr>
          <p:nvPr/>
        </p:nvSpPr>
        <p:spPr bwMode="auto">
          <a:xfrm>
            <a:off x="4038600" y="6186488"/>
            <a:ext cx="1295400" cy="0"/>
          </a:xfrm>
          <a:prstGeom prst="line">
            <a:avLst/>
          </a:prstGeom>
          <a:noFill/>
          <a:ln w="57150">
            <a:solidFill>
              <a:srgbClr val="00CCFF">
                <a:alpha val="59999"/>
              </a:srgbClr>
            </a:solidFill>
            <a:round/>
            <a:headEnd/>
            <a:tailEnd/>
          </a:ln>
        </p:spPr>
        <p:txBody>
          <a:bodyPr/>
          <a:lstStyle/>
          <a:p>
            <a:endParaRPr lang="en-US"/>
          </a:p>
        </p:txBody>
      </p:sp>
      <p:sp>
        <p:nvSpPr>
          <p:cNvPr id="48232" name="Line 104"/>
          <p:cNvSpPr>
            <a:spLocks noChangeShapeType="1"/>
          </p:cNvSpPr>
          <p:nvPr/>
        </p:nvSpPr>
        <p:spPr bwMode="auto">
          <a:xfrm flipV="1">
            <a:off x="5334000" y="4600575"/>
            <a:ext cx="0" cy="1585913"/>
          </a:xfrm>
          <a:prstGeom prst="line">
            <a:avLst/>
          </a:prstGeom>
          <a:noFill/>
          <a:ln w="57150">
            <a:solidFill>
              <a:srgbClr val="00CCFF">
                <a:alpha val="59999"/>
              </a:srgbClr>
            </a:solidFill>
            <a:round/>
            <a:headEnd/>
            <a:tailEnd/>
          </a:ln>
        </p:spPr>
        <p:txBody>
          <a:bodyPr/>
          <a:lstStyle/>
          <a:p>
            <a:endParaRPr lang="en-US"/>
          </a:p>
        </p:txBody>
      </p:sp>
      <p:sp>
        <p:nvSpPr>
          <p:cNvPr id="48233" name="Line 105"/>
          <p:cNvSpPr>
            <a:spLocks noChangeShapeType="1"/>
          </p:cNvSpPr>
          <p:nvPr/>
        </p:nvSpPr>
        <p:spPr bwMode="auto">
          <a:xfrm>
            <a:off x="5334000" y="4600575"/>
            <a:ext cx="914400" cy="0"/>
          </a:xfrm>
          <a:prstGeom prst="line">
            <a:avLst/>
          </a:prstGeom>
          <a:noFill/>
          <a:ln w="57150">
            <a:solidFill>
              <a:srgbClr val="00CCFF">
                <a:alpha val="59999"/>
              </a:srgbClr>
            </a:solidFill>
            <a:round/>
            <a:headEnd/>
            <a:tailEnd/>
          </a:ln>
        </p:spPr>
        <p:txBody>
          <a:bodyPr/>
          <a:lstStyle/>
          <a:p>
            <a:endParaRPr lang="en-US"/>
          </a:p>
        </p:txBody>
      </p:sp>
      <p:sp>
        <p:nvSpPr>
          <p:cNvPr id="48234" name="Line 106"/>
          <p:cNvSpPr>
            <a:spLocks noChangeShapeType="1"/>
          </p:cNvSpPr>
          <p:nvPr/>
        </p:nvSpPr>
        <p:spPr bwMode="auto">
          <a:xfrm>
            <a:off x="6248400" y="4600575"/>
            <a:ext cx="0" cy="1585913"/>
          </a:xfrm>
          <a:prstGeom prst="line">
            <a:avLst/>
          </a:prstGeom>
          <a:noFill/>
          <a:ln w="57150">
            <a:solidFill>
              <a:srgbClr val="00CCFF">
                <a:alpha val="59999"/>
              </a:srgbClr>
            </a:solidFill>
            <a:round/>
            <a:headEnd/>
            <a:tailEnd/>
          </a:ln>
        </p:spPr>
        <p:txBody>
          <a:bodyPr/>
          <a:lstStyle/>
          <a:p>
            <a:endParaRPr lang="en-US"/>
          </a:p>
        </p:txBody>
      </p:sp>
      <p:sp>
        <p:nvSpPr>
          <p:cNvPr id="48235" name="Line 107"/>
          <p:cNvSpPr>
            <a:spLocks noChangeShapeType="1"/>
          </p:cNvSpPr>
          <p:nvPr/>
        </p:nvSpPr>
        <p:spPr bwMode="auto">
          <a:xfrm>
            <a:off x="6248400" y="6186488"/>
            <a:ext cx="1600200" cy="0"/>
          </a:xfrm>
          <a:prstGeom prst="line">
            <a:avLst/>
          </a:prstGeom>
          <a:noFill/>
          <a:ln w="57150">
            <a:solidFill>
              <a:srgbClr val="00CCFF">
                <a:alpha val="59999"/>
              </a:srgbClr>
            </a:solidFill>
            <a:round/>
            <a:headEnd/>
            <a:tailEnd/>
          </a:ln>
        </p:spPr>
        <p:txBody>
          <a:bodyPr/>
          <a:lstStyle/>
          <a:p>
            <a:endParaRPr lang="en-US"/>
          </a:p>
        </p:txBody>
      </p:sp>
      <p:sp>
        <p:nvSpPr>
          <p:cNvPr id="48236" name="Line 108"/>
          <p:cNvSpPr>
            <a:spLocks noChangeShapeType="1"/>
          </p:cNvSpPr>
          <p:nvPr/>
        </p:nvSpPr>
        <p:spPr bwMode="auto">
          <a:xfrm flipV="1">
            <a:off x="7848600" y="3152775"/>
            <a:ext cx="0" cy="3033713"/>
          </a:xfrm>
          <a:prstGeom prst="line">
            <a:avLst/>
          </a:prstGeom>
          <a:noFill/>
          <a:ln w="57150">
            <a:solidFill>
              <a:srgbClr val="00CCFF">
                <a:alpha val="59999"/>
              </a:srgbClr>
            </a:solidFill>
            <a:round/>
            <a:headEnd/>
            <a:tailEnd type="triangle" w="med" len="med"/>
          </a:ln>
        </p:spPr>
        <p:txBody>
          <a:bodyPr/>
          <a:lstStyle/>
          <a:p>
            <a:endParaRPr lang="en-US"/>
          </a:p>
        </p:txBody>
      </p:sp>
      <p:grpSp>
        <p:nvGrpSpPr>
          <p:cNvPr id="4" name="Group 137"/>
          <p:cNvGrpSpPr>
            <a:grpSpLocks/>
          </p:cNvGrpSpPr>
          <p:nvPr/>
        </p:nvGrpSpPr>
        <p:grpSpPr bwMode="auto">
          <a:xfrm>
            <a:off x="2286000" y="3551238"/>
            <a:ext cx="4724400" cy="2076450"/>
            <a:chOff x="1440" y="2237"/>
            <a:chExt cx="2976" cy="1308"/>
          </a:xfrm>
        </p:grpSpPr>
        <p:sp>
          <p:nvSpPr>
            <p:cNvPr id="27710" name="Line 109"/>
            <p:cNvSpPr>
              <a:spLocks noChangeShapeType="1"/>
            </p:cNvSpPr>
            <p:nvPr/>
          </p:nvSpPr>
          <p:spPr bwMode="auto">
            <a:xfrm>
              <a:off x="1440" y="289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1" name="Line 110"/>
            <p:cNvSpPr>
              <a:spLocks noChangeShapeType="1"/>
            </p:cNvSpPr>
            <p:nvPr/>
          </p:nvSpPr>
          <p:spPr bwMode="auto">
            <a:xfrm>
              <a:off x="1440" y="321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2" name="Line 111"/>
            <p:cNvSpPr>
              <a:spLocks noChangeShapeType="1"/>
            </p:cNvSpPr>
            <p:nvPr/>
          </p:nvSpPr>
          <p:spPr bwMode="auto">
            <a:xfrm>
              <a:off x="1440" y="3545"/>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3" name="Line 112"/>
            <p:cNvSpPr>
              <a:spLocks noChangeShapeType="1"/>
            </p:cNvSpPr>
            <p:nvPr/>
          </p:nvSpPr>
          <p:spPr bwMode="auto">
            <a:xfrm>
              <a:off x="2784" y="289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4" name="Line 113"/>
            <p:cNvSpPr>
              <a:spLocks noChangeShapeType="1"/>
            </p:cNvSpPr>
            <p:nvPr/>
          </p:nvSpPr>
          <p:spPr bwMode="auto">
            <a:xfrm>
              <a:off x="2784" y="321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5" name="Line 114"/>
            <p:cNvSpPr>
              <a:spLocks noChangeShapeType="1"/>
            </p:cNvSpPr>
            <p:nvPr/>
          </p:nvSpPr>
          <p:spPr bwMode="auto">
            <a:xfrm>
              <a:off x="2784" y="3545"/>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6" name="Line 115"/>
            <p:cNvSpPr>
              <a:spLocks noChangeShapeType="1"/>
            </p:cNvSpPr>
            <p:nvPr/>
          </p:nvSpPr>
          <p:spPr bwMode="auto">
            <a:xfrm>
              <a:off x="4128" y="289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7" name="Line 116"/>
            <p:cNvSpPr>
              <a:spLocks noChangeShapeType="1"/>
            </p:cNvSpPr>
            <p:nvPr/>
          </p:nvSpPr>
          <p:spPr bwMode="auto">
            <a:xfrm>
              <a:off x="4128" y="3210"/>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8" name="Line 117"/>
            <p:cNvSpPr>
              <a:spLocks noChangeShapeType="1"/>
            </p:cNvSpPr>
            <p:nvPr/>
          </p:nvSpPr>
          <p:spPr bwMode="auto">
            <a:xfrm>
              <a:off x="4128" y="3545"/>
              <a:ext cx="288"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19" name="Line 118"/>
            <p:cNvSpPr>
              <a:spLocks noChangeShapeType="1"/>
            </p:cNvSpPr>
            <p:nvPr/>
          </p:nvSpPr>
          <p:spPr bwMode="auto">
            <a:xfrm>
              <a:off x="1440" y="2579"/>
              <a:ext cx="2976" cy="0"/>
            </a:xfrm>
            <a:prstGeom prst="line">
              <a:avLst/>
            </a:prstGeom>
            <a:noFill/>
            <a:ln w="38100">
              <a:solidFill>
                <a:schemeClr val="tx1"/>
              </a:solidFill>
              <a:prstDash val="sysDot"/>
              <a:round/>
              <a:headEnd type="triangle" w="med" len="med"/>
              <a:tailEnd type="triangle" w="med" len="med"/>
            </a:ln>
          </p:spPr>
          <p:txBody>
            <a:bodyPr/>
            <a:lstStyle/>
            <a:p>
              <a:endParaRPr lang="en-US"/>
            </a:p>
          </p:txBody>
        </p:sp>
        <p:sp>
          <p:nvSpPr>
            <p:cNvPr id="27720" name="Line 119"/>
            <p:cNvSpPr>
              <a:spLocks noChangeShapeType="1"/>
            </p:cNvSpPr>
            <p:nvPr/>
          </p:nvSpPr>
          <p:spPr bwMode="auto">
            <a:xfrm>
              <a:off x="1440" y="2237"/>
              <a:ext cx="2976" cy="0"/>
            </a:xfrm>
            <a:prstGeom prst="line">
              <a:avLst/>
            </a:prstGeom>
            <a:noFill/>
            <a:ln w="38100">
              <a:solidFill>
                <a:schemeClr val="tx1"/>
              </a:solidFill>
              <a:prstDash val="sysDot"/>
              <a:round/>
              <a:headEnd type="triangle" w="med" len="med"/>
              <a:tailEnd type="triangle" w="med" len="med"/>
            </a:ln>
          </p:spPr>
          <p:txBody>
            <a:bodyPr/>
            <a:lstStyle/>
            <a:p>
              <a:endParaRPr lang="en-US"/>
            </a:p>
          </p:txBody>
        </p:sp>
      </p:grpSp>
      <p:sp>
        <p:nvSpPr>
          <p:cNvPr id="48249" name="Text Box 121"/>
          <p:cNvSpPr txBox="1">
            <a:spLocks noChangeArrowheads="1"/>
          </p:cNvSpPr>
          <p:nvPr/>
        </p:nvSpPr>
        <p:spPr bwMode="auto">
          <a:xfrm>
            <a:off x="1066800" y="6262688"/>
            <a:ext cx="2382838" cy="366712"/>
          </a:xfrm>
          <a:prstGeom prst="rect">
            <a:avLst/>
          </a:prstGeom>
          <a:noFill/>
          <a:ln w="9525">
            <a:noFill/>
            <a:miter lim="800000"/>
            <a:headEnd/>
            <a:tailEnd/>
          </a:ln>
        </p:spPr>
        <p:txBody>
          <a:bodyPr wrap="none">
            <a:spAutoFit/>
          </a:bodyPr>
          <a:lstStyle/>
          <a:p>
            <a:r>
              <a:rPr lang="en-US">
                <a:cs typeface="Tahoma" pitchFamily="34" charset="0"/>
              </a:rPr>
              <a:t>Transmission medium</a:t>
            </a:r>
          </a:p>
        </p:txBody>
      </p:sp>
      <p:sp>
        <p:nvSpPr>
          <p:cNvPr id="48250" name="computr1"/>
          <p:cNvSpPr>
            <a:spLocks noEditPoints="1" noChangeArrowheads="1"/>
          </p:cNvSpPr>
          <p:nvPr/>
        </p:nvSpPr>
        <p:spPr bwMode="auto">
          <a:xfrm>
            <a:off x="1066800" y="2286000"/>
            <a:ext cx="762000" cy="838200"/>
          </a:xfrm>
          <a:custGeom>
            <a:avLst/>
            <a:gdLst>
              <a:gd name="T0" fmla="*/ 24311716 w 21600"/>
              <a:gd name="T1" fmla="*/ 0 h 21600"/>
              <a:gd name="T2" fmla="*/ 13440833 w 21600"/>
              <a:gd name="T3" fmla="*/ 0 h 21600"/>
              <a:gd name="T4" fmla="*/ 2569951 w 21600"/>
              <a:gd name="T5" fmla="*/ 0 h 21600"/>
              <a:gd name="T6" fmla="*/ 0 w 21600"/>
              <a:gd name="T7" fmla="*/ 23172351 h 21600"/>
              <a:gd name="T8" fmla="*/ 0 w 21600"/>
              <a:gd name="T9" fmla="*/ 32526815 h 21600"/>
              <a:gd name="T10" fmla="*/ 13440833 w 21600"/>
              <a:gd name="T11" fmla="*/ 32526815 h 21600"/>
              <a:gd name="T12" fmla="*/ 26881666 w 21600"/>
              <a:gd name="T13" fmla="*/ 32526815 h 21600"/>
              <a:gd name="T14" fmla="*/ 26881666 w 21600"/>
              <a:gd name="T15" fmla="*/ 23172351 h 21600"/>
              <a:gd name="T16" fmla="*/ 24311716 w 21600"/>
              <a:gd name="T17" fmla="*/ 20409086 h 21600"/>
              <a:gd name="T18" fmla="*/ 2569951 w 21600"/>
              <a:gd name="T19" fmla="*/ 20409086 h 21600"/>
              <a:gd name="T20" fmla="*/ 2569951 w 21600"/>
              <a:gd name="T21" fmla="*/ 10203767 h 21600"/>
              <a:gd name="T22" fmla="*/ 24311716 w 21600"/>
              <a:gd name="T23" fmla="*/ 10203767 h 21600"/>
              <a:gd name="T24" fmla="*/ 0 w 21600"/>
              <a:gd name="T25" fmla="*/ 27849583 h 21600"/>
              <a:gd name="T26" fmla="*/ 26881666 w 21600"/>
              <a:gd name="T27" fmla="*/ 27849583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CC"/>
              </a:gs>
              <a:gs pos="100000">
                <a:srgbClr val="76765E"/>
              </a:gs>
            </a:gsLst>
            <a:lin ang="2700000" scaled="1"/>
          </a:gradFill>
          <a:ln w="9525">
            <a:solidFill>
              <a:srgbClr val="000000"/>
            </a:solidFill>
            <a:miter lim="800000"/>
            <a:headEnd/>
            <a:tailEnd/>
          </a:ln>
        </p:spPr>
        <p:txBody>
          <a:bodyPr/>
          <a:lstStyle/>
          <a:p>
            <a:endParaRPr lang="en-US"/>
          </a:p>
        </p:txBody>
      </p:sp>
      <p:sp>
        <p:nvSpPr>
          <p:cNvPr id="48251" name="laptop"/>
          <p:cNvSpPr>
            <a:spLocks noEditPoints="1" noChangeArrowheads="1"/>
          </p:cNvSpPr>
          <p:nvPr/>
        </p:nvSpPr>
        <p:spPr bwMode="auto">
          <a:xfrm>
            <a:off x="7315200" y="2438400"/>
            <a:ext cx="990600" cy="685800"/>
          </a:xfrm>
          <a:custGeom>
            <a:avLst/>
            <a:gdLst>
              <a:gd name="T0" fmla="*/ 7071096 w 21600"/>
              <a:gd name="T1" fmla="*/ 0 h 21600"/>
              <a:gd name="T2" fmla="*/ 7071096 w 21600"/>
              <a:gd name="T3" fmla="*/ 7230840 h 21600"/>
              <a:gd name="T4" fmla="*/ 38546124 w 21600"/>
              <a:gd name="T5" fmla="*/ 0 h 21600"/>
              <a:gd name="T6" fmla="*/ 38546124 w 21600"/>
              <a:gd name="T7" fmla="*/ 7230840 h 21600"/>
              <a:gd name="T8" fmla="*/ 22715006 w 21600"/>
              <a:gd name="T9" fmla="*/ 0 h 21600"/>
              <a:gd name="T10" fmla="*/ 22715006 w 21600"/>
              <a:gd name="T11" fmla="*/ 21774150 h 21600"/>
              <a:gd name="T12" fmla="*/ 0 w 21600"/>
              <a:gd name="T13" fmla="*/ 21774150 h 21600"/>
              <a:gd name="T14" fmla="*/ 45430012 w 21600"/>
              <a:gd name="T15" fmla="*/ 2177415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gradFill rotWithShape="1">
            <a:gsLst>
              <a:gs pos="0">
                <a:srgbClr val="C0C0C0"/>
              </a:gs>
              <a:gs pos="100000">
                <a:srgbClr val="595959"/>
              </a:gs>
            </a:gsLst>
            <a:lin ang="2700000" scaled="1"/>
          </a:gradFill>
          <a:ln w="9525">
            <a:solidFill>
              <a:srgbClr val="000000"/>
            </a:solidFill>
            <a:miter lim="800000"/>
            <a:headEnd/>
            <a:tailEnd/>
          </a:ln>
        </p:spPr>
        <p:txBody>
          <a:bodyPr/>
          <a:lstStyle/>
          <a:p>
            <a:endParaRPr lang="en-US"/>
          </a:p>
        </p:txBody>
      </p:sp>
      <p:sp>
        <p:nvSpPr>
          <p:cNvPr id="48260" name="Text Box 132"/>
          <p:cNvSpPr txBox="1">
            <a:spLocks noChangeArrowheads="1"/>
          </p:cNvSpPr>
          <p:nvPr/>
        </p:nvSpPr>
        <p:spPr bwMode="auto">
          <a:xfrm>
            <a:off x="1066800" y="1981200"/>
            <a:ext cx="711200" cy="304800"/>
          </a:xfrm>
          <a:prstGeom prst="rect">
            <a:avLst/>
          </a:prstGeom>
          <a:noFill/>
          <a:ln w="9525">
            <a:noFill/>
            <a:miter lim="800000"/>
            <a:headEnd/>
            <a:tailEnd/>
          </a:ln>
        </p:spPr>
        <p:txBody>
          <a:bodyPr wrap="none">
            <a:spAutoFit/>
          </a:bodyPr>
          <a:lstStyle/>
          <a:p>
            <a:r>
              <a:rPr lang="en-US" sz="1400"/>
              <a:t>sender</a:t>
            </a:r>
          </a:p>
        </p:txBody>
      </p:sp>
      <p:sp>
        <p:nvSpPr>
          <p:cNvPr id="48261" name="Text Box 133"/>
          <p:cNvSpPr txBox="1">
            <a:spLocks noChangeArrowheads="1"/>
          </p:cNvSpPr>
          <p:nvPr/>
        </p:nvSpPr>
        <p:spPr bwMode="auto">
          <a:xfrm>
            <a:off x="3324225" y="2133600"/>
            <a:ext cx="658813" cy="304800"/>
          </a:xfrm>
          <a:prstGeom prst="rect">
            <a:avLst/>
          </a:prstGeom>
          <a:noFill/>
          <a:ln w="9525">
            <a:noFill/>
            <a:miter lim="800000"/>
            <a:headEnd/>
            <a:tailEnd/>
          </a:ln>
        </p:spPr>
        <p:txBody>
          <a:bodyPr wrap="none">
            <a:spAutoFit/>
          </a:bodyPr>
          <a:lstStyle/>
          <a:p>
            <a:pPr algn="ctr"/>
            <a:r>
              <a:rPr lang="en-US" sz="1400">
                <a:solidFill>
                  <a:srgbClr val="FFFF00"/>
                </a:solidFill>
              </a:rPr>
              <a:t>router</a:t>
            </a:r>
          </a:p>
        </p:txBody>
      </p:sp>
      <p:sp>
        <p:nvSpPr>
          <p:cNvPr id="48262" name="Text Box 134"/>
          <p:cNvSpPr txBox="1">
            <a:spLocks noChangeArrowheads="1"/>
          </p:cNvSpPr>
          <p:nvPr/>
        </p:nvSpPr>
        <p:spPr bwMode="auto">
          <a:xfrm>
            <a:off x="5257800" y="1905000"/>
            <a:ext cx="658813" cy="304800"/>
          </a:xfrm>
          <a:prstGeom prst="rect">
            <a:avLst/>
          </a:prstGeom>
          <a:noFill/>
          <a:ln w="9525">
            <a:noFill/>
            <a:miter lim="800000"/>
            <a:headEnd/>
            <a:tailEnd/>
          </a:ln>
        </p:spPr>
        <p:txBody>
          <a:bodyPr wrap="none">
            <a:spAutoFit/>
          </a:bodyPr>
          <a:lstStyle/>
          <a:p>
            <a:pPr algn="ctr"/>
            <a:r>
              <a:rPr lang="en-US" sz="1400">
                <a:solidFill>
                  <a:srgbClr val="FFFF00"/>
                </a:solidFill>
              </a:rPr>
              <a:t>router</a:t>
            </a:r>
          </a:p>
        </p:txBody>
      </p:sp>
      <p:sp>
        <p:nvSpPr>
          <p:cNvPr id="48263" name="Text Box 135"/>
          <p:cNvSpPr txBox="1">
            <a:spLocks noChangeArrowheads="1"/>
          </p:cNvSpPr>
          <p:nvPr/>
        </p:nvSpPr>
        <p:spPr bwMode="auto">
          <a:xfrm>
            <a:off x="7391400" y="2133600"/>
            <a:ext cx="804863" cy="304800"/>
          </a:xfrm>
          <a:prstGeom prst="rect">
            <a:avLst/>
          </a:prstGeom>
          <a:noFill/>
          <a:ln w="9525">
            <a:noFill/>
            <a:miter lim="800000"/>
            <a:headEnd/>
            <a:tailEnd/>
          </a:ln>
        </p:spPr>
        <p:txBody>
          <a:bodyPr wrap="none">
            <a:spAutoFit/>
          </a:bodyPr>
          <a:lstStyle/>
          <a:p>
            <a:r>
              <a:rPr lang="en-US" sz="1400"/>
              <a:t>receiver</a:t>
            </a:r>
          </a:p>
        </p:txBody>
      </p:sp>
      <p:pic>
        <p:nvPicPr>
          <p:cNvPr id="48270" name="Picture 142"/>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3124200" y="1676400"/>
            <a:ext cx="942975" cy="409575"/>
          </a:xfrm>
          <a:prstGeom prst="rect">
            <a:avLst/>
          </a:prstGeom>
          <a:noFill/>
          <a:ln w="9525">
            <a:noFill/>
            <a:miter lim="800000"/>
            <a:headEnd/>
            <a:tailEnd/>
          </a:ln>
        </p:spPr>
      </p:pic>
      <p:pic>
        <p:nvPicPr>
          <p:cNvPr id="48271" name="Picture 143"/>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5105400" y="2209800"/>
            <a:ext cx="942975" cy="409575"/>
          </a:xfrm>
          <a:prstGeom prst="rect">
            <a:avLst/>
          </a:prstGeom>
          <a:noFill/>
          <a:ln w="9525">
            <a:noFill/>
            <a:miter lim="800000"/>
            <a:headEnd/>
            <a:tailEnd/>
          </a:ln>
        </p:spPr>
      </p:pic>
    </p:spTree>
    <p:extLst>
      <p:ext uri="{BB962C8B-B14F-4D97-AF65-F5344CB8AC3E}">
        <p14:creationId xmlns:p14="http://schemas.microsoft.com/office/powerpoint/2010/main" val="164082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50"/>
                                        </p:tgtEl>
                                        <p:attrNameLst>
                                          <p:attrName>style.visibility</p:attrName>
                                        </p:attrNameLst>
                                      </p:cBhvr>
                                      <p:to>
                                        <p:strVal val="visible"/>
                                      </p:to>
                                    </p:set>
                                    <p:anim calcmode="lin" valueType="num">
                                      <p:cBhvr additive="base">
                                        <p:cTn id="7" dur="500" fill="hold"/>
                                        <p:tgtEl>
                                          <p:spTgt spid="48250"/>
                                        </p:tgtEl>
                                        <p:attrNameLst>
                                          <p:attrName>ppt_x</p:attrName>
                                        </p:attrNameLst>
                                      </p:cBhvr>
                                      <p:tavLst>
                                        <p:tav tm="0">
                                          <p:val>
                                            <p:strVal val="0-#ppt_w/2"/>
                                          </p:val>
                                        </p:tav>
                                        <p:tav tm="100000">
                                          <p:val>
                                            <p:strVal val="#ppt_x"/>
                                          </p:val>
                                        </p:tav>
                                      </p:tavLst>
                                    </p:anim>
                                    <p:anim calcmode="lin" valueType="num">
                                      <p:cBhvr additive="base">
                                        <p:cTn id="8" dur="500" fill="hold"/>
                                        <p:tgtEl>
                                          <p:spTgt spid="4825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260"/>
                                        </p:tgtEl>
                                        <p:attrNameLst>
                                          <p:attrName>style.visibility</p:attrName>
                                        </p:attrNameLst>
                                      </p:cBhvr>
                                      <p:to>
                                        <p:strVal val="visible"/>
                                      </p:to>
                                    </p:set>
                                    <p:anim calcmode="lin" valueType="num">
                                      <p:cBhvr additive="base">
                                        <p:cTn id="11" dur="500" fill="hold"/>
                                        <p:tgtEl>
                                          <p:spTgt spid="48260"/>
                                        </p:tgtEl>
                                        <p:attrNameLst>
                                          <p:attrName>ppt_x</p:attrName>
                                        </p:attrNameLst>
                                      </p:cBhvr>
                                      <p:tavLst>
                                        <p:tav tm="0">
                                          <p:val>
                                            <p:strVal val="0-#ppt_w/2"/>
                                          </p:val>
                                        </p:tav>
                                        <p:tav tm="100000">
                                          <p:val>
                                            <p:strVal val="#ppt_x"/>
                                          </p:val>
                                        </p:tav>
                                      </p:tavLst>
                                    </p:anim>
                                    <p:anim calcmode="lin" valueType="num">
                                      <p:cBhvr additive="base">
                                        <p:cTn id="12" dur="500" fill="hold"/>
                                        <p:tgtEl>
                                          <p:spTgt spid="4826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8251"/>
                                        </p:tgtEl>
                                        <p:attrNameLst>
                                          <p:attrName>style.visibility</p:attrName>
                                        </p:attrNameLst>
                                      </p:cBhvr>
                                      <p:to>
                                        <p:strVal val="visible"/>
                                      </p:to>
                                    </p:set>
                                    <p:anim calcmode="lin" valueType="num">
                                      <p:cBhvr additive="base">
                                        <p:cTn id="15" dur="500" fill="hold"/>
                                        <p:tgtEl>
                                          <p:spTgt spid="48251"/>
                                        </p:tgtEl>
                                        <p:attrNameLst>
                                          <p:attrName>ppt_x</p:attrName>
                                        </p:attrNameLst>
                                      </p:cBhvr>
                                      <p:tavLst>
                                        <p:tav tm="0">
                                          <p:val>
                                            <p:strVal val="1+#ppt_w/2"/>
                                          </p:val>
                                        </p:tav>
                                        <p:tav tm="100000">
                                          <p:val>
                                            <p:strVal val="#ppt_x"/>
                                          </p:val>
                                        </p:tav>
                                      </p:tavLst>
                                    </p:anim>
                                    <p:anim calcmode="lin" valueType="num">
                                      <p:cBhvr additive="base">
                                        <p:cTn id="16" dur="500" fill="hold"/>
                                        <p:tgtEl>
                                          <p:spTgt spid="4825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8263"/>
                                        </p:tgtEl>
                                        <p:attrNameLst>
                                          <p:attrName>style.visibility</p:attrName>
                                        </p:attrNameLst>
                                      </p:cBhvr>
                                      <p:to>
                                        <p:strVal val="visible"/>
                                      </p:to>
                                    </p:set>
                                    <p:anim calcmode="lin" valueType="num">
                                      <p:cBhvr additive="base">
                                        <p:cTn id="19" dur="500" fill="hold"/>
                                        <p:tgtEl>
                                          <p:spTgt spid="48263"/>
                                        </p:tgtEl>
                                        <p:attrNameLst>
                                          <p:attrName>ppt_x</p:attrName>
                                        </p:attrNameLst>
                                      </p:cBhvr>
                                      <p:tavLst>
                                        <p:tav tm="0">
                                          <p:val>
                                            <p:strVal val="1+#ppt_w/2"/>
                                          </p:val>
                                        </p:tav>
                                        <p:tav tm="100000">
                                          <p:val>
                                            <p:strVal val="#ppt_x"/>
                                          </p:val>
                                        </p:tav>
                                      </p:tavLst>
                                    </p:anim>
                                    <p:anim calcmode="lin" valueType="num">
                                      <p:cBhvr additive="base">
                                        <p:cTn id="20" dur="500" fill="hold"/>
                                        <p:tgtEl>
                                          <p:spTgt spid="482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8264"/>
                                        </p:tgtEl>
                                        <p:attrNameLst>
                                          <p:attrName>style.visibility</p:attrName>
                                        </p:attrNameLst>
                                      </p:cBhvr>
                                      <p:to>
                                        <p:strVal val="visible"/>
                                      </p:to>
                                    </p:set>
                                    <p:animEffect transition="in" filter="dissolve">
                                      <p:cBhvr>
                                        <p:cTn id="25" dur="500"/>
                                        <p:tgtEl>
                                          <p:spTgt spid="4826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8132"/>
                                        </p:tgtEl>
                                        <p:attrNameLst>
                                          <p:attrName>style.visibility</p:attrName>
                                        </p:attrNameLst>
                                      </p:cBhvr>
                                      <p:to>
                                        <p:strVal val="visible"/>
                                      </p:to>
                                    </p:set>
                                    <p:animEffect transition="in" filter="wipe(up)">
                                      <p:cBhvr>
                                        <p:cTn id="30" dur="500"/>
                                        <p:tgtEl>
                                          <p:spTgt spid="481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48226"/>
                                        </p:tgtEl>
                                        <p:attrNameLst>
                                          <p:attrName>style.visibility</p:attrName>
                                        </p:attrNameLst>
                                      </p:cBhvr>
                                      <p:to>
                                        <p:strVal val="visible"/>
                                      </p:to>
                                    </p:set>
                                    <p:animEffect transition="in" filter="wipe(up)">
                                      <p:cBhvr>
                                        <p:cTn id="34" dur="500"/>
                                        <p:tgtEl>
                                          <p:spTgt spid="48226"/>
                                        </p:tgtEl>
                                      </p:cBhvr>
                                    </p:animEffect>
                                  </p:childTnLst>
                                </p:cTn>
                              </p:par>
                            </p:childTnLst>
                          </p:cTn>
                        </p:par>
                        <p:par>
                          <p:cTn id="35" fill="hold">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48249"/>
                                        </p:tgtEl>
                                        <p:attrNameLst>
                                          <p:attrName>style.visibility</p:attrName>
                                        </p:attrNameLst>
                                      </p:cBhvr>
                                      <p:to>
                                        <p:strVal val="visible"/>
                                      </p:to>
                                    </p:set>
                                    <p:animEffect transition="in" filter="dissolve">
                                      <p:cBhvr>
                                        <p:cTn id="38" dur="500"/>
                                        <p:tgtEl>
                                          <p:spTgt spid="4824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8222"/>
                                        </p:tgtEl>
                                        <p:attrNameLst>
                                          <p:attrName>style.visibility</p:attrName>
                                        </p:attrNameLst>
                                      </p:cBhvr>
                                      <p:to>
                                        <p:strVal val="visible"/>
                                      </p:to>
                                    </p:set>
                                    <p:animEffect transition="in" filter="dissolve">
                                      <p:cBhvr>
                                        <p:cTn id="41" dur="500"/>
                                        <p:tgtEl>
                                          <p:spTgt spid="4822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8257"/>
                                        </p:tgtEl>
                                        <p:attrNameLst>
                                          <p:attrName>style.visibility</p:attrName>
                                        </p:attrNameLst>
                                      </p:cBhvr>
                                      <p:to>
                                        <p:strVal val="visible"/>
                                      </p:to>
                                    </p:set>
                                    <p:animEffect transition="in" filter="dissolve">
                                      <p:cBhvr>
                                        <p:cTn id="44" dur="500"/>
                                        <p:tgtEl>
                                          <p:spTgt spid="4825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48270"/>
                                        </p:tgtEl>
                                        <p:attrNameLst>
                                          <p:attrName>style.visibility</p:attrName>
                                        </p:attrNameLst>
                                      </p:cBhvr>
                                      <p:to>
                                        <p:strVal val="visible"/>
                                      </p:to>
                                    </p:set>
                                    <p:animEffect transition="in" filter="dissolve">
                                      <p:cBhvr>
                                        <p:cTn id="49" dur="500"/>
                                        <p:tgtEl>
                                          <p:spTgt spid="4827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48261"/>
                                        </p:tgtEl>
                                        <p:attrNameLst>
                                          <p:attrName>style.visibility</p:attrName>
                                        </p:attrNameLst>
                                      </p:cBhvr>
                                      <p:to>
                                        <p:strVal val="visible"/>
                                      </p:to>
                                    </p:set>
                                    <p:animEffect transition="in" filter="dissolve">
                                      <p:cBhvr>
                                        <p:cTn id="52" dur="500"/>
                                        <p:tgtEl>
                                          <p:spTgt spid="482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8227"/>
                                        </p:tgtEl>
                                        <p:attrNameLst>
                                          <p:attrName>style.visibility</p:attrName>
                                        </p:attrNameLst>
                                      </p:cBhvr>
                                      <p:to>
                                        <p:strVal val="visible"/>
                                      </p:to>
                                    </p:set>
                                    <p:animEffect transition="in" filter="wipe(left)">
                                      <p:cBhvr>
                                        <p:cTn id="62" dur="500"/>
                                        <p:tgtEl>
                                          <p:spTgt spid="48227"/>
                                        </p:tgtEl>
                                      </p:cBhvr>
                                    </p:animEffect>
                                  </p:childTnLst>
                                </p:cTn>
                              </p:par>
                            </p:childTnLst>
                          </p:cTn>
                        </p:par>
                        <p:par>
                          <p:cTn id="63" fill="hold">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48228"/>
                                        </p:tgtEl>
                                        <p:attrNameLst>
                                          <p:attrName>style.visibility</p:attrName>
                                        </p:attrNameLst>
                                      </p:cBhvr>
                                      <p:to>
                                        <p:strVal val="visible"/>
                                      </p:to>
                                    </p:set>
                                    <p:animEffect transition="in" filter="wipe(down)">
                                      <p:cBhvr>
                                        <p:cTn id="66" dur="500"/>
                                        <p:tgtEl>
                                          <p:spTgt spid="48228"/>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48271"/>
                                        </p:tgtEl>
                                        <p:attrNameLst>
                                          <p:attrName>style.visibility</p:attrName>
                                        </p:attrNameLst>
                                      </p:cBhvr>
                                      <p:to>
                                        <p:strVal val="visible"/>
                                      </p:to>
                                    </p:set>
                                    <p:animEffect transition="in" filter="dissolve">
                                      <p:cBhvr>
                                        <p:cTn id="71" dur="500"/>
                                        <p:tgtEl>
                                          <p:spTgt spid="4827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8262"/>
                                        </p:tgtEl>
                                        <p:attrNameLst>
                                          <p:attrName>style.visibility</p:attrName>
                                        </p:attrNameLst>
                                      </p:cBhvr>
                                      <p:to>
                                        <p:strVal val="visible"/>
                                      </p:to>
                                    </p:set>
                                    <p:animEffect transition="in" filter="dissolve">
                                      <p:cBhvr>
                                        <p:cTn id="74" dur="500"/>
                                        <p:tgtEl>
                                          <p:spTgt spid="4826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8229"/>
                                        </p:tgtEl>
                                        <p:attrNameLst>
                                          <p:attrName>style.visibility</p:attrName>
                                        </p:attrNameLst>
                                      </p:cBhvr>
                                      <p:to>
                                        <p:strVal val="visible"/>
                                      </p:to>
                                    </p:set>
                                    <p:animEffect transition="in" filter="wipe(left)">
                                      <p:cBhvr>
                                        <p:cTn id="79" dur="500"/>
                                        <p:tgtEl>
                                          <p:spTgt spid="48229"/>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48230"/>
                                        </p:tgtEl>
                                        <p:attrNameLst>
                                          <p:attrName>style.visibility</p:attrName>
                                        </p:attrNameLst>
                                      </p:cBhvr>
                                      <p:to>
                                        <p:strVal val="visible"/>
                                      </p:to>
                                    </p:set>
                                    <p:animEffect transition="in" filter="wipe(up)">
                                      <p:cBhvr>
                                        <p:cTn id="83" dur="500"/>
                                        <p:tgtEl>
                                          <p:spTgt spid="48230"/>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48223"/>
                                        </p:tgtEl>
                                        <p:attrNameLst>
                                          <p:attrName>style.visibility</p:attrName>
                                        </p:attrNameLst>
                                      </p:cBhvr>
                                      <p:to>
                                        <p:strVal val="visible"/>
                                      </p:to>
                                    </p:set>
                                    <p:animEffect transition="in" filter="wipe(left)">
                                      <p:cBhvr>
                                        <p:cTn id="87" dur="500"/>
                                        <p:tgtEl>
                                          <p:spTgt spid="48223"/>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48258"/>
                                        </p:tgtEl>
                                        <p:attrNameLst>
                                          <p:attrName>style.visibility</p:attrName>
                                        </p:attrNameLst>
                                      </p:cBhvr>
                                      <p:to>
                                        <p:strVal val="visible"/>
                                      </p:to>
                                    </p:set>
                                    <p:animEffect transition="in" filter="wipe(left)">
                                      <p:cBhvr>
                                        <p:cTn id="90" dur="500"/>
                                        <p:tgtEl>
                                          <p:spTgt spid="4825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48231"/>
                                        </p:tgtEl>
                                        <p:attrNameLst>
                                          <p:attrName>style.visibility</p:attrName>
                                        </p:attrNameLst>
                                      </p:cBhvr>
                                      <p:to>
                                        <p:strVal val="visible"/>
                                      </p:to>
                                    </p:set>
                                    <p:animEffect transition="in" filter="wipe(left)">
                                      <p:cBhvr>
                                        <p:cTn id="95" dur="500"/>
                                        <p:tgtEl>
                                          <p:spTgt spid="48231"/>
                                        </p:tgtEl>
                                      </p:cBhvr>
                                    </p:animEffect>
                                  </p:childTnLst>
                                </p:cTn>
                              </p:par>
                            </p:childTnLst>
                          </p:cTn>
                        </p:par>
                        <p:par>
                          <p:cTn id="96" fill="hold">
                            <p:stCondLst>
                              <p:cond delay="500"/>
                            </p:stCondLst>
                            <p:childTnLst>
                              <p:par>
                                <p:cTn id="97" presetID="22" presetClass="entr" presetSubtype="4" fill="hold" grpId="0" nodeType="afterEffect">
                                  <p:stCondLst>
                                    <p:cond delay="0"/>
                                  </p:stCondLst>
                                  <p:childTnLst>
                                    <p:set>
                                      <p:cBhvr>
                                        <p:cTn id="98" dur="1" fill="hold">
                                          <p:stCondLst>
                                            <p:cond delay="0"/>
                                          </p:stCondLst>
                                        </p:cTn>
                                        <p:tgtEl>
                                          <p:spTgt spid="48232"/>
                                        </p:tgtEl>
                                        <p:attrNameLst>
                                          <p:attrName>style.visibility</p:attrName>
                                        </p:attrNameLst>
                                      </p:cBhvr>
                                      <p:to>
                                        <p:strVal val="visible"/>
                                      </p:to>
                                    </p:set>
                                    <p:animEffect transition="in" filter="wipe(down)">
                                      <p:cBhvr>
                                        <p:cTn id="99" dur="500"/>
                                        <p:tgtEl>
                                          <p:spTgt spid="48232"/>
                                        </p:tgtEl>
                                      </p:cBhvr>
                                    </p:animEffect>
                                  </p:childTnLst>
                                </p:cTn>
                              </p:par>
                              <p:par>
                                <p:cTn id="100" presetID="22" presetClass="entr" presetSubtype="4" fill="hold" nodeType="with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wipe(down)">
                                      <p:cBhvr>
                                        <p:cTn id="102" dur="500"/>
                                        <p:tgtEl>
                                          <p:spTgt spid="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8233"/>
                                        </p:tgtEl>
                                        <p:attrNameLst>
                                          <p:attrName>style.visibility</p:attrName>
                                        </p:attrNameLst>
                                      </p:cBhvr>
                                      <p:to>
                                        <p:strVal val="visible"/>
                                      </p:to>
                                    </p:set>
                                    <p:animEffect transition="in" filter="wipe(left)">
                                      <p:cBhvr>
                                        <p:cTn id="107" dur="500"/>
                                        <p:tgtEl>
                                          <p:spTgt spid="48233"/>
                                        </p:tgtEl>
                                      </p:cBhvr>
                                    </p:animEffect>
                                  </p:childTnLst>
                                </p:cTn>
                              </p:par>
                            </p:childTnLst>
                          </p:cTn>
                        </p:par>
                        <p:par>
                          <p:cTn id="108" fill="hold">
                            <p:stCondLst>
                              <p:cond delay="500"/>
                            </p:stCondLst>
                            <p:childTnLst>
                              <p:par>
                                <p:cTn id="109" presetID="22" presetClass="entr" presetSubtype="1" fill="hold" grpId="0" nodeType="afterEffect">
                                  <p:stCondLst>
                                    <p:cond delay="0"/>
                                  </p:stCondLst>
                                  <p:childTnLst>
                                    <p:set>
                                      <p:cBhvr>
                                        <p:cTn id="110" dur="1" fill="hold">
                                          <p:stCondLst>
                                            <p:cond delay="0"/>
                                          </p:stCondLst>
                                        </p:cTn>
                                        <p:tgtEl>
                                          <p:spTgt spid="48234"/>
                                        </p:tgtEl>
                                        <p:attrNameLst>
                                          <p:attrName>style.visibility</p:attrName>
                                        </p:attrNameLst>
                                      </p:cBhvr>
                                      <p:to>
                                        <p:strVal val="visible"/>
                                      </p:to>
                                    </p:set>
                                    <p:animEffect transition="in" filter="wipe(up)">
                                      <p:cBhvr>
                                        <p:cTn id="111" dur="500"/>
                                        <p:tgtEl>
                                          <p:spTgt spid="48234"/>
                                        </p:tgtEl>
                                      </p:cBhvr>
                                    </p:animEffect>
                                  </p:childTnLst>
                                </p:cTn>
                              </p:par>
                            </p:childTnLst>
                          </p:cTn>
                        </p:par>
                        <p:par>
                          <p:cTn id="112" fill="hold">
                            <p:stCondLst>
                              <p:cond delay="1000"/>
                            </p:stCondLst>
                            <p:childTnLst>
                              <p:par>
                                <p:cTn id="113" presetID="22" presetClass="entr" presetSubtype="8" fill="hold" grpId="0" nodeType="afterEffect">
                                  <p:stCondLst>
                                    <p:cond delay="0"/>
                                  </p:stCondLst>
                                  <p:childTnLst>
                                    <p:set>
                                      <p:cBhvr>
                                        <p:cTn id="114" dur="1" fill="hold">
                                          <p:stCondLst>
                                            <p:cond delay="0"/>
                                          </p:stCondLst>
                                        </p:cTn>
                                        <p:tgtEl>
                                          <p:spTgt spid="48235"/>
                                        </p:tgtEl>
                                        <p:attrNameLst>
                                          <p:attrName>style.visibility</p:attrName>
                                        </p:attrNameLst>
                                      </p:cBhvr>
                                      <p:to>
                                        <p:strVal val="visible"/>
                                      </p:to>
                                    </p:set>
                                    <p:animEffect transition="in" filter="wipe(left)">
                                      <p:cBhvr>
                                        <p:cTn id="115" dur="500"/>
                                        <p:tgtEl>
                                          <p:spTgt spid="48235"/>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8224"/>
                                        </p:tgtEl>
                                        <p:attrNameLst>
                                          <p:attrName>style.visibility</p:attrName>
                                        </p:attrNameLst>
                                      </p:cBhvr>
                                      <p:to>
                                        <p:strVal val="visible"/>
                                      </p:to>
                                    </p:set>
                                    <p:animEffect transition="in" filter="dissolve">
                                      <p:cBhvr>
                                        <p:cTn id="118" dur="500"/>
                                        <p:tgtEl>
                                          <p:spTgt spid="48224"/>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48259"/>
                                        </p:tgtEl>
                                        <p:attrNameLst>
                                          <p:attrName>style.visibility</p:attrName>
                                        </p:attrNameLst>
                                      </p:cBhvr>
                                      <p:to>
                                        <p:strVal val="visible"/>
                                      </p:to>
                                    </p:set>
                                    <p:animEffect transition="in" filter="wipe(left)">
                                      <p:cBhvr>
                                        <p:cTn id="121" dur="500"/>
                                        <p:tgtEl>
                                          <p:spTgt spid="48259"/>
                                        </p:tgtEl>
                                      </p:cBhvr>
                                    </p:animEffect>
                                  </p:childTnLst>
                                </p:cTn>
                              </p:par>
                            </p:childTnLst>
                          </p:cTn>
                        </p:par>
                        <p:par>
                          <p:cTn id="122" fill="hold">
                            <p:stCondLst>
                              <p:cond delay="1500"/>
                            </p:stCondLst>
                            <p:childTnLst>
                              <p:par>
                                <p:cTn id="123" presetID="22" presetClass="entr" presetSubtype="4" fill="hold" grpId="0" nodeType="afterEffect">
                                  <p:stCondLst>
                                    <p:cond delay="0"/>
                                  </p:stCondLst>
                                  <p:childTnLst>
                                    <p:set>
                                      <p:cBhvr>
                                        <p:cTn id="124" dur="1" fill="hold">
                                          <p:stCondLst>
                                            <p:cond delay="0"/>
                                          </p:stCondLst>
                                        </p:cTn>
                                        <p:tgtEl>
                                          <p:spTgt spid="48236"/>
                                        </p:tgtEl>
                                        <p:attrNameLst>
                                          <p:attrName>style.visibility</p:attrName>
                                        </p:attrNameLst>
                                      </p:cBhvr>
                                      <p:to>
                                        <p:strVal val="visible"/>
                                      </p:to>
                                    </p:set>
                                    <p:animEffect transition="in" filter="wipe(down)">
                                      <p:cBhvr>
                                        <p:cTn id="125" dur="500"/>
                                        <p:tgtEl>
                                          <p:spTgt spid="48236"/>
                                        </p:tgtEl>
                                      </p:cBhvr>
                                    </p:animEffect>
                                  </p:childTnLst>
                                </p:cTn>
                              </p:par>
                              <p:par>
                                <p:cTn id="126" presetID="22" presetClass="entr" presetSubtype="4" fill="hold" nodeType="withEffect">
                                  <p:stCondLst>
                                    <p:cond delay="0"/>
                                  </p:stCondLst>
                                  <p:childTnLst>
                                    <p:set>
                                      <p:cBhvr>
                                        <p:cTn id="127" dur="1" fill="hold">
                                          <p:stCondLst>
                                            <p:cond delay="0"/>
                                          </p:stCondLst>
                                        </p:cTn>
                                        <p:tgtEl>
                                          <p:spTgt spid="48206"/>
                                        </p:tgtEl>
                                        <p:attrNameLst>
                                          <p:attrName>style.visibility</p:attrName>
                                        </p:attrNameLst>
                                      </p:cBhvr>
                                      <p:to>
                                        <p:strVal val="visible"/>
                                      </p:to>
                                    </p:set>
                                    <p:animEffect transition="in" filter="wipe(down)">
                                      <p:cBhvr>
                                        <p:cTn id="128" dur="500"/>
                                        <p:tgtEl>
                                          <p:spTgt spid="4820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4"/>
                                        </p:tgtEl>
                                        <p:attrNameLst>
                                          <p:attrName>style.visibility</p:attrName>
                                        </p:attrNameLst>
                                      </p:cBhvr>
                                      <p:to>
                                        <p:strVal val="visible"/>
                                      </p:to>
                                    </p:set>
                                    <p:animEffect transition="in" filter="wipe(left)">
                                      <p:cBhvr>
                                        <p:cTn id="1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57" grpId="0" animBg="1"/>
      <p:bldP spid="48258" grpId="0" animBg="1"/>
      <p:bldP spid="48259" grpId="0" animBg="1"/>
      <p:bldP spid="48222" grpId="0" animBg="1"/>
      <p:bldP spid="48223" grpId="0" animBg="1"/>
      <p:bldP spid="48224" grpId="0" animBg="1"/>
      <p:bldP spid="48226" grpId="0" animBg="1"/>
      <p:bldP spid="48227" grpId="0" animBg="1"/>
      <p:bldP spid="48228" grpId="0" animBg="1"/>
      <p:bldP spid="48229" grpId="0" animBg="1"/>
      <p:bldP spid="48230" grpId="0" animBg="1"/>
      <p:bldP spid="48231" grpId="0" animBg="1"/>
      <p:bldP spid="48232" grpId="0" animBg="1"/>
      <p:bldP spid="48233" grpId="0" animBg="1"/>
      <p:bldP spid="48234" grpId="0" animBg="1"/>
      <p:bldP spid="48235" grpId="0" animBg="1"/>
      <p:bldP spid="48236" grpId="0" animBg="1"/>
      <p:bldP spid="48249" grpId="0"/>
      <p:bldP spid="48250" grpId="0" animBg="1"/>
      <p:bldP spid="48251" grpId="0" animBg="1"/>
      <p:bldP spid="48260" grpId="0"/>
      <p:bldP spid="48261" grpId="0"/>
      <p:bldP spid="48262" grpId="0"/>
      <p:bldP spid="4826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CBFB4A08-F02A-47ED-B6F4-4645E1606D84}" type="slidenum">
              <a:rPr lang="en-US"/>
              <a:pPr>
                <a:defRPr/>
              </a:pPr>
              <a:t>111</a:t>
            </a:fld>
            <a:endParaRPr lang="en-US"/>
          </a:p>
        </p:txBody>
      </p:sp>
      <p:sp>
        <p:nvSpPr>
          <p:cNvPr id="82949" name="Rectangle 5"/>
          <p:cNvSpPr>
            <a:spLocks noChangeArrowheads="1"/>
          </p:cNvSpPr>
          <p:nvPr/>
        </p:nvSpPr>
        <p:spPr bwMode="auto">
          <a:xfrm>
            <a:off x="228600" y="1752600"/>
            <a:ext cx="8763000" cy="3657600"/>
          </a:xfrm>
          <a:prstGeom prst="rect">
            <a:avLst/>
          </a:prstGeom>
          <a:solidFill>
            <a:schemeClr val="tx1"/>
          </a:solidFill>
          <a:ln w="9525">
            <a:solidFill>
              <a:schemeClr val="folHlink"/>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82946" name="Rectangle 2"/>
          <p:cNvSpPr>
            <a:spLocks noGrp="1" noChangeArrowheads="1"/>
          </p:cNvSpPr>
          <p:nvPr>
            <p:ph type="title"/>
          </p:nvPr>
        </p:nvSpPr>
        <p:spPr/>
        <p:txBody>
          <a:bodyPr/>
          <a:lstStyle/>
          <a:p>
            <a:pPr eaLnBrk="1" hangingPunct="1">
              <a:defRPr/>
            </a:pPr>
            <a:r>
              <a:rPr lang="en-US" smtClean="0"/>
              <a:t>Internet Model</a:t>
            </a:r>
          </a:p>
        </p:txBody>
      </p:sp>
      <p:pic>
        <p:nvPicPr>
          <p:cNvPr id="28677" name="Picture 4"/>
          <p:cNvPicPr>
            <a:picLocks noChangeAspect="1" noChangeArrowheads="1"/>
          </p:cNvPicPr>
          <p:nvPr/>
        </p:nvPicPr>
        <p:blipFill>
          <a:blip r:embed="rId2" cstate="print"/>
          <a:srcRect/>
          <a:stretch>
            <a:fillRect/>
          </a:stretch>
        </p:blipFill>
        <p:spPr bwMode="auto">
          <a:xfrm>
            <a:off x="381000" y="1905000"/>
            <a:ext cx="8458200" cy="3338513"/>
          </a:xfrm>
          <a:prstGeom prst="rect">
            <a:avLst/>
          </a:prstGeom>
          <a:noFill/>
          <a:ln w="9525">
            <a:noFill/>
            <a:miter lim="800000"/>
            <a:headEnd/>
            <a:tailEnd/>
          </a:ln>
        </p:spPr>
      </p:pic>
    </p:spTree>
    <p:extLst>
      <p:ext uri="{BB962C8B-B14F-4D97-AF65-F5344CB8AC3E}">
        <p14:creationId xmlns:p14="http://schemas.microsoft.com/office/powerpoint/2010/main" val="22237023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3439483-B4E7-4C7D-8CE9-1AEF402E9FDC}" type="slidenum">
              <a:rPr lang="en-US"/>
              <a:pPr>
                <a:defRPr/>
              </a:pPr>
              <a:t>112</a:t>
            </a:fld>
            <a:endParaRPr lang="en-US"/>
          </a:p>
        </p:txBody>
      </p:sp>
      <p:sp>
        <p:nvSpPr>
          <p:cNvPr id="29699" name="Slide Number Placeholder 4"/>
          <p:cNvSpPr txBox="1">
            <a:spLocks noGrp="1"/>
          </p:cNvSpPr>
          <p:nvPr/>
        </p:nvSpPr>
        <p:spPr bwMode="auto">
          <a:xfrm>
            <a:off x="7467600" y="6400800"/>
            <a:ext cx="1219200" cy="320675"/>
          </a:xfrm>
          <a:prstGeom prst="rect">
            <a:avLst/>
          </a:prstGeom>
          <a:noFill/>
          <a:ln w="9525">
            <a:noFill/>
            <a:miter lim="800000"/>
            <a:headEnd/>
            <a:tailEnd/>
          </a:ln>
        </p:spPr>
        <p:txBody>
          <a:bodyPr/>
          <a:lstStyle/>
          <a:p>
            <a:pPr algn="r"/>
            <a:fld id="{5A62712A-BEEA-448C-AEBC-C479B6723ED5}" type="slidenum">
              <a:rPr lang="en-US" sz="1400">
                <a:latin typeface="Arial" charset="0"/>
              </a:rPr>
              <a:pPr algn="r"/>
              <a:t>112</a:t>
            </a:fld>
            <a:endParaRPr lang="en-US" sz="1400">
              <a:latin typeface="Arial" charset="0"/>
            </a:endParaRPr>
          </a:p>
        </p:txBody>
      </p:sp>
      <p:sp>
        <p:nvSpPr>
          <p:cNvPr id="75779" name="Rectangle 2"/>
          <p:cNvSpPr>
            <a:spLocks noGrp="1" noChangeArrowheads="1"/>
          </p:cNvSpPr>
          <p:nvPr>
            <p:ph type="title"/>
          </p:nvPr>
        </p:nvSpPr>
        <p:spPr/>
        <p:txBody>
          <a:bodyPr/>
          <a:lstStyle/>
          <a:p>
            <a:pPr eaLnBrk="1" hangingPunct="1">
              <a:defRPr/>
            </a:pPr>
            <a:r>
              <a:rPr lang="en-US" smtClean="0"/>
              <a:t>Protocol Suites</a:t>
            </a:r>
          </a:p>
        </p:txBody>
      </p:sp>
      <p:sp>
        <p:nvSpPr>
          <p:cNvPr id="75780" name="Rectangle 3"/>
          <p:cNvSpPr>
            <a:spLocks noGrp="1" noChangeArrowheads="1"/>
          </p:cNvSpPr>
          <p:nvPr>
            <p:ph type="body" idx="1"/>
          </p:nvPr>
        </p:nvSpPr>
        <p:spPr/>
        <p:txBody>
          <a:bodyPr/>
          <a:lstStyle/>
          <a:p>
            <a:pPr eaLnBrk="1" hangingPunct="1">
              <a:defRPr/>
            </a:pPr>
            <a:r>
              <a:rPr lang="en-US" smtClean="0"/>
              <a:t>A set of protocols must be constructed</a:t>
            </a:r>
          </a:p>
          <a:p>
            <a:pPr lvl="1" eaLnBrk="1" hangingPunct="1">
              <a:defRPr/>
            </a:pPr>
            <a:r>
              <a:rPr lang="en-US" smtClean="0"/>
              <a:t>to ensure that the resulting communication system is </a:t>
            </a:r>
            <a:r>
              <a:rPr lang="en-US" smtClean="0">
                <a:solidFill>
                  <a:srgbClr val="FF3300"/>
                </a:solidFill>
              </a:rPr>
              <a:t>complete</a:t>
            </a:r>
            <a:r>
              <a:rPr lang="en-US" smtClean="0"/>
              <a:t> and </a:t>
            </a:r>
            <a:r>
              <a:rPr lang="en-US" smtClean="0">
                <a:solidFill>
                  <a:srgbClr val="FF3300"/>
                </a:solidFill>
              </a:rPr>
              <a:t>efficient</a:t>
            </a:r>
            <a:endParaRPr lang="en-US" smtClean="0"/>
          </a:p>
          <a:p>
            <a:pPr eaLnBrk="1" hangingPunct="1">
              <a:defRPr/>
            </a:pPr>
            <a:r>
              <a:rPr lang="en-US" smtClean="0"/>
              <a:t>Each protocol should handle a part of communication not handled by other protocols</a:t>
            </a:r>
          </a:p>
          <a:p>
            <a:pPr eaLnBrk="1" hangingPunct="1">
              <a:defRPr/>
            </a:pPr>
            <a:r>
              <a:rPr lang="en-US" smtClean="0"/>
              <a:t>How can we guarantee that protocols work well together?</a:t>
            </a:r>
          </a:p>
          <a:p>
            <a:pPr lvl="1" eaLnBrk="1" hangingPunct="1">
              <a:defRPr/>
            </a:pPr>
            <a:r>
              <a:rPr lang="en-US" smtClean="0"/>
              <a:t>Instead of creating each protocol in isolation, protocols are designed in complete, cooperative sets called </a:t>
            </a:r>
            <a:r>
              <a:rPr lang="en-US" smtClean="0">
                <a:solidFill>
                  <a:srgbClr val="FF3300"/>
                </a:solidFill>
              </a:rPr>
              <a:t>suites</a:t>
            </a:r>
            <a:r>
              <a:rPr lang="en-US" smtClean="0"/>
              <a:t> or </a:t>
            </a:r>
            <a:r>
              <a:rPr lang="en-US" smtClean="0">
                <a:solidFill>
                  <a:srgbClr val="FF3300"/>
                </a:solidFill>
              </a:rPr>
              <a:t>families</a:t>
            </a:r>
            <a:endParaRPr lang="en-US" smtClean="0"/>
          </a:p>
        </p:txBody>
      </p:sp>
    </p:spTree>
    <p:extLst>
      <p:ext uri="{BB962C8B-B14F-4D97-AF65-F5344CB8AC3E}">
        <p14:creationId xmlns:p14="http://schemas.microsoft.com/office/powerpoint/2010/main" val="2533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8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8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7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pPr>
              <a:defRPr/>
            </a:pPr>
            <a:fld id="{50B57BEE-39AD-483E-B810-FD8EA449A0C1}" type="slidenum">
              <a:rPr lang="en-US"/>
              <a:pPr>
                <a:defRPr/>
              </a:pPr>
              <a:t>113</a:t>
            </a:fld>
            <a:endParaRPr lang="en-US"/>
          </a:p>
        </p:txBody>
      </p:sp>
      <p:sp>
        <p:nvSpPr>
          <p:cNvPr id="74754" name="Rectangle 2"/>
          <p:cNvSpPr>
            <a:spLocks noGrp="1" noChangeArrowheads="1"/>
          </p:cNvSpPr>
          <p:nvPr>
            <p:ph type="title"/>
          </p:nvPr>
        </p:nvSpPr>
        <p:spPr/>
        <p:txBody>
          <a:bodyPr/>
          <a:lstStyle/>
          <a:p>
            <a:pPr eaLnBrk="1" hangingPunct="1">
              <a:defRPr/>
            </a:pPr>
            <a:r>
              <a:rPr lang="en-US" smtClean="0"/>
              <a:t>Internet Protocol Suite</a:t>
            </a:r>
          </a:p>
        </p:txBody>
      </p:sp>
      <p:graphicFrame>
        <p:nvGraphicFramePr>
          <p:cNvPr id="74755" name="Group 3"/>
          <p:cNvGraphicFramePr>
            <a:graphicFrameLocks noGrp="1"/>
          </p:cNvGraphicFramePr>
          <p:nvPr/>
        </p:nvGraphicFramePr>
        <p:xfrm>
          <a:off x="533400" y="1812925"/>
          <a:ext cx="8077200" cy="3749676"/>
        </p:xfrm>
        <a:graphic>
          <a:graphicData uri="http://schemas.openxmlformats.org/drawingml/2006/table">
            <a:tbl>
              <a:tblPr/>
              <a:tblGrid>
                <a:gridCol w="2667000"/>
                <a:gridCol w="5410200"/>
              </a:tblGrid>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Protocols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Application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HTTP, FTP, Telnet, SMTP,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23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Transport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TCP, UDP, SCTP,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Network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IP (IPv4), IPv6, ICMP, IGMP,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23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Data Link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Ethernet, Wi-Fi, PPP,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Physical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RS-232, DSL, 10Base-T,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Tree>
    <p:extLst>
      <p:ext uri="{BB962C8B-B14F-4D97-AF65-F5344CB8AC3E}">
        <p14:creationId xmlns:p14="http://schemas.microsoft.com/office/powerpoint/2010/main" val="272638192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6"/>
          <p:cNvSpPr>
            <a:spLocks noGrp="1"/>
          </p:cNvSpPr>
          <p:nvPr>
            <p:ph type="sldNum" sz="quarter" idx="12"/>
          </p:nvPr>
        </p:nvSpPr>
        <p:spPr/>
        <p:txBody>
          <a:bodyPr/>
          <a:lstStyle/>
          <a:p>
            <a:pPr>
              <a:defRPr/>
            </a:pPr>
            <a:fld id="{3CB3AD18-A2B3-422C-8B5B-310ED14E1104}" type="slidenum">
              <a:rPr lang="en-US"/>
              <a:pPr>
                <a:defRPr/>
              </a:pPr>
              <a:t>114</a:t>
            </a:fld>
            <a:endParaRPr lang="en-US"/>
          </a:p>
        </p:txBody>
      </p:sp>
      <p:sp>
        <p:nvSpPr>
          <p:cNvPr id="25602" name="Rectangle 2"/>
          <p:cNvSpPr>
            <a:spLocks noGrp="1" noChangeArrowheads="1"/>
          </p:cNvSpPr>
          <p:nvPr>
            <p:ph type="title"/>
          </p:nvPr>
        </p:nvSpPr>
        <p:spPr/>
        <p:txBody>
          <a:bodyPr/>
          <a:lstStyle/>
          <a:p>
            <a:pPr eaLnBrk="1" hangingPunct="1">
              <a:defRPr/>
            </a:pPr>
            <a:r>
              <a:rPr lang="en-US" smtClean="0"/>
              <a:t>OSI Model</a:t>
            </a:r>
          </a:p>
        </p:txBody>
      </p:sp>
      <p:sp>
        <p:nvSpPr>
          <p:cNvPr id="25658" name="Rectangle 58"/>
          <p:cNvSpPr>
            <a:spLocks noGrp="1" noChangeArrowheads="1"/>
          </p:cNvSpPr>
          <p:nvPr>
            <p:ph type="body" sz="half" idx="2"/>
          </p:nvPr>
        </p:nvSpPr>
        <p:spPr>
          <a:xfrm>
            <a:off x="4038600" y="1752600"/>
            <a:ext cx="4800600" cy="4343400"/>
          </a:xfrm>
        </p:spPr>
        <p:txBody>
          <a:bodyPr/>
          <a:lstStyle/>
          <a:p>
            <a:pPr eaLnBrk="1" hangingPunct="1">
              <a:defRPr/>
            </a:pPr>
            <a:r>
              <a:rPr lang="en-US" sz="2400" smtClean="0"/>
              <a:t>OSI – </a:t>
            </a:r>
            <a:r>
              <a:rPr lang="en-US" sz="2400" b="1" i="1" u="sng" smtClean="0"/>
              <a:t>O</a:t>
            </a:r>
            <a:r>
              <a:rPr lang="en-US" sz="2400" i="1" smtClean="0"/>
              <a:t>pen </a:t>
            </a:r>
            <a:r>
              <a:rPr lang="en-US" sz="2400" b="1" i="1" u="sng" smtClean="0"/>
              <a:t>S</a:t>
            </a:r>
            <a:r>
              <a:rPr lang="en-US" sz="2400" i="1" smtClean="0"/>
              <a:t>ystems </a:t>
            </a:r>
            <a:r>
              <a:rPr lang="en-US" sz="2400" b="1" i="1" u="sng" smtClean="0"/>
              <a:t>I</a:t>
            </a:r>
            <a:r>
              <a:rPr lang="en-US" sz="2400" i="1" smtClean="0"/>
              <a:t>nterconnection</a:t>
            </a:r>
          </a:p>
          <a:p>
            <a:pPr eaLnBrk="1" hangingPunct="1">
              <a:defRPr/>
            </a:pPr>
            <a:r>
              <a:rPr lang="en-US" sz="2400" smtClean="0"/>
              <a:t>Developed by the </a:t>
            </a:r>
            <a:r>
              <a:rPr lang="en-US" sz="2400" b="1" i="1" u="sng" smtClean="0"/>
              <a:t>I</a:t>
            </a:r>
            <a:r>
              <a:rPr lang="en-US" sz="2400" i="1" smtClean="0"/>
              <a:t>nternational </a:t>
            </a:r>
            <a:r>
              <a:rPr lang="en-US" sz="2400" b="1" i="1" u="sng" smtClean="0"/>
              <a:t>S</a:t>
            </a:r>
            <a:r>
              <a:rPr lang="en-US" sz="2400" i="1" smtClean="0"/>
              <a:t>tandards </a:t>
            </a:r>
            <a:r>
              <a:rPr lang="en-US" sz="2400" b="1" i="1" u="sng" smtClean="0"/>
              <a:t>O</a:t>
            </a:r>
            <a:r>
              <a:rPr lang="en-US" sz="2400" i="1" smtClean="0"/>
              <a:t>rganizations  </a:t>
            </a:r>
            <a:r>
              <a:rPr lang="en-US" sz="2400" smtClean="0"/>
              <a:t>(ISO)</a:t>
            </a:r>
          </a:p>
          <a:p>
            <a:pPr eaLnBrk="1" hangingPunct="1">
              <a:defRPr/>
            </a:pPr>
            <a:endParaRPr lang="en-US" sz="2400" smtClean="0"/>
          </a:p>
          <a:p>
            <a:pPr eaLnBrk="1" hangingPunct="1">
              <a:defRPr/>
            </a:pPr>
            <a:endParaRPr lang="en-US" sz="2400" smtClean="0"/>
          </a:p>
          <a:p>
            <a:pPr eaLnBrk="1" hangingPunct="1">
              <a:defRPr/>
            </a:pPr>
            <a:r>
              <a:rPr lang="en-US" sz="2400" smtClean="0"/>
              <a:t>Two additional layers</a:t>
            </a:r>
          </a:p>
          <a:p>
            <a:pPr lvl="1" eaLnBrk="1" hangingPunct="1">
              <a:defRPr/>
            </a:pPr>
            <a:r>
              <a:rPr lang="en-US" sz="2000" smtClean="0"/>
              <a:t>Presentation layer</a:t>
            </a:r>
          </a:p>
          <a:p>
            <a:pPr lvl="1" eaLnBrk="1" hangingPunct="1">
              <a:defRPr/>
            </a:pPr>
            <a:r>
              <a:rPr lang="en-US" sz="2000" smtClean="0"/>
              <a:t>Session layer</a:t>
            </a:r>
          </a:p>
        </p:txBody>
      </p:sp>
      <p:graphicFrame>
        <p:nvGraphicFramePr>
          <p:cNvPr id="25654" name="Group 54"/>
          <p:cNvGraphicFramePr>
            <a:graphicFrameLocks noGrp="1"/>
          </p:cNvGraphicFramePr>
          <p:nvPr/>
        </p:nvGraphicFramePr>
        <p:xfrm>
          <a:off x="533400" y="2133600"/>
          <a:ext cx="3276600" cy="3429002"/>
        </p:xfrm>
        <a:graphic>
          <a:graphicData uri="http://schemas.openxmlformats.org/drawingml/2006/table">
            <a:tbl>
              <a:tblPr/>
              <a:tblGrid>
                <a:gridCol w="3276600"/>
              </a:tblGrid>
              <a:tr h="490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7.Application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889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6.Presentation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889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charset="0"/>
                        </a:rPr>
                        <a:t>5.Session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90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4.Transport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90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3.Network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89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2.Data Link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905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3366"/>
                            </a:outerShdw>
                          </a:effectLst>
                          <a:latin typeface="Tahoma" pitchFamily="34" charset="0"/>
                          <a:cs typeface="Arial" charset="0"/>
                        </a:rPr>
                        <a:t>1.Physical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80808"/>
                    </a:solidFill>
                  </a:tcPr>
                </a:tc>
              </a:tr>
            </a:tbl>
          </a:graphicData>
        </a:graphic>
      </p:graphicFrame>
      <p:sp>
        <p:nvSpPr>
          <p:cNvPr id="31767" name="Oval 55"/>
          <p:cNvSpPr>
            <a:spLocks noChangeArrowheads="1"/>
          </p:cNvSpPr>
          <p:nvPr/>
        </p:nvSpPr>
        <p:spPr bwMode="auto">
          <a:xfrm>
            <a:off x="533400" y="1447800"/>
            <a:ext cx="3200400" cy="609600"/>
          </a:xfrm>
          <a:prstGeom prst="ellipse">
            <a:avLst/>
          </a:prstGeom>
          <a:solidFill>
            <a:schemeClr val="tx1"/>
          </a:solidFill>
          <a:ln w="38100">
            <a:solidFill>
              <a:schemeClr val="folHlink"/>
            </a:solidFill>
            <a:round/>
            <a:headEnd/>
            <a:tailEnd/>
          </a:ln>
        </p:spPr>
        <p:txBody>
          <a:bodyPr wrap="none" anchor="ctr"/>
          <a:lstStyle/>
          <a:p>
            <a:pPr algn="ctr"/>
            <a:r>
              <a:rPr lang="en-US" sz="3200">
                <a:solidFill>
                  <a:schemeClr val="bg2"/>
                </a:solidFill>
              </a:rPr>
              <a:t>User</a:t>
            </a:r>
          </a:p>
        </p:txBody>
      </p:sp>
      <p:sp>
        <p:nvSpPr>
          <p:cNvPr id="31768" name="Oval 56"/>
          <p:cNvSpPr>
            <a:spLocks noChangeArrowheads="1"/>
          </p:cNvSpPr>
          <p:nvPr/>
        </p:nvSpPr>
        <p:spPr bwMode="auto">
          <a:xfrm>
            <a:off x="609600" y="5638800"/>
            <a:ext cx="3124200" cy="609600"/>
          </a:xfrm>
          <a:prstGeom prst="ellipse">
            <a:avLst/>
          </a:prstGeom>
          <a:solidFill>
            <a:schemeClr val="tx1"/>
          </a:solidFill>
          <a:ln w="38100">
            <a:solidFill>
              <a:schemeClr val="folHlink"/>
            </a:solidFill>
            <a:round/>
            <a:headEnd/>
            <a:tailEnd/>
          </a:ln>
        </p:spPr>
        <p:txBody>
          <a:bodyPr wrap="none" anchor="ctr"/>
          <a:lstStyle/>
          <a:p>
            <a:pPr algn="ctr"/>
            <a:r>
              <a:rPr lang="en-US">
                <a:solidFill>
                  <a:schemeClr val="bg2"/>
                </a:solidFill>
              </a:rPr>
              <a:t>Transmission</a:t>
            </a:r>
            <a:br>
              <a:rPr lang="en-US">
                <a:solidFill>
                  <a:schemeClr val="bg2"/>
                </a:solidFill>
              </a:rPr>
            </a:br>
            <a:r>
              <a:rPr lang="en-US">
                <a:solidFill>
                  <a:schemeClr val="bg2"/>
                </a:solidFill>
              </a:rPr>
              <a:t>Medium</a:t>
            </a:r>
          </a:p>
        </p:txBody>
      </p:sp>
    </p:spTree>
    <p:extLst>
      <p:ext uri="{BB962C8B-B14F-4D97-AF65-F5344CB8AC3E}">
        <p14:creationId xmlns:p14="http://schemas.microsoft.com/office/powerpoint/2010/main" val="191670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5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5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8"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0F4FDEC-4681-4ECB-9406-7FC6789F6CA2}" type="slidenum">
              <a:rPr lang="en-US"/>
              <a:pPr>
                <a:defRPr/>
              </a:pPr>
              <a:t>115</a:t>
            </a:fld>
            <a:endParaRPr lang="en-US"/>
          </a:p>
        </p:txBody>
      </p:sp>
      <p:sp>
        <p:nvSpPr>
          <p:cNvPr id="31746" name="Rectangle 2"/>
          <p:cNvSpPr>
            <a:spLocks noGrp="1" noChangeArrowheads="1"/>
          </p:cNvSpPr>
          <p:nvPr>
            <p:ph type="title"/>
          </p:nvPr>
        </p:nvSpPr>
        <p:spPr/>
        <p:txBody>
          <a:bodyPr/>
          <a:lstStyle/>
          <a:p>
            <a:pPr eaLnBrk="1" hangingPunct="1">
              <a:defRPr/>
            </a:pPr>
            <a:r>
              <a:rPr lang="en-US" smtClean="0"/>
              <a:t>Session Layer</a:t>
            </a:r>
          </a:p>
        </p:txBody>
      </p:sp>
      <p:sp>
        <p:nvSpPr>
          <p:cNvPr id="31747" name="Rectangle 3"/>
          <p:cNvSpPr>
            <a:spLocks noGrp="1" noChangeArrowheads="1"/>
          </p:cNvSpPr>
          <p:nvPr>
            <p:ph type="body" idx="1"/>
          </p:nvPr>
        </p:nvSpPr>
        <p:spPr>
          <a:xfrm>
            <a:off x="457200" y="2362200"/>
            <a:ext cx="8229600" cy="3733800"/>
          </a:xfrm>
        </p:spPr>
        <p:txBody>
          <a:bodyPr/>
          <a:lstStyle/>
          <a:p>
            <a:pPr eaLnBrk="1" hangingPunct="1">
              <a:defRPr/>
            </a:pPr>
            <a:r>
              <a:rPr lang="en-US" smtClean="0"/>
              <a:t>Duties/services</a:t>
            </a:r>
          </a:p>
          <a:p>
            <a:pPr lvl="1" eaLnBrk="1" hangingPunct="1">
              <a:defRPr/>
            </a:pPr>
            <a:r>
              <a:rPr lang="en-US" smtClean="0"/>
              <a:t>Interaction management</a:t>
            </a:r>
          </a:p>
          <a:p>
            <a:pPr lvl="2" eaLnBrk="1" hangingPunct="1">
              <a:buFont typeface="Wingdings" pitchFamily="2" charset="2"/>
              <a:buNone/>
              <a:defRPr/>
            </a:pPr>
            <a:r>
              <a:rPr lang="en-US" smtClean="0">
                <a:sym typeface="Wingdings" pitchFamily="2" charset="2"/>
              </a:rPr>
              <a:t> </a:t>
            </a:r>
            <a:r>
              <a:rPr lang="en-US" smtClean="0"/>
              <a:t>Simplex, half-duplex, full-duplex</a:t>
            </a:r>
          </a:p>
          <a:p>
            <a:pPr lvl="1" eaLnBrk="1" hangingPunct="1">
              <a:defRPr/>
            </a:pPr>
            <a:r>
              <a:rPr lang="en-US" smtClean="0"/>
              <a:t>Session recovery</a:t>
            </a:r>
          </a:p>
        </p:txBody>
      </p:sp>
      <p:sp>
        <p:nvSpPr>
          <p:cNvPr id="31748" name="Text Box 4"/>
          <p:cNvSpPr txBox="1">
            <a:spLocks noChangeArrowheads="1"/>
          </p:cNvSpPr>
          <p:nvPr/>
        </p:nvSpPr>
        <p:spPr bwMode="auto">
          <a:xfrm>
            <a:off x="1066800" y="1219200"/>
            <a:ext cx="7010400" cy="946150"/>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defRPr/>
            </a:pPr>
            <a:r>
              <a:rPr lang="en-US" sz="2800" b="1" i="1">
                <a:solidFill>
                  <a:srgbClr val="FF0000"/>
                </a:solidFill>
                <a:effectLst>
                  <a:outerShdw blurRad="38100" dist="38100" dir="2700000" algn="tl">
                    <a:srgbClr val="000000"/>
                  </a:outerShdw>
                </a:effectLst>
                <a:latin typeface="Times New Roman" pitchFamily="18" charset="0"/>
              </a:rPr>
              <a:t>Responsible for establishing, managing and terminating connections between applications</a:t>
            </a:r>
          </a:p>
        </p:txBody>
      </p:sp>
    </p:spTree>
    <p:extLst>
      <p:ext uri="{BB962C8B-B14F-4D97-AF65-F5344CB8AC3E}">
        <p14:creationId xmlns:p14="http://schemas.microsoft.com/office/powerpoint/2010/main" val="216223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dissolve">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1747">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31748"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C272082-4CB3-4BBE-9523-A3FB5F0E8DE1}" type="slidenum">
              <a:rPr lang="en-US"/>
              <a:pPr>
                <a:defRPr/>
              </a:pPr>
              <a:t>116</a:t>
            </a:fld>
            <a:endParaRPr lang="en-US"/>
          </a:p>
        </p:txBody>
      </p:sp>
      <p:sp>
        <p:nvSpPr>
          <p:cNvPr id="32770" name="Rectangle 2"/>
          <p:cNvSpPr>
            <a:spLocks noGrp="1" noChangeArrowheads="1"/>
          </p:cNvSpPr>
          <p:nvPr>
            <p:ph type="title"/>
          </p:nvPr>
        </p:nvSpPr>
        <p:spPr/>
        <p:txBody>
          <a:bodyPr/>
          <a:lstStyle/>
          <a:p>
            <a:pPr eaLnBrk="1" hangingPunct="1">
              <a:defRPr/>
            </a:pPr>
            <a:r>
              <a:rPr lang="en-US" smtClean="0"/>
              <a:t>Presentation Layer</a:t>
            </a:r>
          </a:p>
        </p:txBody>
      </p:sp>
      <p:sp>
        <p:nvSpPr>
          <p:cNvPr id="32771" name="Rectangle 3"/>
          <p:cNvSpPr>
            <a:spLocks noGrp="1" noChangeArrowheads="1"/>
          </p:cNvSpPr>
          <p:nvPr>
            <p:ph type="body" idx="1"/>
          </p:nvPr>
        </p:nvSpPr>
        <p:spPr>
          <a:xfrm>
            <a:off x="457200" y="2362200"/>
            <a:ext cx="8229600" cy="3733800"/>
          </a:xfrm>
        </p:spPr>
        <p:txBody>
          <a:bodyPr/>
          <a:lstStyle/>
          <a:p>
            <a:pPr eaLnBrk="1" hangingPunct="1">
              <a:defRPr/>
            </a:pPr>
            <a:r>
              <a:rPr lang="en-US" smtClean="0"/>
              <a:t>Duties/services</a:t>
            </a:r>
          </a:p>
          <a:p>
            <a:pPr lvl="1" eaLnBrk="1" hangingPunct="1">
              <a:defRPr/>
            </a:pPr>
            <a:r>
              <a:rPr lang="en-US" smtClean="0"/>
              <a:t>Data translation</a:t>
            </a:r>
          </a:p>
          <a:p>
            <a:pPr lvl="1" eaLnBrk="1" hangingPunct="1">
              <a:defRPr/>
            </a:pPr>
            <a:r>
              <a:rPr lang="en-US" smtClean="0"/>
              <a:t>Encryption</a:t>
            </a:r>
          </a:p>
          <a:p>
            <a:pPr lvl="1" eaLnBrk="1" hangingPunct="1">
              <a:defRPr/>
            </a:pPr>
            <a:r>
              <a:rPr lang="en-US" smtClean="0"/>
              <a:t>Decryption</a:t>
            </a:r>
          </a:p>
          <a:p>
            <a:pPr lvl="1" eaLnBrk="1" hangingPunct="1">
              <a:defRPr/>
            </a:pPr>
            <a:r>
              <a:rPr lang="en-US" smtClean="0"/>
              <a:t>Compression</a:t>
            </a:r>
          </a:p>
        </p:txBody>
      </p:sp>
      <p:sp>
        <p:nvSpPr>
          <p:cNvPr id="32772" name="Text Box 4"/>
          <p:cNvSpPr txBox="1">
            <a:spLocks noChangeArrowheads="1"/>
          </p:cNvSpPr>
          <p:nvPr/>
        </p:nvSpPr>
        <p:spPr bwMode="auto">
          <a:xfrm>
            <a:off x="1066800" y="1219200"/>
            <a:ext cx="7010400" cy="946150"/>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defRPr/>
            </a:pPr>
            <a:r>
              <a:rPr lang="en-US" sz="2800" b="1" i="1">
                <a:solidFill>
                  <a:srgbClr val="FF0000"/>
                </a:solidFill>
                <a:effectLst>
                  <a:outerShdw blurRad="38100" dist="38100" dir="2700000" algn="tl">
                    <a:srgbClr val="000000"/>
                  </a:outerShdw>
                </a:effectLst>
                <a:latin typeface="Times New Roman" pitchFamily="18" charset="0"/>
              </a:rPr>
              <a:t>Responsible for handling differences in</a:t>
            </a:r>
            <a:br>
              <a:rPr lang="en-US" sz="2800" b="1" i="1">
                <a:solidFill>
                  <a:srgbClr val="FF0000"/>
                </a:solidFill>
                <a:effectLst>
                  <a:outerShdw blurRad="38100" dist="38100" dir="2700000" algn="tl">
                    <a:srgbClr val="000000"/>
                  </a:outerShdw>
                </a:effectLst>
                <a:latin typeface="Times New Roman" pitchFamily="18" charset="0"/>
              </a:rPr>
            </a:br>
            <a:r>
              <a:rPr lang="en-US" sz="2800" b="1" i="1">
                <a:solidFill>
                  <a:srgbClr val="FF0000"/>
                </a:solidFill>
                <a:effectLst>
                  <a:outerShdw blurRad="38100" dist="38100" dir="2700000" algn="tl">
                    <a:srgbClr val="000000"/>
                  </a:outerShdw>
                </a:effectLst>
                <a:latin typeface="Times New Roman" pitchFamily="18" charset="0"/>
              </a:rPr>
              <a:t>data representation to applications</a:t>
            </a:r>
          </a:p>
        </p:txBody>
      </p:sp>
    </p:spTree>
    <p:extLst>
      <p:ext uri="{BB962C8B-B14F-4D97-AF65-F5344CB8AC3E}">
        <p14:creationId xmlns:p14="http://schemas.microsoft.com/office/powerpoint/2010/main" val="35593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dissolve">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72"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pPr>
              <a:defRPr/>
            </a:pPr>
            <a:fld id="{DE5EDB33-A4D7-4C3C-AC27-06477D8D395B}" type="slidenum">
              <a:rPr lang="en-US"/>
              <a:pPr>
                <a:defRPr/>
              </a:pPr>
              <a:t>117</a:t>
            </a:fld>
            <a:endParaRPr lang="en-US"/>
          </a:p>
        </p:txBody>
      </p:sp>
      <p:sp>
        <p:nvSpPr>
          <p:cNvPr id="37890" name="Rectangle 2"/>
          <p:cNvSpPr>
            <a:spLocks noGrp="1" noChangeArrowheads="1"/>
          </p:cNvSpPr>
          <p:nvPr>
            <p:ph type="title"/>
          </p:nvPr>
        </p:nvSpPr>
        <p:spPr/>
        <p:txBody>
          <a:bodyPr/>
          <a:lstStyle/>
          <a:p>
            <a:pPr eaLnBrk="1" hangingPunct="1">
              <a:defRPr/>
            </a:pPr>
            <a:r>
              <a:rPr lang="en-US" smtClean="0"/>
              <a:t>OSI Layers in Real World</a:t>
            </a:r>
          </a:p>
        </p:txBody>
      </p:sp>
      <p:pic>
        <p:nvPicPr>
          <p:cNvPr id="37902" name="Picture 1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038600" y="5791200"/>
            <a:ext cx="1000125" cy="457200"/>
          </a:xfrm>
          <a:prstGeom prst="rect">
            <a:avLst/>
          </a:prstGeom>
          <a:noFill/>
          <a:ln w="9525">
            <a:noFill/>
            <a:miter lim="800000"/>
            <a:headEnd/>
            <a:tailEnd/>
          </a:ln>
        </p:spPr>
      </p:pic>
      <p:grpSp>
        <p:nvGrpSpPr>
          <p:cNvPr id="2" name="Group 52"/>
          <p:cNvGrpSpPr>
            <a:grpSpLocks/>
          </p:cNvGrpSpPr>
          <p:nvPr/>
        </p:nvGrpSpPr>
        <p:grpSpPr bwMode="auto">
          <a:xfrm>
            <a:off x="3352800" y="6019800"/>
            <a:ext cx="2325688" cy="519113"/>
            <a:chOff x="2112" y="3792"/>
            <a:chExt cx="1465" cy="327"/>
          </a:xfrm>
        </p:grpSpPr>
        <p:sp>
          <p:nvSpPr>
            <p:cNvPr id="34872" name="Line 29"/>
            <p:cNvSpPr>
              <a:spLocks noChangeShapeType="1"/>
            </p:cNvSpPr>
            <p:nvPr/>
          </p:nvSpPr>
          <p:spPr bwMode="auto">
            <a:xfrm>
              <a:off x="2352" y="3792"/>
              <a:ext cx="960" cy="0"/>
            </a:xfrm>
            <a:prstGeom prst="line">
              <a:avLst/>
            </a:prstGeom>
            <a:noFill/>
            <a:ln w="57150">
              <a:solidFill>
                <a:schemeClr val="folHlink"/>
              </a:solidFill>
              <a:round/>
              <a:headEnd/>
              <a:tailEnd type="triangle" w="med" len="med"/>
            </a:ln>
          </p:spPr>
          <p:txBody>
            <a:bodyPr/>
            <a:lstStyle/>
            <a:p>
              <a:endParaRPr lang="en-US"/>
            </a:p>
          </p:txBody>
        </p:sp>
        <p:sp>
          <p:nvSpPr>
            <p:cNvPr id="34873" name="Text Box 30"/>
            <p:cNvSpPr txBox="1">
              <a:spLocks noChangeArrowheads="1"/>
            </p:cNvSpPr>
            <p:nvPr/>
          </p:nvSpPr>
          <p:spPr bwMode="auto">
            <a:xfrm>
              <a:off x="2112" y="3888"/>
              <a:ext cx="1465" cy="231"/>
            </a:xfrm>
            <a:prstGeom prst="rect">
              <a:avLst/>
            </a:prstGeom>
            <a:noFill/>
            <a:ln w="9525">
              <a:noFill/>
              <a:miter lim="800000"/>
              <a:headEnd/>
              <a:tailEnd/>
            </a:ln>
          </p:spPr>
          <p:txBody>
            <a:bodyPr wrap="none">
              <a:spAutoFit/>
            </a:bodyPr>
            <a:lstStyle/>
            <a:p>
              <a:r>
                <a:rPr lang="en-US"/>
                <a:t>transmission medium</a:t>
              </a:r>
            </a:p>
          </p:txBody>
        </p:sp>
      </p:grpSp>
      <p:grpSp>
        <p:nvGrpSpPr>
          <p:cNvPr id="3" name="Group 59"/>
          <p:cNvGrpSpPr>
            <a:grpSpLocks/>
          </p:cNvGrpSpPr>
          <p:nvPr/>
        </p:nvGrpSpPr>
        <p:grpSpPr bwMode="auto">
          <a:xfrm>
            <a:off x="5673725" y="1219200"/>
            <a:ext cx="1725613" cy="692150"/>
            <a:chOff x="3574" y="768"/>
            <a:chExt cx="1087" cy="436"/>
          </a:xfrm>
        </p:grpSpPr>
        <p:pic>
          <p:nvPicPr>
            <p:cNvPr id="34870" name="Picture 1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57" y="768"/>
              <a:ext cx="504" cy="360"/>
            </a:xfrm>
            <a:prstGeom prst="rect">
              <a:avLst/>
            </a:prstGeom>
            <a:noFill/>
            <a:ln w="9525">
              <a:noFill/>
              <a:miter lim="800000"/>
              <a:headEnd/>
              <a:tailEnd/>
            </a:ln>
          </p:spPr>
        </p:pic>
        <p:sp>
          <p:nvSpPr>
            <p:cNvPr id="34871" name="AutoShape 31"/>
            <p:cNvSpPr>
              <a:spLocks noChangeArrowheads="1"/>
            </p:cNvSpPr>
            <p:nvPr/>
          </p:nvSpPr>
          <p:spPr bwMode="auto">
            <a:xfrm>
              <a:off x="3574" y="799"/>
              <a:ext cx="657"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Reads the</a:t>
              </a:r>
              <a:br>
                <a:rPr lang="en-US" sz="1600">
                  <a:latin typeface="Times New Roman" pitchFamily="18" charset="0"/>
                </a:rPr>
              </a:br>
              <a:r>
                <a:rPr lang="en-US" sz="1600">
                  <a:latin typeface="Times New Roman" pitchFamily="18" charset="0"/>
                </a:rPr>
                <a:t>message</a:t>
              </a:r>
            </a:p>
          </p:txBody>
        </p:sp>
      </p:grpSp>
      <p:grpSp>
        <p:nvGrpSpPr>
          <p:cNvPr id="4" name="Group 58"/>
          <p:cNvGrpSpPr>
            <a:grpSpLocks/>
          </p:cNvGrpSpPr>
          <p:nvPr/>
        </p:nvGrpSpPr>
        <p:grpSpPr bwMode="auto">
          <a:xfrm>
            <a:off x="5227638" y="1922463"/>
            <a:ext cx="1928812" cy="674687"/>
            <a:chOff x="3293" y="1211"/>
            <a:chExt cx="1215" cy="425"/>
          </a:xfrm>
        </p:grpSpPr>
        <p:pic>
          <p:nvPicPr>
            <p:cNvPr id="34868" name="Picture 1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310" y="1211"/>
              <a:ext cx="198" cy="390"/>
            </a:xfrm>
            <a:prstGeom prst="rect">
              <a:avLst/>
            </a:prstGeom>
            <a:noFill/>
            <a:ln w="9525">
              <a:noFill/>
              <a:miter lim="800000"/>
              <a:headEnd/>
              <a:tailEnd/>
            </a:ln>
          </p:spPr>
        </p:pic>
        <p:sp>
          <p:nvSpPr>
            <p:cNvPr id="34869" name="AutoShape 32"/>
            <p:cNvSpPr>
              <a:spLocks noChangeArrowheads="1"/>
            </p:cNvSpPr>
            <p:nvPr/>
          </p:nvSpPr>
          <p:spPr bwMode="auto">
            <a:xfrm>
              <a:off x="3293" y="1231"/>
              <a:ext cx="938"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Summarizes or</a:t>
              </a:r>
              <a:br>
                <a:rPr lang="en-US" sz="1600">
                  <a:latin typeface="Times New Roman" pitchFamily="18" charset="0"/>
                </a:rPr>
              </a:br>
              <a:r>
                <a:rPr lang="en-US" sz="1600">
                  <a:latin typeface="Times New Roman" pitchFamily="18" charset="0"/>
                </a:rPr>
                <a:t>translates letter</a:t>
              </a:r>
            </a:p>
          </p:txBody>
        </p:sp>
      </p:grpSp>
      <p:grpSp>
        <p:nvGrpSpPr>
          <p:cNvPr id="5" name="Group 57"/>
          <p:cNvGrpSpPr>
            <a:grpSpLocks/>
          </p:cNvGrpSpPr>
          <p:nvPr/>
        </p:nvGrpSpPr>
        <p:grpSpPr bwMode="auto">
          <a:xfrm>
            <a:off x="5492750" y="2652713"/>
            <a:ext cx="1858963" cy="620712"/>
            <a:chOff x="3460" y="1671"/>
            <a:chExt cx="1171" cy="391"/>
          </a:xfrm>
        </p:grpSpPr>
        <p:pic>
          <p:nvPicPr>
            <p:cNvPr id="34866"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87" y="1684"/>
              <a:ext cx="444" cy="378"/>
            </a:xfrm>
            <a:prstGeom prst="rect">
              <a:avLst/>
            </a:prstGeom>
            <a:noFill/>
            <a:ln w="9525">
              <a:noFill/>
              <a:miter lim="800000"/>
              <a:headEnd/>
              <a:tailEnd/>
            </a:ln>
          </p:spPr>
        </p:pic>
        <p:sp>
          <p:nvSpPr>
            <p:cNvPr id="34867" name="AutoShape 33"/>
            <p:cNvSpPr>
              <a:spLocks noChangeArrowheads="1"/>
            </p:cNvSpPr>
            <p:nvPr/>
          </p:nvSpPr>
          <p:spPr bwMode="auto">
            <a:xfrm>
              <a:off x="3460" y="1671"/>
              <a:ext cx="763" cy="23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Opens letter</a:t>
              </a:r>
            </a:p>
          </p:txBody>
        </p:sp>
      </p:grpSp>
      <p:grpSp>
        <p:nvGrpSpPr>
          <p:cNvPr id="6" name="Group 56"/>
          <p:cNvGrpSpPr>
            <a:grpSpLocks/>
          </p:cNvGrpSpPr>
          <p:nvPr/>
        </p:nvGrpSpPr>
        <p:grpSpPr bwMode="auto">
          <a:xfrm>
            <a:off x="5105400" y="3402013"/>
            <a:ext cx="2379663" cy="642937"/>
            <a:chOff x="3216" y="2143"/>
            <a:chExt cx="1499" cy="405"/>
          </a:xfrm>
        </p:grpSpPr>
        <p:pic>
          <p:nvPicPr>
            <p:cNvPr id="34864" name="Picture 1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103" y="2145"/>
              <a:ext cx="612" cy="378"/>
            </a:xfrm>
            <a:prstGeom prst="rect">
              <a:avLst/>
            </a:prstGeom>
            <a:noFill/>
            <a:ln w="9525">
              <a:noFill/>
              <a:miter lim="800000"/>
              <a:headEnd/>
              <a:tailEnd/>
            </a:ln>
          </p:spPr>
        </p:pic>
        <p:sp>
          <p:nvSpPr>
            <p:cNvPr id="34865" name="AutoShape 34"/>
            <p:cNvSpPr>
              <a:spLocks noChangeArrowheads="1"/>
            </p:cNvSpPr>
            <p:nvPr/>
          </p:nvSpPr>
          <p:spPr bwMode="auto">
            <a:xfrm>
              <a:off x="3216" y="2143"/>
              <a:ext cx="1015"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Withdraws letter</a:t>
              </a:r>
              <a:br>
                <a:rPr lang="en-US" sz="1600">
                  <a:latin typeface="Times New Roman" pitchFamily="18" charset="0"/>
                </a:rPr>
              </a:br>
              <a:r>
                <a:rPr lang="en-US" sz="1600">
                  <a:latin typeface="Times New Roman" pitchFamily="18" charset="0"/>
                </a:rPr>
                <a:t>from mailbox</a:t>
              </a:r>
            </a:p>
          </p:txBody>
        </p:sp>
      </p:grpSp>
      <p:grpSp>
        <p:nvGrpSpPr>
          <p:cNvPr id="7" name="Group 55"/>
          <p:cNvGrpSpPr>
            <a:grpSpLocks/>
          </p:cNvGrpSpPr>
          <p:nvPr/>
        </p:nvGrpSpPr>
        <p:grpSpPr bwMode="auto">
          <a:xfrm>
            <a:off x="5210175" y="4137025"/>
            <a:ext cx="2179638" cy="669925"/>
            <a:chOff x="3282" y="2606"/>
            <a:chExt cx="1373" cy="422"/>
          </a:xfrm>
        </p:grpSpPr>
        <p:pic>
          <p:nvPicPr>
            <p:cNvPr id="34862" name="Picture 1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163" y="2606"/>
              <a:ext cx="492" cy="396"/>
            </a:xfrm>
            <a:prstGeom prst="rect">
              <a:avLst/>
            </a:prstGeom>
            <a:noFill/>
            <a:ln w="9525">
              <a:noFill/>
              <a:miter lim="800000"/>
              <a:headEnd/>
              <a:tailEnd/>
            </a:ln>
          </p:spPr>
        </p:pic>
        <p:sp>
          <p:nvSpPr>
            <p:cNvPr id="34863" name="AutoShape 35"/>
            <p:cNvSpPr>
              <a:spLocks noChangeArrowheads="1"/>
            </p:cNvSpPr>
            <p:nvPr/>
          </p:nvSpPr>
          <p:spPr bwMode="auto">
            <a:xfrm>
              <a:off x="3282" y="2623"/>
              <a:ext cx="949"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Checks address</a:t>
              </a:r>
              <a:br>
                <a:rPr lang="en-US" sz="1600">
                  <a:latin typeface="Times New Roman" pitchFamily="18" charset="0"/>
                </a:rPr>
              </a:br>
              <a:r>
                <a:rPr lang="en-US" sz="1600">
                  <a:latin typeface="Times New Roman" pitchFamily="18" charset="0"/>
                </a:rPr>
                <a:t>and sorts letter</a:t>
              </a:r>
            </a:p>
          </p:txBody>
        </p:sp>
      </p:grpSp>
      <p:grpSp>
        <p:nvGrpSpPr>
          <p:cNvPr id="8" name="Group 54"/>
          <p:cNvGrpSpPr>
            <a:grpSpLocks/>
          </p:cNvGrpSpPr>
          <p:nvPr/>
        </p:nvGrpSpPr>
        <p:grpSpPr bwMode="auto">
          <a:xfrm>
            <a:off x="5724525" y="4849813"/>
            <a:ext cx="1660525" cy="657225"/>
            <a:chOff x="3606" y="3055"/>
            <a:chExt cx="1046" cy="414"/>
          </a:xfrm>
        </p:grpSpPr>
        <p:pic>
          <p:nvPicPr>
            <p:cNvPr id="34860" name="Picture 2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166" y="3085"/>
              <a:ext cx="486" cy="384"/>
            </a:xfrm>
            <a:prstGeom prst="rect">
              <a:avLst/>
            </a:prstGeom>
            <a:noFill/>
            <a:ln w="9525">
              <a:noFill/>
              <a:miter lim="800000"/>
              <a:headEnd/>
              <a:tailEnd/>
            </a:ln>
          </p:spPr>
        </p:pic>
        <p:sp>
          <p:nvSpPr>
            <p:cNvPr id="34861" name="AutoShape 36"/>
            <p:cNvSpPr>
              <a:spLocks noChangeArrowheads="1"/>
            </p:cNvSpPr>
            <p:nvPr/>
          </p:nvSpPr>
          <p:spPr bwMode="auto">
            <a:xfrm>
              <a:off x="3606" y="3055"/>
              <a:ext cx="625"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Unpacks</a:t>
              </a:r>
              <a:br>
                <a:rPr lang="en-US" sz="1600">
                  <a:latin typeface="Times New Roman" pitchFamily="18" charset="0"/>
                </a:rPr>
              </a:br>
              <a:r>
                <a:rPr lang="en-US" sz="1600">
                  <a:latin typeface="Times New Roman" pitchFamily="18" charset="0"/>
                </a:rPr>
                <a:t>packages</a:t>
              </a:r>
            </a:p>
          </p:txBody>
        </p:sp>
      </p:grpSp>
      <p:grpSp>
        <p:nvGrpSpPr>
          <p:cNvPr id="9" name="Group 53"/>
          <p:cNvGrpSpPr>
            <a:grpSpLocks/>
          </p:cNvGrpSpPr>
          <p:nvPr/>
        </p:nvGrpSpPr>
        <p:grpSpPr bwMode="auto">
          <a:xfrm>
            <a:off x="5616575" y="5638800"/>
            <a:ext cx="1658938" cy="714375"/>
            <a:chOff x="3538" y="3552"/>
            <a:chExt cx="1045" cy="450"/>
          </a:xfrm>
        </p:grpSpPr>
        <p:pic>
          <p:nvPicPr>
            <p:cNvPr id="34858" name="Picture 21"/>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235" y="3552"/>
              <a:ext cx="348" cy="450"/>
            </a:xfrm>
            <a:prstGeom prst="rect">
              <a:avLst/>
            </a:prstGeom>
            <a:noFill/>
            <a:ln w="9525">
              <a:noFill/>
              <a:miter lim="800000"/>
              <a:headEnd/>
              <a:tailEnd/>
            </a:ln>
          </p:spPr>
        </p:pic>
        <p:sp>
          <p:nvSpPr>
            <p:cNvPr id="34859" name="AutoShape 37"/>
            <p:cNvSpPr>
              <a:spLocks noChangeArrowheads="1"/>
            </p:cNvSpPr>
            <p:nvPr/>
          </p:nvSpPr>
          <p:spPr bwMode="auto">
            <a:xfrm>
              <a:off x="3538" y="3552"/>
              <a:ext cx="701" cy="405"/>
            </a:xfrm>
            <a:prstGeom prst="roundRect">
              <a:avLst>
                <a:gd name="adj" fmla="val 16667"/>
              </a:avLst>
            </a:prstGeom>
            <a:noFill/>
            <a:ln w="9525">
              <a:solidFill>
                <a:schemeClr val="tx1"/>
              </a:solidFill>
              <a:round/>
              <a:headEnd/>
              <a:tailEnd/>
            </a:ln>
          </p:spPr>
          <p:txBody>
            <a:bodyPr wrap="none">
              <a:spAutoFit/>
            </a:bodyPr>
            <a:lstStyle/>
            <a:p>
              <a:pPr algn="r"/>
              <a:r>
                <a:rPr lang="en-US" sz="1600">
                  <a:latin typeface="Times New Roman" pitchFamily="18" charset="0"/>
                </a:rPr>
                <a:t>Unloads</a:t>
              </a:r>
              <a:br>
                <a:rPr lang="en-US" sz="1600">
                  <a:latin typeface="Times New Roman" pitchFamily="18" charset="0"/>
                </a:rPr>
              </a:br>
              <a:r>
                <a:rPr lang="en-US" sz="1600">
                  <a:latin typeface="Times New Roman" pitchFamily="18" charset="0"/>
                </a:rPr>
                <a:t>from truck</a:t>
              </a:r>
            </a:p>
          </p:txBody>
        </p:sp>
      </p:grpSp>
      <p:grpSp>
        <p:nvGrpSpPr>
          <p:cNvPr id="10" name="Group 45"/>
          <p:cNvGrpSpPr>
            <a:grpSpLocks/>
          </p:cNvGrpSpPr>
          <p:nvPr/>
        </p:nvGrpSpPr>
        <p:grpSpPr bwMode="auto">
          <a:xfrm>
            <a:off x="365125" y="1219200"/>
            <a:ext cx="3001963" cy="692150"/>
            <a:chOff x="230" y="768"/>
            <a:chExt cx="1891" cy="436"/>
          </a:xfrm>
        </p:grpSpPr>
        <p:pic>
          <p:nvPicPr>
            <p:cNvPr id="34855" name="Picture 7"/>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918" y="768"/>
              <a:ext cx="504" cy="360"/>
            </a:xfrm>
            <a:prstGeom prst="rect">
              <a:avLst/>
            </a:prstGeom>
            <a:noFill/>
            <a:ln w="9525">
              <a:noFill/>
              <a:miter lim="800000"/>
              <a:headEnd/>
              <a:tailEnd/>
            </a:ln>
          </p:spPr>
        </p:pic>
        <p:sp>
          <p:nvSpPr>
            <p:cNvPr id="34856" name="AutoShape 22"/>
            <p:cNvSpPr>
              <a:spLocks noChangeArrowheads="1"/>
            </p:cNvSpPr>
            <p:nvPr/>
          </p:nvSpPr>
          <p:spPr bwMode="auto">
            <a:xfrm>
              <a:off x="1375" y="799"/>
              <a:ext cx="746"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Handwrites</a:t>
              </a:r>
              <a:br>
                <a:rPr lang="en-US" sz="1600">
                  <a:latin typeface="Times New Roman" pitchFamily="18" charset="0"/>
                </a:rPr>
              </a:br>
              <a:r>
                <a:rPr lang="en-US" sz="1600">
                  <a:latin typeface="Times New Roman" pitchFamily="18" charset="0"/>
                </a:rPr>
                <a:t>a message</a:t>
              </a:r>
            </a:p>
          </p:txBody>
        </p:sp>
        <p:sp>
          <p:nvSpPr>
            <p:cNvPr id="34857" name="Text Box 38"/>
            <p:cNvSpPr txBox="1">
              <a:spLocks noChangeArrowheads="1"/>
            </p:cNvSpPr>
            <p:nvPr/>
          </p:nvSpPr>
          <p:spPr bwMode="auto">
            <a:xfrm>
              <a:off x="230" y="868"/>
              <a:ext cx="638" cy="192"/>
            </a:xfrm>
            <a:prstGeom prst="rect">
              <a:avLst/>
            </a:prstGeom>
            <a:noFill/>
            <a:ln w="9525">
              <a:noFill/>
              <a:miter lim="800000"/>
              <a:headEnd/>
              <a:tailEnd/>
            </a:ln>
          </p:spPr>
          <p:txBody>
            <a:bodyPr wrap="none">
              <a:spAutoFit/>
            </a:bodyPr>
            <a:lstStyle/>
            <a:p>
              <a:r>
                <a:rPr lang="en-US" sz="1400">
                  <a:solidFill>
                    <a:schemeClr val="hlink"/>
                  </a:solidFill>
                </a:rPr>
                <a:t>7.Manager</a:t>
              </a:r>
            </a:p>
          </p:txBody>
        </p:sp>
      </p:grpSp>
      <p:grpSp>
        <p:nvGrpSpPr>
          <p:cNvPr id="11" name="Group 46"/>
          <p:cNvGrpSpPr>
            <a:grpSpLocks/>
          </p:cNvGrpSpPr>
          <p:nvPr/>
        </p:nvGrpSpPr>
        <p:grpSpPr bwMode="auto">
          <a:xfrm>
            <a:off x="365125" y="1922463"/>
            <a:ext cx="3089275" cy="674687"/>
            <a:chOff x="230" y="1211"/>
            <a:chExt cx="1946" cy="425"/>
          </a:xfrm>
        </p:grpSpPr>
        <p:pic>
          <p:nvPicPr>
            <p:cNvPr id="34852" name="Picture 8"/>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1071" y="1211"/>
              <a:ext cx="198" cy="390"/>
            </a:xfrm>
            <a:prstGeom prst="rect">
              <a:avLst/>
            </a:prstGeom>
            <a:noFill/>
            <a:ln w="9525">
              <a:noFill/>
              <a:miter lim="800000"/>
              <a:headEnd/>
              <a:tailEnd/>
            </a:ln>
          </p:spPr>
        </p:pic>
        <p:sp>
          <p:nvSpPr>
            <p:cNvPr id="34853" name="AutoShape 23"/>
            <p:cNvSpPr>
              <a:spLocks noChangeArrowheads="1"/>
            </p:cNvSpPr>
            <p:nvPr/>
          </p:nvSpPr>
          <p:spPr bwMode="auto">
            <a:xfrm>
              <a:off x="1375" y="1231"/>
              <a:ext cx="801"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Prepares</a:t>
              </a:r>
              <a:br>
                <a:rPr lang="en-US" sz="1600">
                  <a:latin typeface="Times New Roman" pitchFamily="18" charset="0"/>
                </a:rPr>
              </a:br>
              <a:r>
                <a:rPr lang="en-US" sz="1600">
                  <a:latin typeface="Times New Roman" pitchFamily="18" charset="0"/>
                </a:rPr>
                <a:t>final version</a:t>
              </a:r>
            </a:p>
          </p:txBody>
        </p:sp>
        <p:sp>
          <p:nvSpPr>
            <p:cNvPr id="34854" name="Text Box 39"/>
            <p:cNvSpPr txBox="1">
              <a:spLocks noChangeArrowheads="1"/>
            </p:cNvSpPr>
            <p:nvPr/>
          </p:nvSpPr>
          <p:spPr bwMode="auto">
            <a:xfrm>
              <a:off x="230" y="1339"/>
              <a:ext cx="649" cy="192"/>
            </a:xfrm>
            <a:prstGeom prst="rect">
              <a:avLst/>
            </a:prstGeom>
            <a:noFill/>
            <a:ln w="9525">
              <a:noFill/>
              <a:miter lim="800000"/>
              <a:headEnd/>
              <a:tailEnd/>
            </a:ln>
          </p:spPr>
          <p:txBody>
            <a:bodyPr wrap="none">
              <a:spAutoFit/>
            </a:bodyPr>
            <a:lstStyle/>
            <a:p>
              <a:r>
                <a:rPr lang="en-US" sz="1400">
                  <a:solidFill>
                    <a:schemeClr val="hlink"/>
                  </a:solidFill>
                </a:rPr>
                <a:t>6.Assistant</a:t>
              </a:r>
            </a:p>
          </p:txBody>
        </p:sp>
      </p:grpSp>
      <p:grpSp>
        <p:nvGrpSpPr>
          <p:cNvPr id="12" name="Group 47"/>
          <p:cNvGrpSpPr>
            <a:grpSpLocks/>
          </p:cNvGrpSpPr>
          <p:nvPr/>
        </p:nvGrpSpPr>
        <p:grpSpPr bwMode="auto">
          <a:xfrm>
            <a:off x="365125" y="2640013"/>
            <a:ext cx="3438525" cy="642937"/>
            <a:chOff x="230" y="1663"/>
            <a:chExt cx="2166" cy="405"/>
          </a:xfrm>
        </p:grpSpPr>
        <p:pic>
          <p:nvPicPr>
            <p:cNvPr id="34849" name="Picture 9"/>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948" y="1684"/>
              <a:ext cx="444" cy="378"/>
            </a:xfrm>
            <a:prstGeom prst="rect">
              <a:avLst/>
            </a:prstGeom>
            <a:noFill/>
            <a:ln w="9525">
              <a:noFill/>
              <a:miter lim="800000"/>
              <a:headEnd/>
              <a:tailEnd/>
            </a:ln>
          </p:spPr>
        </p:pic>
        <p:sp>
          <p:nvSpPr>
            <p:cNvPr id="34850" name="AutoShape 24"/>
            <p:cNvSpPr>
              <a:spLocks noChangeArrowheads="1"/>
            </p:cNvSpPr>
            <p:nvPr/>
          </p:nvSpPr>
          <p:spPr bwMode="auto">
            <a:xfrm>
              <a:off x="1375" y="1663"/>
              <a:ext cx="1021"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Provides address</a:t>
              </a:r>
              <a:br>
                <a:rPr lang="en-US" sz="1600">
                  <a:latin typeface="Times New Roman" pitchFamily="18" charset="0"/>
                </a:rPr>
              </a:br>
              <a:r>
                <a:rPr lang="en-US" sz="1600">
                  <a:latin typeface="Times New Roman" pitchFamily="18" charset="0"/>
                </a:rPr>
                <a:t>and packs letter</a:t>
              </a:r>
            </a:p>
          </p:txBody>
        </p:sp>
        <p:sp>
          <p:nvSpPr>
            <p:cNvPr id="34851" name="Text Box 40"/>
            <p:cNvSpPr txBox="1">
              <a:spLocks noChangeArrowheads="1"/>
            </p:cNvSpPr>
            <p:nvPr/>
          </p:nvSpPr>
          <p:spPr bwMode="auto">
            <a:xfrm>
              <a:off x="230" y="1810"/>
              <a:ext cx="675" cy="192"/>
            </a:xfrm>
            <a:prstGeom prst="rect">
              <a:avLst/>
            </a:prstGeom>
            <a:noFill/>
            <a:ln w="9525">
              <a:noFill/>
              <a:miter lim="800000"/>
              <a:headEnd/>
              <a:tailEnd/>
            </a:ln>
          </p:spPr>
          <p:txBody>
            <a:bodyPr wrap="none">
              <a:spAutoFit/>
            </a:bodyPr>
            <a:lstStyle/>
            <a:p>
              <a:r>
                <a:rPr lang="en-US" sz="1400">
                  <a:solidFill>
                    <a:schemeClr val="hlink"/>
                  </a:solidFill>
                </a:rPr>
                <a:t>5.Secretary</a:t>
              </a:r>
            </a:p>
          </p:txBody>
        </p:sp>
      </p:grpSp>
      <p:grpSp>
        <p:nvGrpSpPr>
          <p:cNvPr id="13" name="Group 48"/>
          <p:cNvGrpSpPr>
            <a:grpSpLocks/>
          </p:cNvGrpSpPr>
          <p:nvPr/>
        </p:nvGrpSpPr>
        <p:grpSpPr bwMode="auto">
          <a:xfrm>
            <a:off x="365125" y="3402013"/>
            <a:ext cx="3225800" cy="642937"/>
            <a:chOff x="230" y="2143"/>
            <a:chExt cx="2032" cy="405"/>
          </a:xfrm>
        </p:grpSpPr>
        <p:pic>
          <p:nvPicPr>
            <p:cNvPr id="34846" name="Picture 10"/>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864" y="2145"/>
              <a:ext cx="612" cy="378"/>
            </a:xfrm>
            <a:prstGeom prst="rect">
              <a:avLst/>
            </a:prstGeom>
            <a:noFill/>
            <a:ln w="9525">
              <a:noFill/>
              <a:miter lim="800000"/>
              <a:headEnd/>
              <a:tailEnd/>
            </a:ln>
          </p:spPr>
        </p:pic>
        <p:sp>
          <p:nvSpPr>
            <p:cNvPr id="34847" name="AutoShape 25"/>
            <p:cNvSpPr>
              <a:spLocks noChangeArrowheads="1"/>
            </p:cNvSpPr>
            <p:nvPr/>
          </p:nvSpPr>
          <p:spPr bwMode="auto">
            <a:xfrm>
              <a:off x="1375" y="2143"/>
              <a:ext cx="887"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Delivers letter</a:t>
              </a:r>
              <a:br>
                <a:rPr lang="en-US" sz="1600">
                  <a:latin typeface="Times New Roman" pitchFamily="18" charset="0"/>
                </a:rPr>
              </a:br>
              <a:r>
                <a:rPr lang="en-US" sz="1600">
                  <a:latin typeface="Times New Roman" pitchFamily="18" charset="0"/>
                </a:rPr>
                <a:t>to post office</a:t>
              </a:r>
            </a:p>
          </p:txBody>
        </p:sp>
        <p:sp>
          <p:nvSpPr>
            <p:cNvPr id="34848" name="Text Box 41"/>
            <p:cNvSpPr txBox="1">
              <a:spLocks noChangeArrowheads="1"/>
            </p:cNvSpPr>
            <p:nvPr/>
          </p:nvSpPr>
          <p:spPr bwMode="auto">
            <a:xfrm>
              <a:off x="230" y="2282"/>
              <a:ext cx="508" cy="192"/>
            </a:xfrm>
            <a:prstGeom prst="rect">
              <a:avLst/>
            </a:prstGeom>
            <a:noFill/>
            <a:ln w="9525">
              <a:noFill/>
              <a:miter lim="800000"/>
              <a:headEnd/>
              <a:tailEnd/>
            </a:ln>
          </p:spPr>
          <p:txBody>
            <a:bodyPr wrap="none">
              <a:spAutoFit/>
            </a:bodyPr>
            <a:lstStyle/>
            <a:p>
              <a:r>
                <a:rPr lang="en-US" sz="1400">
                  <a:solidFill>
                    <a:schemeClr val="hlink"/>
                  </a:solidFill>
                </a:rPr>
                <a:t>4.Driver</a:t>
              </a:r>
            </a:p>
          </p:txBody>
        </p:sp>
      </p:grpSp>
      <p:grpSp>
        <p:nvGrpSpPr>
          <p:cNvPr id="14" name="Group 49"/>
          <p:cNvGrpSpPr>
            <a:grpSpLocks/>
          </p:cNvGrpSpPr>
          <p:nvPr/>
        </p:nvGrpSpPr>
        <p:grpSpPr bwMode="auto">
          <a:xfrm>
            <a:off x="365125" y="4137025"/>
            <a:ext cx="3324225" cy="669925"/>
            <a:chOff x="230" y="2606"/>
            <a:chExt cx="2094" cy="422"/>
          </a:xfrm>
        </p:grpSpPr>
        <p:pic>
          <p:nvPicPr>
            <p:cNvPr id="34843" name="Picture 1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924" y="2606"/>
              <a:ext cx="492" cy="396"/>
            </a:xfrm>
            <a:prstGeom prst="rect">
              <a:avLst/>
            </a:prstGeom>
            <a:noFill/>
            <a:ln w="9525">
              <a:noFill/>
              <a:miter lim="800000"/>
              <a:headEnd/>
              <a:tailEnd/>
            </a:ln>
          </p:spPr>
        </p:pic>
        <p:sp>
          <p:nvSpPr>
            <p:cNvPr id="34844" name="AutoShape 26"/>
            <p:cNvSpPr>
              <a:spLocks noChangeArrowheads="1"/>
            </p:cNvSpPr>
            <p:nvPr/>
          </p:nvSpPr>
          <p:spPr bwMode="auto">
            <a:xfrm>
              <a:off x="1375" y="2623"/>
              <a:ext cx="949"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Checks address</a:t>
              </a:r>
              <a:br>
                <a:rPr lang="en-US" sz="1600">
                  <a:latin typeface="Times New Roman" pitchFamily="18" charset="0"/>
                </a:rPr>
              </a:br>
              <a:r>
                <a:rPr lang="en-US" sz="1600">
                  <a:latin typeface="Times New Roman" pitchFamily="18" charset="0"/>
                </a:rPr>
                <a:t>and sorts letter</a:t>
              </a:r>
            </a:p>
          </p:txBody>
        </p:sp>
        <p:sp>
          <p:nvSpPr>
            <p:cNvPr id="34845" name="Text Box 42"/>
            <p:cNvSpPr txBox="1">
              <a:spLocks noChangeArrowheads="1"/>
            </p:cNvSpPr>
            <p:nvPr/>
          </p:nvSpPr>
          <p:spPr bwMode="auto">
            <a:xfrm>
              <a:off x="230" y="2753"/>
              <a:ext cx="759" cy="192"/>
            </a:xfrm>
            <a:prstGeom prst="rect">
              <a:avLst/>
            </a:prstGeom>
            <a:noFill/>
            <a:ln w="9525">
              <a:noFill/>
              <a:miter lim="800000"/>
              <a:headEnd/>
              <a:tailEnd/>
            </a:ln>
          </p:spPr>
          <p:txBody>
            <a:bodyPr wrap="none">
              <a:spAutoFit/>
            </a:bodyPr>
            <a:lstStyle/>
            <a:p>
              <a:r>
                <a:rPr lang="en-US" sz="1400">
                  <a:solidFill>
                    <a:schemeClr val="hlink"/>
                  </a:solidFill>
                </a:rPr>
                <a:t>3.Postal staff</a:t>
              </a:r>
            </a:p>
          </p:txBody>
        </p:sp>
      </p:grpSp>
      <p:grpSp>
        <p:nvGrpSpPr>
          <p:cNvPr id="15" name="Group 50"/>
          <p:cNvGrpSpPr>
            <a:grpSpLocks/>
          </p:cNvGrpSpPr>
          <p:nvPr/>
        </p:nvGrpSpPr>
        <p:grpSpPr bwMode="auto">
          <a:xfrm>
            <a:off x="365125" y="4849813"/>
            <a:ext cx="3763963" cy="657225"/>
            <a:chOff x="230" y="3055"/>
            <a:chExt cx="2371" cy="414"/>
          </a:xfrm>
        </p:grpSpPr>
        <p:pic>
          <p:nvPicPr>
            <p:cNvPr id="34840" name="Picture 12"/>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927" y="3085"/>
              <a:ext cx="486" cy="384"/>
            </a:xfrm>
            <a:prstGeom prst="rect">
              <a:avLst/>
            </a:prstGeom>
            <a:noFill/>
            <a:ln w="9525">
              <a:noFill/>
              <a:miter lim="800000"/>
              <a:headEnd/>
              <a:tailEnd/>
            </a:ln>
          </p:spPr>
        </p:pic>
        <p:sp>
          <p:nvSpPr>
            <p:cNvPr id="34841" name="AutoShape 27"/>
            <p:cNvSpPr>
              <a:spLocks noChangeArrowheads="1"/>
            </p:cNvSpPr>
            <p:nvPr/>
          </p:nvSpPr>
          <p:spPr bwMode="auto">
            <a:xfrm>
              <a:off x="1375" y="3055"/>
              <a:ext cx="1226" cy="40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Packs letters</a:t>
              </a:r>
              <a:br>
                <a:rPr lang="en-US" sz="1600">
                  <a:latin typeface="Times New Roman" pitchFamily="18" charset="0"/>
                </a:rPr>
              </a:br>
              <a:r>
                <a:rPr lang="en-US" sz="1600">
                  <a:latin typeface="Times New Roman" pitchFamily="18" charset="0"/>
                </a:rPr>
                <a:t>for certain directions</a:t>
              </a:r>
            </a:p>
          </p:txBody>
        </p:sp>
        <p:sp>
          <p:nvSpPr>
            <p:cNvPr id="34842" name="Text Box 43"/>
            <p:cNvSpPr txBox="1">
              <a:spLocks noChangeArrowheads="1"/>
            </p:cNvSpPr>
            <p:nvPr/>
          </p:nvSpPr>
          <p:spPr bwMode="auto">
            <a:xfrm>
              <a:off x="230" y="3224"/>
              <a:ext cx="759" cy="192"/>
            </a:xfrm>
            <a:prstGeom prst="rect">
              <a:avLst/>
            </a:prstGeom>
            <a:noFill/>
            <a:ln w="9525">
              <a:noFill/>
              <a:miter lim="800000"/>
              <a:headEnd/>
              <a:tailEnd/>
            </a:ln>
          </p:spPr>
          <p:txBody>
            <a:bodyPr wrap="none">
              <a:spAutoFit/>
            </a:bodyPr>
            <a:lstStyle/>
            <a:p>
              <a:r>
                <a:rPr lang="en-US" sz="1400">
                  <a:solidFill>
                    <a:schemeClr val="hlink"/>
                  </a:solidFill>
                </a:rPr>
                <a:t>2.Postal staff</a:t>
              </a:r>
            </a:p>
          </p:txBody>
        </p:sp>
      </p:grpSp>
      <p:grpSp>
        <p:nvGrpSpPr>
          <p:cNvPr id="16" name="Group 51"/>
          <p:cNvGrpSpPr>
            <a:grpSpLocks/>
          </p:cNvGrpSpPr>
          <p:nvPr/>
        </p:nvGrpSpPr>
        <p:grpSpPr bwMode="auto">
          <a:xfrm>
            <a:off x="365125" y="5638800"/>
            <a:ext cx="3271838" cy="714375"/>
            <a:chOff x="230" y="3552"/>
            <a:chExt cx="2061" cy="450"/>
          </a:xfrm>
        </p:grpSpPr>
        <p:pic>
          <p:nvPicPr>
            <p:cNvPr id="34837" name="Picture 1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996" y="3552"/>
              <a:ext cx="348" cy="450"/>
            </a:xfrm>
            <a:prstGeom prst="rect">
              <a:avLst/>
            </a:prstGeom>
            <a:noFill/>
            <a:ln w="9525">
              <a:noFill/>
              <a:miter lim="800000"/>
              <a:headEnd/>
              <a:tailEnd/>
            </a:ln>
          </p:spPr>
        </p:pic>
        <p:sp>
          <p:nvSpPr>
            <p:cNvPr id="34838" name="AutoShape 28"/>
            <p:cNvSpPr>
              <a:spLocks noChangeArrowheads="1"/>
            </p:cNvSpPr>
            <p:nvPr/>
          </p:nvSpPr>
          <p:spPr bwMode="auto">
            <a:xfrm>
              <a:off x="1383" y="3560"/>
              <a:ext cx="908" cy="235"/>
            </a:xfrm>
            <a:prstGeom prst="roundRect">
              <a:avLst>
                <a:gd name="adj" fmla="val 16667"/>
              </a:avLst>
            </a:prstGeom>
            <a:noFill/>
            <a:ln w="9525">
              <a:solidFill>
                <a:schemeClr val="tx1"/>
              </a:solidFill>
              <a:round/>
              <a:headEnd/>
              <a:tailEnd/>
            </a:ln>
          </p:spPr>
          <p:txBody>
            <a:bodyPr wrap="none">
              <a:spAutoFit/>
            </a:bodyPr>
            <a:lstStyle/>
            <a:p>
              <a:r>
                <a:rPr lang="en-US" sz="1600">
                  <a:latin typeface="Times New Roman" pitchFamily="18" charset="0"/>
                </a:rPr>
                <a:t>Loads on truck</a:t>
              </a:r>
            </a:p>
          </p:txBody>
        </p:sp>
        <p:sp>
          <p:nvSpPr>
            <p:cNvPr id="34839" name="Text Box 44"/>
            <p:cNvSpPr txBox="1">
              <a:spLocks noChangeArrowheads="1"/>
            </p:cNvSpPr>
            <p:nvPr/>
          </p:nvSpPr>
          <p:spPr bwMode="auto">
            <a:xfrm>
              <a:off x="230" y="3696"/>
              <a:ext cx="759" cy="192"/>
            </a:xfrm>
            <a:prstGeom prst="rect">
              <a:avLst/>
            </a:prstGeom>
            <a:noFill/>
            <a:ln w="9525">
              <a:noFill/>
              <a:miter lim="800000"/>
              <a:headEnd/>
              <a:tailEnd/>
            </a:ln>
          </p:spPr>
          <p:txBody>
            <a:bodyPr wrap="none">
              <a:spAutoFit/>
            </a:bodyPr>
            <a:lstStyle/>
            <a:p>
              <a:r>
                <a:rPr lang="en-US" sz="1400">
                  <a:solidFill>
                    <a:schemeClr val="hlink"/>
                  </a:solidFill>
                </a:rPr>
                <a:t>1.Postal staff</a:t>
              </a:r>
            </a:p>
          </p:txBody>
        </p:sp>
      </p:grpSp>
      <p:sp>
        <p:nvSpPr>
          <p:cNvPr id="34836" name="Text Box 60"/>
          <p:cNvSpPr txBox="1">
            <a:spLocks noChangeArrowheads="1"/>
          </p:cNvSpPr>
          <p:nvPr/>
        </p:nvSpPr>
        <p:spPr bwMode="auto">
          <a:xfrm>
            <a:off x="6977063" y="6432550"/>
            <a:ext cx="2019300" cy="274638"/>
          </a:xfrm>
          <a:prstGeom prst="rect">
            <a:avLst/>
          </a:prstGeom>
          <a:noFill/>
          <a:ln w="9525">
            <a:noFill/>
            <a:miter lim="800000"/>
            <a:headEnd/>
            <a:tailEnd/>
          </a:ln>
        </p:spPr>
        <p:txBody>
          <a:bodyPr wrap="none">
            <a:spAutoFit/>
          </a:bodyPr>
          <a:lstStyle/>
          <a:p>
            <a:r>
              <a:rPr lang="en-US" sz="1200" b="1">
                <a:solidFill>
                  <a:schemeClr val="hlink"/>
                </a:solidFill>
              </a:rPr>
              <a:t>Pictures from </a:t>
            </a:r>
            <a:r>
              <a:rPr lang="en-US" sz="1200" b="1" i="1">
                <a:solidFill>
                  <a:schemeClr val="hlink"/>
                </a:solidFill>
              </a:rPr>
              <a:t>Wikipedia</a:t>
            </a:r>
          </a:p>
        </p:txBody>
      </p:sp>
    </p:spTree>
    <p:extLst>
      <p:ext uri="{BB962C8B-B14F-4D97-AF65-F5344CB8AC3E}">
        <p14:creationId xmlns:p14="http://schemas.microsoft.com/office/powerpoint/2010/main" val="29851723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7902"/>
                                        </p:tgtEl>
                                        <p:attrNameLst>
                                          <p:attrName>style.visibility</p:attrName>
                                        </p:attrNameLst>
                                      </p:cBhvr>
                                      <p:to>
                                        <p:strVal val="visible"/>
                                      </p:to>
                                    </p:set>
                                    <p:animEffect transition="in" filter="wipe(left)">
                                      <p:cBhvr>
                                        <p:cTn id="42" dur="500"/>
                                        <p:tgtEl>
                                          <p:spTgt spid="37902"/>
                                        </p:tgtEl>
                                      </p:cBhvr>
                                    </p:animEffect>
                                  </p:childTnLst>
                                </p:cTn>
                              </p:par>
                              <p:par>
                                <p:cTn id="43" presetID="22" presetClass="entr" presetSubtype="8"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down)">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down)">
                                      <p:cBhvr>
                                        <p:cTn id="70" dur="500"/>
                                        <p:tgtEl>
                                          <p:spTgt spid="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down)">
                                      <p:cBhvr>
                                        <p:cTn id="75" dur="500"/>
                                        <p:tgtEl>
                                          <p:spTgt spid="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wipe(down)">
                                      <p:cBhvr>
                                        <p:cTn id="8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pPr>
              <a:defRPr/>
            </a:pPr>
            <a:fld id="{A3AA5420-BA58-4204-8C0A-0565C0EBA544}" type="slidenum">
              <a:rPr lang="en-US"/>
              <a:pPr>
                <a:defRPr/>
              </a:pPr>
              <a:t>12</a:t>
            </a:fld>
            <a:endParaRPr lang="en-US"/>
          </a:p>
        </p:txBody>
      </p:sp>
      <p:sp>
        <p:nvSpPr>
          <p:cNvPr id="16386" name="Rectangle 2"/>
          <p:cNvSpPr>
            <a:spLocks noGrp="1" noChangeArrowheads="1"/>
          </p:cNvSpPr>
          <p:nvPr>
            <p:ph type="title"/>
          </p:nvPr>
        </p:nvSpPr>
        <p:spPr/>
        <p:txBody>
          <a:bodyPr/>
          <a:lstStyle/>
          <a:p>
            <a:pPr eaLnBrk="1" hangingPunct="1">
              <a:defRPr/>
            </a:pPr>
            <a:r>
              <a:rPr lang="en-US" smtClean="0"/>
              <a:t>Direction of Data Flow</a:t>
            </a:r>
          </a:p>
        </p:txBody>
      </p:sp>
      <p:sp>
        <p:nvSpPr>
          <p:cNvPr id="16387" name="Rectangle 3"/>
          <p:cNvSpPr>
            <a:spLocks noGrp="1" noChangeArrowheads="1"/>
          </p:cNvSpPr>
          <p:nvPr>
            <p:ph type="body" idx="1"/>
          </p:nvPr>
        </p:nvSpPr>
        <p:spPr/>
        <p:txBody>
          <a:bodyPr/>
          <a:lstStyle/>
          <a:p>
            <a:pPr eaLnBrk="1" hangingPunct="1">
              <a:defRPr/>
            </a:pPr>
            <a:r>
              <a:rPr lang="en-US" sz="2800" b="1" smtClean="0"/>
              <a:t>Half Duplex:</a:t>
            </a:r>
            <a:r>
              <a:rPr lang="en-US" sz="2800" smtClean="0"/>
              <a:t> Both directions, one at a time</a:t>
            </a:r>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lvl="1" eaLnBrk="1" hangingPunct="1">
              <a:defRPr/>
            </a:pPr>
            <a:r>
              <a:rPr lang="en-US" sz="2400" smtClean="0"/>
              <a:t>E.g., walkie-talkies</a:t>
            </a:r>
          </a:p>
        </p:txBody>
      </p:sp>
      <p:grpSp>
        <p:nvGrpSpPr>
          <p:cNvPr id="14341" name="Group 16"/>
          <p:cNvGrpSpPr>
            <a:grpSpLocks/>
          </p:cNvGrpSpPr>
          <p:nvPr/>
        </p:nvGrpSpPr>
        <p:grpSpPr bwMode="auto">
          <a:xfrm>
            <a:off x="1905000" y="2743200"/>
            <a:ext cx="609600" cy="1752600"/>
            <a:chOff x="1104" y="1968"/>
            <a:chExt cx="384" cy="1104"/>
          </a:xfrm>
        </p:grpSpPr>
        <p:sp>
          <p:nvSpPr>
            <p:cNvPr id="16388" name="AutoShape 4"/>
            <p:cNvSpPr>
              <a:spLocks noChangeArrowheads="1"/>
            </p:cNvSpPr>
            <p:nvPr/>
          </p:nvSpPr>
          <p:spPr bwMode="auto">
            <a:xfrm>
              <a:off x="1104" y="2400"/>
              <a:ext cx="384" cy="672"/>
            </a:xfrm>
            <a:prstGeom prst="roundRect">
              <a:avLst>
                <a:gd name="adj" fmla="val 16667"/>
              </a:avLst>
            </a:prstGeom>
            <a:gradFill rotWithShape="1">
              <a:gsLst>
                <a:gs pos="0">
                  <a:schemeClr val="accent1"/>
                </a:gs>
                <a:gs pos="100000">
                  <a:schemeClr val="accent1">
                    <a:gamma/>
                    <a:shade val="46275"/>
                    <a:invGamma/>
                  </a:schemeClr>
                </a:gs>
              </a:gsLst>
              <a:lin ang="18900000" scaled="1"/>
            </a:gradFill>
            <a:ln w="9525">
              <a:solidFill>
                <a:schemeClr val="tx1"/>
              </a:solidFill>
              <a:round/>
              <a:headEnd/>
              <a:tailEnd/>
            </a:ln>
            <a:effectLst/>
          </p:spPr>
          <p:txBody>
            <a:bodyPr wrap="none" anchor="ctr"/>
            <a:lstStyle/>
            <a:p>
              <a:pPr>
                <a:defRPr/>
              </a:pPr>
              <a:endParaRPr lang="en-US"/>
            </a:p>
          </p:txBody>
        </p:sp>
        <p:sp>
          <p:nvSpPr>
            <p:cNvPr id="14362" name="Line 5"/>
            <p:cNvSpPr>
              <a:spLocks noChangeShapeType="1"/>
            </p:cNvSpPr>
            <p:nvPr/>
          </p:nvSpPr>
          <p:spPr bwMode="auto">
            <a:xfrm>
              <a:off x="1200" y="2496"/>
              <a:ext cx="192" cy="0"/>
            </a:xfrm>
            <a:prstGeom prst="line">
              <a:avLst/>
            </a:prstGeom>
            <a:noFill/>
            <a:ln w="9525">
              <a:solidFill>
                <a:schemeClr val="tx1"/>
              </a:solidFill>
              <a:round/>
              <a:headEnd/>
              <a:tailEnd/>
            </a:ln>
          </p:spPr>
          <p:txBody>
            <a:bodyPr/>
            <a:lstStyle/>
            <a:p>
              <a:endParaRPr lang="en-US"/>
            </a:p>
          </p:txBody>
        </p:sp>
        <p:sp>
          <p:nvSpPr>
            <p:cNvPr id="14363" name="Line 6"/>
            <p:cNvSpPr>
              <a:spLocks noChangeShapeType="1"/>
            </p:cNvSpPr>
            <p:nvPr/>
          </p:nvSpPr>
          <p:spPr bwMode="auto">
            <a:xfrm>
              <a:off x="1200" y="2544"/>
              <a:ext cx="192" cy="0"/>
            </a:xfrm>
            <a:prstGeom prst="line">
              <a:avLst/>
            </a:prstGeom>
            <a:noFill/>
            <a:ln w="9525">
              <a:solidFill>
                <a:schemeClr val="tx1"/>
              </a:solidFill>
              <a:round/>
              <a:headEnd/>
              <a:tailEnd/>
            </a:ln>
          </p:spPr>
          <p:txBody>
            <a:bodyPr/>
            <a:lstStyle/>
            <a:p>
              <a:endParaRPr lang="en-US"/>
            </a:p>
          </p:txBody>
        </p:sp>
        <p:sp>
          <p:nvSpPr>
            <p:cNvPr id="14364" name="Line 7"/>
            <p:cNvSpPr>
              <a:spLocks noChangeShapeType="1"/>
            </p:cNvSpPr>
            <p:nvPr/>
          </p:nvSpPr>
          <p:spPr bwMode="auto">
            <a:xfrm>
              <a:off x="1200" y="2592"/>
              <a:ext cx="192" cy="0"/>
            </a:xfrm>
            <a:prstGeom prst="line">
              <a:avLst/>
            </a:prstGeom>
            <a:noFill/>
            <a:ln w="9525">
              <a:solidFill>
                <a:schemeClr val="tx1"/>
              </a:solidFill>
              <a:round/>
              <a:headEnd/>
              <a:tailEnd/>
            </a:ln>
          </p:spPr>
          <p:txBody>
            <a:bodyPr/>
            <a:lstStyle/>
            <a:p>
              <a:endParaRPr lang="en-US"/>
            </a:p>
          </p:txBody>
        </p:sp>
        <p:sp>
          <p:nvSpPr>
            <p:cNvPr id="14365" name="Line 8"/>
            <p:cNvSpPr>
              <a:spLocks noChangeShapeType="1"/>
            </p:cNvSpPr>
            <p:nvPr/>
          </p:nvSpPr>
          <p:spPr bwMode="auto">
            <a:xfrm>
              <a:off x="1200" y="2640"/>
              <a:ext cx="192" cy="0"/>
            </a:xfrm>
            <a:prstGeom prst="line">
              <a:avLst/>
            </a:prstGeom>
            <a:noFill/>
            <a:ln w="9525">
              <a:solidFill>
                <a:schemeClr val="tx1"/>
              </a:solidFill>
              <a:round/>
              <a:headEnd/>
              <a:tailEnd/>
            </a:ln>
          </p:spPr>
          <p:txBody>
            <a:bodyPr/>
            <a:lstStyle/>
            <a:p>
              <a:endParaRPr lang="en-US"/>
            </a:p>
          </p:txBody>
        </p:sp>
        <p:sp>
          <p:nvSpPr>
            <p:cNvPr id="14366" name="Rectangle 9"/>
            <p:cNvSpPr>
              <a:spLocks noChangeArrowheads="1"/>
            </p:cNvSpPr>
            <p:nvPr/>
          </p:nvSpPr>
          <p:spPr bwMode="auto">
            <a:xfrm>
              <a:off x="1200" y="2352"/>
              <a:ext cx="48"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394" name="Rectangle 10"/>
            <p:cNvSpPr>
              <a:spLocks noChangeArrowheads="1"/>
            </p:cNvSpPr>
            <p:nvPr/>
          </p:nvSpPr>
          <p:spPr bwMode="auto">
            <a:xfrm>
              <a:off x="1344" y="1968"/>
              <a:ext cx="48" cy="432"/>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4368" name="Rectangle 11"/>
            <p:cNvSpPr>
              <a:spLocks noChangeArrowheads="1"/>
            </p:cNvSpPr>
            <p:nvPr/>
          </p:nvSpPr>
          <p:spPr bwMode="auto">
            <a:xfrm>
              <a:off x="1200" y="2736"/>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369" name="Rectangle 12"/>
            <p:cNvSpPr>
              <a:spLocks noChangeArrowheads="1"/>
            </p:cNvSpPr>
            <p:nvPr/>
          </p:nvSpPr>
          <p:spPr bwMode="auto">
            <a:xfrm>
              <a:off x="1344" y="2736"/>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370" name="Rectangle 14"/>
            <p:cNvSpPr>
              <a:spLocks noChangeArrowheads="1"/>
            </p:cNvSpPr>
            <p:nvPr/>
          </p:nvSpPr>
          <p:spPr bwMode="auto">
            <a:xfrm>
              <a:off x="1200" y="2832"/>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371" name="Rectangle 15"/>
            <p:cNvSpPr>
              <a:spLocks noChangeArrowheads="1"/>
            </p:cNvSpPr>
            <p:nvPr/>
          </p:nvSpPr>
          <p:spPr bwMode="auto">
            <a:xfrm>
              <a:off x="1344" y="2832"/>
              <a:ext cx="48" cy="48"/>
            </a:xfrm>
            <a:prstGeom prst="rect">
              <a:avLst/>
            </a:prstGeom>
            <a:solidFill>
              <a:schemeClr val="tx1"/>
            </a:solidFill>
            <a:ln w="9525">
              <a:solidFill>
                <a:schemeClr val="tx1"/>
              </a:solidFill>
              <a:miter lim="800000"/>
              <a:headEnd/>
              <a:tailEnd/>
            </a:ln>
          </p:spPr>
          <p:txBody>
            <a:bodyPr wrap="none" anchor="ctr"/>
            <a:lstStyle/>
            <a:p>
              <a:endParaRPr lang="en-US"/>
            </a:p>
          </p:txBody>
        </p:sp>
      </p:grpSp>
      <p:grpSp>
        <p:nvGrpSpPr>
          <p:cNvPr id="14342" name="Group 17"/>
          <p:cNvGrpSpPr>
            <a:grpSpLocks/>
          </p:cNvGrpSpPr>
          <p:nvPr/>
        </p:nvGrpSpPr>
        <p:grpSpPr bwMode="auto">
          <a:xfrm>
            <a:off x="6553200" y="2743200"/>
            <a:ext cx="609600" cy="1752600"/>
            <a:chOff x="1104" y="1968"/>
            <a:chExt cx="384" cy="1104"/>
          </a:xfrm>
        </p:grpSpPr>
        <p:sp>
          <p:nvSpPr>
            <p:cNvPr id="16402" name="AutoShape 18"/>
            <p:cNvSpPr>
              <a:spLocks noChangeArrowheads="1"/>
            </p:cNvSpPr>
            <p:nvPr/>
          </p:nvSpPr>
          <p:spPr bwMode="auto">
            <a:xfrm>
              <a:off x="1104" y="2400"/>
              <a:ext cx="384" cy="672"/>
            </a:xfrm>
            <a:prstGeom prst="roundRect">
              <a:avLst>
                <a:gd name="adj" fmla="val 16667"/>
              </a:avLst>
            </a:prstGeom>
            <a:gradFill rotWithShape="1">
              <a:gsLst>
                <a:gs pos="0">
                  <a:schemeClr val="accent1"/>
                </a:gs>
                <a:gs pos="100000">
                  <a:schemeClr val="accent1">
                    <a:gamma/>
                    <a:shade val="46275"/>
                    <a:invGamma/>
                  </a:schemeClr>
                </a:gs>
              </a:gsLst>
              <a:lin ang="18900000" scaled="1"/>
            </a:gradFill>
            <a:ln w="9525">
              <a:solidFill>
                <a:schemeClr val="tx1"/>
              </a:solidFill>
              <a:round/>
              <a:headEnd/>
              <a:tailEnd/>
            </a:ln>
            <a:effectLst/>
          </p:spPr>
          <p:txBody>
            <a:bodyPr wrap="none" anchor="ctr"/>
            <a:lstStyle/>
            <a:p>
              <a:pPr>
                <a:defRPr/>
              </a:pPr>
              <a:endParaRPr lang="en-US"/>
            </a:p>
          </p:txBody>
        </p:sp>
        <p:sp>
          <p:nvSpPr>
            <p:cNvPr id="14351" name="Line 19"/>
            <p:cNvSpPr>
              <a:spLocks noChangeShapeType="1"/>
            </p:cNvSpPr>
            <p:nvPr/>
          </p:nvSpPr>
          <p:spPr bwMode="auto">
            <a:xfrm>
              <a:off x="1200" y="2496"/>
              <a:ext cx="192" cy="0"/>
            </a:xfrm>
            <a:prstGeom prst="line">
              <a:avLst/>
            </a:prstGeom>
            <a:noFill/>
            <a:ln w="9525">
              <a:solidFill>
                <a:schemeClr val="tx1"/>
              </a:solidFill>
              <a:round/>
              <a:headEnd/>
              <a:tailEnd/>
            </a:ln>
          </p:spPr>
          <p:txBody>
            <a:bodyPr/>
            <a:lstStyle/>
            <a:p>
              <a:endParaRPr lang="en-US"/>
            </a:p>
          </p:txBody>
        </p:sp>
        <p:sp>
          <p:nvSpPr>
            <p:cNvPr id="14352" name="Line 20"/>
            <p:cNvSpPr>
              <a:spLocks noChangeShapeType="1"/>
            </p:cNvSpPr>
            <p:nvPr/>
          </p:nvSpPr>
          <p:spPr bwMode="auto">
            <a:xfrm>
              <a:off x="1200" y="2544"/>
              <a:ext cx="192" cy="0"/>
            </a:xfrm>
            <a:prstGeom prst="line">
              <a:avLst/>
            </a:prstGeom>
            <a:noFill/>
            <a:ln w="9525">
              <a:solidFill>
                <a:schemeClr val="tx1"/>
              </a:solidFill>
              <a:round/>
              <a:headEnd/>
              <a:tailEnd/>
            </a:ln>
          </p:spPr>
          <p:txBody>
            <a:bodyPr/>
            <a:lstStyle/>
            <a:p>
              <a:endParaRPr lang="en-US"/>
            </a:p>
          </p:txBody>
        </p:sp>
        <p:sp>
          <p:nvSpPr>
            <p:cNvPr id="14353" name="Line 21"/>
            <p:cNvSpPr>
              <a:spLocks noChangeShapeType="1"/>
            </p:cNvSpPr>
            <p:nvPr/>
          </p:nvSpPr>
          <p:spPr bwMode="auto">
            <a:xfrm>
              <a:off x="1200" y="2592"/>
              <a:ext cx="192" cy="0"/>
            </a:xfrm>
            <a:prstGeom prst="line">
              <a:avLst/>
            </a:prstGeom>
            <a:noFill/>
            <a:ln w="9525">
              <a:solidFill>
                <a:schemeClr val="tx1"/>
              </a:solidFill>
              <a:round/>
              <a:headEnd/>
              <a:tailEnd/>
            </a:ln>
          </p:spPr>
          <p:txBody>
            <a:bodyPr/>
            <a:lstStyle/>
            <a:p>
              <a:endParaRPr lang="en-US"/>
            </a:p>
          </p:txBody>
        </p:sp>
        <p:sp>
          <p:nvSpPr>
            <p:cNvPr id="14354" name="Line 22"/>
            <p:cNvSpPr>
              <a:spLocks noChangeShapeType="1"/>
            </p:cNvSpPr>
            <p:nvPr/>
          </p:nvSpPr>
          <p:spPr bwMode="auto">
            <a:xfrm>
              <a:off x="1200" y="2640"/>
              <a:ext cx="192" cy="0"/>
            </a:xfrm>
            <a:prstGeom prst="line">
              <a:avLst/>
            </a:prstGeom>
            <a:noFill/>
            <a:ln w="9525">
              <a:solidFill>
                <a:schemeClr val="tx1"/>
              </a:solidFill>
              <a:round/>
              <a:headEnd/>
              <a:tailEnd/>
            </a:ln>
          </p:spPr>
          <p:txBody>
            <a:bodyPr/>
            <a:lstStyle/>
            <a:p>
              <a:endParaRPr lang="en-US"/>
            </a:p>
          </p:txBody>
        </p:sp>
        <p:sp>
          <p:nvSpPr>
            <p:cNvPr id="14355" name="Rectangle 23"/>
            <p:cNvSpPr>
              <a:spLocks noChangeArrowheads="1"/>
            </p:cNvSpPr>
            <p:nvPr/>
          </p:nvSpPr>
          <p:spPr bwMode="auto">
            <a:xfrm>
              <a:off x="1200" y="2352"/>
              <a:ext cx="48"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408" name="Rectangle 24"/>
            <p:cNvSpPr>
              <a:spLocks noChangeArrowheads="1"/>
            </p:cNvSpPr>
            <p:nvPr/>
          </p:nvSpPr>
          <p:spPr bwMode="auto">
            <a:xfrm>
              <a:off x="1344" y="1968"/>
              <a:ext cx="48" cy="432"/>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4357" name="Rectangle 25"/>
            <p:cNvSpPr>
              <a:spLocks noChangeArrowheads="1"/>
            </p:cNvSpPr>
            <p:nvPr/>
          </p:nvSpPr>
          <p:spPr bwMode="auto">
            <a:xfrm>
              <a:off x="1200" y="2736"/>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358" name="Rectangle 26"/>
            <p:cNvSpPr>
              <a:spLocks noChangeArrowheads="1"/>
            </p:cNvSpPr>
            <p:nvPr/>
          </p:nvSpPr>
          <p:spPr bwMode="auto">
            <a:xfrm>
              <a:off x="1344" y="2736"/>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359" name="Rectangle 27"/>
            <p:cNvSpPr>
              <a:spLocks noChangeArrowheads="1"/>
            </p:cNvSpPr>
            <p:nvPr/>
          </p:nvSpPr>
          <p:spPr bwMode="auto">
            <a:xfrm>
              <a:off x="1200" y="2832"/>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360" name="Rectangle 28"/>
            <p:cNvSpPr>
              <a:spLocks noChangeArrowheads="1"/>
            </p:cNvSpPr>
            <p:nvPr/>
          </p:nvSpPr>
          <p:spPr bwMode="auto">
            <a:xfrm>
              <a:off x="1344" y="2832"/>
              <a:ext cx="48" cy="48"/>
            </a:xfrm>
            <a:prstGeom prst="rect">
              <a:avLst/>
            </a:prstGeom>
            <a:solidFill>
              <a:schemeClr val="tx1"/>
            </a:solidFill>
            <a:ln w="9525">
              <a:solidFill>
                <a:schemeClr val="tx1"/>
              </a:solidFill>
              <a:miter lim="800000"/>
              <a:headEnd/>
              <a:tailEnd/>
            </a:ln>
          </p:spPr>
          <p:txBody>
            <a:bodyPr wrap="none" anchor="ctr"/>
            <a:lstStyle/>
            <a:p>
              <a:endParaRPr lang="en-US"/>
            </a:p>
          </p:txBody>
        </p:sp>
      </p:grpSp>
      <p:grpSp>
        <p:nvGrpSpPr>
          <p:cNvPr id="4" name="Group 33"/>
          <p:cNvGrpSpPr>
            <a:grpSpLocks/>
          </p:cNvGrpSpPr>
          <p:nvPr/>
        </p:nvGrpSpPr>
        <p:grpSpPr bwMode="auto">
          <a:xfrm>
            <a:off x="2514600" y="2470150"/>
            <a:ext cx="4114800" cy="366713"/>
            <a:chOff x="1584" y="1364"/>
            <a:chExt cx="2592" cy="231"/>
          </a:xfrm>
        </p:grpSpPr>
        <p:sp>
          <p:nvSpPr>
            <p:cNvPr id="14348" name="Line 29"/>
            <p:cNvSpPr>
              <a:spLocks noChangeShapeType="1"/>
            </p:cNvSpPr>
            <p:nvPr/>
          </p:nvSpPr>
          <p:spPr bwMode="auto">
            <a:xfrm>
              <a:off x="1584" y="1584"/>
              <a:ext cx="2592" cy="0"/>
            </a:xfrm>
            <a:prstGeom prst="line">
              <a:avLst/>
            </a:prstGeom>
            <a:noFill/>
            <a:ln w="57150">
              <a:solidFill>
                <a:schemeClr val="folHlink"/>
              </a:solidFill>
              <a:round/>
              <a:headEnd/>
              <a:tailEnd type="triangle" w="med" len="med"/>
            </a:ln>
          </p:spPr>
          <p:txBody>
            <a:bodyPr/>
            <a:lstStyle/>
            <a:p>
              <a:endParaRPr lang="en-US"/>
            </a:p>
          </p:txBody>
        </p:sp>
        <p:sp>
          <p:nvSpPr>
            <p:cNvPr id="14349" name="Text Box 30"/>
            <p:cNvSpPr txBox="1">
              <a:spLocks noChangeArrowheads="1"/>
            </p:cNvSpPr>
            <p:nvPr/>
          </p:nvSpPr>
          <p:spPr bwMode="auto">
            <a:xfrm>
              <a:off x="2135" y="1364"/>
              <a:ext cx="1321" cy="231"/>
            </a:xfrm>
            <a:prstGeom prst="rect">
              <a:avLst/>
            </a:prstGeom>
            <a:noFill/>
            <a:ln w="9525">
              <a:noFill/>
              <a:miter lim="800000"/>
              <a:headEnd/>
              <a:tailEnd/>
            </a:ln>
          </p:spPr>
          <p:txBody>
            <a:bodyPr wrap="none">
              <a:spAutoFit/>
            </a:bodyPr>
            <a:lstStyle/>
            <a:p>
              <a:r>
                <a:rPr lang="en-US">
                  <a:solidFill>
                    <a:schemeClr val="folHlink"/>
                  </a:solidFill>
                </a:rPr>
                <a:t>data flow at time 1</a:t>
              </a:r>
            </a:p>
          </p:txBody>
        </p:sp>
      </p:grpSp>
      <p:grpSp>
        <p:nvGrpSpPr>
          <p:cNvPr id="5" name="Group 34"/>
          <p:cNvGrpSpPr>
            <a:grpSpLocks/>
          </p:cNvGrpSpPr>
          <p:nvPr/>
        </p:nvGrpSpPr>
        <p:grpSpPr bwMode="auto">
          <a:xfrm>
            <a:off x="2514600" y="2986088"/>
            <a:ext cx="4114800" cy="366712"/>
            <a:chOff x="1584" y="1689"/>
            <a:chExt cx="2592" cy="231"/>
          </a:xfrm>
        </p:grpSpPr>
        <p:sp>
          <p:nvSpPr>
            <p:cNvPr id="14346" name="Line 31"/>
            <p:cNvSpPr>
              <a:spLocks noChangeShapeType="1"/>
            </p:cNvSpPr>
            <p:nvPr/>
          </p:nvSpPr>
          <p:spPr bwMode="auto">
            <a:xfrm>
              <a:off x="1584" y="1909"/>
              <a:ext cx="2592" cy="0"/>
            </a:xfrm>
            <a:prstGeom prst="line">
              <a:avLst/>
            </a:prstGeom>
            <a:noFill/>
            <a:ln w="57150">
              <a:solidFill>
                <a:schemeClr val="folHlink"/>
              </a:solidFill>
              <a:round/>
              <a:headEnd type="triangle" w="med" len="med"/>
              <a:tailEnd/>
            </a:ln>
          </p:spPr>
          <p:txBody>
            <a:bodyPr/>
            <a:lstStyle/>
            <a:p>
              <a:endParaRPr lang="en-US"/>
            </a:p>
          </p:txBody>
        </p:sp>
        <p:sp>
          <p:nvSpPr>
            <p:cNvPr id="14347" name="Text Box 32"/>
            <p:cNvSpPr txBox="1">
              <a:spLocks noChangeArrowheads="1"/>
            </p:cNvSpPr>
            <p:nvPr/>
          </p:nvSpPr>
          <p:spPr bwMode="auto">
            <a:xfrm>
              <a:off x="2135" y="1689"/>
              <a:ext cx="1321" cy="231"/>
            </a:xfrm>
            <a:prstGeom prst="rect">
              <a:avLst/>
            </a:prstGeom>
            <a:noFill/>
            <a:ln w="9525">
              <a:noFill/>
              <a:miter lim="800000"/>
              <a:headEnd/>
              <a:tailEnd/>
            </a:ln>
          </p:spPr>
          <p:txBody>
            <a:bodyPr wrap="none">
              <a:spAutoFit/>
            </a:bodyPr>
            <a:lstStyle/>
            <a:p>
              <a:r>
                <a:rPr lang="en-US">
                  <a:solidFill>
                    <a:schemeClr val="folHlink"/>
                  </a:solidFill>
                </a:rPr>
                <a:t>data flow at time 2</a:t>
              </a:r>
            </a:p>
          </p:txBody>
        </p:sp>
      </p:grpSp>
      <p:pic>
        <p:nvPicPr>
          <p:cNvPr id="14345" name="Picture 35" descr="MC900089394[1]"/>
          <p:cNvPicPr>
            <a:picLocks noChangeAspect="1" noChangeArrowheads="1"/>
          </p:cNvPicPr>
          <p:nvPr/>
        </p:nvPicPr>
        <p:blipFill>
          <a:blip r:embed="rId2" cstate="print"/>
          <a:srcRect/>
          <a:stretch>
            <a:fillRect/>
          </a:stretch>
        </p:blipFill>
        <p:spPr bwMode="auto">
          <a:xfrm>
            <a:off x="6172200" y="4724400"/>
            <a:ext cx="2209800" cy="1903413"/>
          </a:xfrm>
          <a:prstGeom prst="rect">
            <a:avLst/>
          </a:prstGeom>
          <a:noFill/>
          <a:ln w="9525">
            <a:noFill/>
            <a:miter lim="800000"/>
            <a:headEnd/>
            <a:tailEnd/>
          </a:ln>
        </p:spPr>
      </p:pic>
    </p:spTree>
    <p:extLst>
      <p:ext uri="{BB962C8B-B14F-4D97-AF65-F5344CB8AC3E}">
        <p14:creationId xmlns:p14="http://schemas.microsoft.com/office/powerpoint/2010/main" val="95059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E4E08AC1-6DFD-410A-8B6F-C44B65D9AB29}" type="slidenum">
              <a:rPr lang="en-US"/>
              <a:pPr>
                <a:defRPr/>
              </a:pPr>
              <a:t>13</a:t>
            </a:fld>
            <a:endParaRPr lang="en-US"/>
          </a:p>
        </p:txBody>
      </p:sp>
      <p:sp>
        <p:nvSpPr>
          <p:cNvPr id="17410" name="Rectangle 2"/>
          <p:cNvSpPr>
            <a:spLocks noGrp="1" noChangeArrowheads="1"/>
          </p:cNvSpPr>
          <p:nvPr>
            <p:ph type="title"/>
          </p:nvPr>
        </p:nvSpPr>
        <p:spPr/>
        <p:txBody>
          <a:bodyPr/>
          <a:lstStyle/>
          <a:p>
            <a:pPr eaLnBrk="1" hangingPunct="1">
              <a:defRPr/>
            </a:pPr>
            <a:r>
              <a:rPr lang="en-US" smtClean="0"/>
              <a:t>Direction of Data Flow</a:t>
            </a:r>
          </a:p>
        </p:txBody>
      </p:sp>
      <p:sp>
        <p:nvSpPr>
          <p:cNvPr id="17411" name="Rectangle 3"/>
          <p:cNvSpPr>
            <a:spLocks noGrp="1" noChangeArrowheads="1"/>
          </p:cNvSpPr>
          <p:nvPr>
            <p:ph type="body" idx="1"/>
          </p:nvPr>
        </p:nvSpPr>
        <p:spPr>
          <a:xfrm>
            <a:off x="457200" y="1371600"/>
            <a:ext cx="8382000" cy="4724400"/>
          </a:xfrm>
        </p:spPr>
        <p:txBody>
          <a:bodyPr/>
          <a:lstStyle/>
          <a:p>
            <a:pPr eaLnBrk="1" hangingPunct="1">
              <a:defRPr/>
            </a:pPr>
            <a:r>
              <a:rPr lang="en-US" sz="2800" b="1" smtClean="0"/>
              <a:t>Full Duplex</a:t>
            </a:r>
            <a:r>
              <a:rPr lang="en-US" sz="2800" smtClean="0"/>
              <a:t>: Both directions simultaneously</a:t>
            </a:r>
          </a:p>
          <a:p>
            <a:pPr eaLnBrk="1" hangingPunct="1">
              <a:defRPr/>
            </a:pPr>
            <a:endParaRPr lang="en-US" sz="2800" smtClean="0"/>
          </a:p>
          <a:p>
            <a:pPr eaLnBrk="1" hangingPunct="1">
              <a:defRPr/>
            </a:pPr>
            <a:endParaRPr lang="en-US" sz="2800" smtClean="0"/>
          </a:p>
          <a:p>
            <a:pPr eaLnBrk="1" hangingPunct="1">
              <a:defRPr/>
            </a:pPr>
            <a:endParaRPr lang="en-US" sz="2800" smtClean="0"/>
          </a:p>
          <a:p>
            <a:pPr lvl="1" eaLnBrk="1" hangingPunct="1">
              <a:defRPr/>
            </a:pPr>
            <a:r>
              <a:rPr lang="en-US" sz="2400" smtClean="0"/>
              <a:t>E.g., telephone</a:t>
            </a:r>
          </a:p>
          <a:p>
            <a:pPr eaLnBrk="1" hangingPunct="1">
              <a:defRPr/>
            </a:pPr>
            <a:endParaRPr lang="en-US" sz="2800" smtClean="0"/>
          </a:p>
          <a:p>
            <a:pPr eaLnBrk="1" hangingPunct="1">
              <a:defRPr/>
            </a:pPr>
            <a:r>
              <a:rPr lang="en-US" sz="2800" smtClean="0"/>
              <a:t>Can be emulated on a single communication link using various methods</a:t>
            </a:r>
          </a:p>
        </p:txBody>
      </p:sp>
      <p:grpSp>
        <p:nvGrpSpPr>
          <p:cNvPr id="2" name="Group 12"/>
          <p:cNvGrpSpPr>
            <a:grpSpLocks/>
          </p:cNvGrpSpPr>
          <p:nvPr/>
        </p:nvGrpSpPr>
        <p:grpSpPr bwMode="auto">
          <a:xfrm>
            <a:off x="2514600" y="2438400"/>
            <a:ext cx="3352800" cy="381000"/>
            <a:chOff x="1584" y="1584"/>
            <a:chExt cx="2112" cy="240"/>
          </a:xfrm>
        </p:grpSpPr>
        <p:sp>
          <p:nvSpPr>
            <p:cNvPr id="15371" name="Line 7"/>
            <p:cNvSpPr>
              <a:spLocks noChangeShapeType="1"/>
            </p:cNvSpPr>
            <p:nvPr/>
          </p:nvSpPr>
          <p:spPr bwMode="auto">
            <a:xfrm>
              <a:off x="1584" y="1824"/>
              <a:ext cx="2112" cy="0"/>
            </a:xfrm>
            <a:prstGeom prst="line">
              <a:avLst/>
            </a:prstGeom>
            <a:noFill/>
            <a:ln w="57150">
              <a:solidFill>
                <a:schemeClr val="folHlink"/>
              </a:solidFill>
              <a:round/>
              <a:headEnd/>
              <a:tailEnd type="triangle" w="med" len="med"/>
            </a:ln>
          </p:spPr>
          <p:txBody>
            <a:bodyPr/>
            <a:lstStyle/>
            <a:p>
              <a:endParaRPr lang="en-US"/>
            </a:p>
          </p:txBody>
        </p:sp>
        <p:sp>
          <p:nvSpPr>
            <p:cNvPr id="15372" name="Text Box 8"/>
            <p:cNvSpPr txBox="1">
              <a:spLocks noChangeArrowheads="1"/>
            </p:cNvSpPr>
            <p:nvPr/>
          </p:nvSpPr>
          <p:spPr bwMode="auto">
            <a:xfrm>
              <a:off x="2271" y="1584"/>
              <a:ext cx="705" cy="231"/>
            </a:xfrm>
            <a:prstGeom prst="rect">
              <a:avLst/>
            </a:prstGeom>
            <a:noFill/>
            <a:ln w="9525">
              <a:noFill/>
              <a:miter lim="800000"/>
              <a:headEnd/>
              <a:tailEnd/>
            </a:ln>
          </p:spPr>
          <p:txBody>
            <a:bodyPr wrap="none">
              <a:spAutoFit/>
            </a:bodyPr>
            <a:lstStyle/>
            <a:p>
              <a:r>
                <a:rPr lang="en-US">
                  <a:solidFill>
                    <a:schemeClr val="folHlink"/>
                  </a:solidFill>
                </a:rPr>
                <a:t>data flow</a:t>
              </a:r>
            </a:p>
          </p:txBody>
        </p:sp>
      </p:grpSp>
      <p:grpSp>
        <p:nvGrpSpPr>
          <p:cNvPr id="3" name="Group 11"/>
          <p:cNvGrpSpPr>
            <a:grpSpLocks/>
          </p:cNvGrpSpPr>
          <p:nvPr/>
        </p:nvGrpSpPr>
        <p:grpSpPr bwMode="auto">
          <a:xfrm>
            <a:off x="2514600" y="2971800"/>
            <a:ext cx="3352800" cy="381000"/>
            <a:chOff x="1584" y="1968"/>
            <a:chExt cx="2112" cy="240"/>
          </a:xfrm>
        </p:grpSpPr>
        <p:sp>
          <p:nvSpPr>
            <p:cNvPr id="15369" name="Line 9"/>
            <p:cNvSpPr>
              <a:spLocks noChangeShapeType="1"/>
            </p:cNvSpPr>
            <p:nvPr/>
          </p:nvSpPr>
          <p:spPr bwMode="auto">
            <a:xfrm>
              <a:off x="1584" y="1968"/>
              <a:ext cx="2112" cy="0"/>
            </a:xfrm>
            <a:prstGeom prst="line">
              <a:avLst/>
            </a:prstGeom>
            <a:noFill/>
            <a:ln w="57150">
              <a:solidFill>
                <a:schemeClr val="folHlink"/>
              </a:solidFill>
              <a:round/>
              <a:headEnd type="triangle" w="med" len="med"/>
              <a:tailEnd/>
            </a:ln>
          </p:spPr>
          <p:txBody>
            <a:bodyPr/>
            <a:lstStyle/>
            <a:p>
              <a:endParaRPr lang="en-US"/>
            </a:p>
          </p:txBody>
        </p:sp>
        <p:sp>
          <p:nvSpPr>
            <p:cNvPr id="15370" name="Text Box 10"/>
            <p:cNvSpPr txBox="1">
              <a:spLocks noChangeArrowheads="1"/>
            </p:cNvSpPr>
            <p:nvPr/>
          </p:nvSpPr>
          <p:spPr bwMode="auto">
            <a:xfrm>
              <a:off x="2271" y="1977"/>
              <a:ext cx="705" cy="231"/>
            </a:xfrm>
            <a:prstGeom prst="rect">
              <a:avLst/>
            </a:prstGeom>
            <a:noFill/>
            <a:ln w="9525">
              <a:noFill/>
              <a:miter lim="800000"/>
              <a:headEnd/>
              <a:tailEnd/>
            </a:ln>
          </p:spPr>
          <p:txBody>
            <a:bodyPr wrap="none">
              <a:spAutoFit/>
            </a:bodyPr>
            <a:lstStyle/>
            <a:p>
              <a:r>
                <a:rPr lang="en-US">
                  <a:solidFill>
                    <a:schemeClr val="folHlink"/>
                  </a:solidFill>
                </a:rPr>
                <a:t>data flow</a:t>
              </a:r>
            </a:p>
          </p:txBody>
        </p:sp>
      </p:grpSp>
      <p:pic>
        <p:nvPicPr>
          <p:cNvPr id="15367" name="Picture 16" descr="MC900433907[1]"/>
          <p:cNvPicPr>
            <a:picLocks noChangeAspect="1" noChangeArrowheads="1"/>
          </p:cNvPicPr>
          <p:nvPr/>
        </p:nvPicPr>
        <p:blipFill>
          <a:blip r:embed="rId2" cstate="print"/>
          <a:srcRect/>
          <a:stretch>
            <a:fillRect/>
          </a:stretch>
        </p:blipFill>
        <p:spPr bwMode="auto">
          <a:xfrm>
            <a:off x="1676400" y="2438400"/>
            <a:ext cx="838200" cy="838200"/>
          </a:xfrm>
          <a:prstGeom prst="rect">
            <a:avLst/>
          </a:prstGeom>
          <a:noFill/>
          <a:ln w="9525">
            <a:noFill/>
            <a:miter lim="800000"/>
            <a:headEnd/>
            <a:tailEnd/>
          </a:ln>
        </p:spPr>
      </p:pic>
      <p:pic>
        <p:nvPicPr>
          <p:cNvPr id="15368" name="Picture 22" descr="MC900433907[1]"/>
          <p:cNvPicPr>
            <a:picLocks noChangeAspect="1" noChangeArrowheads="1"/>
          </p:cNvPicPr>
          <p:nvPr/>
        </p:nvPicPr>
        <p:blipFill>
          <a:blip r:embed="rId2" cstate="print"/>
          <a:srcRect/>
          <a:stretch>
            <a:fillRect/>
          </a:stretch>
        </p:blipFill>
        <p:spPr bwMode="auto">
          <a:xfrm>
            <a:off x="5867400" y="2438400"/>
            <a:ext cx="838200" cy="838200"/>
          </a:xfrm>
          <a:prstGeom prst="rect">
            <a:avLst/>
          </a:prstGeom>
          <a:noFill/>
          <a:ln w="9525">
            <a:noFill/>
            <a:miter lim="800000"/>
            <a:headEnd/>
            <a:tailEnd/>
          </a:ln>
        </p:spPr>
      </p:pic>
    </p:spTree>
    <p:extLst>
      <p:ext uri="{BB962C8B-B14F-4D97-AF65-F5344CB8AC3E}">
        <p14:creationId xmlns:p14="http://schemas.microsoft.com/office/powerpoint/2010/main" val="106397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2"/>
          </p:nvPr>
        </p:nvSpPr>
        <p:spPr/>
        <p:txBody>
          <a:bodyPr/>
          <a:lstStyle/>
          <a:p>
            <a:pPr>
              <a:defRPr/>
            </a:pPr>
            <a:fld id="{750EFA62-281F-44DB-817E-C2E28A62B61E}" type="slidenum">
              <a:rPr lang="en-US"/>
              <a:pPr>
                <a:defRPr/>
              </a:pPr>
              <a:t>14</a:t>
            </a:fld>
            <a:endParaRPr lang="en-US"/>
          </a:p>
        </p:txBody>
      </p:sp>
      <p:sp>
        <p:nvSpPr>
          <p:cNvPr id="19458" name="Rectangle 2"/>
          <p:cNvSpPr>
            <a:spLocks noGrp="1" noChangeArrowheads="1"/>
          </p:cNvSpPr>
          <p:nvPr>
            <p:ph type="title"/>
          </p:nvPr>
        </p:nvSpPr>
        <p:spPr/>
        <p:txBody>
          <a:bodyPr/>
          <a:lstStyle/>
          <a:p>
            <a:pPr eaLnBrk="1" hangingPunct="1">
              <a:defRPr/>
            </a:pPr>
            <a:r>
              <a:rPr lang="en-US" smtClean="0"/>
              <a:t>Networks</a:t>
            </a:r>
          </a:p>
        </p:txBody>
      </p:sp>
      <p:sp>
        <p:nvSpPr>
          <p:cNvPr id="19459" name="Rectangle 3"/>
          <p:cNvSpPr>
            <a:spLocks noGrp="1" noChangeArrowheads="1"/>
          </p:cNvSpPr>
          <p:nvPr>
            <p:ph type="body" idx="1"/>
          </p:nvPr>
        </p:nvSpPr>
        <p:spPr/>
        <p:txBody>
          <a:bodyPr/>
          <a:lstStyle/>
          <a:p>
            <a:pPr eaLnBrk="1" hangingPunct="1">
              <a:defRPr/>
            </a:pPr>
            <a:r>
              <a:rPr lang="en-US" smtClean="0"/>
              <a:t>Network: </a:t>
            </a:r>
            <a:r>
              <a:rPr lang="en-US" i="1" smtClean="0"/>
              <a:t>a set of devices connected by media links</a:t>
            </a:r>
            <a:endParaRPr lang="en-US" smtClean="0"/>
          </a:p>
        </p:txBody>
      </p:sp>
      <p:grpSp>
        <p:nvGrpSpPr>
          <p:cNvPr id="16389" name="Group 44"/>
          <p:cNvGrpSpPr>
            <a:grpSpLocks/>
          </p:cNvGrpSpPr>
          <p:nvPr/>
        </p:nvGrpSpPr>
        <p:grpSpPr bwMode="auto">
          <a:xfrm>
            <a:off x="1641475" y="2590800"/>
            <a:ext cx="6511925" cy="4160838"/>
            <a:chOff x="938" y="1344"/>
            <a:chExt cx="4641" cy="2965"/>
          </a:xfrm>
        </p:grpSpPr>
        <p:grpSp>
          <p:nvGrpSpPr>
            <p:cNvPr id="16390" name="Group 440"/>
            <p:cNvGrpSpPr>
              <a:grpSpLocks/>
            </p:cNvGrpSpPr>
            <p:nvPr/>
          </p:nvGrpSpPr>
          <p:grpSpPr bwMode="auto">
            <a:xfrm>
              <a:off x="1824" y="2256"/>
              <a:ext cx="2880" cy="1632"/>
              <a:chOff x="1728" y="2160"/>
              <a:chExt cx="2880" cy="1632"/>
            </a:xfrm>
          </p:grpSpPr>
          <p:sp>
            <p:nvSpPr>
              <p:cNvPr id="16416" name="Freeform 428"/>
              <p:cNvSpPr>
                <a:spLocks noEditPoints="1"/>
              </p:cNvSpPr>
              <p:nvPr/>
            </p:nvSpPr>
            <p:spPr bwMode="auto">
              <a:xfrm>
                <a:off x="2194" y="2900"/>
                <a:ext cx="1730" cy="3"/>
              </a:xfrm>
              <a:custGeom>
                <a:avLst/>
                <a:gdLst>
                  <a:gd name="T0" fmla="*/ 0 w 5191"/>
                  <a:gd name="T1" fmla="*/ 0 h 9"/>
                  <a:gd name="T2" fmla="*/ 577 w 5191"/>
                  <a:gd name="T3" fmla="*/ 0 h 9"/>
                  <a:gd name="T4" fmla="*/ 577 w 5191"/>
                  <a:gd name="T5" fmla="*/ 1 h 9"/>
                  <a:gd name="T6" fmla="*/ 0 w 5191"/>
                  <a:gd name="T7" fmla="*/ 1 h 9"/>
                  <a:gd name="T8" fmla="*/ 0 w 5191"/>
                  <a:gd name="T9" fmla="*/ 0 h 9"/>
                  <a:gd name="T10" fmla="*/ 0 w 5191"/>
                  <a:gd name="T11" fmla="*/ 0 h 9"/>
                  <a:gd name="T12" fmla="*/ 577 w 5191"/>
                  <a:gd name="T13" fmla="*/ 0 h 9"/>
                  <a:gd name="T14" fmla="*/ 577 w 5191"/>
                  <a:gd name="T15" fmla="*/ 0 h 9"/>
                  <a:gd name="T16" fmla="*/ 0 w 5191"/>
                  <a:gd name="T17" fmla="*/ 0 h 9"/>
                  <a:gd name="T18" fmla="*/ 0 w 5191"/>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1"/>
                  <a:gd name="T31" fmla="*/ 0 h 9"/>
                  <a:gd name="T32" fmla="*/ 5191 w 5191"/>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1" h="9">
                    <a:moveTo>
                      <a:pt x="0" y="0"/>
                    </a:moveTo>
                    <a:lnTo>
                      <a:pt x="5191" y="0"/>
                    </a:lnTo>
                    <a:lnTo>
                      <a:pt x="5191" y="9"/>
                    </a:lnTo>
                    <a:lnTo>
                      <a:pt x="0" y="9"/>
                    </a:lnTo>
                    <a:lnTo>
                      <a:pt x="0" y="0"/>
                    </a:lnTo>
                    <a:close/>
                    <a:moveTo>
                      <a:pt x="0" y="4"/>
                    </a:moveTo>
                    <a:lnTo>
                      <a:pt x="5191" y="4"/>
                    </a:lnTo>
                    <a:lnTo>
                      <a:pt x="0" y="4"/>
                    </a:lnTo>
                    <a:close/>
                  </a:path>
                </a:pathLst>
              </a:custGeom>
              <a:solidFill>
                <a:srgbClr val="FFFFFF"/>
              </a:solidFill>
              <a:ln w="9525">
                <a:noFill/>
                <a:round/>
                <a:headEnd/>
                <a:tailEnd/>
              </a:ln>
            </p:spPr>
            <p:txBody>
              <a:bodyPr/>
              <a:lstStyle/>
              <a:p>
                <a:endParaRPr lang="en-US"/>
              </a:p>
            </p:txBody>
          </p:sp>
          <p:sp>
            <p:nvSpPr>
              <p:cNvPr id="16417" name="Freeform 429"/>
              <p:cNvSpPr>
                <a:spLocks/>
              </p:cNvSpPr>
              <p:nvPr/>
            </p:nvSpPr>
            <p:spPr bwMode="auto">
              <a:xfrm>
                <a:off x="2208" y="2807"/>
                <a:ext cx="81" cy="189"/>
              </a:xfrm>
              <a:custGeom>
                <a:avLst/>
                <a:gdLst>
                  <a:gd name="T0" fmla="*/ 13 w 243"/>
                  <a:gd name="T1" fmla="*/ 63 h 567"/>
                  <a:gd name="T2" fmla="*/ 12 w 243"/>
                  <a:gd name="T3" fmla="*/ 63 h 567"/>
                  <a:gd name="T4" fmla="*/ 10 w 243"/>
                  <a:gd name="T5" fmla="*/ 62 h 567"/>
                  <a:gd name="T6" fmla="*/ 8 w 243"/>
                  <a:gd name="T7" fmla="*/ 60 h 567"/>
                  <a:gd name="T8" fmla="*/ 6 w 243"/>
                  <a:gd name="T9" fmla="*/ 58 h 567"/>
                  <a:gd name="T10" fmla="*/ 5 w 243"/>
                  <a:gd name="T11" fmla="*/ 55 h 567"/>
                  <a:gd name="T12" fmla="*/ 3 w 243"/>
                  <a:gd name="T13" fmla="*/ 52 h 567"/>
                  <a:gd name="T14" fmla="*/ 2 w 243"/>
                  <a:gd name="T15" fmla="*/ 48 h 567"/>
                  <a:gd name="T16" fmla="*/ 1 w 243"/>
                  <a:gd name="T17" fmla="*/ 44 h 567"/>
                  <a:gd name="T18" fmla="*/ 0 w 243"/>
                  <a:gd name="T19" fmla="*/ 40 h 567"/>
                  <a:gd name="T20" fmla="*/ 0 w 243"/>
                  <a:gd name="T21" fmla="*/ 36 h 567"/>
                  <a:gd name="T22" fmla="*/ 0 w 243"/>
                  <a:gd name="T23" fmla="*/ 31 h 567"/>
                  <a:gd name="T24" fmla="*/ 0 w 243"/>
                  <a:gd name="T25" fmla="*/ 27 h 567"/>
                  <a:gd name="T26" fmla="*/ 0 w 243"/>
                  <a:gd name="T27" fmla="*/ 23 h 567"/>
                  <a:gd name="T28" fmla="*/ 1 w 243"/>
                  <a:gd name="T29" fmla="*/ 19 h 567"/>
                  <a:gd name="T30" fmla="*/ 2 w 243"/>
                  <a:gd name="T31" fmla="*/ 15 h 567"/>
                  <a:gd name="T32" fmla="*/ 3 w 243"/>
                  <a:gd name="T33" fmla="*/ 11 h 567"/>
                  <a:gd name="T34" fmla="*/ 5 w 243"/>
                  <a:gd name="T35" fmla="*/ 8 h 567"/>
                  <a:gd name="T36" fmla="*/ 6 w 243"/>
                  <a:gd name="T37" fmla="*/ 5 h 567"/>
                  <a:gd name="T38" fmla="*/ 8 w 243"/>
                  <a:gd name="T39" fmla="*/ 3 h 567"/>
                  <a:gd name="T40" fmla="*/ 10 w 243"/>
                  <a:gd name="T41" fmla="*/ 1 h 567"/>
                  <a:gd name="T42" fmla="*/ 12 w 243"/>
                  <a:gd name="T43" fmla="*/ 0 h 567"/>
                  <a:gd name="T44" fmla="*/ 13 w 243"/>
                  <a:gd name="T45" fmla="*/ 0 h 567"/>
                  <a:gd name="T46" fmla="*/ 15 w 243"/>
                  <a:gd name="T47" fmla="*/ 0 h 567"/>
                  <a:gd name="T48" fmla="*/ 17 w 243"/>
                  <a:gd name="T49" fmla="*/ 1 h 567"/>
                  <a:gd name="T50" fmla="*/ 19 w 243"/>
                  <a:gd name="T51" fmla="*/ 3 h 567"/>
                  <a:gd name="T52" fmla="*/ 21 w 243"/>
                  <a:gd name="T53" fmla="*/ 5 h 567"/>
                  <a:gd name="T54" fmla="*/ 22 w 243"/>
                  <a:gd name="T55" fmla="*/ 8 h 567"/>
                  <a:gd name="T56" fmla="*/ 24 w 243"/>
                  <a:gd name="T57" fmla="*/ 11 h 567"/>
                  <a:gd name="T58" fmla="*/ 25 w 243"/>
                  <a:gd name="T59" fmla="*/ 15 h 567"/>
                  <a:gd name="T60" fmla="*/ 26 w 243"/>
                  <a:gd name="T61" fmla="*/ 19 h 567"/>
                  <a:gd name="T62" fmla="*/ 26 w 243"/>
                  <a:gd name="T63" fmla="*/ 23 h 567"/>
                  <a:gd name="T64" fmla="*/ 27 w 243"/>
                  <a:gd name="T65" fmla="*/ 27 h 567"/>
                  <a:gd name="T66" fmla="*/ 27 w 243"/>
                  <a:gd name="T67" fmla="*/ 31 h 567"/>
                  <a:gd name="T68" fmla="*/ 27 w 243"/>
                  <a:gd name="T69" fmla="*/ 36 h 567"/>
                  <a:gd name="T70" fmla="*/ 26 w 243"/>
                  <a:gd name="T71" fmla="*/ 40 h 567"/>
                  <a:gd name="T72" fmla="*/ 26 w 243"/>
                  <a:gd name="T73" fmla="*/ 44 h 567"/>
                  <a:gd name="T74" fmla="*/ 25 w 243"/>
                  <a:gd name="T75" fmla="*/ 48 h 567"/>
                  <a:gd name="T76" fmla="*/ 24 w 243"/>
                  <a:gd name="T77" fmla="*/ 52 h 567"/>
                  <a:gd name="T78" fmla="*/ 22 w 243"/>
                  <a:gd name="T79" fmla="*/ 55 h 567"/>
                  <a:gd name="T80" fmla="*/ 21 w 243"/>
                  <a:gd name="T81" fmla="*/ 58 h 567"/>
                  <a:gd name="T82" fmla="*/ 19 w 243"/>
                  <a:gd name="T83" fmla="*/ 60 h 567"/>
                  <a:gd name="T84" fmla="*/ 17 w 243"/>
                  <a:gd name="T85" fmla="*/ 62 h 567"/>
                  <a:gd name="T86" fmla="*/ 15 w 243"/>
                  <a:gd name="T87" fmla="*/ 63 h 567"/>
                  <a:gd name="T88" fmla="*/ 13 w 243"/>
                  <a:gd name="T89" fmla="*/ 63 h 5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3"/>
                  <a:gd name="T136" fmla="*/ 0 h 567"/>
                  <a:gd name="T137" fmla="*/ 243 w 243"/>
                  <a:gd name="T138" fmla="*/ 567 h 5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3" h="567">
                    <a:moveTo>
                      <a:pt x="121" y="567"/>
                    </a:moveTo>
                    <a:lnTo>
                      <a:pt x="104" y="564"/>
                    </a:lnTo>
                    <a:lnTo>
                      <a:pt x="86" y="554"/>
                    </a:lnTo>
                    <a:lnTo>
                      <a:pt x="70" y="539"/>
                    </a:lnTo>
                    <a:lnTo>
                      <a:pt x="56" y="521"/>
                    </a:lnTo>
                    <a:lnTo>
                      <a:pt x="42" y="496"/>
                    </a:lnTo>
                    <a:lnTo>
                      <a:pt x="29" y="467"/>
                    </a:lnTo>
                    <a:lnTo>
                      <a:pt x="18" y="436"/>
                    </a:lnTo>
                    <a:lnTo>
                      <a:pt x="10" y="400"/>
                    </a:lnTo>
                    <a:lnTo>
                      <a:pt x="4" y="362"/>
                    </a:lnTo>
                    <a:lnTo>
                      <a:pt x="1" y="324"/>
                    </a:lnTo>
                    <a:lnTo>
                      <a:pt x="0" y="283"/>
                    </a:lnTo>
                    <a:lnTo>
                      <a:pt x="1" y="243"/>
                    </a:lnTo>
                    <a:lnTo>
                      <a:pt x="4" y="204"/>
                    </a:lnTo>
                    <a:lnTo>
                      <a:pt x="10" y="167"/>
                    </a:lnTo>
                    <a:lnTo>
                      <a:pt x="18" y="131"/>
                    </a:lnTo>
                    <a:lnTo>
                      <a:pt x="29" y="99"/>
                    </a:lnTo>
                    <a:lnTo>
                      <a:pt x="42" y="70"/>
                    </a:lnTo>
                    <a:lnTo>
                      <a:pt x="56" y="46"/>
                    </a:lnTo>
                    <a:lnTo>
                      <a:pt x="70" y="27"/>
                    </a:lnTo>
                    <a:lnTo>
                      <a:pt x="86" y="13"/>
                    </a:lnTo>
                    <a:lnTo>
                      <a:pt x="104" y="3"/>
                    </a:lnTo>
                    <a:lnTo>
                      <a:pt x="121" y="0"/>
                    </a:lnTo>
                    <a:lnTo>
                      <a:pt x="138" y="3"/>
                    </a:lnTo>
                    <a:lnTo>
                      <a:pt x="155" y="13"/>
                    </a:lnTo>
                    <a:lnTo>
                      <a:pt x="171" y="27"/>
                    </a:lnTo>
                    <a:lnTo>
                      <a:pt x="187" y="46"/>
                    </a:lnTo>
                    <a:lnTo>
                      <a:pt x="202" y="70"/>
                    </a:lnTo>
                    <a:lnTo>
                      <a:pt x="213" y="99"/>
                    </a:lnTo>
                    <a:lnTo>
                      <a:pt x="223" y="131"/>
                    </a:lnTo>
                    <a:lnTo>
                      <a:pt x="232" y="167"/>
                    </a:lnTo>
                    <a:lnTo>
                      <a:pt x="238" y="204"/>
                    </a:lnTo>
                    <a:lnTo>
                      <a:pt x="242" y="243"/>
                    </a:lnTo>
                    <a:lnTo>
                      <a:pt x="243" y="283"/>
                    </a:lnTo>
                    <a:lnTo>
                      <a:pt x="242" y="324"/>
                    </a:lnTo>
                    <a:lnTo>
                      <a:pt x="238" y="362"/>
                    </a:lnTo>
                    <a:lnTo>
                      <a:pt x="232" y="400"/>
                    </a:lnTo>
                    <a:lnTo>
                      <a:pt x="223" y="436"/>
                    </a:lnTo>
                    <a:lnTo>
                      <a:pt x="213" y="467"/>
                    </a:lnTo>
                    <a:lnTo>
                      <a:pt x="202" y="496"/>
                    </a:lnTo>
                    <a:lnTo>
                      <a:pt x="187" y="521"/>
                    </a:lnTo>
                    <a:lnTo>
                      <a:pt x="171" y="539"/>
                    </a:lnTo>
                    <a:lnTo>
                      <a:pt x="155" y="554"/>
                    </a:lnTo>
                    <a:lnTo>
                      <a:pt x="138" y="564"/>
                    </a:lnTo>
                    <a:lnTo>
                      <a:pt x="121" y="567"/>
                    </a:lnTo>
                  </a:path>
                </a:pathLst>
              </a:custGeom>
              <a:noFill/>
              <a:ln w="39688">
                <a:solidFill>
                  <a:srgbClr val="000000"/>
                </a:solidFill>
                <a:prstDash val="solid"/>
                <a:round/>
                <a:headEnd/>
                <a:tailEnd/>
              </a:ln>
            </p:spPr>
            <p:txBody>
              <a:bodyPr/>
              <a:lstStyle/>
              <a:p>
                <a:endParaRPr lang="en-US"/>
              </a:p>
            </p:txBody>
          </p:sp>
          <p:sp>
            <p:nvSpPr>
              <p:cNvPr id="16418" name="Freeform 430"/>
              <p:cNvSpPr>
                <a:spLocks/>
              </p:cNvSpPr>
              <p:nvPr/>
            </p:nvSpPr>
            <p:spPr bwMode="auto">
              <a:xfrm>
                <a:off x="2194" y="2794"/>
                <a:ext cx="1730" cy="216"/>
              </a:xfrm>
              <a:custGeom>
                <a:avLst/>
                <a:gdLst>
                  <a:gd name="T0" fmla="*/ 18 w 5191"/>
                  <a:gd name="T1" fmla="*/ 0 h 647"/>
                  <a:gd name="T2" fmla="*/ 559 w 5191"/>
                  <a:gd name="T3" fmla="*/ 0 h 647"/>
                  <a:gd name="T4" fmla="*/ 561 w 5191"/>
                  <a:gd name="T5" fmla="*/ 0 h 647"/>
                  <a:gd name="T6" fmla="*/ 563 w 5191"/>
                  <a:gd name="T7" fmla="*/ 1 h 647"/>
                  <a:gd name="T8" fmla="*/ 566 w 5191"/>
                  <a:gd name="T9" fmla="*/ 3 h 647"/>
                  <a:gd name="T10" fmla="*/ 568 w 5191"/>
                  <a:gd name="T11" fmla="*/ 5 h 647"/>
                  <a:gd name="T12" fmla="*/ 570 w 5191"/>
                  <a:gd name="T13" fmla="*/ 7 h 647"/>
                  <a:gd name="T14" fmla="*/ 571 w 5191"/>
                  <a:gd name="T15" fmla="*/ 11 h 647"/>
                  <a:gd name="T16" fmla="*/ 573 w 5191"/>
                  <a:gd name="T17" fmla="*/ 14 h 647"/>
                  <a:gd name="T18" fmla="*/ 574 w 5191"/>
                  <a:gd name="T19" fmla="*/ 18 h 647"/>
                  <a:gd name="T20" fmla="*/ 575 w 5191"/>
                  <a:gd name="T21" fmla="*/ 22 h 647"/>
                  <a:gd name="T22" fmla="*/ 576 w 5191"/>
                  <a:gd name="T23" fmla="*/ 27 h 647"/>
                  <a:gd name="T24" fmla="*/ 576 w 5191"/>
                  <a:gd name="T25" fmla="*/ 31 h 647"/>
                  <a:gd name="T26" fmla="*/ 577 w 5191"/>
                  <a:gd name="T27" fmla="*/ 36 h 647"/>
                  <a:gd name="T28" fmla="*/ 576 w 5191"/>
                  <a:gd name="T29" fmla="*/ 41 h 647"/>
                  <a:gd name="T30" fmla="*/ 576 w 5191"/>
                  <a:gd name="T31" fmla="*/ 45 h 647"/>
                  <a:gd name="T32" fmla="*/ 575 w 5191"/>
                  <a:gd name="T33" fmla="*/ 50 h 647"/>
                  <a:gd name="T34" fmla="*/ 574 w 5191"/>
                  <a:gd name="T35" fmla="*/ 54 h 647"/>
                  <a:gd name="T36" fmla="*/ 573 w 5191"/>
                  <a:gd name="T37" fmla="*/ 58 h 647"/>
                  <a:gd name="T38" fmla="*/ 571 w 5191"/>
                  <a:gd name="T39" fmla="*/ 61 h 647"/>
                  <a:gd name="T40" fmla="*/ 570 w 5191"/>
                  <a:gd name="T41" fmla="*/ 65 h 647"/>
                  <a:gd name="T42" fmla="*/ 568 w 5191"/>
                  <a:gd name="T43" fmla="*/ 67 h 647"/>
                  <a:gd name="T44" fmla="*/ 566 w 5191"/>
                  <a:gd name="T45" fmla="*/ 69 h 647"/>
                  <a:gd name="T46" fmla="*/ 563 w 5191"/>
                  <a:gd name="T47" fmla="*/ 71 h 647"/>
                  <a:gd name="T48" fmla="*/ 561 w 5191"/>
                  <a:gd name="T49" fmla="*/ 72 h 647"/>
                  <a:gd name="T50" fmla="*/ 559 w 5191"/>
                  <a:gd name="T51" fmla="*/ 72 h 647"/>
                  <a:gd name="T52" fmla="*/ 18 w 5191"/>
                  <a:gd name="T53" fmla="*/ 72 h 647"/>
                  <a:gd name="T54" fmla="*/ 16 w 5191"/>
                  <a:gd name="T55" fmla="*/ 72 h 647"/>
                  <a:gd name="T56" fmla="*/ 13 w 5191"/>
                  <a:gd name="T57" fmla="*/ 71 h 647"/>
                  <a:gd name="T58" fmla="*/ 11 w 5191"/>
                  <a:gd name="T59" fmla="*/ 69 h 647"/>
                  <a:gd name="T60" fmla="*/ 9 w 5191"/>
                  <a:gd name="T61" fmla="*/ 67 h 647"/>
                  <a:gd name="T62" fmla="*/ 7 w 5191"/>
                  <a:gd name="T63" fmla="*/ 65 h 647"/>
                  <a:gd name="T64" fmla="*/ 5 w 5191"/>
                  <a:gd name="T65" fmla="*/ 61 h 647"/>
                  <a:gd name="T66" fmla="*/ 4 w 5191"/>
                  <a:gd name="T67" fmla="*/ 58 h 647"/>
                  <a:gd name="T68" fmla="*/ 2 w 5191"/>
                  <a:gd name="T69" fmla="*/ 54 h 647"/>
                  <a:gd name="T70" fmla="*/ 1 w 5191"/>
                  <a:gd name="T71" fmla="*/ 50 h 647"/>
                  <a:gd name="T72" fmla="*/ 1 w 5191"/>
                  <a:gd name="T73" fmla="*/ 45 h 647"/>
                  <a:gd name="T74" fmla="*/ 0 w 5191"/>
                  <a:gd name="T75" fmla="*/ 41 h 647"/>
                  <a:gd name="T76" fmla="*/ 0 w 5191"/>
                  <a:gd name="T77" fmla="*/ 36 h 647"/>
                  <a:gd name="T78" fmla="*/ 0 w 5191"/>
                  <a:gd name="T79" fmla="*/ 31 h 647"/>
                  <a:gd name="T80" fmla="*/ 1 w 5191"/>
                  <a:gd name="T81" fmla="*/ 27 h 647"/>
                  <a:gd name="T82" fmla="*/ 1 w 5191"/>
                  <a:gd name="T83" fmla="*/ 22 h 647"/>
                  <a:gd name="T84" fmla="*/ 2 w 5191"/>
                  <a:gd name="T85" fmla="*/ 18 h 647"/>
                  <a:gd name="T86" fmla="*/ 4 w 5191"/>
                  <a:gd name="T87" fmla="*/ 14 h 647"/>
                  <a:gd name="T88" fmla="*/ 5 w 5191"/>
                  <a:gd name="T89" fmla="*/ 11 h 647"/>
                  <a:gd name="T90" fmla="*/ 7 w 5191"/>
                  <a:gd name="T91" fmla="*/ 7 h 647"/>
                  <a:gd name="T92" fmla="*/ 9 w 5191"/>
                  <a:gd name="T93" fmla="*/ 5 h 647"/>
                  <a:gd name="T94" fmla="*/ 11 w 5191"/>
                  <a:gd name="T95" fmla="*/ 3 h 647"/>
                  <a:gd name="T96" fmla="*/ 13 w 5191"/>
                  <a:gd name="T97" fmla="*/ 1 h 647"/>
                  <a:gd name="T98" fmla="*/ 16 w 5191"/>
                  <a:gd name="T99" fmla="*/ 0 h 647"/>
                  <a:gd name="T100" fmla="*/ 18 w 5191"/>
                  <a:gd name="T101" fmla="*/ 0 h 64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191"/>
                  <a:gd name="T154" fmla="*/ 0 h 647"/>
                  <a:gd name="T155" fmla="*/ 5191 w 5191"/>
                  <a:gd name="T156" fmla="*/ 647 h 64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191" h="647">
                    <a:moveTo>
                      <a:pt x="162" y="0"/>
                    </a:moveTo>
                    <a:lnTo>
                      <a:pt x="5029" y="0"/>
                    </a:lnTo>
                    <a:lnTo>
                      <a:pt x="5050" y="2"/>
                    </a:lnTo>
                    <a:lnTo>
                      <a:pt x="5071" y="11"/>
                    </a:lnTo>
                    <a:lnTo>
                      <a:pt x="5091" y="24"/>
                    </a:lnTo>
                    <a:lnTo>
                      <a:pt x="5110" y="43"/>
                    </a:lnTo>
                    <a:lnTo>
                      <a:pt x="5127" y="66"/>
                    </a:lnTo>
                    <a:lnTo>
                      <a:pt x="5143" y="95"/>
                    </a:lnTo>
                    <a:lnTo>
                      <a:pt x="5158" y="126"/>
                    </a:lnTo>
                    <a:lnTo>
                      <a:pt x="5169" y="161"/>
                    </a:lnTo>
                    <a:lnTo>
                      <a:pt x="5179" y="200"/>
                    </a:lnTo>
                    <a:lnTo>
                      <a:pt x="5185" y="240"/>
                    </a:lnTo>
                    <a:lnTo>
                      <a:pt x="5189" y="282"/>
                    </a:lnTo>
                    <a:lnTo>
                      <a:pt x="5191" y="323"/>
                    </a:lnTo>
                    <a:lnTo>
                      <a:pt x="5189" y="365"/>
                    </a:lnTo>
                    <a:lnTo>
                      <a:pt x="5185" y="407"/>
                    </a:lnTo>
                    <a:lnTo>
                      <a:pt x="5179" y="447"/>
                    </a:lnTo>
                    <a:lnTo>
                      <a:pt x="5169" y="486"/>
                    </a:lnTo>
                    <a:lnTo>
                      <a:pt x="5158" y="520"/>
                    </a:lnTo>
                    <a:lnTo>
                      <a:pt x="5143" y="552"/>
                    </a:lnTo>
                    <a:lnTo>
                      <a:pt x="5127" y="581"/>
                    </a:lnTo>
                    <a:lnTo>
                      <a:pt x="5110" y="604"/>
                    </a:lnTo>
                    <a:lnTo>
                      <a:pt x="5091" y="623"/>
                    </a:lnTo>
                    <a:lnTo>
                      <a:pt x="5071" y="635"/>
                    </a:lnTo>
                    <a:lnTo>
                      <a:pt x="5050" y="644"/>
                    </a:lnTo>
                    <a:lnTo>
                      <a:pt x="5029" y="647"/>
                    </a:lnTo>
                    <a:lnTo>
                      <a:pt x="162" y="647"/>
                    </a:lnTo>
                    <a:lnTo>
                      <a:pt x="142" y="644"/>
                    </a:lnTo>
                    <a:lnTo>
                      <a:pt x="120" y="635"/>
                    </a:lnTo>
                    <a:lnTo>
                      <a:pt x="100" y="623"/>
                    </a:lnTo>
                    <a:lnTo>
                      <a:pt x="81" y="604"/>
                    </a:lnTo>
                    <a:lnTo>
                      <a:pt x="64" y="581"/>
                    </a:lnTo>
                    <a:lnTo>
                      <a:pt x="48" y="552"/>
                    </a:lnTo>
                    <a:lnTo>
                      <a:pt x="34" y="520"/>
                    </a:lnTo>
                    <a:lnTo>
                      <a:pt x="22" y="486"/>
                    </a:lnTo>
                    <a:lnTo>
                      <a:pt x="12" y="447"/>
                    </a:lnTo>
                    <a:lnTo>
                      <a:pt x="6" y="407"/>
                    </a:lnTo>
                    <a:lnTo>
                      <a:pt x="2" y="365"/>
                    </a:lnTo>
                    <a:lnTo>
                      <a:pt x="0" y="323"/>
                    </a:lnTo>
                    <a:lnTo>
                      <a:pt x="2" y="282"/>
                    </a:lnTo>
                    <a:lnTo>
                      <a:pt x="6" y="240"/>
                    </a:lnTo>
                    <a:lnTo>
                      <a:pt x="12" y="200"/>
                    </a:lnTo>
                    <a:lnTo>
                      <a:pt x="22" y="161"/>
                    </a:lnTo>
                    <a:lnTo>
                      <a:pt x="34" y="126"/>
                    </a:lnTo>
                    <a:lnTo>
                      <a:pt x="48" y="95"/>
                    </a:lnTo>
                    <a:lnTo>
                      <a:pt x="64" y="66"/>
                    </a:lnTo>
                    <a:lnTo>
                      <a:pt x="81" y="43"/>
                    </a:lnTo>
                    <a:lnTo>
                      <a:pt x="100" y="24"/>
                    </a:lnTo>
                    <a:lnTo>
                      <a:pt x="120" y="11"/>
                    </a:lnTo>
                    <a:lnTo>
                      <a:pt x="142" y="2"/>
                    </a:lnTo>
                    <a:lnTo>
                      <a:pt x="162" y="0"/>
                    </a:lnTo>
                  </a:path>
                </a:pathLst>
              </a:custGeom>
              <a:solidFill>
                <a:srgbClr val="FFFF66"/>
              </a:solidFill>
              <a:ln w="39688">
                <a:solidFill>
                  <a:srgbClr val="000000"/>
                </a:solidFill>
                <a:prstDash val="solid"/>
                <a:round/>
                <a:headEnd/>
                <a:tailEnd/>
              </a:ln>
            </p:spPr>
            <p:txBody>
              <a:bodyPr/>
              <a:lstStyle/>
              <a:p>
                <a:endParaRPr lang="en-US"/>
              </a:p>
            </p:txBody>
          </p:sp>
          <p:sp>
            <p:nvSpPr>
              <p:cNvPr id="16419" name="Freeform 431"/>
              <p:cNvSpPr>
                <a:spLocks/>
              </p:cNvSpPr>
              <p:nvPr/>
            </p:nvSpPr>
            <p:spPr bwMode="auto">
              <a:xfrm>
                <a:off x="2482" y="2578"/>
                <a:ext cx="577" cy="324"/>
              </a:xfrm>
              <a:custGeom>
                <a:avLst/>
                <a:gdLst>
                  <a:gd name="T0" fmla="*/ 0 w 1731"/>
                  <a:gd name="T1" fmla="*/ 0 h 971"/>
                  <a:gd name="T2" fmla="*/ 0 w 1731"/>
                  <a:gd name="T3" fmla="*/ 108 h 971"/>
                  <a:gd name="T4" fmla="*/ 192 w 1731"/>
                  <a:gd name="T5" fmla="*/ 108 h 971"/>
                  <a:gd name="T6" fmla="*/ 0 60000 65536"/>
                  <a:gd name="T7" fmla="*/ 0 60000 65536"/>
                  <a:gd name="T8" fmla="*/ 0 60000 65536"/>
                  <a:gd name="T9" fmla="*/ 0 w 1731"/>
                  <a:gd name="T10" fmla="*/ 0 h 971"/>
                  <a:gd name="T11" fmla="*/ 1731 w 1731"/>
                  <a:gd name="T12" fmla="*/ 971 h 971"/>
                </a:gdLst>
                <a:ahLst/>
                <a:cxnLst>
                  <a:cxn ang="T6">
                    <a:pos x="T0" y="T1"/>
                  </a:cxn>
                  <a:cxn ang="T7">
                    <a:pos x="T2" y="T3"/>
                  </a:cxn>
                  <a:cxn ang="T8">
                    <a:pos x="T4" y="T5"/>
                  </a:cxn>
                </a:cxnLst>
                <a:rect l="T9" t="T10" r="T11" b="T12"/>
                <a:pathLst>
                  <a:path w="1731" h="971">
                    <a:moveTo>
                      <a:pt x="0" y="0"/>
                    </a:moveTo>
                    <a:lnTo>
                      <a:pt x="0" y="971"/>
                    </a:lnTo>
                    <a:lnTo>
                      <a:pt x="1731" y="971"/>
                    </a:lnTo>
                  </a:path>
                </a:pathLst>
              </a:custGeom>
              <a:noFill/>
              <a:ln w="39688">
                <a:solidFill>
                  <a:srgbClr val="000000"/>
                </a:solidFill>
                <a:prstDash val="solid"/>
                <a:round/>
                <a:headEnd/>
                <a:tailEnd/>
              </a:ln>
            </p:spPr>
            <p:txBody>
              <a:bodyPr/>
              <a:lstStyle/>
              <a:p>
                <a:endParaRPr lang="en-US"/>
              </a:p>
            </p:txBody>
          </p:sp>
          <p:sp>
            <p:nvSpPr>
              <p:cNvPr id="16420" name="Freeform 432"/>
              <p:cNvSpPr>
                <a:spLocks/>
              </p:cNvSpPr>
              <p:nvPr/>
            </p:nvSpPr>
            <p:spPr bwMode="auto">
              <a:xfrm>
                <a:off x="2771" y="2902"/>
                <a:ext cx="288" cy="323"/>
              </a:xfrm>
              <a:custGeom>
                <a:avLst/>
                <a:gdLst>
                  <a:gd name="T0" fmla="*/ 0 w 865"/>
                  <a:gd name="T1" fmla="*/ 107 h 971"/>
                  <a:gd name="T2" fmla="*/ 0 w 865"/>
                  <a:gd name="T3" fmla="*/ 0 h 971"/>
                  <a:gd name="T4" fmla="*/ 96 w 865"/>
                  <a:gd name="T5" fmla="*/ 0 h 971"/>
                  <a:gd name="T6" fmla="*/ 0 60000 65536"/>
                  <a:gd name="T7" fmla="*/ 0 60000 65536"/>
                  <a:gd name="T8" fmla="*/ 0 60000 65536"/>
                  <a:gd name="T9" fmla="*/ 0 w 865"/>
                  <a:gd name="T10" fmla="*/ 0 h 971"/>
                  <a:gd name="T11" fmla="*/ 865 w 865"/>
                  <a:gd name="T12" fmla="*/ 971 h 971"/>
                </a:gdLst>
                <a:ahLst/>
                <a:cxnLst>
                  <a:cxn ang="T6">
                    <a:pos x="T0" y="T1"/>
                  </a:cxn>
                  <a:cxn ang="T7">
                    <a:pos x="T2" y="T3"/>
                  </a:cxn>
                  <a:cxn ang="T8">
                    <a:pos x="T4" y="T5"/>
                  </a:cxn>
                </a:cxnLst>
                <a:rect l="T9" t="T10" r="T11" b="T12"/>
                <a:pathLst>
                  <a:path w="865" h="971">
                    <a:moveTo>
                      <a:pt x="0" y="971"/>
                    </a:moveTo>
                    <a:lnTo>
                      <a:pt x="0" y="0"/>
                    </a:lnTo>
                    <a:lnTo>
                      <a:pt x="865" y="0"/>
                    </a:lnTo>
                  </a:path>
                </a:pathLst>
              </a:custGeom>
              <a:noFill/>
              <a:ln w="39688">
                <a:solidFill>
                  <a:srgbClr val="000000"/>
                </a:solidFill>
                <a:prstDash val="solid"/>
                <a:round/>
                <a:headEnd/>
                <a:tailEnd/>
              </a:ln>
            </p:spPr>
            <p:txBody>
              <a:bodyPr/>
              <a:lstStyle/>
              <a:p>
                <a:endParaRPr lang="en-US"/>
              </a:p>
            </p:txBody>
          </p:sp>
          <p:sp>
            <p:nvSpPr>
              <p:cNvPr id="16421" name="Freeform 433"/>
              <p:cNvSpPr>
                <a:spLocks/>
              </p:cNvSpPr>
              <p:nvPr/>
            </p:nvSpPr>
            <p:spPr bwMode="auto">
              <a:xfrm>
                <a:off x="3059" y="2902"/>
                <a:ext cx="289" cy="323"/>
              </a:xfrm>
              <a:custGeom>
                <a:avLst/>
                <a:gdLst>
                  <a:gd name="T0" fmla="*/ 97 w 865"/>
                  <a:gd name="T1" fmla="*/ 107 h 971"/>
                  <a:gd name="T2" fmla="*/ 97 w 865"/>
                  <a:gd name="T3" fmla="*/ 0 h 971"/>
                  <a:gd name="T4" fmla="*/ 0 w 865"/>
                  <a:gd name="T5" fmla="*/ 0 h 971"/>
                  <a:gd name="T6" fmla="*/ 0 60000 65536"/>
                  <a:gd name="T7" fmla="*/ 0 60000 65536"/>
                  <a:gd name="T8" fmla="*/ 0 60000 65536"/>
                  <a:gd name="T9" fmla="*/ 0 w 865"/>
                  <a:gd name="T10" fmla="*/ 0 h 971"/>
                  <a:gd name="T11" fmla="*/ 865 w 865"/>
                  <a:gd name="T12" fmla="*/ 971 h 971"/>
                </a:gdLst>
                <a:ahLst/>
                <a:cxnLst>
                  <a:cxn ang="T6">
                    <a:pos x="T0" y="T1"/>
                  </a:cxn>
                  <a:cxn ang="T7">
                    <a:pos x="T2" y="T3"/>
                  </a:cxn>
                  <a:cxn ang="T8">
                    <a:pos x="T4" y="T5"/>
                  </a:cxn>
                </a:cxnLst>
                <a:rect l="T9" t="T10" r="T11" b="T12"/>
                <a:pathLst>
                  <a:path w="865" h="971">
                    <a:moveTo>
                      <a:pt x="865" y="971"/>
                    </a:moveTo>
                    <a:lnTo>
                      <a:pt x="865" y="0"/>
                    </a:lnTo>
                    <a:lnTo>
                      <a:pt x="0" y="0"/>
                    </a:lnTo>
                  </a:path>
                </a:pathLst>
              </a:custGeom>
              <a:noFill/>
              <a:ln w="39688">
                <a:solidFill>
                  <a:srgbClr val="000000"/>
                </a:solidFill>
                <a:prstDash val="solid"/>
                <a:round/>
                <a:headEnd/>
                <a:tailEnd/>
              </a:ln>
            </p:spPr>
            <p:txBody>
              <a:bodyPr/>
              <a:lstStyle/>
              <a:p>
                <a:endParaRPr lang="en-US"/>
              </a:p>
            </p:txBody>
          </p:sp>
          <p:sp>
            <p:nvSpPr>
              <p:cNvPr id="16422" name="Freeform 435"/>
              <p:cNvSpPr>
                <a:spLocks/>
              </p:cNvSpPr>
              <p:nvPr/>
            </p:nvSpPr>
            <p:spPr bwMode="auto">
              <a:xfrm>
                <a:off x="3059" y="2578"/>
                <a:ext cx="577" cy="324"/>
              </a:xfrm>
              <a:custGeom>
                <a:avLst/>
                <a:gdLst>
                  <a:gd name="T0" fmla="*/ 192 w 1730"/>
                  <a:gd name="T1" fmla="*/ 0 h 971"/>
                  <a:gd name="T2" fmla="*/ 192 w 1730"/>
                  <a:gd name="T3" fmla="*/ 108 h 971"/>
                  <a:gd name="T4" fmla="*/ 0 w 1730"/>
                  <a:gd name="T5" fmla="*/ 108 h 971"/>
                  <a:gd name="T6" fmla="*/ 0 60000 65536"/>
                  <a:gd name="T7" fmla="*/ 0 60000 65536"/>
                  <a:gd name="T8" fmla="*/ 0 60000 65536"/>
                  <a:gd name="T9" fmla="*/ 0 w 1730"/>
                  <a:gd name="T10" fmla="*/ 0 h 971"/>
                  <a:gd name="T11" fmla="*/ 1730 w 1730"/>
                  <a:gd name="T12" fmla="*/ 971 h 971"/>
                </a:gdLst>
                <a:ahLst/>
                <a:cxnLst>
                  <a:cxn ang="T6">
                    <a:pos x="T0" y="T1"/>
                  </a:cxn>
                  <a:cxn ang="T7">
                    <a:pos x="T2" y="T3"/>
                  </a:cxn>
                  <a:cxn ang="T8">
                    <a:pos x="T4" y="T5"/>
                  </a:cxn>
                </a:cxnLst>
                <a:rect l="T9" t="T10" r="T11" b="T12"/>
                <a:pathLst>
                  <a:path w="1730" h="971">
                    <a:moveTo>
                      <a:pt x="1730" y="0"/>
                    </a:moveTo>
                    <a:lnTo>
                      <a:pt x="1730" y="971"/>
                    </a:lnTo>
                    <a:lnTo>
                      <a:pt x="0" y="971"/>
                    </a:lnTo>
                  </a:path>
                </a:pathLst>
              </a:custGeom>
              <a:noFill/>
              <a:ln w="39688">
                <a:solidFill>
                  <a:srgbClr val="000000"/>
                </a:solidFill>
                <a:prstDash val="solid"/>
                <a:round/>
                <a:headEnd/>
                <a:tailEnd/>
              </a:ln>
            </p:spPr>
            <p:txBody>
              <a:bodyPr/>
              <a:lstStyle/>
              <a:p>
                <a:endParaRPr lang="en-US"/>
              </a:p>
            </p:txBody>
          </p:sp>
          <p:sp>
            <p:nvSpPr>
              <p:cNvPr id="16423" name="Line 436"/>
              <p:cNvSpPr>
                <a:spLocks noChangeShapeType="1"/>
              </p:cNvSpPr>
              <p:nvPr/>
            </p:nvSpPr>
            <p:spPr bwMode="auto">
              <a:xfrm>
                <a:off x="2915" y="2902"/>
                <a:ext cx="144" cy="1"/>
              </a:xfrm>
              <a:prstGeom prst="line">
                <a:avLst/>
              </a:prstGeom>
              <a:noFill/>
              <a:ln w="39688">
                <a:solidFill>
                  <a:srgbClr val="000000"/>
                </a:solidFill>
                <a:round/>
                <a:headEnd/>
                <a:tailEnd/>
              </a:ln>
            </p:spPr>
            <p:txBody>
              <a:bodyPr/>
              <a:lstStyle/>
              <a:p>
                <a:endParaRPr lang="en-US"/>
              </a:p>
            </p:txBody>
          </p:sp>
          <p:sp>
            <p:nvSpPr>
              <p:cNvPr id="16424" name="Line 437"/>
              <p:cNvSpPr>
                <a:spLocks noChangeShapeType="1"/>
              </p:cNvSpPr>
              <p:nvPr/>
            </p:nvSpPr>
            <p:spPr bwMode="auto">
              <a:xfrm flipH="1">
                <a:off x="3059" y="2902"/>
                <a:ext cx="144" cy="1"/>
              </a:xfrm>
              <a:prstGeom prst="line">
                <a:avLst/>
              </a:prstGeom>
              <a:noFill/>
              <a:ln w="39688">
                <a:solidFill>
                  <a:srgbClr val="000000"/>
                </a:solidFill>
                <a:round/>
                <a:headEnd/>
                <a:tailEnd/>
              </a:ln>
            </p:spPr>
            <p:txBody>
              <a:bodyPr/>
              <a:lstStyle/>
              <a:p>
                <a:endParaRPr lang="en-US"/>
              </a:p>
            </p:txBody>
          </p:sp>
          <p:sp>
            <p:nvSpPr>
              <p:cNvPr id="16425" name="Line 21"/>
              <p:cNvSpPr>
                <a:spLocks noChangeShapeType="1"/>
              </p:cNvSpPr>
              <p:nvPr/>
            </p:nvSpPr>
            <p:spPr bwMode="auto">
              <a:xfrm flipH="1" flipV="1">
                <a:off x="1824" y="2256"/>
                <a:ext cx="672" cy="336"/>
              </a:xfrm>
              <a:prstGeom prst="line">
                <a:avLst/>
              </a:prstGeom>
              <a:noFill/>
              <a:ln w="38100">
                <a:solidFill>
                  <a:schemeClr val="tx1"/>
                </a:solidFill>
                <a:round/>
                <a:headEnd type="none" w="sm" len="sm"/>
                <a:tailEnd type="none" w="sm" len="sm"/>
              </a:ln>
            </p:spPr>
            <p:txBody>
              <a:bodyPr wrap="none"/>
              <a:lstStyle/>
              <a:p>
                <a:endParaRPr lang="en-US"/>
              </a:p>
            </p:txBody>
          </p:sp>
          <p:sp>
            <p:nvSpPr>
              <p:cNvPr id="16426" name="Line 23"/>
              <p:cNvSpPr>
                <a:spLocks noChangeShapeType="1"/>
              </p:cNvSpPr>
              <p:nvPr/>
            </p:nvSpPr>
            <p:spPr bwMode="auto">
              <a:xfrm>
                <a:off x="3648" y="2592"/>
                <a:ext cx="960" cy="0"/>
              </a:xfrm>
              <a:prstGeom prst="line">
                <a:avLst/>
              </a:prstGeom>
              <a:noFill/>
              <a:ln w="38100">
                <a:solidFill>
                  <a:schemeClr val="tx1"/>
                </a:solidFill>
                <a:round/>
                <a:headEnd type="none" w="sm" len="sm"/>
                <a:tailEnd type="none" w="sm" len="sm"/>
              </a:ln>
            </p:spPr>
            <p:txBody>
              <a:bodyPr wrap="none"/>
              <a:lstStyle/>
              <a:p>
                <a:endParaRPr lang="en-US"/>
              </a:p>
            </p:txBody>
          </p:sp>
          <p:sp>
            <p:nvSpPr>
              <p:cNvPr id="16427" name="Line 24"/>
              <p:cNvSpPr>
                <a:spLocks noChangeShapeType="1"/>
              </p:cNvSpPr>
              <p:nvPr/>
            </p:nvSpPr>
            <p:spPr bwMode="auto">
              <a:xfrm flipV="1">
                <a:off x="1728" y="3216"/>
                <a:ext cx="1056" cy="576"/>
              </a:xfrm>
              <a:prstGeom prst="line">
                <a:avLst/>
              </a:prstGeom>
              <a:noFill/>
              <a:ln w="38100">
                <a:solidFill>
                  <a:schemeClr val="tx1"/>
                </a:solidFill>
                <a:round/>
                <a:headEnd type="none" w="sm" len="sm"/>
                <a:tailEnd type="none" w="sm" len="sm"/>
              </a:ln>
            </p:spPr>
            <p:txBody>
              <a:bodyPr wrap="none"/>
              <a:lstStyle/>
              <a:p>
                <a:endParaRPr lang="en-US"/>
              </a:p>
            </p:txBody>
          </p:sp>
          <p:sp>
            <p:nvSpPr>
              <p:cNvPr id="16428" name="Line 25"/>
              <p:cNvSpPr>
                <a:spLocks noChangeShapeType="1"/>
              </p:cNvSpPr>
              <p:nvPr/>
            </p:nvSpPr>
            <p:spPr bwMode="auto">
              <a:xfrm>
                <a:off x="3360" y="3216"/>
                <a:ext cx="336" cy="384"/>
              </a:xfrm>
              <a:prstGeom prst="line">
                <a:avLst/>
              </a:prstGeom>
              <a:noFill/>
              <a:ln w="38100">
                <a:solidFill>
                  <a:schemeClr val="tx1"/>
                </a:solidFill>
                <a:round/>
                <a:headEnd type="none" w="sm" len="sm"/>
                <a:tailEnd type="none" w="sm" len="sm"/>
              </a:ln>
            </p:spPr>
            <p:txBody>
              <a:bodyPr wrap="none"/>
              <a:lstStyle/>
              <a:p>
                <a:endParaRPr lang="en-US"/>
              </a:p>
            </p:txBody>
          </p:sp>
          <p:sp>
            <p:nvSpPr>
              <p:cNvPr id="16429" name="Line 439"/>
              <p:cNvSpPr>
                <a:spLocks noChangeShapeType="1"/>
              </p:cNvSpPr>
              <p:nvPr/>
            </p:nvSpPr>
            <p:spPr bwMode="auto">
              <a:xfrm flipV="1">
                <a:off x="3072" y="2160"/>
                <a:ext cx="0" cy="768"/>
              </a:xfrm>
              <a:prstGeom prst="line">
                <a:avLst/>
              </a:prstGeom>
              <a:noFill/>
              <a:ln w="38100">
                <a:solidFill>
                  <a:schemeClr val="tx1"/>
                </a:solidFill>
                <a:round/>
                <a:headEnd type="none" w="sm" len="sm"/>
                <a:tailEnd type="none" w="sm" len="sm"/>
              </a:ln>
            </p:spPr>
            <p:txBody>
              <a:bodyPr wrap="none"/>
              <a:lstStyle/>
              <a:p>
                <a:endParaRPr lang="en-US"/>
              </a:p>
            </p:txBody>
          </p:sp>
        </p:grpSp>
        <p:sp>
          <p:nvSpPr>
            <p:cNvPr id="16391" name="AutoShape 445"/>
            <p:cNvSpPr>
              <a:spLocks noChangeArrowheads="1"/>
            </p:cNvSpPr>
            <p:nvPr/>
          </p:nvSpPr>
          <p:spPr bwMode="auto">
            <a:xfrm>
              <a:off x="2256" y="2832"/>
              <a:ext cx="1824" cy="288"/>
            </a:xfrm>
            <a:prstGeom prst="flowChartAlternateProcess">
              <a:avLst/>
            </a:prstGeom>
            <a:solidFill>
              <a:schemeClr val="hlink"/>
            </a:solidFill>
            <a:ln w="9525">
              <a:noFill/>
              <a:miter lim="800000"/>
              <a:headEnd type="none" w="sm" len="sm"/>
              <a:tailEnd type="none" w="sm" len="sm"/>
            </a:ln>
          </p:spPr>
          <p:txBody>
            <a:bodyPr wrap="none" anchor="ctr"/>
            <a:lstStyle/>
            <a:p>
              <a:pPr algn="ctr">
                <a:spcBef>
                  <a:spcPct val="20000"/>
                </a:spcBef>
              </a:pPr>
              <a:r>
                <a:rPr lang="en-US" sz="2400" b="1">
                  <a:solidFill>
                    <a:schemeClr val="bg1"/>
                  </a:solidFill>
                  <a:latin typeface="Times New Roman" pitchFamily="18" charset="0"/>
                  <a:cs typeface="Angsana New" pitchFamily="18" charset="-34"/>
                </a:rPr>
                <a:t>Media Links</a:t>
              </a:r>
            </a:p>
          </p:txBody>
        </p:sp>
        <p:grpSp>
          <p:nvGrpSpPr>
            <p:cNvPr id="16392" name="Group 457"/>
            <p:cNvGrpSpPr>
              <a:grpSpLocks/>
            </p:cNvGrpSpPr>
            <p:nvPr/>
          </p:nvGrpSpPr>
          <p:grpSpPr bwMode="auto">
            <a:xfrm>
              <a:off x="982" y="1344"/>
              <a:ext cx="931" cy="1032"/>
              <a:chOff x="4560" y="1200"/>
              <a:chExt cx="698" cy="696"/>
            </a:xfrm>
          </p:grpSpPr>
          <p:grpSp>
            <p:nvGrpSpPr>
              <p:cNvPr id="16402" name="Group 458"/>
              <p:cNvGrpSpPr>
                <a:grpSpLocks/>
              </p:cNvGrpSpPr>
              <p:nvPr/>
            </p:nvGrpSpPr>
            <p:grpSpPr bwMode="auto">
              <a:xfrm>
                <a:off x="4560" y="1703"/>
                <a:ext cx="698" cy="193"/>
                <a:chOff x="4745" y="3239"/>
                <a:chExt cx="698" cy="193"/>
              </a:xfrm>
            </p:grpSpPr>
            <p:sp>
              <p:nvSpPr>
                <p:cNvPr id="16411" name="Rectangle 459"/>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16412" name="Rectangle 460"/>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sz="2400">
                    <a:cs typeface="Angsana New" pitchFamily="18" charset="-34"/>
                  </a:endParaRPr>
                </a:p>
              </p:txBody>
            </p:sp>
            <p:sp>
              <p:nvSpPr>
                <p:cNvPr id="16413" name="Freeform 461"/>
                <p:cNvSpPr>
                  <a:spLocks/>
                </p:cNvSpPr>
                <p:nvPr/>
              </p:nvSpPr>
              <p:spPr bwMode="auto">
                <a:xfrm>
                  <a:off x="4745" y="3239"/>
                  <a:ext cx="698" cy="193"/>
                </a:xfrm>
                <a:custGeom>
                  <a:avLst/>
                  <a:gdLst>
                    <a:gd name="T0" fmla="*/ 0 w 2094"/>
                    <a:gd name="T1" fmla="*/ 65 h 577"/>
                    <a:gd name="T2" fmla="*/ 7 w 2094"/>
                    <a:gd name="T3" fmla="*/ 58 h 577"/>
                    <a:gd name="T4" fmla="*/ 226 w 2094"/>
                    <a:gd name="T5" fmla="*/ 58 h 577"/>
                    <a:gd name="T6" fmla="*/ 226 w 2094"/>
                    <a:gd name="T7" fmla="*/ 7 h 577"/>
                    <a:gd name="T8" fmla="*/ 233 w 2094"/>
                    <a:gd name="T9" fmla="*/ 0 h 577"/>
                    <a:gd name="T10" fmla="*/ 233 w 2094"/>
                    <a:gd name="T11" fmla="*/ 65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16414" name="Freeform 462"/>
                <p:cNvSpPr>
                  <a:spLocks/>
                </p:cNvSpPr>
                <p:nvPr/>
              </p:nvSpPr>
              <p:spPr bwMode="auto">
                <a:xfrm>
                  <a:off x="4745" y="3239"/>
                  <a:ext cx="698" cy="193"/>
                </a:xfrm>
                <a:custGeom>
                  <a:avLst/>
                  <a:gdLst>
                    <a:gd name="T0" fmla="*/ 0 w 2094"/>
                    <a:gd name="T1" fmla="*/ 65 h 577"/>
                    <a:gd name="T2" fmla="*/ 7 w 2094"/>
                    <a:gd name="T3" fmla="*/ 58 h 577"/>
                    <a:gd name="T4" fmla="*/ 7 w 2094"/>
                    <a:gd name="T5" fmla="*/ 7 h 577"/>
                    <a:gd name="T6" fmla="*/ 226 w 2094"/>
                    <a:gd name="T7" fmla="*/ 7 h 577"/>
                    <a:gd name="T8" fmla="*/ 233 w 2094"/>
                    <a:gd name="T9" fmla="*/ 0 h 577"/>
                    <a:gd name="T10" fmla="*/ 0 w 2094"/>
                    <a:gd name="T11" fmla="*/ 0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16415" name="Freeform 463"/>
                <p:cNvSpPr>
                  <a:spLocks/>
                </p:cNvSpPr>
                <p:nvPr/>
              </p:nvSpPr>
              <p:spPr bwMode="auto">
                <a:xfrm>
                  <a:off x="5181" y="3293"/>
                  <a:ext cx="219" cy="42"/>
                </a:xfrm>
                <a:custGeom>
                  <a:avLst/>
                  <a:gdLst>
                    <a:gd name="T0" fmla="*/ 15 w 655"/>
                    <a:gd name="T1" fmla="*/ 11 h 127"/>
                    <a:gd name="T2" fmla="*/ 15 w 655"/>
                    <a:gd name="T3" fmla="*/ 14 h 127"/>
                    <a:gd name="T4" fmla="*/ 59 w 655"/>
                    <a:gd name="T5" fmla="*/ 14 h 127"/>
                    <a:gd name="T6" fmla="*/ 59 w 655"/>
                    <a:gd name="T7" fmla="*/ 11 h 127"/>
                    <a:gd name="T8" fmla="*/ 73 w 655"/>
                    <a:gd name="T9" fmla="*/ 11 h 127"/>
                    <a:gd name="T10" fmla="*/ 73 w 655"/>
                    <a:gd name="T11" fmla="*/ 4 h 127"/>
                    <a:gd name="T12" fmla="*/ 59 w 655"/>
                    <a:gd name="T13" fmla="*/ 4 h 127"/>
                    <a:gd name="T14" fmla="*/ 59 w 655"/>
                    <a:gd name="T15" fmla="*/ 0 h 127"/>
                    <a:gd name="T16" fmla="*/ 15 w 655"/>
                    <a:gd name="T17" fmla="*/ 0 h 127"/>
                    <a:gd name="T18" fmla="*/ 15 w 655"/>
                    <a:gd name="T19" fmla="*/ 4 h 127"/>
                    <a:gd name="T20" fmla="*/ 0 w 655"/>
                    <a:gd name="T21" fmla="*/ 4 h 127"/>
                    <a:gd name="T22" fmla="*/ 0 w 655"/>
                    <a:gd name="T23" fmla="*/ 11 h 127"/>
                    <a:gd name="T24" fmla="*/ 15 w 655"/>
                    <a:gd name="T25" fmla="*/ 11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16403" name="Rectangle 464"/>
              <p:cNvSpPr>
                <a:spLocks noChangeArrowheads="1"/>
              </p:cNvSpPr>
              <p:nvPr/>
            </p:nvSpPr>
            <p:spPr bwMode="auto">
              <a:xfrm>
                <a:off x="4778" y="1640"/>
                <a:ext cx="262" cy="44"/>
              </a:xfrm>
              <a:prstGeom prst="rect">
                <a:avLst/>
              </a:prstGeom>
              <a:solidFill>
                <a:srgbClr val="000000"/>
              </a:solidFill>
              <a:ln w="9525">
                <a:noFill/>
                <a:miter lim="800000"/>
                <a:headEnd/>
                <a:tailEnd/>
              </a:ln>
            </p:spPr>
            <p:txBody>
              <a:bodyPr/>
              <a:lstStyle/>
              <a:p>
                <a:endParaRPr lang="en-US" sz="2400">
                  <a:cs typeface="Angsana New" pitchFamily="18" charset="-34"/>
                </a:endParaRPr>
              </a:p>
            </p:txBody>
          </p:sp>
          <p:sp>
            <p:nvSpPr>
              <p:cNvPr id="16404" name="Rectangle 465"/>
              <p:cNvSpPr>
                <a:spLocks noChangeArrowheads="1"/>
              </p:cNvSpPr>
              <p:nvPr/>
            </p:nvSpPr>
            <p:spPr bwMode="auto">
              <a:xfrm>
                <a:off x="4604" y="1746"/>
                <a:ext cx="43" cy="32"/>
              </a:xfrm>
              <a:prstGeom prst="rect">
                <a:avLst/>
              </a:prstGeom>
              <a:solidFill>
                <a:srgbClr val="008000"/>
              </a:solidFill>
              <a:ln w="9525">
                <a:noFill/>
                <a:miter lim="800000"/>
                <a:headEnd/>
                <a:tailEnd/>
              </a:ln>
            </p:spPr>
            <p:txBody>
              <a:bodyPr/>
              <a:lstStyle/>
              <a:p>
                <a:endParaRPr lang="en-US" sz="2400">
                  <a:cs typeface="Angsana New" pitchFamily="18" charset="-34"/>
                </a:endParaRPr>
              </a:p>
            </p:txBody>
          </p:sp>
          <p:sp>
            <p:nvSpPr>
              <p:cNvPr id="16405" name="Rectangle 466"/>
              <p:cNvSpPr>
                <a:spLocks noChangeArrowheads="1"/>
              </p:cNvSpPr>
              <p:nvPr/>
            </p:nvSpPr>
            <p:spPr bwMode="auto">
              <a:xfrm>
                <a:off x="4604" y="1746"/>
                <a:ext cx="22" cy="16"/>
              </a:xfrm>
              <a:prstGeom prst="rect">
                <a:avLst/>
              </a:prstGeom>
              <a:solidFill>
                <a:srgbClr val="00FF00"/>
              </a:solidFill>
              <a:ln w="9525">
                <a:noFill/>
                <a:miter lim="800000"/>
                <a:headEnd/>
                <a:tailEnd/>
              </a:ln>
            </p:spPr>
            <p:txBody>
              <a:bodyPr/>
              <a:lstStyle/>
              <a:p>
                <a:endParaRPr lang="en-US" sz="2400">
                  <a:cs typeface="Angsana New" pitchFamily="18" charset="-34"/>
                </a:endParaRPr>
              </a:p>
            </p:txBody>
          </p:sp>
          <p:grpSp>
            <p:nvGrpSpPr>
              <p:cNvPr id="16406" name="Group 467"/>
              <p:cNvGrpSpPr>
                <a:grpSpLocks/>
              </p:cNvGrpSpPr>
              <p:nvPr/>
            </p:nvGrpSpPr>
            <p:grpSpPr bwMode="auto">
              <a:xfrm>
                <a:off x="4615" y="1200"/>
                <a:ext cx="611" cy="428"/>
                <a:chOff x="3744" y="2592"/>
                <a:chExt cx="611" cy="428"/>
              </a:xfrm>
            </p:grpSpPr>
            <p:sp>
              <p:nvSpPr>
                <p:cNvPr id="16407" name="Rectangle 468"/>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16408" name="Freeform 469"/>
                <p:cNvSpPr>
                  <a:spLocks noEditPoints="1"/>
                </p:cNvSpPr>
                <p:nvPr/>
              </p:nvSpPr>
              <p:spPr bwMode="auto">
                <a:xfrm>
                  <a:off x="3744" y="2592"/>
                  <a:ext cx="611" cy="428"/>
                </a:xfrm>
                <a:custGeom>
                  <a:avLst/>
                  <a:gdLst>
                    <a:gd name="T0" fmla="*/ 0 w 1833"/>
                    <a:gd name="T1" fmla="*/ 143 h 1282"/>
                    <a:gd name="T2" fmla="*/ 204 w 1833"/>
                    <a:gd name="T3" fmla="*/ 143 h 1282"/>
                    <a:gd name="T4" fmla="*/ 204 w 1833"/>
                    <a:gd name="T5" fmla="*/ 0 h 1282"/>
                    <a:gd name="T6" fmla="*/ 0 w 1833"/>
                    <a:gd name="T7" fmla="*/ 0 h 1282"/>
                    <a:gd name="T8" fmla="*/ 0 w 1833"/>
                    <a:gd name="T9" fmla="*/ 143 h 1282"/>
                    <a:gd name="T10" fmla="*/ 7 w 1833"/>
                    <a:gd name="T11" fmla="*/ 136 h 1282"/>
                    <a:gd name="T12" fmla="*/ 196 w 1833"/>
                    <a:gd name="T13" fmla="*/ 136 h 1282"/>
                    <a:gd name="T14" fmla="*/ 196 w 1833"/>
                    <a:gd name="T15" fmla="*/ 7 h 1282"/>
                    <a:gd name="T16" fmla="*/ 7 w 1833"/>
                    <a:gd name="T17" fmla="*/ 7 h 1282"/>
                    <a:gd name="T18" fmla="*/ 7 w 1833"/>
                    <a:gd name="T19" fmla="*/ 13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16409" name="Freeform 470"/>
                <p:cNvSpPr>
                  <a:spLocks/>
                </p:cNvSpPr>
                <p:nvPr/>
              </p:nvSpPr>
              <p:spPr bwMode="auto">
                <a:xfrm>
                  <a:off x="3744" y="2592"/>
                  <a:ext cx="567" cy="384"/>
                </a:xfrm>
                <a:custGeom>
                  <a:avLst/>
                  <a:gdLst>
                    <a:gd name="T0" fmla="*/ 7 w 1701"/>
                    <a:gd name="T1" fmla="*/ 121 h 1152"/>
                    <a:gd name="T2" fmla="*/ 0 w 1701"/>
                    <a:gd name="T3" fmla="*/ 128 h 1152"/>
                    <a:gd name="T4" fmla="*/ 0 w 1701"/>
                    <a:gd name="T5" fmla="*/ 0 h 1152"/>
                    <a:gd name="T6" fmla="*/ 189 w 1701"/>
                    <a:gd name="T7" fmla="*/ 0 h 1152"/>
                    <a:gd name="T8" fmla="*/ 182 w 1701"/>
                    <a:gd name="T9" fmla="*/ 7 h 1152"/>
                    <a:gd name="T10" fmla="*/ 7 w 1701"/>
                    <a:gd name="T11" fmla="*/ 7 h 1152"/>
                    <a:gd name="T12" fmla="*/ 7 w 1701"/>
                    <a:gd name="T13" fmla="*/ 121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16410" name="Rectangle 471"/>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sz="2400">
                    <a:cs typeface="Angsana New" pitchFamily="18" charset="-34"/>
                  </a:endParaRPr>
                </a:p>
              </p:txBody>
            </p:sp>
          </p:grpSp>
        </p:grpSp>
        <p:sp>
          <p:nvSpPr>
            <p:cNvPr id="16393" name="server"/>
            <p:cNvSpPr>
              <a:spLocks noEditPoints="1" noChangeArrowheads="1"/>
            </p:cNvSpPr>
            <p:nvPr/>
          </p:nvSpPr>
          <p:spPr bwMode="auto">
            <a:xfrm>
              <a:off x="4527" y="2064"/>
              <a:ext cx="1052" cy="1140"/>
            </a:xfrm>
            <a:custGeom>
              <a:avLst/>
              <a:gdLst>
                <a:gd name="T0" fmla="*/ 0 w 21600"/>
                <a:gd name="T1" fmla="*/ 0 h 21600"/>
                <a:gd name="T2" fmla="*/ 26 w 21600"/>
                <a:gd name="T3" fmla="*/ 0 h 21600"/>
                <a:gd name="T4" fmla="*/ 51 w 21600"/>
                <a:gd name="T5" fmla="*/ 0 h 21600"/>
                <a:gd name="T6" fmla="*/ 51 w 21600"/>
                <a:gd name="T7" fmla="*/ 30 h 21600"/>
                <a:gd name="T8" fmla="*/ 51 w 21600"/>
                <a:gd name="T9" fmla="*/ 60 h 21600"/>
                <a:gd name="T10" fmla="*/ 26 w 21600"/>
                <a:gd name="T11" fmla="*/ 60 h 21600"/>
                <a:gd name="T12" fmla="*/ 0 w 21600"/>
                <a:gd name="T13" fmla="*/ 60 h 21600"/>
                <a:gd name="T14" fmla="*/ 0 w 21600"/>
                <a:gd name="T15" fmla="*/ 30 h 21600"/>
                <a:gd name="T16" fmla="*/ 0 60000 65536"/>
                <a:gd name="T17" fmla="*/ 0 60000 65536"/>
                <a:gd name="T18" fmla="*/ 0 60000 65536"/>
                <a:gd name="T19" fmla="*/ 0 60000 65536"/>
                <a:gd name="T20" fmla="*/ 0 60000 65536"/>
                <a:gd name="T21" fmla="*/ 0 60000 65536"/>
                <a:gd name="T22" fmla="*/ 0 60000 65536"/>
                <a:gd name="T23" fmla="*/ 0 60000 65536"/>
                <a:gd name="T24" fmla="*/ 760 w 21600"/>
                <a:gd name="T25" fmla="*/ 22453 h 21600"/>
                <a:gd name="T26" fmla="*/ 21066 w 21600"/>
                <a:gd name="T27" fmla="*/ 2828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16394" name="Text Box 36"/>
            <p:cNvSpPr txBox="1">
              <a:spLocks noChangeArrowheads="1"/>
            </p:cNvSpPr>
            <p:nvPr/>
          </p:nvSpPr>
          <p:spPr bwMode="auto">
            <a:xfrm>
              <a:off x="1200" y="3983"/>
              <a:ext cx="765" cy="326"/>
            </a:xfrm>
            <a:prstGeom prst="rect">
              <a:avLst/>
            </a:prstGeom>
            <a:noFill/>
            <a:ln w="9525">
              <a:noFill/>
              <a:miter lim="800000"/>
              <a:headEnd/>
              <a:tailEnd/>
            </a:ln>
          </p:spPr>
          <p:txBody>
            <a:bodyPr wrap="none">
              <a:spAutoFit/>
            </a:bodyPr>
            <a:lstStyle/>
            <a:p>
              <a:r>
                <a:rPr lang="en-US" sz="2400">
                  <a:cs typeface="Angsana New" pitchFamily="18" charset="-34"/>
                </a:rPr>
                <a:t>Printer</a:t>
              </a:r>
            </a:p>
          </p:txBody>
        </p:sp>
        <p:sp>
          <p:nvSpPr>
            <p:cNvPr id="16395" name="Text Box 37"/>
            <p:cNvSpPr txBox="1">
              <a:spLocks noChangeArrowheads="1"/>
            </p:cNvSpPr>
            <p:nvPr/>
          </p:nvSpPr>
          <p:spPr bwMode="auto">
            <a:xfrm>
              <a:off x="938" y="2352"/>
              <a:ext cx="1276" cy="326"/>
            </a:xfrm>
            <a:prstGeom prst="rect">
              <a:avLst/>
            </a:prstGeom>
            <a:noFill/>
            <a:ln w="9525">
              <a:noFill/>
              <a:miter lim="800000"/>
              <a:headEnd/>
              <a:tailEnd/>
            </a:ln>
          </p:spPr>
          <p:txBody>
            <a:bodyPr wrap="none">
              <a:spAutoFit/>
            </a:bodyPr>
            <a:lstStyle/>
            <a:p>
              <a:r>
                <a:rPr lang="en-US" sz="2400">
                  <a:cs typeface="Angsana New" pitchFamily="18" charset="-34"/>
                </a:rPr>
                <a:t>Workstation</a:t>
              </a:r>
            </a:p>
          </p:txBody>
        </p:sp>
        <p:sp>
          <p:nvSpPr>
            <p:cNvPr id="16396" name="Text Box 38"/>
            <p:cNvSpPr txBox="1">
              <a:spLocks noChangeArrowheads="1"/>
            </p:cNvSpPr>
            <p:nvPr/>
          </p:nvSpPr>
          <p:spPr bwMode="auto">
            <a:xfrm>
              <a:off x="3685" y="1392"/>
              <a:ext cx="784" cy="325"/>
            </a:xfrm>
            <a:prstGeom prst="rect">
              <a:avLst/>
            </a:prstGeom>
            <a:noFill/>
            <a:ln w="9525">
              <a:noFill/>
              <a:miter lim="800000"/>
              <a:headEnd/>
              <a:tailEnd/>
            </a:ln>
          </p:spPr>
          <p:txBody>
            <a:bodyPr wrap="none">
              <a:spAutoFit/>
            </a:bodyPr>
            <a:lstStyle/>
            <a:p>
              <a:r>
                <a:rPr lang="en-US" sz="2400">
                  <a:cs typeface="Angsana New" pitchFamily="18" charset="-34"/>
                </a:rPr>
                <a:t>Laptop</a:t>
              </a:r>
            </a:p>
          </p:txBody>
        </p:sp>
        <p:sp>
          <p:nvSpPr>
            <p:cNvPr id="16397" name="Text Box 39"/>
            <p:cNvSpPr txBox="1">
              <a:spLocks noChangeArrowheads="1"/>
            </p:cNvSpPr>
            <p:nvPr/>
          </p:nvSpPr>
          <p:spPr bwMode="auto">
            <a:xfrm>
              <a:off x="4261" y="3888"/>
              <a:ext cx="902" cy="326"/>
            </a:xfrm>
            <a:prstGeom prst="rect">
              <a:avLst/>
            </a:prstGeom>
            <a:noFill/>
            <a:ln w="9525">
              <a:noFill/>
              <a:miter lim="800000"/>
              <a:headEnd/>
              <a:tailEnd/>
            </a:ln>
          </p:spPr>
          <p:txBody>
            <a:bodyPr wrap="none">
              <a:spAutoFit/>
            </a:bodyPr>
            <a:lstStyle/>
            <a:p>
              <a:r>
                <a:rPr lang="en-US" sz="2400">
                  <a:cs typeface="Angsana New" pitchFamily="18" charset="-34"/>
                </a:rPr>
                <a:t>Scanner</a:t>
              </a:r>
            </a:p>
          </p:txBody>
        </p:sp>
        <p:sp>
          <p:nvSpPr>
            <p:cNvPr id="16398" name="Text Box 40"/>
            <p:cNvSpPr txBox="1">
              <a:spLocks noChangeArrowheads="1"/>
            </p:cNvSpPr>
            <p:nvPr/>
          </p:nvSpPr>
          <p:spPr bwMode="auto">
            <a:xfrm>
              <a:off x="4749" y="3216"/>
              <a:ext cx="745" cy="326"/>
            </a:xfrm>
            <a:prstGeom prst="rect">
              <a:avLst/>
            </a:prstGeom>
            <a:noFill/>
            <a:ln w="9525">
              <a:noFill/>
              <a:miter lim="800000"/>
              <a:headEnd/>
              <a:tailEnd/>
            </a:ln>
          </p:spPr>
          <p:txBody>
            <a:bodyPr wrap="none">
              <a:spAutoFit/>
            </a:bodyPr>
            <a:lstStyle/>
            <a:p>
              <a:r>
                <a:rPr lang="en-US" sz="2400">
                  <a:cs typeface="Angsana New" pitchFamily="18" charset="-34"/>
                </a:rPr>
                <a:t>Server</a:t>
              </a:r>
            </a:p>
          </p:txBody>
        </p:sp>
        <p:pic>
          <p:nvPicPr>
            <p:cNvPr id="16399" name="Picture 41" descr="Picture1"/>
            <p:cNvPicPr>
              <a:picLocks noChangeAspect="1" noChangeArrowheads="1"/>
            </p:cNvPicPr>
            <p:nvPr/>
          </p:nvPicPr>
          <p:blipFill>
            <a:blip r:embed="rId2" cstate="print"/>
            <a:srcRect t="17647" r="35484" b="18823"/>
            <a:stretch>
              <a:fillRect/>
            </a:stretch>
          </p:blipFill>
          <p:spPr bwMode="auto">
            <a:xfrm>
              <a:off x="1071" y="3120"/>
              <a:ext cx="886" cy="864"/>
            </a:xfrm>
            <a:prstGeom prst="rect">
              <a:avLst/>
            </a:prstGeom>
            <a:noFill/>
            <a:ln w="9525">
              <a:noFill/>
              <a:miter lim="800000"/>
              <a:headEnd/>
              <a:tailEnd/>
            </a:ln>
          </p:spPr>
        </p:pic>
        <p:pic>
          <p:nvPicPr>
            <p:cNvPr id="16400" name="Picture 42" descr="Picture3"/>
            <p:cNvPicPr>
              <a:picLocks noChangeAspect="1" noChangeArrowheads="1"/>
            </p:cNvPicPr>
            <p:nvPr/>
          </p:nvPicPr>
          <p:blipFill>
            <a:blip r:embed="rId3" cstate="print"/>
            <a:srcRect t="19513" r="29083" b="17073"/>
            <a:stretch>
              <a:fillRect/>
            </a:stretch>
          </p:blipFill>
          <p:spPr bwMode="auto">
            <a:xfrm>
              <a:off x="3508" y="3552"/>
              <a:ext cx="914" cy="624"/>
            </a:xfrm>
            <a:prstGeom prst="rect">
              <a:avLst/>
            </a:prstGeom>
            <a:noFill/>
            <a:ln w="9525">
              <a:noFill/>
              <a:miter lim="800000"/>
              <a:headEnd/>
              <a:tailEnd/>
            </a:ln>
          </p:spPr>
        </p:pic>
        <p:pic>
          <p:nvPicPr>
            <p:cNvPr id="16401" name="Picture 43" descr="Picture2"/>
            <p:cNvPicPr>
              <a:picLocks noChangeAspect="1" noChangeArrowheads="1"/>
            </p:cNvPicPr>
            <p:nvPr/>
          </p:nvPicPr>
          <p:blipFill>
            <a:blip r:embed="rId4" cstate="print"/>
            <a:srcRect t="8170" r="30740" b="10127"/>
            <a:stretch>
              <a:fillRect/>
            </a:stretch>
          </p:blipFill>
          <p:spPr bwMode="auto">
            <a:xfrm>
              <a:off x="2710" y="1344"/>
              <a:ext cx="1019" cy="960"/>
            </a:xfrm>
            <a:prstGeom prst="rect">
              <a:avLst/>
            </a:prstGeom>
            <a:noFill/>
            <a:ln w="9525">
              <a:noFill/>
              <a:miter lim="800000"/>
              <a:headEnd/>
              <a:tailEnd/>
            </a:ln>
          </p:spPr>
        </p:pic>
      </p:grpSp>
    </p:spTree>
    <p:extLst>
      <p:ext uri="{BB962C8B-B14F-4D97-AF65-F5344CB8AC3E}">
        <p14:creationId xmlns:p14="http://schemas.microsoft.com/office/powerpoint/2010/main" val="170713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dissolve">
                                      <p:cBhvr>
                                        <p:cTn id="7" dur="5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E1DBF0B-0B76-4057-8E4C-302987BDF2A2}" type="slidenum">
              <a:rPr lang="en-US"/>
              <a:pPr>
                <a:defRPr/>
              </a:pPr>
              <a:t>15</a:t>
            </a:fld>
            <a:endParaRPr lang="en-US"/>
          </a:p>
        </p:txBody>
      </p:sp>
      <p:sp>
        <p:nvSpPr>
          <p:cNvPr id="64514" name="Rectangle 2"/>
          <p:cNvSpPr>
            <a:spLocks noGrp="1" noChangeArrowheads="1"/>
          </p:cNvSpPr>
          <p:nvPr>
            <p:ph type="title"/>
          </p:nvPr>
        </p:nvSpPr>
        <p:spPr/>
        <p:txBody>
          <a:bodyPr/>
          <a:lstStyle/>
          <a:p>
            <a:pPr eaLnBrk="1" hangingPunct="1">
              <a:defRPr/>
            </a:pPr>
            <a:r>
              <a:rPr lang="en-US" smtClean="0"/>
              <a:t>Types of Connections</a:t>
            </a:r>
          </a:p>
        </p:txBody>
      </p:sp>
      <p:sp>
        <p:nvSpPr>
          <p:cNvPr id="64515" name="Rectangle 3"/>
          <p:cNvSpPr>
            <a:spLocks noGrp="1" noChangeArrowheads="1"/>
          </p:cNvSpPr>
          <p:nvPr>
            <p:ph type="body" idx="1"/>
          </p:nvPr>
        </p:nvSpPr>
        <p:spPr/>
        <p:txBody>
          <a:bodyPr/>
          <a:lstStyle/>
          <a:p>
            <a:pPr eaLnBrk="1" hangingPunct="1">
              <a:defRPr/>
            </a:pPr>
            <a:r>
              <a:rPr lang="en-US" smtClean="0"/>
              <a:t>Point-to-point</a:t>
            </a:r>
          </a:p>
          <a:p>
            <a:pPr eaLnBrk="1" hangingPunct="1">
              <a:defRPr/>
            </a:pPr>
            <a:r>
              <a:rPr lang="en-US" smtClean="0"/>
              <a:t>Multipoint (multidrop)</a:t>
            </a:r>
          </a:p>
          <a:p>
            <a:pPr eaLnBrk="1" hangingPunct="1">
              <a:defRPr/>
            </a:pPr>
            <a:endParaRPr lang="en-US" smtClean="0"/>
          </a:p>
        </p:txBody>
      </p:sp>
    </p:spTree>
    <p:extLst>
      <p:ext uri="{BB962C8B-B14F-4D97-AF65-F5344CB8AC3E}">
        <p14:creationId xmlns:p14="http://schemas.microsoft.com/office/powerpoint/2010/main" val="72595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pPr>
              <a:defRPr/>
            </a:pPr>
            <a:fld id="{4E582C79-483B-4924-9615-CCC888343277}" type="slidenum">
              <a:rPr lang="en-US"/>
              <a:pPr>
                <a:defRPr/>
              </a:pPr>
              <a:t>16</a:t>
            </a:fld>
            <a:endParaRPr lang="en-US"/>
          </a:p>
        </p:txBody>
      </p:sp>
      <p:sp>
        <p:nvSpPr>
          <p:cNvPr id="37900" name="Rectangle 12"/>
          <p:cNvSpPr>
            <a:spLocks noChangeArrowheads="1"/>
          </p:cNvSpPr>
          <p:nvPr/>
        </p:nvSpPr>
        <p:spPr bwMode="auto">
          <a:xfrm>
            <a:off x="5715000" y="4648200"/>
            <a:ext cx="19050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37896" name="Rectangle 8"/>
          <p:cNvSpPr>
            <a:spLocks noChangeArrowheads="1"/>
          </p:cNvSpPr>
          <p:nvPr/>
        </p:nvSpPr>
        <p:spPr bwMode="auto">
          <a:xfrm>
            <a:off x="1295400" y="4648200"/>
            <a:ext cx="19050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37890" name="Rectangle 2"/>
          <p:cNvSpPr>
            <a:spLocks noGrp="1" noChangeArrowheads="1"/>
          </p:cNvSpPr>
          <p:nvPr>
            <p:ph type="title"/>
          </p:nvPr>
        </p:nvSpPr>
        <p:spPr/>
        <p:txBody>
          <a:bodyPr/>
          <a:lstStyle/>
          <a:p>
            <a:pPr eaLnBrk="1" hangingPunct="1">
              <a:defRPr/>
            </a:pPr>
            <a:r>
              <a:rPr lang="en-US" smtClean="0"/>
              <a:t>Point-To-Point Connection</a:t>
            </a:r>
          </a:p>
        </p:txBody>
      </p:sp>
      <p:sp>
        <p:nvSpPr>
          <p:cNvPr id="37904" name="Rectangle 16"/>
          <p:cNvSpPr>
            <a:spLocks noChangeArrowheads="1"/>
          </p:cNvSpPr>
          <p:nvPr/>
        </p:nvSpPr>
        <p:spPr bwMode="auto">
          <a:xfrm>
            <a:off x="2133600" y="2286000"/>
            <a:ext cx="4343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37893" name="laptop"/>
          <p:cNvSpPr>
            <a:spLocks noEditPoints="1" noChangeArrowheads="1"/>
          </p:cNvSpPr>
          <p:nvPr/>
        </p:nvSpPr>
        <p:spPr bwMode="auto">
          <a:xfrm>
            <a:off x="1676400" y="1752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7894" name="laptop"/>
          <p:cNvSpPr>
            <a:spLocks noEditPoints="1" noChangeArrowheads="1"/>
          </p:cNvSpPr>
          <p:nvPr/>
        </p:nvSpPr>
        <p:spPr bwMode="auto">
          <a:xfrm>
            <a:off x="5943600" y="1752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7897" name="laptop"/>
          <p:cNvSpPr>
            <a:spLocks noEditPoints="1" noChangeArrowheads="1"/>
          </p:cNvSpPr>
          <p:nvPr/>
        </p:nvSpPr>
        <p:spPr bwMode="auto">
          <a:xfrm>
            <a:off x="838200" y="4114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7898" name="laptop"/>
          <p:cNvSpPr>
            <a:spLocks noEditPoints="1" noChangeArrowheads="1"/>
          </p:cNvSpPr>
          <p:nvPr/>
        </p:nvSpPr>
        <p:spPr bwMode="auto">
          <a:xfrm>
            <a:off x="6934200" y="4114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37899" name="Picture 11"/>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5200650" y="3943350"/>
            <a:ext cx="895350" cy="933450"/>
          </a:xfrm>
          <a:prstGeom prst="rect">
            <a:avLst/>
          </a:prstGeom>
          <a:noFill/>
          <a:ln w="9525">
            <a:noFill/>
            <a:miter lim="800000"/>
            <a:headEnd/>
            <a:tailEnd/>
          </a:ln>
        </p:spPr>
      </p:pic>
      <p:sp>
        <p:nvSpPr>
          <p:cNvPr id="37903" name="Freeform 15"/>
          <p:cNvSpPr>
            <a:spLocks/>
          </p:cNvSpPr>
          <p:nvPr/>
        </p:nvSpPr>
        <p:spPr bwMode="auto">
          <a:xfrm>
            <a:off x="3657600" y="4019550"/>
            <a:ext cx="1676400" cy="138113"/>
          </a:xfrm>
          <a:custGeom>
            <a:avLst/>
            <a:gdLst>
              <a:gd name="T0" fmla="*/ 0 w 1056"/>
              <a:gd name="T1" fmla="*/ 95250 h 87"/>
              <a:gd name="T2" fmla="*/ 1019175 w 1056"/>
              <a:gd name="T3" fmla="*/ 0 h 87"/>
              <a:gd name="T4" fmla="*/ 900112 w 1056"/>
              <a:gd name="T5" fmla="*/ 80963 h 87"/>
              <a:gd name="T6" fmla="*/ 1676400 w 1056"/>
              <a:gd name="T7" fmla="*/ 95250 h 87"/>
              <a:gd name="T8" fmla="*/ 647700 w 1056"/>
              <a:gd name="T9" fmla="*/ 138113 h 87"/>
              <a:gd name="T10" fmla="*/ 747712 w 1056"/>
              <a:gd name="T11" fmla="*/ 66675 h 87"/>
              <a:gd name="T12" fmla="*/ 0 w 1056"/>
              <a:gd name="T13" fmla="*/ 95250 h 87"/>
              <a:gd name="T14" fmla="*/ 0 60000 65536"/>
              <a:gd name="T15" fmla="*/ 0 60000 65536"/>
              <a:gd name="T16" fmla="*/ 0 60000 65536"/>
              <a:gd name="T17" fmla="*/ 0 60000 65536"/>
              <a:gd name="T18" fmla="*/ 0 60000 65536"/>
              <a:gd name="T19" fmla="*/ 0 60000 65536"/>
              <a:gd name="T20" fmla="*/ 0 60000 65536"/>
              <a:gd name="T21" fmla="*/ 0 w 1056"/>
              <a:gd name="T22" fmla="*/ 0 h 87"/>
              <a:gd name="T23" fmla="*/ 1056 w 105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87">
                <a:moveTo>
                  <a:pt x="0" y="60"/>
                </a:moveTo>
                <a:lnTo>
                  <a:pt x="642" y="0"/>
                </a:lnTo>
                <a:lnTo>
                  <a:pt x="567" y="51"/>
                </a:lnTo>
                <a:lnTo>
                  <a:pt x="1056" y="60"/>
                </a:lnTo>
                <a:lnTo>
                  <a:pt x="408" y="87"/>
                </a:lnTo>
                <a:lnTo>
                  <a:pt x="471" y="42"/>
                </a:lnTo>
                <a:lnTo>
                  <a:pt x="0" y="60"/>
                </a:lnTo>
                <a:close/>
              </a:path>
            </a:pathLst>
          </a:custGeom>
          <a:solidFill>
            <a:schemeClr val="accent1"/>
          </a:solidFill>
          <a:ln w="9525">
            <a:solidFill>
              <a:schemeClr val="tx1"/>
            </a:solidFill>
            <a:round/>
            <a:headEnd/>
            <a:tailEnd/>
          </a:ln>
        </p:spPr>
        <p:txBody>
          <a:bodyPr/>
          <a:lstStyle/>
          <a:p>
            <a:endParaRPr lang="en-US"/>
          </a:p>
        </p:txBody>
      </p:sp>
      <p:pic>
        <p:nvPicPr>
          <p:cNvPr id="37906" name="Picture 18"/>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2895600" y="3886200"/>
            <a:ext cx="895350" cy="933450"/>
          </a:xfrm>
          <a:prstGeom prst="rect">
            <a:avLst/>
          </a:prstGeom>
          <a:noFill/>
          <a:ln w="9525">
            <a:noFill/>
            <a:miter lim="800000"/>
            <a:headEnd/>
            <a:tailEnd/>
          </a:ln>
        </p:spPr>
      </p:pic>
    </p:spTree>
    <p:extLst>
      <p:ext uri="{BB962C8B-B14F-4D97-AF65-F5344CB8AC3E}">
        <p14:creationId xmlns:p14="http://schemas.microsoft.com/office/powerpoint/2010/main" val="12515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904"/>
                                        </p:tgtEl>
                                        <p:attrNameLst>
                                          <p:attrName>style.visibility</p:attrName>
                                        </p:attrNameLst>
                                      </p:cBhvr>
                                      <p:to>
                                        <p:strVal val="visible"/>
                                      </p:to>
                                    </p:set>
                                    <p:animEffect transition="in" filter="wipe(left)">
                                      <p:cBhvr>
                                        <p:cTn id="13" dur="500"/>
                                        <p:tgtEl>
                                          <p:spTgt spid="3790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789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89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7899"/>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37896"/>
                                        </p:tgtEl>
                                        <p:attrNameLst>
                                          <p:attrName>style.visibility</p:attrName>
                                        </p:attrNameLst>
                                      </p:cBhvr>
                                      <p:to>
                                        <p:strVal val="visible"/>
                                      </p:to>
                                    </p:set>
                                    <p:animEffect transition="in" filter="wipe(left)">
                                      <p:cBhvr>
                                        <p:cTn id="25" dur="500"/>
                                        <p:tgtEl>
                                          <p:spTgt spid="37896"/>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37900"/>
                                        </p:tgtEl>
                                        <p:attrNameLst>
                                          <p:attrName>style.visibility</p:attrName>
                                        </p:attrNameLst>
                                      </p:cBhvr>
                                      <p:to>
                                        <p:strVal val="visible"/>
                                      </p:to>
                                    </p:set>
                                    <p:animEffect transition="in" filter="wipe(right)">
                                      <p:cBhvr>
                                        <p:cTn id="28" dur="500"/>
                                        <p:tgtEl>
                                          <p:spTgt spid="37900"/>
                                        </p:tgtEl>
                                      </p:cBhvr>
                                    </p:animEffect>
                                  </p:childTnLst>
                                </p:cTn>
                              </p:par>
                              <p:par>
                                <p:cTn id="29" presetID="1" presetClass="entr" presetSubtype="0" fill="hold" nodeType="withEffect">
                                  <p:stCondLst>
                                    <p:cond delay="0"/>
                                  </p:stCondLst>
                                  <p:childTnLst>
                                    <p:set>
                                      <p:cBhvr>
                                        <p:cTn id="30" dur="1" fill="hold">
                                          <p:stCondLst>
                                            <p:cond delay="0"/>
                                          </p:stCondLst>
                                        </p:cTn>
                                        <p:tgtEl>
                                          <p:spTgt spid="379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7903"/>
                                        </p:tgtEl>
                                        <p:attrNameLst>
                                          <p:attrName>style.visibility</p:attrName>
                                        </p:attrNameLst>
                                      </p:cBhvr>
                                      <p:to>
                                        <p:strVal val="visible"/>
                                      </p:to>
                                    </p:set>
                                    <p:animEffect transition="in" filter="dissolve">
                                      <p:cBhvr>
                                        <p:cTn id="35" dur="500"/>
                                        <p:tgtEl>
                                          <p:spTgt spid="37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0" grpId="0" animBg="1"/>
      <p:bldP spid="37896" grpId="0" animBg="1"/>
      <p:bldP spid="37904" grpId="0" animBg="1"/>
      <p:bldP spid="37893" grpId="0" animBg="1"/>
      <p:bldP spid="37894" grpId="0" animBg="1"/>
      <p:bldP spid="37897" grpId="0" animBg="1"/>
      <p:bldP spid="37898" grpId="0" animBg="1"/>
      <p:bldP spid="379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pPr>
              <a:defRPr/>
            </a:pPr>
            <a:fld id="{62C2B40E-CAD5-4E63-BDED-58A15D5E2636}" type="slidenum">
              <a:rPr lang="en-US"/>
              <a:pPr>
                <a:defRPr/>
              </a:pPr>
              <a:t>17</a:t>
            </a:fld>
            <a:endParaRPr lang="en-US"/>
          </a:p>
        </p:txBody>
      </p:sp>
      <p:sp>
        <p:nvSpPr>
          <p:cNvPr id="38914" name="Rectangle 2"/>
          <p:cNvSpPr>
            <a:spLocks noGrp="1" noChangeArrowheads="1"/>
          </p:cNvSpPr>
          <p:nvPr>
            <p:ph type="title"/>
          </p:nvPr>
        </p:nvSpPr>
        <p:spPr/>
        <p:txBody>
          <a:bodyPr/>
          <a:lstStyle/>
          <a:p>
            <a:pPr eaLnBrk="1" hangingPunct="1">
              <a:defRPr/>
            </a:pPr>
            <a:r>
              <a:rPr lang="en-US" smtClean="0"/>
              <a:t>Multipoint Connection</a:t>
            </a:r>
          </a:p>
        </p:txBody>
      </p:sp>
      <p:grpSp>
        <p:nvGrpSpPr>
          <p:cNvPr id="2" name="Group 20"/>
          <p:cNvGrpSpPr>
            <a:grpSpLocks/>
          </p:cNvGrpSpPr>
          <p:nvPr/>
        </p:nvGrpSpPr>
        <p:grpSpPr bwMode="auto">
          <a:xfrm>
            <a:off x="457200" y="1463675"/>
            <a:ext cx="4800600" cy="2346325"/>
            <a:chOff x="288" y="922"/>
            <a:chExt cx="3024" cy="1478"/>
          </a:xfrm>
        </p:grpSpPr>
        <p:sp>
          <p:nvSpPr>
            <p:cNvPr id="38917" name="Rectangle 5"/>
            <p:cNvSpPr>
              <a:spLocks noChangeArrowheads="1"/>
            </p:cNvSpPr>
            <p:nvPr/>
          </p:nvSpPr>
          <p:spPr bwMode="auto">
            <a:xfrm>
              <a:off x="576" y="1700"/>
              <a:ext cx="2736" cy="4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grpSp>
          <p:nvGrpSpPr>
            <p:cNvPr id="19471" name="Group 10"/>
            <p:cNvGrpSpPr>
              <a:grpSpLocks/>
            </p:cNvGrpSpPr>
            <p:nvPr/>
          </p:nvGrpSpPr>
          <p:grpSpPr bwMode="auto">
            <a:xfrm>
              <a:off x="2016" y="1642"/>
              <a:ext cx="144" cy="624"/>
              <a:chOff x="2928" y="1536"/>
              <a:chExt cx="144" cy="624"/>
            </a:xfrm>
          </p:grpSpPr>
          <p:sp>
            <p:nvSpPr>
              <p:cNvPr id="38920" name="Rectangle 8"/>
              <p:cNvSpPr>
                <a:spLocks noChangeArrowheads="1"/>
              </p:cNvSpPr>
              <p:nvPr/>
            </p:nvSpPr>
            <p:spPr bwMode="auto">
              <a:xfrm>
                <a:off x="2976" y="1632"/>
                <a:ext cx="48" cy="52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479" name="Rectangle 9"/>
              <p:cNvSpPr>
                <a:spLocks noChangeArrowheads="1"/>
              </p:cNvSpPr>
              <p:nvPr/>
            </p:nvSpPr>
            <p:spPr bwMode="auto">
              <a:xfrm>
                <a:off x="2928" y="1536"/>
                <a:ext cx="144" cy="144"/>
              </a:xfrm>
              <a:prstGeom prst="rect">
                <a:avLst/>
              </a:prstGeom>
              <a:solidFill>
                <a:schemeClr val="folHlink"/>
              </a:solidFill>
              <a:ln w="9525">
                <a:noFill/>
                <a:miter lim="800000"/>
                <a:headEnd/>
                <a:tailEnd/>
              </a:ln>
            </p:spPr>
            <p:txBody>
              <a:bodyPr wrap="none" anchor="ctr"/>
              <a:lstStyle/>
              <a:p>
                <a:endParaRPr lang="en-US"/>
              </a:p>
            </p:txBody>
          </p:sp>
        </p:grpSp>
        <p:sp>
          <p:nvSpPr>
            <p:cNvPr id="19472" name="laptop"/>
            <p:cNvSpPr>
              <a:spLocks noEditPoints="1" noChangeArrowheads="1"/>
            </p:cNvSpPr>
            <p:nvPr/>
          </p:nvSpPr>
          <p:spPr bwMode="auto">
            <a:xfrm>
              <a:off x="288" y="1364"/>
              <a:ext cx="624" cy="470"/>
            </a:xfrm>
            <a:custGeom>
              <a:avLst/>
              <a:gdLst>
                <a:gd name="T0" fmla="*/ 3 w 21600"/>
                <a:gd name="T1" fmla="*/ 0 h 21600"/>
                <a:gd name="T2" fmla="*/ 3 w 21600"/>
                <a:gd name="T3" fmla="*/ 3 h 21600"/>
                <a:gd name="T4" fmla="*/ 15 w 21600"/>
                <a:gd name="T5" fmla="*/ 0 h 21600"/>
                <a:gd name="T6" fmla="*/ 15 w 21600"/>
                <a:gd name="T7" fmla="*/ 3 h 21600"/>
                <a:gd name="T8" fmla="*/ 9 w 21600"/>
                <a:gd name="T9" fmla="*/ 0 h 21600"/>
                <a:gd name="T10" fmla="*/ 9 w 21600"/>
                <a:gd name="T11" fmla="*/ 10 h 21600"/>
                <a:gd name="T12" fmla="*/ 0 w 21600"/>
                <a:gd name="T13" fmla="*/ 10 h 21600"/>
                <a:gd name="T14" fmla="*/ 18 w 21600"/>
                <a:gd name="T15" fmla="*/ 10 h 21600"/>
                <a:gd name="T16" fmla="*/ 0 60000 65536"/>
                <a:gd name="T17" fmla="*/ 0 60000 65536"/>
                <a:gd name="T18" fmla="*/ 0 60000 65536"/>
                <a:gd name="T19" fmla="*/ 0 60000 65536"/>
                <a:gd name="T20" fmla="*/ 0 60000 65536"/>
                <a:gd name="T21" fmla="*/ 0 60000 65536"/>
                <a:gd name="T22" fmla="*/ 0 60000 65536"/>
                <a:gd name="T23" fmla="*/ 0 60000 65536"/>
                <a:gd name="T24" fmla="*/ 4431 w 21600"/>
                <a:gd name="T25" fmla="*/ 1838 h 21600"/>
                <a:gd name="T26" fmla="*/ 17308 w 21600"/>
                <a:gd name="T27" fmla="*/ 1231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9473" name="laptop"/>
            <p:cNvSpPr>
              <a:spLocks noEditPoints="1" noChangeArrowheads="1"/>
            </p:cNvSpPr>
            <p:nvPr/>
          </p:nvSpPr>
          <p:spPr bwMode="auto">
            <a:xfrm>
              <a:off x="1776" y="1930"/>
              <a:ext cx="624" cy="470"/>
            </a:xfrm>
            <a:custGeom>
              <a:avLst/>
              <a:gdLst>
                <a:gd name="T0" fmla="*/ 3 w 21600"/>
                <a:gd name="T1" fmla="*/ 0 h 21600"/>
                <a:gd name="T2" fmla="*/ 3 w 21600"/>
                <a:gd name="T3" fmla="*/ 3 h 21600"/>
                <a:gd name="T4" fmla="*/ 15 w 21600"/>
                <a:gd name="T5" fmla="*/ 0 h 21600"/>
                <a:gd name="T6" fmla="*/ 15 w 21600"/>
                <a:gd name="T7" fmla="*/ 3 h 21600"/>
                <a:gd name="T8" fmla="*/ 9 w 21600"/>
                <a:gd name="T9" fmla="*/ 0 h 21600"/>
                <a:gd name="T10" fmla="*/ 9 w 21600"/>
                <a:gd name="T11" fmla="*/ 10 h 21600"/>
                <a:gd name="T12" fmla="*/ 0 w 21600"/>
                <a:gd name="T13" fmla="*/ 10 h 21600"/>
                <a:gd name="T14" fmla="*/ 18 w 21600"/>
                <a:gd name="T15" fmla="*/ 10 h 21600"/>
                <a:gd name="T16" fmla="*/ 0 60000 65536"/>
                <a:gd name="T17" fmla="*/ 0 60000 65536"/>
                <a:gd name="T18" fmla="*/ 0 60000 65536"/>
                <a:gd name="T19" fmla="*/ 0 60000 65536"/>
                <a:gd name="T20" fmla="*/ 0 60000 65536"/>
                <a:gd name="T21" fmla="*/ 0 60000 65536"/>
                <a:gd name="T22" fmla="*/ 0 60000 65536"/>
                <a:gd name="T23" fmla="*/ 0 60000 65536"/>
                <a:gd name="T24" fmla="*/ 4431 w 21600"/>
                <a:gd name="T25" fmla="*/ 1838 h 21600"/>
                <a:gd name="T26" fmla="*/ 17308 w 21600"/>
                <a:gd name="T27" fmla="*/ 1231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grpSp>
          <p:nvGrpSpPr>
            <p:cNvPr id="19474" name="Group 11"/>
            <p:cNvGrpSpPr>
              <a:grpSpLocks/>
            </p:cNvGrpSpPr>
            <p:nvPr/>
          </p:nvGrpSpPr>
          <p:grpSpPr bwMode="auto">
            <a:xfrm flipV="1">
              <a:off x="2736" y="1162"/>
              <a:ext cx="144" cy="624"/>
              <a:chOff x="2928" y="1536"/>
              <a:chExt cx="144" cy="624"/>
            </a:xfrm>
          </p:grpSpPr>
          <p:sp>
            <p:nvSpPr>
              <p:cNvPr id="38924" name="Rectangle 12"/>
              <p:cNvSpPr>
                <a:spLocks noChangeArrowheads="1"/>
              </p:cNvSpPr>
              <p:nvPr/>
            </p:nvSpPr>
            <p:spPr bwMode="auto">
              <a:xfrm>
                <a:off x="2976" y="1632"/>
                <a:ext cx="48" cy="52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477" name="Rectangle 13"/>
              <p:cNvSpPr>
                <a:spLocks noChangeArrowheads="1"/>
              </p:cNvSpPr>
              <p:nvPr/>
            </p:nvSpPr>
            <p:spPr bwMode="auto">
              <a:xfrm>
                <a:off x="2928" y="1536"/>
                <a:ext cx="144" cy="144"/>
              </a:xfrm>
              <a:prstGeom prst="rect">
                <a:avLst/>
              </a:prstGeom>
              <a:solidFill>
                <a:schemeClr val="folHlink"/>
              </a:solidFill>
              <a:ln w="9525">
                <a:noFill/>
                <a:miter lim="800000"/>
                <a:headEnd/>
                <a:tailEnd/>
              </a:ln>
            </p:spPr>
            <p:txBody>
              <a:bodyPr wrap="none" anchor="ctr"/>
              <a:lstStyle/>
              <a:p>
                <a:endParaRPr lang="en-US"/>
              </a:p>
            </p:txBody>
          </p:sp>
        </p:grpSp>
        <p:sp>
          <p:nvSpPr>
            <p:cNvPr id="19475" name="laptop"/>
            <p:cNvSpPr>
              <a:spLocks noEditPoints="1" noChangeArrowheads="1"/>
            </p:cNvSpPr>
            <p:nvPr/>
          </p:nvSpPr>
          <p:spPr bwMode="auto">
            <a:xfrm>
              <a:off x="2496" y="922"/>
              <a:ext cx="624" cy="470"/>
            </a:xfrm>
            <a:custGeom>
              <a:avLst/>
              <a:gdLst>
                <a:gd name="T0" fmla="*/ 3 w 21600"/>
                <a:gd name="T1" fmla="*/ 0 h 21600"/>
                <a:gd name="T2" fmla="*/ 3 w 21600"/>
                <a:gd name="T3" fmla="*/ 3 h 21600"/>
                <a:gd name="T4" fmla="*/ 15 w 21600"/>
                <a:gd name="T5" fmla="*/ 0 h 21600"/>
                <a:gd name="T6" fmla="*/ 15 w 21600"/>
                <a:gd name="T7" fmla="*/ 3 h 21600"/>
                <a:gd name="T8" fmla="*/ 9 w 21600"/>
                <a:gd name="T9" fmla="*/ 0 h 21600"/>
                <a:gd name="T10" fmla="*/ 9 w 21600"/>
                <a:gd name="T11" fmla="*/ 10 h 21600"/>
                <a:gd name="T12" fmla="*/ 0 w 21600"/>
                <a:gd name="T13" fmla="*/ 10 h 21600"/>
                <a:gd name="T14" fmla="*/ 18 w 21600"/>
                <a:gd name="T15" fmla="*/ 10 h 21600"/>
                <a:gd name="T16" fmla="*/ 0 60000 65536"/>
                <a:gd name="T17" fmla="*/ 0 60000 65536"/>
                <a:gd name="T18" fmla="*/ 0 60000 65536"/>
                <a:gd name="T19" fmla="*/ 0 60000 65536"/>
                <a:gd name="T20" fmla="*/ 0 60000 65536"/>
                <a:gd name="T21" fmla="*/ 0 60000 65536"/>
                <a:gd name="T22" fmla="*/ 0 60000 65536"/>
                <a:gd name="T23" fmla="*/ 0 60000 65536"/>
                <a:gd name="T24" fmla="*/ 4431 w 21600"/>
                <a:gd name="T25" fmla="*/ 1838 h 21600"/>
                <a:gd name="T26" fmla="*/ 17308 w 21600"/>
                <a:gd name="T27" fmla="*/ 1231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grpSp>
      <p:sp>
        <p:nvSpPr>
          <p:cNvPr id="38927" name="laptop"/>
          <p:cNvSpPr>
            <a:spLocks noEditPoints="1" noChangeArrowheads="1"/>
          </p:cNvSpPr>
          <p:nvPr/>
        </p:nvSpPr>
        <p:spPr bwMode="auto">
          <a:xfrm>
            <a:off x="5715000" y="4495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8928" name="laptop"/>
          <p:cNvSpPr>
            <a:spLocks noEditPoints="1" noChangeArrowheads="1"/>
          </p:cNvSpPr>
          <p:nvPr/>
        </p:nvSpPr>
        <p:spPr bwMode="auto">
          <a:xfrm>
            <a:off x="6324600" y="34290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8929" name="laptop"/>
          <p:cNvSpPr>
            <a:spLocks noEditPoints="1" noChangeArrowheads="1"/>
          </p:cNvSpPr>
          <p:nvPr/>
        </p:nvSpPr>
        <p:spPr bwMode="auto">
          <a:xfrm>
            <a:off x="6400800" y="5638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8930" name="Oval 18"/>
          <p:cNvSpPr>
            <a:spLocks noChangeArrowheads="1"/>
          </p:cNvSpPr>
          <p:nvPr/>
        </p:nvSpPr>
        <p:spPr bwMode="auto">
          <a:xfrm>
            <a:off x="4419600" y="3124200"/>
            <a:ext cx="3505200" cy="3505200"/>
          </a:xfrm>
          <a:prstGeom prst="ellipse">
            <a:avLst/>
          </a:prstGeom>
          <a:solidFill>
            <a:srgbClr val="E5FFFF">
              <a:alpha val="20000"/>
            </a:srgbClr>
          </a:solidFill>
          <a:ln w="9525">
            <a:solidFill>
              <a:schemeClr val="tx1"/>
            </a:solidFill>
            <a:prstDash val="dash"/>
            <a:round/>
            <a:headEnd/>
            <a:tailEnd/>
          </a:ln>
        </p:spPr>
        <p:txBody>
          <a:bodyPr wrap="none" anchor="ctr"/>
          <a:lstStyle/>
          <a:p>
            <a:endParaRPr lang="en-US"/>
          </a:p>
        </p:txBody>
      </p:sp>
      <p:sp>
        <p:nvSpPr>
          <p:cNvPr id="38931" name="Text Box 19"/>
          <p:cNvSpPr txBox="1">
            <a:spLocks noChangeArrowheads="1"/>
          </p:cNvSpPr>
          <p:nvPr/>
        </p:nvSpPr>
        <p:spPr bwMode="auto">
          <a:xfrm>
            <a:off x="4876800" y="4510088"/>
            <a:ext cx="1022350" cy="366712"/>
          </a:xfrm>
          <a:prstGeom prst="rect">
            <a:avLst/>
          </a:prstGeom>
          <a:noFill/>
          <a:ln w="9525">
            <a:noFill/>
            <a:miter lim="800000"/>
            <a:headEnd/>
            <a:tailEnd/>
          </a:ln>
        </p:spPr>
        <p:txBody>
          <a:bodyPr wrap="none">
            <a:spAutoFit/>
          </a:bodyPr>
          <a:lstStyle/>
          <a:p>
            <a:r>
              <a:rPr lang="en-US"/>
              <a:t>Wireless</a:t>
            </a:r>
          </a:p>
        </p:txBody>
      </p:sp>
      <p:sp>
        <p:nvSpPr>
          <p:cNvPr id="38933" name="Rectangle 21"/>
          <p:cNvSpPr>
            <a:spLocks noChangeArrowheads="1"/>
          </p:cNvSpPr>
          <p:nvPr/>
        </p:nvSpPr>
        <p:spPr bwMode="auto">
          <a:xfrm rot="5400000">
            <a:off x="1447800" y="24384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8934" name="Rectangle 22"/>
          <p:cNvSpPr>
            <a:spLocks noChangeArrowheads="1"/>
          </p:cNvSpPr>
          <p:nvPr/>
        </p:nvSpPr>
        <p:spPr bwMode="auto">
          <a:xfrm rot="5400000">
            <a:off x="3352800" y="24384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8936" name="Rectangle 24"/>
          <p:cNvSpPr>
            <a:spLocks noChangeArrowheads="1"/>
          </p:cNvSpPr>
          <p:nvPr/>
        </p:nvSpPr>
        <p:spPr bwMode="auto">
          <a:xfrm>
            <a:off x="3352800" y="23622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8937" name="Rectangle 25"/>
          <p:cNvSpPr>
            <a:spLocks noChangeArrowheads="1"/>
          </p:cNvSpPr>
          <p:nvPr/>
        </p:nvSpPr>
        <p:spPr bwMode="auto">
          <a:xfrm>
            <a:off x="4343400" y="23622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42439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933"/>
                                        </p:tgtEl>
                                        <p:attrNameLst>
                                          <p:attrName>style.visibility</p:attrName>
                                        </p:attrNameLst>
                                      </p:cBhvr>
                                      <p:to>
                                        <p:strVal val="visible"/>
                                      </p:to>
                                    </p:set>
                                  </p:childTnLst>
                                </p:cTn>
                              </p:par>
                            </p:childTnLst>
                          </p:cTn>
                        </p:par>
                        <p:par>
                          <p:cTn id="12" fill="hold">
                            <p:stCondLst>
                              <p:cond delay="0"/>
                            </p:stCondLst>
                            <p:childTnLst>
                              <p:par>
                                <p:cTn id="13" presetID="63" presetClass="path" presetSubtype="0" fill="hold" grpId="1" nodeType="afterEffect">
                                  <p:stCondLst>
                                    <p:cond delay="0"/>
                                  </p:stCondLst>
                                  <p:childTnLst>
                                    <p:animMotion origin="layout" path="M 0 4.44444E-6 L 0.1625 4.44444E-6 " pathEditMode="relative" rAng="0" ptsTypes="AA">
                                      <p:cBhvr>
                                        <p:cTn id="14" dur="500" fill="hold"/>
                                        <p:tgtEl>
                                          <p:spTgt spid="38933"/>
                                        </p:tgtEl>
                                        <p:attrNameLst>
                                          <p:attrName>ppt_x</p:attrName>
                                          <p:attrName>ppt_y</p:attrName>
                                        </p:attrNameLst>
                                      </p:cBhvr>
                                      <p:rCtr x="81" y="0"/>
                                    </p:animMotion>
                                  </p:childTnLst>
                                </p:cTn>
                              </p:par>
                            </p:childTnLst>
                          </p:cTn>
                        </p:par>
                        <p:par>
                          <p:cTn id="15" fill="hold">
                            <p:stCondLst>
                              <p:cond delay="500"/>
                            </p:stCondLst>
                            <p:childTnLst>
                              <p:par>
                                <p:cTn id="16" presetID="1" presetClass="exit" presetSubtype="0" fill="hold" grpId="2" nodeType="afterEffect">
                                  <p:stCondLst>
                                    <p:cond delay="0"/>
                                  </p:stCondLst>
                                  <p:childTnLst>
                                    <p:set>
                                      <p:cBhvr>
                                        <p:cTn id="17" dur="1" fill="hold">
                                          <p:stCondLst>
                                            <p:cond delay="0"/>
                                          </p:stCondLst>
                                        </p:cTn>
                                        <p:tgtEl>
                                          <p:spTgt spid="38933"/>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893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8934"/>
                                        </p:tgtEl>
                                        <p:attrNameLst>
                                          <p:attrName>style.visibility</p:attrName>
                                        </p:attrNameLst>
                                      </p:cBhvr>
                                      <p:to>
                                        <p:strVal val="visible"/>
                                      </p:to>
                                    </p:set>
                                  </p:childTnLst>
                                </p:cTn>
                              </p:par>
                            </p:childTnLst>
                          </p:cTn>
                        </p:par>
                        <p:par>
                          <p:cTn id="22" fill="hold">
                            <p:stCondLst>
                              <p:cond delay="500"/>
                            </p:stCondLst>
                            <p:childTnLst>
                              <p:par>
                                <p:cTn id="23" presetID="64" presetClass="path" presetSubtype="0" fill="hold" grpId="1" nodeType="afterEffect">
                                  <p:stCondLst>
                                    <p:cond delay="0"/>
                                  </p:stCondLst>
                                  <p:childTnLst>
                                    <p:animMotion origin="layout" path="M 5.55112E-17 0.01111 L 5.55112E-17 0.13333 " pathEditMode="relative" rAng="0" ptsTypes="AA">
                                      <p:cBhvr>
                                        <p:cTn id="24" dur="500" fill="hold"/>
                                        <p:tgtEl>
                                          <p:spTgt spid="38936"/>
                                        </p:tgtEl>
                                        <p:attrNameLst>
                                          <p:attrName>ppt_x</p:attrName>
                                          <p:attrName>ppt_y</p:attrName>
                                        </p:attrNameLst>
                                      </p:cBhvr>
                                      <p:rCtr x="0" y="61"/>
                                    </p:animMotion>
                                  </p:childTnLst>
                                </p:cTn>
                              </p:par>
                              <p:par>
                                <p:cTn id="25" presetID="63" presetClass="path" presetSubtype="0" fill="hold" grpId="1" nodeType="withEffect">
                                  <p:stCondLst>
                                    <p:cond delay="0"/>
                                  </p:stCondLst>
                                  <p:childTnLst>
                                    <p:animMotion origin="layout" path="M 5.55112E-17 2.22222E-6 L 0.10833 2.22222E-6 " pathEditMode="relative" rAng="0" ptsTypes="AA">
                                      <p:cBhvr>
                                        <p:cTn id="26" dur="500" fill="hold"/>
                                        <p:tgtEl>
                                          <p:spTgt spid="38934"/>
                                        </p:tgtEl>
                                        <p:attrNameLst>
                                          <p:attrName>ppt_x</p:attrName>
                                          <p:attrName>ppt_y</p:attrName>
                                        </p:attrNameLst>
                                      </p:cBhvr>
                                      <p:rCtr x="54" y="0"/>
                                    </p:animMotion>
                                  </p:childTnLst>
                                </p:cTn>
                              </p:par>
                            </p:childTnLst>
                          </p:cTn>
                        </p:par>
                        <p:par>
                          <p:cTn id="27" fill="hold">
                            <p:stCondLst>
                              <p:cond delay="1000"/>
                            </p:stCondLst>
                            <p:childTnLst>
                              <p:par>
                                <p:cTn id="28" presetID="1" presetClass="exit" presetSubtype="0" fill="hold" grpId="2" nodeType="afterEffect">
                                  <p:stCondLst>
                                    <p:cond delay="0"/>
                                  </p:stCondLst>
                                  <p:childTnLst>
                                    <p:set>
                                      <p:cBhvr>
                                        <p:cTn id="29" dur="1" fill="hold">
                                          <p:stCondLst>
                                            <p:cond delay="0"/>
                                          </p:stCondLst>
                                        </p:cTn>
                                        <p:tgtEl>
                                          <p:spTgt spid="38934"/>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38937"/>
                                        </p:tgtEl>
                                        <p:attrNameLst>
                                          <p:attrName>style.visibility</p:attrName>
                                        </p:attrNameLst>
                                      </p:cBhvr>
                                      <p:to>
                                        <p:strVal val="visible"/>
                                      </p:to>
                                    </p:set>
                                  </p:childTnLst>
                                </p:cTn>
                              </p:par>
                              <p:par>
                                <p:cTn id="32" presetID="64" presetClass="path" presetSubtype="0" fill="hold" grpId="1" nodeType="withEffect">
                                  <p:stCondLst>
                                    <p:cond delay="0"/>
                                  </p:stCondLst>
                                  <p:childTnLst>
                                    <p:animMotion origin="layout" path="M -3.33333E-6 2.22222E-6 L -3.33333E-6 -0.11111 " pathEditMode="relative" rAng="0" ptsTypes="AA">
                                      <p:cBhvr>
                                        <p:cTn id="33" dur="500" fill="hold"/>
                                        <p:tgtEl>
                                          <p:spTgt spid="38937"/>
                                        </p:tgtEl>
                                        <p:attrNameLst>
                                          <p:attrName>ppt_x</p:attrName>
                                          <p:attrName>ppt_y</p:attrName>
                                        </p:attrNameLst>
                                      </p:cBhvr>
                                      <p:rCtr x="0" y="-56"/>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89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892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89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893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38930"/>
                                        </p:tgtEl>
                                        <p:attrNameLst>
                                          <p:attrName>style.visibility</p:attrName>
                                        </p:attrNameLst>
                                      </p:cBhvr>
                                      <p:to>
                                        <p:strVal val="visible"/>
                                      </p:to>
                                    </p:set>
                                    <p:anim calcmode="lin" valueType="num">
                                      <p:cBhvr>
                                        <p:cTn id="48" dur="500" fill="hold"/>
                                        <p:tgtEl>
                                          <p:spTgt spid="38930"/>
                                        </p:tgtEl>
                                        <p:attrNameLst>
                                          <p:attrName>ppt_w</p:attrName>
                                        </p:attrNameLst>
                                      </p:cBhvr>
                                      <p:tavLst>
                                        <p:tav tm="0">
                                          <p:val>
                                            <p:fltVal val="0"/>
                                          </p:val>
                                        </p:tav>
                                        <p:tav tm="100000">
                                          <p:val>
                                            <p:strVal val="#ppt_w"/>
                                          </p:val>
                                        </p:tav>
                                      </p:tavLst>
                                    </p:anim>
                                    <p:anim calcmode="lin" valueType="num">
                                      <p:cBhvr>
                                        <p:cTn id="49" dur="500" fill="hold"/>
                                        <p:tgtEl>
                                          <p:spTgt spid="389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7" grpId="0" animBg="1"/>
      <p:bldP spid="38928" grpId="0" animBg="1"/>
      <p:bldP spid="38929" grpId="0" animBg="1"/>
      <p:bldP spid="38930" grpId="0" animBg="1"/>
      <p:bldP spid="38931" grpId="0"/>
      <p:bldP spid="38933" grpId="0" animBg="1"/>
      <p:bldP spid="38933" grpId="1" animBg="1"/>
      <p:bldP spid="38933" grpId="2" animBg="1"/>
      <p:bldP spid="38934" grpId="0" animBg="1"/>
      <p:bldP spid="38934" grpId="1" animBg="1"/>
      <p:bldP spid="38934" grpId="2" animBg="1"/>
      <p:bldP spid="38936" grpId="0" animBg="1"/>
      <p:bldP spid="38936" grpId="1" animBg="1"/>
      <p:bldP spid="38937" grpId="0" animBg="1"/>
      <p:bldP spid="3893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05A8D1F-D649-4ED9-BE05-795D76C82EB2}" type="slidenum">
              <a:rPr lang="en-US"/>
              <a:pPr>
                <a:defRPr/>
              </a:pPr>
              <a:t>18</a:t>
            </a:fld>
            <a:endParaRPr lang="en-US"/>
          </a:p>
        </p:txBody>
      </p:sp>
      <p:sp>
        <p:nvSpPr>
          <p:cNvPr id="21506" name="Rectangle 2"/>
          <p:cNvSpPr>
            <a:spLocks noGrp="1" noChangeArrowheads="1"/>
          </p:cNvSpPr>
          <p:nvPr>
            <p:ph type="title"/>
          </p:nvPr>
        </p:nvSpPr>
        <p:spPr/>
        <p:txBody>
          <a:bodyPr/>
          <a:lstStyle/>
          <a:p>
            <a:pPr eaLnBrk="1" hangingPunct="1">
              <a:defRPr/>
            </a:pPr>
            <a:r>
              <a:rPr lang="en-US" smtClean="0"/>
              <a:t>Topology</a:t>
            </a:r>
          </a:p>
        </p:txBody>
      </p:sp>
      <p:sp>
        <p:nvSpPr>
          <p:cNvPr id="21507" name="Rectangle 3"/>
          <p:cNvSpPr>
            <a:spLocks noGrp="1" noChangeArrowheads="1"/>
          </p:cNvSpPr>
          <p:nvPr>
            <p:ph type="body" idx="1"/>
          </p:nvPr>
        </p:nvSpPr>
        <p:spPr/>
        <p:txBody>
          <a:bodyPr/>
          <a:lstStyle/>
          <a:p>
            <a:pPr eaLnBrk="1" hangingPunct="1">
              <a:defRPr/>
            </a:pPr>
            <a:r>
              <a:rPr lang="en-US" dirty="0" smtClean="0"/>
              <a:t>Topology: physical or logical arrangement of devices</a:t>
            </a:r>
          </a:p>
          <a:p>
            <a:pPr lvl="1" eaLnBrk="1" hangingPunct="1">
              <a:defRPr/>
            </a:pPr>
            <a:r>
              <a:rPr lang="en-US" dirty="0" smtClean="0"/>
              <a:t>Point-to-point</a:t>
            </a:r>
          </a:p>
          <a:p>
            <a:pPr lvl="1" eaLnBrk="1" hangingPunct="1">
              <a:defRPr/>
            </a:pPr>
            <a:r>
              <a:rPr lang="en-US" dirty="0" smtClean="0"/>
              <a:t>Mesh</a:t>
            </a:r>
          </a:p>
          <a:p>
            <a:pPr lvl="1" eaLnBrk="1" hangingPunct="1">
              <a:defRPr/>
            </a:pPr>
            <a:r>
              <a:rPr lang="en-US" dirty="0" smtClean="0"/>
              <a:t>Star</a:t>
            </a:r>
          </a:p>
          <a:p>
            <a:pPr lvl="1" eaLnBrk="1" hangingPunct="1">
              <a:defRPr/>
            </a:pPr>
            <a:r>
              <a:rPr lang="en-US" dirty="0" smtClean="0"/>
              <a:t>Bus</a:t>
            </a:r>
          </a:p>
          <a:p>
            <a:pPr lvl="1" eaLnBrk="1" hangingPunct="1">
              <a:defRPr/>
            </a:pPr>
            <a:r>
              <a:rPr lang="en-US" dirty="0" smtClean="0"/>
              <a:t>Ring</a:t>
            </a:r>
          </a:p>
          <a:p>
            <a:pPr lvl="1" eaLnBrk="1" hangingPunct="1">
              <a:defRPr/>
            </a:pPr>
            <a:r>
              <a:rPr lang="en-US" dirty="0" smtClean="0"/>
              <a:t>Hybrid</a:t>
            </a:r>
          </a:p>
        </p:txBody>
      </p:sp>
    </p:spTree>
    <p:extLst>
      <p:ext uri="{BB962C8B-B14F-4D97-AF65-F5344CB8AC3E}">
        <p14:creationId xmlns:p14="http://schemas.microsoft.com/office/powerpoint/2010/main" val="2409394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Point-to-Point Connection</a:t>
            </a:r>
            <a:endParaRPr lang="en-US" dirty="0"/>
          </a:p>
        </p:txBody>
      </p:sp>
      <p:sp>
        <p:nvSpPr>
          <p:cNvPr id="3" name="Content Placeholder 2"/>
          <p:cNvSpPr>
            <a:spLocks noGrp="1"/>
          </p:cNvSpPr>
          <p:nvPr>
            <p:ph idx="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D2E57D5-B7F4-4DE6-BD26-419A49AEF4CF}" type="slidenum">
              <a:rPr lang="en-US" smtClean="0"/>
              <a:pPr>
                <a:defRPr/>
              </a:pPr>
              <a:t>19</a:t>
            </a:fld>
            <a:endParaRPr lang="en-US"/>
          </a:p>
        </p:txBody>
      </p:sp>
      <p:sp>
        <p:nvSpPr>
          <p:cNvPr id="5" name="Rectangle 16"/>
          <p:cNvSpPr>
            <a:spLocks noChangeArrowheads="1"/>
          </p:cNvSpPr>
          <p:nvPr/>
        </p:nvSpPr>
        <p:spPr bwMode="auto">
          <a:xfrm>
            <a:off x="2286000" y="2590800"/>
            <a:ext cx="43434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6" name="laptop"/>
          <p:cNvSpPr>
            <a:spLocks noEditPoints="1" noChangeArrowheads="1"/>
          </p:cNvSpPr>
          <p:nvPr/>
        </p:nvSpPr>
        <p:spPr bwMode="auto">
          <a:xfrm>
            <a:off x="1828800" y="20574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7" name="laptop"/>
          <p:cNvSpPr>
            <a:spLocks noEditPoints="1" noChangeArrowheads="1"/>
          </p:cNvSpPr>
          <p:nvPr/>
        </p:nvSpPr>
        <p:spPr bwMode="auto">
          <a:xfrm>
            <a:off x="6096000" y="20574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7523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UNIT I : INTRODUCTION TO COMPUTER NETWORKS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0773240"/>
              </p:ext>
            </p:extLst>
          </p:nvPr>
        </p:nvGraphicFramePr>
        <p:xfrm>
          <a:off x="457200" y="1904999"/>
          <a:ext cx="8229600" cy="4343400"/>
        </p:xfrm>
        <a:graphic>
          <a:graphicData uri="http://schemas.openxmlformats.org/drawingml/2006/table">
            <a:tbl>
              <a:tblPr firstRow="1" firstCol="1" bandRow="1">
                <a:tableStyleId>{5C22544A-7EE6-4342-B048-85BDC9FD1C3A}</a:tableStyleId>
              </a:tblPr>
              <a:tblGrid>
                <a:gridCol w="8229600"/>
              </a:tblGrid>
              <a:tr h="868680">
                <a:tc>
                  <a:txBody>
                    <a:bodyPr/>
                    <a:lstStyle/>
                    <a:p>
                      <a:pPr marL="0" marR="0">
                        <a:lnSpc>
                          <a:spcPct val="115000"/>
                        </a:lnSpc>
                        <a:spcBef>
                          <a:spcPts val="0"/>
                        </a:spcBef>
                        <a:spcAft>
                          <a:spcPts val="0"/>
                        </a:spcAft>
                      </a:pPr>
                      <a:r>
                        <a:rPr lang="en-US" sz="1100" dirty="0">
                          <a:effectLst/>
                        </a:rPr>
                        <a:t>Evolution of Computer Networks</a:t>
                      </a:r>
                      <a:endParaRPr lang="en-US" sz="1200" dirty="0">
                        <a:effectLst/>
                        <a:latin typeface="Times New Roman"/>
                        <a:ea typeface="Times New Roman"/>
                      </a:endParaRPr>
                    </a:p>
                  </a:txBody>
                  <a:tcPr marL="68580" marR="68580" marT="0" marB="0" anchor="ctr"/>
                </a:tc>
              </a:tr>
              <a:tr h="868680">
                <a:tc>
                  <a:txBody>
                    <a:bodyPr/>
                    <a:lstStyle/>
                    <a:p>
                      <a:pPr marL="0" marR="0">
                        <a:lnSpc>
                          <a:spcPct val="115000"/>
                        </a:lnSpc>
                        <a:spcBef>
                          <a:spcPts val="0"/>
                        </a:spcBef>
                        <a:spcAft>
                          <a:spcPts val="0"/>
                        </a:spcAft>
                      </a:pPr>
                      <a:r>
                        <a:rPr lang="en-US" sz="1100">
                          <a:effectLst/>
                        </a:rPr>
                        <a:t>Classification of Computer Networks LAN,WAN,MAN</a:t>
                      </a:r>
                      <a:endParaRPr lang="en-US" sz="1200">
                        <a:effectLst/>
                        <a:latin typeface="Times New Roman"/>
                        <a:ea typeface="Times New Roman"/>
                      </a:endParaRPr>
                    </a:p>
                  </a:txBody>
                  <a:tcPr marL="68580" marR="68580" marT="0" marB="0" anchor="ctr"/>
                </a:tc>
              </a:tr>
              <a:tr h="868680">
                <a:tc>
                  <a:txBody>
                    <a:bodyPr/>
                    <a:lstStyle/>
                    <a:p>
                      <a:pPr marL="0" marR="0">
                        <a:lnSpc>
                          <a:spcPct val="115000"/>
                        </a:lnSpc>
                        <a:spcBef>
                          <a:spcPts val="0"/>
                        </a:spcBef>
                        <a:spcAft>
                          <a:spcPts val="0"/>
                        </a:spcAft>
                      </a:pPr>
                      <a:r>
                        <a:rPr lang="en-US" sz="1100">
                          <a:effectLst/>
                        </a:rPr>
                        <a:t>Network Topology : BUS, STAR, RING, MESH -</a:t>
                      </a:r>
                      <a:endParaRPr lang="en-US" sz="1200">
                        <a:effectLst/>
                        <a:latin typeface="Times New Roman"/>
                        <a:ea typeface="Times New Roman"/>
                      </a:endParaRPr>
                    </a:p>
                  </a:txBody>
                  <a:tcPr marL="68580" marR="68580" marT="0" marB="0" anchor="ctr"/>
                </a:tc>
              </a:tr>
              <a:tr h="868680">
                <a:tc>
                  <a:txBody>
                    <a:bodyPr/>
                    <a:lstStyle/>
                    <a:p>
                      <a:pPr marL="0" marR="0">
                        <a:lnSpc>
                          <a:spcPct val="115000"/>
                        </a:lnSpc>
                        <a:spcBef>
                          <a:spcPts val="0"/>
                        </a:spcBef>
                        <a:spcAft>
                          <a:spcPts val="0"/>
                        </a:spcAft>
                      </a:pPr>
                      <a:r>
                        <a:rPr lang="en-US" sz="1100">
                          <a:effectLst/>
                        </a:rPr>
                        <a:t>OSI Layered Architecture</a:t>
                      </a:r>
                      <a:endParaRPr lang="en-US" sz="1200">
                        <a:effectLst/>
                        <a:latin typeface="Times New Roman"/>
                        <a:ea typeface="Times New Roman"/>
                      </a:endParaRPr>
                    </a:p>
                  </a:txBody>
                  <a:tcPr marL="68580" marR="68580" marT="0" marB="0" anchor="ctr"/>
                </a:tc>
              </a:tr>
              <a:tr h="868680">
                <a:tc>
                  <a:txBody>
                    <a:bodyPr/>
                    <a:lstStyle/>
                    <a:p>
                      <a:pPr marL="0" marR="0">
                        <a:lnSpc>
                          <a:spcPct val="115000"/>
                        </a:lnSpc>
                        <a:spcBef>
                          <a:spcPts val="0"/>
                        </a:spcBef>
                        <a:spcAft>
                          <a:spcPts val="0"/>
                        </a:spcAft>
                      </a:pPr>
                      <a:r>
                        <a:rPr lang="en-US" sz="1100" dirty="0">
                          <a:effectLst/>
                        </a:rPr>
                        <a:t>TCP/IP Model</a:t>
                      </a:r>
                      <a:endParaRPr lang="en-US" sz="12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3841770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pPr>
              <a:defRPr/>
            </a:pPr>
            <a:fld id="{79614D6F-B616-420A-A8C1-788E00F23F2C}" type="slidenum">
              <a:rPr lang="en-US"/>
              <a:pPr>
                <a:defRPr/>
              </a:pPr>
              <a:t>20</a:t>
            </a:fld>
            <a:endParaRPr lang="en-US"/>
          </a:p>
        </p:txBody>
      </p:sp>
      <p:grpSp>
        <p:nvGrpSpPr>
          <p:cNvPr id="22531" name="Group 8"/>
          <p:cNvGrpSpPr>
            <a:grpSpLocks/>
          </p:cNvGrpSpPr>
          <p:nvPr/>
        </p:nvGrpSpPr>
        <p:grpSpPr bwMode="auto">
          <a:xfrm>
            <a:off x="2819400" y="2286000"/>
            <a:ext cx="3657600" cy="2743200"/>
            <a:chOff x="1584" y="1440"/>
            <a:chExt cx="2304" cy="1728"/>
          </a:xfrm>
        </p:grpSpPr>
        <p:sp>
          <p:nvSpPr>
            <p:cNvPr id="22546" name="Line 9"/>
            <p:cNvSpPr>
              <a:spLocks noChangeShapeType="1"/>
            </p:cNvSpPr>
            <p:nvPr/>
          </p:nvSpPr>
          <p:spPr bwMode="auto">
            <a:xfrm flipV="1">
              <a:off x="1584" y="1440"/>
              <a:ext cx="1104" cy="720"/>
            </a:xfrm>
            <a:prstGeom prst="line">
              <a:avLst/>
            </a:prstGeom>
            <a:noFill/>
            <a:ln w="38100">
              <a:solidFill>
                <a:schemeClr val="tx1"/>
              </a:solidFill>
              <a:round/>
              <a:headEnd/>
              <a:tailEnd/>
            </a:ln>
          </p:spPr>
          <p:txBody>
            <a:bodyPr/>
            <a:lstStyle/>
            <a:p>
              <a:endParaRPr lang="en-US"/>
            </a:p>
          </p:txBody>
        </p:sp>
        <p:sp>
          <p:nvSpPr>
            <p:cNvPr id="22547" name="Line 10"/>
            <p:cNvSpPr>
              <a:spLocks noChangeShapeType="1"/>
            </p:cNvSpPr>
            <p:nvPr/>
          </p:nvSpPr>
          <p:spPr bwMode="auto">
            <a:xfrm flipH="1" flipV="1">
              <a:off x="2736" y="1440"/>
              <a:ext cx="1152" cy="720"/>
            </a:xfrm>
            <a:prstGeom prst="line">
              <a:avLst/>
            </a:prstGeom>
            <a:noFill/>
            <a:ln w="38100">
              <a:solidFill>
                <a:schemeClr val="tx1"/>
              </a:solidFill>
              <a:round/>
              <a:headEnd/>
              <a:tailEnd/>
            </a:ln>
          </p:spPr>
          <p:txBody>
            <a:bodyPr/>
            <a:lstStyle/>
            <a:p>
              <a:endParaRPr lang="en-US"/>
            </a:p>
          </p:txBody>
        </p:sp>
        <p:sp>
          <p:nvSpPr>
            <p:cNvPr id="22548" name="Line 11"/>
            <p:cNvSpPr>
              <a:spLocks noChangeShapeType="1"/>
            </p:cNvSpPr>
            <p:nvPr/>
          </p:nvSpPr>
          <p:spPr bwMode="auto">
            <a:xfrm flipV="1">
              <a:off x="3408" y="2160"/>
              <a:ext cx="480" cy="1008"/>
            </a:xfrm>
            <a:prstGeom prst="line">
              <a:avLst/>
            </a:prstGeom>
            <a:noFill/>
            <a:ln w="38100">
              <a:solidFill>
                <a:schemeClr val="tx1"/>
              </a:solidFill>
              <a:round/>
              <a:headEnd/>
              <a:tailEnd/>
            </a:ln>
          </p:spPr>
          <p:txBody>
            <a:bodyPr/>
            <a:lstStyle/>
            <a:p>
              <a:endParaRPr lang="en-US"/>
            </a:p>
          </p:txBody>
        </p:sp>
        <p:sp>
          <p:nvSpPr>
            <p:cNvPr id="22549" name="Line 12"/>
            <p:cNvSpPr>
              <a:spLocks noChangeShapeType="1"/>
            </p:cNvSpPr>
            <p:nvPr/>
          </p:nvSpPr>
          <p:spPr bwMode="auto">
            <a:xfrm flipV="1">
              <a:off x="2064" y="3168"/>
              <a:ext cx="1344" cy="0"/>
            </a:xfrm>
            <a:prstGeom prst="line">
              <a:avLst/>
            </a:prstGeom>
            <a:noFill/>
            <a:ln w="38100">
              <a:solidFill>
                <a:schemeClr val="tx1"/>
              </a:solidFill>
              <a:round/>
              <a:headEnd/>
              <a:tailEnd/>
            </a:ln>
          </p:spPr>
          <p:txBody>
            <a:bodyPr/>
            <a:lstStyle/>
            <a:p>
              <a:endParaRPr lang="en-US"/>
            </a:p>
          </p:txBody>
        </p:sp>
        <p:sp>
          <p:nvSpPr>
            <p:cNvPr id="22550" name="Line 13"/>
            <p:cNvSpPr>
              <a:spLocks noChangeShapeType="1"/>
            </p:cNvSpPr>
            <p:nvPr/>
          </p:nvSpPr>
          <p:spPr bwMode="auto">
            <a:xfrm>
              <a:off x="1584" y="2160"/>
              <a:ext cx="480" cy="1008"/>
            </a:xfrm>
            <a:prstGeom prst="line">
              <a:avLst/>
            </a:prstGeom>
            <a:noFill/>
            <a:ln w="38100">
              <a:solidFill>
                <a:schemeClr val="tx1"/>
              </a:solidFill>
              <a:round/>
              <a:headEnd/>
              <a:tailEnd/>
            </a:ln>
          </p:spPr>
          <p:txBody>
            <a:bodyPr/>
            <a:lstStyle/>
            <a:p>
              <a:endParaRPr lang="en-US"/>
            </a:p>
          </p:txBody>
        </p:sp>
        <p:sp>
          <p:nvSpPr>
            <p:cNvPr id="22551" name="Line 14"/>
            <p:cNvSpPr>
              <a:spLocks noChangeShapeType="1"/>
            </p:cNvSpPr>
            <p:nvPr/>
          </p:nvSpPr>
          <p:spPr bwMode="auto">
            <a:xfrm flipH="1">
              <a:off x="1584" y="2160"/>
              <a:ext cx="2304" cy="0"/>
            </a:xfrm>
            <a:prstGeom prst="line">
              <a:avLst/>
            </a:prstGeom>
            <a:noFill/>
            <a:ln w="38100">
              <a:solidFill>
                <a:schemeClr val="tx1"/>
              </a:solidFill>
              <a:round/>
              <a:headEnd/>
              <a:tailEnd/>
            </a:ln>
          </p:spPr>
          <p:txBody>
            <a:bodyPr/>
            <a:lstStyle/>
            <a:p>
              <a:endParaRPr lang="en-US"/>
            </a:p>
          </p:txBody>
        </p:sp>
        <p:sp>
          <p:nvSpPr>
            <p:cNvPr id="22552" name="Line 15"/>
            <p:cNvSpPr>
              <a:spLocks noChangeShapeType="1"/>
            </p:cNvSpPr>
            <p:nvPr/>
          </p:nvSpPr>
          <p:spPr bwMode="auto">
            <a:xfrm flipH="1">
              <a:off x="2064" y="2160"/>
              <a:ext cx="1776" cy="1008"/>
            </a:xfrm>
            <a:prstGeom prst="line">
              <a:avLst/>
            </a:prstGeom>
            <a:noFill/>
            <a:ln w="38100">
              <a:solidFill>
                <a:schemeClr val="tx1"/>
              </a:solidFill>
              <a:round/>
              <a:headEnd/>
              <a:tailEnd/>
            </a:ln>
          </p:spPr>
          <p:txBody>
            <a:bodyPr/>
            <a:lstStyle/>
            <a:p>
              <a:endParaRPr lang="en-US"/>
            </a:p>
          </p:txBody>
        </p:sp>
        <p:sp>
          <p:nvSpPr>
            <p:cNvPr id="22553" name="Line 16"/>
            <p:cNvSpPr>
              <a:spLocks noChangeShapeType="1"/>
            </p:cNvSpPr>
            <p:nvPr/>
          </p:nvSpPr>
          <p:spPr bwMode="auto">
            <a:xfrm flipH="1" flipV="1">
              <a:off x="1632" y="2160"/>
              <a:ext cx="1776" cy="1008"/>
            </a:xfrm>
            <a:prstGeom prst="line">
              <a:avLst/>
            </a:prstGeom>
            <a:noFill/>
            <a:ln w="38100">
              <a:solidFill>
                <a:schemeClr val="tx1"/>
              </a:solidFill>
              <a:round/>
              <a:headEnd/>
              <a:tailEnd/>
            </a:ln>
          </p:spPr>
          <p:txBody>
            <a:bodyPr/>
            <a:lstStyle/>
            <a:p>
              <a:endParaRPr lang="en-US"/>
            </a:p>
          </p:txBody>
        </p:sp>
        <p:sp>
          <p:nvSpPr>
            <p:cNvPr id="22554" name="Line 17"/>
            <p:cNvSpPr>
              <a:spLocks noChangeShapeType="1"/>
            </p:cNvSpPr>
            <p:nvPr/>
          </p:nvSpPr>
          <p:spPr bwMode="auto">
            <a:xfrm flipH="1">
              <a:off x="2064" y="1440"/>
              <a:ext cx="672" cy="1728"/>
            </a:xfrm>
            <a:prstGeom prst="line">
              <a:avLst/>
            </a:prstGeom>
            <a:noFill/>
            <a:ln w="38100">
              <a:solidFill>
                <a:schemeClr val="tx1"/>
              </a:solidFill>
              <a:round/>
              <a:headEnd/>
              <a:tailEnd/>
            </a:ln>
          </p:spPr>
          <p:txBody>
            <a:bodyPr/>
            <a:lstStyle/>
            <a:p>
              <a:endParaRPr lang="en-US"/>
            </a:p>
          </p:txBody>
        </p:sp>
        <p:sp>
          <p:nvSpPr>
            <p:cNvPr id="22555" name="Line 18"/>
            <p:cNvSpPr>
              <a:spLocks noChangeShapeType="1"/>
            </p:cNvSpPr>
            <p:nvPr/>
          </p:nvSpPr>
          <p:spPr bwMode="auto">
            <a:xfrm flipH="1" flipV="1">
              <a:off x="2688" y="1440"/>
              <a:ext cx="720" cy="1728"/>
            </a:xfrm>
            <a:prstGeom prst="line">
              <a:avLst/>
            </a:prstGeom>
            <a:noFill/>
            <a:ln w="38100">
              <a:solidFill>
                <a:schemeClr val="tx1"/>
              </a:solidFill>
              <a:round/>
              <a:headEnd/>
              <a:tailEnd/>
            </a:ln>
          </p:spPr>
          <p:txBody>
            <a:bodyPr/>
            <a:lstStyle/>
            <a:p>
              <a:endParaRPr lang="en-US"/>
            </a:p>
          </p:txBody>
        </p:sp>
      </p:grpSp>
      <p:sp>
        <p:nvSpPr>
          <p:cNvPr id="29715" name="Rectangle 19"/>
          <p:cNvSpPr>
            <a:spLocks noGrp="1" noChangeArrowheads="1"/>
          </p:cNvSpPr>
          <p:nvPr>
            <p:ph type="title"/>
          </p:nvPr>
        </p:nvSpPr>
        <p:spPr/>
        <p:txBody>
          <a:bodyPr/>
          <a:lstStyle/>
          <a:p>
            <a:pPr eaLnBrk="1" hangingPunct="1">
              <a:defRPr/>
            </a:pPr>
            <a:r>
              <a:rPr lang="en-US" smtClean="0"/>
              <a:t>Fully Connected Mesh Topology</a:t>
            </a:r>
          </a:p>
        </p:txBody>
      </p:sp>
      <p:sp>
        <p:nvSpPr>
          <p:cNvPr id="22533" name="laptop"/>
          <p:cNvSpPr>
            <a:spLocks noEditPoints="1" noChangeArrowheads="1"/>
          </p:cNvSpPr>
          <p:nvPr/>
        </p:nvSpPr>
        <p:spPr bwMode="auto">
          <a:xfrm>
            <a:off x="2286000" y="2895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2534" name="laptop"/>
          <p:cNvSpPr>
            <a:spLocks noEditPoints="1" noChangeArrowheads="1"/>
          </p:cNvSpPr>
          <p:nvPr/>
        </p:nvSpPr>
        <p:spPr bwMode="auto">
          <a:xfrm>
            <a:off x="3124200" y="4495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2535" name="laptop"/>
          <p:cNvSpPr>
            <a:spLocks noEditPoints="1" noChangeArrowheads="1"/>
          </p:cNvSpPr>
          <p:nvPr/>
        </p:nvSpPr>
        <p:spPr bwMode="auto">
          <a:xfrm>
            <a:off x="4114800" y="1752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2536" name="laptop"/>
          <p:cNvSpPr>
            <a:spLocks noEditPoints="1" noChangeArrowheads="1"/>
          </p:cNvSpPr>
          <p:nvPr/>
        </p:nvSpPr>
        <p:spPr bwMode="auto">
          <a:xfrm>
            <a:off x="5181600" y="45116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2537" name="laptop"/>
          <p:cNvSpPr>
            <a:spLocks noEditPoints="1" noChangeArrowheads="1"/>
          </p:cNvSpPr>
          <p:nvPr/>
        </p:nvSpPr>
        <p:spPr bwMode="auto">
          <a:xfrm>
            <a:off x="5943600" y="29114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2538" name="Text Box 27"/>
          <p:cNvSpPr txBox="1">
            <a:spLocks noChangeArrowheads="1"/>
          </p:cNvSpPr>
          <p:nvPr/>
        </p:nvSpPr>
        <p:spPr bwMode="auto">
          <a:xfrm>
            <a:off x="2574925" y="3657600"/>
            <a:ext cx="320675" cy="366713"/>
          </a:xfrm>
          <a:prstGeom prst="rect">
            <a:avLst/>
          </a:prstGeom>
          <a:noFill/>
          <a:ln w="9525">
            <a:noFill/>
            <a:miter lim="800000"/>
            <a:headEnd/>
            <a:tailEnd/>
          </a:ln>
        </p:spPr>
        <p:txBody>
          <a:bodyPr wrap="none">
            <a:spAutoFit/>
          </a:bodyPr>
          <a:lstStyle/>
          <a:p>
            <a:r>
              <a:rPr lang="en-US" i="1">
                <a:solidFill>
                  <a:schemeClr val="folHlink"/>
                </a:solidFill>
              </a:rPr>
              <a:t>A</a:t>
            </a:r>
          </a:p>
        </p:txBody>
      </p:sp>
      <p:sp>
        <p:nvSpPr>
          <p:cNvPr id="22539" name="Text Box 28"/>
          <p:cNvSpPr txBox="1">
            <a:spLocks noChangeArrowheads="1"/>
          </p:cNvSpPr>
          <p:nvPr/>
        </p:nvSpPr>
        <p:spPr bwMode="auto">
          <a:xfrm>
            <a:off x="5486400" y="5257800"/>
            <a:ext cx="319088" cy="366713"/>
          </a:xfrm>
          <a:prstGeom prst="rect">
            <a:avLst/>
          </a:prstGeom>
          <a:noFill/>
          <a:ln w="9525">
            <a:noFill/>
            <a:miter lim="800000"/>
            <a:headEnd/>
            <a:tailEnd/>
          </a:ln>
        </p:spPr>
        <p:txBody>
          <a:bodyPr wrap="none">
            <a:spAutoFit/>
          </a:bodyPr>
          <a:lstStyle/>
          <a:p>
            <a:r>
              <a:rPr lang="en-US" i="1">
                <a:solidFill>
                  <a:schemeClr val="folHlink"/>
                </a:solidFill>
              </a:rPr>
              <a:t>C</a:t>
            </a:r>
          </a:p>
        </p:txBody>
      </p:sp>
      <p:sp>
        <p:nvSpPr>
          <p:cNvPr id="22540" name="Text Box 29"/>
          <p:cNvSpPr txBox="1">
            <a:spLocks noChangeArrowheads="1"/>
          </p:cNvSpPr>
          <p:nvPr/>
        </p:nvSpPr>
        <p:spPr bwMode="auto">
          <a:xfrm>
            <a:off x="3429000" y="5257800"/>
            <a:ext cx="319088" cy="366713"/>
          </a:xfrm>
          <a:prstGeom prst="rect">
            <a:avLst/>
          </a:prstGeom>
          <a:noFill/>
          <a:ln w="9525">
            <a:noFill/>
            <a:miter lim="800000"/>
            <a:headEnd/>
            <a:tailEnd/>
          </a:ln>
        </p:spPr>
        <p:txBody>
          <a:bodyPr wrap="none">
            <a:spAutoFit/>
          </a:bodyPr>
          <a:lstStyle/>
          <a:p>
            <a:r>
              <a:rPr lang="en-US" i="1">
                <a:solidFill>
                  <a:schemeClr val="folHlink"/>
                </a:solidFill>
              </a:rPr>
              <a:t>B</a:t>
            </a:r>
          </a:p>
        </p:txBody>
      </p:sp>
      <p:sp>
        <p:nvSpPr>
          <p:cNvPr id="22541" name="Text Box 30"/>
          <p:cNvSpPr txBox="1">
            <a:spLocks noChangeArrowheads="1"/>
          </p:cNvSpPr>
          <p:nvPr/>
        </p:nvSpPr>
        <p:spPr bwMode="auto">
          <a:xfrm>
            <a:off x="6324600" y="3657600"/>
            <a:ext cx="339725" cy="366713"/>
          </a:xfrm>
          <a:prstGeom prst="rect">
            <a:avLst/>
          </a:prstGeom>
          <a:noFill/>
          <a:ln w="9525">
            <a:noFill/>
            <a:miter lim="800000"/>
            <a:headEnd/>
            <a:tailEnd/>
          </a:ln>
        </p:spPr>
        <p:txBody>
          <a:bodyPr wrap="none">
            <a:spAutoFit/>
          </a:bodyPr>
          <a:lstStyle/>
          <a:p>
            <a:r>
              <a:rPr lang="en-US" i="1">
                <a:solidFill>
                  <a:schemeClr val="folHlink"/>
                </a:solidFill>
              </a:rPr>
              <a:t>D</a:t>
            </a:r>
          </a:p>
        </p:txBody>
      </p:sp>
      <p:sp>
        <p:nvSpPr>
          <p:cNvPr id="22542" name="Text Box 31"/>
          <p:cNvSpPr txBox="1">
            <a:spLocks noChangeArrowheads="1"/>
          </p:cNvSpPr>
          <p:nvPr/>
        </p:nvSpPr>
        <p:spPr bwMode="auto">
          <a:xfrm>
            <a:off x="4937125" y="1905000"/>
            <a:ext cx="312738" cy="366713"/>
          </a:xfrm>
          <a:prstGeom prst="rect">
            <a:avLst/>
          </a:prstGeom>
          <a:noFill/>
          <a:ln w="9525">
            <a:noFill/>
            <a:miter lim="800000"/>
            <a:headEnd/>
            <a:tailEnd/>
          </a:ln>
        </p:spPr>
        <p:txBody>
          <a:bodyPr wrap="none">
            <a:spAutoFit/>
          </a:bodyPr>
          <a:lstStyle/>
          <a:p>
            <a:r>
              <a:rPr lang="en-US" i="1">
                <a:solidFill>
                  <a:schemeClr val="folHlink"/>
                </a:solidFill>
              </a:rPr>
              <a:t>E</a:t>
            </a:r>
          </a:p>
        </p:txBody>
      </p:sp>
      <p:sp>
        <p:nvSpPr>
          <p:cNvPr id="29728" name="Rectangle 32"/>
          <p:cNvSpPr>
            <a:spLocks noChangeArrowheads="1"/>
          </p:cNvSpPr>
          <p:nvPr/>
        </p:nvSpPr>
        <p:spPr bwMode="auto">
          <a:xfrm rot="1846120">
            <a:off x="3048000" y="33528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9729" name="Rectangle 33"/>
          <p:cNvSpPr>
            <a:spLocks noChangeArrowheads="1"/>
          </p:cNvSpPr>
          <p:nvPr/>
        </p:nvSpPr>
        <p:spPr bwMode="auto">
          <a:xfrm rot="-1928147">
            <a:off x="5867400" y="33528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9730" name="Rectangle 34"/>
          <p:cNvSpPr>
            <a:spLocks noChangeArrowheads="1"/>
          </p:cNvSpPr>
          <p:nvPr/>
        </p:nvSpPr>
        <p:spPr bwMode="auto">
          <a:xfrm rot="3908353">
            <a:off x="5524500" y="46101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6011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grpId="1" nodeType="clickEffect">
                                  <p:stCondLst>
                                    <p:cond delay="0"/>
                                  </p:stCondLst>
                                  <p:childTnLst>
                                    <p:animMotion origin="layout" path="M -3.33333E-6 0 L 0.25833 0.2 " pathEditMode="relative" ptsTypes="AA">
                                      <p:cBhvr>
                                        <p:cTn id="10" dur="1000" fill="hold"/>
                                        <p:tgtEl>
                                          <p:spTgt spid="2972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2972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97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29"/>
                                        </p:tgtEl>
                                        <p:attrNameLst>
                                          <p:attrName>style.visibility</p:attrName>
                                        </p:attrNameLst>
                                      </p:cBhvr>
                                      <p:to>
                                        <p:strVal val="visible"/>
                                      </p:to>
                                    </p:set>
                                  </p:childTnLst>
                                </p:cTn>
                              </p:par>
                            </p:childTnLst>
                          </p:cTn>
                        </p:par>
                        <p:par>
                          <p:cTn id="19" fill="hold">
                            <p:stCondLst>
                              <p:cond delay="0"/>
                            </p:stCondLst>
                            <p:childTnLst>
                              <p:par>
                                <p:cTn id="20" presetID="0" presetClass="path" presetSubtype="0" fill="hold" grpId="1" nodeType="afterEffect">
                                  <p:stCondLst>
                                    <p:cond delay="0"/>
                                  </p:stCondLst>
                                  <p:childTnLst>
                                    <p:animMotion origin="layout" path="M 1.11022E-16 4.44444E-6 L -0.10833 -0.35556 " pathEditMode="relative" ptsTypes="AA">
                                      <p:cBhvr>
                                        <p:cTn id="21" dur="1000" fill="hold"/>
                                        <p:tgtEl>
                                          <p:spTgt spid="29730"/>
                                        </p:tgtEl>
                                        <p:attrNameLst>
                                          <p:attrName>ppt_x</p:attrName>
                                          <p:attrName>ppt_y</p:attrName>
                                        </p:attrNameLst>
                                      </p:cBhvr>
                                    </p:animMotion>
                                  </p:childTnLst>
                                </p:cTn>
                              </p:par>
                              <p:par>
                                <p:cTn id="22" presetID="0" presetClass="path" presetSubtype="0" fill="hold" grpId="1" nodeType="withEffect">
                                  <p:stCondLst>
                                    <p:cond delay="0"/>
                                  </p:stCondLst>
                                  <p:childTnLst>
                                    <p:animMotion origin="layout" path="M -3.33333E-6 0 L -0.25833 0.2 " pathEditMode="relative" ptsTypes="AA">
                                      <p:cBhvr>
                                        <p:cTn id="23" dur="1000" fill="hold"/>
                                        <p:tgtEl>
                                          <p:spTgt spid="297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8" grpId="0" animBg="1"/>
      <p:bldP spid="29728" grpId="1" animBg="1"/>
      <p:bldP spid="29728" grpId="2" animBg="1"/>
      <p:bldP spid="29729" grpId="0" animBg="1"/>
      <p:bldP spid="29729" grpId="1" animBg="1"/>
      <p:bldP spid="29730" grpId="0" animBg="1"/>
      <p:bldP spid="2973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pPr>
              <a:defRPr/>
            </a:pPr>
            <a:fld id="{1114753E-3DF8-4015-AB3B-F45F892E4AAD}" type="slidenum">
              <a:rPr lang="en-US"/>
              <a:pPr>
                <a:defRPr/>
              </a:pPr>
              <a:t>21</a:t>
            </a:fld>
            <a:endParaRPr lang="en-US"/>
          </a:p>
        </p:txBody>
      </p:sp>
      <p:grpSp>
        <p:nvGrpSpPr>
          <p:cNvPr id="2" name="Group 33"/>
          <p:cNvGrpSpPr>
            <a:grpSpLocks/>
          </p:cNvGrpSpPr>
          <p:nvPr/>
        </p:nvGrpSpPr>
        <p:grpSpPr bwMode="auto">
          <a:xfrm>
            <a:off x="2895600" y="1828800"/>
            <a:ext cx="3657600" cy="3200400"/>
            <a:chOff x="1632" y="1152"/>
            <a:chExt cx="2304" cy="2016"/>
          </a:xfrm>
        </p:grpSpPr>
        <p:sp>
          <p:nvSpPr>
            <p:cNvPr id="23574" name="Line 23"/>
            <p:cNvSpPr>
              <a:spLocks noChangeShapeType="1"/>
            </p:cNvSpPr>
            <p:nvPr/>
          </p:nvSpPr>
          <p:spPr bwMode="auto">
            <a:xfrm flipV="1">
              <a:off x="2688" y="1152"/>
              <a:ext cx="1200" cy="288"/>
            </a:xfrm>
            <a:prstGeom prst="line">
              <a:avLst/>
            </a:prstGeom>
            <a:noFill/>
            <a:ln w="38100">
              <a:solidFill>
                <a:schemeClr val="tx1"/>
              </a:solidFill>
              <a:round/>
              <a:headEnd/>
              <a:tailEnd/>
            </a:ln>
          </p:spPr>
          <p:txBody>
            <a:bodyPr/>
            <a:lstStyle/>
            <a:p>
              <a:endParaRPr lang="en-US"/>
            </a:p>
          </p:txBody>
        </p:sp>
        <p:sp>
          <p:nvSpPr>
            <p:cNvPr id="23575" name="Line 24"/>
            <p:cNvSpPr>
              <a:spLocks noChangeShapeType="1"/>
            </p:cNvSpPr>
            <p:nvPr/>
          </p:nvSpPr>
          <p:spPr bwMode="auto">
            <a:xfrm flipV="1">
              <a:off x="3408" y="1152"/>
              <a:ext cx="480" cy="2016"/>
            </a:xfrm>
            <a:prstGeom prst="line">
              <a:avLst/>
            </a:prstGeom>
            <a:noFill/>
            <a:ln w="38100">
              <a:solidFill>
                <a:schemeClr val="tx1"/>
              </a:solidFill>
              <a:round/>
              <a:headEnd/>
              <a:tailEnd/>
            </a:ln>
          </p:spPr>
          <p:txBody>
            <a:bodyPr/>
            <a:lstStyle/>
            <a:p>
              <a:endParaRPr lang="en-US"/>
            </a:p>
          </p:txBody>
        </p:sp>
        <p:sp>
          <p:nvSpPr>
            <p:cNvPr id="23576" name="Line 28"/>
            <p:cNvSpPr>
              <a:spLocks noChangeShapeType="1"/>
            </p:cNvSpPr>
            <p:nvPr/>
          </p:nvSpPr>
          <p:spPr bwMode="auto">
            <a:xfrm flipH="1" flipV="1">
              <a:off x="3888" y="1152"/>
              <a:ext cx="0" cy="1008"/>
            </a:xfrm>
            <a:prstGeom prst="line">
              <a:avLst/>
            </a:prstGeom>
            <a:noFill/>
            <a:ln w="38100">
              <a:solidFill>
                <a:schemeClr val="tx1"/>
              </a:solidFill>
              <a:round/>
              <a:headEnd/>
              <a:tailEnd/>
            </a:ln>
          </p:spPr>
          <p:txBody>
            <a:bodyPr/>
            <a:lstStyle/>
            <a:p>
              <a:endParaRPr lang="en-US"/>
            </a:p>
          </p:txBody>
        </p:sp>
        <p:sp>
          <p:nvSpPr>
            <p:cNvPr id="23577" name="Line 31"/>
            <p:cNvSpPr>
              <a:spLocks noChangeShapeType="1"/>
            </p:cNvSpPr>
            <p:nvPr/>
          </p:nvSpPr>
          <p:spPr bwMode="auto">
            <a:xfrm flipH="1">
              <a:off x="1632" y="1152"/>
              <a:ext cx="2304" cy="960"/>
            </a:xfrm>
            <a:prstGeom prst="line">
              <a:avLst/>
            </a:prstGeom>
            <a:noFill/>
            <a:ln w="38100">
              <a:solidFill>
                <a:schemeClr val="tx1"/>
              </a:solidFill>
              <a:round/>
              <a:headEnd/>
              <a:tailEnd/>
            </a:ln>
          </p:spPr>
          <p:txBody>
            <a:bodyPr/>
            <a:lstStyle/>
            <a:p>
              <a:endParaRPr lang="en-US"/>
            </a:p>
          </p:txBody>
        </p:sp>
        <p:sp>
          <p:nvSpPr>
            <p:cNvPr id="23578" name="Line 32"/>
            <p:cNvSpPr>
              <a:spLocks noChangeShapeType="1"/>
            </p:cNvSpPr>
            <p:nvPr/>
          </p:nvSpPr>
          <p:spPr bwMode="auto">
            <a:xfrm flipV="1">
              <a:off x="2112" y="1152"/>
              <a:ext cx="1776" cy="2016"/>
            </a:xfrm>
            <a:prstGeom prst="line">
              <a:avLst/>
            </a:prstGeom>
            <a:noFill/>
            <a:ln w="38100">
              <a:solidFill>
                <a:schemeClr val="tx1"/>
              </a:solidFill>
              <a:round/>
              <a:headEnd/>
              <a:tailEnd/>
            </a:ln>
          </p:spPr>
          <p:txBody>
            <a:bodyPr/>
            <a:lstStyle/>
            <a:p>
              <a:endParaRPr lang="en-US"/>
            </a:p>
          </p:txBody>
        </p:sp>
      </p:grpSp>
      <p:grpSp>
        <p:nvGrpSpPr>
          <p:cNvPr id="23556" name="Group 19"/>
          <p:cNvGrpSpPr>
            <a:grpSpLocks/>
          </p:cNvGrpSpPr>
          <p:nvPr/>
        </p:nvGrpSpPr>
        <p:grpSpPr bwMode="auto">
          <a:xfrm>
            <a:off x="2819400" y="2286000"/>
            <a:ext cx="3657600" cy="2743200"/>
            <a:chOff x="1584" y="1440"/>
            <a:chExt cx="2304" cy="1728"/>
          </a:xfrm>
        </p:grpSpPr>
        <p:sp>
          <p:nvSpPr>
            <p:cNvPr id="23564" name="Line 9"/>
            <p:cNvSpPr>
              <a:spLocks noChangeShapeType="1"/>
            </p:cNvSpPr>
            <p:nvPr/>
          </p:nvSpPr>
          <p:spPr bwMode="auto">
            <a:xfrm flipV="1">
              <a:off x="1584" y="1440"/>
              <a:ext cx="1104" cy="720"/>
            </a:xfrm>
            <a:prstGeom prst="line">
              <a:avLst/>
            </a:prstGeom>
            <a:noFill/>
            <a:ln w="38100">
              <a:solidFill>
                <a:schemeClr val="tx1"/>
              </a:solidFill>
              <a:round/>
              <a:headEnd/>
              <a:tailEnd/>
            </a:ln>
          </p:spPr>
          <p:txBody>
            <a:bodyPr/>
            <a:lstStyle/>
            <a:p>
              <a:endParaRPr lang="en-US"/>
            </a:p>
          </p:txBody>
        </p:sp>
        <p:sp>
          <p:nvSpPr>
            <p:cNvPr id="23565" name="Line 10"/>
            <p:cNvSpPr>
              <a:spLocks noChangeShapeType="1"/>
            </p:cNvSpPr>
            <p:nvPr/>
          </p:nvSpPr>
          <p:spPr bwMode="auto">
            <a:xfrm flipH="1" flipV="1">
              <a:off x="2736" y="1440"/>
              <a:ext cx="1152" cy="720"/>
            </a:xfrm>
            <a:prstGeom prst="line">
              <a:avLst/>
            </a:prstGeom>
            <a:noFill/>
            <a:ln w="38100">
              <a:solidFill>
                <a:schemeClr val="tx1"/>
              </a:solidFill>
              <a:round/>
              <a:headEnd/>
              <a:tailEnd/>
            </a:ln>
          </p:spPr>
          <p:txBody>
            <a:bodyPr/>
            <a:lstStyle/>
            <a:p>
              <a:endParaRPr lang="en-US"/>
            </a:p>
          </p:txBody>
        </p:sp>
        <p:sp>
          <p:nvSpPr>
            <p:cNvPr id="23566" name="Line 11"/>
            <p:cNvSpPr>
              <a:spLocks noChangeShapeType="1"/>
            </p:cNvSpPr>
            <p:nvPr/>
          </p:nvSpPr>
          <p:spPr bwMode="auto">
            <a:xfrm flipV="1">
              <a:off x="3408" y="2160"/>
              <a:ext cx="480" cy="1008"/>
            </a:xfrm>
            <a:prstGeom prst="line">
              <a:avLst/>
            </a:prstGeom>
            <a:noFill/>
            <a:ln w="38100">
              <a:solidFill>
                <a:schemeClr val="tx1"/>
              </a:solidFill>
              <a:round/>
              <a:headEnd/>
              <a:tailEnd/>
            </a:ln>
          </p:spPr>
          <p:txBody>
            <a:bodyPr/>
            <a:lstStyle/>
            <a:p>
              <a:endParaRPr lang="en-US"/>
            </a:p>
          </p:txBody>
        </p:sp>
        <p:sp>
          <p:nvSpPr>
            <p:cNvPr id="23567" name="Line 12"/>
            <p:cNvSpPr>
              <a:spLocks noChangeShapeType="1"/>
            </p:cNvSpPr>
            <p:nvPr/>
          </p:nvSpPr>
          <p:spPr bwMode="auto">
            <a:xfrm flipV="1">
              <a:off x="2064" y="3168"/>
              <a:ext cx="1344" cy="0"/>
            </a:xfrm>
            <a:prstGeom prst="line">
              <a:avLst/>
            </a:prstGeom>
            <a:noFill/>
            <a:ln w="38100">
              <a:solidFill>
                <a:schemeClr val="tx1"/>
              </a:solidFill>
              <a:round/>
              <a:headEnd/>
              <a:tailEnd/>
            </a:ln>
          </p:spPr>
          <p:txBody>
            <a:bodyPr/>
            <a:lstStyle/>
            <a:p>
              <a:endParaRPr lang="en-US"/>
            </a:p>
          </p:txBody>
        </p:sp>
        <p:sp>
          <p:nvSpPr>
            <p:cNvPr id="23568" name="Line 13"/>
            <p:cNvSpPr>
              <a:spLocks noChangeShapeType="1"/>
            </p:cNvSpPr>
            <p:nvPr/>
          </p:nvSpPr>
          <p:spPr bwMode="auto">
            <a:xfrm>
              <a:off x="1584" y="2160"/>
              <a:ext cx="480" cy="1008"/>
            </a:xfrm>
            <a:prstGeom prst="line">
              <a:avLst/>
            </a:prstGeom>
            <a:noFill/>
            <a:ln w="38100">
              <a:solidFill>
                <a:schemeClr val="tx1"/>
              </a:solidFill>
              <a:round/>
              <a:headEnd/>
              <a:tailEnd/>
            </a:ln>
          </p:spPr>
          <p:txBody>
            <a:bodyPr/>
            <a:lstStyle/>
            <a:p>
              <a:endParaRPr lang="en-US"/>
            </a:p>
          </p:txBody>
        </p:sp>
        <p:sp>
          <p:nvSpPr>
            <p:cNvPr id="23569" name="Line 14"/>
            <p:cNvSpPr>
              <a:spLocks noChangeShapeType="1"/>
            </p:cNvSpPr>
            <p:nvPr/>
          </p:nvSpPr>
          <p:spPr bwMode="auto">
            <a:xfrm flipH="1">
              <a:off x="1584" y="2160"/>
              <a:ext cx="2304" cy="0"/>
            </a:xfrm>
            <a:prstGeom prst="line">
              <a:avLst/>
            </a:prstGeom>
            <a:noFill/>
            <a:ln w="38100">
              <a:solidFill>
                <a:schemeClr val="tx1"/>
              </a:solidFill>
              <a:round/>
              <a:headEnd/>
              <a:tailEnd/>
            </a:ln>
          </p:spPr>
          <p:txBody>
            <a:bodyPr/>
            <a:lstStyle/>
            <a:p>
              <a:endParaRPr lang="en-US"/>
            </a:p>
          </p:txBody>
        </p:sp>
        <p:sp>
          <p:nvSpPr>
            <p:cNvPr id="23570" name="Line 15"/>
            <p:cNvSpPr>
              <a:spLocks noChangeShapeType="1"/>
            </p:cNvSpPr>
            <p:nvPr/>
          </p:nvSpPr>
          <p:spPr bwMode="auto">
            <a:xfrm flipH="1">
              <a:off x="2064" y="2160"/>
              <a:ext cx="1776" cy="1008"/>
            </a:xfrm>
            <a:prstGeom prst="line">
              <a:avLst/>
            </a:prstGeom>
            <a:noFill/>
            <a:ln w="38100">
              <a:solidFill>
                <a:schemeClr val="tx1"/>
              </a:solidFill>
              <a:round/>
              <a:headEnd/>
              <a:tailEnd/>
            </a:ln>
          </p:spPr>
          <p:txBody>
            <a:bodyPr/>
            <a:lstStyle/>
            <a:p>
              <a:endParaRPr lang="en-US"/>
            </a:p>
          </p:txBody>
        </p:sp>
        <p:sp>
          <p:nvSpPr>
            <p:cNvPr id="23571" name="Line 16"/>
            <p:cNvSpPr>
              <a:spLocks noChangeShapeType="1"/>
            </p:cNvSpPr>
            <p:nvPr/>
          </p:nvSpPr>
          <p:spPr bwMode="auto">
            <a:xfrm flipH="1" flipV="1">
              <a:off x="1632" y="2160"/>
              <a:ext cx="1776" cy="1008"/>
            </a:xfrm>
            <a:prstGeom prst="line">
              <a:avLst/>
            </a:prstGeom>
            <a:noFill/>
            <a:ln w="38100">
              <a:solidFill>
                <a:schemeClr val="tx1"/>
              </a:solidFill>
              <a:round/>
              <a:headEnd/>
              <a:tailEnd/>
            </a:ln>
          </p:spPr>
          <p:txBody>
            <a:bodyPr/>
            <a:lstStyle/>
            <a:p>
              <a:endParaRPr lang="en-US"/>
            </a:p>
          </p:txBody>
        </p:sp>
        <p:sp>
          <p:nvSpPr>
            <p:cNvPr id="23572" name="Line 17"/>
            <p:cNvSpPr>
              <a:spLocks noChangeShapeType="1"/>
            </p:cNvSpPr>
            <p:nvPr/>
          </p:nvSpPr>
          <p:spPr bwMode="auto">
            <a:xfrm flipH="1">
              <a:off x="2064" y="1440"/>
              <a:ext cx="672" cy="1728"/>
            </a:xfrm>
            <a:prstGeom prst="line">
              <a:avLst/>
            </a:prstGeom>
            <a:noFill/>
            <a:ln w="38100">
              <a:solidFill>
                <a:schemeClr val="tx1"/>
              </a:solidFill>
              <a:round/>
              <a:headEnd/>
              <a:tailEnd/>
            </a:ln>
          </p:spPr>
          <p:txBody>
            <a:bodyPr/>
            <a:lstStyle/>
            <a:p>
              <a:endParaRPr lang="en-US"/>
            </a:p>
          </p:txBody>
        </p:sp>
        <p:sp>
          <p:nvSpPr>
            <p:cNvPr id="23573" name="Line 18"/>
            <p:cNvSpPr>
              <a:spLocks noChangeShapeType="1"/>
            </p:cNvSpPr>
            <p:nvPr/>
          </p:nvSpPr>
          <p:spPr bwMode="auto">
            <a:xfrm flipH="1" flipV="1">
              <a:off x="2688" y="1440"/>
              <a:ext cx="720" cy="1728"/>
            </a:xfrm>
            <a:prstGeom prst="line">
              <a:avLst/>
            </a:prstGeom>
            <a:noFill/>
            <a:ln w="38100">
              <a:solidFill>
                <a:schemeClr val="tx1"/>
              </a:solidFill>
              <a:round/>
              <a:headEnd/>
              <a:tailEnd/>
            </a:ln>
          </p:spPr>
          <p:txBody>
            <a:bodyPr/>
            <a:lstStyle/>
            <a:p>
              <a:endParaRPr lang="en-US"/>
            </a:p>
          </p:txBody>
        </p:sp>
      </p:grpSp>
      <p:sp>
        <p:nvSpPr>
          <p:cNvPr id="24578" name="Rectangle 2"/>
          <p:cNvSpPr>
            <a:spLocks noGrp="1" noChangeArrowheads="1"/>
          </p:cNvSpPr>
          <p:nvPr>
            <p:ph type="title"/>
          </p:nvPr>
        </p:nvSpPr>
        <p:spPr/>
        <p:txBody>
          <a:bodyPr/>
          <a:lstStyle/>
          <a:p>
            <a:pPr eaLnBrk="1" hangingPunct="1">
              <a:defRPr/>
            </a:pPr>
            <a:r>
              <a:rPr lang="en-US" smtClean="0"/>
              <a:t>Fully Connected Mesh Topology</a:t>
            </a:r>
          </a:p>
        </p:txBody>
      </p:sp>
      <p:sp>
        <p:nvSpPr>
          <p:cNvPr id="23558" name="laptop"/>
          <p:cNvSpPr>
            <a:spLocks noEditPoints="1" noChangeArrowheads="1"/>
          </p:cNvSpPr>
          <p:nvPr/>
        </p:nvSpPr>
        <p:spPr bwMode="auto">
          <a:xfrm>
            <a:off x="2286000" y="2895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3559" name="laptop"/>
          <p:cNvSpPr>
            <a:spLocks noEditPoints="1" noChangeArrowheads="1"/>
          </p:cNvSpPr>
          <p:nvPr/>
        </p:nvSpPr>
        <p:spPr bwMode="auto">
          <a:xfrm>
            <a:off x="3124200" y="4495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3560" name="laptop"/>
          <p:cNvSpPr>
            <a:spLocks noEditPoints="1" noChangeArrowheads="1"/>
          </p:cNvSpPr>
          <p:nvPr/>
        </p:nvSpPr>
        <p:spPr bwMode="auto">
          <a:xfrm>
            <a:off x="4114800" y="1752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3561" name="laptop"/>
          <p:cNvSpPr>
            <a:spLocks noEditPoints="1" noChangeArrowheads="1"/>
          </p:cNvSpPr>
          <p:nvPr/>
        </p:nvSpPr>
        <p:spPr bwMode="auto">
          <a:xfrm>
            <a:off x="5181600" y="45116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3562" name="laptop"/>
          <p:cNvSpPr>
            <a:spLocks noEditPoints="1" noChangeArrowheads="1"/>
          </p:cNvSpPr>
          <p:nvPr/>
        </p:nvSpPr>
        <p:spPr bwMode="auto">
          <a:xfrm>
            <a:off x="5943600" y="29114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4596" name="laptop"/>
          <p:cNvSpPr>
            <a:spLocks noEditPoints="1" noChangeArrowheads="1"/>
          </p:cNvSpPr>
          <p:nvPr/>
        </p:nvSpPr>
        <p:spPr bwMode="auto">
          <a:xfrm>
            <a:off x="6019800" y="1371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2228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596"/>
                                        </p:tgtEl>
                                        <p:attrNameLst>
                                          <p:attrName>style.visibility</p:attrName>
                                        </p:attrNameLst>
                                      </p:cBhvr>
                                      <p:to>
                                        <p:strVal val="visible"/>
                                      </p:to>
                                    </p:set>
                                    <p:anim calcmode="lin" valueType="num">
                                      <p:cBhvr additive="base">
                                        <p:cTn id="7" dur="500" fill="hold"/>
                                        <p:tgtEl>
                                          <p:spTgt spid="24596"/>
                                        </p:tgtEl>
                                        <p:attrNameLst>
                                          <p:attrName>ppt_x</p:attrName>
                                        </p:attrNameLst>
                                      </p:cBhvr>
                                      <p:tavLst>
                                        <p:tav tm="0">
                                          <p:val>
                                            <p:strVal val="1+#ppt_w/2"/>
                                          </p:val>
                                        </p:tav>
                                        <p:tav tm="100000">
                                          <p:val>
                                            <p:strVal val="#ppt_x"/>
                                          </p:val>
                                        </p:tav>
                                      </p:tavLst>
                                    </p:anim>
                                    <p:anim calcmode="lin" valueType="num">
                                      <p:cBhvr additive="base">
                                        <p:cTn id="8" dur="500" fill="hold"/>
                                        <p:tgtEl>
                                          <p:spTgt spid="245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p:cNvSpPr>
            <a:spLocks noGrp="1"/>
          </p:cNvSpPr>
          <p:nvPr>
            <p:ph type="sldNum" sz="quarter" idx="12"/>
          </p:nvPr>
        </p:nvSpPr>
        <p:spPr/>
        <p:txBody>
          <a:bodyPr/>
          <a:lstStyle/>
          <a:p>
            <a:pPr>
              <a:defRPr/>
            </a:pPr>
            <a:fld id="{F2C8B521-3FCB-4BC8-8FFF-5CC21170B6A4}" type="slidenum">
              <a:rPr lang="en-US"/>
              <a:pPr>
                <a:defRPr/>
              </a:pPr>
              <a:t>22</a:t>
            </a:fld>
            <a:endParaRPr lang="en-US"/>
          </a:p>
        </p:txBody>
      </p:sp>
      <p:grpSp>
        <p:nvGrpSpPr>
          <p:cNvPr id="24579" name="Group 8"/>
          <p:cNvGrpSpPr>
            <a:grpSpLocks/>
          </p:cNvGrpSpPr>
          <p:nvPr/>
        </p:nvGrpSpPr>
        <p:grpSpPr bwMode="auto">
          <a:xfrm>
            <a:off x="1219200" y="2286000"/>
            <a:ext cx="3657600" cy="2743200"/>
            <a:chOff x="1584" y="1440"/>
            <a:chExt cx="2304" cy="1728"/>
          </a:xfrm>
        </p:grpSpPr>
        <p:sp>
          <p:nvSpPr>
            <p:cNvPr id="24587" name="Line 9"/>
            <p:cNvSpPr>
              <a:spLocks noChangeShapeType="1"/>
            </p:cNvSpPr>
            <p:nvPr/>
          </p:nvSpPr>
          <p:spPr bwMode="auto">
            <a:xfrm flipV="1">
              <a:off x="1584" y="1440"/>
              <a:ext cx="1104" cy="720"/>
            </a:xfrm>
            <a:prstGeom prst="line">
              <a:avLst/>
            </a:prstGeom>
            <a:noFill/>
            <a:ln w="38100">
              <a:solidFill>
                <a:schemeClr val="tx1"/>
              </a:solidFill>
              <a:round/>
              <a:headEnd/>
              <a:tailEnd/>
            </a:ln>
          </p:spPr>
          <p:txBody>
            <a:bodyPr/>
            <a:lstStyle/>
            <a:p>
              <a:endParaRPr lang="en-US"/>
            </a:p>
          </p:txBody>
        </p:sp>
        <p:sp>
          <p:nvSpPr>
            <p:cNvPr id="24588" name="Line 10"/>
            <p:cNvSpPr>
              <a:spLocks noChangeShapeType="1"/>
            </p:cNvSpPr>
            <p:nvPr/>
          </p:nvSpPr>
          <p:spPr bwMode="auto">
            <a:xfrm flipH="1" flipV="1">
              <a:off x="2736" y="1440"/>
              <a:ext cx="1152" cy="720"/>
            </a:xfrm>
            <a:prstGeom prst="line">
              <a:avLst/>
            </a:prstGeom>
            <a:noFill/>
            <a:ln w="38100">
              <a:solidFill>
                <a:schemeClr val="tx1"/>
              </a:solidFill>
              <a:round/>
              <a:headEnd/>
              <a:tailEnd/>
            </a:ln>
          </p:spPr>
          <p:txBody>
            <a:bodyPr/>
            <a:lstStyle/>
            <a:p>
              <a:endParaRPr lang="en-US"/>
            </a:p>
          </p:txBody>
        </p:sp>
        <p:sp>
          <p:nvSpPr>
            <p:cNvPr id="24589" name="Line 11"/>
            <p:cNvSpPr>
              <a:spLocks noChangeShapeType="1"/>
            </p:cNvSpPr>
            <p:nvPr/>
          </p:nvSpPr>
          <p:spPr bwMode="auto">
            <a:xfrm flipV="1">
              <a:off x="3408" y="2160"/>
              <a:ext cx="480" cy="1008"/>
            </a:xfrm>
            <a:prstGeom prst="line">
              <a:avLst/>
            </a:prstGeom>
            <a:noFill/>
            <a:ln w="38100">
              <a:solidFill>
                <a:schemeClr val="tx1"/>
              </a:solidFill>
              <a:round/>
              <a:headEnd/>
              <a:tailEnd/>
            </a:ln>
          </p:spPr>
          <p:txBody>
            <a:bodyPr/>
            <a:lstStyle/>
            <a:p>
              <a:endParaRPr lang="en-US"/>
            </a:p>
          </p:txBody>
        </p:sp>
        <p:sp>
          <p:nvSpPr>
            <p:cNvPr id="24590" name="Line 12"/>
            <p:cNvSpPr>
              <a:spLocks noChangeShapeType="1"/>
            </p:cNvSpPr>
            <p:nvPr/>
          </p:nvSpPr>
          <p:spPr bwMode="auto">
            <a:xfrm flipV="1">
              <a:off x="2064" y="3168"/>
              <a:ext cx="1344" cy="0"/>
            </a:xfrm>
            <a:prstGeom prst="line">
              <a:avLst/>
            </a:prstGeom>
            <a:noFill/>
            <a:ln w="38100">
              <a:solidFill>
                <a:schemeClr val="tx1"/>
              </a:solidFill>
              <a:round/>
              <a:headEnd/>
              <a:tailEnd/>
            </a:ln>
          </p:spPr>
          <p:txBody>
            <a:bodyPr/>
            <a:lstStyle/>
            <a:p>
              <a:endParaRPr lang="en-US"/>
            </a:p>
          </p:txBody>
        </p:sp>
        <p:sp>
          <p:nvSpPr>
            <p:cNvPr id="24591" name="Line 13"/>
            <p:cNvSpPr>
              <a:spLocks noChangeShapeType="1"/>
            </p:cNvSpPr>
            <p:nvPr/>
          </p:nvSpPr>
          <p:spPr bwMode="auto">
            <a:xfrm>
              <a:off x="1584" y="2160"/>
              <a:ext cx="480" cy="1008"/>
            </a:xfrm>
            <a:prstGeom prst="line">
              <a:avLst/>
            </a:prstGeom>
            <a:noFill/>
            <a:ln w="38100">
              <a:solidFill>
                <a:schemeClr val="tx1"/>
              </a:solidFill>
              <a:round/>
              <a:headEnd/>
              <a:tailEnd/>
            </a:ln>
          </p:spPr>
          <p:txBody>
            <a:bodyPr/>
            <a:lstStyle/>
            <a:p>
              <a:endParaRPr lang="en-US"/>
            </a:p>
          </p:txBody>
        </p:sp>
        <p:sp>
          <p:nvSpPr>
            <p:cNvPr id="24592" name="Line 14"/>
            <p:cNvSpPr>
              <a:spLocks noChangeShapeType="1"/>
            </p:cNvSpPr>
            <p:nvPr/>
          </p:nvSpPr>
          <p:spPr bwMode="auto">
            <a:xfrm flipH="1">
              <a:off x="1584" y="2160"/>
              <a:ext cx="2304" cy="0"/>
            </a:xfrm>
            <a:prstGeom prst="line">
              <a:avLst/>
            </a:prstGeom>
            <a:noFill/>
            <a:ln w="38100">
              <a:solidFill>
                <a:schemeClr val="tx1"/>
              </a:solidFill>
              <a:round/>
              <a:headEnd/>
              <a:tailEnd/>
            </a:ln>
          </p:spPr>
          <p:txBody>
            <a:bodyPr/>
            <a:lstStyle/>
            <a:p>
              <a:endParaRPr lang="en-US"/>
            </a:p>
          </p:txBody>
        </p:sp>
        <p:sp>
          <p:nvSpPr>
            <p:cNvPr id="24593" name="Line 15"/>
            <p:cNvSpPr>
              <a:spLocks noChangeShapeType="1"/>
            </p:cNvSpPr>
            <p:nvPr/>
          </p:nvSpPr>
          <p:spPr bwMode="auto">
            <a:xfrm flipH="1">
              <a:off x="2064" y="2160"/>
              <a:ext cx="1776" cy="1008"/>
            </a:xfrm>
            <a:prstGeom prst="line">
              <a:avLst/>
            </a:prstGeom>
            <a:noFill/>
            <a:ln w="38100">
              <a:solidFill>
                <a:schemeClr val="tx1"/>
              </a:solidFill>
              <a:round/>
              <a:headEnd/>
              <a:tailEnd/>
            </a:ln>
          </p:spPr>
          <p:txBody>
            <a:bodyPr/>
            <a:lstStyle/>
            <a:p>
              <a:endParaRPr lang="en-US"/>
            </a:p>
          </p:txBody>
        </p:sp>
        <p:sp>
          <p:nvSpPr>
            <p:cNvPr id="24594" name="Line 16"/>
            <p:cNvSpPr>
              <a:spLocks noChangeShapeType="1"/>
            </p:cNvSpPr>
            <p:nvPr/>
          </p:nvSpPr>
          <p:spPr bwMode="auto">
            <a:xfrm flipH="1" flipV="1">
              <a:off x="1632" y="2160"/>
              <a:ext cx="1776" cy="1008"/>
            </a:xfrm>
            <a:prstGeom prst="line">
              <a:avLst/>
            </a:prstGeom>
            <a:noFill/>
            <a:ln w="38100">
              <a:solidFill>
                <a:schemeClr val="tx1"/>
              </a:solidFill>
              <a:round/>
              <a:headEnd/>
              <a:tailEnd/>
            </a:ln>
          </p:spPr>
          <p:txBody>
            <a:bodyPr/>
            <a:lstStyle/>
            <a:p>
              <a:endParaRPr lang="en-US"/>
            </a:p>
          </p:txBody>
        </p:sp>
        <p:sp>
          <p:nvSpPr>
            <p:cNvPr id="24595" name="Line 17"/>
            <p:cNvSpPr>
              <a:spLocks noChangeShapeType="1"/>
            </p:cNvSpPr>
            <p:nvPr/>
          </p:nvSpPr>
          <p:spPr bwMode="auto">
            <a:xfrm flipH="1">
              <a:off x="2064" y="1440"/>
              <a:ext cx="672" cy="1728"/>
            </a:xfrm>
            <a:prstGeom prst="line">
              <a:avLst/>
            </a:prstGeom>
            <a:noFill/>
            <a:ln w="38100">
              <a:solidFill>
                <a:schemeClr val="tx1"/>
              </a:solidFill>
              <a:round/>
              <a:headEnd/>
              <a:tailEnd/>
            </a:ln>
          </p:spPr>
          <p:txBody>
            <a:bodyPr/>
            <a:lstStyle/>
            <a:p>
              <a:endParaRPr lang="en-US"/>
            </a:p>
          </p:txBody>
        </p:sp>
        <p:sp>
          <p:nvSpPr>
            <p:cNvPr id="24596" name="Line 18"/>
            <p:cNvSpPr>
              <a:spLocks noChangeShapeType="1"/>
            </p:cNvSpPr>
            <p:nvPr/>
          </p:nvSpPr>
          <p:spPr bwMode="auto">
            <a:xfrm flipH="1" flipV="1">
              <a:off x="2688" y="1440"/>
              <a:ext cx="720" cy="1728"/>
            </a:xfrm>
            <a:prstGeom prst="line">
              <a:avLst/>
            </a:prstGeom>
            <a:noFill/>
            <a:ln w="38100">
              <a:solidFill>
                <a:schemeClr val="tx1"/>
              </a:solidFill>
              <a:round/>
              <a:headEnd/>
              <a:tailEnd/>
            </a:ln>
          </p:spPr>
          <p:txBody>
            <a:bodyPr/>
            <a:lstStyle/>
            <a:p>
              <a:endParaRPr lang="en-US"/>
            </a:p>
          </p:txBody>
        </p:sp>
      </p:grpSp>
      <p:sp>
        <p:nvSpPr>
          <p:cNvPr id="30739" name="Rectangle 19"/>
          <p:cNvSpPr>
            <a:spLocks noGrp="1" noChangeArrowheads="1"/>
          </p:cNvSpPr>
          <p:nvPr>
            <p:ph type="title"/>
          </p:nvPr>
        </p:nvSpPr>
        <p:spPr/>
        <p:txBody>
          <a:bodyPr/>
          <a:lstStyle/>
          <a:p>
            <a:pPr eaLnBrk="1" hangingPunct="1">
              <a:defRPr/>
            </a:pPr>
            <a:r>
              <a:rPr lang="en-US" smtClean="0"/>
              <a:t>Fully Connected Mesh Topology</a:t>
            </a:r>
          </a:p>
        </p:txBody>
      </p:sp>
      <p:sp>
        <p:nvSpPr>
          <p:cNvPr id="24581" name="Rectangle 28"/>
          <p:cNvSpPr>
            <a:spLocks noGrp="1" noChangeArrowheads="1"/>
          </p:cNvSpPr>
          <p:nvPr>
            <p:ph type="body" sz="half" idx="2"/>
          </p:nvPr>
        </p:nvSpPr>
        <p:spPr>
          <a:xfrm>
            <a:off x="5410200" y="1371600"/>
            <a:ext cx="3276600" cy="3733800"/>
          </a:xfrm>
        </p:spPr>
        <p:txBody>
          <a:bodyPr/>
          <a:lstStyle/>
          <a:p>
            <a:pPr eaLnBrk="1" hangingPunct="1"/>
            <a:r>
              <a:rPr lang="en-US" sz="2400" b="1" u="sng" smtClean="0">
                <a:solidFill>
                  <a:schemeClr val="tx2"/>
                </a:solidFill>
                <a:effectLst/>
              </a:rPr>
              <a:t>Pros:</a:t>
            </a:r>
          </a:p>
          <a:p>
            <a:pPr lvl="1" eaLnBrk="1" hangingPunct="1"/>
            <a:r>
              <a:rPr lang="en-US" sz="2000" smtClean="0">
                <a:solidFill>
                  <a:schemeClr val="tx2"/>
                </a:solidFill>
                <a:effectLst/>
              </a:rPr>
              <a:t>Dedicated links</a:t>
            </a:r>
          </a:p>
          <a:p>
            <a:pPr lvl="1" eaLnBrk="1" hangingPunct="1"/>
            <a:r>
              <a:rPr lang="en-US" sz="2000" smtClean="0">
                <a:solidFill>
                  <a:schemeClr val="tx2"/>
                </a:solidFill>
                <a:effectLst/>
              </a:rPr>
              <a:t>Robustness</a:t>
            </a:r>
          </a:p>
          <a:p>
            <a:pPr lvl="1" eaLnBrk="1" hangingPunct="1"/>
            <a:r>
              <a:rPr lang="en-US" sz="2000" smtClean="0">
                <a:solidFill>
                  <a:schemeClr val="tx2"/>
                </a:solidFill>
                <a:effectLst/>
              </a:rPr>
              <a:t>Privacy</a:t>
            </a:r>
          </a:p>
          <a:p>
            <a:pPr lvl="1" eaLnBrk="1" hangingPunct="1"/>
            <a:r>
              <a:rPr lang="en-US" sz="2000" smtClean="0">
                <a:solidFill>
                  <a:schemeClr val="tx2"/>
                </a:solidFill>
                <a:effectLst/>
              </a:rPr>
              <a:t>Easy to identify fault</a:t>
            </a:r>
          </a:p>
          <a:p>
            <a:pPr eaLnBrk="1" hangingPunct="1"/>
            <a:r>
              <a:rPr lang="en-US" sz="2400" b="1" u="sng" smtClean="0">
                <a:solidFill>
                  <a:schemeClr val="tx2"/>
                </a:solidFill>
                <a:effectLst/>
              </a:rPr>
              <a:t>Cons:</a:t>
            </a:r>
          </a:p>
          <a:p>
            <a:pPr lvl="1" eaLnBrk="1" hangingPunct="1"/>
            <a:r>
              <a:rPr lang="en-US" sz="2000" smtClean="0">
                <a:solidFill>
                  <a:schemeClr val="tx2"/>
                </a:solidFill>
                <a:effectLst/>
              </a:rPr>
              <a:t>A lot of cabling</a:t>
            </a:r>
          </a:p>
          <a:p>
            <a:pPr lvl="1" eaLnBrk="1" hangingPunct="1"/>
            <a:r>
              <a:rPr lang="en-US" sz="2000" smtClean="0">
                <a:solidFill>
                  <a:schemeClr val="tx2"/>
                </a:solidFill>
                <a:effectLst/>
              </a:rPr>
              <a:t>I/O ports</a:t>
            </a:r>
          </a:p>
          <a:p>
            <a:pPr lvl="1" eaLnBrk="1" hangingPunct="1"/>
            <a:r>
              <a:rPr lang="en-US" sz="2000" smtClean="0">
                <a:solidFill>
                  <a:schemeClr val="tx2"/>
                </a:solidFill>
                <a:effectLst/>
              </a:rPr>
              <a:t>Difficult to move</a:t>
            </a:r>
          </a:p>
        </p:txBody>
      </p:sp>
      <p:sp>
        <p:nvSpPr>
          <p:cNvPr id="24582" name="laptop"/>
          <p:cNvSpPr>
            <a:spLocks noEditPoints="1" noChangeArrowheads="1"/>
          </p:cNvSpPr>
          <p:nvPr/>
        </p:nvSpPr>
        <p:spPr bwMode="auto">
          <a:xfrm>
            <a:off x="685800" y="2895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4583" name="laptop"/>
          <p:cNvSpPr>
            <a:spLocks noEditPoints="1" noChangeArrowheads="1"/>
          </p:cNvSpPr>
          <p:nvPr/>
        </p:nvSpPr>
        <p:spPr bwMode="auto">
          <a:xfrm>
            <a:off x="1524000" y="4495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4584" name="laptop"/>
          <p:cNvSpPr>
            <a:spLocks noEditPoints="1" noChangeArrowheads="1"/>
          </p:cNvSpPr>
          <p:nvPr/>
        </p:nvSpPr>
        <p:spPr bwMode="auto">
          <a:xfrm>
            <a:off x="2514600" y="1752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4585" name="laptop"/>
          <p:cNvSpPr>
            <a:spLocks noEditPoints="1" noChangeArrowheads="1"/>
          </p:cNvSpPr>
          <p:nvPr/>
        </p:nvSpPr>
        <p:spPr bwMode="auto">
          <a:xfrm>
            <a:off x="3581400" y="45116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4586" name="laptop"/>
          <p:cNvSpPr>
            <a:spLocks noEditPoints="1" noChangeArrowheads="1"/>
          </p:cNvSpPr>
          <p:nvPr/>
        </p:nvSpPr>
        <p:spPr bwMode="auto">
          <a:xfrm>
            <a:off x="4343400" y="29114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372857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pPr>
              <a:defRPr/>
            </a:pPr>
            <a:fld id="{59CB2A68-A61E-4677-BB09-4B873120D83D}" type="slidenum">
              <a:rPr lang="en-US"/>
              <a:pPr>
                <a:defRPr/>
              </a:pPr>
              <a:t>23</a:t>
            </a:fld>
            <a:endParaRPr lang="en-US"/>
          </a:p>
        </p:txBody>
      </p:sp>
      <p:grpSp>
        <p:nvGrpSpPr>
          <p:cNvPr id="25603" name="Group 21"/>
          <p:cNvGrpSpPr>
            <a:grpSpLocks/>
          </p:cNvGrpSpPr>
          <p:nvPr/>
        </p:nvGrpSpPr>
        <p:grpSpPr bwMode="auto">
          <a:xfrm>
            <a:off x="3124200" y="2590800"/>
            <a:ext cx="2590800" cy="1828800"/>
            <a:chOff x="1008" y="1680"/>
            <a:chExt cx="1632" cy="1152"/>
          </a:xfrm>
        </p:grpSpPr>
        <p:sp>
          <p:nvSpPr>
            <p:cNvPr id="25620" name="Line 14"/>
            <p:cNvSpPr>
              <a:spLocks noChangeShapeType="1"/>
            </p:cNvSpPr>
            <p:nvPr/>
          </p:nvSpPr>
          <p:spPr bwMode="auto">
            <a:xfrm>
              <a:off x="1056" y="1680"/>
              <a:ext cx="768" cy="528"/>
            </a:xfrm>
            <a:prstGeom prst="line">
              <a:avLst/>
            </a:prstGeom>
            <a:noFill/>
            <a:ln w="38100">
              <a:solidFill>
                <a:schemeClr val="tx1"/>
              </a:solidFill>
              <a:round/>
              <a:headEnd/>
              <a:tailEnd/>
            </a:ln>
          </p:spPr>
          <p:txBody>
            <a:bodyPr/>
            <a:lstStyle/>
            <a:p>
              <a:endParaRPr lang="en-US"/>
            </a:p>
          </p:txBody>
        </p:sp>
        <p:sp>
          <p:nvSpPr>
            <p:cNvPr id="25621" name="Line 17"/>
            <p:cNvSpPr>
              <a:spLocks noChangeShapeType="1"/>
            </p:cNvSpPr>
            <p:nvPr/>
          </p:nvSpPr>
          <p:spPr bwMode="auto">
            <a:xfrm flipV="1">
              <a:off x="1824" y="1680"/>
              <a:ext cx="768" cy="528"/>
            </a:xfrm>
            <a:prstGeom prst="line">
              <a:avLst/>
            </a:prstGeom>
            <a:noFill/>
            <a:ln w="38100">
              <a:solidFill>
                <a:schemeClr val="tx1"/>
              </a:solidFill>
              <a:round/>
              <a:headEnd/>
              <a:tailEnd/>
            </a:ln>
          </p:spPr>
          <p:txBody>
            <a:bodyPr/>
            <a:lstStyle/>
            <a:p>
              <a:endParaRPr lang="en-US"/>
            </a:p>
          </p:txBody>
        </p:sp>
        <p:sp>
          <p:nvSpPr>
            <p:cNvPr id="25622" name="Line 18"/>
            <p:cNvSpPr>
              <a:spLocks noChangeShapeType="1"/>
            </p:cNvSpPr>
            <p:nvPr/>
          </p:nvSpPr>
          <p:spPr bwMode="auto">
            <a:xfrm flipH="1">
              <a:off x="1008" y="2208"/>
              <a:ext cx="816" cy="624"/>
            </a:xfrm>
            <a:prstGeom prst="line">
              <a:avLst/>
            </a:prstGeom>
            <a:noFill/>
            <a:ln w="38100">
              <a:solidFill>
                <a:schemeClr val="tx1"/>
              </a:solidFill>
              <a:round/>
              <a:headEnd/>
              <a:tailEnd/>
            </a:ln>
          </p:spPr>
          <p:txBody>
            <a:bodyPr/>
            <a:lstStyle/>
            <a:p>
              <a:endParaRPr lang="en-US"/>
            </a:p>
          </p:txBody>
        </p:sp>
        <p:sp>
          <p:nvSpPr>
            <p:cNvPr id="25623" name="Line 19"/>
            <p:cNvSpPr>
              <a:spLocks noChangeShapeType="1"/>
            </p:cNvSpPr>
            <p:nvPr/>
          </p:nvSpPr>
          <p:spPr bwMode="auto">
            <a:xfrm flipH="1" flipV="1">
              <a:off x="1824" y="2208"/>
              <a:ext cx="816" cy="624"/>
            </a:xfrm>
            <a:prstGeom prst="line">
              <a:avLst/>
            </a:prstGeom>
            <a:noFill/>
            <a:ln w="38100">
              <a:solidFill>
                <a:schemeClr val="tx1"/>
              </a:solidFill>
              <a:round/>
              <a:headEnd/>
              <a:tailEnd/>
            </a:ln>
          </p:spPr>
          <p:txBody>
            <a:bodyPr/>
            <a:lstStyle/>
            <a:p>
              <a:endParaRPr lang="en-US"/>
            </a:p>
          </p:txBody>
        </p:sp>
      </p:grpSp>
      <p:sp>
        <p:nvSpPr>
          <p:cNvPr id="26626" name="Rectangle 2"/>
          <p:cNvSpPr>
            <a:spLocks noGrp="1" noChangeArrowheads="1"/>
          </p:cNvSpPr>
          <p:nvPr>
            <p:ph type="title"/>
          </p:nvPr>
        </p:nvSpPr>
        <p:spPr/>
        <p:txBody>
          <a:bodyPr/>
          <a:lstStyle/>
          <a:p>
            <a:pPr eaLnBrk="1" hangingPunct="1">
              <a:defRPr/>
            </a:pPr>
            <a:r>
              <a:rPr lang="en-US" smtClean="0"/>
              <a:t>Star Topology</a:t>
            </a:r>
          </a:p>
        </p:txBody>
      </p:sp>
      <p:sp>
        <p:nvSpPr>
          <p:cNvPr id="25605" name="laptop"/>
          <p:cNvSpPr>
            <a:spLocks noEditPoints="1" noChangeArrowheads="1"/>
          </p:cNvSpPr>
          <p:nvPr/>
        </p:nvSpPr>
        <p:spPr bwMode="auto">
          <a:xfrm>
            <a:off x="2667000" y="39020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5606" name="laptop"/>
          <p:cNvSpPr>
            <a:spLocks noEditPoints="1" noChangeArrowheads="1"/>
          </p:cNvSpPr>
          <p:nvPr/>
        </p:nvSpPr>
        <p:spPr bwMode="auto">
          <a:xfrm>
            <a:off x="51816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5607" name="laptop"/>
          <p:cNvSpPr>
            <a:spLocks noEditPoints="1" noChangeArrowheads="1"/>
          </p:cNvSpPr>
          <p:nvPr/>
        </p:nvSpPr>
        <p:spPr bwMode="auto">
          <a:xfrm>
            <a:off x="26670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5608" name="laptop"/>
          <p:cNvSpPr>
            <a:spLocks noEditPoints="1" noChangeArrowheads="1"/>
          </p:cNvSpPr>
          <p:nvPr/>
        </p:nvSpPr>
        <p:spPr bwMode="auto">
          <a:xfrm>
            <a:off x="5181600" y="39020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5609" name="Rectangle 8"/>
          <p:cNvSpPr>
            <a:spLocks noChangeArrowheads="1"/>
          </p:cNvSpPr>
          <p:nvPr/>
        </p:nvSpPr>
        <p:spPr bwMode="auto">
          <a:xfrm>
            <a:off x="3962400" y="3276600"/>
            <a:ext cx="838200" cy="3810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a:t>Hub</a:t>
            </a:r>
          </a:p>
        </p:txBody>
      </p:sp>
      <p:sp>
        <p:nvSpPr>
          <p:cNvPr id="26656" name="Rectangle 32"/>
          <p:cNvSpPr>
            <a:spLocks noChangeArrowheads="1"/>
          </p:cNvSpPr>
          <p:nvPr/>
        </p:nvSpPr>
        <p:spPr bwMode="auto">
          <a:xfrm rot="2059088">
            <a:off x="3429000" y="2590800"/>
            <a:ext cx="304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57" name="Rectangle 33"/>
          <p:cNvSpPr>
            <a:spLocks noChangeArrowheads="1"/>
          </p:cNvSpPr>
          <p:nvPr/>
        </p:nvSpPr>
        <p:spPr bwMode="auto">
          <a:xfrm rot="19540912" flipH="1">
            <a:off x="4495800" y="3048000"/>
            <a:ext cx="304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58" name="Rectangle 34"/>
          <p:cNvSpPr>
            <a:spLocks noChangeArrowheads="1"/>
          </p:cNvSpPr>
          <p:nvPr/>
        </p:nvSpPr>
        <p:spPr bwMode="auto">
          <a:xfrm rot="19255094" flipH="1">
            <a:off x="3886200" y="3505200"/>
            <a:ext cx="304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59" name="Rectangle 35"/>
          <p:cNvSpPr>
            <a:spLocks noChangeArrowheads="1"/>
          </p:cNvSpPr>
          <p:nvPr/>
        </p:nvSpPr>
        <p:spPr bwMode="auto">
          <a:xfrm rot="2344906">
            <a:off x="4648200" y="3505200"/>
            <a:ext cx="304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614" name="Text Box 36"/>
          <p:cNvSpPr txBox="1">
            <a:spLocks noChangeArrowheads="1"/>
          </p:cNvSpPr>
          <p:nvPr/>
        </p:nvSpPr>
        <p:spPr bwMode="auto">
          <a:xfrm>
            <a:off x="2971800" y="1828800"/>
            <a:ext cx="320675" cy="366713"/>
          </a:xfrm>
          <a:prstGeom prst="rect">
            <a:avLst/>
          </a:prstGeom>
          <a:noFill/>
          <a:ln w="9525">
            <a:noFill/>
            <a:miter lim="800000"/>
            <a:headEnd/>
            <a:tailEnd/>
          </a:ln>
        </p:spPr>
        <p:txBody>
          <a:bodyPr wrap="none">
            <a:spAutoFit/>
          </a:bodyPr>
          <a:lstStyle/>
          <a:p>
            <a:r>
              <a:rPr lang="en-US" i="1">
                <a:solidFill>
                  <a:schemeClr val="folHlink"/>
                </a:solidFill>
              </a:rPr>
              <a:t>A</a:t>
            </a:r>
          </a:p>
        </p:txBody>
      </p:sp>
      <p:sp>
        <p:nvSpPr>
          <p:cNvPr id="25615" name="Text Box 37"/>
          <p:cNvSpPr txBox="1">
            <a:spLocks noChangeArrowheads="1"/>
          </p:cNvSpPr>
          <p:nvPr/>
        </p:nvSpPr>
        <p:spPr bwMode="auto">
          <a:xfrm>
            <a:off x="5486400" y="1843088"/>
            <a:ext cx="339725" cy="366712"/>
          </a:xfrm>
          <a:prstGeom prst="rect">
            <a:avLst/>
          </a:prstGeom>
          <a:noFill/>
          <a:ln w="9525">
            <a:noFill/>
            <a:miter lim="800000"/>
            <a:headEnd/>
            <a:tailEnd/>
          </a:ln>
        </p:spPr>
        <p:txBody>
          <a:bodyPr wrap="none">
            <a:spAutoFit/>
          </a:bodyPr>
          <a:lstStyle/>
          <a:p>
            <a:r>
              <a:rPr lang="en-US" i="1">
                <a:solidFill>
                  <a:schemeClr val="folHlink"/>
                </a:solidFill>
              </a:rPr>
              <a:t>D</a:t>
            </a:r>
          </a:p>
        </p:txBody>
      </p:sp>
      <p:sp>
        <p:nvSpPr>
          <p:cNvPr id="25616" name="Text Box 38"/>
          <p:cNvSpPr txBox="1">
            <a:spLocks noChangeArrowheads="1"/>
          </p:cNvSpPr>
          <p:nvPr/>
        </p:nvSpPr>
        <p:spPr bwMode="auto">
          <a:xfrm>
            <a:off x="2971800" y="4586288"/>
            <a:ext cx="320675" cy="366712"/>
          </a:xfrm>
          <a:prstGeom prst="rect">
            <a:avLst/>
          </a:prstGeom>
          <a:noFill/>
          <a:ln w="9525">
            <a:noFill/>
            <a:miter lim="800000"/>
            <a:headEnd/>
            <a:tailEnd/>
          </a:ln>
        </p:spPr>
        <p:txBody>
          <a:bodyPr wrap="none">
            <a:spAutoFit/>
          </a:bodyPr>
          <a:lstStyle/>
          <a:p>
            <a:r>
              <a:rPr lang="en-US" i="1">
                <a:solidFill>
                  <a:schemeClr val="folHlink"/>
                </a:solidFill>
              </a:rPr>
              <a:t>B</a:t>
            </a:r>
          </a:p>
        </p:txBody>
      </p:sp>
      <p:sp>
        <p:nvSpPr>
          <p:cNvPr id="25617" name="Text Box 39"/>
          <p:cNvSpPr txBox="1">
            <a:spLocks noChangeArrowheads="1"/>
          </p:cNvSpPr>
          <p:nvPr/>
        </p:nvSpPr>
        <p:spPr bwMode="auto">
          <a:xfrm>
            <a:off x="5470525" y="4586288"/>
            <a:ext cx="320675" cy="366712"/>
          </a:xfrm>
          <a:prstGeom prst="rect">
            <a:avLst/>
          </a:prstGeom>
          <a:noFill/>
          <a:ln w="9525">
            <a:noFill/>
            <a:miter lim="800000"/>
            <a:headEnd/>
            <a:tailEnd/>
          </a:ln>
        </p:spPr>
        <p:txBody>
          <a:bodyPr wrap="none">
            <a:spAutoFit/>
          </a:bodyPr>
          <a:lstStyle/>
          <a:p>
            <a:r>
              <a:rPr lang="en-US" i="1">
                <a:solidFill>
                  <a:schemeClr val="folHlink"/>
                </a:solidFill>
              </a:rPr>
              <a:t>C</a:t>
            </a:r>
          </a:p>
        </p:txBody>
      </p:sp>
      <p:sp>
        <p:nvSpPr>
          <p:cNvPr id="26668" name="Text Box 44"/>
          <p:cNvSpPr txBox="1">
            <a:spLocks noChangeArrowheads="1"/>
          </p:cNvSpPr>
          <p:nvPr/>
        </p:nvSpPr>
        <p:spPr bwMode="auto">
          <a:xfrm>
            <a:off x="3522663" y="4908550"/>
            <a:ext cx="668337" cy="366713"/>
          </a:xfrm>
          <a:prstGeom prst="rect">
            <a:avLst/>
          </a:prstGeom>
          <a:noFill/>
          <a:ln w="9525">
            <a:noFill/>
            <a:miter lim="800000"/>
            <a:headEnd/>
            <a:tailEnd/>
          </a:ln>
        </p:spPr>
        <p:txBody>
          <a:bodyPr wrap="none">
            <a:spAutoFit/>
          </a:bodyPr>
          <a:lstStyle/>
          <a:p>
            <a:r>
              <a:rPr lang="en-US">
                <a:latin typeface="Garamond" pitchFamily="18" charset="0"/>
              </a:rPr>
              <a:t>Drop</a:t>
            </a:r>
          </a:p>
        </p:txBody>
      </p:sp>
      <p:sp>
        <p:nvSpPr>
          <p:cNvPr id="26669" name="Text Box 45"/>
          <p:cNvSpPr txBox="1">
            <a:spLocks noChangeArrowheads="1"/>
          </p:cNvSpPr>
          <p:nvPr/>
        </p:nvSpPr>
        <p:spPr bwMode="auto">
          <a:xfrm>
            <a:off x="5580063" y="3214688"/>
            <a:ext cx="668337" cy="366712"/>
          </a:xfrm>
          <a:prstGeom prst="rect">
            <a:avLst/>
          </a:prstGeom>
          <a:noFill/>
          <a:ln w="9525">
            <a:noFill/>
            <a:miter lim="800000"/>
            <a:headEnd/>
            <a:tailEnd/>
          </a:ln>
        </p:spPr>
        <p:txBody>
          <a:bodyPr wrap="none">
            <a:spAutoFit/>
          </a:bodyPr>
          <a:lstStyle/>
          <a:p>
            <a:r>
              <a:rPr lang="en-US">
                <a:latin typeface="Garamond" pitchFamily="18" charset="0"/>
              </a:rPr>
              <a:t>Drop</a:t>
            </a:r>
          </a:p>
        </p:txBody>
      </p:sp>
    </p:spTree>
    <p:extLst>
      <p:ext uri="{BB962C8B-B14F-4D97-AF65-F5344CB8AC3E}">
        <p14:creationId xmlns:p14="http://schemas.microsoft.com/office/powerpoint/2010/main" val="23174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grpId="1" nodeType="clickEffect">
                                  <p:stCondLst>
                                    <p:cond delay="0"/>
                                  </p:stCondLst>
                                  <p:childTnLst>
                                    <p:animMotion origin="layout" path="M 3.33333E-6 1.11111E-6 L 0.09948 0.09444 " pathEditMode="relative" ptsTypes="AA">
                                      <p:cBhvr>
                                        <p:cTn id="10" dur="1000" fill="hold"/>
                                        <p:tgtEl>
                                          <p:spTgt spid="26656"/>
                                        </p:tgtEl>
                                        <p:attrNameLst>
                                          <p:attrName>ppt_x</p:attrName>
                                          <p:attrName>ppt_y</p:attrName>
                                        </p:attrNameLst>
                                      </p:cBhvr>
                                    </p:animMotion>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2665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665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659"/>
                                        </p:tgtEl>
                                        <p:attrNameLst>
                                          <p:attrName>style.visibility</p:attrName>
                                        </p:attrNameLst>
                                      </p:cBhvr>
                                      <p:to>
                                        <p:strVal val="visible"/>
                                      </p:to>
                                    </p:set>
                                  </p:childTnLst>
                                </p:cTn>
                              </p:par>
                              <p:par>
                                <p:cTn id="18" presetID="1" presetClass="exit" presetSubtype="0" fill="hold" grpId="2" nodeType="withEffect">
                                  <p:stCondLst>
                                    <p:cond delay="0"/>
                                  </p:stCondLst>
                                  <p:childTnLst>
                                    <p:set>
                                      <p:cBhvr>
                                        <p:cTn id="19" dur="1" fill="hold">
                                          <p:stCondLst>
                                            <p:cond delay="0"/>
                                          </p:stCondLst>
                                        </p:cTn>
                                        <p:tgtEl>
                                          <p:spTgt spid="26656"/>
                                        </p:tgtEl>
                                        <p:attrNameLst>
                                          <p:attrName>style.visibility</p:attrName>
                                        </p:attrNameLst>
                                      </p:cBhvr>
                                      <p:to>
                                        <p:strVal val="hidden"/>
                                      </p:to>
                                    </p:set>
                                  </p:childTnLst>
                                </p:cTn>
                              </p:par>
                            </p:childTnLst>
                          </p:cTn>
                        </p:par>
                        <p:par>
                          <p:cTn id="20" fill="hold">
                            <p:stCondLst>
                              <p:cond delay="1000"/>
                            </p:stCondLst>
                            <p:childTnLst>
                              <p:par>
                                <p:cTn id="21" presetID="0" presetClass="path" presetSubtype="0" fill="hold" grpId="1" nodeType="afterEffect">
                                  <p:stCondLst>
                                    <p:cond delay="0"/>
                                  </p:stCondLst>
                                  <p:childTnLst>
                                    <p:animMotion origin="layout" path="M -3.33333E-6 0.00138 L 0.09636 -0.08889 " pathEditMode="relative" rAng="0" ptsTypes="AA">
                                      <p:cBhvr>
                                        <p:cTn id="22" dur="1000" fill="hold"/>
                                        <p:tgtEl>
                                          <p:spTgt spid="26657"/>
                                        </p:tgtEl>
                                        <p:attrNameLst>
                                          <p:attrName>ppt_x</p:attrName>
                                          <p:attrName>ppt_y</p:attrName>
                                        </p:attrNameLst>
                                      </p:cBhvr>
                                      <p:rCtr x="48" y="-45"/>
                                    </p:animMotion>
                                  </p:childTnLst>
                                </p:cTn>
                              </p:par>
                              <p:par>
                                <p:cTn id="23" presetID="0" presetClass="path" presetSubtype="0" fill="hold" grpId="1" nodeType="withEffect">
                                  <p:stCondLst>
                                    <p:cond delay="0"/>
                                  </p:stCondLst>
                                  <p:childTnLst>
                                    <p:animMotion origin="layout" path="M 3.33333E-6 -2.22222E-6 L -0.07292 0.0757 " pathEditMode="relative" ptsTypes="AA">
                                      <p:cBhvr>
                                        <p:cTn id="24" dur="1000" fill="hold"/>
                                        <p:tgtEl>
                                          <p:spTgt spid="26658"/>
                                        </p:tgtEl>
                                        <p:attrNameLst>
                                          <p:attrName>ppt_x</p:attrName>
                                          <p:attrName>ppt_y</p:attrName>
                                        </p:attrNameLst>
                                      </p:cBhvr>
                                    </p:animMotion>
                                  </p:childTnLst>
                                </p:cTn>
                              </p:par>
                              <p:par>
                                <p:cTn id="25" presetID="0" presetClass="path" presetSubtype="0" fill="hold" grpId="1" nodeType="withEffect">
                                  <p:stCondLst>
                                    <p:cond delay="0"/>
                                  </p:stCondLst>
                                  <p:childTnLst>
                                    <p:animMotion origin="layout" path="M -3.33333E-6 -2.22222E-6 L 0.07813 0.08125 " pathEditMode="relative" rAng="0" ptsTypes="AA">
                                      <p:cBhvr>
                                        <p:cTn id="26" dur="1000" fill="hold"/>
                                        <p:tgtEl>
                                          <p:spTgt spid="26659"/>
                                        </p:tgtEl>
                                        <p:attrNameLst>
                                          <p:attrName>ppt_x</p:attrName>
                                          <p:attrName>ppt_y</p:attrName>
                                        </p:attrNameLst>
                                      </p:cBhvr>
                                      <p:rCtr x="39" y="41"/>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fill="hold" grpId="2" nodeType="clickEffect">
                                  <p:stCondLst>
                                    <p:cond delay="0"/>
                                  </p:stCondLst>
                                  <p:childTnLst>
                                    <p:animMotion origin="layout" path="M -0.07292 0.0757 L -0.075 0.22222 " pathEditMode="relative" rAng="0" ptsTypes="AA">
                                      <p:cBhvr>
                                        <p:cTn id="30" dur="500" fill="hold"/>
                                        <p:tgtEl>
                                          <p:spTgt spid="26658"/>
                                        </p:tgtEl>
                                        <p:attrNameLst>
                                          <p:attrName>ppt_x</p:attrName>
                                          <p:attrName>ppt_y</p:attrName>
                                        </p:attrNameLst>
                                      </p:cBhvr>
                                      <p:rCtr x="-1" y="73"/>
                                    </p:animMotion>
                                  </p:childTnLst>
                                </p:cTn>
                              </p:par>
                              <p:par>
                                <p:cTn id="31" presetID="42" presetClass="path" presetSubtype="0" accel="50000" decel="50000" fill="hold" grpId="2" nodeType="withEffect">
                                  <p:stCondLst>
                                    <p:cond delay="0"/>
                                  </p:stCondLst>
                                  <p:childTnLst>
                                    <p:animMotion origin="layout" path="M 0.09167 -0.08889 L 0.09167 0.04444 " pathEditMode="relative" rAng="0" ptsTypes="AA">
                                      <p:cBhvr>
                                        <p:cTn id="32" dur="500" fill="hold"/>
                                        <p:tgtEl>
                                          <p:spTgt spid="26657"/>
                                        </p:tgtEl>
                                        <p:attrNameLst>
                                          <p:attrName>ppt_x</p:attrName>
                                          <p:attrName>ppt_y</p:attrName>
                                        </p:attrNameLst>
                                      </p:cBhvr>
                                      <p:rCtr x="0" y="67"/>
                                    </p:animMotion>
                                  </p:childTnLst>
                                </p:cTn>
                              </p:par>
                              <p:par>
                                <p:cTn id="33" presetID="10" presetClass="entr" presetSubtype="0" fill="hold" grpId="0" nodeType="withEffect">
                                  <p:stCondLst>
                                    <p:cond delay="0"/>
                                  </p:stCondLst>
                                  <p:childTnLst>
                                    <p:set>
                                      <p:cBhvr>
                                        <p:cTn id="34" dur="1" fill="hold">
                                          <p:stCondLst>
                                            <p:cond delay="0"/>
                                          </p:stCondLst>
                                        </p:cTn>
                                        <p:tgtEl>
                                          <p:spTgt spid="26668"/>
                                        </p:tgtEl>
                                        <p:attrNameLst>
                                          <p:attrName>style.visibility</p:attrName>
                                        </p:attrNameLst>
                                      </p:cBhvr>
                                      <p:to>
                                        <p:strVal val="visible"/>
                                      </p:to>
                                    </p:set>
                                    <p:animEffect transition="in" filter="fade">
                                      <p:cBhvr>
                                        <p:cTn id="35" dur="500"/>
                                        <p:tgtEl>
                                          <p:spTgt spid="2666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669"/>
                                        </p:tgtEl>
                                        <p:attrNameLst>
                                          <p:attrName>style.visibility</p:attrName>
                                        </p:attrNameLst>
                                      </p:cBhvr>
                                      <p:to>
                                        <p:strVal val="visible"/>
                                      </p:to>
                                    </p:set>
                                    <p:animEffect transition="in" filter="fade">
                                      <p:cBhvr>
                                        <p:cTn id="38" dur="500"/>
                                        <p:tgtEl>
                                          <p:spTgt spid="26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6" grpId="0" animBg="1"/>
      <p:bldP spid="26656" grpId="1" animBg="1"/>
      <p:bldP spid="26656" grpId="2" animBg="1"/>
      <p:bldP spid="26657" grpId="0" animBg="1"/>
      <p:bldP spid="26657" grpId="1" animBg="1"/>
      <p:bldP spid="26657" grpId="2" animBg="1"/>
      <p:bldP spid="26658" grpId="0" animBg="1"/>
      <p:bldP spid="26658" grpId="1" animBg="1"/>
      <p:bldP spid="26658" grpId="2" animBg="1"/>
      <p:bldP spid="26659" grpId="0" animBg="1"/>
      <p:bldP spid="26659" grpId="1" animBg="1"/>
      <p:bldP spid="26668" grpId="0"/>
      <p:bldP spid="266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pPr>
              <a:defRPr/>
            </a:pPr>
            <a:fld id="{AB430FC7-6E2D-4548-A2ED-05A9A278F34D}" type="slidenum">
              <a:rPr lang="en-US"/>
              <a:pPr>
                <a:defRPr/>
              </a:pPr>
              <a:t>24</a:t>
            </a:fld>
            <a:endParaRPr lang="en-US"/>
          </a:p>
        </p:txBody>
      </p:sp>
      <p:grpSp>
        <p:nvGrpSpPr>
          <p:cNvPr id="26627" name="Group 2"/>
          <p:cNvGrpSpPr>
            <a:grpSpLocks/>
          </p:cNvGrpSpPr>
          <p:nvPr/>
        </p:nvGrpSpPr>
        <p:grpSpPr bwMode="auto">
          <a:xfrm>
            <a:off x="3124200" y="2590800"/>
            <a:ext cx="2590800" cy="1828800"/>
            <a:chOff x="1008" y="1680"/>
            <a:chExt cx="1632" cy="1152"/>
          </a:xfrm>
        </p:grpSpPr>
        <p:sp>
          <p:nvSpPr>
            <p:cNvPr id="26640" name="Line 3"/>
            <p:cNvSpPr>
              <a:spLocks noChangeShapeType="1"/>
            </p:cNvSpPr>
            <p:nvPr/>
          </p:nvSpPr>
          <p:spPr bwMode="auto">
            <a:xfrm>
              <a:off x="1056" y="1680"/>
              <a:ext cx="768" cy="528"/>
            </a:xfrm>
            <a:prstGeom prst="line">
              <a:avLst/>
            </a:prstGeom>
            <a:noFill/>
            <a:ln w="38100">
              <a:solidFill>
                <a:schemeClr val="tx1"/>
              </a:solidFill>
              <a:round/>
              <a:headEnd/>
              <a:tailEnd/>
            </a:ln>
          </p:spPr>
          <p:txBody>
            <a:bodyPr/>
            <a:lstStyle/>
            <a:p>
              <a:endParaRPr lang="en-US"/>
            </a:p>
          </p:txBody>
        </p:sp>
        <p:sp>
          <p:nvSpPr>
            <p:cNvPr id="26641" name="Line 4"/>
            <p:cNvSpPr>
              <a:spLocks noChangeShapeType="1"/>
            </p:cNvSpPr>
            <p:nvPr/>
          </p:nvSpPr>
          <p:spPr bwMode="auto">
            <a:xfrm flipV="1">
              <a:off x="1824" y="1680"/>
              <a:ext cx="768" cy="528"/>
            </a:xfrm>
            <a:prstGeom prst="line">
              <a:avLst/>
            </a:prstGeom>
            <a:noFill/>
            <a:ln w="38100">
              <a:solidFill>
                <a:schemeClr val="tx1"/>
              </a:solidFill>
              <a:round/>
              <a:headEnd/>
              <a:tailEnd/>
            </a:ln>
          </p:spPr>
          <p:txBody>
            <a:bodyPr/>
            <a:lstStyle/>
            <a:p>
              <a:endParaRPr lang="en-US"/>
            </a:p>
          </p:txBody>
        </p:sp>
        <p:sp>
          <p:nvSpPr>
            <p:cNvPr id="26642" name="Line 5"/>
            <p:cNvSpPr>
              <a:spLocks noChangeShapeType="1"/>
            </p:cNvSpPr>
            <p:nvPr/>
          </p:nvSpPr>
          <p:spPr bwMode="auto">
            <a:xfrm flipH="1">
              <a:off x="1008" y="2208"/>
              <a:ext cx="816" cy="624"/>
            </a:xfrm>
            <a:prstGeom prst="line">
              <a:avLst/>
            </a:prstGeom>
            <a:noFill/>
            <a:ln w="38100">
              <a:solidFill>
                <a:schemeClr val="tx1"/>
              </a:solidFill>
              <a:round/>
              <a:headEnd/>
              <a:tailEnd/>
            </a:ln>
          </p:spPr>
          <p:txBody>
            <a:bodyPr/>
            <a:lstStyle/>
            <a:p>
              <a:endParaRPr lang="en-US"/>
            </a:p>
          </p:txBody>
        </p:sp>
        <p:sp>
          <p:nvSpPr>
            <p:cNvPr id="26643" name="Line 6"/>
            <p:cNvSpPr>
              <a:spLocks noChangeShapeType="1"/>
            </p:cNvSpPr>
            <p:nvPr/>
          </p:nvSpPr>
          <p:spPr bwMode="auto">
            <a:xfrm flipH="1" flipV="1">
              <a:off x="1824" y="2208"/>
              <a:ext cx="816" cy="624"/>
            </a:xfrm>
            <a:prstGeom prst="line">
              <a:avLst/>
            </a:prstGeom>
            <a:noFill/>
            <a:ln w="38100">
              <a:solidFill>
                <a:schemeClr val="tx1"/>
              </a:solidFill>
              <a:round/>
              <a:headEnd/>
              <a:tailEnd/>
            </a:ln>
          </p:spPr>
          <p:txBody>
            <a:bodyPr/>
            <a:lstStyle/>
            <a:p>
              <a:endParaRPr lang="en-US"/>
            </a:p>
          </p:txBody>
        </p:sp>
      </p:grpSp>
      <p:sp>
        <p:nvSpPr>
          <p:cNvPr id="31751" name="Rectangle 7"/>
          <p:cNvSpPr>
            <a:spLocks noGrp="1" noChangeArrowheads="1"/>
          </p:cNvSpPr>
          <p:nvPr>
            <p:ph type="title"/>
          </p:nvPr>
        </p:nvSpPr>
        <p:spPr/>
        <p:txBody>
          <a:bodyPr/>
          <a:lstStyle/>
          <a:p>
            <a:pPr eaLnBrk="1" hangingPunct="1">
              <a:defRPr/>
            </a:pPr>
            <a:r>
              <a:rPr lang="en-US" smtClean="0"/>
              <a:t>Star Topology</a:t>
            </a:r>
          </a:p>
        </p:txBody>
      </p:sp>
      <p:sp>
        <p:nvSpPr>
          <p:cNvPr id="26629" name="laptop"/>
          <p:cNvSpPr>
            <a:spLocks noEditPoints="1" noChangeArrowheads="1"/>
          </p:cNvSpPr>
          <p:nvPr/>
        </p:nvSpPr>
        <p:spPr bwMode="auto">
          <a:xfrm>
            <a:off x="2667000" y="39020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6630" name="laptop"/>
          <p:cNvSpPr>
            <a:spLocks noEditPoints="1" noChangeArrowheads="1"/>
          </p:cNvSpPr>
          <p:nvPr/>
        </p:nvSpPr>
        <p:spPr bwMode="auto">
          <a:xfrm>
            <a:off x="51816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6631" name="laptop"/>
          <p:cNvSpPr>
            <a:spLocks noEditPoints="1" noChangeArrowheads="1"/>
          </p:cNvSpPr>
          <p:nvPr/>
        </p:nvSpPr>
        <p:spPr bwMode="auto">
          <a:xfrm>
            <a:off x="26670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6632" name="laptop"/>
          <p:cNvSpPr>
            <a:spLocks noEditPoints="1" noChangeArrowheads="1"/>
          </p:cNvSpPr>
          <p:nvPr/>
        </p:nvSpPr>
        <p:spPr bwMode="auto">
          <a:xfrm>
            <a:off x="5181600" y="39020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6633" name="Rectangle 12"/>
          <p:cNvSpPr>
            <a:spLocks noChangeArrowheads="1"/>
          </p:cNvSpPr>
          <p:nvPr/>
        </p:nvSpPr>
        <p:spPr bwMode="auto">
          <a:xfrm>
            <a:off x="3962400" y="3276600"/>
            <a:ext cx="838200" cy="3810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a:t>Switch</a:t>
            </a:r>
          </a:p>
        </p:txBody>
      </p:sp>
      <p:sp>
        <p:nvSpPr>
          <p:cNvPr id="31757" name="Rectangle 13"/>
          <p:cNvSpPr>
            <a:spLocks noChangeArrowheads="1"/>
          </p:cNvSpPr>
          <p:nvPr/>
        </p:nvSpPr>
        <p:spPr bwMode="auto">
          <a:xfrm rot="2059088">
            <a:off x="3429000" y="2590800"/>
            <a:ext cx="304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1760" name="Rectangle 16"/>
          <p:cNvSpPr>
            <a:spLocks noChangeArrowheads="1"/>
          </p:cNvSpPr>
          <p:nvPr/>
        </p:nvSpPr>
        <p:spPr bwMode="auto">
          <a:xfrm rot="2344906">
            <a:off x="4648200" y="3505200"/>
            <a:ext cx="304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36" name="Text Box 17"/>
          <p:cNvSpPr txBox="1">
            <a:spLocks noChangeArrowheads="1"/>
          </p:cNvSpPr>
          <p:nvPr/>
        </p:nvSpPr>
        <p:spPr bwMode="auto">
          <a:xfrm>
            <a:off x="2971800" y="1828800"/>
            <a:ext cx="320675" cy="366713"/>
          </a:xfrm>
          <a:prstGeom prst="rect">
            <a:avLst/>
          </a:prstGeom>
          <a:noFill/>
          <a:ln w="9525">
            <a:noFill/>
            <a:miter lim="800000"/>
            <a:headEnd/>
            <a:tailEnd/>
          </a:ln>
        </p:spPr>
        <p:txBody>
          <a:bodyPr wrap="none">
            <a:spAutoFit/>
          </a:bodyPr>
          <a:lstStyle/>
          <a:p>
            <a:r>
              <a:rPr lang="en-US" i="1">
                <a:solidFill>
                  <a:schemeClr val="folHlink"/>
                </a:solidFill>
              </a:rPr>
              <a:t>A</a:t>
            </a:r>
          </a:p>
        </p:txBody>
      </p:sp>
      <p:sp>
        <p:nvSpPr>
          <p:cNvPr id="26637" name="Text Box 18"/>
          <p:cNvSpPr txBox="1">
            <a:spLocks noChangeArrowheads="1"/>
          </p:cNvSpPr>
          <p:nvPr/>
        </p:nvSpPr>
        <p:spPr bwMode="auto">
          <a:xfrm>
            <a:off x="5486400" y="1843088"/>
            <a:ext cx="339725" cy="366712"/>
          </a:xfrm>
          <a:prstGeom prst="rect">
            <a:avLst/>
          </a:prstGeom>
          <a:noFill/>
          <a:ln w="9525">
            <a:noFill/>
            <a:miter lim="800000"/>
            <a:headEnd/>
            <a:tailEnd/>
          </a:ln>
        </p:spPr>
        <p:txBody>
          <a:bodyPr wrap="none">
            <a:spAutoFit/>
          </a:bodyPr>
          <a:lstStyle/>
          <a:p>
            <a:r>
              <a:rPr lang="en-US" i="1">
                <a:solidFill>
                  <a:schemeClr val="folHlink"/>
                </a:solidFill>
              </a:rPr>
              <a:t>D</a:t>
            </a:r>
          </a:p>
        </p:txBody>
      </p:sp>
      <p:sp>
        <p:nvSpPr>
          <p:cNvPr id="26638" name="Text Box 19"/>
          <p:cNvSpPr txBox="1">
            <a:spLocks noChangeArrowheads="1"/>
          </p:cNvSpPr>
          <p:nvPr/>
        </p:nvSpPr>
        <p:spPr bwMode="auto">
          <a:xfrm>
            <a:off x="2971800" y="4586288"/>
            <a:ext cx="320675" cy="366712"/>
          </a:xfrm>
          <a:prstGeom prst="rect">
            <a:avLst/>
          </a:prstGeom>
          <a:noFill/>
          <a:ln w="9525">
            <a:noFill/>
            <a:miter lim="800000"/>
            <a:headEnd/>
            <a:tailEnd/>
          </a:ln>
        </p:spPr>
        <p:txBody>
          <a:bodyPr wrap="none">
            <a:spAutoFit/>
          </a:bodyPr>
          <a:lstStyle/>
          <a:p>
            <a:r>
              <a:rPr lang="en-US" i="1">
                <a:solidFill>
                  <a:schemeClr val="folHlink"/>
                </a:solidFill>
              </a:rPr>
              <a:t>B</a:t>
            </a:r>
          </a:p>
        </p:txBody>
      </p:sp>
      <p:sp>
        <p:nvSpPr>
          <p:cNvPr id="26639" name="Text Box 20"/>
          <p:cNvSpPr txBox="1">
            <a:spLocks noChangeArrowheads="1"/>
          </p:cNvSpPr>
          <p:nvPr/>
        </p:nvSpPr>
        <p:spPr bwMode="auto">
          <a:xfrm>
            <a:off x="5470525" y="4586288"/>
            <a:ext cx="320675" cy="366712"/>
          </a:xfrm>
          <a:prstGeom prst="rect">
            <a:avLst/>
          </a:prstGeom>
          <a:noFill/>
          <a:ln w="9525">
            <a:noFill/>
            <a:miter lim="800000"/>
            <a:headEnd/>
            <a:tailEnd/>
          </a:ln>
        </p:spPr>
        <p:txBody>
          <a:bodyPr wrap="none">
            <a:spAutoFit/>
          </a:bodyPr>
          <a:lstStyle/>
          <a:p>
            <a:r>
              <a:rPr lang="en-US" i="1">
                <a:solidFill>
                  <a:schemeClr val="folHlink"/>
                </a:solidFill>
              </a:rPr>
              <a:t>C</a:t>
            </a:r>
          </a:p>
        </p:txBody>
      </p:sp>
    </p:spTree>
    <p:extLst>
      <p:ext uri="{BB962C8B-B14F-4D97-AF65-F5344CB8AC3E}">
        <p14:creationId xmlns:p14="http://schemas.microsoft.com/office/powerpoint/2010/main" val="117318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7"/>
                                        </p:tgtEl>
                                        <p:attrNameLst>
                                          <p:attrName>style.visibility</p:attrName>
                                        </p:attrNameLst>
                                      </p:cBhvr>
                                      <p:to>
                                        <p:strVal val="visible"/>
                                      </p:to>
                                    </p:set>
                                  </p:childTnLst>
                                </p:cTn>
                              </p:par>
                            </p:childTnLst>
                          </p:cTn>
                        </p:par>
                        <p:par>
                          <p:cTn id="7" fill="hold">
                            <p:stCondLst>
                              <p:cond delay="0"/>
                            </p:stCondLst>
                            <p:childTnLst>
                              <p:par>
                                <p:cTn id="8" presetID="0" presetClass="path" presetSubtype="0" fill="hold" grpId="1" nodeType="afterEffect">
                                  <p:stCondLst>
                                    <p:cond delay="0"/>
                                  </p:stCondLst>
                                  <p:childTnLst>
                                    <p:animMotion origin="layout" path="M 3.33333E-6 1.11111E-6 L 0.09948 0.09444 " pathEditMode="relative" ptsTypes="AA">
                                      <p:cBhvr>
                                        <p:cTn id="9" dur="1000" fill="hold"/>
                                        <p:tgtEl>
                                          <p:spTgt spid="31757"/>
                                        </p:tgtEl>
                                        <p:attrNameLst>
                                          <p:attrName>ppt_x</p:attrName>
                                          <p:attrName>ppt_y</p:attrName>
                                        </p:attrNameLst>
                                      </p:cBhvr>
                                    </p:animMotion>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1760"/>
                                        </p:tgtEl>
                                        <p:attrNameLst>
                                          <p:attrName>style.visibility</p:attrName>
                                        </p:attrNameLst>
                                      </p:cBhvr>
                                      <p:to>
                                        <p:strVal val="visible"/>
                                      </p:to>
                                    </p:set>
                                  </p:childTnLst>
                                </p:cTn>
                              </p:par>
                              <p:par>
                                <p:cTn id="13" presetID="1" presetClass="exit" presetSubtype="0" fill="hold" grpId="2" nodeType="withEffect">
                                  <p:stCondLst>
                                    <p:cond delay="0"/>
                                  </p:stCondLst>
                                  <p:childTnLst>
                                    <p:set>
                                      <p:cBhvr>
                                        <p:cTn id="14" dur="1" fill="hold">
                                          <p:stCondLst>
                                            <p:cond delay="0"/>
                                          </p:stCondLst>
                                        </p:cTn>
                                        <p:tgtEl>
                                          <p:spTgt spid="31757"/>
                                        </p:tgtEl>
                                        <p:attrNameLst>
                                          <p:attrName>style.visibility</p:attrName>
                                        </p:attrNameLst>
                                      </p:cBhvr>
                                      <p:to>
                                        <p:strVal val="hidden"/>
                                      </p:to>
                                    </p:set>
                                  </p:childTnLst>
                                </p:cTn>
                              </p:par>
                              <p:par>
                                <p:cTn id="15" presetID="0" presetClass="path" presetSubtype="0" fill="hold" grpId="1" nodeType="withEffect">
                                  <p:stCondLst>
                                    <p:cond delay="0"/>
                                  </p:stCondLst>
                                  <p:childTnLst>
                                    <p:animMotion origin="layout" path="M -3.33333E-6 -2.22222E-6 L 0.07813 0.08125 " pathEditMode="relative" rAng="0" ptsTypes="AA">
                                      <p:cBhvr>
                                        <p:cTn id="16" dur="1000" fill="hold"/>
                                        <p:tgtEl>
                                          <p:spTgt spid="31760"/>
                                        </p:tgtEl>
                                        <p:attrNameLst>
                                          <p:attrName>ppt_x</p:attrName>
                                          <p:attrName>ppt_y</p:attrName>
                                        </p:attrNameLst>
                                      </p:cBhvr>
                                      <p:rCtr x="3900" y="4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7" grpId="0" animBg="1"/>
      <p:bldP spid="31757" grpId="1" animBg="1"/>
      <p:bldP spid="31757" grpId="2" animBg="1"/>
      <p:bldP spid="31760" grpId="0" animBg="1"/>
      <p:bldP spid="3176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pPr>
              <a:defRPr/>
            </a:pPr>
            <a:fld id="{96BB2EF3-C375-443F-B1C7-9A42B8BA24BB}" type="slidenum">
              <a:rPr lang="en-US"/>
              <a:pPr>
                <a:defRPr/>
              </a:pPr>
              <a:t>25</a:t>
            </a:fld>
            <a:endParaRPr lang="en-US"/>
          </a:p>
        </p:txBody>
      </p:sp>
      <p:sp>
        <p:nvSpPr>
          <p:cNvPr id="32791" name="Line 23"/>
          <p:cNvSpPr>
            <a:spLocks noChangeShapeType="1"/>
          </p:cNvSpPr>
          <p:nvPr/>
        </p:nvSpPr>
        <p:spPr bwMode="auto">
          <a:xfrm flipH="1">
            <a:off x="4343400" y="3505200"/>
            <a:ext cx="76200" cy="2590800"/>
          </a:xfrm>
          <a:prstGeom prst="line">
            <a:avLst/>
          </a:prstGeom>
          <a:noFill/>
          <a:ln w="38100">
            <a:solidFill>
              <a:schemeClr val="tx1"/>
            </a:solidFill>
            <a:round/>
            <a:headEnd/>
            <a:tailEnd/>
          </a:ln>
        </p:spPr>
        <p:txBody>
          <a:bodyPr/>
          <a:lstStyle/>
          <a:p>
            <a:endParaRPr lang="en-US"/>
          </a:p>
        </p:txBody>
      </p:sp>
      <p:sp>
        <p:nvSpPr>
          <p:cNvPr id="32792" name="Line 24"/>
          <p:cNvSpPr>
            <a:spLocks noChangeShapeType="1"/>
          </p:cNvSpPr>
          <p:nvPr/>
        </p:nvSpPr>
        <p:spPr bwMode="auto">
          <a:xfrm flipH="1" flipV="1">
            <a:off x="4343400" y="6096000"/>
            <a:ext cx="3657600" cy="0"/>
          </a:xfrm>
          <a:prstGeom prst="line">
            <a:avLst/>
          </a:prstGeom>
          <a:noFill/>
          <a:ln w="38100">
            <a:solidFill>
              <a:schemeClr val="tx1"/>
            </a:solidFill>
            <a:round/>
            <a:headEnd/>
            <a:tailEnd/>
          </a:ln>
        </p:spPr>
        <p:txBody>
          <a:bodyPr/>
          <a:lstStyle/>
          <a:p>
            <a:endParaRPr lang="en-US"/>
          </a:p>
        </p:txBody>
      </p:sp>
      <p:grpSp>
        <p:nvGrpSpPr>
          <p:cNvPr id="27653" name="Group 2"/>
          <p:cNvGrpSpPr>
            <a:grpSpLocks/>
          </p:cNvGrpSpPr>
          <p:nvPr/>
        </p:nvGrpSpPr>
        <p:grpSpPr bwMode="auto">
          <a:xfrm>
            <a:off x="3124200" y="2590800"/>
            <a:ext cx="2590800" cy="1828800"/>
            <a:chOff x="1008" y="1680"/>
            <a:chExt cx="1632" cy="1152"/>
          </a:xfrm>
        </p:grpSpPr>
        <p:sp>
          <p:nvSpPr>
            <p:cNvPr id="27665" name="Line 3"/>
            <p:cNvSpPr>
              <a:spLocks noChangeShapeType="1"/>
            </p:cNvSpPr>
            <p:nvPr/>
          </p:nvSpPr>
          <p:spPr bwMode="auto">
            <a:xfrm>
              <a:off x="1056" y="1680"/>
              <a:ext cx="768" cy="528"/>
            </a:xfrm>
            <a:prstGeom prst="line">
              <a:avLst/>
            </a:prstGeom>
            <a:noFill/>
            <a:ln w="38100">
              <a:solidFill>
                <a:schemeClr val="tx1"/>
              </a:solidFill>
              <a:round/>
              <a:headEnd/>
              <a:tailEnd/>
            </a:ln>
          </p:spPr>
          <p:txBody>
            <a:bodyPr/>
            <a:lstStyle/>
            <a:p>
              <a:endParaRPr lang="en-US"/>
            </a:p>
          </p:txBody>
        </p:sp>
        <p:sp>
          <p:nvSpPr>
            <p:cNvPr id="27666" name="Line 4"/>
            <p:cNvSpPr>
              <a:spLocks noChangeShapeType="1"/>
            </p:cNvSpPr>
            <p:nvPr/>
          </p:nvSpPr>
          <p:spPr bwMode="auto">
            <a:xfrm flipV="1">
              <a:off x="1824" y="1680"/>
              <a:ext cx="768" cy="528"/>
            </a:xfrm>
            <a:prstGeom prst="line">
              <a:avLst/>
            </a:prstGeom>
            <a:noFill/>
            <a:ln w="38100">
              <a:solidFill>
                <a:schemeClr val="tx1"/>
              </a:solidFill>
              <a:round/>
              <a:headEnd/>
              <a:tailEnd/>
            </a:ln>
          </p:spPr>
          <p:txBody>
            <a:bodyPr/>
            <a:lstStyle/>
            <a:p>
              <a:endParaRPr lang="en-US"/>
            </a:p>
          </p:txBody>
        </p:sp>
        <p:sp>
          <p:nvSpPr>
            <p:cNvPr id="27667" name="Line 5"/>
            <p:cNvSpPr>
              <a:spLocks noChangeShapeType="1"/>
            </p:cNvSpPr>
            <p:nvPr/>
          </p:nvSpPr>
          <p:spPr bwMode="auto">
            <a:xfrm flipH="1">
              <a:off x="1008" y="2208"/>
              <a:ext cx="816" cy="624"/>
            </a:xfrm>
            <a:prstGeom prst="line">
              <a:avLst/>
            </a:prstGeom>
            <a:noFill/>
            <a:ln w="38100">
              <a:solidFill>
                <a:schemeClr val="tx1"/>
              </a:solidFill>
              <a:round/>
              <a:headEnd/>
              <a:tailEnd/>
            </a:ln>
          </p:spPr>
          <p:txBody>
            <a:bodyPr/>
            <a:lstStyle/>
            <a:p>
              <a:endParaRPr lang="en-US"/>
            </a:p>
          </p:txBody>
        </p:sp>
        <p:sp>
          <p:nvSpPr>
            <p:cNvPr id="27668" name="Line 6"/>
            <p:cNvSpPr>
              <a:spLocks noChangeShapeType="1"/>
            </p:cNvSpPr>
            <p:nvPr/>
          </p:nvSpPr>
          <p:spPr bwMode="auto">
            <a:xfrm flipH="1" flipV="1">
              <a:off x="1824" y="2208"/>
              <a:ext cx="816" cy="624"/>
            </a:xfrm>
            <a:prstGeom prst="line">
              <a:avLst/>
            </a:prstGeom>
            <a:noFill/>
            <a:ln w="38100">
              <a:solidFill>
                <a:schemeClr val="tx1"/>
              </a:solidFill>
              <a:round/>
              <a:headEnd/>
              <a:tailEnd/>
            </a:ln>
          </p:spPr>
          <p:txBody>
            <a:bodyPr/>
            <a:lstStyle/>
            <a:p>
              <a:endParaRPr lang="en-US"/>
            </a:p>
          </p:txBody>
        </p:sp>
      </p:grpSp>
      <p:sp>
        <p:nvSpPr>
          <p:cNvPr id="32775" name="Rectangle 7"/>
          <p:cNvSpPr>
            <a:spLocks noGrp="1" noChangeArrowheads="1"/>
          </p:cNvSpPr>
          <p:nvPr>
            <p:ph type="title"/>
          </p:nvPr>
        </p:nvSpPr>
        <p:spPr/>
        <p:txBody>
          <a:bodyPr/>
          <a:lstStyle/>
          <a:p>
            <a:pPr eaLnBrk="1" hangingPunct="1">
              <a:defRPr/>
            </a:pPr>
            <a:r>
              <a:rPr lang="en-US" smtClean="0"/>
              <a:t>Star Topology</a:t>
            </a:r>
          </a:p>
        </p:txBody>
      </p:sp>
      <p:sp>
        <p:nvSpPr>
          <p:cNvPr id="27655" name="laptop"/>
          <p:cNvSpPr>
            <a:spLocks noEditPoints="1" noChangeArrowheads="1"/>
          </p:cNvSpPr>
          <p:nvPr/>
        </p:nvSpPr>
        <p:spPr bwMode="auto">
          <a:xfrm>
            <a:off x="2667000" y="39020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7656" name="laptop"/>
          <p:cNvSpPr>
            <a:spLocks noEditPoints="1" noChangeArrowheads="1"/>
          </p:cNvSpPr>
          <p:nvPr/>
        </p:nvSpPr>
        <p:spPr bwMode="auto">
          <a:xfrm>
            <a:off x="51816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7657" name="laptop"/>
          <p:cNvSpPr>
            <a:spLocks noEditPoints="1" noChangeArrowheads="1"/>
          </p:cNvSpPr>
          <p:nvPr/>
        </p:nvSpPr>
        <p:spPr bwMode="auto">
          <a:xfrm>
            <a:off x="26670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7658" name="laptop"/>
          <p:cNvSpPr>
            <a:spLocks noEditPoints="1" noChangeArrowheads="1"/>
          </p:cNvSpPr>
          <p:nvPr/>
        </p:nvSpPr>
        <p:spPr bwMode="auto">
          <a:xfrm>
            <a:off x="5181600" y="39020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7659" name="Rectangle 12"/>
          <p:cNvSpPr>
            <a:spLocks noChangeArrowheads="1"/>
          </p:cNvSpPr>
          <p:nvPr/>
        </p:nvSpPr>
        <p:spPr bwMode="auto">
          <a:xfrm>
            <a:off x="3962400" y="3276600"/>
            <a:ext cx="838200" cy="3810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a:t>Hub</a:t>
            </a:r>
          </a:p>
        </p:txBody>
      </p:sp>
      <p:sp>
        <p:nvSpPr>
          <p:cNvPr id="27660" name="Text Box 15"/>
          <p:cNvSpPr txBox="1">
            <a:spLocks noChangeArrowheads="1"/>
          </p:cNvSpPr>
          <p:nvPr/>
        </p:nvSpPr>
        <p:spPr bwMode="auto">
          <a:xfrm>
            <a:off x="2971800" y="1828800"/>
            <a:ext cx="320675" cy="366713"/>
          </a:xfrm>
          <a:prstGeom prst="rect">
            <a:avLst/>
          </a:prstGeom>
          <a:noFill/>
          <a:ln w="9525">
            <a:noFill/>
            <a:miter lim="800000"/>
            <a:headEnd/>
            <a:tailEnd/>
          </a:ln>
        </p:spPr>
        <p:txBody>
          <a:bodyPr wrap="none">
            <a:spAutoFit/>
          </a:bodyPr>
          <a:lstStyle/>
          <a:p>
            <a:r>
              <a:rPr lang="en-US" i="1">
                <a:solidFill>
                  <a:schemeClr val="folHlink"/>
                </a:solidFill>
              </a:rPr>
              <a:t>A</a:t>
            </a:r>
          </a:p>
        </p:txBody>
      </p:sp>
      <p:sp>
        <p:nvSpPr>
          <p:cNvPr id="27661" name="Text Box 16"/>
          <p:cNvSpPr txBox="1">
            <a:spLocks noChangeArrowheads="1"/>
          </p:cNvSpPr>
          <p:nvPr/>
        </p:nvSpPr>
        <p:spPr bwMode="auto">
          <a:xfrm>
            <a:off x="5486400" y="1843088"/>
            <a:ext cx="339725" cy="366712"/>
          </a:xfrm>
          <a:prstGeom prst="rect">
            <a:avLst/>
          </a:prstGeom>
          <a:noFill/>
          <a:ln w="9525">
            <a:noFill/>
            <a:miter lim="800000"/>
            <a:headEnd/>
            <a:tailEnd/>
          </a:ln>
        </p:spPr>
        <p:txBody>
          <a:bodyPr wrap="none">
            <a:spAutoFit/>
          </a:bodyPr>
          <a:lstStyle/>
          <a:p>
            <a:r>
              <a:rPr lang="en-US" i="1">
                <a:solidFill>
                  <a:schemeClr val="folHlink"/>
                </a:solidFill>
              </a:rPr>
              <a:t>D</a:t>
            </a:r>
          </a:p>
        </p:txBody>
      </p:sp>
      <p:sp>
        <p:nvSpPr>
          <p:cNvPr id="27662" name="Text Box 17"/>
          <p:cNvSpPr txBox="1">
            <a:spLocks noChangeArrowheads="1"/>
          </p:cNvSpPr>
          <p:nvPr/>
        </p:nvSpPr>
        <p:spPr bwMode="auto">
          <a:xfrm>
            <a:off x="2971800" y="4586288"/>
            <a:ext cx="320675" cy="366712"/>
          </a:xfrm>
          <a:prstGeom prst="rect">
            <a:avLst/>
          </a:prstGeom>
          <a:noFill/>
          <a:ln w="9525">
            <a:noFill/>
            <a:miter lim="800000"/>
            <a:headEnd/>
            <a:tailEnd/>
          </a:ln>
        </p:spPr>
        <p:txBody>
          <a:bodyPr wrap="none">
            <a:spAutoFit/>
          </a:bodyPr>
          <a:lstStyle/>
          <a:p>
            <a:r>
              <a:rPr lang="en-US" i="1">
                <a:solidFill>
                  <a:schemeClr val="folHlink"/>
                </a:solidFill>
              </a:rPr>
              <a:t>B</a:t>
            </a:r>
          </a:p>
        </p:txBody>
      </p:sp>
      <p:sp>
        <p:nvSpPr>
          <p:cNvPr id="27663" name="Text Box 18"/>
          <p:cNvSpPr txBox="1">
            <a:spLocks noChangeArrowheads="1"/>
          </p:cNvSpPr>
          <p:nvPr/>
        </p:nvSpPr>
        <p:spPr bwMode="auto">
          <a:xfrm>
            <a:off x="5470525" y="4586288"/>
            <a:ext cx="320675" cy="366712"/>
          </a:xfrm>
          <a:prstGeom prst="rect">
            <a:avLst/>
          </a:prstGeom>
          <a:noFill/>
          <a:ln w="9525">
            <a:noFill/>
            <a:miter lim="800000"/>
            <a:headEnd/>
            <a:tailEnd/>
          </a:ln>
        </p:spPr>
        <p:txBody>
          <a:bodyPr wrap="none">
            <a:spAutoFit/>
          </a:bodyPr>
          <a:lstStyle/>
          <a:p>
            <a:r>
              <a:rPr lang="en-US" i="1">
                <a:solidFill>
                  <a:schemeClr val="folHlink"/>
                </a:solidFill>
              </a:rPr>
              <a:t>C</a:t>
            </a:r>
          </a:p>
        </p:txBody>
      </p:sp>
      <p:sp>
        <p:nvSpPr>
          <p:cNvPr id="32787" name="laptop"/>
          <p:cNvSpPr>
            <a:spLocks noEditPoints="1" noChangeArrowheads="1"/>
          </p:cNvSpPr>
          <p:nvPr/>
        </p:nvSpPr>
        <p:spPr bwMode="auto">
          <a:xfrm>
            <a:off x="7543800" y="55784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63376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87"/>
                                        </p:tgtEl>
                                        <p:attrNameLst>
                                          <p:attrName>style.visibility</p:attrName>
                                        </p:attrNameLst>
                                      </p:cBhvr>
                                      <p:to>
                                        <p:strVal val="visible"/>
                                      </p:to>
                                    </p:set>
                                    <p:anim calcmode="lin" valueType="num">
                                      <p:cBhvr additive="base">
                                        <p:cTn id="7" dur="500" fill="hold"/>
                                        <p:tgtEl>
                                          <p:spTgt spid="32787"/>
                                        </p:tgtEl>
                                        <p:attrNameLst>
                                          <p:attrName>ppt_x</p:attrName>
                                        </p:attrNameLst>
                                      </p:cBhvr>
                                      <p:tavLst>
                                        <p:tav tm="0">
                                          <p:val>
                                            <p:strVal val="1+#ppt_w/2"/>
                                          </p:val>
                                        </p:tav>
                                        <p:tav tm="100000">
                                          <p:val>
                                            <p:strVal val="#ppt_x"/>
                                          </p:val>
                                        </p:tav>
                                      </p:tavLst>
                                    </p:anim>
                                    <p:anim calcmode="lin" valueType="num">
                                      <p:cBhvr additive="base">
                                        <p:cTn id="8" dur="500" fill="hold"/>
                                        <p:tgtEl>
                                          <p:spTgt spid="327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2792"/>
                                        </p:tgtEl>
                                        <p:attrNameLst>
                                          <p:attrName>style.visibility</p:attrName>
                                        </p:attrNameLst>
                                      </p:cBhvr>
                                      <p:to>
                                        <p:strVal val="visible"/>
                                      </p:to>
                                    </p:set>
                                    <p:animEffect transition="in" filter="wipe(right)">
                                      <p:cBhvr>
                                        <p:cTn id="13" dur="500"/>
                                        <p:tgtEl>
                                          <p:spTgt spid="3279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32791"/>
                                        </p:tgtEl>
                                        <p:attrNameLst>
                                          <p:attrName>style.visibility</p:attrName>
                                        </p:attrNameLst>
                                      </p:cBhvr>
                                      <p:to>
                                        <p:strVal val="visible"/>
                                      </p:to>
                                    </p:set>
                                    <p:animEffect transition="in" filter="wipe(down)">
                                      <p:cBhvr>
                                        <p:cTn id="17" dur="500"/>
                                        <p:tgtEl>
                                          <p:spTgt spid="32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1" grpId="0" animBg="1"/>
      <p:bldP spid="32792" grpId="0" animBg="1"/>
      <p:bldP spid="327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p:cNvSpPr>
            <a:spLocks noGrp="1"/>
          </p:cNvSpPr>
          <p:nvPr>
            <p:ph type="sldNum" sz="quarter" idx="12"/>
          </p:nvPr>
        </p:nvSpPr>
        <p:spPr/>
        <p:txBody>
          <a:bodyPr/>
          <a:lstStyle/>
          <a:p>
            <a:pPr>
              <a:defRPr/>
            </a:pPr>
            <a:fld id="{BDAEBBBD-31DC-49A8-86A9-7335D5213BAB}" type="slidenum">
              <a:rPr lang="en-US"/>
              <a:pPr>
                <a:defRPr/>
              </a:pPr>
              <a:t>26</a:t>
            </a:fld>
            <a:endParaRPr lang="en-US"/>
          </a:p>
        </p:txBody>
      </p:sp>
      <p:grpSp>
        <p:nvGrpSpPr>
          <p:cNvPr id="28675" name="Group 4"/>
          <p:cNvGrpSpPr>
            <a:grpSpLocks/>
          </p:cNvGrpSpPr>
          <p:nvPr/>
        </p:nvGrpSpPr>
        <p:grpSpPr bwMode="auto">
          <a:xfrm>
            <a:off x="990600" y="2590800"/>
            <a:ext cx="2590800" cy="1828800"/>
            <a:chOff x="1008" y="1680"/>
            <a:chExt cx="1632" cy="1152"/>
          </a:xfrm>
        </p:grpSpPr>
        <p:sp>
          <p:nvSpPr>
            <p:cNvPr id="28683" name="Line 5"/>
            <p:cNvSpPr>
              <a:spLocks noChangeShapeType="1"/>
            </p:cNvSpPr>
            <p:nvPr/>
          </p:nvSpPr>
          <p:spPr bwMode="auto">
            <a:xfrm>
              <a:off x="1056" y="1680"/>
              <a:ext cx="768" cy="528"/>
            </a:xfrm>
            <a:prstGeom prst="line">
              <a:avLst/>
            </a:prstGeom>
            <a:noFill/>
            <a:ln w="38100">
              <a:solidFill>
                <a:schemeClr val="tx1"/>
              </a:solidFill>
              <a:round/>
              <a:headEnd/>
              <a:tailEnd/>
            </a:ln>
          </p:spPr>
          <p:txBody>
            <a:bodyPr/>
            <a:lstStyle/>
            <a:p>
              <a:endParaRPr lang="en-US"/>
            </a:p>
          </p:txBody>
        </p:sp>
        <p:sp>
          <p:nvSpPr>
            <p:cNvPr id="28684" name="Line 6"/>
            <p:cNvSpPr>
              <a:spLocks noChangeShapeType="1"/>
            </p:cNvSpPr>
            <p:nvPr/>
          </p:nvSpPr>
          <p:spPr bwMode="auto">
            <a:xfrm flipV="1">
              <a:off x="1824" y="1680"/>
              <a:ext cx="768" cy="528"/>
            </a:xfrm>
            <a:prstGeom prst="line">
              <a:avLst/>
            </a:prstGeom>
            <a:noFill/>
            <a:ln w="38100">
              <a:solidFill>
                <a:schemeClr val="tx1"/>
              </a:solidFill>
              <a:round/>
              <a:headEnd/>
              <a:tailEnd/>
            </a:ln>
          </p:spPr>
          <p:txBody>
            <a:bodyPr/>
            <a:lstStyle/>
            <a:p>
              <a:endParaRPr lang="en-US"/>
            </a:p>
          </p:txBody>
        </p:sp>
        <p:sp>
          <p:nvSpPr>
            <p:cNvPr id="28685" name="Line 7"/>
            <p:cNvSpPr>
              <a:spLocks noChangeShapeType="1"/>
            </p:cNvSpPr>
            <p:nvPr/>
          </p:nvSpPr>
          <p:spPr bwMode="auto">
            <a:xfrm flipH="1">
              <a:off x="1008" y="2208"/>
              <a:ext cx="816" cy="624"/>
            </a:xfrm>
            <a:prstGeom prst="line">
              <a:avLst/>
            </a:prstGeom>
            <a:noFill/>
            <a:ln w="38100">
              <a:solidFill>
                <a:schemeClr val="tx1"/>
              </a:solidFill>
              <a:round/>
              <a:headEnd/>
              <a:tailEnd/>
            </a:ln>
          </p:spPr>
          <p:txBody>
            <a:bodyPr/>
            <a:lstStyle/>
            <a:p>
              <a:endParaRPr lang="en-US"/>
            </a:p>
          </p:txBody>
        </p:sp>
        <p:sp>
          <p:nvSpPr>
            <p:cNvPr id="28686" name="Line 8"/>
            <p:cNvSpPr>
              <a:spLocks noChangeShapeType="1"/>
            </p:cNvSpPr>
            <p:nvPr/>
          </p:nvSpPr>
          <p:spPr bwMode="auto">
            <a:xfrm flipH="1" flipV="1">
              <a:off x="1824" y="2208"/>
              <a:ext cx="816" cy="624"/>
            </a:xfrm>
            <a:prstGeom prst="line">
              <a:avLst/>
            </a:prstGeom>
            <a:noFill/>
            <a:ln w="38100">
              <a:solidFill>
                <a:schemeClr val="tx1"/>
              </a:solidFill>
              <a:round/>
              <a:headEnd/>
              <a:tailEnd/>
            </a:ln>
          </p:spPr>
          <p:txBody>
            <a:bodyPr/>
            <a:lstStyle/>
            <a:p>
              <a:endParaRPr lang="en-US"/>
            </a:p>
          </p:txBody>
        </p:sp>
      </p:grpSp>
      <p:sp>
        <p:nvSpPr>
          <p:cNvPr id="33801" name="Rectangle 9"/>
          <p:cNvSpPr>
            <a:spLocks noGrp="1" noChangeArrowheads="1"/>
          </p:cNvSpPr>
          <p:nvPr>
            <p:ph type="title"/>
          </p:nvPr>
        </p:nvSpPr>
        <p:spPr/>
        <p:txBody>
          <a:bodyPr/>
          <a:lstStyle/>
          <a:p>
            <a:pPr eaLnBrk="1" hangingPunct="1">
              <a:defRPr/>
            </a:pPr>
            <a:r>
              <a:rPr lang="en-US" smtClean="0"/>
              <a:t>Star Topology</a:t>
            </a:r>
          </a:p>
        </p:txBody>
      </p:sp>
      <p:sp>
        <p:nvSpPr>
          <p:cNvPr id="28677" name="Rectangle 22"/>
          <p:cNvSpPr>
            <a:spLocks noGrp="1" noChangeArrowheads="1"/>
          </p:cNvSpPr>
          <p:nvPr>
            <p:ph type="body" sz="half" idx="2"/>
          </p:nvPr>
        </p:nvSpPr>
        <p:spPr>
          <a:xfrm>
            <a:off x="4648200" y="1371600"/>
            <a:ext cx="4038600" cy="4953000"/>
          </a:xfrm>
        </p:spPr>
        <p:txBody>
          <a:bodyPr/>
          <a:lstStyle/>
          <a:p>
            <a:pPr eaLnBrk="1" hangingPunct="1">
              <a:lnSpc>
                <a:spcPct val="90000"/>
              </a:lnSpc>
            </a:pPr>
            <a:r>
              <a:rPr lang="en-US" b="1" u="sng" smtClean="0">
                <a:solidFill>
                  <a:schemeClr val="tx2"/>
                </a:solidFill>
                <a:effectLst/>
              </a:rPr>
              <a:t>Pros:</a:t>
            </a:r>
          </a:p>
          <a:p>
            <a:pPr lvl="1" eaLnBrk="1" hangingPunct="1">
              <a:lnSpc>
                <a:spcPct val="90000"/>
              </a:lnSpc>
            </a:pPr>
            <a:r>
              <a:rPr lang="en-US" smtClean="0">
                <a:solidFill>
                  <a:schemeClr val="tx2"/>
                </a:solidFill>
                <a:effectLst/>
              </a:rPr>
              <a:t>One I/O port per device</a:t>
            </a:r>
          </a:p>
          <a:p>
            <a:pPr lvl="1" eaLnBrk="1" hangingPunct="1">
              <a:lnSpc>
                <a:spcPct val="90000"/>
              </a:lnSpc>
            </a:pPr>
            <a:r>
              <a:rPr lang="en-US" smtClean="0">
                <a:solidFill>
                  <a:schemeClr val="tx2"/>
                </a:solidFill>
                <a:effectLst/>
              </a:rPr>
              <a:t>Little cabling</a:t>
            </a:r>
          </a:p>
          <a:p>
            <a:pPr lvl="1" eaLnBrk="1" hangingPunct="1">
              <a:lnSpc>
                <a:spcPct val="90000"/>
              </a:lnSpc>
            </a:pPr>
            <a:r>
              <a:rPr lang="en-US" smtClean="0">
                <a:solidFill>
                  <a:schemeClr val="tx2"/>
                </a:solidFill>
                <a:effectLst/>
              </a:rPr>
              <a:t>Easy to install</a:t>
            </a:r>
          </a:p>
          <a:p>
            <a:pPr lvl="1" eaLnBrk="1" hangingPunct="1">
              <a:lnSpc>
                <a:spcPct val="90000"/>
              </a:lnSpc>
            </a:pPr>
            <a:r>
              <a:rPr lang="en-US" smtClean="0">
                <a:solidFill>
                  <a:schemeClr val="tx2"/>
                </a:solidFill>
                <a:effectLst/>
              </a:rPr>
              <a:t>Robustness</a:t>
            </a:r>
          </a:p>
          <a:p>
            <a:pPr lvl="1" eaLnBrk="1" hangingPunct="1">
              <a:lnSpc>
                <a:spcPct val="90000"/>
              </a:lnSpc>
            </a:pPr>
            <a:r>
              <a:rPr lang="en-US" smtClean="0">
                <a:solidFill>
                  <a:schemeClr val="tx2"/>
                </a:solidFill>
                <a:effectLst/>
              </a:rPr>
              <a:t>Easy to identify fault</a:t>
            </a:r>
          </a:p>
          <a:p>
            <a:pPr eaLnBrk="1" hangingPunct="1">
              <a:lnSpc>
                <a:spcPct val="90000"/>
              </a:lnSpc>
            </a:pPr>
            <a:endParaRPr lang="en-US" smtClean="0">
              <a:solidFill>
                <a:schemeClr val="tx2"/>
              </a:solidFill>
              <a:effectLst/>
            </a:endParaRPr>
          </a:p>
          <a:p>
            <a:pPr eaLnBrk="1" hangingPunct="1">
              <a:lnSpc>
                <a:spcPct val="90000"/>
              </a:lnSpc>
            </a:pPr>
            <a:r>
              <a:rPr lang="en-US" b="1" u="sng" smtClean="0">
                <a:solidFill>
                  <a:schemeClr val="tx2"/>
                </a:solidFill>
                <a:effectLst/>
              </a:rPr>
              <a:t>Cons:</a:t>
            </a:r>
          </a:p>
          <a:p>
            <a:pPr lvl="1" eaLnBrk="1" hangingPunct="1">
              <a:lnSpc>
                <a:spcPct val="90000"/>
              </a:lnSpc>
            </a:pPr>
            <a:r>
              <a:rPr lang="en-US" smtClean="0">
                <a:solidFill>
                  <a:schemeClr val="tx2"/>
                </a:solidFill>
                <a:effectLst/>
              </a:rPr>
              <a:t>Single point of failure</a:t>
            </a:r>
          </a:p>
          <a:p>
            <a:pPr lvl="1" eaLnBrk="1" hangingPunct="1">
              <a:lnSpc>
                <a:spcPct val="90000"/>
              </a:lnSpc>
            </a:pPr>
            <a:r>
              <a:rPr lang="en-US" smtClean="0">
                <a:solidFill>
                  <a:schemeClr val="tx2"/>
                </a:solidFill>
                <a:effectLst/>
              </a:rPr>
              <a:t>More cabling still required</a:t>
            </a:r>
          </a:p>
        </p:txBody>
      </p:sp>
      <p:sp>
        <p:nvSpPr>
          <p:cNvPr id="28678" name="laptop"/>
          <p:cNvSpPr>
            <a:spLocks noEditPoints="1" noChangeArrowheads="1"/>
          </p:cNvSpPr>
          <p:nvPr/>
        </p:nvSpPr>
        <p:spPr bwMode="auto">
          <a:xfrm>
            <a:off x="533400" y="39020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8679" name="laptop"/>
          <p:cNvSpPr>
            <a:spLocks noEditPoints="1" noChangeArrowheads="1"/>
          </p:cNvSpPr>
          <p:nvPr/>
        </p:nvSpPr>
        <p:spPr bwMode="auto">
          <a:xfrm>
            <a:off x="30480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8680" name="laptop"/>
          <p:cNvSpPr>
            <a:spLocks noEditPoints="1" noChangeArrowheads="1"/>
          </p:cNvSpPr>
          <p:nvPr/>
        </p:nvSpPr>
        <p:spPr bwMode="auto">
          <a:xfrm>
            <a:off x="5334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8681" name="laptop"/>
          <p:cNvSpPr>
            <a:spLocks noEditPoints="1" noChangeArrowheads="1"/>
          </p:cNvSpPr>
          <p:nvPr/>
        </p:nvSpPr>
        <p:spPr bwMode="auto">
          <a:xfrm>
            <a:off x="3048000" y="39020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8682" name="Rectangle 14"/>
          <p:cNvSpPr>
            <a:spLocks noChangeArrowheads="1"/>
          </p:cNvSpPr>
          <p:nvPr/>
        </p:nvSpPr>
        <p:spPr bwMode="auto">
          <a:xfrm>
            <a:off x="1828800" y="3276600"/>
            <a:ext cx="838200" cy="3810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a:t>Hub</a:t>
            </a:r>
          </a:p>
        </p:txBody>
      </p:sp>
    </p:spTree>
    <p:extLst>
      <p:ext uri="{BB962C8B-B14F-4D97-AF65-F5344CB8AC3E}">
        <p14:creationId xmlns:p14="http://schemas.microsoft.com/office/powerpoint/2010/main" val="592414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pPr>
              <a:defRPr/>
            </a:pPr>
            <a:fld id="{E50ACAA9-F62E-48F7-A880-EAADA7BF03F2}" type="slidenum">
              <a:rPr lang="en-US"/>
              <a:pPr>
                <a:defRPr/>
              </a:pPr>
              <a:t>27</a:t>
            </a:fld>
            <a:endParaRPr lang="en-US"/>
          </a:p>
        </p:txBody>
      </p:sp>
      <p:sp>
        <p:nvSpPr>
          <p:cNvPr id="56322" name="Rectangle 2"/>
          <p:cNvSpPr>
            <a:spLocks noChangeArrowheads="1"/>
          </p:cNvSpPr>
          <p:nvPr/>
        </p:nvSpPr>
        <p:spPr bwMode="auto">
          <a:xfrm>
            <a:off x="914400" y="3962400"/>
            <a:ext cx="7162800" cy="762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wrap="none" anchor="ctr"/>
          <a:lstStyle/>
          <a:p>
            <a:pPr>
              <a:defRPr/>
            </a:pPr>
            <a:endParaRPr lang="en-US"/>
          </a:p>
        </p:txBody>
      </p:sp>
      <p:grpSp>
        <p:nvGrpSpPr>
          <p:cNvPr id="29700" name="Group 3"/>
          <p:cNvGrpSpPr>
            <a:grpSpLocks/>
          </p:cNvGrpSpPr>
          <p:nvPr/>
        </p:nvGrpSpPr>
        <p:grpSpPr bwMode="auto">
          <a:xfrm>
            <a:off x="2133600" y="2667000"/>
            <a:ext cx="381000" cy="1447800"/>
            <a:chOff x="1344" y="1680"/>
            <a:chExt cx="240" cy="912"/>
          </a:xfrm>
        </p:grpSpPr>
        <p:sp>
          <p:nvSpPr>
            <p:cNvPr id="56324" name="Rectangle 4"/>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56325" name="Rectangle 5"/>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29701" name="Group 6"/>
          <p:cNvGrpSpPr>
            <a:grpSpLocks/>
          </p:cNvGrpSpPr>
          <p:nvPr/>
        </p:nvGrpSpPr>
        <p:grpSpPr bwMode="auto">
          <a:xfrm>
            <a:off x="3581400" y="2667000"/>
            <a:ext cx="381000" cy="1447800"/>
            <a:chOff x="1344" y="1680"/>
            <a:chExt cx="240" cy="912"/>
          </a:xfrm>
        </p:grpSpPr>
        <p:sp>
          <p:nvSpPr>
            <p:cNvPr id="56327" name="Rectangle 7"/>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56328" name="Rectangle 8"/>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29702" name="Group 9"/>
          <p:cNvGrpSpPr>
            <a:grpSpLocks/>
          </p:cNvGrpSpPr>
          <p:nvPr/>
        </p:nvGrpSpPr>
        <p:grpSpPr bwMode="auto">
          <a:xfrm>
            <a:off x="5029200" y="2667000"/>
            <a:ext cx="381000" cy="1447800"/>
            <a:chOff x="1344" y="1680"/>
            <a:chExt cx="240" cy="912"/>
          </a:xfrm>
        </p:grpSpPr>
        <p:sp>
          <p:nvSpPr>
            <p:cNvPr id="56330" name="Rectangle 10"/>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56331" name="Rectangle 11"/>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29703" name="Group 12"/>
          <p:cNvGrpSpPr>
            <a:grpSpLocks/>
          </p:cNvGrpSpPr>
          <p:nvPr/>
        </p:nvGrpSpPr>
        <p:grpSpPr bwMode="auto">
          <a:xfrm>
            <a:off x="6400800" y="2667000"/>
            <a:ext cx="381000" cy="1447800"/>
            <a:chOff x="1344" y="1680"/>
            <a:chExt cx="240" cy="912"/>
          </a:xfrm>
        </p:grpSpPr>
        <p:sp>
          <p:nvSpPr>
            <p:cNvPr id="56333" name="Rectangle 13"/>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56334" name="Rectangle 14"/>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sp>
        <p:nvSpPr>
          <p:cNvPr id="56335" name="Rectangle 15"/>
          <p:cNvSpPr>
            <a:spLocks noGrp="1" noChangeArrowheads="1"/>
          </p:cNvSpPr>
          <p:nvPr>
            <p:ph type="title"/>
          </p:nvPr>
        </p:nvSpPr>
        <p:spPr/>
        <p:txBody>
          <a:bodyPr/>
          <a:lstStyle/>
          <a:p>
            <a:pPr eaLnBrk="1" hangingPunct="1">
              <a:defRPr/>
            </a:pPr>
            <a:r>
              <a:rPr lang="en-US" smtClean="0"/>
              <a:t>Bus Topology</a:t>
            </a:r>
          </a:p>
        </p:txBody>
      </p:sp>
      <p:sp>
        <p:nvSpPr>
          <p:cNvPr id="29705" name="laptop"/>
          <p:cNvSpPr>
            <a:spLocks noEditPoints="1" noChangeArrowheads="1"/>
          </p:cNvSpPr>
          <p:nvPr/>
        </p:nvSpPr>
        <p:spPr bwMode="auto">
          <a:xfrm>
            <a:off x="18288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56337" name="Rectangle 17"/>
          <p:cNvSpPr>
            <a:spLocks noChangeArrowheads="1"/>
          </p:cNvSpPr>
          <p:nvPr/>
        </p:nvSpPr>
        <p:spPr bwMode="auto">
          <a:xfrm>
            <a:off x="838200" y="3886200"/>
            <a:ext cx="76200" cy="2286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56338" name="Rectangle 18"/>
          <p:cNvSpPr>
            <a:spLocks noChangeArrowheads="1"/>
          </p:cNvSpPr>
          <p:nvPr/>
        </p:nvSpPr>
        <p:spPr bwMode="auto">
          <a:xfrm>
            <a:off x="8077200" y="3886200"/>
            <a:ext cx="76200" cy="2286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29708" name="laptop"/>
          <p:cNvSpPr>
            <a:spLocks noEditPoints="1" noChangeArrowheads="1"/>
          </p:cNvSpPr>
          <p:nvPr/>
        </p:nvSpPr>
        <p:spPr bwMode="auto">
          <a:xfrm>
            <a:off x="32766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9709" name="laptop"/>
          <p:cNvSpPr>
            <a:spLocks noEditPoints="1" noChangeArrowheads="1"/>
          </p:cNvSpPr>
          <p:nvPr/>
        </p:nvSpPr>
        <p:spPr bwMode="auto">
          <a:xfrm>
            <a:off x="47244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9710" name="laptop"/>
          <p:cNvSpPr>
            <a:spLocks noEditPoints="1" noChangeArrowheads="1"/>
          </p:cNvSpPr>
          <p:nvPr/>
        </p:nvSpPr>
        <p:spPr bwMode="auto">
          <a:xfrm>
            <a:off x="60960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9711" name="Text Box 22"/>
          <p:cNvSpPr txBox="1">
            <a:spLocks noChangeArrowheads="1"/>
          </p:cNvSpPr>
          <p:nvPr/>
        </p:nvSpPr>
        <p:spPr bwMode="auto">
          <a:xfrm>
            <a:off x="2346325" y="3079750"/>
            <a:ext cx="673100" cy="641350"/>
          </a:xfrm>
          <a:prstGeom prst="rect">
            <a:avLst/>
          </a:prstGeom>
          <a:noFill/>
          <a:ln w="9525">
            <a:noFill/>
            <a:miter lim="800000"/>
            <a:headEnd/>
            <a:tailEnd/>
          </a:ln>
        </p:spPr>
        <p:txBody>
          <a:bodyPr wrap="none">
            <a:spAutoFit/>
          </a:bodyPr>
          <a:lstStyle/>
          <a:p>
            <a:r>
              <a:rPr lang="en-US"/>
              <a:t>Drop</a:t>
            </a:r>
            <a:br>
              <a:rPr lang="en-US"/>
            </a:br>
            <a:r>
              <a:rPr lang="en-US"/>
              <a:t>line</a:t>
            </a:r>
          </a:p>
        </p:txBody>
      </p:sp>
      <p:sp>
        <p:nvSpPr>
          <p:cNvPr id="29712" name="Text Box 23"/>
          <p:cNvSpPr txBox="1">
            <a:spLocks noChangeArrowheads="1"/>
          </p:cNvSpPr>
          <p:nvPr/>
        </p:nvSpPr>
        <p:spPr bwMode="auto">
          <a:xfrm>
            <a:off x="2041525" y="4070350"/>
            <a:ext cx="565150" cy="366713"/>
          </a:xfrm>
          <a:prstGeom prst="rect">
            <a:avLst/>
          </a:prstGeom>
          <a:noFill/>
          <a:ln w="9525">
            <a:noFill/>
            <a:miter lim="800000"/>
            <a:headEnd/>
            <a:tailEnd/>
          </a:ln>
        </p:spPr>
        <p:txBody>
          <a:bodyPr wrap="none">
            <a:spAutoFit/>
          </a:bodyPr>
          <a:lstStyle/>
          <a:p>
            <a:r>
              <a:rPr lang="en-US"/>
              <a:t>Tap</a:t>
            </a:r>
          </a:p>
        </p:txBody>
      </p:sp>
      <p:sp>
        <p:nvSpPr>
          <p:cNvPr id="56344" name="AutoShape 24"/>
          <p:cNvSpPr>
            <a:spLocks noChangeArrowheads="1"/>
          </p:cNvSpPr>
          <p:nvPr/>
        </p:nvSpPr>
        <p:spPr bwMode="auto">
          <a:xfrm>
            <a:off x="838200" y="4876800"/>
            <a:ext cx="1752600" cy="609600"/>
          </a:xfrm>
          <a:prstGeom prst="wedgeRoundRectCallout">
            <a:avLst>
              <a:gd name="adj1" fmla="val -46741"/>
              <a:gd name="adj2" fmla="val -162500"/>
              <a:gd name="adj3" fmla="val 16667"/>
            </a:avLst>
          </a:prstGeom>
          <a:solidFill>
            <a:schemeClr val="accent1"/>
          </a:solidFill>
          <a:ln w="9525">
            <a:solidFill>
              <a:schemeClr val="tx1"/>
            </a:solidFill>
            <a:miter lim="800000"/>
            <a:headEnd/>
            <a:tailEnd/>
          </a:ln>
        </p:spPr>
        <p:txBody>
          <a:bodyPr/>
          <a:lstStyle/>
          <a:p>
            <a:pPr algn="ctr">
              <a:spcBef>
                <a:spcPct val="20000"/>
              </a:spcBef>
            </a:pPr>
            <a:r>
              <a:rPr lang="en-US" sz="2400">
                <a:latin typeface="Times New Roman" pitchFamily="18" charset="0"/>
                <a:cs typeface="Angsana New" pitchFamily="18" charset="-34"/>
              </a:rPr>
              <a:t>Terminator</a:t>
            </a:r>
          </a:p>
        </p:txBody>
      </p:sp>
    </p:spTree>
    <p:extLst>
      <p:ext uri="{BB962C8B-B14F-4D97-AF65-F5344CB8AC3E}">
        <p14:creationId xmlns:p14="http://schemas.microsoft.com/office/powerpoint/2010/main" val="50459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44"/>
                                        </p:tgtEl>
                                        <p:attrNameLst>
                                          <p:attrName>style.visibility</p:attrName>
                                        </p:attrNameLst>
                                      </p:cBhvr>
                                      <p:to>
                                        <p:strVal val="visible"/>
                                      </p:to>
                                    </p:set>
                                    <p:animEffect transition="in" filter="dissolve">
                                      <p:cBhvr>
                                        <p:cTn id="7" dur="500"/>
                                        <p:tgtEl>
                                          <p:spTgt spid="56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pPr>
              <a:defRPr/>
            </a:pPr>
            <a:fld id="{9A2A49EC-24F9-4D26-A6D5-EF41688FF322}" type="slidenum">
              <a:rPr lang="en-US"/>
              <a:pPr>
                <a:defRPr/>
              </a:pPr>
              <a:t>28</a:t>
            </a:fld>
            <a:endParaRPr lang="en-US"/>
          </a:p>
        </p:txBody>
      </p:sp>
      <p:grpSp>
        <p:nvGrpSpPr>
          <p:cNvPr id="30723" name="Group 31"/>
          <p:cNvGrpSpPr>
            <a:grpSpLocks/>
          </p:cNvGrpSpPr>
          <p:nvPr/>
        </p:nvGrpSpPr>
        <p:grpSpPr bwMode="auto">
          <a:xfrm>
            <a:off x="838200" y="3886200"/>
            <a:ext cx="7315200" cy="228600"/>
            <a:chOff x="528" y="2448"/>
            <a:chExt cx="4608" cy="144"/>
          </a:xfrm>
        </p:grpSpPr>
        <p:sp>
          <p:nvSpPr>
            <p:cNvPr id="34818" name="Rectangle 2"/>
            <p:cNvSpPr>
              <a:spLocks noChangeArrowheads="1"/>
            </p:cNvSpPr>
            <p:nvPr/>
          </p:nvSpPr>
          <p:spPr bwMode="auto">
            <a:xfrm>
              <a:off x="576" y="2496"/>
              <a:ext cx="4512" cy="48"/>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34833" name="Rectangle 17"/>
            <p:cNvSpPr>
              <a:spLocks noChangeArrowheads="1"/>
            </p:cNvSpPr>
            <p:nvPr/>
          </p:nvSpPr>
          <p:spPr bwMode="auto">
            <a:xfrm>
              <a:off x="528" y="2448"/>
              <a:ext cx="48"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34834" name="Rectangle 18"/>
            <p:cNvSpPr>
              <a:spLocks noChangeArrowheads="1"/>
            </p:cNvSpPr>
            <p:nvPr/>
          </p:nvSpPr>
          <p:spPr bwMode="auto">
            <a:xfrm>
              <a:off x="5088" y="2448"/>
              <a:ext cx="48"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30724" name="Group 3"/>
          <p:cNvGrpSpPr>
            <a:grpSpLocks/>
          </p:cNvGrpSpPr>
          <p:nvPr/>
        </p:nvGrpSpPr>
        <p:grpSpPr bwMode="auto">
          <a:xfrm>
            <a:off x="2133600" y="2667000"/>
            <a:ext cx="381000" cy="1447800"/>
            <a:chOff x="1344" y="1680"/>
            <a:chExt cx="240" cy="912"/>
          </a:xfrm>
        </p:grpSpPr>
        <p:sp>
          <p:nvSpPr>
            <p:cNvPr id="34820" name="Rectangle 4"/>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34821" name="Rectangle 5"/>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30725" name="Group 6"/>
          <p:cNvGrpSpPr>
            <a:grpSpLocks/>
          </p:cNvGrpSpPr>
          <p:nvPr/>
        </p:nvGrpSpPr>
        <p:grpSpPr bwMode="auto">
          <a:xfrm>
            <a:off x="3581400" y="2667000"/>
            <a:ext cx="381000" cy="1447800"/>
            <a:chOff x="1344" y="1680"/>
            <a:chExt cx="240" cy="912"/>
          </a:xfrm>
        </p:grpSpPr>
        <p:sp>
          <p:nvSpPr>
            <p:cNvPr id="34823" name="Rectangle 7"/>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34824" name="Rectangle 8"/>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30726" name="Group 9"/>
          <p:cNvGrpSpPr>
            <a:grpSpLocks/>
          </p:cNvGrpSpPr>
          <p:nvPr/>
        </p:nvGrpSpPr>
        <p:grpSpPr bwMode="auto">
          <a:xfrm>
            <a:off x="5029200" y="2667000"/>
            <a:ext cx="381000" cy="1447800"/>
            <a:chOff x="1344" y="1680"/>
            <a:chExt cx="240" cy="912"/>
          </a:xfrm>
        </p:grpSpPr>
        <p:sp>
          <p:nvSpPr>
            <p:cNvPr id="34826" name="Rectangle 10"/>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34827" name="Rectangle 11"/>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30727" name="Group 12"/>
          <p:cNvGrpSpPr>
            <a:grpSpLocks/>
          </p:cNvGrpSpPr>
          <p:nvPr/>
        </p:nvGrpSpPr>
        <p:grpSpPr bwMode="auto">
          <a:xfrm>
            <a:off x="6400800" y="2667000"/>
            <a:ext cx="381000" cy="1447800"/>
            <a:chOff x="1344" y="1680"/>
            <a:chExt cx="240" cy="912"/>
          </a:xfrm>
        </p:grpSpPr>
        <p:sp>
          <p:nvSpPr>
            <p:cNvPr id="34829" name="Rectangle 13"/>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34830" name="Rectangle 14"/>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sp>
        <p:nvSpPr>
          <p:cNvPr id="34831" name="Rectangle 15"/>
          <p:cNvSpPr>
            <a:spLocks noGrp="1" noChangeArrowheads="1"/>
          </p:cNvSpPr>
          <p:nvPr>
            <p:ph type="title"/>
          </p:nvPr>
        </p:nvSpPr>
        <p:spPr/>
        <p:txBody>
          <a:bodyPr/>
          <a:lstStyle/>
          <a:p>
            <a:pPr eaLnBrk="1" hangingPunct="1">
              <a:defRPr/>
            </a:pPr>
            <a:r>
              <a:rPr lang="en-US" smtClean="0"/>
              <a:t>Bus Topology</a:t>
            </a:r>
          </a:p>
        </p:txBody>
      </p:sp>
      <p:sp>
        <p:nvSpPr>
          <p:cNvPr id="30729" name="laptop"/>
          <p:cNvSpPr>
            <a:spLocks noEditPoints="1" noChangeArrowheads="1"/>
          </p:cNvSpPr>
          <p:nvPr/>
        </p:nvSpPr>
        <p:spPr bwMode="auto">
          <a:xfrm>
            <a:off x="18288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0730" name="laptop"/>
          <p:cNvSpPr>
            <a:spLocks noEditPoints="1" noChangeArrowheads="1"/>
          </p:cNvSpPr>
          <p:nvPr/>
        </p:nvSpPr>
        <p:spPr bwMode="auto">
          <a:xfrm>
            <a:off x="32766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0731" name="laptop"/>
          <p:cNvSpPr>
            <a:spLocks noEditPoints="1" noChangeArrowheads="1"/>
          </p:cNvSpPr>
          <p:nvPr/>
        </p:nvSpPr>
        <p:spPr bwMode="auto">
          <a:xfrm>
            <a:off x="47244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0732" name="laptop"/>
          <p:cNvSpPr>
            <a:spLocks noEditPoints="1" noChangeArrowheads="1"/>
          </p:cNvSpPr>
          <p:nvPr/>
        </p:nvSpPr>
        <p:spPr bwMode="auto">
          <a:xfrm>
            <a:off x="60960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4840" name="Rectangle 24"/>
          <p:cNvSpPr>
            <a:spLocks noChangeArrowheads="1"/>
          </p:cNvSpPr>
          <p:nvPr/>
        </p:nvSpPr>
        <p:spPr bwMode="auto">
          <a:xfrm>
            <a:off x="2362200" y="26670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48" name="Rectangle 32"/>
          <p:cNvSpPr>
            <a:spLocks noChangeArrowheads="1"/>
          </p:cNvSpPr>
          <p:nvPr/>
        </p:nvSpPr>
        <p:spPr bwMode="auto">
          <a:xfrm rot="5400000">
            <a:off x="2362200" y="36576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49" name="Rectangle 33"/>
          <p:cNvSpPr>
            <a:spLocks noChangeArrowheads="1"/>
          </p:cNvSpPr>
          <p:nvPr/>
        </p:nvSpPr>
        <p:spPr bwMode="auto">
          <a:xfrm rot="5400000">
            <a:off x="3810000" y="36576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50" name="Rectangle 34"/>
          <p:cNvSpPr>
            <a:spLocks noChangeArrowheads="1"/>
          </p:cNvSpPr>
          <p:nvPr/>
        </p:nvSpPr>
        <p:spPr bwMode="auto">
          <a:xfrm rot="5400000">
            <a:off x="5257800" y="36576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51" name="Rectangle 35"/>
          <p:cNvSpPr>
            <a:spLocks noChangeArrowheads="1"/>
          </p:cNvSpPr>
          <p:nvPr/>
        </p:nvSpPr>
        <p:spPr bwMode="auto">
          <a:xfrm>
            <a:off x="3810000" y="35814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52" name="Rectangle 36"/>
          <p:cNvSpPr>
            <a:spLocks noChangeArrowheads="1"/>
          </p:cNvSpPr>
          <p:nvPr/>
        </p:nvSpPr>
        <p:spPr bwMode="auto">
          <a:xfrm>
            <a:off x="5257800" y="35814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54" name="Rectangle 38"/>
          <p:cNvSpPr>
            <a:spLocks noChangeArrowheads="1"/>
          </p:cNvSpPr>
          <p:nvPr/>
        </p:nvSpPr>
        <p:spPr bwMode="auto">
          <a:xfrm>
            <a:off x="6629400" y="35814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740" name="Text Box 39"/>
          <p:cNvSpPr txBox="1">
            <a:spLocks noChangeArrowheads="1"/>
          </p:cNvSpPr>
          <p:nvPr/>
        </p:nvSpPr>
        <p:spPr bwMode="auto">
          <a:xfrm>
            <a:off x="2193925" y="1828800"/>
            <a:ext cx="320675" cy="366713"/>
          </a:xfrm>
          <a:prstGeom prst="rect">
            <a:avLst/>
          </a:prstGeom>
          <a:noFill/>
          <a:ln w="9525">
            <a:noFill/>
            <a:miter lim="800000"/>
            <a:headEnd/>
            <a:tailEnd/>
          </a:ln>
        </p:spPr>
        <p:txBody>
          <a:bodyPr wrap="none">
            <a:spAutoFit/>
          </a:bodyPr>
          <a:lstStyle/>
          <a:p>
            <a:r>
              <a:rPr lang="en-US" i="1">
                <a:solidFill>
                  <a:schemeClr val="folHlink"/>
                </a:solidFill>
              </a:rPr>
              <a:t>A</a:t>
            </a:r>
          </a:p>
        </p:txBody>
      </p:sp>
      <p:sp>
        <p:nvSpPr>
          <p:cNvPr id="30741" name="Text Box 40"/>
          <p:cNvSpPr txBox="1">
            <a:spLocks noChangeArrowheads="1"/>
          </p:cNvSpPr>
          <p:nvPr/>
        </p:nvSpPr>
        <p:spPr bwMode="auto">
          <a:xfrm>
            <a:off x="3641725" y="1843088"/>
            <a:ext cx="319088" cy="366712"/>
          </a:xfrm>
          <a:prstGeom prst="rect">
            <a:avLst/>
          </a:prstGeom>
          <a:noFill/>
          <a:ln w="9525">
            <a:noFill/>
            <a:miter lim="800000"/>
            <a:headEnd/>
            <a:tailEnd/>
          </a:ln>
        </p:spPr>
        <p:txBody>
          <a:bodyPr wrap="none">
            <a:spAutoFit/>
          </a:bodyPr>
          <a:lstStyle/>
          <a:p>
            <a:r>
              <a:rPr lang="en-US" i="1">
                <a:solidFill>
                  <a:schemeClr val="folHlink"/>
                </a:solidFill>
              </a:rPr>
              <a:t>B</a:t>
            </a:r>
          </a:p>
        </p:txBody>
      </p:sp>
      <p:sp>
        <p:nvSpPr>
          <p:cNvPr id="30742" name="Text Box 41"/>
          <p:cNvSpPr txBox="1">
            <a:spLocks noChangeArrowheads="1"/>
          </p:cNvSpPr>
          <p:nvPr/>
        </p:nvSpPr>
        <p:spPr bwMode="auto">
          <a:xfrm>
            <a:off x="5089525" y="1843088"/>
            <a:ext cx="320675" cy="366712"/>
          </a:xfrm>
          <a:prstGeom prst="rect">
            <a:avLst/>
          </a:prstGeom>
          <a:noFill/>
          <a:ln w="9525">
            <a:noFill/>
            <a:miter lim="800000"/>
            <a:headEnd/>
            <a:tailEnd/>
          </a:ln>
        </p:spPr>
        <p:txBody>
          <a:bodyPr wrap="none">
            <a:spAutoFit/>
          </a:bodyPr>
          <a:lstStyle/>
          <a:p>
            <a:r>
              <a:rPr lang="en-US" i="1">
                <a:solidFill>
                  <a:schemeClr val="folHlink"/>
                </a:solidFill>
              </a:rPr>
              <a:t>C</a:t>
            </a:r>
          </a:p>
        </p:txBody>
      </p:sp>
      <p:sp>
        <p:nvSpPr>
          <p:cNvPr id="30743" name="Text Box 42"/>
          <p:cNvSpPr txBox="1">
            <a:spLocks noChangeArrowheads="1"/>
          </p:cNvSpPr>
          <p:nvPr/>
        </p:nvSpPr>
        <p:spPr bwMode="auto">
          <a:xfrm>
            <a:off x="6461125" y="1828800"/>
            <a:ext cx="339725" cy="366713"/>
          </a:xfrm>
          <a:prstGeom prst="rect">
            <a:avLst/>
          </a:prstGeom>
          <a:noFill/>
          <a:ln w="9525">
            <a:noFill/>
            <a:miter lim="800000"/>
            <a:headEnd/>
            <a:tailEnd/>
          </a:ln>
        </p:spPr>
        <p:txBody>
          <a:bodyPr wrap="none">
            <a:spAutoFit/>
          </a:bodyPr>
          <a:lstStyle/>
          <a:p>
            <a:r>
              <a:rPr lang="en-US" i="1">
                <a:solidFill>
                  <a:schemeClr val="folHlink"/>
                </a:solidFill>
              </a:rPr>
              <a:t>D</a:t>
            </a:r>
          </a:p>
        </p:txBody>
      </p:sp>
    </p:spTree>
    <p:extLst>
      <p:ext uri="{BB962C8B-B14F-4D97-AF65-F5344CB8AC3E}">
        <p14:creationId xmlns:p14="http://schemas.microsoft.com/office/powerpoint/2010/main" val="74838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fill="hold" grpId="1" nodeType="clickEffect">
                                  <p:stCondLst>
                                    <p:cond delay="0"/>
                                  </p:stCondLst>
                                  <p:childTnLst>
                                    <p:animMotion origin="layout" path="M 3.33333E-6 -1.11111E-6 L 3.33333E-6 0.14445 " pathEditMode="relative" rAng="0" ptsTypes="AA">
                                      <p:cBhvr>
                                        <p:cTn id="10" dur="500" fill="hold"/>
                                        <p:tgtEl>
                                          <p:spTgt spid="34840"/>
                                        </p:tgtEl>
                                        <p:attrNameLst>
                                          <p:attrName>ppt_x</p:attrName>
                                          <p:attrName>ppt_y</p:attrName>
                                        </p:attrNameLst>
                                      </p:cBhvr>
                                      <p:rCtr x="0" y="72"/>
                                    </p:animMotion>
                                  </p:childTnLst>
                                </p:cTn>
                              </p:par>
                            </p:childTnLst>
                          </p:cTn>
                        </p:par>
                        <p:par>
                          <p:cTn id="11" fill="hold">
                            <p:stCondLst>
                              <p:cond delay="500"/>
                            </p:stCondLst>
                            <p:childTnLst>
                              <p:par>
                                <p:cTn id="12" presetID="1" presetClass="exit" presetSubtype="0" fill="hold" grpId="2" nodeType="afterEffect">
                                  <p:stCondLst>
                                    <p:cond delay="0"/>
                                  </p:stCondLst>
                                  <p:childTnLst>
                                    <p:set>
                                      <p:cBhvr>
                                        <p:cTn id="13" dur="1" fill="hold">
                                          <p:stCondLst>
                                            <p:cond delay="0"/>
                                          </p:stCondLst>
                                        </p:cTn>
                                        <p:tgtEl>
                                          <p:spTgt spid="34840"/>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4848"/>
                                        </p:tgtEl>
                                        <p:attrNameLst>
                                          <p:attrName>style.visibility</p:attrName>
                                        </p:attrNameLst>
                                      </p:cBhvr>
                                      <p:to>
                                        <p:strVal val="visible"/>
                                      </p:to>
                                    </p:set>
                                  </p:childTnLst>
                                </p:cTn>
                              </p:par>
                            </p:childTnLst>
                          </p:cTn>
                        </p:par>
                        <p:par>
                          <p:cTn id="17" fill="hold">
                            <p:stCondLst>
                              <p:cond delay="500"/>
                            </p:stCondLst>
                            <p:childTnLst>
                              <p:par>
                                <p:cTn id="18" presetID="63" presetClass="path" presetSubtype="0" fill="hold" grpId="1" nodeType="afterEffect">
                                  <p:stCondLst>
                                    <p:cond delay="0"/>
                                  </p:stCondLst>
                                  <p:childTnLst>
                                    <p:animMotion origin="layout" path="M 0 4.44444E-6 L 0.1625 4.44444E-6 " pathEditMode="relative" rAng="0" ptsTypes="AA">
                                      <p:cBhvr>
                                        <p:cTn id="19" dur="500" fill="hold"/>
                                        <p:tgtEl>
                                          <p:spTgt spid="34848"/>
                                        </p:tgtEl>
                                        <p:attrNameLst>
                                          <p:attrName>ppt_x</p:attrName>
                                          <p:attrName>ppt_y</p:attrName>
                                        </p:attrNameLst>
                                      </p:cBhvr>
                                      <p:rCtr x="81" y="0"/>
                                    </p:animMotion>
                                  </p:childTnLst>
                                </p:cTn>
                              </p:par>
                            </p:childTnLst>
                          </p:cTn>
                        </p:par>
                        <p:par>
                          <p:cTn id="20" fill="hold">
                            <p:stCondLst>
                              <p:cond delay="1000"/>
                            </p:stCondLst>
                            <p:childTnLst>
                              <p:par>
                                <p:cTn id="21" presetID="1" presetClass="exit" presetSubtype="0" fill="hold" grpId="2" nodeType="afterEffect">
                                  <p:stCondLst>
                                    <p:cond delay="0"/>
                                  </p:stCondLst>
                                  <p:childTnLst>
                                    <p:set>
                                      <p:cBhvr>
                                        <p:cTn id="22" dur="1" fill="hold">
                                          <p:stCondLst>
                                            <p:cond delay="0"/>
                                          </p:stCondLst>
                                        </p:cTn>
                                        <p:tgtEl>
                                          <p:spTgt spid="34848"/>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48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49"/>
                                        </p:tgtEl>
                                        <p:attrNameLst>
                                          <p:attrName>style.visibility</p:attrName>
                                        </p:attrNameLst>
                                      </p:cBhvr>
                                      <p:to>
                                        <p:strVal val="visible"/>
                                      </p:to>
                                    </p:set>
                                  </p:childTnLst>
                                </p:cTn>
                              </p:par>
                            </p:childTnLst>
                          </p:cTn>
                        </p:par>
                        <p:par>
                          <p:cTn id="27" fill="hold">
                            <p:stCondLst>
                              <p:cond delay="1000"/>
                            </p:stCondLst>
                            <p:childTnLst>
                              <p:par>
                                <p:cTn id="28" presetID="64" presetClass="path" presetSubtype="0" fill="hold" grpId="1" nodeType="afterEffect">
                                  <p:stCondLst>
                                    <p:cond delay="0"/>
                                  </p:stCondLst>
                                  <p:childTnLst>
                                    <p:animMotion origin="layout" path="M 5.55112E-17 0.01112 L 5.55112E-17 -0.14444 " pathEditMode="relative" rAng="0" ptsTypes="AA">
                                      <p:cBhvr>
                                        <p:cTn id="29" dur="500" fill="hold"/>
                                        <p:tgtEl>
                                          <p:spTgt spid="34851"/>
                                        </p:tgtEl>
                                        <p:attrNameLst>
                                          <p:attrName>ppt_x</p:attrName>
                                          <p:attrName>ppt_y</p:attrName>
                                        </p:attrNameLst>
                                      </p:cBhvr>
                                      <p:rCtr x="0" y="-78"/>
                                    </p:animMotion>
                                  </p:childTnLst>
                                </p:cTn>
                              </p:par>
                              <p:par>
                                <p:cTn id="30" presetID="63" presetClass="path" presetSubtype="0" fill="hold" grpId="1" nodeType="withEffect">
                                  <p:stCondLst>
                                    <p:cond delay="0"/>
                                  </p:stCondLst>
                                  <p:childTnLst>
                                    <p:animMotion origin="layout" path="M 0 4.44444E-6 L 0.1625 4.44444E-6 " pathEditMode="relative" rAng="0" ptsTypes="AA">
                                      <p:cBhvr>
                                        <p:cTn id="31" dur="500" fill="hold"/>
                                        <p:tgtEl>
                                          <p:spTgt spid="34849"/>
                                        </p:tgtEl>
                                        <p:attrNameLst>
                                          <p:attrName>ppt_x</p:attrName>
                                          <p:attrName>ppt_y</p:attrName>
                                        </p:attrNameLst>
                                      </p:cBhvr>
                                      <p:rCtr x="81" y="0"/>
                                    </p:animMotion>
                                  </p:childTnLst>
                                </p:cTn>
                              </p:par>
                            </p:childTnLst>
                          </p:cTn>
                        </p:par>
                        <p:par>
                          <p:cTn id="32" fill="hold">
                            <p:stCondLst>
                              <p:cond delay="1500"/>
                            </p:stCondLst>
                            <p:childTnLst>
                              <p:par>
                                <p:cTn id="33" presetID="1" presetClass="exit" presetSubtype="0" fill="hold" grpId="2" nodeType="afterEffect">
                                  <p:stCondLst>
                                    <p:cond delay="0"/>
                                  </p:stCondLst>
                                  <p:childTnLst>
                                    <p:set>
                                      <p:cBhvr>
                                        <p:cTn id="34" dur="1" fill="hold">
                                          <p:stCondLst>
                                            <p:cond delay="0"/>
                                          </p:stCondLst>
                                        </p:cTn>
                                        <p:tgtEl>
                                          <p:spTgt spid="34849"/>
                                        </p:tgtEl>
                                        <p:attrNameLst>
                                          <p:attrName>style.visibility</p:attrName>
                                        </p:attrNameLst>
                                      </p:cBhvr>
                                      <p:to>
                                        <p:strVal val="hidden"/>
                                      </p:to>
                                    </p:se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0"/>
                                          </p:stCondLst>
                                        </p:cTn>
                                        <p:tgtEl>
                                          <p:spTgt spid="3485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4852"/>
                                        </p:tgtEl>
                                        <p:attrNameLst>
                                          <p:attrName>style.visibility</p:attrName>
                                        </p:attrNameLst>
                                      </p:cBhvr>
                                      <p:to>
                                        <p:strVal val="visible"/>
                                      </p:to>
                                    </p:set>
                                  </p:childTnLst>
                                </p:cTn>
                              </p:par>
                            </p:childTnLst>
                          </p:cTn>
                        </p:par>
                        <p:par>
                          <p:cTn id="40" fill="hold">
                            <p:stCondLst>
                              <p:cond delay="1500"/>
                            </p:stCondLst>
                            <p:childTnLst>
                              <p:par>
                                <p:cTn id="41" presetID="63" presetClass="path" presetSubtype="0" fill="hold" grpId="1" nodeType="afterEffect">
                                  <p:stCondLst>
                                    <p:cond delay="0"/>
                                  </p:stCondLst>
                                  <p:childTnLst>
                                    <p:animMotion origin="layout" path="M 0 4.44444E-6 L 0.1625 4.44444E-6 " pathEditMode="relative" rAng="0" ptsTypes="AA">
                                      <p:cBhvr>
                                        <p:cTn id="42" dur="500" fill="hold"/>
                                        <p:tgtEl>
                                          <p:spTgt spid="34850"/>
                                        </p:tgtEl>
                                        <p:attrNameLst>
                                          <p:attrName>ppt_x</p:attrName>
                                          <p:attrName>ppt_y</p:attrName>
                                        </p:attrNameLst>
                                      </p:cBhvr>
                                      <p:rCtr x="81" y="0"/>
                                    </p:animMotion>
                                  </p:childTnLst>
                                </p:cTn>
                              </p:par>
                              <p:par>
                                <p:cTn id="43" presetID="64" presetClass="path" presetSubtype="0" fill="hold" grpId="1" nodeType="withEffect">
                                  <p:stCondLst>
                                    <p:cond delay="0"/>
                                  </p:stCondLst>
                                  <p:childTnLst>
                                    <p:animMotion origin="layout" path="M 5.55112E-17 0.01112 L 5.55112E-17 -0.14444 " pathEditMode="relative" rAng="0" ptsTypes="AA">
                                      <p:cBhvr>
                                        <p:cTn id="44" dur="500" fill="hold"/>
                                        <p:tgtEl>
                                          <p:spTgt spid="34852"/>
                                        </p:tgtEl>
                                        <p:attrNameLst>
                                          <p:attrName>ppt_x</p:attrName>
                                          <p:attrName>ppt_y</p:attrName>
                                        </p:attrNameLst>
                                      </p:cBhvr>
                                      <p:rCtr x="0" y="-78"/>
                                    </p:animMotion>
                                  </p:childTnLst>
                                </p:cTn>
                              </p:par>
                            </p:childTnLst>
                          </p:cTn>
                        </p:par>
                        <p:par>
                          <p:cTn id="45" fill="hold">
                            <p:stCondLst>
                              <p:cond delay="2000"/>
                            </p:stCondLst>
                            <p:childTnLst>
                              <p:par>
                                <p:cTn id="46" presetID="1" presetClass="exit" presetSubtype="0" fill="hold" grpId="2" nodeType="afterEffect">
                                  <p:stCondLst>
                                    <p:cond delay="0"/>
                                  </p:stCondLst>
                                  <p:childTnLst>
                                    <p:set>
                                      <p:cBhvr>
                                        <p:cTn id="47" dur="1" fill="hold">
                                          <p:stCondLst>
                                            <p:cond delay="0"/>
                                          </p:stCondLst>
                                        </p:cTn>
                                        <p:tgtEl>
                                          <p:spTgt spid="34850"/>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34854"/>
                                        </p:tgtEl>
                                        <p:attrNameLst>
                                          <p:attrName>style.visibility</p:attrName>
                                        </p:attrNameLst>
                                      </p:cBhvr>
                                      <p:to>
                                        <p:strVal val="visible"/>
                                      </p:to>
                                    </p:set>
                                  </p:childTnLst>
                                </p:cTn>
                              </p:par>
                              <p:par>
                                <p:cTn id="50" presetID="64" presetClass="path" presetSubtype="0" fill="hold" grpId="1" nodeType="withEffect">
                                  <p:stCondLst>
                                    <p:cond delay="0"/>
                                  </p:stCondLst>
                                  <p:childTnLst>
                                    <p:animMotion origin="layout" path="M 5.55112E-17 0.01112 L 5.55112E-17 -0.14444 " pathEditMode="relative" rAng="0" ptsTypes="AA">
                                      <p:cBhvr>
                                        <p:cTn id="51" dur="500" fill="hold"/>
                                        <p:tgtEl>
                                          <p:spTgt spid="34854"/>
                                        </p:tgtEl>
                                        <p:attrNameLst>
                                          <p:attrName>ppt_x</p:attrName>
                                          <p:attrName>ppt_y</p:attrName>
                                        </p:attrNameLst>
                                      </p:cBhvr>
                                      <p:rCtr x="0" y="-78"/>
                                    </p:animMotion>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grpId="2" nodeType="clickEffect">
                                  <p:stCondLst>
                                    <p:cond delay="0"/>
                                  </p:stCondLst>
                                  <p:childTnLst>
                                    <p:animEffect transition="out" filter="dissolve">
                                      <p:cBhvr>
                                        <p:cTn id="55" dur="500"/>
                                        <p:tgtEl>
                                          <p:spTgt spid="34851"/>
                                        </p:tgtEl>
                                      </p:cBhvr>
                                    </p:animEffect>
                                    <p:set>
                                      <p:cBhvr>
                                        <p:cTn id="56" dur="1" fill="hold">
                                          <p:stCondLst>
                                            <p:cond delay="499"/>
                                          </p:stCondLst>
                                        </p:cTn>
                                        <p:tgtEl>
                                          <p:spTgt spid="34851"/>
                                        </p:tgtEl>
                                        <p:attrNameLst>
                                          <p:attrName>style.visibility</p:attrName>
                                        </p:attrNameLst>
                                      </p:cBhvr>
                                      <p:to>
                                        <p:strVal val="hidden"/>
                                      </p:to>
                                    </p:set>
                                  </p:childTnLst>
                                </p:cTn>
                              </p:par>
                              <p:par>
                                <p:cTn id="57" presetID="9" presetClass="exit" presetSubtype="0" fill="hold" grpId="2" nodeType="withEffect">
                                  <p:stCondLst>
                                    <p:cond delay="0"/>
                                  </p:stCondLst>
                                  <p:childTnLst>
                                    <p:animEffect transition="out" filter="dissolve">
                                      <p:cBhvr>
                                        <p:cTn id="58" dur="500"/>
                                        <p:tgtEl>
                                          <p:spTgt spid="34854"/>
                                        </p:tgtEl>
                                      </p:cBhvr>
                                    </p:animEffect>
                                    <p:set>
                                      <p:cBhvr>
                                        <p:cTn id="59" dur="1" fill="hold">
                                          <p:stCondLst>
                                            <p:cond delay="499"/>
                                          </p:stCondLst>
                                        </p:cTn>
                                        <p:tgtEl>
                                          <p:spTgt spid="348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0" grpId="0" animBg="1"/>
      <p:bldP spid="34840" grpId="1" animBg="1"/>
      <p:bldP spid="34840" grpId="2" animBg="1"/>
      <p:bldP spid="34848" grpId="0" animBg="1"/>
      <p:bldP spid="34848" grpId="1" animBg="1"/>
      <p:bldP spid="34848" grpId="2" animBg="1"/>
      <p:bldP spid="34849" grpId="0" animBg="1"/>
      <p:bldP spid="34849" grpId="1" animBg="1"/>
      <p:bldP spid="34849" grpId="2" animBg="1"/>
      <p:bldP spid="34850" grpId="0" animBg="1"/>
      <p:bldP spid="34850" grpId="1" animBg="1"/>
      <p:bldP spid="34850" grpId="2" animBg="1"/>
      <p:bldP spid="34851" grpId="0" animBg="1"/>
      <p:bldP spid="34851" grpId="1" animBg="1"/>
      <p:bldP spid="34851" grpId="2" animBg="1"/>
      <p:bldP spid="34852" grpId="0" animBg="1"/>
      <p:bldP spid="34852" grpId="1" animBg="1"/>
      <p:bldP spid="34854" grpId="0" animBg="1"/>
      <p:bldP spid="34854" grpId="1" animBg="1"/>
      <p:bldP spid="34854"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pPr>
              <a:defRPr/>
            </a:pPr>
            <a:fld id="{816B7F69-9404-4BAB-B7E7-A9A3003F4DC0}" type="slidenum">
              <a:rPr lang="en-US"/>
              <a:pPr>
                <a:defRPr/>
              </a:pPr>
              <a:t>29</a:t>
            </a:fld>
            <a:endParaRPr lang="en-US"/>
          </a:p>
        </p:txBody>
      </p:sp>
      <p:sp>
        <p:nvSpPr>
          <p:cNvPr id="36866" name="Rectangle 2"/>
          <p:cNvSpPr>
            <a:spLocks noChangeArrowheads="1"/>
          </p:cNvSpPr>
          <p:nvPr/>
        </p:nvSpPr>
        <p:spPr bwMode="auto">
          <a:xfrm>
            <a:off x="914400" y="3962400"/>
            <a:ext cx="7162800" cy="762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wrap="none" anchor="ctr"/>
          <a:lstStyle/>
          <a:p>
            <a:pPr>
              <a:defRPr/>
            </a:pPr>
            <a:endParaRPr lang="en-US"/>
          </a:p>
        </p:txBody>
      </p:sp>
      <p:grpSp>
        <p:nvGrpSpPr>
          <p:cNvPr id="2" name="Group 25"/>
          <p:cNvGrpSpPr>
            <a:grpSpLocks/>
          </p:cNvGrpSpPr>
          <p:nvPr/>
        </p:nvGrpSpPr>
        <p:grpSpPr bwMode="auto">
          <a:xfrm flipV="1">
            <a:off x="5715000" y="3886200"/>
            <a:ext cx="381000" cy="1447800"/>
            <a:chOff x="1344" y="1680"/>
            <a:chExt cx="240" cy="912"/>
          </a:xfrm>
        </p:grpSpPr>
        <p:sp>
          <p:nvSpPr>
            <p:cNvPr id="36890" name="Rectangle 26"/>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36891" name="Rectangle 27"/>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31749" name="Group 3"/>
          <p:cNvGrpSpPr>
            <a:grpSpLocks/>
          </p:cNvGrpSpPr>
          <p:nvPr/>
        </p:nvGrpSpPr>
        <p:grpSpPr bwMode="auto">
          <a:xfrm>
            <a:off x="2133600" y="2667000"/>
            <a:ext cx="381000" cy="1447800"/>
            <a:chOff x="1344" y="1680"/>
            <a:chExt cx="240" cy="912"/>
          </a:xfrm>
        </p:grpSpPr>
        <p:sp>
          <p:nvSpPr>
            <p:cNvPr id="36868" name="Rectangle 4"/>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36869" name="Rectangle 5"/>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31750" name="Group 6"/>
          <p:cNvGrpSpPr>
            <a:grpSpLocks/>
          </p:cNvGrpSpPr>
          <p:nvPr/>
        </p:nvGrpSpPr>
        <p:grpSpPr bwMode="auto">
          <a:xfrm>
            <a:off x="3581400" y="2667000"/>
            <a:ext cx="381000" cy="1447800"/>
            <a:chOff x="1344" y="1680"/>
            <a:chExt cx="240" cy="912"/>
          </a:xfrm>
        </p:grpSpPr>
        <p:sp>
          <p:nvSpPr>
            <p:cNvPr id="36871" name="Rectangle 7"/>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36872" name="Rectangle 8"/>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31751" name="Group 9"/>
          <p:cNvGrpSpPr>
            <a:grpSpLocks/>
          </p:cNvGrpSpPr>
          <p:nvPr/>
        </p:nvGrpSpPr>
        <p:grpSpPr bwMode="auto">
          <a:xfrm>
            <a:off x="5029200" y="2667000"/>
            <a:ext cx="381000" cy="1447800"/>
            <a:chOff x="1344" y="1680"/>
            <a:chExt cx="240" cy="912"/>
          </a:xfrm>
        </p:grpSpPr>
        <p:sp>
          <p:nvSpPr>
            <p:cNvPr id="36874" name="Rectangle 10"/>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36875" name="Rectangle 11"/>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31752" name="Group 12"/>
          <p:cNvGrpSpPr>
            <a:grpSpLocks/>
          </p:cNvGrpSpPr>
          <p:nvPr/>
        </p:nvGrpSpPr>
        <p:grpSpPr bwMode="auto">
          <a:xfrm>
            <a:off x="6400800" y="2667000"/>
            <a:ext cx="381000" cy="1447800"/>
            <a:chOff x="1344" y="1680"/>
            <a:chExt cx="240" cy="912"/>
          </a:xfrm>
        </p:grpSpPr>
        <p:sp>
          <p:nvSpPr>
            <p:cNvPr id="36877" name="Rectangle 13"/>
            <p:cNvSpPr>
              <a:spLocks noChangeArrowheads="1"/>
            </p:cNvSpPr>
            <p:nvPr/>
          </p:nvSpPr>
          <p:spPr bwMode="auto">
            <a:xfrm>
              <a:off x="1440" y="1680"/>
              <a:ext cx="48" cy="864"/>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36878" name="Rectangle 14"/>
            <p:cNvSpPr>
              <a:spLocks noChangeArrowheads="1"/>
            </p:cNvSpPr>
            <p:nvPr/>
          </p:nvSpPr>
          <p:spPr bwMode="auto">
            <a:xfrm>
              <a:off x="1344" y="2448"/>
              <a:ext cx="240" cy="144"/>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sp>
        <p:nvSpPr>
          <p:cNvPr id="36879" name="Rectangle 15"/>
          <p:cNvSpPr>
            <a:spLocks noGrp="1" noChangeArrowheads="1"/>
          </p:cNvSpPr>
          <p:nvPr>
            <p:ph type="title"/>
          </p:nvPr>
        </p:nvSpPr>
        <p:spPr/>
        <p:txBody>
          <a:bodyPr/>
          <a:lstStyle/>
          <a:p>
            <a:pPr eaLnBrk="1" hangingPunct="1">
              <a:defRPr/>
            </a:pPr>
            <a:r>
              <a:rPr lang="en-US" smtClean="0"/>
              <a:t>Bus Topology</a:t>
            </a:r>
          </a:p>
        </p:txBody>
      </p:sp>
      <p:sp>
        <p:nvSpPr>
          <p:cNvPr id="31754" name="laptop"/>
          <p:cNvSpPr>
            <a:spLocks noEditPoints="1" noChangeArrowheads="1"/>
          </p:cNvSpPr>
          <p:nvPr/>
        </p:nvSpPr>
        <p:spPr bwMode="auto">
          <a:xfrm>
            <a:off x="18288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6881" name="Rectangle 17"/>
          <p:cNvSpPr>
            <a:spLocks noChangeArrowheads="1"/>
          </p:cNvSpPr>
          <p:nvPr/>
        </p:nvSpPr>
        <p:spPr bwMode="auto">
          <a:xfrm>
            <a:off x="838200" y="3886200"/>
            <a:ext cx="76200" cy="2286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36882" name="Rectangle 18"/>
          <p:cNvSpPr>
            <a:spLocks noChangeArrowheads="1"/>
          </p:cNvSpPr>
          <p:nvPr/>
        </p:nvSpPr>
        <p:spPr bwMode="auto">
          <a:xfrm>
            <a:off x="8077200" y="3886200"/>
            <a:ext cx="76200" cy="2286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31757" name="laptop"/>
          <p:cNvSpPr>
            <a:spLocks noEditPoints="1" noChangeArrowheads="1"/>
          </p:cNvSpPr>
          <p:nvPr/>
        </p:nvSpPr>
        <p:spPr bwMode="auto">
          <a:xfrm>
            <a:off x="32766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1758" name="laptop"/>
          <p:cNvSpPr>
            <a:spLocks noEditPoints="1" noChangeArrowheads="1"/>
          </p:cNvSpPr>
          <p:nvPr/>
        </p:nvSpPr>
        <p:spPr bwMode="auto">
          <a:xfrm>
            <a:off x="47244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1759" name="laptop"/>
          <p:cNvSpPr>
            <a:spLocks noEditPoints="1" noChangeArrowheads="1"/>
          </p:cNvSpPr>
          <p:nvPr/>
        </p:nvSpPr>
        <p:spPr bwMode="auto">
          <a:xfrm>
            <a:off x="60960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6888" name="laptop"/>
          <p:cNvSpPr>
            <a:spLocks noEditPoints="1" noChangeArrowheads="1"/>
          </p:cNvSpPr>
          <p:nvPr/>
        </p:nvSpPr>
        <p:spPr bwMode="auto">
          <a:xfrm>
            <a:off x="5410200" y="4800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85349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88"/>
                                        </p:tgtEl>
                                        <p:attrNameLst>
                                          <p:attrName>style.visibility</p:attrName>
                                        </p:attrNameLst>
                                      </p:cBhvr>
                                      <p:to>
                                        <p:strVal val="visible"/>
                                      </p:to>
                                    </p:set>
                                    <p:anim calcmode="lin" valueType="num">
                                      <p:cBhvr additive="base">
                                        <p:cTn id="7" dur="500" fill="hold"/>
                                        <p:tgtEl>
                                          <p:spTgt spid="36888"/>
                                        </p:tgtEl>
                                        <p:attrNameLst>
                                          <p:attrName>ppt_x</p:attrName>
                                        </p:attrNameLst>
                                      </p:cBhvr>
                                      <p:tavLst>
                                        <p:tav tm="0">
                                          <p:val>
                                            <p:strVal val="1+#ppt_w/2"/>
                                          </p:val>
                                        </p:tav>
                                        <p:tav tm="100000">
                                          <p:val>
                                            <p:strVal val="#ppt_x"/>
                                          </p:val>
                                        </p:tav>
                                      </p:tavLst>
                                    </p:anim>
                                    <p:anim calcmode="lin" valueType="num">
                                      <p:cBhvr additive="base">
                                        <p:cTn id="8" dur="500" fill="hold"/>
                                        <p:tgtEl>
                                          <p:spTgt spid="368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B8AA6ED-CA5D-41C1-B4BF-F37D7CAA7DB8}" type="slidenum">
              <a:rPr lang="en-US"/>
              <a:pPr>
                <a:defRPr/>
              </a:pPr>
              <a:t>3</a:t>
            </a:fld>
            <a:endParaRPr lang="en-US"/>
          </a:p>
        </p:txBody>
      </p:sp>
      <p:sp>
        <p:nvSpPr>
          <p:cNvPr id="10242" name="Rectangle 2"/>
          <p:cNvSpPr>
            <a:spLocks noGrp="1" noChangeArrowheads="1"/>
          </p:cNvSpPr>
          <p:nvPr>
            <p:ph type="title"/>
          </p:nvPr>
        </p:nvSpPr>
        <p:spPr/>
        <p:txBody>
          <a:bodyPr/>
          <a:lstStyle/>
          <a:p>
            <a:pPr eaLnBrk="1" hangingPunct="1">
              <a:defRPr/>
            </a:pPr>
            <a:r>
              <a:rPr lang="en-US" smtClean="0"/>
              <a:t>Outline</a:t>
            </a:r>
          </a:p>
        </p:txBody>
      </p:sp>
      <p:sp>
        <p:nvSpPr>
          <p:cNvPr id="10243" name="Rectangle 3"/>
          <p:cNvSpPr>
            <a:spLocks noGrp="1" noChangeArrowheads="1"/>
          </p:cNvSpPr>
          <p:nvPr>
            <p:ph type="body" idx="1"/>
          </p:nvPr>
        </p:nvSpPr>
        <p:spPr/>
        <p:txBody>
          <a:bodyPr/>
          <a:lstStyle/>
          <a:p>
            <a:pPr eaLnBrk="1" hangingPunct="1">
              <a:defRPr/>
            </a:pPr>
            <a:r>
              <a:rPr lang="en-US" smtClean="0"/>
              <a:t>Data Communication Overview</a:t>
            </a:r>
          </a:p>
          <a:p>
            <a:pPr lvl="1" eaLnBrk="1" hangingPunct="1">
              <a:defRPr/>
            </a:pPr>
            <a:r>
              <a:rPr lang="en-US" smtClean="0"/>
              <a:t>Definition</a:t>
            </a:r>
          </a:p>
          <a:p>
            <a:pPr lvl="1" eaLnBrk="1" hangingPunct="1">
              <a:defRPr/>
            </a:pPr>
            <a:r>
              <a:rPr lang="en-US" smtClean="0"/>
              <a:t>Components</a:t>
            </a:r>
          </a:p>
          <a:p>
            <a:pPr lvl="1" eaLnBrk="1" hangingPunct="1">
              <a:defRPr/>
            </a:pPr>
            <a:r>
              <a:rPr lang="en-US" smtClean="0"/>
              <a:t>Protocols and standards</a:t>
            </a:r>
          </a:p>
          <a:p>
            <a:pPr eaLnBrk="1" hangingPunct="1">
              <a:defRPr/>
            </a:pPr>
            <a:r>
              <a:rPr lang="en-US" smtClean="0"/>
              <a:t>Network Overview</a:t>
            </a:r>
          </a:p>
          <a:p>
            <a:pPr lvl="1" eaLnBrk="1" hangingPunct="1">
              <a:defRPr/>
            </a:pPr>
            <a:r>
              <a:rPr lang="en-US" smtClean="0"/>
              <a:t>Connectivity</a:t>
            </a:r>
          </a:p>
          <a:p>
            <a:pPr lvl="1" eaLnBrk="1" hangingPunct="1">
              <a:defRPr/>
            </a:pPr>
            <a:r>
              <a:rPr lang="en-US" smtClean="0"/>
              <a:t>Categories</a:t>
            </a:r>
          </a:p>
          <a:p>
            <a:pPr lvl="1" eaLnBrk="1" hangingPunct="1">
              <a:defRPr/>
            </a:pPr>
            <a:r>
              <a:rPr lang="en-US" smtClean="0"/>
              <a:t>Internetworks</a:t>
            </a:r>
          </a:p>
          <a:p>
            <a:pPr lvl="1" eaLnBrk="1" hangingPunct="1">
              <a:defRPr/>
            </a:pPr>
            <a:endParaRPr lang="en-US" smtClean="0"/>
          </a:p>
        </p:txBody>
      </p:sp>
    </p:spTree>
    <p:extLst>
      <p:ext uri="{BB962C8B-B14F-4D97-AF65-F5344CB8AC3E}">
        <p14:creationId xmlns:p14="http://schemas.microsoft.com/office/powerpoint/2010/main" val="2336195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p:cNvSpPr>
            <a:spLocks noGrp="1"/>
          </p:cNvSpPr>
          <p:nvPr>
            <p:ph type="sldNum" sz="quarter" idx="12"/>
          </p:nvPr>
        </p:nvSpPr>
        <p:spPr/>
        <p:txBody>
          <a:bodyPr/>
          <a:lstStyle/>
          <a:p>
            <a:pPr>
              <a:defRPr/>
            </a:pPr>
            <a:fld id="{4E6CDA3C-510F-4744-8438-F40E7EBA3051}" type="slidenum">
              <a:rPr lang="en-US"/>
              <a:pPr>
                <a:defRPr/>
              </a:pPr>
              <a:t>30</a:t>
            </a:fld>
            <a:endParaRPr lang="en-US"/>
          </a:p>
        </p:txBody>
      </p:sp>
      <p:sp>
        <p:nvSpPr>
          <p:cNvPr id="54274" name="Rectangle 2"/>
          <p:cNvSpPr>
            <a:spLocks noGrp="1" noChangeArrowheads="1"/>
          </p:cNvSpPr>
          <p:nvPr>
            <p:ph type="title"/>
          </p:nvPr>
        </p:nvSpPr>
        <p:spPr/>
        <p:txBody>
          <a:bodyPr/>
          <a:lstStyle/>
          <a:p>
            <a:pPr eaLnBrk="1" hangingPunct="1">
              <a:defRPr/>
            </a:pPr>
            <a:r>
              <a:rPr lang="en-US" smtClean="0"/>
              <a:t>Bus Topology</a:t>
            </a:r>
          </a:p>
        </p:txBody>
      </p:sp>
      <p:sp>
        <p:nvSpPr>
          <p:cNvPr id="32772" name="Rectangle 3"/>
          <p:cNvSpPr>
            <a:spLocks noGrp="1" noChangeArrowheads="1"/>
          </p:cNvSpPr>
          <p:nvPr>
            <p:ph type="body" sz="half" idx="2"/>
          </p:nvPr>
        </p:nvSpPr>
        <p:spPr/>
        <p:txBody>
          <a:bodyPr/>
          <a:lstStyle/>
          <a:p>
            <a:pPr eaLnBrk="1" hangingPunct="1"/>
            <a:r>
              <a:rPr lang="en-US" b="1" u="sng" smtClean="0">
                <a:solidFill>
                  <a:schemeClr val="tx2"/>
                </a:solidFill>
                <a:effectLst/>
              </a:rPr>
              <a:t>Pros:</a:t>
            </a:r>
          </a:p>
          <a:p>
            <a:pPr lvl="1" eaLnBrk="1" hangingPunct="1"/>
            <a:r>
              <a:rPr lang="en-US" smtClean="0">
                <a:solidFill>
                  <a:schemeClr val="tx2"/>
                </a:solidFill>
                <a:effectLst/>
              </a:rPr>
              <a:t>Little cabling</a:t>
            </a:r>
          </a:p>
          <a:p>
            <a:pPr lvl="1" eaLnBrk="1" hangingPunct="1"/>
            <a:r>
              <a:rPr lang="en-US" smtClean="0">
                <a:solidFill>
                  <a:schemeClr val="tx2"/>
                </a:solidFill>
                <a:effectLst/>
              </a:rPr>
              <a:t>Easy to install</a:t>
            </a:r>
          </a:p>
          <a:p>
            <a:pPr eaLnBrk="1" hangingPunct="1"/>
            <a:endParaRPr lang="en-US" smtClean="0">
              <a:solidFill>
                <a:schemeClr val="tx2"/>
              </a:solidFill>
              <a:effectLst/>
            </a:endParaRPr>
          </a:p>
          <a:p>
            <a:pPr eaLnBrk="1" hangingPunct="1"/>
            <a:r>
              <a:rPr lang="en-US" b="1" u="sng" smtClean="0">
                <a:solidFill>
                  <a:schemeClr val="tx2"/>
                </a:solidFill>
                <a:effectLst/>
              </a:rPr>
              <a:t>Cons:</a:t>
            </a:r>
          </a:p>
          <a:p>
            <a:pPr lvl="1" eaLnBrk="1" hangingPunct="1"/>
            <a:r>
              <a:rPr lang="en-US" smtClean="0">
                <a:solidFill>
                  <a:schemeClr val="tx2"/>
                </a:solidFill>
                <a:effectLst/>
              </a:rPr>
              <a:t>Difficult to modify</a:t>
            </a:r>
          </a:p>
          <a:p>
            <a:pPr lvl="1" eaLnBrk="1" hangingPunct="1"/>
            <a:r>
              <a:rPr lang="en-US" smtClean="0">
                <a:solidFill>
                  <a:schemeClr val="tx2"/>
                </a:solidFill>
                <a:effectLst/>
              </a:rPr>
              <a:t>Difficult to isolate fault</a:t>
            </a:r>
          </a:p>
          <a:p>
            <a:pPr lvl="1" eaLnBrk="1" hangingPunct="1"/>
            <a:r>
              <a:rPr lang="en-US" smtClean="0">
                <a:solidFill>
                  <a:schemeClr val="tx2"/>
                </a:solidFill>
                <a:effectLst/>
              </a:rPr>
              <a:t>Break in the bus cable stops all transmission</a:t>
            </a:r>
          </a:p>
        </p:txBody>
      </p:sp>
      <p:grpSp>
        <p:nvGrpSpPr>
          <p:cNvPr id="32773" name="Group 4"/>
          <p:cNvGrpSpPr>
            <a:grpSpLocks/>
          </p:cNvGrpSpPr>
          <p:nvPr/>
        </p:nvGrpSpPr>
        <p:grpSpPr bwMode="auto">
          <a:xfrm>
            <a:off x="533400" y="1981200"/>
            <a:ext cx="3711575" cy="1423988"/>
            <a:chOff x="336" y="1248"/>
            <a:chExt cx="2338" cy="897"/>
          </a:xfrm>
        </p:grpSpPr>
        <p:sp>
          <p:nvSpPr>
            <p:cNvPr id="54277" name="Rectangle 5"/>
            <p:cNvSpPr>
              <a:spLocks noChangeArrowheads="1"/>
            </p:cNvSpPr>
            <p:nvPr/>
          </p:nvSpPr>
          <p:spPr bwMode="auto">
            <a:xfrm>
              <a:off x="371" y="2076"/>
              <a:ext cx="2269" cy="47"/>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wrap="none" anchor="ctr"/>
            <a:lstStyle/>
            <a:p>
              <a:pPr>
                <a:defRPr/>
              </a:pPr>
              <a:endParaRPr lang="en-US"/>
            </a:p>
          </p:txBody>
        </p:sp>
        <p:grpSp>
          <p:nvGrpSpPr>
            <p:cNvPr id="32775" name="Group 6"/>
            <p:cNvGrpSpPr>
              <a:grpSpLocks/>
            </p:cNvGrpSpPr>
            <p:nvPr/>
          </p:nvGrpSpPr>
          <p:grpSpPr bwMode="auto">
            <a:xfrm>
              <a:off x="762" y="1490"/>
              <a:ext cx="172" cy="655"/>
              <a:chOff x="1344" y="1680"/>
              <a:chExt cx="240" cy="912"/>
            </a:xfrm>
          </p:grpSpPr>
          <p:sp>
            <p:nvSpPr>
              <p:cNvPr id="54279" name="Rectangle 7"/>
              <p:cNvSpPr>
                <a:spLocks noChangeArrowheads="1"/>
              </p:cNvSpPr>
              <p:nvPr/>
            </p:nvSpPr>
            <p:spPr bwMode="auto">
              <a:xfrm>
                <a:off x="1440" y="1680"/>
                <a:ext cx="46" cy="86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54280" name="Rectangle 8"/>
              <p:cNvSpPr>
                <a:spLocks noChangeArrowheads="1"/>
              </p:cNvSpPr>
              <p:nvPr/>
            </p:nvSpPr>
            <p:spPr bwMode="auto">
              <a:xfrm>
                <a:off x="1344" y="2449"/>
                <a:ext cx="240" cy="14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32776" name="Group 9"/>
            <p:cNvGrpSpPr>
              <a:grpSpLocks/>
            </p:cNvGrpSpPr>
            <p:nvPr/>
          </p:nvGrpSpPr>
          <p:grpSpPr bwMode="auto">
            <a:xfrm>
              <a:off x="1417" y="1490"/>
              <a:ext cx="173" cy="655"/>
              <a:chOff x="1344" y="1680"/>
              <a:chExt cx="240" cy="912"/>
            </a:xfrm>
          </p:grpSpPr>
          <p:sp>
            <p:nvSpPr>
              <p:cNvPr id="54282" name="Rectangle 10"/>
              <p:cNvSpPr>
                <a:spLocks noChangeArrowheads="1"/>
              </p:cNvSpPr>
              <p:nvPr/>
            </p:nvSpPr>
            <p:spPr bwMode="auto">
              <a:xfrm>
                <a:off x="1440" y="1680"/>
                <a:ext cx="50" cy="86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54283" name="Rectangle 11"/>
              <p:cNvSpPr>
                <a:spLocks noChangeArrowheads="1"/>
              </p:cNvSpPr>
              <p:nvPr/>
            </p:nvSpPr>
            <p:spPr bwMode="auto">
              <a:xfrm>
                <a:off x="1344" y="2449"/>
                <a:ext cx="240" cy="14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32777" name="Group 12"/>
            <p:cNvGrpSpPr>
              <a:grpSpLocks/>
            </p:cNvGrpSpPr>
            <p:nvPr/>
          </p:nvGrpSpPr>
          <p:grpSpPr bwMode="auto">
            <a:xfrm>
              <a:off x="2073" y="1490"/>
              <a:ext cx="172" cy="655"/>
              <a:chOff x="1344" y="1680"/>
              <a:chExt cx="240" cy="912"/>
            </a:xfrm>
          </p:grpSpPr>
          <p:sp>
            <p:nvSpPr>
              <p:cNvPr id="54285" name="Rectangle 13"/>
              <p:cNvSpPr>
                <a:spLocks noChangeArrowheads="1"/>
              </p:cNvSpPr>
              <p:nvPr/>
            </p:nvSpPr>
            <p:spPr bwMode="auto">
              <a:xfrm>
                <a:off x="1440" y="1680"/>
                <a:ext cx="46" cy="86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54286" name="Rectangle 14"/>
              <p:cNvSpPr>
                <a:spLocks noChangeArrowheads="1"/>
              </p:cNvSpPr>
              <p:nvPr/>
            </p:nvSpPr>
            <p:spPr bwMode="auto">
              <a:xfrm>
                <a:off x="1344" y="2449"/>
                <a:ext cx="240" cy="14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sp>
          <p:nvSpPr>
            <p:cNvPr id="32778" name="laptop"/>
            <p:cNvSpPr>
              <a:spLocks noEditPoints="1" noChangeArrowheads="1"/>
            </p:cNvSpPr>
            <p:nvPr/>
          </p:nvSpPr>
          <p:spPr bwMode="auto">
            <a:xfrm>
              <a:off x="624" y="1248"/>
              <a:ext cx="448" cy="338"/>
            </a:xfrm>
            <a:custGeom>
              <a:avLst/>
              <a:gdLst>
                <a:gd name="T0" fmla="*/ 1 w 21600"/>
                <a:gd name="T1" fmla="*/ 0 h 21600"/>
                <a:gd name="T2" fmla="*/ 1 w 21600"/>
                <a:gd name="T3" fmla="*/ 2 h 21600"/>
                <a:gd name="T4" fmla="*/ 8 w 21600"/>
                <a:gd name="T5" fmla="*/ 0 h 21600"/>
                <a:gd name="T6" fmla="*/ 8 w 21600"/>
                <a:gd name="T7" fmla="*/ 2 h 21600"/>
                <a:gd name="T8" fmla="*/ 5 w 21600"/>
                <a:gd name="T9" fmla="*/ 0 h 21600"/>
                <a:gd name="T10" fmla="*/ 5 w 21600"/>
                <a:gd name="T11" fmla="*/ 5 h 21600"/>
                <a:gd name="T12" fmla="*/ 0 w 21600"/>
                <a:gd name="T13" fmla="*/ 5 h 21600"/>
                <a:gd name="T14" fmla="*/ 9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4436 w 21600"/>
                <a:gd name="T25" fmla="*/ 1853 h 21600"/>
                <a:gd name="T26" fmla="*/ 17309 w 21600"/>
                <a:gd name="T27" fmla="*/ 123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54288" name="Rectangle 16"/>
            <p:cNvSpPr>
              <a:spLocks noChangeArrowheads="1"/>
            </p:cNvSpPr>
            <p:nvPr/>
          </p:nvSpPr>
          <p:spPr bwMode="auto">
            <a:xfrm>
              <a:off x="336" y="2042"/>
              <a:ext cx="35" cy="10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54289" name="Rectangle 17"/>
            <p:cNvSpPr>
              <a:spLocks noChangeArrowheads="1"/>
            </p:cNvSpPr>
            <p:nvPr/>
          </p:nvSpPr>
          <p:spPr bwMode="auto">
            <a:xfrm>
              <a:off x="2640" y="2042"/>
              <a:ext cx="34" cy="10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32781" name="laptop"/>
            <p:cNvSpPr>
              <a:spLocks noEditPoints="1" noChangeArrowheads="1"/>
            </p:cNvSpPr>
            <p:nvPr/>
          </p:nvSpPr>
          <p:spPr bwMode="auto">
            <a:xfrm>
              <a:off x="1279" y="1248"/>
              <a:ext cx="449" cy="338"/>
            </a:xfrm>
            <a:custGeom>
              <a:avLst/>
              <a:gdLst>
                <a:gd name="T0" fmla="*/ 1 w 21600"/>
                <a:gd name="T1" fmla="*/ 0 h 21600"/>
                <a:gd name="T2" fmla="*/ 1 w 21600"/>
                <a:gd name="T3" fmla="*/ 2 h 21600"/>
                <a:gd name="T4" fmla="*/ 8 w 21600"/>
                <a:gd name="T5" fmla="*/ 0 h 21600"/>
                <a:gd name="T6" fmla="*/ 8 w 21600"/>
                <a:gd name="T7" fmla="*/ 2 h 21600"/>
                <a:gd name="T8" fmla="*/ 5 w 21600"/>
                <a:gd name="T9" fmla="*/ 0 h 21600"/>
                <a:gd name="T10" fmla="*/ 5 w 21600"/>
                <a:gd name="T11" fmla="*/ 5 h 21600"/>
                <a:gd name="T12" fmla="*/ 0 w 21600"/>
                <a:gd name="T13" fmla="*/ 5 h 21600"/>
                <a:gd name="T14" fmla="*/ 9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4426 w 21600"/>
                <a:gd name="T25" fmla="*/ 1853 h 21600"/>
                <a:gd name="T26" fmla="*/ 17318 w 21600"/>
                <a:gd name="T27" fmla="*/ 123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2782" name="laptop"/>
            <p:cNvSpPr>
              <a:spLocks noEditPoints="1" noChangeArrowheads="1"/>
            </p:cNvSpPr>
            <p:nvPr/>
          </p:nvSpPr>
          <p:spPr bwMode="auto">
            <a:xfrm>
              <a:off x="1935" y="1248"/>
              <a:ext cx="448" cy="338"/>
            </a:xfrm>
            <a:custGeom>
              <a:avLst/>
              <a:gdLst>
                <a:gd name="T0" fmla="*/ 1 w 21600"/>
                <a:gd name="T1" fmla="*/ 0 h 21600"/>
                <a:gd name="T2" fmla="*/ 1 w 21600"/>
                <a:gd name="T3" fmla="*/ 2 h 21600"/>
                <a:gd name="T4" fmla="*/ 8 w 21600"/>
                <a:gd name="T5" fmla="*/ 0 h 21600"/>
                <a:gd name="T6" fmla="*/ 8 w 21600"/>
                <a:gd name="T7" fmla="*/ 2 h 21600"/>
                <a:gd name="T8" fmla="*/ 5 w 21600"/>
                <a:gd name="T9" fmla="*/ 0 h 21600"/>
                <a:gd name="T10" fmla="*/ 5 w 21600"/>
                <a:gd name="T11" fmla="*/ 5 h 21600"/>
                <a:gd name="T12" fmla="*/ 0 w 21600"/>
                <a:gd name="T13" fmla="*/ 5 h 21600"/>
                <a:gd name="T14" fmla="*/ 9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4436 w 21600"/>
                <a:gd name="T25" fmla="*/ 1853 h 21600"/>
                <a:gd name="T26" fmla="*/ 17309 w 21600"/>
                <a:gd name="T27" fmla="*/ 123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grpSp>
    </p:spTree>
    <p:extLst>
      <p:ext uri="{BB962C8B-B14F-4D97-AF65-F5344CB8AC3E}">
        <p14:creationId xmlns:p14="http://schemas.microsoft.com/office/powerpoint/2010/main" val="26651662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fld id="{C40563D0-5A05-4AC3-B20E-9FF31D5CF4B5}" type="slidenum">
              <a:rPr lang="en-US"/>
              <a:pPr>
                <a:defRPr/>
              </a:pPr>
              <a:t>31</a:t>
            </a:fld>
            <a:endParaRPr lang="en-US"/>
          </a:p>
        </p:txBody>
      </p:sp>
      <p:sp>
        <p:nvSpPr>
          <p:cNvPr id="33795" name="Freeform 10"/>
          <p:cNvSpPr>
            <a:spLocks/>
          </p:cNvSpPr>
          <p:nvPr/>
        </p:nvSpPr>
        <p:spPr bwMode="auto">
          <a:xfrm>
            <a:off x="1905000" y="2743200"/>
            <a:ext cx="4953000" cy="1524000"/>
          </a:xfrm>
          <a:custGeom>
            <a:avLst/>
            <a:gdLst>
              <a:gd name="T0" fmla="*/ 1600200 w 3120"/>
              <a:gd name="T1" fmla="*/ 1524000 h 960"/>
              <a:gd name="T2" fmla="*/ 1600200 w 3120"/>
              <a:gd name="T3" fmla="*/ 1219200 h 960"/>
              <a:gd name="T4" fmla="*/ 304800 w 3120"/>
              <a:gd name="T5" fmla="*/ 1219200 h 960"/>
              <a:gd name="T6" fmla="*/ 304800 w 3120"/>
              <a:gd name="T7" fmla="*/ 914400 h 960"/>
              <a:gd name="T8" fmla="*/ 0 w 3120"/>
              <a:gd name="T9" fmla="*/ 914400 h 960"/>
              <a:gd name="T10" fmla="*/ 0 w 3120"/>
              <a:gd name="T11" fmla="*/ 762000 h 960"/>
              <a:gd name="T12" fmla="*/ 304800 w 3120"/>
              <a:gd name="T13" fmla="*/ 762000 h 960"/>
              <a:gd name="T14" fmla="*/ 304800 w 3120"/>
              <a:gd name="T15" fmla="*/ 304800 h 960"/>
              <a:gd name="T16" fmla="*/ 3124200 w 3120"/>
              <a:gd name="T17" fmla="*/ 304800 h 960"/>
              <a:gd name="T18" fmla="*/ 3124200 w 3120"/>
              <a:gd name="T19" fmla="*/ 0 h 960"/>
              <a:gd name="T20" fmla="*/ 3352801 w 3120"/>
              <a:gd name="T21" fmla="*/ 0 h 960"/>
              <a:gd name="T22" fmla="*/ 3352801 w 3120"/>
              <a:gd name="T23" fmla="*/ 304800 h 960"/>
              <a:gd name="T24" fmla="*/ 4648200 w 3120"/>
              <a:gd name="T25" fmla="*/ 304800 h 960"/>
              <a:gd name="T26" fmla="*/ 4648200 w 3120"/>
              <a:gd name="T27" fmla="*/ 457200 h 960"/>
              <a:gd name="T28" fmla="*/ 4953000 w 3120"/>
              <a:gd name="T29" fmla="*/ 457200 h 960"/>
              <a:gd name="T30" fmla="*/ 4953000 w 3120"/>
              <a:gd name="T31" fmla="*/ 609600 h 960"/>
              <a:gd name="T32" fmla="*/ 4648200 w 3120"/>
              <a:gd name="T33" fmla="*/ 609600 h 960"/>
              <a:gd name="T34" fmla="*/ 4632325 w 3120"/>
              <a:gd name="T35" fmla="*/ 1211263 h 960"/>
              <a:gd name="T36" fmla="*/ 1752600 w 3120"/>
              <a:gd name="T37" fmla="*/ 1219200 h 960"/>
              <a:gd name="T38" fmla="*/ 1752600 w 3120"/>
              <a:gd name="T39" fmla="*/ 1524000 h 9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0"/>
              <a:gd name="T61" fmla="*/ 0 h 960"/>
              <a:gd name="T62" fmla="*/ 3120 w 3120"/>
              <a:gd name="T63" fmla="*/ 960 h 9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0" h="960">
                <a:moveTo>
                  <a:pt x="1008" y="960"/>
                </a:moveTo>
                <a:lnTo>
                  <a:pt x="1008" y="768"/>
                </a:lnTo>
                <a:lnTo>
                  <a:pt x="192" y="768"/>
                </a:lnTo>
                <a:lnTo>
                  <a:pt x="192" y="576"/>
                </a:lnTo>
                <a:lnTo>
                  <a:pt x="0" y="576"/>
                </a:lnTo>
                <a:lnTo>
                  <a:pt x="0" y="480"/>
                </a:lnTo>
                <a:lnTo>
                  <a:pt x="192" y="480"/>
                </a:lnTo>
                <a:lnTo>
                  <a:pt x="192" y="192"/>
                </a:lnTo>
                <a:lnTo>
                  <a:pt x="1968" y="192"/>
                </a:lnTo>
                <a:lnTo>
                  <a:pt x="1968" y="0"/>
                </a:lnTo>
                <a:lnTo>
                  <a:pt x="2112" y="0"/>
                </a:lnTo>
                <a:lnTo>
                  <a:pt x="2112" y="192"/>
                </a:lnTo>
                <a:lnTo>
                  <a:pt x="2928" y="192"/>
                </a:lnTo>
                <a:lnTo>
                  <a:pt x="2928" y="288"/>
                </a:lnTo>
                <a:lnTo>
                  <a:pt x="3120" y="288"/>
                </a:lnTo>
                <a:lnTo>
                  <a:pt x="3120" y="384"/>
                </a:lnTo>
                <a:lnTo>
                  <a:pt x="2928" y="384"/>
                </a:lnTo>
                <a:lnTo>
                  <a:pt x="2918" y="763"/>
                </a:lnTo>
                <a:lnTo>
                  <a:pt x="1104" y="768"/>
                </a:lnTo>
                <a:lnTo>
                  <a:pt x="1104" y="960"/>
                </a:lnTo>
              </a:path>
            </a:pathLst>
          </a:custGeom>
          <a:noFill/>
          <a:ln w="38100" cmpd="sng">
            <a:solidFill>
              <a:schemeClr val="tx1"/>
            </a:solidFill>
            <a:round/>
            <a:headEnd/>
            <a:tailEnd/>
          </a:ln>
        </p:spPr>
        <p:txBody>
          <a:bodyPr/>
          <a:lstStyle/>
          <a:p>
            <a:endParaRPr lang="en-US"/>
          </a:p>
        </p:txBody>
      </p:sp>
      <p:sp>
        <p:nvSpPr>
          <p:cNvPr id="27650" name="Rectangle 2"/>
          <p:cNvSpPr>
            <a:spLocks noGrp="1" noChangeArrowheads="1"/>
          </p:cNvSpPr>
          <p:nvPr>
            <p:ph type="title"/>
          </p:nvPr>
        </p:nvSpPr>
        <p:spPr/>
        <p:txBody>
          <a:bodyPr/>
          <a:lstStyle/>
          <a:p>
            <a:pPr eaLnBrk="1" hangingPunct="1">
              <a:defRPr/>
            </a:pPr>
            <a:r>
              <a:rPr lang="en-US" smtClean="0"/>
              <a:t>Ring Topology</a:t>
            </a:r>
          </a:p>
        </p:txBody>
      </p:sp>
      <p:sp>
        <p:nvSpPr>
          <p:cNvPr id="33797" name="laptop"/>
          <p:cNvSpPr>
            <a:spLocks noEditPoints="1" noChangeArrowheads="1"/>
          </p:cNvSpPr>
          <p:nvPr/>
        </p:nvSpPr>
        <p:spPr bwMode="auto">
          <a:xfrm>
            <a:off x="46482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3798" name="laptop"/>
          <p:cNvSpPr>
            <a:spLocks noEditPoints="1" noChangeArrowheads="1"/>
          </p:cNvSpPr>
          <p:nvPr/>
        </p:nvSpPr>
        <p:spPr bwMode="auto">
          <a:xfrm>
            <a:off x="6629400" y="2971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3799" name="laptop"/>
          <p:cNvSpPr>
            <a:spLocks noEditPoints="1" noChangeArrowheads="1"/>
          </p:cNvSpPr>
          <p:nvPr/>
        </p:nvSpPr>
        <p:spPr bwMode="auto">
          <a:xfrm>
            <a:off x="1143000" y="2971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3800" name="laptop"/>
          <p:cNvSpPr>
            <a:spLocks noEditPoints="1" noChangeArrowheads="1"/>
          </p:cNvSpPr>
          <p:nvPr/>
        </p:nvSpPr>
        <p:spPr bwMode="auto">
          <a:xfrm>
            <a:off x="3048000" y="40544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7659" name="Rectangle 11"/>
          <p:cNvSpPr>
            <a:spLocks noChangeArrowheads="1"/>
          </p:cNvSpPr>
          <p:nvPr/>
        </p:nvSpPr>
        <p:spPr bwMode="auto">
          <a:xfrm>
            <a:off x="2971800" y="41148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660" name="Rectangle 12"/>
          <p:cNvSpPr>
            <a:spLocks noChangeArrowheads="1"/>
          </p:cNvSpPr>
          <p:nvPr/>
        </p:nvSpPr>
        <p:spPr bwMode="auto">
          <a:xfrm rot="5400000">
            <a:off x="1866900" y="39243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661" name="Rectangle 13"/>
          <p:cNvSpPr>
            <a:spLocks noChangeArrowheads="1"/>
          </p:cNvSpPr>
          <p:nvPr/>
        </p:nvSpPr>
        <p:spPr bwMode="auto">
          <a:xfrm>
            <a:off x="1981200" y="28194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3804" name="Text Box 14"/>
          <p:cNvSpPr txBox="1">
            <a:spLocks noChangeArrowheads="1"/>
          </p:cNvSpPr>
          <p:nvPr/>
        </p:nvSpPr>
        <p:spPr bwMode="auto">
          <a:xfrm>
            <a:off x="3352800" y="4800600"/>
            <a:ext cx="320675" cy="366713"/>
          </a:xfrm>
          <a:prstGeom prst="rect">
            <a:avLst/>
          </a:prstGeom>
          <a:noFill/>
          <a:ln w="9525">
            <a:noFill/>
            <a:miter lim="800000"/>
            <a:headEnd/>
            <a:tailEnd/>
          </a:ln>
        </p:spPr>
        <p:txBody>
          <a:bodyPr wrap="none">
            <a:spAutoFit/>
          </a:bodyPr>
          <a:lstStyle/>
          <a:p>
            <a:r>
              <a:rPr lang="en-US" i="1">
                <a:solidFill>
                  <a:schemeClr val="folHlink"/>
                </a:solidFill>
              </a:rPr>
              <a:t>A</a:t>
            </a:r>
          </a:p>
        </p:txBody>
      </p:sp>
      <p:sp>
        <p:nvSpPr>
          <p:cNvPr id="33805" name="Text Box 15"/>
          <p:cNvSpPr txBox="1">
            <a:spLocks noChangeArrowheads="1"/>
          </p:cNvSpPr>
          <p:nvPr/>
        </p:nvSpPr>
        <p:spPr bwMode="auto">
          <a:xfrm>
            <a:off x="976313" y="3062288"/>
            <a:ext cx="319087" cy="366712"/>
          </a:xfrm>
          <a:prstGeom prst="rect">
            <a:avLst/>
          </a:prstGeom>
          <a:noFill/>
          <a:ln w="9525">
            <a:noFill/>
            <a:miter lim="800000"/>
            <a:headEnd/>
            <a:tailEnd/>
          </a:ln>
        </p:spPr>
        <p:txBody>
          <a:bodyPr wrap="none">
            <a:spAutoFit/>
          </a:bodyPr>
          <a:lstStyle/>
          <a:p>
            <a:r>
              <a:rPr lang="en-US" i="1">
                <a:solidFill>
                  <a:schemeClr val="folHlink"/>
                </a:solidFill>
              </a:rPr>
              <a:t>B</a:t>
            </a:r>
          </a:p>
        </p:txBody>
      </p:sp>
      <p:sp>
        <p:nvSpPr>
          <p:cNvPr id="33806" name="Text Box 16"/>
          <p:cNvSpPr txBox="1">
            <a:spLocks noChangeArrowheads="1"/>
          </p:cNvSpPr>
          <p:nvPr/>
        </p:nvSpPr>
        <p:spPr bwMode="auto">
          <a:xfrm>
            <a:off x="4953000" y="1843088"/>
            <a:ext cx="320675" cy="366712"/>
          </a:xfrm>
          <a:prstGeom prst="rect">
            <a:avLst/>
          </a:prstGeom>
          <a:noFill/>
          <a:ln w="9525">
            <a:noFill/>
            <a:miter lim="800000"/>
            <a:headEnd/>
            <a:tailEnd/>
          </a:ln>
        </p:spPr>
        <p:txBody>
          <a:bodyPr wrap="none">
            <a:spAutoFit/>
          </a:bodyPr>
          <a:lstStyle/>
          <a:p>
            <a:r>
              <a:rPr lang="en-US" i="1">
                <a:solidFill>
                  <a:schemeClr val="folHlink"/>
                </a:solidFill>
              </a:rPr>
              <a:t>C</a:t>
            </a:r>
          </a:p>
        </p:txBody>
      </p:sp>
      <p:sp>
        <p:nvSpPr>
          <p:cNvPr id="33807" name="Text Box 17"/>
          <p:cNvSpPr txBox="1">
            <a:spLocks noChangeArrowheads="1"/>
          </p:cNvSpPr>
          <p:nvPr/>
        </p:nvSpPr>
        <p:spPr bwMode="auto">
          <a:xfrm>
            <a:off x="6934200" y="2667000"/>
            <a:ext cx="339725" cy="366713"/>
          </a:xfrm>
          <a:prstGeom prst="rect">
            <a:avLst/>
          </a:prstGeom>
          <a:noFill/>
          <a:ln w="9525">
            <a:noFill/>
            <a:miter lim="800000"/>
            <a:headEnd/>
            <a:tailEnd/>
          </a:ln>
        </p:spPr>
        <p:txBody>
          <a:bodyPr wrap="none">
            <a:spAutoFit/>
          </a:bodyPr>
          <a:lstStyle/>
          <a:p>
            <a:r>
              <a:rPr lang="en-US" i="1">
                <a:solidFill>
                  <a:schemeClr val="folHlink"/>
                </a:solidFill>
              </a:rPr>
              <a:t>D</a:t>
            </a:r>
          </a:p>
        </p:txBody>
      </p:sp>
    </p:spTree>
    <p:extLst>
      <p:ext uri="{BB962C8B-B14F-4D97-AF65-F5344CB8AC3E}">
        <p14:creationId xmlns:p14="http://schemas.microsoft.com/office/powerpoint/2010/main" val="51196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fill="hold" grpId="1" nodeType="clickEffect">
                                  <p:stCondLst>
                                    <p:cond delay="0"/>
                                  </p:stCondLst>
                                  <p:childTnLst>
                                    <p:animMotion origin="layout" path="M -3.33333E-6 -1.11111E-6 L -0.12083 -1.11111E-6 " pathEditMode="relative" rAng="0" ptsTypes="AA">
                                      <p:cBhvr>
                                        <p:cTn id="10" dur="500" fill="hold"/>
                                        <p:tgtEl>
                                          <p:spTgt spid="27659"/>
                                        </p:tgtEl>
                                        <p:attrNameLst>
                                          <p:attrName>ppt_x</p:attrName>
                                          <p:attrName>ppt_y</p:attrName>
                                        </p:attrNameLst>
                                      </p:cBhvr>
                                      <p:rCtr x="-60" y="0"/>
                                    </p:animMotion>
                                  </p:childTnLst>
                                </p:cTn>
                              </p:par>
                            </p:childTnLst>
                          </p:cTn>
                        </p:par>
                        <p:par>
                          <p:cTn id="11" fill="hold">
                            <p:stCondLst>
                              <p:cond delay="500"/>
                            </p:stCondLst>
                            <p:childTnLst>
                              <p:par>
                                <p:cTn id="12" presetID="1" presetClass="exit" presetSubtype="0" fill="hold" grpId="2" nodeType="afterEffect">
                                  <p:stCondLst>
                                    <p:cond delay="0"/>
                                  </p:stCondLst>
                                  <p:childTnLst>
                                    <p:set>
                                      <p:cBhvr>
                                        <p:cTn id="13" dur="1" fill="hold">
                                          <p:stCondLst>
                                            <p:cond delay="0"/>
                                          </p:stCondLst>
                                        </p:cTn>
                                        <p:tgtEl>
                                          <p:spTgt spid="27659"/>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27660"/>
                                        </p:tgtEl>
                                        <p:attrNameLst>
                                          <p:attrName>style.visibility</p:attrName>
                                        </p:attrNameLst>
                                      </p:cBhvr>
                                      <p:to>
                                        <p:strVal val="visible"/>
                                      </p:to>
                                    </p:set>
                                  </p:childTnLst>
                                </p:cTn>
                              </p:par>
                            </p:childTnLst>
                          </p:cTn>
                        </p:par>
                        <p:par>
                          <p:cTn id="16" fill="hold">
                            <p:stCondLst>
                              <p:cond delay="500"/>
                            </p:stCondLst>
                            <p:childTnLst>
                              <p:par>
                                <p:cTn id="17" presetID="64" presetClass="path" presetSubtype="0" fill="hold" grpId="1" nodeType="afterEffect">
                                  <p:stCondLst>
                                    <p:cond delay="0"/>
                                  </p:stCondLst>
                                  <p:childTnLst>
                                    <p:animMotion origin="layout" path="M 2.77556E-17 0.00556 L 2.77556E-17 -0.16666 " pathEditMode="relative" rAng="0" ptsTypes="AA">
                                      <p:cBhvr>
                                        <p:cTn id="18" dur="500" fill="hold"/>
                                        <p:tgtEl>
                                          <p:spTgt spid="27660"/>
                                        </p:tgtEl>
                                        <p:attrNameLst>
                                          <p:attrName>ppt_x</p:attrName>
                                          <p:attrName>ppt_y</p:attrName>
                                        </p:attrNameLst>
                                      </p:cBhvr>
                                      <p:rCtr x="0" y="-86"/>
                                    </p:animMotion>
                                  </p:childTnLst>
                                </p:cTn>
                              </p:par>
                            </p:childTnLst>
                          </p:cTn>
                        </p:par>
                        <p:par>
                          <p:cTn id="19" fill="hold">
                            <p:stCondLst>
                              <p:cond delay="1000"/>
                            </p:stCondLst>
                            <p:childTnLst>
                              <p:par>
                                <p:cTn id="20" presetID="1" presetClass="exit" presetSubtype="0" fill="hold" grpId="2" nodeType="afterEffect">
                                  <p:stCondLst>
                                    <p:cond delay="0"/>
                                  </p:stCondLst>
                                  <p:childTnLst>
                                    <p:set>
                                      <p:cBhvr>
                                        <p:cTn id="21" dur="1" fill="hold">
                                          <p:stCondLst>
                                            <p:cond delay="0"/>
                                          </p:stCondLst>
                                        </p:cTn>
                                        <p:tgtEl>
                                          <p:spTgt spid="27660"/>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7661"/>
                                        </p:tgtEl>
                                        <p:attrNameLst>
                                          <p:attrName>style.visibility</p:attrName>
                                        </p:attrNameLst>
                                      </p:cBhvr>
                                      <p:to>
                                        <p:strVal val="visible"/>
                                      </p:to>
                                    </p:set>
                                  </p:childTnLst>
                                </p:cTn>
                              </p:par>
                            </p:childTnLst>
                          </p:cTn>
                        </p:par>
                        <p:par>
                          <p:cTn id="24" fill="hold">
                            <p:stCondLst>
                              <p:cond delay="1000"/>
                            </p:stCondLst>
                            <p:childTnLst>
                              <p:par>
                                <p:cTn id="25" presetID="63" presetClass="path" presetSubtype="0" fill="hold" grpId="1" nodeType="afterEffect">
                                  <p:stCondLst>
                                    <p:cond delay="0"/>
                                  </p:stCondLst>
                                  <p:childTnLst>
                                    <p:animMotion origin="layout" path="M -0.0125 -0.00556 L 0.3 -0.00556 " pathEditMode="relative" rAng="0" ptsTypes="AA">
                                      <p:cBhvr>
                                        <p:cTn id="26" dur="500" fill="hold"/>
                                        <p:tgtEl>
                                          <p:spTgt spid="27661"/>
                                        </p:tgtEl>
                                        <p:attrNameLst>
                                          <p:attrName>ppt_x</p:attrName>
                                          <p:attrName>ppt_y</p:attrName>
                                        </p:attrNameLst>
                                      </p:cBhvr>
                                      <p:rCtr x="15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animBg="1"/>
      <p:bldP spid="27659" grpId="1" animBg="1"/>
      <p:bldP spid="27659" grpId="2" animBg="1"/>
      <p:bldP spid="27660" grpId="0" animBg="1"/>
      <p:bldP spid="27660" grpId="1" animBg="1"/>
      <p:bldP spid="27660" grpId="2" animBg="1"/>
      <p:bldP spid="27661" grpId="0" animBg="1"/>
      <p:bldP spid="2766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C7B19B11-44B4-4325-A7BF-5F9F2F123BE3}" type="slidenum">
              <a:rPr lang="en-US"/>
              <a:pPr>
                <a:defRPr/>
              </a:pPr>
              <a:t>32</a:t>
            </a:fld>
            <a:endParaRPr lang="en-US"/>
          </a:p>
        </p:txBody>
      </p:sp>
      <p:sp>
        <p:nvSpPr>
          <p:cNvPr id="39952" name="Freeform 16"/>
          <p:cNvSpPr>
            <a:spLocks/>
          </p:cNvSpPr>
          <p:nvPr/>
        </p:nvSpPr>
        <p:spPr bwMode="auto">
          <a:xfrm>
            <a:off x="1905000" y="2743200"/>
            <a:ext cx="4953000" cy="1524000"/>
          </a:xfrm>
          <a:custGeom>
            <a:avLst/>
            <a:gdLst>
              <a:gd name="T0" fmla="*/ 1600200 w 3120"/>
              <a:gd name="T1" fmla="*/ 1524000 h 960"/>
              <a:gd name="T2" fmla="*/ 1600200 w 3120"/>
              <a:gd name="T3" fmla="*/ 1219200 h 960"/>
              <a:gd name="T4" fmla="*/ 304800 w 3120"/>
              <a:gd name="T5" fmla="*/ 1219200 h 960"/>
              <a:gd name="T6" fmla="*/ 304800 w 3120"/>
              <a:gd name="T7" fmla="*/ 914400 h 960"/>
              <a:gd name="T8" fmla="*/ 0 w 3120"/>
              <a:gd name="T9" fmla="*/ 914400 h 960"/>
              <a:gd name="T10" fmla="*/ 0 w 3120"/>
              <a:gd name="T11" fmla="*/ 762000 h 960"/>
              <a:gd name="T12" fmla="*/ 304800 w 3120"/>
              <a:gd name="T13" fmla="*/ 762000 h 960"/>
              <a:gd name="T14" fmla="*/ 304800 w 3120"/>
              <a:gd name="T15" fmla="*/ 304800 h 960"/>
              <a:gd name="T16" fmla="*/ 3124200 w 3120"/>
              <a:gd name="T17" fmla="*/ 304800 h 960"/>
              <a:gd name="T18" fmla="*/ 3124200 w 3120"/>
              <a:gd name="T19" fmla="*/ 0 h 960"/>
              <a:gd name="T20" fmla="*/ 3352801 w 3120"/>
              <a:gd name="T21" fmla="*/ 0 h 960"/>
              <a:gd name="T22" fmla="*/ 3352801 w 3120"/>
              <a:gd name="T23" fmla="*/ 304800 h 960"/>
              <a:gd name="T24" fmla="*/ 4648200 w 3120"/>
              <a:gd name="T25" fmla="*/ 304800 h 960"/>
              <a:gd name="T26" fmla="*/ 4648200 w 3120"/>
              <a:gd name="T27" fmla="*/ 457200 h 960"/>
              <a:gd name="T28" fmla="*/ 4953000 w 3120"/>
              <a:gd name="T29" fmla="*/ 457200 h 960"/>
              <a:gd name="T30" fmla="*/ 4953000 w 3120"/>
              <a:gd name="T31" fmla="*/ 609600 h 960"/>
              <a:gd name="T32" fmla="*/ 4648200 w 3120"/>
              <a:gd name="T33" fmla="*/ 609600 h 960"/>
              <a:gd name="T34" fmla="*/ 4632325 w 3120"/>
              <a:gd name="T35" fmla="*/ 1211263 h 960"/>
              <a:gd name="T36" fmla="*/ 4059238 w 3120"/>
              <a:gd name="T37" fmla="*/ 1206500 h 960"/>
              <a:gd name="T38" fmla="*/ 4044950 w 3120"/>
              <a:gd name="T39" fmla="*/ 1457325 h 960"/>
              <a:gd name="T40" fmla="*/ 3873500 w 3120"/>
              <a:gd name="T41" fmla="*/ 1457325 h 960"/>
              <a:gd name="T42" fmla="*/ 3886200 w 3120"/>
              <a:gd name="T43" fmla="*/ 1206500 h 960"/>
              <a:gd name="T44" fmla="*/ 1752600 w 3120"/>
              <a:gd name="T45" fmla="*/ 1219200 h 960"/>
              <a:gd name="T46" fmla="*/ 1752600 w 3120"/>
              <a:gd name="T47" fmla="*/ 1524000 h 9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20"/>
              <a:gd name="T73" fmla="*/ 0 h 960"/>
              <a:gd name="T74" fmla="*/ 3120 w 3120"/>
              <a:gd name="T75" fmla="*/ 960 h 9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20" h="960">
                <a:moveTo>
                  <a:pt x="1008" y="960"/>
                </a:moveTo>
                <a:lnTo>
                  <a:pt x="1008" y="768"/>
                </a:lnTo>
                <a:lnTo>
                  <a:pt x="192" y="768"/>
                </a:lnTo>
                <a:lnTo>
                  <a:pt x="192" y="576"/>
                </a:lnTo>
                <a:lnTo>
                  <a:pt x="0" y="576"/>
                </a:lnTo>
                <a:lnTo>
                  <a:pt x="0" y="480"/>
                </a:lnTo>
                <a:lnTo>
                  <a:pt x="192" y="480"/>
                </a:lnTo>
                <a:lnTo>
                  <a:pt x="192" y="192"/>
                </a:lnTo>
                <a:lnTo>
                  <a:pt x="1968" y="192"/>
                </a:lnTo>
                <a:lnTo>
                  <a:pt x="1968" y="0"/>
                </a:lnTo>
                <a:lnTo>
                  <a:pt x="2112" y="0"/>
                </a:lnTo>
                <a:lnTo>
                  <a:pt x="2112" y="192"/>
                </a:lnTo>
                <a:lnTo>
                  <a:pt x="2928" y="192"/>
                </a:lnTo>
                <a:lnTo>
                  <a:pt x="2928" y="288"/>
                </a:lnTo>
                <a:lnTo>
                  <a:pt x="3120" y="288"/>
                </a:lnTo>
                <a:lnTo>
                  <a:pt x="3120" y="384"/>
                </a:lnTo>
                <a:lnTo>
                  <a:pt x="2928" y="384"/>
                </a:lnTo>
                <a:lnTo>
                  <a:pt x="2918" y="763"/>
                </a:lnTo>
                <a:lnTo>
                  <a:pt x="2557" y="760"/>
                </a:lnTo>
                <a:lnTo>
                  <a:pt x="2548" y="918"/>
                </a:lnTo>
                <a:lnTo>
                  <a:pt x="2440" y="918"/>
                </a:lnTo>
                <a:lnTo>
                  <a:pt x="2448" y="760"/>
                </a:lnTo>
                <a:lnTo>
                  <a:pt x="1104" y="768"/>
                </a:lnTo>
                <a:lnTo>
                  <a:pt x="1104" y="960"/>
                </a:lnTo>
              </a:path>
            </a:pathLst>
          </a:custGeom>
          <a:noFill/>
          <a:ln w="38100" cmpd="sng">
            <a:solidFill>
              <a:schemeClr val="tx1"/>
            </a:solidFill>
            <a:round/>
            <a:headEnd/>
            <a:tailEnd/>
          </a:ln>
        </p:spPr>
        <p:txBody>
          <a:bodyPr/>
          <a:lstStyle/>
          <a:p>
            <a:endParaRPr lang="en-US"/>
          </a:p>
        </p:txBody>
      </p:sp>
      <p:sp>
        <p:nvSpPr>
          <p:cNvPr id="39938" name="Freeform 2"/>
          <p:cNvSpPr>
            <a:spLocks/>
          </p:cNvSpPr>
          <p:nvPr/>
        </p:nvSpPr>
        <p:spPr bwMode="auto">
          <a:xfrm>
            <a:off x="1905000" y="2743200"/>
            <a:ext cx="4953000" cy="1524000"/>
          </a:xfrm>
          <a:custGeom>
            <a:avLst/>
            <a:gdLst>
              <a:gd name="T0" fmla="*/ 1600200 w 3120"/>
              <a:gd name="T1" fmla="*/ 1524000 h 960"/>
              <a:gd name="T2" fmla="*/ 1600200 w 3120"/>
              <a:gd name="T3" fmla="*/ 1219200 h 960"/>
              <a:gd name="T4" fmla="*/ 304800 w 3120"/>
              <a:gd name="T5" fmla="*/ 1219200 h 960"/>
              <a:gd name="T6" fmla="*/ 304800 w 3120"/>
              <a:gd name="T7" fmla="*/ 914400 h 960"/>
              <a:gd name="T8" fmla="*/ 0 w 3120"/>
              <a:gd name="T9" fmla="*/ 914400 h 960"/>
              <a:gd name="T10" fmla="*/ 0 w 3120"/>
              <a:gd name="T11" fmla="*/ 762000 h 960"/>
              <a:gd name="T12" fmla="*/ 304800 w 3120"/>
              <a:gd name="T13" fmla="*/ 762000 h 960"/>
              <a:gd name="T14" fmla="*/ 304800 w 3120"/>
              <a:gd name="T15" fmla="*/ 304800 h 960"/>
              <a:gd name="T16" fmla="*/ 3124200 w 3120"/>
              <a:gd name="T17" fmla="*/ 304800 h 960"/>
              <a:gd name="T18" fmla="*/ 3124200 w 3120"/>
              <a:gd name="T19" fmla="*/ 0 h 960"/>
              <a:gd name="T20" fmla="*/ 3352801 w 3120"/>
              <a:gd name="T21" fmla="*/ 0 h 960"/>
              <a:gd name="T22" fmla="*/ 3352801 w 3120"/>
              <a:gd name="T23" fmla="*/ 304800 h 960"/>
              <a:gd name="T24" fmla="*/ 4648200 w 3120"/>
              <a:gd name="T25" fmla="*/ 304800 h 960"/>
              <a:gd name="T26" fmla="*/ 4648200 w 3120"/>
              <a:gd name="T27" fmla="*/ 457200 h 960"/>
              <a:gd name="T28" fmla="*/ 4953000 w 3120"/>
              <a:gd name="T29" fmla="*/ 457200 h 960"/>
              <a:gd name="T30" fmla="*/ 4953000 w 3120"/>
              <a:gd name="T31" fmla="*/ 609600 h 960"/>
              <a:gd name="T32" fmla="*/ 4648200 w 3120"/>
              <a:gd name="T33" fmla="*/ 609600 h 960"/>
              <a:gd name="T34" fmla="*/ 4632325 w 3120"/>
              <a:gd name="T35" fmla="*/ 1211263 h 960"/>
              <a:gd name="T36" fmla="*/ 1752600 w 3120"/>
              <a:gd name="T37" fmla="*/ 1219200 h 960"/>
              <a:gd name="T38" fmla="*/ 1752600 w 3120"/>
              <a:gd name="T39" fmla="*/ 1524000 h 9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0"/>
              <a:gd name="T61" fmla="*/ 0 h 960"/>
              <a:gd name="T62" fmla="*/ 3120 w 3120"/>
              <a:gd name="T63" fmla="*/ 960 h 9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0" h="960">
                <a:moveTo>
                  <a:pt x="1008" y="960"/>
                </a:moveTo>
                <a:lnTo>
                  <a:pt x="1008" y="768"/>
                </a:lnTo>
                <a:lnTo>
                  <a:pt x="192" y="768"/>
                </a:lnTo>
                <a:lnTo>
                  <a:pt x="192" y="576"/>
                </a:lnTo>
                <a:lnTo>
                  <a:pt x="0" y="576"/>
                </a:lnTo>
                <a:lnTo>
                  <a:pt x="0" y="480"/>
                </a:lnTo>
                <a:lnTo>
                  <a:pt x="192" y="480"/>
                </a:lnTo>
                <a:lnTo>
                  <a:pt x="192" y="192"/>
                </a:lnTo>
                <a:lnTo>
                  <a:pt x="1968" y="192"/>
                </a:lnTo>
                <a:lnTo>
                  <a:pt x="1968" y="0"/>
                </a:lnTo>
                <a:lnTo>
                  <a:pt x="2112" y="0"/>
                </a:lnTo>
                <a:lnTo>
                  <a:pt x="2112" y="192"/>
                </a:lnTo>
                <a:lnTo>
                  <a:pt x="2928" y="192"/>
                </a:lnTo>
                <a:lnTo>
                  <a:pt x="2928" y="288"/>
                </a:lnTo>
                <a:lnTo>
                  <a:pt x="3120" y="288"/>
                </a:lnTo>
                <a:lnTo>
                  <a:pt x="3120" y="384"/>
                </a:lnTo>
                <a:lnTo>
                  <a:pt x="2928" y="384"/>
                </a:lnTo>
                <a:lnTo>
                  <a:pt x="2918" y="763"/>
                </a:lnTo>
                <a:lnTo>
                  <a:pt x="1104" y="768"/>
                </a:lnTo>
                <a:lnTo>
                  <a:pt x="1104" y="960"/>
                </a:lnTo>
              </a:path>
            </a:pathLst>
          </a:custGeom>
          <a:noFill/>
          <a:ln w="38100" cmpd="sng">
            <a:solidFill>
              <a:schemeClr val="tx1"/>
            </a:solidFill>
            <a:round/>
            <a:headEnd/>
            <a:tailEnd/>
          </a:ln>
        </p:spPr>
        <p:txBody>
          <a:bodyPr/>
          <a:lstStyle/>
          <a:p>
            <a:endParaRPr lang="en-US"/>
          </a:p>
        </p:txBody>
      </p:sp>
      <p:sp>
        <p:nvSpPr>
          <p:cNvPr id="39939" name="Rectangle 3"/>
          <p:cNvSpPr>
            <a:spLocks noGrp="1" noChangeArrowheads="1"/>
          </p:cNvSpPr>
          <p:nvPr>
            <p:ph type="title"/>
          </p:nvPr>
        </p:nvSpPr>
        <p:spPr/>
        <p:txBody>
          <a:bodyPr/>
          <a:lstStyle/>
          <a:p>
            <a:pPr eaLnBrk="1" hangingPunct="1">
              <a:defRPr/>
            </a:pPr>
            <a:r>
              <a:rPr lang="en-US" smtClean="0"/>
              <a:t>Ring Topology</a:t>
            </a:r>
          </a:p>
        </p:txBody>
      </p:sp>
      <p:sp>
        <p:nvSpPr>
          <p:cNvPr id="34822" name="laptop"/>
          <p:cNvSpPr>
            <a:spLocks noEditPoints="1" noChangeArrowheads="1"/>
          </p:cNvSpPr>
          <p:nvPr/>
        </p:nvSpPr>
        <p:spPr bwMode="auto">
          <a:xfrm>
            <a:off x="46482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4823" name="laptop"/>
          <p:cNvSpPr>
            <a:spLocks noEditPoints="1" noChangeArrowheads="1"/>
          </p:cNvSpPr>
          <p:nvPr/>
        </p:nvSpPr>
        <p:spPr bwMode="auto">
          <a:xfrm>
            <a:off x="6629400" y="2971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4824" name="laptop"/>
          <p:cNvSpPr>
            <a:spLocks noEditPoints="1" noChangeArrowheads="1"/>
          </p:cNvSpPr>
          <p:nvPr/>
        </p:nvSpPr>
        <p:spPr bwMode="auto">
          <a:xfrm>
            <a:off x="1143000" y="2971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4825" name="laptop"/>
          <p:cNvSpPr>
            <a:spLocks noEditPoints="1" noChangeArrowheads="1"/>
          </p:cNvSpPr>
          <p:nvPr/>
        </p:nvSpPr>
        <p:spPr bwMode="auto">
          <a:xfrm>
            <a:off x="3048000" y="40544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9951" name="laptop"/>
          <p:cNvSpPr>
            <a:spLocks noEditPoints="1" noChangeArrowheads="1"/>
          </p:cNvSpPr>
          <p:nvPr/>
        </p:nvSpPr>
        <p:spPr bwMode="auto">
          <a:xfrm>
            <a:off x="5334000" y="4038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22219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51"/>
                                        </p:tgtEl>
                                        <p:attrNameLst>
                                          <p:attrName>style.visibility</p:attrName>
                                        </p:attrNameLst>
                                      </p:cBhvr>
                                      <p:to>
                                        <p:strVal val="visible"/>
                                      </p:to>
                                    </p:set>
                                    <p:anim calcmode="lin" valueType="num">
                                      <p:cBhvr additive="base">
                                        <p:cTn id="7" dur="500" fill="hold"/>
                                        <p:tgtEl>
                                          <p:spTgt spid="39951"/>
                                        </p:tgtEl>
                                        <p:attrNameLst>
                                          <p:attrName>ppt_x</p:attrName>
                                        </p:attrNameLst>
                                      </p:cBhvr>
                                      <p:tavLst>
                                        <p:tav tm="0">
                                          <p:val>
                                            <p:strVal val="#ppt_x"/>
                                          </p:val>
                                        </p:tav>
                                        <p:tav tm="100000">
                                          <p:val>
                                            <p:strVal val="#ppt_x"/>
                                          </p:val>
                                        </p:tav>
                                      </p:tavLst>
                                    </p:anim>
                                    <p:anim calcmode="lin" valueType="num">
                                      <p:cBhvr additive="base">
                                        <p:cTn id="8" dur="500" fill="hold"/>
                                        <p:tgtEl>
                                          <p:spTgt spid="399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9952"/>
                                        </p:tgtEl>
                                        <p:attrNameLst>
                                          <p:attrName>style.visibility</p:attrName>
                                        </p:attrNameLst>
                                      </p:cBhvr>
                                      <p:to>
                                        <p:strVal val="visible"/>
                                      </p:to>
                                    </p:set>
                                    <p:animEffect transition="in" filter="fade">
                                      <p:cBhvr>
                                        <p:cTn id="13" dur="500"/>
                                        <p:tgtEl>
                                          <p:spTgt spid="39952"/>
                                        </p:tgtEl>
                                      </p:cBhvr>
                                    </p:animEffect>
                                  </p:childTnLst>
                                </p:cTn>
                              </p:par>
                              <p:par>
                                <p:cTn id="14" presetID="10" presetClass="exit" presetSubtype="0" fill="hold" grpId="0" nodeType="withEffect">
                                  <p:stCondLst>
                                    <p:cond delay="0"/>
                                  </p:stCondLst>
                                  <p:childTnLst>
                                    <p:animEffect transition="out" filter="fade">
                                      <p:cBhvr>
                                        <p:cTn id="15" dur="500"/>
                                        <p:tgtEl>
                                          <p:spTgt spid="39938"/>
                                        </p:tgtEl>
                                      </p:cBhvr>
                                    </p:animEffect>
                                    <p:set>
                                      <p:cBhvr>
                                        <p:cTn id="16" dur="1" fill="hold">
                                          <p:stCondLst>
                                            <p:cond delay="499"/>
                                          </p:stCondLst>
                                        </p:cTn>
                                        <p:tgtEl>
                                          <p:spTgt spid="399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2" grpId="0" animBg="1"/>
      <p:bldP spid="39938" grpId="0" animBg="1"/>
      <p:bldP spid="3995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F46FF6CE-F8EF-4F02-80CF-E0D27C146204}" type="slidenum">
              <a:rPr lang="en-US"/>
              <a:pPr>
                <a:defRPr/>
              </a:pPr>
              <a:t>33</a:t>
            </a:fld>
            <a:endParaRPr lang="en-US"/>
          </a:p>
        </p:txBody>
      </p:sp>
      <p:sp>
        <p:nvSpPr>
          <p:cNvPr id="35843" name="Freeform 3"/>
          <p:cNvSpPr>
            <a:spLocks/>
          </p:cNvSpPr>
          <p:nvPr/>
        </p:nvSpPr>
        <p:spPr bwMode="auto">
          <a:xfrm>
            <a:off x="1143000" y="1828800"/>
            <a:ext cx="4953000" cy="1524000"/>
          </a:xfrm>
          <a:custGeom>
            <a:avLst/>
            <a:gdLst>
              <a:gd name="T0" fmla="*/ 1600200 w 3120"/>
              <a:gd name="T1" fmla="*/ 1524000 h 960"/>
              <a:gd name="T2" fmla="*/ 1600200 w 3120"/>
              <a:gd name="T3" fmla="*/ 1219200 h 960"/>
              <a:gd name="T4" fmla="*/ 304800 w 3120"/>
              <a:gd name="T5" fmla="*/ 1219200 h 960"/>
              <a:gd name="T6" fmla="*/ 304800 w 3120"/>
              <a:gd name="T7" fmla="*/ 914400 h 960"/>
              <a:gd name="T8" fmla="*/ 0 w 3120"/>
              <a:gd name="T9" fmla="*/ 914400 h 960"/>
              <a:gd name="T10" fmla="*/ 0 w 3120"/>
              <a:gd name="T11" fmla="*/ 762000 h 960"/>
              <a:gd name="T12" fmla="*/ 304800 w 3120"/>
              <a:gd name="T13" fmla="*/ 762000 h 960"/>
              <a:gd name="T14" fmla="*/ 304800 w 3120"/>
              <a:gd name="T15" fmla="*/ 304800 h 960"/>
              <a:gd name="T16" fmla="*/ 3124200 w 3120"/>
              <a:gd name="T17" fmla="*/ 304800 h 960"/>
              <a:gd name="T18" fmla="*/ 3124200 w 3120"/>
              <a:gd name="T19" fmla="*/ 0 h 960"/>
              <a:gd name="T20" fmla="*/ 3352801 w 3120"/>
              <a:gd name="T21" fmla="*/ 0 h 960"/>
              <a:gd name="T22" fmla="*/ 3352801 w 3120"/>
              <a:gd name="T23" fmla="*/ 304800 h 960"/>
              <a:gd name="T24" fmla="*/ 4648200 w 3120"/>
              <a:gd name="T25" fmla="*/ 304800 h 960"/>
              <a:gd name="T26" fmla="*/ 4648200 w 3120"/>
              <a:gd name="T27" fmla="*/ 457200 h 960"/>
              <a:gd name="T28" fmla="*/ 4953000 w 3120"/>
              <a:gd name="T29" fmla="*/ 457200 h 960"/>
              <a:gd name="T30" fmla="*/ 4953000 w 3120"/>
              <a:gd name="T31" fmla="*/ 609600 h 960"/>
              <a:gd name="T32" fmla="*/ 4648200 w 3120"/>
              <a:gd name="T33" fmla="*/ 609600 h 960"/>
              <a:gd name="T34" fmla="*/ 4632325 w 3120"/>
              <a:gd name="T35" fmla="*/ 1211263 h 960"/>
              <a:gd name="T36" fmla="*/ 1752600 w 3120"/>
              <a:gd name="T37" fmla="*/ 1219200 h 960"/>
              <a:gd name="T38" fmla="*/ 1752600 w 3120"/>
              <a:gd name="T39" fmla="*/ 1524000 h 9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0"/>
              <a:gd name="T61" fmla="*/ 0 h 960"/>
              <a:gd name="T62" fmla="*/ 3120 w 3120"/>
              <a:gd name="T63" fmla="*/ 960 h 9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0" h="960">
                <a:moveTo>
                  <a:pt x="1008" y="960"/>
                </a:moveTo>
                <a:lnTo>
                  <a:pt x="1008" y="768"/>
                </a:lnTo>
                <a:lnTo>
                  <a:pt x="192" y="768"/>
                </a:lnTo>
                <a:lnTo>
                  <a:pt x="192" y="576"/>
                </a:lnTo>
                <a:lnTo>
                  <a:pt x="0" y="576"/>
                </a:lnTo>
                <a:lnTo>
                  <a:pt x="0" y="480"/>
                </a:lnTo>
                <a:lnTo>
                  <a:pt x="192" y="480"/>
                </a:lnTo>
                <a:lnTo>
                  <a:pt x="192" y="192"/>
                </a:lnTo>
                <a:lnTo>
                  <a:pt x="1968" y="192"/>
                </a:lnTo>
                <a:lnTo>
                  <a:pt x="1968" y="0"/>
                </a:lnTo>
                <a:lnTo>
                  <a:pt x="2112" y="0"/>
                </a:lnTo>
                <a:lnTo>
                  <a:pt x="2112" y="192"/>
                </a:lnTo>
                <a:lnTo>
                  <a:pt x="2928" y="192"/>
                </a:lnTo>
                <a:lnTo>
                  <a:pt x="2928" y="288"/>
                </a:lnTo>
                <a:lnTo>
                  <a:pt x="3120" y="288"/>
                </a:lnTo>
                <a:lnTo>
                  <a:pt x="3120" y="384"/>
                </a:lnTo>
                <a:lnTo>
                  <a:pt x="2928" y="384"/>
                </a:lnTo>
                <a:lnTo>
                  <a:pt x="2918" y="763"/>
                </a:lnTo>
                <a:lnTo>
                  <a:pt x="1104" y="768"/>
                </a:lnTo>
                <a:lnTo>
                  <a:pt x="1104" y="960"/>
                </a:lnTo>
              </a:path>
            </a:pathLst>
          </a:custGeom>
          <a:noFill/>
          <a:ln w="38100" cmpd="sng">
            <a:solidFill>
              <a:schemeClr val="tx1"/>
            </a:solidFill>
            <a:round/>
            <a:headEnd/>
            <a:tailEnd/>
          </a:ln>
        </p:spPr>
        <p:txBody>
          <a:bodyPr/>
          <a:lstStyle/>
          <a:p>
            <a:endParaRPr lang="en-US"/>
          </a:p>
        </p:txBody>
      </p:sp>
      <p:sp>
        <p:nvSpPr>
          <p:cNvPr id="40964" name="Rectangle 4"/>
          <p:cNvSpPr>
            <a:spLocks noGrp="1" noChangeArrowheads="1"/>
          </p:cNvSpPr>
          <p:nvPr>
            <p:ph type="title"/>
          </p:nvPr>
        </p:nvSpPr>
        <p:spPr/>
        <p:txBody>
          <a:bodyPr/>
          <a:lstStyle/>
          <a:p>
            <a:pPr eaLnBrk="1" hangingPunct="1">
              <a:defRPr/>
            </a:pPr>
            <a:r>
              <a:rPr lang="en-US" smtClean="0"/>
              <a:t>Ring Topology</a:t>
            </a:r>
          </a:p>
        </p:txBody>
      </p:sp>
      <p:sp>
        <p:nvSpPr>
          <p:cNvPr id="35845" name="Rectangle 12"/>
          <p:cNvSpPr>
            <a:spLocks noGrp="1" noChangeArrowheads="1"/>
          </p:cNvSpPr>
          <p:nvPr>
            <p:ph type="body" sz="half" idx="2"/>
          </p:nvPr>
        </p:nvSpPr>
        <p:spPr>
          <a:xfrm>
            <a:off x="4648200" y="3200400"/>
            <a:ext cx="4038600" cy="3352800"/>
          </a:xfrm>
        </p:spPr>
        <p:txBody>
          <a:bodyPr/>
          <a:lstStyle/>
          <a:p>
            <a:pPr eaLnBrk="1" hangingPunct="1"/>
            <a:r>
              <a:rPr lang="en-US" sz="2400" b="1" u="sng" smtClean="0">
                <a:solidFill>
                  <a:schemeClr val="tx2"/>
                </a:solidFill>
                <a:effectLst/>
              </a:rPr>
              <a:t>Pros:</a:t>
            </a:r>
          </a:p>
          <a:p>
            <a:pPr lvl="1" eaLnBrk="1" hangingPunct="1"/>
            <a:r>
              <a:rPr lang="en-US" sz="2000" smtClean="0">
                <a:solidFill>
                  <a:schemeClr val="tx2"/>
                </a:solidFill>
                <a:effectLst/>
              </a:rPr>
              <a:t>Easy to install</a:t>
            </a:r>
          </a:p>
          <a:p>
            <a:pPr lvl="1" eaLnBrk="1" hangingPunct="1"/>
            <a:r>
              <a:rPr lang="en-US" sz="2000" smtClean="0">
                <a:solidFill>
                  <a:schemeClr val="tx2"/>
                </a:solidFill>
                <a:effectLst/>
              </a:rPr>
              <a:t>Easy to identify fault</a:t>
            </a:r>
          </a:p>
          <a:p>
            <a:pPr eaLnBrk="1" hangingPunct="1"/>
            <a:endParaRPr lang="en-US" sz="2400" smtClean="0">
              <a:solidFill>
                <a:schemeClr val="tx2"/>
              </a:solidFill>
              <a:effectLst/>
            </a:endParaRPr>
          </a:p>
          <a:p>
            <a:pPr eaLnBrk="1" hangingPunct="1"/>
            <a:r>
              <a:rPr lang="en-US" sz="2400" b="1" u="sng" smtClean="0">
                <a:solidFill>
                  <a:schemeClr val="tx2"/>
                </a:solidFill>
                <a:effectLst/>
              </a:rPr>
              <a:t>Cons:</a:t>
            </a:r>
          </a:p>
          <a:p>
            <a:pPr lvl="1" eaLnBrk="1" hangingPunct="1"/>
            <a:r>
              <a:rPr lang="en-US" sz="2000" smtClean="0">
                <a:solidFill>
                  <a:schemeClr val="tx2"/>
                </a:solidFill>
                <a:effectLst/>
              </a:rPr>
              <a:t>Delay in large ring</a:t>
            </a:r>
          </a:p>
          <a:p>
            <a:pPr lvl="1" eaLnBrk="1" hangingPunct="1"/>
            <a:r>
              <a:rPr lang="en-US" sz="2000" smtClean="0">
                <a:solidFill>
                  <a:schemeClr val="tx2"/>
                </a:solidFill>
                <a:effectLst/>
              </a:rPr>
              <a:t>Break in the ring stops all transmission</a:t>
            </a:r>
          </a:p>
        </p:txBody>
      </p:sp>
      <p:sp>
        <p:nvSpPr>
          <p:cNvPr id="35846" name="laptop"/>
          <p:cNvSpPr>
            <a:spLocks noEditPoints="1" noChangeArrowheads="1"/>
          </p:cNvSpPr>
          <p:nvPr/>
        </p:nvSpPr>
        <p:spPr bwMode="auto">
          <a:xfrm>
            <a:off x="3886200" y="12192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5847" name="laptop"/>
          <p:cNvSpPr>
            <a:spLocks noEditPoints="1" noChangeArrowheads="1"/>
          </p:cNvSpPr>
          <p:nvPr/>
        </p:nvSpPr>
        <p:spPr bwMode="auto">
          <a:xfrm>
            <a:off x="5867400" y="20574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5848" name="laptop"/>
          <p:cNvSpPr>
            <a:spLocks noEditPoints="1" noChangeArrowheads="1"/>
          </p:cNvSpPr>
          <p:nvPr/>
        </p:nvSpPr>
        <p:spPr bwMode="auto">
          <a:xfrm>
            <a:off x="381000" y="20574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5849" name="laptop"/>
          <p:cNvSpPr>
            <a:spLocks noEditPoints="1" noChangeArrowheads="1"/>
          </p:cNvSpPr>
          <p:nvPr/>
        </p:nvSpPr>
        <p:spPr bwMode="auto">
          <a:xfrm>
            <a:off x="2286000" y="31400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048320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lide Number Placeholder 4"/>
          <p:cNvSpPr>
            <a:spLocks noGrp="1"/>
          </p:cNvSpPr>
          <p:nvPr>
            <p:ph type="sldNum" sz="quarter" idx="12"/>
          </p:nvPr>
        </p:nvSpPr>
        <p:spPr/>
        <p:txBody>
          <a:bodyPr/>
          <a:lstStyle/>
          <a:p>
            <a:pPr>
              <a:defRPr/>
            </a:pPr>
            <a:fld id="{1D9A190A-D257-430C-BE09-C5A1BF67C6B9}" type="slidenum">
              <a:rPr lang="en-US"/>
              <a:pPr>
                <a:defRPr/>
              </a:pPr>
              <a:t>34</a:t>
            </a:fld>
            <a:endParaRPr lang="en-US"/>
          </a:p>
        </p:txBody>
      </p:sp>
      <p:sp>
        <p:nvSpPr>
          <p:cNvPr id="55298" name="Rectangle 2"/>
          <p:cNvSpPr>
            <a:spLocks noGrp="1" noChangeArrowheads="1"/>
          </p:cNvSpPr>
          <p:nvPr>
            <p:ph type="title"/>
          </p:nvPr>
        </p:nvSpPr>
        <p:spPr/>
        <p:txBody>
          <a:bodyPr/>
          <a:lstStyle/>
          <a:p>
            <a:pPr eaLnBrk="1" hangingPunct="1">
              <a:defRPr/>
            </a:pPr>
            <a:r>
              <a:rPr lang="en-US" smtClean="0"/>
              <a:t>Hybrid Topologies</a:t>
            </a:r>
          </a:p>
        </p:txBody>
      </p:sp>
      <p:graphicFrame>
        <p:nvGraphicFramePr>
          <p:cNvPr id="55299" name="Object 3"/>
          <p:cNvGraphicFramePr>
            <a:graphicFrameLocks noChangeAspect="1"/>
          </p:cNvGraphicFramePr>
          <p:nvPr/>
        </p:nvGraphicFramePr>
        <p:xfrm>
          <a:off x="3505200" y="2100263"/>
          <a:ext cx="3200400" cy="1131887"/>
        </p:xfrm>
        <a:graphic>
          <a:graphicData uri="http://schemas.openxmlformats.org/presentationml/2006/ole">
            <mc:AlternateContent xmlns:mc="http://schemas.openxmlformats.org/markup-compatibility/2006">
              <mc:Choice xmlns:v="urn:schemas-microsoft-com:vml" Requires="v">
                <p:oleObj spid="_x0000_s4104" name="VISIO" r:id="rId3" imgW="7771320" imgH="2263680" progId="Visio.Drawing.6">
                  <p:embed/>
                </p:oleObj>
              </mc:Choice>
              <mc:Fallback>
                <p:oleObj name="VISIO" r:id="rId3" imgW="7771320" imgH="22636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100263"/>
                        <a:ext cx="3200400"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1752600" y="2667000"/>
            <a:ext cx="1752600" cy="2514600"/>
            <a:chOff x="1104" y="1968"/>
            <a:chExt cx="1104" cy="1584"/>
          </a:xfrm>
        </p:grpSpPr>
        <p:sp>
          <p:nvSpPr>
            <p:cNvPr id="2295" name="Line 5"/>
            <p:cNvSpPr>
              <a:spLocks noChangeShapeType="1"/>
            </p:cNvSpPr>
            <p:nvPr/>
          </p:nvSpPr>
          <p:spPr bwMode="auto">
            <a:xfrm flipV="1">
              <a:off x="1104" y="1968"/>
              <a:ext cx="0" cy="1584"/>
            </a:xfrm>
            <a:prstGeom prst="line">
              <a:avLst/>
            </a:prstGeom>
            <a:noFill/>
            <a:ln w="76200">
              <a:solidFill>
                <a:srgbClr val="FF0000"/>
              </a:solidFill>
              <a:round/>
              <a:headEnd/>
              <a:tailEnd/>
            </a:ln>
          </p:spPr>
          <p:txBody>
            <a:bodyPr wrap="none"/>
            <a:lstStyle/>
            <a:p>
              <a:endParaRPr lang="en-US"/>
            </a:p>
          </p:txBody>
        </p:sp>
        <p:sp>
          <p:nvSpPr>
            <p:cNvPr id="2296" name="Line 6"/>
            <p:cNvSpPr>
              <a:spLocks noChangeShapeType="1"/>
            </p:cNvSpPr>
            <p:nvPr/>
          </p:nvSpPr>
          <p:spPr bwMode="auto">
            <a:xfrm>
              <a:off x="1104" y="1968"/>
              <a:ext cx="1104" cy="0"/>
            </a:xfrm>
            <a:prstGeom prst="line">
              <a:avLst/>
            </a:prstGeom>
            <a:noFill/>
            <a:ln w="76200">
              <a:solidFill>
                <a:srgbClr val="FF0000"/>
              </a:solidFill>
              <a:round/>
              <a:headEnd/>
              <a:tailEnd/>
            </a:ln>
          </p:spPr>
          <p:txBody>
            <a:bodyPr wrap="none"/>
            <a:lstStyle/>
            <a:p>
              <a:endParaRPr lang="en-US"/>
            </a:p>
          </p:txBody>
        </p:sp>
      </p:grpSp>
      <p:grpSp>
        <p:nvGrpSpPr>
          <p:cNvPr id="3" name="Group 7"/>
          <p:cNvGrpSpPr>
            <a:grpSpLocks/>
          </p:cNvGrpSpPr>
          <p:nvPr/>
        </p:nvGrpSpPr>
        <p:grpSpPr bwMode="auto">
          <a:xfrm>
            <a:off x="6248400" y="2667000"/>
            <a:ext cx="1676400" cy="2286000"/>
            <a:chOff x="3936" y="1968"/>
            <a:chExt cx="1056" cy="1440"/>
          </a:xfrm>
        </p:grpSpPr>
        <p:sp>
          <p:nvSpPr>
            <p:cNvPr id="2293" name="Line 8"/>
            <p:cNvSpPr>
              <a:spLocks noChangeShapeType="1"/>
            </p:cNvSpPr>
            <p:nvPr/>
          </p:nvSpPr>
          <p:spPr bwMode="auto">
            <a:xfrm>
              <a:off x="3936" y="1968"/>
              <a:ext cx="1056" cy="0"/>
            </a:xfrm>
            <a:prstGeom prst="line">
              <a:avLst/>
            </a:prstGeom>
            <a:noFill/>
            <a:ln w="76200">
              <a:solidFill>
                <a:srgbClr val="FF0000"/>
              </a:solidFill>
              <a:round/>
              <a:headEnd/>
              <a:tailEnd/>
            </a:ln>
          </p:spPr>
          <p:txBody>
            <a:bodyPr wrap="none"/>
            <a:lstStyle/>
            <a:p>
              <a:endParaRPr lang="en-US"/>
            </a:p>
          </p:txBody>
        </p:sp>
        <p:sp>
          <p:nvSpPr>
            <p:cNvPr id="2294" name="Line 9"/>
            <p:cNvSpPr>
              <a:spLocks noChangeShapeType="1"/>
            </p:cNvSpPr>
            <p:nvPr/>
          </p:nvSpPr>
          <p:spPr bwMode="auto">
            <a:xfrm>
              <a:off x="4992" y="1968"/>
              <a:ext cx="0" cy="1440"/>
            </a:xfrm>
            <a:prstGeom prst="line">
              <a:avLst/>
            </a:prstGeom>
            <a:noFill/>
            <a:ln w="76200">
              <a:solidFill>
                <a:srgbClr val="FF0000"/>
              </a:solidFill>
              <a:round/>
              <a:headEnd/>
              <a:tailEnd/>
            </a:ln>
          </p:spPr>
          <p:txBody>
            <a:bodyPr wrap="none"/>
            <a:lstStyle/>
            <a:p>
              <a:endParaRPr lang="en-US"/>
            </a:p>
          </p:txBody>
        </p:sp>
      </p:grpSp>
      <p:grpSp>
        <p:nvGrpSpPr>
          <p:cNvPr id="4" name="Group 10"/>
          <p:cNvGrpSpPr>
            <a:grpSpLocks/>
          </p:cNvGrpSpPr>
          <p:nvPr/>
        </p:nvGrpSpPr>
        <p:grpSpPr bwMode="auto">
          <a:xfrm>
            <a:off x="762000" y="4724400"/>
            <a:ext cx="2590800" cy="952500"/>
            <a:chOff x="912" y="2112"/>
            <a:chExt cx="4608" cy="1704"/>
          </a:xfrm>
        </p:grpSpPr>
        <p:sp>
          <p:nvSpPr>
            <p:cNvPr id="2204" name="Line 11"/>
            <p:cNvSpPr>
              <a:spLocks noChangeShapeType="1"/>
            </p:cNvSpPr>
            <p:nvPr/>
          </p:nvSpPr>
          <p:spPr bwMode="auto">
            <a:xfrm>
              <a:off x="960" y="2976"/>
              <a:ext cx="4512" cy="0"/>
            </a:xfrm>
            <a:prstGeom prst="line">
              <a:avLst/>
            </a:prstGeom>
            <a:noFill/>
            <a:ln w="76200">
              <a:solidFill>
                <a:srgbClr val="FF0000"/>
              </a:solidFill>
              <a:round/>
              <a:headEnd/>
              <a:tailEnd/>
            </a:ln>
          </p:spPr>
          <p:txBody>
            <a:bodyPr wrap="none"/>
            <a:lstStyle/>
            <a:p>
              <a:endParaRPr lang="en-US"/>
            </a:p>
          </p:txBody>
        </p:sp>
        <p:grpSp>
          <p:nvGrpSpPr>
            <p:cNvPr id="2205" name="Group 12"/>
            <p:cNvGrpSpPr>
              <a:grpSpLocks/>
            </p:cNvGrpSpPr>
            <p:nvPr/>
          </p:nvGrpSpPr>
          <p:grpSpPr bwMode="auto">
            <a:xfrm>
              <a:off x="2544" y="2976"/>
              <a:ext cx="192" cy="144"/>
              <a:chOff x="2544" y="2976"/>
              <a:chExt cx="192" cy="144"/>
            </a:xfrm>
          </p:grpSpPr>
          <p:sp>
            <p:nvSpPr>
              <p:cNvPr id="2289" name="Line 13"/>
              <p:cNvSpPr>
                <a:spLocks noChangeShapeType="1"/>
              </p:cNvSpPr>
              <p:nvPr/>
            </p:nvSpPr>
            <p:spPr bwMode="auto">
              <a:xfrm>
                <a:off x="2640" y="2976"/>
                <a:ext cx="0" cy="144"/>
              </a:xfrm>
              <a:prstGeom prst="line">
                <a:avLst/>
              </a:prstGeom>
              <a:noFill/>
              <a:ln w="76200">
                <a:solidFill>
                  <a:srgbClr val="FF0000"/>
                </a:solidFill>
                <a:round/>
                <a:headEnd/>
                <a:tailEnd/>
              </a:ln>
            </p:spPr>
            <p:txBody>
              <a:bodyPr wrap="none"/>
              <a:lstStyle/>
              <a:p>
                <a:endParaRPr lang="en-US"/>
              </a:p>
            </p:txBody>
          </p:sp>
          <p:grpSp>
            <p:nvGrpSpPr>
              <p:cNvPr id="2290" name="Group 14"/>
              <p:cNvGrpSpPr>
                <a:grpSpLocks/>
              </p:cNvGrpSpPr>
              <p:nvPr/>
            </p:nvGrpSpPr>
            <p:grpSpPr bwMode="auto">
              <a:xfrm>
                <a:off x="2544" y="2976"/>
                <a:ext cx="192" cy="96"/>
                <a:chOff x="1296" y="2256"/>
                <a:chExt cx="192" cy="96"/>
              </a:xfrm>
            </p:grpSpPr>
            <p:sp>
              <p:nvSpPr>
                <p:cNvPr id="2291" name="Line 15"/>
                <p:cNvSpPr>
                  <a:spLocks noChangeShapeType="1"/>
                </p:cNvSpPr>
                <p:nvPr/>
              </p:nvSpPr>
              <p:spPr bwMode="auto">
                <a:xfrm>
                  <a:off x="1296" y="2256"/>
                  <a:ext cx="192" cy="0"/>
                </a:xfrm>
                <a:prstGeom prst="line">
                  <a:avLst/>
                </a:prstGeom>
                <a:noFill/>
                <a:ln w="76200">
                  <a:solidFill>
                    <a:schemeClr val="tx1"/>
                  </a:solidFill>
                  <a:round/>
                  <a:headEnd/>
                  <a:tailEnd/>
                </a:ln>
              </p:spPr>
              <p:txBody>
                <a:bodyPr wrap="none"/>
                <a:lstStyle/>
                <a:p>
                  <a:endParaRPr lang="en-US"/>
                </a:p>
              </p:txBody>
            </p:sp>
            <p:sp>
              <p:nvSpPr>
                <p:cNvPr id="2292" name="Line 16"/>
                <p:cNvSpPr>
                  <a:spLocks noChangeShapeType="1"/>
                </p:cNvSpPr>
                <p:nvPr/>
              </p:nvSpPr>
              <p:spPr bwMode="auto">
                <a:xfrm>
                  <a:off x="1392" y="2256"/>
                  <a:ext cx="0" cy="96"/>
                </a:xfrm>
                <a:prstGeom prst="line">
                  <a:avLst/>
                </a:prstGeom>
                <a:noFill/>
                <a:ln w="76200">
                  <a:solidFill>
                    <a:schemeClr val="tx1"/>
                  </a:solidFill>
                  <a:round/>
                  <a:headEnd/>
                  <a:tailEnd/>
                </a:ln>
              </p:spPr>
              <p:txBody>
                <a:bodyPr wrap="none"/>
                <a:lstStyle/>
                <a:p>
                  <a:endParaRPr lang="en-US"/>
                </a:p>
              </p:txBody>
            </p:sp>
          </p:grpSp>
        </p:grpSp>
        <p:grpSp>
          <p:nvGrpSpPr>
            <p:cNvPr id="2206" name="Group 17"/>
            <p:cNvGrpSpPr>
              <a:grpSpLocks/>
            </p:cNvGrpSpPr>
            <p:nvPr/>
          </p:nvGrpSpPr>
          <p:grpSpPr bwMode="auto">
            <a:xfrm>
              <a:off x="1200" y="2976"/>
              <a:ext cx="192" cy="144"/>
              <a:chOff x="1200" y="2976"/>
              <a:chExt cx="192" cy="144"/>
            </a:xfrm>
          </p:grpSpPr>
          <p:sp>
            <p:nvSpPr>
              <p:cNvPr id="2285" name="Line 18"/>
              <p:cNvSpPr>
                <a:spLocks noChangeShapeType="1"/>
              </p:cNvSpPr>
              <p:nvPr/>
            </p:nvSpPr>
            <p:spPr bwMode="auto">
              <a:xfrm>
                <a:off x="1296" y="2976"/>
                <a:ext cx="0" cy="144"/>
              </a:xfrm>
              <a:prstGeom prst="line">
                <a:avLst/>
              </a:prstGeom>
              <a:noFill/>
              <a:ln w="76200">
                <a:solidFill>
                  <a:srgbClr val="FF0000"/>
                </a:solidFill>
                <a:round/>
                <a:headEnd/>
                <a:tailEnd/>
              </a:ln>
            </p:spPr>
            <p:txBody>
              <a:bodyPr wrap="none"/>
              <a:lstStyle/>
              <a:p>
                <a:endParaRPr lang="en-US"/>
              </a:p>
            </p:txBody>
          </p:sp>
          <p:grpSp>
            <p:nvGrpSpPr>
              <p:cNvPr id="2286" name="Group 19"/>
              <p:cNvGrpSpPr>
                <a:grpSpLocks/>
              </p:cNvGrpSpPr>
              <p:nvPr/>
            </p:nvGrpSpPr>
            <p:grpSpPr bwMode="auto">
              <a:xfrm>
                <a:off x="1200" y="2976"/>
                <a:ext cx="192" cy="96"/>
                <a:chOff x="1296" y="2256"/>
                <a:chExt cx="192" cy="96"/>
              </a:xfrm>
            </p:grpSpPr>
            <p:sp>
              <p:nvSpPr>
                <p:cNvPr id="2287" name="Line 20"/>
                <p:cNvSpPr>
                  <a:spLocks noChangeShapeType="1"/>
                </p:cNvSpPr>
                <p:nvPr/>
              </p:nvSpPr>
              <p:spPr bwMode="auto">
                <a:xfrm>
                  <a:off x="1296" y="2256"/>
                  <a:ext cx="192" cy="0"/>
                </a:xfrm>
                <a:prstGeom prst="line">
                  <a:avLst/>
                </a:prstGeom>
                <a:noFill/>
                <a:ln w="76200">
                  <a:solidFill>
                    <a:schemeClr val="tx1"/>
                  </a:solidFill>
                  <a:round/>
                  <a:headEnd/>
                  <a:tailEnd/>
                </a:ln>
              </p:spPr>
              <p:txBody>
                <a:bodyPr wrap="none"/>
                <a:lstStyle/>
                <a:p>
                  <a:endParaRPr lang="en-US"/>
                </a:p>
              </p:txBody>
            </p:sp>
            <p:sp>
              <p:nvSpPr>
                <p:cNvPr id="2288" name="Line 21"/>
                <p:cNvSpPr>
                  <a:spLocks noChangeShapeType="1"/>
                </p:cNvSpPr>
                <p:nvPr/>
              </p:nvSpPr>
              <p:spPr bwMode="auto">
                <a:xfrm>
                  <a:off x="1392" y="2256"/>
                  <a:ext cx="0" cy="96"/>
                </a:xfrm>
                <a:prstGeom prst="line">
                  <a:avLst/>
                </a:prstGeom>
                <a:noFill/>
                <a:ln w="76200">
                  <a:solidFill>
                    <a:schemeClr val="tx1"/>
                  </a:solidFill>
                  <a:round/>
                  <a:headEnd/>
                  <a:tailEnd/>
                </a:ln>
              </p:spPr>
              <p:txBody>
                <a:bodyPr wrap="none"/>
                <a:lstStyle/>
                <a:p>
                  <a:endParaRPr lang="en-US"/>
                </a:p>
              </p:txBody>
            </p:sp>
          </p:grpSp>
        </p:grpSp>
        <p:grpSp>
          <p:nvGrpSpPr>
            <p:cNvPr id="2207" name="Group 22"/>
            <p:cNvGrpSpPr>
              <a:grpSpLocks/>
            </p:cNvGrpSpPr>
            <p:nvPr/>
          </p:nvGrpSpPr>
          <p:grpSpPr bwMode="auto">
            <a:xfrm>
              <a:off x="5040" y="2736"/>
              <a:ext cx="192" cy="240"/>
              <a:chOff x="5040" y="2736"/>
              <a:chExt cx="192" cy="240"/>
            </a:xfrm>
          </p:grpSpPr>
          <p:sp>
            <p:nvSpPr>
              <p:cNvPr id="2281" name="Line 23"/>
              <p:cNvSpPr>
                <a:spLocks noChangeShapeType="1"/>
              </p:cNvSpPr>
              <p:nvPr/>
            </p:nvSpPr>
            <p:spPr bwMode="auto">
              <a:xfrm>
                <a:off x="5136" y="2736"/>
                <a:ext cx="0" cy="240"/>
              </a:xfrm>
              <a:prstGeom prst="line">
                <a:avLst/>
              </a:prstGeom>
              <a:noFill/>
              <a:ln w="76200">
                <a:solidFill>
                  <a:srgbClr val="FF0000"/>
                </a:solidFill>
                <a:round/>
                <a:headEnd/>
                <a:tailEnd/>
              </a:ln>
            </p:spPr>
            <p:txBody>
              <a:bodyPr wrap="none"/>
              <a:lstStyle/>
              <a:p>
                <a:endParaRPr lang="en-US"/>
              </a:p>
            </p:txBody>
          </p:sp>
          <p:grpSp>
            <p:nvGrpSpPr>
              <p:cNvPr id="2282" name="Group 24"/>
              <p:cNvGrpSpPr>
                <a:grpSpLocks/>
              </p:cNvGrpSpPr>
              <p:nvPr/>
            </p:nvGrpSpPr>
            <p:grpSpPr bwMode="auto">
              <a:xfrm>
                <a:off x="5040" y="2880"/>
                <a:ext cx="192" cy="96"/>
                <a:chOff x="1728" y="2304"/>
                <a:chExt cx="192" cy="96"/>
              </a:xfrm>
            </p:grpSpPr>
            <p:sp>
              <p:nvSpPr>
                <p:cNvPr id="2283" name="Line 25"/>
                <p:cNvSpPr>
                  <a:spLocks noChangeShapeType="1"/>
                </p:cNvSpPr>
                <p:nvPr/>
              </p:nvSpPr>
              <p:spPr bwMode="auto">
                <a:xfrm>
                  <a:off x="1728" y="2400"/>
                  <a:ext cx="192" cy="0"/>
                </a:xfrm>
                <a:prstGeom prst="line">
                  <a:avLst/>
                </a:prstGeom>
                <a:noFill/>
                <a:ln w="76200">
                  <a:solidFill>
                    <a:schemeClr val="tx1"/>
                  </a:solidFill>
                  <a:round/>
                  <a:headEnd/>
                  <a:tailEnd/>
                </a:ln>
              </p:spPr>
              <p:txBody>
                <a:bodyPr wrap="none"/>
                <a:lstStyle/>
                <a:p>
                  <a:endParaRPr lang="en-US"/>
                </a:p>
              </p:txBody>
            </p:sp>
            <p:sp>
              <p:nvSpPr>
                <p:cNvPr id="2284" name="Line 26"/>
                <p:cNvSpPr>
                  <a:spLocks noChangeShapeType="1"/>
                </p:cNvSpPr>
                <p:nvPr/>
              </p:nvSpPr>
              <p:spPr bwMode="auto">
                <a:xfrm flipV="1">
                  <a:off x="1824" y="2304"/>
                  <a:ext cx="0" cy="96"/>
                </a:xfrm>
                <a:prstGeom prst="line">
                  <a:avLst/>
                </a:prstGeom>
                <a:noFill/>
                <a:ln w="76200">
                  <a:solidFill>
                    <a:schemeClr val="tx1"/>
                  </a:solidFill>
                  <a:round/>
                  <a:headEnd/>
                  <a:tailEnd/>
                </a:ln>
              </p:spPr>
              <p:txBody>
                <a:bodyPr wrap="none"/>
                <a:lstStyle/>
                <a:p>
                  <a:endParaRPr lang="en-US"/>
                </a:p>
              </p:txBody>
            </p:sp>
          </p:grpSp>
        </p:grpSp>
        <p:grpSp>
          <p:nvGrpSpPr>
            <p:cNvPr id="2208" name="Group 27"/>
            <p:cNvGrpSpPr>
              <a:grpSpLocks/>
            </p:cNvGrpSpPr>
            <p:nvPr/>
          </p:nvGrpSpPr>
          <p:grpSpPr bwMode="auto">
            <a:xfrm>
              <a:off x="3840" y="2784"/>
              <a:ext cx="192" cy="192"/>
              <a:chOff x="3840" y="2784"/>
              <a:chExt cx="192" cy="192"/>
            </a:xfrm>
          </p:grpSpPr>
          <p:sp>
            <p:nvSpPr>
              <p:cNvPr id="2277" name="Line 28"/>
              <p:cNvSpPr>
                <a:spLocks noChangeShapeType="1"/>
              </p:cNvSpPr>
              <p:nvPr/>
            </p:nvSpPr>
            <p:spPr bwMode="auto">
              <a:xfrm>
                <a:off x="3936" y="2784"/>
                <a:ext cx="0" cy="192"/>
              </a:xfrm>
              <a:prstGeom prst="line">
                <a:avLst/>
              </a:prstGeom>
              <a:noFill/>
              <a:ln w="76200">
                <a:solidFill>
                  <a:srgbClr val="FF0000"/>
                </a:solidFill>
                <a:round/>
                <a:headEnd/>
                <a:tailEnd/>
              </a:ln>
            </p:spPr>
            <p:txBody>
              <a:bodyPr wrap="none"/>
              <a:lstStyle/>
              <a:p>
                <a:endParaRPr lang="en-US"/>
              </a:p>
            </p:txBody>
          </p:sp>
          <p:grpSp>
            <p:nvGrpSpPr>
              <p:cNvPr id="2278" name="Group 29"/>
              <p:cNvGrpSpPr>
                <a:grpSpLocks/>
              </p:cNvGrpSpPr>
              <p:nvPr/>
            </p:nvGrpSpPr>
            <p:grpSpPr bwMode="auto">
              <a:xfrm>
                <a:off x="3840" y="2880"/>
                <a:ext cx="192" cy="96"/>
                <a:chOff x="1728" y="2304"/>
                <a:chExt cx="192" cy="96"/>
              </a:xfrm>
            </p:grpSpPr>
            <p:sp>
              <p:nvSpPr>
                <p:cNvPr id="2279" name="Line 30"/>
                <p:cNvSpPr>
                  <a:spLocks noChangeShapeType="1"/>
                </p:cNvSpPr>
                <p:nvPr/>
              </p:nvSpPr>
              <p:spPr bwMode="auto">
                <a:xfrm>
                  <a:off x="1728" y="2400"/>
                  <a:ext cx="192" cy="0"/>
                </a:xfrm>
                <a:prstGeom prst="line">
                  <a:avLst/>
                </a:prstGeom>
                <a:noFill/>
                <a:ln w="76200">
                  <a:solidFill>
                    <a:schemeClr val="tx1"/>
                  </a:solidFill>
                  <a:round/>
                  <a:headEnd/>
                  <a:tailEnd/>
                </a:ln>
              </p:spPr>
              <p:txBody>
                <a:bodyPr wrap="none"/>
                <a:lstStyle/>
                <a:p>
                  <a:endParaRPr lang="en-US"/>
                </a:p>
              </p:txBody>
            </p:sp>
            <p:sp>
              <p:nvSpPr>
                <p:cNvPr id="2280" name="Line 31"/>
                <p:cNvSpPr>
                  <a:spLocks noChangeShapeType="1"/>
                </p:cNvSpPr>
                <p:nvPr/>
              </p:nvSpPr>
              <p:spPr bwMode="auto">
                <a:xfrm flipV="1">
                  <a:off x="1824" y="2304"/>
                  <a:ext cx="0" cy="96"/>
                </a:xfrm>
                <a:prstGeom prst="line">
                  <a:avLst/>
                </a:prstGeom>
                <a:noFill/>
                <a:ln w="76200">
                  <a:solidFill>
                    <a:schemeClr val="tx1"/>
                  </a:solidFill>
                  <a:round/>
                  <a:headEnd/>
                  <a:tailEnd/>
                </a:ln>
              </p:spPr>
              <p:txBody>
                <a:bodyPr wrap="none"/>
                <a:lstStyle/>
                <a:p>
                  <a:endParaRPr lang="en-US"/>
                </a:p>
              </p:txBody>
            </p:sp>
          </p:grpSp>
        </p:grpSp>
        <p:grpSp>
          <p:nvGrpSpPr>
            <p:cNvPr id="2209" name="Group 32"/>
            <p:cNvGrpSpPr>
              <a:grpSpLocks/>
            </p:cNvGrpSpPr>
            <p:nvPr/>
          </p:nvGrpSpPr>
          <p:grpSpPr bwMode="auto">
            <a:xfrm>
              <a:off x="912" y="2880"/>
              <a:ext cx="4608" cy="192"/>
              <a:chOff x="912" y="2880"/>
              <a:chExt cx="4608" cy="192"/>
            </a:xfrm>
          </p:grpSpPr>
          <p:grpSp>
            <p:nvGrpSpPr>
              <p:cNvPr id="2271" name="Group 33"/>
              <p:cNvGrpSpPr>
                <a:grpSpLocks/>
              </p:cNvGrpSpPr>
              <p:nvPr/>
            </p:nvGrpSpPr>
            <p:grpSpPr bwMode="auto">
              <a:xfrm>
                <a:off x="912" y="2880"/>
                <a:ext cx="96" cy="192"/>
                <a:chOff x="1584" y="2256"/>
                <a:chExt cx="96" cy="192"/>
              </a:xfrm>
            </p:grpSpPr>
            <p:sp>
              <p:nvSpPr>
                <p:cNvPr id="2275" name="Line 34"/>
                <p:cNvSpPr>
                  <a:spLocks noChangeShapeType="1"/>
                </p:cNvSpPr>
                <p:nvPr/>
              </p:nvSpPr>
              <p:spPr bwMode="auto">
                <a:xfrm>
                  <a:off x="1584" y="2256"/>
                  <a:ext cx="0" cy="192"/>
                </a:xfrm>
                <a:prstGeom prst="line">
                  <a:avLst/>
                </a:prstGeom>
                <a:noFill/>
                <a:ln w="76200">
                  <a:solidFill>
                    <a:schemeClr val="tx1"/>
                  </a:solidFill>
                  <a:round/>
                  <a:headEnd/>
                  <a:tailEnd/>
                </a:ln>
              </p:spPr>
              <p:txBody>
                <a:bodyPr wrap="none"/>
                <a:lstStyle/>
                <a:p>
                  <a:endParaRPr lang="en-US"/>
                </a:p>
              </p:txBody>
            </p:sp>
            <p:sp>
              <p:nvSpPr>
                <p:cNvPr id="2276" name="Line 35"/>
                <p:cNvSpPr>
                  <a:spLocks noChangeShapeType="1"/>
                </p:cNvSpPr>
                <p:nvPr/>
              </p:nvSpPr>
              <p:spPr bwMode="auto">
                <a:xfrm>
                  <a:off x="1584" y="2352"/>
                  <a:ext cx="96" cy="0"/>
                </a:xfrm>
                <a:prstGeom prst="line">
                  <a:avLst/>
                </a:prstGeom>
                <a:noFill/>
                <a:ln w="76200">
                  <a:solidFill>
                    <a:schemeClr val="tx1"/>
                  </a:solidFill>
                  <a:round/>
                  <a:headEnd/>
                  <a:tailEnd/>
                </a:ln>
              </p:spPr>
              <p:txBody>
                <a:bodyPr wrap="none"/>
                <a:lstStyle/>
                <a:p>
                  <a:endParaRPr lang="en-US"/>
                </a:p>
              </p:txBody>
            </p:sp>
          </p:grpSp>
          <p:grpSp>
            <p:nvGrpSpPr>
              <p:cNvPr id="2272" name="Group 36"/>
              <p:cNvGrpSpPr>
                <a:grpSpLocks/>
              </p:cNvGrpSpPr>
              <p:nvPr/>
            </p:nvGrpSpPr>
            <p:grpSpPr bwMode="auto">
              <a:xfrm>
                <a:off x="5424" y="2880"/>
                <a:ext cx="96" cy="192"/>
                <a:chOff x="1824" y="2112"/>
                <a:chExt cx="96" cy="192"/>
              </a:xfrm>
            </p:grpSpPr>
            <p:sp>
              <p:nvSpPr>
                <p:cNvPr id="2273" name="Line 37"/>
                <p:cNvSpPr>
                  <a:spLocks noChangeShapeType="1"/>
                </p:cNvSpPr>
                <p:nvPr/>
              </p:nvSpPr>
              <p:spPr bwMode="auto">
                <a:xfrm>
                  <a:off x="1920" y="2112"/>
                  <a:ext cx="0" cy="192"/>
                </a:xfrm>
                <a:prstGeom prst="line">
                  <a:avLst/>
                </a:prstGeom>
                <a:noFill/>
                <a:ln w="76200">
                  <a:solidFill>
                    <a:schemeClr val="tx1"/>
                  </a:solidFill>
                  <a:round/>
                  <a:headEnd/>
                  <a:tailEnd/>
                </a:ln>
              </p:spPr>
              <p:txBody>
                <a:bodyPr wrap="none"/>
                <a:lstStyle/>
                <a:p>
                  <a:endParaRPr lang="en-US"/>
                </a:p>
              </p:txBody>
            </p:sp>
            <p:sp>
              <p:nvSpPr>
                <p:cNvPr id="2274" name="Line 38"/>
                <p:cNvSpPr>
                  <a:spLocks noChangeShapeType="1"/>
                </p:cNvSpPr>
                <p:nvPr/>
              </p:nvSpPr>
              <p:spPr bwMode="auto">
                <a:xfrm flipH="1">
                  <a:off x="1824" y="2208"/>
                  <a:ext cx="96" cy="0"/>
                </a:xfrm>
                <a:prstGeom prst="line">
                  <a:avLst/>
                </a:prstGeom>
                <a:noFill/>
                <a:ln w="76200">
                  <a:solidFill>
                    <a:schemeClr val="tx1"/>
                  </a:solidFill>
                  <a:round/>
                  <a:headEnd/>
                  <a:tailEnd/>
                </a:ln>
              </p:spPr>
              <p:txBody>
                <a:bodyPr wrap="none"/>
                <a:lstStyle/>
                <a:p>
                  <a:endParaRPr lang="en-US"/>
                </a:p>
              </p:txBody>
            </p:sp>
          </p:grpSp>
        </p:grpSp>
        <p:grpSp>
          <p:nvGrpSpPr>
            <p:cNvPr id="2210" name="Group 39"/>
            <p:cNvGrpSpPr>
              <a:grpSpLocks/>
            </p:cNvGrpSpPr>
            <p:nvPr/>
          </p:nvGrpSpPr>
          <p:grpSpPr bwMode="auto">
            <a:xfrm>
              <a:off x="960" y="2112"/>
              <a:ext cx="4512" cy="1704"/>
              <a:chOff x="960" y="2112"/>
              <a:chExt cx="4512" cy="1704"/>
            </a:xfrm>
          </p:grpSpPr>
          <p:grpSp>
            <p:nvGrpSpPr>
              <p:cNvPr id="2211" name="Group 40"/>
              <p:cNvGrpSpPr>
                <a:grpSpLocks/>
              </p:cNvGrpSpPr>
              <p:nvPr/>
            </p:nvGrpSpPr>
            <p:grpSpPr bwMode="auto">
              <a:xfrm>
                <a:off x="960" y="3120"/>
                <a:ext cx="698" cy="696"/>
                <a:chOff x="3840" y="0"/>
                <a:chExt cx="698" cy="696"/>
              </a:xfrm>
            </p:grpSpPr>
            <p:grpSp>
              <p:nvGrpSpPr>
                <p:cNvPr id="5" name="Group 41"/>
                <p:cNvGrpSpPr>
                  <a:grpSpLocks/>
                </p:cNvGrpSpPr>
                <p:nvPr/>
              </p:nvGrpSpPr>
              <p:grpSpPr bwMode="auto">
                <a:xfrm>
                  <a:off x="3840" y="503"/>
                  <a:ext cx="698" cy="193"/>
                  <a:chOff x="4745" y="3239"/>
                  <a:chExt cx="698" cy="193"/>
                </a:xfrm>
              </p:grpSpPr>
              <p:sp>
                <p:nvSpPr>
                  <p:cNvPr id="2266" name="Rectangle 42"/>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267" name="Rectangle 43"/>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268" name="Freeform 44"/>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269" name="Freeform 45"/>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270" name="Freeform 46"/>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258" name="Rectangle 47"/>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259" name="Rectangle 48"/>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260" name="Rectangle 49"/>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261" name="Group 50"/>
                <p:cNvGrpSpPr>
                  <a:grpSpLocks/>
                </p:cNvGrpSpPr>
                <p:nvPr/>
              </p:nvGrpSpPr>
              <p:grpSpPr bwMode="auto">
                <a:xfrm>
                  <a:off x="3895" y="0"/>
                  <a:ext cx="611" cy="428"/>
                  <a:chOff x="3744" y="2592"/>
                  <a:chExt cx="611" cy="428"/>
                </a:xfrm>
              </p:grpSpPr>
              <p:sp>
                <p:nvSpPr>
                  <p:cNvPr id="2262" name="Rectangle 51"/>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263" name="Freeform 52"/>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264" name="Freeform 53"/>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265" name="Rectangle 54"/>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2212" name="Group 55"/>
              <p:cNvGrpSpPr>
                <a:grpSpLocks/>
              </p:cNvGrpSpPr>
              <p:nvPr/>
            </p:nvGrpSpPr>
            <p:grpSpPr bwMode="auto">
              <a:xfrm>
                <a:off x="2326" y="3120"/>
                <a:ext cx="698" cy="696"/>
                <a:chOff x="3840" y="0"/>
                <a:chExt cx="698" cy="696"/>
              </a:xfrm>
            </p:grpSpPr>
            <p:grpSp>
              <p:nvGrpSpPr>
                <p:cNvPr id="2243" name="Group 56"/>
                <p:cNvGrpSpPr>
                  <a:grpSpLocks/>
                </p:cNvGrpSpPr>
                <p:nvPr/>
              </p:nvGrpSpPr>
              <p:grpSpPr bwMode="auto">
                <a:xfrm>
                  <a:off x="3840" y="503"/>
                  <a:ext cx="698" cy="193"/>
                  <a:chOff x="4745" y="3239"/>
                  <a:chExt cx="698" cy="193"/>
                </a:xfrm>
              </p:grpSpPr>
              <p:sp>
                <p:nvSpPr>
                  <p:cNvPr id="2252" name="Rectangle 57"/>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253" name="Rectangle 58"/>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254" name="Freeform 59"/>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255" name="Freeform 60"/>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256" name="Freeform 61"/>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244" name="Rectangle 62"/>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245" name="Rectangle 63"/>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246" name="Rectangle 64"/>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6" name="Group 65"/>
                <p:cNvGrpSpPr>
                  <a:grpSpLocks/>
                </p:cNvGrpSpPr>
                <p:nvPr/>
              </p:nvGrpSpPr>
              <p:grpSpPr bwMode="auto">
                <a:xfrm>
                  <a:off x="3895" y="0"/>
                  <a:ext cx="611" cy="428"/>
                  <a:chOff x="3744" y="2592"/>
                  <a:chExt cx="611" cy="428"/>
                </a:xfrm>
              </p:grpSpPr>
              <p:sp>
                <p:nvSpPr>
                  <p:cNvPr id="2248" name="Rectangle 66"/>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249" name="Freeform 67"/>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250" name="Freeform 68"/>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251" name="Rectangle 69"/>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2213" name="Group 70"/>
              <p:cNvGrpSpPr>
                <a:grpSpLocks/>
              </p:cNvGrpSpPr>
              <p:nvPr/>
            </p:nvGrpSpPr>
            <p:grpSpPr bwMode="auto">
              <a:xfrm>
                <a:off x="3574" y="2112"/>
                <a:ext cx="698" cy="696"/>
                <a:chOff x="3840" y="0"/>
                <a:chExt cx="698" cy="696"/>
              </a:xfrm>
            </p:grpSpPr>
            <p:grpSp>
              <p:nvGrpSpPr>
                <p:cNvPr id="2229" name="Group 71"/>
                <p:cNvGrpSpPr>
                  <a:grpSpLocks/>
                </p:cNvGrpSpPr>
                <p:nvPr/>
              </p:nvGrpSpPr>
              <p:grpSpPr bwMode="auto">
                <a:xfrm>
                  <a:off x="3840" y="503"/>
                  <a:ext cx="698" cy="193"/>
                  <a:chOff x="4745" y="3239"/>
                  <a:chExt cx="698" cy="193"/>
                </a:xfrm>
              </p:grpSpPr>
              <p:sp>
                <p:nvSpPr>
                  <p:cNvPr id="2238" name="Rectangle 72"/>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239" name="Rectangle 73"/>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240" name="Freeform 74"/>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241" name="Freeform 75"/>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242" name="Freeform 76"/>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230" name="Rectangle 77"/>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231" name="Rectangle 78"/>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232" name="Rectangle 79"/>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233" name="Group 80"/>
                <p:cNvGrpSpPr>
                  <a:grpSpLocks/>
                </p:cNvGrpSpPr>
                <p:nvPr/>
              </p:nvGrpSpPr>
              <p:grpSpPr bwMode="auto">
                <a:xfrm>
                  <a:off x="3895" y="0"/>
                  <a:ext cx="611" cy="428"/>
                  <a:chOff x="3744" y="2592"/>
                  <a:chExt cx="611" cy="428"/>
                </a:xfrm>
              </p:grpSpPr>
              <p:sp>
                <p:nvSpPr>
                  <p:cNvPr id="2234" name="Rectangle 81"/>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235" name="Freeform 82"/>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236" name="Freeform 83"/>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237" name="Rectangle 84"/>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2214" name="Group 85"/>
              <p:cNvGrpSpPr>
                <a:grpSpLocks/>
              </p:cNvGrpSpPr>
              <p:nvPr/>
            </p:nvGrpSpPr>
            <p:grpSpPr bwMode="auto">
              <a:xfrm>
                <a:off x="4774" y="2112"/>
                <a:ext cx="698" cy="696"/>
                <a:chOff x="3840" y="0"/>
                <a:chExt cx="698" cy="696"/>
              </a:xfrm>
            </p:grpSpPr>
            <p:grpSp>
              <p:nvGrpSpPr>
                <p:cNvPr id="2215" name="Group 86"/>
                <p:cNvGrpSpPr>
                  <a:grpSpLocks/>
                </p:cNvGrpSpPr>
                <p:nvPr/>
              </p:nvGrpSpPr>
              <p:grpSpPr bwMode="auto">
                <a:xfrm>
                  <a:off x="3840" y="503"/>
                  <a:ext cx="698" cy="193"/>
                  <a:chOff x="4745" y="3239"/>
                  <a:chExt cx="698" cy="193"/>
                </a:xfrm>
              </p:grpSpPr>
              <p:sp>
                <p:nvSpPr>
                  <p:cNvPr id="2224" name="Rectangle 87"/>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225" name="Rectangle 88"/>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226" name="Freeform 89"/>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227" name="Freeform 90"/>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228" name="Freeform 91"/>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216" name="Rectangle 92"/>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217" name="Rectangle 93"/>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218" name="Rectangle 94"/>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219" name="Group 95"/>
                <p:cNvGrpSpPr>
                  <a:grpSpLocks/>
                </p:cNvGrpSpPr>
                <p:nvPr/>
              </p:nvGrpSpPr>
              <p:grpSpPr bwMode="auto">
                <a:xfrm>
                  <a:off x="3895" y="0"/>
                  <a:ext cx="611" cy="428"/>
                  <a:chOff x="3744" y="2592"/>
                  <a:chExt cx="611" cy="428"/>
                </a:xfrm>
              </p:grpSpPr>
              <p:sp>
                <p:nvSpPr>
                  <p:cNvPr id="2220" name="Rectangle 96"/>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221" name="Freeform 97"/>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222" name="Freeform 98"/>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223" name="Rectangle 99"/>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grpSp>
      <p:grpSp>
        <p:nvGrpSpPr>
          <p:cNvPr id="29" name="Group 100"/>
          <p:cNvGrpSpPr>
            <a:grpSpLocks/>
          </p:cNvGrpSpPr>
          <p:nvPr/>
        </p:nvGrpSpPr>
        <p:grpSpPr bwMode="auto">
          <a:xfrm>
            <a:off x="3810000" y="4572000"/>
            <a:ext cx="2743200" cy="1219200"/>
            <a:chOff x="2400" y="2880"/>
            <a:chExt cx="1728" cy="768"/>
          </a:xfrm>
        </p:grpSpPr>
        <p:grpSp>
          <p:nvGrpSpPr>
            <p:cNvPr id="2142" name="Group 101"/>
            <p:cNvGrpSpPr>
              <a:grpSpLocks/>
            </p:cNvGrpSpPr>
            <p:nvPr/>
          </p:nvGrpSpPr>
          <p:grpSpPr bwMode="auto">
            <a:xfrm>
              <a:off x="2676" y="3206"/>
              <a:ext cx="454" cy="250"/>
              <a:chOff x="1584" y="2880"/>
              <a:chExt cx="1104" cy="624"/>
            </a:xfrm>
          </p:grpSpPr>
          <p:sp>
            <p:nvSpPr>
              <p:cNvPr id="2201" name="Line 102"/>
              <p:cNvSpPr>
                <a:spLocks noChangeShapeType="1"/>
              </p:cNvSpPr>
              <p:nvPr/>
            </p:nvSpPr>
            <p:spPr bwMode="auto">
              <a:xfrm>
                <a:off x="1584" y="2880"/>
                <a:ext cx="288" cy="0"/>
              </a:xfrm>
              <a:prstGeom prst="line">
                <a:avLst/>
              </a:prstGeom>
              <a:noFill/>
              <a:ln w="76200">
                <a:solidFill>
                  <a:srgbClr val="FF0000"/>
                </a:solidFill>
                <a:round/>
                <a:headEnd/>
                <a:tailEnd/>
              </a:ln>
            </p:spPr>
            <p:txBody>
              <a:bodyPr wrap="none"/>
              <a:lstStyle/>
              <a:p>
                <a:endParaRPr lang="en-US"/>
              </a:p>
            </p:txBody>
          </p:sp>
          <p:sp>
            <p:nvSpPr>
              <p:cNvPr id="2202" name="Line 103"/>
              <p:cNvSpPr>
                <a:spLocks noChangeShapeType="1"/>
              </p:cNvSpPr>
              <p:nvPr/>
            </p:nvSpPr>
            <p:spPr bwMode="auto">
              <a:xfrm>
                <a:off x="1872" y="2880"/>
                <a:ext cx="0" cy="624"/>
              </a:xfrm>
              <a:prstGeom prst="line">
                <a:avLst/>
              </a:prstGeom>
              <a:noFill/>
              <a:ln w="76200">
                <a:solidFill>
                  <a:srgbClr val="FF0000"/>
                </a:solidFill>
                <a:round/>
                <a:headEnd/>
                <a:tailEnd/>
              </a:ln>
            </p:spPr>
            <p:txBody>
              <a:bodyPr wrap="none"/>
              <a:lstStyle/>
              <a:p>
                <a:endParaRPr lang="en-US"/>
              </a:p>
            </p:txBody>
          </p:sp>
          <p:sp>
            <p:nvSpPr>
              <p:cNvPr id="2203" name="Line 104"/>
              <p:cNvSpPr>
                <a:spLocks noChangeShapeType="1"/>
              </p:cNvSpPr>
              <p:nvPr/>
            </p:nvSpPr>
            <p:spPr bwMode="auto">
              <a:xfrm>
                <a:off x="1872" y="3504"/>
                <a:ext cx="816" cy="0"/>
              </a:xfrm>
              <a:prstGeom prst="line">
                <a:avLst/>
              </a:prstGeom>
              <a:noFill/>
              <a:ln w="76200">
                <a:solidFill>
                  <a:srgbClr val="FF0000"/>
                </a:solidFill>
                <a:round/>
                <a:headEnd/>
                <a:tailEnd/>
              </a:ln>
            </p:spPr>
            <p:txBody>
              <a:bodyPr wrap="none"/>
              <a:lstStyle/>
              <a:p>
                <a:endParaRPr lang="en-US"/>
              </a:p>
            </p:txBody>
          </p:sp>
        </p:grpSp>
        <p:grpSp>
          <p:nvGrpSpPr>
            <p:cNvPr id="2143" name="Group 105"/>
            <p:cNvGrpSpPr>
              <a:grpSpLocks/>
            </p:cNvGrpSpPr>
            <p:nvPr/>
          </p:nvGrpSpPr>
          <p:grpSpPr bwMode="auto">
            <a:xfrm>
              <a:off x="2657" y="2880"/>
              <a:ext cx="493" cy="230"/>
              <a:chOff x="1536" y="2064"/>
              <a:chExt cx="1200" cy="576"/>
            </a:xfrm>
          </p:grpSpPr>
          <p:sp>
            <p:nvSpPr>
              <p:cNvPr id="2198" name="Line 106"/>
              <p:cNvSpPr>
                <a:spLocks noChangeShapeType="1"/>
              </p:cNvSpPr>
              <p:nvPr/>
            </p:nvSpPr>
            <p:spPr bwMode="auto">
              <a:xfrm>
                <a:off x="1536" y="2640"/>
                <a:ext cx="336" cy="0"/>
              </a:xfrm>
              <a:prstGeom prst="line">
                <a:avLst/>
              </a:prstGeom>
              <a:noFill/>
              <a:ln w="76200">
                <a:solidFill>
                  <a:srgbClr val="FF0000"/>
                </a:solidFill>
                <a:round/>
                <a:headEnd/>
                <a:tailEnd/>
              </a:ln>
            </p:spPr>
            <p:txBody>
              <a:bodyPr wrap="none"/>
              <a:lstStyle/>
              <a:p>
                <a:endParaRPr lang="en-US"/>
              </a:p>
            </p:txBody>
          </p:sp>
          <p:sp>
            <p:nvSpPr>
              <p:cNvPr id="2199" name="Line 107"/>
              <p:cNvSpPr>
                <a:spLocks noChangeShapeType="1"/>
              </p:cNvSpPr>
              <p:nvPr/>
            </p:nvSpPr>
            <p:spPr bwMode="auto">
              <a:xfrm flipV="1">
                <a:off x="1872" y="2064"/>
                <a:ext cx="0" cy="576"/>
              </a:xfrm>
              <a:prstGeom prst="line">
                <a:avLst/>
              </a:prstGeom>
              <a:noFill/>
              <a:ln w="76200">
                <a:solidFill>
                  <a:srgbClr val="FF0000"/>
                </a:solidFill>
                <a:round/>
                <a:headEnd/>
                <a:tailEnd/>
              </a:ln>
            </p:spPr>
            <p:txBody>
              <a:bodyPr wrap="none"/>
              <a:lstStyle/>
              <a:p>
                <a:endParaRPr lang="en-US"/>
              </a:p>
            </p:txBody>
          </p:sp>
          <p:sp>
            <p:nvSpPr>
              <p:cNvPr id="2200" name="Line 108"/>
              <p:cNvSpPr>
                <a:spLocks noChangeShapeType="1"/>
              </p:cNvSpPr>
              <p:nvPr/>
            </p:nvSpPr>
            <p:spPr bwMode="auto">
              <a:xfrm flipV="1">
                <a:off x="1872" y="2064"/>
                <a:ext cx="864" cy="0"/>
              </a:xfrm>
              <a:prstGeom prst="line">
                <a:avLst/>
              </a:prstGeom>
              <a:noFill/>
              <a:ln w="76200">
                <a:solidFill>
                  <a:srgbClr val="FF0000"/>
                </a:solidFill>
                <a:round/>
                <a:headEnd/>
                <a:tailEnd/>
              </a:ln>
            </p:spPr>
            <p:txBody>
              <a:bodyPr wrap="none"/>
              <a:lstStyle/>
              <a:p>
                <a:endParaRPr lang="en-US"/>
              </a:p>
            </p:txBody>
          </p:sp>
        </p:grpSp>
        <p:grpSp>
          <p:nvGrpSpPr>
            <p:cNvPr id="2144" name="Group 109"/>
            <p:cNvGrpSpPr>
              <a:grpSpLocks/>
            </p:cNvGrpSpPr>
            <p:nvPr/>
          </p:nvGrpSpPr>
          <p:grpSpPr bwMode="auto">
            <a:xfrm>
              <a:off x="3367" y="2880"/>
              <a:ext cx="494" cy="576"/>
              <a:chOff x="3264" y="2064"/>
              <a:chExt cx="1200" cy="1440"/>
            </a:xfrm>
          </p:grpSpPr>
          <p:grpSp>
            <p:nvGrpSpPr>
              <p:cNvPr id="2190" name="Group 110"/>
              <p:cNvGrpSpPr>
                <a:grpSpLocks/>
              </p:cNvGrpSpPr>
              <p:nvPr/>
            </p:nvGrpSpPr>
            <p:grpSpPr bwMode="auto">
              <a:xfrm>
                <a:off x="3312" y="2064"/>
                <a:ext cx="1152" cy="576"/>
                <a:chOff x="3312" y="2064"/>
                <a:chExt cx="1152" cy="576"/>
              </a:xfrm>
            </p:grpSpPr>
            <p:sp>
              <p:nvSpPr>
                <p:cNvPr id="2195" name="Line 111"/>
                <p:cNvSpPr>
                  <a:spLocks noChangeShapeType="1"/>
                </p:cNvSpPr>
                <p:nvPr/>
              </p:nvSpPr>
              <p:spPr bwMode="auto">
                <a:xfrm>
                  <a:off x="3312" y="2064"/>
                  <a:ext cx="864" cy="0"/>
                </a:xfrm>
                <a:prstGeom prst="line">
                  <a:avLst/>
                </a:prstGeom>
                <a:noFill/>
                <a:ln w="76200">
                  <a:solidFill>
                    <a:srgbClr val="FF0000"/>
                  </a:solidFill>
                  <a:round/>
                  <a:headEnd/>
                  <a:tailEnd/>
                </a:ln>
              </p:spPr>
              <p:txBody>
                <a:bodyPr wrap="none"/>
                <a:lstStyle/>
                <a:p>
                  <a:endParaRPr lang="en-US"/>
                </a:p>
              </p:txBody>
            </p:sp>
            <p:sp>
              <p:nvSpPr>
                <p:cNvPr id="2196" name="Line 112"/>
                <p:cNvSpPr>
                  <a:spLocks noChangeShapeType="1"/>
                </p:cNvSpPr>
                <p:nvPr/>
              </p:nvSpPr>
              <p:spPr bwMode="auto">
                <a:xfrm>
                  <a:off x="4176" y="2064"/>
                  <a:ext cx="0" cy="576"/>
                </a:xfrm>
                <a:prstGeom prst="line">
                  <a:avLst/>
                </a:prstGeom>
                <a:noFill/>
                <a:ln w="76200">
                  <a:solidFill>
                    <a:srgbClr val="FF0000"/>
                  </a:solidFill>
                  <a:round/>
                  <a:headEnd/>
                  <a:tailEnd/>
                </a:ln>
              </p:spPr>
              <p:txBody>
                <a:bodyPr wrap="none"/>
                <a:lstStyle/>
                <a:p>
                  <a:endParaRPr lang="en-US"/>
                </a:p>
              </p:txBody>
            </p:sp>
            <p:sp>
              <p:nvSpPr>
                <p:cNvPr id="2197" name="Line 113"/>
                <p:cNvSpPr>
                  <a:spLocks noChangeShapeType="1"/>
                </p:cNvSpPr>
                <p:nvPr/>
              </p:nvSpPr>
              <p:spPr bwMode="auto">
                <a:xfrm>
                  <a:off x="4176" y="2640"/>
                  <a:ext cx="288" cy="0"/>
                </a:xfrm>
                <a:prstGeom prst="line">
                  <a:avLst/>
                </a:prstGeom>
                <a:noFill/>
                <a:ln w="76200">
                  <a:solidFill>
                    <a:srgbClr val="FF0000"/>
                  </a:solidFill>
                  <a:round/>
                  <a:headEnd/>
                  <a:tailEnd/>
                </a:ln>
              </p:spPr>
              <p:txBody>
                <a:bodyPr wrap="none"/>
                <a:lstStyle/>
                <a:p>
                  <a:endParaRPr lang="en-US"/>
                </a:p>
              </p:txBody>
            </p:sp>
          </p:grpSp>
          <p:grpSp>
            <p:nvGrpSpPr>
              <p:cNvPr id="2191" name="Group 114"/>
              <p:cNvGrpSpPr>
                <a:grpSpLocks/>
              </p:cNvGrpSpPr>
              <p:nvPr/>
            </p:nvGrpSpPr>
            <p:grpSpPr bwMode="auto">
              <a:xfrm>
                <a:off x="3264" y="2928"/>
                <a:ext cx="1152" cy="576"/>
                <a:chOff x="3264" y="2928"/>
                <a:chExt cx="1152" cy="576"/>
              </a:xfrm>
            </p:grpSpPr>
            <p:sp>
              <p:nvSpPr>
                <p:cNvPr id="2192" name="Line 115"/>
                <p:cNvSpPr>
                  <a:spLocks noChangeShapeType="1"/>
                </p:cNvSpPr>
                <p:nvPr/>
              </p:nvSpPr>
              <p:spPr bwMode="auto">
                <a:xfrm>
                  <a:off x="3264" y="3504"/>
                  <a:ext cx="912" cy="0"/>
                </a:xfrm>
                <a:prstGeom prst="line">
                  <a:avLst/>
                </a:prstGeom>
                <a:noFill/>
                <a:ln w="76200">
                  <a:solidFill>
                    <a:srgbClr val="FF0000"/>
                  </a:solidFill>
                  <a:round/>
                  <a:headEnd/>
                  <a:tailEnd/>
                </a:ln>
              </p:spPr>
              <p:txBody>
                <a:bodyPr wrap="none"/>
                <a:lstStyle/>
                <a:p>
                  <a:endParaRPr lang="en-US"/>
                </a:p>
              </p:txBody>
            </p:sp>
            <p:sp>
              <p:nvSpPr>
                <p:cNvPr id="2193" name="Line 116"/>
                <p:cNvSpPr>
                  <a:spLocks noChangeShapeType="1"/>
                </p:cNvSpPr>
                <p:nvPr/>
              </p:nvSpPr>
              <p:spPr bwMode="auto">
                <a:xfrm flipV="1">
                  <a:off x="4176" y="2928"/>
                  <a:ext cx="0" cy="576"/>
                </a:xfrm>
                <a:prstGeom prst="line">
                  <a:avLst/>
                </a:prstGeom>
                <a:noFill/>
                <a:ln w="76200">
                  <a:solidFill>
                    <a:srgbClr val="FF0000"/>
                  </a:solidFill>
                  <a:round/>
                  <a:headEnd/>
                  <a:tailEnd/>
                </a:ln>
              </p:spPr>
              <p:txBody>
                <a:bodyPr wrap="none"/>
                <a:lstStyle/>
                <a:p>
                  <a:endParaRPr lang="en-US"/>
                </a:p>
              </p:txBody>
            </p:sp>
            <p:sp>
              <p:nvSpPr>
                <p:cNvPr id="2194" name="Line 117"/>
                <p:cNvSpPr>
                  <a:spLocks noChangeShapeType="1"/>
                </p:cNvSpPr>
                <p:nvPr/>
              </p:nvSpPr>
              <p:spPr bwMode="auto">
                <a:xfrm>
                  <a:off x="4176" y="2928"/>
                  <a:ext cx="240" cy="0"/>
                </a:xfrm>
                <a:prstGeom prst="line">
                  <a:avLst/>
                </a:prstGeom>
                <a:noFill/>
                <a:ln w="76200">
                  <a:solidFill>
                    <a:srgbClr val="FF0000"/>
                  </a:solidFill>
                  <a:round/>
                  <a:headEnd/>
                  <a:tailEnd/>
                </a:ln>
              </p:spPr>
              <p:txBody>
                <a:bodyPr wrap="none"/>
                <a:lstStyle/>
                <a:p>
                  <a:endParaRPr lang="en-US"/>
                </a:p>
              </p:txBody>
            </p:sp>
          </p:grpSp>
        </p:grpSp>
        <p:grpSp>
          <p:nvGrpSpPr>
            <p:cNvPr id="2145" name="Group 118"/>
            <p:cNvGrpSpPr>
              <a:grpSpLocks/>
            </p:cNvGrpSpPr>
            <p:nvPr/>
          </p:nvGrpSpPr>
          <p:grpSpPr bwMode="auto">
            <a:xfrm>
              <a:off x="2400" y="2957"/>
              <a:ext cx="287" cy="278"/>
              <a:chOff x="3840" y="0"/>
              <a:chExt cx="698" cy="696"/>
            </a:xfrm>
          </p:grpSpPr>
          <p:grpSp>
            <p:nvGrpSpPr>
              <p:cNvPr id="2176" name="Group 119"/>
              <p:cNvGrpSpPr>
                <a:grpSpLocks/>
              </p:cNvGrpSpPr>
              <p:nvPr/>
            </p:nvGrpSpPr>
            <p:grpSpPr bwMode="auto">
              <a:xfrm>
                <a:off x="3840" y="503"/>
                <a:ext cx="698" cy="193"/>
                <a:chOff x="4745" y="3239"/>
                <a:chExt cx="698" cy="193"/>
              </a:xfrm>
            </p:grpSpPr>
            <p:sp>
              <p:nvSpPr>
                <p:cNvPr id="2185" name="Rectangle 120"/>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186" name="Rectangle 121"/>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187" name="Freeform 122"/>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188" name="Freeform 123"/>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189" name="Freeform 124"/>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177" name="Rectangle 125"/>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178" name="Rectangle 126"/>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179" name="Rectangle 127"/>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180" name="Group 128"/>
              <p:cNvGrpSpPr>
                <a:grpSpLocks/>
              </p:cNvGrpSpPr>
              <p:nvPr/>
            </p:nvGrpSpPr>
            <p:grpSpPr bwMode="auto">
              <a:xfrm>
                <a:off x="3895" y="0"/>
                <a:ext cx="611" cy="428"/>
                <a:chOff x="3744" y="2592"/>
                <a:chExt cx="611" cy="428"/>
              </a:xfrm>
            </p:grpSpPr>
            <p:sp>
              <p:nvSpPr>
                <p:cNvPr id="2181" name="Rectangle 129"/>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182" name="Freeform 130"/>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183" name="Freeform 131"/>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184" name="Rectangle 132"/>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2146" name="Group 133"/>
            <p:cNvGrpSpPr>
              <a:grpSpLocks/>
            </p:cNvGrpSpPr>
            <p:nvPr/>
          </p:nvGrpSpPr>
          <p:grpSpPr bwMode="auto">
            <a:xfrm>
              <a:off x="3841" y="2995"/>
              <a:ext cx="287" cy="279"/>
              <a:chOff x="3840" y="0"/>
              <a:chExt cx="698" cy="696"/>
            </a:xfrm>
          </p:grpSpPr>
          <p:grpSp>
            <p:nvGrpSpPr>
              <p:cNvPr id="2162" name="Group 134"/>
              <p:cNvGrpSpPr>
                <a:grpSpLocks/>
              </p:cNvGrpSpPr>
              <p:nvPr/>
            </p:nvGrpSpPr>
            <p:grpSpPr bwMode="auto">
              <a:xfrm>
                <a:off x="3840" y="503"/>
                <a:ext cx="698" cy="193"/>
                <a:chOff x="4745" y="3239"/>
                <a:chExt cx="698" cy="193"/>
              </a:xfrm>
            </p:grpSpPr>
            <p:sp>
              <p:nvSpPr>
                <p:cNvPr id="2171" name="Rectangle 135"/>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172" name="Rectangle 136"/>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173" name="Freeform 137"/>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174" name="Freeform 138"/>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175" name="Freeform 139"/>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163" name="Rectangle 140"/>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164" name="Rectangle 141"/>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165" name="Rectangle 142"/>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166" name="Group 143"/>
              <p:cNvGrpSpPr>
                <a:grpSpLocks/>
              </p:cNvGrpSpPr>
              <p:nvPr/>
            </p:nvGrpSpPr>
            <p:grpSpPr bwMode="auto">
              <a:xfrm>
                <a:off x="3895" y="0"/>
                <a:ext cx="611" cy="428"/>
                <a:chOff x="3744" y="2592"/>
                <a:chExt cx="611" cy="428"/>
              </a:xfrm>
            </p:grpSpPr>
            <p:sp>
              <p:nvSpPr>
                <p:cNvPr id="2167" name="Rectangle 144"/>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168" name="Freeform 145"/>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169" name="Freeform 146"/>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170" name="Rectangle 147"/>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2147" name="Group 148"/>
            <p:cNvGrpSpPr>
              <a:grpSpLocks/>
            </p:cNvGrpSpPr>
            <p:nvPr/>
          </p:nvGrpSpPr>
          <p:grpSpPr bwMode="auto">
            <a:xfrm>
              <a:off x="3111" y="3370"/>
              <a:ext cx="287" cy="278"/>
              <a:chOff x="3840" y="0"/>
              <a:chExt cx="698" cy="696"/>
            </a:xfrm>
          </p:grpSpPr>
          <p:grpSp>
            <p:nvGrpSpPr>
              <p:cNvPr id="2148" name="Group 149"/>
              <p:cNvGrpSpPr>
                <a:grpSpLocks/>
              </p:cNvGrpSpPr>
              <p:nvPr/>
            </p:nvGrpSpPr>
            <p:grpSpPr bwMode="auto">
              <a:xfrm>
                <a:off x="3840" y="503"/>
                <a:ext cx="698" cy="193"/>
                <a:chOff x="4745" y="3239"/>
                <a:chExt cx="698" cy="193"/>
              </a:xfrm>
            </p:grpSpPr>
            <p:sp>
              <p:nvSpPr>
                <p:cNvPr id="2157" name="Rectangle 150"/>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158" name="Rectangle 151"/>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159" name="Freeform 152"/>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160" name="Freeform 153"/>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161" name="Freeform 154"/>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149" name="Rectangle 155"/>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150" name="Rectangle 156"/>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151" name="Rectangle 157"/>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152" name="Group 158"/>
              <p:cNvGrpSpPr>
                <a:grpSpLocks/>
              </p:cNvGrpSpPr>
              <p:nvPr/>
            </p:nvGrpSpPr>
            <p:grpSpPr bwMode="auto">
              <a:xfrm>
                <a:off x="3895" y="0"/>
                <a:ext cx="611" cy="428"/>
                <a:chOff x="3744" y="2592"/>
                <a:chExt cx="611" cy="428"/>
              </a:xfrm>
            </p:grpSpPr>
            <p:sp>
              <p:nvSpPr>
                <p:cNvPr id="2153" name="Rectangle 159"/>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154" name="Freeform 160"/>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155" name="Freeform 161"/>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156" name="Rectangle 162"/>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grpSp>
        <p:nvGrpSpPr>
          <p:cNvPr id="2247" name="Group 163"/>
          <p:cNvGrpSpPr>
            <a:grpSpLocks/>
          </p:cNvGrpSpPr>
          <p:nvPr/>
        </p:nvGrpSpPr>
        <p:grpSpPr bwMode="auto">
          <a:xfrm>
            <a:off x="4967288" y="2819400"/>
            <a:ext cx="442912" cy="1752600"/>
            <a:chOff x="3129" y="1776"/>
            <a:chExt cx="279" cy="1104"/>
          </a:xfrm>
        </p:grpSpPr>
        <p:sp>
          <p:nvSpPr>
            <p:cNvPr id="2140" name="Line 164"/>
            <p:cNvSpPr>
              <a:spLocks noChangeShapeType="1"/>
            </p:cNvSpPr>
            <p:nvPr/>
          </p:nvSpPr>
          <p:spPr bwMode="auto">
            <a:xfrm flipV="1">
              <a:off x="3129" y="1776"/>
              <a:ext cx="0" cy="1104"/>
            </a:xfrm>
            <a:prstGeom prst="line">
              <a:avLst/>
            </a:prstGeom>
            <a:noFill/>
            <a:ln w="76200">
              <a:solidFill>
                <a:srgbClr val="FF0000"/>
              </a:solidFill>
              <a:round/>
              <a:headEnd/>
              <a:tailEnd/>
            </a:ln>
          </p:spPr>
          <p:txBody>
            <a:bodyPr wrap="none"/>
            <a:lstStyle/>
            <a:p>
              <a:endParaRPr lang="en-US"/>
            </a:p>
          </p:txBody>
        </p:sp>
        <p:sp>
          <p:nvSpPr>
            <p:cNvPr id="2141" name="Line 165"/>
            <p:cNvSpPr>
              <a:spLocks noChangeShapeType="1"/>
            </p:cNvSpPr>
            <p:nvPr/>
          </p:nvSpPr>
          <p:spPr bwMode="auto">
            <a:xfrm flipV="1">
              <a:off x="3408" y="1776"/>
              <a:ext cx="0" cy="1104"/>
            </a:xfrm>
            <a:prstGeom prst="line">
              <a:avLst/>
            </a:prstGeom>
            <a:noFill/>
            <a:ln w="76200">
              <a:solidFill>
                <a:srgbClr val="FF0000"/>
              </a:solidFill>
              <a:round/>
              <a:headEnd/>
              <a:tailEnd/>
            </a:ln>
          </p:spPr>
          <p:txBody>
            <a:bodyPr wrap="none"/>
            <a:lstStyle/>
            <a:p>
              <a:endParaRPr lang="en-US"/>
            </a:p>
          </p:txBody>
        </p:sp>
      </p:grpSp>
      <p:grpSp>
        <p:nvGrpSpPr>
          <p:cNvPr id="2257" name="Group 166"/>
          <p:cNvGrpSpPr>
            <a:grpSpLocks/>
          </p:cNvGrpSpPr>
          <p:nvPr/>
        </p:nvGrpSpPr>
        <p:grpSpPr bwMode="auto">
          <a:xfrm>
            <a:off x="6934200" y="4495800"/>
            <a:ext cx="2022475" cy="1104900"/>
            <a:chOff x="1126" y="1896"/>
            <a:chExt cx="3796" cy="2064"/>
          </a:xfrm>
        </p:grpSpPr>
        <p:graphicFrame>
          <p:nvGraphicFramePr>
            <p:cNvPr id="2051" name="Object 167"/>
            <p:cNvGraphicFramePr>
              <a:graphicFrameLocks noChangeAspect="1"/>
            </p:cNvGraphicFramePr>
            <p:nvPr/>
          </p:nvGraphicFramePr>
          <p:xfrm>
            <a:off x="2208" y="2448"/>
            <a:ext cx="1919" cy="993"/>
          </p:xfrm>
          <a:graphic>
            <a:graphicData uri="http://schemas.openxmlformats.org/presentationml/2006/ole">
              <mc:AlternateContent xmlns:mc="http://schemas.openxmlformats.org/markup-compatibility/2006">
                <mc:Choice xmlns:v="urn:schemas-microsoft-com:vml" Requires="v">
                  <p:oleObj spid="_x0000_s4105" name="VISIO" r:id="rId5" imgW="7771320" imgH="2263680" progId="Visio.Drawing.6">
                    <p:embed/>
                  </p:oleObj>
                </mc:Choice>
                <mc:Fallback>
                  <p:oleObj name="VISIO" r:id="rId5" imgW="7771320" imgH="226368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2448"/>
                          <a:ext cx="1919" cy="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5" name="Line 168"/>
            <p:cNvSpPr>
              <a:spLocks noChangeShapeType="1"/>
            </p:cNvSpPr>
            <p:nvPr/>
          </p:nvSpPr>
          <p:spPr bwMode="auto">
            <a:xfrm>
              <a:off x="1824" y="2496"/>
              <a:ext cx="1056" cy="288"/>
            </a:xfrm>
            <a:prstGeom prst="line">
              <a:avLst/>
            </a:prstGeom>
            <a:noFill/>
            <a:ln w="76200">
              <a:solidFill>
                <a:srgbClr val="FF0000"/>
              </a:solidFill>
              <a:round/>
              <a:headEnd/>
              <a:tailEnd/>
            </a:ln>
          </p:spPr>
          <p:txBody>
            <a:bodyPr wrap="none"/>
            <a:lstStyle/>
            <a:p>
              <a:endParaRPr lang="en-US"/>
            </a:p>
          </p:txBody>
        </p:sp>
        <p:sp>
          <p:nvSpPr>
            <p:cNvPr id="2076" name="Line 169"/>
            <p:cNvSpPr>
              <a:spLocks noChangeShapeType="1"/>
            </p:cNvSpPr>
            <p:nvPr/>
          </p:nvSpPr>
          <p:spPr bwMode="auto">
            <a:xfrm flipV="1">
              <a:off x="1920" y="3120"/>
              <a:ext cx="960" cy="720"/>
            </a:xfrm>
            <a:prstGeom prst="line">
              <a:avLst/>
            </a:prstGeom>
            <a:noFill/>
            <a:ln w="76200">
              <a:solidFill>
                <a:srgbClr val="FF0000"/>
              </a:solidFill>
              <a:round/>
              <a:headEnd/>
              <a:tailEnd/>
            </a:ln>
          </p:spPr>
          <p:txBody>
            <a:bodyPr wrap="none"/>
            <a:lstStyle/>
            <a:p>
              <a:endParaRPr lang="en-US"/>
            </a:p>
          </p:txBody>
        </p:sp>
        <p:sp>
          <p:nvSpPr>
            <p:cNvPr id="2077" name="Line 170"/>
            <p:cNvSpPr>
              <a:spLocks noChangeShapeType="1"/>
            </p:cNvSpPr>
            <p:nvPr/>
          </p:nvSpPr>
          <p:spPr bwMode="auto">
            <a:xfrm flipV="1">
              <a:off x="3120" y="2496"/>
              <a:ext cx="1104" cy="288"/>
            </a:xfrm>
            <a:prstGeom prst="line">
              <a:avLst/>
            </a:prstGeom>
            <a:noFill/>
            <a:ln w="76200">
              <a:solidFill>
                <a:srgbClr val="FF0000"/>
              </a:solidFill>
              <a:round/>
              <a:headEnd/>
              <a:tailEnd/>
            </a:ln>
          </p:spPr>
          <p:txBody>
            <a:bodyPr wrap="none"/>
            <a:lstStyle/>
            <a:p>
              <a:endParaRPr lang="en-US"/>
            </a:p>
          </p:txBody>
        </p:sp>
        <p:sp>
          <p:nvSpPr>
            <p:cNvPr id="2078" name="Line 171"/>
            <p:cNvSpPr>
              <a:spLocks noChangeShapeType="1"/>
            </p:cNvSpPr>
            <p:nvPr/>
          </p:nvSpPr>
          <p:spPr bwMode="auto">
            <a:xfrm>
              <a:off x="3168" y="3120"/>
              <a:ext cx="1008" cy="720"/>
            </a:xfrm>
            <a:prstGeom prst="line">
              <a:avLst/>
            </a:prstGeom>
            <a:noFill/>
            <a:ln w="76200">
              <a:solidFill>
                <a:srgbClr val="FF0000"/>
              </a:solidFill>
              <a:round/>
              <a:headEnd/>
              <a:tailEnd/>
            </a:ln>
          </p:spPr>
          <p:txBody>
            <a:bodyPr wrap="none"/>
            <a:lstStyle/>
            <a:p>
              <a:endParaRPr lang="en-US"/>
            </a:p>
          </p:txBody>
        </p:sp>
        <p:grpSp>
          <p:nvGrpSpPr>
            <p:cNvPr id="2079" name="Group 172"/>
            <p:cNvGrpSpPr>
              <a:grpSpLocks/>
            </p:cNvGrpSpPr>
            <p:nvPr/>
          </p:nvGrpSpPr>
          <p:grpSpPr bwMode="auto">
            <a:xfrm>
              <a:off x="1126" y="1920"/>
              <a:ext cx="3748" cy="2040"/>
              <a:chOff x="1126" y="1920"/>
              <a:chExt cx="3748" cy="2040"/>
            </a:xfrm>
          </p:grpSpPr>
          <p:grpSp>
            <p:nvGrpSpPr>
              <p:cNvPr id="2110" name="Group 173"/>
              <p:cNvGrpSpPr>
                <a:grpSpLocks/>
              </p:cNvGrpSpPr>
              <p:nvPr/>
            </p:nvGrpSpPr>
            <p:grpSpPr bwMode="auto">
              <a:xfrm>
                <a:off x="1126" y="1920"/>
                <a:ext cx="698" cy="696"/>
                <a:chOff x="3840" y="0"/>
                <a:chExt cx="698" cy="696"/>
              </a:xfrm>
            </p:grpSpPr>
            <p:grpSp>
              <p:nvGrpSpPr>
                <p:cNvPr id="2126" name="Group 174"/>
                <p:cNvGrpSpPr>
                  <a:grpSpLocks/>
                </p:cNvGrpSpPr>
                <p:nvPr/>
              </p:nvGrpSpPr>
              <p:grpSpPr bwMode="auto">
                <a:xfrm>
                  <a:off x="3840" y="503"/>
                  <a:ext cx="698" cy="193"/>
                  <a:chOff x="4745" y="3239"/>
                  <a:chExt cx="698" cy="193"/>
                </a:xfrm>
              </p:grpSpPr>
              <p:sp>
                <p:nvSpPr>
                  <p:cNvPr id="2135" name="Rectangle 175"/>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136" name="Rectangle 176"/>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137" name="Freeform 177"/>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138" name="Freeform 178"/>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139" name="Freeform 179"/>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127" name="Rectangle 180"/>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128" name="Rectangle 181"/>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129" name="Rectangle 182"/>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130" name="Group 183"/>
                <p:cNvGrpSpPr>
                  <a:grpSpLocks/>
                </p:cNvGrpSpPr>
                <p:nvPr/>
              </p:nvGrpSpPr>
              <p:grpSpPr bwMode="auto">
                <a:xfrm>
                  <a:off x="3895" y="0"/>
                  <a:ext cx="611" cy="428"/>
                  <a:chOff x="3744" y="2592"/>
                  <a:chExt cx="611" cy="428"/>
                </a:xfrm>
              </p:grpSpPr>
              <p:sp>
                <p:nvSpPr>
                  <p:cNvPr id="2131" name="Rectangle 184"/>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132" name="Freeform 185"/>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133" name="Freeform 186"/>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134" name="Rectangle 187"/>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2111" name="Group 188"/>
              <p:cNvGrpSpPr>
                <a:grpSpLocks/>
              </p:cNvGrpSpPr>
              <p:nvPr/>
            </p:nvGrpSpPr>
            <p:grpSpPr bwMode="auto">
              <a:xfrm>
                <a:off x="4176" y="3264"/>
                <a:ext cx="698" cy="696"/>
                <a:chOff x="3840" y="0"/>
                <a:chExt cx="698" cy="696"/>
              </a:xfrm>
            </p:grpSpPr>
            <p:grpSp>
              <p:nvGrpSpPr>
                <p:cNvPr id="2112" name="Group 189"/>
                <p:cNvGrpSpPr>
                  <a:grpSpLocks/>
                </p:cNvGrpSpPr>
                <p:nvPr/>
              </p:nvGrpSpPr>
              <p:grpSpPr bwMode="auto">
                <a:xfrm>
                  <a:off x="3840" y="503"/>
                  <a:ext cx="698" cy="193"/>
                  <a:chOff x="4745" y="3239"/>
                  <a:chExt cx="698" cy="193"/>
                </a:xfrm>
              </p:grpSpPr>
              <p:sp>
                <p:nvSpPr>
                  <p:cNvPr id="2121" name="Rectangle 190"/>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122" name="Rectangle 191"/>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123" name="Freeform 192"/>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124" name="Freeform 193"/>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125" name="Freeform 194"/>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113" name="Rectangle 195"/>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114" name="Rectangle 196"/>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115" name="Rectangle 197"/>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116" name="Group 198"/>
                <p:cNvGrpSpPr>
                  <a:grpSpLocks/>
                </p:cNvGrpSpPr>
                <p:nvPr/>
              </p:nvGrpSpPr>
              <p:grpSpPr bwMode="auto">
                <a:xfrm>
                  <a:off x="3895" y="0"/>
                  <a:ext cx="611" cy="428"/>
                  <a:chOff x="3744" y="2592"/>
                  <a:chExt cx="611" cy="428"/>
                </a:xfrm>
              </p:grpSpPr>
              <p:sp>
                <p:nvSpPr>
                  <p:cNvPr id="2117" name="Rectangle 199"/>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118" name="Freeform 200"/>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119" name="Freeform 201"/>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120" name="Rectangle 202"/>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grpSp>
          <p:nvGrpSpPr>
            <p:cNvPr id="2080" name="Group 203"/>
            <p:cNvGrpSpPr>
              <a:grpSpLocks/>
            </p:cNvGrpSpPr>
            <p:nvPr/>
          </p:nvGrpSpPr>
          <p:grpSpPr bwMode="auto">
            <a:xfrm>
              <a:off x="4224" y="1896"/>
              <a:ext cx="698" cy="696"/>
              <a:chOff x="3840" y="0"/>
              <a:chExt cx="698" cy="696"/>
            </a:xfrm>
          </p:grpSpPr>
          <p:grpSp>
            <p:nvGrpSpPr>
              <p:cNvPr id="2096" name="Group 204"/>
              <p:cNvGrpSpPr>
                <a:grpSpLocks/>
              </p:cNvGrpSpPr>
              <p:nvPr/>
            </p:nvGrpSpPr>
            <p:grpSpPr bwMode="auto">
              <a:xfrm>
                <a:off x="3840" y="503"/>
                <a:ext cx="698" cy="193"/>
                <a:chOff x="4745" y="3239"/>
                <a:chExt cx="698" cy="193"/>
              </a:xfrm>
            </p:grpSpPr>
            <p:sp>
              <p:nvSpPr>
                <p:cNvPr id="2105" name="Rectangle 205"/>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106" name="Rectangle 206"/>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107" name="Freeform 207"/>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108" name="Freeform 208"/>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109" name="Freeform 209"/>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097" name="Rectangle 210"/>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098" name="Rectangle 211"/>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099" name="Rectangle 212"/>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100" name="Group 213"/>
              <p:cNvGrpSpPr>
                <a:grpSpLocks/>
              </p:cNvGrpSpPr>
              <p:nvPr/>
            </p:nvGrpSpPr>
            <p:grpSpPr bwMode="auto">
              <a:xfrm>
                <a:off x="3895" y="0"/>
                <a:ext cx="611" cy="428"/>
                <a:chOff x="3744" y="2592"/>
                <a:chExt cx="611" cy="428"/>
              </a:xfrm>
            </p:grpSpPr>
            <p:sp>
              <p:nvSpPr>
                <p:cNvPr id="2101" name="Rectangle 214"/>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102" name="Freeform 215"/>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103" name="Freeform 216"/>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104" name="Rectangle 217"/>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2081" name="Group 218"/>
            <p:cNvGrpSpPr>
              <a:grpSpLocks/>
            </p:cNvGrpSpPr>
            <p:nvPr/>
          </p:nvGrpSpPr>
          <p:grpSpPr bwMode="auto">
            <a:xfrm>
              <a:off x="1200" y="3264"/>
              <a:ext cx="698" cy="696"/>
              <a:chOff x="3840" y="0"/>
              <a:chExt cx="698" cy="696"/>
            </a:xfrm>
          </p:grpSpPr>
          <p:grpSp>
            <p:nvGrpSpPr>
              <p:cNvPr id="2082" name="Group 219"/>
              <p:cNvGrpSpPr>
                <a:grpSpLocks/>
              </p:cNvGrpSpPr>
              <p:nvPr/>
            </p:nvGrpSpPr>
            <p:grpSpPr bwMode="auto">
              <a:xfrm>
                <a:off x="3840" y="503"/>
                <a:ext cx="698" cy="193"/>
                <a:chOff x="4745" y="3239"/>
                <a:chExt cx="698" cy="193"/>
              </a:xfrm>
            </p:grpSpPr>
            <p:sp>
              <p:nvSpPr>
                <p:cNvPr id="2091" name="Rectangle 220"/>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092" name="Rectangle 221"/>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093" name="Freeform 222"/>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094" name="Freeform 223"/>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095" name="Freeform 224"/>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083" name="Rectangle 225"/>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084" name="Rectangle 226"/>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085" name="Rectangle 227"/>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086" name="Group 228"/>
              <p:cNvGrpSpPr>
                <a:grpSpLocks/>
              </p:cNvGrpSpPr>
              <p:nvPr/>
            </p:nvGrpSpPr>
            <p:grpSpPr bwMode="auto">
              <a:xfrm>
                <a:off x="3895" y="0"/>
                <a:ext cx="611" cy="428"/>
                <a:chOff x="3744" y="2592"/>
                <a:chExt cx="611" cy="428"/>
              </a:xfrm>
            </p:grpSpPr>
            <p:sp>
              <p:nvSpPr>
                <p:cNvPr id="2087" name="Rectangle 229"/>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088" name="Freeform 230"/>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089" name="Freeform 231"/>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090" name="Rectangle 232"/>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grpSp>
        <p:nvGrpSpPr>
          <p:cNvPr id="2303" name="Group 233"/>
          <p:cNvGrpSpPr>
            <a:grpSpLocks/>
          </p:cNvGrpSpPr>
          <p:nvPr/>
        </p:nvGrpSpPr>
        <p:grpSpPr bwMode="auto">
          <a:xfrm>
            <a:off x="4968875" y="4419600"/>
            <a:ext cx="455613" cy="441325"/>
            <a:chOff x="3840" y="0"/>
            <a:chExt cx="698" cy="696"/>
          </a:xfrm>
        </p:grpSpPr>
        <p:grpSp>
          <p:nvGrpSpPr>
            <p:cNvPr id="2061" name="Group 234"/>
            <p:cNvGrpSpPr>
              <a:grpSpLocks/>
            </p:cNvGrpSpPr>
            <p:nvPr/>
          </p:nvGrpSpPr>
          <p:grpSpPr bwMode="auto">
            <a:xfrm>
              <a:off x="3840" y="503"/>
              <a:ext cx="698" cy="193"/>
              <a:chOff x="4745" y="3239"/>
              <a:chExt cx="698" cy="193"/>
            </a:xfrm>
          </p:grpSpPr>
          <p:sp>
            <p:nvSpPr>
              <p:cNvPr id="2070" name="Rectangle 235"/>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071" name="Rectangle 236"/>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072" name="Freeform 237"/>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073" name="Freeform 238"/>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074" name="Freeform 239"/>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062" name="Rectangle 240"/>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063" name="Rectangle 241"/>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064" name="Rectangle 242"/>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065" name="Group 243"/>
            <p:cNvGrpSpPr>
              <a:grpSpLocks/>
            </p:cNvGrpSpPr>
            <p:nvPr/>
          </p:nvGrpSpPr>
          <p:grpSpPr bwMode="auto">
            <a:xfrm>
              <a:off x="3895" y="0"/>
              <a:ext cx="611" cy="428"/>
              <a:chOff x="3744" y="2592"/>
              <a:chExt cx="611" cy="428"/>
            </a:xfrm>
          </p:grpSpPr>
          <p:sp>
            <p:nvSpPr>
              <p:cNvPr id="2066" name="Rectangle 244"/>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067" name="Freeform 245"/>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068" name="Freeform 246"/>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069" name="Rectangle 247"/>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spTree>
    <p:extLst>
      <p:ext uri="{BB962C8B-B14F-4D97-AF65-F5344CB8AC3E}">
        <p14:creationId xmlns:p14="http://schemas.microsoft.com/office/powerpoint/2010/main" val="353710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03"/>
                                        </p:tgtEl>
                                        <p:attrNameLst>
                                          <p:attrName>style.visibility</p:attrName>
                                        </p:attrNameLst>
                                      </p:cBhvr>
                                      <p:to>
                                        <p:strVal val="visible"/>
                                      </p:to>
                                    </p:set>
                                    <p:animEffect transition="in" filter="dissolve">
                                      <p:cBhvr>
                                        <p:cTn id="12" dur="500"/>
                                        <p:tgtEl>
                                          <p:spTgt spid="2303"/>
                                        </p:tgtEl>
                                      </p:cBhvr>
                                    </p:animEffect>
                                  </p:childTnLst>
                                </p:cTn>
                              </p:par>
                              <p:par>
                                <p:cTn id="13" presetID="9"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dissolv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257"/>
                                        </p:tgtEl>
                                        <p:attrNameLst>
                                          <p:attrName>style.visibility</p:attrName>
                                        </p:attrNameLst>
                                      </p:cBhvr>
                                      <p:to>
                                        <p:strVal val="visible"/>
                                      </p:to>
                                    </p:set>
                                    <p:animEffect transition="in" filter="dissolve">
                                      <p:cBhvr>
                                        <p:cTn id="20" dur="500"/>
                                        <p:tgtEl>
                                          <p:spTgt spid="225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5299"/>
                                        </p:tgtEl>
                                        <p:attrNameLst>
                                          <p:attrName>style.visibility</p:attrName>
                                        </p:attrNameLst>
                                      </p:cBhvr>
                                      <p:to>
                                        <p:strVal val="visible"/>
                                      </p:to>
                                    </p:set>
                                    <p:animEffect transition="in" filter="dissolve">
                                      <p:cBhvr>
                                        <p:cTn id="25" dur="500"/>
                                        <p:tgtEl>
                                          <p:spTgt spid="55299"/>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strips(downLeft)">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strips(downRigh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247"/>
                                        </p:tgtEl>
                                        <p:attrNameLst>
                                          <p:attrName>style.visibility</p:attrName>
                                        </p:attrNameLst>
                                      </p:cBhvr>
                                      <p:to>
                                        <p:strVal val="visible"/>
                                      </p:to>
                                    </p:set>
                                    <p:animEffect transition="in" filter="wipe(up)">
                                      <p:cBhvr>
                                        <p:cTn id="40" dur="500"/>
                                        <p:tgtEl>
                                          <p:spTgt spid="2247"/>
                                        </p:tgtEl>
                                      </p:cBhvr>
                                    </p:animEffect>
                                  </p:childTnLst>
                                </p:cTn>
                              </p:par>
                              <p:par>
                                <p:cTn id="41" presetID="10" presetClass="exit" presetSubtype="0" fill="hold" nodeType="withEffect">
                                  <p:stCondLst>
                                    <p:cond delay="0"/>
                                  </p:stCondLst>
                                  <p:childTnLst>
                                    <p:animEffect transition="out" filter="fade">
                                      <p:cBhvr>
                                        <p:cTn id="42" dur="500"/>
                                        <p:tgtEl>
                                          <p:spTgt spid="2303"/>
                                        </p:tgtEl>
                                      </p:cBhvr>
                                    </p:animEffect>
                                    <p:set>
                                      <p:cBhvr>
                                        <p:cTn id="43" dur="1" fill="hold">
                                          <p:stCondLst>
                                            <p:cond delay="499"/>
                                          </p:stCondLst>
                                        </p:cTn>
                                        <p:tgtEl>
                                          <p:spTgt spid="23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8F3B438-4C3C-4274-B316-3EB5ACD72E33}" type="slidenum">
              <a:rPr lang="en-US"/>
              <a:pPr>
                <a:defRPr/>
              </a:pPr>
              <a:t>35</a:t>
            </a:fld>
            <a:endParaRPr lang="en-US"/>
          </a:p>
        </p:txBody>
      </p:sp>
      <p:sp>
        <p:nvSpPr>
          <p:cNvPr id="22530" name="Rectangle 2"/>
          <p:cNvSpPr>
            <a:spLocks noGrp="1" noChangeArrowheads="1"/>
          </p:cNvSpPr>
          <p:nvPr>
            <p:ph type="title"/>
          </p:nvPr>
        </p:nvSpPr>
        <p:spPr/>
        <p:txBody>
          <a:bodyPr/>
          <a:lstStyle/>
          <a:p>
            <a:pPr eaLnBrk="1" hangingPunct="1">
              <a:defRPr/>
            </a:pPr>
            <a:r>
              <a:rPr lang="en-US" smtClean="0"/>
              <a:t>Network Categories</a:t>
            </a:r>
          </a:p>
        </p:txBody>
      </p:sp>
      <p:sp>
        <p:nvSpPr>
          <p:cNvPr id="22531" name="Rectangle 3"/>
          <p:cNvSpPr>
            <a:spLocks noGrp="1" noChangeArrowheads="1"/>
          </p:cNvSpPr>
          <p:nvPr>
            <p:ph type="body" idx="1"/>
          </p:nvPr>
        </p:nvSpPr>
        <p:spPr/>
        <p:txBody>
          <a:bodyPr/>
          <a:lstStyle/>
          <a:p>
            <a:pPr eaLnBrk="1" hangingPunct="1">
              <a:defRPr/>
            </a:pPr>
            <a:r>
              <a:rPr lang="en-US" smtClean="0"/>
              <a:t>Local Area Network (LAN)</a:t>
            </a:r>
          </a:p>
          <a:p>
            <a:pPr eaLnBrk="1" hangingPunct="1">
              <a:defRPr/>
            </a:pPr>
            <a:r>
              <a:rPr lang="en-US" smtClean="0"/>
              <a:t>Wide Area Network (WAN)</a:t>
            </a:r>
          </a:p>
          <a:p>
            <a:pPr eaLnBrk="1" hangingPunct="1">
              <a:defRPr/>
            </a:pPr>
            <a:r>
              <a:rPr lang="en-US" smtClean="0"/>
              <a:t>Metropolitan Area Network (MAN)</a:t>
            </a:r>
          </a:p>
        </p:txBody>
      </p:sp>
    </p:spTree>
    <p:extLst>
      <p:ext uri="{BB962C8B-B14F-4D97-AF65-F5344CB8AC3E}">
        <p14:creationId xmlns:p14="http://schemas.microsoft.com/office/powerpoint/2010/main" val="106489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dissolve">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dissolve">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dissolve">
                                      <p:cBhvr>
                                        <p:cTn id="17"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66BE378F-A3A3-4F9F-86B9-B78EF4012765}" type="slidenum">
              <a:rPr lang="en-US"/>
              <a:pPr>
                <a:defRPr/>
              </a:pPr>
              <a:t>36</a:t>
            </a:fld>
            <a:endParaRPr lang="en-US"/>
          </a:p>
        </p:txBody>
      </p:sp>
      <p:sp>
        <p:nvSpPr>
          <p:cNvPr id="41986" name="Rectangle 2"/>
          <p:cNvSpPr>
            <a:spLocks noGrp="1" noChangeArrowheads="1"/>
          </p:cNvSpPr>
          <p:nvPr>
            <p:ph type="title"/>
          </p:nvPr>
        </p:nvSpPr>
        <p:spPr/>
        <p:txBody>
          <a:bodyPr/>
          <a:lstStyle/>
          <a:p>
            <a:pPr eaLnBrk="1" hangingPunct="1">
              <a:defRPr/>
            </a:pPr>
            <a:r>
              <a:rPr lang="en-US" smtClean="0"/>
              <a:t>Local Area Networks</a:t>
            </a:r>
          </a:p>
        </p:txBody>
      </p:sp>
      <p:grpSp>
        <p:nvGrpSpPr>
          <p:cNvPr id="37892" name="Group 7"/>
          <p:cNvGrpSpPr>
            <a:grpSpLocks/>
          </p:cNvGrpSpPr>
          <p:nvPr/>
        </p:nvGrpSpPr>
        <p:grpSpPr bwMode="auto">
          <a:xfrm>
            <a:off x="762000" y="2895600"/>
            <a:ext cx="7924800" cy="3505200"/>
            <a:chOff x="480" y="816"/>
            <a:chExt cx="4992" cy="2208"/>
          </a:xfrm>
        </p:grpSpPr>
        <p:sp>
          <p:nvSpPr>
            <p:cNvPr id="41990" name="Rectangle 6"/>
            <p:cNvSpPr>
              <a:spLocks noChangeArrowheads="1"/>
            </p:cNvSpPr>
            <p:nvPr/>
          </p:nvSpPr>
          <p:spPr bwMode="auto">
            <a:xfrm>
              <a:off x="480" y="816"/>
              <a:ext cx="4992" cy="2208"/>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pic>
          <p:nvPicPr>
            <p:cNvPr id="37895" name="Picture 4"/>
            <p:cNvPicPr>
              <a:picLocks noChangeAspect="1" noChangeArrowheads="1"/>
            </p:cNvPicPr>
            <p:nvPr/>
          </p:nvPicPr>
          <p:blipFill>
            <a:blip r:embed="rId2" cstate="print"/>
            <a:srcRect/>
            <a:stretch>
              <a:fillRect/>
            </a:stretch>
          </p:blipFill>
          <p:spPr bwMode="auto">
            <a:xfrm>
              <a:off x="2640" y="912"/>
              <a:ext cx="2767" cy="2050"/>
            </a:xfrm>
            <a:prstGeom prst="rect">
              <a:avLst/>
            </a:prstGeom>
            <a:noFill/>
            <a:ln w="9525">
              <a:noFill/>
              <a:miter lim="800000"/>
              <a:headEnd/>
              <a:tailEnd/>
            </a:ln>
          </p:spPr>
        </p:pic>
        <p:pic>
          <p:nvPicPr>
            <p:cNvPr id="37896" name="Picture 5"/>
            <p:cNvPicPr>
              <a:picLocks noChangeAspect="1" noChangeArrowheads="1"/>
            </p:cNvPicPr>
            <p:nvPr/>
          </p:nvPicPr>
          <p:blipFill>
            <a:blip r:embed="rId3" cstate="print"/>
            <a:srcRect/>
            <a:stretch>
              <a:fillRect/>
            </a:stretch>
          </p:blipFill>
          <p:spPr bwMode="auto">
            <a:xfrm>
              <a:off x="768" y="1536"/>
              <a:ext cx="1392" cy="956"/>
            </a:xfrm>
            <a:prstGeom prst="rect">
              <a:avLst/>
            </a:prstGeom>
            <a:noFill/>
            <a:ln w="9525">
              <a:noFill/>
              <a:miter lim="800000"/>
              <a:headEnd/>
              <a:tailEnd/>
            </a:ln>
          </p:spPr>
        </p:pic>
      </p:grpSp>
      <p:sp>
        <p:nvSpPr>
          <p:cNvPr id="41992" name="Rectangle 8"/>
          <p:cNvSpPr>
            <a:spLocks noGrp="1" noChangeArrowheads="1"/>
          </p:cNvSpPr>
          <p:nvPr>
            <p:ph type="body" idx="1"/>
          </p:nvPr>
        </p:nvSpPr>
        <p:spPr/>
        <p:txBody>
          <a:bodyPr/>
          <a:lstStyle/>
          <a:p>
            <a:pPr eaLnBrk="1" hangingPunct="1">
              <a:defRPr/>
            </a:pPr>
            <a:r>
              <a:rPr lang="en-US" smtClean="0"/>
              <a:t>Network in a single office, building, or campus</a:t>
            </a:r>
          </a:p>
        </p:txBody>
      </p:sp>
    </p:spTree>
    <p:extLst>
      <p:ext uri="{BB962C8B-B14F-4D97-AF65-F5344CB8AC3E}">
        <p14:creationId xmlns:p14="http://schemas.microsoft.com/office/powerpoint/2010/main" val="13251412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A420E1A-44D8-4E98-BC34-C28CAE44EA6C}" type="slidenum">
              <a:rPr lang="en-US"/>
              <a:pPr>
                <a:defRPr/>
              </a:pPr>
              <a:t>37</a:t>
            </a:fld>
            <a:endParaRPr lang="en-US"/>
          </a:p>
        </p:txBody>
      </p:sp>
      <p:sp>
        <p:nvSpPr>
          <p:cNvPr id="23554" name="Rectangle 2"/>
          <p:cNvSpPr>
            <a:spLocks noGrp="1" noChangeArrowheads="1"/>
          </p:cNvSpPr>
          <p:nvPr>
            <p:ph type="title"/>
          </p:nvPr>
        </p:nvSpPr>
        <p:spPr/>
        <p:txBody>
          <a:bodyPr/>
          <a:lstStyle/>
          <a:p>
            <a:pPr eaLnBrk="1" hangingPunct="1">
              <a:defRPr/>
            </a:pPr>
            <a:r>
              <a:rPr lang="en-US" smtClean="0"/>
              <a:t>Wide Area Networks</a:t>
            </a:r>
          </a:p>
        </p:txBody>
      </p:sp>
      <p:sp>
        <p:nvSpPr>
          <p:cNvPr id="23555" name="Rectangle 3"/>
          <p:cNvSpPr>
            <a:spLocks noGrp="1" noChangeArrowheads="1"/>
          </p:cNvSpPr>
          <p:nvPr>
            <p:ph type="body" idx="1"/>
          </p:nvPr>
        </p:nvSpPr>
        <p:spPr/>
        <p:txBody>
          <a:bodyPr/>
          <a:lstStyle/>
          <a:p>
            <a:pPr eaLnBrk="1" hangingPunct="1">
              <a:defRPr/>
            </a:pPr>
            <a:r>
              <a:rPr lang="en-US" sz="2800" smtClean="0"/>
              <a:t>Network providing long-distance communication over a country, a continent, or the whole world</a:t>
            </a:r>
          </a:p>
        </p:txBody>
      </p:sp>
      <p:pic>
        <p:nvPicPr>
          <p:cNvPr id="23556" name="Picture 4"/>
          <p:cNvPicPr>
            <a:picLocks noChangeAspect="1" noChangeArrowheads="1"/>
          </p:cNvPicPr>
          <p:nvPr/>
        </p:nvPicPr>
        <p:blipFill>
          <a:blip r:embed="rId2" cstate="print"/>
          <a:srcRect/>
          <a:stretch>
            <a:fillRect/>
          </a:stretch>
        </p:blipFill>
        <p:spPr bwMode="auto">
          <a:xfrm>
            <a:off x="609600" y="2819400"/>
            <a:ext cx="8018463" cy="2901950"/>
          </a:xfrm>
          <a:prstGeom prst="rect">
            <a:avLst/>
          </a:prstGeom>
          <a:noFill/>
          <a:ln w="9525">
            <a:noFill/>
            <a:miter lim="800000"/>
            <a:headEnd/>
            <a:tailEnd/>
          </a:ln>
          <a:effectLst>
            <a:outerShdw dist="107763" dir="2700000" algn="ctr" rotWithShape="0">
              <a:schemeClr val="bg2">
                <a:alpha val="50000"/>
              </a:schemeClr>
            </a:outerShdw>
          </a:effectLst>
        </p:spPr>
      </p:pic>
    </p:spTree>
    <p:extLst>
      <p:ext uri="{BB962C8B-B14F-4D97-AF65-F5344CB8AC3E}">
        <p14:creationId xmlns:p14="http://schemas.microsoft.com/office/powerpoint/2010/main" val="641943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38E85CC-5330-4F73-BEE6-1C57D930E2FB}" type="slidenum">
              <a:rPr lang="en-US"/>
              <a:pPr>
                <a:defRPr/>
              </a:pPr>
              <a:t>38</a:t>
            </a:fld>
            <a:endParaRPr lang="en-US"/>
          </a:p>
        </p:txBody>
      </p:sp>
      <p:sp>
        <p:nvSpPr>
          <p:cNvPr id="49154" name="Rectangle 2"/>
          <p:cNvSpPr>
            <a:spLocks noGrp="1" noChangeArrowheads="1"/>
          </p:cNvSpPr>
          <p:nvPr>
            <p:ph type="title"/>
          </p:nvPr>
        </p:nvSpPr>
        <p:spPr/>
        <p:txBody>
          <a:bodyPr/>
          <a:lstStyle/>
          <a:p>
            <a:pPr eaLnBrk="1" hangingPunct="1">
              <a:defRPr/>
            </a:pPr>
            <a:r>
              <a:rPr lang="en-US" smtClean="0"/>
              <a:t>WAN Technologies</a:t>
            </a:r>
          </a:p>
        </p:txBody>
      </p:sp>
      <p:sp>
        <p:nvSpPr>
          <p:cNvPr id="49155" name="Rectangle 3"/>
          <p:cNvSpPr>
            <a:spLocks noGrp="1" noChangeArrowheads="1"/>
          </p:cNvSpPr>
          <p:nvPr>
            <p:ph type="body" idx="1"/>
          </p:nvPr>
        </p:nvSpPr>
        <p:spPr>
          <a:xfrm>
            <a:off x="457200" y="1371600"/>
            <a:ext cx="8305800" cy="4724400"/>
          </a:xfrm>
        </p:spPr>
        <p:txBody>
          <a:bodyPr/>
          <a:lstStyle/>
          <a:p>
            <a:pPr eaLnBrk="1" hangingPunct="1">
              <a:defRPr/>
            </a:pPr>
            <a:r>
              <a:rPr lang="en-US" sz="2800" smtClean="0"/>
              <a:t>Circuit Switching</a:t>
            </a:r>
          </a:p>
          <a:p>
            <a:pPr lvl="1" eaLnBrk="1" hangingPunct="1">
              <a:defRPr/>
            </a:pPr>
            <a:r>
              <a:rPr lang="en-US" sz="2400" smtClean="0"/>
              <a:t>Physical links are dedicated between two points</a:t>
            </a:r>
          </a:p>
          <a:p>
            <a:pPr eaLnBrk="1" hangingPunct="1">
              <a:defRPr/>
            </a:pPr>
            <a:r>
              <a:rPr lang="en-US" sz="2800" smtClean="0"/>
              <a:t>Packet Switching</a:t>
            </a:r>
          </a:p>
          <a:p>
            <a:pPr lvl="1" eaLnBrk="1" hangingPunct="1">
              <a:defRPr/>
            </a:pPr>
            <a:r>
              <a:rPr lang="en-US" sz="2400" smtClean="0"/>
              <a:t>Data are put in packets which are stored and forwarded at each node</a:t>
            </a:r>
          </a:p>
          <a:p>
            <a:pPr eaLnBrk="1" hangingPunct="1">
              <a:defRPr/>
            </a:pPr>
            <a:r>
              <a:rPr lang="en-US" sz="2800" smtClean="0"/>
              <a:t>Virtual Circuit Switching</a:t>
            </a:r>
          </a:p>
          <a:p>
            <a:pPr lvl="1" eaLnBrk="1" hangingPunct="1">
              <a:defRPr/>
            </a:pPr>
            <a:r>
              <a:rPr lang="en-US" sz="2400" smtClean="0"/>
              <a:t>Virtual links are established between two points</a:t>
            </a:r>
          </a:p>
          <a:p>
            <a:pPr lvl="1" eaLnBrk="1" hangingPunct="1">
              <a:buFont typeface="Wingdings" pitchFamily="2" charset="2"/>
              <a:buNone/>
              <a:defRPr/>
            </a:pPr>
            <a:r>
              <a:rPr lang="en-US" sz="2400" smtClean="0">
                <a:solidFill>
                  <a:schemeClr val="folHlink"/>
                </a:solidFill>
                <a:sym typeface="Symbol" pitchFamily="18" charset="2"/>
              </a:rPr>
              <a:t> </a:t>
            </a:r>
            <a:r>
              <a:rPr lang="en-US" sz="2400" smtClean="0">
                <a:solidFill>
                  <a:schemeClr val="folHlink"/>
                </a:solidFill>
              </a:rPr>
              <a:t>Frame Relay and ATM (Asynchronous Transfer Mode)</a:t>
            </a:r>
          </a:p>
        </p:txBody>
      </p:sp>
    </p:spTree>
    <p:extLst>
      <p:ext uri="{BB962C8B-B14F-4D97-AF65-F5344CB8AC3E}">
        <p14:creationId xmlns:p14="http://schemas.microsoft.com/office/powerpoint/2010/main" val="1625962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up)">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up)">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wipe(up)">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wipe(up)">
                                      <p:cBhvr>
                                        <p:cTn id="22" dur="500"/>
                                        <p:tgtEl>
                                          <p:spTgt spid="49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wipe(up)">
                                      <p:cBhvr>
                                        <p:cTn id="27" dur="500"/>
                                        <p:tgtEl>
                                          <p:spTgt spid="49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9155">
                                            <p:txEl>
                                              <p:pRg st="5" end="5"/>
                                            </p:txEl>
                                          </p:spTgt>
                                        </p:tgtEl>
                                        <p:attrNameLst>
                                          <p:attrName>style.visibility</p:attrName>
                                        </p:attrNameLst>
                                      </p:cBhvr>
                                      <p:to>
                                        <p:strVal val="visible"/>
                                      </p:to>
                                    </p:set>
                                    <p:animEffect transition="in" filter="wipe(up)">
                                      <p:cBhvr>
                                        <p:cTn id="32" dur="500"/>
                                        <p:tgtEl>
                                          <p:spTgt spid="491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9155">
                                            <p:txEl>
                                              <p:pRg st="6" end="6"/>
                                            </p:txEl>
                                          </p:spTgt>
                                        </p:tgtEl>
                                        <p:attrNameLst>
                                          <p:attrName>style.visibility</p:attrName>
                                        </p:attrNameLst>
                                      </p:cBhvr>
                                      <p:to>
                                        <p:strVal val="visible"/>
                                      </p:to>
                                    </p:set>
                                    <p:animEffect transition="in" filter="wipe(up)">
                                      <p:cBhvr>
                                        <p:cTn id="37" dur="500"/>
                                        <p:tgtEl>
                                          <p:spTgt spid="49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93A7410A-96A9-4FDD-8A51-1BE30E7FC715}" type="slidenum">
              <a:rPr lang="en-US"/>
              <a:pPr>
                <a:defRPr/>
              </a:pPr>
              <a:t>39</a:t>
            </a:fld>
            <a:endParaRPr lang="en-US"/>
          </a:p>
        </p:txBody>
      </p:sp>
      <p:sp>
        <p:nvSpPr>
          <p:cNvPr id="43010" name="Rectangle 2"/>
          <p:cNvSpPr>
            <a:spLocks noGrp="1" noChangeArrowheads="1"/>
          </p:cNvSpPr>
          <p:nvPr>
            <p:ph type="title"/>
          </p:nvPr>
        </p:nvSpPr>
        <p:spPr/>
        <p:txBody>
          <a:bodyPr/>
          <a:lstStyle/>
          <a:p>
            <a:pPr eaLnBrk="1" hangingPunct="1">
              <a:defRPr/>
            </a:pPr>
            <a:r>
              <a:rPr lang="en-US" smtClean="0"/>
              <a:t>Metropolitan Area Networks</a:t>
            </a:r>
          </a:p>
        </p:txBody>
      </p:sp>
      <p:sp>
        <p:nvSpPr>
          <p:cNvPr id="43011" name="Rectangle 3"/>
          <p:cNvSpPr>
            <a:spLocks noGrp="1" noChangeArrowheads="1"/>
          </p:cNvSpPr>
          <p:nvPr>
            <p:ph type="body" idx="1"/>
          </p:nvPr>
        </p:nvSpPr>
        <p:spPr/>
        <p:txBody>
          <a:bodyPr/>
          <a:lstStyle/>
          <a:p>
            <a:pPr eaLnBrk="1" hangingPunct="1">
              <a:defRPr/>
            </a:pPr>
            <a:r>
              <a:rPr lang="en-US" smtClean="0"/>
              <a:t>Network extended over an entire city</a:t>
            </a:r>
          </a:p>
        </p:txBody>
      </p:sp>
      <p:pic>
        <p:nvPicPr>
          <p:cNvPr id="40965" name="Picture 4" descr="j0205462"/>
          <p:cNvPicPr>
            <a:picLocks noChangeAspect="1" noChangeArrowheads="1"/>
          </p:cNvPicPr>
          <p:nvPr/>
        </p:nvPicPr>
        <p:blipFill>
          <a:blip r:embed="rId2" cstate="print"/>
          <a:srcRect/>
          <a:stretch>
            <a:fillRect/>
          </a:stretch>
        </p:blipFill>
        <p:spPr bwMode="auto">
          <a:xfrm>
            <a:off x="1600200" y="2919413"/>
            <a:ext cx="1819275" cy="1809750"/>
          </a:xfrm>
          <a:prstGeom prst="rect">
            <a:avLst/>
          </a:prstGeom>
          <a:noFill/>
          <a:ln w="9525">
            <a:noFill/>
            <a:miter lim="800000"/>
            <a:headEnd/>
            <a:tailEnd/>
          </a:ln>
        </p:spPr>
      </p:pic>
      <p:pic>
        <p:nvPicPr>
          <p:cNvPr id="40966" name="Picture 6" descr="j0297185"/>
          <p:cNvPicPr>
            <a:picLocks noChangeAspect="1" noChangeArrowheads="1"/>
          </p:cNvPicPr>
          <p:nvPr/>
        </p:nvPicPr>
        <p:blipFill>
          <a:blip r:embed="rId3" cstate="print"/>
          <a:srcRect/>
          <a:stretch>
            <a:fillRect/>
          </a:stretch>
        </p:blipFill>
        <p:spPr bwMode="auto">
          <a:xfrm>
            <a:off x="6267450" y="3062288"/>
            <a:ext cx="1809750" cy="1441450"/>
          </a:xfrm>
          <a:prstGeom prst="rect">
            <a:avLst/>
          </a:prstGeom>
          <a:noFill/>
          <a:ln w="9525">
            <a:noFill/>
            <a:miter lim="800000"/>
            <a:headEnd/>
            <a:tailEnd/>
          </a:ln>
        </p:spPr>
      </p:pic>
      <p:sp>
        <p:nvSpPr>
          <p:cNvPr id="40967" name="Text Box 7"/>
          <p:cNvSpPr txBox="1">
            <a:spLocks noChangeArrowheads="1"/>
          </p:cNvSpPr>
          <p:nvPr/>
        </p:nvSpPr>
        <p:spPr bwMode="auto">
          <a:xfrm>
            <a:off x="1865313" y="4662488"/>
            <a:ext cx="1182687" cy="366712"/>
          </a:xfrm>
          <a:prstGeom prst="rect">
            <a:avLst/>
          </a:prstGeom>
          <a:noFill/>
          <a:ln w="9525">
            <a:noFill/>
            <a:miter lim="800000"/>
            <a:headEnd/>
            <a:tailEnd/>
          </a:ln>
        </p:spPr>
        <p:txBody>
          <a:bodyPr wrap="none">
            <a:spAutoFit/>
          </a:bodyPr>
          <a:lstStyle/>
          <a:p>
            <a:r>
              <a:rPr lang="en-US"/>
              <a:t>Bangkhen</a:t>
            </a:r>
          </a:p>
        </p:txBody>
      </p:sp>
      <p:sp>
        <p:nvSpPr>
          <p:cNvPr id="40968" name="Text Box 8"/>
          <p:cNvSpPr txBox="1">
            <a:spLocks noChangeArrowheads="1"/>
          </p:cNvSpPr>
          <p:nvPr/>
        </p:nvSpPr>
        <p:spPr bwMode="auto">
          <a:xfrm>
            <a:off x="6400800" y="4621213"/>
            <a:ext cx="1603375" cy="366712"/>
          </a:xfrm>
          <a:prstGeom prst="rect">
            <a:avLst/>
          </a:prstGeom>
          <a:noFill/>
          <a:ln w="9525">
            <a:noFill/>
            <a:miter lim="800000"/>
            <a:headEnd/>
            <a:tailEnd/>
          </a:ln>
        </p:spPr>
        <p:txBody>
          <a:bodyPr wrap="none">
            <a:spAutoFit/>
          </a:bodyPr>
          <a:lstStyle/>
          <a:p>
            <a:r>
              <a:rPr lang="en-US"/>
              <a:t>Kampangsaen</a:t>
            </a:r>
          </a:p>
        </p:txBody>
      </p:sp>
      <p:pic>
        <p:nvPicPr>
          <p:cNvPr id="40969" name="Picture 9"/>
          <p:cNvPicPr>
            <a:picLocks noChangeAspect="1" noChangeArrowheads="1"/>
          </p:cNvPicPr>
          <p:nvPr/>
        </p:nvPicPr>
        <p:blipFill>
          <a:blip r:embed="rId4" cstate="print">
            <a:clrChange>
              <a:clrFrom>
                <a:srgbClr val="FEFEFE"/>
              </a:clrFrom>
              <a:clrTo>
                <a:srgbClr val="FEFEFE">
                  <a:alpha val="0"/>
                </a:srgbClr>
              </a:clrTo>
            </a:clrChange>
          </a:blip>
          <a:srcRect/>
          <a:stretch>
            <a:fillRect/>
          </a:stretch>
        </p:blipFill>
        <p:spPr bwMode="auto">
          <a:xfrm>
            <a:off x="3124200" y="3424238"/>
            <a:ext cx="895350" cy="933450"/>
          </a:xfrm>
          <a:prstGeom prst="rect">
            <a:avLst/>
          </a:prstGeom>
          <a:noFill/>
          <a:ln w="9525">
            <a:noFill/>
            <a:miter lim="800000"/>
            <a:headEnd/>
            <a:tailEnd/>
          </a:ln>
        </p:spPr>
      </p:pic>
      <p:pic>
        <p:nvPicPr>
          <p:cNvPr id="40970" name="Picture 10"/>
          <p:cNvPicPr>
            <a:picLocks noChangeAspect="1" noChangeArrowheads="1"/>
          </p:cNvPicPr>
          <p:nvPr/>
        </p:nvPicPr>
        <p:blipFill>
          <a:blip r:embed="rId5" cstate="print">
            <a:clrChange>
              <a:clrFrom>
                <a:srgbClr val="FEFEFE"/>
              </a:clrFrom>
              <a:clrTo>
                <a:srgbClr val="FEFEFE">
                  <a:alpha val="0"/>
                </a:srgbClr>
              </a:clrTo>
            </a:clrChange>
          </a:blip>
          <a:srcRect/>
          <a:stretch>
            <a:fillRect/>
          </a:stretch>
        </p:blipFill>
        <p:spPr bwMode="auto">
          <a:xfrm>
            <a:off x="5562600" y="3402013"/>
            <a:ext cx="895350" cy="933450"/>
          </a:xfrm>
          <a:prstGeom prst="rect">
            <a:avLst/>
          </a:prstGeom>
          <a:noFill/>
          <a:ln w="9525">
            <a:noFill/>
            <a:miter lim="800000"/>
            <a:headEnd/>
            <a:tailEnd/>
          </a:ln>
        </p:spPr>
      </p:pic>
      <p:sp>
        <p:nvSpPr>
          <p:cNvPr id="40971" name="Freeform 11"/>
          <p:cNvSpPr>
            <a:spLocks/>
          </p:cNvSpPr>
          <p:nvPr/>
        </p:nvSpPr>
        <p:spPr bwMode="auto">
          <a:xfrm>
            <a:off x="3962400" y="3443288"/>
            <a:ext cx="1676400" cy="138112"/>
          </a:xfrm>
          <a:custGeom>
            <a:avLst/>
            <a:gdLst>
              <a:gd name="T0" fmla="*/ 0 w 1056"/>
              <a:gd name="T1" fmla="*/ 95250 h 87"/>
              <a:gd name="T2" fmla="*/ 1019175 w 1056"/>
              <a:gd name="T3" fmla="*/ 0 h 87"/>
              <a:gd name="T4" fmla="*/ 900112 w 1056"/>
              <a:gd name="T5" fmla="*/ 80962 h 87"/>
              <a:gd name="T6" fmla="*/ 1676400 w 1056"/>
              <a:gd name="T7" fmla="*/ 95250 h 87"/>
              <a:gd name="T8" fmla="*/ 647700 w 1056"/>
              <a:gd name="T9" fmla="*/ 138112 h 87"/>
              <a:gd name="T10" fmla="*/ 747712 w 1056"/>
              <a:gd name="T11" fmla="*/ 66675 h 87"/>
              <a:gd name="T12" fmla="*/ 0 w 1056"/>
              <a:gd name="T13" fmla="*/ 95250 h 87"/>
              <a:gd name="T14" fmla="*/ 0 60000 65536"/>
              <a:gd name="T15" fmla="*/ 0 60000 65536"/>
              <a:gd name="T16" fmla="*/ 0 60000 65536"/>
              <a:gd name="T17" fmla="*/ 0 60000 65536"/>
              <a:gd name="T18" fmla="*/ 0 60000 65536"/>
              <a:gd name="T19" fmla="*/ 0 60000 65536"/>
              <a:gd name="T20" fmla="*/ 0 60000 65536"/>
              <a:gd name="T21" fmla="*/ 0 w 1056"/>
              <a:gd name="T22" fmla="*/ 0 h 87"/>
              <a:gd name="T23" fmla="*/ 1056 w 105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87">
                <a:moveTo>
                  <a:pt x="0" y="60"/>
                </a:moveTo>
                <a:lnTo>
                  <a:pt x="642" y="0"/>
                </a:lnTo>
                <a:lnTo>
                  <a:pt x="567" y="51"/>
                </a:lnTo>
                <a:lnTo>
                  <a:pt x="1056" y="60"/>
                </a:lnTo>
                <a:lnTo>
                  <a:pt x="408" y="87"/>
                </a:lnTo>
                <a:lnTo>
                  <a:pt x="471" y="42"/>
                </a:lnTo>
                <a:lnTo>
                  <a:pt x="0" y="60"/>
                </a:lnTo>
                <a:close/>
              </a:path>
            </a:pathLst>
          </a:custGeom>
          <a:solidFill>
            <a:schemeClr val="folHlink"/>
          </a:solid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4020684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D69B0DAB-68C1-4E0B-9AA4-EE51FBB8A7EA}" type="slidenum">
              <a:rPr lang="en-US"/>
              <a:pPr>
                <a:defRPr/>
              </a:pPr>
              <a:t>4</a:t>
            </a:fld>
            <a:endParaRPr lang="en-US"/>
          </a:p>
        </p:txBody>
      </p:sp>
      <p:sp>
        <p:nvSpPr>
          <p:cNvPr id="7171" name="Oval 6"/>
          <p:cNvSpPr>
            <a:spLocks noChangeArrowheads="1"/>
          </p:cNvSpPr>
          <p:nvPr/>
        </p:nvSpPr>
        <p:spPr bwMode="auto">
          <a:xfrm>
            <a:off x="6705600" y="4038600"/>
            <a:ext cx="1524000" cy="1600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2466" name="Rectangle 8"/>
          <p:cNvSpPr>
            <a:spLocks noGrp="1" noChangeArrowheads="1"/>
          </p:cNvSpPr>
          <p:nvPr>
            <p:ph type="title" idx="4294967295"/>
          </p:nvPr>
        </p:nvSpPr>
        <p:spPr/>
        <p:txBody>
          <a:bodyPr anchor="b"/>
          <a:lstStyle/>
          <a:p>
            <a:pPr eaLnBrk="1" hangingPunct="1">
              <a:defRPr/>
            </a:pPr>
            <a:r>
              <a:rPr lang="en-US" smtClean="0"/>
              <a:t>Motivations </a:t>
            </a:r>
          </a:p>
        </p:txBody>
      </p:sp>
      <p:sp>
        <p:nvSpPr>
          <p:cNvPr id="1033" name="Rectangle 9"/>
          <p:cNvSpPr>
            <a:spLocks noGrp="1" noChangeArrowheads="1"/>
          </p:cNvSpPr>
          <p:nvPr>
            <p:ph type="body" idx="4294967295"/>
          </p:nvPr>
        </p:nvSpPr>
        <p:spPr/>
        <p:txBody>
          <a:bodyPr/>
          <a:lstStyle/>
          <a:p>
            <a:pPr eaLnBrk="1" hangingPunct="1">
              <a:defRPr/>
            </a:pPr>
            <a:r>
              <a:rPr lang="en-US" smtClean="0"/>
              <a:t>Efficient way to share resources</a:t>
            </a:r>
          </a:p>
          <a:p>
            <a:pPr lvl="1" eaLnBrk="1" hangingPunct="1">
              <a:defRPr/>
            </a:pPr>
            <a:r>
              <a:rPr lang="en-US" smtClean="0"/>
              <a:t>Cost </a:t>
            </a:r>
            <a:r>
              <a:rPr lang="en-US" smtClean="0">
                <a:latin typeface="Times New Roman" pitchFamily="18" charset="0"/>
              </a:rPr>
              <a:t>–</a:t>
            </a:r>
            <a:r>
              <a:rPr lang="en-US" smtClean="0"/>
              <a:t> less expensive</a:t>
            </a:r>
          </a:p>
          <a:p>
            <a:pPr lvl="1" eaLnBrk="1" hangingPunct="1">
              <a:defRPr/>
            </a:pPr>
            <a:r>
              <a:rPr lang="en-US" smtClean="0"/>
              <a:t>Accessibility </a:t>
            </a:r>
            <a:r>
              <a:rPr lang="en-US" smtClean="0">
                <a:latin typeface="Times New Roman" pitchFamily="18" charset="0"/>
              </a:rPr>
              <a:t>–</a:t>
            </a:r>
            <a:r>
              <a:rPr lang="en-US" smtClean="0"/>
              <a:t> easier </a:t>
            </a:r>
          </a:p>
          <a:p>
            <a:pPr eaLnBrk="1" hangingPunct="1">
              <a:defRPr/>
            </a:pPr>
            <a:r>
              <a:rPr lang="en-US" smtClean="0"/>
              <a:t>Efficient way to exchange information</a:t>
            </a:r>
          </a:p>
          <a:p>
            <a:pPr lvl="1" eaLnBrk="1" hangingPunct="1">
              <a:defRPr/>
            </a:pPr>
            <a:r>
              <a:rPr lang="en-US" smtClean="0"/>
              <a:t>Time </a:t>
            </a:r>
            <a:r>
              <a:rPr lang="en-US" smtClean="0">
                <a:latin typeface="Times New Roman" pitchFamily="18" charset="0"/>
              </a:rPr>
              <a:t>–</a:t>
            </a:r>
            <a:r>
              <a:rPr lang="en-US" smtClean="0"/>
              <a:t> faster </a:t>
            </a:r>
          </a:p>
          <a:p>
            <a:pPr lvl="1" eaLnBrk="1" hangingPunct="1">
              <a:defRPr/>
            </a:pPr>
            <a:r>
              <a:rPr lang="en-US" smtClean="0"/>
              <a:t>Size </a:t>
            </a:r>
            <a:r>
              <a:rPr lang="en-US" smtClean="0">
                <a:latin typeface="Times New Roman" pitchFamily="18" charset="0"/>
              </a:rPr>
              <a:t>–</a:t>
            </a:r>
            <a:r>
              <a:rPr lang="en-US" smtClean="0"/>
              <a:t> bigger </a:t>
            </a:r>
          </a:p>
          <a:p>
            <a:pPr lvl="1" eaLnBrk="1" hangingPunct="1">
              <a:defRPr/>
            </a:pPr>
            <a:r>
              <a:rPr lang="en-US" smtClean="0"/>
              <a:t>Correctness </a:t>
            </a:r>
            <a:r>
              <a:rPr lang="en-US" smtClean="0">
                <a:latin typeface="Times New Roman" pitchFamily="18" charset="0"/>
              </a:rPr>
              <a:t>–</a:t>
            </a:r>
            <a:r>
              <a:rPr lang="en-US" smtClean="0"/>
              <a:t> more accurate </a:t>
            </a:r>
          </a:p>
        </p:txBody>
      </p:sp>
      <p:pic>
        <p:nvPicPr>
          <p:cNvPr id="7174" name="Picture 4" descr="Picture1"/>
          <p:cNvPicPr>
            <a:picLocks noChangeAspect="1" noChangeArrowheads="1"/>
          </p:cNvPicPr>
          <p:nvPr/>
        </p:nvPicPr>
        <p:blipFill>
          <a:blip r:embed="rId2" cstate="print"/>
          <a:srcRect t="17647" r="35484" b="18823"/>
          <a:stretch>
            <a:fillRect/>
          </a:stretch>
        </p:blipFill>
        <p:spPr bwMode="auto">
          <a:xfrm>
            <a:off x="7086600" y="1524000"/>
            <a:ext cx="1406525" cy="1371600"/>
          </a:xfrm>
          <a:prstGeom prst="rect">
            <a:avLst/>
          </a:prstGeom>
          <a:noFill/>
          <a:ln w="9525">
            <a:noFill/>
            <a:miter lim="800000"/>
            <a:headEnd/>
            <a:tailEnd/>
          </a:ln>
        </p:spPr>
      </p:pic>
      <p:pic>
        <p:nvPicPr>
          <p:cNvPr id="7175" name="Picture 5" descr="images"/>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629400" y="3962400"/>
            <a:ext cx="1617663" cy="1752600"/>
          </a:xfrm>
          <a:prstGeom prst="rect">
            <a:avLst/>
          </a:prstGeom>
          <a:noFill/>
          <a:ln w="9525">
            <a:noFill/>
            <a:miter lim="800000"/>
            <a:headEnd/>
            <a:tailEnd/>
          </a:ln>
        </p:spPr>
      </p:pic>
    </p:spTree>
    <p:extLst>
      <p:ext uri="{BB962C8B-B14F-4D97-AF65-F5344CB8AC3E}">
        <p14:creationId xmlns:p14="http://schemas.microsoft.com/office/powerpoint/2010/main" val="34415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3">
                                            <p:txEl>
                                              <p:pRg st="0" end="0"/>
                                            </p:txEl>
                                          </p:spTgt>
                                        </p:tgtEl>
                                        <p:attrNameLst>
                                          <p:attrName>style.visibility</p:attrName>
                                        </p:attrNameLst>
                                      </p:cBhvr>
                                      <p:to>
                                        <p:strVal val="visible"/>
                                      </p:to>
                                    </p:set>
                                    <p:animEffect transition="in" filter="dissolve">
                                      <p:cBhvr>
                                        <p:cTn id="7" dur="500"/>
                                        <p:tgtEl>
                                          <p:spTgt spid="10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3">
                                            <p:txEl>
                                              <p:pRg st="1" end="1"/>
                                            </p:txEl>
                                          </p:spTgt>
                                        </p:tgtEl>
                                        <p:attrNameLst>
                                          <p:attrName>style.visibility</p:attrName>
                                        </p:attrNameLst>
                                      </p:cBhvr>
                                      <p:to>
                                        <p:strVal val="visible"/>
                                      </p:to>
                                    </p:set>
                                    <p:animEffect transition="in" filter="dissolve">
                                      <p:cBhvr>
                                        <p:cTn id="12" dur="500"/>
                                        <p:tgtEl>
                                          <p:spTgt spid="10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33">
                                            <p:txEl>
                                              <p:pRg st="2" end="2"/>
                                            </p:txEl>
                                          </p:spTgt>
                                        </p:tgtEl>
                                        <p:attrNameLst>
                                          <p:attrName>style.visibility</p:attrName>
                                        </p:attrNameLst>
                                      </p:cBhvr>
                                      <p:to>
                                        <p:strVal val="visible"/>
                                      </p:to>
                                    </p:set>
                                    <p:animEffect transition="in" filter="dissolve">
                                      <p:cBhvr>
                                        <p:cTn id="17" dur="500"/>
                                        <p:tgtEl>
                                          <p:spTgt spid="10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3">
                                            <p:txEl>
                                              <p:pRg st="3" end="3"/>
                                            </p:txEl>
                                          </p:spTgt>
                                        </p:tgtEl>
                                        <p:attrNameLst>
                                          <p:attrName>style.visibility</p:attrName>
                                        </p:attrNameLst>
                                      </p:cBhvr>
                                      <p:to>
                                        <p:strVal val="visible"/>
                                      </p:to>
                                    </p:set>
                                    <p:animEffect transition="in" filter="dissolve">
                                      <p:cBhvr>
                                        <p:cTn id="22" dur="500"/>
                                        <p:tgtEl>
                                          <p:spTgt spid="10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33">
                                            <p:txEl>
                                              <p:pRg st="4" end="4"/>
                                            </p:txEl>
                                          </p:spTgt>
                                        </p:tgtEl>
                                        <p:attrNameLst>
                                          <p:attrName>style.visibility</p:attrName>
                                        </p:attrNameLst>
                                      </p:cBhvr>
                                      <p:to>
                                        <p:strVal val="visible"/>
                                      </p:to>
                                    </p:set>
                                    <p:animEffect transition="in" filter="dissolve">
                                      <p:cBhvr>
                                        <p:cTn id="27" dur="500"/>
                                        <p:tgtEl>
                                          <p:spTgt spid="10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33">
                                            <p:txEl>
                                              <p:pRg st="5" end="5"/>
                                            </p:txEl>
                                          </p:spTgt>
                                        </p:tgtEl>
                                        <p:attrNameLst>
                                          <p:attrName>style.visibility</p:attrName>
                                        </p:attrNameLst>
                                      </p:cBhvr>
                                      <p:to>
                                        <p:strVal val="visible"/>
                                      </p:to>
                                    </p:set>
                                    <p:animEffect transition="in" filter="dissolve">
                                      <p:cBhvr>
                                        <p:cTn id="32" dur="500"/>
                                        <p:tgtEl>
                                          <p:spTgt spid="10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33">
                                            <p:txEl>
                                              <p:pRg st="6" end="6"/>
                                            </p:txEl>
                                          </p:spTgt>
                                        </p:tgtEl>
                                        <p:attrNameLst>
                                          <p:attrName>style.visibility</p:attrName>
                                        </p:attrNameLst>
                                      </p:cBhvr>
                                      <p:to>
                                        <p:strVal val="visible"/>
                                      </p:to>
                                    </p:set>
                                    <p:animEffect transition="in" filter="dissolve">
                                      <p:cBhvr>
                                        <p:cTn id="37" dur="500"/>
                                        <p:tgtEl>
                                          <p:spTgt spid="10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5"/>
          <p:cNvSpPr>
            <a:spLocks noGrp="1"/>
          </p:cNvSpPr>
          <p:nvPr>
            <p:ph type="sldNum" sz="quarter" idx="12"/>
          </p:nvPr>
        </p:nvSpPr>
        <p:spPr/>
        <p:txBody>
          <a:bodyPr/>
          <a:lstStyle/>
          <a:p>
            <a:pPr>
              <a:defRPr/>
            </a:pPr>
            <a:fld id="{54FFC02C-E1B1-4AEA-8F6C-EB6A21746B13}" type="slidenum">
              <a:rPr lang="en-US"/>
              <a:pPr>
                <a:defRPr/>
              </a:pPr>
              <a:t>40</a:t>
            </a:fld>
            <a:endParaRPr lang="en-US"/>
          </a:p>
        </p:txBody>
      </p:sp>
      <p:sp>
        <p:nvSpPr>
          <p:cNvPr id="81922" name="Rectangle 2"/>
          <p:cNvSpPr>
            <a:spLocks noGrp="1" noChangeArrowheads="1"/>
          </p:cNvSpPr>
          <p:nvPr>
            <p:ph type="title"/>
          </p:nvPr>
        </p:nvSpPr>
        <p:spPr/>
        <p:txBody>
          <a:bodyPr/>
          <a:lstStyle/>
          <a:p>
            <a:pPr eaLnBrk="1" hangingPunct="1">
              <a:defRPr/>
            </a:pPr>
            <a:r>
              <a:rPr lang="en-US" smtClean="0"/>
              <a:t>Switching</a:t>
            </a:r>
            <a:endParaRPr lang="en-US" dirty="0" smtClean="0"/>
          </a:p>
        </p:txBody>
      </p:sp>
      <p:sp>
        <p:nvSpPr>
          <p:cNvPr id="81923" name="Rectangle 3"/>
          <p:cNvSpPr>
            <a:spLocks noGrp="1" noChangeArrowheads="1"/>
          </p:cNvSpPr>
          <p:nvPr>
            <p:ph type="body" idx="1"/>
          </p:nvPr>
        </p:nvSpPr>
        <p:spPr>
          <a:xfrm>
            <a:off x="457200" y="1143000"/>
            <a:ext cx="8229600" cy="5410200"/>
          </a:xfrm>
        </p:spPr>
        <p:txBody>
          <a:bodyPr/>
          <a:lstStyle/>
          <a:p>
            <a:pPr eaLnBrk="1" hangingPunct="1">
              <a:lnSpc>
                <a:spcPct val="90000"/>
              </a:lnSpc>
              <a:defRPr/>
            </a:pPr>
            <a:r>
              <a:rPr lang="en-US" sz="2800" smtClean="0">
                <a:solidFill>
                  <a:schemeClr val="folHlink"/>
                </a:solidFill>
              </a:rPr>
              <a:t>Dedicated circuits</a:t>
            </a:r>
          </a:p>
          <a:p>
            <a:pPr eaLnBrk="1" hangingPunct="1">
              <a:lnSpc>
                <a:spcPct val="90000"/>
              </a:lnSpc>
              <a:defRPr/>
            </a:pPr>
            <a:r>
              <a:rPr lang="en-US" sz="2800" smtClean="0">
                <a:solidFill>
                  <a:schemeClr val="folHlink"/>
                </a:solidFill>
              </a:rPr>
              <a:t>Circuit switching</a:t>
            </a:r>
          </a:p>
          <a:p>
            <a:pPr lvl="1" eaLnBrk="1" hangingPunct="1">
              <a:lnSpc>
                <a:spcPct val="90000"/>
              </a:lnSpc>
              <a:defRPr/>
            </a:pPr>
            <a:r>
              <a:rPr lang="en-US" sz="2400" smtClean="0"/>
              <a:t>Telephone switches</a:t>
            </a:r>
            <a:br>
              <a:rPr lang="en-US" sz="2400" smtClean="0"/>
            </a:br>
            <a:r>
              <a:rPr lang="en-US" sz="2400" smtClean="0"/>
              <a:t>establish circuits</a:t>
            </a:r>
            <a:br>
              <a:rPr lang="en-US" sz="2400" smtClean="0"/>
            </a:br>
            <a:r>
              <a:rPr lang="en-US" sz="2400" smtClean="0"/>
              <a:t>for communication</a:t>
            </a:r>
          </a:p>
          <a:p>
            <a:pPr eaLnBrk="1" hangingPunct="1">
              <a:lnSpc>
                <a:spcPct val="90000"/>
              </a:lnSpc>
              <a:defRPr/>
            </a:pPr>
            <a:r>
              <a:rPr lang="en-US" sz="2800" smtClean="0">
                <a:solidFill>
                  <a:schemeClr val="folHlink"/>
                </a:solidFill>
              </a:rPr>
              <a:t>Packet switching</a:t>
            </a:r>
          </a:p>
          <a:p>
            <a:pPr lvl="1" eaLnBrk="1" hangingPunct="1">
              <a:lnSpc>
                <a:spcPct val="90000"/>
              </a:lnSpc>
              <a:defRPr/>
            </a:pPr>
            <a:r>
              <a:rPr lang="en-US" sz="2400" smtClean="0"/>
              <a:t>Data are put into</a:t>
            </a:r>
            <a:br>
              <a:rPr lang="en-US" sz="2400" smtClean="0"/>
            </a:br>
            <a:r>
              <a:rPr lang="en-US" sz="2400" smtClean="0"/>
              <a:t>packets</a:t>
            </a:r>
          </a:p>
          <a:p>
            <a:pPr lvl="1" eaLnBrk="1" hangingPunct="1">
              <a:lnSpc>
                <a:spcPct val="90000"/>
              </a:lnSpc>
              <a:defRPr/>
            </a:pPr>
            <a:r>
              <a:rPr lang="en-US" sz="2400" smtClean="0"/>
              <a:t>Each stamped with</a:t>
            </a:r>
            <a:br>
              <a:rPr lang="en-US" sz="2400" smtClean="0"/>
            </a:br>
            <a:r>
              <a:rPr lang="en-US" sz="2400" smtClean="0">
                <a:solidFill>
                  <a:schemeClr val="hlink"/>
                </a:solidFill>
              </a:rPr>
              <a:t>source</a:t>
            </a:r>
            <a:r>
              <a:rPr lang="en-US" sz="2400" smtClean="0"/>
              <a:t> and </a:t>
            </a:r>
            <a:r>
              <a:rPr lang="en-US" sz="2400" smtClean="0">
                <a:solidFill>
                  <a:schemeClr val="hlink"/>
                </a:solidFill>
              </a:rPr>
              <a:t>destination</a:t>
            </a:r>
            <a:r>
              <a:rPr lang="en-US" sz="2400" smtClean="0"/>
              <a:t/>
            </a:r>
            <a:br>
              <a:rPr lang="en-US" sz="2400" smtClean="0"/>
            </a:br>
            <a:r>
              <a:rPr lang="en-US" sz="2400" smtClean="0"/>
              <a:t>addresses</a:t>
            </a:r>
          </a:p>
          <a:p>
            <a:pPr lvl="1" eaLnBrk="1" hangingPunct="1">
              <a:lnSpc>
                <a:spcPct val="90000"/>
              </a:lnSpc>
              <a:defRPr/>
            </a:pPr>
            <a:r>
              <a:rPr lang="en-US" sz="2400" smtClean="0">
                <a:solidFill>
                  <a:schemeClr val="hlink"/>
                </a:solidFill>
              </a:rPr>
              <a:t>Routers</a:t>
            </a:r>
            <a:r>
              <a:rPr lang="en-US" sz="2400" smtClean="0"/>
              <a:t> know where to</a:t>
            </a:r>
            <a:br>
              <a:rPr lang="en-US" sz="2400" smtClean="0"/>
            </a:br>
            <a:r>
              <a:rPr lang="en-US" sz="2400" smtClean="0"/>
              <a:t>forward packets</a:t>
            </a:r>
          </a:p>
        </p:txBody>
      </p:sp>
      <p:grpSp>
        <p:nvGrpSpPr>
          <p:cNvPr id="41989" name="Group 19"/>
          <p:cNvGrpSpPr>
            <a:grpSpLocks/>
          </p:cNvGrpSpPr>
          <p:nvPr/>
        </p:nvGrpSpPr>
        <p:grpSpPr bwMode="auto">
          <a:xfrm>
            <a:off x="5715000" y="1295400"/>
            <a:ext cx="1676400" cy="1066800"/>
            <a:chOff x="3600" y="864"/>
            <a:chExt cx="1056" cy="672"/>
          </a:xfrm>
        </p:grpSpPr>
        <p:sp>
          <p:nvSpPr>
            <p:cNvPr id="42081" name="Line 10"/>
            <p:cNvSpPr>
              <a:spLocks noChangeShapeType="1"/>
            </p:cNvSpPr>
            <p:nvPr/>
          </p:nvSpPr>
          <p:spPr bwMode="auto">
            <a:xfrm>
              <a:off x="3600" y="1536"/>
              <a:ext cx="624" cy="0"/>
            </a:xfrm>
            <a:prstGeom prst="line">
              <a:avLst/>
            </a:prstGeom>
            <a:noFill/>
            <a:ln w="28575">
              <a:solidFill>
                <a:srgbClr val="66FF33"/>
              </a:solidFill>
              <a:round/>
              <a:headEnd/>
              <a:tailEnd/>
            </a:ln>
          </p:spPr>
          <p:txBody>
            <a:bodyPr/>
            <a:lstStyle/>
            <a:p>
              <a:endParaRPr lang="en-US"/>
            </a:p>
          </p:txBody>
        </p:sp>
        <p:sp>
          <p:nvSpPr>
            <p:cNvPr id="42082" name="Line 11"/>
            <p:cNvSpPr>
              <a:spLocks noChangeShapeType="1"/>
            </p:cNvSpPr>
            <p:nvPr/>
          </p:nvSpPr>
          <p:spPr bwMode="auto">
            <a:xfrm>
              <a:off x="3600" y="864"/>
              <a:ext cx="624" cy="0"/>
            </a:xfrm>
            <a:prstGeom prst="line">
              <a:avLst/>
            </a:prstGeom>
            <a:noFill/>
            <a:ln w="28575">
              <a:solidFill>
                <a:srgbClr val="66FF33"/>
              </a:solidFill>
              <a:round/>
              <a:headEnd/>
              <a:tailEnd/>
            </a:ln>
          </p:spPr>
          <p:txBody>
            <a:bodyPr/>
            <a:lstStyle/>
            <a:p>
              <a:endParaRPr lang="en-US"/>
            </a:p>
          </p:txBody>
        </p:sp>
        <p:sp>
          <p:nvSpPr>
            <p:cNvPr id="42083" name="Line 12"/>
            <p:cNvSpPr>
              <a:spLocks noChangeShapeType="1"/>
            </p:cNvSpPr>
            <p:nvPr/>
          </p:nvSpPr>
          <p:spPr bwMode="auto">
            <a:xfrm>
              <a:off x="3600" y="864"/>
              <a:ext cx="0" cy="672"/>
            </a:xfrm>
            <a:prstGeom prst="line">
              <a:avLst/>
            </a:prstGeom>
            <a:noFill/>
            <a:ln w="28575">
              <a:solidFill>
                <a:srgbClr val="66FF33"/>
              </a:solidFill>
              <a:round/>
              <a:headEnd/>
              <a:tailEnd/>
            </a:ln>
          </p:spPr>
          <p:txBody>
            <a:bodyPr/>
            <a:lstStyle/>
            <a:p>
              <a:endParaRPr lang="en-US"/>
            </a:p>
          </p:txBody>
        </p:sp>
        <p:sp>
          <p:nvSpPr>
            <p:cNvPr id="42084" name="Line 13"/>
            <p:cNvSpPr>
              <a:spLocks noChangeShapeType="1"/>
            </p:cNvSpPr>
            <p:nvPr/>
          </p:nvSpPr>
          <p:spPr bwMode="auto">
            <a:xfrm>
              <a:off x="4224" y="864"/>
              <a:ext cx="0" cy="672"/>
            </a:xfrm>
            <a:prstGeom prst="line">
              <a:avLst/>
            </a:prstGeom>
            <a:noFill/>
            <a:ln w="28575">
              <a:solidFill>
                <a:srgbClr val="66FF33"/>
              </a:solidFill>
              <a:round/>
              <a:headEnd/>
              <a:tailEnd/>
            </a:ln>
          </p:spPr>
          <p:txBody>
            <a:bodyPr/>
            <a:lstStyle/>
            <a:p>
              <a:endParaRPr lang="en-US"/>
            </a:p>
          </p:txBody>
        </p:sp>
        <p:sp>
          <p:nvSpPr>
            <p:cNvPr id="42085" name="Line 14"/>
            <p:cNvSpPr>
              <a:spLocks noChangeShapeType="1"/>
            </p:cNvSpPr>
            <p:nvPr/>
          </p:nvSpPr>
          <p:spPr bwMode="auto">
            <a:xfrm flipH="1">
              <a:off x="4224" y="1152"/>
              <a:ext cx="432" cy="384"/>
            </a:xfrm>
            <a:prstGeom prst="line">
              <a:avLst/>
            </a:prstGeom>
            <a:noFill/>
            <a:ln w="28575">
              <a:solidFill>
                <a:srgbClr val="66FF33"/>
              </a:solidFill>
              <a:round/>
              <a:headEnd/>
              <a:tailEnd/>
            </a:ln>
          </p:spPr>
          <p:txBody>
            <a:bodyPr/>
            <a:lstStyle/>
            <a:p>
              <a:endParaRPr lang="en-US"/>
            </a:p>
          </p:txBody>
        </p:sp>
        <p:sp>
          <p:nvSpPr>
            <p:cNvPr id="42086" name="Line 15"/>
            <p:cNvSpPr>
              <a:spLocks noChangeShapeType="1"/>
            </p:cNvSpPr>
            <p:nvPr/>
          </p:nvSpPr>
          <p:spPr bwMode="auto">
            <a:xfrm flipH="1" flipV="1">
              <a:off x="4224" y="864"/>
              <a:ext cx="432" cy="288"/>
            </a:xfrm>
            <a:prstGeom prst="line">
              <a:avLst/>
            </a:prstGeom>
            <a:noFill/>
            <a:ln w="28575">
              <a:solidFill>
                <a:srgbClr val="66FF33"/>
              </a:solidFill>
              <a:round/>
              <a:headEnd/>
              <a:tailEnd/>
            </a:ln>
          </p:spPr>
          <p:txBody>
            <a:bodyPr/>
            <a:lstStyle/>
            <a:p>
              <a:endParaRPr lang="en-US"/>
            </a:p>
          </p:txBody>
        </p:sp>
        <p:sp>
          <p:nvSpPr>
            <p:cNvPr id="42087" name="Line 16"/>
            <p:cNvSpPr>
              <a:spLocks noChangeShapeType="1"/>
            </p:cNvSpPr>
            <p:nvPr/>
          </p:nvSpPr>
          <p:spPr bwMode="auto">
            <a:xfrm flipH="1">
              <a:off x="3600" y="864"/>
              <a:ext cx="624" cy="672"/>
            </a:xfrm>
            <a:prstGeom prst="line">
              <a:avLst/>
            </a:prstGeom>
            <a:noFill/>
            <a:ln w="28575">
              <a:solidFill>
                <a:srgbClr val="66FF33"/>
              </a:solidFill>
              <a:round/>
              <a:headEnd/>
              <a:tailEnd/>
            </a:ln>
          </p:spPr>
          <p:txBody>
            <a:bodyPr/>
            <a:lstStyle/>
            <a:p>
              <a:endParaRPr lang="en-US"/>
            </a:p>
          </p:txBody>
        </p:sp>
        <p:sp>
          <p:nvSpPr>
            <p:cNvPr id="42088" name="Line 17"/>
            <p:cNvSpPr>
              <a:spLocks noChangeShapeType="1"/>
            </p:cNvSpPr>
            <p:nvPr/>
          </p:nvSpPr>
          <p:spPr bwMode="auto">
            <a:xfrm flipH="1" flipV="1">
              <a:off x="3600" y="864"/>
              <a:ext cx="624" cy="672"/>
            </a:xfrm>
            <a:prstGeom prst="line">
              <a:avLst/>
            </a:prstGeom>
            <a:noFill/>
            <a:ln w="28575">
              <a:solidFill>
                <a:srgbClr val="66FF33"/>
              </a:solidFill>
              <a:round/>
              <a:headEnd/>
              <a:tailEnd/>
            </a:ln>
          </p:spPr>
          <p:txBody>
            <a:bodyPr/>
            <a:lstStyle/>
            <a:p>
              <a:endParaRPr lang="en-US"/>
            </a:p>
          </p:txBody>
        </p:sp>
      </p:grpSp>
      <p:sp>
        <p:nvSpPr>
          <p:cNvPr id="41990" name="Line 53"/>
          <p:cNvSpPr>
            <a:spLocks noChangeShapeType="1"/>
          </p:cNvSpPr>
          <p:nvPr/>
        </p:nvSpPr>
        <p:spPr bwMode="auto">
          <a:xfrm>
            <a:off x="5715000" y="1295400"/>
            <a:ext cx="0" cy="1066800"/>
          </a:xfrm>
          <a:prstGeom prst="line">
            <a:avLst/>
          </a:prstGeom>
          <a:noFill/>
          <a:ln w="57150">
            <a:solidFill>
              <a:schemeClr val="hlink"/>
            </a:solidFill>
            <a:prstDash val="sysDot"/>
            <a:round/>
            <a:headEnd/>
            <a:tailEnd/>
          </a:ln>
        </p:spPr>
        <p:txBody>
          <a:bodyPr/>
          <a:lstStyle/>
          <a:p>
            <a:endParaRPr lang="en-US"/>
          </a:p>
        </p:txBody>
      </p:sp>
      <p:sp>
        <p:nvSpPr>
          <p:cNvPr id="41991" name="Line 54"/>
          <p:cNvSpPr>
            <a:spLocks noChangeShapeType="1"/>
          </p:cNvSpPr>
          <p:nvPr/>
        </p:nvSpPr>
        <p:spPr bwMode="auto">
          <a:xfrm>
            <a:off x="6705600" y="1295400"/>
            <a:ext cx="685800" cy="457200"/>
          </a:xfrm>
          <a:prstGeom prst="line">
            <a:avLst/>
          </a:prstGeom>
          <a:noFill/>
          <a:ln w="57150">
            <a:solidFill>
              <a:schemeClr val="folHlink"/>
            </a:solidFill>
            <a:prstDash val="sysDot"/>
            <a:round/>
            <a:headEnd/>
            <a:tailEnd/>
          </a:ln>
        </p:spPr>
        <p:txBody>
          <a:bodyPr/>
          <a:lstStyle/>
          <a:p>
            <a:endParaRPr lang="en-US"/>
          </a:p>
        </p:txBody>
      </p:sp>
      <p:grpSp>
        <p:nvGrpSpPr>
          <p:cNvPr id="41992" name="Group 18"/>
          <p:cNvGrpSpPr>
            <a:grpSpLocks/>
          </p:cNvGrpSpPr>
          <p:nvPr/>
        </p:nvGrpSpPr>
        <p:grpSpPr bwMode="auto">
          <a:xfrm>
            <a:off x="5486400" y="1066800"/>
            <a:ext cx="2133600" cy="1447800"/>
            <a:chOff x="3456" y="720"/>
            <a:chExt cx="1344" cy="912"/>
          </a:xfrm>
        </p:grpSpPr>
        <p:pic>
          <p:nvPicPr>
            <p:cNvPr id="42076" name="Picture 5" descr="MC900433861[1]"/>
            <p:cNvPicPr>
              <a:picLocks noChangeAspect="1" noChangeArrowheads="1"/>
            </p:cNvPicPr>
            <p:nvPr/>
          </p:nvPicPr>
          <p:blipFill>
            <a:blip r:embed="rId2" cstate="print"/>
            <a:srcRect/>
            <a:stretch>
              <a:fillRect/>
            </a:stretch>
          </p:blipFill>
          <p:spPr bwMode="auto">
            <a:xfrm>
              <a:off x="3456" y="720"/>
              <a:ext cx="240" cy="240"/>
            </a:xfrm>
            <a:prstGeom prst="rect">
              <a:avLst/>
            </a:prstGeom>
            <a:noFill/>
            <a:ln w="9525">
              <a:noFill/>
              <a:miter lim="800000"/>
              <a:headEnd/>
              <a:tailEnd/>
            </a:ln>
          </p:spPr>
        </p:pic>
        <p:pic>
          <p:nvPicPr>
            <p:cNvPr id="42077" name="Picture 6" descr="MC900433861[1]"/>
            <p:cNvPicPr>
              <a:picLocks noChangeAspect="1" noChangeArrowheads="1"/>
            </p:cNvPicPr>
            <p:nvPr/>
          </p:nvPicPr>
          <p:blipFill>
            <a:blip r:embed="rId2" cstate="print"/>
            <a:srcRect/>
            <a:stretch>
              <a:fillRect/>
            </a:stretch>
          </p:blipFill>
          <p:spPr bwMode="auto">
            <a:xfrm>
              <a:off x="3456" y="1392"/>
              <a:ext cx="240" cy="240"/>
            </a:xfrm>
            <a:prstGeom prst="rect">
              <a:avLst/>
            </a:prstGeom>
            <a:noFill/>
            <a:ln w="9525">
              <a:noFill/>
              <a:miter lim="800000"/>
              <a:headEnd/>
              <a:tailEnd/>
            </a:ln>
          </p:spPr>
        </p:pic>
        <p:pic>
          <p:nvPicPr>
            <p:cNvPr id="42078" name="Picture 7" descr="MC900433861[1]"/>
            <p:cNvPicPr>
              <a:picLocks noChangeAspect="1" noChangeArrowheads="1"/>
            </p:cNvPicPr>
            <p:nvPr/>
          </p:nvPicPr>
          <p:blipFill>
            <a:blip r:embed="rId2" cstate="print"/>
            <a:srcRect/>
            <a:stretch>
              <a:fillRect/>
            </a:stretch>
          </p:blipFill>
          <p:spPr bwMode="auto">
            <a:xfrm>
              <a:off x="4080" y="720"/>
              <a:ext cx="240" cy="240"/>
            </a:xfrm>
            <a:prstGeom prst="rect">
              <a:avLst/>
            </a:prstGeom>
            <a:noFill/>
            <a:ln w="9525">
              <a:noFill/>
              <a:miter lim="800000"/>
              <a:headEnd/>
              <a:tailEnd/>
            </a:ln>
          </p:spPr>
        </p:pic>
        <p:pic>
          <p:nvPicPr>
            <p:cNvPr id="42079" name="Picture 8" descr="MC900433861[1]"/>
            <p:cNvPicPr>
              <a:picLocks noChangeAspect="1" noChangeArrowheads="1"/>
            </p:cNvPicPr>
            <p:nvPr/>
          </p:nvPicPr>
          <p:blipFill>
            <a:blip r:embed="rId2" cstate="print"/>
            <a:srcRect/>
            <a:stretch>
              <a:fillRect/>
            </a:stretch>
          </p:blipFill>
          <p:spPr bwMode="auto">
            <a:xfrm>
              <a:off x="4128" y="1392"/>
              <a:ext cx="240" cy="240"/>
            </a:xfrm>
            <a:prstGeom prst="rect">
              <a:avLst/>
            </a:prstGeom>
            <a:noFill/>
            <a:ln w="9525">
              <a:noFill/>
              <a:miter lim="800000"/>
              <a:headEnd/>
              <a:tailEnd/>
            </a:ln>
          </p:spPr>
        </p:pic>
        <p:pic>
          <p:nvPicPr>
            <p:cNvPr id="42080" name="Picture 9" descr="MC900433861[1]"/>
            <p:cNvPicPr>
              <a:picLocks noChangeAspect="1" noChangeArrowheads="1"/>
            </p:cNvPicPr>
            <p:nvPr/>
          </p:nvPicPr>
          <p:blipFill>
            <a:blip r:embed="rId2" cstate="print"/>
            <a:srcRect/>
            <a:stretch>
              <a:fillRect/>
            </a:stretch>
          </p:blipFill>
          <p:spPr bwMode="auto">
            <a:xfrm>
              <a:off x="4560" y="1008"/>
              <a:ext cx="240" cy="240"/>
            </a:xfrm>
            <a:prstGeom prst="rect">
              <a:avLst/>
            </a:prstGeom>
            <a:noFill/>
            <a:ln w="9525">
              <a:noFill/>
              <a:miter lim="800000"/>
              <a:headEnd/>
              <a:tailEnd/>
            </a:ln>
          </p:spPr>
        </p:pic>
      </p:grpSp>
      <p:grpSp>
        <p:nvGrpSpPr>
          <p:cNvPr id="4" name="Group 130"/>
          <p:cNvGrpSpPr>
            <a:grpSpLocks/>
          </p:cNvGrpSpPr>
          <p:nvPr/>
        </p:nvGrpSpPr>
        <p:grpSpPr bwMode="auto">
          <a:xfrm>
            <a:off x="4876800" y="2667000"/>
            <a:ext cx="3429000" cy="1890713"/>
            <a:chOff x="3072" y="1680"/>
            <a:chExt cx="2160" cy="1191"/>
          </a:xfrm>
        </p:grpSpPr>
        <p:grpSp>
          <p:nvGrpSpPr>
            <p:cNvPr id="42042" name="Group 64"/>
            <p:cNvGrpSpPr>
              <a:grpSpLocks/>
            </p:cNvGrpSpPr>
            <p:nvPr/>
          </p:nvGrpSpPr>
          <p:grpSpPr bwMode="auto">
            <a:xfrm>
              <a:off x="3264" y="1872"/>
              <a:ext cx="1776" cy="816"/>
              <a:chOff x="2352" y="3168"/>
              <a:chExt cx="1776" cy="816"/>
            </a:xfrm>
          </p:grpSpPr>
          <p:sp>
            <p:nvSpPr>
              <p:cNvPr id="42068" name="Line 40"/>
              <p:cNvSpPr>
                <a:spLocks noChangeShapeType="1"/>
              </p:cNvSpPr>
              <p:nvPr/>
            </p:nvSpPr>
            <p:spPr bwMode="auto">
              <a:xfrm>
                <a:off x="3024" y="3552"/>
                <a:ext cx="528" cy="0"/>
              </a:xfrm>
              <a:prstGeom prst="line">
                <a:avLst/>
              </a:prstGeom>
              <a:noFill/>
              <a:ln w="28575">
                <a:solidFill>
                  <a:srgbClr val="66FF33"/>
                </a:solidFill>
                <a:round/>
                <a:headEnd/>
                <a:tailEnd/>
              </a:ln>
            </p:spPr>
            <p:txBody>
              <a:bodyPr/>
              <a:lstStyle/>
              <a:p>
                <a:endParaRPr lang="en-US"/>
              </a:p>
            </p:txBody>
          </p:sp>
          <p:sp>
            <p:nvSpPr>
              <p:cNvPr id="42069" name="Line 43"/>
              <p:cNvSpPr>
                <a:spLocks noChangeShapeType="1"/>
              </p:cNvSpPr>
              <p:nvPr/>
            </p:nvSpPr>
            <p:spPr bwMode="auto">
              <a:xfrm flipH="1">
                <a:off x="2640" y="3600"/>
                <a:ext cx="336" cy="336"/>
              </a:xfrm>
              <a:prstGeom prst="line">
                <a:avLst/>
              </a:prstGeom>
              <a:noFill/>
              <a:ln w="28575">
                <a:solidFill>
                  <a:srgbClr val="66FF33"/>
                </a:solidFill>
                <a:round/>
                <a:headEnd/>
                <a:tailEnd/>
              </a:ln>
            </p:spPr>
            <p:txBody>
              <a:bodyPr/>
              <a:lstStyle/>
              <a:p>
                <a:endParaRPr lang="en-US"/>
              </a:p>
            </p:txBody>
          </p:sp>
          <p:sp>
            <p:nvSpPr>
              <p:cNvPr id="42070" name="Line 45"/>
              <p:cNvSpPr>
                <a:spLocks noChangeShapeType="1"/>
              </p:cNvSpPr>
              <p:nvPr/>
            </p:nvSpPr>
            <p:spPr bwMode="auto">
              <a:xfrm>
                <a:off x="3024" y="3648"/>
                <a:ext cx="528" cy="0"/>
              </a:xfrm>
              <a:prstGeom prst="line">
                <a:avLst/>
              </a:prstGeom>
              <a:noFill/>
              <a:ln w="28575">
                <a:solidFill>
                  <a:srgbClr val="66FF33"/>
                </a:solidFill>
                <a:round/>
                <a:headEnd/>
                <a:tailEnd/>
              </a:ln>
            </p:spPr>
            <p:txBody>
              <a:bodyPr/>
              <a:lstStyle/>
              <a:p>
                <a:endParaRPr lang="en-US"/>
              </a:p>
            </p:txBody>
          </p:sp>
          <p:sp>
            <p:nvSpPr>
              <p:cNvPr id="42071" name="Line 46"/>
              <p:cNvSpPr>
                <a:spLocks noChangeShapeType="1"/>
              </p:cNvSpPr>
              <p:nvPr/>
            </p:nvSpPr>
            <p:spPr bwMode="auto">
              <a:xfrm>
                <a:off x="2640" y="3216"/>
                <a:ext cx="288" cy="384"/>
              </a:xfrm>
              <a:prstGeom prst="line">
                <a:avLst/>
              </a:prstGeom>
              <a:noFill/>
              <a:ln w="28575">
                <a:solidFill>
                  <a:srgbClr val="66FF33"/>
                </a:solidFill>
                <a:round/>
                <a:headEnd/>
                <a:tailEnd/>
              </a:ln>
            </p:spPr>
            <p:txBody>
              <a:bodyPr/>
              <a:lstStyle/>
              <a:p>
                <a:endParaRPr lang="en-US"/>
              </a:p>
            </p:txBody>
          </p:sp>
          <p:sp>
            <p:nvSpPr>
              <p:cNvPr id="42072" name="Line 47"/>
              <p:cNvSpPr>
                <a:spLocks noChangeShapeType="1"/>
              </p:cNvSpPr>
              <p:nvPr/>
            </p:nvSpPr>
            <p:spPr bwMode="auto">
              <a:xfrm flipH="1">
                <a:off x="3552" y="3552"/>
                <a:ext cx="576" cy="48"/>
              </a:xfrm>
              <a:prstGeom prst="line">
                <a:avLst/>
              </a:prstGeom>
              <a:noFill/>
              <a:ln w="28575">
                <a:solidFill>
                  <a:srgbClr val="66FF33"/>
                </a:solidFill>
                <a:round/>
                <a:headEnd/>
                <a:tailEnd/>
              </a:ln>
            </p:spPr>
            <p:txBody>
              <a:bodyPr/>
              <a:lstStyle/>
              <a:p>
                <a:endParaRPr lang="en-US"/>
              </a:p>
            </p:txBody>
          </p:sp>
          <p:sp>
            <p:nvSpPr>
              <p:cNvPr id="42073" name="Line 48"/>
              <p:cNvSpPr>
                <a:spLocks noChangeShapeType="1"/>
              </p:cNvSpPr>
              <p:nvPr/>
            </p:nvSpPr>
            <p:spPr bwMode="auto">
              <a:xfrm flipH="1">
                <a:off x="3552" y="3168"/>
                <a:ext cx="432" cy="432"/>
              </a:xfrm>
              <a:prstGeom prst="line">
                <a:avLst/>
              </a:prstGeom>
              <a:noFill/>
              <a:ln w="28575">
                <a:solidFill>
                  <a:srgbClr val="66FF33"/>
                </a:solidFill>
                <a:round/>
                <a:headEnd/>
                <a:tailEnd/>
              </a:ln>
            </p:spPr>
            <p:txBody>
              <a:bodyPr/>
              <a:lstStyle/>
              <a:p>
                <a:endParaRPr lang="en-US"/>
              </a:p>
            </p:txBody>
          </p:sp>
          <p:sp>
            <p:nvSpPr>
              <p:cNvPr id="42074" name="Line 49"/>
              <p:cNvSpPr>
                <a:spLocks noChangeShapeType="1"/>
              </p:cNvSpPr>
              <p:nvPr/>
            </p:nvSpPr>
            <p:spPr bwMode="auto">
              <a:xfrm flipH="1" flipV="1">
                <a:off x="3552" y="3600"/>
                <a:ext cx="432" cy="384"/>
              </a:xfrm>
              <a:prstGeom prst="line">
                <a:avLst/>
              </a:prstGeom>
              <a:noFill/>
              <a:ln w="28575">
                <a:solidFill>
                  <a:srgbClr val="66FF33"/>
                </a:solidFill>
                <a:round/>
                <a:headEnd/>
                <a:tailEnd/>
              </a:ln>
            </p:spPr>
            <p:txBody>
              <a:bodyPr/>
              <a:lstStyle/>
              <a:p>
                <a:endParaRPr lang="en-US"/>
              </a:p>
            </p:txBody>
          </p:sp>
          <p:sp>
            <p:nvSpPr>
              <p:cNvPr id="42075" name="Line 51"/>
              <p:cNvSpPr>
                <a:spLocks noChangeShapeType="1"/>
              </p:cNvSpPr>
              <p:nvPr/>
            </p:nvSpPr>
            <p:spPr bwMode="auto">
              <a:xfrm flipH="1">
                <a:off x="2352" y="3600"/>
                <a:ext cx="576" cy="0"/>
              </a:xfrm>
              <a:prstGeom prst="line">
                <a:avLst/>
              </a:prstGeom>
              <a:noFill/>
              <a:ln w="28575">
                <a:solidFill>
                  <a:srgbClr val="66FF33"/>
                </a:solidFill>
                <a:round/>
                <a:headEnd/>
                <a:tailEnd/>
              </a:ln>
            </p:spPr>
            <p:txBody>
              <a:bodyPr/>
              <a:lstStyle/>
              <a:p>
                <a:endParaRPr lang="en-US"/>
              </a:p>
            </p:txBody>
          </p:sp>
        </p:grpSp>
        <p:sp>
          <p:nvSpPr>
            <p:cNvPr id="42043" name="AutoShape 22"/>
            <p:cNvSpPr>
              <a:spLocks noChangeArrowheads="1"/>
            </p:cNvSpPr>
            <p:nvPr/>
          </p:nvSpPr>
          <p:spPr bwMode="auto">
            <a:xfrm>
              <a:off x="3893" y="2557"/>
              <a:ext cx="643" cy="314"/>
            </a:xfrm>
            <a:prstGeom prst="wedgeRoundRectCallout">
              <a:avLst>
                <a:gd name="adj1" fmla="val 33463"/>
                <a:gd name="adj2" fmla="val -91667"/>
                <a:gd name="adj3" fmla="val 16667"/>
              </a:avLst>
            </a:prstGeom>
            <a:solidFill>
              <a:schemeClr val="hlink"/>
            </a:solidFill>
            <a:ln w="12700" algn="ctr">
              <a:solidFill>
                <a:srgbClr val="66FF33"/>
              </a:solidFill>
              <a:miter lim="800000"/>
              <a:headEnd/>
              <a:tailEnd/>
            </a:ln>
          </p:spPr>
          <p:txBody>
            <a:bodyPr wrap="none">
              <a:spAutoFit/>
            </a:bodyPr>
            <a:lstStyle/>
            <a:p>
              <a:pPr algn="ctr"/>
              <a:r>
                <a:rPr lang="en-US" sz="1200" b="1">
                  <a:solidFill>
                    <a:schemeClr val="bg2"/>
                  </a:solidFill>
                </a:rPr>
                <a:t>telephone</a:t>
              </a:r>
              <a:br>
                <a:rPr lang="en-US" sz="1200" b="1">
                  <a:solidFill>
                    <a:schemeClr val="bg2"/>
                  </a:solidFill>
                </a:rPr>
              </a:br>
              <a:r>
                <a:rPr lang="en-US" sz="1200" b="1">
                  <a:solidFill>
                    <a:schemeClr val="bg2"/>
                  </a:solidFill>
                </a:rPr>
                <a:t>switch</a:t>
              </a:r>
            </a:p>
          </p:txBody>
        </p:sp>
        <p:grpSp>
          <p:nvGrpSpPr>
            <p:cNvPr id="42044" name="Group 58"/>
            <p:cNvGrpSpPr>
              <a:grpSpLocks/>
            </p:cNvGrpSpPr>
            <p:nvPr/>
          </p:nvGrpSpPr>
          <p:grpSpPr bwMode="auto">
            <a:xfrm>
              <a:off x="3552" y="1920"/>
              <a:ext cx="1296" cy="720"/>
              <a:chOff x="3552" y="2112"/>
              <a:chExt cx="1296" cy="720"/>
            </a:xfrm>
          </p:grpSpPr>
          <p:sp>
            <p:nvSpPr>
              <p:cNvPr id="42065" name="Line 55"/>
              <p:cNvSpPr>
                <a:spLocks noChangeShapeType="1"/>
              </p:cNvSpPr>
              <p:nvPr/>
            </p:nvSpPr>
            <p:spPr bwMode="auto">
              <a:xfrm>
                <a:off x="3552" y="2112"/>
                <a:ext cx="288" cy="384"/>
              </a:xfrm>
              <a:prstGeom prst="line">
                <a:avLst/>
              </a:prstGeom>
              <a:noFill/>
              <a:ln w="57150">
                <a:solidFill>
                  <a:schemeClr val="hlink"/>
                </a:solidFill>
                <a:prstDash val="sysDot"/>
                <a:round/>
                <a:headEnd/>
                <a:tailEnd/>
              </a:ln>
            </p:spPr>
            <p:txBody>
              <a:bodyPr/>
              <a:lstStyle/>
              <a:p>
                <a:endParaRPr lang="en-US"/>
              </a:p>
            </p:txBody>
          </p:sp>
          <p:sp>
            <p:nvSpPr>
              <p:cNvPr id="42066" name="Line 56"/>
              <p:cNvSpPr>
                <a:spLocks noChangeShapeType="1"/>
              </p:cNvSpPr>
              <p:nvPr/>
            </p:nvSpPr>
            <p:spPr bwMode="auto">
              <a:xfrm>
                <a:off x="3984" y="2448"/>
                <a:ext cx="432" cy="0"/>
              </a:xfrm>
              <a:prstGeom prst="line">
                <a:avLst/>
              </a:prstGeom>
              <a:noFill/>
              <a:ln w="57150">
                <a:solidFill>
                  <a:schemeClr val="hlink"/>
                </a:solidFill>
                <a:prstDash val="sysDot"/>
                <a:round/>
                <a:headEnd/>
                <a:tailEnd/>
              </a:ln>
            </p:spPr>
            <p:txBody>
              <a:bodyPr/>
              <a:lstStyle/>
              <a:p>
                <a:endParaRPr lang="en-US"/>
              </a:p>
            </p:txBody>
          </p:sp>
          <p:sp>
            <p:nvSpPr>
              <p:cNvPr id="42067" name="Line 57"/>
              <p:cNvSpPr>
                <a:spLocks noChangeShapeType="1"/>
              </p:cNvSpPr>
              <p:nvPr/>
            </p:nvSpPr>
            <p:spPr bwMode="auto">
              <a:xfrm>
                <a:off x="4512" y="2544"/>
                <a:ext cx="336" cy="288"/>
              </a:xfrm>
              <a:prstGeom prst="line">
                <a:avLst/>
              </a:prstGeom>
              <a:noFill/>
              <a:ln w="57150">
                <a:solidFill>
                  <a:schemeClr val="hlink"/>
                </a:solidFill>
                <a:prstDash val="sysDot"/>
                <a:round/>
                <a:headEnd/>
                <a:tailEnd/>
              </a:ln>
            </p:spPr>
            <p:txBody>
              <a:bodyPr/>
              <a:lstStyle/>
              <a:p>
                <a:endParaRPr lang="en-US"/>
              </a:p>
            </p:txBody>
          </p:sp>
        </p:grpSp>
        <p:grpSp>
          <p:nvGrpSpPr>
            <p:cNvPr id="42045" name="Group 63"/>
            <p:cNvGrpSpPr>
              <a:grpSpLocks/>
            </p:cNvGrpSpPr>
            <p:nvPr/>
          </p:nvGrpSpPr>
          <p:grpSpPr bwMode="auto">
            <a:xfrm>
              <a:off x="3552" y="1872"/>
              <a:ext cx="1344" cy="768"/>
              <a:chOff x="3552" y="2064"/>
              <a:chExt cx="1344" cy="768"/>
            </a:xfrm>
          </p:grpSpPr>
          <p:sp>
            <p:nvSpPr>
              <p:cNvPr id="42062" name="Line 60"/>
              <p:cNvSpPr>
                <a:spLocks noChangeShapeType="1"/>
              </p:cNvSpPr>
              <p:nvPr/>
            </p:nvSpPr>
            <p:spPr bwMode="auto">
              <a:xfrm flipV="1">
                <a:off x="3552" y="2544"/>
                <a:ext cx="288" cy="288"/>
              </a:xfrm>
              <a:prstGeom prst="line">
                <a:avLst/>
              </a:prstGeom>
              <a:noFill/>
              <a:ln w="57150">
                <a:solidFill>
                  <a:schemeClr val="folHlink"/>
                </a:solidFill>
                <a:prstDash val="sysDot"/>
                <a:round/>
                <a:headEnd/>
                <a:tailEnd/>
              </a:ln>
            </p:spPr>
            <p:txBody>
              <a:bodyPr/>
              <a:lstStyle/>
              <a:p>
                <a:endParaRPr lang="en-US"/>
              </a:p>
            </p:txBody>
          </p:sp>
          <p:sp>
            <p:nvSpPr>
              <p:cNvPr id="42063" name="Line 61"/>
              <p:cNvSpPr>
                <a:spLocks noChangeShapeType="1"/>
              </p:cNvSpPr>
              <p:nvPr/>
            </p:nvSpPr>
            <p:spPr bwMode="auto">
              <a:xfrm flipV="1">
                <a:off x="3936" y="2544"/>
                <a:ext cx="480" cy="0"/>
              </a:xfrm>
              <a:prstGeom prst="line">
                <a:avLst/>
              </a:prstGeom>
              <a:noFill/>
              <a:ln w="57150">
                <a:solidFill>
                  <a:schemeClr val="folHlink"/>
                </a:solidFill>
                <a:prstDash val="sysDot"/>
                <a:round/>
                <a:headEnd/>
                <a:tailEnd/>
              </a:ln>
            </p:spPr>
            <p:txBody>
              <a:bodyPr/>
              <a:lstStyle/>
              <a:p>
                <a:endParaRPr lang="en-US"/>
              </a:p>
            </p:txBody>
          </p:sp>
          <p:sp>
            <p:nvSpPr>
              <p:cNvPr id="42064" name="Line 62"/>
              <p:cNvSpPr>
                <a:spLocks noChangeShapeType="1"/>
              </p:cNvSpPr>
              <p:nvPr/>
            </p:nvSpPr>
            <p:spPr bwMode="auto">
              <a:xfrm flipV="1">
                <a:off x="4512" y="2064"/>
                <a:ext cx="384" cy="384"/>
              </a:xfrm>
              <a:prstGeom prst="line">
                <a:avLst/>
              </a:prstGeom>
              <a:noFill/>
              <a:ln w="57150">
                <a:solidFill>
                  <a:schemeClr val="folHlink"/>
                </a:solidFill>
                <a:prstDash val="sysDot"/>
                <a:round/>
                <a:headEnd/>
                <a:tailEnd/>
              </a:ln>
            </p:spPr>
            <p:txBody>
              <a:bodyPr/>
              <a:lstStyle/>
              <a:p>
                <a:endParaRPr lang="en-US"/>
              </a:p>
            </p:txBody>
          </p:sp>
        </p:grpSp>
        <p:grpSp>
          <p:nvGrpSpPr>
            <p:cNvPr id="42046" name="Group 52"/>
            <p:cNvGrpSpPr>
              <a:grpSpLocks/>
            </p:cNvGrpSpPr>
            <p:nvPr/>
          </p:nvGrpSpPr>
          <p:grpSpPr bwMode="auto">
            <a:xfrm>
              <a:off x="3072" y="1680"/>
              <a:ext cx="2160" cy="1164"/>
              <a:chOff x="3072" y="1872"/>
              <a:chExt cx="2160" cy="1164"/>
            </a:xfrm>
          </p:grpSpPr>
          <p:pic>
            <p:nvPicPr>
              <p:cNvPr id="42056" name="Picture 4" descr="MC900433907[1]"/>
              <p:cNvPicPr>
                <a:picLocks noChangeAspect="1" noChangeArrowheads="1"/>
              </p:cNvPicPr>
              <p:nvPr/>
            </p:nvPicPr>
            <p:blipFill>
              <a:blip r:embed="rId3" cstate="print"/>
              <a:srcRect/>
              <a:stretch>
                <a:fillRect/>
              </a:stretch>
            </p:blipFill>
            <p:spPr bwMode="auto">
              <a:xfrm>
                <a:off x="3360" y="1884"/>
                <a:ext cx="336" cy="336"/>
              </a:xfrm>
              <a:prstGeom prst="rect">
                <a:avLst/>
              </a:prstGeom>
              <a:noFill/>
              <a:ln w="9525">
                <a:noFill/>
                <a:miter lim="800000"/>
                <a:headEnd/>
                <a:tailEnd/>
              </a:ln>
            </p:spPr>
          </p:pic>
          <p:pic>
            <p:nvPicPr>
              <p:cNvPr id="42057" name="Picture 32" descr="MC900433907[1]"/>
              <p:cNvPicPr>
                <a:picLocks noChangeAspect="1" noChangeArrowheads="1"/>
              </p:cNvPicPr>
              <p:nvPr/>
            </p:nvPicPr>
            <p:blipFill>
              <a:blip r:embed="rId3" cstate="print"/>
              <a:srcRect/>
              <a:stretch>
                <a:fillRect/>
              </a:stretch>
            </p:blipFill>
            <p:spPr bwMode="auto">
              <a:xfrm>
                <a:off x="3360" y="2700"/>
                <a:ext cx="336" cy="336"/>
              </a:xfrm>
              <a:prstGeom prst="rect">
                <a:avLst/>
              </a:prstGeom>
              <a:noFill/>
              <a:ln w="9525">
                <a:noFill/>
                <a:miter lim="800000"/>
                <a:headEnd/>
                <a:tailEnd/>
              </a:ln>
            </p:spPr>
          </p:pic>
          <p:pic>
            <p:nvPicPr>
              <p:cNvPr id="42058" name="Picture 33" descr="MC900433907[1]"/>
              <p:cNvPicPr>
                <a:picLocks noChangeAspect="1" noChangeArrowheads="1"/>
              </p:cNvPicPr>
              <p:nvPr/>
            </p:nvPicPr>
            <p:blipFill>
              <a:blip r:embed="rId3" cstate="print"/>
              <a:srcRect/>
              <a:stretch>
                <a:fillRect/>
              </a:stretch>
            </p:blipFill>
            <p:spPr bwMode="auto">
              <a:xfrm>
                <a:off x="4752" y="2700"/>
                <a:ext cx="336" cy="336"/>
              </a:xfrm>
              <a:prstGeom prst="rect">
                <a:avLst/>
              </a:prstGeom>
              <a:noFill/>
              <a:ln w="9525">
                <a:noFill/>
                <a:miter lim="800000"/>
                <a:headEnd/>
                <a:tailEnd/>
              </a:ln>
            </p:spPr>
          </p:pic>
          <p:pic>
            <p:nvPicPr>
              <p:cNvPr id="42059" name="Picture 34" descr="MC900433907[1]"/>
              <p:cNvPicPr>
                <a:picLocks noChangeAspect="1" noChangeArrowheads="1"/>
              </p:cNvPicPr>
              <p:nvPr/>
            </p:nvPicPr>
            <p:blipFill>
              <a:blip r:embed="rId3" cstate="print"/>
              <a:srcRect/>
              <a:stretch>
                <a:fillRect/>
              </a:stretch>
            </p:blipFill>
            <p:spPr bwMode="auto">
              <a:xfrm>
                <a:off x="4896" y="2256"/>
                <a:ext cx="336" cy="336"/>
              </a:xfrm>
              <a:prstGeom prst="rect">
                <a:avLst/>
              </a:prstGeom>
              <a:noFill/>
              <a:ln w="9525">
                <a:noFill/>
                <a:miter lim="800000"/>
                <a:headEnd/>
                <a:tailEnd/>
              </a:ln>
            </p:spPr>
          </p:pic>
          <p:pic>
            <p:nvPicPr>
              <p:cNvPr id="42060" name="Picture 35" descr="MC900433907[1]"/>
              <p:cNvPicPr>
                <a:picLocks noChangeAspect="1" noChangeArrowheads="1"/>
              </p:cNvPicPr>
              <p:nvPr/>
            </p:nvPicPr>
            <p:blipFill>
              <a:blip r:embed="rId3" cstate="print"/>
              <a:srcRect/>
              <a:stretch>
                <a:fillRect/>
              </a:stretch>
            </p:blipFill>
            <p:spPr bwMode="auto">
              <a:xfrm>
                <a:off x="4752" y="1872"/>
                <a:ext cx="336" cy="336"/>
              </a:xfrm>
              <a:prstGeom prst="rect">
                <a:avLst/>
              </a:prstGeom>
              <a:noFill/>
              <a:ln w="9525">
                <a:noFill/>
                <a:miter lim="800000"/>
                <a:headEnd/>
                <a:tailEnd/>
              </a:ln>
            </p:spPr>
          </p:pic>
          <p:pic>
            <p:nvPicPr>
              <p:cNvPr id="42061" name="Picture 50" descr="MC900433907[1]"/>
              <p:cNvPicPr>
                <a:picLocks noChangeAspect="1" noChangeArrowheads="1"/>
              </p:cNvPicPr>
              <p:nvPr/>
            </p:nvPicPr>
            <p:blipFill>
              <a:blip r:embed="rId3" cstate="print"/>
              <a:srcRect/>
              <a:stretch>
                <a:fillRect/>
              </a:stretch>
            </p:blipFill>
            <p:spPr bwMode="auto">
              <a:xfrm>
                <a:off x="3072" y="2304"/>
                <a:ext cx="336" cy="336"/>
              </a:xfrm>
              <a:prstGeom prst="rect">
                <a:avLst/>
              </a:prstGeom>
              <a:noFill/>
              <a:ln w="9525">
                <a:noFill/>
                <a:miter lim="800000"/>
                <a:headEnd/>
                <a:tailEnd/>
              </a:ln>
            </p:spPr>
          </p:pic>
        </p:grpSp>
        <p:grpSp>
          <p:nvGrpSpPr>
            <p:cNvPr id="42047" name="Group 65"/>
            <p:cNvGrpSpPr>
              <a:grpSpLocks/>
            </p:cNvGrpSpPr>
            <p:nvPr/>
          </p:nvGrpSpPr>
          <p:grpSpPr bwMode="auto">
            <a:xfrm>
              <a:off x="3792" y="2172"/>
              <a:ext cx="768" cy="240"/>
              <a:chOff x="2880" y="3468"/>
              <a:chExt cx="768" cy="240"/>
            </a:xfrm>
          </p:grpSpPr>
          <p:grpSp>
            <p:nvGrpSpPr>
              <p:cNvPr id="42048" name="Group 27"/>
              <p:cNvGrpSpPr>
                <a:grpSpLocks/>
              </p:cNvGrpSpPr>
              <p:nvPr/>
            </p:nvGrpSpPr>
            <p:grpSpPr bwMode="auto">
              <a:xfrm>
                <a:off x="2880" y="3468"/>
                <a:ext cx="192" cy="240"/>
                <a:chOff x="3408" y="2160"/>
                <a:chExt cx="192" cy="240"/>
              </a:xfrm>
            </p:grpSpPr>
            <p:sp>
              <p:nvSpPr>
                <p:cNvPr id="42053" name="Rectangle 23"/>
                <p:cNvSpPr>
                  <a:spLocks noChangeArrowheads="1"/>
                </p:cNvSpPr>
                <p:nvPr/>
              </p:nvSpPr>
              <p:spPr bwMode="auto">
                <a:xfrm>
                  <a:off x="3408" y="2160"/>
                  <a:ext cx="192" cy="24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endParaRPr lang="en-US"/>
                </a:p>
              </p:txBody>
            </p:sp>
            <p:sp>
              <p:nvSpPr>
                <p:cNvPr id="42054" name="Rectangle 24"/>
                <p:cNvSpPr>
                  <a:spLocks noChangeArrowheads="1"/>
                </p:cNvSpPr>
                <p:nvPr/>
              </p:nvSpPr>
              <p:spPr bwMode="auto">
                <a:xfrm>
                  <a:off x="3456" y="2208"/>
                  <a:ext cx="48" cy="48"/>
                </a:xfrm>
                <a:prstGeom prst="rect">
                  <a:avLst/>
                </a:prstGeom>
                <a:solidFill>
                  <a:schemeClr val="hlink"/>
                </a:solidFill>
                <a:ln w="9525">
                  <a:noFill/>
                  <a:miter lim="800000"/>
                  <a:headEnd/>
                  <a:tailEnd/>
                </a:ln>
              </p:spPr>
              <p:txBody>
                <a:bodyPr wrap="none" anchor="ctr"/>
                <a:lstStyle/>
                <a:p>
                  <a:endParaRPr lang="en-US"/>
                </a:p>
              </p:txBody>
            </p:sp>
            <p:sp>
              <p:nvSpPr>
                <p:cNvPr id="42055" name="Rectangle 25"/>
                <p:cNvSpPr>
                  <a:spLocks noChangeArrowheads="1"/>
                </p:cNvSpPr>
                <p:nvPr/>
              </p:nvSpPr>
              <p:spPr bwMode="auto">
                <a:xfrm>
                  <a:off x="3456" y="2304"/>
                  <a:ext cx="48" cy="48"/>
                </a:xfrm>
                <a:prstGeom prst="rect">
                  <a:avLst/>
                </a:prstGeom>
                <a:solidFill>
                  <a:schemeClr val="folHlink"/>
                </a:solidFill>
                <a:ln w="9525">
                  <a:noFill/>
                  <a:miter lim="800000"/>
                  <a:headEnd/>
                  <a:tailEnd/>
                </a:ln>
              </p:spPr>
              <p:txBody>
                <a:bodyPr wrap="none" anchor="ctr"/>
                <a:lstStyle/>
                <a:p>
                  <a:endParaRPr lang="en-US"/>
                </a:p>
              </p:txBody>
            </p:sp>
          </p:grpSp>
          <p:grpSp>
            <p:nvGrpSpPr>
              <p:cNvPr id="42049" name="Group 28"/>
              <p:cNvGrpSpPr>
                <a:grpSpLocks/>
              </p:cNvGrpSpPr>
              <p:nvPr/>
            </p:nvGrpSpPr>
            <p:grpSpPr bwMode="auto">
              <a:xfrm>
                <a:off x="3456" y="3468"/>
                <a:ext cx="192" cy="240"/>
                <a:chOff x="3408" y="2160"/>
                <a:chExt cx="192" cy="240"/>
              </a:xfrm>
            </p:grpSpPr>
            <p:sp>
              <p:nvSpPr>
                <p:cNvPr id="42050" name="Rectangle 29"/>
                <p:cNvSpPr>
                  <a:spLocks noChangeArrowheads="1"/>
                </p:cNvSpPr>
                <p:nvPr/>
              </p:nvSpPr>
              <p:spPr bwMode="auto">
                <a:xfrm>
                  <a:off x="3408" y="2160"/>
                  <a:ext cx="192" cy="24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endParaRPr lang="en-US"/>
                </a:p>
              </p:txBody>
            </p:sp>
            <p:sp>
              <p:nvSpPr>
                <p:cNvPr id="42051" name="Rectangle 30"/>
                <p:cNvSpPr>
                  <a:spLocks noChangeArrowheads="1"/>
                </p:cNvSpPr>
                <p:nvPr/>
              </p:nvSpPr>
              <p:spPr bwMode="auto">
                <a:xfrm>
                  <a:off x="3456" y="2208"/>
                  <a:ext cx="48" cy="48"/>
                </a:xfrm>
                <a:prstGeom prst="rect">
                  <a:avLst/>
                </a:prstGeom>
                <a:solidFill>
                  <a:schemeClr val="hlink"/>
                </a:solidFill>
                <a:ln w="9525">
                  <a:noFill/>
                  <a:miter lim="800000"/>
                  <a:headEnd/>
                  <a:tailEnd/>
                </a:ln>
              </p:spPr>
              <p:txBody>
                <a:bodyPr wrap="none" anchor="ctr"/>
                <a:lstStyle/>
                <a:p>
                  <a:endParaRPr lang="en-US"/>
                </a:p>
              </p:txBody>
            </p:sp>
            <p:sp>
              <p:nvSpPr>
                <p:cNvPr id="42052" name="Rectangle 31"/>
                <p:cNvSpPr>
                  <a:spLocks noChangeArrowheads="1"/>
                </p:cNvSpPr>
                <p:nvPr/>
              </p:nvSpPr>
              <p:spPr bwMode="auto">
                <a:xfrm>
                  <a:off x="3456" y="2304"/>
                  <a:ext cx="48" cy="48"/>
                </a:xfrm>
                <a:prstGeom prst="rect">
                  <a:avLst/>
                </a:prstGeom>
                <a:solidFill>
                  <a:schemeClr val="folHlink"/>
                </a:solidFill>
                <a:ln w="9525">
                  <a:noFill/>
                  <a:miter lim="800000"/>
                  <a:headEnd/>
                  <a:tailEnd/>
                </a:ln>
              </p:spPr>
              <p:txBody>
                <a:bodyPr wrap="none" anchor="ctr"/>
                <a:lstStyle/>
                <a:p>
                  <a:endParaRPr lang="en-US"/>
                </a:p>
              </p:txBody>
            </p:sp>
          </p:grpSp>
        </p:grpSp>
      </p:grpSp>
      <p:grpSp>
        <p:nvGrpSpPr>
          <p:cNvPr id="12" name="Group 131"/>
          <p:cNvGrpSpPr>
            <a:grpSpLocks/>
          </p:cNvGrpSpPr>
          <p:nvPr/>
        </p:nvGrpSpPr>
        <p:grpSpPr bwMode="auto">
          <a:xfrm>
            <a:off x="4724400" y="4953000"/>
            <a:ext cx="3429000" cy="1752600"/>
            <a:chOff x="2976" y="3120"/>
            <a:chExt cx="2160" cy="1104"/>
          </a:xfrm>
        </p:grpSpPr>
        <p:grpSp>
          <p:nvGrpSpPr>
            <p:cNvPr id="41995" name="Group 124"/>
            <p:cNvGrpSpPr>
              <a:grpSpLocks/>
            </p:cNvGrpSpPr>
            <p:nvPr/>
          </p:nvGrpSpPr>
          <p:grpSpPr bwMode="auto">
            <a:xfrm>
              <a:off x="3120" y="3264"/>
              <a:ext cx="1872" cy="912"/>
              <a:chOff x="3120" y="3264"/>
              <a:chExt cx="1872" cy="912"/>
            </a:xfrm>
          </p:grpSpPr>
          <p:sp>
            <p:nvSpPr>
              <p:cNvPr id="42033" name="Line 82"/>
              <p:cNvSpPr>
                <a:spLocks noChangeShapeType="1"/>
              </p:cNvSpPr>
              <p:nvPr/>
            </p:nvSpPr>
            <p:spPr bwMode="auto">
              <a:xfrm flipH="1">
                <a:off x="3312" y="3312"/>
                <a:ext cx="480" cy="0"/>
              </a:xfrm>
              <a:prstGeom prst="line">
                <a:avLst/>
              </a:prstGeom>
              <a:noFill/>
              <a:ln w="28575">
                <a:solidFill>
                  <a:srgbClr val="66FF33"/>
                </a:solidFill>
                <a:round/>
                <a:headEnd/>
                <a:tailEnd/>
              </a:ln>
            </p:spPr>
            <p:txBody>
              <a:bodyPr/>
              <a:lstStyle/>
              <a:p>
                <a:endParaRPr lang="en-US"/>
              </a:p>
            </p:txBody>
          </p:sp>
          <p:sp>
            <p:nvSpPr>
              <p:cNvPr id="42034" name="Line 86"/>
              <p:cNvSpPr>
                <a:spLocks noChangeShapeType="1"/>
              </p:cNvSpPr>
              <p:nvPr/>
            </p:nvSpPr>
            <p:spPr bwMode="auto">
              <a:xfrm flipH="1">
                <a:off x="3120" y="3696"/>
                <a:ext cx="672" cy="240"/>
              </a:xfrm>
              <a:prstGeom prst="line">
                <a:avLst/>
              </a:prstGeom>
              <a:noFill/>
              <a:ln w="28575">
                <a:solidFill>
                  <a:srgbClr val="66FF33"/>
                </a:solidFill>
                <a:round/>
                <a:headEnd/>
                <a:tailEnd/>
              </a:ln>
            </p:spPr>
            <p:txBody>
              <a:bodyPr/>
              <a:lstStyle/>
              <a:p>
                <a:endParaRPr lang="en-US"/>
              </a:p>
            </p:txBody>
          </p:sp>
          <p:sp>
            <p:nvSpPr>
              <p:cNvPr id="42035" name="Line 87"/>
              <p:cNvSpPr>
                <a:spLocks noChangeShapeType="1"/>
              </p:cNvSpPr>
              <p:nvPr/>
            </p:nvSpPr>
            <p:spPr bwMode="auto">
              <a:xfrm flipH="1">
                <a:off x="3504" y="3696"/>
                <a:ext cx="288" cy="480"/>
              </a:xfrm>
              <a:prstGeom prst="line">
                <a:avLst/>
              </a:prstGeom>
              <a:noFill/>
              <a:ln w="28575">
                <a:solidFill>
                  <a:srgbClr val="66FF33"/>
                </a:solidFill>
                <a:round/>
                <a:headEnd/>
                <a:tailEnd/>
              </a:ln>
            </p:spPr>
            <p:txBody>
              <a:bodyPr/>
              <a:lstStyle/>
              <a:p>
                <a:endParaRPr lang="en-US"/>
              </a:p>
            </p:txBody>
          </p:sp>
          <p:sp>
            <p:nvSpPr>
              <p:cNvPr id="42036" name="Line 88"/>
              <p:cNvSpPr>
                <a:spLocks noChangeShapeType="1"/>
              </p:cNvSpPr>
              <p:nvPr/>
            </p:nvSpPr>
            <p:spPr bwMode="auto">
              <a:xfrm flipH="1">
                <a:off x="3840" y="3696"/>
                <a:ext cx="528" cy="0"/>
              </a:xfrm>
              <a:prstGeom prst="line">
                <a:avLst/>
              </a:prstGeom>
              <a:noFill/>
              <a:ln w="28575">
                <a:solidFill>
                  <a:srgbClr val="66FF33"/>
                </a:solidFill>
                <a:round/>
                <a:headEnd/>
                <a:tailEnd/>
              </a:ln>
            </p:spPr>
            <p:txBody>
              <a:bodyPr/>
              <a:lstStyle/>
              <a:p>
                <a:endParaRPr lang="en-US"/>
              </a:p>
            </p:txBody>
          </p:sp>
          <p:sp>
            <p:nvSpPr>
              <p:cNvPr id="42037" name="Line 89"/>
              <p:cNvSpPr>
                <a:spLocks noChangeShapeType="1"/>
              </p:cNvSpPr>
              <p:nvPr/>
            </p:nvSpPr>
            <p:spPr bwMode="auto">
              <a:xfrm flipH="1">
                <a:off x="3840" y="3312"/>
                <a:ext cx="528" cy="0"/>
              </a:xfrm>
              <a:prstGeom prst="line">
                <a:avLst/>
              </a:prstGeom>
              <a:noFill/>
              <a:ln w="28575">
                <a:solidFill>
                  <a:srgbClr val="66FF33"/>
                </a:solidFill>
                <a:round/>
                <a:headEnd/>
                <a:tailEnd/>
              </a:ln>
            </p:spPr>
            <p:txBody>
              <a:bodyPr/>
              <a:lstStyle/>
              <a:p>
                <a:endParaRPr lang="en-US"/>
              </a:p>
            </p:txBody>
          </p:sp>
          <p:sp>
            <p:nvSpPr>
              <p:cNvPr id="42038" name="Line 90"/>
              <p:cNvSpPr>
                <a:spLocks noChangeShapeType="1"/>
              </p:cNvSpPr>
              <p:nvPr/>
            </p:nvSpPr>
            <p:spPr bwMode="auto">
              <a:xfrm flipH="1" flipV="1">
                <a:off x="3840" y="3312"/>
                <a:ext cx="0" cy="384"/>
              </a:xfrm>
              <a:prstGeom prst="line">
                <a:avLst/>
              </a:prstGeom>
              <a:noFill/>
              <a:ln w="28575">
                <a:solidFill>
                  <a:srgbClr val="66FF33"/>
                </a:solidFill>
                <a:round/>
                <a:headEnd/>
                <a:tailEnd/>
              </a:ln>
            </p:spPr>
            <p:txBody>
              <a:bodyPr/>
              <a:lstStyle/>
              <a:p>
                <a:endParaRPr lang="en-US"/>
              </a:p>
            </p:txBody>
          </p:sp>
          <p:sp>
            <p:nvSpPr>
              <p:cNvPr id="42039" name="Line 91"/>
              <p:cNvSpPr>
                <a:spLocks noChangeShapeType="1"/>
              </p:cNvSpPr>
              <p:nvPr/>
            </p:nvSpPr>
            <p:spPr bwMode="auto">
              <a:xfrm flipH="1" flipV="1">
                <a:off x="4368" y="3312"/>
                <a:ext cx="0" cy="384"/>
              </a:xfrm>
              <a:prstGeom prst="line">
                <a:avLst/>
              </a:prstGeom>
              <a:noFill/>
              <a:ln w="28575">
                <a:solidFill>
                  <a:srgbClr val="66FF33"/>
                </a:solidFill>
                <a:round/>
                <a:headEnd/>
                <a:tailEnd/>
              </a:ln>
            </p:spPr>
            <p:txBody>
              <a:bodyPr/>
              <a:lstStyle/>
              <a:p>
                <a:endParaRPr lang="en-US"/>
              </a:p>
            </p:txBody>
          </p:sp>
          <p:sp>
            <p:nvSpPr>
              <p:cNvPr id="42040" name="Line 92"/>
              <p:cNvSpPr>
                <a:spLocks noChangeShapeType="1"/>
              </p:cNvSpPr>
              <p:nvPr/>
            </p:nvSpPr>
            <p:spPr bwMode="auto">
              <a:xfrm flipH="1" flipV="1">
                <a:off x="4416" y="3696"/>
                <a:ext cx="432" cy="48"/>
              </a:xfrm>
              <a:prstGeom prst="line">
                <a:avLst/>
              </a:prstGeom>
              <a:noFill/>
              <a:ln w="28575">
                <a:solidFill>
                  <a:srgbClr val="66FF33"/>
                </a:solidFill>
                <a:round/>
                <a:headEnd/>
                <a:tailEnd/>
              </a:ln>
            </p:spPr>
            <p:txBody>
              <a:bodyPr/>
              <a:lstStyle/>
              <a:p>
                <a:endParaRPr lang="en-US"/>
              </a:p>
            </p:txBody>
          </p:sp>
          <p:sp>
            <p:nvSpPr>
              <p:cNvPr id="42041" name="Line 93"/>
              <p:cNvSpPr>
                <a:spLocks noChangeShapeType="1"/>
              </p:cNvSpPr>
              <p:nvPr/>
            </p:nvSpPr>
            <p:spPr bwMode="auto">
              <a:xfrm flipH="1">
                <a:off x="4416" y="3264"/>
                <a:ext cx="576" cy="48"/>
              </a:xfrm>
              <a:prstGeom prst="line">
                <a:avLst/>
              </a:prstGeom>
              <a:noFill/>
              <a:ln w="28575">
                <a:solidFill>
                  <a:srgbClr val="66FF33"/>
                </a:solidFill>
                <a:round/>
                <a:headEnd/>
                <a:tailEnd/>
              </a:ln>
            </p:spPr>
            <p:txBody>
              <a:bodyPr/>
              <a:lstStyle/>
              <a:p>
                <a:endParaRPr lang="en-US"/>
              </a:p>
            </p:txBody>
          </p:sp>
        </p:grpSp>
        <p:sp>
          <p:nvSpPr>
            <p:cNvPr id="41996" name="AutoShape 68"/>
            <p:cNvSpPr>
              <a:spLocks noChangeArrowheads="1"/>
            </p:cNvSpPr>
            <p:nvPr/>
          </p:nvSpPr>
          <p:spPr bwMode="auto">
            <a:xfrm>
              <a:off x="4560" y="3888"/>
              <a:ext cx="479" cy="190"/>
            </a:xfrm>
            <a:prstGeom prst="wedgeRoundRectCallout">
              <a:avLst>
                <a:gd name="adj1" fmla="val -75681"/>
                <a:gd name="adj2" fmla="val -91579"/>
                <a:gd name="adj3" fmla="val 16667"/>
              </a:avLst>
            </a:prstGeom>
            <a:solidFill>
              <a:schemeClr val="hlink"/>
            </a:solidFill>
            <a:ln w="12700">
              <a:solidFill>
                <a:srgbClr val="66FF33"/>
              </a:solidFill>
              <a:miter lim="800000"/>
              <a:headEnd/>
              <a:tailEnd/>
            </a:ln>
          </p:spPr>
          <p:txBody>
            <a:bodyPr wrap="none">
              <a:spAutoFit/>
            </a:bodyPr>
            <a:lstStyle/>
            <a:p>
              <a:pPr algn="ctr"/>
              <a:r>
                <a:rPr lang="en-US" sz="1200" b="1">
                  <a:solidFill>
                    <a:schemeClr val="bg2"/>
                  </a:solidFill>
                </a:rPr>
                <a:t>Router</a:t>
              </a:r>
            </a:p>
          </p:txBody>
        </p:sp>
        <p:grpSp>
          <p:nvGrpSpPr>
            <p:cNvPr id="41997" name="Group 96"/>
            <p:cNvGrpSpPr>
              <a:grpSpLocks/>
            </p:cNvGrpSpPr>
            <p:nvPr/>
          </p:nvGrpSpPr>
          <p:grpSpPr bwMode="auto">
            <a:xfrm>
              <a:off x="3648" y="3216"/>
              <a:ext cx="912" cy="575"/>
              <a:chOff x="3648" y="3216"/>
              <a:chExt cx="912" cy="575"/>
            </a:xfrm>
          </p:grpSpPr>
          <p:pic>
            <p:nvPicPr>
              <p:cNvPr id="42029" name="Picture 69" descr="router"/>
              <p:cNvPicPr>
                <a:picLocks noChangeAspect="1" noChangeArrowheads="1"/>
              </p:cNvPicPr>
              <p:nvPr/>
            </p:nvPicPr>
            <p:blipFill>
              <a:blip r:embed="rId4" cstate="print"/>
              <a:srcRect/>
              <a:stretch>
                <a:fillRect/>
              </a:stretch>
            </p:blipFill>
            <p:spPr bwMode="auto">
              <a:xfrm>
                <a:off x="3648" y="3600"/>
                <a:ext cx="336" cy="191"/>
              </a:xfrm>
              <a:prstGeom prst="rect">
                <a:avLst/>
              </a:prstGeom>
              <a:noFill/>
              <a:ln w="9525">
                <a:noFill/>
                <a:miter lim="800000"/>
                <a:headEnd/>
                <a:tailEnd/>
              </a:ln>
            </p:spPr>
          </p:pic>
          <p:pic>
            <p:nvPicPr>
              <p:cNvPr id="42030" name="Picture 70" descr="router"/>
              <p:cNvPicPr>
                <a:picLocks noChangeAspect="1" noChangeArrowheads="1"/>
              </p:cNvPicPr>
              <p:nvPr/>
            </p:nvPicPr>
            <p:blipFill>
              <a:blip r:embed="rId4" cstate="print"/>
              <a:srcRect/>
              <a:stretch>
                <a:fillRect/>
              </a:stretch>
            </p:blipFill>
            <p:spPr bwMode="auto">
              <a:xfrm>
                <a:off x="3648" y="3216"/>
                <a:ext cx="336" cy="191"/>
              </a:xfrm>
              <a:prstGeom prst="rect">
                <a:avLst/>
              </a:prstGeom>
              <a:noFill/>
              <a:ln w="9525">
                <a:noFill/>
                <a:miter lim="800000"/>
                <a:headEnd/>
                <a:tailEnd/>
              </a:ln>
            </p:spPr>
          </p:pic>
          <p:pic>
            <p:nvPicPr>
              <p:cNvPr id="42031" name="Picture 73" descr="router"/>
              <p:cNvPicPr>
                <a:picLocks noChangeAspect="1" noChangeArrowheads="1"/>
              </p:cNvPicPr>
              <p:nvPr/>
            </p:nvPicPr>
            <p:blipFill>
              <a:blip r:embed="rId4" cstate="print"/>
              <a:srcRect/>
              <a:stretch>
                <a:fillRect/>
              </a:stretch>
            </p:blipFill>
            <p:spPr bwMode="auto">
              <a:xfrm>
                <a:off x="4224" y="3600"/>
                <a:ext cx="336" cy="191"/>
              </a:xfrm>
              <a:prstGeom prst="rect">
                <a:avLst/>
              </a:prstGeom>
              <a:noFill/>
              <a:ln w="9525">
                <a:noFill/>
                <a:miter lim="800000"/>
                <a:headEnd/>
                <a:tailEnd/>
              </a:ln>
            </p:spPr>
          </p:pic>
          <p:pic>
            <p:nvPicPr>
              <p:cNvPr id="42032" name="Picture 74" descr="router"/>
              <p:cNvPicPr>
                <a:picLocks noChangeAspect="1" noChangeArrowheads="1"/>
              </p:cNvPicPr>
              <p:nvPr/>
            </p:nvPicPr>
            <p:blipFill>
              <a:blip r:embed="rId4" cstate="print"/>
              <a:srcRect/>
              <a:stretch>
                <a:fillRect/>
              </a:stretch>
            </p:blipFill>
            <p:spPr bwMode="auto">
              <a:xfrm>
                <a:off x="4224" y="3216"/>
                <a:ext cx="336" cy="191"/>
              </a:xfrm>
              <a:prstGeom prst="rect">
                <a:avLst/>
              </a:prstGeom>
              <a:noFill/>
              <a:ln w="9525">
                <a:noFill/>
                <a:miter lim="800000"/>
                <a:headEnd/>
                <a:tailEnd/>
              </a:ln>
            </p:spPr>
          </p:pic>
        </p:grpSp>
        <p:grpSp>
          <p:nvGrpSpPr>
            <p:cNvPr id="41998" name="Group 123"/>
            <p:cNvGrpSpPr>
              <a:grpSpLocks/>
            </p:cNvGrpSpPr>
            <p:nvPr/>
          </p:nvGrpSpPr>
          <p:grpSpPr bwMode="auto">
            <a:xfrm>
              <a:off x="2976" y="3120"/>
              <a:ext cx="2160" cy="1104"/>
              <a:chOff x="2976" y="3120"/>
              <a:chExt cx="2160" cy="1104"/>
            </a:xfrm>
          </p:grpSpPr>
          <p:sp>
            <p:nvSpPr>
              <p:cNvPr id="42024" name="laptop"/>
              <p:cNvSpPr>
                <a:spLocks noEditPoints="1" noChangeArrowheads="1"/>
              </p:cNvSpPr>
              <p:nvPr/>
            </p:nvSpPr>
            <p:spPr bwMode="auto">
              <a:xfrm>
                <a:off x="3168" y="3168"/>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42025" name="laptop"/>
              <p:cNvSpPr>
                <a:spLocks noEditPoints="1" noChangeArrowheads="1"/>
              </p:cNvSpPr>
              <p:nvPr/>
            </p:nvSpPr>
            <p:spPr bwMode="auto">
              <a:xfrm>
                <a:off x="2976" y="3792"/>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42026" name="laptop"/>
              <p:cNvSpPr>
                <a:spLocks noEditPoints="1" noChangeArrowheads="1"/>
              </p:cNvSpPr>
              <p:nvPr/>
            </p:nvSpPr>
            <p:spPr bwMode="auto">
              <a:xfrm>
                <a:off x="3360" y="4032"/>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42027" name="laptop"/>
              <p:cNvSpPr>
                <a:spLocks noEditPoints="1" noChangeArrowheads="1"/>
              </p:cNvSpPr>
              <p:nvPr/>
            </p:nvSpPr>
            <p:spPr bwMode="auto">
              <a:xfrm>
                <a:off x="4752" y="3600"/>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42028" name="laptop"/>
              <p:cNvSpPr>
                <a:spLocks noEditPoints="1" noChangeArrowheads="1"/>
              </p:cNvSpPr>
              <p:nvPr/>
            </p:nvSpPr>
            <p:spPr bwMode="auto">
              <a:xfrm>
                <a:off x="4896" y="3120"/>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grpSp>
        <p:grpSp>
          <p:nvGrpSpPr>
            <p:cNvPr id="41999" name="Group 100"/>
            <p:cNvGrpSpPr>
              <a:grpSpLocks/>
            </p:cNvGrpSpPr>
            <p:nvPr/>
          </p:nvGrpSpPr>
          <p:grpSpPr bwMode="auto">
            <a:xfrm rot="-1150740">
              <a:off x="3312" y="3696"/>
              <a:ext cx="144" cy="96"/>
              <a:chOff x="2304" y="3840"/>
              <a:chExt cx="144" cy="96"/>
            </a:xfrm>
          </p:grpSpPr>
          <p:sp>
            <p:nvSpPr>
              <p:cNvPr id="42021" name="Rectangle 97"/>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2022" name="AutoShape 99"/>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42023" name="AutoShape 98"/>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grpSp>
          <p:nvGrpSpPr>
            <p:cNvPr id="42000" name="Group 101"/>
            <p:cNvGrpSpPr>
              <a:grpSpLocks/>
            </p:cNvGrpSpPr>
            <p:nvPr/>
          </p:nvGrpSpPr>
          <p:grpSpPr bwMode="auto">
            <a:xfrm>
              <a:off x="3984" y="3552"/>
              <a:ext cx="144" cy="96"/>
              <a:chOff x="2304" y="3840"/>
              <a:chExt cx="144" cy="96"/>
            </a:xfrm>
          </p:grpSpPr>
          <p:sp>
            <p:nvSpPr>
              <p:cNvPr id="42018" name="Rectangle 102"/>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2019" name="AutoShape 103"/>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42020" name="AutoShape 104"/>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grpSp>
          <p:nvGrpSpPr>
            <p:cNvPr id="42001" name="Group 111"/>
            <p:cNvGrpSpPr>
              <a:grpSpLocks/>
            </p:cNvGrpSpPr>
            <p:nvPr/>
          </p:nvGrpSpPr>
          <p:grpSpPr bwMode="auto">
            <a:xfrm>
              <a:off x="3456" y="3168"/>
              <a:ext cx="144" cy="96"/>
              <a:chOff x="2304" y="3840"/>
              <a:chExt cx="144" cy="96"/>
            </a:xfrm>
          </p:grpSpPr>
          <p:sp>
            <p:nvSpPr>
              <p:cNvPr id="42015" name="Rectangle 112"/>
              <p:cNvSpPr>
                <a:spLocks noChangeArrowheads="1"/>
              </p:cNvSpPr>
              <p:nvPr/>
            </p:nvSpPr>
            <p:spPr bwMode="auto">
              <a:xfrm>
                <a:off x="2304" y="3840"/>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2016" name="AutoShape 113"/>
              <p:cNvSpPr>
                <a:spLocks noChangeArrowheads="1"/>
              </p:cNvSpPr>
              <p:nvPr/>
            </p:nvSpPr>
            <p:spPr bwMode="auto">
              <a:xfrm>
                <a:off x="2304" y="3840"/>
                <a:ext cx="144" cy="96"/>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sp>
            <p:nvSpPr>
              <p:cNvPr id="42017" name="AutoShape 114"/>
              <p:cNvSpPr>
                <a:spLocks noChangeArrowheads="1"/>
              </p:cNvSpPr>
              <p:nvPr/>
            </p:nvSpPr>
            <p:spPr bwMode="auto">
              <a:xfrm flipV="1">
                <a:off x="2304" y="3840"/>
                <a:ext cx="144" cy="48"/>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grpSp>
        <p:grpSp>
          <p:nvGrpSpPr>
            <p:cNvPr id="42002" name="Group 115"/>
            <p:cNvGrpSpPr>
              <a:grpSpLocks/>
            </p:cNvGrpSpPr>
            <p:nvPr/>
          </p:nvGrpSpPr>
          <p:grpSpPr bwMode="auto">
            <a:xfrm rot="427501">
              <a:off x="4608" y="3600"/>
              <a:ext cx="144" cy="96"/>
              <a:chOff x="2304" y="3840"/>
              <a:chExt cx="144" cy="96"/>
            </a:xfrm>
          </p:grpSpPr>
          <p:sp>
            <p:nvSpPr>
              <p:cNvPr id="42012" name="Rectangle 116"/>
              <p:cNvSpPr>
                <a:spLocks noChangeArrowheads="1"/>
              </p:cNvSpPr>
              <p:nvPr/>
            </p:nvSpPr>
            <p:spPr bwMode="auto">
              <a:xfrm>
                <a:off x="2304" y="3840"/>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2013" name="AutoShape 117"/>
              <p:cNvSpPr>
                <a:spLocks noChangeArrowheads="1"/>
              </p:cNvSpPr>
              <p:nvPr/>
            </p:nvSpPr>
            <p:spPr bwMode="auto">
              <a:xfrm>
                <a:off x="2304" y="3840"/>
                <a:ext cx="144" cy="96"/>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sp>
            <p:nvSpPr>
              <p:cNvPr id="42014" name="AutoShape 118"/>
              <p:cNvSpPr>
                <a:spLocks noChangeArrowheads="1"/>
              </p:cNvSpPr>
              <p:nvPr/>
            </p:nvSpPr>
            <p:spPr bwMode="auto">
              <a:xfrm flipV="1">
                <a:off x="2304" y="3840"/>
                <a:ext cx="144" cy="48"/>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grpSp>
        <p:grpSp>
          <p:nvGrpSpPr>
            <p:cNvPr id="42003" name="Group 119"/>
            <p:cNvGrpSpPr>
              <a:grpSpLocks/>
            </p:cNvGrpSpPr>
            <p:nvPr/>
          </p:nvGrpSpPr>
          <p:grpSpPr bwMode="auto">
            <a:xfrm rot="-213842">
              <a:off x="4656" y="3168"/>
              <a:ext cx="144" cy="96"/>
              <a:chOff x="2304" y="3840"/>
              <a:chExt cx="144" cy="96"/>
            </a:xfrm>
          </p:grpSpPr>
          <p:sp>
            <p:nvSpPr>
              <p:cNvPr id="42009" name="Rectangle 120"/>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2010" name="AutoShape 121"/>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42011" name="AutoShape 122"/>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sp>
          <p:nvSpPr>
            <p:cNvPr id="42004" name="AutoShape 125"/>
            <p:cNvSpPr>
              <a:spLocks noChangeArrowheads="1"/>
            </p:cNvSpPr>
            <p:nvPr/>
          </p:nvSpPr>
          <p:spPr bwMode="auto">
            <a:xfrm>
              <a:off x="3744" y="3888"/>
              <a:ext cx="476" cy="190"/>
            </a:xfrm>
            <a:prstGeom prst="wedgeRoundRectCallout">
              <a:avLst>
                <a:gd name="adj1" fmla="val 20796"/>
                <a:gd name="adj2" fmla="val -177894"/>
                <a:gd name="adj3" fmla="val 16667"/>
              </a:avLst>
            </a:prstGeom>
            <a:solidFill>
              <a:schemeClr val="folHlink"/>
            </a:solidFill>
            <a:ln w="12700">
              <a:solidFill>
                <a:schemeClr val="tx1"/>
              </a:solidFill>
              <a:miter lim="800000"/>
              <a:headEnd/>
              <a:tailEnd/>
            </a:ln>
          </p:spPr>
          <p:txBody>
            <a:bodyPr wrap="none">
              <a:spAutoFit/>
            </a:bodyPr>
            <a:lstStyle/>
            <a:p>
              <a:pPr algn="ctr"/>
              <a:r>
                <a:rPr lang="en-US" sz="1200" b="1">
                  <a:solidFill>
                    <a:schemeClr val="bg2"/>
                  </a:solidFill>
                </a:rPr>
                <a:t>Packet</a:t>
              </a:r>
            </a:p>
          </p:txBody>
        </p:sp>
        <p:grpSp>
          <p:nvGrpSpPr>
            <p:cNvPr id="42005" name="Group 126"/>
            <p:cNvGrpSpPr>
              <a:grpSpLocks/>
            </p:cNvGrpSpPr>
            <p:nvPr/>
          </p:nvGrpSpPr>
          <p:grpSpPr bwMode="auto">
            <a:xfrm>
              <a:off x="4061" y="3182"/>
              <a:ext cx="144" cy="96"/>
              <a:chOff x="2304" y="3840"/>
              <a:chExt cx="144" cy="96"/>
            </a:xfrm>
          </p:grpSpPr>
          <p:sp>
            <p:nvSpPr>
              <p:cNvPr id="42006" name="Rectangle 127"/>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2007" name="AutoShape 128"/>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42008" name="AutoShape 129"/>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grpSp>
    </p:spTree>
    <p:extLst>
      <p:ext uri="{BB962C8B-B14F-4D97-AF65-F5344CB8AC3E}">
        <p14:creationId xmlns:p14="http://schemas.microsoft.com/office/powerpoint/2010/main" val="328875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4"/>
          <p:cNvSpPr>
            <a:spLocks noGrp="1"/>
          </p:cNvSpPr>
          <p:nvPr>
            <p:ph type="sldNum" sz="quarter" idx="12"/>
          </p:nvPr>
        </p:nvSpPr>
        <p:spPr/>
        <p:txBody>
          <a:bodyPr/>
          <a:lstStyle/>
          <a:p>
            <a:pPr>
              <a:defRPr/>
            </a:pPr>
            <a:fld id="{464273A8-8DD6-43A7-A7A7-B520DED634D8}" type="slidenum">
              <a:rPr lang="en-US"/>
              <a:pPr>
                <a:defRPr/>
              </a:pPr>
              <a:t>41</a:t>
            </a:fld>
            <a:endParaRPr lang="en-US"/>
          </a:p>
        </p:txBody>
      </p:sp>
      <p:sp>
        <p:nvSpPr>
          <p:cNvPr id="43011" name="Rectangle 2"/>
          <p:cNvSpPr>
            <a:spLocks noChangeArrowheads="1"/>
          </p:cNvSpPr>
          <p:nvPr/>
        </p:nvSpPr>
        <p:spPr bwMode="auto">
          <a:xfrm>
            <a:off x="381000" y="1295400"/>
            <a:ext cx="8534400" cy="5181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7587" name="Rectangle 3"/>
          <p:cNvSpPr>
            <a:spLocks noGrp="1" noChangeArrowheads="1"/>
          </p:cNvSpPr>
          <p:nvPr>
            <p:ph type="title"/>
          </p:nvPr>
        </p:nvSpPr>
        <p:spPr/>
        <p:txBody>
          <a:bodyPr/>
          <a:lstStyle/>
          <a:p>
            <a:pPr eaLnBrk="1" hangingPunct="1">
              <a:defRPr/>
            </a:pPr>
            <a:r>
              <a:rPr lang="en-US" smtClean="0"/>
              <a:t>Network of Networks</a:t>
            </a:r>
          </a:p>
        </p:txBody>
      </p:sp>
      <p:grpSp>
        <p:nvGrpSpPr>
          <p:cNvPr id="2" name="Group 4"/>
          <p:cNvGrpSpPr>
            <a:grpSpLocks/>
          </p:cNvGrpSpPr>
          <p:nvPr/>
        </p:nvGrpSpPr>
        <p:grpSpPr bwMode="auto">
          <a:xfrm>
            <a:off x="703263" y="2895600"/>
            <a:ext cx="1547812" cy="304800"/>
            <a:chOff x="768" y="2064"/>
            <a:chExt cx="1056" cy="192"/>
          </a:xfrm>
        </p:grpSpPr>
        <p:sp>
          <p:nvSpPr>
            <p:cNvPr id="43059" name="Line 5"/>
            <p:cNvSpPr>
              <a:spLocks noChangeShapeType="1"/>
            </p:cNvSpPr>
            <p:nvPr/>
          </p:nvSpPr>
          <p:spPr bwMode="auto">
            <a:xfrm>
              <a:off x="768" y="2256"/>
              <a:ext cx="1056" cy="0"/>
            </a:xfrm>
            <a:prstGeom prst="line">
              <a:avLst/>
            </a:prstGeom>
            <a:noFill/>
            <a:ln w="28575">
              <a:solidFill>
                <a:schemeClr val="bg2"/>
              </a:solidFill>
              <a:miter lim="800000"/>
              <a:headEnd/>
              <a:tailEnd/>
            </a:ln>
          </p:spPr>
          <p:txBody>
            <a:bodyPr wrap="none"/>
            <a:lstStyle/>
            <a:p>
              <a:endParaRPr lang="en-US"/>
            </a:p>
          </p:txBody>
        </p:sp>
        <p:sp>
          <p:nvSpPr>
            <p:cNvPr id="43060" name="Line 6"/>
            <p:cNvSpPr>
              <a:spLocks noChangeShapeType="1"/>
            </p:cNvSpPr>
            <p:nvPr/>
          </p:nvSpPr>
          <p:spPr bwMode="auto">
            <a:xfrm>
              <a:off x="864" y="2064"/>
              <a:ext cx="0" cy="192"/>
            </a:xfrm>
            <a:prstGeom prst="line">
              <a:avLst/>
            </a:prstGeom>
            <a:noFill/>
            <a:ln w="28575">
              <a:solidFill>
                <a:schemeClr val="bg2"/>
              </a:solidFill>
              <a:miter lim="800000"/>
              <a:headEnd/>
              <a:tailEnd/>
            </a:ln>
          </p:spPr>
          <p:txBody>
            <a:bodyPr wrap="none"/>
            <a:lstStyle/>
            <a:p>
              <a:endParaRPr lang="en-US"/>
            </a:p>
          </p:txBody>
        </p:sp>
        <p:sp>
          <p:nvSpPr>
            <p:cNvPr id="43061" name="Line 7"/>
            <p:cNvSpPr>
              <a:spLocks noChangeShapeType="1"/>
            </p:cNvSpPr>
            <p:nvPr/>
          </p:nvSpPr>
          <p:spPr bwMode="auto">
            <a:xfrm>
              <a:off x="1152" y="2064"/>
              <a:ext cx="0" cy="192"/>
            </a:xfrm>
            <a:prstGeom prst="line">
              <a:avLst/>
            </a:prstGeom>
            <a:noFill/>
            <a:ln w="28575">
              <a:solidFill>
                <a:schemeClr val="bg2"/>
              </a:solidFill>
              <a:miter lim="800000"/>
              <a:headEnd/>
              <a:tailEnd/>
            </a:ln>
          </p:spPr>
          <p:txBody>
            <a:bodyPr wrap="none"/>
            <a:lstStyle/>
            <a:p>
              <a:endParaRPr lang="en-US"/>
            </a:p>
          </p:txBody>
        </p:sp>
        <p:sp>
          <p:nvSpPr>
            <p:cNvPr id="43062" name="Line 8"/>
            <p:cNvSpPr>
              <a:spLocks noChangeShapeType="1"/>
            </p:cNvSpPr>
            <p:nvPr/>
          </p:nvSpPr>
          <p:spPr bwMode="auto">
            <a:xfrm>
              <a:off x="1440" y="2064"/>
              <a:ext cx="0" cy="192"/>
            </a:xfrm>
            <a:prstGeom prst="line">
              <a:avLst/>
            </a:prstGeom>
            <a:noFill/>
            <a:ln w="28575">
              <a:solidFill>
                <a:schemeClr val="bg2"/>
              </a:solidFill>
              <a:miter lim="800000"/>
              <a:headEnd/>
              <a:tailEnd/>
            </a:ln>
          </p:spPr>
          <p:txBody>
            <a:bodyPr wrap="none"/>
            <a:lstStyle/>
            <a:p>
              <a:endParaRPr lang="en-US"/>
            </a:p>
          </p:txBody>
        </p:sp>
        <p:sp>
          <p:nvSpPr>
            <p:cNvPr id="43063" name="Line 9"/>
            <p:cNvSpPr>
              <a:spLocks noChangeShapeType="1"/>
            </p:cNvSpPr>
            <p:nvPr/>
          </p:nvSpPr>
          <p:spPr bwMode="auto">
            <a:xfrm>
              <a:off x="1728" y="2064"/>
              <a:ext cx="0" cy="192"/>
            </a:xfrm>
            <a:prstGeom prst="line">
              <a:avLst/>
            </a:prstGeom>
            <a:noFill/>
            <a:ln w="28575">
              <a:solidFill>
                <a:schemeClr val="bg2"/>
              </a:solidFill>
              <a:miter lim="800000"/>
              <a:headEnd/>
              <a:tailEnd/>
            </a:ln>
          </p:spPr>
          <p:txBody>
            <a:bodyPr wrap="none"/>
            <a:lstStyle/>
            <a:p>
              <a:endParaRPr lang="en-US"/>
            </a:p>
          </p:txBody>
        </p:sp>
      </p:grpSp>
      <p:sp>
        <p:nvSpPr>
          <p:cNvPr id="43014" name="computr1"/>
          <p:cNvSpPr>
            <a:spLocks noEditPoints="1" noChangeArrowheads="1"/>
          </p:cNvSpPr>
          <p:nvPr/>
        </p:nvSpPr>
        <p:spPr bwMode="auto">
          <a:xfrm>
            <a:off x="703263" y="2667000"/>
            <a:ext cx="280987" cy="304800"/>
          </a:xfrm>
          <a:custGeom>
            <a:avLst/>
            <a:gdLst>
              <a:gd name="T0" fmla="*/ 3305812 w 21600"/>
              <a:gd name="T1" fmla="*/ 0 h 21600"/>
              <a:gd name="T2" fmla="*/ 1827638 w 21600"/>
              <a:gd name="T3" fmla="*/ 0 h 21600"/>
              <a:gd name="T4" fmla="*/ 349452 w 21600"/>
              <a:gd name="T5" fmla="*/ 0 h 21600"/>
              <a:gd name="T6" fmla="*/ 0 w 21600"/>
              <a:gd name="T7" fmla="*/ 3064115 h 21600"/>
              <a:gd name="T8" fmla="*/ 0 w 21600"/>
              <a:gd name="T9" fmla="*/ 4301067 h 21600"/>
              <a:gd name="T10" fmla="*/ 1827638 w 21600"/>
              <a:gd name="T11" fmla="*/ 4301067 h 21600"/>
              <a:gd name="T12" fmla="*/ 3655264 w 21600"/>
              <a:gd name="T13" fmla="*/ 4301067 h 21600"/>
              <a:gd name="T14" fmla="*/ 3655264 w 21600"/>
              <a:gd name="T15" fmla="*/ 3064115 h 21600"/>
              <a:gd name="T16" fmla="*/ 3305812 w 21600"/>
              <a:gd name="T17" fmla="*/ 2698722 h 21600"/>
              <a:gd name="T18" fmla="*/ 349452 w 21600"/>
              <a:gd name="T19" fmla="*/ 2698722 h 21600"/>
              <a:gd name="T20" fmla="*/ 349452 w 21600"/>
              <a:gd name="T21" fmla="*/ 1349262 h 21600"/>
              <a:gd name="T22" fmla="*/ 3305812 w 21600"/>
              <a:gd name="T23" fmla="*/ 1349262 h 21600"/>
              <a:gd name="T24" fmla="*/ 0 w 21600"/>
              <a:gd name="T25" fmla="*/ 3682590 h 21600"/>
              <a:gd name="T26" fmla="*/ 3655264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15" name="computr1"/>
          <p:cNvSpPr>
            <a:spLocks noEditPoints="1" noChangeArrowheads="1"/>
          </p:cNvSpPr>
          <p:nvPr/>
        </p:nvSpPr>
        <p:spPr bwMode="auto">
          <a:xfrm>
            <a:off x="1125538" y="2667000"/>
            <a:ext cx="280987" cy="304800"/>
          </a:xfrm>
          <a:custGeom>
            <a:avLst/>
            <a:gdLst>
              <a:gd name="T0" fmla="*/ 3305812 w 21600"/>
              <a:gd name="T1" fmla="*/ 0 h 21600"/>
              <a:gd name="T2" fmla="*/ 1827638 w 21600"/>
              <a:gd name="T3" fmla="*/ 0 h 21600"/>
              <a:gd name="T4" fmla="*/ 349452 w 21600"/>
              <a:gd name="T5" fmla="*/ 0 h 21600"/>
              <a:gd name="T6" fmla="*/ 0 w 21600"/>
              <a:gd name="T7" fmla="*/ 3064115 h 21600"/>
              <a:gd name="T8" fmla="*/ 0 w 21600"/>
              <a:gd name="T9" fmla="*/ 4301067 h 21600"/>
              <a:gd name="T10" fmla="*/ 1827638 w 21600"/>
              <a:gd name="T11" fmla="*/ 4301067 h 21600"/>
              <a:gd name="T12" fmla="*/ 3655264 w 21600"/>
              <a:gd name="T13" fmla="*/ 4301067 h 21600"/>
              <a:gd name="T14" fmla="*/ 3655264 w 21600"/>
              <a:gd name="T15" fmla="*/ 3064115 h 21600"/>
              <a:gd name="T16" fmla="*/ 3305812 w 21600"/>
              <a:gd name="T17" fmla="*/ 2698722 h 21600"/>
              <a:gd name="T18" fmla="*/ 349452 w 21600"/>
              <a:gd name="T19" fmla="*/ 2698722 h 21600"/>
              <a:gd name="T20" fmla="*/ 349452 w 21600"/>
              <a:gd name="T21" fmla="*/ 1349262 h 21600"/>
              <a:gd name="T22" fmla="*/ 3305812 w 21600"/>
              <a:gd name="T23" fmla="*/ 1349262 h 21600"/>
              <a:gd name="T24" fmla="*/ 0 w 21600"/>
              <a:gd name="T25" fmla="*/ 3682590 h 21600"/>
              <a:gd name="T26" fmla="*/ 3655264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16" name="computr1"/>
          <p:cNvSpPr>
            <a:spLocks noEditPoints="1" noChangeArrowheads="1"/>
          </p:cNvSpPr>
          <p:nvPr/>
        </p:nvSpPr>
        <p:spPr bwMode="auto">
          <a:xfrm>
            <a:off x="1547813" y="2667000"/>
            <a:ext cx="280987" cy="304800"/>
          </a:xfrm>
          <a:custGeom>
            <a:avLst/>
            <a:gdLst>
              <a:gd name="T0" fmla="*/ 3305812 w 21600"/>
              <a:gd name="T1" fmla="*/ 0 h 21600"/>
              <a:gd name="T2" fmla="*/ 1827638 w 21600"/>
              <a:gd name="T3" fmla="*/ 0 h 21600"/>
              <a:gd name="T4" fmla="*/ 349452 w 21600"/>
              <a:gd name="T5" fmla="*/ 0 h 21600"/>
              <a:gd name="T6" fmla="*/ 0 w 21600"/>
              <a:gd name="T7" fmla="*/ 3064115 h 21600"/>
              <a:gd name="T8" fmla="*/ 0 w 21600"/>
              <a:gd name="T9" fmla="*/ 4301067 h 21600"/>
              <a:gd name="T10" fmla="*/ 1827638 w 21600"/>
              <a:gd name="T11" fmla="*/ 4301067 h 21600"/>
              <a:gd name="T12" fmla="*/ 3655264 w 21600"/>
              <a:gd name="T13" fmla="*/ 4301067 h 21600"/>
              <a:gd name="T14" fmla="*/ 3655264 w 21600"/>
              <a:gd name="T15" fmla="*/ 3064115 h 21600"/>
              <a:gd name="T16" fmla="*/ 3305812 w 21600"/>
              <a:gd name="T17" fmla="*/ 2698722 h 21600"/>
              <a:gd name="T18" fmla="*/ 349452 w 21600"/>
              <a:gd name="T19" fmla="*/ 2698722 h 21600"/>
              <a:gd name="T20" fmla="*/ 349452 w 21600"/>
              <a:gd name="T21" fmla="*/ 1349262 h 21600"/>
              <a:gd name="T22" fmla="*/ 3305812 w 21600"/>
              <a:gd name="T23" fmla="*/ 1349262 h 21600"/>
              <a:gd name="T24" fmla="*/ 0 w 21600"/>
              <a:gd name="T25" fmla="*/ 3682590 h 21600"/>
              <a:gd name="T26" fmla="*/ 3655264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17" name="computr1"/>
          <p:cNvSpPr>
            <a:spLocks noEditPoints="1" noChangeArrowheads="1"/>
          </p:cNvSpPr>
          <p:nvPr/>
        </p:nvSpPr>
        <p:spPr bwMode="auto">
          <a:xfrm>
            <a:off x="1970088" y="2667000"/>
            <a:ext cx="280987" cy="304800"/>
          </a:xfrm>
          <a:custGeom>
            <a:avLst/>
            <a:gdLst>
              <a:gd name="T0" fmla="*/ 3305812 w 21600"/>
              <a:gd name="T1" fmla="*/ 0 h 21600"/>
              <a:gd name="T2" fmla="*/ 1827638 w 21600"/>
              <a:gd name="T3" fmla="*/ 0 h 21600"/>
              <a:gd name="T4" fmla="*/ 349452 w 21600"/>
              <a:gd name="T5" fmla="*/ 0 h 21600"/>
              <a:gd name="T6" fmla="*/ 0 w 21600"/>
              <a:gd name="T7" fmla="*/ 3064115 h 21600"/>
              <a:gd name="T8" fmla="*/ 0 w 21600"/>
              <a:gd name="T9" fmla="*/ 4301067 h 21600"/>
              <a:gd name="T10" fmla="*/ 1827638 w 21600"/>
              <a:gd name="T11" fmla="*/ 4301067 h 21600"/>
              <a:gd name="T12" fmla="*/ 3655264 w 21600"/>
              <a:gd name="T13" fmla="*/ 4301067 h 21600"/>
              <a:gd name="T14" fmla="*/ 3655264 w 21600"/>
              <a:gd name="T15" fmla="*/ 3064115 h 21600"/>
              <a:gd name="T16" fmla="*/ 3305812 w 21600"/>
              <a:gd name="T17" fmla="*/ 2698722 h 21600"/>
              <a:gd name="T18" fmla="*/ 349452 w 21600"/>
              <a:gd name="T19" fmla="*/ 2698722 h 21600"/>
              <a:gd name="T20" fmla="*/ 349452 w 21600"/>
              <a:gd name="T21" fmla="*/ 1349262 h 21600"/>
              <a:gd name="T22" fmla="*/ 3305812 w 21600"/>
              <a:gd name="T23" fmla="*/ 1349262 h 21600"/>
              <a:gd name="T24" fmla="*/ 0 w 21600"/>
              <a:gd name="T25" fmla="*/ 3682590 h 21600"/>
              <a:gd name="T26" fmla="*/ 3655264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18" name="Text Box 14"/>
          <p:cNvSpPr txBox="1">
            <a:spLocks noChangeArrowheads="1"/>
          </p:cNvSpPr>
          <p:nvPr/>
        </p:nvSpPr>
        <p:spPr bwMode="auto">
          <a:xfrm>
            <a:off x="703263" y="3200400"/>
            <a:ext cx="1716087" cy="457200"/>
          </a:xfrm>
          <a:prstGeom prst="rect">
            <a:avLst/>
          </a:prstGeom>
          <a:noFill/>
          <a:ln w="9525">
            <a:noFill/>
            <a:miter lim="800000"/>
            <a:headEnd/>
            <a:tailEnd/>
          </a:ln>
        </p:spPr>
        <p:txBody>
          <a:bodyPr wrap="none">
            <a:spAutoFit/>
          </a:bodyPr>
          <a:lstStyle/>
          <a:p>
            <a:r>
              <a:rPr lang="en-US" sz="2400">
                <a:solidFill>
                  <a:schemeClr val="bg2"/>
                </a:solidFill>
                <a:cs typeface="Angsana New" pitchFamily="18" charset="-34"/>
              </a:rPr>
              <a:t>Company A</a:t>
            </a:r>
          </a:p>
        </p:txBody>
      </p:sp>
      <p:grpSp>
        <p:nvGrpSpPr>
          <p:cNvPr id="3" name="Group 15"/>
          <p:cNvGrpSpPr>
            <a:grpSpLocks/>
          </p:cNvGrpSpPr>
          <p:nvPr/>
        </p:nvGrpSpPr>
        <p:grpSpPr bwMode="auto">
          <a:xfrm>
            <a:off x="4502150" y="4267200"/>
            <a:ext cx="4079875" cy="2133600"/>
            <a:chOff x="3072" y="2688"/>
            <a:chExt cx="2784" cy="1344"/>
          </a:xfrm>
        </p:grpSpPr>
        <p:sp>
          <p:nvSpPr>
            <p:cNvPr id="43049" name="Text Box 16"/>
            <p:cNvSpPr txBox="1">
              <a:spLocks noChangeArrowheads="1"/>
            </p:cNvSpPr>
            <p:nvPr/>
          </p:nvSpPr>
          <p:spPr bwMode="auto">
            <a:xfrm>
              <a:off x="4176" y="3744"/>
              <a:ext cx="1187" cy="288"/>
            </a:xfrm>
            <a:prstGeom prst="rect">
              <a:avLst/>
            </a:prstGeom>
            <a:noFill/>
            <a:ln w="9525">
              <a:noFill/>
              <a:miter lim="800000"/>
              <a:headEnd/>
              <a:tailEnd/>
            </a:ln>
          </p:spPr>
          <p:txBody>
            <a:bodyPr wrap="none">
              <a:spAutoFit/>
            </a:bodyPr>
            <a:lstStyle/>
            <a:p>
              <a:r>
                <a:rPr lang="en-US" sz="2400">
                  <a:solidFill>
                    <a:schemeClr val="bg2"/>
                  </a:solidFill>
                  <a:cs typeface="Angsana New" pitchFamily="18" charset="-34"/>
                </a:rPr>
                <a:t>Company D</a:t>
              </a:r>
            </a:p>
          </p:txBody>
        </p:sp>
        <p:pic>
          <p:nvPicPr>
            <p:cNvPr id="43050" name="Picture 17"/>
            <p:cNvPicPr>
              <a:picLocks noChangeAspect="1" noChangeArrowheads="1"/>
            </p:cNvPicPr>
            <p:nvPr/>
          </p:nvPicPr>
          <p:blipFill>
            <a:blip r:embed="rId2" cstate="print"/>
            <a:srcRect/>
            <a:stretch>
              <a:fillRect/>
            </a:stretch>
          </p:blipFill>
          <p:spPr bwMode="auto">
            <a:xfrm>
              <a:off x="3072" y="3072"/>
              <a:ext cx="960" cy="960"/>
            </a:xfrm>
            <a:prstGeom prst="rect">
              <a:avLst/>
            </a:prstGeom>
            <a:noFill/>
            <a:ln w="9525">
              <a:noFill/>
              <a:miter lim="800000"/>
              <a:headEnd/>
              <a:tailEnd/>
            </a:ln>
          </p:spPr>
        </p:pic>
        <p:grpSp>
          <p:nvGrpSpPr>
            <p:cNvPr id="43051" name="Group 18"/>
            <p:cNvGrpSpPr>
              <a:grpSpLocks/>
            </p:cNvGrpSpPr>
            <p:nvPr/>
          </p:nvGrpSpPr>
          <p:grpSpPr bwMode="auto">
            <a:xfrm>
              <a:off x="4176" y="2688"/>
              <a:ext cx="1680" cy="1056"/>
              <a:chOff x="4176" y="2688"/>
              <a:chExt cx="1680" cy="1056"/>
            </a:xfrm>
          </p:grpSpPr>
          <p:sp>
            <p:nvSpPr>
              <p:cNvPr id="43052" name="computr1"/>
              <p:cNvSpPr>
                <a:spLocks noEditPoints="1" noChangeArrowheads="1"/>
              </p:cNvSpPr>
              <p:nvPr/>
            </p:nvSpPr>
            <p:spPr bwMode="auto">
              <a:xfrm>
                <a:off x="5664" y="268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53" name="computr1"/>
              <p:cNvSpPr>
                <a:spLocks noEditPoints="1" noChangeArrowheads="1"/>
              </p:cNvSpPr>
              <p:nvPr/>
            </p:nvSpPr>
            <p:spPr bwMode="auto">
              <a:xfrm>
                <a:off x="5184" y="3552"/>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54" name="computr1"/>
              <p:cNvSpPr>
                <a:spLocks noEditPoints="1" noChangeArrowheads="1"/>
              </p:cNvSpPr>
              <p:nvPr/>
            </p:nvSpPr>
            <p:spPr bwMode="auto">
              <a:xfrm>
                <a:off x="4176" y="3504"/>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55" name="Freeform 195"/>
              <p:cNvSpPr>
                <a:spLocks/>
              </p:cNvSpPr>
              <p:nvPr/>
            </p:nvSpPr>
            <p:spPr bwMode="auto">
              <a:xfrm rot="4998549" flipV="1">
                <a:off x="5234" y="2494"/>
                <a:ext cx="48" cy="723"/>
              </a:xfrm>
              <a:custGeom>
                <a:avLst/>
                <a:gdLst>
                  <a:gd name="T0" fmla="*/ 0 w 144"/>
                  <a:gd name="T1" fmla="*/ 838 h 624"/>
                  <a:gd name="T2" fmla="*/ 0 w 144"/>
                  <a:gd name="T3" fmla="*/ 322 h 624"/>
                  <a:gd name="T4" fmla="*/ 11 w 144"/>
                  <a:gd name="T5" fmla="*/ 387 h 624"/>
                  <a:gd name="T6" fmla="*/ 16 w 144"/>
                  <a:gd name="T7" fmla="*/ 0 h 624"/>
                  <a:gd name="T8" fmla="*/ 16 w 144"/>
                  <a:gd name="T9" fmla="*/ 516 h 624"/>
                  <a:gd name="T10" fmla="*/ 5 w 144"/>
                  <a:gd name="T11" fmla="*/ 451 h 624"/>
                  <a:gd name="T12" fmla="*/ 0 w 144"/>
                  <a:gd name="T13" fmla="*/ 838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p>
            </p:txBody>
          </p:sp>
          <p:sp>
            <p:nvSpPr>
              <p:cNvPr id="43056" name="Freeform 195"/>
              <p:cNvSpPr>
                <a:spLocks/>
              </p:cNvSpPr>
              <p:nvPr/>
            </p:nvSpPr>
            <p:spPr bwMode="auto">
              <a:xfrm rot="-2345288" flipH="1" flipV="1">
                <a:off x="4944" y="2925"/>
                <a:ext cx="48" cy="723"/>
              </a:xfrm>
              <a:custGeom>
                <a:avLst/>
                <a:gdLst>
                  <a:gd name="T0" fmla="*/ 0 w 144"/>
                  <a:gd name="T1" fmla="*/ 838 h 624"/>
                  <a:gd name="T2" fmla="*/ 0 w 144"/>
                  <a:gd name="T3" fmla="*/ 322 h 624"/>
                  <a:gd name="T4" fmla="*/ 11 w 144"/>
                  <a:gd name="T5" fmla="*/ 387 h 624"/>
                  <a:gd name="T6" fmla="*/ 16 w 144"/>
                  <a:gd name="T7" fmla="*/ 0 h 624"/>
                  <a:gd name="T8" fmla="*/ 16 w 144"/>
                  <a:gd name="T9" fmla="*/ 516 h 624"/>
                  <a:gd name="T10" fmla="*/ 5 w 144"/>
                  <a:gd name="T11" fmla="*/ 451 h 624"/>
                  <a:gd name="T12" fmla="*/ 0 w 144"/>
                  <a:gd name="T13" fmla="*/ 838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p>
            </p:txBody>
          </p:sp>
          <p:sp>
            <p:nvSpPr>
              <p:cNvPr id="43057" name="Freeform 195"/>
              <p:cNvSpPr>
                <a:spLocks/>
              </p:cNvSpPr>
              <p:nvPr/>
            </p:nvSpPr>
            <p:spPr bwMode="auto">
              <a:xfrm rot="2422443" flipV="1">
                <a:off x="4464" y="2976"/>
                <a:ext cx="48" cy="528"/>
              </a:xfrm>
              <a:custGeom>
                <a:avLst/>
                <a:gdLst>
                  <a:gd name="T0" fmla="*/ 0 w 144"/>
                  <a:gd name="T1" fmla="*/ 447 h 624"/>
                  <a:gd name="T2" fmla="*/ 0 w 144"/>
                  <a:gd name="T3" fmla="*/ 172 h 624"/>
                  <a:gd name="T4" fmla="*/ 11 w 144"/>
                  <a:gd name="T5" fmla="*/ 206 h 624"/>
                  <a:gd name="T6" fmla="*/ 16 w 144"/>
                  <a:gd name="T7" fmla="*/ 0 h 624"/>
                  <a:gd name="T8" fmla="*/ 16 w 144"/>
                  <a:gd name="T9" fmla="*/ 275 h 624"/>
                  <a:gd name="T10" fmla="*/ 5 w 144"/>
                  <a:gd name="T11" fmla="*/ 240 h 624"/>
                  <a:gd name="T12" fmla="*/ 0 w 144"/>
                  <a:gd name="T13" fmla="*/ 447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p>
            </p:txBody>
          </p:sp>
          <p:pic>
            <p:nvPicPr>
              <p:cNvPr id="43058" name="Picture 25"/>
              <p:cNvPicPr>
                <a:picLocks noChangeAspect="1" noChangeArrowheads="1"/>
              </p:cNvPicPr>
              <p:nvPr/>
            </p:nvPicPr>
            <p:blipFill>
              <a:blip r:embed="rId3" cstate="print">
                <a:clrChange>
                  <a:clrFrom>
                    <a:srgbClr val="FFFFFF"/>
                  </a:clrFrom>
                  <a:clrTo>
                    <a:srgbClr val="FFFFFF">
                      <a:alpha val="0"/>
                    </a:srgbClr>
                  </a:clrTo>
                </a:clrChange>
              </a:blip>
              <a:srcRect l="14223" t="14223" r="14667" b="18222"/>
              <a:stretch>
                <a:fillRect/>
              </a:stretch>
            </p:blipFill>
            <p:spPr bwMode="auto">
              <a:xfrm>
                <a:off x="4560" y="2736"/>
                <a:ext cx="288" cy="274"/>
              </a:xfrm>
              <a:prstGeom prst="rect">
                <a:avLst/>
              </a:prstGeom>
              <a:noFill/>
              <a:ln w="9525">
                <a:noFill/>
                <a:miter lim="800000"/>
                <a:headEnd/>
                <a:tailEnd/>
              </a:ln>
            </p:spPr>
          </p:pic>
        </p:grpSp>
      </p:grpSp>
      <p:grpSp>
        <p:nvGrpSpPr>
          <p:cNvPr id="5" name="Group 26"/>
          <p:cNvGrpSpPr>
            <a:grpSpLocks/>
          </p:cNvGrpSpPr>
          <p:nvPr/>
        </p:nvGrpSpPr>
        <p:grpSpPr bwMode="auto">
          <a:xfrm>
            <a:off x="2320925" y="1905000"/>
            <a:ext cx="2462213" cy="2103438"/>
            <a:chOff x="1584" y="1200"/>
            <a:chExt cx="1680" cy="1325"/>
          </a:xfrm>
        </p:grpSpPr>
        <p:grpSp>
          <p:nvGrpSpPr>
            <p:cNvPr id="43045" name="Group 27"/>
            <p:cNvGrpSpPr>
              <a:grpSpLocks/>
            </p:cNvGrpSpPr>
            <p:nvPr/>
          </p:nvGrpSpPr>
          <p:grpSpPr bwMode="auto">
            <a:xfrm>
              <a:off x="1584" y="1392"/>
              <a:ext cx="1680" cy="1133"/>
              <a:chOff x="1584" y="1392"/>
              <a:chExt cx="1680" cy="1133"/>
            </a:xfrm>
          </p:grpSpPr>
          <p:pic>
            <p:nvPicPr>
              <p:cNvPr id="43047" name="Picture 28"/>
              <p:cNvPicPr>
                <a:picLocks noChangeAspect="1" noChangeArrowheads="1"/>
              </p:cNvPicPr>
              <p:nvPr/>
            </p:nvPicPr>
            <p:blipFill>
              <a:blip r:embed="rId4" cstate="print"/>
              <a:srcRect/>
              <a:stretch>
                <a:fillRect/>
              </a:stretch>
            </p:blipFill>
            <p:spPr bwMode="auto">
              <a:xfrm>
                <a:off x="1584" y="1392"/>
                <a:ext cx="1680" cy="1080"/>
              </a:xfrm>
              <a:prstGeom prst="rect">
                <a:avLst/>
              </a:prstGeom>
              <a:noFill/>
              <a:ln w="9525">
                <a:noFill/>
                <a:miter lim="800000"/>
                <a:headEnd/>
                <a:tailEnd/>
              </a:ln>
            </p:spPr>
          </p:pic>
          <p:sp>
            <p:nvSpPr>
              <p:cNvPr id="43048" name="Text Box 29"/>
              <p:cNvSpPr txBox="1">
                <a:spLocks noChangeArrowheads="1"/>
              </p:cNvSpPr>
              <p:nvPr/>
            </p:nvSpPr>
            <p:spPr bwMode="auto">
              <a:xfrm>
                <a:off x="1680" y="2352"/>
                <a:ext cx="1371" cy="173"/>
              </a:xfrm>
              <a:prstGeom prst="rect">
                <a:avLst/>
              </a:prstGeom>
              <a:noFill/>
              <a:ln w="9525">
                <a:noFill/>
                <a:miter lim="800000"/>
                <a:headEnd/>
                <a:tailEnd/>
              </a:ln>
            </p:spPr>
            <p:txBody>
              <a:bodyPr wrap="none">
                <a:spAutoFit/>
              </a:bodyPr>
              <a:lstStyle/>
              <a:p>
                <a:r>
                  <a:rPr lang="en-US" sz="1200">
                    <a:cs typeface="Angsana New" pitchFamily="18" charset="-34"/>
                  </a:rPr>
                  <a:t>Network Interface Card (NIC)</a:t>
                </a:r>
              </a:p>
            </p:txBody>
          </p:sp>
        </p:grpSp>
        <p:pic>
          <p:nvPicPr>
            <p:cNvPr id="43046" name="Picture 30"/>
            <p:cNvPicPr>
              <a:picLocks noChangeAspect="1" noChangeArrowheads="1"/>
            </p:cNvPicPr>
            <p:nvPr/>
          </p:nvPicPr>
          <p:blipFill>
            <a:blip r:embed="rId5" cstate="print"/>
            <a:srcRect/>
            <a:stretch>
              <a:fillRect/>
            </a:stretch>
          </p:blipFill>
          <p:spPr bwMode="auto">
            <a:xfrm>
              <a:off x="2400" y="1200"/>
              <a:ext cx="528" cy="410"/>
            </a:xfrm>
            <a:prstGeom prst="rect">
              <a:avLst/>
            </a:prstGeom>
            <a:noFill/>
            <a:ln w="9525">
              <a:noFill/>
              <a:miter lim="800000"/>
              <a:headEnd/>
              <a:tailEnd/>
            </a:ln>
          </p:spPr>
        </p:pic>
      </p:grpSp>
      <p:grpSp>
        <p:nvGrpSpPr>
          <p:cNvPr id="7" name="Group 31"/>
          <p:cNvGrpSpPr>
            <a:grpSpLocks/>
          </p:cNvGrpSpPr>
          <p:nvPr/>
        </p:nvGrpSpPr>
        <p:grpSpPr bwMode="auto">
          <a:xfrm>
            <a:off x="5416550" y="1600200"/>
            <a:ext cx="3375025" cy="2438400"/>
            <a:chOff x="3696" y="1008"/>
            <a:chExt cx="2304" cy="1536"/>
          </a:xfrm>
        </p:grpSpPr>
        <p:grpSp>
          <p:nvGrpSpPr>
            <p:cNvPr id="43032" name="Group 32"/>
            <p:cNvGrpSpPr>
              <a:grpSpLocks/>
            </p:cNvGrpSpPr>
            <p:nvPr/>
          </p:nvGrpSpPr>
          <p:grpSpPr bwMode="auto">
            <a:xfrm>
              <a:off x="3696" y="1488"/>
              <a:ext cx="1056" cy="480"/>
              <a:chOff x="4320" y="1728"/>
              <a:chExt cx="1056" cy="480"/>
            </a:xfrm>
          </p:grpSpPr>
          <p:sp>
            <p:nvSpPr>
              <p:cNvPr id="43036" name="Line 33"/>
              <p:cNvSpPr>
                <a:spLocks noChangeShapeType="1"/>
              </p:cNvSpPr>
              <p:nvPr/>
            </p:nvSpPr>
            <p:spPr bwMode="auto">
              <a:xfrm>
                <a:off x="4416" y="1872"/>
                <a:ext cx="432" cy="288"/>
              </a:xfrm>
              <a:prstGeom prst="line">
                <a:avLst/>
              </a:prstGeom>
              <a:noFill/>
              <a:ln w="28575">
                <a:solidFill>
                  <a:schemeClr val="bg2"/>
                </a:solidFill>
                <a:miter lim="800000"/>
                <a:headEnd/>
                <a:tailEnd/>
              </a:ln>
            </p:spPr>
            <p:txBody>
              <a:bodyPr wrap="none"/>
              <a:lstStyle/>
              <a:p>
                <a:endParaRPr lang="en-US"/>
              </a:p>
            </p:txBody>
          </p:sp>
          <p:sp>
            <p:nvSpPr>
              <p:cNvPr id="43037" name="Line 34"/>
              <p:cNvSpPr>
                <a:spLocks noChangeShapeType="1"/>
              </p:cNvSpPr>
              <p:nvPr/>
            </p:nvSpPr>
            <p:spPr bwMode="auto">
              <a:xfrm>
                <a:off x="4704" y="1872"/>
                <a:ext cx="144" cy="288"/>
              </a:xfrm>
              <a:prstGeom prst="line">
                <a:avLst/>
              </a:prstGeom>
              <a:noFill/>
              <a:ln w="28575">
                <a:solidFill>
                  <a:schemeClr val="bg2"/>
                </a:solidFill>
                <a:miter lim="800000"/>
                <a:headEnd/>
                <a:tailEnd/>
              </a:ln>
            </p:spPr>
            <p:txBody>
              <a:bodyPr wrap="none"/>
              <a:lstStyle/>
              <a:p>
                <a:endParaRPr lang="en-US"/>
              </a:p>
            </p:txBody>
          </p:sp>
          <p:sp>
            <p:nvSpPr>
              <p:cNvPr id="43038" name="Line 35"/>
              <p:cNvSpPr>
                <a:spLocks noChangeShapeType="1"/>
              </p:cNvSpPr>
              <p:nvPr/>
            </p:nvSpPr>
            <p:spPr bwMode="auto">
              <a:xfrm flipH="1">
                <a:off x="4848" y="1872"/>
                <a:ext cx="144" cy="288"/>
              </a:xfrm>
              <a:prstGeom prst="line">
                <a:avLst/>
              </a:prstGeom>
              <a:noFill/>
              <a:ln w="28575">
                <a:solidFill>
                  <a:schemeClr val="bg2"/>
                </a:solidFill>
                <a:miter lim="800000"/>
                <a:headEnd/>
                <a:tailEnd/>
              </a:ln>
            </p:spPr>
            <p:txBody>
              <a:bodyPr wrap="none"/>
              <a:lstStyle/>
              <a:p>
                <a:endParaRPr lang="en-US"/>
              </a:p>
            </p:txBody>
          </p:sp>
          <p:sp>
            <p:nvSpPr>
              <p:cNvPr id="43039" name="Line 36"/>
              <p:cNvSpPr>
                <a:spLocks noChangeShapeType="1"/>
              </p:cNvSpPr>
              <p:nvPr/>
            </p:nvSpPr>
            <p:spPr bwMode="auto">
              <a:xfrm flipH="1">
                <a:off x="4848" y="1872"/>
                <a:ext cx="432" cy="288"/>
              </a:xfrm>
              <a:prstGeom prst="line">
                <a:avLst/>
              </a:prstGeom>
              <a:noFill/>
              <a:ln w="28575">
                <a:solidFill>
                  <a:schemeClr val="bg2"/>
                </a:solidFill>
                <a:miter lim="800000"/>
                <a:headEnd/>
                <a:tailEnd/>
              </a:ln>
            </p:spPr>
            <p:txBody>
              <a:bodyPr wrap="none"/>
              <a:lstStyle/>
              <a:p>
                <a:endParaRPr lang="en-US"/>
              </a:p>
            </p:txBody>
          </p:sp>
          <p:sp>
            <p:nvSpPr>
              <p:cNvPr id="43040" name="Rectangle 37"/>
              <p:cNvSpPr>
                <a:spLocks noChangeArrowheads="1"/>
              </p:cNvSpPr>
              <p:nvPr/>
            </p:nvSpPr>
            <p:spPr bwMode="auto">
              <a:xfrm>
                <a:off x="4752" y="2112"/>
                <a:ext cx="192" cy="9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3041" name="computr1"/>
              <p:cNvSpPr>
                <a:spLocks noEditPoints="1" noChangeArrowheads="1"/>
              </p:cNvSpPr>
              <p:nvPr/>
            </p:nvSpPr>
            <p:spPr bwMode="auto">
              <a:xfrm>
                <a:off x="4320"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42" name="computr1"/>
              <p:cNvSpPr>
                <a:spLocks noEditPoints="1" noChangeArrowheads="1"/>
              </p:cNvSpPr>
              <p:nvPr/>
            </p:nvSpPr>
            <p:spPr bwMode="auto">
              <a:xfrm>
                <a:off x="4608"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43" name="computr1"/>
              <p:cNvSpPr>
                <a:spLocks noEditPoints="1" noChangeArrowheads="1"/>
              </p:cNvSpPr>
              <p:nvPr/>
            </p:nvSpPr>
            <p:spPr bwMode="auto">
              <a:xfrm>
                <a:off x="4896"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44" name="computr1"/>
              <p:cNvSpPr>
                <a:spLocks noEditPoints="1" noChangeArrowheads="1"/>
              </p:cNvSpPr>
              <p:nvPr/>
            </p:nvSpPr>
            <p:spPr bwMode="auto">
              <a:xfrm>
                <a:off x="5184"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sp>
          <p:nvSpPr>
            <p:cNvPr id="43033" name="Text Box 42"/>
            <p:cNvSpPr txBox="1">
              <a:spLocks noChangeArrowheads="1"/>
            </p:cNvSpPr>
            <p:nvPr/>
          </p:nvSpPr>
          <p:spPr bwMode="auto">
            <a:xfrm>
              <a:off x="3696" y="1968"/>
              <a:ext cx="1169" cy="288"/>
            </a:xfrm>
            <a:prstGeom prst="rect">
              <a:avLst/>
            </a:prstGeom>
            <a:noFill/>
            <a:ln w="9525">
              <a:noFill/>
              <a:miter lim="800000"/>
              <a:headEnd/>
              <a:tailEnd/>
            </a:ln>
          </p:spPr>
          <p:txBody>
            <a:bodyPr wrap="none">
              <a:spAutoFit/>
            </a:bodyPr>
            <a:lstStyle/>
            <a:p>
              <a:r>
                <a:rPr lang="en-US" sz="2400">
                  <a:solidFill>
                    <a:schemeClr val="bg2"/>
                  </a:solidFill>
                  <a:cs typeface="Angsana New" pitchFamily="18" charset="-34"/>
                </a:rPr>
                <a:t>Company B</a:t>
              </a:r>
            </a:p>
          </p:txBody>
        </p:sp>
        <p:pic>
          <p:nvPicPr>
            <p:cNvPr id="43034" name="Picture 43"/>
            <p:cNvPicPr>
              <a:picLocks noChangeAspect="1" noChangeArrowheads="1"/>
            </p:cNvPicPr>
            <p:nvPr/>
          </p:nvPicPr>
          <p:blipFill>
            <a:blip r:embed="rId6" cstate="print"/>
            <a:srcRect/>
            <a:stretch>
              <a:fillRect/>
            </a:stretch>
          </p:blipFill>
          <p:spPr bwMode="auto">
            <a:xfrm>
              <a:off x="4848" y="1392"/>
              <a:ext cx="1152" cy="1152"/>
            </a:xfrm>
            <a:prstGeom prst="rect">
              <a:avLst/>
            </a:prstGeom>
            <a:noFill/>
            <a:ln w="9525">
              <a:noFill/>
              <a:miter lim="800000"/>
              <a:headEnd/>
              <a:tailEnd/>
            </a:ln>
          </p:spPr>
        </p:pic>
        <p:pic>
          <p:nvPicPr>
            <p:cNvPr id="43035" name="Picture 44"/>
            <p:cNvPicPr>
              <a:picLocks noChangeAspect="1" noChangeArrowheads="1"/>
            </p:cNvPicPr>
            <p:nvPr/>
          </p:nvPicPr>
          <p:blipFill>
            <a:blip r:embed="rId7" cstate="print"/>
            <a:srcRect t="21333" b="25333"/>
            <a:stretch>
              <a:fillRect/>
            </a:stretch>
          </p:blipFill>
          <p:spPr bwMode="auto">
            <a:xfrm>
              <a:off x="4992" y="1008"/>
              <a:ext cx="864" cy="461"/>
            </a:xfrm>
            <a:prstGeom prst="rect">
              <a:avLst/>
            </a:prstGeom>
            <a:noFill/>
            <a:ln w="9525">
              <a:noFill/>
              <a:miter lim="800000"/>
              <a:headEnd/>
              <a:tailEnd/>
            </a:ln>
          </p:spPr>
        </p:pic>
      </p:grpSp>
      <p:grpSp>
        <p:nvGrpSpPr>
          <p:cNvPr id="9" name="Group 45"/>
          <p:cNvGrpSpPr>
            <a:grpSpLocks/>
          </p:cNvGrpSpPr>
          <p:nvPr/>
        </p:nvGrpSpPr>
        <p:grpSpPr bwMode="auto">
          <a:xfrm>
            <a:off x="703263" y="4267200"/>
            <a:ext cx="2608262" cy="2133600"/>
            <a:chOff x="480" y="2688"/>
            <a:chExt cx="1780" cy="1344"/>
          </a:xfrm>
        </p:grpSpPr>
        <p:grpSp>
          <p:nvGrpSpPr>
            <p:cNvPr id="43023" name="Group 46"/>
            <p:cNvGrpSpPr>
              <a:grpSpLocks/>
            </p:cNvGrpSpPr>
            <p:nvPr/>
          </p:nvGrpSpPr>
          <p:grpSpPr bwMode="auto">
            <a:xfrm>
              <a:off x="480" y="2688"/>
              <a:ext cx="1171" cy="1344"/>
              <a:chOff x="480" y="2688"/>
              <a:chExt cx="1171" cy="1344"/>
            </a:xfrm>
          </p:grpSpPr>
          <p:grpSp>
            <p:nvGrpSpPr>
              <p:cNvPr id="43025" name="Group 47"/>
              <p:cNvGrpSpPr>
                <a:grpSpLocks/>
              </p:cNvGrpSpPr>
              <p:nvPr/>
            </p:nvGrpSpPr>
            <p:grpSpPr bwMode="auto">
              <a:xfrm>
                <a:off x="480" y="2688"/>
                <a:ext cx="1056" cy="1056"/>
                <a:chOff x="2496" y="1680"/>
                <a:chExt cx="1056" cy="1056"/>
              </a:xfrm>
            </p:grpSpPr>
            <p:sp>
              <p:nvSpPr>
                <p:cNvPr id="43027" name="Oval 48"/>
                <p:cNvSpPr>
                  <a:spLocks noChangeArrowheads="1"/>
                </p:cNvSpPr>
                <p:nvPr/>
              </p:nvSpPr>
              <p:spPr bwMode="auto">
                <a:xfrm>
                  <a:off x="2592" y="1824"/>
                  <a:ext cx="864" cy="864"/>
                </a:xfrm>
                <a:prstGeom prst="ellipse">
                  <a:avLst/>
                </a:prstGeom>
                <a:noFill/>
                <a:ln w="28575" algn="ctr">
                  <a:solidFill>
                    <a:schemeClr val="bg2"/>
                  </a:solidFill>
                  <a:miter lim="800000"/>
                  <a:headEnd/>
                  <a:tailEnd/>
                </a:ln>
              </p:spPr>
              <p:txBody>
                <a:bodyPr wrap="none"/>
                <a:lstStyle/>
                <a:p>
                  <a:endParaRPr lang="en-US"/>
                </a:p>
              </p:txBody>
            </p:sp>
            <p:sp>
              <p:nvSpPr>
                <p:cNvPr id="43028" name="computr1"/>
                <p:cNvSpPr>
                  <a:spLocks noEditPoints="1" noChangeArrowheads="1"/>
                </p:cNvSpPr>
                <p:nvPr/>
              </p:nvSpPr>
              <p:spPr bwMode="auto">
                <a:xfrm>
                  <a:off x="2928" y="1680"/>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29" name="computr1"/>
                <p:cNvSpPr>
                  <a:spLocks noEditPoints="1" noChangeArrowheads="1"/>
                </p:cNvSpPr>
                <p:nvPr/>
              </p:nvSpPr>
              <p:spPr bwMode="auto">
                <a:xfrm>
                  <a:off x="3360" y="2112"/>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30" name="computr1"/>
                <p:cNvSpPr>
                  <a:spLocks noEditPoints="1" noChangeArrowheads="1"/>
                </p:cNvSpPr>
                <p:nvPr/>
              </p:nvSpPr>
              <p:spPr bwMode="auto">
                <a:xfrm>
                  <a:off x="2496" y="2112"/>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3031" name="computr1"/>
                <p:cNvSpPr>
                  <a:spLocks noEditPoints="1" noChangeArrowheads="1"/>
                </p:cNvSpPr>
                <p:nvPr/>
              </p:nvSpPr>
              <p:spPr bwMode="auto">
                <a:xfrm>
                  <a:off x="2928" y="2544"/>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sp>
            <p:nvSpPr>
              <p:cNvPr id="43026" name="Text Box 53"/>
              <p:cNvSpPr txBox="1">
                <a:spLocks noChangeArrowheads="1"/>
              </p:cNvSpPr>
              <p:nvPr/>
            </p:nvSpPr>
            <p:spPr bwMode="auto">
              <a:xfrm>
                <a:off x="480" y="3744"/>
                <a:ext cx="1171" cy="288"/>
              </a:xfrm>
              <a:prstGeom prst="rect">
                <a:avLst/>
              </a:prstGeom>
              <a:noFill/>
              <a:ln w="9525">
                <a:noFill/>
                <a:miter lim="800000"/>
                <a:headEnd/>
                <a:tailEnd/>
              </a:ln>
            </p:spPr>
            <p:txBody>
              <a:bodyPr wrap="none">
                <a:spAutoFit/>
              </a:bodyPr>
              <a:lstStyle/>
              <a:p>
                <a:r>
                  <a:rPr lang="en-US" sz="2400">
                    <a:solidFill>
                      <a:schemeClr val="bg2"/>
                    </a:solidFill>
                    <a:cs typeface="Angsana New" pitchFamily="18" charset="-34"/>
                  </a:rPr>
                  <a:t>Company C</a:t>
                </a:r>
              </a:p>
            </p:txBody>
          </p:sp>
        </p:grpSp>
        <p:pic>
          <p:nvPicPr>
            <p:cNvPr id="43024" name="Picture 54"/>
            <p:cNvPicPr>
              <a:picLocks noChangeAspect="1" noChangeArrowheads="1"/>
            </p:cNvPicPr>
            <p:nvPr/>
          </p:nvPicPr>
          <p:blipFill>
            <a:blip r:embed="rId8" cstate="print"/>
            <a:srcRect/>
            <a:stretch>
              <a:fillRect/>
            </a:stretch>
          </p:blipFill>
          <p:spPr bwMode="auto">
            <a:xfrm>
              <a:off x="1632" y="2928"/>
              <a:ext cx="628" cy="702"/>
            </a:xfrm>
            <a:prstGeom prst="rect">
              <a:avLst/>
            </a:prstGeom>
            <a:noFill/>
            <a:ln w="9525">
              <a:noFill/>
              <a:miter lim="800000"/>
              <a:headEnd/>
              <a:tailEnd/>
            </a:ln>
          </p:spPr>
        </p:pic>
      </p:grpSp>
    </p:spTree>
    <p:extLst>
      <p:ext uri="{BB962C8B-B14F-4D97-AF65-F5344CB8AC3E}">
        <p14:creationId xmlns:p14="http://schemas.microsoft.com/office/powerpoint/2010/main" val="20373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pPr>
              <a:defRPr/>
            </a:pPr>
            <a:fld id="{7342663C-575F-4DC8-A789-34093C919106}" type="slidenum">
              <a:rPr lang="en-US"/>
              <a:pPr>
                <a:defRPr/>
              </a:pPr>
              <a:t>42</a:t>
            </a:fld>
            <a:endParaRPr lang="en-US"/>
          </a:p>
        </p:txBody>
      </p:sp>
      <p:grpSp>
        <p:nvGrpSpPr>
          <p:cNvPr id="2" name="Group 2"/>
          <p:cNvGrpSpPr>
            <a:grpSpLocks/>
          </p:cNvGrpSpPr>
          <p:nvPr/>
        </p:nvGrpSpPr>
        <p:grpSpPr bwMode="auto">
          <a:xfrm>
            <a:off x="4572000" y="3962400"/>
            <a:ext cx="2392363" cy="762000"/>
            <a:chOff x="3120" y="2784"/>
            <a:chExt cx="1633" cy="480"/>
          </a:xfrm>
        </p:grpSpPr>
        <p:sp>
          <p:nvSpPr>
            <p:cNvPr id="44065" name="Line 3"/>
            <p:cNvSpPr>
              <a:spLocks noChangeShapeType="1"/>
            </p:cNvSpPr>
            <p:nvPr/>
          </p:nvSpPr>
          <p:spPr bwMode="auto">
            <a:xfrm flipV="1">
              <a:off x="3120" y="2928"/>
              <a:ext cx="960" cy="336"/>
            </a:xfrm>
            <a:prstGeom prst="line">
              <a:avLst/>
            </a:prstGeom>
            <a:noFill/>
            <a:ln w="28575">
              <a:solidFill>
                <a:schemeClr val="tx1"/>
              </a:solidFill>
              <a:miter lim="800000"/>
              <a:headEnd/>
              <a:tailEnd/>
            </a:ln>
          </p:spPr>
          <p:txBody>
            <a:bodyPr wrap="none"/>
            <a:lstStyle/>
            <a:p>
              <a:endParaRPr lang="en-US"/>
            </a:p>
          </p:txBody>
        </p:sp>
        <p:pic>
          <p:nvPicPr>
            <p:cNvPr id="44066" name="Picture 4"/>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3840" y="2784"/>
              <a:ext cx="594" cy="258"/>
            </a:xfrm>
            <a:prstGeom prst="rect">
              <a:avLst/>
            </a:prstGeom>
            <a:noFill/>
            <a:ln w="9525">
              <a:noFill/>
              <a:miter lim="800000"/>
              <a:headEnd/>
              <a:tailEnd/>
            </a:ln>
          </p:spPr>
        </p:pic>
        <p:sp>
          <p:nvSpPr>
            <p:cNvPr id="44067" name="Freeform 195"/>
            <p:cNvSpPr>
              <a:spLocks/>
            </p:cNvSpPr>
            <p:nvPr/>
          </p:nvSpPr>
          <p:spPr bwMode="auto">
            <a:xfrm rot="4998549" flipV="1">
              <a:off x="4585" y="2737"/>
              <a:ext cx="48" cy="288"/>
            </a:xfrm>
            <a:custGeom>
              <a:avLst/>
              <a:gdLst>
                <a:gd name="T0" fmla="*/ 0 w 144"/>
                <a:gd name="T1" fmla="*/ 133 h 624"/>
                <a:gd name="T2" fmla="*/ 0 w 144"/>
                <a:gd name="T3" fmla="*/ 51 h 624"/>
                <a:gd name="T4" fmla="*/ 11 w 144"/>
                <a:gd name="T5" fmla="*/ 61 h 624"/>
                <a:gd name="T6" fmla="*/ 16 w 144"/>
                <a:gd name="T7" fmla="*/ 0 h 624"/>
                <a:gd name="T8" fmla="*/ 16 w 144"/>
                <a:gd name="T9" fmla="*/ 82 h 624"/>
                <a:gd name="T10" fmla="*/ 5 w 144"/>
                <a:gd name="T11" fmla="*/ 72 h 624"/>
                <a:gd name="T12" fmla="*/ 0 w 144"/>
                <a:gd name="T13" fmla="*/ 133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p>
          </p:txBody>
        </p:sp>
      </p:grpSp>
      <p:grpSp>
        <p:nvGrpSpPr>
          <p:cNvPr id="3" name="Group 6"/>
          <p:cNvGrpSpPr>
            <a:grpSpLocks/>
          </p:cNvGrpSpPr>
          <p:nvPr/>
        </p:nvGrpSpPr>
        <p:grpSpPr bwMode="auto">
          <a:xfrm>
            <a:off x="773113" y="3810000"/>
            <a:ext cx="2132012" cy="1371600"/>
            <a:chOff x="2112" y="3168"/>
            <a:chExt cx="1455" cy="864"/>
          </a:xfrm>
        </p:grpSpPr>
        <p:sp>
          <p:nvSpPr>
            <p:cNvPr id="44063" name="Arc 7"/>
            <p:cNvSpPr>
              <a:spLocks/>
            </p:cNvSpPr>
            <p:nvPr/>
          </p:nvSpPr>
          <p:spPr bwMode="auto">
            <a:xfrm>
              <a:off x="2112" y="3168"/>
              <a:ext cx="864" cy="864"/>
            </a:xfrm>
            <a:custGeom>
              <a:avLst/>
              <a:gdLst>
                <a:gd name="T0" fmla="*/ 9 w 43200"/>
                <a:gd name="T1" fmla="*/ 17 h 43200"/>
                <a:gd name="T2" fmla="*/ 17 w 43200"/>
                <a:gd name="T3" fmla="*/ 9 h 43200"/>
                <a:gd name="T4" fmla="*/ 9 w 43200"/>
                <a:gd name="T5" fmla="*/ 9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750" y="43199"/>
                  </a:moveTo>
                  <a:cubicBezTo>
                    <a:pt x="21700" y="43199"/>
                    <a:pt x="21650"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1750" y="43199"/>
                  </a:moveTo>
                  <a:cubicBezTo>
                    <a:pt x="21700" y="43199"/>
                    <a:pt x="21650"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w="28575">
              <a:solidFill>
                <a:schemeClr val="folHlink"/>
              </a:solidFill>
              <a:miter lim="800000"/>
              <a:headEnd/>
              <a:tailEnd/>
            </a:ln>
          </p:spPr>
          <p:txBody>
            <a:bodyPr wrap="none"/>
            <a:lstStyle/>
            <a:p>
              <a:endParaRPr lang="en-US"/>
            </a:p>
          </p:txBody>
        </p:sp>
        <p:sp>
          <p:nvSpPr>
            <p:cNvPr id="44064" name="Freeform 8"/>
            <p:cNvSpPr>
              <a:spLocks/>
            </p:cNvSpPr>
            <p:nvPr/>
          </p:nvSpPr>
          <p:spPr bwMode="auto">
            <a:xfrm>
              <a:off x="2536" y="3600"/>
              <a:ext cx="1031" cy="432"/>
            </a:xfrm>
            <a:custGeom>
              <a:avLst/>
              <a:gdLst>
                <a:gd name="T0" fmla="*/ 440 w 1031"/>
                <a:gd name="T1" fmla="*/ 0 h 432"/>
                <a:gd name="T2" fmla="*/ 1016 w 1031"/>
                <a:gd name="T3" fmla="*/ 192 h 432"/>
                <a:gd name="T4" fmla="*/ 0 w 1031"/>
                <a:gd name="T5" fmla="*/ 432 h 432"/>
                <a:gd name="T6" fmla="*/ 0 60000 65536"/>
                <a:gd name="T7" fmla="*/ 0 60000 65536"/>
                <a:gd name="T8" fmla="*/ 0 60000 65536"/>
                <a:gd name="T9" fmla="*/ 0 w 1031"/>
                <a:gd name="T10" fmla="*/ 0 h 432"/>
                <a:gd name="T11" fmla="*/ 1031 w 1031"/>
                <a:gd name="T12" fmla="*/ 432 h 432"/>
              </a:gdLst>
              <a:ahLst/>
              <a:cxnLst>
                <a:cxn ang="T6">
                  <a:pos x="T0" y="T1"/>
                </a:cxn>
                <a:cxn ang="T7">
                  <a:pos x="T2" y="T3"/>
                </a:cxn>
                <a:cxn ang="T8">
                  <a:pos x="T4" y="T5"/>
                </a:cxn>
              </a:cxnLst>
              <a:rect l="T9" t="T10" r="T11" b="T12"/>
              <a:pathLst>
                <a:path w="1031" h="432">
                  <a:moveTo>
                    <a:pt x="440" y="0"/>
                  </a:moveTo>
                  <a:cubicBezTo>
                    <a:pt x="436" y="164"/>
                    <a:pt x="1001" y="3"/>
                    <a:pt x="1016" y="192"/>
                  </a:cubicBezTo>
                  <a:cubicBezTo>
                    <a:pt x="1031" y="381"/>
                    <a:pt x="151" y="422"/>
                    <a:pt x="0" y="432"/>
                  </a:cubicBezTo>
                </a:path>
              </a:pathLst>
            </a:custGeom>
            <a:noFill/>
            <a:ln w="28575" cap="flat" cmpd="sng">
              <a:solidFill>
                <a:schemeClr val="folHlink"/>
              </a:solidFill>
              <a:prstDash val="solid"/>
              <a:miter lim="800000"/>
              <a:headEnd type="none" w="med" len="med"/>
              <a:tailEnd type="none" w="med" len="med"/>
            </a:ln>
          </p:spPr>
          <p:txBody>
            <a:bodyPr wrap="none"/>
            <a:lstStyle/>
            <a:p>
              <a:endParaRPr lang="en-US"/>
            </a:p>
          </p:txBody>
        </p:sp>
      </p:grpSp>
      <p:sp>
        <p:nvSpPr>
          <p:cNvPr id="68617" name="Line 9"/>
          <p:cNvSpPr>
            <a:spLocks noChangeShapeType="1"/>
          </p:cNvSpPr>
          <p:nvPr/>
        </p:nvSpPr>
        <p:spPr bwMode="auto">
          <a:xfrm flipV="1">
            <a:off x="2884488" y="4724400"/>
            <a:ext cx="1687512" cy="76200"/>
          </a:xfrm>
          <a:prstGeom prst="line">
            <a:avLst/>
          </a:prstGeom>
          <a:noFill/>
          <a:ln w="28575">
            <a:solidFill>
              <a:schemeClr val="tx1"/>
            </a:solidFill>
            <a:miter lim="800000"/>
            <a:headEnd/>
            <a:tailEnd/>
          </a:ln>
        </p:spPr>
        <p:txBody>
          <a:bodyPr wrap="none"/>
          <a:lstStyle/>
          <a:p>
            <a:endParaRPr lang="en-US"/>
          </a:p>
        </p:txBody>
      </p:sp>
      <p:sp>
        <p:nvSpPr>
          <p:cNvPr id="68618" name="Rectangle 10"/>
          <p:cNvSpPr>
            <a:spLocks noGrp="1" noChangeArrowheads="1"/>
          </p:cNvSpPr>
          <p:nvPr>
            <p:ph type="title"/>
          </p:nvPr>
        </p:nvSpPr>
        <p:spPr/>
        <p:txBody>
          <a:bodyPr/>
          <a:lstStyle/>
          <a:p>
            <a:pPr eaLnBrk="1" hangingPunct="1">
              <a:defRPr/>
            </a:pPr>
            <a:r>
              <a:rPr lang="en-US" smtClean="0"/>
              <a:t>Internetworking</a:t>
            </a:r>
          </a:p>
        </p:txBody>
      </p:sp>
      <p:sp>
        <p:nvSpPr>
          <p:cNvPr id="68619" name="Rectangle 11"/>
          <p:cNvSpPr>
            <a:spLocks noGrp="1" noChangeArrowheads="1"/>
          </p:cNvSpPr>
          <p:nvPr>
            <p:ph type="body" idx="1"/>
          </p:nvPr>
        </p:nvSpPr>
        <p:spPr>
          <a:xfrm>
            <a:off x="773113" y="1447800"/>
            <a:ext cx="8181975" cy="4953000"/>
          </a:xfrm>
        </p:spPr>
        <p:txBody>
          <a:bodyPr/>
          <a:lstStyle/>
          <a:p>
            <a:pPr eaLnBrk="1" hangingPunct="1">
              <a:lnSpc>
                <a:spcPct val="90000"/>
              </a:lnSpc>
              <a:defRPr/>
            </a:pPr>
            <a:r>
              <a:rPr lang="en-US" smtClean="0"/>
              <a:t>How to allow devices from different standards to communicate</a:t>
            </a:r>
          </a:p>
          <a:p>
            <a:pPr eaLnBrk="1" hangingPunct="1">
              <a:lnSpc>
                <a:spcPct val="90000"/>
              </a:lnSpc>
              <a:defRPr/>
            </a:pPr>
            <a:r>
              <a:rPr lang="en-US" b="1" smtClean="0">
                <a:solidFill>
                  <a:schemeClr val="hlink"/>
                </a:solidFill>
              </a:rPr>
              <a:t>Gateways/routers</a:t>
            </a:r>
            <a:r>
              <a:rPr lang="en-US" smtClean="0"/>
              <a:t> – devices capable of communicating in several standards</a:t>
            </a:r>
          </a:p>
          <a:p>
            <a:pPr eaLnBrk="1" hangingPunct="1">
              <a:lnSpc>
                <a:spcPct val="90000"/>
              </a:lnSpc>
              <a:defRPr/>
            </a:pPr>
            <a:endParaRPr lang="en-US" smtClean="0"/>
          </a:p>
          <a:p>
            <a:pPr eaLnBrk="1" hangingPunct="1">
              <a:lnSpc>
                <a:spcPct val="90000"/>
              </a:lnSpc>
              <a:defRPr/>
            </a:pPr>
            <a:endParaRPr lang="en-US" smtClean="0"/>
          </a:p>
          <a:p>
            <a:pPr eaLnBrk="1" hangingPunct="1">
              <a:lnSpc>
                <a:spcPct val="90000"/>
              </a:lnSpc>
              <a:defRPr/>
            </a:pPr>
            <a:endParaRPr lang="en-US" smtClean="0"/>
          </a:p>
          <a:p>
            <a:pPr eaLnBrk="1" hangingPunct="1">
              <a:lnSpc>
                <a:spcPct val="90000"/>
              </a:lnSpc>
              <a:defRPr/>
            </a:pPr>
            <a:endParaRPr lang="en-US" smtClean="0"/>
          </a:p>
          <a:p>
            <a:pPr eaLnBrk="1" hangingPunct="1">
              <a:lnSpc>
                <a:spcPct val="90000"/>
              </a:lnSpc>
              <a:defRPr/>
            </a:pPr>
            <a:r>
              <a:rPr lang="en-US" smtClean="0"/>
              <a:t>These become "</a:t>
            </a:r>
            <a:r>
              <a:rPr lang="en-US" smtClean="0">
                <a:solidFill>
                  <a:schemeClr val="hlink"/>
                </a:solidFill>
              </a:rPr>
              <a:t>network of networks</a:t>
            </a:r>
            <a:r>
              <a:rPr lang="en-US" smtClean="0"/>
              <a:t>"</a:t>
            </a:r>
          </a:p>
        </p:txBody>
      </p:sp>
      <p:sp>
        <p:nvSpPr>
          <p:cNvPr id="68620" name="Oval 12"/>
          <p:cNvSpPr>
            <a:spLocks noChangeArrowheads="1"/>
          </p:cNvSpPr>
          <p:nvPr/>
        </p:nvSpPr>
        <p:spPr bwMode="auto">
          <a:xfrm>
            <a:off x="773113" y="3810000"/>
            <a:ext cx="1266825" cy="1371600"/>
          </a:xfrm>
          <a:prstGeom prst="ellipse">
            <a:avLst/>
          </a:prstGeom>
          <a:noFill/>
          <a:ln w="28575" algn="ctr">
            <a:solidFill>
              <a:schemeClr val="folHlink"/>
            </a:solidFill>
            <a:miter lim="800000"/>
            <a:headEnd/>
            <a:tailEnd/>
          </a:ln>
        </p:spPr>
        <p:txBody>
          <a:bodyPr wrap="none"/>
          <a:lstStyle/>
          <a:p>
            <a:endParaRPr lang="en-US" sz="2400">
              <a:cs typeface="Angsana New" pitchFamily="18" charset="-34"/>
            </a:endParaRPr>
          </a:p>
        </p:txBody>
      </p:sp>
      <p:sp>
        <p:nvSpPr>
          <p:cNvPr id="44041" name="computr1"/>
          <p:cNvSpPr>
            <a:spLocks noEditPoints="1" noChangeArrowheads="1"/>
          </p:cNvSpPr>
          <p:nvPr/>
        </p:nvSpPr>
        <p:spPr bwMode="auto">
          <a:xfrm>
            <a:off x="1266825" y="3581400"/>
            <a:ext cx="280988" cy="304800"/>
          </a:xfrm>
          <a:custGeom>
            <a:avLst/>
            <a:gdLst>
              <a:gd name="T0" fmla="*/ 3305836 w 21600"/>
              <a:gd name="T1" fmla="*/ 0 h 21600"/>
              <a:gd name="T2" fmla="*/ 1827645 w 21600"/>
              <a:gd name="T3" fmla="*/ 0 h 21600"/>
              <a:gd name="T4" fmla="*/ 349453 w 21600"/>
              <a:gd name="T5" fmla="*/ 0 h 21600"/>
              <a:gd name="T6" fmla="*/ 0 w 21600"/>
              <a:gd name="T7" fmla="*/ 3064115 h 21600"/>
              <a:gd name="T8" fmla="*/ 0 w 21600"/>
              <a:gd name="T9" fmla="*/ 4301067 h 21600"/>
              <a:gd name="T10" fmla="*/ 1827645 w 21600"/>
              <a:gd name="T11" fmla="*/ 4301067 h 21600"/>
              <a:gd name="T12" fmla="*/ 3655290 w 21600"/>
              <a:gd name="T13" fmla="*/ 4301067 h 21600"/>
              <a:gd name="T14" fmla="*/ 3655290 w 21600"/>
              <a:gd name="T15" fmla="*/ 3064115 h 21600"/>
              <a:gd name="T16" fmla="*/ 3305836 w 21600"/>
              <a:gd name="T17" fmla="*/ 2698722 h 21600"/>
              <a:gd name="T18" fmla="*/ 349453 w 21600"/>
              <a:gd name="T19" fmla="*/ 2698722 h 21600"/>
              <a:gd name="T20" fmla="*/ 349453 w 21600"/>
              <a:gd name="T21" fmla="*/ 1349262 h 21600"/>
              <a:gd name="T22" fmla="*/ 3305836 w 21600"/>
              <a:gd name="T23" fmla="*/ 1349262 h 21600"/>
              <a:gd name="T24" fmla="*/ 0 w 21600"/>
              <a:gd name="T25" fmla="*/ 3682590 h 21600"/>
              <a:gd name="T26" fmla="*/ 3655290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4042" name="computr1"/>
          <p:cNvSpPr>
            <a:spLocks noEditPoints="1" noChangeArrowheads="1"/>
          </p:cNvSpPr>
          <p:nvPr/>
        </p:nvSpPr>
        <p:spPr bwMode="auto">
          <a:xfrm>
            <a:off x="1898650" y="4267200"/>
            <a:ext cx="282575" cy="304800"/>
          </a:xfrm>
          <a:custGeom>
            <a:avLst/>
            <a:gdLst>
              <a:gd name="T0" fmla="*/ 3343280 w 21600"/>
              <a:gd name="T1" fmla="*/ 0 h 21600"/>
              <a:gd name="T2" fmla="*/ 1848355 w 21600"/>
              <a:gd name="T3" fmla="*/ 0 h 21600"/>
              <a:gd name="T4" fmla="*/ 353415 w 21600"/>
              <a:gd name="T5" fmla="*/ 0 h 21600"/>
              <a:gd name="T6" fmla="*/ 0 w 21600"/>
              <a:gd name="T7" fmla="*/ 3064115 h 21600"/>
              <a:gd name="T8" fmla="*/ 0 w 21600"/>
              <a:gd name="T9" fmla="*/ 4301067 h 21600"/>
              <a:gd name="T10" fmla="*/ 1848355 w 21600"/>
              <a:gd name="T11" fmla="*/ 4301067 h 21600"/>
              <a:gd name="T12" fmla="*/ 3696696 w 21600"/>
              <a:gd name="T13" fmla="*/ 4301067 h 21600"/>
              <a:gd name="T14" fmla="*/ 3696696 w 21600"/>
              <a:gd name="T15" fmla="*/ 3064115 h 21600"/>
              <a:gd name="T16" fmla="*/ 3343280 w 21600"/>
              <a:gd name="T17" fmla="*/ 2698722 h 21600"/>
              <a:gd name="T18" fmla="*/ 353415 w 21600"/>
              <a:gd name="T19" fmla="*/ 2698722 h 21600"/>
              <a:gd name="T20" fmla="*/ 353415 w 21600"/>
              <a:gd name="T21" fmla="*/ 1349262 h 21600"/>
              <a:gd name="T22" fmla="*/ 3343280 w 21600"/>
              <a:gd name="T23" fmla="*/ 1349262 h 21600"/>
              <a:gd name="T24" fmla="*/ 0 w 21600"/>
              <a:gd name="T25" fmla="*/ 3682590 h 21600"/>
              <a:gd name="T26" fmla="*/ 3696696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4043" name="computr1"/>
          <p:cNvSpPr>
            <a:spLocks noEditPoints="1" noChangeArrowheads="1"/>
          </p:cNvSpPr>
          <p:nvPr/>
        </p:nvSpPr>
        <p:spPr bwMode="auto">
          <a:xfrm>
            <a:off x="633413" y="4267200"/>
            <a:ext cx="280987" cy="304800"/>
          </a:xfrm>
          <a:custGeom>
            <a:avLst/>
            <a:gdLst>
              <a:gd name="T0" fmla="*/ 3305812 w 21600"/>
              <a:gd name="T1" fmla="*/ 0 h 21600"/>
              <a:gd name="T2" fmla="*/ 1827638 w 21600"/>
              <a:gd name="T3" fmla="*/ 0 h 21600"/>
              <a:gd name="T4" fmla="*/ 349452 w 21600"/>
              <a:gd name="T5" fmla="*/ 0 h 21600"/>
              <a:gd name="T6" fmla="*/ 0 w 21600"/>
              <a:gd name="T7" fmla="*/ 3064115 h 21600"/>
              <a:gd name="T8" fmla="*/ 0 w 21600"/>
              <a:gd name="T9" fmla="*/ 4301067 h 21600"/>
              <a:gd name="T10" fmla="*/ 1827638 w 21600"/>
              <a:gd name="T11" fmla="*/ 4301067 h 21600"/>
              <a:gd name="T12" fmla="*/ 3655264 w 21600"/>
              <a:gd name="T13" fmla="*/ 4301067 h 21600"/>
              <a:gd name="T14" fmla="*/ 3655264 w 21600"/>
              <a:gd name="T15" fmla="*/ 3064115 h 21600"/>
              <a:gd name="T16" fmla="*/ 3305812 w 21600"/>
              <a:gd name="T17" fmla="*/ 2698722 h 21600"/>
              <a:gd name="T18" fmla="*/ 349452 w 21600"/>
              <a:gd name="T19" fmla="*/ 2698722 h 21600"/>
              <a:gd name="T20" fmla="*/ 349452 w 21600"/>
              <a:gd name="T21" fmla="*/ 1349262 h 21600"/>
              <a:gd name="T22" fmla="*/ 3305812 w 21600"/>
              <a:gd name="T23" fmla="*/ 1349262 h 21600"/>
              <a:gd name="T24" fmla="*/ 0 w 21600"/>
              <a:gd name="T25" fmla="*/ 3682590 h 21600"/>
              <a:gd name="T26" fmla="*/ 3655264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4044" name="computr1"/>
          <p:cNvSpPr>
            <a:spLocks noEditPoints="1" noChangeArrowheads="1"/>
          </p:cNvSpPr>
          <p:nvPr/>
        </p:nvSpPr>
        <p:spPr bwMode="auto">
          <a:xfrm>
            <a:off x="1266825" y="4953000"/>
            <a:ext cx="280988" cy="304800"/>
          </a:xfrm>
          <a:custGeom>
            <a:avLst/>
            <a:gdLst>
              <a:gd name="T0" fmla="*/ 3305836 w 21600"/>
              <a:gd name="T1" fmla="*/ 0 h 21600"/>
              <a:gd name="T2" fmla="*/ 1827645 w 21600"/>
              <a:gd name="T3" fmla="*/ 0 h 21600"/>
              <a:gd name="T4" fmla="*/ 349453 w 21600"/>
              <a:gd name="T5" fmla="*/ 0 h 21600"/>
              <a:gd name="T6" fmla="*/ 0 w 21600"/>
              <a:gd name="T7" fmla="*/ 3064115 h 21600"/>
              <a:gd name="T8" fmla="*/ 0 w 21600"/>
              <a:gd name="T9" fmla="*/ 4301067 h 21600"/>
              <a:gd name="T10" fmla="*/ 1827645 w 21600"/>
              <a:gd name="T11" fmla="*/ 4301067 h 21600"/>
              <a:gd name="T12" fmla="*/ 3655290 w 21600"/>
              <a:gd name="T13" fmla="*/ 4301067 h 21600"/>
              <a:gd name="T14" fmla="*/ 3655290 w 21600"/>
              <a:gd name="T15" fmla="*/ 3064115 h 21600"/>
              <a:gd name="T16" fmla="*/ 3305836 w 21600"/>
              <a:gd name="T17" fmla="*/ 2698722 h 21600"/>
              <a:gd name="T18" fmla="*/ 349453 w 21600"/>
              <a:gd name="T19" fmla="*/ 2698722 h 21600"/>
              <a:gd name="T20" fmla="*/ 349453 w 21600"/>
              <a:gd name="T21" fmla="*/ 1349262 h 21600"/>
              <a:gd name="T22" fmla="*/ 3305836 w 21600"/>
              <a:gd name="T23" fmla="*/ 1349262 h 21600"/>
              <a:gd name="T24" fmla="*/ 0 w 21600"/>
              <a:gd name="T25" fmla="*/ 3682590 h 21600"/>
              <a:gd name="T26" fmla="*/ 3655290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44045" name="Group 17"/>
          <p:cNvGrpSpPr>
            <a:grpSpLocks/>
          </p:cNvGrpSpPr>
          <p:nvPr/>
        </p:nvGrpSpPr>
        <p:grpSpPr bwMode="auto">
          <a:xfrm>
            <a:off x="3798888" y="4038600"/>
            <a:ext cx="1546225" cy="762000"/>
            <a:chOff x="4320" y="1728"/>
            <a:chExt cx="1056" cy="480"/>
          </a:xfrm>
        </p:grpSpPr>
        <p:sp>
          <p:nvSpPr>
            <p:cNvPr id="44054" name="Line 18"/>
            <p:cNvSpPr>
              <a:spLocks noChangeShapeType="1"/>
            </p:cNvSpPr>
            <p:nvPr/>
          </p:nvSpPr>
          <p:spPr bwMode="auto">
            <a:xfrm>
              <a:off x="4416" y="1872"/>
              <a:ext cx="432" cy="288"/>
            </a:xfrm>
            <a:prstGeom prst="line">
              <a:avLst/>
            </a:prstGeom>
            <a:noFill/>
            <a:ln w="28575">
              <a:solidFill>
                <a:schemeClr val="tx1"/>
              </a:solidFill>
              <a:miter lim="800000"/>
              <a:headEnd/>
              <a:tailEnd/>
            </a:ln>
          </p:spPr>
          <p:txBody>
            <a:bodyPr wrap="none"/>
            <a:lstStyle/>
            <a:p>
              <a:endParaRPr lang="en-US"/>
            </a:p>
          </p:txBody>
        </p:sp>
        <p:sp>
          <p:nvSpPr>
            <p:cNvPr id="44055" name="Line 19"/>
            <p:cNvSpPr>
              <a:spLocks noChangeShapeType="1"/>
            </p:cNvSpPr>
            <p:nvPr/>
          </p:nvSpPr>
          <p:spPr bwMode="auto">
            <a:xfrm>
              <a:off x="4704" y="1872"/>
              <a:ext cx="144" cy="288"/>
            </a:xfrm>
            <a:prstGeom prst="line">
              <a:avLst/>
            </a:prstGeom>
            <a:noFill/>
            <a:ln w="28575">
              <a:solidFill>
                <a:schemeClr val="tx1"/>
              </a:solidFill>
              <a:miter lim="800000"/>
              <a:headEnd/>
              <a:tailEnd/>
            </a:ln>
          </p:spPr>
          <p:txBody>
            <a:bodyPr wrap="none"/>
            <a:lstStyle/>
            <a:p>
              <a:endParaRPr lang="en-US"/>
            </a:p>
          </p:txBody>
        </p:sp>
        <p:sp>
          <p:nvSpPr>
            <p:cNvPr id="44056" name="Line 20"/>
            <p:cNvSpPr>
              <a:spLocks noChangeShapeType="1"/>
            </p:cNvSpPr>
            <p:nvPr/>
          </p:nvSpPr>
          <p:spPr bwMode="auto">
            <a:xfrm flipH="1">
              <a:off x="4848" y="1872"/>
              <a:ext cx="144" cy="288"/>
            </a:xfrm>
            <a:prstGeom prst="line">
              <a:avLst/>
            </a:prstGeom>
            <a:noFill/>
            <a:ln w="28575">
              <a:solidFill>
                <a:schemeClr val="tx1"/>
              </a:solidFill>
              <a:miter lim="800000"/>
              <a:headEnd/>
              <a:tailEnd/>
            </a:ln>
          </p:spPr>
          <p:txBody>
            <a:bodyPr wrap="none"/>
            <a:lstStyle/>
            <a:p>
              <a:endParaRPr lang="en-US"/>
            </a:p>
          </p:txBody>
        </p:sp>
        <p:sp>
          <p:nvSpPr>
            <p:cNvPr id="44057" name="Line 21"/>
            <p:cNvSpPr>
              <a:spLocks noChangeShapeType="1"/>
            </p:cNvSpPr>
            <p:nvPr/>
          </p:nvSpPr>
          <p:spPr bwMode="auto">
            <a:xfrm flipH="1">
              <a:off x="4848" y="1872"/>
              <a:ext cx="432" cy="288"/>
            </a:xfrm>
            <a:prstGeom prst="line">
              <a:avLst/>
            </a:prstGeom>
            <a:noFill/>
            <a:ln w="28575">
              <a:solidFill>
                <a:schemeClr val="tx1"/>
              </a:solidFill>
              <a:miter lim="800000"/>
              <a:headEnd/>
              <a:tailEnd/>
            </a:ln>
          </p:spPr>
          <p:txBody>
            <a:bodyPr wrap="none"/>
            <a:lstStyle/>
            <a:p>
              <a:endParaRPr lang="en-US"/>
            </a:p>
          </p:txBody>
        </p:sp>
        <p:sp>
          <p:nvSpPr>
            <p:cNvPr id="44058" name="Rectangle 22"/>
            <p:cNvSpPr>
              <a:spLocks noChangeArrowheads="1"/>
            </p:cNvSpPr>
            <p:nvPr/>
          </p:nvSpPr>
          <p:spPr bwMode="auto">
            <a:xfrm>
              <a:off x="4752" y="2112"/>
              <a:ext cx="192" cy="9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4059" name="computr1"/>
            <p:cNvSpPr>
              <a:spLocks noEditPoints="1" noChangeArrowheads="1"/>
            </p:cNvSpPr>
            <p:nvPr/>
          </p:nvSpPr>
          <p:spPr bwMode="auto">
            <a:xfrm>
              <a:off x="4320"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4060" name="computr1"/>
            <p:cNvSpPr>
              <a:spLocks noEditPoints="1" noChangeArrowheads="1"/>
            </p:cNvSpPr>
            <p:nvPr/>
          </p:nvSpPr>
          <p:spPr bwMode="auto">
            <a:xfrm>
              <a:off x="4608"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4061" name="computr1"/>
            <p:cNvSpPr>
              <a:spLocks noEditPoints="1" noChangeArrowheads="1"/>
            </p:cNvSpPr>
            <p:nvPr/>
          </p:nvSpPr>
          <p:spPr bwMode="auto">
            <a:xfrm>
              <a:off x="4896"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4062" name="computr1"/>
            <p:cNvSpPr>
              <a:spLocks noEditPoints="1" noChangeArrowheads="1"/>
            </p:cNvSpPr>
            <p:nvPr/>
          </p:nvSpPr>
          <p:spPr bwMode="auto">
            <a:xfrm>
              <a:off x="5184"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sp>
        <p:nvSpPr>
          <p:cNvPr id="44046" name="computr1"/>
          <p:cNvSpPr>
            <a:spLocks noEditPoints="1" noChangeArrowheads="1"/>
          </p:cNvSpPr>
          <p:nvPr/>
        </p:nvSpPr>
        <p:spPr bwMode="auto">
          <a:xfrm>
            <a:off x="8651875" y="3733800"/>
            <a:ext cx="280988" cy="304800"/>
          </a:xfrm>
          <a:custGeom>
            <a:avLst/>
            <a:gdLst>
              <a:gd name="T0" fmla="*/ 3305836 w 21600"/>
              <a:gd name="T1" fmla="*/ 0 h 21600"/>
              <a:gd name="T2" fmla="*/ 1827645 w 21600"/>
              <a:gd name="T3" fmla="*/ 0 h 21600"/>
              <a:gd name="T4" fmla="*/ 349453 w 21600"/>
              <a:gd name="T5" fmla="*/ 0 h 21600"/>
              <a:gd name="T6" fmla="*/ 0 w 21600"/>
              <a:gd name="T7" fmla="*/ 3064115 h 21600"/>
              <a:gd name="T8" fmla="*/ 0 w 21600"/>
              <a:gd name="T9" fmla="*/ 4301067 h 21600"/>
              <a:gd name="T10" fmla="*/ 1827645 w 21600"/>
              <a:gd name="T11" fmla="*/ 4301067 h 21600"/>
              <a:gd name="T12" fmla="*/ 3655290 w 21600"/>
              <a:gd name="T13" fmla="*/ 4301067 h 21600"/>
              <a:gd name="T14" fmla="*/ 3655290 w 21600"/>
              <a:gd name="T15" fmla="*/ 3064115 h 21600"/>
              <a:gd name="T16" fmla="*/ 3305836 w 21600"/>
              <a:gd name="T17" fmla="*/ 2698722 h 21600"/>
              <a:gd name="T18" fmla="*/ 349453 w 21600"/>
              <a:gd name="T19" fmla="*/ 2698722 h 21600"/>
              <a:gd name="T20" fmla="*/ 349453 w 21600"/>
              <a:gd name="T21" fmla="*/ 1349262 h 21600"/>
              <a:gd name="T22" fmla="*/ 3305836 w 21600"/>
              <a:gd name="T23" fmla="*/ 1349262 h 21600"/>
              <a:gd name="T24" fmla="*/ 0 w 21600"/>
              <a:gd name="T25" fmla="*/ 3682590 h 21600"/>
              <a:gd name="T26" fmla="*/ 3655290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4047" name="computr1"/>
          <p:cNvSpPr>
            <a:spLocks noEditPoints="1" noChangeArrowheads="1"/>
          </p:cNvSpPr>
          <p:nvPr/>
        </p:nvSpPr>
        <p:spPr bwMode="auto">
          <a:xfrm>
            <a:off x="7948613" y="5105400"/>
            <a:ext cx="280987" cy="304800"/>
          </a:xfrm>
          <a:custGeom>
            <a:avLst/>
            <a:gdLst>
              <a:gd name="T0" fmla="*/ 3305812 w 21600"/>
              <a:gd name="T1" fmla="*/ 0 h 21600"/>
              <a:gd name="T2" fmla="*/ 1827638 w 21600"/>
              <a:gd name="T3" fmla="*/ 0 h 21600"/>
              <a:gd name="T4" fmla="*/ 349452 w 21600"/>
              <a:gd name="T5" fmla="*/ 0 h 21600"/>
              <a:gd name="T6" fmla="*/ 0 w 21600"/>
              <a:gd name="T7" fmla="*/ 3064115 h 21600"/>
              <a:gd name="T8" fmla="*/ 0 w 21600"/>
              <a:gd name="T9" fmla="*/ 4301067 h 21600"/>
              <a:gd name="T10" fmla="*/ 1827638 w 21600"/>
              <a:gd name="T11" fmla="*/ 4301067 h 21600"/>
              <a:gd name="T12" fmla="*/ 3655264 w 21600"/>
              <a:gd name="T13" fmla="*/ 4301067 h 21600"/>
              <a:gd name="T14" fmla="*/ 3655264 w 21600"/>
              <a:gd name="T15" fmla="*/ 3064115 h 21600"/>
              <a:gd name="T16" fmla="*/ 3305812 w 21600"/>
              <a:gd name="T17" fmla="*/ 2698722 h 21600"/>
              <a:gd name="T18" fmla="*/ 349452 w 21600"/>
              <a:gd name="T19" fmla="*/ 2698722 h 21600"/>
              <a:gd name="T20" fmla="*/ 349452 w 21600"/>
              <a:gd name="T21" fmla="*/ 1349262 h 21600"/>
              <a:gd name="T22" fmla="*/ 3305812 w 21600"/>
              <a:gd name="T23" fmla="*/ 1349262 h 21600"/>
              <a:gd name="T24" fmla="*/ 0 w 21600"/>
              <a:gd name="T25" fmla="*/ 3682590 h 21600"/>
              <a:gd name="T26" fmla="*/ 3655264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4048" name="computr1"/>
          <p:cNvSpPr>
            <a:spLocks noEditPoints="1" noChangeArrowheads="1"/>
          </p:cNvSpPr>
          <p:nvPr/>
        </p:nvSpPr>
        <p:spPr bwMode="auto">
          <a:xfrm>
            <a:off x="6470650" y="5029200"/>
            <a:ext cx="282575" cy="304800"/>
          </a:xfrm>
          <a:custGeom>
            <a:avLst/>
            <a:gdLst>
              <a:gd name="T0" fmla="*/ 3343280 w 21600"/>
              <a:gd name="T1" fmla="*/ 0 h 21600"/>
              <a:gd name="T2" fmla="*/ 1848355 w 21600"/>
              <a:gd name="T3" fmla="*/ 0 h 21600"/>
              <a:gd name="T4" fmla="*/ 353415 w 21600"/>
              <a:gd name="T5" fmla="*/ 0 h 21600"/>
              <a:gd name="T6" fmla="*/ 0 w 21600"/>
              <a:gd name="T7" fmla="*/ 3064115 h 21600"/>
              <a:gd name="T8" fmla="*/ 0 w 21600"/>
              <a:gd name="T9" fmla="*/ 4301067 h 21600"/>
              <a:gd name="T10" fmla="*/ 1848355 w 21600"/>
              <a:gd name="T11" fmla="*/ 4301067 h 21600"/>
              <a:gd name="T12" fmla="*/ 3696696 w 21600"/>
              <a:gd name="T13" fmla="*/ 4301067 h 21600"/>
              <a:gd name="T14" fmla="*/ 3696696 w 21600"/>
              <a:gd name="T15" fmla="*/ 3064115 h 21600"/>
              <a:gd name="T16" fmla="*/ 3343280 w 21600"/>
              <a:gd name="T17" fmla="*/ 2698722 h 21600"/>
              <a:gd name="T18" fmla="*/ 353415 w 21600"/>
              <a:gd name="T19" fmla="*/ 2698722 h 21600"/>
              <a:gd name="T20" fmla="*/ 353415 w 21600"/>
              <a:gd name="T21" fmla="*/ 1349262 h 21600"/>
              <a:gd name="T22" fmla="*/ 3343280 w 21600"/>
              <a:gd name="T23" fmla="*/ 1349262 h 21600"/>
              <a:gd name="T24" fmla="*/ 0 w 21600"/>
              <a:gd name="T25" fmla="*/ 3682590 h 21600"/>
              <a:gd name="T26" fmla="*/ 3696696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44049" name="Freeform 195"/>
          <p:cNvSpPr>
            <a:spLocks/>
          </p:cNvSpPr>
          <p:nvPr/>
        </p:nvSpPr>
        <p:spPr bwMode="auto">
          <a:xfrm rot="4998549" flipV="1">
            <a:off x="8017669" y="3471069"/>
            <a:ext cx="76200" cy="1058862"/>
          </a:xfrm>
          <a:custGeom>
            <a:avLst/>
            <a:gdLst>
              <a:gd name="T0" fmla="*/ 0 w 144"/>
              <a:gd name="T1" fmla="*/ 1796776964 h 624"/>
              <a:gd name="T2" fmla="*/ 0 w 144"/>
              <a:gd name="T3" fmla="*/ 691068602 h 624"/>
              <a:gd name="T4" fmla="*/ 26881664 w 144"/>
              <a:gd name="T5" fmla="*/ 829282280 h 624"/>
              <a:gd name="T6" fmla="*/ 40322499 w 144"/>
              <a:gd name="T7" fmla="*/ 0 h 624"/>
              <a:gd name="T8" fmla="*/ 40322499 w 144"/>
              <a:gd name="T9" fmla="*/ 1105708151 h 624"/>
              <a:gd name="T10" fmla="*/ 13440832 w 144"/>
              <a:gd name="T11" fmla="*/ 967494473 h 624"/>
              <a:gd name="T12" fmla="*/ 0 w 144"/>
              <a:gd name="T13" fmla="*/ 1796776964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p>
        </p:txBody>
      </p:sp>
      <p:sp>
        <p:nvSpPr>
          <p:cNvPr id="44050" name="Freeform 195"/>
          <p:cNvSpPr>
            <a:spLocks/>
          </p:cNvSpPr>
          <p:nvPr/>
        </p:nvSpPr>
        <p:spPr bwMode="auto">
          <a:xfrm rot="-2345288" flipH="1" flipV="1">
            <a:off x="7596188" y="4110038"/>
            <a:ext cx="71437" cy="1147762"/>
          </a:xfrm>
          <a:custGeom>
            <a:avLst/>
            <a:gdLst>
              <a:gd name="T0" fmla="*/ 0 w 144"/>
              <a:gd name="T1" fmla="*/ 2111150108 h 624"/>
              <a:gd name="T2" fmla="*/ 0 w 144"/>
              <a:gd name="T3" fmla="*/ 811980828 h 624"/>
              <a:gd name="T4" fmla="*/ 23626297 w 144"/>
              <a:gd name="T5" fmla="*/ 974376442 h 624"/>
              <a:gd name="T6" fmla="*/ 35439202 w 144"/>
              <a:gd name="T7" fmla="*/ 0 h 624"/>
              <a:gd name="T8" fmla="*/ 35439202 w 144"/>
              <a:gd name="T9" fmla="*/ 1299169049 h 624"/>
              <a:gd name="T10" fmla="*/ 11812901 w 144"/>
              <a:gd name="T11" fmla="*/ 1136773665 h 624"/>
              <a:gd name="T12" fmla="*/ 0 w 144"/>
              <a:gd name="T13" fmla="*/ 2111150108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p>
        </p:txBody>
      </p:sp>
      <p:sp>
        <p:nvSpPr>
          <p:cNvPr id="44051" name="Freeform 195"/>
          <p:cNvSpPr>
            <a:spLocks/>
          </p:cNvSpPr>
          <p:nvPr/>
        </p:nvSpPr>
        <p:spPr bwMode="auto">
          <a:xfrm rot="2422443" flipV="1">
            <a:off x="6892925" y="4191000"/>
            <a:ext cx="69850" cy="838200"/>
          </a:xfrm>
          <a:custGeom>
            <a:avLst/>
            <a:gdLst>
              <a:gd name="T0" fmla="*/ 0 w 144"/>
              <a:gd name="T1" fmla="*/ 1125928165 h 624"/>
              <a:gd name="T2" fmla="*/ 0 w 144"/>
              <a:gd name="T3" fmla="*/ 433049849 h 624"/>
              <a:gd name="T4" fmla="*/ 22588227 w 144"/>
              <a:gd name="T5" fmla="*/ 519659786 h 624"/>
              <a:gd name="T6" fmla="*/ 33882101 w 144"/>
              <a:gd name="T7" fmla="*/ 0 h 624"/>
              <a:gd name="T8" fmla="*/ 33882101 w 144"/>
              <a:gd name="T9" fmla="*/ 692878315 h 624"/>
              <a:gd name="T10" fmla="*/ 11293871 w 144"/>
              <a:gd name="T11" fmla="*/ 606268379 h 624"/>
              <a:gd name="T12" fmla="*/ 0 w 144"/>
              <a:gd name="T13" fmla="*/ 1125928165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p>
        </p:txBody>
      </p:sp>
      <p:pic>
        <p:nvPicPr>
          <p:cNvPr id="44052" name="Picture 33"/>
          <p:cNvPicPr>
            <a:picLocks noChangeAspect="1" noChangeArrowheads="1"/>
          </p:cNvPicPr>
          <p:nvPr/>
        </p:nvPicPr>
        <p:blipFill>
          <a:blip r:embed="rId3" cstate="print">
            <a:clrChange>
              <a:clrFrom>
                <a:srgbClr val="FFFFFF"/>
              </a:clrFrom>
              <a:clrTo>
                <a:srgbClr val="FFFFFF">
                  <a:alpha val="0"/>
                </a:srgbClr>
              </a:clrTo>
            </a:clrChange>
          </a:blip>
          <a:srcRect l="14223" t="14223" r="14667" b="18222"/>
          <a:stretch>
            <a:fillRect/>
          </a:stretch>
        </p:blipFill>
        <p:spPr bwMode="auto">
          <a:xfrm>
            <a:off x="7034213" y="3810000"/>
            <a:ext cx="422275" cy="434975"/>
          </a:xfrm>
          <a:prstGeom prst="rect">
            <a:avLst/>
          </a:prstGeom>
          <a:noFill/>
          <a:ln w="9525">
            <a:noFill/>
            <a:miter lim="800000"/>
            <a:headEnd/>
            <a:tailEnd/>
          </a:ln>
        </p:spPr>
      </p:pic>
      <p:pic>
        <p:nvPicPr>
          <p:cNvPr id="68642" name="Picture 34"/>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2601913" y="4572000"/>
            <a:ext cx="871537" cy="409575"/>
          </a:xfrm>
          <a:prstGeom prst="rect">
            <a:avLst/>
          </a:prstGeom>
          <a:noFill/>
          <a:ln w="9525">
            <a:noFill/>
            <a:miter lim="800000"/>
            <a:headEnd/>
            <a:tailEnd/>
          </a:ln>
        </p:spPr>
      </p:pic>
    </p:spTree>
    <p:extLst>
      <p:ext uri="{BB962C8B-B14F-4D97-AF65-F5344CB8AC3E}">
        <p14:creationId xmlns:p14="http://schemas.microsoft.com/office/powerpoint/2010/main" val="161104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8642"/>
                                        </p:tgtEl>
                                        <p:attrNameLst>
                                          <p:attrName>style.visibility</p:attrName>
                                        </p:attrNameLst>
                                      </p:cBhvr>
                                      <p:to>
                                        <p:strVal val="visible"/>
                                      </p:to>
                                    </p:set>
                                    <p:anim calcmode="lin" valueType="num">
                                      <p:cBhvr additive="base">
                                        <p:cTn id="11" dur="500" fill="hold"/>
                                        <p:tgtEl>
                                          <p:spTgt spid="68642"/>
                                        </p:tgtEl>
                                        <p:attrNameLst>
                                          <p:attrName>ppt_x</p:attrName>
                                        </p:attrNameLst>
                                      </p:cBhvr>
                                      <p:tavLst>
                                        <p:tav tm="0">
                                          <p:val>
                                            <p:strVal val="#ppt_x"/>
                                          </p:val>
                                        </p:tav>
                                        <p:tav tm="100000">
                                          <p:val>
                                            <p:strVal val="#ppt_x"/>
                                          </p:val>
                                        </p:tav>
                                      </p:tavLst>
                                    </p:anim>
                                    <p:anim calcmode="lin" valueType="num">
                                      <p:cBhvr additive="base">
                                        <p:cTn id="12" dur="500" fill="hold"/>
                                        <p:tgtEl>
                                          <p:spTgt spid="686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8620"/>
                                        </p:tgtEl>
                                      </p:cBhvr>
                                    </p:animEffect>
                                    <p:set>
                                      <p:cBhvr>
                                        <p:cTn id="17" dur="1" fill="hold">
                                          <p:stCondLst>
                                            <p:cond delay="499"/>
                                          </p:stCondLst>
                                        </p:cTn>
                                        <p:tgtEl>
                                          <p:spTgt spid="68620"/>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8617"/>
                                        </p:tgtEl>
                                        <p:attrNameLst>
                                          <p:attrName>style.visibility</p:attrName>
                                        </p:attrNameLst>
                                      </p:cBhvr>
                                      <p:to>
                                        <p:strVal val="visible"/>
                                      </p:to>
                                    </p:set>
                                    <p:animEffect transition="in" filter="wipe(left)">
                                      <p:cBhvr>
                                        <p:cTn id="25" dur="500"/>
                                        <p:tgtEl>
                                          <p:spTgt spid="6861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8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7" grpId="0" animBg="1"/>
      <p:bldP spid="68619" grpId="0" build="p"/>
      <p:bldP spid="686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pPr>
              <a:defRPr/>
            </a:pPr>
            <a:fld id="{5C9C1B24-3229-4107-ABE6-381076FBA8C9}" type="slidenum">
              <a:rPr lang="en-US"/>
              <a:pPr>
                <a:defRPr/>
              </a:pPr>
              <a:t>43</a:t>
            </a:fld>
            <a:endParaRPr lang="en-US"/>
          </a:p>
        </p:txBody>
      </p:sp>
      <p:sp>
        <p:nvSpPr>
          <p:cNvPr id="44034" name="Rectangle 2"/>
          <p:cNvSpPr>
            <a:spLocks noGrp="1" noChangeArrowheads="1"/>
          </p:cNvSpPr>
          <p:nvPr>
            <p:ph type="title"/>
          </p:nvPr>
        </p:nvSpPr>
        <p:spPr/>
        <p:txBody>
          <a:bodyPr/>
          <a:lstStyle/>
          <a:p>
            <a:pPr eaLnBrk="1" hangingPunct="1">
              <a:defRPr/>
            </a:pPr>
            <a:r>
              <a:rPr lang="en-US" smtClean="0"/>
              <a:t>Internetworks</a:t>
            </a:r>
          </a:p>
        </p:txBody>
      </p:sp>
      <p:sp>
        <p:nvSpPr>
          <p:cNvPr id="44035" name="Rectangle 3"/>
          <p:cNvSpPr>
            <a:spLocks noGrp="1" noChangeArrowheads="1"/>
          </p:cNvSpPr>
          <p:nvPr>
            <p:ph type="body" idx="1"/>
          </p:nvPr>
        </p:nvSpPr>
        <p:spPr/>
        <p:txBody>
          <a:bodyPr>
            <a:normAutofit lnSpcReduction="10000"/>
          </a:bodyPr>
          <a:lstStyle/>
          <a:p>
            <a:pPr eaLnBrk="1" hangingPunct="1">
              <a:defRPr/>
            </a:pPr>
            <a:r>
              <a:rPr lang="en-US" smtClean="0"/>
              <a:t>Two or more networks connected become an </a:t>
            </a:r>
            <a:r>
              <a:rPr lang="en-US" i="1" u="sng" smtClean="0"/>
              <a:t>internetwork</a:t>
            </a:r>
            <a:r>
              <a:rPr lang="en-US" smtClean="0"/>
              <a:t>, or </a:t>
            </a:r>
            <a:r>
              <a:rPr lang="en-US" i="1" u="sng" smtClean="0"/>
              <a:t>internet</a:t>
            </a:r>
          </a:p>
          <a:p>
            <a:pPr eaLnBrk="1" hangingPunct="1">
              <a:defRPr/>
            </a:pPr>
            <a:endParaRPr lang="en-US" smtClean="0"/>
          </a:p>
          <a:p>
            <a:pPr eaLnBrk="1" hangingPunct="1">
              <a:defRPr/>
            </a:pPr>
            <a:endParaRPr lang="en-US" smtClean="0"/>
          </a:p>
          <a:p>
            <a:pPr eaLnBrk="1" hangingPunct="1">
              <a:defRPr/>
            </a:pPr>
            <a:endParaRPr lang="en-US" smtClean="0"/>
          </a:p>
          <a:p>
            <a:pPr eaLnBrk="1" hangingPunct="1">
              <a:defRPr/>
            </a:pPr>
            <a:endParaRPr lang="en-US" smtClean="0"/>
          </a:p>
          <a:p>
            <a:pPr eaLnBrk="1" hangingPunct="1">
              <a:defRPr/>
            </a:pPr>
            <a:endParaRPr lang="en-US" smtClean="0"/>
          </a:p>
          <a:p>
            <a:pPr eaLnBrk="1" hangingPunct="1">
              <a:defRPr/>
            </a:pPr>
            <a:r>
              <a:rPr lang="en-US" smtClean="0"/>
              <a:t>Example: </a:t>
            </a:r>
            <a:r>
              <a:rPr lang="en-US" b="1" smtClean="0"/>
              <a:t>The Internet</a:t>
            </a:r>
          </a:p>
        </p:txBody>
      </p:sp>
      <p:grpSp>
        <p:nvGrpSpPr>
          <p:cNvPr id="2" name="Group 11"/>
          <p:cNvGrpSpPr>
            <a:grpSpLocks/>
          </p:cNvGrpSpPr>
          <p:nvPr/>
        </p:nvGrpSpPr>
        <p:grpSpPr bwMode="auto">
          <a:xfrm>
            <a:off x="2362200" y="2743200"/>
            <a:ext cx="1439863" cy="1122363"/>
            <a:chOff x="716" y="1152"/>
            <a:chExt cx="1541" cy="1201"/>
          </a:xfrm>
        </p:grpSpPr>
        <p:sp>
          <p:nvSpPr>
            <p:cNvPr id="7" name="Freeform 12"/>
            <p:cNvSpPr>
              <a:spLocks/>
            </p:cNvSpPr>
            <p:nvPr/>
          </p:nvSpPr>
          <p:spPr bwMode="auto">
            <a:xfrm>
              <a:off x="716" y="1152"/>
              <a:ext cx="1541" cy="1201"/>
            </a:xfrm>
            <a:custGeom>
              <a:avLst/>
              <a:gdLst/>
              <a:ahLst/>
              <a:cxnLst>
                <a:cxn ang="0">
                  <a:pos x="247" y="945"/>
                </a:cxn>
                <a:cxn ang="0">
                  <a:pos x="299" y="1044"/>
                </a:cxn>
                <a:cxn ang="0">
                  <a:pos x="364" y="1120"/>
                </a:cxn>
                <a:cxn ang="0">
                  <a:pos x="436" y="1174"/>
                </a:cxn>
                <a:cxn ang="0">
                  <a:pos x="513" y="1197"/>
                </a:cxn>
                <a:cxn ang="0">
                  <a:pos x="592" y="1195"/>
                </a:cxn>
                <a:cxn ang="0">
                  <a:pos x="667" y="1164"/>
                </a:cxn>
                <a:cxn ang="0">
                  <a:pos x="739" y="1107"/>
                </a:cxn>
                <a:cxn ang="0">
                  <a:pos x="802" y="1107"/>
                </a:cxn>
                <a:cxn ang="0">
                  <a:pos x="872" y="1164"/>
                </a:cxn>
                <a:cxn ang="0">
                  <a:pos x="949" y="1195"/>
                </a:cxn>
                <a:cxn ang="0">
                  <a:pos x="1028" y="1197"/>
                </a:cxn>
                <a:cxn ang="0">
                  <a:pos x="1105" y="1174"/>
                </a:cxn>
                <a:cxn ang="0">
                  <a:pos x="1177" y="1120"/>
                </a:cxn>
                <a:cxn ang="0">
                  <a:pos x="1240" y="1044"/>
                </a:cxn>
                <a:cxn ang="0">
                  <a:pos x="1294" y="945"/>
                </a:cxn>
                <a:cxn ang="0">
                  <a:pos x="1340" y="901"/>
                </a:cxn>
                <a:cxn ang="0">
                  <a:pos x="1396" y="894"/>
                </a:cxn>
                <a:cxn ang="0">
                  <a:pos x="1448" y="863"/>
                </a:cxn>
                <a:cxn ang="0">
                  <a:pos x="1489" y="808"/>
                </a:cxn>
                <a:cxn ang="0">
                  <a:pos x="1522" y="732"/>
                </a:cxn>
                <a:cxn ang="0">
                  <a:pos x="1538" y="646"/>
                </a:cxn>
                <a:cxn ang="0">
                  <a:pos x="1538" y="555"/>
                </a:cxn>
                <a:cxn ang="0">
                  <a:pos x="1522" y="467"/>
                </a:cxn>
                <a:cxn ang="0">
                  <a:pos x="1489" y="393"/>
                </a:cxn>
                <a:cxn ang="0">
                  <a:pos x="1448" y="338"/>
                </a:cxn>
                <a:cxn ang="0">
                  <a:pos x="1396" y="305"/>
                </a:cxn>
                <a:cxn ang="0">
                  <a:pos x="1340" y="301"/>
                </a:cxn>
                <a:cxn ang="0">
                  <a:pos x="1294" y="254"/>
                </a:cxn>
                <a:cxn ang="0">
                  <a:pos x="1240" y="157"/>
                </a:cxn>
                <a:cxn ang="0">
                  <a:pos x="1177" y="80"/>
                </a:cxn>
                <a:cxn ang="0">
                  <a:pos x="1105" y="27"/>
                </a:cxn>
                <a:cxn ang="0">
                  <a:pos x="1028" y="2"/>
                </a:cxn>
                <a:cxn ang="0">
                  <a:pos x="949" y="6"/>
                </a:cxn>
                <a:cxn ang="0">
                  <a:pos x="872" y="35"/>
                </a:cxn>
                <a:cxn ang="0">
                  <a:pos x="802" y="94"/>
                </a:cxn>
                <a:cxn ang="0">
                  <a:pos x="739" y="94"/>
                </a:cxn>
                <a:cxn ang="0">
                  <a:pos x="667" y="35"/>
                </a:cxn>
                <a:cxn ang="0">
                  <a:pos x="592" y="6"/>
                </a:cxn>
                <a:cxn ang="0">
                  <a:pos x="513" y="2"/>
                </a:cxn>
                <a:cxn ang="0">
                  <a:pos x="436" y="27"/>
                </a:cxn>
                <a:cxn ang="0">
                  <a:pos x="364" y="80"/>
                </a:cxn>
                <a:cxn ang="0">
                  <a:pos x="299" y="157"/>
                </a:cxn>
                <a:cxn ang="0">
                  <a:pos x="247" y="254"/>
                </a:cxn>
                <a:cxn ang="0">
                  <a:pos x="201" y="301"/>
                </a:cxn>
                <a:cxn ang="0">
                  <a:pos x="145" y="305"/>
                </a:cxn>
                <a:cxn ang="0">
                  <a:pos x="93" y="338"/>
                </a:cxn>
                <a:cxn ang="0">
                  <a:pos x="50" y="393"/>
                </a:cxn>
                <a:cxn ang="0">
                  <a:pos x="19" y="467"/>
                </a:cxn>
                <a:cxn ang="0">
                  <a:pos x="3" y="555"/>
                </a:cxn>
                <a:cxn ang="0">
                  <a:pos x="3" y="646"/>
                </a:cxn>
                <a:cxn ang="0">
                  <a:pos x="19" y="732"/>
                </a:cxn>
                <a:cxn ang="0">
                  <a:pos x="50" y="808"/>
                </a:cxn>
                <a:cxn ang="0">
                  <a:pos x="93" y="863"/>
                </a:cxn>
                <a:cxn ang="0">
                  <a:pos x="145" y="894"/>
                </a:cxn>
                <a:cxn ang="0">
                  <a:pos x="201" y="901"/>
                </a:cxn>
              </a:cxnLst>
              <a:rect l="0" t="0" r="r" b="b"/>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chemeClr val="accent2"/>
                </a:gs>
                <a:gs pos="100000">
                  <a:schemeClr val="accent2">
                    <a:gamma/>
                    <a:shade val="0"/>
                    <a:invGamma/>
                  </a:schemeClr>
                </a:gs>
              </a:gsLst>
              <a:lin ang="2700000" scaled="1"/>
            </a:gradFill>
            <a:ln w="25400" cap="rnd" cmpd="sng">
              <a:solidFill>
                <a:srgbClr val="FFFFFF"/>
              </a:solidFill>
              <a:prstDash val="solid"/>
              <a:round/>
              <a:headEnd/>
              <a:tailEnd/>
            </a:ln>
            <a:effectLst/>
          </p:spPr>
          <p:txBody>
            <a:bodyPr/>
            <a:lstStyle/>
            <a:p>
              <a:pPr>
                <a:defRPr/>
              </a:pPr>
              <a:endParaRPr lang="en-US"/>
            </a:p>
          </p:txBody>
        </p:sp>
        <p:sp>
          <p:nvSpPr>
            <p:cNvPr id="45081" name="Rectangle 13"/>
            <p:cNvSpPr>
              <a:spLocks noChangeArrowheads="1"/>
            </p:cNvSpPr>
            <p:nvPr/>
          </p:nvSpPr>
          <p:spPr bwMode="auto">
            <a:xfrm>
              <a:off x="998" y="1573"/>
              <a:ext cx="1115" cy="36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FFFF00"/>
                  </a:solidFill>
                  <a:latin typeface="Times New Roman" pitchFamily="18" charset="0"/>
                </a:rPr>
                <a:t>Network1</a:t>
              </a:r>
            </a:p>
          </p:txBody>
        </p:sp>
      </p:grpSp>
      <p:grpSp>
        <p:nvGrpSpPr>
          <p:cNvPr id="3" name="Group 14"/>
          <p:cNvGrpSpPr>
            <a:grpSpLocks/>
          </p:cNvGrpSpPr>
          <p:nvPr/>
        </p:nvGrpSpPr>
        <p:grpSpPr bwMode="auto">
          <a:xfrm>
            <a:off x="4953000" y="2743200"/>
            <a:ext cx="1439863" cy="1122363"/>
            <a:chOff x="3500" y="1200"/>
            <a:chExt cx="1541" cy="1201"/>
          </a:xfrm>
        </p:grpSpPr>
        <p:sp>
          <p:nvSpPr>
            <p:cNvPr id="45078" name="Freeform 15"/>
            <p:cNvSpPr>
              <a:spLocks/>
            </p:cNvSpPr>
            <p:nvPr/>
          </p:nvSpPr>
          <p:spPr bwMode="auto">
            <a:xfrm>
              <a:off x="3500" y="1200"/>
              <a:ext cx="1541" cy="1201"/>
            </a:xfrm>
            <a:custGeom>
              <a:avLst/>
              <a:gdLst>
                <a:gd name="T0" fmla="*/ 247 w 1541"/>
                <a:gd name="T1" fmla="*/ 945 h 1201"/>
                <a:gd name="T2" fmla="*/ 299 w 1541"/>
                <a:gd name="T3" fmla="*/ 1044 h 1201"/>
                <a:gd name="T4" fmla="*/ 364 w 1541"/>
                <a:gd name="T5" fmla="*/ 1120 h 1201"/>
                <a:gd name="T6" fmla="*/ 436 w 1541"/>
                <a:gd name="T7" fmla="*/ 1174 h 1201"/>
                <a:gd name="T8" fmla="*/ 513 w 1541"/>
                <a:gd name="T9" fmla="*/ 1197 h 1201"/>
                <a:gd name="T10" fmla="*/ 592 w 1541"/>
                <a:gd name="T11" fmla="*/ 1195 h 1201"/>
                <a:gd name="T12" fmla="*/ 667 w 1541"/>
                <a:gd name="T13" fmla="*/ 1164 h 1201"/>
                <a:gd name="T14" fmla="*/ 739 w 1541"/>
                <a:gd name="T15" fmla="*/ 1107 h 1201"/>
                <a:gd name="T16" fmla="*/ 802 w 1541"/>
                <a:gd name="T17" fmla="*/ 1107 h 1201"/>
                <a:gd name="T18" fmla="*/ 872 w 1541"/>
                <a:gd name="T19" fmla="*/ 1164 h 1201"/>
                <a:gd name="T20" fmla="*/ 949 w 1541"/>
                <a:gd name="T21" fmla="*/ 1195 h 1201"/>
                <a:gd name="T22" fmla="*/ 1028 w 1541"/>
                <a:gd name="T23" fmla="*/ 1197 h 1201"/>
                <a:gd name="T24" fmla="*/ 1105 w 1541"/>
                <a:gd name="T25" fmla="*/ 1174 h 1201"/>
                <a:gd name="T26" fmla="*/ 1177 w 1541"/>
                <a:gd name="T27" fmla="*/ 1120 h 1201"/>
                <a:gd name="T28" fmla="*/ 1240 w 1541"/>
                <a:gd name="T29" fmla="*/ 1044 h 1201"/>
                <a:gd name="T30" fmla="*/ 1294 w 1541"/>
                <a:gd name="T31" fmla="*/ 945 h 1201"/>
                <a:gd name="T32" fmla="*/ 1340 w 1541"/>
                <a:gd name="T33" fmla="*/ 901 h 1201"/>
                <a:gd name="T34" fmla="*/ 1396 w 1541"/>
                <a:gd name="T35" fmla="*/ 894 h 1201"/>
                <a:gd name="T36" fmla="*/ 1448 w 1541"/>
                <a:gd name="T37" fmla="*/ 863 h 1201"/>
                <a:gd name="T38" fmla="*/ 1489 w 1541"/>
                <a:gd name="T39" fmla="*/ 808 h 1201"/>
                <a:gd name="T40" fmla="*/ 1522 w 1541"/>
                <a:gd name="T41" fmla="*/ 732 h 1201"/>
                <a:gd name="T42" fmla="*/ 1538 w 1541"/>
                <a:gd name="T43" fmla="*/ 646 h 1201"/>
                <a:gd name="T44" fmla="*/ 1538 w 1541"/>
                <a:gd name="T45" fmla="*/ 555 h 1201"/>
                <a:gd name="T46" fmla="*/ 1522 w 1541"/>
                <a:gd name="T47" fmla="*/ 467 h 1201"/>
                <a:gd name="T48" fmla="*/ 1489 w 1541"/>
                <a:gd name="T49" fmla="*/ 393 h 1201"/>
                <a:gd name="T50" fmla="*/ 1448 w 1541"/>
                <a:gd name="T51" fmla="*/ 338 h 1201"/>
                <a:gd name="T52" fmla="*/ 1396 w 1541"/>
                <a:gd name="T53" fmla="*/ 305 h 1201"/>
                <a:gd name="T54" fmla="*/ 1340 w 1541"/>
                <a:gd name="T55" fmla="*/ 301 h 1201"/>
                <a:gd name="T56" fmla="*/ 1294 w 1541"/>
                <a:gd name="T57" fmla="*/ 254 h 1201"/>
                <a:gd name="T58" fmla="*/ 1240 w 1541"/>
                <a:gd name="T59" fmla="*/ 157 h 1201"/>
                <a:gd name="T60" fmla="*/ 1177 w 1541"/>
                <a:gd name="T61" fmla="*/ 80 h 1201"/>
                <a:gd name="T62" fmla="*/ 1105 w 1541"/>
                <a:gd name="T63" fmla="*/ 27 h 1201"/>
                <a:gd name="T64" fmla="*/ 1028 w 1541"/>
                <a:gd name="T65" fmla="*/ 2 h 1201"/>
                <a:gd name="T66" fmla="*/ 949 w 1541"/>
                <a:gd name="T67" fmla="*/ 6 h 1201"/>
                <a:gd name="T68" fmla="*/ 872 w 1541"/>
                <a:gd name="T69" fmla="*/ 35 h 1201"/>
                <a:gd name="T70" fmla="*/ 802 w 1541"/>
                <a:gd name="T71" fmla="*/ 94 h 1201"/>
                <a:gd name="T72" fmla="*/ 739 w 1541"/>
                <a:gd name="T73" fmla="*/ 94 h 1201"/>
                <a:gd name="T74" fmla="*/ 667 w 1541"/>
                <a:gd name="T75" fmla="*/ 35 h 1201"/>
                <a:gd name="T76" fmla="*/ 592 w 1541"/>
                <a:gd name="T77" fmla="*/ 6 h 1201"/>
                <a:gd name="T78" fmla="*/ 513 w 1541"/>
                <a:gd name="T79" fmla="*/ 2 h 1201"/>
                <a:gd name="T80" fmla="*/ 436 w 1541"/>
                <a:gd name="T81" fmla="*/ 27 h 1201"/>
                <a:gd name="T82" fmla="*/ 364 w 1541"/>
                <a:gd name="T83" fmla="*/ 80 h 1201"/>
                <a:gd name="T84" fmla="*/ 299 w 1541"/>
                <a:gd name="T85" fmla="*/ 157 h 1201"/>
                <a:gd name="T86" fmla="*/ 247 w 1541"/>
                <a:gd name="T87" fmla="*/ 254 h 1201"/>
                <a:gd name="T88" fmla="*/ 201 w 1541"/>
                <a:gd name="T89" fmla="*/ 301 h 1201"/>
                <a:gd name="T90" fmla="*/ 145 w 1541"/>
                <a:gd name="T91" fmla="*/ 305 h 1201"/>
                <a:gd name="T92" fmla="*/ 93 w 1541"/>
                <a:gd name="T93" fmla="*/ 338 h 1201"/>
                <a:gd name="T94" fmla="*/ 50 w 1541"/>
                <a:gd name="T95" fmla="*/ 393 h 1201"/>
                <a:gd name="T96" fmla="*/ 19 w 1541"/>
                <a:gd name="T97" fmla="*/ 467 h 1201"/>
                <a:gd name="T98" fmla="*/ 3 w 1541"/>
                <a:gd name="T99" fmla="*/ 555 h 1201"/>
                <a:gd name="T100" fmla="*/ 3 w 1541"/>
                <a:gd name="T101" fmla="*/ 646 h 1201"/>
                <a:gd name="T102" fmla="*/ 19 w 1541"/>
                <a:gd name="T103" fmla="*/ 732 h 1201"/>
                <a:gd name="T104" fmla="*/ 50 w 1541"/>
                <a:gd name="T105" fmla="*/ 808 h 1201"/>
                <a:gd name="T106" fmla="*/ 93 w 1541"/>
                <a:gd name="T107" fmla="*/ 863 h 1201"/>
                <a:gd name="T108" fmla="*/ 145 w 1541"/>
                <a:gd name="T109" fmla="*/ 894 h 1201"/>
                <a:gd name="T110" fmla="*/ 201 w 1541"/>
                <a:gd name="T111" fmla="*/ 901 h 1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41"/>
                <a:gd name="T169" fmla="*/ 0 h 1201"/>
                <a:gd name="T170" fmla="*/ 1541 w 1541"/>
                <a:gd name="T171" fmla="*/ 1201 h 120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rgbClr val="9933FF"/>
                </a:gs>
                <a:gs pos="100000">
                  <a:srgbClr val="2E0F4C"/>
                </a:gs>
              </a:gsLst>
              <a:lin ang="2700000" scaled="1"/>
            </a:gradFill>
            <a:ln w="25400" cap="rnd" cmpd="sng">
              <a:solidFill>
                <a:srgbClr val="FFFFFF"/>
              </a:solidFill>
              <a:prstDash val="solid"/>
              <a:round/>
              <a:headEnd/>
              <a:tailEnd/>
            </a:ln>
          </p:spPr>
          <p:txBody>
            <a:bodyPr/>
            <a:lstStyle/>
            <a:p>
              <a:endParaRPr lang="en-US"/>
            </a:p>
          </p:txBody>
        </p:sp>
        <p:sp>
          <p:nvSpPr>
            <p:cNvPr id="45079" name="Rectangle 16"/>
            <p:cNvSpPr>
              <a:spLocks noChangeArrowheads="1"/>
            </p:cNvSpPr>
            <p:nvPr/>
          </p:nvSpPr>
          <p:spPr bwMode="auto">
            <a:xfrm>
              <a:off x="3782" y="1621"/>
              <a:ext cx="1115" cy="36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FFFF00"/>
                  </a:solidFill>
                  <a:latin typeface="Times New Roman" pitchFamily="18" charset="0"/>
                </a:rPr>
                <a:t>Network2</a:t>
              </a:r>
            </a:p>
          </p:txBody>
        </p:sp>
      </p:grpSp>
      <p:grpSp>
        <p:nvGrpSpPr>
          <p:cNvPr id="4" name="Group 17"/>
          <p:cNvGrpSpPr>
            <a:grpSpLocks/>
          </p:cNvGrpSpPr>
          <p:nvPr/>
        </p:nvGrpSpPr>
        <p:grpSpPr bwMode="auto">
          <a:xfrm>
            <a:off x="3687763" y="3130550"/>
            <a:ext cx="1427162" cy="306388"/>
            <a:chOff x="2116" y="1588"/>
            <a:chExt cx="1528" cy="328"/>
          </a:xfrm>
        </p:grpSpPr>
        <p:sp>
          <p:nvSpPr>
            <p:cNvPr id="45076" name="Rectangle 18"/>
            <p:cNvSpPr>
              <a:spLocks noChangeArrowheads="1"/>
            </p:cNvSpPr>
            <p:nvPr/>
          </p:nvSpPr>
          <p:spPr bwMode="auto">
            <a:xfrm>
              <a:off x="2116" y="1588"/>
              <a:ext cx="280" cy="328"/>
            </a:xfrm>
            <a:prstGeom prst="rect">
              <a:avLst/>
            </a:prstGeom>
            <a:solidFill>
              <a:schemeClr val="accent1"/>
            </a:solidFill>
            <a:ln w="12700">
              <a:solidFill>
                <a:srgbClr val="FFFFFF"/>
              </a:solidFill>
              <a:miter lim="800000"/>
              <a:headEnd/>
              <a:tailEnd/>
            </a:ln>
          </p:spPr>
          <p:txBody>
            <a:bodyPr wrap="none" anchor="ctr"/>
            <a:lstStyle/>
            <a:p>
              <a:endParaRPr lang="en-US"/>
            </a:p>
          </p:txBody>
        </p:sp>
        <p:sp>
          <p:nvSpPr>
            <p:cNvPr id="45077" name="Rectangle 19"/>
            <p:cNvSpPr>
              <a:spLocks noChangeArrowheads="1"/>
            </p:cNvSpPr>
            <p:nvPr/>
          </p:nvSpPr>
          <p:spPr bwMode="auto">
            <a:xfrm>
              <a:off x="3364" y="1588"/>
              <a:ext cx="280" cy="328"/>
            </a:xfrm>
            <a:prstGeom prst="rect">
              <a:avLst/>
            </a:prstGeom>
            <a:solidFill>
              <a:schemeClr val="accent1"/>
            </a:solidFill>
            <a:ln w="12700">
              <a:solidFill>
                <a:srgbClr val="FFFFFF"/>
              </a:solidFill>
              <a:miter lim="800000"/>
              <a:headEnd/>
              <a:tailEnd/>
            </a:ln>
          </p:spPr>
          <p:txBody>
            <a:bodyPr wrap="none" anchor="ctr"/>
            <a:lstStyle/>
            <a:p>
              <a:endParaRPr lang="en-US"/>
            </a:p>
          </p:txBody>
        </p:sp>
      </p:grpSp>
      <p:grpSp>
        <p:nvGrpSpPr>
          <p:cNvPr id="5" name="Group 20"/>
          <p:cNvGrpSpPr>
            <a:grpSpLocks/>
          </p:cNvGrpSpPr>
          <p:nvPr/>
        </p:nvGrpSpPr>
        <p:grpSpPr bwMode="auto">
          <a:xfrm>
            <a:off x="3787775" y="3505200"/>
            <a:ext cx="1165225" cy="788988"/>
            <a:chOff x="2257" y="1968"/>
            <a:chExt cx="1247" cy="845"/>
          </a:xfrm>
        </p:grpSpPr>
        <p:sp>
          <p:nvSpPr>
            <p:cNvPr id="45073" name="Rectangle 21"/>
            <p:cNvSpPr>
              <a:spLocks noChangeArrowheads="1"/>
            </p:cNvSpPr>
            <p:nvPr/>
          </p:nvSpPr>
          <p:spPr bwMode="auto">
            <a:xfrm>
              <a:off x="2486" y="2487"/>
              <a:ext cx="875" cy="326"/>
            </a:xfrm>
            <a:prstGeom prst="rect">
              <a:avLst/>
            </a:prstGeom>
            <a:noFill/>
            <a:ln w="9525">
              <a:noFill/>
              <a:miter lim="800000"/>
              <a:headEnd/>
              <a:tailEnd/>
            </a:ln>
          </p:spPr>
          <p:txBody>
            <a:bodyPr wrap="none" lIns="92075" tIns="46038" rIns="92075" bIns="46038">
              <a:spAutoFit/>
            </a:bodyPr>
            <a:lstStyle/>
            <a:p>
              <a:pPr eaLnBrk="0" hangingPunct="0"/>
              <a:r>
                <a:rPr lang="en-US" sz="1400">
                  <a:solidFill>
                    <a:srgbClr val="66FF99"/>
                  </a:solidFill>
                  <a:latin typeface="Times New Roman" pitchFamily="18" charset="0"/>
                </a:rPr>
                <a:t>Gateway</a:t>
              </a:r>
            </a:p>
          </p:txBody>
        </p:sp>
        <p:sp>
          <p:nvSpPr>
            <p:cNvPr id="45074" name="Arc 22"/>
            <p:cNvSpPr>
              <a:spLocks/>
            </p:cNvSpPr>
            <p:nvPr/>
          </p:nvSpPr>
          <p:spPr bwMode="auto">
            <a:xfrm>
              <a:off x="2257" y="1968"/>
              <a:ext cx="240" cy="672"/>
            </a:xfrm>
            <a:custGeom>
              <a:avLst/>
              <a:gdLst>
                <a:gd name="T0" fmla="*/ 3 w 21600"/>
                <a:gd name="T1" fmla="*/ 21 h 21600"/>
                <a:gd name="T2" fmla="*/ 0 w 21600"/>
                <a:gd name="T3" fmla="*/ 0 h 21600"/>
                <a:gd name="T4" fmla="*/ 3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FFFF"/>
              </a:solidFill>
              <a:round/>
              <a:headEnd type="none" w="sm" len="sm"/>
              <a:tailEnd type="stealth" w="med" len="lg"/>
            </a:ln>
          </p:spPr>
          <p:txBody>
            <a:bodyPr/>
            <a:lstStyle/>
            <a:p>
              <a:endParaRPr lang="en-US"/>
            </a:p>
          </p:txBody>
        </p:sp>
        <p:sp>
          <p:nvSpPr>
            <p:cNvPr id="45075" name="Arc 23"/>
            <p:cNvSpPr>
              <a:spLocks/>
            </p:cNvSpPr>
            <p:nvPr/>
          </p:nvSpPr>
          <p:spPr bwMode="auto">
            <a:xfrm>
              <a:off x="3264" y="1968"/>
              <a:ext cx="240" cy="672"/>
            </a:xfrm>
            <a:custGeom>
              <a:avLst/>
              <a:gdLst>
                <a:gd name="T0" fmla="*/ 3 w 21600"/>
                <a:gd name="T1" fmla="*/ 0 h 21600"/>
                <a:gd name="T2" fmla="*/ 0 w 21600"/>
                <a:gd name="T3" fmla="*/ 21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FFFF"/>
              </a:solidFill>
              <a:round/>
              <a:headEnd type="stealth" w="med" len="lg"/>
              <a:tailEnd type="none" w="sm" len="sm"/>
            </a:ln>
          </p:spPr>
          <p:txBody>
            <a:bodyPr/>
            <a:lstStyle/>
            <a:p>
              <a:endParaRPr lang="en-US"/>
            </a:p>
          </p:txBody>
        </p:sp>
      </p:grpSp>
      <p:sp>
        <p:nvSpPr>
          <p:cNvPr id="44056" name="Freeform 24"/>
          <p:cNvSpPr>
            <a:spLocks/>
          </p:cNvSpPr>
          <p:nvPr/>
        </p:nvSpPr>
        <p:spPr bwMode="auto">
          <a:xfrm>
            <a:off x="3962400" y="3276600"/>
            <a:ext cx="898525" cy="134938"/>
          </a:xfrm>
          <a:custGeom>
            <a:avLst/>
            <a:gdLst>
              <a:gd name="T0" fmla="*/ 0 w 961"/>
              <a:gd name="T1" fmla="*/ 67934 h 145"/>
              <a:gd name="T2" fmla="*/ 505829 w 961"/>
              <a:gd name="T3" fmla="*/ 0 h 145"/>
              <a:gd name="T4" fmla="*/ 462820 w 961"/>
              <a:gd name="T5" fmla="*/ 93991 h 145"/>
              <a:gd name="T6" fmla="*/ 897590 w 961"/>
              <a:gd name="T7" fmla="*/ 67934 h 145"/>
              <a:gd name="T8" fmla="*/ 392696 w 961"/>
              <a:gd name="T9" fmla="*/ 134007 h 145"/>
              <a:gd name="T10" fmla="*/ 434770 w 961"/>
              <a:gd name="T11" fmla="*/ 40947 h 145"/>
              <a:gd name="T12" fmla="*/ 0 w 961"/>
              <a:gd name="T13" fmla="*/ 67934 h 145"/>
              <a:gd name="T14" fmla="*/ 0 60000 65536"/>
              <a:gd name="T15" fmla="*/ 0 60000 65536"/>
              <a:gd name="T16" fmla="*/ 0 60000 65536"/>
              <a:gd name="T17" fmla="*/ 0 60000 65536"/>
              <a:gd name="T18" fmla="*/ 0 60000 65536"/>
              <a:gd name="T19" fmla="*/ 0 60000 65536"/>
              <a:gd name="T20" fmla="*/ 0 60000 65536"/>
              <a:gd name="T21" fmla="*/ 0 w 961"/>
              <a:gd name="T22" fmla="*/ 0 h 145"/>
              <a:gd name="T23" fmla="*/ 961 w 961"/>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145">
                <a:moveTo>
                  <a:pt x="0" y="73"/>
                </a:moveTo>
                <a:lnTo>
                  <a:pt x="541" y="0"/>
                </a:lnTo>
                <a:lnTo>
                  <a:pt x="495" y="101"/>
                </a:lnTo>
                <a:lnTo>
                  <a:pt x="960" y="73"/>
                </a:lnTo>
                <a:lnTo>
                  <a:pt x="420" y="144"/>
                </a:lnTo>
                <a:lnTo>
                  <a:pt x="465" y="44"/>
                </a:lnTo>
                <a:lnTo>
                  <a:pt x="0" y="73"/>
                </a:lnTo>
              </a:path>
            </a:pathLst>
          </a:custGeom>
          <a:solidFill>
            <a:srgbClr val="FFFFFF"/>
          </a:solidFill>
          <a:ln w="12700" cap="rnd" cmpd="sng">
            <a:solidFill>
              <a:schemeClr val="hlink"/>
            </a:solidFill>
            <a:prstDash val="solid"/>
            <a:round/>
            <a:headEnd/>
            <a:tailEnd/>
          </a:ln>
        </p:spPr>
        <p:txBody>
          <a:bodyPr/>
          <a:lstStyle/>
          <a:p>
            <a:endParaRPr lang="en-US"/>
          </a:p>
        </p:txBody>
      </p:sp>
      <p:grpSp>
        <p:nvGrpSpPr>
          <p:cNvPr id="6" name="Group 25"/>
          <p:cNvGrpSpPr>
            <a:grpSpLocks/>
          </p:cNvGrpSpPr>
          <p:nvPr/>
        </p:nvGrpSpPr>
        <p:grpSpPr bwMode="auto">
          <a:xfrm>
            <a:off x="4953000" y="3733800"/>
            <a:ext cx="1439863" cy="1746250"/>
            <a:chOff x="3452" y="2308"/>
            <a:chExt cx="1541" cy="1868"/>
          </a:xfrm>
        </p:grpSpPr>
        <p:grpSp>
          <p:nvGrpSpPr>
            <p:cNvPr id="45067" name="Group 26"/>
            <p:cNvGrpSpPr>
              <a:grpSpLocks/>
            </p:cNvGrpSpPr>
            <p:nvPr/>
          </p:nvGrpSpPr>
          <p:grpSpPr bwMode="auto">
            <a:xfrm>
              <a:off x="3452" y="2975"/>
              <a:ext cx="1541" cy="1201"/>
              <a:chOff x="3452" y="2975"/>
              <a:chExt cx="1541" cy="1201"/>
            </a:xfrm>
          </p:grpSpPr>
          <p:sp>
            <p:nvSpPr>
              <p:cNvPr id="45071" name="Freeform 27"/>
              <p:cNvSpPr>
                <a:spLocks/>
              </p:cNvSpPr>
              <p:nvPr/>
            </p:nvSpPr>
            <p:spPr bwMode="auto">
              <a:xfrm>
                <a:off x="3452" y="2975"/>
                <a:ext cx="1541" cy="1201"/>
              </a:xfrm>
              <a:custGeom>
                <a:avLst/>
                <a:gdLst>
                  <a:gd name="T0" fmla="*/ 247 w 1541"/>
                  <a:gd name="T1" fmla="*/ 945 h 1201"/>
                  <a:gd name="T2" fmla="*/ 299 w 1541"/>
                  <a:gd name="T3" fmla="*/ 1044 h 1201"/>
                  <a:gd name="T4" fmla="*/ 364 w 1541"/>
                  <a:gd name="T5" fmla="*/ 1120 h 1201"/>
                  <a:gd name="T6" fmla="*/ 436 w 1541"/>
                  <a:gd name="T7" fmla="*/ 1174 h 1201"/>
                  <a:gd name="T8" fmla="*/ 513 w 1541"/>
                  <a:gd name="T9" fmla="*/ 1197 h 1201"/>
                  <a:gd name="T10" fmla="*/ 592 w 1541"/>
                  <a:gd name="T11" fmla="*/ 1195 h 1201"/>
                  <a:gd name="T12" fmla="*/ 667 w 1541"/>
                  <a:gd name="T13" fmla="*/ 1164 h 1201"/>
                  <a:gd name="T14" fmla="*/ 739 w 1541"/>
                  <a:gd name="T15" fmla="*/ 1107 h 1201"/>
                  <a:gd name="T16" fmla="*/ 802 w 1541"/>
                  <a:gd name="T17" fmla="*/ 1107 h 1201"/>
                  <a:gd name="T18" fmla="*/ 872 w 1541"/>
                  <a:gd name="T19" fmla="*/ 1164 h 1201"/>
                  <a:gd name="T20" fmla="*/ 949 w 1541"/>
                  <a:gd name="T21" fmla="*/ 1195 h 1201"/>
                  <a:gd name="T22" fmla="*/ 1028 w 1541"/>
                  <a:gd name="T23" fmla="*/ 1197 h 1201"/>
                  <a:gd name="T24" fmla="*/ 1105 w 1541"/>
                  <a:gd name="T25" fmla="*/ 1174 h 1201"/>
                  <a:gd name="T26" fmla="*/ 1177 w 1541"/>
                  <a:gd name="T27" fmla="*/ 1120 h 1201"/>
                  <a:gd name="T28" fmla="*/ 1240 w 1541"/>
                  <a:gd name="T29" fmla="*/ 1044 h 1201"/>
                  <a:gd name="T30" fmla="*/ 1294 w 1541"/>
                  <a:gd name="T31" fmla="*/ 945 h 1201"/>
                  <a:gd name="T32" fmla="*/ 1340 w 1541"/>
                  <a:gd name="T33" fmla="*/ 901 h 1201"/>
                  <a:gd name="T34" fmla="*/ 1396 w 1541"/>
                  <a:gd name="T35" fmla="*/ 894 h 1201"/>
                  <a:gd name="T36" fmla="*/ 1448 w 1541"/>
                  <a:gd name="T37" fmla="*/ 863 h 1201"/>
                  <a:gd name="T38" fmla="*/ 1489 w 1541"/>
                  <a:gd name="T39" fmla="*/ 808 h 1201"/>
                  <a:gd name="T40" fmla="*/ 1522 w 1541"/>
                  <a:gd name="T41" fmla="*/ 732 h 1201"/>
                  <a:gd name="T42" fmla="*/ 1538 w 1541"/>
                  <a:gd name="T43" fmla="*/ 646 h 1201"/>
                  <a:gd name="T44" fmla="*/ 1538 w 1541"/>
                  <a:gd name="T45" fmla="*/ 555 h 1201"/>
                  <a:gd name="T46" fmla="*/ 1522 w 1541"/>
                  <a:gd name="T47" fmla="*/ 467 h 1201"/>
                  <a:gd name="T48" fmla="*/ 1489 w 1541"/>
                  <a:gd name="T49" fmla="*/ 393 h 1201"/>
                  <a:gd name="T50" fmla="*/ 1448 w 1541"/>
                  <a:gd name="T51" fmla="*/ 338 h 1201"/>
                  <a:gd name="T52" fmla="*/ 1396 w 1541"/>
                  <a:gd name="T53" fmla="*/ 305 h 1201"/>
                  <a:gd name="T54" fmla="*/ 1340 w 1541"/>
                  <a:gd name="T55" fmla="*/ 301 h 1201"/>
                  <a:gd name="T56" fmla="*/ 1294 w 1541"/>
                  <a:gd name="T57" fmla="*/ 254 h 1201"/>
                  <a:gd name="T58" fmla="*/ 1240 w 1541"/>
                  <a:gd name="T59" fmla="*/ 157 h 1201"/>
                  <a:gd name="T60" fmla="*/ 1177 w 1541"/>
                  <a:gd name="T61" fmla="*/ 80 h 1201"/>
                  <a:gd name="T62" fmla="*/ 1105 w 1541"/>
                  <a:gd name="T63" fmla="*/ 27 h 1201"/>
                  <a:gd name="T64" fmla="*/ 1028 w 1541"/>
                  <a:gd name="T65" fmla="*/ 2 h 1201"/>
                  <a:gd name="T66" fmla="*/ 949 w 1541"/>
                  <a:gd name="T67" fmla="*/ 6 h 1201"/>
                  <a:gd name="T68" fmla="*/ 872 w 1541"/>
                  <a:gd name="T69" fmla="*/ 35 h 1201"/>
                  <a:gd name="T70" fmla="*/ 802 w 1541"/>
                  <a:gd name="T71" fmla="*/ 94 h 1201"/>
                  <a:gd name="T72" fmla="*/ 739 w 1541"/>
                  <a:gd name="T73" fmla="*/ 94 h 1201"/>
                  <a:gd name="T74" fmla="*/ 667 w 1541"/>
                  <a:gd name="T75" fmla="*/ 35 h 1201"/>
                  <a:gd name="T76" fmla="*/ 592 w 1541"/>
                  <a:gd name="T77" fmla="*/ 6 h 1201"/>
                  <a:gd name="T78" fmla="*/ 513 w 1541"/>
                  <a:gd name="T79" fmla="*/ 2 h 1201"/>
                  <a:gd name="T80" fmla="*/ 436 w 1541"/>
                  <a:gd name="T81" fmla="*/ 27 h 1201"/>
                  <a:gd name="T82" fmla="*/ 364 w 1541"/>
                  <a:gd name="T83" fmla="*/ 80 h 1201"/>
                  <a:gd name="T84" fmla="*/ 299 w 1541"/>
                  <a:gd name="T85" fmla="*/ 157 h 1201"/>
                  <a:gd name="T86" fmla="*/ 247 w 1541"/>
                  <a:gd name="T87" fmla="*/ 254 h 1201"/>
                  <a:gd name="T88" fmla="*/ 201 w 1541"/>
                  <a:gd name="T89" fmla="*/ 301 h 1201"/>
                  <a:gd name="T90" fmla="*/ 145 w 1541"/>
                  <a:gd name="T91" fmla="*/ 305 h 1201"/>
                  <a:gd name="T92" fmla="*/ 93 w 1541"/>
                  <a:gd name="T93" fmla="*/ 338 h 1201"/>
                  <a:gd name="T94" fmla="*/ 50 w 1541"/>
                  <a:gd name="T95" fmla="*/ 393 h 1201"/>
                  <a:gd name="T96" fmla="*/ 19 w 1541"/>
                  <a:gd name="T97" fmla="*/ 467 h 1201"/>
                  <a:gd name="T98" fmla="*/ 3 w 1541"/>
                  <a:gd name="T99" fmla="*/ 555 h 1201"/>
                  <a:gd name="T100" fmla="*/ 3 w 1541"/>
                  <a:gd name="T101" fmla="*/ 646 h 1201"/>
                  <a:gd name="T102" fmla="*/ 19 w 1541"/>
                  <a:gd name="T103" fmla="*/ 732 h 1201"/>
                  <a:gd name="T104" fmla="*/ 50 w 1541"/>
                  <a:gd name="T105" fmla="*/ 808 h 1201"/>
                  <a:gd name="T106" fmla="*/ 93 w 1541"/>
                  <a:gd name="T107" fmla="*/ 863 h 1201"/>
                  <a:gd name="T108" fmla="*/ 145 w 1541"/>
                  <a:gd name="T109" fmla="*/ 894 h 1201"/>
                  <a:gd name="T110" fmla="*/ 201 w 1541"/>
                  <a:gd name="T111" fmla="*/ 901 h 1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41"/>
                  <a:gd name="T169" fmla="*/ 0 h 1201"/>
                  <a:gd name="T170" fmla="*/ 1541 w 1541"/>
                  <a:gd name="T171" fmla="*/ 1201 h 120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rgbClr val="9933FF"/>
                  </a:gs>
                  <a:gs pos="100000">
                    <a:srgbClr val="2E0F4C"/>
                  </a:gs>
                </a:gsLst>
                <a:lin ang="2700000" scaled="1"/>
              </a:gradFill>
              <a:ln w="25400" cap="rnd" cmpd="sng">
                <a:solidFill>
                  <a:srgbClr val="FFFFFF"/>
                </a:solidFill>
                <a:prstDash val="solid"/>
                <a:round/>
                <a:headEnd/>
                <a:tailEnd/>
              </a:ln>
            </p:spPr>
            <p:txBody>
              <a:bodyPr/>
              <a:lstStyle/>
              <a:p>
                <a:endParaRPr lang="en-US"/>
              </a:p>
            </p:txBody>
          </p:sp>
          <p:sp>
            <p:nvSpPr>
              <p:cNvPr id="45072" name="Rectangle 28"/>
              <p:cNvSpPr>
                <a:spLocks noChangeArrowheads="1"/>
              </p:cNvSpPr>
              <p:nvPr/>
            </p:nvSpPr>
            <p:spPr bwMode="auto">
              <a:xfrm>
                <a:off x="3734" y="3396"/>
                <a:ext cx="1115" cy="36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FFFF00"/>
                    </a:solidFill>
                    <a:latin typeface="Times New Roman" pitchFamily="18" charset="0"/>
                  </a:rPr>
                  <a:t>Network3</a:t>
                </a:r>
              </a:p>
            </p:txBody>
          </p:sp>
        </p:grpSp>
        <p:sp>
          <p:nvSpPr>
            <p:cNvPr id="45068" name="Rectangle 29"/>
            <p:cNvSpPr>
              <a:spLocks noChangeArrowheads="1"/>
            </p:cNvSpPr>
            <p:nvPr/>
          </p:nvSpPr>
          <p:spPr bwMode="auto">
            <a:xfrm>
              <a:off x="4372" y="2884"/>
              <a:ext cx="184"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5069" name="Rectangle 30"/>
            <p:cNvSpPr>
              <a:spLocks noChangeArrowheads="1"/>
            </p:cNvSpPr>
            <p:nvPr/>
          </p:nvSpPr>
          <p:spPr bwMode="auto">
            <a:xfrm>
              <a:off x="4372" y="2308"/>
              <a:ext cx="184"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5070" name="Line 31"/>
            <p:cNvSpPr>
              <a:spLocks noChangeShapeType="1"/>
            </p:cNvSpPr>
            <p:nvPr/>
          </p:nvSpPr>
          <p:spPr bwMode="auto">
            <a:xfrm flipV="1">
              <a:off x="4464" y="2544"/>
              <a:ext cx="0" cy="336"/>
            </a:xfrm>
            <a:prstGeom prst="line">
              <a:avLst/>
            </a:prstGeom>
            <a:noFill/>
            <a:ln w="25400">
              <a:solidFill>
                <a:srgbClr val="FF0033"/>
              </a:solidFill>
              <a:round/>
              <a:headEnd type="none" w="sm" len="sm"/>
              <a:tailEnd type="none" w="sm" len="sm"/>
            </a:ln>
          </p:spPr>
          <p:txBody>
            <a:bodyPr/>
            <a:lstStyle/>
            <a:p>
              <a:endParaRPr lang="en-US"/>
            </a:p>
          </p:txBody>
        </p:sp>
      </p:grpSp>
    </p:spTree>
    <p:extLst>
      <p:ext uri="{BB962C8B-B14F-4D97-AF65-F5344CB8AC3E}">
        <p14:creationId xmlns:p14="http://schemas.microsoft.com/office/powerpoint/2010/main" val="40474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dissolve">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ou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ou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44056"/>
                                        </p:tgtEl>
                                        <p:attrNameLst>
                                          <p:attrName>style.visibility</p:attrName>
                                        </p:attrNameLst>
                                      </p:cBhvr>
                                      <p:to>
                                        <p:strVal val="visible"/>
                                      </p:to>
                                    </p:set>
                                    <p:animEffect transition="in" filter="box(out)">
                                      <p:cBhvr>
                                        <p:cTn id="28" dur="500"/>
                                        <p:tgtEl>
                                          <p:spTgt spid="4405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0-#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4035">
                                            <p:txEl>
                                              <p:pRg st="6" end="6"/>
                                            </p:txEl>
                                          </p:spTgt>
                                        </p:tgtEl>
                                        <p:attrNameLst>
                                          <p:attrName>style.visibility</p:attrName>
                                        </p:attrNameLst>
                                      </p:cBhvr>
                                      <p:to>
                                        <p:strVal val="visible"/>
                                      </p:to>
                                    </p:set>
                                    <p:animEffect transition="in" filter="dissolve">
                                      <p:cBhvr>
                                        <p:cTn id="39" dur="500"/>
                                        <p:tgtEl>
                                          <p:spTgt spid="44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5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pPr>
              <a:defRPr/>
            </a:pPr>
            <a:fld id="{FB87E84A-E1F7-45D4-9290-97501EC456F4}" type="slidenum">
              <a:rPr lang="en-US"/>
              <a:pPr>
                <a:defRPr/>
              </a:pPr>
              <a:t>44</a:t>
            </a:fld>
            <a:endParaRPr lang="en-US"/>
          </a:p>
        </p:txBody>
      </p:sp>
      <p:sp>
        <p:nvSpPr>
          <p:cNvPr id="57352" name="Rectangle 8"/>
          <p:cNvSpPr>
            <a:spLocks noGrp="1" noChangeArrowheads="1"/>
          </p:cNvSpPr>
          <p:nvPr>
            <p:ph type="title"/>
          </p:nvPr>
        </p:nvSpPr>
        <p:spPr/>
        <p:txBody>
          <a:bodyPr lIns="92075" tIns="46038" rIns="92075" bIns="46038"/>
          <a:lstStyle/>
          <a:p>
            <a:pPr eaLnBrk="1" hangingPunct="1">
              <a:defRPr/>
            </a:pPr>
            <a:r>
              <a:rPr lang="en-US" smtClean="0"/>
              <a:t>The Internet</a:t>
            </a:r>
          </a:p>
        </p:txBody>
      </p:sp>
      <p:sp>
        <p:nvSpPr>
          <p:cNvPr id="57384" name="Rectangle 40"/>
          <p:cNvSpPr>
            <a:spLocks noGrp="1" noChangeArrowheads="1"/>
          </p:cNvSpPr>
          <p:nvPr>
            <p:ph type="body" idx="1"/>
          </p:nvPr>
        </p:nvSpPr>
        <p:spPr/>
        <p:txBody>
          <a:bodyPr/>
          <a:lstStyle/>
          <a:p>
            <a:pPr eaLnBrk="1" hangingPunct="1">
              <a:defRPr/>
            </a:pPr>
            <a:r>
              <a:rPr lang="en-US" sz="2800" smtClean="0"/>
              <a:t>The largest internetwork (network of networks) in the world</a:t>
            </a:r>
          </a:p>
          <a:p>
            <a:pPr eaLnBrk="1" hangingPunct="1">
              <a:defRPr/>
            </a:pPr>
            <a:r>
              <a:rPr lang="en-US" sz="2800" smtClean="0"/>
              <a:t>Devices communicating with TCP/IP protocol suite</a:t>
            </a:r>
          </a:p>
        </p:txBody>
      </p:sp>
      <p:grpSp>
        <p:nvGrpSpPr>
          <p:cNvPr id="2" name="Group 24"/>
          <p:cNvGrpSpPr>
            <a:grpSpLocks/>
          </p:cNvGrpSpPr>
          <p:nvPr/>
        </p:nvGrpSpPr>
        <p:grpSpPr bwMode="auto">
          <a:xfrm>
            <a:off x="3962400" y="5181600"/>
            <a:ext cx="1676400" cy="1143000"/>
            <a:chOff x="96" y="1440"/>
            <a:chExt cx="1056" cy="720"/>
          </a:xfrm>
        </p:grpSpPr>
        <p:sp>
          <p:nvSpPr>
            <p:cNvPr id="57369" name="Freeform 25"/>
            <p:cNvSpPr>
              <a:spLocks/>
            </p:cNvSpPr>
            <p:nvPr/>
          </p:nvSpPr>
          <p:spPr bwMode="auto">
            <a:xfrm>
              <a:off x="96" y="1440"/>
              <a:ext cx="1056" cy="720"/>
            </a:xfrm>
            <a:custGeom>
              <a:avLst/>
              <a:gdLst/>
              <a:ahLst/>
              <a:cxnLst>
                <a:cxn ang="0">
                  <a:pos x="247" y="945"/>
                </a:cxn>
                <a:cxn ang="0">
                  <a:pos x="299" y="1044"/>
                </a:cxn>
                <a:cxn ang="0">
                  <a:pos x="364" y="1120"/>
                </a:cxn>
                <a:cxn ang="0">
                  <a:pos x="436" y="1174"/>
                </a:cxn>
                <a:cxn ang="0">
                  <a:pos x="513" y="1197"/>
                </a:cxn>
                <a:cxn ang="0">
                  <a:pos x="592" y="1195"/>
                </a:cxn>
                <a:cxn ang="0">
                  <a:pos x="667" y="1164"/>
                </a:cxn>
                <a:cxn ang="0">
                  <a:pos x="739" y="1107"/>
                </a:cxn>
                <a:cxn ang="0">
                  <a:pos x="802" y="1107"/>
                </a:cxn>
                <a:cxn ang="0">
                  <a:pos x="872" y="1164"/>
                </a:cxn>
                <a:cxn ang="0">
                  <a:pos x="949" y="1195"/>
                </a:cxn>
                <a:cxn ang="0">
                  <a:pos x="1028" y="1197"/>
                </a:cxn>
                <a:cxn ang="0">
                  <a:pos x="1105" y="1174"/>
                </a:cxn>
                <a:cxn ang="0">
                  <a:pos x="1177" y="1120"/>
                </a:cxn>
                <a:cxn ang="0">
                  <a:pos x="1240" y="1044"/>
                </a:cxn>
                <a:cxn ang="0">
                  <a:pos x="1294" y="945"/>
                </a:cxn>
                <a:cxn ang="0">
                  <a:pos x="1340" y="901"/>
                </a:cxn>
                <a:cxn ang="0">
                  <a:pos x="1396" y="894"/>
                </a:cxn>
                <a:cxn ang="0">
                  <a:pos x="1448" y="863"/>
                </a:cxn>
                <a:cxn ang="0">
                  <a:pos x="1489" y="808"/>
                </a:cxn>
                <a:cxn ang="0">
                  <a:pos x="1522" y="732"/>
                </a:cxn>
                <a:cxn ang="0">
                  <a:pos x="1538" y="646"/>
                </a:cxn>
                <a:cxn ang="0">
                  <a:pos x="1538" y="555"/>
                </a:cxn>
                <a:cxn ang="0">
                  <a:pos x="1522" y="467"/>
                </a:cxn>
                <a:cxn ang="0">
                  <a:pos x="1489" y="393"/>
                </a:cxn>
                <a:cxn ang="0">
                  <a:pos x="1448" y="338"/>
                </a:cxn>
                <a:cxn ang="0">
                  <a:pos x="1396" y="305"/>
                </a:cxn>
                <a:cxn ang="0">
                  <a:pos x="1340" y="301"/>
                </a:cxn>
                <a:cxn ang="0">
                  <a:pos x="1294" y="254"/>
                </a:cxn>
                <a:cxn ang="0">
                  <a:pos x="1240" y="157"/>
                </a:cxn>
                <a:cxn ang="0">
                  <a:pos x="1177" y="80"/>
                </a:cxn>
                <a:cxn ang="0">
                  <a:pos x="1105" y="27"/>
                </a:cxn>
                <a:cxn ang="0">
                  <a:pos x="1028" y="2"/>
                </a:cxn>
                <a:cxn ang="0">
                  <a:pos x="949" y="6"/>
                </a:cxn>
                <a:cxn ang="0">
                  <a:pos x="872" y="35"/>
                </a:cxn>
                <a:cxn ang="0">
                  <a:pos x="802" y="94"/>
                </a:cxn>
                <a:cxn ang="0">
                  <a:pos x="739" y="94"/>
                </a:cxn>
                <a:cxn ang="0">
                  <a:pos x="667" y="35"/>
                </a:cxn>
                <a:cxn ang="0">
                  <a:pos x="592" y="6"/>
                </a:cxn>
                <a:cxn ang="0">
                  <a:pos x="513" y="2"/>
                </a:cxn>
                <a:cxn ang="0">
                  <a:pos x="436" y="27"/>
                </a:cxn>
                <a:cxn ang="0">
                  <a:pos x="364" y="80"/>
                </a:cxn>
                <a:cxn ang="0">
                  <a:pos x="299" y="157"/>
                </a:cxn>
                <a:cxn ang="0">
                  <a:pos x="247" y="254"/>
                </a:cxn>
                <a:cxn ang="0">
                  <a:pos x="201" y="301"/>
                </a:cxn>
                <a:cxn ang="0">
                  <a:pos x="145" y="305"/>
                </a:cxn>
                <a:cxn ang="0">
                  <a:pos x="93" y="338"/>
                </a:cxn>
                <a:cxn ang="0">
                  <a:pos x="50" y="393"/>
                </a:cxn>
                <a:cxn ang="0">
                  <a:pos x="19" y="467"/>
                </a:cxn>
                <a:cxn ang="0">
                  <a:pos x="3" y="555"/>
                </a:cxn>
                <a:cxn ang="0">
                  <a:pos x="3" y="646"/>
                </a:cxn>
                <a:cxn ang="0">
                  <a:pos x="19" y="732"/>
                </a:cxn>
                <a:cxn ang="0">
                  <a:pos x="50" y="808"/>
                </a:cxn>
                <a:cxn ang="0">
                  <a:pos x="93" y="863"/>
                </a:cxn>
                <a:cxn ang="0">
                  <a:pos x="145" y="894"/>
                </a:cxn>
                <a:cxn ang="0">
                  <a:pos x="201" y="901"/>
                </a:cxn>
              </a:cxnLst>
              <a:rect l="0" t="0" r="r" b="b"/>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chemeClr val="accent2"/>
                </a:gs>
                <a:gs pos="100000">
                  <a:schemeClr val="accent2">
                    <a:gamma/>
                    <a:shade val="0"/>
                    <a:invGamma/>
                  </a:schemeClr>
                </a:gs>
              </a:gsLst>
              <a:lin ang="2700000" scaled="1"/>
            </a:gradFill>
            <a:ln w="25400" cap="rnd" cmpd="sng">
              <a:solidFill>
                <a:srgbClr val="FFFFFF"/>
              </a:solidFill>
              <a:prstDash val="solid"/>
              <a:round/>
              <a:headEnd/>
              <a:tailEnd/>
            </a:ln>
            <a:effectLst/>
          </p:spPr>
          <p:txBody>
            <a:bodyPr/>
            <a:lstStyle/>
            <a:p>
              <a:pPr>
                <a:defRPr/>
              </a:pPr>
              <a:endParaRPr lang="en-US"/>
            </a:p>
          </p:txBody>
        </p:sp>
        <p:sp>
          <p:nvSpPr>
            <p:cNvPr id="46100" name="Text Box 26"/>
            <p:cNvSpPr txBox="1">
              <a:spLocks noChangeArrowheads="1"/>
            </p:cNvSpPr>
            <p:nvPr/>
          </p:nvSpPr>
          <p:spPr bwMode="auto">
            <a:xfrm>
              <a:off x="96" y="1680"/>
              <a:ext cx="1056" cy="231"/>
            </a:xfrm>
            <a:prstGeom prst="rect">
              <a:avLst/>
            </a:prstGeom>
            <a:noFill/>
            <a:ln w="12700" algn="ctr">
              <a:noFill/>
              <a:miter lim="800000"/>
              <a:headEnd/>
              <a:tailEnd/>
            </a:ln>
          </p:spPr>
          <p:txBody>
            <a:bodyPr>
              <a:spAutoFit/>
            </a:bodyPr>
            <a:lstStyle/>
            <a:p>
              <a:pPr algn="ctr"/>
              <a:r>
                <a:rPr lang="en-US">
                  <a:latin typeface="Times New Roman" pitchFamily="18" charset="0"/>
                  <a:cs typeface="Times New Roman" pitchFamily="18" charset="0"/>
                </a:rPr>
                <a:t>UCLA</a:t>
              </a:r>
            </a:p>
          </p:txBody>
        </p:sp>
      </p:grpSp>
      <p:grpSp>
        <p:nvGrpSpPr>
          <p:cNvPr id="3" name="Group 27"/>
          <p:cNvGrpSpPr>
            <a:grpSpLocks/>
          </p:cNvGrpSpPr>
          <p:nvPr/>
        </p:nvGrpSpPr>
        <p:grpSpPr bwMode="auto">
          <a:xfrm>
            <a:off x="3886200" y="3124200"/>
            <a:ext cx="1676400" cy="1143000"/>
            <a:chOff x="144" y="2208"/>
            <a:chExt cx="1056" cy="720"/>
          </a:xfrm>
        </p:grpSpPr>
        <p:sp>
          <p:nvSpPr>
            <p:cNvPr id="46097" name="Freeform 28"/>
            <p:cNvSpPr>
              <a:spLocks/>
            </p:cNvSpPr>
            <p:nvPr/>
          </p:nvSpPr>
          <p:spPr bwMode="auto">
            <a:xfrm>
              <a:off x="144" y="2208"/>
              <a:ext cx="1056" cy="720"/>
            </a:xfrm>
            <a:custGeom>
              <a:avLst/>
              <a:gdLst>
                <a:gd name="T0" fmla="*/ 169 w 1541"/>
                <a:gd name="T1" fmla="*/ 567 h 1201"/>
                <a:gd name="T2" fmla="*/ 205 w 1541"/>
                <a:gd name="T3" fmla="*/ 626 h 1201"/>
                <a:gd name="T4" fmla="*/ 249 w 1541"/>
                <a:gd name="T5" fmla="*/ 671 h 1201"/>
                <a:gd name="T6" fmla="*/ 299 w 1541"/>
                <a:gd name="T7" fmla="*/ 704 h 1201"/>
                <a:gd name="T8" fmla="*/ 352 w 1541"/>
                <a:gd name="T9" fmla="*/ 718 h 1201"/>
                <a:gd name="T10" fmla="*/ 406 w 1541"/>
                <a:gd name="T11" fmla="*/ 716 h 1201"/>
                <a:gd name="T12" fmla="*/ 457 w 1541"/>
                <a:gd name="T13" fmla="*/ 698 h 1201"/>
                <a:gd name="T14" fmla="*/ 506 w 1541"/>
                <a:gd name="T15" fmla="*/ 664 h 1201"/>
                <a:gd name="T16" fmla="*/ 550 w 1541"/>
                <a:gd name="T17" fmla="*/ 664 h 1201"/>
                <a:gd name="T18" fmla="*/ 598 w 1541"/>
                <a:gd name="T19" fmla="*/ 698 h 1201"/>
                <a:gd name="T20" fmla="*/ 650 w 1541"/>
                <a:gd name="T21" fmla="*/ 716 h 1201"/>
                <a:gd name="T22" fmla="*/ 704 w 1541"/>
                <a:gd name="T23" fmla="*/ 718 h 1201"/>
                <a:gd name="T24" fmla="*/ 757 w 1541"/>
                <a:gd name="T25" fmla="*/ 704 h 1201"/>
                <a:gd name="T26" fmla="*/ 807 w 1541"/>
                <a:gd name="T27" fmla="*/ 671 h 1201"/>
                <a:gd name="T28" fmla="*/ 850 w 1541"/>
                <a:gd name="T29" fmla="*/ 626 h 1201"/>
                <a:gd name="T30" fmla="*/ 887 w 1541"/>
                <a:gd name="T31" fmla="*/ 567 h 1201"/>
                <a:gd name="T32" fmla="*/ 918 w 1541"/>
                <a:gd name="T33" fmla="*/ 540 h 1201"/>
                <a:gd name="T34" fmla="*/ 957 w 1541"/>
                <a:gd name="T35" fmla="*/ 536 h 1201"/>
                <a:gd name="T36" fmla="*/ 992 w 1541"/>
                <a:gd name="T37" fmla="*/ 517 h 1201"/>
                <a:gd name="T38" fmla="*/ 1020 w 1541"/>
                <a:gd name="T39" fmla="*/ 484 h 1201"/>
                <a:gd name="T40" fmla="*/ 1043 w 1541"/>
                <a:gd name="T41" fmla="*/ 439 h 1201"/>
                <a:gd name="T42" fmla="*/ 1054 w 1541"/>
                <a:gd name="T43" fmla="*/ 387 h 1201"/>
                <a:gd name="T44" fmla="*/ 1054 w 1541"/>
                <a:gd name="T45" fmla="*/ 333 h 1201"/>
                <a:gd name="T46" fmla="*/ 1043 w 1541"/>
                <a:gd name="T47" fmla="*/ 280 h 1201"/>
                <a:gd name="T48" fmla="*/ 1020 w 1541"/>
                <a:gd name="T49" fmla="*/ 236 h 1201"/>
                <a:gd name="T50" fmla="*/ 992 w 1541"/>
                <a:gd name="T51" fmla="*/ 203 h 1201"/>
                <a:gd name="T52" fmla="*/ 957 w 1541"/>
                <a:gd name="T53" fmla="*/ 183 h 1201"/>
                <a:gd name="T54" fmla="*/ 918 w 1541"/>
                <a:gd name="T55" fmla="*/ 180 h 1201"/>
                <a:gd name="T56" fmla="*/ 887 w 1541"/>
                <a:gd name="T57" fmla="*/ 152 h 1201"/>
                <a:gd name="T58" fmla="*/ 850 w 1541"/>
                <a:gd name="T59" fmla="*/ 94 h 1201"/>
                <a:gd name="T60" fmla="*/ 807 w 1541"/>
                <a:gd name="T61" fmla="*/ 48 h 1201"/>
                <a:gd name="T62" fmla="*/ 757 w 1541"/>
                <a:gd name="T63" fmla="*/ 16 h 1201"/>
                <a:gd name="T64" fmla="*/ 704 w 1541"/>
                <a:gd name="T65" fmla="*/ 1 h 1201"/>
                <a:gd name="T66" fmla="*/ 650 w 1541"/>
                <a:gd name="T67" fmla="*/ 4 h 1201"/>
                <a:gd name="T68" fmla="*/ 598 w 1541"/>
                <a:gd name="T69" fmla="*/ 21 h 1201"/>
                <a:gd name="T70" fmla="*/ 550 w 1541"/>
                <a:gd name="T71" fmla="*/ 56 h 1201"/>
                <a:gd name="T72" fmla="*/ 506 w 1541"/>
                <a:gd name="T73" fmla="*/ 56 h 1201"/>
                <a:gd name="T74" fmla="*/ 457 w 1541"/>
                <a:gd name="T75" fmla="*/ 21 h 1201"/>
                <a:gd name="T76" fmla="*/ 406 w 1541"/>
                <a:gd name="T77" fmla="*/ 4 h 1201"/>
                <a:gd name="T78" fmla="*/ 352 w 1541"/>
                <a:gd name="T79" fmla="*/ 1 h 1201"/>
                <a:gd name="T80" fmla="*/ 299 w 1541"/>
                <a:gd name="T81" fmla="*/ 16 h 1201"/>
                <a:gd name="T82" fmla="*/ 249 w 1541"/>
                <a:gd name="T83" fmla="*/ 48 h 1201"/>
                <a:gd name="T84" fmla="*/ 205 w 1541"/>
                <a:gd name="T85" fmla="*/ 94 h 1201"/>
                <a:gd name="T86" fmla="*/ 169 w 1541"/>
                <a:gd name="T87" fmla="*/ 152 h 1201"/>
                <a:gd name="T88" fmla="*/ 138 w 1541"/>
                <a:gd name="T89" fmla="*/ 180 h 1201"/>
                <a:gd name="T90" fmla="*/ 99 w 1541"/>
                <a:gd name="T91" fmla="*/ 183 h 1201"/>
                <a:gd name="T92" fmla="*/ 64 w 1541"/>
                <a:gd name="T93" fmla="*/ 203 h 1201"/>
                <a:gd name="T94" fmla="*/ 34 w 1541"/>
                <a:gd name="T95" fmla="*/ 236 h 1201"/>
                <a:gd name="T96" fmla="*/ 13 w 1541"/>
                <a:gd name="T97" fmla="*/ 280 h 1201"/>
                <a:gd name="T98" fmla="*/ 2 w 1541"/>
                <a:gd name="T99" fmla="*/ 333 h 1201"/>
                <a:gd name="T100" fmla="*/ 2 w 1541"/>
                <a:gd name="T101" fmla="*/ 387 h 1201"/>
                <a:gd name="T102" fmla="*/ 13 w 1541"/>
                <a:gd name="T103" fmla="*/ 439 h 1201"/>
                <a:gd name="T104" fmla="*/ 34 w 1541"/>
                <a:gd name="T105" fmla="*/ 484 h 1201"/>
                <a:gd name="T106" fmla="*/ 64 w 1541"/>
                <a:gd name="T107" fmla="*/ 517 h 1201"/>
                <a:gd name="T108" fmla="*/ 99 w 1541"/>
                <a:gd name="T109" fmla="*/ 536 h 1201"/>
                <a:gd name="T110" fmla="*/ 138 w 1541"/>
                <a:gd name="T111" fmla="*/ 540 h 1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41"/>
                <a:gd name="T169" fmla="*/ 0 h 1201"/>
                <a:gd name="T170" fmla="*/ 1541 w 1541"/>
                <a:gd name="T171" fmla="*/ 1201 h 120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rgbClr val="9933FF"/>
                </a:gs>
                <a:gs pos="100000">
                  <a:srgbClr val="2E0F4C"/>
                </a:gs>
              </a:gsLst>
              <a:lin ang="2700000" scaled="1"/>
            </a:gradFill>
            <a:ln w="25400" cap="rnd" cmpd="sng">
              <a:solidFill>
                <a:srgbClr val="FFFFFF"/>
              </a:solidFill>
              <a:prstDash val="solid"/>
              <a:round/>
              <a:headEnd type="none" w="med" len="med"/>
              <a:tailEnd type="none" w="med" len="med"/>
            </a:ln>
          </p:spPr>
          <p:txBody>
            <a:bodyPr/>
            <a:lstStyle/>
            <a:p>
              <a:endParaRPr lang="en-US"/>
            </a:p>
          </p:txBody>
        </p:sp>
        <p:sp>
          <p:nvSpPr>
            <p:cNvPr id="46098" name="Text Box 29"/>
            <p:cNvSpPr txBox="1">
              <a:spLocks noChangeArrowheads="1"/>
            </p:cNvSpPr>
            <p:nvPr/>
          </p:nvSpPr>
          <p:spPr bwMode="auto">
            <a:xfrm>
              <a:off x="144" y="2448"/>
              <a:ext cx="1056" cy="231"/>
            </a:xfrm>
            <a:prstGeom prst="rect">
              <a:avLst/>
            </a:prstGeom>
            <a:noFill/>
            <a:ln w="12700" algn="ctr">
              <a:noFill/>
              <a:miter lim="800000"/>
              <a:headEnd/>
              <a:tailEnd/>
            </a:ln>
          </p:spPr>
          <p:txBody>
            <a:bodyPr>
              <a:spAutoFit/>
            </a:bodyPr>
            <a:lstStyle/>
            <a:p>
              <a:pPr algn="ctr"/>
              <a:r>
                <a:rPr lang="en-US">
                  <a:latin typeface="Times New Roman" pitchFamily="18" charset="0"/>
                  <a:cs typeface="Times New Roman" pitchFamily="18" charset="0"/>
                </a:rPr>
                <a:t>Stanford</a:t>
              </a:r>
            </a:p>
          </p:txBody>
        </p:sp>
      </p:grpSp>
      <p:grpSp>
        <p:nvGrpSpPr>
          <p:cNvPr id="4" name="Group 30"/>
          <p:cNvGrpSpPr>
            <a:grpSpLocks/>
          </p:cNvGrpSpPr>
          <p:nvPr/>
        </p:nvGrpSpPr>
        <p:grpSpPr bwMode="auto">
          <a:xfrm>
            <a:off x="1676400" y="4191000"/>
            <a:ext cx="1981200" cy="1295400"/>
            <a:chOff x="768" y="3120"/>
            <a:chExt cx="1248" cy="816"/>
          </a:xfrm>
        </p:grpSpPr>
        <p:sp>
          <p:nvSpPr>
            <p:cNvPr id="46095" name="Freeform 31"/>
            <p:cNvSpPr>
              <a:spLocks/>
            </p:cNvSpPr>
            <p:nvPr/>
          </p:nvSpPr>
          <p:spPr bwMode="auto">
            <a:xfrm>
              <a:off x="816" y="3120"/>
              <a:ext cx="1200" cy="816"/>
            </a:xfrm>
            <a:custGeom>
              <a:avLst/>
              <a:gdLst>
                <a:gd name="T0" fmla="*/ 192 w 1541"/>
                <a:gd name="T1" fmla="*/ 642 h 1201"/>
                <a:gd name="T2" fmla="*/ 233 w 1541"/>
                <a:gd name="T3" fmla="*/ 709 h 1201"/>
                <a:gd name="T4" fmla="*/ 283 w 1541"/>
                <a:gd name="T5" fmla="*/ 761 h 1201"/>
                <a:gd name="T6" fmla="*/ 340 w 1541"/>
                <a:gd name="T7" fmla="*/ 798 h 1201"/>
                <a:gd name="T8" fmla="*/ 399 w 1541"/>
                <a:gd name="T9" fmla="*/ 813 h 1201"/>
                <a:gd name="T10" fmla="*/ 461 w 1541"/>
                <a:gd name="T11" fmla="*/ 812 h 1201"/>
                <a:gd name="T12" fmla="*/ 519 w 1541"/>
                <a:gd name="T13" fmla="*/ 791 h 1201"/>
                <a:gd name="T14" fmla="*/ 575 w 1541"/>
                <a:gd name="T15" fmla="*/ 752 h 1201"/>
                <a:gd name="T16" fmla="*/ 625 w 1541"/>
                <a:gd name="T17" fmla="*/ 752 h 1201"/>
                <a:gd name="T18" fmla="*/ 679 w 1541"/>
                <a:gd name="T19" fmla="*/ 791 h 1201"/>
                <a:gd name="T20" fmla="*/ 739 w 1541"/>
                <a:gd name="T21" fmla="*/ 812 h 1201"/>
                <a:gd name="T22" fmla="*/ 801 w 1541"/>
                <a:gd name="T23" fmla="*/ 813 h 1201"/>
                <a:gd name="T24" fmla="*/ 860 w 1541"/>
                <a:gd name="T25" fmla="*/ 798 h 1201"/>
                <a:gd name="T26" fmla="*/ 917 w 1541"/>
                <a:gd name="T27" fmla="*/ 761 h 1201"/>
                <a:gd name="T28" fmla="*/ 966 w 1541"/>
                <a:gd name="T29" fmla="*/ 709 h 1201"/>
                <a:gd name="T30" fmla="*/ 1008 w 1541"/>
                <a:gd name="T31" fmla="*/ 642 h 1201"/>
                <a:gd name="T32" fmla="*/ 1043 w 1541"/>
                <a:gd name="T33" fmla="*/ 612 h 1201"/>
                <a:gd name="T34" fmla="*/ 1087 w 1541"/>
                <a:gd name="T35" fmla="*/ 607 h 1201"/>
                <a:gd name="T36" fmla="*/ 1128 w 1541"/>
                <a:gd name="T37" fmla="*/ 586 h 1201"/>
                <a:gd name="T38" fmla="*/ 1160 w 1541"/>
                <a:gd name="T39" fmla="*/ 549 h 1201"/>
                <a:gd name="T40" fmla="*/ 1185 w 1541"/>
                <a:gd name="T41" fmla="*/ 497 h 1201"/>
                <a:gd name="T42" fmla="*/ 1198 w 1541"/>
                <a:gd name="T43" fmla="*/ 439 h 1201"/>
                <a:gd name="T44" fmla="*/ 1198 w 1541"/>
                <a:gd name="T45" fmla="*/ 377 h 1201"/>
                <a:gd name="T46" fmla="*/ 1185 w 1541"/>
                <a:gd name="T47" fmla="*/ 317 h 1201"/>
                <a:gd name="T48" fmla="*/ 1160 w 1541"/>
                <a:gd name="T49" fmla="*/ 267 h 1201"/>
                <a:gd name="T50" fmla="*/ 1128 w 1541"/>
                <a:gd name="T51" fmla="*/ 230 h 1201"/>
                <a:gd name="T52" fmla="*/ 1087 w 1541"/>
                <a:gd name="T53" fmla="*/ 207 h 1201"/>
                <a:gd name="T54" fmla="*/ 1043 w 1541"/>
                <a:gd name="T55" fmla="*/ 205 h 1201"/>
                <a:gd name="T56" fmla="*/ 1008 w 1541"/>
                <a:gd name="T57" fmla="*/ 173 h 1201"/>
                <a:gd name="T58" fmla="*/ 966 w 1541"/>
                <a:gd name="T59" fmla="*/ 107 h 1201"/>
                <a:gd name="T60" fmla="*/ 917 w 1541"/>
                <a:gd name="T61" fmla="*/ 54 h 1201"/>
                <a:gd name="T62" fmla="*/ 860 w 1541"/>
                <a:gd name="T63" fmla="*/ 18 h 1201"/>
                <a:gd name="T64" fmla="*/ 801 w 1541"/>
                <a:gd name="T65" fmla="*/ 1 h 1201"/>
                <a:gd name="T66" fmla="*/ 739 w 1541"/>
                <a:gd name="T67" fmla="*/ 4 h 1201"/>
                <a:gd name="T68" fmla="*/ 679 w 1541"/>
                <a:gd name="T69" fmla="*/ 24 h 1201"/>
                <a:gd name="T70" fmla="*/ 625 w 1541"/>
                <a:gd name="T71" fmla="*/ 64 h 1201"/>
                <a:gd name="T72" fmla="*/ 575 w 1541"/>
                <a:gd name="T73" fmla="*/ 64 h 1201"/>
                <a:gd name="T74" fmla="*/ 519 w 1541"/>
                <a:gd name="T75" fmla="*/ 24 h 1201"/>
                <a:gd name="T76" fmla="*/ 461 w 1541"/>
                <a:gd name="T77" fmla="*/ 4 h 1201"/>
                <a:gd name="T78" fmla="*/ 399 w 1541"/>
                <a:gd name="T79" fmla="*/ 1 h 1201"/>
                <a:gd name="T80" fmla="*/ 340 w 1541"/>
                <a:gd name="T81" fmla="*/ 18 h 1201"/>
                <a:gd name="T82" fmla="*/ 283 w 1541"/>
                <a:gd name="T83" fmla="*/ 54 h 1201"/>
                <a:gd name="T84" fmla="*/ 233 w 1541"/>
                <a:gd name="T85" fmla="*/ 107 h 1201"/>
                <a:gd name="T86" fmla="*/ 192 w 1541"/>
                <a:gd name="T87" fmla="*/ 173 h 1201"/>
                <a:gd name="T88" fmla="*/ 157 w 1541"/>
                <a:gd name="T89" fmla="*/ 205 h 1201"/>
                <a:gd name="T90" fmla="*/ 113 w 1541"/>
                <a:gd name="T91" fmla="*/ 207 h 1201"/>
                <a:gd name="T92" fmla="*/ 72 w 1541"/>
                <a:gd name="T93" fmla="*/ 230 h 1201"/>
                <a:gd name="T94" fmla="*/ 39 w 1541"/>
                <a:gd name="T95" fmla="*/ 267 h 1201"/>
                <a:gd name="T96" fmla="*/ 15 w 1541"/>
                <a:gd name="T97" fmla="*/ 317 h 1201"/>
                <a:gd name="T98" fmla="*/ 2 w 1541"/>
                <a:gd name="T99" fmla="*/ 377 h 1201"/>
                <a:gd name="T100" fmla="*/ 2 w 1541"/>
                <a:gd name="T101" fmla="*/ 439 h 1201"/>
                <a:gd name="T102" fmla="*/ 15 w 1541"/>
                <a:gd name="T103" fmla="*/ 497 h 1201"/>
                <a:gd name="T104" fmla="*/ 39 w 1541"/>
                <a:gd name="T105" fmla="*/ 549 h 1201"/>
                <a:gd name="T106" fmla="*/ 72 w 1541"/>
                <a:gd name="T107" fmla="*/ 586 h 1201"/>
                <a:gd name="T108" fmla="*/ 113 w 1541"/>
                <a:gd name="T109" fmla="*/ 607 h 1201"/>
                <a:gd name="T110" fmla="*/ 157 w 1541"/>
                <a:gd name="T111" fmla="*/ 612 h 1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41"/>
                <a:gd name="T169" fmla="*/ 0 h 1201"/>
                <a:gd name="T170" fmla="*/ 1541 w 1541"/>
                <a:gd name="T171" fmla="*/ 1201 h 120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rgbClr val="6600FF"/>
                </a:gs>
                <a:gs pos="100000">
                  <a:srgbClr val="1E004C"/>
                </a:gs>
              </a:gsLst>
              <a:lin ang="2700000" scaled="1"/>
            </a:gradFill>
            <a:ln w="25400" cap="rnd" cmpd="sng">
              <a:solidFill>
                <a:srgbClr val="FFFFFF"/>
              </a:solidFill>
              <a:prstDash val="solid"/>
              <a:round/>
              <a:headEnd type="none" w="med" len="med"/>
              <a:tailEnd type="none" w="med" len="med"/>
            </a:ln>
          </p:spPr>
          <p:txBody>
            <a:bodyPr/>
            <a:lstStyle/>
            <a:p>
              <a:endParaRPr lang="en-US"/>
            </a:p>
          </p:txBody>
        </p:sp>
        <p:sp>
          <p:nvSpPr>
            <p:cNvPr id="46096" name="Text Box 32"/>
            <p:cNvSpPr txBox="1">
              <a:spLocks noChangeArrowheads="1"/>
            </p:cNvSpPr>
            <p:nvPr/>
          </p:nvSpPr>
          <p:spPr bwMode="auto">
            <a:xfrm>
              <a:off x="768" y="3408"/>
              <a:ext cx="1248" cy="231"/>
            </a:xfrm>
            <a:prstGeom prst="rect">
              <a:avLst/>
            </a:prstGeom>
            <a:noFill/>
            <a:ln w="12700" algn="ctr">
              <a:noFill/>
              <a:miter lim="800000"/>
              <a:headEnd/>
              <a:tailEnd/>
            </a:ln>
          </p:spPr>
          <p:txBody>
            <a:bodyPr>
              <a:spAutoFit/>
            </a:bodyPr>
            <a:lstStyle/>
            <a:p>
              <a:pPr algn="ctr"/>
              <a:r>
                <a:rPr lang="en-US">
                  <a:latin typeface="Times New Roman" pitchFamily="18" charset="0"/>
                  <a:cs typeface="Times New Roman" pitchFamily="18" charset="0"/>
                </a:rPr>
                <a:t>UC Santa Barbara</a:t>
              </a:r>
            </a:p>
          </p:txBody>
        </p:sp>
      </p:grpSp>
      <p:grpSp>
        <p:nvGrpSpPr>
          <p:cNvPr id="5" name="Group 33"/>
          <p:cNvGrpSpPr>
            <a:grpSpLocks/>
          </p:cNvGrpSpPr>
          <p:nvPr/>
        </p:nvGrpSpPr>
        <p:grpSpPr bwMode="auto">
          <a:xfrm>
            <a:off x="6477000" y="3124200"/>
            <a:ext cx="1676400" cy="1143000"/>
            <a:chOff x="2112" y="3264"/>
            <a:chExt cx="1056" cy="720"/>
          </a:xfrm>
        </p:grpSpPr>
        <p:sp>
          <p:nvSpPr>
            <p:cNvPr id="46093" name="Freeform 34"/>
            <p:cNvSpPr>
              <a:spLocks/>
            </p:cNvSpPr>
            <p:nvPr/>
          </p:nvSpPr>
          <p:spPr bwMode="auto">
            <a:xfrm>
              <a:off x="2112" y="3264"/>
              <a:ext cx="1056" cy="720"/>
            </a:xfrm>
            <a:custGeom>
              <a:avLst/>
              <a:gdLst>
                <a:gd name="T0" fmla="*/ 169 w 1541"/>
                <a:gd name="T1" fmla="*/ 567 h 1201"/>
                <a:gd name="T2" fmla="*/ 205 w 1541"/>
                <a:gd name="T3" fmla="*/ 626 h 1201"/>
                <a:gd name="T4" fmla="*/ 249 w 1541"/>
                <a:gd name="T5" fmla="*/ 671 h 1201"/>
                <a:gd name="T6" fmla="*/ 299 w 1541"/>
                <a:gd name="T7" fmla="*/ 704 h 1201"/>
                <a:gd name="T8" fmla="*/ 352 w 1541"/>
                <a:gd name="T9" fmla="*/ 718 h 1201"/>
                <a:gd name="T10" fmla="*/ 406 w 1541"/>
                <a:gd name="T11" fmla="*/ 716 h 1201"/>
                <a:gd name="T12" fmla="*/ 457 w 1541"/>
                <a:gd name="T13" fmla="*/ 698 h 1201"/>
                <a:gd name="T14" fmla="*/ 506 w 1541"/>
                <a:gd name="T15" fmla="*/ 664 h 1201"/>
                <a:gd name="T16" fmla="*/ 550 w 1541"/>
                <a:gd name="T17" fmla="*/ 664 h 1201"/>
                <a:gd name="T18" fmla="*/ 598 w 1541"/>
                <a:gd name="T19" fmla="*/ 698 h 1201"/>
                <a:gd name="T20" fmla="*/ 650 w 1541"/>
                <a:gd name="T21" fmla="*/ 716 h 1201"/>
                <a:gd name="T22" fmla="*/ 704 w 1541"/>
                <a:gd name="T23" fmla="*/ 718 h 1201"/>
                <a:gd name="T24" fmla="*/ 757 w 1541"/>
                <a:gd name="T25" fmla="*/ 704 h 1201"/>
                <a:gd name="T26" fmla="*/ 807 w 1541"/>
                <a:gd name="T27" fmla="*/ 671 h 1201"/>
                <a:gd name="T28" fmla="*/ 850 w 1541"/>
                <a:gd name="T29" fmla="*/ 626 h 1201"/>
                <a:gd name="T30" fmla="*/ 887 w 1541"/>
                <a:gd name="T31" fmla="*/ 567 h 1201"/>
                <a:gd name="T32" fmla="*/ 918 w 1541"/>
                <a:gd name="T33" fmla="*/ 540 h 1201"/>
                <a:gd name="T34" fmla="*/ 957 w 1541"/>
                <a:gd name="T35" fmla="*/ 536 h 1201"/>
                <a:gd name="T36" fmla="*/ 992 w 1541"/>
                <a:gd name="T37" fmla="*/ 517 h 1201"/>
                <a:gd name="T38" fmla="*/ 1020 w 1541"/>
                <a:gd name="T39" fmla="*/ 484 h 1201"/>
                <a:gd name="T40" fmla="*/ 1043 w 1541"/>
                <a:gd name="T41" fmla="*/ 439 h 1201"/>
                <a:gd name="T42" fmla="*/ 1054 w 1541"/>
                <a:gd name="T43" fmla="*/ 387 h 1201"/>
                <a:gd name="T44" fmla="*/ 1054 w 1541"/>
                <a:gd name="T45" fmla="*/ 333 h 1201"/>
                <a:gd name="T46" fmla="*/ 1043 w 1541"/>
                <a:gd name="T47" fmla="*/ 280 h 1201"/>
                <a:gd name="T48" fmla="*/ 1020 w 1541"/>
                <a:gd name="T49" fmla="*/ 236 h 1201"/>
                <a:gd name="T50" fmla="*/ 992 w 1541"/>
                <a:gd name="T51" fmla="*/ 203 h 1201"/>
                <a:gd name="T52" fmla="*/ 957 w 1541"/>
                <a:gd name="T53" fmla="*/ 183 h 1201"/>
                <a:gd name="T54" fmla="*/ 918 w 1541"/>
                <a:gd name="T55" fmla="*/ 180 h 1201"/>
                <a:gd name="T56" fmla="*/ 887 w 1541"/>
                <a:gd name="T57" fmla="*/ 152 h 1201"/>
                <a:gd name="T58" fmla="*/ 850 w 1541"/>
                <a:gd name="T59" fmla="*/ 94 h 1201"/>
                <a:gd name="T60" fmla="*/ 807 w 1541"/>
                <a:gd name="T61" fmla="*/ 48 h 1201"/>
                <a:gd name="T62" fmla="*/ 757 w 1541"/>
                <a:gd name="T63" fmla="*/ 16 h 1201"/>
                <a:gd name="T64" fmla="*/ 704 w 1541"/>
                <a:gd name="T65" fmla="*/ 1 h 1201"/>
                <a:gd name="T66" fmla="*/ 650 w 1541"/>
                <a:gd name="T67" fmla="*/ 4 h 1201"/>
                <a:gd name="T68" fmla="*/ 598 w 1541"/>
                <a:gd name="T69" fmla="*/ 21 h 1201"/>
                <a:gd name="T70" fmla="*/ 550 w 1541"/>
                <a:gd name="T71" fmla="*/ 56 h 1201"/>
                <a:gd name="T72" fmla="*/ 506 w 1541"/>
                <a:gd name="T73" fmla="*/ 56 h 1201"/>
                <a:gd name="T74" fmla="*/ 457 w 1541"/>
                <a:gd name="T75" fmla="*/ 21 h 1201"/>
                <a:gd name="T76" fmla="*/ 406 w 1541"/>
                <a:gd name="T77" fmla="*/ 4 h 1201"/>
                <a:gd name="T78" fmla="*/ 352 w 1541"/>
                <a:gd name="T79" fmla="*/ 1 h 1201"/>
                <a:gd name="T80" fmla="*/ 299 w 1541"/>
                <a:gd name="T81" fmla="*/ 16 h 1201"/>
                <a:gd name="T82" fmla="*/ 249 w 1541"/>
                <a:gd name="T83" fmla="*/ 48 h 1201"/>
                <a:gd name="T84" fmla="*/ 205 w 1541"/>
                <a:gd name="T85" fmla="*/ 94 h 1201"/>
                <a:gd name="T86" fmla="*/ 169 w 1541"/>
                <a:gd name="T87" fmla="*/ 152 h 1201"/>
                <a:gd name="T88" fmla="*/ 138 w 1541"/>
                <a:gd name="T89" fmla="*/ 180 h 1201"/>
                <a:gd name="T90" fmla="*/ 99 w 1541"/>
                <a:gd name="T91" fmla="*/ 183 h 1201"/>
                <a:gd name="T92" fmla="*/ 64 w 1541"/>
                <a:gd name="T93" fmla="*/ 203 h 1201"/>
                <a:gd name="T94" fmla="*/ 34 w 1541"/>
                <a:gd name="T95" fmla="*/ 236 h 1201"/>
                <a:gd name="T96" fmla="*/ 13 w 1541"/>
                <a:gd name="T97" fmla="*/ 280 h 1201"/>
                <a:gd name="T98" fmla="*/ 2 w 1541"/>
                <a:gd name="T99" fmla="*/ 333 h 1201"/>
                <a:gd name="T100" fmla="*/ 2 w 1541"/>
                <a:gd name="T101" fmla="*/ 387 h 1201"/>
                <a:gd name="T102" fmla="*/ 13 w 1541"/>
                <a:gd name="T103" fmla="*/ 439 h 1201"/>
                <a:gd name="T104" fmla="*/ 34 w 1541"/>
                <a:gd name="T105" fmla="*/ 484 h 1201"/>
                <a:gd name="T106" fmla="*/ 64 w 1541"/>
                <a:gd name="T107" fmla="*/ 517 h 1201"/>
                <a:gd name="T108" fmla="*/ 99 w 1541"/>
                <a:gd name="T109" fmla="*/ 536 h 1201"/>
                <a:gd name="T110" fmla="*/ 138 w 1541"/>
                <a:gd name="T111" fmla="*/ 540 h 1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41"/>
                <a:gd name="T169" fmla="*/ 0 h 1201"/>
                <a:gd name="T170" fmla="*/ 1541 w 1541"/>
                <a:gd name="T171" fmla="*/ 1201 h 120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rgbClr val="FF7C80"/>
                </a:gs>
                <a:gs pos="100000">
                  <a:srgbClr val="4C2526"/>
                </a:gs>
              </a:gsLst>
              <a:lin ang="2700000" scaled="1"/>
            </a:gradFill>
            <a:ln w="25400" cap="rnd" cmpd="sng">
              <a:solidFill>
                <a:srgbClr val="FFFFFF"/>
              </a:solidFill>
              <a:prstDash val="solid"/>
              <a:round/>
              <a:headEnd type="none" w="med" len="med"/>
              <a:tailEnd type="none" w="med" len="med"/>
            </a:ln>
          </p:spPr>
          <p:txBody>
            <a:bodyPr/>
            <a:lstStyle/>
            <a:p>
              <a:endParaRPr lang="en-US"/>
            </a:p>
          </p:txBody>
        </p:sp>
        <p:sp>
          <p:nvSpPr>
            <p:cNvPr id="46094" name="Text Box 35"/>
            <p:cNvSpPr txBox="1">
              <a:spLocks noChangeArrowheads="1"/>
            </p:cNvSpPr>
            <p:nvPr/>
          </p:nvSpPr>
          <p:spPr bwMode="auto">
            <a:xfrm>
              <a:off x="2112" y="3504"/>
              <a:ext cx="1056" cy="231"/>
            </a:xfrm>
            <a:prstGeom prst="rect">
              <a:avLst/>
            </a:prstGeom>
            <a:noFill/>
            <a:ln w="12700" algn="ctr">
              <a:noFill/>
              <a:miter lim="800000"/>
              <a:headEnd/>
              <a:tailEnd/>
            </a:ln>
          </p:spPr>
          <p:txBody>
            <a:bodyPr>
              <a:spAutoFit/>
            </a:bodyPr>
            <a:lstStyle/>
            <a:p>
              <a:pPr algn="ctr"/>
              <a:r>
                <a:rPr lang="en-US">
                  <a:latin typeface="Times New Roman" pitchFamily="18" charset="0"/>
                  <a:cs typeface="Times New Roman" pitchFamily="18" charset="0"/>
                </a:rPr>
                <a:t>U. of Utah</a:t>
              </a:r>
            </a:p>
          </p:txBody>
        </p:sp>
      </p:grpSp>
      <p:sp>
        <p:nvSpPr>
          <p:cNvPr id="57380" name="Freeform 36"/>
          <p:cNvSpPr>
            <a:spLocks/>
          </p:cNvSpPr>
          <p:nvPr/>
        </p:nvSpPr>
        <p:spPr bwMode="auto">
          <a:xfrm rot="-1442672">
            <a:off x="3303588" y="4179888"/>
            <a:ext cx="919162" cy="165100"/>
          </a:xfrm>
          <a:custGeom>
            <a:avLst/>
            <a:gdLst>
              <a:gd name="T0" fmla="*/ 0 w 961"/>
              <a:gd name="T1" fmla="*/ 83119 h 145"/>
              <a:gd name="T2" fmla="*/ 517447 w 961"/>
              <a:gd name="T3" fmla="*/ 0 h 145"/>
              <a:gd name="T4" fmla="*/ 473450 w 961"/>
              <a:gd name="T5" fmla="*/ 115001 h 145"/>
              <a:gd name="T6" fmla="*/ 918206 w 961"/>
              <a:gd name="T7" fmla="*/ 83119 h 145"/>
              <a:gd name="T8" fmla="*/ 401715 w 961"/>
              <a:gd name="T9" fmla="*/ 163961 h 145"/>
              <a:gd name="T10" fmla="*/ 444756 w 961"/>
              <a:gd name="T11" fmla="*/ 50099 h 145"/>
              <a:gd name="T12" fmla="*/ 0 w 961"/>
              <a:gd name="T13" fmla="*/ 83119 h 145"/>
              <a:gd name="T14" fmla="*/ 0 60000 65536"/>
              <a:gd name="T15" fmla="*/ 0 60000 65536"/>
              <a:gd name="T16" fmla="*/ 0 60000 65536"/>
              <a:gd name="T17" fmla="*/ 0 60000 65536"/>
              <a:gd name="T18" fmla="*/ 0 60000 65536"/>
              <a:gd name="T19" fmla="*/ 0 60000 65536"/>
              <a:gd name="T20" fmla="*/ 0 60000 65536"/>
              <a:gd name="T21" fmla="*/ 0 w 961"/>
              <a:gd name="T22" fmla="*/ 0 h 145"/>
              <a:gd name="T23" fmla="*/ 961 w 961"/>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145">
                <a:moveTo>
                  <a:pt x="0" y="73"/>
                </a:moveTo>
                <a:lnTo>
                  <a:pt x="541" y="0"/>
                </a:lnTo>
                <a:lnTo>
                  <a:pt x="495" y="101"/>
                </a:lnTo>
                <a:lnTo>
                  <a:pt x="960" y="73"/>
                </a:lnTo>
                <a:lnTo>
                  <a:pt x="420" y="144"/>
                </a:lnTo>
                <a:lnTo>
                  <a:pt x="465" y="44"/>
                </a:lnTo>
                <a:lnTo>
                  <a:pt x="0" y="73"/>
                </a:lnTo>
              </a:path>
            </a:pathLst>
          </a:custGeom>
          <a:solidFill>
            <a:srgbClr val="FFFFFF"/>
          </a:solidFill>
          <a:ln w="12700" cap="rnd" cmpd="sng">
            <a:solidFill>
              <a:schemeClr val="hlink"/>
            </a:solidFill>
            <a:prstDash val="solid"/>
            <a:round/>
            <a:headEnd/>
            <a:tailEnd/>
          </a:ln>
        </p:spPr>
        <p:txBody>
          <a:bodyPr/>
          <a:lstStyle/>
          <a:p>
            <a:endParaRPr lang="en-US"/>
          </a:p>
        </p:txBody>
      </p:sp>
      <p:sp>
        <p:nvSpPr>
          <p:cNvPr id="57381" name="Freeform 37"/>
          <p:cNvSpPr>
            <a:spLocks/>
          </p:cNvSpPr>
          <p:nvPr/>
        </p:nvSpPr>
        <p:spPr bwMode="auto">
          <a:xfrm rot="1602472">
            <a:off x="3414713" y="5254625"/>
            <a:ext cx="762000" cy="168275"/>
          </a:xfrm>
          <a:custGeom>
            <a:avLst/>
            <a:gdLst>
              <a:gd name="T0" fmla="*/ 0 w 961"/>
              <a:gd name="T1" fmla="*/ 84718 h 145"/>
              <a:gd name="T2" fmla="*/ 428972 w 961"/>
              <a:gd name="T3" fmla="*/ 0 h 145"/>
              <a:gd name="T4" fmla="*/ 392497 w 961"/>
              <a:gd name="T5" fmla="*/ 117212 h 145"/>
              <a:gd name="T6" fmla="*/ 761207 w 961"/>
              <a:gd name="T7" fmla="*/ 84718 h 145"/>
              <a:gd name="T8" fmla="*/ 333028 w 961"/>
              <a:gd name="T9" fmla="*/ 167114 h 145"/>
              <a:gd name="T10" fmla="*/ 368710 w 961"/>
              <a:gd name="T11" fmla="*/ 51063 h 145"/>
              <a:gd name="T12" fmla="*/ 0 w 961"/>
              <a:gd name="T13" fmla="*/ 84718 h 145"/>
              <a:gd name="T14" fmla="*/ 0 60000 65536"/>
              <a:gd name="T15" fmla="*/ 0 60000 65536"/>
              <a:gd name="T16" fmla="*/ 0 60000 65536"/>
              <a:gd name="T17" fmla="*/ 0 60000 65536"/>
              <a:gd name="T18" fmla="*/ 0 60000 65536"/>
              <a:gd name="T19" fmla="*/ 0 60000 65536"/>
              <a:gd name="T20" fmla="*/ 0 60000 65536"/>
              <a:gd name="T21" fmla="*/ 0 w 961"/>
              <a:gd name="T22" fmla="*/ 0 h 145"/>
              <a:gd name="T23" fmla="*/ 961 w 961"/>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145">
                <a:moveTo>
                  <a:pt x="0" y="73"/>
                </a:moveTo>
                <a:lnTo>
                  <a:pt x="541" y="0"/>
                </a:lnTo>
                <a:lnTo>
                  <a:pt x="495" y="101"/>
                </a:lnTo>
                <a:lnTo>
                  <a:pt x="960" y="73"/>
                </a:lnTo>
                <a:lnTo>
                  <a:pt x="420" y="144"/>
                </a:lnTo>
                <a:lnTo>
                  <a:pt x="465" y="44"/>
                </a:lnTo>
                <a:lnTo>
                  <a:pt x="0" y="73"/>
                </a:lnTo>
              </a:path>
            </a:pathLst>
          </a:custGeom>
          <a:solidFill>
            <a:srgbClr val="FFFFFF"/>
          </a:solidFill>
          <a:ln w="12700" cap="rnd" cmpd="sng">
            <a:solidFill>
              <a:schemeClr val="hlink"/>
            </a:solidFill>
            <a:prstDash val="solid"/>
            <a:round/>
            <a:headEnd/>
            <a:tailEnd/>
          </a:ln>
        </p:spPr>
        <p:txBody>
          <a:bodyPr/>
          <a:lstStyle/>
          <a:p>
            <a:endParaRPr lang="en-US"/>
          </a:p>
        </p:txBody>
      </p:sp>
      <p:sp>
        <p:nvSpPr>
          <p:cNvPr id="57382" name="Freeform 38"/>
          <p:cNvSpPr>
            <a:spLocks/>
          </p:cNvSpPr>
          <p:nvPr/>
        </p:nvSpPr>
        <p:spPr bwMode="auto">
          <a:xfrm rot="-4982888">
            <a:off x="4360862" y="4630738"/>
            <a:ext cx="919163" cy="192088"/>
          </a:xfrm>
          <a:custGeom>
            <a:avLst/>
            <a:gdLst>
              <a:gd name="T0" fmla="*/ 0 w 961"/>
              <a:gd name="T1" fmla="*/ 96706 h 145"/>
              <a:gd name="T2" fmla="*/ 517448 w 961"/>
              <a:gd name="T3" fmla="*/ 0 h 145"/>
              <a:gd name="T4" fmla="*/ 473450 w 961"/>
              <a:gd name="T5" fmla="*/ 133799 h 145"/>
              <a:gd name="T6" fmla="*/ 918207 w 961"/>
              <a:gd name="T7" fmla="*/ 96706 h 145"/>
              <a:gd name="T8" fmla="*/ 401715 w 961"/>
              <a:gd name="T9" fmla="*/ 190763 h 145"/>
              <a:gd name="T10" fmla="*/ 444756 w 961"/>
              <a:gd name="T11" fmla="*/ 58289 h 145"/>
              <a:gd name="T12" fmla="*/ 0 w 961"/>
              <a:gd name="T13" fmla="*/ 96706 h 145"/>
              <a:gd name="T14" fmla="*/ 0 60000 65536"/>
              <a:gd name="T15" fmla="*/ 0 60000 65536"/>
              <a:gd name="T16" fmla="*/ 0 60000 65536"/>
              <a:gd name="T17" fmla="*/ 0 60000 65536"/>
              <a:gd name="T18" fmla="*/ 0 60000 65536"/>
              <a:gd name="T19" fmla="*/ 0 60000 65536"/>
              <a:gd name="T20" fmla="*/ 0 60000 65536"/>
              <a:gd name="T21" fmla="*/ 0 w 961"/>
              <a:gd name="T22" fmla="*/ 0 h 145"/>
              <a:gd name="T23" fmla="*/ 961 w 961"/>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145">
                <a:moveTo>
                  <a:pt x="0" y="73"/>
                </a:moveTo>
                <a:lnTo>
                  <a:pt x="541" y="0"/>
                </a:lnTo>
                <a:lnTo>
                  <a:pt x="495" y="101"/>
                </a:lnTo>
                <a:lnTo>
                  <a:pt x="960" y="73"/>
                </a:lnTo>
                <a:lnTo>
                  <a:pt x="420" y="144"/>
                </a:lnTo>
                <a:lnTo>
                  <a:pt x="465" y="44"/>
                </a:lnTo>
                <a:lnTo>
                  <a:pt x="0" y="73"/>
                </a:lnTo>
              </a:path>
            </a:pathLst>
          </a:custGeom>
          <a:solidFill>
            <a:srgbClr val="FFFFFF"/>
          </a:solidFill>
          <a:ln w="12700" cap="rnd" cmpd="sng">
            <a:solidFill>
              <a:schemeClr val="hlink"/>
            </a:solidFill>
            <a:prstDash val="solid"/>
            <a:round/>
            <a:headEnd/>
            <a:tailEnd/>
          </a:ln>
        </p:spPr>
        <p:txBody>
          <a:bodyPr/>
          <a:lstStyle/>
          <a:p>
            <a:endParaRPr lang="en-US"/>
          </a:p>
        </p:txBody>
      </p:sp>
      <p:sp>
        <p:nvSpPr>
          <p:cNvPr id="57383" name="Freeform 39"/>
          <p:cNvSpPr>
            <a:spLocks/>
          </p:cNvSpPr>
          <p:nvPr/>
        </p:nvSpPr>
        <p:spPr bwMode="auto">
          <a:xfrm rot="10865178" flipV="1">
            <a:off x="5562600" y="3657600"/>
            <a:ext cx="919163" cy="134938"/>
          </a:xfrm>
          <a:custGeom>
            <a:avLst/>
            <a:gdLst>
              <a:gd name="T0" fmla="*/ 0 w 961"/>
              <a:gd name="T1" fmla="*/ 67934 h 145"/>
              <a:gd name="T2" fmla="*/ 517448 w 961"/>
              <a:gd name="T3" fmla="*/ 0 h 145"/>
              <a:gd name="T4" fmla="*/ 473450 w 961"/>
              <a:gd name="T5" fmla="*/ 93991 h 145"/>
              <a:gd name="T6" fmla="*/ 918207 w 961"/>
              <a:gd name="T7" fmla="*/ 67934 h 145"/>
              <a:gd name="T8" fmla="*/ 401715 w 961"/>
              <a:gd name="T9" fmla="*/ 134007 h 145"/>
              <a:gd name="T10" fmla="*/ 444756 w 961"/>
              <a:gd name="T11" fmla="*/ 40947 h 145"/>
              <a:gd name="T12" fmla="*/ 0 w 961"/>
              <a:gd name="T13" fmla="*/ 67934 h 145"/>
              <a:gd name="T14" fmla="*/ 0 60000 65536"/>
              <a:gd name="T15" fmla="*/ 0 60000 65536"/>
              <a:gd name="T16" fmla="*/ 0 60000 65536"/>
              <a:gd name="T17" fmla="*/ 0 60000 65536"/>
              <a:gd name="T18" fmla="*/ 0 60000 65536"/>
              <a:gd name="T19" fmla="*/ 0 60000 65536"/>
              <a:gd name="T20" fmla="*/ 0 60000 65536"/>
              <a:gd name="T21" fmla="*/ 0 w 961"/>
              <a:gd name="T22" fmla="*/ 0 h 145"/>
              <a:gd name="T23" fmla="*/ 961 w 961"/>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145">
                <a:moveTo>
                  <a:pt x="0" y="73"/>
                </a:moveTo>
                <a:lnTo>
                  <a:pt x="541" y="0"/>
                </a:lnTo>
                <a:lnTo>
                  <a:pt x="495" y="101"/>
                </a:lnTo>
                <a:lnTo>
                  <a:pt x="960" y="73"/>
                </a:lnTo>
                <a:lnTo>
                  <a:pt x="420" y="144"/>
                </a:lnTo>
                <a:lnTo>
                  <a:pt x="465" y="44"/>
                </a:lnTo>
                <a:lnTo>
                  <a:pt x="0" y="73"/>
                </a:lnTo>
              </a:path>
            </a:pathLst>
          </a:custGeom>
          <a:solidFill>
            <a:srgbClr val="FFFFFF"/>
          </a:solidFill>
          <a:ln w="12700" cap="rnd" cmpd="sng">
            <a:solidFill>
              <a:schemeClr val="hlink"/>
            </a:solidFill>
            <a:prstDash val="solid"/>
            <a:round/>
            <a:headEnd/>
            <a:tailEnd/>
          </a:ln>
        </p:spPr>
        <p:txBody>
          <a:bodyPr/>
          <a:lstStyle/>
          <a:p>
            <a:endParaRPr lang="en-US"/>
          </a:p>
        </p:txBody>
      </p:sp>
    </p:spTree>
    <p:extLst>
      <p:ext uri="{BB962C8B-B14F-4D97-AF65-F5344CB8AC3E}">
        <p14:creationId xmlns:p14="http://schemas.microsoft.com/office/powerpoint/2010/main" val="1872698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57382"/>
                                        </p:tgtEl>
                                        <p:attrNameLst>
                                          <p:attrName>style.visibility</p:attrName>
                                        </p:attrNameLst>
                                      </p:cBhvr>
                                      <p:to>
                                        <p:strVal val="visible"/>
                                      </p:to>
                                    </p:set>
                                    <p:animEffect transition="in" filter="box(out)">
                                      <p:cBhvr>
                                        <p:cTn id="16" dur="500"/>
                                        <p:tgtEl>
                                          <p:spTgt spid="5738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4" presetClass="entr" presetSubtype="32" fill="hold" grpId="0" nodeType="withEffect">
                                  <p:stCondLst>
                                    <p:cond delay="0"/>
                                  </p:stCondLst>
                                  <p:childTnLst>
                                    <p:set>
                                      <p:cBhvr>
                                        <p:cTn id="24" dur="1" fill="hold">
                                          <p:stCondLst>
                                            <p:cond delay="0"/>
                                          </p:stCondLst>
                                        </p:cTn>
                                        <p:tgtEl>
                                          <p:spTgt spid="57380"/>
                                        </p:tgtEl>
                                        <p:attrNameLst>
                                          <p:attrName>style.visibility</p:attrName>
                                        </p:attrNameLst>
                                      </p:cBhvr>
                                      <p:to>
                                        <p:strVal val="visible"/>
                                      </p:to>
                                    </p:set>
                                    <p:animEffect transition="in" filter="box(out)">
                                      <p:cBhvr>
                                        <p:cTn id="25" dur="500"/>
                                        <p:tgtEl>
                                          <p:spTgt spid="57380"/>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57381"/>
                                        </p:tgtEl>
                                        <p:attrNameLst>
                                          <p:attrName>style.visibility</p:attrName>
                                        </p:attrNameLst>
                                      </p:cBhvr>
                                      <p:to>
                                        <p:strVal val="visible"/>
                                      </p:to>
                                    </p:set>
                                    <p:animEffect transition="in" filter="box(out)">
                                      <p:cBhvr>
                                        <p:cTn id="28" dur="500"/>
                                        <p:tgtEl>
                                          <p:spTgt spid="5738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1+#ppt_w/2"/>
                                          </p:val>
                                        </p:tav>
                                        <p:tav tm="100000">
                                          <p:val>
                                            <p:strVal val="#ppt_x"/>
                                          </p:val>
                                        </p:tav>
                                      </p:tavLst>
                                    </p:anim>
                                    <p:anim calcmode="lin" valueType="num">
                                      <p:cBhvr additive="base">
                                        <p:cTn id="34" dur="500" fill="hold"/>
                                        <p:tgtEl>
                                          <p:spTgt spid="5"/>
                                        </p:tgtEl>
                                        <p:attrNameLst>
                                          <p:attrName>ppt_y</p:attrName>
                                        </p:attrNameLst>
                                      </p:cBhvr>
                                      <p:tavLst>
                                        <p:tav tm="0">
                                          <p:val>
                                            <p:strVal val="#ppt_y"/>
                                          </p:val>
                                        </p:tav>
                                        <p:tav tm="100000">
                                          <p:val>
                                            <p:strVal val="#ppt_y"/>
                                          </p:val>
                                        </p:tav>
                                      </p:tavLst>
                                    </p:anim>
                                  </p:childTnLst>
                                </p:cTn>
                              </p:par>
                              <p:par>
                                <p:cTn id="35" presetID="4" presetClass="entr" presetSubtype="32" fill="hold" grpId="0" nodeType="withEffect">
                                  <p:stCondLst>
                                    <p:cond delay="0"/>
                                  </p:stCondLst>
                                  <p:childTnLst>
                                    <p:set>
                                      <p:cBhvr>
                                        <p:cTn id="36" dur="1" fill="hold">
                                          <p:stCondLst>
                                            <p:cond delay="0"/>
                                          </p:stCondLst>
                                        </p:cTn>
                                        <p:tgtEl>
                                          <p:spTgt spid="57383"/>
                                        </p:tgtEl>
                                        <p:attrNameLst>
                                          <p:attrName>style.visibility</p:attrName>
                                        </p:attrNameLst>
                                      </p:cBhvr>
                                      <p:to>
                                        <p:strVal val="visible"/>
                                      </p:to>
                                    </p:set>
                                    <p:animEffect transition="in" filter="box(out)">
                                      <p:cBhvr>
                                        <p:cTn id="37" dur="500"/>
                                        <p:tgtEl>
                                          <p:spTgt spid="5738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73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4" grpId="0" build="p"/>
      <p:bldP spid="57380" grpId="0" animBg="1"/>
      <p:bldP spid="57381" grpId="0" animBg="1"/>
      <p:bldP spid="57382" grpId="0" animBg="1"/>
      <p:bldP spid="5738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A54639E-540D-4651-92A3-D1333B064C3B}" type="slidenum">
              <a:rPr lang="en-US"/>
              <a:pPr>
                <a:defRPr/>
              </a:pPr>
              <a:t>45</a:t>
            </a:fld>
            <a:endParaRPr lang="en-US"/>
          </a:p>
        </p:txBody>
      </p:sp>
      <p:sp>
        <p:nvSpPr>
          <p:cNvPr id="69634" name="Rectangle 2"/>
          <p:cNvSpPr>
            <a:spLocks noGrp="1" noChangeArrowheads="1"/>
          </p:cNvSpPr>
          <p:nvPr>
            <p:ph type="title"/>
          </p:nvPr>
        </p:nvSpPr>
        <p:spPr/>
        <p:txBody>
          <a:bodyPr/>
          <a:lstStyle/>
          <a:p>
            <a:pPr eaLnBrk="1" hangingPunct="1">
              <a:defRPr/>
            </a:pPr>
            <a:r>
              <a:rPr lang="en-US" smtClean="0"/>
              <a:t>Summary</a:t>
            </a:r>
          </a:p>
        </p:txBody>
      </p:sp>
      <p:sp>
        <p:nvSpPr>
          <p:cNvPr id="69635" name="Rectangle 3"/>
          <p:cNvSpPr>
            <a:spLocks noGrp="1" noChangeArrowheads="1"/>
          </p:cNvSpPr>
          <p:nvPr>
            <p:ph type="body" idx="1"/>
          </p:nvPr>
        </p:nvSpPr>
        <p:spPr/>
        <p:txBody>
          <a:bodyPr/>
          <a:lstStyle/>
          <a:p>
            <a:pPr eaLnBrk="1" hangingPunct="1">
              <a:defRPr/>
            </a:pPr>
            <a:r>
              <a:rPr lang="en-US" smtClean="0"/>
              <a:t>Data communication</a:t>
            </a:r>
          </a:p>
          <a:p>
            <a:pPr lvl="1" eaLnBrk="1" hangingPunct="1">
              <a:defRPr/>
            </a:pPr>
            <a:r>
              <a:rPr lang="en-US" smtClean="0"/>
              <a:t>Protocols and standards</a:t>
            </a:r>
          </a:p>
          <a:p>
            <a:pPr eaLnBrk="1" hangingPunct="1">
              <a:defRPr/>
            </a:pPr>
            <a:r>
              <a:rPr lang="en-US" smtClean="0"/>
              <a:t>Computer networks</a:t>
            </a:r>
          </a:p>
          <a:p>
            <a:pPr lvl="1" eaLnBrk="1" hangingPunct="1">
              <a:defRPr/>
            </a:pPr>
            <a:r>
              <a:rPr lang="en-US" smtClean="0"/>
              <a:t>Topologies</a:t>
            </a:r>
          </a:p>
          <a:p>
            <a:pPr lvl="1" eaLnBrk="1" hangingPunct="1">
              <a:defRPr/>
            </a:pPr>
            <a:r>
              <a:rPr lang="en-US" smtClean="0"/>
              <a:t>LAN/MAN/WAN</a:t>
            </a:r>
          </a:p>
          <a:p>
            <a:pPr eaLnBrk="1" hangingPunct="1">
              <a:defRPr/>
            </a:pPr>
            <a:r>
              <a:rPr lang="en-US" smtClean="0"/>
              <a:t>Internetworks (networks of networks)</a:t>
            </a:r>
          </a:p>
        </p:txBody>
      </p:sp>
    </p:spTree>
    <p:extLst>
      <p:ext uri="{BB962C8B-B14F-4D97-AF65-F5344CB8AC3E}">
        <p14:creationId xmlns:p14="http://schemas.microsoft.com/office/powerpoint/2010/main" val="27002055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a:t>
            </a:r>
            <a:fld id="{811FE9B0-5ABA-423E-AECA-9092467B96EF}" type="slidenum">
              <a:rPr lang="en-US"/>
              <a:pPr/>
              <a:t>46</a:t>
            </a:fld>
            <a:endParaRPr lang="en-US"/>
          </a:p>
        </p:txBody>
      </p:sp>
      <p:sp>
        <p:nvSpPr>
          <p:cNvPr id="565250"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endParaRPr>
          </a:p>
        </p:txBody>
      </p:sp>
      <p:sp>
        <p:nvSpPr>
          <p:cNvPr id="565251" name="Text Box 3"/>
          <p:cNvSpPr txBox="1">
            <a:spLocks noChangeArrowheads="1"/>
          </p:cNvSpPr>
          <p:nvPr/>
        </p:nvSpPr>
        <p:spPr bwMode="auto">
          <a:xfrm>
            <a:off x="228600" y="76200"/>
            <a:ext cx="4452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effectLst>
                  <a:outerShdw blurRad="38100" dist="38100" dir="2700000" algn="tl">
                    <a:srgbClr val="C0C0C0"/>
                  </a:outerShdw>
                </a:effectLst>
                <a:latin typeface="Times" charset="0"/>
              </a:rPr>
              <a:t>2-1   LAYERED TASKS</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65277" name="Rectangle 29"/>
          <p:cNvSpPr>
            <a:spLocks noChangeArrowheads="1"/>
          </p:cNvSpPr>
          <p:nvPr/>
        </p:nvSpPr>
        <p:spPr bwMode="auto">
          <a:xfrm>
            <a:off x="76200" y="1127125"/>
            <a:ext cx="8610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sz="2800" i="1">
                <a:effectLst>
                  <a:outerShdw blurRad="38100" dist="38100" dir="2700000" algn="tl">
                    <a:srgbClr val="C0C0C0"/>
                  </a:outerShdw>
                </a:effectLst>
              </a:rPr>
              <a:t>We use the concept of </a:t>
            </a:r>
            <a:r>
              <a:rPr lang="en-US" sz="2800" i="1">
                <a:solidFill>
                  <a:schemeClr val="hlink"/>
                </a:solidFill>
                <a:effectLst>
                  <a:outerShdw blurRad="38100" dist="38100" dir="2700000" algn="tl">
                    <a:srgbClr val="C0C0C0"/>
                  </a:outerShdw>
                </a:effectLst>
              </a:rPr>
              <a:t>layers</a:t>
            </a:r>
            <a:r>
              <a:rPr lang="en-US" sz="2800" i="1">
                <a:effectLst>
                  <a:outerShdw blurRad="38100" dist="38100" dir="2700000" algn="tl">
                    <a:srgbClr val="C0C0C0"/>
                  </a:outerShdw>
                </a:effectLst>
              </a:rPr>
              <a:t> in our daily life. As an example, let us consider two friends who communicate through postal mail. The process of sending a letter to a friend would be complex if there were no services available from the post office. </a:t>
            </a:r>
          </a:p>
        </p:txBody>
      </p:sp>
      <p:sp>
        <p:nvSpPr>
          <p:cNvPr id="565278" name="Rectangle 30"/>
          <p:cNvSpPr>
            <a:spLocks noChangeArrowheads="1"/>
          </p:cNvSpPr>
          <p:nvPr/>
        </p:nvSpPr>
        <p:spPr bwMode="auto">
          <a:xfrm>
            <a:off x="228600" y="497205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charset="2"/>
              <a:buNone/>
            </a:pPr>
            <a:r>
              <a:rPr lang="fr-FR" sz="2400">
                <a:solidFill>
                  <a:srgbClr val="0033CC"/>
                </a:solidFill>
              </a:rPr>
              <a:t>Sender, Receiver, and Carrier</a:t>
            </a:r>
            <a:br>
              <a:rPr lang="fr-FR" sz="2400">
                <a:solidFill>
                  <a:srgbClr val="0033CC"/>
                </a:solidFill>
              </a:rPr>
            </a:br>
            <a:r>
              <a:rPr lang="fr-FR" sz="2400">
                <a:solidFill>
                  <a:srgbClr val="0033CC"/>
                </a:solidFill>
              </a:rPr>
              <a:t>Hierarchy</a:t>
            </a:r>
            <a:endParaRPr lang="en-US" sz="2400">
              <a:solidFill>
                <a:srgbClr val="0033CC"/>
              </a:solidFill>
            </a:endParaRPr>
          </a:p>
        </p:txBody>
      </p:sp>
      <p:sp>
        <p:nvSpPr>
          <p:cNvPr id="565279" name="Text Box 31"/>
          <p:cNvSpPr txBox="1">
            <a:spLocks noChangeArrowheads="1"/>
          </p:cNvSpPr>
          <p:nvPr/>
        </p:nvSpPr>
        <p:spPr bwMode="auto">
          <a:xfrm>
            <a:off x="239713" y="4495800"/>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i="1"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3242134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890ECA41-5F03-492F-98B8-5CBEF0301845}" type="slidenum">
              <a:rPr lang="en-US"/>
              <a:pPr/>
              <a:t>47</a:t>
            </a:fld>
            <a:endParaRPr lang="en-US"/>
          </a:p>
        </p:txBody>
      </p:sp>
      <p:sp>
        <p:nvSpPr>
          <p:cNvPr id="6348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8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884" name="Text Box 4"/>
          <p:cNvSpPr txBox="1">
            <a:spLocks noChangeArrowheads="1"/>
          </p:cNvSpPr>
          <p:nvPr/>
        </p:nvSpPr>
        <p:spPr bwMode="auto">
          <a:xfrm>
            <a:off x="304800" y="381000"/>
            <a:ext cx="491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2.1  </a:t>
            </a:r>
            <a:r>
              <a:rPr lang="en-US"/>
              <a:t>Tasks involved in sending a letter</a:t>
            </a:r>
            <a:endParaRPr lang="en-US" sz="2000" i="1"/>
          </a:p>
        </p:txBody>
      </p:sp>
      <p:sp>
        <p:nvSpPr>
          <p:cNvPr id="6348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48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219200"/>
            <a:ext cx="5575300"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4249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a:t>
            </a:r>
            <a:fld id="{7691D7CC-DF8E-4A50-BBBD-4BF6C1C92C98}" type="slidenum">
              <a:rPr lang="en-US"/>
              <a:pPr/>
              <a:t>48</a:t>
            </a:fld>
            <a:endParaRPr lang="en-US"/>
          </a:p>
        </p:txBody>
      </p:sp>
      <p:sp>
        <p:nvSpPr>
          <p:cNvPr id="677890"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endParaRPr>
          </a:p>
        </p:txBody>
      </p:sp>
      <p:sp>
        <p:nvSpPr>
          <p:cNvPr id="677891" name="Text Box 3"/>
          <p:cNvSpPr txBox="1">
            <a:spLocks noChangeArrowheads="1"/>
          </p:cNvSpPr>
          <p:nvPr/>
        </p:nvSpPr>
        <p:spPr bwMode="auto">
          <a:xfrm>
            <a:off x="228600" y="76200"/>
            <a:ext cx="4327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effectLst>
                  <a:outerShdw blurRad="38100" dist="38100" dir="2700000" algn="tl">
                    <a:srgbClr val="C0C0C0"/>
                  </a:outerShdw>
                </a:effectLst>
                <a:latin typeface="Times" charset="0"/>
              </a:rPr>
              <a:t>2-2   THE OSI MODEL</a:t>
            </a:r>
          </a:p>
        </p:txBody>
      </p:sp>
      <p:sp>
        <p:nvSpPr>
          <p:cNvPr id="67789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677893" name="Rectangle 5"/>
          <p:cNvSpPr>
            <a:spLocks noChangeArrowheads="1"/>
          </p:cNvSpPr>
          <p:nvPr/>
        </p:nvSpPr>
        <p:spPr bwMode="auto">
          <a:xfrm>
            <a:off x="76200" y="8509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sz="2800" i="1">
                <a:effectLst>
                  <a:outerShdw blurRad="38100" dist="38100" dir="2700000" algn="tl">
                    <a:srgbClr val="C0C0C0"/>
                  </a:outerShdw>
                </a:effectLst>
              </a:rPr>
              <a:t>Established in 1947, the International Standards Organization (</a:t>
            </a:r>
            <a:r>
              <a:rPr lang="en-US" sz="2800" i="1">
                <a:solidFill>
                  <a:schemeClr val="hlink"/>
                </a:solidFill>
                <a:effectLst>
                  <a:outerShdw blurRad="38100" dist="38100" dir="2700000" algn="tl">
                    <a:srgbClr val="C0C0C0"/>
                  </a:outerShdw>
                </a:effectLst>
              </a:rPr>
              <a:t>ISO</a:t>
            </a:r>
            <a:r>
              <a:rPr lang="en-US" sz="2800" i="1">
                <a:effectLst>
                  <a:outerShdw blurRad="38100" dist="38100" dir="2700000" algn="tl">
                    <a:srgbClr val="C0C0C0"/>
                  </a:outerShdw>
                </a:effectLst>
              </a:rPr>
              <a:t>) is a multinational body dedicated to worldwide agreement on international standards. An ISO standard that covers all aspects of network communications is the Open Systems Interconnection (</a:t>
            </a:r>
            <a:r>
              <a:rPr lang="en-US" sz="2800" i="1">
                <a:solidFill>
                  <a:schemeClr val="hlink"/>
                </a:solidFill>
                <a:effectLst>
                  <a:outerShdw blurRad="38100" dist="38100" dir="2700000" algn="tl">
                    <a:srgbClr val="C0C0C0"/>
                  </a:outerShdw>
                </a:effectLst>
              </a:rPr>
              <a:t>OSI</a:t>
            </a:r>
            <a:r>
              <a:rPr lang="en-US" sz="2800" i="1">
                <a:effectLst>
                  <a:outerShdw blurRad="38100" dist="38100" dir="2700000" algn="tl">
                    <a:srgbClr val="C0C0C0"/>
                  </a:outerShdw>
                </a:effectLst>
              </a:rPr>
              <a:t>) model. It was first introduced in the late 1970s. </a:t>
            </a:r>
          </a:p>
        </p:txBody>
      </p:sp>
      <p:sp>
        <p:nvSpPr>
          <p:cNvPr id="677894" name="Rectangle 6"/>
          <p:cNvSpPr>
            <a:spLocks noChangeArrowheads="1"/>
          </p:cNvSpPr>
          <p:nvPr/>
        </p:nvSpPr>
        <p:spPr bwMode="auto">
          <a:xfrm>
            <a:off x="228600" y="497205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charset="2"/>
              <a:buNone/>
            </a:pPr>
            <a:r>
              <a:rPr lang="fr-FR" sz="2400">
                <a:solidFill>
                  <a:srgbClr val="0033CC"/>
                </a:solidFill>
              </a:rPr>
              <a:t>Layered Architecture</a:t>
            </a:r>
            <a:br>
              <a:rPr lang="fr-FR" sz="2400">
                <a:solidFill>
                  <a:srgbClr val="0033CC"/>
                </a:solidFill>
              </a:rPr>
            </a:br>
            <a:r>
              <a:rPr lang="fr-FR" sz="2400">
                <a:solidFill>
                  <a:srgbClr val="0033CC"/>
                </a:solidFill>
              </a:rPr>
              <a:t>Peer-to-Peer Processes</a:t>
            </a:r>
          </a:p>
          <a:p>
            <a:pPr>
              <a:buClr>
                <a:schemeClr val="tx1"/>
              </a:buClr>
              <a:buSzPct val="117000"/>
              <a:buFont typeface="Wingdings" charset="2"/>
              <a:buNone/>
            </a:pPr>
            <a:r>
              <a:rPr lang="en-US" sz="2400">
                <a:solidFill>
                  <a:srgbClr val="0033CC"/>
                </a:solidFill>
              </a:rPr>
              <a:t>Encapsulation</a:t>
            </a:r>
          </a:p>
        </p:txBody>
      </p:sp>
      <p:sp>
        <p:nvSpPr>
          <p:cNvPr id="677895" name="Text Box 7"/>
          <p:cNvSpPr txBox="1">
            <a:spLocks noChangeArrowheads="1"/>
          </p:cNvSpPr>
          <p:nvPr/>
        </p:nvSpPr>
        <p:spPr bwMode="auto">
          <a:xfrm>
            <a:off x="239713" y="4495800"/>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i="1"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7522244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a:t>
            </a:r>
            <a:fld id="{78E8604F-448A-44F9-846D-6B98D465B3C9}" type="slidenum">
              <a:rPr lang="en-US"/>
              <a:pPr/>
              <a:t>49</a:t>
            </a:fld>
            <a:endParaRPr lang="en-US"/>
          </a:p>
        </p:txBody>
      </p:sp>
      <p:sp>
        <p:nvSpPr>
          <p:cNvPr id="65638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63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638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63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63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639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63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6393" name="Line 9"/>
          <p:cNvSpPr>
            <a:spLocks noChangeShapeType="1"/>
          </p:cNvSpPr>
          <p:nvPr/>
        </p:nvSpPr>
        <p:spPr bwMode="auto">
          <a:xfrm>
            <a:off x="457200" y="2819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394" name="Line 10"/>
          <p:cNvSpPr>
            <a:spLocks noChangeShapeType="1"/>
          </p:cNvSpPr>
          <p:nvPr/>
        </p:nvSpPr>
        <p:spPr bwMode="auto">
          <a:xfrm>
            <a:off x="458788"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395" name="Rectangle 11"/>
          <p:cNvSpPr>
            <a:spLocks noChangeArrowheads="1"/>
          </p:cNvSpPr>
          <p:nvPr/>
        </p:nvSpPr>
        <p:spPr bwMode="auto">
          <a:xfrm>
            <a:off x="495300" y="29114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t>ISO is the organization.</a:t>
            </a:r>
            <a:br>
              <a:rPr lang="en-US" sz="2400"/>
            </a:br>
            <a:r>
              <a:rPr lang="en-US" sz="2400"/>
              <a:t>OSI is the model.</a:t>
            </a:r>
          </a:p>
        </p:txBody>
      </p:sp>
      <p:grpSp>
        <p:nvGrpSpPr>
          <p:cNvPr id="656401" name="Group 17"/>
          <p:cNvGrpSpPr>
            <a:grpSpLocks/>
          </p:cNvGrpSpPr>
          <p:nvPr/>
        </p:nvGrpSpPr>
        <p:grpSpPr bwMode="auto">
          <a:xfrm>
            <a:off x="457200" y="2133600"/>
            <a:ext cx="1143000" cy="566738"/>
            <a:chOff x="1200" y="1248"/>
            <a:chExt cx="720" cy="357"/>
          </a:xfrm>
        </p:grpSpPr>
        <p:pic>
          <p:nvPicPr>
            <p:cNvPr id="65640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403" name="Text Box 19"/>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rPr>
                <a:t>Note</a:t>
              </a:r>
            </a:p>
          </p:txBody>
        </p:sp>
      </p:grpSp>
    </p:spTree>
    <p:extLst>
      <p:ext uri="{BB962C8B-B14F-4D97-AF65-F5344CB8AC3E}">
        <p14:creationId xmlns:p14="http://schemas.microsoft.com/office/powerpoint/2010/main" val="4277871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01244ED-DC81-4AD2-8A23-02A657CF69E0}" type="slidenum">
              <a:rPr lang="en-US"/>
              <a:pPr>
                <a:defRPr/>
              </a:pPr>
              <a:t>5</a:t>
            </a:fld>
            <a:endParaRPr lang="en-US"/>
          </a:p>
        </p:txBody>
      </p:sp>
      <p:sp>
        <p:nvSpPr>
          <p:cNvPr id="13314" name="Rectangle 2"/>
          <p:cNvSpPr>
            <a:spLocks noGrp="1" noChangeArrowheads="1"/>
          </p:cNvSpPr>
          <p:nvPr>
            <p:ph type="title"/>
          </p:nvPr>
        </p:nvSpPr>
        <p:spPr/>
        <p:txBody>
          <a:bodyPr/>
          <a:lstStyle/>
          <a:p>
            <a:pPr eaLnBrk="1" hangingPunct="1">
              <a:defRPr/>
            </a:pPr>
            <a:r>
              <a:rPr lang="en-US" smtClean="0"/>
              <a:t>Data Communication: </a:t>
            </a:r>
            <a:r>
              <a:rPr lang="en-US" i="1" smtClean="0"/>
              <a:t>Definition</a:t>
            </a:r>
          </a:p>
        </p:txBody>
      </p:sp>
      <p:sp>
        <p:nvSpPr>
          <p:cNvPr id="13315" name="Rectangle 3"/>
          <p:cNvSpPr>
            <a:spLocks noGrp="1" noChangeArrowheads="1"/>
          </p:cNvSpPr>
          <p:nvPr>
            <p:ph type="body" idx="1"/>
          </p:nvPr>
        </p:nvSpPr>
        <p:spPr>
          <a:xfrm>
            <a:off x="457200" y="1371600"/>
            <a:ext cx="8382000" cy="4724400"/>
          </a:xfrm>
        </p:spPr>
        <p:txBody>
          <a:bodyPr/>
          <a:lstStyle/>
          <a:p>
            <a:pPr eaLnBrk="1" hangingPunct="1">
              <a:defRPr/>
            </a:pPr>
            <a:endParaRPr lang="en-US" smtClean="0"/>
          </a:p>
          <a:p>
            <a:pPr eaLnBrk="1" hangingPunct="1">
              <a:defRPr/>
            </a:pPr>
            <a:r>
              <a:rPr lang="en-US" smtClean="0"/>
              <a:t>Data Communication:</a:t>
            </a:r>
          </a:p>
          <a:p>
            <a:pPr eaLnBrk="1" hangingPunct="1">
              <a:defRPr/>
            </a:pPr>
            <a:endParaRPr lang="en-US" smtClean="0"/>
          </a:p>
          <a:p>
            <a:pPr eaLnBrk="1" hangingPunct="1">
              <a:defRPr/>
            </a:pPr>
            <a:endParaRPr lang="en-US" smtClean="0"/>
          </a:p>
        </p:txBody>
      </p:sp>
      <p:sp>
        <p:nvSpPr>
          <p:cNvPr id="13316" name="Rectangle 4"/>
          <p:cNvSpPr>
            <a:spLocks noChangeArrowheads="1"/>
          </p:cNvSpPr>
          <p:nvPr/>
        </p:nvSpPr>
        <p:spPr bwMode="auto">
          <a:xfrm>
            <a:off x="1371600" y="2743200"/>
            <a:ext cx="6705600" cy="914400"/>
          </a:xfrm>
          <a:prstGeom prst="rect">
            <a:avLst/>
          </a:prstGeom>
          <a:solidFill>
            <a:schemeClr val="folHlink"/>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sz="2400" b="1">
                <a:solidFill>
                  <a:schemeClr val="bg2"/>
                </a:solidFill>
                <a:latin typeface="Garamond" pitchFamily="18" charset="0"/>
              </a:rPr>
              <a:t>Transfer of data from one device to another via</a:t>
            </a:r>
          </a:p>
          <a:p>
            <a:pPr algn="ctr">
              <a:defRPr/>
            </a:pPr>
            <a:r>
              <a:rPr lang="en-US" sz="2400" b="1">
                <a:solidFill>
                  <a:schemeClr val="bg2"/>
                </a:solidFill>
                <a:latin typeface="Garamond" pitchFamily="18" charset="0"/>
              </a:rPr>
              <a:t>  some form of transmission medium.</a:t>
            </a:r>
          </a:p>
        </p:txBody>
      </p:sp>
    </p:spTree>
    <p:extLst>
      <p:ext uri="{BB962C8B-B14F-4D97-AF65-F5344CB8AC3E}">
        <p14:creationId xmlns:p14="http://schemas.microsoft.com/office/powerpoint/2010/main" val="370352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dissolve">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dissolve">
                                      <p:cBhvr>
                                        <p:cTn id="12"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3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EF34F62E-6B43-4137-8CA8-0EDD6B1D273E}" type="slidenum">
              <a:rPr lang="en-US"/>
              <a:pPr/>
              <a:t>50</a:t>
            </a:fld>
            <a:endParaRPr lang="en-US"/>
          </a:p>
        </p:txBody>
      </p:sp>
      <p:sp>
        <p:nvSpPr>
          <p:cNvPr id="635906"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07"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08" name="Text Box 4"/>
          <p:cNvSpPr txBox="1">
            <a:spLocks noChangeArrowheads="1"/>
          </p:cNvSpPr>
          <p:nvPr/>
        </p:nvSpPr>
        <p:spPr bwMode="auto">
          <a:xfrm>
            <a:off x="304800" y="457200"/>
            <a:ext cx="481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2.2  </a:t>
            </a:r>
            <a:r>
              <a:rPr lang="en-US" sz="2000" i="1"/>
              <a:t>Seven layers of the OSI model</a:t>
            </a:r>
          </a:p>
        </p:txBody>
      </p:sp>
      <p:sp>
        <p:nvSpPr>
          <p:cNvPr id="6359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59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475" y="1427163"/>
            <a:ext cx="4251325"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6033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FDD30109-96A0-449A-B463-C6D1CF0403A0}" type="slidenum">
              <a:rPr lang="en-US"/>
              <a:pPr/>
              <a:t>51</a:t>
            </a:fld>
            <a:endParaRPr lang="en-US"/>
          </a:p>
        </p:txBody>
      </p:sp>
      <p:sp>
        <p:nvSpPr>
          <p:cNvPr id="6369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9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932" name="Text Box 4"/>
          <p:cNvSpPr txBox="1">
            <a:spLocks noChangeArrowheads="1"/>
          </p:cNvSpPr>
          <p:nvPr/>
        </p:nvSpPr>
        <p:spPr bwMode="auto">
          <a:xfrm>
            <a:off x="304800" y="381000"/>
            <a:ext cx="671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2.3  </a:t>
            </a:r>
            <a:r>
              <a:rPr lang="en-US" sz="2000" i="1"/>
              <a:t>The interaction between layers in the OSI model</a:t>
            </a:r>
          </a:p>
        </p:txBody>
      </p:sp>
      <p:sp>
        <p:nvSpPr>
          <p:cNvPr id="636933"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69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1066800"/>
            <a:ext cx="696595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2518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97FEF19C-FDC3-48C4-829A-71E6FC32914C}" type="slidenum">
              <a:rPr lang="en-US"/>
              <a:pPr/>
              <a:t>52</a:t>
            </a:fld>
            <a:endParaRPr lang="en-US"/>
          </a:p>
        </p:txBody>
      </p:sp>
      <p:sp>
        <p:nvSpPr>
          <p:cNvPr id="6379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5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56" name="Text Box 4"/>
          <p:cNvSpPr txBox="1">
            <a:spLocks noChangeArrowheads="1"/>
          </p:cNvSpPr>
          <p:nvPr/>
        </p:nvSpPr>
        <p:spPr bwMode="auto">
          <a:xfrm>
            <a:off x="304800" y="381000"/>
            <a:ext cx="524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2.4  </a:t>
            </a:r>
            <a:r>
              <a:rPr lang="en-US" sz="2000" i="1"/>
              <a:t>An exchange using the OSI model</a:t>
            </a:r>
          </a:p>
        </p:txBody>
      </p:sp>
      <p:sp>
        <p:nvSpPr>
          <p:cNvPr id="6379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79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200150"/>
            <a:ext cx="752316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6358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a:t>
            </a:r>
            <a:fld id="{BF0E04A5-6BAE-40B8-BA62-479F726B1972}" type="slidenum">
              <a:rPr lang="en-US"/>
              <a:pPr/>
              <a:t>53</a:t>
            </a:fld>
            <a:endParaRPr lang="en-US"/>
          </a:p>
        </p:txBody>
      </p:sp>
      <p:sp>
        <p:nvSpPr>
          <p:cNvPr id="678914"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endParaRPr>
          </a:p>
        </p:txBody>
      </p:sp>
      <p:sp>
        <p:nvSpPr>
          <p:cNvPr id="678915" name="Text Box 3"/>
          <p:cNvSpPr txBox="1">
            <a:spLocks noChangeArrowheads="1"/>
          </p:cNvSpPr>
          <p:nvPr/>
        </p:nvSpPr>
        <p:spPr bwMode="auto">
          <a:xfrm>
            <a:off x="228600" y="76200"/>
            <a:ext cx="66309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effectLst>
                  <a:outerShdw blurRad="38100" dist="38100" dir="2700000" algn="tl">
                    <a:srgbClr val="C0C0C0"/>
                  </a:outerShdw>
                </a:effectLst>
                <a:latin typeface="Times" charset="0"/>
              </a:rPr>
              <a:t>2-3   LAYERS IN THE OSI MODEL</a:t>
            </a:r>
          </a:p>
        </p:txBody>
      </p:sp>
      <p:sp>
        <p:nvSpPr>
          <p:cNvPr id="6789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678917" name="Rectangle 5"/>
          <p:cNvSpPr>
            <a:spLocks noChangeArrowheads="1"/>
          </p:cNvSpPr>
          <p:nvPr/>
        </p:nvSpPr>
        <p:spPr bwMode="auto">
          <a:xfrm>
            <a:off x="76200" y="987425"/>
            <a:ext cx="8610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sz="2800" i="1">
                <a:effectLst>
                  <a:outerShdw blurRad="38100" dist="38100" dir="2700000" algn="tl">
                    <a:srgbClr val="C0C0C0"/>
                  </a:outerShdw>
                </a:effectLst>
              </a:rPr>
              <a:t>In this section we briefly describe the functions of each layer in the OSI model.</a:t>
            </a:r>
          </a:p>
        </p:txBody>
      </p:sp>
      <p:sp>
        <p:nvSpPr>
          <p:cNvPr id="678918" name="Rectangle 6"/>
          <p:cNvSpPr>
            <a:spLocks noChangeArrowheads="1"/>
          </p:cNvSpPr>
          <p:nvPr/>
        </p:nvSpPr>
        <p:spPr bwMode="auto">
          <a:xfrm>
            <a:off x="228600" y="3295650"/>
            <a:ext cx="5715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charset="2"/>
              <a:buNone/>
            </a:pPr>
            <a:r>
              <a:rPr lang="fr-FR" sz="2400">
                <a:solidFill>
                  <a:srgbClr val="0033CC"/>
                </a:solidFill>
              </a:rPr>
              <a:t>Physical Layer</a:t>
            </a:r>
            <a:br>
              <a:rPr lang="fr-FR" sz="2400">
                <a:solidFill>
                  <a:srgbClr val="0033CC"/>
                </a:solidFill>
              </a:rPr>
            </a:br>
            <a:r>
              <a:rPr lang="fr-FR" sz="2400">
                <a:solidFill>
                  <a:srgbClr val="0033CC"/>
                </a:solidFill>
              </a:rPr>
              <a:t>Data Link Layer</a:t>
            </a:r>
          </a:p>
          <a:p>
            <a:pPr>
              <a:buClr>
                <a:schemeClr val="tx1"/>
              </a:buClr>
              <a:buSzPct val="117000"/>
              <a:buFont typeface="Wingdings" charset="2"/>
              <a:buNone/>
            </a:pPr>
            <a:r>
              <a:rPr lang="en-US" sz="2400">
                <a:solidFill>
                  <a:srgbClr val="0033CC"/>
                </a:solidFill>
              </a:rPr>
              <a:t>Network Layer</a:t>
            </a:r>
          </a:p>
          <a:p>
            <a:pPr>
              <a:buClr>
                <a:schemeClr val="tx1"/>
              </a:buClr>
              <a:buSzPct val="117000"/>
              <a:buFont typeface="Wingdings" charset="2"/>
              <a:buNone/>
            </a:pPr>
            <a:r>
              <a:rPr lang="en-US" sz="2400">
                <a:solidFill>
                  <a:srgbClr val="0033CC"/>
                </a:solidFill>
              </a:rPr>
              <a:t>Transport Layer</a:t>
            </a:r>
          </a:p>
          <a:p>
            <a:pPr>
              <a:buClr>
                <a:schemeClr val="tx1"/>
              </a:buClr>
              <a:buSzPct val="117000"/>
              <a:buFont typeface="Wingdings" charset="2"/>
              <a:buNone/>
            </a:pPr>
            <a:r>
              <a:rPr lang="en-US" sz="2400">
                <a:solidFill>
                  <a:srgbClr val="0033CC"/>
                </a:solidFill>
              </a:rPr>
              <a:t>Session Layer</a:t>
            </a:r>
          </a:p>
          <a:p>
            <a:pPr>
              <a:buClr>
                <a:schemeClr val="tx1"/>
              </a:buClr>
              <a:buSzPct val="117000"/>
              <a:buFont typeface="Wingdings" charset="2"/>
              <a:buNone/>
            </a:pPr>
            <a:r>
              <a:rPr lang="en-US" sz="2400">
                <a:solidFill>
                  <a:srgbClr val="0033CC"/>
                </a:solidFill>
              </a:rPr>
              <a:t>Presentation Layer</a:t>
            </a:r>
          </a:p>
          <a:p>
            <a:pPr>
              <a:buClr>
                <a:schemeClr val="tx1"/>
              </a:buClr>
              <a:buSzPct val="117000"/>
              <a:buFont typeface="Wingdings" charset="2"/>
              <a:buNone/>
            </a:pPr>
            <a:r>
              <a:rPr lang="en-US" sz="2400">
                <a:solidFill>
                  <a:srgbClr val="0033CC"/>
                </a:solidFill>
              </a:rPr>
              <a:t>Application Layer</a:t>
            </a:r>
          </a:p>
        </p:txBody>
      </p:sp>
      <p:sp>
        <p:nvSpPr>
          <p:cNvPr id="678919" name="Text Box 7"/>
          <p:cNvSpPr txBox="1">
            <a:spLocks noChangeArrowheads="1"/>
          </p:cNvSpPr>
          <p:nvPr/>
        </p:nvSpPr>
        <p:spPr bwMode="auto">
          <a:xfrm>
            <a:off x="239713" y="2819400"/>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i="1"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386806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0C57A127-601A-477D-8CB9-0D04800FA8AD}" type="slidenum">
              <a:rPr lang="en-US"/>
              <a:pPr/>
              <a:t>54</a:t>
            </a:fld>
            <a:endParaRPr lang="en-US"/>
          </a:p>
        </p:txBody>
      </p:sp>
      <p:sp>
        <p:nvSpPr>
          <p:cNvPr id="6389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897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8980" name="Text Box 4"/>
          <p:cNvSpPr txBox="1">
            <a:spLocks noChangeArrowheads="1"/>
          </p:cNvSpPr>
          <p:nvPr/>
        </p:nvSpPr>
        <p:spPr bwMode="auto">
          <a:xfrm>
            <a:off x="304800" y="381000"/>
            <a:ext cx="313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2.5  </a:t>
            </a:r>
            <a:r>
              <a:rPr lang="en-US" sz="2000" i="1"/>
              <a:t>Physical layer</a:t>
            </a:r>
          </a:p>
        </p:txBody>
      </p:sp>
      <p:sp>
        <p:nvSpPr>
          <p:cNvPr id="638981" name="Line 5"/>
          <p:cNvSpPr>
            <a:spLocks noChangeShapeType="1"/>
          </p:cNvSpPr>
          <p:nvPr/>
        </p:nvSpPr>
        <p:spPr bwMode="auto">
          <a:xfrm>
            <a:off x="152400" y="6172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89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349500"/>
            <a:ext cx="86296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032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a:t>
            </a:r>
            <a:fld id="{2CCB368F-ACC7-4321-83BE-75657FC418EE}" type="slidenum">
              <a:rPr lang="en-US"/>
              <a:pPr/>
              <a:t>55</a:t>
            </a:fld>
            <a:endParaRPr lang="en-US"/>
          </a:p>
        </p:txBody>
      </p:sp>
      <p:sp>
        <p:nvSpPr>
          <p:cNvPr id="65741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74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741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74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74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741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74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7417"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18"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19"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t>The physical layer is responsible for movements of</a:t>
            </a:r>
          </a:p>
          <a:p>
            <a:pPr algn="ctr"/>
            <a:r>
              <a:rPr lang="en-US" sz="2400"/>
              <a:t>individual bits from one hop (node) to the next.</a:t>
            </a:r>
          </a:p>
        </p:txBody>
      </p:sp>
      <p:grpSp>
        <p:nvGrpSpPr>
          <p:cNvPr id="657423" name="Group 15"/>
          <p:cNvGrpSpPr>
            <a:grpSpLocks/>
          </p:cNvGrpSpPr>
          <p:nvPr/>
        </p:nvGrpSpPr>
        <p:grpSpPr bwMode="auto">
          <a:xfrm>
            <a:off x="457200" y="2286000"/>
            <a:ext cx="1143000" cy="566738"/>
            <a:chOff x="1200" y="1248"/>
            <a:chExt cx="720" cy="357"/>
          </a:xfrm>
        </p:grpSpPr>
        <p:pic>
          <p:nvPicPr>
            <p:cNvPr id="65742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7425"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rPr>
                <a:t>Note</a:t>
              </a:r>
            </a:p>
          </p:txBody>
        </p:sp>
      </p:grpSp>
    </p:spTree>
    <p:extLst>
      <p:ext uri="{BB962C8B-B14F-4D97-AF65-F5344CB8AC3E}">
        <p14:creationId xmlns:p14="http://schemas.microsoft.com/office/powerpoint/2010/main" val="28250683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9F4D9401-038F-4BA0-A6E1-257E24CA2343}" type="slidenum">
              <a:rPr lang="en-US"/>
              <a:pPr/>
              <a:t>56</a:t>
            </a:fld>
            <a:endParaRPr lang="en-US"/>
          </a:p>
        </p:txBody>
      </p:sp>
      <p:sp>
        <p:nvSpPr>
          <p:cNvPr id="6400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04" name="Text Box 4"/>
          <p:cNvSpPr txBox="1">
            <a:spLocks noChangeArrowheads="1"/>
          </p:cNvSpPr>
          <p:nvPr/>
        </p:nvSpPr>
        <p:spPr bwMode="auto">
          <a:xfrm>
            <a:off x="304800" y="381000"/>
            <a:ext cx="322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2.6  </a:t>
            </a:r>
            <a:r>
              <a:rPr lang="en-US" sz="2000" i="1"/>
              <a:t>Data link layer</a:t>
            </a:r>
          </a:p>
        </p:txBody>
      </p:sp>
      <p:sp>
        <p:nvSpPr>
          <p:cNvPr id="6400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00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057400"/>
            <a:ext cx="8418512"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441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a:t>
            </a:r>
            <a:fld id="{633A4735-8A4C-4676-B597-6DA05FC84592}" type="slidenum">
              <a:rPr lang="en-US"/>
              <a:pPr/>
              <a:t>57</a:t>
            </a:fld>
            <a:endParaRPr lang="en-US"/>
          </a:p>
        </p:txBody>
      </p:sp>
      <p:sp>
        <p:nvSpPr>
          <p:cNvPr id="65843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84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843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84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84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843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84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8441"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8442"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8443"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t>The data link layer is responsible for moving </a:t>
            </a:r>
            <a:br>
              <a:rPr lang="en-US" sz="2400"/>
            </a:br>
            <a:r>
              <a:rPr lang="en-US" sz="2400"/>
              <a:t>frames from one hop (node) to the next.</a:t>
            </a:r>
          </a:p>
        </p:txBody>
      </p:sp>
      <p:grpSp>
        <p:nvGrpSpPr>
          <p:cNvPr id="658447" name="Group 15"/>
          <p:cNvGrpSpPr>
            <a:grpSpLocks/>
          </p:cNvGrpSpPr>
          <p:nvPr/>
        </p:nvGrpSpPr>
        <p:grpSpPr bwMode="auto">
          <a:xfrm>
            <a:off x="457200" y="2286000"/>
            <a:ext cx="1143000" cy="566738"/>
            <a:chOff x="1200" y="1248"/>
            <a:chExt cx="720" cy="357"/>
          </a:xfrm>
        </p:grpSpPr>
        <p:pic>
          <p:nvPicPr>
            <p:cNvPr id="65844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49"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rPr>
                <a:t>Note</a:t>
              </a:r>
            </a:p>
          </p:txBody>
        </p:sp>
      </p:grpSp>
    </p:spTree>
    <p:extLst>
      <p:ext uri="{BB962C8B-B14F-4D97-AF65-F5344CB8AC3E}">
        <p14:creationId xmlns:p14="http://schemas.microsoft.com/office/powerpoint/2010/main" val="37477819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A0F585AB-A9EE-44E9-90A3-E325EBCAD365}" type="slidenum">
              <a:rPr lang="en-US"/>
              <a:pPr/>
              <a:t>58</a:t>
            </a:fld>
            <a:endParaRPr lang="en-US"/>
          </a:p>
        </p:txBody>
      </p:sp>
      <p:sp>
        <p:nvSpPr>
          <p:cNvPr id="6410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10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1028" name="Text Box 4"/>
          <p:cNvSpPr txBox="1">
            <a:spLocks noChangeArrowheads="1"/>
          </p:cNvSpPr>
          <p:nvPr/>
        </p:nvSpPr>
        <p:spPr bwMode="auto">
          <a:xfrm>
            <a:off x="304800" y="381000"/>
            <a:ext cx="375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2.7  </a:t>
            </a:r>
            <a:r>
              <a:rPr lang="en-US" sz="2000" i="1"/>
              <a:t>Hop-to-hop delivery</a:t>
            </a:r>
          </a:p>
        </p:txBody>
      </p:sp>
      <p:sp>
        <p:nvSpPr>
          <p:cNvPr id="6410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62166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4663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0B70C2D1-A980-49C9-8010-426361703480}" type="slidenum">
              <a:rPr lang="en-US"/>
              <a:pPr/>
              <a:t>59</a:t>
            </a:fld>
            <a:endParaRPr lang="en-US"/>
          </a:p>
        </p:txBody>
      </p:sp>
      <p:sp>
        <p:nvSpPr>
          <p:cNvPr id="6420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52" name="Text Box 4"/>
          <p:cNvSpPr txBox="1">
            <a:spLocks noChangeArrowheads="1"/>
          </p:cNvSpPr>
          <p:nvPr/>
        </p:nvSpPr>
        <p:spPr bwMode="auto">
          <a:xfrm>
            <a:off x="304800" y="381000"/>
            <a:ext cx="313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2.8  </a:t>
            </a:r>
            <a:r>
              <a:rPr lang="en-US" sz="2000" i="1"/>
              <a:t>Network layer</a:t>
            </a:r>
          </a:p>
        </p:txBody>
      </p:sp>
      <p:sp>
        <p:nvSpPr>
          <p:cNvPr id="6420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963738"/>
            <a:ext cx="86756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790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lide Number Placeholder 3"/>
          <p:cNvSpPr>
            <a:spLocks noGrp="1"/>
          </p:cNvSpPr>
          <p:nvPr>
            <p:ph type="sldNum" sz="quarter" idx="12"/>
          </p:nvPr>
        </p:nvSpPr>
        <p:spPr/>
        <p:txBody>
          <a:bodyPr/>
          <a:lstStyle/>
          <a:p>
            <a:pPr>
              <a:defRPr/>
            </a:pPr>
            <a:fld id="{7C9B5646-213B-4C9B-9E98-9C4F4340804E}" type="slidenum">
              <a:rPr lang="en-US"/>
              <a:pPr>
                <a:defRPr/>
              </a:pPr>
              <a:t>6</a:t>
            </a:fld>
            <a:endParaRPr lang="en-US"/>
          </a:p>
        </p:txBody>
      </p:sp>
      <p:sp>
        <p:nvSpPr>
          <p:cNvPr id="59395" name="Rectangle 2"/>
          <p:cNvSpPr>
            <a:spLocks noGrp="1" noChangeArrowheads="1"/>
          </p:cNvSpPr>
          <p:nvPr>
            <p:ph type="title" idx="4294967295"/>
          </p:nvPr>
        </p:nvSpPr>
        <p:spPr/>
        <p:txBody>
          <a:bodyPr anchor="b"/>
          <a:lstStyle/>
          <a:p>
            <a:pPr eaLnBrk="1" hangingPunct="1">
              <a:defRPr/>
            </a:pPr>
            <a:r>
              <a:rPr lang="en-US" smtClean="0"/>
              <a:t>Data Communication</a:t>
            </a:r>
          </a:p>
        </p:txBody>
      </p:sp>
      <p:grpSp>
        <p:nvGrpSpPr>
          <p:cNvPr id="1029" name="Group 4"/>
          <p:cNvGrpSpPr>
            <a:grpSpLocks/>
          </p:cNvGrpSpPr>
          <p:nvPr/>
        </p:nvGrpSpPr>
        <p:grpSpPr bwMode="auto">
          <a:xfrm>
            <a:off x="1371600" y="3276600"/>
            <a:ext cx="2133600" cy="2114550"/>
            <a:chOff x="5184" y="1008"/>
            <a:chExt cx="462" cy="564"/>
          </a:xfrm>
        </p:grpSpPr>
        <p:pic>
          <p:nvPicPr>
            <p:cNvPr id="1060" name="Picture 5"/>
            <p:cNvPicPr>
              <a:picLocks noChangeArrowheads="1"/>
            </p:cNvPicPr>
            <p:nvPr/>
          </p:nvPicPr>
          <p:blipFill>
            <a:blip r:embed="rId3" cstate="print"/>
            <a:srcRect/>
            <a:stretch>
              <a:fillRect/>
            </a:stretch>
          </p:blipFill>
          <p:spPr bwMode="auto">
            <a:xfrm>
              <a:off x="5355" y="1156"/>
              <a:ext cx="291" cy="316"/>
            </a:xfrm>
            <a:prstGeom prst="rect">
              <a:avLst/>
            </a:prstGeom>
            <a:noFill/>
            <a:ln w="9525">
              <a:noFill/>
              <a:miter lim="800000"/>
              <a:headEnd/>
              <a:tailEnd/>
            </a:ln>
          </p:spPr>
        </p:pic>
        <p:grpSp>
          <p:nvGrpSpPr>
            <p:cNvPr id="1061" name="Group 6"/>
            <p:cNvGrpSpPr>
              <a:grpSpLocks/>
            </p:cNvGrpSpPr>
            <p:nvPr/>
          </p:nvGrpSpPr>
          <p:grpSpPr bwMode="auto">
            <a:xfrm>
              <a:off x="5184" y="1008"/>
              <a:ext cx="270" cy="564"/>
              <a:chOff x="5184" y="1008"/>
              <a:chExt cx="270" cy="564"/>
            </a:xfrm>
          </p:grpSpPr>
          <p:grpSp>
            <p:nvGrpSpPr>
              <p:cNvPr id="1062" name="Group 7"/>
              <p:cNvGrpSpPr>
                <a:grpSpLocks/>
              </p:cNvGrpSpPr>
              <p:nvPr/>
            </p:nvGrpSpPr>
            <p:grpSpPr bwMode="auto">
              <a:xfrm>
                <a:off x="5281" y="1127"/>
                <a:ext cx="37" cy="91"/>
                <a:chOff x="5281" y="1127"/>
                <a:chExt cx="37" cy="91"/>
              </a:xfrm>
            </p:grpSpPr>
            <p:sp>
              <p:nvSpPr>
                <p:cNvPr id="1148" name="Freeform 8"/>
                <p:cNvSpPr>
                  <a:spLocks/>
                </p:cNvSpPr>
                <p:nvPr/>
              </p:nvSpPr>
              <p:spPr bwMode="auto">
                <a:xfrm>
                  <a:off x="5281" y="1127"/>
                  <a:ext cx="37" cy="91"/>
                </a:xfrm>
                <a:custGeom>
                  <a:avLst/>
                  <a:gdLst>
                    <a:gd name="T0" fmla="*/ 0 w 37"/>
                    <a:gd name="T1" fmla="*/ 31 h 91"/>
                    <a:gd name="T2" fmla="*/ 6 w 37"/>
                    <a:gd name="T3" fmla="*/ 19 h 91"/>
                    <a:gd name="T4" fmla="*/ 13 w 37"/>
                    <a:gd name="T5" fmla="*/ 14 h 91"/>
                    <a:gd name="T6" fmla="*/ 15 w 37"/>
                    <a:gd name="T7" fmla="*/ 5 h 91"/>
                    <a:gd name="T8" fmla="*/ 18 w 37"/>
                    <a:gd name="T9" fmla="*/ 1 h 91"/>
                    <a:gd name="T10" fmla="*/ 25 w 37"/>
                    <a:gd name="T11" fmla="*/ 0 h 91"/>
                    <a:gd name="T12" fmla="*/ 36 w 37"/>
                    <a:gd name="T13" fmla="*/ 7 h 91"/>
                    <a:gd name="T14" fmla="*/ 33 w 37"/>
                    <a:gd name="T15" fmla="*/ 23 h 91"/>
                    <a:gd name="T16" fmla="*/ 29 w 37"/>
                    <a:gd name="T17" fmla="*/ 33 h 91"/>
                    <a:gd name="T18" fmla="*/ 23 w 37"/>
                    <a:gd name="T19" fmla="*/ 60 h 91"/>
                    <a:gd name="T20" fmla="*/ 11 w 37"/>
                    <a:gd name="T21" fmla="*/ 90 h 91"/>
                    <a:gd name="T22" fmla="*/ 0 w 37"/>
                    <a:gd name="T23" fmla="*/ 31 h 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
                    <a:gd name="T37" fmla="*/ 0 h 91"/>
                    <a:gd name="T38" fmla="*/ 37 w 37"/>
                    <a:gd name="T39" fmla="*/ 91 h 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 h="91">
                      <a:moveTo>
                        <a:pt x="0" y="31"/>
                      </a:moveTo>
                      <a:lnTo>
                        <a:pt x="6" y="19"/>
                      </a:lnTo>
                      <a:lnTo>
                        <a:pt x="13" y="14"/>
                      </a:lnTo>
                      <a:lnTo>
                        <a:pt x="15" y="5"/>
                      </a:lnTo>
                      <a:lnTo>
                        <a:pt x="18" y="1"/>
                      </a:lnTo>
                      <a:lnTo>
                        <a:pt x="25" y="0"/>
                      </a:lnTo>
                      <a:lnTo>
                        <a:pt x="36" y="7"/>
                      </a:lnTo>
                      <a:lnTo>
                        <a:pt x="33" y="23"/>
                      </a:lnTo>
                      <a:lnTo>
                        <a:pt x="29" y="33"/>
                      </a:lnTo>
                      <a:lnTo>
                        <a:pt x="23" y="60"/>
                      </a:lnTo>
                      <a:lnTo>
                        <a:pt x="11" y="90"/>
                      </a:lnTo>
                      <a:lnTo>
                        <a:pt x="0" y="31"/>
                      </a:lnTo>
                    </a:path>
                  </a:pathLst>
                </a:custGeom>
                <a:solidFill>
                  <a:srgbClr val="C0C0C0"/>
                </a:solidFill>
                <a:ln w="12700" cap="rnd" cmpd="sng">
                  <a:solidFill>
                    <a:srgbClr val="000000"/>
                  </a:solidFill>
                  <a:prstDash val="solid"/>
                  <a:round/>
                  <a:headEnd/>
                  <a:tailEnd/>
                </a:ln>
              </p:spPr>
              <p:txBody>
                <a:bodyPr/>
                <a:lstStyle/>
                <a:p>
                  <a:endParaRPr lang="en-US"/>
                </a:p>
              </p:txBody>
            </p:sp>
            <p:sp>
              <p:nvSpPr>
                <p:cNvPr id="1149" name="Freeform 9"/>
                <p:cNvSpPr>
                  <a:spLocks/>
                </p:cNvSpPr>
                <p:nvPr/>
              </p:nvSpPr>
              <p:spPr bwMode="auto">
                <a:xfrm>
                  <a:off x="5287" y="1134"/>
                  <a:ext cx="29" cy="66"/>
                </a:xfrm>
                <a:custGeom>
                  <a:avLst/>
                  <a:gdLst>
                    <a:gd name="T0" fmla="*/ 11 w 29"/>
                    <a:gd name="T1" fmla="*/ 0 h 66"/>
                    <a:gd name="T2" fmla="*/ 14 w 29"/>
                    <a:gd name="T3" fmla="*/ 4 h 66"/>
                    <a:gd name="T4" fmla="*/ 21 w 29"/>
                    <a:gd name="T5" fmla="*/ 8 h 66"/>
                    <a:gd name="T6" fmla="*/ 28 w 29"/>
                    <a:gd name="T7" fmla="*/ 8 h 66"/>
                    <a:gd name="T8" fmla="*/ 24 w 29"/>
                    <a:gd name="T9" fmla="*/ 22 h 66"/>
                    <a:gd name="T10" fmla="*/ 18 w 29"/>
                    <a:gd name="T11" fmla="*/ 21 h 66"/>
                    <a:gd name="T12" fmla="*/ 15 w 29"/>
                    <a:gd name="T13" fmla="*/ 19 h 66"/>
                    <a:gd name="T14" fmla="*/ 17 w 29"/>
                    <a:gd name="T15" fmla="*/ 23 h 66"/>
                    <a:gd name="T16" fmla="*/ 23 w 29"/>
                    <a:gd name="T17" fmla="*/ 24 h 66"/>
                    <a:gd name="T18" fmla="*/ 18 w 29"/>
                    <a:gd name="T19" fmla="*/ 40 h 66"/>
                    <a:gd name="T20" fmla="*/ 16 w 29"/>
                    <a:gd name="T21" fmla="*/ 52 h 66"/>
                    <a:gd name="T22" fmla="*/ 14 w 29"/>
                    <a:gd name="T23" fmla="*/ 45 h 66"/>
                    <a:gd name="T24" fmla="*/ 13 w 29"/>
                    <a:gd name="T25" fmla="*/ 32 h 66"/>
                    <a:gd name="T26" fmla="*/ 13 w 29"/>
                    <a:gd name="T27" fmla="*/ 26 h 66"/>
                    <a:gd name="T28" fmla="*/ 11 w 29"/>
                    <a:gd name="T29" fmla="*/ 28 h 66"/>
                    <a:gd name="T30" fmla="*/ 11 w 29"/>
                    <a:gd name="T31" fmla="*/ 37 h 66"/>
                    <a:gd name="T32" fmla="*/ 13 w 29"/>
                    <a:gd name="T33" fmla="*/ 48 h 66"/>
                    <a:gd name="T34" fmla="*/ 14 w 29"/>
                    <a:gd name="T35" fmla="*/ 56 h 66"/>
                    <a:gd name="T36" fmla="*/ 11 w 29"/>
                    <a:gd name="T37" fmla="*/ 65 h 66"/>
                    <a:gd name="T38" fmla="*/ 7 w 29"/>
                    <a:gd name="T39" fmla="*/ 41 h 66"/>
                    <a:gd name="T40" fmla="*/ 4 w 29"/>
                    <a:gd name="T41" fmla="*/ 34 h 66"/>
                    <a:gd name="T42" fmla="*/ 1 w 29"/>
                    <a:gd name="T43" fmla="*/ 22 h 66"/>
                    <a:gd name="T44" fmla="*/ 0 w 29"/>
                    <a:gd name="T45" fmla="*/ 19 h 66"/>
                    <a:gd name="T46" fmla="*/ 2 w 29"/>
                    <a:gd name="T47" fmla="*/ 15 h 66"/>
                    <a:gd name="T48" fmla="*/ 8 w 29"/>
                    <a:gd name="T49" fmla="*/ 11 h 66"/>
                    <a:gd name="T50" fmla="*/ 10 w 29"/>
                    <a:gd name="T51" fmla="*/ 14 h 66"/>
                    <a:gd name="T52" fmla="*/ 9 w 29"/>
                    <a:gd name="T53" fmla="*/ 8 h 66"/>
                    <a:gd name="T54" fmla="*/ 11 w 29"/>
                    <a:gd name="T55" fmla="*/ 0 h 6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
                    <a:gd name="T85" fmla="*/ 0 h 66"/>
                    <a:gd name="T86" fmla="*/ 29 w 29"/>
                    <a:gd name="T87" fmla="*/ 66 h 6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 h="66">
                      <a:moveTo>
                        <a:pt x="11" y="0"/>
                      </a:moveTo>
                      <a:lnTo>
                        <a:pt x="14" y="4"/>
                      </a:lnTo>
                      <a:lnTo>
                        <a:pt x="21" y="8"/>
                      </a:lnTo>
                      <a:lnTo>
                        <a:pt x="28" y="8"/>
                      </a:lnTo>
                      <a:lnTo>
                        <a:pt x="24" y="22"/>
                      </a:lnTo>
                      <a:lnTo>
                        <a:pt x="18" y="21"/>
                      </a:lnTo>
                      <a:lnTo>
                        <a:pt x="15" y="19"/>
                      </a:lnTo>
                      <a:lnTo>
                        <a:pt x="17" y="23"/>
                      </a:lnTo>
                      <a:lnTo>
                        <a:pt x="23" y="24"/>
                      </a:lnTo>
                      <a:lnTo>
                        <a:pt x="18" y="40"/>
                      </a:lnTo>
                      <a:lnTo>
                        <a:pt x="16" y="52"/>
                      </a:lnTo>
                      <a:lnTo>
                        <a:pt x="14" y="45"/>
                      </a:lnTo>
                      <a:lnTo>
                        <a:pt x="13" y="32"/>
                      </a:lnTo>
                      <a:lnTo>
                        <a:pt x="13" y="26"/>
                      </a:lnTo>
                      <a:lnTo>
                        <a:pt x="11" y="28"/>
                      </a:lnTo>
                      <a:lnTo>
                        <a:pt x="11" y="37"/>
                      </a:lnTo>
                      <a:lnTo>
                        <a:pt x="13" y="48"/>
                      </a:lnTo>
                      <a:lnTo>
                        <a:pt x="14" y="56"/>
                      </a:lnTo>
                      <a:lnTo>
                        <a:pt x="11" y="65"/>
                      </a:lnTo>
                      <a:lnTo>
                        <a:pt x="7" y="41"/>
                      </a:lnTo>
                      <a:lnTo>
                        <a:pt x="4" y="34"/>
                      </a:lnTo>
                      <a:lnTo>
                        <a:pt x="1" y="22"/>
                      </a:lnTo>
                      <a:lnTo>
                        <a:pt x="0" y="19"/>
                      </a:lnTo>
                      <a:lnTo>
                        <a:pt x="2" y="15"/>
                      </a:lnTo>
                      <a:lnTo>
                        <a:pt x="8" y="11"/>
                      </a:lnTo>
                      <a:lnTo>
                        <a:pt x="10" y="14"/>
                      </a:lnTo>
                      <a:lnTo>
                        <a:pt x="9" y="8"/>
                      </a:lnTo>
                      <a:lnTo>
                        <a:pt x="11" y="0"/>
                      </a:lnTo>
                    </a:path>
                  </a:pathLst>
                </a:custGeom>
                <a:solidFill>
                  <a:srgbClr val="E0E0E0"/>
                </a:solidFill>
                <a:ln w="9525" cap="rnd">
                  <a:noFill/>
                  <a:round/>
                  <a:headEnd/>
                  <a:tailEnd/>
                </a:ln>
              </p:spPr>
              <p:txBody>
                <a:bodyPr/>
                <a:lstStyle/>
                <a:p>
                  <a:endParaRPr lang="en-US"/>
                </a:p>
              </p:txBody>
            </p:sp>
          </p:grpSp>
          <p:grpSp>
            <p:nvGrpSpPr>
              <p:cNvPr id="1063" name="Group 10"/>
              <p:cNvGrpSpPr>
                <a:grpSpLocks/>
              </p:cNvGrpSpPr>
              <p:nvPr/>
            </p:nvGrpSpPr>
            <p:grpSpPr bwMode="auto">
              <a:xfrm>
                <a:off x="5275" y="1075"/>
                <a:ext cx="58" cy="65"/>
                <a:chOff x="5275" y="1075"/>
                <a:chExt cx="58" cy="65"/>
              </a:xfrm>
            </p:grpSpPr>
            <p:sp>
              <p:nvSpPr>
                <p:cNvPr id="1133" name="Freeform 11"/>
                <p:cNvSpPr>
                  <a:spLocks/>
                </p:cNvSpPr>
                <p:nvPr/>
              </p:nvSpPr>
              <p:spPr bwMode="auto">
                <a:xfrm>
                  <a:off x="5287" y="1080"/>
                  <a:ext cx="36" cy="60"/>
                </a:xfrm>
                <a:custGeom>
                  <a:avLst/>
                  <a:gdLst>
                    <a:gd name="T0" fmla="*/ 0 w 36"/>
                    <a:gd name="T1" fmla="*/ 21 h 60"/>
                    <a:gd name="T2" fmla="*/ 1 w 36"/>
                    <a:gd name="T3" fmla="*/ 25 h 60"/>
                    <a:gd name="T4" fmla="*/ 3 w 36"/>
                    <a:gd name="T5" fmla="*/ 27 h 60"/>
                    <a:gd name="T6" fmla="*/ 5 w 36"/>
                    <a:gd name="T7" fmla="*/ 31 h 60"/>
                    <a:gd name="T8" fmla="*/ 6 w 36"/>
                    <a:gd name="T9" fmla="*/ 33 h 60"/>
                    <a:gd name="T10" fmla="*/ 8 w 36"/>
                    <a:gd name="T11" fmla="*/ 36 h 60"/>
                    <a:gd name="T12" fmla="*/ 10 w 36"/>
                    <a:gd name="T13" fmla="*/ 37 h 60"/>
                    <a:gd name="T14" fmla="*/ 12 w 36"/>
                    <a:gd name="T15" fmla="*/ 39 h 60"/>
                    <a:gd name="T16" fmla="*/ 12 w 36"/>
                    <a:gd name="T17" fmla="*/ 42 h 60"/>
                    <a:gd name="T18" fmla="*/ 12 w 36"/>
                    <a:gd name="T19" fmla="*/ 45 h 60"/>
                    <a:gd name="T20" fmla="*/ 12 w 36"/>
                    <a:gd name="T21" fmla="*/ 52 h 60"/>
                    <a:gd name="T22" fmla="*/ 17 w 36"/>
                    <a:gd name="T23" fmla="*/ 56 h 60"/>
                    <a:gd name="T24" fmla="*/ 21 w 36"/>
                    <a:gd name="T25" fmla="*/ 59 h 60"/>
                    <a:gd name="T26" fmla="*/ 24 w 36"/>
                    <a:gd name="T27" fmla="*/ 59 h 60"/>
                    <a:gd name="T28" fmla="*/ 27 w 36"/>
                    <a:gd name="T29" fmla="*/ 59 h 60"/>
                    <a:gd name="T30" fmla="*/ 29 w 36"/>
                    <a:gd name="T31" fmla="*/ 54 h 60"/>
                    <a:gd name="T32" fmla="*/ 30 w 36"/>
                    <a:gd name="T33" fmla="*/ 43 h 60"/>
                    <a:gd name="T34" fmla="*/ 32 w 36"/>
                    <a:gd name="T35" fmla="*/ 39 h 60"/>
                    <a:gd name="T36" fmla="*/ 33 w 36"/>
                    <a:gd name="T37" fmla="*/ 34 h 60"/>
                    <a:gd name="T38" fmla="*/ 33 w 36"/>
                    <a:gd name="T39" fmla="*/ 28 h 60"/>
                    <a:gd name="T40" fmla="*/ 34 w 36"/>
                    <a:gd name="T41" fmla="*/ 21 h 60"/>
                    <a:gd name="T42" fmla="*/ 35 w 36"/>
                    <a:gd name="T43" fmla="*/ 17 h 60"/>
                    <a:gd name="T44" fmla="*/ 34 w 36"/>
                    <a:gd name="T45" fmla="*/ 15 h 60"/>
                    <a:gd name="T46" fmla="*/ 33 w 36"/>
                    <a:gd name="T47" fmla="*/ 11 h 60"/>
                    <a:gd name="T48" fmla="*/ 31 w 36"/>
                    <a:gd name="T49" fmla="*/ 8 h 60"/>
                    <a:gd name="T50" fmla="*/ 29 w 36"/>
                    <a:gd name="T51" fmla="*/ 7 h 60"/>
                    <a:gd name="T52" fmla="*/ 27 w 36"/>
                    <a:gd name="T53" fmla="*/ 5 h 60"/>
                    <a:gd name="T54" fmla="*/ 25 w 36"/>
                    <a:gd name="T55" fmla="*/ 3 h 60"/>
                    <a:gd name="T56" fmla="*/ 23 w 36"/>
                    <a:gd name="T57" fmla="*/ 5 h 60"/>
                    <a:gd name="T58" fmla="*/ 21 w 36"/>
                    <a:gd name="T59" fmla="*/ 2 h 60"/>
                    <a:gd name="T60" fmla="*/ 18 w 36"/>
                    <a:gd name="T61" fmla="*/ 0 h 60"/>
                    <a:gd name="T62" fmla="*/ 15 w 36"/>
                    <a:gd name="T63" fmla="*/ 3 h 60"/>
                    <a:gd name="T64" fmla="*/ 14 w 36"/>
                    <a:gd name="T65" fmla="*/ 0 h 60"/>
                    <a:gd name="T66" fmla="*/ 10 w 36"/>
                    <a:gd name="T67" fmla="*/ 0 h 60"/>
                    <a:gd name="T68" fmla="*/ 8 w 36"/>
                    <a:gd name="T69" fmla="*/ 7 h 60"/>
                    <a:gd name="T70" fmla="*/ 7 w 36"/>
                    <a:gd name="T71" fmla="*/ 10 h 60"/>
                    <a:gd name="T72" fmla="*/ 7 w 36"/>
                    <a:gd name="T73" fmla="*/ 15 h 60"/>
                    <a:gd name="T74" fmla="*/ 7 w 36"/>
                    <a:gd name="T75" fmla="*/ 21 h 60"/>
                    <a:gd name="T76" fmla="*/ 5 w 36"/>
                    <a:gd name="T77" fmla="*/ 19 h 60"/>
                    <a:gd name="T78" fmla="*/ 5 w 36"/>
                    <a:gd name="T79" fmla="*/ 15 h 60"/>
                    <a:gd name="T80" fmla="*/ 4 w 36"/>
                    <a:gd name="T81" fmla="*/ 11 h 60"/>
                    <a:gd name="T82" fmla="*/ 3 w 36"/>
                    <a:gd name="T83" fmla="*/ 10 h 60"/>
                    <a:gd name="T84" fmla="*/ 1 w 36"/>
                    <a:gd name="T85" fmla="*/ 8 h 60"/>
                    <a:gd name="T86" fmla="*/ 0 w 36"/>
                    <a:gd name="T87" fmla="*/ 9 h 60"/>
                    <a:gd name="T88" fmla="*/ 0 w 36"/>
                    <a:gd name="T89" fmla="*/ 11 h 60"/>
                    <a:gd name="T90" fmla="*/ 0 w 36"/>
                    <a:gd name="T91" fmla="*/ 13 h 60"/>
                    <a:gd name="T92" fmla="*/ 0 w 36"/>
                    <a:gd name="T93" fmla="*/ 17 h 60"/>
                    <a:gd name="T94" fmla="*/ 0 w 36"/>
                    <a:gd name="T95" fmla="*/ 21 h 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6"/>
                    <a:gd name="T145" fmla="*/ 0 h 60"/>
                    <a:gd name="T146" fmla="*/ 36 w 36"/>
                    <a:gd name="T147" fmla="*/ 60 h 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6" h="60">
                      <a:moveTo>
                        <a:pt x="0" y="21"/>
                      </a:moveTo>
                      <a:lnTo>
                        <a:pt x="1" y="25"/>
                      </a:lnTo>
                      <a:lnTo>
                        <a:pt x="3" y="27"/>
                      </a:lnTo>
                      <a:lnTo>
                        <a:pt x="5" y="31"/>
                      </a:lnTo>
                      <a:lnTo>
                        <a:pt x="6" y="33"/>
                      </a:lnTo>
                      <a:lnTo>
                        <a:pt x="8" y="36"/>
                      </a:lnTo>
                      <a:lnTo>
                        <a:pt x="10" y="37"/>
                      </a:lnTo>
                      <a:lnTo>
                        <a:pt x="12" y="39"/>
                      </a:lnTo>
                      <a:lnTo>
                        <a:pt x="12" y="42"/>
                      </a:lnTo>
                      <a:lnTo>
                        <a:pt x="12" y="45"/>
                      </a:lnTo>
                      <a:lnTo>
                        <a:pt x="12" y="52"/>
                      </a:lnTo>
                      <a:lnTo>
                        <a:pt x="17" y="56"/>
                      </a:lnTo>
                      <a:lnTo>
                        <a:pt x="21" y="59"/>
                      </a:lnTo>
                      <a:lnTo>
                        <a:pt x="24" y="59"/>
                      </a:lnTo>
                      <a:lnTo>
                        <a:pt x="27" y="59"/>
                      </a:lnTo>
                      <a:lnTo>
                        <a:pt x="29" y="54"/>
                      </a:lnTo>
                      <a:lnTo>
                        <a:pt x="30" y="43"/>
                      </a:lnTo>
                      <a:lnTo>
                        <a:pt x="32" y="39"/>
                      </a:lnTo>
                      <a:lnTo>
                        <a:pt x="33" y="34"/>
                      </a:lnTo>
                      <a:lnTo>
                        <a:pt x="33" y="28"/>
                      </a:lnTo>
                      <a:lnTo>
                        <a:pt x="34" y="21"/>
                      </a:lnTo>
                      <a:lnTo>
                        <a:pt x="35" y="17"/>
                      </a:lnTo>
                      <a:lnTo>
                        <a:pt x="34" y="15"/>
                      </a:lnTo>
                      <a:lnTo>
                        <a:pt x="33" y="11"/>
                      </a:lnTo>
                      <a:lnTo>
                        <a:pt x="31" y="8"/>
                      </a:lnTo>
                      <a:lnTo>
                        <a:pt x="29" y="7"/>
                      </a:lnTo>
                      <a:lnTo>
                        <a:pt x="27" y="5"/>
                      </a:lnTo>
                      <a:lnTo>
                        <a:pt x="25" y="3"/>
                      </a:lnTo>
                      <a:lnTo>
                        <a:pt x="23" y="5"/>
                      </a:lnTo>
                      <a:lnTo>
                        <a:pt x="21" y="2"/>
                      </a:lnTo>
                      <a:lnTo>
                        <a:pt x="18" y="0"/>
                      </a:lnTo>
                      <a:lnTo>
                        <a:pt x="15" y="3"/>
                      </a:lnTo>
                      <a:lnTo>
                        <a:pt x="14" y="0"/>
                      </a:lnTo>
                      <a:lnTo>
                        <a:pt x="10" y="0"/>
                      </a:lnTo>
                      <a:lnTo>
                        <a:pt x="8" y="7"/>
                      </a:lnTo>
                      <a:lnTo>
                        <a:pt x="7" y="10"/>
                      </a:lnTo>
                      <a:lnTo>
                        <a:pt x="7" y="15"/>
                      </a:lnTo>
                      <a:lnTo>
                        <a:pt x="7" y="21"/>
                      </a:lnTo>
                      <a:lnTo>
                        <a:pt x="5" y="19"/>
                      </a:lnTo>
                      <a:lnTo>
                        <a:pt x="5" y="15"/>
                      </a:lnTo>
                      <a:lnTo>
                        <a:pt x="4" y="11"/>
                      </a:lnTo>
                      <a:lnTo>
                        <a:pt x="3" y="10"/>
                      </a:lnTo>
                      <a:lnTo>
                        <a:pt x="1" y="8"/>
                      </a:lnTo>
                      <a:lnTo>
                        <a:pt x="0" y="9"/>
                      </a:lnTo>
                      <a:lnTo>
                        <a:pt x="0" y="11"/>
                      </a:lnTo>
                      <a:lnTo>
                        <a:pt x="0" y="13"/>
                      </a:lnTo>
                      <a:lnTo>
                        <a:pt x="0" y="17"/>
                      </a:lnTo>
                      <a:lnTo>
                        <a:pt x="0" y="21"/>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1134" name="Freeform 12"/>
                <p:cNvSpPr>
                  <a:spLocks/>
                </p:cNvSpPr>
                <p:nvPr/>
              </p:nvSpPr>
              <p:spPr bwMode="auto">
                <a:xfrm>
                  <a:off x="5302" y="1084"/>
                  <a:ext cx="18" cy="23"/>
                </a:xfrm>
                <a:custGeom>
                  <a:avLst/>
                  <a:gdLst>
                    <a:gd name="T0" fmla="*/ 1 w 18"/>
                    <a:gd name="T1" fmla="*/ 0 h 23"/>
                    <a:gd name="T2" fmla="*/ 2 w 18"/>
                    <a:gd name="T3" fmla="*/ 4 h 23"/>
                    <a:gd name="T4" fmla="*/ 3 w 18"/>
                    <a:gd name="T5" fmla="*/ 7 h 23"/>
                    <a:gd name="T6" fmla="*/ 1 w 18"/>
                    <a:gd name="T7" fmla="*/ 14 h 23"/>
                    <a:gd name="T8" fmla="*/ 2 w 18"/>
                    <a:gd name="T9" fmla="*/ 16 h 23"/>
                    <a:gd name="T10" fmla="*/ 4 w 18"/>
                    <a:gd name="T11" fmla="*/ 17 h 23"/>
                    <a:gd name="T12" fmla="*/ 5 w 18"/>
                    <a:gd name="T13" fmla="*/ 16 h 23"/>
                    <a:gd name="T14" fmla="*/ 6 w 18"/>
                    <a:gd name="T15" fmla="*/ 13 h 23"/>
                    <a:gd name="T16" fmla="*/ 8 w 18"/>
                    <a:gd name="T17" fmla="*/ 10 h 23"/>
                    <a:gd name="T18" fmla="*/ 7 w 18"/>
                    <a:gd name="T19" fmla="*/ 5 h 23"/>
                    <a:gd name="T20" fmla="*/ 6 w 18"/>
                    <a:gd name="T21" fmla="*/ 1 h 23"/>
                    <a:gd name="T22" fmla="*/ 8 w 18"/>
                    <a:gd name="T23" fmla="*/ 1 h 23"/>
                    <a:gd name="T24" fmla="*/ 8 w 18"/>
                    <a:gd name="T25" fmla="*/ 6 h 23"/>
                    <a:gd name="T26" fmla="*/ 8 w 18"/>
                    <a:gd name="T27" fmla="*/ 8 h 23"/>
                    <a:gd name="T28" fmla="*/ 8 w 18"/>
                    <a:gd name="T29" fmla="*/ 11 h 23"/>
                    <a:gd name="T30" fmla="*/ 7 w 18"/>
                    <a:gd name="T31" fmla="*/ 13 h 23"/>
                    <a:gd name="T32" fmla="*/ 6 w 18"/>
                    <a:gd name="T33" fmla="*/ 16 h 23"/>
                    <a:gd name="T34" fmla="*/ 6 w 18"/>
                    <a:gd name="T35" fmla="*/ 18 h 23"/>
                    <a:gd name="T36" fmla="*/ 7 w 18"/>
                    <a:gd name="T37" fmla="*/ 20 h 23"/>
                    <a:gd name="T38" fmla="*/ 10 w 18"/>
                    <a:gd name="T39" fmla="*/ 19 h 23"/>
                    <a:gd name="T40" fmla="*/ 11 w 18"/>
                    <a:gd name="T41" fmla="*/ 17 h 23"/>
                    <a:gd name="T42" fmla="*/ 13 w 18"/>
                    <a:gd name="T43" fmla="*/ 13 h 23"/>
                    <a:gd name="T44" fmla="*/ 13 w 18"/>
                    <a:gd name="T45" fmla="*/ 11 h 23"/>
                    <a:gd name="T46" fmla="*/ 13 w 18"/>
                    <a:gd name="T47" fmla="*/ 7 h 23"/>
                    <a:gd name="T48" fmla="*/ 14 w 18"/>
                    <a:gd name="T49" fmla="*/ 10 h 23"/>
                    <a:gd name="T50" fmla="*/ 14 w 18"/>
                    <a:gd name="T51" fmla="*/ 13 h 23"/>
                    <a:gd name="T52" fmla="*/ 12 w 18"/>
                    <a:gd name="T53" fmla="*/ 17 h 23"/>
                    <a:gd name="T54" fmla="*/ 12 w 18"/>
                    <a:gd name="T55" fmla="*/ 18 h 23"/>
                    <a:gd name="T56" fmla="*/ 12 w 18"/>
                    <a:gd name="T57" fmla="*/ 21 h 23"/>
                    <a:gd name="T58" fmla="*/ 13 w 18"/>
                    <a:gd name="T59" fmla="*/ 21 h 23"/>
                    <a:gd name="T60" fmla="*/ 14 w 18"/>
                    <a:gd name="T61" fmla="*/ 20 h 23"/>
                    <a:gd name="T62" fmla="*/ 17 w 18"/>
                    <a:gd name="T63" fmla="*/ 18 h 23"/>
                    <a:gd name="T64" fmla="*/ 14 w 18"/>
                    <a:gd name="T65" fmla="*/ 21 h 23"/>
                    <a:gd name="T66" fmla="*/ 14 w 18"/>
                    <a:gd name="T67" fmla="*/ 22 h 23"/>
                    <a:gd name="T68" fmla="*/ 12 w 18"/>
                    <a:gd name="T69" fmla="*/ 22 h 23"/>
                    <a:gd name="T70" fmla="*/ 12 w 18"/>
                    <a:gd name="T71" fmla="*/ 20 h 23"/>
                    <a:gd name="T72" fmla="*/ 11 w 18"/>
                    <a:gd name="T73" fmla="*/ 18 h 23"/>
                    <a:gd name="T74" fmla="*/ 10 w 18"/>
                    <a:gd name="T75" fmla="*/ 20 h 23"/>
                    <a:gd name="T76" fmla="*/ 8 w 18"/>
                    <a:gd name="T77" fmla="*/ 21 h 23"/>
                    <a:gd name="T78" fmla="*/ 6 w 18"/>
                    <a:gd name="T79" fmla="*/ 21 h 23"/>
                    <a:gd name="T80" fmla="*/ 5 w 18"/>
                    <a:gd name="T81" fmla="*/ 18 h 23"/>
                    <a:gd name="T82" fmla="*/ 5 w 18"/>
                    <a:gd name="T83" fmla="*/ 17 h 23"/>
                    <a:gd name="T84" fmla="*/ 4 w 18"/>
                    <a:gd name="T85" fmla="*/ 18 h 23"/>
                    <a:gd name="T86" fmla="*/ 3 w 18"/>
                    <a:gd name="T87" fmla="*/ 18 h 23"/>
                    <a:gd name="T88" fmla="*/ 1 w 18"/>
                    <a:gd name="T89" fmla="*/ 16 h 23"/>
                    <a:gd name="T90" fmla="*/ 1 w 18"/>
                    <a:gd name="T91" fmla="*/ 14 h 23"/>
                    <a:gd name="T92" fmla="*/ 2 w 18"/>
                    <a:gd name="T93" fmla="*/ 8 h 23"/>
                    <a:gd name="T94" fmla="*/ 1 w 18"/>
                    <a:gd name="T95" fmla="*/ 4 h 23"/>
                    <a:gd name="T96" fmla="*/ 0 w 18"/>
                    <a:gd name="T97" fmla="*/ 0 h 23"/>
                    <a:gd name="T98" fmla="*/ 1 w 18"/>
                    <a:gd name="T99" fmla="*/ 0 h 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
                    <a:gd name="T151" fmla="*/ 0 h 23"/>
                    <a:gd name="T152" fmla="*/ 18 w 18"/>
                    <a:gd name="T153" fmla="*/ 23 h 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 h="23">
                      <a:moveTo>
                        <a:pt x="1" y="0"/>
                      </a:moveTo>
                      <a:lnTo>
                        <a:pt x="2" y="4"/>
                      </a:lnTo>
                      <a:lnTo>
                        <a:pt x="3" y="7"/>
                      </a:lnTo>
                      <a:lnTo>
                        <a:pt x="1" y="14"/>
                      </a:lnTo>
                      <a:lnTo>
                        <a:pt x="2" y="16"/>
                      </a:lnTo>
                      <a:lnTo>
                        <a:pt x="4" y="17"/>
                      </a:lnTo>
                      <a:lnTo>
                        <a:pt x="5" y="16"/>
                      </a:lnTo>
                      <a:lnTo>
                        <a:pt x="6" y="13"/>
                      </a:lnTo>
                      <a:lnTo>
                        <a:pt x="8" y="10"/>
                      </a:lnTo>
                      <a:lnTo>
                        <a:pt x="7" y="5"/>
                      </a:lnTo>
                      <a:lnTo>
                        <a:pt x="6" y="1"/>
                      </a:lnTo>
                      <a:lnTo>
                        <a:pt x="8" y="1"/>
                      </a:lnTo>
                      <a:lnTo>
                        <a:pt x="8" y="6"/>
                      </a:lnTo>
                      <a:lnTo>
                        <a:pt x="8" y="8"/>
                      </a:lnTo>
                      <a:lnTo>
                        <a:pt x="8" y="11"/>
                      </a:lnTo>
                      <a:lnTo>
                        <a:pt x="7" y="13"/>
                      </a:lnTo>
                      <a:lnTo>
                        <a:pt x="6" y="16"/>
                      </a:lnTo>
                      <a:lnTo>
                        <a:pt x="6" y="18"/>
                      </a:lnTo>
                      <a:lnTo>
                        <a:pt x="7" y="20"/>
                      </a:lnTo>
                      <a:lnTo>
                        <a:pt x="10" y="19"/>
                      </a:lnTo>
                      <a:lnTo>
                        <a:pt x="11" y="17"/>
                      </a:lnTo>
                      <a:lnTo>
                        <a:pt x="13" y="13"/>
                      </a:lnTo>
                      <a:lnTo>
                        <a:pt x="13" y="11"/>
                      </a:lnTo>
                      <a:lnTo>
                        <a:pt x="13" y="7"/>
                      </a:lnTo>
                      <a:lnTo>
                        <a:pt x="14" y="10"/>
                      </a:lnTo>
                      <a:lnTo>
                        <a:pt x="14" y="13"/>
                      </a:lnTo>
                      <a:lnTo>
                        <a:pt x="12" y="17"/>
                      </a:lnTo>
                      <a:lnTo>
                        <a:pt x="12" y="18"/>
                      </a:lnTo>
                      <a:lnTo>
                        <a:pt x="12" y="21"/>
                      </a:lnTo>
                      <a:lnTo>
                        <a:pt x="13" y="21"/>
                      </a:lnTo>
                      <a:lnTo>
                        <a:pt x="14" y="20"/>
                      </a:lnTo>
                      <a:lnTo>
                        <a:pt x="17" y="18"/>
                      </a:lnTo>
                      <a:lnTo>
                        <a:pt x="14" y="21"/>
                      </a:lnTo>
                      <a:lnTo>
                        <a:pt x="14" y="22"/>
                      </a:lnTo>
                      <a:lnTo>
                        <a:pt x="12" y="22"/>
                      </a:lnTo>
                      <a:lnTo>
                        <a:pt x="12" y="20"/>
                      </a:lnTo>
                      <a:lnTo>
                        <a:pt x="11" y="18"/>
                      </a:lnTo>
                      <a:lnTo>
                        <a:pt x="10" y="20"/>
                      </a:lnTo>
                      <a:lnTo>
                        <a:pt x="8" y="21"/>
                      </a:lnTo>
                      <a:lnTo>
                        <a:pt x="6" y="21"/>
                      </a:lnTo>
                      <a:lnTo>
                        <a:pt x="5" y="18"/>
                      </a:lnTo>
                      <a:lnTo>
                        <a:pt x="5" y="17"/>
                      </a:lnTo>
                      <a:lnTo>
                        <a:pt x="4" y="18"/>
                      </a:lnTo>
                      <a:lnTo>
                        <a:pt x="3" y="18"/>
                      </a:lnTo>
                      <a:lnTo>
                        <a:pt x="1" y="16"/>
                      </a:lnTo>
                      <a:lnTo>
                        <a:pt x="1" y="14"/>
                      </a:lnTo>
                      <a:lnTo>
                        <a:pt x="2" y="8"/>
                      </a:lnTo>
                      <a:lnTo>
                        <a:pt x="1" y="4"/>
                      </a:lnTo>
                      <a:lnTo>
                        <a:pt x="0" y="0"/>
                      </a:lnTo>
                      <a:lnTo>
                        <a:pt x="1" y="0"/>
                      </a:lnTo>
                    </a:path>
                  </a:pathLst>
                </a:custGeom>
                <a:solidFill>
                  <a:srgbClr val="402000"/>
                </a:solidFill>
                <a:ln w="9525" cap="rnd">
                  <a:noFill/>
                  <a:round/>
                  <a:headEnd/>
                  <a:tailEnd/>
                </a:ln>
              </p:spPr>
              <p:txBody>
                <a:bodyPr/>
                <a:lstStyle/>
                <a:p>
                  <a:endParaRPr lang="en-US"/>
                </a:p>
              </p:txBody>
            </p:sp>
            <p:sp>
              <p:nvSpPr>
                <p:cNvPr id="1135" name="Freeform 13"/>
                <p:cNvSpPr>
                  <a:spLocks/>
                </p:cNvSpPr>
                <p:nvPr/>
              </p:nvSpPr>
              <p:spPr bwMode="auto">
                <a:xfrm>
                  <a:off x="5306" y="1096"/>
                  <a:ext cx="17" cy="17"/>
                </a:xfrm>
                <a:custGeom>
                  <a:avLst/>
                  <a:gdLst>
                    <a:gd name="T0" fmla="*/ 0 w 17"/>
                    <a:gd name="T1" fmla="*/ 16 h 17"/>
                    <a:gd name="T2" fmla="*/ 8 w 17"/>
                    <a:gd name="T3" fmla="*/ 16 h 17"/>
                    <a:gd name="T4" fmla="*/ 16 w 17"/>
                    <a:gd name="T5" fmla="*/ 16 h 17"/>
                    <a:gd name="T6" fmla="*/ 4 w 17"/>
                    <a:gd name="T7" fmla="*/ 0 h 17"/>
                    <a:gd name="T8" fmla="*/ 0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6"/>
                      </a:lnTo>
                      <a:lnTo>
                        <a:pt x="16" y="16"/>
                      </a:lnTo>
                      <a:lnTo>
                        <a:pt x="4" y="0"/>
                      </a:lnTo>
                      <a:lnTo>
                        <a:pt x="0" y="16"/>
                      </a:lnTo>
                    </a:path>
                  </a:pathLst>
                </a:custGeom>
                <a:solidFill>
                  <a:srgbClr val="402000"/>
                </a:solidFill>
                <a:ln w="9525" cap="rnd">
                  <a:noFill/>
                  <a:round/>
                  <a:headEnd/>
                  <a:tailEnd/>
                </a:ln>
              </p:spPr>
              <p:txBody>
                <a:bodyPr/>
                <a:lstStyle/>
                <a:p>
                  <a:endParaRPr lang="en-US"/>
                </a:p>
              </p:txBody>
            </p:sp>
            <p:sp>
              <p:nvSpPr>
                <p:cNvPr id="1136" name="Freeform 14"/>
                <p:cNvSpPr>
                  <a:spLocks/>
                </p:cNvSpPr>
                <p:nvPr/>
              </p:nvSpPr>
              <p:spPr bwMode="auto">
                <a:xfrm>
                  <a:off x="5309" y="1099"/>
                  <a:ext cx="17" cy="17"/>
                </a:xfrm>
                <a:custGeom>
                  <a:avLst/>
                  <a:gdLst>
                    <a:gd name="T0" fmla="*/ 16 w 17"/>
                    <a:gd name="T1" fmla="*/ 16 h 17"/>
                    <a:gd name="T2" fmla="*/ 13 w 17"/>
                    <a:gd name="T3" fmla="*/ 8 h 17"/>
                    <a:gd name="T4" fmla="*/ 10 w 17"/>
                    <a:gd name="T5" fmla="*/ 8 h 17"/>
                    <a:gd name="T6" fmla="*/ 5 w 17"/>
                    <a:gd name="T7" fmla="*/ 0 h 17"/>
                    <a:gd name="T8" fmla="*/ 0 w 17"/>
                    <a:gd name="T9" fmla="*/ 16 h 17"/>
                    <a:gd name="T10" fmla="*/ 5 w 17"/>
                    <a:gd name="T11" fmla="*/ 8 h 17"/>
                    <a:gd name="T12" fmla="*/ 8 w 17"/>
                    <a:gd name="T13" fmla="*/ 8 h 17"/>
                    <a:gd name="T14" fmla="*/ 16 w 17"/>
                    <a:gd name="T15" fmla="*/ 1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16"/>
                      </a:moveTo>
                      <a:lnTo>
                        <a:pt x="13" y="8"/>
                      </a:lnTo>
                      <a:lnTo>
                        <a:pt x="10" y="8"/>
                      </a:lnTo>
                      <a:lnTo>
                        <a:pt x="5" y="0"/>
                      </a:lnTo>
                      <a:lnTo>
                        <a:pt x="0" y="16"/>
                      </a:lnTo>
                      <a:lnTo>
                        <a:pt x="5" y="8"/>
                      </a:lnTo>
                      <a:lnTo>
                        <a:pt x="8" y="8"/>
                      </a:lnTo>
                      <a:lnTo>
                        <a:pt x="16" y="16"/>
                      </a:lnTo>
                    </a:path>
                  </a:pathLst>
                </a:custGeom>
                <a:solidFill>
                  <a:srgbClr val="402000"/>
                </a:solidFill>
                <a:ln w="9525" cap="rnd">
                  <a:noFill/>
                  <a:round/>
                  <a:headEnd/>
                  <a:tailEnd/>
                </a:ln>
              </p:spPr>
              <p:txBody>
                <a:bodyPr/>
                <a:lstStyle/>
                <a:p>
                  <a:endParaRPr lang="en-US"/>
                </a:p>
              </p:txBody>
            </p:sp>
            <p:sp>
              <p:nvSpPr>
                <p:cNvPr id="1137" name="Freeform 15"/>
                <p:cNvSpPr>
                  <a:spLocks/>
                </p:cNvSpPr>
                <p:nvPr/>
              </p:nvSpPr>
              <p:spPr bwMode="auto">
                <a:xfrm>
                  <a:off x="5316" y="1102"/>
                  <a:ext cx="17" cy="17"/>
                </a:xfrm>
                <a:custGeom>
                  <a:avLst/>
                  <a:gdLst>
                    <a:gd name="T0" fmla="*/ 0 w 17"/>
                    <a:gd name="T1" fmla="*/ 16 h 17"/>
                    <a:gd name="T2" fmla="*/ 0 w 17"/>
                    <a:gd name="T3" fmla="*/ 0 h 17"/>
                    <a:gd name="T4" fmla="*/ 10 w 17"/>
                    <a:gd name="T5" fmla="*/ 0 h 17"/>
                    <a:gd name="T6" fmla="*/ 16 w 17"/>
                    <a:gd name="T7" fmla="*/ 16 h 17"/>
                    <a:gd name="T8" fmla="*/ 10 w 17"/>
                    <a:gd name="T9" fmla="*/ 16 h 17"/>
                    <a:gd name="T10" fmla="*/ 10 w 17"/>
                    <a:gd name="T11" fmla="*/ 16 h 17"/>
                    <a:gd name="T12" fmla="*/ 0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16"/>
                      </a:moveTo>
                      <a:lnTo>
                        <a:pt x="0" y="0"/>
                      </a:lnTo>
                      <a:lnTo>
                        <a:pt x="10" y="0"/>
                      </a:lnTo>
                      <a:lnTo>
                        <a:pt x="16" y="16"/>
                      </a:lnTo>
                      <a:lnTo>
                        <a:pt x="10" y="16"/>
                      </a:lnTo>
                      <a:lnTo>
                        <a:pt x="0" y="16"/>
                      </a:lnTo>
                    </a:path>
                  </a:pathLst>
                </a:custGeom>
                <a:solidFill>
                  <a:srgbClr val="402000"/>
                </a:solidFill>
                <a:ln w="9525" cap="rnd">
                  <a:noFill/>
                  <a:round/>
                  <a:headEnd/>
                  <a:tailEnd/>
                </a:ln>
              </p:spPr>
              <p:txBody>
                <a:bodyPr/>
                <a:lstStyle/>
                <a:p>
                  <a:endParaRPr lang="en-US"/>
                </a:p>
              </p:txBody>
            </p:sp>
            <p:sp>
              <p:nvSpPr>
                <p:cNvPr id="1138" name="Freeform 16"/>
                <p:cNvSpPr>
                  <a:spLocks/>
                </p:cNvSpPr>
                <p:nvPr/>
              </p:nvSpPr>
              <p:spPr bwMode="auto">
                <a:xfrm>
                  <a:off x="5304" y="1106"/>
                  <a:ext cx="17" cy="17"/>
                </a:xfrm>
                <a:custGeom>
                  <a:avLst/>
                  <a:gdLst>
                    <a:gd name="T0" fmla="*/ 0 w 17"/>
                    <a:gd name="T1" fmla="*/ 0 h 17"/>
                    <a:gd name="T2" fmla="*/ 8 w 17"/>
                    <a:gd name="T3" fmla="*/ 3 h 17"/>
                    <a:gd name="T4" fmla="*/ 13 w 17"/>
                    <a:gd name="T5" fmla="*/ 8 h 17"/>
                    <a:gd name="T6" fmla="*/ 13 w 17"/>
                    <a:gd name="T7" fmla="*/ 16 h 17"/>
                    <a:gd name="T8" fmla="*/ 16 w 17"/>
                    <a:gd name="T9" fmla="*/ 10 h 17"/>
                    <a:gd name="T10" fmla="*/ 13 w 17"/>
                    <a:gd name="T11" fmla="*/ 5 h 17"/>
                    <a:gd name="T12" fmla="*/ 13 w 17"/>
                    <a:gd name="T13" fmla="*/ 4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8" y="3"/>
                      </a:lnTo>
                      <a:lnTo>
                        <a:pt x="13" y="8"/>
                      </a:lnTo>
                      <a:lnTo>
                        <a:pt x="13" y="16"/>
                      </a:lnTo>
                      <a:lnTo>
                        <a:pt x="16" y="10"/>
                      </a:lnTo>
                      <a:lnTo>
                        <a:pt x="13" y="5"/>
                      </a:lnTo>
                      <a:lnTo>
                        <a:pt x="13" y="4"/>
                      </a:lnTo>
                      <a:lnTo>
                        <a:pt x="0" y="0"/>
                      </a:lnTo>
                    </a:path>
                  </a:pathLst>
                </a:custGeom>
                <a:solidFill>
                  <a:srgbClr val="402000"/>
                </a:solidFill>
                <a:ln w="9525" cap="rnd">
                  <a:noFill/>
                  <a:round/>
                  <a:headEnd/>
                  <a:tailEnd/>
                </a:ln>
              </p:spPr>
              <p:txBody>
                <a:bodyPr/>
                <a:lstStyle/>
                <a:p>
                  <a:endParaRPr lang="en-US"/>
                </a:p>
              </p:txBody>
            </p:sp>
            <p:sp>
              <p:nvSpPr>
                <p:cNvPr id="1139" name="Freeform 17"/>
                <p:cNvSpPr>
                  <a:spLocks/>
                </p:cNvSpPr>
                <p:nvPr/>
              </p:nvSpPr>
              <p:spPr bwMode="auto">
                <a:xfrm>
                  <a:off x="5294" y="1100"/>
                  <a:ext cx="17" cy="17"/>
                </a:xfrm>
                <a:custGeom>
                  <a:avLst/>
                  <a:gdLst>
                    <a:gd name="T0" fmla="*/ 0 w 17"/>
                    <a:gd name="T1" fmla="*/ 8 h 17"/>
                    <a:gd name="T2" fmla="*/ 6 w 17"/>
                    <a:gd name="T3" fmla="*/ 8 h 17"/>
                    <a:gd name="T4" fmla="*/ 16 w 17"/>
                    <a:gd name="T5" fmla="*/ 16 h 17"/>
                    <a:gd name="T6" fmla="*/ 8 w 17"/>
                    <a:gd name="T7" fmla="*/ 5 h 17"/>
                    <a:gd name="T8" fmla="*/ 0 w 17"/>
                    <a:gd name="T9" fmla="*/ 0 h 17"/>
                    <a:gd name="T10" fmla="*/ 0 w 17"/>
                    <a:gd name="T11" fmla="*/ 8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8"/>
                      </a:moveTo>
                      <a:lnTo>
                        <a:pt x="6" y="8"/>
                      </a:lnTo>
                      <a:lnTo>
                        <a:pt x="16" y="16"/>
                      </a:lnTo>
                      <a:lnTo>
                        <a:pt x="8" y="5"/>
                      </a:lnTo>
                      <a:lnTo>
                        <a:pt x="0" y="0"/>
                      </a:lnTo>
                      <a:lnTo>
                        <a:pt x="0" y="8"/>
                      </a:lnTo>
                    </a:path>
                  </a:pathLst>
                </a:custGeom>
                <a:solidFill>
                  <a:srgbClr val="402000"/>
                </a:solidFill>
                <a:ln w="9525" cap="rnd">
                  <a:noFill/>
                  <a:round/>
                  <a:headEnd/>
                  <a:tailEnd/>
                </a:ln>
              </p:spPr>
              <p:txBody>
                <a:bodyPr/>
                <a:lstStyle/>
                <a:p>
                  <a:endParaRPr lang="en-US"/>
                </a:p>
              </p:txBody>
            </p:sp>
            <p:sp>
              <p:nvSpPr>
                <p:cNvPr id="1140" name="Freeform 18"/>
                <p:cNvSpPr>
                  <a:spLocks/>
                </p:cNvSpPr>
                <p:nvPr/>
              </p:nvSpPr>
              <p:spPr bwMode="auto">
                <a:xfrm>
                  <a:off x="5303" y="1119"/>
                  <a:ext cx="17" cy="17"/>
                </a:xfrm>
                <a:custGeom>
                  <a:avLst/>
                  <a:gdLst>
                    <a:gd name="T0" fmla="*/ 16 w 17"/>
                    <a:gd name="T1" fmla="*/ 0 h 17"/>
                    <a:gd name="T2" fmla="*/ 9 w 17"/>
                    <a:gd name="T3" fmla="*/ 9 h 17"/>
                    <a:gd name="T4" fmla="*/ 0 w 17"/>
                    <a:gd name="T5" fmla="*/ 16 h 17"/>
                    <a:gd name="T6" fmla="*/ 11 w 17"/>
                    <a:gd name="T7" fmla="*/ 11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9" y="9"/>
                      </a:lnTo>
                      <a:lnTo>
                        <a:pt x="0" y="16"/>
                      </a:lnTo>
                      <a:lnTo>
                        <a:pt x="11" y="11"/>
                      </a:lnTo>
                      <a:lnTo>
                        <a:pt x="16" y="0"/>
                      </a:lnTo>
                    </a:path>
                  </a:pathLst>
                </a:custGeom>
                <a:solidFill>
                  <a:srgbClr val="402000"/>
                </a:solidFill>
                <a:ln w="9525" cap="rnd">
                  <a:noFill/>
                  <a:round/>
                  <a:headEnd/>
                  <a:tailEnd/>
                </a:ln>
              </p:spPr>
              <p:txBody>
                <a:bodyPr/>
                <a:lstStyle/>
                <a:p>
                  <a:endParaRPr lang="en-US"/>
                </a:p>
              </p:txBody>
            </p:sp>
            <p:sp>
              <p:nvSpPr>
                <p:cNvPr id="1141" name="Freeform 19"/>
                <p:cNvSpPr>
                  <a:spLocks/>
                </p:cNvSpPr>
                <p:nvPr/>
              </p:nvSpPr>
              <p:spPr bwMode="auto">
                <a:xfrm>
                  <a:off x="5310" y="1116"/>
                  <a:ext cx="17" cy="17"/>
                </a:xfrm>
                <a:custGeom>
                  <a:avLst/>
                  <a:gdLst>
                    <a:gd name="T0" fmla="*/ 0 w 17"/>
                    <a:gd name="T1" fmla="*/ 0 h 17"/>
                    <a:gd name="T2" fmla="*/ 0 w 17"/>
                    <a:gd name="T3" fmla="*/ 4 h 17"/>
                    <a:gd name="T4" fmla="*/ 9 w 17"/>
                    <a:gd name="T5" fmla="*/ 13 h 17"/>
                    <a:gd name="T6" fmla="*/ 16 w 17"/>
                    <a:gd name="T7" fmla="*/ 16 h 17"/>
                    <a:gd name="T8" fmla="*/ 4 w 17"/>
                    <a:gd name="T9" fmla="*/ 13 h 17"/>
                    <a:gd name="T10" fmla="*/ 0 w 17"/>
                    <a:gd name="T11" fmla="*/ 9 h 17"/>
                    <a:gd name="T12" fmla="*/ 0 w 17"/>
                    <a:gd name="T13" fmla="*/ 4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0" y="4"/>
                      </a:lnTo>
                      <a:lnTo>
                        <a:pt x="9" y="13"/>
                      </a:lnTo>
                      <a:lnTo>
                        <a:pt x="16" y="16"/>
                      </a:lnTo>
                      <a:lnTo>
                        <a:pt x="4" y="13"/>
                      </a:lnTo>
                      <a:lnTo>
                        <a:pt x="0" y="9"/>
                      </a:lnTo>
                      <a:lnTo>
                        <a:pt x="0" y="4"/>
                      </a:lnTo>
                      <a:lnTo>
                        <a:pt x="0" y="0"/>
                      </a:lnTo>
                    </a:path>
                  </a:pathLst>
                </a:custGeom>
                <a:solidFill>
                  <a:srgbClr val="402000"/>
                </a:solidFill>
                <a:ln w="9525" cap="rnd">
                  <a:noFill/>
                  <a:round/>
                  <a:headEnd/>
                  <a:tailEnd/>
                </a:ln>
              </p:spPr>
              <p:txBody>
                <a:bodyPr/>
                <a:lstStyle/>
                <a:p>
                  <a:endParaRPr lang="en-US"/>
                </a:p>
              </p:txBody>
            </p:sp>
            <p:sp>
              <p:nvSpPr>
                <p:cNvPr id="1142" name="Freeform 20"/>
                <p:cNvSpPr>
                  <a:spLocks/>
                </p:cNvSpPr>
                <p:nvPr/>
              </p:nvSpPr>
              <p:spPr bwMode="auto">
                <a:xfrm>
                  <a:off x="5275" y="1075"/>
                  <a:ext cx="27" cy="28"/>
                </a:xfrm>
                <a:custGeom>
                  <a:avLst/>
                  <a:gdLst>
                    <a:gd name="T0" fmla="*/ 21 w 27"/>
                    <a:gd name="T1" fmla="*/ 27 h 28"/>
                    <a:gd name="T2" fmla="*/ 26 w 27"/>
                    <a:gd name="T3" fmla="*/ 13 h 28"/>
                    <a:gd name="T4" fmla="*/ 17 w 27"/>
                    <a:gd name="T5" fmla="*/ 5 h 28"/>
                    <a:gd name="T6" fmla="*/ 4 w 27"/>
                    <a:gd name="T7" fmla="*/ 0 h 28"/>
                    <a:gd name="T8" fmla="*/ 0 w 27"/>
                    <a:gd name="T9" fmla="*/ 14 h 28"/>
                    <a:gd name="T10" fmla="*/ 12 w 27"/>
                    <a:gd name="T11" fmla="*/ 19 h 28"/>
                    <a:gd name="T12" fmla="*/ 21 w 27"/>
                    <a:gd name="T13" fmla="*/ 27 h 28"/>
                    <a:gd name="T14" fmla="*/ 0 60000 65536"/>
                    <a:gd name="T15" fmla="*/ 0 60000 65536"/>
                    <a:gd name="T16" fmla="*/ 0 60000 65536"/>
                    <a:gd name="T17" fmla="*/ 0 60000 65536"/>
                    <a:gd name="T18" fmla="*/ 0 60000 65536"/>
                    <a:gd name="T19" fmla="*/ 0 60000 65536"/>
                    <a:gd name="T20" fmla="*/ 0 60000 65536"/>
                    <a:gd name="T21" fmla="*/ 0 w 27"/>
                    <a:gd name="T22" fmla="*/ 0 h 28"/>
                    <a:gd name="T23" fmla="*/ 27 w 27"/>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28">
                      <a:moveTo>
                        <a:pt x="21" y="27"/>
                      </a:moveTo>
                      <a:lnTo>
                        <a:pt x="26" y="13"/>
                      </a:lnTo>
                      <a:lnTo>
                        <a:pt x="17" y="5"/>
                      </a:lnTo>
                      <a:lnTo>
                        <a:pt x="4" y="0"/>
                      </a:lnTo>
                      <a:lnTo>
                        <a:pt x="0" y="14"/>
                      </a:lnTo>
                      <a:lnTo>
                        <a:pt x="12" y="19"/>
                      </a:lnTo>
                      <a:lnTo>
                        <a:pt x="21" y="27"/>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1143" name="Oval 21"/>
                <p:cNvSpPr>
                  <a:spLocks noChangeArrowheads="1"/>
                </p:cNvSpPr>
                <p:nvPr/>
              </p:nvSpPr>
              <p:spPr bwMode="auto">
                <a:xfrm>
                  <a:off x="5295" y="1091"/>
                  <a:ext cx="8" cy="8"/>
                </a:xfrm>
                <a:prstGeom prst="ellipse">
                  <a:avLst/>
                </a:prstGeom>
                <a:solidFill>
                  <a:srgbClr val="FFFFFF"/>
                </a:solidFill>
                <a:ln w="12700">
                  <a:solidFill>
                    <a:srgbClr val="000000"/>
                  </a:solidFill>
                  <a:round/>
                  <a:headEnd/>
                  <a:tailEnd/>
                </a:ln>
              </p:spPr>
              <p:txBody>
                <a:bodyPr wrap="none" anchor="ctr"/>
                <a:lstStyle/>
                <a:p>
                  <a:endParaRPr lang="en-US" sz="2400">
                    <a:cs typeface="Angsana New" pitchFamily="18" charset="-34"/>
                  </a:endParaRPr>
                </a:p>
              </p:txBody>
            </p:sp>
            <p:sp>
              <p:nvSpPr>
                <p:cNvPr id="1144" name="Freeform 22"/>
                <p:cNvSpPr>
                  <a:spLocks/>
                </p:cNvSpPr>
                <p:nvPr/>
              </p:nvSpPr>
              <p:spPr bwMode="auto">
                <a:xfrm>
                  <a:off x="5287" y="1089"/>
                  <a:ext cx="17" cy="19"/>
                </a:xfrm>
                <a:custGeom>
                  <a:avLst/>
                  <a:gdLst>
                    <a:gd name="T0" fmla="*/ 0 w 17"/>
                    <a:gd name="T1" fmla="*/ 12 h 19"/>
                    <a:gd name="T2" fmla="*/ 1 w 17"/>
                    <a:gd name="T3" fmla="*/ 9 h 19"/>
                    <a:gd name="T4" fmla="*/ 1 w 17"/>
                    <a:gd name="T5" fmla="*/ 6 h 19"/>
                    <a:gd name="T6" fmla="*/ 0 w 17"/>
                    <a:gd name="T7" fmla="*/ 3 h 19"/>
                    <a:gd name="T8" fmla="*/ 0 w 17"/>
                    <a:gd name="T9" fmla="*/ 2 h 19"/>
                    <a:gd name="T10" fmla="*/ 0 w 17"/>
                    <a:gd name="T11" fmla="*/ 0 h 19"/>
                    <a:gd name="T12" fmla="*/ 3 w 17"/>
                    <a:gd name="T13" fmla="*/ 0 h 19"/>
                    <a:gd name="T14" fmla="*/ 8 w 17"/>
                    <a:gd name="T15" fmla="*/ 0 h 19"/>
                    <a:gd name="T16" fmla="*/ 9 w 17"/>
                    <a:gd name="T17" fmla="*/ 3 h 19"/>
                    <a:gd name="T18" fmla="*/ 11 w 17"/>
                    <a:gd name="T19" fmla="*/ 4 h 19"/>
                    <a:gd name="T20" fmla="*/ 11 w 17"/>
                    <a:gd name="T21" fmla="*/ 6 h 19"/>
                    <a:gd name="T22" fmla="*/ 11 w 17"/>
                    <a:gd name="T23" fmla="*/ 9 h 19"/>
                    <a:gd name="T24" fmla="*/ 16 w 17"/>
                    <a:gd name="T25" fmla="*/ 13 h 19"/>
                    <a:gd name="T26" fmla="*/ 6 w 17"/>
                    <a:gd name="T27" fmla="*/ 18 h 19"/>
                    <a:gd name="T28" fmla="*/ 3 w 17"/>
                    <a:gd name="T29" fmla="*/ 17 h 19"/>
                    <a:gd name="T30" fmla="*/ 0 w 17"/>
                    <a:gd name="T31" fmla="*/ 12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0" y="12"/>
                      </a:moveTo>
                      <a:lnTo>
                        <a:pt x="1" y="9"/>
                      </a:lnTo>
                      <a:lnTo>
                        <a:pt x="1" y="6"/>
                      </a:lnTo>
                      <a:lnTo>
                        <a:pt x="0" y="3"/>
                      </a:lnTo>
                      <a:lnTo>
                        <a:pt x="0" y="2"/>
                      </a:lnTo>
                      <a:lnTo>
                        <a:pt x="0" y="0"/>
                      </a:lnTo>
                      <a:lnTo>
                        <a:pt x="3" y="0"/>
                      </a:lnTo>
                      <a:lnTo>
                        <a:pt x="8" y="0"/>
                      </a:lnTo>
                      <a:lnTo>
                        <a:pt x="9" y="3"/>
                      </a:lnTo>
                      <a:lnTo>
                        <a:pt x="11" y="4"/>
                      </a:lnTo>
                      <a:lnTo>
                        <a:pt x="11" y="6"/>
                      </a:lnTo>
                      <a:lnTo>
                        <a:pt x="11" y="9"/>
                      </a:lnTo>
                      <a:lnTo>
                        <a:pt x="16" y="13"/>
                      </a:lnTo>
                      <a:lnTo>
                        <a:pt x="6" y="18"/>
                      </a:lnTo>
                      <a:lnTo>
                        <a:pt x="3" y="17"/>
                      </a:lnTo>
                      <a:lnTo>
                        <a:pt x="0" y="12"/>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1145" name="Freeform 23"/>
                <p:cNvSpPr>
                  <a:spLocks/>
                </p:cNvSpPr>
                <p:nvPr/>
              </p:nvSpPr>
              <p:spPr bwMode="auto">
                <a:xfrm>
                  <a:off x="5290" y="1102"/>
                  <a:ext cx="17" cy="17"/>
                </a:xfrm>
                <a:custGeom>
                  <a:avLst/>
                  <a:gdLst>
                    <a:gd name="T0" fmla="*/ 10 w 17"/>
                    <a:gd name="T1" fmla="*/ 0 h 17"/>
                    <a:gd name="T2" fmla="*/ 16 w 17"/>
                    <a:gd name="T3" fmla="*/ 2 h 17"/>
                    <a:gd name="T4" fmla="*/ 2 w 17"/>
                    <a:gd name="T5" fmla="*/ 16 h 17"/>
                    <a:gd name="T6" fmla="*/ 0 w 17"/>
                    <a:gd name="T7" fmla="*/ 13 h 17"/>
                    <a:gd name="T8" fmla="*/ 1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0" y="0"/>
                      </a:moveTo>
                      <a:lnTo>
                        <a:pt x="16" y="2"/>
                      </a:lnTo>
                      <a:lnTo>
                        <a:pt x="2" y="16"/>
                      </a:lnTo>
                      <a:lnTo>
                        <a:pt x="0" y="13"/>
                      </a:lnTo>
                      <a:lnTo>
                        <a:pt x="10" y="0"/>
                      </a:lnTo>
                    </a:path>
                  </a:pathLst>
                </a:custGeom>
                <a:solidFill>
                  <a:srgbClr val="FFC080"/>
                </a:solidFill>
                <a:ln w="9525" cap="rnd">
                  <a:noFill/>
                  <a:round/>
                  <a:headEnd/>
                  <a:tailEnd/>
                </a:ln>
              </p:spPr>
              <p:txBody>
                <a:bodyPr/>
                <a:lstStyle/>
                <a:p>
                  <a:endParaRPr lang="en-US"/>
                </a:p>
              </p:txBody>
            </p:sp>
            <p:sp>
              <p:nvSpPr>
                <p:cNvPr id="1146" name="Freeform 24"/>
                <p:cNvSpPr>
                  <a:spLocks/>
                </p:cNvSpPr>
                <p:nvPr/>
              </p:nvSpPr>
              <p:spPr bwMode="auto">
                <a:xfrm>
                  <a:off x="5297" y="1080"/>
                  <a:ext cx="17" cy="18"/>
                </a:xfrm>
                <a:custGeom>
                  <a:avLst/>
                  <a:gdLst>
                    <a:gd name="T0" fmla="*/ 0 w 17"/>
                    <a:gd name="T1" fmla="*/ 4 h 18"/>
                    <a:gd name="T2" fmla="*/ 1 w 17"/>
                    <a:gd name="T3" fmla="*/ 7 h 18"/>
                    <a:gd name="T4" fmla="*/ 1 w 17"/>
                    <a:gd name="T5" fmla="*/ 8 h 18"/>
                    <a:gd name="T6" fmla="*/ 1 w 17"/>
                    <a:gd name="T7" fmla="*/ 11 h 18"/>
                    <a:gd name="T8" fmla="*/ 1 w 17"/>
                    <a:gd name="T9" fmla="*/ 12 h 18"/>
                    <a:gd name="T10" fmla="*/ 1 w 17"/>
                    <a:gd name="T11" fmla="*/ 14 h 18"/>
                    <a:gd name="T12" fmla="*/ 5 w 17"/>
                    <a:gd name="T13" fmla="*/ 16 h 18"/>
                    <a:gd name="T14" fmla="*/ 7 w 17"/>
                    <a:gd name="T15" fmla="*/ 16 h 18"/>
                    <a:gd name="T16" fmla="*/ 10 w 17"/>
                    <a:gd name="T17" fmla="*/ 17 h 18"/>
                    <a:gd name="T18" fmla="*/ 14 w 17"/>
                    <a:gd name="T19" fmla="*/ 15 h 18"/>
                    <a:gd name="T20" fmla="*/ 16 w 17"/>
                    <a:gd name="T21" fmla="*/ 15 h 18"/>
                    <a:gd name="T22" fmla="*/ 16 w 17"/>
                    <a:gd name="T23" fmla="*/ 13 h 18"/>
                    <a:gd name="T24" fmla="*/ 16 w 17"/>
                    <a:gd name="T25" fmla="*/ 10 h 18"/>
                    <a:gd name="T26" fmla="*/ 16 w 17"/>
                    <a:gd name="T27" fmla="*/ 8 h 18"/>
                    <a:gd name="T28" fmla="*/ 16 w 17"/>
                    <a:gd name="T29" fmla="*/ 5 h 18"/>
                    <a:gd name="T30" fmla="*/ 14 w 17"/>
                    <a:gd name="T31" fmla="*/ 4 h 18"/>
                    <a:gd name="T32" fmla="*/ 12 w 17"/>
                    <a:gd name="T33" fmla="*/ 0 h 18"/>
                    <a:gd name="T34" fmla="*/ 1 w 17"/>
                    <a:gd name="T35" fmla="*/ 0 h 18"/>
                    <a:gd name="T36" fmla="*/ 0 w 17"/>
                    <a:gd name="T37" fmla="*/ 4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8"/>
                    <a:gd name="T59" fmla="*/ 17 w 1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8">
                      <a:moveTo>
                        <a:pt x="0" y="4"/>
                      </a:moveTo>
                      <a:lnTo>
                        <a:pt x="1" y="7"/>
                      </a:lnTo>
                      <a:lnTo>
                        <a:pt x="1" y="8"/>
                      </a:lnTo>
                      <a:lnTo>
                        <a:pt x="1" y="11"/>
                      </a:lnTo>
                      <a:lnTo>
                        <a:pt x="1" y="12"/>
                      </a:lnTo>
                      <a:lnTo>
                        <a:pt x="1" y="14"/>
                      </a:lnTo>
                      <a:lnTo>
                        <a:pt x="5" y="16"/>
                      </a:lnTo>
                      <a:lnTo>
                        <a:pt x="7" y="16"/>
                      </a:lnTo>
                      <a:lnTo>
                        <a:pt x="10" y="17"/>
                      </a:lnTo>
                      <a:lnTo>
                        <a:pt x="14" y="15"/>
                      </a:lnTo>
                      <a:lnTo>
                        <a:pt x="16" y="15"/>
                      </a:lnTo>
                      <a:lnTo>
                        <a:pt x="16" y="13"/>
                      </a:lnTo>
                      <a:lnTo>
                        <a:pt x="16" y="10"/>
                      </a:lnTo>
                      <a:lnTo>
                        <a:pt x="16" y="8"/>
                      </a:lnTo>
                      <a:lnTo>
                        <a:pt x="16" y="5"/>
                      </a:lnTo>
                      <a:lnTo>
                        <a:pt x="14" y="4"/>
                      </a:lnTo>
                      <a:lnTo>
                        <a:pt x="12" y="0"/>
                      </a:lnTo>
                      <a:lnTo>
                        <a:pt x="1" y="0"/>
                      </a:lnTo>
                      <a:lnTo>
                        <a:pt x="0" y="4"/>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1147" name="Freeform 25"/>
                <p:cNvSpPr>
                  <a:spLocks/>
                </p:cNvSpPr>
                <p:nvPr/>
              </p:nvSpPr>
              <p:spPr bwMode="auto">
                <a:xfrm>
                  <a:off x="5300" y="1091"/>
                  <a:ext cx="17" cy="17"/>
                </a:xfrm>
                <a:custGeom>
                  <a:avLst/>
                  <a:gdLst>
                    <a:gd name="T0" fmla="*/ 16 w 17"/>
                    <a:gd name="T1" fmla="*/ 6 h 17"/>
                    <a:gd name="T2" fmla="*/ 9 w 17"/>
                    <a:gd name="T3" fmla="*/ 0 h 17"/>
                    <a:gd name="T4" fmla="*/ 3 w 17"/>
                    <a:gd name="T5" fmla="*/ 3 h 17"/>
                    <a:gd name="T6" fmla="*/ 0 w 17"/>
                    <a:gd name="T7" fmla="*/ 6 h 17"/>
                    <a:gd name="T8" fmla="*/ 0 w 17"/>
                    <a:gd name="T9" fmla="*/ 16 h 17"/>
                    <a:gd name="T10" fmla="*/ 3 w 17"/>
                    <a:gd name="T11" fmla="*/ 6 h 17"/>
                    <a:gd name="T12" fmla="*/ 3 w 17"/>
                    <a:gd name="T13" fmla="*/ 3 h 17"/>
                    <a:gd name="T14" fmla="*/ 16 w 17"/>
                    <a:gd name="T15" fmla="*/ 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6"/>
                      </a:moveTo>
                      <a:lnTo>
                        <a:pt x="9" y="0"/>
                      </a:lnTo>
                      <a:lnTo>
                        <a:pt x="3" y="3"/>
                      </a:lnTo>
                      <a:lnTo>
                        <a:pt x="0" y="6"/>
                      </a:lnTo>
                      <a:lnTo>
                        <a:pt x="0" y="16"/>
                      </a:lnTo>
                      <a:lnTo>
                        <a:pt x="3" y="6"/>
                      </a:lnTo>
                      <a:lnTo>
                        <a:pt x="3" y="3"/>
                      </a:lnTo>
                      <a:lnTo>
                        <a:pt x="16" y="6"/>
                      </a:lnTo>
                    </a:path>
                  </a:pathLst>
                </a:custGeom>
                <a:solidFill>
                  <a:srgbClr val="402000"/>
                </a:solidFill>
                <a:ln w="9525" cap="rnd">
                  <a:noFill/>
                  <a:round/>
                  <a:headEnd/>
                  <a:tailEnd/>
                </a:ln>
              </p:spPr>
              <p:txBody>
                <a:bodyPr/>
                <a:lstStyle/>
                <a:p>
                  <a:endParaRPr lang="en-US"/>
                </a:p>
              </p:txBody>
            </p:sp>
          </p:grpSp>
          <p:grpSp>
            <p:nvGrpSpPr>
              <p:cNvPr id="1064" name="Group 26"/>
              <p:cNvGrpSpPr>
                <a:grpSpLocks/>
              </p:cNvGrpSpPr>
              <p:nvPr/>
            </p:nvGrpSpPr>
            <p:grpSpPr bwMode="auto">
              <a:xfrm>
                <a:off x="5339" y="1496"/>
                <a:ext cx="91" cy="59"/>
                <a:chOff x="5339" y="1496"/>
                <a:chExt cx="91" cy="59"/>
              </a:xfrm>
            </p:grpSpPr>
            <p:sp>
              <p:nvSpPr>
                <p:cNvPr id="1128" name="Freeform 27"/>
                <p:cNvSpPr>
                  <a:spLocks/>
                </p:cNvSpPr>
                <p:nvPr/>
              </p:nvSpPr>
              <p:spPr bwMode="auto">
                <a:xfrm>
                  <a:off x="5339" y="1496"/>
                  <a:ext cx="91" cy="59"/>
                </a:xfrm>
                <a:custGeom>
                  <a:avLst/>
                  <a:gdLst>
                    <a:gd name="T0" fmla="*/ 36 w 91"/>
                    <a:gd name="T1" fmla="*/ 1 h 59"/>
                    <a:gd name="T2" fmla="*/ 35 w 91"/>
                    <a:gd name="T3" fmla="*/ 16 h 59"/>
                    <a:gd name="T4" fmla="*/ 59 w 91"/>
                    <a:gd name="T5" fmla="*/ 30 h 59"/>
                    <a:gd name="T6" fmla="*/ 79 w 91"/>
                    <a:gd name="T7" fmla="*/ 36 h 59"/>
                    <a:gd name="T8" fmla="*/ 90 w 91"/>
                    <a:gd name="T9" fmla="*/ 43 h 59"/>
                    <a:gd name="T10" fmla="*/ 89 w 91"/>
                    <a:gd name="T11" fmla="*/ 50 h 59"/>
                    <a:gd name="T12" fmla="*/ 75 w 91"/>
                    <a:gd name="T13" fmla="*/ 55 h 59"/>
                    <a:gd name="T14" fmla="*/ 53 w 91"/>
                    <a:gd name="T15" fmla="*/ 58 h 59"/>
                    <a:gd name="T16" fmla="*/ 35 w 91"/>
                    <a:gd name="T17" fmla="*/ 54 h 59"/>
                    <a:gd name="T18" fmla="*/ 24 w 91"/>
                    <a:gd name="T19" fmla="*/ 50 h 59"/>
                    <a:gd name="T20" fmla="*/ 24 w 91"/>
                    <a:gd name="T21" fmla="*/ 54 h 59"/>
                    <a:gd name="T22" fmla="*/ 9 w 91"/>
                    <a:gd name="T23" fmla="*/ 54 h 59"/>
                    <a:gd name="T24" fmla="*/ 0 w 91"/>
                    <a:gd name="T25" fmla="*/ 51 h 59"/>
                    <a:gd name="T26" fmla="*/ 0 w 91"/>
                    <a:gd name="T27" fmla="*/ 43 h 59"/>
                    <a:gd name="T28" fmla="*/ 0 w 91"/>
                    <a:gd name="T29" fmla="*/ 39 h 59"/>
                    <a:gd name="T30" fmla="*/ 0 w 91"/>
                    <a:gd name="T31" fmla="*/ 28 h 59"/>
                    <a:gd name="T32" fmla="*/ 2 w 91"/>
                    <a:gd name="T33" fmla="*/ 21 h 59"/>
                    <a:gd name="T34" fmla="*/ 6 w 91"/>
                    <a:gd name="T35" fmla="*/ 14 h 59"/>
                    <a:gd name="T36" fmla="*/ 8 w 91"/>
                    <a:gd name="T37" fmla="*/ 0 h 59"/>
                    <a:gd name="T38" fmla="*/ 36 w 91"/>
                    <a:gd name="T39" fmla="*/ 1 h 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1"/>
                    <a:gd name="T61" fmla="*/ 0 h 59"/>
                    <a:gd name="T62" fmla="*/ 91 w 91"/>
                    <a:gd name="T63" fmla="*/ 59 h 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1" h="59">
                      <a:moveTo>
                        <a:pt x="36" y="1"/>
                      </a:moveTo>
                      <a:lnTo>
                        <a:pt x="35" y="16"/>
                      </a:lnTo>
                      <a:lnTo>
                        <a:pt x="59" y="30"/>
                      </a:lnTo>
                      <a:lnTo>
                        <a:pt x="79" y="36"/>
                      </a:lnTo>
                      <a:lnTo>
                        <a:pt x="90" y="43"/>
                      </a:lnTo>
                      <a:lnTo>
                        <a:pt x="89" y="50"/>
                      </a:lnTo>
                      <a:lnTo>
                        <a:pt x="75" y="55"/>
                      </a:lnTo>
                      <a:lnTo>
                        <a:pt x="53" y="58"/>
                      </a:lnTo>
                      <a:lnTo>
                        <a:pt x="35" y="54"/>
                      </a:lnTo>
                      <a:lnTo>
                        <a:pt x="24" y="50"/>
                      </a:lnTo>
                      <a:lnTo>
                        <a:pt x="24" y="54"/>
                      </a:lnTo>
                      <a:lnTo>
                        <a:pt x="9" y="54"/>
                      </a:lnTo>
                      <a:lnTo>
                        <a:pt x="0" y="51"/>
                      </a:lnTo>
                      <a:lnTo>
                        <a:pt x="0" y="43"/>
                      </a:lnTo>
                      <a:lnTo>
                        <a:pt x="0" y="39"/>
                      </a:lnTo>
                      <a:lnTo>
                        <a:pt x="0" y="28"/>
                      </a:lnTo>
                      <a:lnTo>
                        <a:pt x="2" y="21"/>
                      </a:lnTo>
                      <a:lnTo>
                        <a:pt x="6" y="14"/>
                      </a:lnTo>
                      <a:lnTo>
                        <a:pt x="8" y="0"/>
                      </a:lnTo>
                      <a:lnTo>
                        <a:pt x="36" y="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1129" name="Freeform 28"/>
                <p:cNvSpPr>
                  <a:spLocks/>
                </p:cNvSpPr>
                <p:nvPr/>
              </p:nvSpPr>
              <p:spPr bwMode="auto">
                <a:xfrm>
                  <a:off x="5370" y="1516"/>
                  <a:ext cx="27" cy="19"/>
                </a:xfrm>
                <a:custGeom>
                  <a:avLst/>
                  <a:gdLst>
                    <a:gd name="T0" fmla="*/ 6 w 27"/>
                    <a:gd name="T1" fmla="*/ 0 h 19"/>
                    <a:gd name="T2" fmla="*/ 0 w 27"/>
                    <a:gd name="T3" fmla="*/ 9 h 19"/>
                    <a:gd name="T4" fmla="*/ 23 w 27"/>
                    <a:gd name="T5" fmla="*/ 18 h 19"/>
                    <a:gd name="T6" fmla="*/ 26 w 27"/>
                    <a:gd name="T7" fmla="*/ 11 h 19"/>
                    <a:gd name="T8" fmla="*/ 6 w 27"/>
                    <a:gd name="T9" fmla="*/ 0 h 19"/>
                    <a:gd name="T10" fmla="*/ 0 60000 65536"/>
                    <a:gd name="T11" fmla="*/ 0 60000 65536"/>
                    <a:gd name="T12" fmla="*/ 0 60000 65536"/>
                    <a:gd name="T13" fmla="*/ 0 60000 65536"/>
                    <a:gd name="T14" fmla="*/ 0 60000 65536"/>
                    <a:gd name="T15" fmla="*/ 0 w 27"/>
                    <a:gd name="T16" fmla="*/ 0 h 19"/>
                    <a:gd name="T17" fmla="*/ 27 w 27"/>
                    <a:gd name="T18" fmla="*/ 19 h 19"/>
                  </a:gdLst>
                  <a:ahLst/>
                  <a:cxnLst>
                    <a:cxn ang="T10">
                      <a:pos x="T0" y="T1"/>
                    </a:cxn>
                    <a:cxn ang="T11">
                      <a:pos x="T2" y="T3"/>
                    </a:cxn>
                    <a:cxn ang="T12">
                      <a:pos x="T4" y="T5"/>
                    </a:cxn>
                    <a:cxn ang="T13">
                      <a:pos x="T6" y="T7"/>
                    </a:cxn>
                    <a:cxn ang="T14">
                      <a:pos x="T8" y="T9"/>
                    </a:cxn>
                  </a:cxnLst>
                  <a:rect l="T15" t="T16" r="T17" b="T18"/>
                  <a:pathLst>
                    <a:path w="27" h="19">
                      <a:moveTo>
                        <a:pt x="6" y="0"/>
                      </a:moveTo>
                      <a:lnTo>
                        <a:pt x="0" y="9"/>
                      </a:lnTo>
                      <a:lnTo>
                        <a:pt x="23" y="18"/>
                      </a:lnTo>
                      <a:lnTo>
                        <a:pt x="26" y="11"/>
                      </a:lnTo>
                      <a:lnTo>
                        <a:pt x="6" y="0"/>
                      </a:lnTo>
                    </a:path>
                  </a:pathLst>
                </a:custGeom>
                <a:solidFill>
                  <a:srgbClr val="808080"/>
                </a:solidFill>
                <a:ln w="9525" cap="rnd">
                  <a:noFill/>
                  <a:round/>
                  <a:headEnd/>
                  <a:tailEnd/>
                </a:ln>
              </p:spPr>
              <p:txBody>
                <a:bodyPr/>
                <a:lstStyle/>
                <a:p>
                  <a:endParaRPr lang="en-US"/>
                </a:p>
              </p:txBody>
            </p:sp>
            <p:sp>
              <p:nvSpPr>
                <p:cNvPr id="1130" name="Freeform 29"/>
                <p:cNvSpPr>
                  <a:spLocks/>
                </p:cNvSpPr>
                <p:nvPr/>
              </p:nvSpPr>
              <p:spPr bwMode="auto">
                <a:xfrm>
                  <a:off x="5396" y="1529"/>
                  <a:ext cx="32" cy="17"/>
                </a:xfrm>
                <a:custGeom>
                  <a:avLst/>
                  <a:gdLst>
                    <a:gd name="T0" fmla="*/ 3 w 32"/>
                    <a:gd name="T1" fmla="*/ 0 h 17"/>
                    <a:gd name="T2" fmla="*/ 0 w 32"/>
                    <a:gd name="T3" fmla="*/ 8 h 17"/>
                    <a:gd name="T4" fmla="*/ 15 w 32"/>
                    <a:gd name="T5" fmla="*/ 14 h 17"/>
                    <a:gd name="T6" fmla="*/ 22 w 32"/>
                    <a:gd name="T7" fmla="*/ 16 h 17"/>
                    <a:gd name="T8" fmla="*/ 31 w 32"/>
                    <a:gd name="T9" fmla="*/ 16 h 17"/>
                    <a:gd name="T10" fmla="*/ 21 w 32"/>
                    <a:gd name="T11" fmla="*/ 6 h 17"/>
                    <a:gd name="T12" fmla="*/ 3 w 32"/>
                    <a:gd name="T13" fmla="*/ 0 h 17"/>
                    <a:gd name="T14" fmla="*/ 0 60000 65536"/>
                    <a:gd name="T15" fmla="*/ 0 60000 65536"/>
                    <a:gd name="T16" fmla="*/ 0 60000 65536"/>
                    <a:gd name="T17" fmla="*/ 0 60000 65536"/>
                    <a:gd name="T18" fmla="*/ 0 60000 65536"/>
                    <a:gd name="T19" fmla="*/ 0 60000 65536"/>
                    <a:gd name="T20" fmla="*/ 0 60000 65536"/>
                    <a:gd name="T21" fmla="*/ 0 w 32"/>
                    <a:gd name="T22" fmla="*/ 0 h 17"/>
                    <a:gd name="T23" fmla="*/ 32 w 32"/>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7">
                      <a:moveTo>
                        <a:pt x="3" y="0"/>
                      </a:moveTo>
                      <a:lnTo>
                        <a:pt x="0" y="8"/>
                      </a:lnTo>
                      <a:lnTo>
                        <a:pt x="15" y="14"/>
                      </a:lnTo>
                      <a:lnTo>
                        <a:pt x="22" y="16"/>
                      </a:lnTo>
                      <a:lnTo>
                        <a:pt x="31" y="16"/>
                      </a:lnTo>
                      <a:lnTo>
                        <a:pt x="21" y="6"/>
                      </a:lnTo>
                      <a:lnTo>
                        <a:pt x="3" y="0"/>
                      </a:lnTo>
                    </a:path>
                  </a:pathLst>
                </a:custGeom>
                <a:solidFill>
                  <a:srgbClr val="808080"/>
                </a:solidFill>
                <a:ln w="9525" cap="rnd">
                  <a:noFill/>
                  <a:round/>
                  <a:headEnd/>
                  <a:tailEnd/>
                </a:ln>
              </p:spPr>
              <p:txBody>
                <a:bodyPr/>
                <a:lstStyle/>
                <a:p>
                  <a:endParaRPr lang="en-US"/>
                </a:p>
              </p:txBody>
            </p:sp>
            <p:sp>
              <p:nvSpPr>
                <p:cNvPr id="1131" name="Freeform 30"/>
                <p:cNvSpPr>
                  <a:spLocks/>
                </p:cNvSpPr>
                <p:nvPr/>
              </p:nvSpPr>
              <p:spPr bwMode="auto">
                <a:xfrm>
                  <a:off x="5340" y="1516"/>
                  <a:ext cx="89" cy="36"/>
                </a:xfrm>
                <a:custGeom>
                  <a:avLst/>
                  <a:gdLst>
                    <a:gd name="T0" fmla="*/ 88 w 89"/>
                    <a:gd name="T1" fmla="*/ 29 h 36"/>
                    <a:gd name="T2" fmla="*/ 88 w 89"/>
                    <a:gd name="T3" fmla="*/ 24 h 36"/>
                    <a:gd name="T4" fmla="*/ 76 w 89"/>
                    <a:gd name="T5" fmla="*/ 25 h 36"/>
                    <a:gd name="T6" fmla="*/ 58 w 89"/>
                    <a:gd name="T7" fmla="*/ 22 h 36"/>
                    <a:gd name="T8" fmla="*/ 47 w 89"/>
                    <a:gd name="T9" fmla="*/ 19 h 36"/>
                    <a:gd name="T10" fmla="*/ 27 w 89"/>
                    <a:gd name="T11" fmla="*/ 11 h 36"/>
                    <a:gd name="T12" fmla="*/ 18 w 89"/>
                    <a:gd name="T13" fmla="*/ 9 h 36"/>
                    <a:gd name="T14" fmla="*/ 9 w 89"/>
                    <a:gd name="T15" fmla="*/ 5 h 36"/>
                    <a:gd name="T16" fmla="*/ 5 w 89"/>
                    <a:gd name="T17" fmla="*/ 0 h 36"/>
                    <a:gd name="T18" fmla="*/ 0 w 89"/>
                    <a:gd name="T19" fmla="*/ 7 h 36"/>
                    <a:gd name="T20" fmla="*/ 0 w 89"/>
                    <a:gd name="T21" fmla="*/ 22 h 36"/>
                    <a:gd name="T22" fmla="*/ 6 w 89"/>
                    <a:gd name="T23" fmla="*/ 24 h 36"/>
                    <a:gd name="T24" fmla="*/ 22 w 89"/>
                    <a:gd name="T25" fmla="*/ 27 h 36"/>
                    <a:gd name="T26" fmla="*/ 29 w 89"/>
                    <a:gd name="T27" fmla="*/ 27 h 36"/>
                    <a:gd name="T28" fmla="*/ 39 w 89"/>
                    <a:gd name="T29" fmla="*/ 32 h 36"/>
                    <a:gd name="T30" fmla="*/ 51 w 89"/>
                    <a:gd name="T31" fmla="*/ 35 h 36"/>
                    <a:gd name="T32" fmla="*/ 59 w 89"/>
                    <a:gd name="T33" fmla="*/ 35 h 36"/>
                    <a:gd name="T34" fmla="*/ 72 w 89"/>
                    <a:gd name="T35" fmla="*/ 35 h 36"/>
                    <a:gd name="T36" fmla="*/ 88 w 89"/>
                    <a:gd name="T37" fmla="*/ 29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9"/>
                    <a:gd name="T58" fmla="*/ 0 h 36"/>
                    <a:gd name="T59" fmla="*/ 89 w 89"/>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9" h="36">
                      <a:moveTo>
                        <a:pt x="88" y="29"/>
                      </a:moveTo>
                      <a:lnTo>
                        <a:pt x="88" y="24"/>
                      </a:lnTo>
                      <a:lnTo>
                        <a:pt x="76" y="25"/>
                      </a:lnTo>
                      <a:lnTo>
                        <a:pt x="58" y="22"/>
                      </a:lnTo>
                      <a:lnTo>
                        <a:pt x="47" y="19"/>
                      </a:lnTo>
                      <a:lnTo>
                        <a:pt x="27" y="11"/>
                      </a:lnTo>
                      <a:lnTo>
                        <a:pt x="18" y="9"/>
                      </a:lnTo>
                      <a:lnTo>
                        <a:pt x="9" y="5"/>
                      </a:lnTo>
                      <a:lnTo>
                        <a:pt x="5" y="0"/>
                      </a:lnTo>
                      <a:lnTo>
                        <a:pt x="0" y="7"/>
                      </a:lnTo>
                      <a:lnTo>
                        <a:pt x="0" y="22"/>
                      </a:lnTo>
                      <a:lnTo>
                        <a:pt x="6" y="24"/>
                      </a:lnTo>
                      <a:lnTo>
                        <a:pt x="22" y="27"/>
                      </a:lnTo>
                      <a:lnTo>
                        <a:pt x="29" y="27"/>
                      </a:lnTo>
                      <a:lnTo>
                        <a:pt x="39" y="32"/>
                      </a:lnTo>
                      <a:lnTo>
                        <a:pt x="51" y="35"/>
                      </a:lnTo>
                      <a:lnTo>
                        <a:pt x="59" y="35"/>
                      </a:lnTo>
                      <a:lnTo>
                        <a:pt x="72" y="35"/>
                      </a:lnTo>
                      <a:lnTo>
                        <a:pt x="88" y="29"/>
                      </a:lnTo>
                    </a:path>
                  </a:pathLst>
                </a:custGeom>
                <a:solidFill>
                  <a:srgbClr val="808080"/>
                </a:solidFill>
                <a:ln w="9525" cap="rnd">
                  <a:noFill/>
                  <a:round/>
                  <a:headEnd/>
                  <a:tailEnd/>
                </a:ln>
              </p:spPr>
              <p:txBody>
                <a:bodyPr/>
                <a:lstStyle/>
                <a:p>
                  <a:endParaRPr lang="en-US"/>
                </a:p>
              </p:txBody>
            </p:sp>
            <p:sp>
              <p:nvSpPr>
                <p:cNvPr id="1132" name="Freeform 31"/>
                <p:cNvSpPr>
                  <a:spLocks/>
                </p:cNvSpPr>
                <p:nvPr/>
              </p:nvSpPr>
              <p:spPr bwMode="auto">
                <a:xfrm>
                  <a:off x="5346" y="1496"/>
                  <a:ext cx="30" cy="30"/>
                </a:xfrm>
                <a:custGeom>
                  <a:avLst/>
                  <a:gdLst>
                    <a:gd name="T0" fmla="*/ 28 w 30"/>
                    <a:gd name="T1" fmla="*/ 1 h 30"/>
                    <a:gd name="T2" fmla="*/ 26 w 30"/>
                    <a:gd name="T3" fmla="*/ 16 h 30"/>
                    <a:gd name="T4" fmla="*/ 29 w 30"/>
                    <a:gd name="T5" fmla="*/ 19 h 30"/>
                    <a:gd name="T6" fmla="*/ 22 w 30"/>
                    <a:gd name="T7" fmla="*/ 29 h 30"/>
                    <a:gd name="T8" fmla="*/ 13 w 30"/>
                    <a:gd name="T9" fmla="*/ 29 h 30"/>
                    <a:gd name="T10" fmla="*/ 3 w 30"/>
                    <a:gd name="T11" fmla="*/ 24 h 30"/>
                    <a:gd name="T12" fmla="*/ 0 w 30"/>
                    <a:gd name="T13" fmla="*/ 18 h 30"/>
                    <a:gd name="T14" fmla="*/ 2 w 30"/>
                    <a:gd name="T15" fmla="*/ 15 h 30"/>
                    <a:gd name="T16" fmla="*/ 2 w 30"/>
                    <a:gd name="T17" fmla="*/ 0 h 30"/>
                    <a:gd name="T18" fmla="*/ 28 w 30"/>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0"/>
                    <a:gd name="T32" fmla="*/ 30 w 30"/>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0">
                      <a:moveTo>
                        <a:pt x="28" y="1"/>
                      </a:moveTo>
                      <a:lnTo>
                        <a:pt x="26" y="16"/>
                      </a:lnTo>
                      <a:lnTo>
                        <a:pt x="29" y="19"/>
                      </a:lnTo>
                      <a:lnTo>
                        <a:pt x="22" y="29"/>
                      </a:lnTo>
                      <a:lnTo>
                        <a:pt x="13" y="29"/>
                      </a:lnTo>
                      <a:lnTo>
                        <a:pt x="3" y="24"/>
                      </a:lnTo>
                      <a:lnTo>
                        <a:pt x="0" y="18"/>
                      </a:lnTo>
                      <a:lnTo>
                        <a:pt x="2" y="15"/>
                      </a:lnTo>
                      <a:lnTo>
                        <a:pt x="2" y="0"/>
                      </a:lnTo>
                      <a:lnTo>
                        <a:pt x="28" y="1"/>
                      </a:lnTo>
                    </a:path>
                  </a:pathLst>
                </a:custGeom>
                <a:solidFill>
                  <a:srgbClr val="A0A0A0"/>
                </a:solidFill>
                <a:ln w="9525" cap="rnd">
                  <a:noFill/>
                  <a:round/>
                  <a:headEnd/>
                  <a:tailEnd/>
                </a:ln>
              </p:spPr>
              <p:txBody>
                <a:bodyPr/>
                <a:lstStyle/>
                <a:p>
                  <a:endParaRPr lang="en-US"/>
                </a:p>
              </p:txBody>
            </p:sp>
          </p:grpSp>
          <p:grpSp>
            <p:nvGrpSpPr>
              <p:cNvPr id="1065" name="Group 32"/>
              <p:cNvGrpSpPr>
                <a:grpSpLocks/>
              </p:cNvGrpSpPr>
              <p:nvPr/>
            </p:nvGrpSpPr>
            <p:grpSpPr bwMode="auto">
              <a:xfrm>
                <a:off x="5340" y="1392"/>
                <a:ext cx="40" cy="119"/>
                <a:chOff x="5340" y="1392"/>
                <a:chExt cx="40" cy="119"/>
              </a:xfrm>
            </p:grpSpPr>
            <p:sp>
              <p:nvSpPr>
                <p:cNvPr id="1126" name="Freeform 33"/>
                <p:cNvSpPr>
                  <a:spLocks/>
                </p:cNvSpPr>
                <p:nvPr/>
              </p:nvSpPr>
              <p:spPr bwMode="auto">
                <a:xfrm>
                  <a:off x="5340" y="1392"/>
                  <a:ext cx="40" cy="119"/>
                </a:xfrm>
                <a:custGeom>
                  <a:avLst/>
                  <a:gdLst>
                    <a:gd name="T0" fmla="*/ 3 w 40"/>
                    <a:gd name="T1" fmla="*/ 2 h 119"/>
                    <a:gd name="T2" fmla="*/ 1 w 40"/>
                    <a:gd name="T3" fmla="*/ 42 h 119"/>
                    <a:gd name="T4" fmla="*/ 1 w 40"/>
                    <a:gd name="T5" fmla="*/ 75 h 119"/>
                    <a:gd name="T6" fmla="*/ 0 w 40"/>
                    <a:gd name="T7" fmla="*/ 112 h 119"/>
                    <a:gd name="T8" fmla="*/ 19 w 40"/>
                    <a:gd name="T9" fmla="*/ 118 h 119"/>
                    <a:gd name="T10" fmla="*/ 37 w 40"/>
                    <a:gd name="T11" fmla="*/ 118 h 119"/>
                    <a:gd name="T12" fmla="*/ 39 w 40"/>
                    <a:gd name="T13" fmla="*/ 0 h 119"/>
                    <a:gd name="T14" fmla="*/ 3 w 40"/>
                    <a:gd name="T15" fmla="*/ 2 h 119"/>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19"/>
                    <a:gd name="T26" fmla="*/ 40 w 40"/>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19">
                      <a:moveTo>
                        <a:pt x="3" y="2"/>
                      </a:moveTo>
                      <a:lnTo>
                        <a:pt x="1" y="42"/>
                      </a:lnTo>
                      <a:lnTo>
                        <a:pt x="1" y="75"/>
                      </a:lnTo>
                      <a:lnTo>
                        <a:pt x="0" y="112"/>
                      </a:lnTo>
                      <a:lnTo>
                        <a:pt x="19" y="118"/>
                      </a:lnTo>
                      <a:lnTo>
                        <a:pt x="37" y="118"/>
                      </a:lnTo>
                      <a:lnTo>
                        <a:pt x="39" y="0"/>
                      </a:lnTo>
                      <a:lnTo>
                        <a:pt x="3" y="2"/>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1127" name="Freeform 34"/>
                <p:cNvSpPr>
                  <a:spLocks/>
                </p:cNvSpPr>
                <p:nvPr/>
              </p:nvSpPr>
              <p:spPr bwMode="auto">
                <a:xfrm>
                  <a:off x="5344" y="1394"/>
                  <a:ext cx="34" cy="114"/>
                </a:xfrm>
                <a:custGeom>
                  <a:avLst/>
                  <a:gdLst>
                    <a:gd name="T0" fmla="*/ 2 w 34"/>
                    <a:gd name="T1" fmla="*/ 3 h 114"/>
                    <a:gd name="T2" fmla="*/ 0 w 34"/>
                    <a:gd name="T3" fmla="*/ 37 h 114"/>
                    <a:gd name="T4" fmla="*/ 0 w 34"/>
                    <a:gd name="T5" fmla="*/ 63 h 114"/>
                    <a:gd name="T6" fmla="*/ 0 w 34"/>
                    <a:gd name="T7" fmla="*/ 105 h 114"/>
                    <a:gd name="T8" fmla="*/ 16 w 34"/>
                    <a:gd name="T9" fmla="*/ 113 h 114"/>
                    <a:gd name="T10" fmla="*/ 30 w 34"/>
                    <a:gd name="T11" fmla="*/ 113 h 114"/>
                    <a:gd name="T12" fmla="*/ 33 w 34"/>
                    <a:gd name="T13" fmla="*/ 0 h 114"/>
                    <a:gd name="T14" fmla="*/ 2 w 34"/>
                    <a:gd name="T15" fmla="*/ 3 h 114"/>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114"/>
                    <a:gd name="T26" fmla="*/ 34 w 34"/>
                    <a:gd name="T27" fmla="*/ 114 h 1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114">
                      <a:moveTo>
                        <a:pt x="2" y="3"/>
                      </a:moveTo>
                      <a:lnTo>
                        <a:pt x="0" y="37"/>
                      </a:lnTo>
                      <a:lnTo>
                        <a:pt x="0" y="63"/>
                      </a:lnTo>
                      <a:lnTo>
                        <a:pt x="0" y="105"/>
                      </a:lnTo>
                      <a:lnTo>
                        <a:pt x="16" y="113"/>
                      </a:lnTo>
                      <a:lnTo>
                        <a:pt x="30" y="113"/>
                      </a:lnTo>
                      <a:lnTo>
                        <a:pt x="33" y="0"/>
                      </a:lnTo>
                      <a:lnTo>
                        <a:pt x="2" y="3"/>
                      </a:lnTo>
                    </a:path>
                  </a:pathLst>
                </a:custGeom>
                <a:solidFill>
                  <a:srgbClr val="808080"/>
                </a:solidFill>
                <a:ln w="9525" cap="rnd">
                  <a:noFill/>
                  <a:round/>
                  <a:headEnd/>
                  <a:tailEnd/>
                </a:ln>
              </p:spPr>
              <p:txBody>
                <a:bodyPr/>
                <a:lstStyle/>
                <a:p>
                  <a:endParaRPr lang="en-US"/>
                </a:p>
              </p:txBody>
            </p:sp>
          </p:grpSp>
          <p:grpSp>
            <p:nvGrpSpPr>
              <p:cNvPr id="1066" name="Group 35"/>
              <p:cNvGrpSpPr>
                <a:grpSpLocks/>
              </p:cNvGrpSpPr>
              <p:nvPr/>
            </p:nvGrpSpPr>
            <p:grpSpPr bwMode="auto">
              <a:xfrm>
                <a:off x="5360" y="1512"/>
                <a:ext cx="94" cy="60"/>
                <a:chOff x="5360" y="1512"/>
                <a:chExt cx="94" cy="60"/>
              </a:xfrm>
            </p:grpSpPr>
            <p:sp>
              <p:nvSpPr>
                <p:cNvPr id="1121" name="Freeform 36"/>
                <p:cNvSpPr>
                  <a:spLocks/>
                </p:cNvSpPr>
                <p:nvPr/>
              </p:nvSpPr>
              <p:spPr bwMode="auto">
                <a:xfrm>
                  <a:off x="5360" y="1512"/>
                  <a:ext cx="94" cy="60"/>
                </a:xfrm>
                <a:custGeom>
                  <a:avLst/>
                  <a:gdLst>
                    <a:gd name="T0" fmla="*/ 37 w 94"/>
                    <a:gd name="T1" fmla="*/ 1 h 60"/>
                    <a:gd name="T2" fmla="*/ 36 w 94"/>
                    <a:gd name="T3" fmla="*/ 16 h 60"/>
                    <a:gd name="T4" fmla="*/ 61 w 94"/>
                    <a:gd name="T5" fmla="*/ 31 h 60"/>
                    <a:gd name="T6" fmla="*/ 81 w 94"/>
                    <a:gd name="T7" fmla="*/ 37 h 60"/>
                    <a:gd name="T8" fmla="*/ 93 w 94"/>
                    <a:gd name="T9" fmla="*/ 43 h 60"/>
                    <a:gd name="T10" fmla="*/ 92 w 94"/>
                    <a:gd name="T11" fmla="*/ 51 h 60"/>
                    <a:gd name="T12" fmla="*/ 77 w 94"/>
                    <a:gd name="T13" fmla="*/ 57 h 60"/>
                    <a:gd name="T14" fmla="*/ 55 w 94"/>
                    <a:gd name="T15" fmla="*/ 59 h 60"/>
                    <a:gd name="T16" fmla="*/ 36 w 94"/>
                    <a:gd name="T17" fmla="*/ 55 h 60"/>
                    <a:gd name="T18" fmla="*/ 25 w 94"/>
                    <a:gd name="T19" fmla="*/ 51 h 60"/>
                    <a:gd name="T20" fmla="*/ 24 w 94"/>
                    <a:gd name="T21" fmla="*/ 55 h 60"/>
                    <a:gd name="T22" fmla="*/ 10 w 94"/>
                    <a:gd name="T23" fmla="*/ 55 h 60"/>
                    <a:gd name="T24" fmla="*/ 1 w 94"/>
                    <a:gd name="T25" fmla="*/ 52 h 60"/>
                    <a:gd name="T26" fmla="*/ 1 w 94"/>
                    <a:gd name="T27" fmla="*/ 44 h 60"/>
                    <a:gd name="T28" fmla="*/ 0 w 94"/>
                    <a:gd name="T29" fmla="*/ 39 h 60"/>
                    <a:gd name="T30" fmla="*/ 0 w 94"/>
                    <a:gd name="T31" fmla="*/ 28 h 60"/>
                    <a:gd name="T32" fmla="*/ 2 w 94"/>
                    <a:gd name="T33" fmla="*/ 22 h 60"/>
                    <a:gd name="T34" fmla="*/ 7 w 94"/>
                    <a:gd name="T35" fmla="*/ 15 h 60"/>
                    <a:gd name="T36" fmla="*/ 8 w 94"/>
                    <a:gd name="T37" fmla="*/ 0 h 60"/>
                    <a:gd name="T38" fmla="*/ 37 w 94"/>
                    <a:gd name="T39" fmla="*/ 1 h 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4"/>
                    <a:gd name="T61" fmla="*/ 0 h 60"/>
                    <a:gd name="T62" fmla="*/ 94 w 94"/>
                    <a:gd name="T63" fmla="*/ 60 h 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4" h="60">
                      <a:moveTo>
                        <a:pt x="37" y="1"/>
                      </a:moveTo>
                      <a:lnTo>
                        <a:pt x="36" y="16"/>
                      </a:lnTo>
                      <a:lnTo>
                        <a:pt x="61" y="31"/>
                      </a:lnTo>
                      <a:lnTo>
                        <a:pt x="81" y="37"/>
                      </a:lnTo>
                      <a:lnTo>
                        <a:pt x="93" y="43"/>
                      </a:lnTo>
                      <a:lnTo>
                        <a:pt x="92" y="51"/>
                      </a:lnTo>
                      <a:lnTo>
                        <a:pt x="77" y="57"/>
                      </a:lnTo>
                      <a:lnTo>
                        <a:pt x="55" y="59"/>
                      </a:lnTo>
                      <a:lnTo>
                        <a:pt x="36" y="55"/>
                      </a:lnTo>
                      <a:lnTo>
                        <a:pt x="25" y="51"/>
                      </a:lnTo>
                      <a:lnTo>
                        <a:pt x="24" y="55"/>
                      </a:lnTo>
                      <a:lnTo>
                        <a:pt x="10" y="55"/>
                      </a:lnTo>
                      <a:lnTo>
                        <a:pt x="1" y="52"/>
                      </a:lnTo>
                      <a:lnTo>
                        <a:pt x="1" y="44"/>
                      </a:lnTo>
                      <a:lnTo>
                        <a:pt x="0" y="39"/>
                      </a:lnTo>
                      <a:lnTo>
                        <a:pt x="0" y="28"/>
                      </a:lnTo>
                      <a:lnTo>
                        <a:pt x="2" y="22"/>
                      </a:lnTo>
                      <a:lnTo>
                        <a:pt x="7" y="15"/>
                      </a:lnTo>
                      <a:lnTo>
                        <a:pt x="8" y="0"/>
                      </a:lnTo>
                      <a:lnTo>
                        <a:pt x="37" y="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1122" name="Freeform 37"/>
                <p:cNvSpPr>
                  <a:spLocks/>
                </p:cNvSpPr>
                <p:nvPr/>
              </p:nvSpPr>
              <p:spPr bwMode="auto">
                <a:xfrm>
                  <a:off x="5391" y="1533"/>
                  <a:ext cx="30" cy="19"/>
                </a:xfrm>
                <a:custGeom>
                  <a:avLst/>
                  <a:gdLst>
                    <a:gd name="T0" fmla="*/ 7 w 30"/>
                    <a:gd name="T1" fmla="*/ 0 h 19"/>
                    <a:gd name="T2" fmla="*/ 0 w 30"/>
                    <a:gd name="T3" fmla="*/ 10 h 19"/>
                    <a:gd name="T4" fmla="*/ 26 w 30"/>
                    <a:gd name="T5" fmla="*/ 18 h 19"/>
                    <a:gd name="T6" fmla="*/ 29 w 30"/>
                    <a:gd name="T7" fmla="*/ 11 h 19"/>
                    <a:gd name="T8" fmla="*/ 7 w 30"/>
                    <a:gd name="T9" fmla="*/ 0 h 19"/>
                    <a:gd name="T10" fmla="*/ 0 60000 65536"/>
                    <a:gd name="T11" fmla="*/ 0 60000 65536"/>
                    <a:gd name="T12" fmla="*/ 0 60000 65536"/>
                    <a:gd name="T13" fmla="*/ 0 60000 65536"/>
                    <a:gd name="T14" fmla="*/ 0 60000 65536"/>
                    <a:gd name="T15" fmla="*/ 0 w 30"/>
                    <a:gd name="T16" fmla="*/ 0 h 19"/>
                    <a:gd name="T17" fmla="*/ 30 w 30"/>
                    <a:gd name="T18" fmla="*/ 19 h 19"/>
                  </a:gdLst>
                  <a:ahLst/>
                  <a:cxnLst>
                    <a:cxn ang="T10">
                      <a:pos x="T0" y="T1"/>
                    </a:cxn>
                    <a:cxn ang="T11">
                      <a:pos x="T2" y="T3"/>
                    </a:cxn>
                    <a:cxn ang="T12">
                      <a:pos x="T4" y="T5"/>
                    </a:cxn>
                    <a:cxn ang="T13">
                      <a:pos x="T6" y="T7"/>
                    </a:cxn>
                    <a:cxn ang="T14">
                      <a:pos x="T8" y="T9"/>
                    </a:cxn>
                  </a:cxnLst>
                  <a:rect l="T15" t="T16" r="T17" b="T18"/>
                  <a:pathLst>
                    <a:path w="30" h="19">
                      <a:moveTo>
                        <a:pt x="7" y="0"/>
                      </a:moveTo>
                      <a:lnTo>
                        <a:pt x="0" y="10"/>
                      </a:lnTo>
                      <a:lnTo>
                        <a:pt x="26" y="18"/>
                      </a:lnTo>
                      <a:lnTo>
                        <a:pt x="29" y="11"/>
                      </a:lnTo>
                      <a:lnTo>
                        <a:pt x="7" y="0"/>
                      </a:lnTo>
                    </a:path>
                  </a:pathLst>
                </a:custGeom>
                <a:solidFill>
                  <a:srgbClr val="808080"/>
                </a:solidFill>
                <a:ln w="9525" cap="rnd">
                  <a:noFill/>
                  <a:round/>
                  <a:headEnd/>
                  <a:tailEnd/>
                </a:ln>
              </p:spPr>
              <p:txBody>
                <a:bodyPr/>
                <a:lstStyle/>
                <a:p>
                  <a:endParaRPr lang="en-US"/>
                </a:p>
              </p:txBody>
            </p:sp>
            <p:sp>
              <p:nvSpPr>
                <p:cNvPr id="1123" name="Freeform 38"/>
                <p:cNvSpPr>
                  <a:spLocks/>
                </p:cNvSpPr>
                <p:nvPr/>
              </p:nvSpPr>
              <p:spPr bwMode="auto">
                <a:xfrm>
                  <a:off x="5419" y="1546"/>
                  <a:ext cx="32" cy="17"/>
                </a:xfrm>
                <a:custGeom>
                  <a:avLst/>
                  <a:gdLst>
                    <a:gd name="T0" fmla="*/ 4 w 32"/>
                    <a:gd name="T1" fmla="*/ 0 h 17"/>
                    <a:gd name="T2" fmla="*/ 0 w 32"/>
                    <a:gd name="T3" fmla="*/ 7 h 17"/>
                    <a:gd name="T4" fmla="*/ 15 w 32"/>
                    <a:gd name="T5" fmla="*/ 14 h 17"/>
                    <a:gd name="T6" fmla="*/ 22 w 32"/>
                    <a:gd name="T7" fmla="*/ 16 h 17"/>
                    <a:gd name="T8" fmla="*/ 31 w 32"/>
                    <a:gd name="T9" fmla="*/ 16 h 17"/>
                    <a:gd name="T10" fmla="*/ 22 w 32"/>
                    <a:gd name="T11" fmla="*/ 7 h 17"/>
                    <a:gd name="T12" fmla="*/ 4 w 32"/>
                    <a:gd name="T13" fmla="*/ 0 h 17"/>
                    <a:gd name="T14" fmla="*/ 0 60000 65536"/>
                    <a:gd name="T15" fmla="*/ 0 60000 65536"/>
                    <a:gd name="T16" fmla="*/ 0 60000 65536"/>
                    <a:gd name="T17" fmla="*/ 0 60000 65536"/>
                    <a:gd name="T18" fmla="*/ 0 60000 65536"/>
                    <a:gd name="T19" fmla="*/ 0 60000 65536"/>
                    <a:gd name="T20" fmla="*/ 0 60000 65536"/>
                    <a:gd name="T21" fmla="*/ 0 w 32"/>
                    <a:gd name="T22" fmla="*/ 0 h 17"/>
                    <a:gd name="T23" fmla="*/ 32 w 32"/>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7">
                      <a:moveTo>
                        <a:pt x="4" y="0"/>
                      </a:moveTo>
                      <a:lnTo>
                        <a:pt x="0" y="7"/>
                      </a:lnTo>
                      <a:lnTo>
                        <a:pt x="15" y="14"/>
                      </a:lnTo>
                      <a:lnTo>
                        <a:pt x="22" y="16"/>
                      </a:lnTo>
                      <a:lnTo>
                        <a:pt x="31" y="16"/>
                      </a:lnTo>
                      <a:lnTo>
                        <a:pt x="22" y="7"/>
                      </a:lnTo>
                      <a:lnTo>
                        <a:pt x="4" y="0"/>
                      </a:lnTo>
                    </a:path>
                  </a:pathLst>
                </a:custGeom>
                <a:solidFill>
                  <a:srgbClr val="808080"/>
                </a:solidFill>
                <a:ln w="9525" cap="rnd">
                  <a:noFill/>
                  <a:round/>
                  <a:headEnd/>
                  <a:tailEnd/>
                </a:ln>
              </p:spPr>
              <p:txBody>
                <a:bodyPr/>
                <a:lstStyle/>
                <a:p>
                  <a:endParaRPr lang="en-US"/>
                </a:p>
              </p:txBody>
            </p:sp>
            <p:sp>
              <p:nvSpPr>
                <p:cNvPr id="1124" name="Freeform 39"/>
                <p:cNvSpPr>
                  <a:spLocks/>
                </p:cNvSpPr>
                <p:nvPr/>
              </p:nvSpPr>
              <p:spPr bwMode="auto">
                <a:xfrm>
                  <a:off x="5362" y="1533"/>
                  <a:ext cx="90" cy="36"/>
                </a:xfrm>
                <a:custGeom>
                  <a:avLst/>
                  <a:gdLst>
                    <a:gd name="T0" fmla="*/ 89 w 90"/>
                    <a:gd name="T1" fmla="*/ 29 h 36"/>
                    <a:gd name="T2" fmla="*/ 89 w 90"/>
                    <a:gd name="T3" fmla="*/ 24 h 36"/>
                    <a:gd name="T4" fmla="*/ 77 w 90"/>
                    <a:gd name="T5" fmla="*/ 26 h 36"/>
                    <a:gd name="T6" fmla="*/ 58 w 90"/>
                    <a:gd name="T7" fmla="*/ 22 h 36"/>
                    <a:gd name="T8" fmla="*/ 47 w 90"/>
                    <a:gd name="T9" fmla="*/ 19 h 36"/>
                    <a:gd name="T10" fmla="*/ 27 w 90"/>
                    <a:gd name="T11" fmla="*/ 11 h 36"/>
                    <a:gd name="T12" fmla="*/ 18 w 90"/>
                    <a:gd name="T13" fmla="*/ 10 h 36"/>
                    <a:gd name="T14" fmla="*/ 9 w 90"/>
                    <a:gd name="T15" fmla="*/ 5 h 36"/>
                    <a:gd name="T16" fmla="*/ 4 w 90"/>
                    <a:gd name="T17" fmla="*/ 0 h 36"/>
                    <a:gd name="T18" fmla="*/ 0 w 90"/>
                    <a:gd name="T19" fmla="*/ 7 h 36"/>
                    <a:gd name="T20" fmla="*/ 0 w 90"/>
                    <a:gd name="T21" fmla="*/ 22 h 36"/>
                    <a:gd name="T22" fmla="*/ 6 w 90"/>
                    <a:gd name="T23" fmla="*/ 24 h 36"/>
                    <a:gd name="T24" fmla="*/ 22 w 90"/>
                    <a:gd name="T25" fmla="*/ 27 h 36"/>
                    <a:gd name="T26" fmla="*/ 29 w 90"/>
                    <a:gd name="T27" fmla="*/ 27 h 36"/>
                    <a:gd name="T28" fmla="*/ 39 w 90"/>
                    <a:gd name="T29" fmla="*/ 32 h 36"/>
                    <a:gd name="T30" fmla="*/ 51 w 90"/>
                    <a:gd name="T31" fmla="*/ 35 h 36"/>
                    <a:gd name="T32" fmla="*/ 60 w 90"/>
                    <a:gd name="T33" fmla="*/ 35 h 36"/>
                    <a:gd name="T34" fmla="*/ 73 w 90"/>
                    <a:gd name="T35" fmla="*/ 35 h 36"/>
                    <a:gd name="T36" fmla="*/ 89 w 90"/>
                    <a:gd name="T37" fmla="*/ 29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36"/>
                    <a:gd name="T59" fmla="*/ 90 w 90"/>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36">
                      <a:moveTo>
                        <a:pt x="89" y="29"/>
                      </a:moveTo>
                      <a:lnTo>
                        <a:pt x="89" y="24"/>
                      </a:lnTo>
                      <a:lnTo>
                        <a:pt x="77" y="26"/>
                      </a:lnTo>
                      <a:lnTo>
                        <a:pt x="58" y="22"/>
                      </a:lnTo>
                      <a:lnTo>
                        <a:pt x="47" y="19"/>
                      </a:lnTo>
                      <a:lnTo>
                        <a:pt x="27" y="11"/>
                      </a:lnTo>
                      <a:lnTo>
                        <a:pt x="18" y="10"/>
                      </a:lnTo>
                      <a:lnTo>
                        <a:pt x="9" y="5"/>
                      </a:lnTo>
                      <a:lnTo>
                        <a:pt x="4" y="0"/>
                      </a:lnTo>
                      <a:lnTo>
                        <a:pt x="0" y="7"/>
                      </a:lnTo>
                      <a:lnTo>
                        <a:pt x="0" y="22"/>
                      </a:lnTo>
                      <a:lnTo>
                        <a:pt x="6" y="24"/>
                      </a:lnTo>
                      <a:lnTo>
                        <a:pt x="22" y="27"/>
                      </a:lnTo>
                      <a:lnTo>
                        <a:pt x="29" y="27"/>
                      </a:lnTo>
                      <a:lnTo>
                        <a:pt x="39" y="32"/>
                      </a:lnTo>
                      <a:lnTo>
                        <a:pt x="51" y="35"/>
                      </a:lnTo>
                      <a:lnTo>
                        <a:pt x="60" y="35"/>
                      </a:lnTo>
                      <a:lnTo>
                        <a:pt x="73" y="35"/>
                      </a:lnTo>
                      <a:lnTo>
                        <a:pt x="89" y="29"/>
                      </a:lnTo>
                    </a:path>
                  </a:pathLst>
                </a:custGeom>
                <a:solidFill>
                  <a:srgbClr val="808080"/>
                </a:solidFill>
                <a:ln w="9525" cap="rnd">
                  <a:noFill/>
                  <a:round/>
                  <a:headEnd/>
                  <a:tailEnd/>
                </a:ln>
              </p:spPr>
              <p:txBody>
                <a:bodyPr/>
                <a:lstStyle/>
                <a:p>
                  <a:endParaRPr lang="en-US"/>
                </a:p>
              </p:txBody>
            </p:sp>
            <p:sp>
              <p:nvSpPr>
                <p:cNvPr id="1125" name="Freeform 40"/>
                <p:cNvSpPr>
                  <a:spLocks/>
                </p:cNvSpPr>
                <p:nvPr/>
              </p:nvSpPr>
              <p:spPr bwMode="auto">
                <a:xfrm>
                  <a:off x="5367" y="1513"/>
                  <a:ext cx="31" cy="30"/>
                </a:xfrm>
                <a:custGeom>
                  <a:avLst/>
                  <a:gdLst>
                    <a:gd name="T0" fmla="*/ 29 w 31"/>
                    <a:gd name="T1" fmla="*/ 2 h 30"/>
                    <a:gd name="T2" fmla="*/ 27 w 31"/>
                    <a:gd name="T3" fmla="*/ 16 h 30"/>
                    <a:gd name="T4" fmla="*/ 30 w 31"/>
                    <a:gd name="T5" fmla="*/ 19 h 30"/>
                    <a:gd name="T6" fmla="*/ 23 w 31"/>
                    <a:gd name="T7" fmla="*/ 29 h 30"/>
                    <a:gd name="T8" fmla="*/ 13 w 31"/>
                    <a:gd name="T9" fmla="*/ 29 h 30"/>
                    <a:gd name="T10" fmla="*/ 4 w 31"/>
                    <a:gd name="T11" fmla="*/ 24 h 30"/>
                    <a:gd name="T12" fmla="*/ 0 w 31"/>
                    <a:gd name="T13" fmla="*/ 19 h 30"/>
                    <a:gd name="T14" fmla="*/ 2 w 31"/>
                    <a:gd name="T15" fmla="*/ 15 h 30"/>
                    <a:gd name="T16" fmla="*/ 2 w 31"/>
                    <a:gd name="T17" fmla="*/ 0 h 30"/>
                    <a:gd name="T18" fmla="*/ 29 w 31"/>
                    <a:gd name="T19" fmla="*/ 2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0"/>
                    <a:gd name="T32" fmla="*/ 31 w 31"/>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0">
                      <a:moveTo>
                        <a:pt x="29" y="2"/>
                      </a:moveTo>
                      <a:lnTo>
                        <a:pt x="27" y="16"/>
                      </a:lnTo>
                      <a:lnTo>
                        <a:pt x="30" y="19"/>
                      </a:lnTo>
                      <a:lnTo>
                        <a:pt x="23" y="29"/>
                      </a:lnTo>
                      <a:lnTo>
                        <a:pt x="13" y="29"/>
                      </a:lnTo>
                      <a:lnTo>
                        <a:pt x="4" y="24"/>
                      </a:lnTo>
                      <a:lnTo>
                        <a:pt x="0" y="19"/>
                      </a:lnTo>
                      <a:lnTo>
                        <a:pt x="2" y="15"/>
                      </a:lnTo>
                      <a:lnTo>
                        <a:pt x="2" y="0"/>
                      </a:lnTo>
                      <a:lnTo>
                        <a:pt x="29" y="2"/>
                      </a:lnTo>
                    </a:path>
                  </a:pathLst>
                </a:custGeom>
                <a:solidFill>
                  <a:srgbClr val="A0A0A0"/>
                </a:solidFill>
                <a:ln w="9525" cap="rnd">
                  <a:noFill/>
                  <a:round/>
                  <a:headEnd/>
                  <a:tailEnd/>
                </a:ln>
              </p:spPr>
              <p:txBody>
                <a:bodyPr/>
                <a:lstStyle/>
                <a:p>
                  <a:endParaRPr lang="en-US"/>
                </a:p>
              </p:txBody>
            </p:sp>
          </p:grpSp>
          <p:sp>
            <p:nvSpPr>
              <p:cNvPr id="1067" name="Oval 41"/>
              <p:cNvSpPr>
                <a:spLocks noChangeArrowheads="1"/>
              </p:cNvSpPr>
              <p:nvPr/>
            </p:nvSpPr>
            <p:spPr bwMode="auto">
              <a:xfrm>
                <a:off x="5225" y="1515"/>
                <a:ext cx="103" cy="49"/>
              </a:xfrm>
              <a:prstGeom prst="ellipse">
                <a:avLst/>
              </a:prstGeom>
              <a:solidFill>
                <a:srgbClr val="606060"/>
              </a:solidFill>
              <a:ln w="12700">
                <a:solidFill>
                  <a:srgbClr val="000000"/>
                </a:solidFill>
                <a:round/>
                <a:headEnd/>
                <a:tailEnd/>
              </a:ln>
            </p:spPr>
            <p:txBody>
              <a:bodyPr wrap="none" anchor="ctr"/>
              <a:lstStyle/>
              <a:p>
                <a:endParaRPr lang="en-US" sz="2400">
                  <a:cs typeface="Angsana New" pitchFamily="18" charset="-34"/>
                </a:endParaRPr>
              </a:p>
            </p:txBody>
          </p:sp>
          <p:sp>
            <p:nvSpPr>
              <p:cNvPr id="1068" name="Rectangle 42"/>
              <p:cNvSpPr>
                <a:spLocks noChangeArrowheads="1"/>
              </p:cNvSpPr>
              <p:nvPr/>
            </p:nvSpPr>
            <p:spPr bwMode="auto">
              <a:xfrm>
                <a:off x="5265" y="1408"/>
                <a:ext cx="23" cy="117"/>
              </a:xfrm>
              <a:prstGeom prst="rect">
                <a:avLst/>
              </a:prstGeom>
              <a:solidFill>
                <a:srgbClr val="606060"/>
              </a:solidFill>
              <a:ln w="12700">
                <a:solidFill>
                  <a:srgbClr val="000000"/>
                </a:solidFill>
                <a:miter lim="800000"/>
                <a:headEnd/>
                <a:tailEnd/>
              </a:ln>
            </p:spPr>
            <p:txBody>
              <a:bodyPr wrap="none" anchor="ctr"/>
              <a:lstStyle/>
              <a:p>
                <a:endParaRPr lang="en-US" sz="2400">
                  <a:cs typeface="Angsana New" pitchFamily="18" charset="-34"/>
                </a:endParaRPr>
              </a:p>
            </p:txBody>
          </p:sp>
          <p:grpSp>
            <p:nvGrpSpPr>
              <p:cNvPr id="1069" name="Group 43"/>
              <p:cNvGrpSpPr>
                <a:grpSpLocks/>
              </p:cNvGrpSpPr>
              <p:nvPr/>
            </p:nvGrpSpPr>
            <p:grpSpPr bwMode="auto">
              <a:xfrm>
                <a:off x="5212" y="1359"/>
                <a:ext cx="146" cy="65"/>
                <a:chOff x="5212" y="1359"/>
                <a:chExt cx="146" cy="65"/>
              </a:xfrm>
            </p:grpSpPr>
            <p:sp>
              <p:nvSpPr>
                <p:cNvPr id="1119" name="Freeform 44"/>
                <p:cNvSpPr>
                  <a:spLocks/>
                </p:cNvSpPr>
                <p:nvPr/>
              </p:nvSpPr>
              <p:spPr bwMode="auto">
                <a:xfrm>
                  <a:off x="5212" y="1359"/>
                  <a:ext cx="146" cy="65"/>
                </a:xfrm>
                <a:custGeom>
                  <a:avLst/>
                  <a:gdLst>
                    <a:gd name="T0" fmla="*/ 145 w 146"/>
                    <a:gd name="T1" fmla="*/ 33 h 65"/>
                    <a:gd name="T2" fmla="*/ 143 w 146"/>
                    <a:gd name="T3" fmla="*/ 52 h 65"/>
                    <a:gd name="T4" fmla="*/ 95 w 146"/>
                    <a:gd name="T5" fmla="*/ 64 h 65"/>
                    <a:gd name="T6" fmla="*/ 43 w 146"/>
                    <a:gd name="T7" fmla="*/ 64 h 65"/>
                    <a:gd name="T8" fmla="*/ 2 w 146"/>
                    <a:gd name="T9" fmla="*/ 47 h 65"/>
                    <a:gd name="T10" fmla="*/ 0 w 146"/>
                    <a:gd name="T11" fmla="*/ 1 h 65"/>
                    <a:gd name="T12" fmla="*/ 81 w 146"/>
                    <a:gd name="T13" fmla="*/ 0 h 65"/>
                    <a:gd name="T14" fmla="*/ 145 w 146"/>
                    <a:gd name="T15" fmla="*/ 33 h 65"/>
                    <a:gd name="T16" fmla="*/ 0 60000 65536"/>
                    <a:gd name="T17" fmla="*/ 0 60000 65536"/>
                    <a:gd name="T18" fmla="*/ 0 60000 65536"/>
                    <a:gd name="T19" fmla="*/ 0 60000 65536"/>
                    <a:gd name="T20" fmla="*/ 0 60000 65536"/>
                    <a:gd name="T21" fmla="*/ 0 60000 65536"/>
                    <a:gd name="T22" fmla="*/ 0 60000 65536"/>
                    <a:gd name="T23" fmla="*/ 0 60000 65536"/>
                    <a:gd name="T24" fmla="*/ 0 w 146"/>
                    <a:gd name="T25" fmla="*/ 0 h 65"/>
                    <a:gd name="T26" fmla="*/ 146 w 146"/>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 h="65">
                      <a:moveTo>
                        <a:pt x="145" y="33"/>
                      </a:moveTo>
                      <a:lnTo>
                        <a:pt x="143" y="52"/>
                      </a:lnTo>
                      <a:lnTo>
                        <a:pt x="95" y="64"/>
                      </a:lnTo>
                      <a:lnTo>
                        <a:pt x="43" y="64"/>
                      </a:lnTo>
                      <a:lnTo>
                        <a:pt x="2" y="47"/>
                      </a:lnTo>
                      <a:lnTo>
                        <a:pt x="0" y="1"/>
                      </a:lnTo>
                      <a:lnTo>
                        <a:pt x="81" y="0"/>
                      </a:lnTo>
                      <a:lnTo>
                        <a:pt x="145" y="33"/>
                      </a:lnTo>
                    </a:path>
                  </a:pathLst>
                </a:custGeom>
                <a:solidFill>
                  <a:srgbClr val="404040"/>
                </a:solidFill>
                <a:ln w="12700" cap="rnd" cmpd="sng">
                  <a:solidFill>
                    <a:srgbClr val="000000"/>
                  </a:solidFill>
                  <a:prstDash val="solid"/>
                  <a:round/>
                  <a:headEnd/>
                  <a:tailEnd/>
                </a:ln>
              </p:spPr>
              <p:txBody>
                <a:bodyPr/>
                <a:lstStyle/>
                <a:p>
                  <a:endParaRPr lang="en-US"/>
                </a:p>
              </p:txBody>
            </p:sp>
            <p:sp>
              <p:nvSpPr>
                <p:cNvPr id="1120" name="Freeform 45"/>
                <p:cNvSpPr>
                  <a:spLocks/>
                </p:cNvSpPr>
                <p:nvPr/>
              </p:nvSpPr>
              <p:spPr bwMode="auto">
                <a:xfrm>
                  <a:off x="5215" y="1384"/>
                  <a:ext cx="140" cy="37"/>
                </a:xfrm>
                <a:custGeom>
                  <a:avLst/>
                  <a:gdLst>
                    <a:gd name="T0" fmla="*/ 139 w 140"/>
                    <a:gd name="T1" fmla="*/ 11 h 37"/>
                    <a:gd name="T2" fmla="*/ 137 w 140"/>
                    <a:gd name="T3" fmla="*/ 26 h 37"/>
                    <a:gd name="T4" fmla="*/ 94 w 140"/>
                    <a:gd name="T5" fmla="*/ 36 h 37"/>
                    <a:gd name="T6" fmla="*/ 38 w 140"/>
                    <a:gd name="T7" fmla="*/ 36 h 37"/>
                    <a:gd name="T8" fmla="*/ 0 w 140"/>
                    <a:gd name="T9" fmla="*/ 18 h 37"/>
                    <a:gd name="T10" fmla="*/ 0 w 140"/>
                    <a:gd name="T11" fmla="*/ 0 h 37"/>
                    <a:gd name="T12" fmla="*/ 36 w 140"/>
                    <a:gd name="T13" fmla="*/ 18 h 37"/>
                    <a:gd name="T14" fmla="*/ 93 w 140"/>
                    <a:gd name="T15" fmla="*/ 20 h 37"/>
                    <a:gd name="T16" fmla="*/ 139 w 140"/>
                    <a:gd name="T17" fmla="*/ 11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37"/>
                    <a:gd name="T29" fmla="*/ 140 w 140"/>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37">
                      <a:moveTo>
                        <a:pt x="139" y="11"/>
                      </a:moveTo>
                      <a:lnTo>
                        <a:pt x="137" y="26"/>
                      </a:lnTo>
                      <a:lnTo>
                        <a:pt x="94" y="36"/>
                      </a:lnTo>
                      <a:lnTo>
                        <a:pt x="38" y="36"/>
                      </a:lnTo>
                      <a:lnTo>
                        <a:pt x="0" y="18"/>
                      </a:lnTo>
                      <a:lnTo>
                        <a:pt x="0" y="0"/>
                      </a:lnTo>
                      <a:lnTo>
                        <a:pt x="36" y="18"/>
                      </a:lnTo>
                      <a:lnTo>
                        <a:pt x="93" y="20"/>
                      </a:lnTo>
                      <a:lnTo>
                        <a:pt x="139" y="11"/>
                      </a:lnTo>
                    </a:path>
                  </a:pathLst>
                </a:custGeom>
                <a:solidFill>
                  <a:srgbClr val="606060"/>
                </a:solidFill>
                <a:ln w="9525" cap="rnd">
                  <a:noFill/>
                  <a:round/>
                  <a:headEnd/>
                  <a:tailEnd/>
                </a:ln>
              </p:spPr>
              <p:txBody>
                <a:bodyPr/>
                <a:lstStyle/>
                <a:p>
                  <a:endParaRPr lang="en-US"/>
                </a:p>
              </p:txBody>
            </p:sp>
          </p:grpSp>
          <p:sp>
            <p:nvSpPr>
              <p:cNvPr id="1070" name="Freeform 46"/>
              <p:cNvSpPr>
                <a:spLocks/>
              </p:cNvSpPr>
              <p:nvPr/>
            </p:nvSpPr>
            <p:spPr bwMode="auto">
              <a:xfrm>
                <a:off x="5207" y="1291"/>
                <a:ext cx="199" cy="234"/>
              </a:xfrm>
              <a:custGeom>
                <a:avLst/>
                <a:gdLst>
                  <a:gd name="T0" fmla="*/ 197 w 199"/>
                  <a:gd name="T1" fmla="*/ 131 h 234"/>
                  <a:gd name="T2" fmla="*/ 196 w 199"/>
                  <a:gd name="T3" fmla="*/ 107 h 234"/>
                  <a:gd name="T4" fmla="*/ 196 w 199"/>
                  <a:gd name="T5" fmla="*/ 82 h 234"/>
                  <a:gd name="T6" fmla="*/ 195 w 199"/>
                  <a:gd name="T7" fmla="*/ 63 h 234"/>
                  <a:gd name="T8" fmla="*/ 187 w 199"/>
                  <a:gd name="T9" fmla="*/ 52 h 234"/>
                  <a:gd name="T10" fmla="*/ 177 w 199"/>
                  <a:gd name="T11" fmla="*/ 46 h 234"/>
                  <a:gd name="T12" fmla="*/ 153 w 199"/>
                  <a:gd name="T13" fmla="*/ 34 h 234"/>
                  <a:gd name="T14" fmla="*/ 119 w 199"/>
                  <a:gd name="T15" fmla="*/ 24 h 234"/>
                  <a:gd name="T16" fmla="*/ 112 w 199"/>
                  <a:gd name="T17" fmla="*/ 23 h 234"/>
                  <a:gd name="T18" fmla="*/ 107 w 199"/>
                  <a:gd name="T19" fmla="*/ 24 h 234"/>
                  <a:gd name="T20" fmla="*/ 106 w 199"/>
                  <a:gd name="T21" fmla="*/ 22 h 234"/>
                  <a:gd name="T22" fmla="*/ 104 w 199"/>
                  <a:gd name="T23" fmla="*/ 19 h 234"/>
                  <a:gd name="T24" fmla="*/ 102 w 199"/>
                  <a:gd name="T25" fmla="*/ 20 h 234"/>
                  <a:gd name="T26" fmla="*/ 99 w 199"/>
                  <a:gd name="T27" fmla="*/ 20 h 234"/>
                  <a:gd name="T28" fmla="*/ 98 w 199"/>
                  <a:gd name="T29" fmla="*/ 16 h 234"/>
                  <a:gd name="T30" fmla="*/ 95 w 199"/>
                  <a:gd name="T31" fmla="*/ 14 h 234"/>
                  <a:gd name="T32" fmla="*/ 92 w 199"/>
                  <a:gd name="T33" fmla="*/ 13 h 234"/>
                  <a:gd name="T34" fmla="*/ 89 w 199"/>
                  <a:gd name="T35" fmla="*/ 13 h 234"/>
                  <a:gd name="T36" fmla="*/ 90 w 199"/>
                  <a:gd name="T37" fmla="*/ 9 h 234"/>
                  <a:gd name="T38" fmla="*/ 85 w 199"/>
                  <a:gd name="T39" fmla="*/ 0 h 234"/>
                  <a:gd name="T40" fmla="*/ 4 w 199"/>
                  <a:gd name="T41" fmla="*/ 2 h 234"/>
                  <a:gd name="T42" fmla="*/ 5 w 199"/>
                  <a:gd name="T43" fmla="*/ 13 h 234"/>
                  <a:gd name="T44" fmla="*/ 4 w 199"/>
                  <a:gd name="T45" fmla="*/ 22 h 234"/>
                  <a:gd name="T46" fmla="*/ 2 w 199"/>
                  <a:gd name="T47" fmla="*/ 29 h 234"/>
                  <a:gd name="T48" fmla="*/ 1 w 199"/>
                  <a:gd name="T49" fmla="*/ 37 h 234"/>
                  <a:gd name="T50" fmla="*/ 0 w 199"/>
                  <a:gd name="T51" fmla="*/ 50 h 234"/>
                  <a:gd name="T52" fmla="*/ 1 w 199"/>
                  <a:gd name="T53" fmla="*/ 58 h 234"/>
                  <a:gd name="T54" fmla="*/ 4 w 199"/>
                  <a:gd name="T55" fmla="*/ 66 h 234"/>
                  <a:gd name="T56" fmla="*/ 6 w 199"/>
                  <a:gd name="T57" fmla="*/ 72 h 234"/>
                  <a:gd name="T58" fmla="*/ 10 w 199"/>
                  <a:gd name="T59" fmla="*/ 74 h 234"/>
                  <a:gd name="T60" fmla="*/ 16 w 199"/>
                  <a:gd name="T61" fmla="*/ 77 h 234"/>
                  <a:gd name="T62" fmla="*/ 24 w 199"/>
                  <a:gd name="T63" fmla="*/ 80 h 234"/>
                  <a:gd name="T64" fmla="*/ 27 w 199"/>
                  <a:gd name="T65" fmla="*/ 85 h 234"/>
                  <a:gd name="T66" fmla="*/ 31 w 199"/>
                  <a:gd name="T67" fmla="*/ 89 h 234"/>
                  <a:gd name="T68" fmla="*/ 38 w 199"/>
                  <a:gd name="T69" fmla="*/ 93 h 234"/>
                  <a:gd name="T70" fmla="*/ 46 w 199"/>
                  <a:gd name="T71" fmla="*/ 97 h 234"/>
                  <a:gd name="T72" fmla="*/ 58 w 199"/>
                  <a:gd name="T73" fmla="*/ 98 h 234"/>
                  <a:gd name="T74" fmla="*/ 68 w 199"/>
                  <a:gd name="T75" fmla="*/ 98 h 234"/>
                  <a:gd name="T76" fmla="*/ 76 w 199"/>
                  <a:gd name="T77" fmla="*/ 97 h 234"/>
                  <a:gd name="T78" fmla="*/ 83 w 199"/>
                  <a:gd name="T79" fmla="*/ 97 h 234"/>
                  <a:gd name="T80" fmla="*/ 89 w 199"/>
                  <a:gd name="T81" fmla="*/ 100 h 234"/>
                  <a:gd name="T82" fmla="*/ 99 w 199"/>
                  <a:gd name="T83" fmla="*/ 99 h 234"/>
                  <a:gd name="T84" fmla="*/ 141 w 199"/>
                  <a:gd name="T85" fmla="*/ 107 h 234"/>
                  <a:gd name="T86" fmla="*/ 153 w 199"/>
                  <a:gd name="T87" fmla="*/ 108 h 234"/>
                  <a:gd name="T88" fmla="*/ 148 w 199"/>
                  <a:gd name="T89" fmla="*/ 139 h 234"/>
                  <a:gd name="T90" fmla="*/ 148 w 199"/>
                  <a:gd name="T91" fmla="*/ 156 h 234"/>
                  <a:gd name="T92" fmla="*/ 150 w 199"/>
                  <a:gd name="T93" fmla="*/ 177 h 234"/>
                  <a:gd name="T94" fmla="*/ 153 w 199"/>
                  <a:gd name="T95" fmla="*/ 201 h 234"/>
                  <a:gd name="T96" fmla="*/ 153 w 199"/>
                  <a:gd name="T97" fmla="*/ 226 h 234"/>
                  <a:gd name="T98" fmla="*/ 163 w 199"/>
                  <a:gd name="T99" fmla="*/ 229 h 234"/>
                  <a:gd name="T100" fmla="*/ 175 w 199"/>
                  <a:gd name="T101" fmla="*/ 231 h 234"/>
                  <a:gd name="T102" fmla="*/ 186 w 199"/>
                  <a:gd name="T103" fmla="*/ 233 h 234"/>
                  <a:gd name="T104" fmla="*/ 198 w 199"/>
                  <a:gd name="T105" fmla="*/ 231 h 234"/>
                  <a:gd name="T106" fmla="*/ 197 w 199"/>
                  <a:gd name="T107" fmla="*/ 208 h 234"/>
                  <a:gd name="T108" fmla="*/ 197 w 199"/>
                  <a:gd name="T109" fmla="*/ 170 h 234"/>
                  <a:gd name="T110" fmla="*/ 197 w 199"/>
                  <a:gd name="T111" fmla="*/ 136 h 234"/>
                  <a:gd name="T112" fmla="*/ 197 w 199"/>
                  <a:gd name="T113" fmla="*/ 131 h 2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9"/>
                  <a:gd name="T172" fmla="*/ 0 h 234"/>
                  <a:gd name="T173" fmla="*/ 199 w 199"/>
                  <a:gd name="T174" fmla="*/ 234 h 2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9" h="234">
                    <a:moveTo>
                      <a:pt x="197" y="131"/>
                    </a:moveTo>
                    <a:lnTo>
                      <a:pt x="196" y="107"/>
                    </a:lnTo>
                    <a:lnTo>
                      <a:pt x="196" y="82"/>
                    </a:lnTo>
                    <a:lnTo>
                      <a:pt x="195" y="63"/>
                    </a:lnTo>
                    <a:lnTo>
                      <a:pt x="187" y="52"/>
                    </a:lnTo>
                    <a:lnTo>
                      <a:pt x="177" y="46"/>
                    </a:lnTo>
                    <a:lnTo>
                      <a:pt x="153" y="34"/>
                    </a:lnTo>
                    <a:lnTo>
                      <a:pt x="119" y="24"/>
                    </a:lnTo>
                    <a:lnTo>
                      <a:pt x="112" y="23"/>
                    </a:lnTo>
                    <a:lnTo>
                      <a:pt x="107" y="24"/>
                    </a:lnTo>
                    <a:lnTo>
                      <a:pt x="106" y="22"/>
                    </a:lnTo>
                    <a:lnTo>
                      <a:pt x="104" y="19"/>
                    </a:lnTo>
                    <a:lnTo>
                      <a:pt x="102" y="20"/>
                    </a:lnTo>
                    <a:lnTo>
                      <a:pt x="99" y="20"/>
                    </a:lnTo>
                    <a:lnTo>
                      <a:pt x="98" y="16"/>
                    </a:lnTo>
                    <a:lnTo>
                      <a:pt x="95" y="14"/>
                    </a:lnTo>
                    <a:lnTo>
                      <a:pt x="92" y="13"/>
                    </a:lnTo>
                    <a:lnTo>
                      <a:pt x="89" y="13"/>
                    </a:lnTo>
                    <a:lnTo>
                      <a:pt x="90" y="9"/>
                    </a:lnTo>
                    <a:lnTo>
                      <a:pt x="85" y="0"/>
                    </a:lnTo>
                    <a:lnTo>
                      <a:pt x="4" y="2"/>
                    </a:lnTo>
                    <a:lnTo>
                      <a:pt x="5" y="13"/>
                    </a:lnTo>
                    <a:lnTo>
                      <a:pt x="4" y="22"/>
                    </a:lnTo>
                    <a:lnTo>
                      <a:pt x="2" y="29"/>
                    </a:lnTo>
                    <a:lnTo>
                      <a:pt x="1" y="37"/>
                    </a:lnTo>
                    <a:lnTo>
                      <a:pt x="0" y="50"/>
                    </a:lnTo>
                    <a:lnTo>
                      <a:pt x="1" y="58"/>
                    </a:lnTo>
                    <a:lnTo>
                      <a:pt x="4" y="66"/>
                    </a:lnTo>
                    <a:lnTo>
                      <a:pt x="6" y="72"/>
                    </a:lnTo>
                    <a:lnTo>
                      <a:pt x="10" y="74"/>
                    </a:lnTo>
                    <a:lnTo>
                      <a:pt x="16" y="77"/>
                    </a:lnTo>
                    <a:lnTo>
                      <a:pt x="24" y="80"/>
                    </a:lnTo>
                    <a:lnTo>
                      <a:pt x="27" y="85"/>
                    </a:lnTo>
                    <a:lnTo>
                      <a:pt x="31" y="89"/>
                    </a:lnTo>
                    <a:lnTo>
                      <a:pt x="38" y="93"/>
                    </a:lnTo>
                    <a:lnTo>
                      <a:pt x="46" y="97"/>
                    </a:lnTo>
                    <a:lnTo>
                      <a:pt x="58" y="98"/>
                    </a:lnTo>
                    <a:lnTo>
                      <a:pt x="68" y="98"/>
                    </a:lnTo>
                    <a:lnTo>
                      <a:pt x="76" y="97"/>
                    </a:lnTo>
                    <a:lnTo>
                      <a:pt x="83" y="97"/>
                    </a:lnTo>
                    <a:lnTo>
                      <a:pt x="89" y="100"/>
                    </a:lnTo>
                    <a:lnTo>
                      <a:pt x="99" y="99"/>
                    </a:lnTo>
                    <a:lnTo>
                      <a:pt x="141" y="107"/>
                    </a:lnTo>
                    <a:lnTo>
                      <a:pt x="153" y="108"/>
                    </a:lnTo>
                    <a:lnTo>
                      <a:pt x="148" y="139"/>
                    </a:lnTo>
                    <a:lnTo>
                      <a:pt x="148" y="156"/>
                    </a:lnTo>
                    <a:lnTo>
                      <a:pt x="150" y="177"/>
                    </a:lnTo>
                    <a:lnTo>
                      <a:pt x="153" y="201"/>
                    </a:lnTo>
                    <a:lnTo>
                      <a:pt x="153" y="226"/>
                    </a:lnTo>
                    <a:lnTo>
                      <a:pt x="163" y="229"/>
                    </a:lnTo>
                    <a:lnTo>
                      <a:pt x="175" y="231"/>
                    </a:lnTo>
                    <a:lnTo>
                      <a:pt x="186" y="233"/>
                    </a:lnTo>
                    <a:lnTo>
                      <a:pt x="198" y="231"/>
                    </a:lnTo>
                    <a:lnTo>
                      <a:pt x="197" y="208"/>
                    </a:lnTo>
                    <a:lnTo>
                      <a:pt x="197" y="170"/>
                    </a:lnTo>
                    <a:lnTo>
                      <a:pt x="197" y="136"/>
                    </a:lnTo>
                    <a:lnTo>
                      <a:pt x="197" y="13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1071" name="Freeform 47"/>
              <p:cNvSpPr>
                <a:spLocks/>
              </p:cNvSpPr>
              <p:nvPr/>
            </p:nvSpPr>
            <p:spPr bwMode="auto">
              <a:xfrm>
                <a:off x="5210" y="1301"/>
                <a:ext cx="195" cy="221"/>
              </a:xfrm>
              <a:custGeom>
                <a:avLst/>
                <a:gdLst>
                  <a:gd name="T0" fmla="*/ 6 w 195"/>
                  <a:gd name="T1" fmla="*/ 11 h 221"/>
                  <a:gd name="T2" fmla="*/ 1 w 195"/>
                  <a:gd name="T3" fmla="*/ 23 h 221"/>
                  <a:gd name="T4" fmla="*/ 4 w 195"/>
                  <a:gd name="T5" fmla="*/ 61 h 221"/>
                  <a:gd name="T6" fmla="*/ 15 w 195"/>
                  <a:gd name="T7" fmla="*/ 61 h 221"/>
                  <a:gd name="T8" fmla="*/ 27 w 195"/>
                  <a:gd name="T9" fmla="*/ 74 h 221"/>
                  <a:gd name="T10" fmla="*/ 55 w 195"/>
                  <a:gd name="T11" fmla="*/ 84 h 221"/>
                  <a:gd name="T12" fmla="*/ 81 w 195"/>
                  <a:gd name="T13" fmla="*/ 84 h 221"/>
                  <a:gd name="T14" fmla="*/ 71 w 195"/>
                  <a:gd name="T15" fmla="*/ 70 h 221"/>
                  <a:gd name="T16" fmla="*/ 84 w 195"/>
                  <a:gd name="T17" fmla="*/ 83 h 221"/>
                  <a:gd name="T18" fmla="*/ 97 w 195"/>
                  <a:gd name="T19" fmla="*/ 86 h 221"/>
                  <a:gd name="T20" fmla="*/ 88 w 195"/>
                  <a:gd name="T21" fmla="*/ 77 h 221"/>
                  <a:gd name="T22" fmla="*/ 102 w 195"/>
                  <a:gd name="T23" fmla="*/ 87 h 221"/>
                  <a:gd name="T24" fmla="*/ 146 w 195"/>
                  <a:gd name="T25" fmla="*/ 95 h 221"/>
                  <a:gd name="T26" fmla="*/ 148 w 195"/>
                  <a:gd name="T27" fmla="*/ 138 h 221"/>
                  <a:gd name="T28" fmla="*/ 152 w 195"/>
                  <a:gd name="T29" fmla="*/ 213 h 221"/>
                  <a:gd name="T30" fmla="*/ 179 w 195"/>
                  <a:gd name="T31" fmla="*/ 220 h 221"/>
                  <a:gd name="T32" fmla="*/ 193 w 195"/>
                  <a:gd name="T33" fmla="*/ 165 h 221"/>
                  <a:gd name="T34" fmla="*/ 191 w 195"/>
                  <a:gd name="T35" fmla="*/ 96 h 221"/>
                  <a:gd name="T36" fmla="*/ 191 w 195"/>
                  <a:gd name="T37" fmla="*/ 63 h 221"/>
                  <a:gd name="T38" fmla="*/ 178 w 195"/>
                  <a:gd name="T39" fmla="*/ 43 h 221"/>
                  <a:gd name="T40" fmla="*/ 139 w 195"/>
                  <a:gd name="T41" fmla="*/ 25 h 221"/>
                  <a:gd name="T42" fmla="*/ 106 w 195"/>
                  <a:gd name="T43" fmla="*/ 16 h 221"/>
                  <a:gd name="T44" fmla="*/ 86 w 195"/>
                  <a:gd name="T45" fmla="*/ 34 h 221"/>
                  <a:gd name="T46" fmla="*/ 100 w 195"/>
                  <a:gd name="T47" fmla="*/ 22 h 221"/>
                  <a:gd name="T48" fmla="*/ 102 w 195"/>
                  <a:gd name="T49" fmla="*/ 13 h 221"/>
                  <a:gd name="T50" fmla="*/ 95 w 195"/>
                  <a:gd name="T51" fmla="*/ 16 h 221"/>
                  <a:gd name="T52" fmla="*/ 86 w 195"/>
                  <a:gd name="T53" fmla="*/ 23 h 221"/>
                  <a:gd name="T54" fmla="*/ 95 w 195"/>
                  <a:gd name="T55" fmla="*/ 11 h 221"/>
                  <a:gd name="T56" fmla="*/ 88 w 195"/>
                  <a:gd name="T57" fmla="*/ 6 h 221"/>
                  <a:gd name="T58" fmla="*/ 75 w 195"/>
                  <a:gd name="T59" fmla="*/ 19 h 221"/>
                  <a:gd name="T60" fmla="*/ 84 w 195"/>
                  <a:gd name="T61" fmla="*/ 3 h 221"/>
                  <a:gd name="T62" fmla="*/ 78 w 195"/>
                  <a:gd name="T63" fmla="*/ 1 h 221"/>
                  <a:gd name="T64" fmla="*/ 68 w 195"/>
                  <a:gd name="T65" fmla="*/ 10 h 221"/>
                  <a:gd name="T66" fmla="*/ 50 w 195"/>
                  <a:gd name="T67" fmla="*/ 7 h 221"/>
                  <a:gd name="T68" fmla="*/ 45 w 195"/>
                  <a:gd name="T69" fmla="*/ 11 h 221"/>
                  <a:gd name="T70" fmla="*/ 27 w 195"/>
                  <a:gd name="T71" fmla="*/ 15 h 221"/>
                  <a:gd name="T72" fmla="*/ 24 w 195"/>
                  <a:gd name="T73" fmla="*/ 7 h 221"/>
                  <a:gd name="T74" fmla="*/ 17 w 195"/>
                  <a:gd name="T75" fmla="*/ 15 h 221"/>
                  <a:gd name="T76" fmla="*/ 9 w 195"/>
                  <a:gd name="T77" fmla="*/ 7 h 2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5"/>
                  <a:gd name="T118" fmla="*/ 0 h 221"/>
                  <a:gd name="T119" fmla="*/ 195 w 195"/>
                  <a:gd name="T120" fmla="*/ 221 h 2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5" h="221">
                    <a:moveTo>
                      <a:pt x="6" y="3"/>
                    </a:moveTo>
                    <a:lnTo>
                      <a:pt x="6" y="11"/>
                    </a:lnTo>
                    <a:lnTo>
                      <a:pt x="3" y="7"/>
                    </a:lnTo>
                    <a:lnTo>
                      <a:pt x="1" y="23"/>
                    </a:lnTo>
                    <a:lnTo>
                      <a:pt x="0" y="42"/>
                    </a:lnTo>
                    <a:lnTo>
                      <a:pt x="4" y="61"/>
                    </a:lnTo>
                    <a:lnTo>
                      <a:pt x="17" y="65"/>
                    </a:lnTo>
                    <a:lnTo>
                      <a:pt x="15" y="61"/>
                    </a:lnTo>
                    <a:lnTo>
                      <a:pt x="22" y="67"/>
                    </a:lnTo>
                    <a:lnTo>
                      <a:pt x="27" y="74"/>
                    </a:lnTo>
                    <a:lnTo>
                      <a:pt x="40" y="81"/>
                    </a:lnTo>
                    <a:lnTo>
                      <a:pt x="55" y="84"/>
                    </a:lnTo>
                    <a:lnTo>
                      <a:pt x="73" y="84"/>
                    </a:lnTo>
                    <a:lnTo>
                      <a:pt x="81" y="84"/>
                    </a:lnTo>
                    <a:lnTo>
                      <a:pt x="75" y="80"/>
                    </a:lnTo>
                    <a:lnTo>
                      <a:pt x="71" y="70"/>
                    </a:lnTo>
                    <a:lnTo>
                      <a:pt x="77" y="78"/>
                    </a:lnTo>
                    <a:lnTo>
                      <a:pt x="84" y="83"/>
                    </a:lnTo>
                    <a:lnTo>
                      <a:pt x="90" y="87"/>
                    </a:lnTo>
                    <a:lnTo>
                      <a:pt x="97" y="86"/>
                    </a:lnTo>
                    <a:lnTo>
                      <a:pt x="93" y="82"/>
                    </a:lnTo>
                    <a:lnTo>
                      <a:pt x="88" y="77"/>
                    </a:lnTo>
                    <a:lnTo>
                      <a:pt x="95" y="81"/>
                    </a:lnTo>
                    <a:lnTo>
                      <a:pt x="102" y="87"/>
                    </a:lnTo>
                    <a:lnTo>
                      <a:pt x="124" y="90"/>
                    </a:lnTo>
                    <a:lnTo>
                      <a:pt x="146" y="95"/>
                    </a:lnTo>
                    <a:lnTo>
                      <a:pt x="153" y="97"/>
                    </a:lnTo>
                    <a:lnTo>
                      <a:pt x="148" y="138"/>
                    </a:lnTo>
                    <a:lnTo>
                      <a:pt x="152" y="176"/>
                    </a:lnTo>
                    <a:lnTo>
                      <a:pt x="152" y="213"/>
                    </a:lnTo>
                    <a:lnTo>
                      <a:pt x="166" y="217"/>
                    </a:lnTo>
                    <a:lnTo>
                      <a:pt x="179" y="220"/>
                    </a:lnTo>
                    <a:lnTo>
                      <a:pt x="194" y="219"/>
                    </a:lnTo>
                    <a:lnTo>
                      <a:pt x="193" y="165"/>
                    </a:lnTo>
                    <a:lnTo>
                      <a:pt x="193" y="121"/>
                    </a:lnTo>
                    <a:lnTo>
                      <a:pt x="191" y="96"/>
                    </a:lnTo>
                    <a:lnTo>
                      <a:pt x="193" y="81"/>
                    </a:lnTo>
                    <a:lnTo>
                      <a:pt x="191" y="63"/>
                    </a:lnTo>
                    <a:lnTo>
                      <a:pt x="189" y="52"/>
                    </a:lnTo>
                    <a:lnTo>
                      <a:pt x="178" y="43"/>
                    </a:lnTo>
                    <a:lnTo>
                      <a:pt x="165" y="35"/>
                    </a:lnTo>
                    <a:lnTo>
                      <a:pt x="139" y="25"/>
                    </a:lnTo>
                    <a:lnTo>
                      <a:pt x="118" y="17"/>
                    </a:lnTo>
                    <a:lnTo>
                      <a:pt x="106" y="16"/>
                    </a:lnTo>
                    <a:lnTo>
                      <a:pt x="101" y="25"/>
                    </a:lnTo>
                    <a:lnTo>
                      <a:pt x="86" y="34"/>
                    </a:lnTo>
                    <a:lnTo>
                      <a:pt x="95" y="26"/>
                    </a:lnTo>
                    <a:lnTo>
                      <a:pt x="100" y="22"/>
                    </a:lnTo>
                    <a:lnTo>
                      <a:pt x="102" y="15"/>
                    </a:lnTo>
                    <a:lnTo>
                      <a:pt x="102" y="13"/>
                    </a:lnTo>
                    <a:lnTo>
                      <a:pt x="98" y="13"/>
                    </a:lnTo>
                    <a:lnTo>
                      <a:pt x="95" y="16"/>
                    </a:lnTo>
                    <a:lnTo>
                      <a:pt x="93" y="19"/>
                    </a:lnTo>
                    <a:lnTo>
                      <a:pt x="86" y="23"/>
                    </a:lnTo>
                    <a:lnTo>
                      <a:pt x="92" y="16"/>
                    </a:lnTo>
                    <a:lnTo>
                      <a:pt x="95" y="11"/>
                    </a:lnTo>
                    <a:lnTo>
                      <a:pt x="93" y="7"/>
                    </a:lnTo>
                    <a:lnTo>
                      <a:pt x="88" y="6"/>
                    </a:lnTo>
                    <a:lnTo>
                      <a:pt x="81" y="13"/>
                    </a:lnTo>
                    <a:lnTo>
                      <a:pt x="75" y="19"/>
                    </a:lnTo>
                    <a:lnTo>
                      <a:pt x="82" y="7"/>
                    </a:lnTo>
                    <a:lnTo>
                      <a:pt x="84" y="3"/>
                    </a:lnTo>
                    <a:lnTo>
                      <a:pt x="84" y="0"/>
                    </a:lnTo>
                    <a:lnTo>
                      <a:pt x="78" y="1"/>
                    </a:lnTo>
                    <a:lnTo>
                      <a:pt x="73" y="7"/>
                    </a:lnTo>
                    <a:lnTo>
                      <a:pt x="68" y="10"/>
                    </a:lnTo>
                    <a:lnTo>
                      <a:pt x="50" y="12"/>
                    </a:lnTo>
                    <a:lnTo>
                      <a:pt x="50" y="7"/>
                    </a:lnTo>
                    <a:lnTo>
                      <a:pt x="45" y="4"/>
                    </a:lnTo>
                    <a:lnTo>
                      <a:pt x="45" y="11"/>
                    </a:lnTo>
                    <a:lnTo>
                      <a:pt x="39" y="13"/>
                    </a:lnTo>
                    <a:lnTo>
                      <a:pt x="27" y="15"/>
                    </a:lnTo>
                    <a:lnTo>
                      <a:pt x="28" y="7"/>
                    </a:lnTo>
                    <a:lnTo>
                      <a:pt x="24" y="7"/>
                    </a:lnTo>
                    <a:lnTo>
                      <a:pt x="23" y="15"/>
                    </a:lnTo>
                    <a:lnTo>
                      <a:pt x="17" y="15"/>
                    </a:lnTo>
                    <a:lnTo>
                      <a:pt x="9" y="13"/>
                    </a:lnTo>
                    <a:lnTo>
                      <a:pt x="9" y="7"/>
                    </a:lnTo>
                    <a:lnTo>
                      <a:pt x="6" y="3"/>
                    </a:lnTo>
                  </a:path>
                </a:pathLst>
              </a:custGeom>
              <a:solidFill>
                <a:srgbClr val="808080"/>
              </a:solidFill>
              <a:ln w="9525" cap="rnd">
                <a:noFill/>
                <a:round/>
                <a:headEnd/>
                <a:tailEnd/>
              </a:ln>
            </p:spPr>
            <p:txBody>
              <a:bodyPr/>
              <a:lstStyle/>
              <a:p>
                <a:endParaRPr lang="en-US"/>
              </a:p>
            </p:txBody>
          </p:sp>
          <p:sp>
            <p:nvSpPr>
              <p:cNvPr id="1072" name="Freeform 48"/>
              <p:cNvSpPr>
                <a:spLocks/>
              </p:cNvSpPr>
              <p:nvPr/>
            </p:nvSpPr>
            <p:spPr bwMode="auto">
              <a:xfrm>
                <a:off x="5236" y="1338"/>
                <a:ext cx="28" cy="17"/>
              </a:xfrm>
              <a:custGeom>
                <a:avLst/>
                <a:gdLst>
                  <a:gd name="T0" fmla="*/ 0 w 28"/>
                  <a:gd name="T1" fmla="*/ 0 h 17"/>
                  <a:gd name="T2" fmla="*/ 12 w 28"/>
                  <a:gd name="T3" fmla="*/ 16 h 17"/>
                  <a:gd name="T4" fmla="*/ 27 w 28"/>
                  <a:gd name="T5" fmla="*/ 11 h 17"/>
                  <a:gd name="T6" fmla="*/ 0 w 28"/>
                  <a:gd name="T7" fmla="*/ 0 h 17"/>
                  <a:gd name="T8" fmla="*/ 0 60000 65536"/>
                  <a:gd name="T9" fmla="*/ 0 60000 65536"/>
                  <a:gd name="T10" fmla="*/ 0 60000 65536"/>
                  <a:gd name="T11" fmla="*/ 0 60000 65536"/>
                  <a:gd name="T12" fmla="*/ 0 w 28"/>
                  <a:gd name="T13" fmla="*/ 0 h 17"/>
                  <a:gd name="T14" fmla="*/ 28 w 28"/>
                  <a:gd name="T15" fmla="*/ 17 h 17"/>
                </a:gdLst>
                <a:ahLst/>
                <a:cxnLst>
                  <a:cxn ang="T8">
                    <a:pos x="T0" y="T1"/>
                  </a:cxn>
                  <a:cxn ang="T9">
                    <a:pos x="T2" y="T3"/>
                  </a:cxn>
                  <a:cxn ang="T10">
                    <a:pos x="T4" y="T5"/>
                  </a:cxn>
                  <a:cxn ang="T11">
                    <a:pos x="T6" y="T7"/>
                  </a:cxn>
                </a:cxnLst>
                <a:rect l="T12" t="T13" r="T14" b="T15"/>
                <a:pathLst>
                  <a:path w="28" h="17">
                    <a:moveTo>
                      <a:pt x="0" y="0"/>
                    </a:moveTo>
                    <a:lnTo>
                      <a:pt x="12" y="16"/>
                    </a:lnTo>
                    <a:lnTo>
                      <a:pt x="27" y="11"/>
                    </a:lnTo>
                    <a:lnTo>
                      <a:pt x="0" y="0"/>
                    </a:lnTo>
                  </a:path>
                </a:pathLst>
              </a:custGeom>
              <a:solidFill>
                <a:srgbClr val="606060"/>
              </a:solidFill>
              <a:ln w="9525" cap="rnd">
                <a:noFill/>
                <a:round/>
                <a:headEnd/>
                <a:tailEnd/>
              </a:ln>
            </p:spPr>
            <p:txBody>
              <a:bodyPr/>
              <a:lstStyle/>
              <a:p>
                <a:endParaRPr lang="en-US"/>
              </a:p>
            </p:txBody>
          </p:sp>
          <p:sp>
            <p:nvSpPr>
              <p:cNvPr id="1073" name="Freeform 49"/>
              <p:cNvSpPr>
                <a:spLocks/>
              </p:cNvSpPr>
              <p:nvPr/>
            </p:nvSpPr>
            <p:spPr bwMode="auto">
              <a:xfrm>
                <a:off x="5211" y="1328"/>
                <a:ext cx="17" cy="17"/>
              </a:xfrm>
              <a:custGeom>
                <a:avLst/>
                <a:gdLst>
                  <a:gd name="T0" fmla="*/ 0 w 17"/>
                  <a:gd name="T1" fmla="*/ 0 h 17"/>
                  <a:gd name="T2" fmla="*/ 4 w 17"/>
                  <a:gd name="T3" fmla="*/ 10 h 17"/>
                  <a:gd name="T4" fmla="*/ 16 w 17"/>
                  <a:gd name="T5" fmla="*/ 14 h 17"/>
                  <a:gd name="T6" fmla="*/ 4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4" y="10"/>
                    </a:lnTo>
                    <a:lnTo>
                      <a:pt x="16" y="14"/>
                    </a:lnTo>
                    <a:lnTo>
                      <a:pt x="4" y="16"/>
                    </a:lnTo>
                    <a:lnTo>
                      <a:pt x="0" y="0"/>
                    </a:lnTo>
                  </a:path>
                </a:pathLst>
              </a:custGeom>
              <a:solidFill>
                <a:srgbClr val="606060"/>
              </a:solidFill>
              <a:ln w="9525" cap="rnd">
                <a:noFill/>
                <a:round/>
                <a:headEnd/>
                <a:tailEnd/>
              </a:ln>
            </p:spPr>
            <p:txBody>
              <a:bodyPr/>
              <a:lstStyle/>
              <a:p>
                <a:endParaRPr lang="en-US"/>
              </a:p>
            </p:txBody>
          </p:sp>
          <p:sp>
            <p:nvSpPr>
              <p:cNvPr id="1074" name="Freeform 50"/>
              <p:cNvSpPr>
                <a:spLocks/>
              </p:cNvSpPr>
              <p:nvPr/>
            </p:nvSpPr>
            <p:spPr bwMode="auto">
              <a:xfrm>
                <a:off x="5277" y="1323"/>
                <a:ext cx="26" cy="18"/>
              </a:xfrm>
              <a:custGeom>
                <a:avLst/>
                <a:gdLst>
                  <a:gd name="T0" fmla="*/ 0 w 26"/>
                  <a:gd name="T1" fmla="*/ 0 h 18"/>
                  <a:gd name="T2" fmla="*/ 11 w 26"/>
                  <a:gd name="T3" fmla="*/ 1 h 18"/>
                  <a:gd name="T4" fmla="*/ 13 w 26"/>
                  <a:gd name="T5" fmla="*/ 3 h 18"/>
                  <a:gd name="T6" fmla="*/ 13 w 26"/>
                  <a:gd name="T7" fmla="*/ 8 h 18"/>
                  <a:gd name="T8" fmla="*/ 14 w 26"/>
                  <a:gd name="T9" fmla="*/ 14 h 18"/>
                  <a:gd name="T10" fmla="*/ 25 w 26"/>
                  <a:gd name="T11" fmla="*/ 17 h 18"/>
                  <a:gd name="T12" fmla="*/ 12 w 26"/>
                  <a:gd name="T13" fmla="*/ 16 h 18"/>
                  <a:gd name="T14" fmla="*/ 10 w 26"/>
                  <a:gd name="T15" fmla="*/ 5 h 18"/>
                  <a:gd name="T16" fmla="*/ 0 w 26"/>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8"/>
                  <a:gd name="T29" fmla="*/ 26 w 2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8">
                    <a:moveTo>
                      <a:pt x="0" y="0"/>
                    </a:moveTo>
                    <a:lnTo>
                      <a:pt x="11" y="1"/>
                    </a:lnTo>
                    <a:lnTo>
                      <a:pt x="13" y="3"/>
                    </a:lnTo>
                    <a:lnTo>
                      <a:pt x="13" y="8"/>
                    </a:lnTo>
                    <a:lnTo>
                      <a:pt x="14" y="14"/>
                    </a:lnTo>
                    <a:lnTo>
                      <a:pt x="25" y="17"/>
                    </a:lnTo>
                    <a:lnTo>
                      <a:pt x="12" y="16"/>
                    </a:lnTo>
                    <a:lnTo>
                      <a:pt x="10" y="5"/>
                    </a:lnTo>
                    <a:lnTo>
                      <a:pt x="0" y="0"/>
                    </a:lnTo>
                  </a:path>
                </a:pathLst>
              </a:custGeom>
              <a:solidFill>
                <a:srgbClr val="606060"/>
              </a:solidFill>
              <a:ln w="9525" cap="rnd">
                <a:noFill/>
                <a:round/>
                <a:headEnd/>
                <a:tailEnd/>
              </a:ln>
            </p:spPr>
            <p:txBody>
              <a:bodyPr/>
              <a:lstStyle/>
              <a:p>
                <a:endParaRPr lang="en-US"/>
              </a:p>
            </p:txBody>
          </p:sp>
          <p:sp>
            <p:nvSpPr>
              <p:cNvPr id="1075" name="Freeform 51"/>
              <p:cNvSpPr>
                <a:spLocks/>
              </p:cNvSpPr>
              <p:nvPr/>
            </p:nvSpPr>
            <p:spPr bwMode="auto">
              <a:xfrm>
                <a:off x="5303" y="1361"/>
                <a:ext cx="80" cy="27"/>
              </a:xfrm>
              <a:custGeom>
                <a:avLst/>
                <a:gdLst>
                  <a:gd name="T0" fmla="*/ 0 w 80"/>
                  <a:gd name="T1" fmla="*/ 0 h 27"/>
                  <a:gd name="T2" fmla="*/ 19 w 80"/>
                  <a:gd name="T3" fmla="*/ 1 h 27"/>
                  <a:gd name="T4" fmla="*/ 40 w 80"/>
                  <a:gd name="T5" fmla="*/ 8 h 27"/>
                  <a:gd name="T6" fmla="*/ 56 w 80"/>
                  <a:gd name="T7" fmla="*/ 8 h 27"/>
                  <a:gd name="T8" fmla="*/ 68 w 80"/>
                  <a:gd name="T9" fmla="*/ 12 h 27"/>
                  <a:gd name="T10" fmla="*/ 73 w 80"/>
                  <a:gd name="T11" fmla="*/ 21 h 27"/>
                  <a:gd name="T12" fmla="*/ 79 w 80"/>
                  <a:gd name="T13" fmla="*/ 26 h 27"/>
                  <a:gd name="T14" fmla="*/ 73 w 80"/>
                  <a:gd name="T15" fmla="*/ 24 h 27"/>
                  <a:gd name="T16" fmla="*/ 68 w 80"/>
                  <a:gd name="T17" fmla="*/ 14 h 27"/>
                  <a:gd name="T18" fmla="*/ 50 w 80"/>
                  <a:gd name="T19" fmla="*/ 10 h 27"/>
                  <a:gd name="T20" fmla="*/ 40 w 80"/>
                  <a:gd name="T21" fmla="*/ 10 h 27"/>
                  <a:gd name="T22" fmla="*/ 32 w 80"/>
                  <a:gd name="T23" fmla="*/ 8 h 27"/>
                  <a:gd name="T24" fmla="*/ 19 w 80"/>
                  <a:gd name="T25" fmla="*/ 3 h 27"/>
                  <a:gd name="T26" fmla="*/ 0 w 80"/>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0"/>
                  <a:gd name="T43" fmla="*/ 0 h 27"/>
                  <a:gd name="T44" fmla="*/ 80 w 80"/>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0" h="27">
                    <a:moveTo>
                      <a:pt x="0" y="0"/>
                    </a:moveTo>
                    <a:lnTo>
                      <a:pt x="19" y="1"/>
                    </a:lnTo>
                    <a:lnTo>
                      <a:pt x="40" y="8"/>
                    </a:lnTo>
                    <a:lnTo>
                      <a:pt x="56" y="8"/>
                    </a:lnTo>
                    <a:lnTo>
                      <a:pt x="68" y="12"/>
                    </a:lnTo>
                    <a:lnTo>
                      <a:pt x="73" y="21"/>
                    </a:lnTo>
                    <a:lnTo>
                      <a:pt x="79" y="26"/>
                    </a:lnTo>
                    <a:lnTo>
                      <a:pt x="73" y="24"/>
                    </a:lnTo>
                    <a:lnTo>
                      <a:pt x="68" y="14"/>
                    </a:lnTo>
                    <a:lnTo>
                      <a:pt x="50" y="10"/>
                    </a:lnTo>
                    <a:lnTo>
                      <a:pt x="40" y="10"/>
                    </a:lnTo>
                    <a:lnTo>
                      <a:pt x="32" y="8"/>
                    </a:lnTo>
                    <a:lnTo>
                      <a:pt x="19" y="3"/>
                    </a:lnTo>
                    <a:lnTo>
                      <a:pt x="0" y="0"/>
                    </a:lnTo>
                  </a:path>
                </a:pathLst>
              </a:custGeom>
              <a:solidFill>
                <a:srgbClr val="606060"/>
              </a:solidFill>
              <a:ln w="9525" cap="rnd">
                <a:noFill/>
                <a:round/>
                <a:headEnd/>
                <a:tailEnd/>
              </a:ln>
            </p:spPr>
            <p:txBody>
              <a:bodyPr/>
              <a:lstStyle/>
              <a:p>
                <a:endParaRPr lang="en-US"/>
              </a:p>
            </p:txBody>
          </p:sp>
          <p:sp>
            <p:nvSpPr>
              <p:cNvPr id="1076" name="Freeform 52"/>
              <p:cNvSpPr>
                <a:spLocks/>
              </p:cNvSpPr>
              <p:nvPr/>
            </p:nvSpPr>
            <p:spPr bwMode="auto">
              <a:xfrm>
                <a:off x="5222" y="1021"/>
                <a:ext cx="71" cy="98"/>
              </a:xfrm>
              <a:custGeom>
                <a:avLst/>
                <a:gdLst>
                  <a:gd name="T0" fmla="*/ 46 w 71"/>
                  <a:gd name="T1" fmla="*/ 3 h 98"/>
                  <a:gd name="T2" fmla="*/ 53 w 71"/>
                  <a:gd name="T3" fmla="*/ 8 h 98"/>
                  <a:gd name="T4" fmla="*/ 56 w 71"/>
                  <a:gd name="T5" fmla="*/ 16 h 98"/>
                  <a:gd name="T6" fmla="*/ 59 w 71"/>
                  <a:gd name="T7" fmla="*/ 23 h 98"/>
                  <a:gd name="T8" fmla="*/ 61 w 71"/>
                  <a:gd name="T9" fmla="*/ 27 h 98"/>
                  <a:gd name="T10" fmla="*/ 61 w 71"/>
                  <a:gd name="T11" fmla="*/ 31 h 98"/>
                  <a:gd name="T12" fmla="*/ 60 w 71"/>
                  <a:gd name="T13" fmla="*/ 36 h 98"/>
                  <a:gd name="T14" fmla="*/ 63 w 71"/>
                  <a:gd name="T15" fmla="*/ 40 h 98"/>
                  <a:gd name="T16" fmla="*/ 67 w 71"/>
                  <a:gd name="T17" fmla="*/ 50 h 98"/>
                  <a:gd name="T18" fmla="*/ 70 w 71"/>
                  <a:gd name="T19" fmla="*/ 56 h 98"/>
                  <a:gd name="T20" fmla="*/ 70 w 71"/>
                  <a:gd name="T21" fmla="*/ 57 h 98"/>
                  <a:gd name="T22" fmla="*/ 69 w 71"/>
                  <a:gd name="T23" fmla="*/ 60 h 98"/>
                  <a:gd name="T24" fmla="*/ 67 w 71"/>
                  <a:gd name="T25" fmla="*/ 60 h 98"/>
                  <a:gd name="T26" fmla="*/ 64 w 71"/>
                  <a:gd name="T27" fmla="*/ 60 h 98"/>
                  <a:gd name="T28" fmla="*/ 63 w 71"/>
                  <a:gd name="T29" fmla="*/ 61 h 98"/>
                  <a:gd name="T30" fmla="*/ 63 w 71"/>
                  <a:gd name="T31" fmla="*/ 65 h 98"/>
                  <a:gd name="T32" fmla="*/ 63 w 71"/>
                  <a:gd name="T33" fmla="*/ 70 h 98"/>
                  <a:gd name="T34" fmla="*/ 62 w 71"/>
                  <a:gd name="T35" fmla="*/ 72 h 98"/>
                  <a:gd name="T36" fmla="*/ 63 w 71"/>
                  <a:gd name="T37" fmla="*/ 76 h 98"/>
                  <a:gd name="T38" fmla="*/ 60 w 71"/>
                  <a:gd name="T39" fmla="*/ 79 h 98"/>
                  <a:gd name="T40" fmla="*/ 59 w 71"/>
                  <a:gd name="T41" fmla="*/ 85 h 98"/>
                  <a:gd name="T42" fmla="*/ 57 w 71"/>
                  <a:gd name="T43" fmla="*/ 87 h 98"/>
                  <a:gd name="T44" fmla="*/ 54 w 71"/>
                  <a:gd name="T45" fmla="*/ 87 h 98"/>
                  <a:gd name="T46" fmla="*/ 49 w 71"/>
                  <a:gd name="T47" fmla="*/ 86 h 98"/>
                  <a:gd name="T48" fmla="*/ 44 w 71"/>
                  <a:gd name="T49" fmla="*/ 85 h 98"/>
                  <a:gd name="T50" fmla="*/ 45 w 71"/>
                  <a:gd name="T51" fmla="*/ 97 h 98"/>
                  <a:gd name="T52" fmla="*/ 7 w 71"/>
                  <a:gd name="T53" fmla="*/ 81 h 98"/>
                  <a:gd name="T54" fmla="*/ 11 w 71"/>
                  <a:gd name="T55" fmla="*/ 72 h 98"/>
                  <a:gd name="T56" fmla="*/ 9 w 71"/>
                  <a:gd name="T57" fmla="*/ 65 h 98"/>
                  <a:gd name="T58" fmla="*/ 0 w 71"/>
                  <a:gd name="T59" fmla="*/ 52 h 98"/>
                  <a:gd name="T60" fmla="*/ 0 w 71"/>
                  <a:gd name="T61" fmla="*/ 18 h 98"/>
                  <a:gd name="T62" fmla="*/ 7 w 71"/>
                  <a:gd name="T63" fmla="*/ 9 h 98"/>
                  <a:gd name="T64" fmla="*/ 15 w 71"/>
                  <a:gd name="T65" fmla="*/ 4 h 98"/>
                  <a:gd name="T66" fmla="*/ 24 w 71"/>
                  <a:gd name="T67" fmla="*/ 0 h 98"/>
                  <a:gd name="T68" fmla="*/ 36 w 71"/>
                  <a:gd name="T69" fmla="*/ 2 h 98"/>
                  <a:gd name="T70" fmla="*/ 46 w 71"/>
                  <a:gd name="T71" fmla="*/ 3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
                  <a:gd name="T109" fmla="*/ 0 h 98"/>
                  <a:gd name="T110" fmla="*/ 71 w 71"/>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 h="98">
                    <a:moveTo>
                      <a:pt x="46" y="3"/>
                    </a:moveTo>
                    <a:lnTo>
                      <a:pt x="53" y="8"/>
                    </a:lnTo>
                    <a:lnTo>
                      <a:pt x="56" y="16"/>
                    </a:lnTo>
                    <a:lnTo>
                      <a:pt x="59" y="23"/>
                    </a:lnTo>
                    <a:lnTo>
                      <a:pt x="61" y="27"/>
                    </a:lnTo>
                    <a:lnTo>
                      <a:pt x="61" y="31"/>
                    </a:lnTo>
                    <a:lnTo>
                      <a:pt x="60" y="36"/>
                    </a:lnTo>
                    <a:lnTo>
                      <a:pt x="63" y="40"/>
                    </a:lnTo>
                    <a:lnTo>
                      <a:pt x="67" y="50"/>
                    </a:lnTo>
                    <a:lnTo>
                      <a:pt x="70" y="56"/>
                    </a:lnTo>
                    <a:lnTo>
                      <a:pt x="70" y="57"/>
                    </a:lnTo>
                    <a:lnTo>
                      <a:pt x="69" y="60"/>
                    </a:lnTo>
                    <a:lnTo>
                      <a:pt x="67" y="60"/>
                    </a:lnTo>
                    <a:lnTo>
                      <a:pt x="64" y="60"/>
                    </a:lnTo>
                    <a:lnTo>
                      <a:pt x="63" y="61"/>
                    </a:lnTo>
                    <a:lnTo>
                      <a:pt x="63" y="65"/>
                    </a:lnTo>
                    <a:lnTo>
                      <a:pt x="63" y="70"/>
                    </a:lnTo>
                    <a:lnTo>
                      <a:pt x="62" y="72"/>
                    </a:lnTo>
                    <a:lnTo>
                      <a:pt x="63" y="76"/>
                    </a:lnTo>
                    <a:lnTo>
                      <a:pt x="60" y="79"/>
                    </a:lnTo>
                    <a:lnTo>
                      <a:pt x="59" y="85"/>
                    </a:lnTo>
                    <a:lnTo>
                      <a:pt x="57" y="87"/>
                    </a:lnTo>
                    <a:lnTo>
                      <a:pt x="54" y="87"/>
                    </a:lnTo>
                    <a:lnTo>
                      <a:pt x="49" y="86"/>
                    </a:lnTo>
                    <a:lnTo>
                      <a:pt x="44" y="85"/>
                    </a:lnTo>
                    <a:lnTo>
                      <a:pt x="45" y="97"/>
                    </a:lnTo>
                    <a:lnTo>
                      <a:pt x="7" y="81"/>
                    </a:lnTo>
                    <a:lnTo>
                      <a:pt x="11" y="72"/>
                    </a:lnTo>
                    <a:lnTo>
                      <a:pt x="9" y="65"/>
                    </a:lnTo>
                    <a:lnTo>
                      <a:pt x="0" y="52"/>
                    </a:lnTo>
                    <a:lnTo>
                      <a:pt x="0" y="18"/>
                    </a:lnTo>
                    <a:lnTo>
                      <a:pt x="7" y="9"/>
                    </a:lnTo>
                    <a:lnTo>
                      <a:pt x="15" y="4"/>
                    </a:lnTo>
                    <a:lnTo>
                      <a:pt x="24" y="0"/>
                    </a:lnTo>
                    <a:lnTo>
                      <a:pt x="36" y="2"/>
                    </a:lnTo>
                    <a:lnTo>
                      <a:pt x="46" y="3"/>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1077" name="Freeform 53"/>
              <p:cNvSpPr>
                <a:spLocks/>
              </p:cNvSpPr>
              <p:nvPr/>
            </p:nvSpPr>
            <p:spPr bwMode="auto">
              <a:xfrm>
                <a:off x="5284" y="1079"/>
                <a:ext cx="17" cy="17"/>
              </a:xfrm>
              <a:custGeom>
                <a:avLst/>
                <a:gdLst>
                  <a:gd name="T0" fmla="*/ 16 w 17"/>
                  <a:gd name="T1" fmla="*/ 16 h 17"/>
                  <a:gd name="T2" fmla="*/ 12 w 17"/>
                  <a:gd name="T3" fmla="*/ 16 h 17"/>
                  <a:gd name="T4" fmla="*/ 3 w 17"/>
                  <a:gd name="T5" fmla="*/ 16 h 17"/>
                  <a:gd name="T6" fmla="*/ 0 w 17"/>
                  <a:gd name="T7" fmla="*/ 16 h 17"/>
                  <a:gd name="T8" fmla="*/ 0 w 17"/>
                  <a:gd name="T9" fmla="*/ 0 h 17"/>
                  <a:gd name="T10" fmla="*/ 3 w 17"/>
                  <a:gd name="T11" fmla="*/ 0 h 17"/>
                  <a:gd name="T12" fmla="*/ 16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6"/>
                    </a:moveTo>
                    <a:lnTo>
                      <a:pt x="12" y="16"/>
                    </a:lnTo>
                    <a:lnTo>
                      <a:pt x="3" y="16"/>
                    </a:lnTo>
                    <a:lnTo>
                      <a:pt x="0" y="16"/>
                    </a:lnTo>
                    <a:lnTo>
                      <a:pt x="0" y="0"/>
                    </a:lnTo>
                    <a:lnTo>
                      <a:pt x="3" y="0"/>
                    </a:lnTo>
                    <a:lnTo>
                      <a:pt x="16" y="16"/>
                    </a:lnTo>
                  </a:path>
                </a:pathLst>
              </a:custGeom>
              <a:solidFill>
                <a:srgbClr val="402000"/>
              </a:solidFill>
              <a:ln w="9525" cap="rnd">
                <a:noFill/>
                <a:round/>
                <a:headEnd/>
                <a:tailEnd/>
              </a:ln>
            </p:spPr>
            <p:txBody>
              <a:bodyPr/>
              <a:lstStyle/>
              <a:p>
                <a:endParaRPr lang="en-US"/>
              </a:p>
            </p:txBody>
          </p:sp>
          <p:sp>
            <p:nvSpPr>
              <p:cNvPr id="1078" name="Freeform 54"/>
              <p:cNvSpPr>
                <a:spLocks/>
              </p:cNvSpPr>
              <p:nvPr/>
            </p:nvSpPr>
            <p:spPr bwMode="auto">
              <a:xfrm>
                <a:off x="5283" y="1075"/>
                <a:ext cx="17" cy="17"/>
              </a:xfrm>
              <a:custGeom>
                <a:avLst/>
                <a:gdLst>
                  <a:gd name="T0" fmla="*/ 16 w 17"/>
                  <a:gd name="T1" fmla="*/ 0 h 17"/>
                  <a:gd name="T2" fmla="*/ 8 w 17"/>
                  <a:gd name="T3" fmla="*/ 6 h 17"/>
                  <a:gd name="T4" fmla="*/ 8 w 17"/>
                  <a:gd name="T5" fmla="*/ 9 h 17"/>
                  <a:gd name="T6" fmla="*/ 0 w 17"/>
                  <a:gd name="T7" fmla="*/ 16 h 17"/>
                  <a:gd name="T8" fmla="*/ 0 w 17"/>
                  <a:gd name="T9" fmla="*/ 6 h 17"/>
                  <a:gd name="T10" fmla="*/ 0 w 17"/>
                  <a:gd name="T11" fmla="*/ 3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8" y="6"/>
                    </a:lnTo>
                    <a:lnTo>
                      <a:pt x="8" y="9"/>
                    </a:lnTo>
                    <a:lnTo>
                      <a:pt x="0" y="16"/>
                    </a:lnTo>
                    <a:lnTo>
                      <a:pt x="0" y="6"/>
                    </a:lnTo>
                    <a:lnTo>
                      <a:pt x="0" y="3"/>
                    </a:lnTo>
                    <a:lnTo>
                      <a:pt x="16" y="0"/>
                    </a:lnTo>
                  </a:path>
                </a:pathLst>
              </a:custGeom>
              <a:solidFill>
                <a:srgbClr val="402000"/>
              </a:solidFill>
              <a:ln w="9525" cap="rnd">
                <a:noFill/>
                <a:round/>
                <a:headEnd/>
                <a:tailEnd/>
              </a:ln>
            </p:spPr>
            <p:txBody>
              <a:bodyPr/>
              <a:lstStyle/>
              <a:p>
                <a:endParaRPr lang="en-US"/>
              </a:p>
            </p:txBody>
          </p:sp>
          <p:sp>
            <p:nvSpPr>
              <p:cNvPr id="1079" name="Freeform 55"/>
              <p:cNvSpPr>
                <a:spLocks/>
              </p:cNvSpPr>
              <p:nvPr/>
            </p:nvSpPr>
            <p:spPr bwMode="auto">
              <a:xfrm>
                <a:off x="5280" y="1064"/>
                <a:ext cx="17" cy="17"/>
              </a:xfrm>
              <a:custGeom>
                <a:avLst/>
                <a:gdLst>
                  <a:gd name="T0" fmla="*/ 0 w 17"/>
                  <a:gd name="T1" fmla="*/ 0 h 17"/>
                  <a:gd name="T2" fmla="*/ 16 w 17"/>
                  <a:gd name="T3" fmla="*/ 10 h 17"/>
                  <a:gd name="T4" fmla="*/ 16 w 17"/>
                  <a:gd name="T5" fmla="*/ 16 h 17"/>
                  <a:gd name="T6" fmla="*/ 8 w 17"/>
                  <a:gd name="T7" fmla="*/ 1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10"/>
                    </a:lnTo>
                    <a:lnTo>
                      <a:pt x="16" y="16"/>
                    </a:lnTo>
                    <a:lnTo>
                      <a:pt x="8" y="12"/>
                    </a:lnTo>
                    <a:lnTo>
                      <a:pt x="0" y="0"/>
                    </a:lnTo>
                  </a:path>
                </a:pathLst>
              </a:custGeom>
              <a:solidFill>
                <a:srgbClr val="402000"/>
              </a:solidFill>
              <a:ln w="9525" cap="rnd">
                <a:noFill/>
                <a:round/>
                <a:headEnd/>
                <a:tailEnd/>
              </a:ln>
            </p:spPr>
            <p:txBody>
              <a:bodyPr/>
              <a:lstStyle/>
              <a:p>
                <a:endParaRPr lang="en-US"/>
              </a:p>
            </p:txBody>
          </p:sp>
          <p:sp>
            <p:nvSpPr>
              <p:cNvPr id="1080" name="Freeform 56"/>
              <p:cNvSpPr>
                <a:spLocks/>
              </p:cNvSpPr>
              <p:nvPr/>
            </p:nvSpPr>
            <p:spPr bwMode="auto">
              <a:xfrm>
                <a:off x="5272" y="1057"/>
                <a:ext cx="17" cy="17"/>
              </a:xfrm>
              <a:custGeom>
                <a:avLst/>
                <a:gdLst>
                  <a:gd name="T0" fmla="*/ 16 w 17"/>
                  <a:gd name="T1" fmla="*/ 0 h 17"/>
                  <a:gd name="T2" fmla="*/ 13 w 17"/>
                  <a:gd name="T3" fmla="*/ 9 h 17"/>
                  <a:gd name="T4" fmla="*/ 13 w 17"/>
                  <a:gd name="T5" fmla="*/ 11 h 17"/>
                  <a:gd name="T6" fmla="*/ 13 w 17"/>
                  <a:gd name="T7" fmla="*/ 13 h 17"/>
                  <a:gd name="T8" fmla="*/ 14 w 17"/>
                  <a:gd name="T9" fmla="*/ 16 h 17"/>
                  <a:gd name="T10" fmla="*/ 11 w 17"/>
                  <a:gd name="T11" fmla="*/ 11 h 17"/>
                  <a:gd name="T12" fmla="*/ 8 w 17"/>
                  <a:gd name="T13" fmla="*/ 11 h 17"/>
                  <a:gd name="T14" fmla="*/ 5 w 17"/>
                  <a:gd name="T15" fmla="*/ 9 h 17"/>
                  <a:gd name="T16" fmla="*/ 0 w 17"/>
                  <a:gd name="T17" fmla="*/ 9 h 17"/>
                  <a:gd name="T18" fmla="*/ 5 w 17"/>
                  <a:gd name="T19" fmla="*/ 2 h 17"/>
                  <a:gd name="T20" fmla="*/ 16 w 17"/>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7"/>
                  <a:gd name="T35" fmla="*/ 17 w 1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7">
                    <a:moveTo>
                      <a:pt x="16" y="0"/>
                    </a:moveTo>
                    <a:lnTo>
                      <a:pt x="13" y="9"/>
                    </a:lnTo>
                    <a:lnTo>
                      <a:pt x="13" y="11"/>
                    </a:lnTo>
                    <a:lnTo>
                      <a:pt x="13" y="13"/>
                    </a:lnTo>
                    <a:lnTo>
                      <a:pt x="14" y="16"/>
                    </a:lnTo>
                    <a:lnTo>
                      <a:pt x="11" y="11"/>
                    </a:lnTo>
                    <a:lnTo>
                      <a:pt x="8" y="11"/>
                    </a:lnTo>
                    <a:lnTo>
                      <a:pt x="5" y="9"/>
                    </a:lnTo>
                    <a:lnTo>
                      <a:pt x="0" y="9"/>
                    </a:lnTo>
                    <a:lnTo>
                      <a:pt x="5" y="2"/>
                    </a:lnTo>
                    <a:lnTo>
                      <a:pt x="16" y="0"/>
                    </a:lnTo>
                  </a:path>
                </a:pathLst>
              </a:custGeom>
              <a:solidFill>
                <a:srgbClr val="402000"/>
              </a:solidFill>
              <a:ln w="9525" cap="rnd">
                <a:noFill/>
                <a:round/>
                <a:headEnd/>
                <a:tailEnd/>
              </a:ln>
            </p:spPr>
            <p:txBody>
              <a:bodyPr/>
              <a:lstStyle/>
              <a:p>
                <a:endParaRPr lang="en-US"/>
              </a:p>
            </p:txBody>
          </p:sp>
          <p:sp>
            <p:nvSpPr>
              <p:cNvPr id="1081" name="Freeform 57"/>
              <p:cNvSpPr>
                <a:spLocks/>
              </p:cNvSpPr>
              <p:nvPr/>
            </p:nvSpPr>
            <p:spPr bwMode="auto">
              <a:xfrm>
                <a:off x="5269" y="1048"/>
                <a:ext cx="17" cy="17"/>
              </a:xfrm>
              <a:custGeom>
                <a:avLst/>
                <a:gdLst>
                  <a:gd name="T0" fmla="*/ 16 w 17"/>
                  <a:gd name="T1" fmla="*/ 9 h 17"/>
                  <a:gd name="T2" fmla="*/ 15 w 17"/>
                  <a:gd name="T3" fmla="*/ 13 h 17"/>
                  <a:gd name="T4" fmla="*/ 13 w 17"/>
                  <a:gd name="T5" fmla="*/ 16 h 17"/>
                  <a:gd name="T6" fmla="*/ 10 w 17"/>
                  <a:gd name="T7" fmla="*/ 11 h 17"/>
                  <a:gd name="T8" fmla="*/ 8 w 17"/>
                  <a:gd name="T9" fmla="*/ 9 h 17"/>
                  <a:gd name="T10" fmla="*/ 1 w 17"/>
                  <a:gd name="T11" fmla="*/ 9 h 17"/>
                  <a:gd name="T12" fmla="*/ 0 w 17"/>
                  <a:gd name="T13" fmla="*/ 9 h 17"/>
                  <a:gd name="T14" fmla="*/ 3 w 17"/>
                  <a:gd name="T15" fmla="*/ 4 h 17"/>
                  <a:gd name="T16" fmla="*/ 6 w 17"/>
                  <a:gd name="T17" fmla="*/ 2 h 17"/>
                  <a:gd name="T18" fmla="*/ 6 w 17"/>
                  <a:gd name="T19" fmla="*/ 0 h 17"/>
                  <a:gd name="T20" fmla="*/ 8 w 17"/>
                  <a:gd name="T21" fmla="*/ 4 h 17"/>
                  <a:gd name="T22" fmla="*/ 8 w 17"/>
                  <a:gd name="T23" fmla="*/ 2 h 17"/>
                  <a:gd name="T24" fmla="*/ 10 w 17"/>
                  <a:gd name="T25" fmla="*/ 4 h 17"/>
                  <a:gd name="T26" fmla="*/ 13 w 17"/>
                  <a:gd name="T27" fmla="*/ 4 h 17"/>
                  <a:gd name="T28" fmla="*/ 16 w 17"/>
                  <a:gd name="T29" fmla="*/ 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7"/>
                  <a:gd name="T47" fmla="*/ 17 w 17"/>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7">
                    <a:moveTo>
                      <a:pt x="16" y="9"/>
                    </a:moveTo>
                    <a:lnTo>
                      <a:pt x="15" y="13"/>
                    </a:lnTo>
                    <a:lnTo>
                      <a:pt x="13" y="16"/>
                    </a:lnTo>
                    <a:lnTo>
                      <a:pt x="10" y="11"/>
                    </a:lnTo>
                    <a:lnTo>
                      <a:pt x="8" y="9"/>
                    </a:lnTo>
                    <a:lnTo>
                      <a:pt x="1" y="9"/>
                    </a:lnTo>
                    <a:lnTo>
                      <a:pt x="0" y="9"/>
                    </a:lnTo>
                    <a:lnTo>
                      <a:pt x="3" y="4"/>
                    </a:lnTo>
                    <a:lnTo>
                      <a:pt x="6" y="2"/>
                    </a:lnTo>
                    <a:lnTo>
                      <a:pt x="6" y="0"/>
                    </a:lnTo>
                    <a:lnTo>
                      <a:pt x="8" y="4"/>
                    </a:lnTo>
                    <a:lnTo>
                      <a:pt x="8" y="2"/>
                    </a:lnTo>
                    <a:lnTo>
                      <a:pt x="10" y="4"/>
                    </a:lnTo>
                    <a:lnTo>
                      <a:pt x="13" y="4"/>
                    </a:lnTo>
                    <a:lnTo>
                      <a:pt x="16" y="9"/>
                    </a:lnTo>
                  </a:path>
                </a:pathLst>
              </a:custGeom>
              <a:solidFill>
                <a:srgbClr val="402000"/>
              </a:solidFill>
              <a:ln w="9525" cap="rnd">
                <a:noFill/>
                <a:round/>
                <a:headEnd/>
                <a:tailEnd/>
              </a:ln>
            </p:spPr>
            <p:txBody>
              <a:bodyPr/>
              <a:lstStyle/>
              <a:p>
                <a:endParaRPr lang="en-US"/>
              </a:p>
            </p:txBody>
          </p:sp>
          <p:sp>
            <p:nvSpPr>
              <p:cNvPr id="1082" name="Freeform 58"/>
              <p:cNvSpPr>
                <a:spLocks/>
              </p:cNvSpPr>
              <p:nvPr/>
            </p:nvSpPr>
            <p:spPr bwMode="auto">
              <a:xfrm>
                <a:off x="5246" y="1056"/>
                <a:ext cx="17" cy="20"/>
              </a:xfrm>
              <a:custGeom>
                <a:avLst/>
                <a:gdLst>
                  <a:gd name="T0" fmla="*/ 16 w 17"/>
                  <a:gd name="T1" fmla="*/ 3 h 20"/>
                  <a:gd name="T2" fmla="*/ 10 w 17"/>
                  <a:gd name="T3" fmla="*/ 1 h 20"/>
                  <a:gd name="T4" fmla="*/ 5 w 17"/>
                  <a:gd name="T5" fmla="*/ 2 h 20"/>
                  <a:gd name="T6" fmla="*/ 2 w 17"/>
                  <a:gd name="T7" fmla="*/ 5 h 20"/>
                  <a:gd name="T8" fmla="*/ 1 w 17"/>
                  <a:gd name="T9" fmla="*/ 9 h 20"/>
                  <a:gd name="T10" fmla="*/ 2 w 17"/>
                  <a:gd name="T11" fmla="*/ 12 h 20"/>
                  <a:gd name="T12" fmla="*/ 4 w 17"/>
                  <a:gd name="T13" fmla="*/ 15 h 20"/>
                  <a:gd name="T14" fmla="*/ 7 w 17"/>
                  <a:gd name="T15" fmla="*/ 11 h 20"/>
                  <a:gd name="T16" fmla="*/ 10 w 17"/>
                  <a:gd name="T17" fmla="*/ 8 h 20"/>
                  <a:gd name="T18" fmla="*/ 14 w 17"/>
                  <a:gd name="T19" fmla="*/ 7 h 20"/>
                  <a:gd name="T20" fmla="*/ 10 w 17"/>
                  <a:gd name="T21" fmla="*/ 10 h 20"/>
                  <a:gd name="T22" fmla="*/ 5 w 17"/>
                  <a:gd name="T23" fmla="*/ 13 h 20"/>
                  <a:gd name="T24" fmla="*/ 5 w 17"/>
                  <a:gd name="T25" fmla="*/ 15 h 20"/>
                  <a:gd name="T26" fmla="*/ 7 w 17"/>
                  <a:gd name="T27" fmla="*/ 18 h 20"/>
                  <a:gd name="T28" fmla="*/ 10 w 17"/>
                  <a:gd name="T29" fmla="*/ 19 h 20"/>
                  <a:gd name="T30" fmla="*/ 4 w 17"/>
                  <a:gd name="T31" fmla="*/ 18 h 20"/>
                  <a:gd name="T32" fmla="*/ 0 w 17"/>
                  <a:gd name="T33" fmla="*/ 14 h 20"/>
                  <a:gd name="T34" fmla="*/ 0 w 17"/>
                  <a:gd name="T35" fmla="*/ 8 h 20"/>
                  <a:gd name="T36" fmla="*/ 0 w 17"/>
                  <a:gd name="T37" fmla="*/ 3 h 20"/>
                  <a:gd name="T38" fmla="*/ 4 w 17"/>
                  <a:gd name="T39" fmla="*/ 0 h 20"/>
                  <a:gd name="T40" fmla="*/ 8 w 17"/>
                  <a:gd name="T41" fmla="*/ 0 h 20"/>
                  <a:gd name="T42" fmla="*/ 13 w 17"/>
                  <a:gd name="T43" fmla="*/ 0 h 20"/>
                  <a:gd name="T44" fmla="*/ 16 w 17"/>
                  <a:gd name="T45" fmla="*/ 3 h 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20"/>
                  <a:gd name="T71" fmla="*/ 17 w 17"/>
                  <a:gd name="T72" fmla="*/ 20 h 2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20">
                    <a:moveTo>
                      <a:pt x="16" y="3"/>
                    </a:moveTo>
                    <a:lnTo>
                      <a:pt x="10" y="1"/>
                    </a:lnTo>
                    <a:lnTo>
                      <a:pt x="5" y="2"/>
                    </a:lnTo>
                    <a:lnTo>
                      <a:pt x="2" y="5"/>
                    </a:lnTo>
                    <a:lnTo>
                      <a:pt x="1" y="9"/>
                    </a:lnTo>
                    <a:lnTo>
                      <a:pt x="2" y="12"/>
                    </a:lnTo>
                    <a:lnTo>
                      <a:pt x="4" y="15"/>
                    </a:lnTo>
                    <a:lnTo>
                      <a:pt x="7" y="11"/>
                    </a:lnTo>
                    <a:lnTo>
                      <a:pt x="10" y="8"/>
                    </a:lnTo>
                    <a:lnTo>
                      <a:pt x="14" y="7"/>
                    </a:lnTo>
                    <a:lnTo>
                      <a:pt x="10" y="10"/>
                    </a:lnTo>
                    <a:lnTo>
                      <a:pt x="5" y="13"/>
                    </a:lnTo>
                    <a:lnTo>
                      <a:pt x="5" y="15"/>
                    </a:lnTo>
                    <a:lnTo>
                      <a:pt x="7" y="18"/>
                    </a:lnTo>
                    <a:lnTo>
                      <a:pt x="10" y="19"/>
                    </a:lnTo>
                    <a:lnTo>
                      <a:pt x="4" y="18"/>
                    </a:lnTo>
                    <a:lnTo>
                      <a:pt x="0" y="14"/>
                    </a:lnTo>
                    <a:lnTo>
                      <a:pt x="0" y="8"/>
                    </a:lnTo>
                    <a:lnTo>
                      <a:pt x="0" y="3"/>
                    </a:lnTo>
                    <a:lnTo>
                      <a:pt x="4" y="0"/>
                    </a:lnTo>
                    <a:lnTo>
                      <a:pt x="8" y="0"/>
                    </a:lnTo>
                    <a:lnTo>
                      <a:pt x="13" y="0"/>
                    </a:lnTo>
                    <a:lnTo>
                      <a:pt x="16" y="3"/>
                    </a:lnTo>
                  </a:path>
                </a:pathLst>
              </a:custGeom>
              <a:solidFill>
                <a:srgbClr val="402000"/>
              </a:solidFill>
              <a:ln w="9525" cap="rnd">
                <a:noFill/>
                <a:round/>
                <a:headEnd/>
                <a:tailEnd/>
              </a:ln>
            </p:spPr>
            <p:txBody>
              <a:bodyPr/>
              <a:lstStyle/>
              <a:p>
                <a:endParaRPr lang="en-US"/>
              </a:p>
            </p:txBody>
          </p:sp>
          <p:sp>
            <p:nvSpPr>
              <p:cNvPr id="1083" name="Freeform 59"/>
              <p:cNvSpPr>
                <a:spLocks/>
              </p:cNvSpPr>
              <p:nvPr/>
            </p:nvSpPr>
            <p:spPr bwMode="auto">
              <a:xfrm>
                <a:off x="5243" y="1052"/>
                <a:ext cx="17" cy="27"/>
              </a:xfrm>
              <a:custGeom>
                <a:avLst/>
                <a:gdLst>
                  <a:gd name="T0" fmla="*/ 16 w 17"/>
                  <a:gd name="T1" fmla="*/ 6 h 27"/>
                  <a:gd name="T2" fmla="*/ 13 w 17"/>
                  <a:gd name="T3" fmla="*/ 2 h 27"/>
                  <a:gd name="T4" fmla="*/ 9 w 17"/>
                  <a:gd name="T5" fmla="*/ 1 h 27"/>
                  <a:gd name="T6" fmla="*/ 4 w 17"/>
                  <a:gd name="T7" fmla="*/ 2 h 27"/>
                  <a:gd name="T8" fmla="*/ 2 w 17"/>
                  <a:gd name="T9" fmla="*/ 4 h 27"/>
                  <a:gd name="T10" fmla="*/ 1 w 17"/>
                  <a:gd name="T11" fmla="*/ 8 h 27"/>
                  <a:gd name="T12" fmla="*/ 1 w 17"/>
                  <a:gd name="T13" fmla="*/ 11 h 27"/>
                  <a:gd name="T14" fmla="*/ 2 w 17"/>
                  <a:gd name="T15" fmla="*/ 13 h 27"/>
                  <a:gd name="T16" fmla="*/ 2 w 17"/>
                  <a:gd name="T17" fmla="*/ 17 h 27"/>
                  <a:gd name="T18" fmla="*/ 2 w 17"/>
                  <a:gd name="T19" fmla="*/ 21 h 27"/>
                  <a:gd name="T20" fmla="*/ 6 w 17"/>
                  <a:gd name="T21" fmla="*/ 24 h 27"/>
                  <a:gd name="T22" fmla="*/ 8 w 17"/>
                  <a:gd name="T23" fmla="*/ 24 h 27"/>
                  <a:gd name="T24" fmla="*/ 10 w 17"/>
                  <a:gd name="T25" fmla="*/ 24 h 27"/>
                  <a:gd name="T26" fmla="*/ 10 w 17"/>
                  <a:gd name="T27" fmla="*/ 25 h 27"/>
                  <a:gd name="T28" fmla="*/ 8 w 17"/>
                  <a:gd name="T29" fmla="*/ 26 h 27"/>
                  <a:gd name="T30" fmla="*/ 6 w 17"/>
                  <a:gd name="T31" fmla="*/ 26 h 27"/>
                  <a:gd name="T32" fmla="*/ 3 w 17"/>
                  <a:gd name="T33" fmla="*/ 25 h 27"/>
                  <a:gd name="T34" fmla="*/ 1 w 17"/>
                  <a:gd name="T35" fmla="*/ 21 h 27"/>
                  <a:gd name="T36" fmla="*/ 0 w 17"/>
                  <a:gd name="T37" fmla="*/ 14 h 27"/>
                  <a:gd name="T38" fmla="*/ 0 w 17"/>
                  <a:gd name="T39" fmla="*/ 10 h 27"/>
                  <a:gd name="T40" fmla="*/ 0 w 17"/>
                  <a:gd name="T41" fmla="*/ 7 h 27"/>
                  <a:gd name="T42" fmla="*/ 1 w 17"/>
                  <a:gd name="T43" fmla="*/ 4 h 27"/>
                  <a:gd name="T44" fmla="*/ 3 w 17"/>
                  <a:gd name="T45" fmla="*/ 1 h 27"/>
                  <a:gd name="T46" fmla="*/ 7 w 17"/>
                  <a:gd name="T47" fmla="*/ 0 h 27"/>
                  <a:gd name="T48" fmla="*/ 13 w 17"/>
                  <a:gd name="T49" fmla="*/ 0 h 27"/>
                  <a:gd name="T50" fmla="*/ 15 w 17"/>
                  <a:gd name="T51" fmla="*/ 2 h 27"/>
                  <a:gd name="T52" fmla="*/ 16 w 17"/>
                  <a:gd name="T53" fmla="*/ 6 h 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
                  <a:gd name="T82" fmla="*/ 0 h 27"/>
                  <a:gd name="T83" fmla="*/ 17 w 17"/>
                  <a:gd name="T84" fmla="*/ 27 h 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 h="27">
                    <a:moveTo>
                      <a:pt x="16" y="6"/>
                    </a:moveTo>
                    <a:lnTo>
                      <a:pt x="13" y="2"/>
                    </a:lnTo>
                    <a:lnTo>
                      <a:pt x="9" y="1"/>
                    </a:lnTo>
                    <a:lnTo>
                      <a:pt x="4" y="2"/>
                    </a:lnTo>
                    <a:lnTo>
                      <a:pt x="2" y="4"/>
                    </a:lnTo>
                    <a:lnTo>
                      <a:pt x="1" y="8"/>
                    </a:lnTo>
                    <a:lnTo>
                      <a:pt x="1" y="11"/>
                    </a:lnTo>
                    <a:lnTo>
                      <a:pt x="2" y="13"/>
                    </a:lnTo>
                    <a:lnTo>
                      <a:pt x="2" y="17"/>
                    </a:lnTo>
                    <a:lnTo>
                      <a:pt x="2" y="21"/>
                    </a:lnTo>
                    <a:lnTo>
                      <a:pt x="6" y="24"/>
                    </a:lnTo>
                    <a:lnTo>
                      <a:pt x="8" y="24"/>
                    </a:lnTo>
                    <a:lnTo>
                      <a:pt x="10" y="24"/>
                    </a:lnTo>
                    <a:lnTo>
                      <a:pt x="10" y="25"/>
                    </a:lnTo>
                    <a:lnTo>
                      <a:pt x="8" y="26"/>
                    </a:lnTo>
                    <a:lnTo>
                      <a:pt x="6" y="26"/>
                    </a:lnTo>
                    <a:lnTo>
                      <a:pt x="3" y="25"/>
                    </a:lnTo>
                    <a:lnTo>
                      <a:pt x="1" y="21"/>
                    </a:lnTo>
                    <a:lnTo>
                      <a:pt x="0" y="14"/>
                    </a:lnTo>
                    <a:lnTo>
                      <a:pt x="0" y="10"/>
                    </a:lnTo>
                    <a:lnTo>
                      <a:pt x="0" y="7"/>
                    </a:lnTo>
                    <a:lnTo>
                      <a:pt x="1" y="4"/>
                    </a:lnTo>
                    <a:lnTo>
                      <a:pt x="3" y="1"/>
                    </a:lnTo>
                    <a:lnTo>
                      <a:pt x="7" y="0"/>
                    </a:lnTo>
                    <a:lnTo>
                      <a:pt x="13" y="0"/>
                    </a:lnTo>
                    <a:lnTo>
                      <a:pt x="15" y="2"/>
                    </a:lnTo>
                    <a:lnTo>
                      <a:pt x="16" y="6"/>
                    </a:lnTo>
                  </a:path>
                </a:pathLst>
              </a:custGeom>
              <a:solidFill>
                <a:srgbClr val="402000"/>
              </a:solidFill>
              <a:ln w="9525" cap="rnd">
                <a:noFill/>
                <a:round/>
                <a:headEnd/>
                <a:tailEnd/>
              </a:ln>
            </p:spPr>
            <p:txBody>
              <a:bodyPr/>
              <a:lstStyle/>
              <a:p>
                <a:endParaRPr lang="en-US"/>
              </a:p>
            </p:txBody>
          </p:sp>
          <p:sp>
            <p:nvSpPr>
              <p:cNvPr id="1084" name="Freeform 60"/>
              <p:cNvSpPr>
                <a:spLocks/>
              </p:cNvSpPr>
              <p:nvPr/>
            </p:nvSpPr>
            <p:spPr bwMode="auto">
              <a:xfrm>
                <a:off x="5251" y="1080"/>
                <a:ext cx="17" cy="23"/>
              </a:xfrm>
              <a:custGeom>
                <a:avLst/>
                <a:gdLst>
                  <a:gd name="T0" fmla="*/ 0 w 17"/>
                  <a:gd name="T1" fmla="*/ 0 h 23"/>
                  <a:gd name="T2" fmla="*/ 2 w 17"/>
                  <a:gd name="T3" fmla="*/ 4 h 23"/>
                  <a:gd name="T4" fmla="*/ 5 w 17"/>
                  <a:gd name="T5" fmla="*/ 9 h 23"/>
                  <a:gd name="T6" fmla="*/ 8 w 17"/>
                  <a:gd name="T7" fmla="*/ 13 h 23"/>
                  <a:gd name="T8" fmla="*/ 13 w 17"/>
                  <a:gd name="T9" fmla="*/ 19 h 23"/>
                  <a:gd name="T10" fmla="*/ 16 w 17"/>
                  <a:gd name="T11" fmla="*/ 22 h 23"/>
                  <a:gd name="T12" fmla="*/ 10 w 17"/>
                  <a:gd name="T13" fmla="*/ 19 h 23"/>
                  <a:gd name="T14" fmla="*/ 6 w 17"/>
                  <a:gd name="T15" fmla="*/ 13 h 23"/>
                  <a:gd name="T16" fmla="*/ 2 w 17"/>
                  <a:gd name="T17" fmla="*/ 8 h 23"/>
                  <a:gd name="T18" fmla="*/ 0 w 17"/>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3"/>
                  <a:gd name="T32" fmla="*/ 17 w 17"/>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3">
                    <a:moveTo>
                      <a:pt x="0" y="0"/>
                    </a:moveTo>
                    <a:lnTo>
                      <a:pt x="2" y="4"/>
                    </a:lnTo>
                    <a:lnTo>
                      <a:pt x="5" y="9"/>
                    </a:lnTo>
                    <a:lnTo>
                      <a:pt x="8" y="13"/>
                    </a:lnTo>
                    <a:lnTo>
                      <a:pt x="13" y="19"/>
                    </a:lnTo>
                    <a:lnTo>
                      <a:pt x="16" y="22"/>
                    </a:lnTo>
                    <a:lnTo>
                      <a:pt x="10" y="19"/>
                    </a:lnTo>
                    <a:lnTo>
                      <a:pt x="6" y="13"/>
                    </a:lnTo>
                    <a:lnTo>
                      <a:pt x="2" y="8"/>
                    </a:lnTo>
                    <a:lnTo>
                      <a:pt x="0" y="0"/>
                    </a:lnTo>
                  </a:path>
                </a:pathLst>
              </a:custGeom>
              <a:solidFill>
                <a:srgbClr val="402000"/>
              </a:solidFill>
              <a:ln w="9525" cap="rnd">
                <a:noFill/>
                <a:round/>
                <a:headEnd/>
                <a:tailEnd/>
              </a:ln>
            </p:spPr>
            <p:txBody>
              <a:bodyPr/>
              <a:lstStyle/>
              <a:p>
                <a:endParaRPr lang="en-US"/>
              </a:p>
            </p:txBody>
          </p:sp>
          <p:sp>
            <p:nvSpPr>
              <p:cNvPr id="1085" name="Freeform 61"/>
              <p:cNvSpPr>
                <a:spLocks/>
              </p:cNvSpPr>
              <p:nvPr/>
            </p:nvSpPr>
            <p:spPr bwMode="auto">
              <a:xfrm>
                <a:off x="5217" y="1008"/>
                <a:ext cx="64" cy="80"/>
              </a:xfrm>
              <a:custGeom>
                <a:avLst/>
                <a:gdLst>
                  <a:gd name="T0" fmla="*/ 58 w 64"/>
                  <a:gd name="T1" fmla="*/ 22 h 80"/>
                  <a:gd name="T2" fmla="*/ 48 w 64"/>
                  <a:gd name="T3" fmla="*/ 20 h 80"/>
                  <a:gd name="T4" fmla="*/ 42 w 64"/>
                  <a:gd name="T5" fmla="*/ 22 h 80"/>
                  <a:gd name="T6" fmla="*/ 38 w 64"/>
                  <a:gd name="T7" fmla="*/ 27 h 80"/>
                  <a:gd name="T8" fmla="*/ 40 w 64"/>
                  <a:gd name="T9" fmla="*/ 34 h 80"/>
                  <a:gd name="T10" fmla="*/ 43 w 64"/>
                  <a:gd name="T11" fmla="*/ 37 h 80"/>
                  <a:gd name="T12" fmla="*/ 44 w 64"/>
                  <a:gd name="T13" fmla="*/ 43 h 80"/>
                  <a:gd name="T14" fmla="*/ 42 w 64"/>
                  <a:gd name="T15" fmla="*/ 47 h 80"/>
                  <a:gd name="T16" fmla="*/ 44 w 64"/>
                  <a:gd name="T17" fmla="*/ 53 h 80"/>
                  <a:gd name="T18" fmla="*/ 40 w 64"/>
                  <a:gd name="T19" fmla="*/ 53 h 80"/>
                  <a:gd name="T20" fmla="*/ 39 w 64"/>
                  <a:gd name="T21" fmla="*/ 46 h 80"/>
                  <a:gd name="T22" fmla="*/ 36 w 64"/>
                  <a:gd name="T23" fmla="*/ 43 h 80"/>
                  <a:gd name="T24" fmla="*/ 31 w 64"/>
                  <a:gd name="T25" fmla="*/ 43 h 80"/>
                  <a:gd name="T26" fmla="*/ 27 w 64"/>
                  <a:gd name="T27" fmla="*/ 45 h 80"/>
                  <a:gd name="T28" fmla="*/ 26 w 64"/>
                  <a:gd name="T29" fmla="*/ 49 h 80"/>
                  <a:gd name="T30" fmla="*/ 25 w 64"/>
                  <a:gd name="T31" fmla="*/ 56 h 80"/>
                  <a:gd name="T32" fmla="*/ 26 w 64"/>
                  <a:gd name="T33" fmla="*/ 60 h 80"/>
                  <a:gd name="T34" fmla="*/ 26 w 64"/>
                  <a:gd name="T35" fmla="*/ 64 h 80"/>
                  <a:gd name="T36" fmla="*/ 25 w 64"/>
                  <a:gd name="T37" fmla="*/ 68 h 80"/>
                  <a:gd name="T38" fmla="*/ 22 w 64"/>
                  <a:gd name="T39" fmla="*/ 72 h 80"/>
                  <a:gd name="T40" fmla="*/ 20 w 64"/>
                  <a:gd name="T41" fmla="*/ 75 h 80"/>
                  <a:gd name="T42" fmla="*/ 15 w 64"/>
                  <a:gd name="T43" fmla="*/ 79 h 80"/>
                  <a:gd name="T44" fmla="*/ 4 w 64"/>
                  <a:gd name="T45" fmla="*/ 65 h 80"/>
                  <a:gd name="T46" fmla="*/ 2 w 64"/>
                  <a:gd name="T47" fmla="*/ 55 h 80"/>
                  <a:gd name="T48" fmla="*/ 0 w 64"/>
                  <a:gd name="T49" fmla="*/ 37 h 80"/>
                  <a:gd name="T50" fmla="*/ 0 w 64"/>
                  <a:gd name="T51" fmla="*/ 25 h 80"/>
                  <a:gd name="T52" fmla="*/ 1 w 64"/>
                  <a:gd name="T53" fmla="*/ 13 h 80"/>
                  <a:gd name="T54" fmla="*/ 4 w 64"/>
                  <a:gd name="T55" fmla="*/ 7 h 80"/>
                  <a:gd name="T56" fmla="*/ 10 w 64"/>
                  <a:gd name="T57" fmla="*/ 2 h 80"/>
                  <a:gd name="T58" fmla="*/ 15 w 64"/>
                  <a:gd name="T59" fmla="*/ 0 h 80"/>
                  <a:gd name="T60" fmla="*/ 27 w 64"/>
                  <a:gd name="T61" fmla="*/ 0 h 80"/>
                  <a:gd name="T62" fmla="*/ 37 w 64"/>
                  <a:gd name="T63" fmla="*/ 0 h 80"/>
                  <a:gd name="T64" fmla="*/ 50 w 64"/>
                  <a:gd name="T65" fmla="*/ 3 h 80"/>
                  <a:gd name="T66" fmla="*/ 56 w 64"/>
                  <a:gd name="T67" fmla="*/ 7 h 80"/>
                  <a:gd name="T68" fmla="*/ 59 w 64"/>
                  <a:gd name="T69" fmla="*/ 11 h 80"/>
                  <a:gd name="T70" fmla="*/ 63 w 64"/>
                  <a:gd name="T71" fmla="*/ 16 h 80"/>
                  <a:gd name="T72" fmla="*/ 62 w 64"/>
                  <a:gd name="T73" fmla="*/ 19 h 80"/>
                  <a:gd name="T74" fmla="*/ 58 w 64"/>
                  <a:gd name="T75" fmla="*/ 22 h 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4"/>
                  <a:gd name="T115" fmla="*/ 0 h 80"/>
                  <a:gd name="T116" fmla="*/ 64 w 64"/>
                  <a:gd name="T117" fmla="*/ 80 h 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4" h="80">
                    <a:moveTo>
                      <a:pt x="58" y="22"/>
                    </a:moveTo>
                    <a:lnTo>
                      <a:pt x="48" y="20"/>
                    </a:lnTo>
                    <a:lnTo>
                      <a:pt x="42" y="22"/>
                    </a:lnTo>
                    <a:lnTo>
                      <a:pt x="38" y="27"/>
                    </a:lnTo>
                    <a:lnTo>
                      <a:pt x="40" y="34"/>
                    </a:lnTo>
                    <a:lnTo>
                      <a:pt x="43" y="37"/>
                    </a:lnTo>
                    <a:lnTo>
                      <a:pt x="44" y="43"/>
                    </a:lnTo>
                    <a:lnTo>
                      <a:pt x="42" y="47"/>
                    </a:lnTo>
                    <a:lnTo>
                      <a:pt x="44" y="53"/>
                    </a:lnTo>
                    <a:lnTo>
                      <a:pt x="40" y="53"/>
                    </a:lnTo>
                    <a:lnTo>
                      <a:pt x="39" y="46"/>
                    </a:lnTo>
                    <a:lnTo>
                      <a:pt x="36" y="43"/>
                    </a:lnTo>
                    <a:lnTo>
                      <a:pt x="31" y="43"/>
                    </a:lnTo>
                    <a:lnTo>
                      <a:pt x="27" y="45"/>
                    </a:lnTo>
                    <a:lnTo>
                      <a:pt x="26" y="49"/>
                    </a:lnTo>
                    <a:lnTo>
                      <a:pt x="25" y="56"/>
                    </a:lnTo>
                    <a:lnTo>
                      <a:pt x="26" y="60"/>
                    </a:lnTo>
                    <a:lnTo>
                      <a:pt x="26" y="64"/>
                    </a:lnTo>
                    <a:lnTo>
                      <a:pt x="25" y="68"/>
                    </a:lnTo>
                    <a:lnTo>
                      <a:pt x="22" y="72"/>
                    </a:lnTo>
                    <a:lnTo>
                      <a:pt x="20" y="75"/>
                    </a:lnTo>
                    <a:lnTo>
                      <a:pt x="15" y="79"/>
                    </a:lnTo>
                    <a:lnTo>
                      <a:pt x="4" y="65"/>
                    </a:lnTo>
                    <a:lnTo>
                      <a:pt x="2" y="55"/>
                    </a:lnTo>
                    <a:lnTo>
                      <a:pt x="0" y="37"/>
                    </a:lnTo>
                    <a:lnTo>
                      <a:pt x="0" y="25"/>
                    </a:lnTo>
                    <a:lnTo>
                      <a:pt x="1" y="13"/>
                    </a:lnTo>
                    <a:lnTo>
                      <a:pt x="4" y="7"/>
                    </a:lnTo>
                    <a:lnTo>
                      <a:pt x="10" y="2"/>
                    </a:lnTo>
                    <a:lnTo>
                      <a:pt x="15" y="0"/>
                    </a:lnTo>
                    <a:lnTo>
                      <a:pt x="27" y="0"/>
                    </a:lnTo>
                    <a:lnTo>
                      <a:pt x="37" y="0"/>
                    </a:lnTo>
                    <a:lnTo>
                      <a:pt x="50" y="3"/>
                    </a:lnTo>
                    <a:lnTo>
                      <a:pt x="56" y="7"/>
                    </a:lnTo>
                    <a:lnTo>
                      <a:pt x="59" y="11"/>
                    </a:lnTo>
                    <a:lnTo>
                      <a:pt x="63" y="16"/>
                    </a:lnTo>
                    <a:lnTo>
                      <a:pt x="62" y="19"/>
                    </a:lnTo>
                    <a:lnTo>
                      <a:pt x="58" y="22"/>
                    </a:lnTo>
                  </a:path>
                </a:pathLst>
              </a:custGeom>
              <a:solidFill>
                <a:srgbClr val="603000"/>
              </a:solidFill>
              <a:ln w="9525" cap="rnd">
                <a:noFill/>
                <a:round/>
                <a:headEnd/>
                <a:tailEnd/>
              </a:ln>
            </p:spPr>
            <p:txBody>
              <a:bodyPr/>
              <a:lstStyle/>
              <a:p>
                <a:endParaRPr lang="en-US"/>
              </a:p>
            </p:txBody>
          </p:sp>
          <p:sp>
            <p:nvSpPr>
              <p:cNvPr id="1086" name="Freeform 62"/>
              <p:cNvSpPr>
                <a:spLocks/>
              </p:cNvSpPr>
              <p:nvPr/>
            </p:nvSpPr>
            <p:spPr bwMode="auto">
              <a:xfrm>
                <a:off x="5218" y="1009"/>
                <a:ext cx="60" cy="77"/>
              </a:xfrm>
              <a:custGeom>
                <a:avLst/>
                <a:gdLst>
                  <a:gd name="T0" fmla="*/ 56 w 60"/>
                  <a:gd name="T1" fmla="*/ 11 h 77"/>
                  <a:gd name="T2" fmla="*/ 57 w 60"/>
                  <a:gd name="T3" fmla="*/ 18 h 77"/>
                  <a:gd name="T4" fmla="*/ 44 w 60"/>
                  <a:gd name="T5" fmla="*/ 19 h 77"/>
                  <a:gd name="T6" fmla="*/ 32 w 60"/>
                  <a:gd name="T7" fmla="*/ 15 h 77"/>
                  <a:gd name="T8" fmla="*/ 37 w 60"/>
                  <a:gd name="T9" fmla="*/ 17 h 77"/>
                  <a:gd name="T10" fmla="*/ 39 w 60"/>
                  <a:gd name="T11" fmla="*/ 19 h 77"/>
                  <a:gd name="T12" fmla="*/ 33 w 60"/>
                  <a:gd name="T13" fmla="*/ 19 h 77"/>
                  <a:gd name="T14" fmla="*/ 32 w 60"/>
                  <a:gd name="T15" fmla="*/ 20 h 77"/>
                  <a:gd name="T16" fmla="*/ 35 w 60"/>
                  <a:gd name="T17" fmla="*/ 26 h 77"/>
                  <a:gd name="T18" fmla="*/ 34 w 60"/>
                  <a:gd name="T19" fmla="*/ 26 h 77"/>
                  <a:gd name="T20" fmla="*/ 37 w 60"/>
                  <a:gd name="T21" fmla="*/ 33 h 77"/>
                  <a:gd name="T22" fmla="*/ 26 w 60"/>
                  <a:gd name="T23" fmla="*/ 30 h 77"/>
                  <a:gd name="T24" fmla="*/ 41 w 60"/>
                  <a:gd name="T25" fmla="*/ 37 h 77"/>
                  <a:gd name="T26" fmla="*/ 32 w 60"/>
                  <a:gd name="T27" fmla="*/ 35 h 77"/>
                  <a:gd name="T28" fmla="*/ 40 w 60"/>
                  <a:gd name="T29" fmla="*/ 40 h 77"/>
                  <a:gd name="T30" fmla="*/ 37 w 60"/>
                  <a:gd name="T31" fmla="*/ 42 h 77"/>
                  <a:gd name="T32" fmla="*/ 26 w 60"/>
                  <a:gd name="T33" fmla="*/ 41 h 77"/>
                  <a:gd name="T34" fmla="*/ 17 w 60"/>
                  <a:gd name="T35" fmla="*/ 41 h 77"/>
                  <a:gd name="T36" fmla="*/ 18 w 60"/>
                  <a:gd name="T37" fmla="*/ 45 h 77"/>
                  <a:gd name="T38" fmla="*/ 16 w 60"/>
                  <a:gd name="T39" fmla="*/ 46 h 77"/>
                  <a:gd name="T40" fmla="*/ 23 w 60"/>
                  <a:gd name="T41" fmla="*/ 53 h 77"/>
                  <a:gd name="T42" fmla="*/ 17 w 60"/>
                  <a:gd name="T43" fmla="*/ 52 h 77"/>
                  <a:gd name="T44" fmla="*/ 23 w 60"/>
                  <a:gd name="T45" fmla="*/ 60 h 77"/>
                  <a:gd name="T46" fmla="*/ 19 w 60"/>
                  <a:gd name="T47" fmla="*/ 60 h 77"/>
                  <a:gd name="T48" fmla="*/ 20 w 60"/>
                  <a:gd name="T49" fmla="*/ 69 h 77"/>
                  <a:gd name="T50" fmla="*/ 13 w 60"/>
                  <a:gd name="T51" fmla="*/ 56 h 77"/>
                  <a:gd name="T52" fmla="*/ 20 w 60"/>
                  <a:gd name="T53" fmla="*/ 71 h 77"/>
                  <a:gd name="T54" fmla="*/ 11 w 60"/>
                  <a:gd name="T55" fmla="*/ 65 h 77"/>
                  <a:gd name="T56" fmla="*/ 13 w 60"/>
                  <a:gd name="T57" fmla="*/ 71 h 77"/>
                  <a:gd name="T58" fmla="*/ 8 w 60"/>
                  <a:gd name="T59" fmla="*/ 71 h 77"/>
                  <a:gd name="T60" fmla="*/ 1 w 60"/>
                  <a:gd name="T61" fmla="*/ 45 h 77"/>
                  <a:gd name="T62" fmla="*/ 5 w 60"/>
                  <a:gd name="T63" fmla="*/ 30 h 77"/>
                  <a:gd name="T64" fmla="*/ 11 w 60"/>
                  <a:gd name="T65" fmla="*/ 31 h 77"/>
                  <a:gd name="T66" fmla="*/ 0 w 60"/>
                  <a:gd name="T67" fmla="*/ 26 h 77"/>
                  <a:gd name="T68" fmla="*/ 8 w 60"/>
                  <a:gd name="T69" fmla="*/ 16 h 77"/>
                  <a:gd name="T70" fmla="*/ 13 w 60"/>
                  <a:gd name="T71" fmla="*/ 16 h 77"/>
                  <a:gd name="T72" fmla="*/ 2 w 60"/>
                  <a:gd name="T73" fmla="*/ 8 h 77"/>
                  <a:gd name="T74" fmla="*/ 14 w 60"/>
                  <a:gd name="T75" fmla="*/ 4 h 77"/>
                  <a:gd name="T76" fmla="*/ 11 w 60"/>
                  <a:gd name="T77" fmla="*/ 2 h 77"/>
                  <a:gd name="T78" fmla="*/ 26 w 60"/>
                  <a:gd name="T79" fmla="*/ 1 h 77"/>
                  <a:gd name="T80" fmla="*/ 31 w 60"/>
                  <a:gd name="T81" fmla="*/ 3 h 77"/>
                  <a:gd name="T82" fmla="*/ 32 w 60"/>
                  <a:gd name="T83" fmla="*/ 0 h 77"/>
                  <a:gd name="T84" fmla="*/ 43 w 60"/>
                  <a:gd name="T85" fmla="*/ 6 h 77"/>
                  <a:gd name="T86" fmla="*/ 41 w 60"/>
                  <a:gd name="T87" fmla="*/ 2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0"/>
                  <a:gd name="T133" fmla="*/ 0 h 77"/>
                  <a:gd name="T134" fmla="*/ 60 w 60"/>
                  <a:gd name="T135" fmla="*/ 77 h 7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0" h="77">
                    <a:moveTo>
                      <a:pt x="49" y="4"/>
                    </a:moveTo>
                    <a:lnTo>
                      <a:pt x="54" y="7"/>
                    </a:lnTo>
                    <a:lnTo>
                      <a:pt x="56" y="11"/>
                    </a:lnTo>
                    <a:lnTo>
                      <a:pt x="58" y="14"/>
                    </a:lnTo>
                    <a:lnTo>
                      <a:pt x="59" y="16"/>
                    </a:lnTo>
                    <a:lnTo>
                      <a:pt x="57" y="18"/>
                    </a:lnTo>
                    <a:lnTo>
                      <a:pt x="55" y="19"/>
                    </a:lnTo>
                    <a:lnTo>
                      <a:pt x="48" y="19"/>
                    </a:lnTo>
                    <a:lnTo>
                      <a:pt x="44" y="19"/>
                    </a:lnTo>
                    <a:lnTo>
                      <a:pt x="41" y="16"/>
                    </a:lnTo>
                    <a:lnTo>
                      <a:pt x="36" y="15"/>
                    </a:lnTo>
                    <a:lnTo>
                      <a:pt x="32" y="15"/>
                    </a:lnTo>
                    <a:lnTo>
                      <a:pt x="27" y="15"/>
                    </a:lnTo>
                    <a:lnTo>
                      <a:pt x="34" y="16"/>
                    </a:lnTo>
                    <a:lnTo>
                      <a:pt x="37" y="17"/>
                    </a:lnTo>
                    <a:lnTo>
                      <a:pt x="40" y="19"/>
                    </a:lnTo>
                    <a:lnTo>
                      <a:pt x="41" y="19"/>
                    </a:lnTo>
                    <a:lnTo>
                      <a:pt x="39" y="19"/>
                    </a:lnTo>
                    <a:lnTo>
                      <a:pt x="37" y="22"/>
                    </a:lnTo>
                    <a:lnTo>
                      <a:pt x="35" y="19"/>
                    </a:lnTo>
                    <a:lnTo>
                      <a:pt x="33" y="19"/>
                    </a:lnTo>
                    <a:lnTo>
                      <a:pt x="28" y="19"/>
                    </a:lnTo>
                    <a:lnTo>
                      <a:pt x="27" y="19"/>
                    </a:lnTo>
                    <a:lnTo>
                      <a:pt x="32" y="20"/>
                    </a:lnTo>
                    <a:lnTo>
                      <a:pt x="34" y="22"/>
                    </a:lnTo>
                    <a:lnTo>
                      <a:pt x="37" y="23"/>
                    </a:lnTo>
                    <a:lnTo>
                      <a:pt x="35" y="26"/>
                    </a:lnTo>
                    <a:lnTo>
                      <a:pt x="32" y="24"/>
                    </a:lnTo>
                    <a:lnTo>
                      <a:pt x="28" y="23"/>
                    </a:lnTo>
                    <a:lnTo>
                      <a:pt x="34" y="26"/>
                    </a:lnTo>
                    <a:lnTo>
                      <a:pt x="36" y="28"/>
                    </a:lnTo>
                    <a:lnTo>
                      <a:pt x="37" y="31"/>
                    </a:lnTo>
                    <a:lnTo>
                      <a:pt x="37" y="33"/>
                    </a:lnTo>
                    <a:lnTo>
                      <a:pt x="34" y="31"/>
                    </a:lnTo>
                    <a:lnTo>
                      <a:pt x="31" y="30"/>
                    </a:lnTo>
                    <a:lnTo>
                      <a:pt x="26" y="30"/>
                    </a:lnTo>
                    <a:lnTo>
                      <a:pt x="33" y="33"/>
                    </a:lnTo>
                    <a:lnTo>
                      <a:pt x="38" y="34"/>
                    </a:lnTo>
                    <a:lnTo>
                      <a:pt x="41" y="37"/>
                    </a:lnTo>
                    <a:lnTo>
                      <a:pt x="41" y="39"/>
                    </a:lnTo>
                    <a:lnTo>
                      <a:pt x="37" y="38"/>
                    </a:lnTo>
                    <a:lnTo>
                      <a:pt x="32" y="35"/>
                    </a:lnTo>
                    <a:lnTo>
                      <a:pt x="30" y="35"/>
                    </a:lnTo>
                    <a:lnTo>
                      <a:pt x="36" y="38"/>
                    </a:lnTo>
                    <a:lnTo>
                      <a:pt x="40" y="40"/>
                    </a:lnTo>
                    <a:lnTo>
                      <a:pt x="41" y="41"/>
                    </a:lnTo>
                    <a:lnTo>
                      <a:pt x="41" y="44"/>
                    </a:lnTo>
                    <a:lnTo>
                      <a:pt x="37" y="42"/>
                    </a:lnTo>
                    <a:lnTo>
                      <a:pt x="34" y="41"/>
                    </a:lnTo>
                    <a:lnTo>
                      <a:pt x="28" y="40"/>
                    </a:lnTo>
                    <a:lnTo>
                      <a:pt x="26" y="41"/>
                    </a:lnTo>
                    <a:lnTo>
                      <a:pt x="20" y="41"/>
                    </a:lnTo>
                    <a:lnTo>
                      <a:pt x="13" y="40"/>
                    </a:lnTo>
                    <a:lnTo>
                      <a:pt x="17" y="41"/>
                    </a:lnTo>
                    <a:lnTo>
                      <a:pt x="24" y="43"/>
                    </a:lnTo>
                    <a:lnTo>
                      <a:pt x="23" y="46"/>
                    </a:lnTo>
                    <a:lnTo>
                      <a:pt x="18" y="45"/>
                    </a:lnTo>
                    <a:lnTo>
                      <a:pt x="13" y="42"/>
                    </a:lnTo>
                    <a:lnTo>
                      <a:pt x="10" y="41"/>
                    </a:lnTo>
                    <a:lnTo>
                      <a:pt x="16" y="46"/>
                    </a:lnTo>
                    <a:lnTo>
                      <a:pt x="20" y="48"/>
                    </a:lnTo>
                    <a:lnTo>
                      <a:pt x="23" y="49"/>
                    </a:lnTo>
                    <a:lnTo>
                      <a:pt x="23" y="53"/>
                    </a:lnTo>
                    <a:lnTo>
                      <a:pt x="18" y="51"/>
                    </a:lnTo>
                    <a:lnTo>
                      <a:pt x="15" y="50"/>
                    </a:lnTo>
                    <a:lnTo>
                      <a:pt x="17" y="52"/>
                    </a:lnTo>
                    <a:lnTo>
                      <a:pt x="21" y="53"/>
                    </a:lnTo>
                    <a:lnTo>
                      <a:pt x="23" y="53"/>
                    </a:lnTo>
                    <a:lnTo>
                      <a:pt x="23" y="60"/>
                    </a:lnTo>
                    <a:lnTo>
                      <a:pt x="18" y="58"/>
                    </a:lnTo>
                    <a:lnTo>
                      <a:pt x="15" y="57"/>
                    </a:lnTo>
                    <a:lnTo>
                      <a:pt x="19" y="60"/>
                    </a:lnTo>
                    <a:lnTo>
                      <a:pt x="24" y="63"/>
                    </a:lnTo>
                    <a:lnTo>
                      <a:pt x="23" y="65"/>
                    </a:lnTo>
                    <a:lnTo>
                      <a:pt x="20" y="69"/>
                    </a:lnTo>
                    <a:lnTo>
                      <a:pt x="18" y="65"/>
                    </a:lnTo>
                    <a:lnTo>
                      <a:pt x="15" y="60"/>
                    </a:lnTo>
                    <a:lnTo>
                      <a:pt x="13" y="56"/>
                    </a:lnTo>
                    <a:lnTo>
                      <a:pt x="15" y="63"/>
                    </a:lnTo>
                    <a:lnTo>
                      <a:pt x="17" y="65"/>
                    </a:lnTo>
                    <a:lnTo>
                      <a:pt x="20" y="71"/>
                    </a:lnTo>
                    <a:lnTo>
                      <a:pt x="17" y="74"/>
                    </a:lnTo>
                    <a:lnTo>
                      <a:pt x="14" y="70"/>
                    </a:lnTo>
                    <a:lnTo>
                      <a:pt x="11" y="65"/>
                    </a:lnTo>
                    <a:lnTo>
                      <a:pt x="8" y="60"/>
                    </a:lnTo>
                    <a:lnTo>
                      <a:pt x="11" y="68"/>
                    </a:lnTo>
                    <a:lnTo>
                      <a:pt x="13" y="71"/>
                    </a:lnTo>
                    <a:lnTo>
                      <a:pt x="15" y="75"/>
                    </a:lnTo>
                    <a:lnTo>
                      <a:pt x="13" y="76"/>
                    </a:lnTo>
                    <a:lnTo>
                      <a:pt x="8" y="71"/>
                    </a:lnTo>
                    <a:lnTo>
                      <a:pt x="4" y="63"/>
                    </a:lnTo>
                    <a:lnTo>
                      <a:pt x="2" y="57"/>
                    </a:lnTo>
                    <a:lnTo>
                      <a:pt x="1" y="45"/>
                    </a:lnTo>
                    <a:lnTo>
                      <a:pt x="1" y="38"/>
                    </a:lnTo>
                    <a:lnTo>
                      <a:pt x="0" y="28"/>
                    </a:lnTo>
                    <a:lnTo>
                      <a:pt x="5" y="30"/>
                    </a:lnTo>
                    <a:lnTo>
                      <a:pt x="10" y="33"/>
                    </a:lnTo>
                    <a:lnTo>
                      <a:pt x="19" y="35"/>
                    </a:lnTo>
                    <a:lnTo>
                      <a:pt x="11" y="31"/>
                    </a:lnTo>
                    <a:lnTo>
                      <a:pt x="8" y="29"/>
                    </a:lnTo>
                    <a:lnTo>
                      <a:pt x="3" y="26"/>
                    </a:lnTo>
                    <a:lnTo>
                      <a:pt x="0" y="26"/>
                    </a:lnTo>
                    <a:lnTo>
                      <a:pt x="0" y="21"/>
                    </a:lnTo>
                    <a:lnTo>
                      <a:pt x="1" y="15"/>
                    </a:lnTo>
                    <a:lnTo>
                      <a:pt x="8" y="16"/>
                    </a:lnTo>
                    <a:lnTo>
                      <a:pt x="12" y="19"/>
                    </a:lnTo>
                    <a:lnTo>
                      <a:pt x="17" y="21"/>
                    </a:lnTo>
                    <a:lnTo>
                      <a:pt x="13" y="16"/>
                    </a:lnTo>
                    <a:lnTo>
                      <a:pt x="6" y="15"/>
                    </a:lnTo>
                    <a:lnTo>
                      <a:pt x="1" y="13"/>
                    </a:lnTo>
                    <a:lnTo>
                      <a:pt x="2" y="8"/>
                    </a:lnTo>
                    <a:lnTo>
                      <a:pt x="4" y="5"/>
                    </a:lnTo>
                    <a:lnTo>
                      <a:pt x="9" y="3"/>
                    </a:lnTo>
                    <a:lnTo>
                      <a:pt x="14" y="4"/>
                    </a:lnTo>
                    <a:lnTo>
                      <a:pt x="19" y="9"/>
                    </a:lnTo>
                    <a:lnTo>
                      <a:pt x="15" y="4"/>
                    </a:lnTo>
                    <a:lnTo>
                      <a:pt x="11" y="2"/>
                    </a:lnTo>
                    <a:lnTo>
                      <a:pt x="16" y="0"/>
                    </a:lnTo>
                    <a:lnTo>
                      <a:pt x="20" y="0"/>
                    </a:lnTo>
                    <a:lnTo>
                      <a:pt x="26" y="1"/>
                    </a:lnTo>
                    <a:lnTo>
                      <a:pt x="29" y="4"/>
                    </a:lnTo>
                    <a:lnTo>
                      <a:pt x="35" y="6"/>
                    </a:lnTo>
                    <a:lnTo>
                      <a:pt x="31" y="3"/>
                    </a:lnTo>
                    <a:lnTo>
                      <a:pt x="28" y="1"/>
                    </a:lnTo>
                    <a:lnTo>
                      <a:pt x="26" y="0"/>
                    </a:lnTo>
                    <a:lnTo>
                      <a:pt x="32" y="0"/>
                    </a:lnTo>
                    <a:lnTo>
                      <a:pt x="37" y="0"/>
                    </a:lnTo>
                    <a:lnTo>
                      <a:pt x="41" y="3"/>
                    </a:lnTo>
                    <a:lnTo>
                      <a:pt x="43" y="6"/>
                    </a:lnTo>
                    <a:lnTo>
                      <a:pt x="46" y="11"/>
                    </a:lnTo>
                    <a:lnTo>
                      <a:pt x="45" y="5"/>
                    </a:lnTo>
                    <a:lnTo>
                      <a:pt x="41" y="2"/>
                    </a:lnTo>
                    <a:lnTo>
                      <a:pt x="49" y="4"/>
                    </a:lnTo>
                  </a:path>
                </a:pathLst>
              </a:custGeom>
              <a:solidFill>
                <a:srgbClr val="A05000"/>
              </a:solidFill>
              <a:ln w="9525" cap="rnd">
                <a:noFill/>
                <a:round/>
                <a:headEnd/>
                <a:tailEnd/>
              </a:ln>
            </p:spPr>
            <p:txBody>
              <a:bodyPr/>
              <a:lstStyle/>
              <a:p>
                <a:endParaRPr lang="en-US"/>
              </a:p>
            </p:txBody>
          </p:sp>
          <p:grpSp>
            <p:nvGrpSpPr>
              <p:cNvPr id="1087" name="Group 63"/>
              <p:cNvGrpSpPr>
                <a:grpSpLocks/>
              </p:cNvGrpSpPr>
              <p:nvPr/>
            </p:nvGrpSpPr>
            <p:grpSpPr bwMode="auto">
              <a:xfrm>
                <a:off x="5340" y="1203"/>
                <a:ext cx="78" cy="51"/>
                <a:chOff x="5340" y="1203"/>
                <a:chExt cx="78" cy="51"/>
              </a:xfrm>
            </p:grpSpPr>
            <p:sp>
              <p:nvSpPr>
                <p:cNvPr id="1109" name="Freeform 64"/>
                <p:cNvSpPr>
                  <a:spLocks/>
                </p:cNvSpPr>
                <p:nvPr/>
              </p:nvSpPr>
              <p:spPr bwMode="auto">
                <a:xfrm>
                  <a:off x="5340" y="1203"/>
                  <a:ext cx="66" cy="51"/>
                </a:xfrm>
                <a:custGeom>
                  <a:avLst/>
                  <a:gdLst>
                    <a:gd name="T0" fmla="*/ 0 w 66"/>
                    <a:gd name="T1" fmla="*/ 29 h 51"/>
                    <a:gd name="T2" fmla="*/ 8 w 66"/>
                    <a:gd name="T3" fmla="*/ 27 h 51"/>
                    <a:gd name="T4" fmla="*/ 10 w 66"/>
                    <a:gd name="T5" fmla="*/ 26 h 51"/>
                    <a:gd name="T6" fmla="*/ 13 w 66"/>
                    <a:gd name="T7" fmla="*/ 24 h 51"/>
                    <a:gd name="T8" fmla="*/ 15 w 66"/>
                    <a:gd name="T9" fmla="*/ 21 h 51"/>
                    <a:gd name="T10" fmla="*/ 18 w 66"/>
                    <a:gd name="T11" fmla="*/ 16 h 51"/>
                    <a:gd name="T12" fmla="*/ 26 w 66"/>
                    <a:gd name="T13" fmla="*/ 8 h 51"/>
                    <a:gd name="T14" fmla="*/ 27 w 66"/>
                    <a:gd name="T15" fmla="*/ 6 h 51"/>
                    <a:gd name="T16" fmla="*/ 28 w 66"/>
                    <a:gd name="T17" fmla="*/ 3 h 51"/>
                    <a:gd name="T18" fmla="*/ 32 w 66"/>
                    <a:gd name="T19" fmla="*/ 3 h 51"/>
                    <a:gd name="T20" fmla="*/ 43 w 66"/>
                    <a:gd name="T21" fmla="*/ 0 h 51"/>
                    <a:gd name="T22" fmla="*/ 47 w 66"/>
                    <a:gd name="T23" fmla="*/ 0 h 51"/>
                    <a:gd name="T24" fmla="*/ 49 w 66"/>
                    <a:gd name="T25" fmla="*/ 1 h 51"/>
                    <a:gd name="T26" fmla="*/ 51 w 66"/>
                    <a:gd name="T27" fmla="*/ 3 h 51"/>
                    <a:gd name="T28" fmla="*/ 58 w 66"/>
                    <a:gd name="T29" fmla="*/ 5 h 51"/>
                    <a:gd name="T30" fmla="*/ 60 w 66"/>
                    <a:gd name="T31" fmla="*/ 7 h 51"/>
                    <a:gd name="T32" fmla="*/ 61 w 66"/>
                    <a:gd name="T33" fmla="*/ 8 h 51"/>
                    <a:gd name="T34" fmla="*/ 62 w 66"/>
                    <a:gd name="T35" fmla="*/ 12 h 51"/>
                    <a:gd name="T36" fmla="*/ 63 w 66"/>
                    <a:gd name="T37" fmla="*/ 15 h 51"/>
                    <a:gd name="T38" fmla="*/ 63 w 66"/>
                    <a:gd name="T39" fmla="*/ 16 h 51"/>
                    <a:gd name="T40" fmla="*/ 65 w 66"/>
                    <a:gd name="T41" fmla="*/ 19 h 51"/>
                    <a:gd name="T42" fmla="*/ 65 w 66"/>
                    <a:gd name="T43" fmla="*/ 20 h 51"/>
                    <a:gd name="T44" fmla="*/ 63 w 66"/>
                    <a:gd name="T45" fmla="*/ 22 h 51"/>
                    <a:gd name="T46" fmla="*/ 60 w 66"/>
                    <a:gd name="T47" fmla="*/ 22 h 51"/>
                    <a:gd name="T48" fmla="*/ 56 w 66"/>
                    <a:gd name="T49" fmla="*/ 19 h 51"/>
                    <a:gd name="T50" fmla="*/ 51 w 66"/>
                    <a:gd name="T51" fmla="*/ 18 h 51"/>
                    <a:gd name="T52" fmla="*/ 46 w 66"/>
                    <a:gd name="T53" fmla="*/ 19 h 51"/>
                    <a:gd name="T54" fmla="*/ 51 w 66"/>
                    <a:gd name="T55" fmla="*/ 20 h 51"/>
                    <a:gd name="T56" fmla="*/ 54 w 66"/>
                    <a:gd name="T57" fmla="*/ 22 h 51"/>
                    <a:gd name="T58" fmla="*/ 59 w 66"/>
                    <a:gd name="T59" fmla="*/ 24 h 51"/>
                    <a:gd name="T60" fmla="*/ 60 w 66"/>
                    <a:gd name="T61" fmla="*/ 26 h 51"/>
                    <a:gd name="T62" fmla="*/ 60 w 66"/>
                    <a:gd name="T63" fmla="*/ 28 h 51"/>
                    <a:gd name="T64" fmla="*/ 58 w 66"/>
                    <a:gd name="T65" fmla="*/ 29 h 51"/>
                    <a:gd name="T66" fmla="*/ 56 w 66"/>
                    <a:gd name="T67" fmla="*/ 29 h 51"/>
                    <a:gd name="T68" fmla="*/ 51 w 66"/>
                    <a:gd name="T69" fmla="*/ 27 h 51"/>
                    <a:gd name="T70" fmla="*/ 45 w 66"/>
                    <a:gd name="T71" fmla="*/ 26 h 51"/>
                    <a:gd name="T72" fmla="*/ 41 w 66"/>
                    <a:gd name="T73" fmla="*/ 27 h 51"/>
                    <a:gd name="T74" fmla="*/ 39 w 66"/>
                    <a:gd name="T75" fmla="*/ 29 h 51"/>
                    <a:gd name="T76" fmla="*/ 36 w 66"/>
                    <a:gd name="T77" fmla="*/ 32 h 51"/>
                    <a:gd name="T78" fmla="*/ 34 w 66"/>
                    <a:gd name="T79" fmla="*/ 36 h 51"/>
                    <a:gd name="T80" fmla="*/ 32 w 66"/>
                    <a:gd name="T81" fmla="*/ 40 h 51"/>
                    <a:gd name="T82" fmla="*/ 30 w 66"/>
                    <a:gd name="T83" fmla="*/ 42 h 51"/>
                    <a:gd name="T84" fmla="*/ 28 w 66"/>
                    <a:gd name="T85" fmla="*/ 46 h 51"/>
                    <a:gd name="T86" fmla="*/ 25 w 66"/>
                    <a:gd name="T87" fmla="*/ 46 h 51"/>
                    <a:gd name="T88" fmla="*/ 21 w 66"/>
                    <a:gd name="T89" fmla="*/ 46 h 51"/>
                    <a:gd name="T90" fmla="*/ 17 w 66"/>
                    <a:gd name="T91" fmla="*/ 46 h 51"/>
                    <a:gd name="T92" fmla="*/ 15 w 66"/>
                    <a:gd name="T93" fmla="*/ 46 h 51"/>
                    <a:gd name="T94" fmla="*/ 10 w 66"/>
                    <a:gd name="T95" fmla="*/ 47 h 51"/>
                    <a:gd name="T96" fmla="*/ 0 w 66"/>
                    <a:gd name="T97" fmla="*/ 50 h 51"/>
                    <a:gd name="T98" fmla="*/ 0 w 66"/>
                    <a:gd name="T99" fmla="*/ 29 h 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51"/>
                    <a:gd name="T152" fmla="*/ 66 w 66"/>
                    <a:gd name="T153" fmla="*/ 51 h 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51">
                      <a:moveTo>
                        <a:pt x="0" y="29"/>
                      </a:moveTo>
                      <a:lnTo>
                        <a:pt x="8" y="27"/>
                      </a:lnTo>
                      <a:lnTo>
                        <a:pt x="10" y="26"/>
                      </a:lnTo>
                      <a:lnTo>
                        <a:pt x="13" y="24"/>
                      </a:lnTo>
                      <a:lnTo>
                        <a:pt x="15" y="21"/>
                      </a:lnTo>
                      <a:lnTo>
                        <a:pt x="18" y="16"/>
                      </a:lnTo>
                      <a:lnTo>
                        <a:pt x="26" y="8"/>
                      </a:lnTo>
                      <a:lnTo>
                        <a:pt x="27" y="6"/>
                      </a:lnTo>
                      <a:lnTo>
                        <a:pt x="28" y="3"/>
                      </a:lnTo>
                      <a:lnTo>
                        <a:pt x="32" y="3"/>
                      </a:lnTo>
                      <a:lnTo>
                        <a:pt x="43" y="0"/>
                      </a:lnTo>
                      <a:lnTo>
                        <a:pt x="47" y="0"/>
                      </a:lnTo>
                      <a:lnTo>
                        <a:pt x="49" y="1"/>
                      </a:lnTo>
                      <a:lnTo>
                        <a:pt x="51" y="3"/>
                      </a:lnTo>
                      <a:lnTo>
                        <a:pt x="58" y="5"/>
                      </a:lnTo>
                      <a:lnTo>
                        <a:pt x="60" y="7"/>
                      </a:lnTo>
                      <a:lnTo>
                        <a:pt x="61" y="8"/>
                      </a:lnTo>
                      <a:lnTo>
                        <a:pt x="62" y="12"/>
                      </a:lnTo>
                      <a:lnTo>
                        <a:pt x="63" y="15"/>
                      </a:lnTo>
                      <a:lnTo>
                        <a:pt x="63" y="16"/>
                      </a:lnTo>
                      <a:lnTo>
                        <a:pt x="65" y="19"/>
                      </a:lnTo>
                      <a:lnTo>
                        <a:pt x="65" y="20"/>
                      </a:lnTo>
                      <a:lnTo>
                        <a:pt x="63" y="22"/>
                      </a:lnTo>
                      <a:lnTo>
                        <a:pt x="60" y="22"/>
                      </a:lnTo>
                      <a:lnTo>
                        <a:pt x="56" y="19"/>
                      </a:lnTo>
                      <a:lnTo>
                        <a:pt x="51" y="18"/>
                      </a:lnTo>
                      <a:lnTo>
                        <a:pt x="46" y="19"/>
                      </a:lnTo>
                      <a:lnTo>
                        <a:pt x="51" y="20"/>
                      </a:lnTo>
                      <a:lnTo>
                        <a:pt x="54" y="22"/>
                      </a:lnTo>
                      <a:lnTo>
                        <a:pt x="59" y="24"/>
                      </a:lnTo>
                      <a:lnTo>
                        <a:pt x="60" y="26"/>
                      </a:lnTo>
                      <a:lnTo>
                        <a:pt x="60" y="28"/>
                      </a:lnTo>
                      <a:lnTo>
                        <a:pt x="58" y="29"/>
                      </a:lnTo>
                      <a:lnTo>
                        <a:pt x="56" y="29"/>
                      </a:lnTo>
                      <a:lnTo>
                        <a:pt x="51" y="27"/>
                      </a:lnTo>
                      <a:lnTo>
                        <a:pt x="45" y="26"/>
                      </a:lnTo>
                      <a:lnTo>
                        <a:pt x="41" y="27"/>
                      </a:lnTo>
                      <a:lnTo>
                        <a:pt x="39" y="29"/>
                      </a:lnTo>
                      <a:lnTo>
                        <a:pt x="36" y="32"/>
                      </a:lnTo>
                      <a:lnTo>
                        <a:pt x="34" y="36"/>
                      </a:lnTo>
                      <a:lnTo>
                        <a:pt x="32" y="40"/>
                      </a:lnTo>
                      <a:lnTo>
                        <a:pt x="30" y="42"/>
                      </a:lnTo>
                      <a:lnTo>
                        <a:pt x="28" y="46"/>
                      </a:lnTo>
                      <a:lnTo>
                        <a:pt x="25" y="46"/>
                      </a:lnTo>
                      <a:lnTo>
                        <a:pt x="21" y="46"/>
                      </a:lnTo>
                      <a:lnTo>
                        <a:pt x="17" y="46"/>
                      </a:lnTo>
                      <a:lnTo>
                        <a:pt x="15" y="46"/>
                      </a:lnTo>
                      <a:lnTo>
                        <a:pt x="10" y="47"/>
                      </a:lnTo>
                      <a:lnTo>
                        <a:pt x="0" y="50"/>
                      </a:lnTo>
                      <a:lnTo>
                        <a:pt x="0" y="29"/>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1110" name="Freeform 65"/>
                <p:cNvSpPr>
                  <a:spLocks/>
                </p:cNvSpPr>
                <p:nvPr/>
              </p:nvSpPr>
              <p:spPr bwMode="auto">
                <a:xfrm>
                  <a:off x="5381" y="1211"/>
                  <a:ext cx="22" cy="17"/>
                </a:xfrm>
                <a:custGeom>
                  <a:avLst/>
                  <a:gdLst>
                    <a:gd name="T0" fmla="*/ 21 w 22"/>
                    <a:gd name="T1" fmla="*/ 16 h 17"/>
                    <a:gd name="T2" fmla="*/ 17 w 22"/>
                    <a:gd name="T3" fmla="*/ 10 h 17"/>
                    <a:gd name="T4" fmla="*/ 14 w 22"/>
                    <a:gd name="T5" fmla="*/ 8 h 17"/>
                    <a:gd name="T6" fmla="*/ 11 w 22"/>
                    <a:gd name="T7" fmla="*/ 6 h 17"/>
                    <a:gd name="T8" fmla="*/ 7 w 22"/>
                    <a:gd name="T9" fmla="*/ 2 h 17"/>
                    <a:gd name="T10" fmla="*/ 3 w 22"/>
                    <a:gd name="T11" fmla="*/ 4 h 17"/>
                    <a:gd name="T12" fmla="*/ 0 w 22"/>
                    <a:gd name="T13" fmla="*/ 6 h 17"/>
                    <a:gd name="T14" fmla="*/ 4 w 22"/>
                    <a:gd name="T15" fmla="*/ 2 h 17"/>
                    <a:gd name="T16" fmla="*/ 9 w 22"/>
                    <a:gd name="T17" fmla="*/ 0 h 17"/>
                    <a:gd name="T18" fmla="*/ 14 w 22"/>
                    <a:gd name="T19" fmla="*/ 8 h 17"/>
                    <a:gd name="T20" fmla="*/ 17 w 22"/>
                    <a:gd name="T21" fmla="*/ 8 h 17"/>
                    <a:gd name="T22" fmla="*/ 21 w 22"/>
                    <a:gd name="T23" fmla="*/ 12 h 17"/>
                    <a:gd name="T24" fmla="*/ 21 w 22"/>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7"/>
                    <a:gd name="T41" fmla="*/ 22 w 2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7">
                      <a:moveTo>
                        <a:pt x="21" y="16"/>
                      </a:moveTo>
                      <a:lnTo>
                        <a:pt x="17" y="10"/>
                      </a:lnTo>
                      <a:lnTo>
                        <a:pt x="14" y="8"/>
                      </a:lnTo>
                      <a:lnTo>
                        <a:pt x="11" y="6"/>
                      </a:lnTo>
                      <a:lnTo>
                        <a:pt x="7" y="2"/>
                      </a:lnTo>
                      <a:lnTo>
                        <a:pt x="3" y="4"/>
                      </a:lnTo>
                      <a:lnTo>
                        <a:pt x="0" y="6"/>
                      </a:lnTo>
                      <a:lnTo>
                        <a:pt x="4" y="2"/>
                      </a:lnTo>
                      <a:lnTo>
                        <a:pt x="9" y="0"/>
                      </a:lnTo>
                      <a:lnTo>
                        <a:pt x="14" y="8"/>
                      </a:lnTo>
                      <a:lnTo>
                        <a:pt x="17" y="8"/>
                      </a:lnTo>
                      <a:lnTo>
                        <a:pt x="21" y="12"/>
                      </a:lnTo>
                      <a:lnTo>
                        <a:pt x="21" y="16"/>
                      </a:lnTo>
                    </a:path>
                  </a:pathLst>
                </a:custGeom>
                <a:solidFill>
                  <a:srgbClr val="402000"/>
                </a:solidFill>
                <a:ln w="9525" cap="rnd">
                  <a:noFill/>
                  <a:round/>
                  <a:headEnd/>
                  <a:tailEnd/>
                </a:ln>
              </p:spPr>
              <p:txBody>
                <a:bodyPr/>
                <a:lstStyle/>
                <a:p>
                  <a:endParaRPr lang="en-US"/>
                </a:p>
              </p:txBody>
            </p:sp>
            <p:sp>
              <p:nvSpPr>
                <p:cNvPr id="1111" name="Freeform 66"/>
                <p:cNvSpPr>
                  <a:spLocks/>
                </p:cNvSpPr>
                <p:nvPr/>
              </p:nvSpPr>
              <p:spPr bwMode="auto">
                <a:xfrm>
                  <a:off x="5372" y="1204"/>
                  <a:ext cx="20" cy="17"/>
                </a:xfrm>
                <a:custGeom>
                  <a:avLst/>
                  <a:gdLst>
                    <a:gd name="T0" fmla="*/ 13 w 20"/>
                    <a:gd name="T1" fmla="*/ 0 h 17"/>
                    <a:gd name="T2" fmla="*/ 16 w 20"/>
                    <a:gd name="T3" fmla="*/ 2 h 17"/>
                    <a:gd name="T4" fmla="*/ 19 w 20"/>
                    <a:gd name="T5" fmla="*/ 5 h 17"/>
                    <a:gd name="T6" fmla="*/ 16 w 20"/>
                    <a:gd name="T7" fmla="*/ 5 h 17"/>
                    <a:gd name="T8" fmla="*/ 13 w 20"/>
                    <a:gd name="T9" fmla="*/ 2 h 17"/>
                    <a:gd name="T10" fmla="*/ 8 w 20"/>
                    <a:gd name="T11" fmla="*/ 10 h 17"/>
                    <a:gd name="T12" fmla="*/ 4 w 20"/>
                    <a:gd name="T13" fmla="*/ 13 h 17"/>
                    <a:gd name="T14" fmla="*/ 0 w 20"/>
                    <a:gd name="T15" fmla="*/ 16 h 17"/>
                    <a:gd name="T16" fmla="*/ 0 w 20"/>
                    <a:gd name="T17" fmla="*/ 13 h 17"/>
                    <a:gd name="T18" fmla="*/ 4 w 20"/>
                    <a:gd name="T19" fmla="*/ 10 h 17"/>
                    <a:gd name="T20" fmla="*/ 9 w 20"/>
                    <a:gd name="T21" fmla="*/ 5 h 17"/>
                    <a:gd name="T22" fmla="*/ 13 w 20"/>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7"/>
                    <a:gd name="T38" fmla="*/ 20 w 20"/>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7">
                      <a:moveTo>
                        <a:pt x="13" y="0"/>
                      </a:moveTo>
                      <a:lnTo>
                        <a:pt x="16" y="2"/>
                      </a:lnTo>
                      <a:lnTo>
                        <a:pt x="19" y="5"/>
                      </a:lnTo>
                      <a:lnTo>
                        <a:pt x="16" y="5"/>
                      </a:lnTo>
                      <a:lnTo>
                        <a:pt x="13" y="2"/>
                      </a:lnTo>
                      <a:lnTo>
                        <a:pt x="8" y="10"/>
                      </a:lnTo>
                      <a:lnTo>
                        <a:pt x="4" y="13"/>
                      </a:lnTo>
                      <a:lnTo>
                        <a:pt x="0" y="16"/>
                      </a:lnTo>
                      <a:lnTo>
                        <a:pt x="0" y="13"/>
                      </a:lnTo>
                      <a:lnTo>
                        <a:pt x="4" y="10"/>
                      </a:lnTo>
                      <a:lnTo>
                        <a:pt x="9" y="5"/>
                      </a:lnTo>
                      <a:lnTo>
                        <a:pt x="13" y="0"/>
                      </a:lnTo>
                    </a:path>
                  </a:pathLst>
                </a:custGeom>
                <a:solidFill>
                  <a:srgbClr val="402000"/>
                </a:solidFill>
                <a:ln w="9525" cap="rnd">
                  <a:noFill/>
                  <a:round/>
                  <a:headEnd/>
                  <a:tailEnd/>
                </a:ln>
              </p:spPr>
              <p:txBody>
                <a:bodyPr/>
                <a:lstStyle/>
                <a:p>
                  <a:endParaRPr lang="en-US"/>
                </a:p>
              </p:txBody>
            </p:sp>
            <p:sp>
              <p:nvSpPr>
                <p:cNvPr id="1112" name="Freeform 67"/>
                <p:cNvSpPr>
                  <a:spLocks/>
                </p:cNvSpPr>
                <p:nvPr/>
              </p:nvSpPr>
              <p:spPr bwMode="auto">
                <a:xfrm>
                  <a:off x="5380" y="1220"/>
                  <a:ext cx="17" cy="17"/>
                </a:xfrm>
                <a:custGeom>
                  <a:avLst/>
                  <a:gdLst>
                    <a:gd name="T0" fmla="*/ 16 w 17"/>
                    <a:gd name="T1" fmla="*/ 5 h 17"/>
                    <a:gd name="T2" fmla="*/ 14 w 17"/>
                    <a:gd name="T3" fmla="*/ 16 h 17"/>
                    <a:gd name="T4" fmla="*/ 8 w 17"/>
                    <a:gd name="T5" fmla="*/ 10 h 17"/>
                    <a:gd name="T6" fmla="*/ 1 w 17"/>
                    <a:gd name="T7" fmla="*/ 10 h 17"/>
                    <a:gd name="T8" fmla="*/ 0 w 17"/>
                    <a:gd name="T9" fmla="*/ 0 h 17"/>
                    <a:gd name="T10" fmla="*/ 4 w 17"/>
                    <a:gd name="T11" fmla="*/ 5 h 17"/>
                    <a:gd name="T12" fmla="*/ 16 w 17"/>
                    <a:gd name="T13" fmla="*/ 5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5"/>
                      </a:moveTo>
                      <a:lnTo>
                        <a:pt x="14" y="16"/>
                      </a:lnTo>
                      <a:lnTo>
                        <a:pt x="8" y="10"/>
                      </a:lnTo>
                      <a:lnTo>
                        <a:pt x="1" y="10"/>
                      </a:lnTo>
                      <a:lnTo>
                        <a:pt x="0" y="0"/>
                      </a:lnTo>
                      <a:lnTo>
                        <a:pt x="4" y="5"/>
                      </a:lnTo>
                      <a:lnTo>
                        <a:pt x="16" y="5"/>
                      </a:lnTo>
                    </a:path>
                  </a:pathLst>
                </a:custGeom>
                <a:solidFill>
                  <a:srgbClr val="402000"/>
                </a:solidFill>
                <a:ln w="9525" cap="rnd">
                  <a:noFill/>
                  <a:round/>
                  <a:headEnd/>
                  <a:tailEnd/>
                </a:ln>
              </p:spPr>
              <p:txBody>
                <a:bodyPr/>
                <a:lstStyle/>
                <a:p>
                  <a:endParaRPr lang="en-US"/>
                </a:p>
              </p:txBody>
            </p:sp>
            <p:sp>
              <p:nvSpPr>
                <p:cNvPr id="1113" name="Freeform 68"/>
                <p:cNvSpPr>
                  <a:spLocks/>
                </p:cNvSpPr>
                <p:nvPr/>
              </p:nvSpPr>
              <p:spPr bwMode="auto">
                <a:xfrm>
                  <a:off x="5401" y="1218"/>
                  <a:ext cx="17" cy="17"/>
                </a:xfrm>
                <a:custGeom>
                  <a:avLst/>
                  <a:gdLst>
                    <a:gd name="T0" fmla="*/ 0 w 17"/>
                    <a:gd name="T1" fmla="*/ 0 h 17"/>
                    <a:gd name="T2" fmla="*/ 0 w 17"/>
                    <a:gd name="T3" fmla="*/ 3 h 17"/>
                    <a:gd name="T4" fmla="*/ 8 w 17"/>
                    <a:gd name="T5" fmla="*/ 12 h 17"/>
                    <a:gd name="T6" fmla="*/ 16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3"/>
                      </a:lnTo>
                      <a:lnTo>
                        <a:pt x="8" y="12"/>
                      </a:lnTo>
                      <a:lnTo>
                        <a:pt x="16" y="16"/>
                      </a:lnTo>
                      <a:lnTo>
                        <a:pt x="0" y="0"/>
                      </a:lnTo>
                    </a:path>
                  </a:pathLst>
                </a:custGeom>
                <a:solidFill>
                  <a:srgbClr val="402000"/>
                </a:solidFill>
                <a:ln w="9525" cap="rnd">
                  <a:noFill/>
                  <a:round/>
                  <a:headEnd/>
                  <a:tailEnd/>
                </a:ln>
              </p:spPr>
              <p:txBody>
                <a:bodyPr/>
                <a:lstStyle/>
                <a:p>
                  <a:endParaRPr lang="en-US"/>
                </a:p>
              </p:txBody>
            </p:sp>
            <p:sp>
              <p:nvSpPr>
                <p:cNvPr id="1114" name="Freeform 69"/>
                <p:cNvSpPr>
                  <a:spLocks/>
                </p:cNvSpPr>
                <p:nvPr/>
              </p:nvSpPr>
              <p:spPr bwMode="auto">
                <a:xfrm>
                  <a:off x="5396" y="1228"/>
                  <a:ext cx="17" cy="17"/>
                </a:xfrm>
                <a:custGeom>
                  <a:avLst/>
                  <a:gdLst>
                    <a:gd name="T0" fmla="*/ 0 w 17"/>
                    <a:gd name="T1" fmla="*/ 0 h 17"/>
                    <a:gd name="T2" fmla="*/ 8 w 17"/>
                    <a:gd name="T3" fmla="*/ 8 h 17"/>
                    <a:gd name="T4" fmla="*/ 16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8" y="8"/>
                      </a:lnTo>
                      <a:lnTo>
                        <a:pt x="16" y="16"/>
                      </a:lnTo>
                      <a:lnTo>
                        <a:pt x="0" y="0"/>
                      </a:lnTo>
                    </a:path>
                  </a:pathLst>
                </a:custGeom>
                <a:solidFill>
                  <a:srgbClr val="402000"/>
                </a:solidFill>
                <a:ln w="9525" cap="rnd">
                  <a:noFill/>
                  <a:round/>
                  <a:headEnd/>
                  <a:tailEnd/>
                </a:ln>
              </p:spPr>
              <p:txBody>
                <a:bodyPr/>
                <a:lstStyle/>
                <a:p>
                  <a:endParaRPr lang="en-US"/>
                </a:p>
              </p:txBody>
            </p:sp>
            <p:sp>
              <p:nvSpPr>
                <p:cNvPr id="1115" name="Freeform 70"/>
                <p:cNvSpPr>
                  <a:spLocks/>
                </p:cNvSpPr>
                <p:nvPr/>
              </p:nvSpPr>
              <p:spPr bwMode="auto">
                <a:xfrm>
                  <a:off x="5371" y="1214"/>
                  <a:ext cx="17" cy="17"/>
                </a:xfrm>
                <a:custGeom>
                  <a:avLst/>
                  <a:gdLst>
                    <a:gd name="T0" fmla="*/ 16 w 17"/>
                    <a:gd name="T1" fmla="*/ 0 h 17"/>
                    <a:gd name="T2" fmla="*/ 12 w 17"/>
                    <a:gd name="T3" fmla="*/ 5 h 17"/>
                    <a:gd name="T4" fmla="*/ 12 w 17"/>
                    <a:gd name="T5" fmla="*/ 10 h 17"/>
                    <a:gd name="T6" fmla="*/ 0 w 17"/>
                    <a:gd name="T7" fmla="*/ 16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12" y="5"/>
                      </a:lnTo>
                      <a:lnTo>
                        <a:pt x="12" y="10"/>
                      </a:lnTo>
                      <a:lnTo>
                        <a:pt x="0" y="16"/>
                      </a:lnTo>
                      <a:lnTo>
                        <a:pt x="16" y="0"/>
                      </a:lnTo>
                    </a:path>
                  </a:pathLst>
                </a:custGeom>
                <a:solidFill>
                  <a:srgbClr val="402000"/>
                </a:solidFill>
                <a:ln w="9525" cap="rnd">
                  <a:noFill/>
                  <a:round/>
                  <a:headEnd/>
                  <a:tailEnd/>
                </a:ln>
              </p:spPr>
              <p:txBody>
                <a:bodyPr/>
                <a:lstStyle/>
                <a:p>
                  <a:endParaRPr lang="en-US"/>
                </a:p>
              </p:txBody>
            </p:sp>
            <p:sp>
              <p:nvSpPr>
                <p:cNvPr id="1116" name="Freeform 71"/>
                <p:cNvSpPr>
                  <a:spLocks/>
                </p:cNvSpPr>
                <p:nvPr/>
              </p:nvSpPr>
              <p:spPr bwMode="auto">
                <a:xfrm>
                  <a:off x="5356" y="1214"/>
                  <a:ext cx="17" cy="17"/>
                </a:xfrm>
                <a:custGeom>
                  <a:avLst/>
                  <a:gdLst>
                    <a:gd name="T0" fmla="*/ 16 w 17"/>
                    <a:gd name="T1" fmla="*/ 0 h 17"/>
                    <a:gd name="T2" fmla="*/ 13 w 17"/>
                    <a:gd name="T3" fmla="*/ 4 h 17"/>
                    <a:gd name="T4" fmla="*/ 10 w 17"/>
                    <a:gd name="T5" fmla="*/ 9 h 17"/>
                    <a:gd name="T6" fmla="*/ 0 w 17"/>
                    <a:gd name="T7" fmla="*/ 16 h 17"/>
                    <a:gd name="T8" fmla="*/ 9 w 17"/>
                    <a:gd name="T9" fmla="*/ 7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13" y="4"/>
                      </a:lnTo>
                      <a:lnTo>
                        <a:pt x="10" y="9"/>
                      </a:lnTo>
                      <a:lnTo>
                        <a:pt x="0" y="16"/>
                      </a:lnTo>
                      <a:lnTo>
                        <a:pt x="9" y="7"/>
                      </a:lnTo>
                      <a:lnTo>
                        <a:pt x="16" y="0"/>
                      </a:lnTo>
                    </a:path>
                  </a:pathLst>
                </a:custGeom>
                <a:solidFill>
                  <a:srgbClr val="402000"/>
                </a:solidFill>
                <a:ln w="9525" cap="rnd">
                  <a:noFill/>
                  <a:round/>
                  <a:headEnd/>
                  <a:tailEnd/>
                </a:ln>
              </p:spPr>
              <p:txBody>
                <a:bodyPr/>
                <a:lstStyle/>
                <a:p>
                  <a:endParaRPr lang="en-US"/>
                </a:p>
              </p:txBody>
            </p:sp>
            <p:sp>
              <p:nvSpPr>
                <p:cNvPr id="1117" name="Freeform 72"/>
                <p:cNvSpPr>
                  <a:spLocks/>
                </p:cNvSpPr>
                <p:nvPr/>
              </p:nvSpPr>
              <p:spPr bwMode="auto">
                <a:xfrm>
                  <a:off x="5352" y="1234"/>
                  <a:ext cx="17" cy="17"/>
                </a:xfrm>
                <a:custGeom>
                  <a:avLst/>
                  <a:gdLst>
                    <a:gd name="T0" fmla="*/ 0 w 17"/>
                    <a:gd name="T1" fmla="*/ 0 h 17"/>
                    <a:gd name="T2" fmla="*/ 10 w 17"/>
                    <a:gd name="T3" fmla="*/ 5 h 17"/>
                    <a:gd name="T4" fmla="*/ 16 w 17"/>
                    <a:gd name="T5" fmla="*/ 12 h 17"/>
                    <a:gd name="T6" fmla="*/ 16 w 17"/>
                    <a:gd name="T7" fmla="*/ 16 h 17"/>
                    <a:gd name="T8" fmla="*/ 16 w 17"/>
                    <a:gd name="T9" fmla="*/ 9 h 17"/>
                    <a:gd name="T10" fmla="*/ 16 w 17"/>
                    <a:gd name="T11" fmla="*/ 4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10" y="5"/>
                      </a:lnTo>
                      <a:lnTo>
                        <a:pt x="16" y="12"/>
                      </a:lnTo>
                      <a:lnTo>
                        <a:pt x="16" y="16"/>
                      </a:lnTo>
                      <a:lnTo>
                        <a:pt x="16" y="9"/>
                      </a:lnTo>
                      <a:lnTo>
                        <a:pt x="16" y="4"/>
                      </a:lnTo>
                      <a:lnTo>
                        <a:pt x="0" y="0"/>
                      </a:lnTo>
                    </a:path>
                  </a:pathLst>
                </a:custGeom>
                <a:solidFill>
                  <a:srgbClr val="402000"/>
                </a:solidFill>
                <a:ln w="9525" cap="rnd">
                  <a:noFill/>
                  <a:round/>
                  <a:headEnd/>
                  <a:tailEnd/>
                </a:ln>
              </p:spPr>
              <p:txBody>
                <a:bodyPr/>
                <a:lstStyle/>
                <a:p>
                  <a:endParaRPr lang="en-US"/>
                </a:p>
              </p:txBody>
            </p:sp>
            <p:sp>
              <p:nvSpPr>
                <p:cNvPr id="1118" name="Freeform 73"/>
                <p:cNvSpPr>
                  <a:spLocks/>
                </p:cNvSpPr>
                <p:nvPr/>
              </p:nvSpPr>
              <p:spPr bwMode="auto">
                <a:xfrm>
                  <a:off x="5376" y="1223"/>
                  <a:ext cx="17" cy="17"/>
                </a:xfrm>
                <a:custGeom>
                  <a:avLst/>
                  <a:gdLst>
                    <a:gd name="T0" fmla="*/ 8 w 17"/>
                    <a:gd name="T1" fmla="*/ 0 h 17"/>
                    <a:gd name="T2" fmla="*/ 0 w 17"/>
                    <a:gd name="T3" fmla="*/ 6 h 17"/>
                    <a:gd name="T4" fmla="*/ 16 w 17"/>
                    <a:gd name="T5" fmla="*/ 16 h 17"/>
                    <a:gd name="T6" fmla="*/ 8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8" y="0"/>
                      </a:moveTo>
                      <a:lnTo>
                        <a:pt x="0" y="6"/>
                      </a:lnTo>
                      <a:lnTo>
                        <a:pt x="16" y="16"/>
                      </a:lnTo>
                      <a:lnTo>
                        <a:pt x="8" y="0"/>
                      </a:lnTo>
                    </a:path>
                  </a:pathLst>
                </a:custGeom>
                <a:solidFill>
                  <a:srgbClr val="402000"/>
                </a:solidFill>
                <a:ln w="9525" cap="rnd">
                  <a:noFill/>
                  <a:round/>
                  <a:headEnd/>
                  <a:tailEnd/>
                </a:ln>
              </p:spPr>
              <p:txBody>
                <a:bodyPr/>
                <a:lstStyle/>
                <a:p>
                  <a:endParaRPr lang="en-US"/>
                </a:p>
              </p:txBody>
            </p:sp>
          </p:grpSp>
          <p:grpSp>
            <p:nvGrpSpPr>
              <p:cNvPr id="1088" name="Group 74"/>
              <p:cNvGrpSpPr>
                <a:grpSpLocks/>
              </p:cNvGrpSpPr>
              <p:nvPr/>
            </p:nvGrpSpPr>
            <p:grpSpPr bwMode="auto">
              <a:xfrm>
                <a:off x="5198" y="1091"/>
                <a:ext cx="152" cy="219"/>
                <a:chOff x="5198" y="1091"/>
                <a:chExt cx="152" cy="219"/>
              </a:xfrm>
            </p:grpSpPr>
            <p:sp>
              <p:nvSpPr>
                <p:cNvPr id="1095" name="Freeform 75"/>
                <p:cNvSpPr>
                  <a:spLocks/>
                </p:cNvSpPr>
                <p:nvPr/>
              </p:nvSpPr>
              <p:spPr bwMode="auto">
                <a:xfrm>
                  <a:off x="5280" y="1091"/>
                  <a:ext cx="17" cy="17"/>
                </a:xfrm>
                <a:custGeom>
                  <a:avLst/>
                  <a:gdLst>
                    <a:gd name="T0" fmla="*/ 16 w 17"/>
                    <a:gd name="T1" fmla="*/ 0 h 17"/>
                    <a:gd name="T2" fmla="*/ 11 w 17"/>
                    <a:gd name="T3" fmla="*/ 3 h 17"/>
                    <a:gd name="T4" fmla="*/ 6 w 17"/>
                    <a:gd name="T5" fmla="*/ 6 h 17"/>
                    <a:gd name="T6" fmla="*/ 2 w 17"/>
                    <a:gd name="T7" fmla="*/ 9 h 17"/>
                    <a:gd name="T8" fmla="*/ 0 w 17"/>
                    <a:gd name="T9" fmla="*/ 16 h 17"/>
                    <a:gd name="T10" fmla="*/ 4 w 17"/>
                    <a:gd name="T11" fmla="*/ 12 h 17"/>
                    <a:gd name="T12" fmla="*/ 11 w 17"/>
                    <a:gd name="T13" fmla="*/ 9 h 17"/>
                    <a:gd name="T14" fmla="*/ 16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0"/>
                      </a:moveTo>
                      <a:lnTo>
                        <a:pt x="11" y="3"/>
                      </a:lnTo>
                      <a:lnTo>
                        <a:pt x="6" y="6"/>
                      </a:lnTo>
                      <a:lnTo>
                        <a:pt x="2" y="9"/>
                      </a:lnTo>
                      <a:lnTo>
                        <a:pt x="0" y="16"/>
                      </a:lnTo>
                      <a:lnTo>
                        <a:pt x="4" y="12"/>
                      </a:lnTo>
                      <a:lnTo>
                        <a:pt x="11" y="9"/>
                      </a:lnTo>
                      <a:lnTo>
                        <a:pt x="16" y="0"/>
                      </a:lnTo>
                    </a:path>
                  </a:pathLst>
                </a:custGeom>
                <a:solidFill>
                  <a:srgbClr val="402000"/>
                </a:solidFill>
                <a:ln w="9525" cap="rnd">
                  <a:noFill/>
                  <a:round/>
                  <a:headEnd/>
                  <a:tailEnd/>
                </a:ln>
              </p:spPr>
              <p:txBody>
                <a:bodyPr/>
                <a:lstStyle/>
                <a:p>
                  <a:endParaRPr lang="en-US"/>
                </a:p>
              </p:txBody>
            </p:sp>
            <p:sp>
              <p:nvSpPr>
                <p:cNvPr id="1096" name="Freeform 76"/>
                <p:cNvSpPr>
                  <a:spLocks/>
                </p:cNvSpPr>
                <p:nvPr/>
              </p:nvSpPr>
              <p:spPr bwMode="auto">
                <a:xfrm>
                  <a:off x="5282" y="1098"/>
                  <a:ext cx="17" cy="17"/>
                </a:xfrm>
                <a:custGeom>
                  <a:avLst/>
                  <a:gdLst>
                    <a:gd name="T0" fmla="*/ 16 w 17"/>
                    <a:gd name="T1" fmla="*/ 0 h 17"/>
                    <a:gd name="T2" fmla="*/ 0 w 17"/>
                    <a:gd name="T3" fmla="*/ 0 h 17"/>
                    <a:gd name="T4" fmla="*/ 0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0" y="0"/>
                      </a:lnTo>
                      <a:lnTo>
                        <a:pt x="0" y="16"/>
                      </a:lnTo>
                      <a:lnTo>
                        <a:pt x="16" y="0"/>
                      </a:lnTo>
                    </a:path>
                  </a:pathLst>
                </a:custGeom>
                <a:solidFill>
                  <a:srgbClr val="402000"/>
                </a:solidFill>
                <a:ln w="9525" cap="rnd">
                  <a:noFill/>
                  <a:round/>
                  <a:headEnd/>
                  <a:tailEnd/>
                </a:ln>
              </p:spPr>
              <p:txBody>
                <a:bodyPr/>
                <a:lstStyle/>
                <a:p>
                  <a:endParaRPr lang="en-US"/>
                </a:p>
              </p:txBody>
            </p:sp>
            <p:sp>
              <p:nvSpPr>
                <p:cNvPr id="1097" name="Freeform 77"/>
                <p:cNvSpPr>
                  <a:spLocks/>
                </p:cNvSpPr>
                <p:nvPr/>
              </p:nvSpPr>
              <p:spPr bwMode="auto">
                <a:xfrm>
                  <a:off x="5263" y="1120"/>
                  <a:ext cx="41" cy="129"/>
                </a:xfrm>
                <a:custGeom>
                  <a:avLst/>
                  <a:gdLst>
                    <a:gd name="T0" fmla="*/ 5 w 41"/>
                    <a:gd name="T1" fmla="*/ 0 h 129"/>
                    <a:gd name="T2" fmla="*/ 9 w 41"/>
                    <a:gd name="T3" fmla="*/ 5 h 129"/>
                    <a:gd name="T4" fmla="*/ 11 w 41"/>
                    <a:gd name="T5" fmla="*/ 12 h 129"/>
                    <a:gd name="T6" fmla="*/ 16 w 41"/>
                    <a:gd name="T7" fmla="*/ 19 h 129"/>
                    <a:gd name="T8" fmla="*/ 28 w 41"/>
                    <a:gd name="T9" fmla="*/ 54 h 129"/>
                    <a:gd name="T10" fmla="*/ 35 w 41"/>
                    <a:gd name="T11" fmla="*/ 85 h 129"/>
                    <a:gd name="T12" fmla="*/ 40 w 41"/>
                    <a:gd name="T13" fmla="*/ 128 h 129"/>
                    <a:gd name="T14" fmla="*/ 23 w 41"/>
                    <a:gd name="T15" fmla="*/ 109 h 129"/>
                    <a:gd name="T16" fmla="*/ 0 w 41"/>
                    <a:gd name="T17" fmla="*/ 16 h 129"/>
                    <a:gd name="T18" fmla="*/ 5 w 41"/>
                    <a:gd name="T19" fmla="*/ 0 h 1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29"/>
                    <a:gd name="T32" fmla="*/ 41 w 41"/>
                    <a:gd name="T33" fmla="*/ 129 h 1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29">
                      <a:moveTo>
                        <a:pt x="5" y="0"/>
                      </a:moveTo>
                      <a:lnTo>
                        <a:pt x="9" y="5"/>
                      </a:lnTo>
                      <a:lnTo>
                        <a:pt x="11" y="12"/>
                      </a:lnTo>
                      <a:lnTo>
                        <a:pt x="16" y="19"/>
                      </a:lnTo>
                      <a:lnTo>
                        <a:pt x="28" y="54"/>
                      </a:lnTo>
                      <a:lnTo>
                        <a:pt x="35" y="85"/>
                      </a:lnTo>
                      <a:lnTo>
                        <a:pt x="40" y="128"/>
                      </a:lnTo>
                      <a:lnTo>
                        <a:pt x="23" y="109"/>
                      </a:lnTo>
                      <a:lnTo>
                        <a:pt x="0" y="16"/>
                      </a:lnTo>
                      <a:lnTo>
                        <a:pt x="5" y="0"/>
                      </a:lnTo>
                    </a:path>
                  </a:pathLst>
                </a:custGeom>
                <a:solidFill>
                  <a:srgbClr val="400000"/>
                </a:solidFill>
                <a:ln w="12700" cap="rnd" cmpd="sng">
                  <a:solidFill>
                    <a:srgbClr val="000000"/>
                  </a:solidFill>
                  <a:prstDash val="solid"/>
                  <a:round/>
                  <a:headEnd/>
                  <a:tailEnd/>
                </a:ln>
              </p:spPr>
              <p:txBody>
                <a:bodyPr/>
                <a:lstStyle/>
                <a:p>
                  <a:endParaRPr lang="en-US"/>
                </a:p>
              </p:txBody>
            </p:sp>
            <p:sp>
              <p:nvSpPr>
                <p:cNvPr id="1098" name="Freeform 78"/>
                <p:cNvSpPr>
                  <a:spLocks/>
                </p:cNvSpPr>
                <p:nvPr/>
              </p:nvSpPr>
              <p:spPr bwMode="auto">
                <a:xfrm>
                  <a:off x="5198" y="1095"/>
                  <a:ext cx="152" cy="215"/>
                </a:xfrm>
                <a:custGeom>
                  <a:avLst/>
                  <a:gdLst>
                    <a:gd name="T0" fmla="*/ 27 w 152"/>
                    <a:gd name="T1" fmla="*/ 11 h 215"/>
                    <a:gd name="T2" fmla="*/ 32 w 152"/>
                    <a:gd name="T3" fmla="*/ 0 h 215"/>
                    <a:gd name="T4" fmla="*/ 69 w 152"/>
                    <a:gd name="T5" fmla="*/ 19 h 215"/>
                    <a:gd name="T6" fmla="*/ 70 w 152"/>
                    <a:gd name="T7" fmla="*/ 34 h 215"/>
                    <a:gd name="T8" fmla="*/ 74 w 152"/>
                    <a:gd name="T9" fmla="*/ 39 h 215"/>
                    <a:gd name="T10" fmla="*/ 78 w 152"/>
                    <a:gd name="T11" fmla="*/ 45 h 215"/>
                    <a:gd name="T12" fmla="*/ 80 w 152"/>
                    <a:gd name="T13" fmla="*/ 56 h 215"/>
                    <a:gd name="T14" fmla="*/ 89 w 152"/>
                    <a:gd name="T15" fmla="*/ 81 h 215"/>
                    <a:gd name="T16" fmla="*/ 96 w 152"/>
                    <a:gd name="T17" fmla="*/ 109 h 215"/>
                    <a:gd name="T18" fmla="*/ 98 w 152"/>
                    <a:gd name="T19" fmla="*/ 129 h 215"/>
                    <a:gd name="T20" fmla="*/ 128 w 152"/>
                    <a:gd name="T21" fmla="*/ 130 h 215"/>
                    <a:gd name="T22" fmla="*/ 132 w 152"/>
                    <a:gd name="T23" fmla="*/ 134 h 215"/>
                    <a:gd name="T24" fmla="*/ 146 w 152"/>
                    <a:gd name="T25" fmla="*/ 134 h 215"/>
                    <a:gd name="T26" fmla="*/ 151 w 152"/>
                    <a:gd name="T27" fmla="*/ 141 h 215"/>
                    <a:gd name="T28" fmla="*/ 151 w 152"/>
                    <a:gd name="T29" fmla="*/ 150 h 215"/>
                    <a:gd name="T30" fmla="*/ 150 w 152"/>
                    <a:gd name="T31" fmla="*/ 159 h 215"/>
                    <a:gd name="T32" fmla="*/ 137 w 152"/>
                    <a:gd name="T33" fmla="*/ 161 h 215"/>
                    <a:gd name="T34" fmla="*/ 131 w 152"/>
                    <a:gd name="T35" fmla="*/ 173 h 215"/>
                    <a:gd name="T36" fmla="*/ 119 w 152"/>
                    <a:gd name="T37" fmla="*/ 176 h 215"/>
                    <a:gd name="T38" fmla="*/ 110 w 152"/>
                    <a:gd name="T39" fmla="*/ 176 h 215"/>
                    <a:gd name="T40" fmla="*/ 100 w 152"/>
                    <a:gd name="T41" fmla="*/ 178 h 215"/>
                    <a:gd name="T42" fmla="*/ 100 w 152"/>
                    <a:gd name="T43" fmla="*/ 184 h 215"/>
                    <a:gd name="T44" fmla="*/ 100 w 152"/>
                    <a:gd name="T45" fmla="*/ 195 h 215"/>
                    <a:gd name="T46" fmla="*/ 99 w 152"/>
                    <a:gd name="T47" fmla="*/ 202 h 215"/>
                    <a:gd name="T48" fmla="*/ 93 w 152"/>
                    <a:gd name="T49" fmla="*/ 203 h 215"/>
                    <a:gd name="T50" fmla="*/ 86 w 152"/>
                    <a:gd name="T51" fmla="*/ 205 h 215"/>
                    <a:gd name="T52" fmla="*/ 80 w 152"/>
                    <a:gd name="T53" fmla="*/ 213 h 215"/>
                    <a:gd name="T54" fmla="*/ 73 w 152"/>
                    <a:gd name="T55" fmla="*/ 213 h 215"/>
                    <a:gd name="T56" fmla="*/ 66 w 152"/>
                    <a:gd name="T57" fmla="*/ 212 h 215"/>
                    <a:gd name="T58" fmla="*/ 54 w 152"/>
                    <a:gd name="T59" fmla="*/ 207 h 215"/>
                    <a:gd name="T60" fmla="*/ 43 w 152"/>
                    <a:gd name="T61" fmla="*/ 209 h 215"/>
                    <a:gd name="T62" fmla="*/ 31 w 152"/>
                    <a:gd name="T63" fmla="*/ 214 h 215"/>
                    <a:gd name="T64" fmla="*/ 20 w 152"/>
                    <a:gd name="T65" fmla="*/ 210 h 215"/>
                    <a:gd name="T66" fmla="*/ 12 w 152"/>
                    <a:gd name="T67" fmla="*/ 199 h 215"/>
                    <a:gd name="T68" fmla="*/ 13 w 152"/>
                    <a:gd name="T69" fmla="*/ 187 h 215"/>
                    <a:gd name="T70" fmla="*/ 9 w 152"/>
                    <a:gd name="T71" fmla="*/ 172 h 215"/>
                    <a:gd name="T72" fmla="*/ 8 w 152"/>
                    <a:gd name="T73" fmla="*/ 152 h 215"/>
                    <a:gd name="T74" fmla="*/ 4 w 152"/>
                    <a:gd name="T75" fmla="*/ 135 h 215"/>
                    <a:gd name="T76" fmla="*/ 0 w 152"/>
                    <a:gd name="T77" fmla="*/ 108 h 215"/>
                    <a:gd name="T78" fmla="*/ 0 w 152"/>
                    <a:gd name="T79" fmla="*/ 81 h 215"/>
                    <a:gd name="T80" fmla="*/ 0 w 152"/>
                    <a:gd name="T81" fmla="*/ 56 h 215"/>
                    <a:gd name="T82" fmla="*/ 1 w 152"/>
                    <a:gd name="T83" fmla="*/ 40 h 215"/>
                    <a:gd name="T84" fmla="*/ 4 w 152"/>
                    <a:gd name="T85" fmla="*/ 32 h 215"/>
                    <a:gd name="T86" fmla="*/ 11 w 152"/>
                    <a:gd name="T87" fmla="*/ 27 h 215"/>
                    <a:gd name="T88" fmla="*/ 18 w 152"/>
                    <a:gd name="T89" fmla="*/ 16 h 215"/>
                    <a:gd name="T90" fmla="*/ 27 w 152"/>
                    <a:gd name="T91" fmla="*/ 11 h 2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215"/>
                    <a:gd name="T140" fmla="*/ 152 w 152"/>
                    <a:gd name="T141" fmla="*/ 215 h 2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215">
                      <a:moveTo>
                        <a:pt x="27" y="11"/>
                      </a:moveTo>
                      <a:lnTo>
                        <a:pt x="32" y="0"/>
                      </a:lnTo>
                      <a:lnTo>
                        <a:pt x="69" y="19"/>
                      </a:lnTo>
                      <a:lnTo>
                        <a:pt x="70" y="34"/>
                      </a:lnTo>
                      <a:lnTo>
                        <a:pt x="74" y="39"/>
                      </a:lnTo>
                      <a:lnTo>
                        <a:pt x="78" y="45"/>
                      </a:lnTo>
                      <a:lnTo>
                        <a:pt x="80" y="56"/>
                      </a:lnTo>
                      <a:lnTo>
                        <a:pt x="89" y="81"/>
                      </a:lnTo>
                      <a:lnTo>
                        <a:pt x="96" y="109"/>
                      </a:lnTo>
                      <a:lnTo>
                        <a:pt x="98" y="129"/>
                      </a:lnTo>
                      <a:lnTo>
                        <a:pt x="128" y="130"/>
                      </a:lnTo>
                      <a:lnTo>
                        <a:pt x="132" y="134"/>
                      </a:lnTo>
                      <a:lnTo>
                        <a:pt x="146" y="134"/>
                      </a:lnTo>
                      <a:lnTo>
                        <a:pt x="151" y="141"/>
                      </a:lnTo>
                      <a:lnTo>
                        <a:pt x="151" y="150"/>
                      </a:lnTo>
                      <a:lnTo>
                        <a:pt x="150" y="159"/>
                      </a:lnTo>
                      <a:lnTo>
                        <a:pt x="137" y="161"/>
                      </a:lnTo>
                      <a:lnTo>
                        <a:pt x="131" y="173"/>
                      </a:lnTo>
                      <a:lnTo>
                        <a:pt x="119" y="176"/>
                      </a:lnTo>
                      <a:lnTo>
                        <a:pt x="110" y="176"/>
                      </a:lnTo>
                      <a:lnTo>
                        <a:pt x="100" y="178"/>
                      </a:lnTo>
                      <a:lnTo>
                        <a:pt x="100" y="184"/>
                      </a:lnTo>
                      <a:lnTo>
                        <a:pt x="100" y="195"/>
                      </a:lnTo>
                      <a:lnTo>
                        <a:pt x="99" y="202"/>
                      </a:lnTo>
                      <a:lnTo>
                        <a:pt x="93" y="203"/>
                      </a:lnTo>
                      <a:lnTo>
                        <a:pt x="86" y="205"/>
                      </a:lnTo>
                      <a:lnTo>
                        <a:pt x="80" y="213"/>
                      </a:lnTo>
                      <a:lnTo>
                        <a:pt x="73" y="213"/>
                      </a:lnTo>
                      <a:lnTo>
                        <a:pt x="66" y="212"/>
                      </a:lnTo>
                      <a:lnTo>
                        <a:pt x="54" y="207"/>
                      </a:lnTo>
                      <a:lnTo>
                        <a:pt x="43" y="209"/>
                      </a:lnTo>
                      <a:lnTo>
                        <a:pt x="31" y="214"/>
                      </a:lnTo>
                      <a:lnTo>
                        <a:pt x="20" y="210"/>
                      </a:lnTo>
                      <a:lnTo>
                        <a:pt x="12" y="199"/>
                      </a:lnTo>
                      <a:lnTo>
                        <a:pt x="13" y="187"/>
                      </a:lnTo>
                      <a:lnTo>
                        <a:pt x="9" y="172"/>
                      </a:lnTo>
                      <a:lnTo>
                        <a:pt x="8" y="152"/>
                      </a:lnTo>
                      <a:lnTo>
                        <a:pt x="4" y="135"/>
                      </a:lnTo>
                      <a:lnTo>
                        <a:pt x="0" y="108"/>
                      </a:lnTo>
                      <a:lnTo>
                        <a:pt x="0" y="81"/>
                      </a:lnTo>
                      <a:lnTo>
                        <a:pt x="0" y="56"/>
                      </a:lnTo>
                      <a:lnTo>
                        <a:pt x="1" y="40"/>
                      </a:lnTo>
                      <a:lnTo>
                        <a:pt x="4" y="32"/>
                      </a:lnTo>
                      <a:lnTo>
                        <a:pt x="11" y="27"/>
                      </a:lnTo>
                      <a:lnTo>
                        <a:pt x="18" y="16"/>
                      </a:lnTo>
                      <a:lnTo>
                        <a:pt x="27" y="11"/>
                      </a:lnTo>
                    </a:path>
                  </a:pathLst>
                </a:custGeom>
                <a:solidFill>
                  <a:srgbClr val="C0C0C0"/>
                </a:solidFill>
                <a:ln w="12700" cap="rnd" cmpd="sng">
                  <a:solidFill>
                    <a:srgbClr val="000000"/>
                  </a:solidFill>
                  <a:prstDash val="solid"/>
                  <a:round/>
                  <a:headEnd/>
                  <a:tailEnd/>
                </a:ln>
              </p:spPr>
              <p:txBody>
                <a:bodyPr/>
                <a:lstStyle/>
                <a:p>
                  <a:endParaRPr lang="en-US"/>
                </a:p>
              </p:txBody>
            </p:sp>
            <p:sp>
              <p:nvSpPr>
                <p:cNvPr id="1099" name="Freeform 79"/>
                <p:cNvSpPr>
                  <a:spLocks/>
                </p:cNvSpPr>
                <p:nvPr/>
              </p:nvSpPr>
              <p:spPr bwMode="auto">
                <a:xfrm>
                  <a:off x="5201" y="1108"/>
                  <a:ext cx="97" cy="200"/>
                </a:xfrm>
                <a:custGeom>
                  <a:avLst/>
                  <a:gdLst>
                    <a:gd name="T0" fmla="*/ 83 w 97"/>
                    <a:gd name="T1" fmla="*/ 164 h 200"/>
                    <a:gd name="T2" fmla="*/ 60 w 97"/>
                    <a:gd name="T3" fmla="*/ 162 h 200"/>
                    <a:gd name="T4" fmla="*/ 41 w 97"/>
                    <a:gd name="T5" fmla="*/ 155 h 200"/>
                    <a:gd name="T6" fmla="*/ 34 w 97"/>
                    <a:gd name="T7" fmla="*/ 136 h 200"/>
                    <a:gd name="T8" fmla="*/ 36 w 97"/>
                    <a:gd name="T9" fmla="*/ 124 h 200"/>
                    <a:gd name="T10" fmla="*/ 21 w 97"/>
                    <a:gd name="T11" fmla="*/ 99 h 200"/>
                    <a:gd name="T12" fmla="*/ 35 w 97"/>
                    <a:gd name="T13" fmla="*/ 110 h 200"/>
                    <a:gd name="T14" fmla="*/ 27 w 97"/>
                    <a:gd name="T15" fmla="*/ 88 h 200"/>
                    <a:gd name="T16" fmla="*/ 16 w 97"/>
                    <a:gd name="T17" fmla="*/ 58 h 200"/>
                    <a:gd name="T18" fmla="*/ 34 w 97"/>
                    <a:gd name="T19" fmla="*/ 83 h 200"/>
                    <a:gd name="T20" fmla="*/ 36 w 97"/>
                    <a:gd name="T21" fmla="*/ 44 h 200"/>
                    <a:gd name="T22" fmla="*/ 45 w 97"/>
                    <a:gd name="T23" fmla="*/ 31 h 200"/>
                    <a:gd name="T24" fmla="*/ 57 w 97"/>
                    <a:gd name="T25" fmla="*/ 25 h 200"/>
                    <a:gd name="T26" fmla="*/ 33 w 97"/>
                    <a:gd name="T27" fmla="*/ 15 h 200"/>
                    <a:gd name="T28" fmla="*/ 22 w 97"/>
                    <a:gd name="T29" fmla="*/ 27 h 200"/>
                    <a:gd name="T30" fmla="*/ 29 w 97"/>
                    <a:gd name="T31" fmla="*/ 15 h 200"/>
                    <a:gd name="T32" fmla="*/ 43 w 97"/>
                    <a:gd name="T33" fmla="*/ 9 h 200"/>
                    <a:gd name="T34" fmla="*/ 33 w 97"/>
                    <a:gd name="T35" fmla="*/ 5 h 200"/>
                    <a:gd name="T36" fmla="*/ 25 w 97"/>
                    <a:gd name="T37" fmla="*/ 0 h 200"/>
                    <a:gd name="T38" fmla="*/ 13 w 97"/>
                    <a:gd name="T39" fmla="*/ 11 h 200"/>
                    <a:gd name="T40" fmla="*/ 3 w 97"/>
                    <a:gd name="T41" fmla="*/ 21 h 200"/>
                    <a:gd name="T42" fmla="*/ 0 w 97"/>
                    <a:gd name="T43" fmla="*/ 39 h 200"/>
                    <a:gd name="T44" fmla="*/ 0 w 97"/>
                    <a:gd name="T45" fmla="*/ 74 h 200"/>
                    <a:gd name="T46" fmla="*/ 4 w 97"/>
                    <a:gd name="T47" fmla="*/ 116 h 200"/>
                    <a:gd name="T48" fmla="*/ 9 w 97"/>
                    <a:gd name="T49" fmla="*/ 156 h 200"/>
                    <a:gd name="T50" fmla="*/ 11 w 97"/>
                    <a:gd name="T51" fmla="*/ 182 h 200"/>
                    <a:gd name="T52" fmla="*/ 17 w 97"/>
                    <a:gd name="T53" fmla="*/ 193 h 200"/>
                    <a:gd name="T54" fmla="*/ 29 w 97"/>
                    <a:gd name="T55" fmla="*/ 199 h 200"/>
                    <a:gd name="T56" fmla="*/ 38 w 97"/>
                    <a:gd name="T57" fmla="*/ 196 h 200"/>
                    <a:gd name="T58" fmla="*/ 44 w 97"/>
                    <a:gd name="T59" fmla="*/ 185 h 200"/>
                    <a:gd name="T60" fmla="*/ 47 w 97"/>
                    <a:gd name="T61" fmla="*/ 182 h 200"/>
                    <a:gd name="T62" fmla="*/ 57 w 97"/>
                    <a:gd name="T63" fmla="*/ 193 h 200"/>
                    <a:gd name="T64" fmla="*/ 69 w 97"/>
                    <a:gd name="T65" fmla="*/ 197 h 200"/>
                    <a:gd name="T66" fmla="*/ 79 w 97"/>
                    <a:gd name="T67" fmla="*/ 195 h 200"/>
                    <a:gd name="T68" fmla="*/ 73 w 97"/>
                    <a:gd name="T69" fmla="*/ 186 h 200"/>
                    <a:gd name="T70" fmla="*/ 62 w 97"/>
                    <a:gd name="T71" fmla="*/ 171 h 200"/>
                    <a:gd name="T72" fmla="*/ 79 w 97"/>
                    <a:gd name="T73" fmla="*/ 183 h 200"/>
                    <a:gd name="T74" fmla="*/ 92 w 97"/>
                    <a:gd name="T75" fmla="*/ 189 h 200"/>
                    <a:gd name="T76" fmla="*/ 96 w 97"/>
                    <a:gd name="T77" fmla="*/ 182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7"/>
                    <a:gd name="T118" fmla="*/ 0 h 200"/>
                    <a:gd name="T119" fmla="*/ 97 w 97"/>
                    <a:gd name="T120" fmla="*/ 200 h 20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7" h="200">
                      <a:moveTo>
                        <a:pt x="96" y="167"/>
                      </a:moveTo>
                      <a:lnTo>
                        <a:pt x="83" y="164"/>
                      </a:lnTo>
                      <a:lnTo>
                        <a:pt x="72" y="163"/>
                      </a:lnTo>
                      <a:lnTo>
                        <a:pt x="60" y="162"/>
                      </a:lnTo>
                      <a:lnTo>
                        <a:pt x="47" y="159"/>
                      </a:lnTo>
                      <a:lnTo>
                        <a:pt x="41" y="155"/>
                      </a:lnTo>
                      <a:lnTo>
                        <a:pt x="25" y="129"/>
                      </a:lnTo>
                      <a:lnTo>
                        <a:pt x="34" y="136"/>
                      </a:lnTo>
                      <a:lnTo>
                        <a:pt x="38" y="143"/>
                      </a:lnTo>
                      <a:lnTo>
                        <a:pt x="36" y="124"/>
                      </a:lnTo>
                      <a:lnTo>
                        <a:pt x="29" y="118"/>
                      </a:lnTo>
                      <a:lnTo>
                        <a:pt x="21" y="99"/>
                      </a:lnTo>
                      <a:lnTo>
                        <a:pt x="29" y="108"/>
                      </a:lnTo>
                      <a:lnTo>
                        <a:pt x="35" y="110"/>
                      </a:lnTo>
                      <a:lnTo>
                        <a:pt x="34" y="97"/>
                      </a:lnTo>
                      <a:lnTo>
                        <a:pt x="27" y="88"/>
                      </a:lnTo>
                      <a:lnTo>
                        <a:pt x="22" y="81"/>
                      </a:lnTo>
                      <a:lnTo>
                        <a:pt x="16" y="58"/>
                      </a:lnTo>
                      <a:lnTo>
                        <a:pt x="27" y="77"/>
                      </a:lnTo>
                      <a:lnTo>
                        <a:pt x="34" y="83"/>
                      </a:lnTo>
                      <a:lnTo>
                        <a:pt x="34" y="55"/>
                      </a:lnTo>
                      <a:lnTo>
                        <a:pt x="36" y="44"/>
                      </a:lnTo>
                      <a:lnTo>
                        <a:pt x="39" y="39"/>
                      </a:lnTo>
                      <a:lnTo>
                        <a:pt x="45" y="31"/>
                      </a:lnTo>
                      <a:lnTo>
                        <a:pt x="53" y="27"/>
                      </a:lnTo>
                      <a:lnTo>
                        <a:pt x="57" y="25"/>
                      </a:lnTo>
                      <a:lnTo>
                        <a:pt x="45" y="11"/>
                      </a:lnTo>
                      <a:lnTo>
                        <a:pt x="33" y="15"/>
                      </a:lnTo>
                      <a:lnTo>
                        <a:pt x="25" y="20"/>
                      </a:lnTo>
                      <a:lnTo>
                        <a:pt x="22" y="27"/>
                      </a:lnTo>
                      <a:lnTo>
                        <a:pt x="24" y="17"/>
                      </a:lnTo>
                      <a:lnTo>
                        <a:pt x="29" y="15"/>
                      </a:lnTo>
                      <a:lnTo>
                        <a:pt x="36" y="11"/>
                      </a:lnTo>
                      <a:lnTo>
                        <a:pt x="43" y="9"/>
                      </a:lnTo>
                      <a:lnTo>
                        <a:pt x="38" y="7"/>
                      </a:lnTo>
                      <a:lnTo>
                        <a:pt x="33" y="5"/>
                      </a:lnTo>
                      <a:lnTo>
                        <a:pt x="27" y="2"/>
                      </a:lnTo>
                      <a:lnTo>
                        <a:pt x="25" y="0"/>
                      </a:lnTo>
                      <a:lnTo>
                        <a:pt x="18" y="5"/>
                      </a:lnTo>
                      <a:lnTo>
                        <a:pt x="13" y="11"/>
                      </a:lnTo>
                      <a:lnTo>
                        <a:pt x="9" y="17"/>
                      </a:lnTo>
                      <a:lnTo>
                        <a:pt x="3" y="21"/>
                      </a:lnTo>
                      <a:lnTo>
                        <a:pt x="2" y="28"/>
                      </a:lnTo>
                      <a:lnTo>
                        <a:pt x="0" y="39"/>
                      </a:lnTo>
                      <a:lnTo>
                        <a:pt x="0" y="56"/>
                      </a:lnTo>
                      <a:lnTo>
                        <a:pt x="0" y="74"/>
                      </a:lnTo>
                      <a:lnTo>
                        <a:pt x="1" y="95"/>
                      </a:lnTo>
                      <a:lnTo>
                        <a:pt x="4" y="116"/>
                      </a:lnTo>
                      <a:lnTo>
                        <a:pt x="7" y="137"/>
                      </a:lnTo>
                      <a:lnTo>
                        <a:pt x="9" y="156"/>
                      </a:lnTo>
                      <a:lnTo>
                        <a:pt x="12" y="169"/>
                      </a:lnTo>
                      <a:lnTo>
                        <a:pt x="11" y="182"/>
                      </a:lnTo>
                      <a:lnTo>
                        <a:pt x="13" y="188"/>
                      </a:lnTo>
                      <a:lnTo>
                        <a:pt x="17" y="193"/>
                      </a:lnTo>
                      <a:lnTo>
                        <a:pt x="22" y="198"/>
                      </a:lnTo>
                      <a:lnTo>
                        <a:pt x="29" y="199"/>
                      </a:lnTo>
                      <a:lnTo>
                        <a:pt x="33" y="197"/>
                      </a:lnTo>
                      <a:lnTo>
                        <a:pt x="38" y="196"/>
                      </a:lnTo>
                      <a:lnTo>
                        <a:pt x="49" y="193"/>
                      </a:lnTo>
                      <a:lnTo>
                        <a:pt x="44" y="185"/>
                      </a:lnTo>
                      <a:lnTo>
                        <a:pt x="38" y="175"/>
                      </a:lnTo>
                      <a:lnTo>
                        <a:pt x="47" y="182"/>
                      </a:lnTo>
                      <a:lnTo>
                        <a:pt x="52" y="189"/>
                      </a:lnTo>
                      <a:lnTo>
                        <a:pt x="57" y="193"/>
                      </a:lnTo>
                      <a:lnTo>
                        <a:pt x="63" y="197"/>
                      </a:lnTo>
                      <a:lnTo>
                        <a:pt x="69" y="197"/>
                      </a:lnTo>
                      <a:lnTo>
                        <a:pt x="75" y="197"/>
                      </a:lnTo>
                      <a:lnTo>
                        <a:pt x="79" y="195"/>
                      </a:lnTo>
                      <a:lnTo>
                        <a:pt x="81" y="192"/>
                      </a:lnTo>
                      <a:lnTo>
                        <a:pt x="73" y="186"/>
                      </a:lnTo>
                      <a:lnTo>
                        <a:pt x="64" y="176"/>
                      </a:lnTo>
                      <a:lnTo>
                        <a:pt x="62" y="171"/>
                      </a:lnTo>
                      <a:lnTo>
                        <a:pt x="68" y="174"/>
                      </a:lnTo>
                      <a:lnTo>
                        <a:pt x="79" y="183"/>
                      </a:lnTo>
                      <a:lnTo>
                        <a:pt x="83" y="188"/>
                      </a:lnTo>
                      <a:lnTo>
                        <a:pt x="92" y="189"/>
                      </a:lnTo>
                      <a:lnTo>
                        <a:pt x="96" y="187"/>
                      </a:lnTo>
                      <a:lnTo>
                        <a:pt x="96" y="182"/>
                      </a:lnTo>
                      <a:lnTo>
                        <a:pt x="96" y="167"/>
                      </a:lnTo>
                    </a:path>
                  </a:pathLst>
                </a:custGeom>
                <a:solidFill>
                  <a:srgbClr val="E0E0E0"/>
                </a:solidFill>
                <a:ln w="9525" cap="rnd">
                  <a:noFill/>
                  <a:round/>
                  <a:headEnd/>
                  <a:tailEnd/>
                </a:ln>
              </p:spPr>
              <p:txBody>
                <a:bodyPr/>
                <a:lstStyle/>
                <a:p>
                  <a:endParaRPr lang="en-US"/>
                </a:p>
              </p:txBody>
            </p:sp>
            <p:sp>
              <p:nvSpPr>
                <p:cNvPr id="1100" name="Freeform 80"/>
                <p:cNvSpPr>
                  <a:spLocks/>
                </p:cNvSpPr>
                <p:nvPr/>
              </p:nvSpPr>
              <p:spPr bwMode="auto">
                <a:xfrm>
                  <a:off x="5208" y="1207"/>
                  <a:ext cx="29" cy="93"/>
                </a:xfrm>
                <a:custGeom>
                  <a:avLst/>
                  <a:gdLst>
                    <a:gd name="T0" fmla="*/ 28 w 29"/>
                    <a:gd name="T1" fmla="*/ 92 h 93"/>
                    <a:gd name="T2" fmla="*/ 23 w 29"/>
                    <a:gd name="T3" fmla="*/ 88 h 93"/>
                    <a:gd name="T4" fmla="*/ 18 w 29"/>
                    <a:gd name="T5" fmla="*/ 81 h 93"/>
                    <a:gd name="T6" fmla="*/ 13 w 29"/>
                    <a:gd name="T7" fmla="*/ 68 h 93"/>
                    <a:gd name="T8" fmla="*/ 11 w 29"/>
                    <a:gd name="T9" fmla="*/ 57 h 93"/>
                    <a:gd name="T10" fmla="*/ 7 w 29"/>
                    <a:gd name="T11" fmla="*/ 44 h 93"/>
                    <a:gd name="T12" fmla="*/ 5 w 29"/>
                    <a:gd name="T13" fmla="*/ 32 h 93"/>
                    <a:gd name="T14" fmla="*/ 2 w 29"/>
                    <a:gd name="T15" fmla="*/ 13 h 93"/>
                    <a:gd name="T16" fmla="*/ 0 w 29"/>
                    <a:gd name="T17" fmla="*/ 0 h 93"/>
                    <a:gd name="T18" fmla="*/ 6 w 29"/>
                    <a:gd name="T19" fmla="*/ 26 h 93"/>
                    <a:gd name="T20" fmla="*/ 11 w 29"/>
                    <a:gd name="T21" fmla="*/ 47 h 93"/>
                    <a:gd name="T22" fmla="*/ 16 w 29"/>
                    <a:gd name="T23" fmla="*/ 61 h 93"/>
                    <a:gd name="T24" fmla="*/ 24 w 29"/>
                    <a:gd name="T25" fmla="*/ 76 h 93"/>
                    <a:gd name="T26" fmla="*/ 28 w 29"/>
                    <a:gd name="T27" fmla="*/ 92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93"/>
                    <a:gd name="T44" fmla="*/ 29 w 29"/>
                    <a:gd name="T45" fmla="*/ 93 h 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93">
                      <a:moveTo>
                        <a:pt x="28" y="92"/>
                      </a:moveTo>
                      <a:lnTo>
                        <a:pt x="23" y="88"/>
                      </a:lnTo>
                      <a:lnTo>
                        <a:pt x="18" y="81"/>
                      </a:lnTo>
                      <a:lnTo>
                        <a:pt x="13" y="68"/>
                      </a:lnTo>
                      <a:lnTo>
                        <a:pt x="11" y="57"/>
                      </a:lnTo>
                      <a:lnTo>
                        <a:pt x="7" y="44"/>
                      </a:lnTo>
                      <a:lnTo>
                        <a:pt x="5" y="32"/>
                      </a:lnTo>
                      <a:lnTo>
                        <a:pt x="2" y="13"/>
                      </a:lnTo>
                      <a:lnTo>
                        <a:pt x="0" y="0"/>
                      </a:lnTo>
                      <a:lnTo>
                        <a:pt x="6" y="26"/>
                      </a:lnTo>
                      <a:lnTo>
                        <a:pt x="11" y="47"/>
                      </a:lnTo>
                      <a:lnTo>
                        <a:pt x="16" y="61"/>
                      </a:lnTo>
                      <a:lnTo>
                        <a:pt x="24" y="76"/>
                      </a:lnTo>
                      <a:lnTo>
                        <a:pt x="28" y="92"/>
                      </a:lnTo>
                    </a:path>
                  </a:pathLst>
                </a:custGeom>
                <a:solidFill>
                  <a:srgbClr val="C0C0C0"/>
                </a:solidFill>
                <a:ln w="9525" cap="rnd">
                  <a:noFill/>
                  <a:round/>
                  <a:headEnd/>
                  <a:tailEnd/>
                </a:ln>
              </p:spPr>
              <p:txBody>
                <a:bodyPr/>
                <a:lstStyle/>
                <a:p>
                  <a:endParaRPr lang="en-US"/>
                </a:p>
              </p:txBody>
            </p:sp>
            <p:sp>
              <p:nvSpPr>
                <p:cNvPr id="1101" name="Freeform 81"/>
                <p:cNvSpPr>
                  <a:spLocks/>
                </p:cNvSpPr>
                <p:nvPr/>
              </p:nvSpPr>
              <p:spPr bwMode="auto">
                <a:xfrm>
                  <a:off x="5236" y="1133"/>
                  <a:ext cx="112" cy="139"/>
                </a:xfrm>
                <a:custGeom>
                  <a:avLst/>
                  <a:gdLst>
                    <a:gd name="T0" fmla="*/ 33 w 112"/>
                    <a:gd name="T1" fmla="*/ 5 h 139"/>
                    <a:gd name="T2" fmla="*/ 43 w 112"/>
                    <a:gd name="T3" fmla="*/ 25 h 139"/>
                    <a:gd name="T4" fmla="*/ 41 w 112"/>
                    <a:gd name="T5" fmla="*/ 45 h 139"/>
                    <a:gd name="T6" fmla="*/ 42 w 112"/>
                    <a:gd name="T7" fmla="*/ 67 h 139"/>
                    <a:gd name="T8" fmla="*/ 42 w 112"/>
                    <a:gd name="T9" fmla="*/ 73 h 139"/>
                    <a:gd name="T10" fmla="*/ 41 w 112"/>
                    <a:gd name="T11" fmla="*/ 81 h 139"/>
                    <a:gd name="T12" fmla="*/ 46 w 112"/>
                    <a:gd name="T13" fmla="*/ 86 h 139"/>
                    <a:gd name="T14" fmla="*/ 50 w 112"/>
                    <a:gd name="T15" fmla="*/ 92 h 139"/>
                    <a:gd name="T16" fmla="*/ 57 w 112"/>
                    <a:gd name="T17" fmla="*/ 92 h 139"/>
                    <a:gd name="T18" fmla="*/ 82 w 112"/>
                    <a:gd name="T19" fmla="*/ 94 h 139"/>
                    <a:gd name="T20" fmla="*/ 94 w 112"/>
                    <a:gd name="T21" fmla="*/ 98 h 139"/>
                    <a:gd name="T22" fmla="*/ 111 w 112"/>
                    <a:gd name="T23" fmla="*/ 103 h 139"/>
                    <a:gd name="T24" fmla="*/ 110 w 112"/>
                    <a:gd name="T25" fmla="*/ 118 h 139"/>
                    <a:gd name="T26" fmla="*/ 101 w 112"/>
                    <a:gd name="T27" fmla="*/ 115 h 139"/>
                    <a:gd name="T28" fmla="*/ 98 w 112"/>
                    <a:gd name="T29" fmla="*/ 108 h 139"/>
                    <a:gd name="T30" fmla="*/ 97 w 112"/>
                    <a:gd name="T31" fmla="*/ 122 h 139"/>
                    <a:gd name="T32" fmla="*/ 90 w 112"/>
                    <a:gd name="T33" fmla="*/ 132 h 139"/>
                    <a:gd name="T34" fmla="*/ 73 w 112"/>
                    <a:gd name="T35" fmla="*/ 137 h 139"/>
                    <a:gd name="T36" fmla="*/ 75 w 112"/>
                    <a:gd name="T37" fmla="*/ 130 h 139"/>
                    <a:gd name="T38" fmla="*/ 85 w 112"/>
                    <a:gd name="T39" fmla="*/ 115 h 139"/>
                    <a:gd name="T40" fmla="*/ 77 w 112"/>
                    <a:gd name="T41" fmla="*/ 110 h 139"/>
                    <a:gd name="T42" fmla="*/ 73 w 112"/>
                    <a:gd name="T43" fmla="*/ 122 h 139"/>
                    <a:gd name="T44" fmla="*/ 60 w 112"/>
                    <a:gd name="T45" fmla="*/ 136 h 139"/>
                    <a:gd name="T46" fmla="*/ 43 w 112"/>
                    <a:gd name="T47" fmla="*/ 136 h 139"/>
                    <a:gd name="T48" fmla="*/ 62 w 112"/>
                    <a:gd name="T49" fmla="*/ 120 h 139"/>
                    <a:gd name="T50" fmla="*/ 69 w 112"/>
                    <a:gd name="T51" fmla="*/ 110 h 139"/>
                    <a:gd name="T52" fmla="*/ 66 w 112"/>
                    <a:gd name="T53" fmla="*/ 104 h 139"/>
                    <a:gd name="T54" fmla="*/ 59 w 112"/>
                    <a:gd name="T55" fmla="*/ 115 h 139"/>
                    <a:gd name="T56" fmla="*/ 47 w 112"/>
                    <a:gd name="T57" fmla="*/ 126 h 139"/>
                    <a:gd name="T58" fmla="*/ 37 w 112"/>
                    <a:gd name="T59" fmla="*/ 133 h 139"/>
                    <a:gd name="T60" fmla="*/ 24 w 112"/>
                    <a:gd name="T61" fmla="*/ 134 h 139"/>
                    <a:gd name="T62" fmla="*/ 32 w 112"/>
                    <a:gd name="T63" fmla="*/ 126 h 139"/>
                    <a:gd name="T64" fmla="*/ 42 w 112"/>
                    <a:gd name="T65" fmla="*/ 115 h 139"/>
                    <a:gd name="T66" fmla="*/ 39 w 112"/>
                    <a:gd name="T67" fmla="*/ 110 h 139"/>
                    <a:gd name="T68" fmla="*/ 34 w 112"/>
                    <a:gd name="T69" fmla="*/ 119 h 139"/>
                    <a:gd name="T70" fmla="*/ 25 w 112"/>
                    <a:gd name="T71" fmla="*/ 129 h 139"/>
                    <a:gd name="T72" fmla="*/ 12 w 112"/>
                    <a:gd name="T73" fmla="*/ 130 h 139"/>
                    <a:gd name="T74" fmla="*/ 5 w 112"/>
                    <a:gd name="T75" fmla="*/ 117 h 139"/>
                    <a:gd name="T76" fmla="*/ 28 w 112"/>
                    <a:gd name="T77" fmla="*/ 113 h 139"/>
                    <a:gd name="T78" fmla="*/ 41 w 112"/>
                    <a:gd name="T79" fmla="*/ 103 h 139"/>
                    <a:gd name="T80" fmla="*/ 44 w 112"/>
                    <a:gd name="T81" fmla="*/ 94 h 139"/>
                    <a:gd name="T82" fmla="*/ 39 w 112"/>
                    <a:gd name="T83" fmla="*/ 98 h 139"/>
                    <a:gd name="T84" fmla="*/ 23 w 112"/>
                    <a:gd name="T85" fmla="*/ 111 h 139"/>
                    <a:gd name="T86" fmla="*/ 5 w 112"/>
                    <a:gd name="T87" fmla="*/ 117 h 139"/>
                    <a:gd name="T88" fmla="*/ 2 w 112"/>
                    <a:gd name="T89" fmla="*/ 91 h 139"/>
                    <a:gd name="T90" fmla="*/ 12 w 112"/>
                    <a:gd name="T91" fmla="*/ 88 h 139"/>
                    <a:gd name="T92" fmla="*/ 33 w 112"/>
                    <a:gd name="T93" fmla="*/ 90 h 139"/>
                    <a:gd name="T94" fmla="*/ 37 w 112"/>
                    <a:gd name="T95" fmla="*/ 84 h 139"/>
                    <a:gd name="T96" fmla="*/ 25 w 112"/>
                    <a:gd name="T97" fmla="*/ 87 h 139"/>
                    <a:gd name="T98" fmla="*/ 2 w 112"/>
                    <a:gd name="T99" fmla="*/ 81 h 139"/>
                    <a:gd name="T100" fmla="*/ 0 w 112"/>
                    <a:gd name="T101" fmla="*/ 57 h 139"/>
                    <a:gd name="T102" fmla="*/ 1 w 112"/>
                    <a:gd name="T103" fmla="*/ 30 h 139"/>
                    <a:gd name="T104" fmla="*/ 13 w 112"/>
                    <a:gd name="T105" fmla="*/ 18 h 139"/>
                    <a:gd name="T106" fmla="*/ 1 w 112"/>
                    <a:gd name="T107" fmla="*/ 23 h 139"/>
                    <a:gd name="T108" fmla="*/ 8 w 112"/>
                    <a:gd name="T109" fmla="*/ 7 h 139"/>
                    <a:gd name="T110" fmla="*/ 20 w 112"/>
                    <a:gd name="T111" fmla="*/ 0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
                    <a:gd name="T169" fmla="*/ 0 h 139"/>
                    <a:gd name="T170" fmla="*/ 112 w 112"/>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 h="139">
                      <a:moveTo>
                        <a:pt x="20" y="0"/>
                      </a:moveTo>
                      <a:lnTo>
                        <a:pt x="33" y="5"/>
                      </a:lnTo>
                      <a:lnTo>
                        <a:pt x="39" y="11"/>
                      </a:lnTo>
                      <a:lnTo>
                        <a:pt x="43" y="25"/>
                      </a:lnTo>
                      <a:lnTo>
                        <a:pt x="43" y="38"/>
                      </a:lnTo>
                      <a:lnTo>
                        <a:pt x="41" y="45"/>
                      </a:lnTo>
                      <a:lnTo>
                        <a:pt x="42" y="57"/>
                      </a:lnTo>
                      <a:lnTo>
                        <a:pt x="42" y="67"/>
                      </a:lnTo>
                      <a:lnTo>
                        <a:pt x="40" y="70"/>
                      </a:lnTo>
                      <a:lnTo>
                        <a:pt x="42" y="73"/>
                      </a:lnTo>
                      <a:lnTo>
                        <a:pt x="43" y="77"/>
                      </a:lnTo>
                      <a:lnTo>
                        <a:pt x="41" y="81"/>
                      </a:lnTo>
                      <a:lnTo>
                        <a:pt x="41" y="84"/>
                      </a:lnTo>
                      <a:lnTo>
                        <a:pt x="46" y="86"/>
                      </a:lnTo>
                      <a:lnTo>
                        <a:pt x="45" y="90"/>
                      </a:lnTo>
                      <a:lnTo>
                        <a:pt x="50" y="92"/>
                      </a:lnTo>
                      <a:lnTo>
                        <a:pt x="54" y="91"/>
                      </a:lnTo>
                      <a:lnTo>
                        <a:pt x="57" y="92"/>
                      </a:lnTo>
                      <a:lnTo>
                        <a:pt x="70" y="95"/>
                      </a:lnTo>
                      <a:lnTo>
                        <a:pt x="82" y="94"/>
                      </a:lnTo>
                      <a:lnTo>
                        <a:pt x="90" y="95"/>
                      </a:lnTo>
                      <a:lnTo>
                        <a:pt x="94" y="98"/>
                      </a:lnTo>
                      <a:lnTo>
                        <a:pt x="106" y="98"/>
                      </a:lnTo>
                      <a:lnTo>
                        <a:pt x="111" y="103"/>
                      </a:lnTo>
                      <a:lnTo>
                        <a:pt x="111" y="109"/>
                      </a:lnTo>
                      <a:lnTo>
                        <a:pt x="110" y="118"/>
                      </a:lnTo>
                      <a:lnTo>
                        <a:pt x="101" y="122"/>
                      </a:lnTo>
                      <a:lnTo>
                        <a:pt x="101" y="115"/>
                      </a:lnTo>
                      <a:lnTo>
                        <a:pt x="100" y="111"/>
                      </a:lnTo>
                      <a:lnTo>
                        <a:pt x="98" y="108"/>
                      </a:lnTo>
                      <a:lnTo>
                        <a:pt x="98" y="115"/>
                      </a:lnTo>
                      <a:lnTo>
                        <a:pt x="97" y="122"/>
                      </a:lnTo>
                      <a:lnTo>
                        <a:pt x="94" y="126"/>
                      </a:lnTo>
                      <a:lnTo>
                        <a:pt x="90" y="132"/>
                      </a:lnTo>
                      <a:lnTo>
                        <a:pt x="80" y="135"/>
                      </a:lnTo>
                      <a:lnTo>
                        <a:pt x="73" y="137"/>
                      </a:lnTo>
                      <a:lnTo>
                        <a:pt x="64" y="138"/>
                      </a:lnTo>
                      <a:lnTo>
                        <a:pt x="75" y="130"/>
                      </a:lnTo>
                      <a:lnTo>
                        <a:pt x="83" y="122"/>
                      </a:lnTo>
                      <a:lnTo>
                        <a:pt x="85" y="115"/>
                      </a:lnTo>
                      <a:lnTo>
                        <a:pt x="83" y="111"/>
                      </a:lnTo>
                      <a:lnTo>
                        <a:pt x="77" y="110"/>
                      </a:lnTo>
                      <a:lnTo>
                        <a:pt x="74" y="115"/>
                      </a:lnTo>
                      <a:lnTo>
                        <a:pt x="73" y="122"/>
                      </a:lnTo>
                      <a:lnTo>
                        <a:pt x="67" y="130"/>
                      </a:lnTo>
                      <a:lnTo>
                        <a:pt x="60" y="136"/>
                      </a:lnTo>
                      <a:lnTo>
                        <a:pt x="53" y="137"/>
                      </a:lnTo>
                      <a:lnTo>
                        <a:pt x="43" y="136"/>
                      </a:lnTo>
                      <a:lnTo>
                        <a:pt x="54" y="126"/>
                      </a:lnTo>
                      <a:lnTo>
                        <a:pt x="62" y="120"/>
                      </a:lnTo>
                      <a:lnTo>
                        <a:pt x="68" y="115"/>
                      </a:lnTo>
                      <a:lnTo>
                        <a:pt x="69" y="110"/>
                      </a:lnTo>
                      <a:lnTo>
                        <a:pt x="69" y="105"/>
                      </a:lnTo>
                      <a:lnTo>
                        <a:pt x="66" y="104"/>
                      </a:lnTo>
                      <a:lnTo>
                        <a:pt x="62" y="109"/>
                      </a:lnTo>
                      <a:lnTo>
                        <a:pt x="59" y="115"/>
                      </a:lnTo>
                      <a:lnTo>
                        <a:pt x="53" y="122"/>
                      </a:lnTo>
                      <a:lnTo>
                        <a:pt x="47" y="126"/>
                      </a:lnTo>
                      <a:lnTo>
                        <a:pt x="42" y="130"/>
                      </a:lnTo>
                      <a:lnTo>
                        <a:pt x="37" y="133"/>
                      </a:lnTo>
                      <a:lnTo>
                        <a:pt x="31" y="134"/>
                      </a:lnTo>
                      <a:lnTo>
                        <a:pt x="24" y="134"/>
                      </a:lnTo>
                      <a:lnTo>
                        <a:pt x="17" y="133"/>
                      </a:lnTo>
                      <a:lnTo>
                        <a:pt x="32" y="126"/>
                      </a:lnTo>
                      <a:lnTo>
                        <a:pt x="38" y="122"/>
                      </a:lnTo>
                      <a:lnTo>
                        <a:pt x="42" y="115"/>
                      </a:lnTo>
                      <a:lnTo>
                        <a:pt x="43" y="110"/>
                      </a:lnTo>
                      <a:lnTo>
                        <a:pt x="39" y="110"/>
                      </a:lnTo>
                      <a:lnTo>
                        <a:pt x="37" y="115"/>
                      </a:lnTo>
                      <a:lnTo>
                        <a:pt x="34" y="119"/>
                      </a:lnTo>
                      <a:lnTo>
                        <a:pt x="30" y="124"/>
                      </a:lnTo>
                      <a:lnTo>
                        <a:pt x="25" y="129"/>
                      </a:lnTo>
                      <a:lnTo>
                        <a:pt x="17" y="133"/>
                      </a:lnTo>
                      <a:lnTo>
                        <a:pt x="12" y="130"/>
                      </a:lnTo>
                      <a:lnTo>
                        <a:pt x="9" y="126"/>
                      </a:lnTo>
                      <a:lnTo>
                        <a:pt x="5" y="117"/>
                      </a:lnTo>
                      <a:lnTo>
                        <a:pt x="13" y="115"/>
                      </a:lnTo>
                      <a:lnTo>
                        <a:pt x="28" y="113"/>
                      </a:lnTo>
                      <a:lnTo>
                        <a:pt x="37" y="107"/>
                      </a:lnTo>
                      <a:lnTo>
                        <a:pt x="41" y="103"/>
                      </a:lnTo>
                      <a:lnTo>
                        <a:pt x="43" y="96"/>
                      </a:lnTo>
                      <a:lnTo>
                        <a:pt x="44" y="94"/>
                      </a:lnTo>
                      <a:lnTo>
                        <a:pt x="41" y="94"/>
                      </a:lnTo>
                      <a:lnTo>
                        <a:pt x="39" y="98"/>
                      </a:lnTo>
                      <a:lnTo>
                        <a:pt x="34" y="106"/>
                      </a:lnTo>
                      <a:lnTo>
                        <a:pt x="23" y="111"/>
                      </a:lnTo>
                      <a:lnTo>
                        <a:pt x="13" y="115"/>
                      </a:lnTo>
                      <a:lnTo>
                        <a:pt x="5" y="117"/>
                      </a:lnTo>
                      <a:lnTo>
                        <a:pt x="2" y="102"/>
                      </a:lnTo>
                      <a:lnTo>
                        <a:pt x="2" y="91"/>
                      </a:lnTo>
                      <a:lnTo>
                        <a:pt x="2" y="80"/>
                      </a:lnTo>
                      <a:lnTo>
                        <a:pt x="12" y="88"/>
                      </a:lnTo>
                      <a:lnTo>
                        <a:pt x="24" y="91"/>
                      </a:lnTo>
                      <a:lnTo>
                        <a:pt x="33" y="90"/>
                      </a:lnTo>
                      <a:lnTo>
                        <a:pt x="36" y="88"/>
                      </a:lnTo>
                      <a:lnTo>
                        <a:pt x="37" y="84"/>
                      </a:lnTo>
                      <a:lnTo>
                        <a:pt x="32" y="84"/>
                      </a:lnTo>
                      <a:lnTo>
                        <a:pt x="25" y="87"/>
                      </a:lnTo>
                      <a:lnTo>
                        <a:pt x="11" y="88"/>
                      </a:lnTo>
                      <a:lnTo>
                        <a:pt x="2" y="81"/>
                      </a:lnTo>
                      <a:lnTo>
                        <a:pt x="1" y="67"/>
                      </a:lnTo>
                      <a:lnTo>
                        <a:pt x="0" y="57"/>
                      </a:lnTo>
                      <a:lnTo>
                        <a:pt x="0" y="47"/>
                      </a:lnTo>
                      <a:lnTo>
                        <a:pt x="1" y="30"/>
                      </a:lnTo>
                      <a:lnTo>
                        <a:pt x="4" y="25"/>
                      </a:lnTo>
                      <a:lnTo>
                        <a:pt x="13" y="18"/>
                      </a:lnTo>
                      <a:lnTo>
                        <a:pt x="10" y="19"/>
                      </a:lnTo>
                      <a:lnTo>
                        <a:pt x="1" y="23"/>
                      </a:lnTo>
                      <a:lnTo>
                        <a:pt x="4" y="13"/>
                      </a:lnTo>
                      <a:lnTo>
                        <a:pt x="8" y="7"/>
                      </a:lnTo>
                      <a:lnTo>
                        <a:pt x="10" y="4"/>
                      </a:lnTo>
                      <a:lnTo>
                        <a:pt x="20" y="0"/>
                      </a:lnTo>
                    </a:path>
                  </a:pathLst>
                </a:custGeom>
                <a:solidFill>
                  <a:srgbClr val="E0E0E0"/>
                </a:solidFill>
                <a:ln w="9525" cap="rnd">
                  <a:noFill/>
                  <a:round/>
                  <a:headEnd/>
                  <a:tailEnd/>
                </a:ln>
              </p:spPr>
              <p:txBody>
                <a:bodyPr/>
                <a:lstStyle/>
                <a:p>
                  <a:endParaRPr lang="en-US"/>
                </a:p>
              </p:txBody>
            </p:sp>
            <p:sp>
              <p:nvSpPr>
                <p:cNvPr id="1102" name="Freeform 82"/>
                <p:cNvSpPr>
                  <a:spLocks/>
                </p:cNvSpPr>
                <p:nvPr/>
              </p:nvSpPr>
              <p:spPr bwMode="auto">
                <a:xfrm>
                  <a:off x="5244" y="1184"/>
                  <a:ext cx="28" cy="32"/>
                </a:xfrm>
                <a:custGeom>
                  <a:avLst/>
                  <a:gdLst>
                    <a:gd name="T0" fmla="*/ 27 w 28"/>
                    <a:gd name="T1" fmla="*/ 0 h 32"/>
                    <a:gd name="T2" fmla="*/ 27 w 28"/>
                    <a:gd name="T3" fmla="*/ 2 h 32"/>
                    <a:gd name="T4" fmla="*/ 23 w 28"/>
                    <a:gd name="T5" fmla="*/ 8 h 32"/>
                    <a:gd name="T6" fmla="*/ 20 w 28"/>
                    <a:gd name="T7" fmla="*/ 11 h 32"/>
                    <a:gd name="T8" fmla="*/ 12 w 28"/>
                    <a:gd name="T9" fmla="*/ 19 h 32"/>
                    <a:gd name="T10" fmla="*/ 10 w 28"/>
                    <a:gd name="T11" fmla="*/ 21 h 32"/>
                    <a:gd name="T12" fmla="*/ 3 w 28"/>
                    <a:gd name="T13" fmla="*/ 27 h 32"/>
                    <a:gd name="T14" fmla="*/ 10 w 28"/>
                    <a:gd name="T15" fmla="*/ 25 h 32"/>
                    <a:gd name="T16" fmla="*/ 18 w 28"/>
                    <a:gd name="T17" fmla="*/ 22 h 32"/>
                    <a:gd name="T18" fmla="*/ 25 w 28"/>
                    <a:gd name="T19" fmla="*/ 21 h 32"/>
                    <a:gd name="T20" fmla="*/ 24 w 28"/>
                    <a:gd name="T21" fmla="*/ 24 h 32"/>
                    <a:gd name="T22" fmla="*/ 12 w 28"/>
                    <a:gd name="T23" fmla="*/ 27 h 32"/>
                    <a:gd name="T24" fmla="*/ 6 w 28"/>
                    <a:gd name="T25" fmla="*/ 30 h 32"/>
                    <a:gd name="T26" fmla="*/ 3 w 28"/>
                    <a:gd name="T27" fmla="*/ 31 h 32"/>
                    <a:gd name="T28" fmla="*/ 0 w 28"/>
                    <a:gd name="T29" fmla="*/ 30 h 32"/>
                    <a:gd name="T30" fmla="*/ 0 w 28"/>
                    <a:gd name="T31" fmla="*/ 26 h 32"/>
                    <a:gd name="T32" fmla="*/ 2 w 28"/>
                    <a:gd name="T33" fmla="*/ 23 h 32"/>
                    <a:gd name="T34" fmla="*/ 6 w 28"/>
                    <a:gd name="T35" fmla="*/ 19 h 32"/>
                    <a:gd name="T36" fmla="*/ 10 w 28"/>
                    <a:gd name="T37" fmla="*/ 13 h 32"/>
                    <a:gd name="T38" fmla="*/ 14 w 28"/>
                    <a:gd name="T39" fmla="*/ 6 h 32"/>
                    <a:gd name="T40" fmla="*/ 18 w 28"/>
                    <a:gd name="T41" fmla="*/ 2 h 32"/>
                    <a:gd name="T42" fmla="*/ 23 w 28"/>
                    <a:gd name="T43" fmla="*/ 0 h 32"/>
                    <a:gd name="T44" fmla="*/ 27 w 28"/>
                    <a:gd name="T45" fmla="*/ 0 h 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8"/>
                    <a:gd name="T70" fmla="*/ 0 h 32"/>
                    <a:gd name="T71" fmla="*/ 28 w 28"/>
                    <a:gd name="T72" fmla="*/ 32 h 3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8" h="32">
                      <a:moveTo>
                        <a:pt x="27" y="0"/>
                      </a:moveTo>
                      <a:lnTo>
                        <a:pt x="27" y="2"/>
                      </a:lnTo>
                      <a:lnTo>
                        <a:pt x="23" y="8"/>
                      </a:lnTo>
                      <a:lnTo>
                        <a:pt x="20" y="11"/>
                      </a:lnTo>
                      <a:lnTo>
                        <a:pt x="12" y="19"/>
                      </a:lnTo>
                      <a:lnTo>
                        <a:pt x="10" y="21"/>
                      </a:lnTo>
                      <a:lnTo>
                        <a:pt x="3" y="27"/>
                      </a:lnTo>
                      <a:lnTo>
                        <a:pt x="10" y="25"/>
                      </a:lnTo>
                      <a:lnTo>
                        <a:pt x="18" y="22"/>
                      </a:lnTo>
                      <a:lnTo>
                        <a:pt x="25" y="21"/>
                      </a:lnTo>
                      <a:lnTo>
                        <a:pt x="24" y="24"/>
                      </a:lnTo>
                      <a:lnTo>
                        <a:pt x="12" y="27"/>
                      </a:lnTo>
                      <a:lnTo>
                        <a:pt x="6" y="30"/>
                      </a:lnTo>
                      <a:lnTo>
                        <a:pt x="3" y="31"/>
                      </a:lnTo>
                      <a:lnTo>
                        <a:pt x="0" y="30"/>
                      </a:lnTo>
                      <a:lnTo>
                        <a:pt x="0" y="26"/>
                      </a:lnTo>
                      <a:lnTo>
                        <a:pt x="2" y="23"/>
                      </a:lnTo>
                      <a:lnTo>
                        <a:pt x="6" y="19"/>
                      </a:lnTo>
                      <a:lnTo>
                        <a:pt x="10" y="13"/>
                      </a:lnTo>
                      <a:lnTo>
                        <a:pt x="14" y="6"/>
                      </a:lnTo>
                      <a:lnTo>
                        <a:pt x="18" y="2"/>
                      </a:lnTo>
                      <a:lnTo>
                        <a:pt x="23" y="0"/>
                      </a:lnTo>
                      <a:lnTo>
                        <a:pt x="27" y="0"/>
                      </a:lnTo>
                    </a:path>
                  </a:pathLst>
                </a:custGeom>
                <a:solidFill>
                  <a:srgbClr val="C0C0C0"/>
                </a:solidFill>
                <a:ln w="9525" cap="rnd">
                  <a:noFill/>
                  <a:round/>
                  <a:headEnd/>
                  <a:tailEnd/>
                </a:ln>
              </p:spPr>
              <p:txBody>
                <a:bodyPr/>
                <a:lstStyle/>
                <a:p>
                  <a:endParaRPr lang="en-US"/>
                </a:p>
              </p:txBody>
            </p:sp>
            <p:sp>
              <p:nvSpPr>
                <p:cNvPr id="1103" name="Freeform 83"/>
                <p:cNvSpPr>
                  <a:spLocks/>
                </p:cNvSpPr>
                <p:nvPr/>
              </p:nvSpPr>
              <p:spPr bwMode="auto">
                <a:xfrm>
                  <a:off x="5245" y="1158"/>
                  <a:ext cx="26" cy="42"/>
                </a:xfrm>
                <a:custGeom>
                  <a:avLst/>
                  <a:gdLst>
                    <a:gd name="T0" fmla="*/ 20 w 26"/>
                    <a:gd name="T1" fmla="*/ 0 h 42"/>
                    <a:gd name="T2" fmla="*/ 23 w 26"/>
                    <a:gd name="T3" fmla="*/ 0 h 42"/>
                    <a:gd name="T4" fmla="*/ 25 w 26"/>
                    <a:gd name="T5" fmla="*/ 4 h 42"/>
                    <a:gd name="T6" fmla="*/ 25 w 26"/>
                    <a:gd name="T7" fmla="*/ 7 h 42"/>
                    <a:gd name="T8" fmla="*/ 22 w 26"/>
                    <a:gd name="T9" fmla="*/ 11 h 42"/>
                    <a:gd name="T10" fmla="*/ 19 w 26"/>
                    <a:gd name="T11" fmla="*/ 12 h 42"/>
                    <a:gd name="T12" fmla="*/ 13 w 26"/>
                    <a:gd name="T13" fmla="*/ 17 h 42"/>
                    <a:gd name="T14" fmla="*/ 9 w 26"/>
                    <a:gd name="T15" fmla="*/ 22 h 42"/>
                    <a:gd name="T16" fmla="*/ 4 w 26"/>
                    <a:gd name="T17" fmla="*/ 30 h 42"/>
                    <a:gd name="T18" fmla="*/ 0 w 26"/>
                    <a:gd name="T19" fmla="*/ 37 h 42"/>
                    <a:gd name="T20" fmla="*/ 0 w 26"/>
                    <a:gd name="T21" fmla="*/ 41 h 42"/>
                    <a:gd name="T22" fmla="*/ 0 w 26"/>
                    <a:gd name="T23" fmla="*/ 31 h 42"/>
                    <a:gd name="T24" fmla="*/ 2 w 26"/>
                    <a:gd name="T25" fmla="*/ 23 h 42"/>
                    <a:gd name="T26" fmla="*/ 3 w 26"/>
                    <a:gd name="T27" fmla="*/ 16 h 42"/>
                    <a:gd name="T28" fmla="*/ 6 w 26"/>
                    <a:gd name="T29" fmla="*/ 10 h 42"/>
                    <a:gd name="T30" fmla="*/ 16 w 26"/>
                    <a:gd name="T31" fmla="*/ 0 h 42"/>
                    <a:gd name="T32" fmla="*/ 20 w 26"/>
                    <a:gd name="T33" fmla="*/ 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42"/>
                    <a:gd name="T53" fmla="*/ 26 w 26"/>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42">
                      <a:moveTo>
                        <a:pt x="20" y="0"/>
                      </a:moveTo>
                      <a:lnTo>
                        <a:pt x="23" y="0"/>
                      </a:lnTo>
                      <a:lnTo>
                        <a:pt x="25" y="4"/>
                      </a:lnTo>
                      <a:lnTo>
                        <a:pt x="25" y="7"/>
                      </a:lnTo>
                      <a:lnTo>
                        <a:pt x="22" y="11"/>
                      </a:lnTo>
                      <a:lnTo>
                        <a:pt x="19" y="12"/>
                      </a:lnTo>
                      <a:lnTo>
                        <a:pt x="13" y="17"/>
                      </a:lnTo>
                      <a:lnTo>
                        <a:pt x="9" y="22"/>
                      </a:lnTo>
                      <a:lnTo>
                        <a:pt x="4" y="30"/>
                      </a:lnTo>
                      <a:lnTo>
                        <a:pt x="0" y="37"/>
                      </a:lnTo>
                      <a:lnTo>
                        <a:pt x="0" y="41"/>
                      </a:lnTo>
                      <a:lnTo>
                        <a:pt x="0" y="31"/>
                      </a:lnTo>
                      <a:lnTo>
                        <a:pt x="2" y="23"/>
                      </a:lnTo>
                      <a:lnTo>
                        <a:pt x="3" y="16"/>
                      </a:lnTo>
                      <a:lnTo>
                        <a:pt x="6" y="10"/>
                      </a:lnTo>
                      <a:lnTo>
                        <a:pt x="16" y="0"/>
                      </a:lnTo>
                      <a:lnTo>
                        <a:pt x="20" y="0"/>
                      </a:lnTo>
                    </a:path>
                  </a:pathLst>
                </a:custGeom>
                <a:solidFill>
                  <a:srgbClr val="C0C0C0"/>
                </a:solidFill>
                <a:ln w="9525" cap="rnd">
                  <a:noFill/>
                  <a:round/>
                  <a:headEnd/>
                  <a:tailEnd/>
                </a:ln>
              </p:spPr>
              <p:txBody>
                <a:bodyPr/>
                <a:lstStyle/>
                <a:p>
                  <a:endParaRPr lang="en-US"/>
                </a:p>
              </p:txBody>
            </p:sp>
            <p:sp>
              <p:nvSpPr>
                <p:cNvPr id="1104" name="Freeform 84"/>
                <p:cNvSpPr>
                  <a:spLocks/>
                </p:cNvSpPr>
                <p:nvPr/>
              </p:nvSpPr>
              <p:spPr bwMode="auto">
                <a:xfrm>
                  <a:off x="5248" y="1118"/>
                  <a:ext cx="28" cy="24"/>
                </a:xfrm>
                <a:custGeom>
                  <a:avLst/>
                  <a:gdLst>
                    <a:gd name="T0" fmla="*/ 27 w 28"/>
                    <a:gd name="T1" fmla="*/ 23 h 24"/>
                    <a:gd name="T2" fmla="*/ 22 w 28"/>
                    <a:gd name="T3" fmla="*/ 17 h 24"/>
                    <a:gd name="T4" fmla="*/ 14 w 28"/>
                    <a:gd name="T5" fmla="*/ 14 h 24"/>
                    <a:gd name="T6" fmla="*/ 9 w 28"/>
                    <a:gd name="T7" fmla="*/ 13 h 24"/>
                    <a:gd name="T8" fmla="*/ 0 w 28"/>
                    <a:gd name="T9" fmla="*/ 0 h 24"/>
                    <a:gd name="T10" fmla="*/ 6 w 28"/>
                    <a:gd name="T11" fmla="*/ 5 h 24"/>
                    <a:gd name="T12" fmla="*/ 13 w 28"/>
                    <a:gd name="T13" fmla="*/ 8 h 24"/>
                    <a:gd name="T14" fmla="*/ 18 w 28"/>
                    <a:gd name="T15" fmla="*/ 11 h 24"/>
                    <a:gd name="T16" fmla="*/ 20 w 28"/>
                    <a:gd name="T17" fmla="*/ 14 h 24"/>
                    <a:gd name="T18" fmla="*/ 27 w 28"/>
                    <a:gd name="T19" fmla="*/ 23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4"/>
                    <a:gd name="T32" fmla="*/ 28 w 28"/>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4">
                      <a:moveTo>
                        <a:pt x="27" y="23"/>
                      </a:moveTo>
                      <a:lnTo>
                        <a:pt x="22" y="17"/>
                      </a:lnTo>
                      <a:lnTo>
                        <a:pt x="14" y="14"/>
                      </a:lnTo>
                      <a:lnTo>
                        <a:pt x="9" y="13"/>
                      </a:lnTo>
                      <a:lnTo>
                        <a:pt x="0" y="0"/>
                      </a:lnTo>
                      <a:lnTo>
                        <a:pt x="6" y="5"/>
                      </a:lnTo>
                      <a:lnTo>
                        <a:pt x="13" y="8"/>
                      </a:lnTo>
                      <a:lnTo>
                        <a:pt x="18" y="11"/>
                      </a:lnTo>
                      <a:lnTo>
                        <a:pt x="20" y="14"/>
                      </a:lnTo>
                      <a:lnTo>
                        <a:pt x="27" y="23"/>
                      </a:lnTo>
                    </a:path>
                  </a:pathLst>
                </a:custGeom>
                <a:solidFill>
                  <a:srgbClr val="E0E0E0"/>
                </a:solidFill>
                <a:ln w="9525" cap="rnd">
                  <a:noFill/>
                  <a:round/>
                  <a:headEnd/>
                  <a:tailEnd/>
                </a:ln>
              </p:spPr>
              <p:txBody>
                <a:bodyPr/>
                <a:lstStyle/>
                <a:p>
                  <a:endParaRPr lang="en-US"/>
                </a:p>
              </p:txBody>
            </p:sp>
            <p:sp>
              <p:nvSpPr>
                <p:cNvPr id="1105" name="Freeform 85"/>
                <p:cNvSpPr>
                  <a:spLocks/>
                </p:cNvSpPr>
                <p:nvPr/>
              </p:nvSpPr>
              <p:spPr bwMode="auto">
                <a:xfrm>
                  <a:off x="5280" y="1161"/>
                  <a:ext cx="17" cy="62"/>
                </a:xfrm>
                <a:custGeom>
                  <a:avLst/>
                  <a:gdLst>
                    <a:gd name="T0" fmla="*/ 16 w 17"/>
                    <a:gd name="T1" fmla="*/ 61 h 62"/>
                    <a:gd name="T2" fmla="*/ 8 w 17"/>
                    <a:gd name="T3" fmla="*/ 61 h 62"/>
                    <a:gd name="T4" fmla="*/ 5 w 17"/>
                    <a:gd name="T5" fmla="*/ 60 h 62"/>
                    <a:gd name="T6" fmla="*/ 5 w 17"/>
                    <a:gd name="T7" fmla="*/ 57 h 62"/>
                    <a:gd name="T8" fmla="*/ 3 w 17"/>
                    <a:gd name="T9" fmla="*/ 55 h 62"/>
                    <a:gd name="T10" fmla="*/ 1 w 17"/>
                    <a:gd name="T11" fmla="*/ 53 h 62"/>
                    <a:gd name="T12" fmla="*/ 2 w 17"/>
                    <a:gd name="T13" fmla="*/ 50 h 62"/>
                    <a:gd name="T14" fmla="*/ 2 w 17"/>
                    <a:gd name="T15" fmla="*/ 48 h 62"/>
                    <a:gd name="T16" fmla="*/ 0 w 17"/>
                    <a:gd name="T17" fmla="*/ 44 h 62"/>
                    <a:gd name="T18" fmla="*/ 0 w 17"/>
                    <a:gd name="T19" fmla="*/ 40 h 62"/>
                    <a:gd name="T20" fmla="*/ 2 w 17"/>
                    <a:gd name="T21" fmla="*/ 36 h 62"/>
                    <a:gd name="T22" fmla="*/ 2 w 17"/>
                    <a:gd name="T23" fmla="*/ 26 h 62"/>
                    <a:gd name="T24" fmla="*/ 0 w 17"/>
                    <a:gd name="T25" fmla="*/ 17 h 62"/>
                    <a:gd name="T26" fmla="*/ 0 w 17"/>
                    <a:gd name="T27" fmla="*/ 11 h 62"/>
                    <a:gd name="T28" fmla="*/ 0 w 17"/>
                    <a:gd name="T29" fmla="*/ 0 h 62"/>
                    <a:gd name="T30" fmla="*/ 5 w 17"/>
                    <a:gd name="T31" fmla="*/ 16 h 62"/>
                    <a:gd name="T32" fmla="*/ 9 w 17"/>
                    <a:gd name="T33" fmla="*/ 32 h 62"/>
                    <a:gd name="T34" fmla="*/ 13 w 17"/>
                    <a:gd name="T35" fmla="*/ 49 h 62"/>
                    <a:gd name="T36" fmla="*/ 16 w 17"/>
                    <a:gd name="T37" fmla="*/ 6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62"/>
                    <a:gd name="T59" fmla="*/ 17 w 17"/>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62">
                      <a:moveTo>
                        <a:pt x="16" y="61"/>
                      </a:moveTo>
                      <a:lnTo>
                        <a:pt x="8" y="61"/>
                      </a:lnTo>
                      <a:lnTo>
                        <a:pt x="5" y="60"/>
                      </a:lnTo>
                      <a:lnTo>
                        <a:pt x="5" y="57"/>
                      </a:lnTo>
                      <a:lnTo>
                        <a:pt x="3" y="55"/>
                      </a:lnTo>
                      <a:lnTo>
                        <a:pt x="1" y="53"/>
                      </a:lnTo>
                      <a:lnTo>
                        <a:pt x="2" y="50"/>
                      </a:lnTo>
                      <a:lnTo>
                        <a:pt x="2" y="48"/>
                      </a:lnTo>
                      <a:lnTo>
                        <a:pt x="0" y="44"/>
                      </a:lnTo>
                      <a:lnTo>
                        <a:pt x="0" y="40"/>
                      </a:lnTo>
                      <a:lnTo>
                        <a:pt x="2" y="36"/>
                      </a:lnTo>
                      <a:lnTo>
                        <a:pt x="2" y="26"/>
                      </a:lnTo>
                      <a:lnTo>
                        <a:pt x="0" y="17"/>
                      </a:lnTo>
                      <a:lnTo>
                        <a:pt x="0" y="11"/>
                      </a:lnTo>
                      <a:lnTo>
                        <a:pt x="0" y="0"/>
                      </a:lnTo>
                      <a:lnTo>
                        <a:pt x="5" y="16"/>
                      </a:lnTo>
                      <a:lnTo>
                        <a:pt x="9" y="32"/>
                      </a:lnTo>
                      <a:lnTo>
                        <a:pt x="13" y="49"/>
                      </a:lnTo>
                      <a:lnTo>
                        <a:pt x="16" y="61"/>
                      </a:lnTo>
                    </a:path>
                  </a:pathLst>
                </a:custGeom>
                <a:solidFill>
                  <a:srgbClr val="E0E0E0"/>
                </a:solidFill>
                <a:ln w="9525" cap="rnd">
                  <a:noFill/>
                  <a:round/>
                  <a:headEnd/>
                  <a:tailEnd/>
                </a:ln>
              </p:spPr>
              <p:txBody>
                <a:bodyPr/>
                <a:lstStyle/>
                <a:p>
                  <a:endParaRPr lang="en-US"/>
                </a:p>
              </p:txBody>
            </p:sp>
            <p:sp>
              <p:nvSpPr>
                <p:cNvPr id="1106" name="Freeform 86"/>
                <p:cNvSpPr>
                  <a:spLocks/>
                </p:cNvSpPr>
                <p:nvPr/>
              </p:nvSpPr>
              <p:spPr bwMode="auto">
                <a:xfrm>
                  <a:off x="5245" y="1227"/>
                  <a:ext cx="28" cy="17"/>
                </a:xfrm>
                <a:custGeom>
                  <a:avLst/>
                  <a:gdLst>
                    <a:gd name="T0" fmla="*/ 5 w 28"/>
                    <a:gd name="T1" fmla="*/ 8 h 17"/>
                    <a:gd name="T2" fmla="*/ 11 w 28"/>
                    <a:gd name="T3" fmla="*/ 3 h 17"/>
                    <a:gd name="T4" fmla="*/ 17 w 28"/>
                    <a:gd name="T5" fmla="*/ 1 h 17"/>
                    <a:gd name="T6" fmla="*/ 24 w 28"/>
                    <a:gd name="T7" fmla="*/ 0 h 17"/>
                    <a:gd name="T8" fmla="*/ 27 w 28"/>
                    <a:gd name="T9" fmla="*/ 1 h 17"/>
                    <a:gd name="T10" fmla="*/ 25 w 28"/>
                    <a:gd name="T11" fmla="*/ 5 h 17"/>
                    <a:gd name="T12" fmla="*/ 22 w 28"/>
                    <a:gd name="T13" fmla="*/ 10 h 17"/>
                    <a:gd name="T14" fmla="*/ 16 w 28"/>
                    <a:gd name="T15" fmla="*/ 13 h 17"/>
                    <a:gd name="T16" fmla="*/ 6 w 28"/>
                    <a:gd name="T17" fmla="*/ 16 h 17"/>
                    <a:gd name="T18" fmla="*/ 0 w 28"/>
                    <a:gd name="T19" fmla="*/ 14 h 17"/>
                    <a:gd name="T20" fmla="*/ 5 w 28"/>
                    <a:gd name="T21" fmla="*/ 8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7"/>
                    <a:gd name="T35" fmla="*/ 28 w 2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7">
                      <a:moveTo>
                        <a:pt x="5" y="8"/>
                      </a:moveTo>
                      <a:lnTo>
                        <a:pt x="11" y="3"/>
                      </a:lnTo>
                      <a:lnTo>
                        <a:pt x="17" y="1"/>
                      </a:lnTo>
                      <a:lnTo>
                        <a:pt x="24" y="0"/>
                      </a:lnTo>
                      <a:lnTo>
                        <a:pt x="27" y="1"/>
                      </a:lnTo>
                      <a:lnTo>
                        <a:pt x="25" y="5"/>
                      </a:lnTo>
                      <a:lnTo>
                        <a:pt x="22" y="10"/>
                      </a:lnTo>
                      <a:lnTo>
                        <a:pt x="16" y="13"/>
                      </a:lnTo>
                      <a:lnTo>
                        <a:pt x="6" y="16"/>
                      </a:lnTo>
                      <a:lnTo>
                        <a:pt x="0" y="14"/>
                      </a:lnTo>
                      <a:lnTo>
                        <a:pt x="5" y="8"/>
                      </a:lnTo>
                    </a:path>
                  </a:pathLst>
                </a:custGeom>
                <a:solidFill>
                  <a:srgbClr val="C0C0C0"/>
                </a:solidFill>
                <a:ln w="9525" cap="rnd">
                  <a:noFill/>
                  <a:round/>
                  <a:headEnd/>
                  <a:tailEnd/>
                </a:ln>
              </p:spPr>
              <p:txBody>
                <a:bodyPr/>
                <a:lstStyle/>
                <a:p>
                  <a:endParaRPr lang="en-US"/>
                </a:p>
              </p:txBody>
            </p:sp>
            <p:sp>
              <p:nvSpPr>
                <p:cNvPr id="1107" name="Freeform 87"/>
                <p:cNvSpPr>
                  <a:spLocks/>
                </p:cNvSpPr>
                <p:nvPr/>
              </p:nvSpPr>
              <p:spPr bwMode="auto">
                <a:xfrm>
                  <a:off x="5278" y="1234"/>
                  <a:ext cx="18" cy="26"/>
                </a:xfrm>
                <a:custGeom>
                  <a:avLst/>
                  <a:gdLst>
                    <a:gd name="T0" fmla="*/ 9 w 18"/>
                    <a:gd name="T1" fmla="*/ 6 h 26"/>
                    <a:gd name="T2" fmla="*/ 11 w 18"/>
                    <a:gd name="T3" fmla="*/ 1 h 26"/>
                    <a:gd name="T4" fmla="*/ 14 w 18"/>
                    <a:gd name="T5" fmla="*/ 0 h 26"/>
                    <a:gd name="T6" fmla="*/ 16 w 18"/>
                    <a:gd name="T7" fmla="*/ 0 h 26"/>
                    <a:gd name="T8" fmla="*/ 17 w 18"/>
                    <a:gd name="T9" fmla="*/ 3 h 26"/>
                    <a:gd name="T10" fmla="*/ 15 w 18"/>
                    <a:gd name="T11" fmla="*/ 8 h 26"/>
                    <a:gd name="T12" fmla="*/ 12 w 18"/>
                    <a:gd name="T13" fmla="*/ 13 h 26"/>
                    <a:gd name="T14" fmla="*/ 9 w 18"/>
                    <a:gd name="T15" fmla="*/ 17 h 26"/>
                    <a:gd name="T16" fmla="*/ 6 w 18"/>
                    <a:gd name="T17" fmla="*/ 21 h 26"/>
                    <a:gd name="T18" fmla="*/ 0 w 18"/>
                    <a:gd name="T19" fmla="*/ 25 h 26"/>
                    <a:gd name="T20" fmla="*/ 5 w 18"/>
                    <a:gd name="T21" fmla="*/ 17 h 26"/>
                    <a:gd name="T22" fmla="*/ 7 w 18"/>
                    <a:gd name="T23" fmla="*/ 12 h 26"/>
                    <a:gd name="T24" fmla="*/ 9 w 18"/>
                    <a:gd name="T25" fmla="*/ 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26"/>
                    <a:gd name="T41" fmla="*/ 18 w 18"/>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26">
                      <a:moveTo>
                        <a:pt x="9" y="6"/>
                      </a:moveTo>
                      <a:lnTo>
                        <a:pt x="11" y="1"/>
                      </a:lnTo>
                      <a:lnTo>
                        <a:pt x="14" y="0"/>
                      </a:lnTo>
                      <a:lnTo>
                        <a:pt x="16" y="0"/>
                      </a:lnTo>
                      <a:lnTo>
                        <a:pt x="17" y="3"/>
                      </a:lnTo>
                      <a:lnTo>
                        <a:pt x="15" y="8"/>
                      </a:lnTo>
                      <a:lnTo>
                        <a:pt x="12" y="13"/>
                      </a:lnTo>
                      <a:lnTo>
                        <a:pt x="9" y="17"/>
                      </a:lnTo>
                      <a:lnTo>
                        <a:pt x="6" y="21"/>
                      </a:lnTo>
                      <a:lnTo>
                        <a:pt x="0" y="25"/>
                      </a:lnTo>
                      <a:lnTo>
                        <a:pt x="5" y="17"/>
                      </a:lnTo>
                      <a:lnTo>
                        <a:pt x="7" y="12"/>
                      </a:lnTo>
                      <a:lnTo>
                        <a:pt x="9" y="6"/>
                      </a:lnTo>
                    </a:path>
                  </a:pathLst>
                </a:custGeom>
                <a:solidFill>
                  <a:srgbClr val="C0C0C0"/>
                </a:solidFill>
                <a:ln w="9525" cap="rnd">
                  <a:noFill/>
                  <a:round/>
                  <a:headEnd/>
                  <a:tailEnd/>
                </a:ln>
              </p:spPr>
              <p:txBody>
                <a:bodyPr/>
                <a:lstStyle/>
                <a:p>
                  <a:endParaRPr lang="en-US"/>
                </a:p>
              </p:txBody>
            </p:sp>
            <p:sp>
              <p:nvSpPr>
                <p:cNvPr id="1108" name="Freeform 88"/>
                <p:cNvSpPr>
                  <a:spLocks/>
                </p:cNvSpPr>
                <p:nvPr/>
              </p:nvSpPr>
              <p:spPr bwMode="auto">
                <a:xfrm>
                  <a:off x="5228" y="1098"/>
                  <a:ext cx="41" cy="32"/>
                </a:xfrm>
                <a:custGeom>
                  <a:avLst/>
                  <a:gdLst>
                    <a:gd name="T0" fmla="*/ 40 w 41"/>
                    <a:gd name="T1" fmla="*/ 31 h 32"/>
                    <a:gd name="T2" fmla="*/ 38 w 41"/>
                    <a:gd name="T3" fmla="*/ 18 h 32"/>
                    <a:gd name="T4" fmla="*/ 30 w 41"/>
                    <a:gd name="T5" fmla="*/ 13 h 32"/>
                    <a:gd name="T6" fmla="*/ 18 w 41"/>
                    <a:gd name="T7" fmla="*/ 7 h 32"/>
                    <a:gd name="T8" fmla="*/ 11 w 41"/>
                    <a:gd name="T9" fmla="*/ 3 h 32"/>
                    <a:gd name="T10" fmla="*/ 3 w 41"/>
                    <a:gd name="T11" fmla="*/ 0 h 32"/>
                    <a:gd name="T12" fmla="*/ 0 w 41"/>
                    <a:gd name="T13" fmla="*/ 8 h 32"/>
                    <a:gd name="T14" fmla="*/ 7 w 41"/>
                    <a:gd name="T15" fmla="*/ 14 h 32"/>
                    <a:gd name="T16" fmla="*/ 16 w 41"/>
                    <a:gd name="T17" fmla="*/ 17 h 32"/>
                    <a:gd name="T18" fmla="*/ 22 w 41"/>
                    <a:gd name="T19" fmla="*/ 19 h 32"/>
                    <a:gd name="T20" fmla="*/ 30 w 41"/>
                    <a:gd name="T21" fmla="*/ 25 h 32"/>
                    <a:gd name="T22" fmla="*/ 40 w 41"/>
                    <a:gd name="T23" fmla="*/ 31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32"/>
                    <a:gd name="T38" fmla="*/ 41 w 41"/>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32">
                      <a:moveTo>
                        <a:pt x="40" y="31"/>
                      </a:moveTo>
                      <a:lnTo>
                        <a:pt x="38" y="18"/>
                      </a:lnTo>
                      <a:lnTo>
                        <a:pt x="30" y="13"/>
                      </a:lnTo>
                      <a:lnTo>
                        <a:pt x="18" y="7"/>
                      </a:lnTo>
                      <a:lnTo>
                        <a:pt x="11" y="3"/>
                      </a:lnTo>
                      <a:lnTo>
                        <a:pt x="3" y="0"/>
                      </a:lnTo>
                      <a:lnTo>
                        <a:pt x="0" y="8"/>
                      </a:lnTo>
                      <a:lnTo>
                        <a:pt x="7" y="14"/>
                      </a:lnTo>
                      <a:lnTo>
                        <a:pt x="16" y="17"/>
                      </a:lnTo>
                      <a:lnTo>
                        <a:pt x="22" y="19"/>
                      </a:lnTo>
                      <a:lnTo>
                        <a:pt x="30" y="25"/>
                      </a:lnTo>
                      <a:lnTo>
                        <a:pt x="40" y="31"/>
                      </a:lnTo>
                    </a:path>
                  </a:pathLst>
                </a:custGeom>
                <a:solidFill>
                  <a:srgbClr val="E0E0E0"/>
                </a:solidFill>
                <a:ln w="9525" cap="rnd">
                  <a:noFill/>
                  <a:round/>
                  <a:headEnd/>
                  <a:tailEnd/>
                </a:ln>
              </p:spPr>
              <p:txBody>
                <a:bodyPr/>
                <a:lstStyle/>
                <a:p>
                  <a:endParaRPr lang="en-US"/>
                </a:p>
              </p:txBody>
            </p:sp>
          </p:grpSp>
          <p:grpSp>
            <p:nvGrpSpPr>
              <p:cNvPr id="1089" name="Group 89"/>
              <p:cNvGrpSpPr>
                <a:grpSpLocks/>
              </p:cNvGrpSpPr>
              <p:nvPr/>
            </p:nvGrpSpPr>
            <p:grpSpPr bwMode="auto">
              <a:xfrm>
                <a:off x="5184" y="1242"/>
                <a:ext cx="82" cy="140"/>
                <a:chOff x="5184" y="1242"/>
                <a:chExt cx="82" cy="140"/>
              </a:xfrm>
            </p:grpSpPr>
            <p:sp>
              <p:nvSpPr>
                <p:cNvPr id="1093" name="Freeform 90"/>
                <p:cNvSpPr>
                  <a:spLocks/>
                </p:cNvSpPr>
                <p:nvPr/>
              </p:nvSpPr>
              <p:spPr bwMode="auto">
                <a:xfrm>
                  <a:off x="5184" y="1242"/>
                  <a:ext cx="82" cy="140"/>
                </a:xfrm>
                <a:custGeom>
                  <a:avLst/>
                  <a:gdLst>
                    <a:gd name="T0" fmla="*/ 45 w 82"/>
                    <a:gd name="T1" fmla="*/ 20 h 140"/>
                    <a:gd name="T2" fmla="*/ 30 w 82"/>
                    <a:gd name="T3" fmla="*/ 19 h 140"/>
                    <a:gd name="T4" fmla="*/ 21 w 82"/>
                    <a:gd name="T5" fmla="*/ 15 h 140"/>
                    <a:gd name="T6" fmla="*/ 18 w 82"/>
                    <a:gd name="T7" fmla="*/ 10 h 140"/>
                    <a:gd name="T8" fmla="*/ 18 w 82"/>
                    <a:gd name="T9" fmla="*/ 6 h 140"/>
                    <a:gd name="T10" fmla="*/ 15 w 82"/>
                    <a:gd name="T11" fmla="*/ 2 h 140"/>
                    <a:gd name="T12" fmla="*/ 7 w 82"/>
                    <a:gd name="T13" fmla="*/ 0 h 140"/>
                    <a:gd name="T14" fmla="*/ 0 w 82"/>
                    <a:gd name="T15" fmla="*/ 0 h 140"/>
                    <a:gd name="T16" fmla="*/ 9 w 82"/>
                    <a:gd name="T17" fmla="*/ 108 h 140"/>
                    <a:gd name="T18" fmla="*/ 15 w 82"/>
                    <a:gd name="T19" fmla="*/ 117 h 140"/>
                    <a:gd name="T20" fmla="*/ 24 w 82"/>
                    <a:gd name="T21" fmla="*/ 127 h 140"/>
                    <a:gd name="T22" fmla="*/ 36 w 82"/>
                    <a:gd name="T23" fmla="*/ 135 h 140"/>
                    <a:gd name="T24" fmla="*/ 49 w 82"/>
                    <a:gd name="T25" fmla="*/ 137 h 140"/>
                    <a:gd name="T26" fmla="*/ 68 w 82"/>
                    <a:gd name="T27" fmla="*/ 139 h 140"/>
                    <a:gd name="T28" fmla="*/ 78 w 82"/>
                    <a:gd name="T29" fmla="*/ 136 h 140"/>
                    <a:gd name="T30" fmla="*/ 81 w 82"/>
                    <a:gd name="T31" fmla="*/ 128 h 140"/>
                    <a:gd name="T32" fmla="*/ 80 w 82"/>
                    <a:gd name="T33" fmla="*/ 119 h 140"/>
                    <a:gd name="T34" fmla="*/ 72 w 82"/>
                    <a:gd name="T35" fmla="*/ 88 h 140"/>
                    <a:gd name="T36" fmla="*/ 65 w 82"/>
                    <a:gd name="T37" fmla="*/ 59 h 140"/>
                    <a:gd name="T38" fmla="*/ 63 w 82"/>
                    <a:gd name="T39" fmla="*/ 36 h 140"/>
                    <a:gd name="T40" fmla="*/ 63 w 82"/>
                    <a:gd name="T41" fmla="*/ 30 h 140"/>
                    <a:gd name="T42" fmla="*/ 58 w 82"/>
                    <a:gd name="T43" fmla="*/ 22 h 140"/>
                    <a:gd name="T44" fmla="*/ 54 w 82"/>
                    <a:gd name="T45" fmla="*/ 20 h 140"/>
                    <a:gd name="T46" fmla="*/ 45 w 82"/>
                    <a:gd name="T47" fmla="*/ 20 h 1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
                    <a:gd name="T73" fmla="*/ 0 h 140"/>
                    <a:gd name="T74" fmla="*/ 82 w 82"/>
                    <a:gd name="T75" fmla="*/ 140 h 1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 h="140">
                      <a:moveTo>
                        <a:pt x="45" y="20"/>
                      </a:moveTo>
                      <a:lnTo>
                        <a:pt x="30" y="19"/>
                      </a:lnTo>
                      <a:lnTo>
                        <a:pt x="21" y="15"/>
                      </a:lnTo>
                      <a:lnTo>
                        <a:pt x="18" y="10"/>
                      </a:lnTo>
                      <a:lnTo>
                        <a:pt x="18" y="6"/>
                      </a:lnTo>
                      <a:lnTo>
                        <a:pt x="15" y="2"/>
                      </a:lnTo>
                      <a:lnTo>
                        <a:pt x="7" y="0"/>
                      </a:lnTo>
                      <a:lnTo>
                        <a:pt x="0" y="0"/>
                      </a:lnTo>
                      <a:lnTo>
                        <a:pt x="9" y="108"/>
                      </a:lnTo>
                      <a:lnTo>
                        <a:pt x="15" y="117"/>
                      </a:lnTo>
                      <a:lnTo>
                        <a:pt x="24" y="127"/>
                      </a:lnTo>
                      <a:lnTo>
                        <a:pt x="36" y="135"/>
                      </a:lnTo>
                      <a:lnTo>
                        <a:pt x="49" y="137"/>
                      </a:lnTo>
                      <a:lnTo>
                        <a:pt x="68" y="139"/>
                      </a:lnTo>
                      <a:lnTo>
                        <a:pt x="78" y="136"/>
                      </a:lnTo>
                      <a:lnTo>
                        <a:pt x="81" y="128"/>
                      </a:lnTo>
                      <a:lnTo>
                        <a:pt x="80" y="119"/>
                      </a:lnTo>
                      <a:lnTo>
                        <a:pt x="72" y="88"/>
                      </a:lnTo>
                      <a:lnTo>
                        <a:pt x="65" y="59"/>
                      </a:lnTo>
                      <a:lnTo>
                        <a:pt x="63" y="36"/>
                      </a:lnTo>
                      <a:lnTo>
                        <a:pt x="63" y="30"/>
                      </a:lnTo>
                      <a:lnTo>
                        <a:pt x="58" y="22"/>
                      </a:lnTo>
                      <a:lnTo>
                        <a:pt x="54" y="20"/>
                      </a:lnTo>
                      <a:lnTo>
                        <a:pt x="45" y="20"/>
                      </a:lnTo>
                    </a:path>
                  </a:pathLst>
                </a:custGeom>
                <a:solidFill>
                  <a:srgbClr val="404040"/>
                </a:solidFill>
                <a:ln w="12700" cap="rnd" cmpd="sng">
                  <a:solidFill>
                    <a:srgbClr val="000000"/>
                  </a:solidFill>
                  <a:prstDash val="solid"/>
                  <a:round/>
                  <a:headEnd/>
                  <a:tailEnd/>
                </a:ln>
              </p:spPr>
              <p:txBody>
                <a:bodyPr/>
                <a:lstStyle/>
                <a:p>
                  <a:endParaRPr lang="en-US"/>
                </a:p>
              </p:txBody>
            </p:sp>
            <p:sp>
              <p:nvSpPr>
                <p:cNvPr id="1094" name="Freeform 91"/>
                <p:cNvSpPr>
                  <a:spLocks/>
                </p:cNvSpPr>
                <p:nvPr/>
              </p:nvSpPr>
              <p:spPr bwMode="auto">
                <a:xfrm>
                  <a:off x="5186" y="1249"/>
                  <a:ext cx="70" cy="128"/>
                </a:xfrm>
                <a:custGeom>
                  <a:avLst/>
                  <a:gdLst>
                    <a:gd name="T0" fmla="*/ 45 w 70"/>
                    <a:gd name="T1" fmla="*/ 25 h 128"/>
                    <a:gd name="T2" fmla="*/ 32 w 70"/>
                    <a:gd name="T3" fmla="*/ 24 h 128"/>
                    <a:gd name="T4" fmla="*/ 18 w 70"/>
                    <a:gd name="T5" fmla="*/ 21 h 128"/>
                    <a:gd name="T6" fmla="*/ 10 w 70"/>
                    <a:gd name="T7" fmla="*/ 15 h 128"/>
                    <a:gd name="T8" fmla="*/ 5 w 70"/>
                    <a:gd name="T9" fmla="*/ 11 h 128"/>
                    <a:gd name="T10" fmla="*/ 0 w 70"/>
                    <a:gd name="T11" fmla="*/ 0 h 128"/>
                    <a:gd name="T12" fmla="*/ 8 w 70"/>
                    <a:gd name="T13" fmla="*/ 97 h 128"/>
                    <a:gd name="T14" fmla="*/ 14 w 70"/>
                    <a:gd name="T15" fmla="*/ 106 h 128"/>
                    <a:gd name="T16" fmla="*/ 20 w 70"/>
                    <a:gd name="T17" fmla="*/ 115 h 128"/>
                    <a:gd name="T18" fmla="*/ 28 w 70"/>
                    <a:gd name="T19" fmla="*/ 120 h 128"/>
                    <a:gd name="T20" fmla="*/ 36 w 70"/>
                    <a:gd name="T21" fmla="*/ 123 h 128"/>
                    <a:gd name="T22" fmla="*/ 45 w 70"/>
                    <a:gd name="T23" fmla="*/ 125 h 128"/>
                    <a:gd name="T24" fmla="*/ 53 w 70"/>
                    <a:gd name="T25" fmla="*/ 127 h 128"/>
                    <a:gd name="T26" fmla="*/ 62 w 70"/>
                    <a:gd name="T27" fmla="*/ 127 h 128"/>
                    <a:gd name="T28" fmla="*/ 66 w 70"/>
                    <a:gd name="T29" fmla="*/ 125 h 128"/>
                    <a:gd name="T30" fmla="*/ 69 w 70"/>
                    <a:gd name="T31" fmla="*/ 120 h 128"/>
                    <a:gd name="T32" fmla="*/ 68 w 70"/>
                    <a:gd name="T33" fmla="*/ 113 h 128"/>
                    <a:gd name="T34" fmla="*/ 62 w 70"/>
                    <a:gd name="T35" fmla="*/ 96 h 128"/>
                    <a:gd name="T36" fmla="*/ 52 w 70"/>
                    <a:gd name="T37" fmla="*/ 38 h 128"/>
                    <a:gd name="T38" fmla="*/ 50 w 70"/>
                    <a:gd name="T39" fmla="*/ 29 h 128"/>
                    <a:gd name="T40" fmla="*/ 45 w 70"/>
                    <a:gd name="T41" fmla="*/ 25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128"/>
                    <a:gd name="T65" fmla="*/ 70 w 70"/>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128">
                      <a:moveTo>
                        <a:pt x="45" y="25"/>
                      </a:moveTo>
                      <a:lnTo>
                        <a:pt x="32" y="24"/>
                      </a:lnTo>
                      <a:lnTo>
                        <a:pt x="18" y="21"/>
                      </a:lnTo>
                      <a:lnTo>
                        <a:pt x="10" y="15"/>
                      </a:lnTo>
                      <a:lnTo>
                        <a:pt x="5" y="11"/>
                      </a:lnTo>
                      <a:lnTo>
                        <a:pt x="0" y="0"/>
                      </a:lnTo>
                      <a:lnTo>
                        <a:pt x="8" y="97"/>
                      </a:lnTo>
                      <a:lnTo>
                        <a:pt x="14" y="106"/>
                      </a:lnTo>
                      <a:lnTo>
                        <a:pt x="20" y="115"/>
                      </a:lnTo>
                      <a:lnTo>
                        <a:pt x="28" y="120"/>
                      </a:lnTo>
                      <a:lnTo>
                        <a:pt x="36" y="123"/>
                      </a:lnTo>
                      <a:lnTo>
                        <a:pt x="45" y="125"/>
                      </a:lnTo>
                      <a:lnTo>
                        <a:pt x="53" y="127"/>
                      </a:lnTo>
                      <a:lnTo>
                        <a:pt x="62" y="127"/>
                      </a:lnTo>
                      <a:lnTo>
                        <a:pt x="66" y="125"/>
                      </a:lnTo>
                      <a:lnTo>
                        <a:pt x="69" y="120"/>
                      </a:lnTo>
                      <a:lnTo>
                        <a:pt x="68" y="113"/>
                      </a:lnTo>
                      <a:lnTo>
                        <a:pt x="62" y="96"/>
                      </a:lnTo>
                      <a:lnTo>
                        <a:pt x="52" y="38"/>
                      </a:lnTo>
                      <a:lnTo>
                        <a:pt x="50" y="29"/>
                      </a:lnTo>
                      <a:lnTo>
                        <a:pt x="45" y="25"/>
                      </a:lnTo>
                    </a:path>
                  </a:pathLst>
                </a:custGeom>
                <a:solidFill>
                  <a:srgbClr val="606060"/>
                </a:solidFill>
                <a:ln w="9525" cap="rnd">
                  <a:noFill/>
                  <a:round/>
                  <a:headEnd/>
                  <a:tailEnd/>
                </a:ln>
              </p:spPr>
              <p:txBody>
                <a:bodyPr/>
                <a:lstStyle/>
                <a:p>
                  <a:endParaRPr lang="en-US"/>
                </a:p>
              </p:txBody>
            </p:sp>
          </p:grpSp>
          <p:sp>
            <p:nvSpPr>
              <p:cNvPr id="1090" name="Freeform 92"/>
              <p:cNvSpPr>
                <a:spLocks/>
              </p:cNvSpPr>
              <p:nvPr/>
            </p:nvSpPr>
            <p:spPr bwMode="auto">
              <a:xfrm>
                <a:off x="5383" y="1400"/>
                <a:ext cx="17" cy="117"/>
              </a:xfrm>
              <a:custGeom>
                <a:avLst/>
                <a:gdLst>
                  <a:gd name="T0" fmla="*/ 10 w 17"/>
                  <a:gd name="T1" fmla="*/ 0 h 117"/>
                  <a:gd name="T2" fmla="*/ 16 w 17"/>
                  <a:gd name="T3" fmla="*/ 5 h 117"/>
                  <a:gd name="T4" fmla="*/ 10 w 17"/>
                  <a:gd name="T5" fmla="*/ 10 h 117"/>
                  <a:gd name="T6" fmla="*/ 5 w 17"/>
                  <a:gd name="T7" fmla="*/ 19 h 117"/>
                  <a:gd name="T8" fmla="*/ 10 w 17"/>
                  <a:gd name="T9" fmla="*/ 28 h 117"/>
                  <a:gd name="T10" fmla="*/ 7 w 17"/>
                  <a:gd name="T11" fmla="*/ 81 h 117"/>
                  <a:gd name="T12" fmla="*/ 7 w 17"/>
                  <a:gd name="T13" fmla="*/ 114 h 117"/>
                  <a:gd name="T14" fmla="*/ 0 w 17"/>
                  <a:gd name="T15" fmla="*/ 116 h 117"/>
                  <a:gd name="T16" fmla="*/ 1 w 17"/>
                  <a:gd name="T17" fmla="*/ 46 h 117"/>
                  <a:gd name="T18" fmla="*/ 7 w 17"/>
                  <a:gd name="T19" fmla="*/ 30 h 117"/>
                  <a:gd name="T20" fmla="*/ 3 w 17"/>
                  <a:gd name="T21" fmla="*/ 22 h 117"/>
                  <a:gd name="T22" fmla="*/ 1 w 17"/>
                  <a:gd name="T23" fmla="*/ 19 h 117"/>
                  <a:gd name="T24" fmla="*/ 5 w 17"/>
                  <a:gd name="T25" fmla="*/ 11 h 117"/>
                  <a:gd name="T26" fmla="*/ 10 w 17"/>
                  <a:gd name="T27" fmla="*/ 6 h 117"/>
                  <a:gd name="T28" fmla="*/ 10 w 17"/>
                  <a:gd name="T29" fmla="*/ 0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17"/>
                  <a:gd name="T47" fmla="*/ 17 w 17"/>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17">
                    <a:moveTo>
                      <a:pt x="10" y="0"/>
                    </a:moveTo>
                    <a:lnTo>
                      <a:pt x="16" y="5"/>
                    </a:lnTo>
                    <a:lnTo>
                      <a:pt x="10" y="10"/>
                    </a:lnTo>
                    <a:lnTo>
                      <a:pt x="5" y="19"/>
                    </a:lnTo>
                    <a:lnTo>
                      <a:pt x="10" y="28"/>
                    </a:lnTo>
                    <a:lnTo>
                      <a:pt x="7" y="81"/>
                    </a:lnTo>
                    <a:lnTo>
                      <a:pt x="7" y="114"/>
                    </a:lnTo>
                    <a:lnTo>
                      <a:pt x="0" y="116"/>
                    </a:lnTo>
                    <a:lnTo>
                      <a:pt x="1" y="46"/>
                    </a:lnTo>
                    <a:lnTo>
                      <a:pt x="7" y="30"/>
                    </a:lnTo>
                    <a:lnTo>
                      <a:pt x="3" y="22"/>
                    </a:lnTo>
                    <a:lnTo>
                      <a:pt x="1" y="19"/>
                    </a:lnTo>
                    <a:lnTo>
                      <a:pt x="5" y="11"/>
                    </a:lnTo>
                    <a:lnTo>
                      <a:pt x="10" y="6"/>
                    </a:lnTo>
                    <a:lnTo>
                      <a:pt x="10" y="0"/>
                    </a:lnTo>
                  </a:path>
                </a:pathLst>
              </a:custGeom>
              <a:solidFill>
                <a:srgbClr val="606060"/>
              </a:solidFill>
              <a:ln w="9525" cap="rnd">
                <a:noFill/>
                <a:round/>
                <a:headEnd/>
                <a:tailEnd/>
              </a:ln>
            </p:spPr>
            <p:txBody>
              <a:bodyPr/>
              <a:lstStyle/>
              <a:p>
                <a:endParaRPr lang="en-US"/>
              </a:p>
            </p:txBody>
          </p:sp>
          <p:sp>
            <p:nvSpPr>
              <p:cNvPr id="1091" name="Freeform 93"/>
              <p:cNvSpPr>
                <a:spLocks/>
              </p:cNvSpPr>
              <p:nvPr/>
            </p:nvSpPr>
            <p:spPr bwMode="auto">
              <a:xfrm>
                <a:off x="5360" y="1401"/>
                <a:ext cx="17" cy="17"/>
              </a:xfrm>
              <a:custGeom>
                <a:avLst/>
                <a:gdLst>
                  <a:gd name="T0" fmla="*/ 16 w 17"/>
                  <a:gd name="T1" fmla="*/ 0 h 17"/>
                  <a:gd name="T2" fmla="*/ 8 w 17"/>
                  <a:gd name="T3" fmla="*/ 12 h 17"/>
                  <a:gd name="T4" fmla="*/ 1 w 17"/>
                  <a:gd name="T5" fmla="*/ 16 h 17"/>
                  <a:gd name="T6" fmla="*/ 0 w 17"/>
                  <a:gd name="T7" fmla="*/ 16 h 17"/>
                  <a:gd name="T8" fmla="*/ 3 w 17"/>
                  <a:gd name="T9" fmla="*/ 4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8" y="12"/>
                    </a:lnTo>
                    <a:lnTo>
                      <a:pt x="1" y="16"/>
                    </a:lnTo>
                    <a:lnTo>
                      <a:pt x="0" y="16"/>
                    </a:lnTo>
                    <a:lnTo>
                      <a:pt x="3" y="4"/>
                    </a:lnTo>
                    <a:lnTo>
                      <a:pt x="16" y="0"/>
                    </a:lnTo>
                  </a:path>
                </a:pathLst>
              </a:custGeom>
              <a:solidFill>
                <a:srgbClr val="606060"/>
              </a:solidFill>
              <a:ln w="9525" cap="rnd">
                <a:noFill/>
                <a:round/>
                <a:headEnd/>
                <a:tailEnd/>
              </a:ln>
            </p:spPr>
            <p:txBody>
              <a:bodyPr/>
              <a:lstStyle/>
              <a:p>
                <a:endParaRPr lang="en-US"/>
              </a:p>
            </p:txBody>
          </p:sp>
          <p:sp>
            <p:nvSpPr>
              <p:cNvPr id="1092" name="Freeform 94"/>
              <p:cNvSpPr>
                <a:spLocks/>
              </p:cNvSpPr>
              <p:nvPr/>
            </p:nvSpPr>
            <p:spPr bwMode="auto">
              <a:xfrm>
                <a:off x="5299" y="1098"/>
                <a:ext cx="20" cy="68"/>
              </a:xfrm>
              <a:custGeom>
                <a:avLst/>
                <a:gdLst>
                  <a:gd name="T0" fmla="*/ 0 w 20"/>
                  <a:gd name="T1" fmla="*/ 0 h 68"/>
                  <a:gd name="T2" fmla="*/ 2 w 20"/>
                  <a:gd name="T3" fmla="*/ 1 h 68"/>
                  <a:gd name="T4" fmla="*/ 2 w 20"/>
                  <a:gd name="T5" fmla="*/ 5 h 68"/>
                  <a:gd name="T6" fmla="*/ 4 w 20"/>
                  <a:gd name="T7" fmla="*/ 3 h 68"/>
                  <a:gd name="T8" fmla="*/ 4 w 20"/>
                  <a:gd name="T9" fmla="*/ 7 h 68"/>
                  <a:gd name="T10" fmla="*/ 7 w 20"/>
                  <a:gd name="T11" fmla="*/ 7 h 68"/>
                  <a:gd name="T12" fmla="*/ 4 w 20"/>
                  <a:gd name="T13" fmla="*/ 11 h 68"/>
                  <a:gd name="T14" fmla="*/ 11 w 20"/>
                  <a:gd name="T15" fmla="*/ 11 h 68"/>
                  <a:gd name="T16" fmla="*/ 8 w 20"/>
                  <a:gd name="T17" fmla="*/ 16 h 68"/>
                  <a:gd name="T18" fmla="*/ 13 w 20"/>
                  <a:gd name="T19" fmla="*/ 16 h 68"/>
                  <a:gd name="T20" fmla="*/ 9 w 20"/>
                  <a:gd name="T21" fmla="*/ 21 h 68"/>
                  <a:gd name="T22" fmla="*/ 15 w 20"/>
                  <a:gd name="T23" fmla="*/ 20 h 68"/>
                  <a:gd name="T24" fmla="*/ 11 w 20"/>
                  <a:gd name="T25" fmla="*/ 27 h 68"/>
                  <a:gd name="T26" fmla="*/ 16 w 20"/>
                  <a:gd name="T27" fmla="*/ 26 h 68"/>
                  <a:gd name="T28" fmla="*/ 12 w 20"/>
                  <a:gd name="T29" fmla="*/ 32 h 68"/>
                  <a:gd name="T30" fmla="*/ 19 w 20"/>
                  <a:gd name="T31" fmla="*/ 33 h 68"/>
                  <a:gd name="T32" fmla="*/ 13 w 20"/>
                  <a:gd name="T33" fmla="*/ 38 h 68"/>
                  <a:gd name="T34" fmla="*/ 19 w 20"/>
                  <a:gd name="T35" fmla="*/ 40 h 68"/>
                  <a:gd name="T36" fmla="*/ 12 w 20"/>
                  <a:gd name="T37" fmla="*/ 44 h 68"/>
                  <a:gd name="T38" fmla="*/ 19 w 20"/>
                  <a:gd name="T39" fmla="*/ 48 h 68"/>
                  <a:gd name="T40" fmla="*/ 12 w 20"/>
                  <a:gd name="T41" fmla="*/ 51 h 68"/>
                  <a:gd name="T42" fmla="*/ 17 w 20"/>
                  <a:gd name="T43" fmla="*/ 55 h 68"/>
                  <a:gd name="T44" fmla="*/ 12 w 20"/>
                  <a:gd name="T45" fmla="*/ 58 h 68"/>
                  <a:gd name="T46" fmla="*/ 15 w 20"/>
                  <a:gd name="T47" fmla="*/ 63 h 68"/>
                  <a:gd name="T48" fmla="*/ 11 w 20"/>
                  <a:gd name="T49" fmla="*/ 67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
                  <a:gd name="T76" fmla="*/ 0 h 68"/>
                  <a:gd name="T77" fmla="*/ 20 w 20"/>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 h="68">
                    <a:moveTo>
                      <a:pt x="0" y="0"/>
                    </a:moveTo>
                    <a:lnTo>
                      <a:pt x="2" y="1"/>
                    </a:lnTo>
                    <a:lnTo>
                      <a:pt x="2" y="5"/>
                    </a:lnTo>
                    <a:lnTo>
                      <a:pt x="4" y="3"/>
                    </a:lnTo>
                    <a:lnTo>
                      <a:pt x="4" y="7"/>
                    </a:lnTo>
                    <a:lnTo>
                      <a:pt x="7" y="7"/>
                    </a:lnTo>
                    <a:lnTo>
                      <a:pt x="4" y="11"/>
                    </a:lnTo>
                    <a:lnTo>
                      <a:pt x="11" y="11"/>
                    </a:lnTo>
                    <a:lnTo>
                      <a:pt x="8" y="16"/>
                    </a:lnTo>
                    <a:lnTo>
                      <a:pt x="13" y="16"/>
                    </a:lnTo>
                    <a:lnTo>
                      <a:pt x="9" y="21"/>
                    </a:lnTo>
                    <a:lnTo>
                      <a:pt x="15" y="20"/>
                    </a:lnTo>
                    <a:lnTo>
                      <a:pt x="11" y="27"/>
                    </a:lnTo>
                    <a:lnTo>
                      <a:pt x="16" y="26"/>
                    </a:lnTo>
                    <a:lnTo>
                      <a:pt x="12" y="32"/>
                    </a:lnTo>
                    <a:lnTo>
                      <a:pt x="19" y="33"/>
                    </a:lnTo>
                    <a:lnTo>
                      <a:pt x="13" y="38"/>
                    </a:lnTo>
                    <a:lnTo>
                      <a:pt x="19" y="40"/>
                    </a:lnTo>
                    <a:lnTo>
                      <a:pt x="12" y="44"/>
                    </a:lnTo>
                    <a:lnTo>
                      <a:pt x="19" y="48"/>
                    </a:lnTo>
                    <a:lnTo>
                      <a:pt x="12" y="51"/>
                    </a:lnTo>
                    <a:lnTo>
                      <a:pt x="17" y="55"/>
                    </a:lnTo>
                    <a:lnTo>
                      <a:pt x="12" y="58"/>
                    </a:lnTo>
                    <a:lnTo>
                      <a:pt x="15" y="63"/>
                    </a:lnTo>
                    <a:lnTo>
                      <a:pt x="11" y="67"/>
                    </a:lnTo>
                  </a:path>
                </a:pathLst>
              </a:custGeom>
              <a:noFill/>
              <a:ln w="12700" cap="rnd" cmpd="sng">
                <a:solidFill>
                  <a:srgbClr val="000000"/>
                </a:solidFill>
                <a:prstDash val="solid"/>
                <a:round/>
                <a:headEnd type="none" w="sm" len="sm"/>
                <a:tailEnd type="none" w="sm" len="sm"/>
              </a:ln>
            </p:spPr>
            <p:txBody>
              <a:bodyPr/>
              <a:lstStyle/>
              <a:p>
                <a:endParaRPr lang="en-US"/>
              </a:p>
            </p:txBody>
          </p:sp>
        </p:grpSp>
      </p:grpSp>
      <p:sp>
        <p:nvSpPr>
          <p:cNvPr id="39007" name="AutoShape 95"/>
          <p:cNvSpPr>
            <a:spLocks noChangeArrowheads="1"/>
          </p:cNvSpPr>
          <p:nvPr/>
        </p:nvSpPr>
        <p:spPr bwMode="auto">
          <a:xfrm>
            <a:off x="1752600" y="2590800"/>
            <a:ext cx="2209800" cy="457200"/>
          </a:xfrm>
          <a:prstGeom prst="wedgeRoundRectCallout">
            <a:avLst>
              <a:gd name="adj1" fmla="val -45042"/>
              <a:gd name="adj2" fmla="val 96528"/>
              <a:gd name="adj3" fmla="val 16667"/>
            </a:avLst>
          </a:prstGeom>
          <a:solidFill>
            <a:schemeClr val="accent1"/>
          </a:solidFill>
          <a:ln w="9525">
            <a:solidFill>
              <a:schemeClr val="tx1"/>
            </a:solidFill>
            <a:miter lim="800000"/>
            <a:headEnd type="none" w="sm" len="sm"/>
            <a:tailEnd type="none" w="sm" len="sm"/>
          </a:ln>
        </p:spPr>
        <p:txBody>
          <a:bodyPr/>
          <a:lstStyle/>
          <a:p>
            <a:pPr algn="ctr">
              <a:spcBef>
                <a:spcPct val="20000"/>
              </a:spcBef>
            </a:pPr>
            <a:r>
              <a:rPr lang="en-US" sz="2000">
                <a:latin typeface="Times New Roman" pitchFamily="18" charset="0"/>
                <a:cs typeface="Angsana New" pitchFamily="18" charset="-34"/>
              </a:rPr>
              <a:t>Hi, how are you?</a:t>
            </a:r>
          </a:p>
        </p:txBody>
      </p:sp>
      <p:cxnSp>
        <p:nvCxnSpPr>
          <p:cNvPr id="39008" name="AutoShape 96"/>
          <p:cNvCxnSpPr>
            <a:cxnSpLocks noChangeShapeType="1"/>
          </p:cNvCxnSpPr>
          <p:nvPr/>
        </p:nvCxnSpPr>
        <p:spPr bwMode="auto">
          <a:xfrm rot="16200000" flipH="1">
            <a:off x="5495925" y="2590800"/>
            <a:ext cx="165100" cy="5016500"/>
          </a:xfrm>
          <a:prstGeom prst="bentConnector3">
            <a:avLst>
              <a:gd name="adj1" fmla="val 238463"/>
            </a:avLst>
          </a:prstGeom>
          <a:noFill/>
          <a:ln w="76200">
            <a:solidFill>
              <a:schemeClr val="tx1"/>
            </a:solidFill>
            <a:miter lim="800000"/>
            <a:headEnd type="none" w="sm" len="sm"/>
            <a:tailEnd type="none" w="sm" len="sm"/>
          </a:ln>
        </p:spPr>
      </p:cxnSp>
      <p:sp>
        <p:nvSpPr>
          <p:cNvPr id="59495" name="Rectangle 102"/>
          <p:cNvSpPr>
            <a:spLocks noChangeArrowheads="1"/>
          </p:cNvSpPr>
          <p:nvPr/>
        </p:nvSpPr>
        <p:spPr bwMode="auto">
          <a:xfrm>
            <a:off x="1524000" y="5638800"/>
            <a:ext cx="1752600" cy="304800"/>
          </a:xfrm>
          <a:prstGeom prst="rect">
            <a:avLst/>
          </a:prstGeom>
          <a:solidFill>
            <a:srgbClr val="FF9966"/>
          </a:solidFill>
          <a:ln w="9525">
            <a:solidFill>
              <a:schemeClr val="tx1"/>
            </a:solidFill>
            <a:miter lim="800000"/>
            <a:headEnd type="none" w="sm" len="sm"/>
            <a:tailEnd type="none" w="sm" len="sm"/>
          </a:ln>
        </p:spPr>
        <p:txBody>
          <a:bodyPr wrap="none" anchor="ctr"/>
          <a:lstStyle/>
          <a:p>
            <a:pPr algn="ctr">
              <a:spcBef>
                <a:spcPct val="20000"/>
              </a:spcBef>
            </a:pPr>
            <a:r>
              <a:rPr lang="en-US" sz="2000">
                <a:solidFill>
                  <a:schemeClr val="bg2"/>
                </a:solidFill>
                <a:latin typeface="Times New Roman" pitchFamily="18" charset="0"/>
                <a:cs typeface="Angsana New" pitchFamily="18" charset="-34"/>
              </a:rPr>
              <a:t>01010001</a:t>
            </a:r>
          </a:p>
        </p:txBody>
      </p:sp>
      <p:sp>
        <p:nvSpPr>
          <p:cNvPr id="39040" name="Rectangle 128"/>
          <p:cNvSpPr>
            <a:spLocks noChangeArrowheads="1"/>
          </p:cNvSpPr>
          <p:nvPr/>
        </p:nvSpPr>
        <p:spPr bwMode="auto">
          <a:xfrm>
            <a:off x="6553200" y="2590800"/>
            <a:ext cx="1752600" cy="457200"/>
          </a:xfrm>
          <a:prstGeom prst="rect">
            <a:avLst/>
          </a:prstGeom>
          <a:solidFill>
            <a:schemeClr val="accent1"/>
          </a:solidFill>
          <a:ln w="9525">
            <a:solidFill>
              <a:schemeClr val="tx1"/>
            </a:solidFill>
            <a:miter lim="800000"/>
            <a:headEnd type="none" w="sm" len="sm"/>
            <a:tailEnd type="none" w="sm" len="sm"/>
          </a:ln>
        </p:spPr>
        <p:txBody>
          <a:bodyPr wrap="none" anchor="ctr"/>
          <a:lstStyle/>
          <a:p>
            <a:pPr algn="ctr">
              <a:spcBef>
                <a:spcPct val="20000"/>
              </a:spcBef>
            </a:pPr>
            <a:r>
              <a:rPr lang="en-US">
                <a:latin typeface="Times New Roman" pitchFamily="18" charset="0"/>
                <a:cs typeface="Angsana New" pitchFamily="18" charset="-34"/>
              </a:rPr>
              <a:t>Hi, how are you?</a:t>
            </a:r>
          </a:p>
        </p:txBody>
      </p:sp>
      <p:grpSp>
        <p:nvGrpSpPr>
          <p:cNvPr id="1034" name="Group 129"/>
          <p:cNvGrpSpPr>
            <a:grpSpLocks/>
          </p:cNvGrpSpPr>
          <p:nvPr/>
        </p:nvGrpSpPr>
        <p:grpSpPr bwMode="auto">
          <a:xfrm>
            <a:off x="6953250" y="3962400"/>
            <a:ext cx="1962150" cy="1219200"/>
            <a:chOff x="4745" y="2736"/>
            <a:chExt cx="1339" cy="768"/>
          </a:xfrm>
        </p:grpSpPr>
        <p:graphicFrame>
          <p:nvGraphicFramePr>
            <p:cNvPr id="1026" name="Object 130"/>
            <p:cNvGraphicFramePr>
              <a:graphicFrameLocks noChangeAspect="1"/>
            </p:cNvGraphicFramePr>
            <p:nvPr/>
          </p:nvGraphicFramePr>
          <p:xfrm>
            <a:off x="5492" y="2863"/>
            <a:ext cx="592" cy="641"/>
          </p:xfrm>
          <a:graphic>
            <a:graphicData uri="http://schemas.openxmlformats.org/presentationml/2006/ole">
              <mc:AlternateContent xmlns:mc="http://schemas.openxmlformats.org/markup-compatibility/2006">
                <mc:Choice xmlns:v="urn:schemas-microsoft-com:vml" Requires="v">
                  <p:oleObj spid="_x0000_s3077" name="VISIO" r:id="rId4" imgW="1069560" imgH="1177200" progId="Visio.Drawing.6">
                    <p:embed/>
                  </p:oleObj>
                </mc:Choice>
                <mc:Fallback>
                  <p:oleObj name="VISIO" r:id="rId4" imgW="1069560" imgH="11772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 y="2863"/>
                          <a:ext cx="592"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5" name="Group 131"/>
            <p:cNvGrpSpPr>
              <a:grpSpLocks/>
            </p:cNvGrpSpPr>
            <p:nvPr/>
          </p:nvGrpSpPr>
          <p:grpSpPr bwMode="auto">
            <a:xfrm>
              <a:off x="4745" y="3239"/>
              <a:ext cx="698" cy="193"/>
              <a:chOff x="4745" y="3239"/>
              <a:chExt cx="698" cy="193"/>
            </a:xfrm>
          </p:grpSpPr>
          <p:sp>
            <p:nvSpPr>
              <p:cNvPr id="1055" name="Rectangle 132"/>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1056" name="Rectangle 133"/>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sz="2400">
                  <a:cs typeface="Angsana New" pitchFamily="18" charset="-34"/>
                </a:endParaRPr>
              </a:p>
            </p:txBody>
          </p:sp>
          <p:sp>
            <p:nvSpPr>
              <p:cNvPr id="1057" name="Freeform 134"/>
              <p:cNvSpPr>
                <a:spLocks/>
              </p:cNvSpPr>
              <p:nvPr/>
            </p:nvSpPr>
            <p:spPr bwMode="auto">
              <a:xfrm>
                <a:off x="4745" y="3239"/>
                <a:ext cx="698" cy="193"/>
              </a:xfrm>
              <a:custGeom>
                <a:avLst/>
                <a:gdLst>
                  <a:gd name="T0" fmla="*/ 0 w 2094"/>
                  <a:gd name="T1" fmla="*/ 65 h 577"/>
                  <a:gd name="T2" fmla="*/ 7 w 2094"/>
                  <a:gd name="T3" fmla="*/ 58 h 577"/>
                  <a:gd name="T4" fmla="*/ 226 w 2094"/>
                  <a:gd name="T5" fmla="*/ 58 h 577"/>
                  <a:gd name="T6" fmla="*/ 226 w 2094"/>
                  <a:gd name="T7" fmla="*/ 7 h 577"/>
                  <a:gd name="T8" fmla="*/ 233 w 2094"/>
                  <a:gd name="T9" fmla="*/ 0 h 577"/>
                  <a:gd name="T10" fmla="*/ 233 w 2094"/>
                  <a:gd name="T11" fmla="*/ 65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1058" name="Freeform 135"/>
              <p:cNvSpPr>
                <a:spLocks/>
              </p:cNvSpPr>
              <p:nvPr/>
            </p:nvSpPr>
            <p:spPr bwMode="auto">
              <a:xfrm>
                <a:off x="4745" y="3239"/>
                <a:ext cx="698" cy="193"/>
              </a:xfrm>
              <a:custGeom>
                <a:avLst/>
                <a:gdLst>
                  <a:gd name="T0" fmla="*/ 0 w 2094"/>
                  <a:gd name="T1" fmla="*/ 65 h 577"/>
                  <a:gd name="T2" fmla="*/ 7 w 2094"/>
                  <a:gd name="T3" fmla="*/ 58 h 577"/>
                  <a:gd name="T4" fmla="*/ 7 w 2094"/>
                  <a:gd name="T5" fmla="*/ 7 h 577"/>
                  <a:gd name="T6" fmla="*/ 226 w 2094"/>
                  <a:gd name="T7" fmla="*/ 7 h 577"/>
                  <a:gd name="T8" fmla="*/ 233 w 2094"/>
                  <a:gd name="T9" fmla="*/ 0 h 577"/>
                  <a:gd name="T10" fmla="*/ 0 w 2094"/>
                  <a:gd name="T11" fmla="*/ 0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1059" name="Freeform 136"/>
              <p:cNvSpPr>
                <a:spLocks/>
              </p:cNvSpPr>
              <p:nvPr/>
            </p:nvSpPr>
            <p:spPr bwMode="auto">
              <a:xfrm>
                <a:off x="5181" y="3293"/>
                <a:ext cx="219" cy="42"/>
              </a:xfrm>
              <a:custGeom>
                <a:avLst/>
                <a:gdLst>
                  <a:gd name="T0" fmla="*/ 15 w 655"/>
                  <a:gd name="T1" fmla="*/ 11 h 127"/>
                  <a:gd name="T2" fmla="*/ 15 w 655"/>
                  <a:gd name="T3" fmla="*/ 14 h 127"/>
                  <a:gd name="T4" fmla="*/ 59 w 655"/>
                  <a:gd name="T5" fmla="*/ 14 h 127"/>
                  <a:gd name="T6" fmla="*/ 59 w 655"/>
                  <a:gd name="T7" fmla="*/ 11 h 127"/>
                  <a:gd name="T8" fmla="*/ 73 w 655"/>
                  <a:gd name="T9" fmla="*/ 11 h 127"/>
                  <a:gd name="T10" fmla="*/ 73 w 655"/>
                  <a:gd name="T11" fmla="*/ 4 h 127"/>
                  <a:gd name="T12" fmla="*/ 59 w 655"/>
                  <a:gd name="T13" fmla="*/ 4 h 127"/>
                  <a:gd name="T14" fmla="*/ 59 w 655"/>
                  <a:gd name="T15" fmla="*/ 0 h 127"/>
                  <a:gd name="T16" fmla="*/ 15 w 655"/>
                  <a:gd name="T17" fmla="*/ 0 h 127"/>
                  <a:gd name="T18" fmla="*/ 15 w 655"/>
                  <a:gd name="T19" fmla="*/ 4 h 127"/>
                  <a:gd name="T20" fmla="*/ 0 w 655"/>
                  <a:gd name="T21" fmla="*/ 4 h 127"/>
                  <a:gd name="T22" fmla="*/ 0 w 655"/>
                  <a:gd name="T23" fmla="*/ 11 h 127"/>
                  <a:gd name="T24" fmla="*/ 15 w 655"/>
                  <a:gd name="T25" fmla="*/ 11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1046" name="Rectangle 137"/>
            <p:cNvSpPr>
              <a:spLocks noChangeArrowheads="1"/>
            </p:cNvSpPr>
            <p:nvPr/>
          </p:nvSpPr>
          <p:spPr bwMode="auto">
            <a:xfrm>
              <a:off x="4963" y="3176"/>
              <a:ext cx="262" cy="44"/>
            </a:xfrm>
            <a:prstGeom prst="rect">
              <a:avLst/>
            </a:prstGeom>
            <a:solidFill>
              <a:srgbClr val="000000"/>
            </a:solidFill>
            <a:ln w="9525">
              <a:noFill/>
              <a:miter lim="800000"/>
              <a:headEnd/>
              <a:tailEnd/>
            </a:ln>
          </p:spPr>
          <p:txBody>
            <a:bodyPr/>
            <a:lstStyle/>
            <a:p>
              <a:endParaRPr lang="en-US" sz="2400">
                <a:cs typeface="Angsana New" pitchFamily="18" charset="-34"/>
              </a:endParaRPr>
            </a:p>
          </p:txBody>
        </p:sp>
        <p:sp>
          <p:nvSpPr>
            <p:cNvPr id="1047" name="Rectangle 138"/>
            <p:cNvSpPr>
              <a:spLocks noChangeArrowheads="1"/>
            </p:cNvSpPr>
            <p:nvPr/>
          </p:nvSpPr>
          <p:spPr bwMode="auto">
            <a:xfrm>
              <a:off x="4789" y="3282"/>
              <a:ext cx="43" cy="32"/>
            </a:xfrm>
            <a:prstGeom prst="rect">
              <a:avLst/>
            </a:prstGeom>
            <a:solidFill>
              <a:srgbClr val="008000"/>
            </a:solidFill>
            <a:ln w="9525">
              <a:noFill/>
              <a:miter lim="800000"/>
              <a:headEnd/>
              <a:tailEnd/>
            </a:ln>
          </p:spPr>
          <p:txBody>
            <a:bodyPr/>
            <a:lstStyle/>
            <a:p>
              <a:endParaRPr lang="en-US" sz="2400">
                <a:cs typeface="Angsana New" pitchFamily="18" charset="-34"/>
              </a:endParaRPr>
            </a:p>
          </p:txBody>
        </p:sp>
        <p:sp>
          <p:nvSpPr>
            <p:cNvPr id="1048" name="Rectangle 139"/>
            <p:cNvSpPr>
              <a:spLocks noChangeArrowheads="1"/>
            </p:cNvSpPr>
            <p:nvPr/>
          </p:nvSpPr>
          <p:spPr bwMode="auto">
            <a:xfrm>
              <a:off x="4789" y="3282"/>
              <a:ext cx="22" cy="16"/>
            </a:xfrm>
            <a:prstGeom prst="rect">
              <a:avLst/>
            </a:prstGeom>
            <a:solidFill>
              <a:srgbClr val="00FF00"/>
            </a:solidFill>
            <a:ln w="9525">
              <a:noFill/>
              <a:miter lim="800000"/>
              <a:headEnd/>
              <a:tailEnd/>
            </a:ln>
          </p:spPr>
          <p:txBody>
            <a:bodyPr/>
            <a:lstStyle/>
            <a:p>
              <a:endParaRPr lang="en-US" sz="2400">
                <a:cs typeface="Angsana New" pitchFamily="18" charset="-34"/>
              </a:endParaRPr>
            </a:p>
          </p:txBody>
        </p:sp>
        <p:sp>
          <p:nvSpPr>
            <p:cNvPr id="1049" name="Rectangle 140"/>
            <p:cNvSpPr>
              <a:spLocks noChangeArrowheads="1"/>
            </p:cNvSpPr>
            <p:nvPr/>
          </p:nvSpPr>
          <p:spPr bwMode="auto">
            <a:xfrm>
              <a:off x="5001" y="3443"/>
              <a:ext cx="188" cy="48"/>
            </a:xfrm>
            <a:prstGeom prst="rect">
              <a:avLst/>
            </a:prstGeom>
            <a:noFill/>
            <a:ln w="9525">
              <a:noFill/>
              <a:miter lim="800000"/>
              <a:headEnd/>
              <a:tailEnd/>
            </a:ln>
          </p:spPr>
          <p:txBody>
            <a:bodyPr wrap="none" lIns="0" tIns="0" rIns="0" bIns="0">
              <a:spAutoFit/>
            </a:bodyPr>
            <a:lstStyle/>
            <a:p>
              <a:pPr>
                <a:spcBef>
                  <a:spcPct val="20000"/>
                </a:spcBef>
              </a:pPr>
              <a:r>
                <a:rPr lang="en-US" sz="500">
                  <a:solidFill>
                    <a:srgbClr val="000000"/>
                  </a:solidFill>
                  <a:latin typeface="Arial" charset="0"/>
                </a:rPr>
                <a:t>Computer</a:t>
              </a:r>
              <a:endParaRPr lang="en-US" sz="2400">
                <a:latin typeface="Times New Roman" pitchFamily="18" charset="0"/>
                <a:cs typeface="Angsana New" pitchFamily="18" charset="-34"/>
              </a:endParaRPr>
            </a:p>
          </p:txBody>
        </p:sp>
        <p:grpSp>
          <p:nvGrpSpPr>
            <p:cNvPr id="1050" name="Group 141"/>
            <p:cNvGrpSpPr>
              <a:grpSpLocks/>
            </p:cNvGrpSpPr>
            <p:nvPr/>
          </p:nvGrpSpPr>
          <p:grpSpPr bwMode="auto">
            <a:xfrm>
              <a:off x="4800" y="2736"/>
              <a:ext cx="611" cy="428"/>
              <a:chOff x="3744" y="2592"/>
              <a:chExt cx="611" cy="428"/>
            </a:xfrm>
          </p:grpSpPr>
          <p:sp>
            <p:nvSpPr>
              <p:cNvPr id="1051" name="Rectangle 142"/>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1052" name="Freeform 143"/>
              <p:cNvSpPr>
                <a:spLocks noEditPoints="1"/>
              </p:cNvSpPr>
              <p:nvPr/>
            </p:nvSpPr>
            <p:spPr bwMode="auto">
              <a:xfrm>
                <a:off x="3744" y="2592"/>
                <a:ext cx="611" cy="428"/>
              </a:xfrm>
              <a:custGeom>
                <a:avLst/>
                <a:gdLst>
                  <a:gd name="T0" fmla="*/ 0 w 1833"/>
                  <a:gd name="T1" fmla="*/ 143 h 1282"/>
                  <a:gd name="T2" fmla="*/ 204 w 1833"/>
                  <a:gd name="T3" fmla="*/ 143 h 1282"/>
                  <a:gd name="T4" fmla="*/ 204 w 1833"/>
                  <a:gd name="T5" fmla="*/ 0 h 1282"/>
                  <a:gd name="T6" fmla="*/ 0 w 1833"/>
                  <a:gd name="T7" fmla="*/ 0 h 1282"/>
                  <a:gd name="T8" fmla="*/ 0 w 1833"/>
                  <a:gd name="T9" fmla="*/ 143 h 1282"/>
                  <a:gd name="T10" fmla="*/ 7 w 1833"/>
                  <a:gd name="T11" fmla="*/ 136 h 1282"/>
                  <a:gd name="T12" fmla="*/ 196 w 1833"/>
                  <a:gd name="T13" fmla="*/ 136 h 1282"/>
                  <a:gd name="T14" fmla="*/ 196 w 1833"/>
                  <a:gd name="T15" fmla="*/ 7 h 1282"/>
                  <a:gd name="T16" fmla="*/ 7 w 1833"/>
                  <a:gd name="T17" fmla="*/ 7 h 1282"/>
                  <a:gd name="T18" fmla="*/ 7 w 1833"/>
                  <a:gd name="T19" fmla="*/ 13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1053" name="Freeform 144"/>
              <p:cNvSpPr>
                <a:spLocks/>
              </p:cNvSpPr>
              <p:nvPr/>
            </p:nvSpPr>
            <p:spPr bwMode="auto">
              <a:xfrm>
                <a:off x="3744" y="2592"/>
                <a:ext cx="567" cy="384"/>
              </a:xfrm>
              <a:custGeom>
                <a:avLst/>
                <a:gdLst>
                  <a:gd name="T0" fmla="*/ 7 w 1701"/>
                  <a:gd name="T1" fmla="*/ 121 h 1152"/>
                  <a:gd name="T2" fmla="*/ 0 w 1701"/>
                  <a:gd name="T3" fmla="*/ 128 h 1152"/>
                  <a:gd name="T4" fmla="*/ 0 w 1701"/>
                  <a:gd name="T5" fmla="*/ 0 h 1152"/>
                  <a:gd name="T6" fmla="*/ 189 w 1701"/>
                  <a:gd name="T7" fmla="*/ 0 h 1152"/>
                  <a:gd name="T8" fmla="*/ 182 w 1701"/>
                  <a:gd name="T9" fmla="*/ 7 h 1152"/>
                  <a:gd name="T10" fmla="*/ 7 w 1701"/>
                  <a:gd name="T11" fmla="*/ 7 h 1152"/>
                  <a:gd name="T12" fmla="*/ 7 w 1701"/>
                  <a:gd name="T13" fmla="*/ 121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1054" name="Rectangle 145"/>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sz="2400">
                  <a:cs typeface="Angsana New" pitchFamily="18" charset="-34"/>
                </a:endParaRPr>
              </a:p>
            </p:txBody>
          </p:sp>
        </p:grpSp>
      </p:grpSp>
      <p:pic>
        <p:nvPicPr>
          <p:cNvPr id="39059" name="Picture 147" descr="t1"/>
          <p:cNvPicPr>
            <a:picLocks noGrp="1" noChangeAspect="1" noChangeArrowheads="1"/>
          </p:cNvPicPr>
          <p:nvPr>
            <p:ph sz="quarter" idx="4294967295"/>
          </p:nvPr>
        </p:nvPicPr>
        <p:blipFill>
          <a:blip r:embed="rId6" cstate="print">
            <a:clrChange>
              <a:clrFrom>
                <a:srgbClr val="FEFEFE"/>
              </a:clrFrom>
              <a:clrTo>
                <a:srgbClr val="FEFEFE">
                  <a:alpha val="0"/>
                </a:srgbClr>
              </a:clrTo>
            </a:clrChange>
          </a:blip>
          <a:srcRect/>
          <a:stretch>
            <a:fillRect/>
          </a:stretch>
        </p:blipFill>
        <p:spPr>
          <a:xfrm>
            <a:off x="4648200" y="5513388"/>
            <a:ext cx="1524000" cy="658812"/>
          </a:xfrm>
          <a:noFill/>
        </p:spPr>
      </p:pic>
      <p:sp>
        <p:nvSpPr>
          <p:cNvPr id="59556" name="Rectangle 164"/>
          <p:cNvSpPr>
            <a:spLocks noChangeArrowheads="1"/>
          </p:cNvSpPr>
          <p:nvPr/>
        </p:nvSpPr>
        <p:spPr bwMode="auto">
          <a:xfrm>
            <a:off x="2057400" y="2286000"/>
            <a:ext cx="1143000" cy="304800"/>
          </a:xfrm>
          <a:prstGeom prst="rect">
            <a:avLst/>
          </a:prstGeom>
          <a:solidFill>
            <a:schemeClr val="bg1"/>
          </a:solidFill>
          <a:ln w="9525">
            <a:solidFill>
              <a:schemeClr val="tx1"/>
            </a:solidFill>
            <a:miter lim="800000"/>
            <a:headEnd/>
            <a:tailEnd/>
          </a:ln>
        </p:spPr>
        <p:txBody>
          <a:bodyPr wrap="none" anchor="ctr"/>
          <a:lstStyle/>
          <a:p>
            <a:pPr algn="ctr"/>
            <a:r>
              <a:rPr lang="en-US" sz="1600" b="1">
                <a:latin typeface="Courier" pitchFamily="49" charset="0"/>
              </a:rPr>
              <a:t>you?</a:t>
            </a:r>
          </a:p>
        </p:txBody>
      </p:sp>
      <p:sp>
        <p:nvSpPr>
          <p:cNvPr id="59557" name="Rectangle 165"/>
          <p:cNvSpPr>
            <a:spLocks noChangeArrowheads="1"/>
          </p:cNvSpPr>
          <p:nvPr/>
        </p:nvSpPr>
        <p:spPr bwMode="auto">
          <a:xfrm>
            <a:off x="2057400" y="1676400"/>
            <a:ext cx="1143000" cy="304800"/>
          </a:xfrm>
          <a:prstGeom prst="rect">
            <a:avLst/>
          </a:prstGeom>
          <a:solidFill>
            <a:srgbClr val="339966"/>
          </a:solidFill>
          <a:ln w="9525">
            <a:solidFill>
              <a:schemeClr val="tx1"/>
            </a:solidFill>
            <a:miter lim="800000"/>
            <a:headEnd/>
            <a:tailEnd/>
          </a:ln>
        </p:spPr>
        <p:txBody>
          <a:bodyPr wrap="none" anchor="ctr"/>
          <a:lstStyle/>
          <a:p>
            <a:pPr algn="ctr"/>
            <a:r>
              <a:rPr lang="en-US" sz="1600" b="1">
                <a:latin typeface="Courier" pitchFamily="49" charset="0"/>
              </a:rPr>
              <a:t>how</a:t>
            </a:r>
          </a:p>
        </p:txBody>
      </p:sp>
      <p:sp>
        <p:nvSpPr>
          <p:cNvPr id="59558" name="Rectangle 166"/>
          <p:cNvSpPr>
            <a:spLocks noChangeArrowheads="1"/>
          </p:cNvSpPr>
          <p:nvPr/>
        </p:nvSpPr>
        <p:spPr bwMode="auto">
          <a:xfrm>
            <a:off x="2057400" y="1981200"/>
            <a:ext cx="1143000" cy="304800"/>
          </a:xfrm>
          <a:prstGeom prst="rect">
            <a:avLst/>
          </a:prstGeom>
          <a:solidFill>
            <a:srgbClr val="FF9900"/>
          </a:solidFill>
          <a:ln w="9525">
            <a:solidFill>
              <a:schemeClr val="tx1"/>
            </a:solidFill>
            <a:miter lim="800000"/>
            <a:headEnd/>
            <a:tailEnd/>
          </a:ln>
        </p:spPr>
        <p:txBody>
          <a:bodyPr wrap="none" anchor="ctr"/>
          <a:lstStyle/>
          <a:p>
            <a:pPr algn="ctr"/>
            <a:r>
              <a:rPr lang="en-US" sz="1600" b="1">
                <a:latin typeface="Courier" pitchFamily="49" charset="0"/>
              </a:rPr>
              <a:t>are</a:t>
            </a:r>
          </a:p>
        </p:txBody>
      </p:sp>
      <p:sp>
        <p:nvSpPr>
          <p:cNvPr id="59559" name="Rectangle 167"/>
          <p:cNvSpPr>
            <a:spLocks noChangeArrowheads="1"/>
          </p:cNvSpPr>
          <p:nvPr/>
        </p:nvSpPr>
        <p:spPr bwMode="auto">
          <a:xfrm>
            <a:off x="2057400" y="1371600"/>
            <a:ext cx="1143000" cy="304800"/>
          </a:xfrm>
          <a:prstGeom prst="rect">
            <a:avLst/>
          </a:prstGeom>
          <a:solidFill>
            <a:srgbClr val="3366FF"/>
          </a:solidFill>
          <a:ln w="9525">
            <a:solidFill>
              <a:schemeClr val="tx1"/>
            </a:solidFill>
            <a:miter lim="800000"/>
            <a:headEnd/>
            <a:tailEnd/>
          </a:ln>
        </p:spPr>
        <p:txBody>
          <a:bodyPr wrap="none" anchor="ctr"/>
          <a:lstStyle/>
          <a:p>
            <a:pPr algn="ctr"/>
            <a:r>
              <a:rPr lang="en-US" sz="1600" b="1">
                <a:latin typeface="Courier" pitchFamily="49" charset="0"/>
              </a:rPr>
              <a:t>Hi,</a:t>
            </a:r>
          </a:p>
        </p:txBody>
      </p:sp>
      <p:sp>
        <p:nvSpPr>
          <p:cNvPr id="59560" name="Rectangle 168"/>
          <p:cNvSpPr>
            <a:spLocks noChangeArrowheads="1"/>
          </p:cNvSpPr>
          <p:nvPr/>
        </p:nvSpPr>
        <p:spPr bwMode="auto">
          <a:xfrm>
            <a:off x="6934200" y="2286000"/>
            <a:ext cx="1143000" cy="304800"/>
          </a:xfrm>
          <a:prstGeom prst="rect">
            <a:avLst/>
          </a:prstGeom>
          <a:solidFill>
            <a:schemeClr val="bg1"/>
          </a:solidFill>
          <a:ln w="9525">
            <a:solidFill>
              <a:schemeClr val="tx1"/>
            </a:solidFill>
            <a:miter lim="800000"/>
            <a:headEnd/>
            <a:tailEnd/>
          </a:ln>
        </p:spPr>
        <p:txBody>
          <a:bodyPr wrap="none" anchor="ctr"/>
          <a:lstStyle/>
          <a:p>
            <a:pPr algn="ctr"/>
            <a:r>
              <a:rPr lang="en-US" sz="1600" b="1">
                <a:latin typeface="Courier" pitchFamily="49" charset="0"/>
              </a:rPr>
              <a:t>you?</a:t>
            </a:r>
          </a:p>
        </p:txBody>
      </p:sp>
      <p:sp>
        <p:nvSpPr>
          <p:cNvPr id="59561" name="Rectangle 169"/>
          <p:cNvSpPr>
            <a:spLocks noChangeArrowheads="1"/>
          </p:cNvSpPr>
          <p:nvPr/>
        </p:nvSpPr>
        <p:spPr bwMode="auto">
          <a:xfrm>
            <a:off x="6934200" y="1676400"/>
            <a:ext cx="1143000" cy="304800"/>
          </a:xfrm>
          <a:prstGeom prst="rect">
            <a:avLst/>
          </a:prstGeom>
          <a:solidFill>
            <a:srgbClr val="339966"/>
          </a:solidFill>
          <a:ln w="9525">
            <a:solidFill>
              <a:schemeClr val="tx1"/>
            </a:solidFill>
            <a:miter lim="800000"/>
            <a:headEnd/>
            <a:tailEnd/>
          </a:ln>
        </p:spPr>
        <p:txBody>
          <a:bodyPr wrap="none" anchor="ctr"/>
          <a:lstStyle/>
          <a:p>
            <a:pPr algn="ctr"/>
            <a:r>
              <a:rPr lang="en-US" sz="1600" b="1">
                <a:latin typeface="Courier" pitchFamily="49" charset="0"/>
              </a:rPr>
              <a:t>how</a:t>
            </a:r>
          </a:p>
        </p:txBody>
      </p:sp>
      <p:sp>
        <p:nvSpPr>
          <p:cNvPr id="59562" name="Rectangle 170"/>
          <p:cNvSpPr>
            <a:spLocks noChangeArrowheads="1"/>
          </p:cNvSpPr>
          <p:nvPr/>
        </p:nvSpPr>
        <p:spPr bwMode="auto">
          <a:xfrm>
            <a:off x="6934200" y="1981200"/>
            <a:ext cx="1143000" cy="304800"/>
          </a:xfrm>
          <a:prstGeom prst="rect">
            <a:avLst/>
          </a:prstGeom>
          <a:solidFill>
            <a:srgbClr val="FF9900"/>
          </a:solidFill>
          <a:ln w="9525">
            <a:solidFill>
              <a:schemeClr val="tx1"/>
            </a:solidFill>
            <a:miter lim="800000"/>
            <a:headEnd/>
            <a:tailEnd/>
          </a:ln>
        </p:spPr>
        <p:txBody>
          <a:bodyPr wrap="none" anchor="ctr"/>
          <a:lstStyle/>
          <a:p>
            <a:pPr algn="ctr"/>
            <a:r>
              <a:rPr lang="en-US" sz="1600" b="1">
                <a:latin typeface="Courier" pitchFamily="49" charset="0"/>
              </a:rPr>
              <a:t>are</a:t>
            </a:r>
          </a:p>
        </p:txBody>
      </p:sp>
      <p:sp>
        <p:nvSpPr>
          <p:cNvPr id="59563" name="Rectangle 171"/>
          <p:cNvSpPr>
            <a:spLocks noChangeArrowheads="1"/>
          </p:cNvSpPr>
          <p:nvPr/>
        </p:nvSpPr>
        <p:spPr bwMode="auto">
          <a:xfrm>
            <a:off x="6934200" y="1371600"/>
            <a:ext cx="1143000" cy="304800"/>
          </a:xfrm>
          <a:prstGeom prst="rect">
            <a:avLst/>
          </a:prstGeom>
          <a:solidFill>
            <a:srgbClr val="3366FF"/>
          </a:solidFill>
          <a:ln w="9525">
            <a:solidFill>
              <a:schemeClr val="tx1"/>
            </a:solidFill>
            <a:miter lim="800000"/>
            <a:headEnd/>
            <a:tailEnd/>
          </a:ln>
        </p:spPr>
        <p:txBody>
          <a:bodyPr wrap="none" anchor="ctr"/>
          <a:lstStyle/>
          <a:p>
            <a:pPr algn="ctr"/>
            <a:r>
              <a:rPr lang="en-US" sz="1600" b="1">
                <a:latin typeface="Courier" pitchFamily="49" charset="0"/>
              </a:rPr>
              <a:t>Hi,</a:t>
            </a:r>
          </a:p>
        </p:txBody>
      </p:sp>
      <p:sp>
        <p:nvSpPr>
          <p:cNvPr id="59564" name="Rectangle 102"/>
          <p:cNvSpPr>
            <a:spLocks noChangeArrowheads="1"/>
          </p:cNvSpPr>
          <p:nvPr/>
        </p:nvSpPr>
        <p:spPr bwMode="auto">
          <a:xfrm>
            <a:off x="6553200" y="5638800"/>
            <a:ext cx="1752600" cy="304800"/>
          </a:xfrm>
          <a:prstGeom prst="rect">
            <a:avLst/>
          </a:prstGeom>
          <a:solidFill>
            <a:srgbClr val="FF9966"/>
          </a:solidFill>
          <a:ln w="9525">
            <a:solidFill>
              <a:schemeClr val="tx1"/>
            </a:solidFill>
            <a:miter lim="800000"/>
            <a:headEnd type="none" w="sm" len="sm"/>
            <a:tailEnd type="none" w="sm" len="sm"/>
          </a:ln>
        </p:spPr>
        <p:txBody>
          <a:bodyPr wrap="none" anchor="ctr"/>
          <a:lstStyle/>
          <a:p>
            <a:pPr algn="ctr">
              <a:spcBef>
                <a:spcPct val="20000"/>
              </a:spcBef>
            </a:pPr>
            <a:r>
              <a:rPr lang="en-US" sz="2000">
                <a:solidFill>
                  <a:schemeClr val="bg2"/>
                </a:solidFill>
                <a:latin typeface="Times New Roman" pitchFamily="18" charset="0"/>
                <a:cs typeface="Angsana New" pitchFamily="18" charset="-34"/>
              </a:rPr>
              <a:t>01010001</a:t>
            </a:r>
          </a:p>
        </p:txBody>
      </p:sp>
    </p:spTree>
    <p:extLst>
      <p:ext uri="{BB962C8B-B14F-4D97-AF65-F5344CB8AC3E}">
        <p14:creationId xmlns:p14="http://schemas.microsoft.com/office/powerpoint/2010/main" val="178537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008"/>
                                        </p:tgtEl>
                                        <p:attrNameLst>
                                          <p:attrName>style.visibility</p:attrName>
                                        </p:attrNameLst>
                                      </p:cBhvr>
                                      <p:to>
                                        <p:strVal val="visible"/>
                                      </p:to>
                                    </p:set>
                                    <p:animEffect transition="in" filter="dissolve">
                                      <p:cBhvr>
                                        <p:cTn id="7" dur="500"/>
                                        <p:tgtEl>
                                          <p:spTgt spid="390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007"/>
                                        </p:tgtEl>
                                        <p:attrNameLst>
                                          <p:attrName>style.visibility</p:attrName>
                                        </p:attrNameLst>
                                      </p:cBhvr>
                                      <p:to>
                                        <p:strVal val="visible"/>
                                      </p:to>
                                    </p:set>
                                    <p:animEffect transition="in" filter="dissolve">
                                      <p:cBhvr>
                                        <p:cTn id="12" dur="500"/>
                                        <p:tgtEl>
                                          <p:spTgt spid="39007"/>
                                        </p:tgtEl>
                                      </p:cBhvr>
                                    </p:animEffect>
                                  </p:childTnLst>
                                  <p:subTnLst>
                                    <p:set>
                                      <p:cBhvr override="childStyle">
                                        <p:cTn dur="1" fill="hold" display="0" masterRel="nextClick" afterEffect="1"/>
                                        <p:tgtEl>
                                          <p:spTgt spid="3900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9007"/>
                                        </p:tgtEl>
                                      </p:cBhvr>
                                    </p:animEffect>
                                    <p:set>
                                      <p:cBhvr>
                                        <p:cTn id="17" dur="1" fill="hold">
                                          <p:stCondLst>
                                            <p:cond delay="499"/>
                                          </p:stCondLst>
                                        </p:cTn>
                                        <p:tgtEl>
                                          <p:spTgt spid="39007"/>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59556"/>
                                        </p:tgtEl>
                                        <p:attrNameLst>
                                          <p:attrName>style.visibility</p:attrName>
                                        </p:attrNameLst>
                                      </p:cBhvr>
                                      <p:to>
                                        <p:strVal val="visible"/>
                                      </p:to>
                                    </p:set>
                                    <p:animEffect transition="in" filter="fade">
                                      <p:cBhvr>
                                        <p:cTn id="20" dur="500"/>
                                        <p:tgtEl>
                                          <p:spTgt spid="5955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9557"/>
                                        </p:tgtEl>
                                        <p:attrNameLst>
                                          <p:attrName>style.visibility</p:attrName>
                                        </p:attrNameLst>
                                      </p:cBhvr>
                                      <p:to>
                                        <p:strVal val="visible"/>
                                      </p:to>
                                    </p:set>
                                    <p:animEffect transition="in" filter="fade">
                                      <p:cBhvr>
                                        <p:cTn id="23" dur="500"/>
                                        <p:tgtEl>
                                          <p:spTgt spid="5955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9558"/>
                                        </p:tgtEl>
                                        <p:attrNameLst>
                                          <p:attrName>style.visibility</p:attrName>
                                        </p:attrNameLst>
                                      </p:cBhvr>
                                      <p:to>
                                        <p:strVal val="visible"/>
                                      </p:to>
                                    </p:set>
                                    <p:animEffect transition="in" filter="fade">
                                      <p:cBhvr>
                                        <p:cTn id="26" dur="500"/>
                                        <p:tgtEl>
                                          <p:spTgt spid="595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9559"/>
                                        </p:tgtEl>
                                        <p:attrNameLst>
                                          <p:attrName>style.visibility</p:attrName>
                                        </p:attrNameLst>
                                      </p:cBhvr>
                                      <p:to>
                                        <p:strVal val="visible"/>
                                      </p:to>
                                    </p:set>
                                    <p:animEffect transition="in" filter="fade">
                                      <p:cBhvr>
                                        <p:cTn id="29" dur="500"/>
                                        <p:tgtEl>
                                          <p:spTgt spid="5955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1" nodeType="clickEffect">
                                  <p:stCondLst>
                                    <p:cond delay="0"/>
                                  </p:stCondLst>
                                  <p:childTnLst>
                                    <p:anim calcmode="lin" valueType="num">
                                      <p:cBhvr additive="base">
                                        <p:cTn id="33" dur="500"/>
                                        <p:tgtEl>
                                          <p:spTgt spid="59559"/>
                                        </p:tgtEl>
                                        <p:attrNameLst>
                                          <p:attrName>ppt_x</p:attrName>
                                        </p:attrNameLst>
                                      </p:cBhvr>
                                      <p:tavLst>
                                        <p:tav tm="0">
                                          <p:val>
                                            <p:strVal val="ppt_x"/>
                                          </p:val>
                                        </p:tav>
                                        <p:tav tm="100000">
                                          <p:val>
                                            <p:strVal val="ppt_x"/>
                                          </p:val>
                                        </p:tav>
                                      </p:tavLst>
                                    </p:anim>
                                    <p:anim calcmode="lin" valueType="num">
                                      <p:cBhvr additive="base">
                                        <p:cTn id="34" dur="500"/>
                                        <p:tgtEl>
                                          <p:spTgt spid="59559"/>
                                        </p:tgtEl>
                                        <p:attrNameLst>
                                          <p:attrName>ppt_y</p:attrName>
                                        </p:attrNameLst>
                                      </p:cBhvr>
                                      <p:tavLst>
                                        <p:tav tm="0">
                                          <p:val>
                                            <p:strVal val="ppt_y"/>
                                          </p:val>
                                        </p:tav>
                                        <p:tav tm="100000">
                                          <p:val>
                                            <p:strVal val="1+ppt_h/2"/>
                                          </p:val>
                                        </p:tav>
                                      </p:tavLst>
                                    </p:anim>
                                    <p:set>
                                      <p:cBhvr>
                                        <p:cTn id="35" dur="1" fill="hold">
                                          <p:stCondLst>
                                            <p:cond delay="499"/>
                                          </p:stCondLst>
                                        </p:cTn>
                                        <p:tgtEl>
                                          <p:spTgt spid="59559"/>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59559"/>
                                        </p:tgtEl>
                                      </p:cBhvr>
                                    </p:animEffect>
                                    <p:set>
                                      <p:cBhvr>
                                        <p:cTn id="38" dur="1" fill="hold">
                                          <p:stCondLst>
                                            <p:cond delay="499"/>
                                          </p:stCondLst>
                                        </p:cTn>
                                        <p:tgtEl>
                                          <p:spTgt spid="59559"/>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59495"/>
                                        </p:tgtEl>
                                        <p:attrNameLst>
                                          <p:attrName>style.visibility</p:attrName>
                                        </p:attrNameLst>
                                      </p:cBhvr>
                                      <p:to>
                                        <p:strVal val="visible"/>
                                      </p:to>
                                    </p:set>
                                    <p:animEffect transition="in" filter="fade">
                                      <p:cBhvr>
                                        <p:cTn id="41" dur="500"/>
                                        <p:tgtEl>
                                          <p:spTgt spid="5949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59495"/>
                                        </p:tgtEl>
                                      </p:cBhvr>
                                    </p:animEffect>
                                    <p:set>
                                      <p:cBhvr>
                                        <p:cTn id="46" dur="1" fill="hold">
                                          <p:stCondLst>
                                            <p:cond delay="499"/>
                                          </p:stCondLst>
                                        </p:cTn>
                                        <p:tgtEl>
                                          <p:spTgt spid="59495"/>
                                        </p:tgtEl>
                                        <p:attrNameLst>
                                          <p:attrName>style.visibility</p:attrName>
                                        </p:attrNameLst>
                                      </p:cBhvr>
                                      <p:to>
                                        <p:strVal val="hidden"/>
                                      </p:to>
                                    </p:set>
                                  </p:childTnLst>
                                </p:cTn>
                              </p:par>
                              <p:par>
                                <p:cTn id="47" presetID="22" presetClass="entr" presetSubtype="8" fill="hold" nodeType="withEffect">
                                  <p:stCondLst>
                                    <p:cond delay="0"/>
                                  </p:stCondLst>
                                  <p:childTnLst>
                                    <p:set>
                                      <p:cBhvr>
                                        <p:cTn id="48" dur="1" fill="hold">
                                          <p:stCondLst>
                                            <p:cond delay="0"/>
                                          </p:stCondLst>
                                        </p:cTn>
                                        <p:tgtEl>
                                          <p:spTgt spid="39059"/>
                                        </p:tgtEl>
                                        <p:attrNameLst>
                                          <p:attrName>style.visibility</p:attrName>
                                        </p:attrNameLst>
                                      </p:cBhvr>
                                      <p:to>
                                        <p:strVal val="visible"/>
                                      </p:to>
                                    </p:set>
                                    <p:animEffect transition="in" filter="wipe(left)">
                                      <p:cBhvr>
                                        <p:cTn id="49" dur="500"/>
                                        <p:tgtEl>
                                          <p:spTgt spid="39059"/>
                                        </p:tgtEl>
                                      </p:cBhvr>
                                    </p:animEffect>
                                  </p:childTnLst>
                                  <p:subTnLst>
                                    <p:set>
                                      <p:cBhvr override="childStyle">
                                        <p:cTn dur="1" fill="hold" display="0" masterRel="nextClick" afterEffect="1"/>
                                        <p:tgtEl>
                                          <p:spTgt spid="39059"/>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39059"/>
                                        </p:tgtEl>
                                      </p:cBhvr>
                                    </p:animEffect>
                                    <p:set>
                                      <p:cBhvr>
                                        <p:cTn id="54" dur="1" fill="hold">
                                          <p:stCondLst>
                                            <p:cond delay="499"/>
                                          </p:stCondLst>
                                        </p:cTn>
                                        <p:tgtEl>
                                          <p:spTgt spid="39059"/>
                                        </p:tgtEl>
                                        <p:attrNameLst>
                                          <p:attrName>style.visibility</p:attrName>
                                        </p:attrNameLst>
                                      </p:cBhvr>
                                      <p:to>
                                        <p:strVal val="hidden"/>
                                      </p:to>
                                    </p:set>
                                  </p:childTnLst>
                                </p:cTn>
                              </p:par>
                              <p:par>
                                <p:cTn id="55" presetID="22" presetClass="entr" presetSubtype="8" fill="hold" grpId="0" nodeType="withEffect">
                                  <p:stCondLst>
                                    <p:cond delay="0"/>
                                  </p:stCondLst>
                                  <p:childTnLst>
                                    <p:set>
                                      <p:cBhvr>
                                        <p:cTn id="56" dur="1" fill="hold">
                                          <p:stCondLst>
                                            <p:cond delay="0"/>
                                          </p:stCondLst>
                                        </p:cTn>
                                        <p:tgtEl>
                                          <p:spTgt spid="59564"/>
                                        </p:tgtEl>
                                        <p:attrNameLst>
                                          <p:attrName>style.visibility</p:attrName>
                                        </p:attrNameLst>
                                      </p:cBhvr>
                                      <p:to>
                                        <p:strVal val="visible"/>
                                      </p:to>
                                    </p:set>
                                    <p:animEffect transition="in" filter="wipe(left)">
                                      <p:cBhvr>
                                        <p:cTn id="57" dur="500"/>
                                        <p:tgtEl>
                                          <p:spTgt spid="59564"/>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xit" presetSubtype="1" fill="hold" grpId="1" nodeType="clickEffect">
                                  <p:stCondLst>
                                    <p:cond delay="0"/>
                                  </p:stCondLst>
                                  <p:childTnLst>
                                    <p:anim calcmode="lin" valueType="num">
                                      <p:cBhvr additive="base">
                                        <p:cTn id="61" dur="500"/>
                                        <p:tgtEl>
                                          <p:spTgt spid="59564"/>
                                        </p:tgtEl>
                                        <p:attrNameLst>
                                          <p:attrName>ppt_x</p:attrName>
                                        </p:attrNameLst>
                                      </p:cBhvr>
                                      <p:tavLst>
                                        <p:tav tm="0">
                                          <p:val>
                                            <p:strVal val="ppt_x"/>
                                          </p:val>
                                        </p:tav>
                                        <p:tav tm="100000">
                                          <p:val>
                                            <p:strVal val="ppt_x"/>
                                          </p:val>
                                        </p:tav>
                                      </p:tavLst>
                                    </p:anim>
                                    <p:anim calcmode="lin" valueType="num">
                                      <p:cBhvr additive="base">
                                        <p:cTn id="62" dur="500"/>
                                        <p:tgtEl>
                                          <p:spTgt spid="59564"/>
                                        </p:tgtEl>
                                        <p:attrNameLst>
                                          <p:attrName>ppt_y</p:attrName>
                                        </p:attrNameLst>
                                      </p:cBhvr>
                                      <p:tavLst>
                                        <p:tav tm="0">
                                          <p:val>
                                            <p:strVal val="ppt_y"/>
                                          </p:val>
                                        </p:tav>
                                        <p:tav tm="100000">
                                          <p:val>
                                            <p:strVal val="0-ppt_h/2"/>
                                          </p:val>
                                        </p:tav>
                                      </p:tavLst>
                                    </p:anim>
                                    <p:set>
                                      <p:cBhvr>
                                        <p:cTn id="63" dur="1" fill="hold">
                                          <p:stCondLst>
                                            <p:cond delay="499"/>
                                          </p:stCondLst>
                                        </p:cTn>
                                        <p:tgtEl>
                                          <p:spTgt spid="59564"/>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59564"/>
                                        </p:tgtEl>
                                      </p:cBhvr>
                                    </p:animEffect>
                                    <p:set>
                                      <p:cBhvr>
                                        <p:cTn id="66" dur="1" fill="hold">
                                          <p:stCondLst>
                                            <p:cond delay="499"/>
                                          </p:stCondLst>
                                        </p:cTn>
                                        <p:tgtEl>
                                          <p:spTgt spid="59564"/>
                                        </p:tgtEl>
                                        <p:attrNameLst>
                                          <p:attrName>style.visibility</p:attrName>
                                        </p:attrNameLst>
                                      </p:cBhvr>
                                      <p:to>
                                        <p:strVal val="hidden"/>
                                      </p:to>
                                    </p:set>
                                  </p:childTnLst>
                                </p:cTn>
                              </p:par>
                              <p:par>
                                <p:cTn id="67" presetID="10" presetClass="entr" presetSubtype="0" fill="hold" grpId="0" nodeType="withEffect">
                                  <p:stCondLst>
                                    <p:cond delay="0"/>
                                  </p:stCondLst>
                                  <p:childTnLst>
                                    <p:set>
                                      <p:cBhvr>
                                        <p:cTn id="68" dur="1" fill="hold">
                                          <p:stCondLst>
                                            <p:cond delay="0"/>
                                          </p:stCondLst>
                                        </p:cTn>
                                        <p:tgtEl>
                                          <p:spTgt spid="59563"/>
                                        </p:tgtEl>
                                        <p:attrNameLst>
                                          <p:attrName>style.visibility</p:attrName>
                                        </p:attrNameLst>
                                      </p:cBhvr>
                                      <p:to>
                                        <p:strVal val="visible"/>
                                      </p:to>
                                    </p:set>
                                    <p:animEffect transition="in" filter="fade">
                                      <p:cBhvr>
                                        <p:cTn id="69" dur="500"/>
                                        <p:tgtEl>
                                          <p:spTgt spid="5956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59557"/>
                                        </p:tgtEl>
                                      </p:cBhvr>
                                    </p:animEffect>
                                    <p:set>
                                      <p:cBhvr>
                                        <p:cTn id="74" dur="1" fill="hold">
                                          <p:stCondLst>
                                            <p:cond delay="499"/>
                                          </p:stCondLst>
                                        </p:cTn>
                                        <p:tgtEl>
                                          <p:spTgt spid="5955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59561"/>
                                        </p:tgtEl>
                                        <p:attrNameLst>
                                          <p:attrName>style.visibility</p:attrName>
                                        </p:attrNameLst>
                                      </p:cBhvr>
                                      <p:to>
                                        <p:strVal val="visible"/>
                                      </p:to>
                                    </p:set>
                                    <p:animEffect transition="in" filter="fade">
                                      <p:cBhvr>
                                        <p:cTn id="77" dur="500"/>
                                        <p:tgtEl>
                                          <p:spTgt spid="5956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59558"/>
                                        </p:tgtEl>
                                      </p:cBhvr>
                                    </p:animEffect>
                                    <p:set>
                                      <p:cBhvr>
                                        <p:cTn id="82" dur="1" fill="hold">
                                          <p:stCondLst>
                                            <p:cond delay="499"/>
                                          </p:stCondLst>
                                        </p:cTn>
                                        <p:tgtEl>
                                          <p:spTgt spid="59558"/>
                                        </p:tgtEl>
                                        <p:attrNameLst>
                                          <p:attrName>style.visibility</p:attrName>
                                        </p:attrNameLst>
                                      </p:cBhvr>
                                      <p:to>
                                        <p:strVal val="hidden"/>
                                      </p:to>
                                    </p:set>
                                  </p:childTnLst>
                                </p:cTn>
                              </p:par>
                              <p:par>
                                <p:cTn id="83" presetID="10" presetClass="entr" presetSubtype="0" fill="hold" grpId="0" nodeType="withEffect">
                                  <p:stCondLst>
                                    <p:cond delay="0"/>
                                  </p:stCondLst>
                                  <p:childTnLst>
                                    <p:set>
                                      <p:cBhvr>
                                        <p:cTn id="84" dur="1" fill="hold">
                                          <p:stCondLst>
                                            <p:cond delay="0"/>
                                          </p:stCondLst>
                                        </p:cTn>
                                        <p:tgtEl>
                                          <p:spTgt spid="59562"/>
                                        </p:tgtEl>
                                        <p:attrNameLst>
                                          <p:attrName>style.visibility</p:attrName>
                                        </p:attrNameLst>
                                      </p:cBhvr>
                                      <p:to>
                                        <p:strVal val="visible"/>
                                      </p:to>
                                    </p:set>
                                    <p:animEffect transition="in" filter="fade">
                                      <p:cBhvr>
                                        <p:cTn id="85" dur="500"/>
                                        <p:tgtEl>
                                          <p:spTgt spid="5956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59556"/>
                                        </p:tgtEl>
                                      </p:cBhvr>
                                    </p:animEffect>
                                    <p:set>
                                      <p:cBhvr>
                                        <p:cTn id="90" dur="1" fill="hold">
                                          <p:stCondLst>
                                            <p:cond delay="499"/>
                                          </p:stCondLst>
                                        </p:cTn>
                                        <p:tgtEl>
                                          <p:spTgt spid="59556"/>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59560"/>
                                        </p:tgtEl>
                                        <p:attrNameLst>
                                          <p:attrName>style.visibility</p:attrName>
                                        </p:attrNameLst>
                                      </p:cBhvr>
                                      <p:to>
                                        <p:strVal val="visible"/>
                                      </p:to>
                                    </p:set>
                                    <p:animEffect transition="in" filter="fade">
                                      <p:cBhvr>
                                        <p:cTn id="93" dur="500"/>
                                        <p:tgtEl>
                                          <p:spTgt spid="5956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59560"/>
                                        </p:tgtEl>
                                      </p:cBhvr>
                                    </p:animEffect>
                                    <p:set>
                                      <p:cBhvr>
                                        <p:cTn id="98" dur="1" fill="hold">
                                          <p:stCondLst>
                                            <p:cond delay="499"/>
                                          </p:stCondLst>
                                        </p:cTn>
                                        <p:tgtEl>
                                          <p:spTgt spid="59560"/>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59561"/>
                                        </p:tgtEl>
                                      </p:cBhvr>
                                    </p:animEffect>
                                    <p:set>
                                      <p:cBhvr>
                                        <p:cTn id="101" dur="1" fill="hold">
                                          <p:stCondLst>
                                            <p:cond delay="499"/>
                                          </p:stCondLst>
                                        </p:cTn>
                                        <p:tgtEl>
                                          <p:spTgt spid="59561"/>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59562"/>
                                        </p:tgtEl>
                                      </p:cBhvr>
                                    </p:animEffect>
                                    <p:set>
                                      <p:cBhvr>
                                        <p:cTn id="104" dur="1" fill="hold">
                                          <p:stCondLst>
                                            <p:cond delay="499"/>
                                          </p:stCondLst>
                                        </p:cTn>
                                        <p:tgtEl>
                                          <p:spTgt spid="59562"/>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59563"/>
                                        </p:tgtEl>
                                      </p:cBhvr>
                                    </p:animEffect>
                                    <p:set>
                                      <p:cBhvr>
                                        <p:cTn id="107" dur="1" fill="hold">
                                          <p:stCondLst>
                                            <p:cond delay="499"/>
                                          </p:stCondLst>
                                        </p:cTn>
                                        <p:tgtEl>
                                          <p:spTgt spid="59563"/>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39040"/>
                                        </p:tgtEl>
                                        <p:attrNameLst>
                                          <p:attrName>style.visibility</p:attrName>
                                        </p:attrNameLst>
                                      </p:cBhvr>
                                      <p:to>
                                        <p:strVal val="visible"/>
                                      </p:to>
                                    </p:set>
                                    <p:animEffect transition="in" filter="fade">
                                      <p:cBhvr>
                                        <p:cTn id="110" dur="500"/>
                                        <p:tgtEl>
                                          <p:spTgt spid="39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7" grpId="0" animBg="1" autoUpdateAnimBg="0"/>
      <p:bldP spid="39007" grpId="1" animBg="1"/>
      <p:bldP spid="59495" grpId="0" animBg="1"/>
      <p:bldP spid="59495" grpId="1" animBg="1"/>
      <p:bldP spid="39040" grpId="0" animBg="1"/>
      <p:bldP spid="59556" grpId="0" animBg="1"/>
      <p:bldP spid="59556" grpId="1" animBg="1"/>
      <p:bldP spid="59557" grpId="0" animBg="1"/>
      <p:bldP spid="59557" grpId="1" animBg="1"/>
      <p:bldP spid="59558" grpId="0" animBg="1"/>
      <p:bldP spid="59558" grpId="1" animBg="1"/>
      <p:bldP spid="59559" grpId="0" animBg="1"/>
      <p:bldP spid="59559" grpId="1" animBg="1"/>
      <p:bldP spid="59559" grpId="2" animBg="1"/>
      <p:bldP spid="59560" grpId="0" animBg="1"/>
      <p:bldP spid="59560" grpId="1" animBg="1"/>
      <p:bldP spid="59561" grpId="0" animBg="1"/>
      <p:bldP spid="59561" grpId="1" animBg="1"/>
      <p:bldP spid="59562" grpId="0" animBg="1"/>
      <p:bldP spid="59562" grpId="1" animBg="1"/>
      <p:bldP spid="59563" grpId="0" animBg="1"/>
      <p:bldP spid="59563" grpId="1" animBg="1"/>
      <p:bldP spid="59564" grpId="0" animBg="1"/>
      <p:bldP spid="59564" grpId="1" animBg="1"/>
      <p:bldP spid="59564" grpId="2"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a:t>
            </a:r>
            <a:fld id="{D6E18622-42D4-4032-9420-4CDE3EE4F97F}" type="slidenum">
              <a:rPr lang="en-US"/>
              <a:pPr/>
              <a:t>60</a:t>
            </a:fld>
            <a:endParaRPr lang="en-US"/>
          </a:p>
        </p:txBody>
      </p:sp>
      <p:sp>
        <p:nvSpPr>
          <p:cNvPr id="65945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94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946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94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94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946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94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59465"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9466" name="Line 10"/>
          <p:cNvSpPr>
            <a:spLocks noChangeShapeType="1"/>
          </p:cNvSpPr>
          <p:nvPr/>
        </p:nvSpPr>
        <p:spPr bwMode="auto">
          <a:xfrm>
            <a:off x="458788" y="4343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9467" name="Rectangle 11"/>
          <p:cNvSpPr>
            <a:spLocks noChangeArrowheads="1"/>
          </p:cNvSpPr>
          <p:nvPr/>
        </p:nvSpPr>
        <p:spPr bwMode="auto">
          <a:xfrm>
            <a:off x="495300" y="3063875"/>
            <a:ext cx="8077200" cy="11874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t>The network layer is responsible for the </a:t>
            </a:r>
            <a:br>
              <a:rPr lang="en-US" sz="2400"/>
            </a:br>
            <a:r>
              <a:rPr lang="en-US" sz="2400"/>
              <a:t>delivery of individual packets from </a:t>
            </a:r>
          </a:p>
          <a:p>
            <a:pPr algn="ctr"/>
            <a:r>
              <a:rPr lang="en-US" sz="2400"/>
              <a:t>the source host to the destination host.</a:t>
            </a:r>
          </a:p>
        </p:txBody>
      </p:sp>
      <p:grpSp>
        <p:nvGrpSpPr>
          <p:cNvPr id="659471" name="Group 15"/>
          <p:cNvGrpSpPr>
            <a:grpSpLocks/>
          </p:cNvGrpSpPr>
          <p:nvPr/>
        </p:nvGrpSpPr>
        <p:grpSpPr bwMode="auto">
          <a:xfrm>
            <a:off x="533400" y="2286000"/>
            <a:ext cx="1143000" cy="566738"/>
            <a:chOff x="1200" y="1248"/>
            <a:chExt cx="720" cy="357"/>
          </a:xfrm>
        </p:grpSpPr>
        <p:pic>
          <p:nvPicPr>
            <p:cNvPr id="65947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9473"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rPr>
                <a:t>Note</a:t>
              </a:r>
            </a:p>
          </p:txBody>
        </p:sp>
      </p:grpSp>
    </p:spTree>
    <p:extLst>
      <p:ext uri="{BB962C8B-B14F-4D97-AF65-F5344CB8AC3E}">
        <p14:creationId xmlns:p14="http://schemas.microsoft.com/office/powerpoint/2010/main" val="38400051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CCFB7B08-D5C4-4A89-9883-4D24B71C69D7}" type="slidenum">
              <a:rPr lang="en-US"/>
              <a:pPr/>
              <a:t>61</a:t>
            </a:fld>
            <a:endParaRPr lang="en-US"/>
          </a:p>
        </p:txBody>
      </p:sp>
      <p:sp>
        <p:nvSpPr>
          <p:cNvPr id="6430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30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3076" name="Text Box 4"/>
          <p:cNvSpPr txBox="1">
            <a:spLocks noChangeArrowheads="1"/>
          </p:cNvSpPr>
          <p:nvPr/>
        </p:nvSpPr>
        <p:spPr bwMode="auto">
          <a:xfrm>
            <a:off x="304800" y="381000"/>
            <a:ext cx="479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2.9  </a:t>
            </a:r>
            <a:r>
              <a:rPr lang="en-US" sz="2000" i="1"/>
              <a:t>Source-to-destination delivery</a:t>
            </a:r>
          </a:p>
        </p:txBody>
      </p:sp>
      <p:sp>
        <p:nvSpPr>
          <p:cNvPr id="6430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1195388"/>
            <a:ext cx="508317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4196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E24B596F-811E-49CB-AA46-C465346F3F58}" type="slidenum">
              <a:rPr lang="en-US"/>
              <a:pPr/>
              <a:t>62</a:t>
            </a:fld>
            <a:endParaRPr lang="en-US"/>
          </a:p>
        </p:txBody>
      </p:sp>
      <p:sp>
        <p:nvSpPr>
          <p:cNvPr id="644098"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099" name="Line 3"/>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00" name="Text Box 4"/>
          <p:cNvSpPr txBox="1">
            <a:spLocks noChangeArrowheads="1"/>
          </p:cNvSpPr>
          <p:nvPr/>
        </p:nvSpPr>
        <p:spPr bwMode="auto">
          <a:xfrm>
            <a:off x="304800" y="304800"/>
            <a:ext cx="344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2.10  </a:t>
            </a:r>
            <a:r>
              <a:rPr lang="en-US" sz="2000" i="1"/>
              <a:t>Transport layer</a:t>
            </a:r>
          </a:p>
        </p:txBody>
      </p:sp>
      <p:sp>
        <p:nvSpPr>
          <p:cNvPr id="6441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74825"/>
            <a:ext cx="869315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2819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a:t>
            </a:r>
            <a:fld id="{5680B8D9-4BE3-4AF5-8DE1-37B104995CA0}" type="slidenum">
              <a:rPr lang="en-US"/>
              <a:pPr/>
              <a:t>63</a:t>
            </a:fld>
            <a:endParaRPr lang="en-US"/>
          </a:p>
        </p:txBody>
      </p:sp>
      <p:sp>
        <p:nvSpPr>
          <p:cNvPr id="66048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04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048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04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04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048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04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0489"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0"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1"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t>The transport layer is responsible for the delivery </a:t>
            </a:r>
            <a:br>
              <a:rPr lang="en-US" sz="2400"/>
            </a:br>
            <a:r>
              <a:rPr lang="en-US" sz="2400"/>
              <a:t>of a message from one process to another.</a:t>
            </a:r>
          </a:p>
        </p:txBody>
      </p:sp>
      <p:grpSp>
        <p:nvGrpSpPr>
          <p:cNvPr id="660495" name="Group 15"/>
          <p:cNvGrpSpPr>
            <a:grpSpLocks/>
          </p:cNvGrpSpPr>
          <p:nvPr/>
        </p:nvGrpSpPr>
        <p:grpSpPr bwMode="auto">
          <a:xfrm>
            <a:off x="533400" y="2286000"/>
            <a:ext cx="1143000" cy="566738"/>
            <a:chOff x="1200" y="1248"/>
            <a:chExt cx="720" cy="357"/>
          </a:xfrm>
        </p:grpSpPr>
        <p:pic>
          <p:nvPicPr>
            <p:cNvPr id="66049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0497"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rPr>
                <a:t>Note</a:t>
              </a:r>
            </a:p>
          </p:txBody>
        </p:sp>
      </p:grpSp>
    </p:spTree>
    <p:extLst>
      <p:ext uri="{BB962C8B-B14F-4D97-AF65-F5344CB8AC3E}">
        <p14:creationId xmlns:p14="http://schemas.microsoft.com/office/powerpoint/2010/main" val="29364678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6A1ACD1C-C80F-45C6-A684-15ABC0404DDD}" type="slidenum">
              <a:rPr lang="en-US"/>
              <a:pPr/>
              <a:t>64</a:t>
            </a:fld>
            <a:endParaRPr lang="en-US"/>
          </a:p>
        </p:txBody>
      </p:sp>
      <p:sp>
        <p:nvSpPr>
          <p:cNvPr id="645122"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23" name="Line 3"/>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24" name="Text Box 4"/>
          <p:cNvSpPr txBox="1">
            <a:spLocks noChangeArrowheads="1"/>
          </p:cNvSpPr>
          <p:nvPr/>
        </p:nvSpPr>
        <p:spPr bwMode="auto">
          <a:xfrm>
            <a:off x="304800" y="304800"/>
            <a:ext cx="693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2.11  </a:t>
            </a:r>
            <a:r>
              <a:rPr lang="en-US" sz="2000" i="1"/>
              <a:t>Reliable process-to-process delivery of a message</a:t>
            </a:r>
          </a:p>
        </p:txBody>
      </p:sp>
      <p:sp>
        <p:nvSpPr>
          <p:cNvPr id="6451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2025650"/>
            <a:ext cx="762317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0555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0E35C9B7-E45C-4814-9DA9-670167F21B23}" type="slidenum">
              <a:rPr lang="en-US"/>
              <a:pPr/>
              <a:t>65</a:t>
            </a:fld>
            <a:endParaRPr lang="en-US"/>
          </a:p>
        </p:txBody>
      </p:sp>
      <p:sp>
        <p:nvSpPr>
          <p:cNvPr id="64614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4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48" name="Text Box 4"/>
          <p:cNvSpPr txBox="1">
            <a:spLocks noChangeArrowheads="1"/>
          </p:cNvSpPr>
          <p:nvPr/>
        </p:nvSpPr>
        <p:spPr bwMode="auto">
          <a:xfrm>
            <a:off x="0" y="533400"/>
            <a:ext cx="3186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2.12  </a:t>
            </a:r>
            <a:r>
              <a:rPr lang="en-US" sz="2000" i="1"/>
              <a:t>Session layer</a:t>
            </a:r>
          </a:p>
        </p:txBody>
      </p:sp>
      <p:sp>
        <p:nvSpPr>
          <p:cNvPr id="6461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665288"/>
            <a:ext cx="855662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8287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a:t>
            </a:r>
            <a:fld id="{ED0BEC12-FCE6-4B45-8C82-3D4F95A3AA70}" type="slidenum">
              <a:rPr lang="en-US"/>
              <a:pPr/>
              <a:t>66</a:t>
            </a:fld>
            <a:endParaRPr lang="en-US"/>
          </a:p>
        </p:txBody>
      </p:sp>
      <p:sp>
        <p:nvSpPr>
          <p:cNvPr id="671753"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54"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55"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t>The session layer is responsible for dialog </a:t>
            </a:r>
            <a:br>
              <a:rPr lang="en-US" sz="2400"/>
            </a:br>
            <a:r>
              <a:rPr lang="en-US" sz="2400"/>
              <a:t>control and synchronization.</a:t>
            </a:r>
          </a:p>
        </p:txBody>
      </p:sp>
      <p:grpSp>
        <p:nvGrpSpPr>
          <p:cNvPr id="671768" name="Group 24"/>
          <p:cNvGrpSpPr>
            <a:grpSpLocks/>
          </p:cNvGrpSpPr>
          <p:nvPr/>
        </p:nvGrpSpPr>
        <p:grpSpPr bwMode="auto">
          <a:xfrm>
            <a:off x="533400" y="2286000"/>
            <a:ext cx="1143000" cy="566738"/>
            <a:chOff x="1200" y="1248"/>
            <a:chExt cx="720" cy="357"/>
          </a:xfrm>
        </p:grpSpPr>
        <p:pic>
          <p:nvPicPr>
            <p:cNvPr id="67176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1757" name="Text Box 13"/>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rPr>
                <a:t>Note</a:t>
              </a:r>
            </a:p>
          </p:txBody>
        </p:sp>
      </p:grpSp>
    </p:spTree>
    <p:extLst>
      <p:ext uri="{BB962C8B-B14F-4D97-AF65-F5344CB8AC3E}">
        <p14:creationId xmlns:p14="http://schemas.microsoft.com/office/powerpoint/2010/main" val="19785973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9A53EF40-8580-41AD-9584-12FF6DB67677}" type="slidenum">
              <a:rPr lang="en-US"/>
              <a:pPr/>
              <a:t>67</a:t>
            </a:fld>
            <a:endParaRPr lang="en-US"/>
          </a:p>
        </p:txBody>
      </p:sp>
      <p:sp>
        <p:nvSpPr>
          <p:cNvPr id="6471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1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172" name="Text Box 4"/>
          <p:cNvSpPr txBox="1">
            <a:spLocks noChangeArrowheads="1"/>
          </p:cNvSpPr>
          <p:nvPr/>
        </p:nvSpPr>
        <p:spPr bwMode="auto">
          <a:xfrm>
            <a:off x="304800" y="381000"/>
            <a:ext cx="372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2.13  </a:t>
            </a:r>
            <a:r>
              <a:rPr lang="en-US" sz="2000" i="1"/>
              <a:t>Presentation layer</a:t>
            </a:r>
          </a:p>
        </p:txBody>
      </p:sp>
      <p:sp>
        <p:nvSpPr>
          <p:cNvPr id="6471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2014538"/>
            <a:ext cx="84185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913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a:t>
            </a:r>
            <a:fld id="{D7E2848D-75AF-4B5E-9948-8D602EE1648D}" type="slidenum">
              <a:rPr lang="en-US"/>
              <a:pPr/>
              <a:t>68</a:t>
            </a:fld>
            <a:endParaRPr lang="en-US"/>
          </a:p>
        </p:txBody>
      </p:sp>
      <p:sp>
        <p:nvSpPr>
          <p:cNvPr id="66150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15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150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15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15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151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15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1513"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4"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5"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t>The presentation layer is responsible for translation, compression, and encryption.</a:t>
            </a:r>
          </a:p>
        </p:txBody>
      </p:sp>
      <p:grpSp>
        <p:nvGrpSpPr>
          <p:cNvPr id="661519" name="Group 15"/>
          <p:cNvGrpSpPr>
            <a:grpSpLocks/>
          </p:cNvGrpSpPr>
          <p:nvPr/>
        </p:nvGrpSpPr>
        <p:grpSpPr bwMode="auto">
          <a:xfrm>
            <a:off x="533400" y="2286000"/>
            <a:ext cx="1143000" cy="566738"/>
            <a:chOff x="1200" y="1248"/>
            <a:chExt cx="720" cy="357"/>
          </a:xfrm>
        </p:grpSpPr>
        <p:pic>
          <p:nvPicPr>
            <p:cNvPr id="66152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1521"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rPr>
                <a:t>Note</a:t>
              </a:r>
            </a:p>
          </p:txBody>
        </p:sp>
      </p:grpSp>
    </p:spTree>
    <p:extLst>
      <p:ext uri="{BB962C8B-B14F-4D97-AF65-F5344CB8AC3E}">
        <p14:creationId xmlns:p14="http://schemas.microsoft.com/office/powerpoint/2010/main" val="2875303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7206C4DF-9C8E-4F1B-A144-F446B6708670}" type="slidenum">
              <a:rPr lang="en-US"/>
              <a:pPr/>
              <a:t>69</a:t>
            </a:fld>
            <a:endParaRPr lang="en-US"/>
          </a:p>
        </p:txBody>
      </p:sp>
      <p:sp>
        <p:nvSpPr>
          <p:cNvPr id="6481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6" name="Text Box 4"/>
          <p:cNvSpPr txBox="1">
            <a:spLocks noChangeArrowheads="1"/>
          </p:cNvSpPr>
          <p:nvPr/>
        </p:nvSpPr>
        <p:spPr bwMode="auto">
          <a:xfrm>
            <a:off x="304800" y="381000"/>
            <a:ext cx="3608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2.14  </a:t>
            </a:r>
            <a:r>
              <a:rPr lang="en-US" sz="2000" i="1"/>
              <a:t>Application layer</a:t>
            </a:r>
          </a:p>
        </p:txBody>
      </p:sp>
      <p:sp>
        <p:nvSpPr>
          <p:cNvPr id="6481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1371600"/>
            <a:ext cx="8455025"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767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lide Number Placeholder 3"/>
          <p:cNvSpPr>
            <a:spLocks noGrp="1"/>
          </p:cNvSpPr>
          <p:nvPr>
            <p:ph type="sldNum" sz="quarter" idx="12"/>
          </p:nvPr>
        </p:nvSpPr>
        <p:spPr/>
        <p:txBody>
          <a:bodyPr/>
          <a:lstStyle/>
          <a:p>
            <a:pPr>
              <a:defRPr/>
            </a:pPr>
            <a:fld id="{6A395A3E-0CB1-4771-9C02-7A61A57E6240}" type="slidenum">
              <a:rPr lang="en-US"/>
              <a:pPr>
                <a:defRPr/>
              </a:pPr>
              <a:t>7</a:t>
            </a:fld>
            <a:endParaRPr lang="en-US"/>
          </a:p>
        </p:txBody>
      </p:sp>
      <p:sp>
        <p:nvSpPr>
          <p:cNvPr id="60419" name="Rectangle 192"/>
          <p:cNvSpPr>
            <a:spLocks noGrp="1" noChangeArrowheads="1"/>
          </p:cNvSpPr>
          <p:nvPr>
            <p:ph type="title" idx="4294967295"/>
          </p:nvPr>
        </p:nvSpPr>
        <p:spPr/>
        <p:txBody>
          <a:bodyPr anchor="b"/>
          <a:lstStyle/>
          <a:p>
            <a:pPr eaLnBrk="1" hangingPunct="1">
              <a:defRPr/>
            </a:pPr>
            <a:r>
              <a:rPr lang="en-US" smtClean="0"/>
              <a:t>Components in Communication</a:t>
            </a:r>
          </a:p>
        </p:txBody>
      </p:sp>
      <p:grpSp>
        <p:nvGrpSpPr>
          <p:cNvPr id="9220" name="Group 3"/>
          <p:cNvGrpSpPr>
            <a:grpSpLocks/>
          </p:cNvGrpSpPr>
          <p:nvPr/>
        </p:nvGrpSpPr>
        <p:grpSpPr bwMode="auto">
          <a:xfrm>
            <a:off x="990600" y="3200400"/>
            <a:ext cx="2133600" cy="2114550"/>
            <a:chOff x="5184" y="1008"/>
            <a:chExt cx="462" cy="564"/>
          </a:xfrm>
        </p:grpSpPr>
        <p:pic>
          <p:nvPicPr>
            <p:cNvPr id="9263" name="Picture 4"/>
            <p:cNvPicPr>
              <a:picLocks noChangeArrowheads="1"/>
            </p:cNvPicPr>
            <p:nvPr/>
          </p:nvPicPr>
          <p:blipFill>
            <a:blip r:embed="rId2" cstate="print"/>
            <a:srcRect/>
            <a:stretch>
              <a:fillRect/>
            </a:stretch>
          </p:blipFill>
          <p:spPr bwMode="auto">
            <a:xfrm>
              <a:off x="5355" y="1156"/>
              <a:ext cx="291" cy="316"/>
            </a:xfrm>
            <a:prstGeom prst="rect">
              <a:avLst/>
            </a:prstGeom>
            <a:noFill/>
            <a:ln w="9525">
              <a:noFill/>
              <a:miter lim="800000"/>
              <a:headEnd/>
              <a:tailEnd/>
            </a:ln>
          </p:spPr>
        </p:pic>
        <p:grpSp>
          <p:nvGrpSpPr>
            <p:cNvPr id="9264" name="Group 5"/>
            <p:cNvGrpSpPr>
              <a:grpSpLocks/>
            </p:cNvGrpSpPr>
            <p:nvPr/>
          </p:nvGrpSpPr>
          <p:grpSpPr bwMode="auto">
            <a:xfrm>
              <a:off x="5184" y="1008"/>
              <a:ext cx="270" cy="564"/>
              <a:chOff x="5184" y="1008"/>
              <a:chExt cx="270" cy="564"/>
            </a:xfrm>
          </p:grpSpPr>
          <p:grpSp>
            <p:nvGrpSpPr>
              <p:cNvPr id="9265" name="Group 6"/>
              <p:cNvGrpSpPr>
                <a:grpSpLocks/>
              </p:cNvGrpSpPr>
              <p:nvPr/>
            </p:nvGrpSpPr>
            <p:grpSpPr bwMode="auto">
              <a:xfrm>
                <a:off x="5281" y="1127"/>
                <a:ext cx="37" cy="91"/>
                <a:chOff x="5281" y="1127"/>
                <a:chExt cx="37" cy="91"/>
              </a:xfrm>
            </p:grpSpPr>
            <p:sp>
              <p:nvSpPr>
                <p:cNvPr id="9351" name="Freeform 7"/>
                <p:cNvSpPr>
                  <a:spLocks/>
                </p:cNvSpPr>
                <p:nvPr/>
              </p:nvSpPr>
              <p:spPr bwMode="auto">
                <a:xfrm>
                  <a:off x="5281" y="1127"/>
                  <a:ext cx="37" cy="91"/>
                </a:xfrm>
                <a:custGeom>
                  <a:avLst/>
                  <a:gdLst>
                    <a:gd name="T0" fmla="*/ 0 w 37"/>
                    <a:gd name="T1" fmla="*/ 31 h 91"/>
                    <a:gd name="T2" fmla="*/ 6 w 37"/>
                    <a:gd name="T3" fmla="*/ 19 h 91"/>
                    <a:gd name="T4" fmla="*/ 13 w 37"/>
                    <a:gd name="T5" fmla="*/ 14 h 91"/>
                    <a:gd name="T6" fmla="*/ 15 w 37"/>
                    <a:gd name="T7" fmla="*/ 5 h 91"/>
                    <a:gd name="T8" fmla="*/ 18 w 37"/>
                    <a:gd name="T9" fmla="*/ 1 h 91"/>
                    <a:gd name="T10" fmla="*/ 25 w 37"/>
                    <a:gd name="T11" fmla="*/ 0 h 91"/>
                    <a:gd name="T12" fmla="*/ 36 w 37"/>
                    <a:gd name="T13" fmla="*/ 7 h 91"/>
                    <a:gd name="T14" fmla="*/ 33 w 37"/>
                    <a:gd name="T15" fmla="*/ 23 h 91"/>
                    <a:gd name="T16" fmla="*/ 29 w 37"/>
                    <a:gd name="T17" fmla="*/ 33 h 91"/>
                    <a:gd name="T18" fmla="*/ 23 w 37"/>
                    <a:gd name="T19" fmla="*/ 60 h 91"/>
                    <a:gd name="T20" fmla="*/ 11 w 37"/>
                    <a:gd name="T21" fmla="*/ 90 h 91"/>
                    <a:gd name="T22" fmla="*/ 0 w 37"/>
                    <a:gd name="T23" fmla="*/ 31 h 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
                    <a:gd name="T37" fmla="*/ 0 h 91"/>
                    <a:gd name="T38" fmla="*/ 37 w 37"/>
                    <a:gd name="T39" fmla="*/ 91 h 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 h="91">
                      <a:moveTo>
                        <a:pt x="0" y="31"/>
                      </a:moveTo>
                      <a:lnTo>
                        <a:pt x="6" y="19"/>
                      </a:lnTo>
                      <a:lnTo>
                        <a:pt x="13" y="14"/>
                      </a:lnTo>
                      <a:lnTo>
                        <a:pt x="15" y="5"/>
                      </a:lnTo>
                      <a:lnTo>
                        <a:pt x="18" y="1"/>
                      </a:lnTo>
                      <a:lnTo>
                        <a:pt x="25" y="0"/>
                      </a:lnTo>
                      <a:lnTo>
                        <a:pt x="36" y="7"/>
                      </a:lnTo>
                      <a:lnTo>
                        <a:pt x="33" y="23"/>
                      </a:lnTo>
                      <a:lnTo>
                        <a:pt x="29" y="33"/>
                      </a:lnTo>
                      <a:lnTo>
                        <a:pt x="23" y="60"/>
                      </a:lnTo>
                      <a:lnTo>
                        <a:pt x="11" y="90"/>
                      </a:lnTo>
                      <a:lnTo>
                        <a:pt x="0" y="31"/>
                      </a:lnTo>
                    </a:path>
                  </a:pathLst>
                </a:custGeom>
                <a:solidFill>
                  <a:srgbClr val="C0C0C0"/>
                </a:solidFill>
                <a:ln w="12700" cap="rnd" cmpd="sng">
                  <a:solidFill>
                    <a:srgbClr val="000000"/>
                  </a:solidFill>
                  <a:prstDash val="solid"/>
                  <a:round/>
                  <a:headEnd/>
                  <a:tailEnd/>
                </a:ln>
              </p:spPr>
              <p:txBody>
                <a:bodyPr/>
                <a:lstStyle/>
                <a:p>
                  <a:endParaRPr lang="en-US"/>
                </a:p>
              </p:txBody>
            </p:sp>
            <p:sp>
              <p:nvSpPr>
                <p:cNvPr id="9352" name="Freeform 8"/>
                <p:cNvSpPr>
                  <a:spLocks/>
                </p:cNvSpPr>
                <p:nvPr/>
              </p:nvSpPr>
              <p:spPr bwMode="auto">
                <a:xfrm>
                  <a:off x="5287" y="1134"/>
                  <a:ext cx="29" cy="66"/>
                </a:xfrm>
                <a:custGeom>
                  <a:avLst/>
                  <a:gdLst>
                    <a:gd name="T0" fmla="*/ 11 w 29"/>
                    <a:gd name="T1" fmla="*/ 0 h 66"/>
                    <a:gd name="T2" fmla="*/ 14 w 29"/>
                    <a:gd name="T3" fmla="*/ 4 h 66"/>
                    <a:gd name="T4" fmla="*/ 21 w 29"/>
                    <a:gd name="T5" fmla="*/ 8 h 66"/>
                    <a:gd name="T6" fmla="*/ 28 w 29"/>
                    <a:gd name="T7" fmla="*/ 8 h 66"/>
                    <a:gd name="T8" fmla="*/ 24 w 29"/>
                    <a:gd name="T9" fmla="*/ 22 h 66"/>
                    <a:gd name="T10" fmla="*/ 18 w 29"/>
                    <a:gd name="T11" fmla="*/ 21 h 66"/>
                    <a:gd name="T12" fmla="*/ 15 w 29"/>
                    <a:gd name="T13" fmla="*/ 19 h 66"/>
                    <a:gd name="T14" fmla="*/ 17 w 29"/>
                    <a:gd name="T15" fmla="*/ 23 h 66"/>
                    <a:gd name="T16" fmla="*/ 23 w 29"/>
                    <a:gd name="T17" fmla="*/ 24 h 66"/>
                    <a:gd name="T18" fmla="*/ 18 w 29"/>
                    <a:gd name="T19" fmla="*/ 40 h 66"/>
                    <a:gd name="T20" fmla="*/ 16 w 29"/>
                    <a:gd name="T21" fmla="*/ 52 h 66"/>
                    <a:gd name="T22" fmla="*/ 14 w 29"/>
                    <a:gd name="T23" fmla="*/ 45 h 66"/>
                    <a:gd name="T24" fmla="*/ 13 w 29"/>
                    <a:gd name="T25" fmla="*/ 32 h 66"/>
                    <a:gd name="T26" fmla="*/ 13 w 29"/>
                    <a:gd name="T27" fmla="*/ 26 h 66"/>
                    <a:gd name="T28" fmla="*/ 11 w 29"/>
                    <a:gd name="T29" fmla="*/ 28 h 66"/>
                    <a:gd name="T30" fmla="*/ 11 w 29"/>
                    <a:gd name="T31" fmla="*/ 37 h 66"/>
                    <a:gd name="T32" fmla="*/ 13 w 29"/>
                    <a:gd name="T33" fmla="*/ 48 h 66"/>
                    <a:gd name="T34" fmla="*/ 14 w 29"/>
                    <a:gd name="T35" fmla="*/ 56 h 66"/>
                    <a:gd name="T36" fmla="*/ 11 w 29"/>
                    <a:gd name="T37" fmla="*/ 65 h 66"/>
                    <a:gd name="T38" fmla="*/ 7 w 29"/>
                    <a:gd name="T39" fmla="*/ 41 h 66"/>
                    <a:gd name="T40" fmla="*/ 4 w 29"/>
                    <a:gd name="T41" fmla="*/ 34 h 66"/>
                    <a:gd name="T42" fmla="*/ 1 w 29"/>
                    <a:gd name="T43" fmla="*/ 22 h 66"/>
                    <a:gd name="T44" fmla="*/ 0 w 29"/>
                    <a:gd name="T45" fmla="*/ 19 h 66"/>
                    <a:gd name="T46" fmla="*/ 2 w 29"/>
                    <a:gd name="T47" fmla="*/ 15 h 66"/>
                    <a:gd name="T48" fmla="*/ 8 w 29"/>
                    <a:gd name="T49" fmla="*/ 11 h 66"/>
                    <a:gd name="T50" fmla="*/ 10 w 29"/>
                    <a:gd name="T51" fmla="*/ 14 h 66"/>
                    <a:gd name="T52" fmla="*/ 9 w 29"/>
                    <a:gd name="T53" fmla="*/ 8 h 66"/>
                    <a:gd name="T54" fmla="*/ 11 w 29"/>
                    <a:gd name="T55" fmla="*/ 0 h 6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
                    <a:gd name="T85" fmla="*/ 0 h 66"/>
                    <a:gd name="T86" fmla="*/ 29 w 29"/>
                    <a:gd name="T87" fmla="*/ 66 h 6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 h="66">
                      <a:moveTo>
                        <a:pt x="11" y="0"/>
                      </a:moveTo>
                      <a:lnTo>
                        <a:pt x="14" y="4"/>
                      </a:lnTo>
                      <a:lnTo>
                        <a:pt x="21" y="8"/>
                      </a:lnTo>
                      <a:lnTo>
                        <a:pt x="28" y="8"/>
                      </a:lnTo>
                      <a:lnTo>
                        <a:pt x="24" y="22"/>
                      </a:lnTo>
                      <a:lnTo>
                        <a:pt x="18" y="21"/>
                      </a:lnTo>
                      <a:lnTo>
                        <a:pt x="15" y="19"/>
                      </a:lnTo>
                      <a:lnTo>
                        <a:pt x="17" y="23"/>
                      </a:lnTo>
                      <a:lnTo>
                        <a:pt x="23" y="24"/>
                      </a:lnTo>
                      <a:lnTo>
                        <a:pt x="18" y="40"/>
                      </a:lnTo>
                      <a:lnTo>
                        <a:pt x="16" y="52"/>
                      </a:lnTo>
                      <a:lnTo>
                        <a:pt x="14" y="45"/>
                      </a:lnTo>
                      <a:lnTo>
                        <a:pt x="13" y="32"/>
                      </a:lnTo>
                      <a:lnTo>
                        <a:pt x="13" y="26"/>
                      </a:lnTo>
                      <a:lnTo>
                        <a:pt x="11" y="28"/>
                      </a:lnTo>
                      <a:lnTo>
                        <a:pt x="11" y="37"/>
                      </a:lnTo>
                      <a:lnTo>
                        <a:pt x="13" y="48"/>
                      </a:lnTo>
                      <a:lnTo>
                        <a:pt x="14" y="56"/>
                      </a:lnTo>
                      <a:lnTo>
                        <a:pt x="11" y="65"/>
                      </a:lnTo>
                      <a:lnTo>
                        <a:pt x="7" y="41"/>
                      </a:lnTo>
                      <a:lnTo>
                        <a:pt x="4" y="34"/>
                      </a:lnTo>
                      <a:lnTo>
                        <a:pt x="1" y="22"/>
                      </a:lnTo>
                      <a:lnTo>
                        <a:pt x="0" y="19"/>
                      </a:lnTo>
                      <a:lnTo>
                        <a:pt x="2" y="15"/>
                      </a:lnTo>
                      <a:lnTo>
                        <a:pt x="8" y="11"/>
                      </a:lnTo>
                      <a:lnTo>
                        <a:pt x="10" y="14"/>
                      </a:lnTo>
                      <a:lnTo>
                        <a:pt x="9" y="8"/>
                      </a:lnTo>
                      <a:lnTo>
                        <a:pt x="11" y="0"/>
                      </a:lnTo>
                    </a:path>
                  </a:pathLst>
                </a:custGeom>
                <a:solidFill>
                  <a:srgbClr val="E0E0E0"/>
                </a:solidFill>
                <a:ln w="9525" cap="rnd">
                  <a:noFill/>
                  <a:round/>
                  <a:headEnd/>
                  <a:tailEnd/>
                </a:ln>
              </p:spPr>
              <p:txBody>
                <a:bodyPr/>
                <a:lstStyle/>
                <a:p>
                  <a:endParaRPr lang="en-US"/>
                </a:p>
              </p:txBody>
            </p:sp>
          </p:grpSp>
          <p:grpSp>
            <p:nvGrpSpPr>
              <p:cNvPr id="9266" name="Group 9"/>
              <p:cNvGrpSpPr>
                <a:grpSpLocks/>
              </p:cNvGrpSpPr>
              <p:nvPr/>
            </p:nvGrpSpPr>
            <p:grpSpPr bwMode="auto">
              <a:xfrm>
                <a:off x="5275" y="1075"/>
                <a:ext cx="58" cy="65"/>
                <a:chOff x="5275" y="1075"/>
                <a:chExt cx="58" cy="65"/>
              </a:xfrm>
            </p:grpSpPr>
            <p:sp>
              <p:nvSpPr>
                <p:cNvPr id="9336" name="Freeform 10"/>
                <p:cNvSpPr>
                  <a:spLocks/>
                </p:cNvSpPr>
                <p:nvPr/>
              </p:nvSpPr>
              <p:spPr bwMode="auto">
                <a:xfrm>
                  <a:off x="5287" y="1080"/>
                  <a:ext cx="36" cy="60"/>
                </a:xfrm>
                <a:custGeom>
                  <a:avLst/>
                  <a:gdLst>
                    <a:gd name="T0" fmla="*/ 0 w 36"/>
                    <a:gd name="T1" fmla="*/ 21 h 60"/>
                    <a:gd name="T2" fmla="*/ 1 w 36"/>
                    <a:gd name="T3" fmla="*/ 25 h 60"/>
                    <a:gd name="T4" fmla="*/ 3 w 36"/>
                    <a:gd name="T5" fmla="*/ 27 h 60"/>
                    <a:gd name="T6" fmla="*/ 5 w 36"/>
                    <a:gd name="T7" fmla="*/ 31 h 60"/>
                    <a:gd name="T8" fmla="*/ 6 w 36"/>
                    <a:gd name="T9" fmla="*/ 33 h 60"/>
                    <a:gd name="T10" fmla="*/ 8 w 36"/>
                    <a:gd name="T11" fmla="*/ 36 h 60"/>
                    <a:gd name="T12" fmla="*/ 10 w 36"/>
                    <a:gd name="T13" fmla="*/ 37 h 60"/>
                    <a:gd name="T14" fmla="*/ 12 w 36"/>
                    <a:gd name="T15" fmla="*/ 39 h 60"/>
                    <a:gd name="T16" fmla="*/ 12 w 36"/>
                    <a:gd name="T17" fmla="*/ 42 h 60"/>
                    <a:gd name="T18" fmla="*/ 12 w 36"/>
                    <a:gd name="T19" fmla="*/ 45 h 60"/>
                    <a:gd name="T20" fmla="*/ 12 w 36"/>
                    <a:gd name="T21" fmla="*/ 52 h 60"/>
                    <a:gd name="T22" fmla="*/ 17 w 36"/>
                    <a:gd name="T23" fmla="*/ 56 h 60"/>
                    <a:gd name="T24" fmla="*/ 21 w 36"/>
                    <a:gd name="T25" fmla="*/ 59 h 60"/>
                    <a:gd name="T26" fmla="*/ 24 w 36"/>
                    <a:gd name="T27" fmla="*/ 59 h 60"/>
                    <a:gd name="T28" fmla="*/ 27 w 36"/>
                    <a:gd name="T29" fmla="*/ 59 h 60"/>
                    <a:gd name="T30" fmla="*/ 29 w 36"/>
                    <a:gd name="T31" fmla="*/ 54 h 60"/>
                    <a:gd name="T32" fmla="*/ 30 w 36"/>
                    <a:gd name="T33" fmla="*/ 43 h 60"/>
                    <a:gd name="T34" fmla="*/ 32 w 36"/>
                    <a:gd name="T35" fmla="*/ 39 h 60"/>
                    <a:gd name="T36" fmla="*/ 33 w 36"/>
                    <a:gd name="T37" fmla="*/ 34 h 60"/>
                    <a:gd name="T38" fmla="*/ 33 w 36"/>
                    <a:gd name="T39" fmla="*/ 28 h 60"/>
                    <a:gd name="T40" fmla="*/ 34 w 36"/>
                    <a:gd name="T41" fmla="*/ 21 h 60"/>
                    <a:gd name="T42" fmla="*/ 35 w 36"/>
                    <a:gd name="T43" fmla="*/ 17 h 60"/>
                    <a:gd name="T44" fmla="*/ 34 w 36"/>
                    <a:gd name="T45" fmla="*/ 15 h 60"/>
                    <a:gd name="T46" fmla="*/ 33 w 36"/>
                    <a:gd name="T47" fmla="*/ 11 h 60"/>
                    <a:gd name="T48" fmla="*/ 31 w 36"/>
                    <a:gd name="T49" fmla="*/ 8 h 60"/>
                    <a:gd name="T50" fmla="*/ 29 w 36"/>
                    <a:gd name="T51" fmla="*/ 7 h 60"/>
                    <a:gd name="T52" fmla="*/ 27 w 36"/>
                    <a:gd name="T53" fmla="*/ 5 h 60"/>
                    <a:gd name="T54" fmla="*/ 25 w 36"/>
                    <a:gd name="T55" fmla="*/ 3 h 60"/>
                    <a:gd name="T56" fmla="*/ 23 w 36"/>
                    <a:gd name="T57" fmla="*/ 5 h 60"/>
                    <a:gd name="T58" fmla="*/ 21 w 36"/>
                    <a:gd name="T59" fmla="*/ 2 h 60"/>
                    <a:gd name="T60" fmla="*/ 18 w 36"/>
                    <a:gd name="T61" fmla="*/ 0 h 60"/>
                    <a:gd name="T62" fmla="*/ 15 w 36"/>
                    <a:gd name="T63" fmla="*/ 3 h 60"/>
                    <a:gd name="T64" fmla="*/ 14 w 36"/>
                    <a:gd name="T65" fmla="*/ 0 h 60"/>
                    <a:gd name="T66" fmla="*/ 10 w 36"/>
                    <a:gd name="T67" fmla="*/ 0 h 60"/>
                    <a:gd name="T68" fmla="*/ 8 w 36"/>
                    <a:gd name="T69" fmla="*/ 7 h 60"/>
                    <a:gd name="T70" fmla="*/ 7 w 36"/>
                    <a:gd name="T71" fmla="*/ 10 h 60"/>
                    <a:gd name="T72" fmla="*/ 7 w 36"/>
                    <a:gd name="T73" fmla="*/ 15 h 60"/>
                    <a:gd name="T74" fmla="*/ 7 w 36"/>
                    <a:gd name="T75" fmla="*/ 21 h 60"/>
                    <a:gd name="T76" fmla="*/ 5 w 36"/>
                    <a:gd name="T77" fmla="*/ 19 h 60"/>
                    <a:gd name="T78" fmla="*/ 5 w 36"/>
                    <a:gd name="T79" fmla="*/ 15 h 60"/>
                    <a:gd name="T80" fmla="*/ 4 w 36"/>
                    <a:gd name="T81" fmla="*/ 11 h 60"/>
                    <a:gd name="T82" fmla="*/ 3 w 36"/>
                    <a:gd name="T83" fmla="*/ 10 h 60"/>
                    <a:gd name="T84" fmla="*/ 1 w 36"/>
                    <a:gd name="T85" fmla="*/ 8 h 60"/>
                    <a:gd name="T86" fmla="*/ 0 w 36"/>
                    <a:gd name="T87" fmla="*/ 9 h 60"/>
                    <a:gd name="T88" fmla="*/ 0 w 36"/>
                    <a:gd name="T89" fmla="*/ 11 h 60"/>
                    <a:gd name="T90" fmla="*/ 0 w 36"/>
                    <a:gd name="T91" fmla="*/ 13 h 60"/>
                    <a:gd name="T92" fmla="*/ 0 w 36"/>
                    <a:gd name="T93" fmla="*/ 17 h 60"/>
                    <a:gd name="T94" fmla="*/ 0 w 36"/>
                    <a:gd name="T95" fmla="*/ 21 h 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6"/>
                    <a:gd name="T145" fmla="*/ 0 h 60"/>
                    <a:gd name="T146" fmla="*/ 36 w 36"/>
                    <a:gd name="T147" fmla="*/ 60 h 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6" h="60">
                      <a:moveTo>
                        <a:pt x="0" y="21"/>
                      </a:moveTo>
                      <a:lnTo>
                        <a:pt x="1" y="25"/>
                      </a:lnTo>
                      <a:lnTo>
                        <a:pt x="3" y="27"/>
                      </a:lnTo>
                      <a:lnTo>
                        <a:pt x="5" y="31"/>
                      </a:lnTo>
                      <a:lnTo>
                        <a:pt x="6" y="33"/>
                      </a:lnTo>
                      <a:lnTo>
                        <a:pt x="8" y="36"/>
                      </a:lnTo>
                      <a:lnTo>
                        <a:pt x="10" y="37"/>
                      </a:lnTo>
                      <a:lnTo>
                        <a:pt x="12" y="39"/>
                      </a:lnTo>
                      <a:lnTo>
                        <a:pt x="12" y="42"/>
                      </a:lnTo>
                      <a:lnTo>
                        <a:pt x="12" y="45"/>
                      </a:lnTo>
                      <a:lnTo>
                        <a:pt x="12" y="52"/>
                      </a:lnTo>
                      <a:lnTo>
                        <a:pt x="17" y="56"/>
                      </a:lnTo>
                      <a:lnTo>
                        <a:pt x="21" y="59"/>
                      </a:lnTo>
                      <a:lnTo>
                        <a:pt x="24" y="59"/>
                      </a:lnTo>
                      <a:lnTo>
                        <a:pt x="27" y="59"/>
                      </a:lnTo>
                      <a:lnTo>
                        <a:pt x="29" y="54"/>
                      </a:lnTo>
                      <a:lnTo>
                        <a:pt x="30" y="43"/>
                      </a:lnTo>
                      <a:lnTo>
                        <a:pt x="32" y="39"/>
                      </a:lnTo>
                      <a:lnTo>
                        <a:pt x="33" y="34"/>
                      </a:lnTo>
                      <a:lnTo>
                        <a:pt x="33" y="28"/>
                      </a:lnTo>
                      <a:lnTo>
                        <a:pt x="34" y="21"/>
                      </a:lnTo>
                      <a:lnTo>
                        <a:pt x="35" y="17"/>
                      </a:lnTo>
                      <a:lnTo>
                        <a:pt x="34" y="15"/>
                      </a:lnTo>
                      <a:lnTo>
                        <a:pt x="33" y="11"/>
                      </a:lnTo>
                      <a:lnTo>
                        <a:pt x="31" y="8"/>
                      </a:lnTo>
                      <a:lnTo>
                        <a:pt x="29" y="7"/>
                      </a:lnTo>
                      <a:lnTo>
                        <a:pt x="27" y="5"/>
                      </a:lnTo>
                      <a:lnTo>
                        <a:pt x="25" y="3"/>
                      </a:lnTo>
                      <a:lnTo>
                        <a:pt x="23" y="5"/>
                      </a:lnTo>
                      <a:lnTo>
                        <a:pt x="21" y="2"/>
                      </a:lnTo>
                      <a:lnTo>
                        <a:pt x="18" y="0"/>
                      </a:lnTo>
                      <a:lnTo>
                        <a:pt x="15" y="3"/>
                      </a:lnTo>
                      <a:lnTo>
                        <a:pt x="14" y="0"/>
                      </a:lnTo>
                      <a:lnTo>
                        <a:pt x="10" y="0"/>
                      </a:lnTo>
                      <a:lnTo>
                        <a:pt x="8" y="7"/>
                      </a:lnTo>
                      <a:lnTo>
                        <a:pt x="7" y="10"/>
                      </a:lnTo>
                      <a:lnTo>
                        <a:pt x="7" y="15"/>
                      </a:lnTo>
                      <a:lnTo>
                        <a:pt x="7" y="21"/>
                      </a:lnTo>
                      <a:lnTo>
                        <a:pt x="5" y="19"/>
                      </a:lnTo>
                      <a:lnTo>
                        <a:pt x="5" y="15"/>
                      </a:lnTo>
                      <a:lnTo>
                        <a:pt x="4" y="11"/>
                      </a:lnTo>
                      <a:lnTo>
                        <a:pt x="3" y="10"/>
                      </a:lnTo>
                      <a:lnTo>
                        <a:pt x="1" y="8"/>
                      </a:lnTo>
                      <a:lnTo>
                        <a:pt x="0" y="9"/>
                      </a:lnTo>
                      <a:lnTo>
                        <a:pt x="0" y="11"/>
                      </a:lnTo>
                      <a:lnTo>
                        <a:pt x="0" y="13"/>
                      </a:lnTo>
                      <a:lnTo>
                        <a:pt x="0" y="17"/>
                      </a:lnTo>
                      <a:lnTo>
                        <a:pt x="0" y="21"/>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9337" name="Freeform 11"/>
                <p:cNvSpPr>
                  <a:spLocks/>
                </p:cNvSpPr>
                <p:nvPr/>
              </p:nvSpPr>
              <p:spPr bwMode="auto">
                <a:xfrm>
                  <a:off x="5302" y="1084"/>
                  <a:ext cx="18" cy="23"/>
                </a:xfrm>
                <a:custGeom>
                  <a:avLst/>
                  <a:gdLst>
                    <a:gd name="T0" fmla="*/ 1 w 18"/>
                    <a:gd name="T1" fmla="*/ 0 h 23"/>
                    <a:gd name="T2" fmla="*/ 2 w 18"/>
                    <a:gd name="T3" fmla="*/ 4 h 23"/>
                    <a:gd name="T4" fmla="*/ 3 w 18"/>
                    <a:gd name="T5" fmla="*/ 7 h 23"/>
                    <a:gd name="T6" fmla="*/ 1 w 18"/>
                    <a:gd name="T7" fmla="*/ 14 h 23"/>
                    <a:gd name="T8" fmla="*/ 2 w 18"/>
                    <a:gd name="T9" fmla="*/ 16 h 23"/>
                    <a:gd name="T10" fmla="*/ 4 w 18"/>
                    <a:gd name="T11" fmla="*/ 17 h 23"/>
                    <a:gd name="T12" fmla="*/ 5 w 18"/>
                    <a:gd name="T13" fmla="*/ 16 h 23"/>
                    <a:gd name="T14" fmla="*/ 6 w 18"/>
                    <a:gd name="T15" fmla="*/ 13 h 23"/>
                    <a:gd name="T16" fmla="*/ 8 w 18"/>
                    <a:gd name="T17" fmla="*/ 10 h 23"/>
                    <a:gd name="T18" fmla="*/ 7 w 18"/>
                    <a:gd name="T19" fmla="*/ 5 h 23"/>
                    <a:gd name="T20" fmla="*/ 6 w 18"/>
                    <a:gd name="T21" fmla="*/ 1 h 23"/>
                    <a:gd name="T22" fmla="*/ 8 w 18"/>
                    <a:gd name="T23" fmla="*/ 1 h 23"/>
                    <a:gd name="T24" fmla="*/ 8 w 18"/>
                    <a:gd name="T25" fmla="*/ 6 h 23"/>
                    <a:gd name="T26" fmla="*/ 8 w 18"/>
                    <a:gd name="T27" fmla="*/ 8 h 23"/>
                    <a:gd name="T28" fmla="*/ 8 w 18"/>
                    <a:gd name="T29" fmla="*/ 11 h 23"/>
                    <a:gd name="T30" fmla="*/ 7 w 18"/>
                    <a:gd name="T31" fmla="*/ 13 h 23"/>
                    <a:gd name="T32" fmla="*/ 6 w 18"/>
                    <a:gd name="T33" fmla="*/ 16 h 23"/>
                    <a:gd name="T34" fmla="*/ 6 w 18"/>
                    <a:gd name="T35" fmla="*/ 18 h 23"/>
                    <a:gd name="T36" fmla="*/ 7 w 18"/>
                    <a:gd name="T37" fmla="*/ 20 h 23"/>
                    <a:gd name="T38" fmla="*/ 10 w 18"/>
                    <a:gd name="T39" fmla="*/ 19 h 23"/>
                    <a:gd name="T40" fmla="*/ 11 w 18"/>
                    <a:gd name="T41" fmla="*/ 17 h 23"/>
                    <a:gd name="T42" fmla="*/ 13 w 18"/>
                    <a:gd name="T43" fmla="*/ 13 h 23"/>
                    <a:gd name="T44" fmla="*/ 13 w 18"/>
                    <a:gd name="T45" fmla="*/ 11 h 23"/>
                    <a:gd name="T46" fmla="*/ 13 w 18"/>
                    <a:gd name="T47" fmla="*/ 7 h 23"/>
                    <a:gd name="T48" fmla="*/ 14 w 18"/>
                    <a:gd name="T49" fmla="*/ 10 h 23"/>
                    <a:gd name="T50" fmla="*/ 14 w 18"/>
                    <a:gd name="T51" fmla="*/ 13 h 23"/>
                    <a:gd name="T52" fmla="*/ 12 w 18"/>
                    <a:gd name="T53" fmla="*/ 17 h 23"/>
                    <a:gd name="T54" fmla="*/ 12 w 18"/>
                    <a:gd name="T55" fmla="*/ 18 h 23"/>
                    <a:gd name="T56" fmla="*/ 12 w 18"/>
                    <a:gd name="T57" fmla="*/ 21 h 23"/>
                    <a:gd name="T58" fmla="*/ 13 w 18"/>
                    <a:gd name="T59" fmla="*/ 21 h 23"/>
                    <a:gd name="T60" fmla="*/ 14 w 18"/>
                    <a:gd name="T61" fmla="*/ 20 h 23"/>
                    <a:gd name="T62" fmla="*/ 17 w 18"/>
                    <a:gd name="T63" fmla="*/ 18 h 23"/>
                    <a:gd name="T64" fmla="*/ 14 w 18"/>
                    <a:gd name="T65" fmla="*/ 21 h 23"/>
                    <a:gd name="T66" fmla="*/ 14 w 18"/>
                    <a:gd name="T67" fmla="*/ 22 h 23"/>
                    <a:gd name="T68" fmla="*/ 12 w 18"/>
                    <a:gd name="T69" fmla="*/ 22 h 23"/>
                    <a:gd name="T70" fmla="*/ 12 w 18"/>
                    <a:gd name="T71" fmla="*/ 20 h 23"/>
                    <a:gd name="T72" fmla="*/ 11 w 18"/>
                    <a:gd name="T73" fmla="*/ 18 h 23"/>
                    <a:gd name="T74" fmla="*/ 10 w 18"/>
                    <a:gd name="T75" fmla="*/ 20 h 23"/>
                    <a:gd name="T76" fmla="*/ 8 w 18"/>
                    <a:gd name="T77" fmla="*/ 21 h 23"/>
                    <a:gd name="T78" fmla="*/ 6 w 18"/>
                    <a:gd name="T79" fmla="*/ 21 h 23"/>
                    <a:gd name="T80" fmla="*/ 5 w 18"/>
                    <a:gd name="T81" fmla="*/ 18 h 23"/>
                    <a:gd name="T82" fmla="*/ 5 w 18"/>
                    <a:gd name="T83" fmla="*/ 17 h 23"/>
                    <a:gd name="T84" fmla="*/ 4 w 18"/>
                    <a:gd name="T85" fmla="*/ 18 h 23"/>
                    <a:gd name="T86" fmla="*/ 3 w 18"/>
                    <a:gd name="T87" fmla="*/ 18 h 23"/>
                    <a:gd name="T88" fmla="*/ 1 w 18"/>
                    <a:gd name="T89" fmla="*/ 16 h 23"/>
                    <a:gd name="T90" fmla="*/ 1 w 18"/>
                    <a:gd name="T91" fmla="*/ 14 h 23"/>
                    <a:gd name="T92" fmla="*/ 2 w 18"/>
                    <a:gd name="T93" fmla="*/ 8 h 23"/>
                    <a:gd name="T94" fmla="*/ 1 w 18"/>
                    <a:gd name="T95" fmla="*/ 4 h 23"/>
                    <a:gd name="T96" fmla="*/ 0 w 18"/>
                    <a:gd name="T97" fmla="*/ 0 h 23"/>
                    <a:gd name="T98" fmla="*/ 1 w 18"/>
                    <a:gd name="T99" fmla="*/ 0 h 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
                    <a:gd name="T151" fmla="*/ 0 h 23"/>
                    <a:gd name="T152" fmla="*/ 18 w 18"/>
                    <a:gd name="T153" fmla="*/ 23 h 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 h="23">
                      <a:moveTo>
                        <a:pt x="1" y="0"/>
                      </a:moveTo>
                      <a:lnTo>
                        <a:pt x="2" y="4"/>
                      </a:lnTo>
                      <a:lnTo>
                        <a:pt x="3" y="7"/>
                      </a:lnTo>
                      <a:lnTo>
                        <a:pt x="1" y="14"/>
                      </a:lnTo>
                      <a:lnTo>
                        <a:pt x="2" y="16"/>
                      </a:lnTo>
                      <a:lnTo>
                        <a:pt x="4" y="17"/>
                      </a:lnTo>
                      <a:lnTo>
                        <a:pt x="5" y="16"/>
                      </a:lnTo>
                      <a:lnTo>
                        <a:pt x="6" y="13"/>
                      </a:lnTo>
                      <a:lnTo>
                        <a:pt x="8" y="10"/>
                      </a:lnTo>
                      <a:lnTo>
                        <a:pt x="7" y="5"/>
                      </a:lnTo>
                      <a:lnTo>
                        <a:pt x="6" y="1"/>
                      </a:lnTo>
                      <a:lnTo>
                        <a:pt x="8" y="1"/>
                      </a:lnTo>
                      <a:lnTo>
                        <a:pt x="8" y="6"/>
                      </a:lnTo>
                      <a:lnTo>
                        <a:pt x="8" y="8"/>
                      </a:lnTo>
                      <a:lnTo>
                        <a:pt x="8" y="11"/>
                      </a:lnTo>
                      <a:lnTo>
                        <a:pt x="7" y="13"/>
                      </a:lnTo>
                      <a:lnTo>
                        <a:pt x="6" y="16"/>
                      </a:lnTo>
                      <a:lnTo>
                        <a:pt x="6" y="18"/>
                      </a:lnTo>
                      <a:lnTo>
                        <a:pt x="7" y="20"/>
                      </a:lnTo>
                      <a:lnTo>
                        <a:pt x="10" y="19"/>
                      </a:lnTo>
                      <a:lnTo>
                        <a:pt x="11" y="17"/>
                      </a:lnTo>
                      <a:lnTo>
                        <a:pt x="13" y="13"/>
                      </a:lnTo>
                      <a:lnTo>
                        <a:pt x="13" y="11"/>
                      </a:lnTo>
                      <a:lnTo>
                        <a:pt x="13" y="7"/>
                      </a:lnTo>
                      <a:lnTo>
                        <a:pt x="14" y="10"/>
                      </a:lnTo>
                      <a:lnTo>
                        <a:pt x="14" y="13"/>
                      </a:lnTo>
                      <a:lnTo>
                        <a:pt x="12" y="17"/>
                      </a:lnTo>
                      <a:lnTo>
                        <a:pt x="12" y="18"/>
                      </a:lnTo>
                      <a:lnTo>
                        <a:pt x="12" y="21"/>
                      </a:lnTo>
                      <a:lnTo>
                        <a:pt x="13" y="21"/>
                      </a:lnTo>
                      <a:lnTo>
                        <a:pt x="14" y="20"/>
                      </a:lnTo>
                      <a:lnTo>
                        <a:pt x="17" y="18"/>
                      </a:lnTo>
                      <a:lnTo>
                        <a:pt x="14" y="21"/>
                      </a:lnTo>
                      <a:lnTo>
                        <a:pt x="14" y="22"/>
                      </a:lnTo>
                      <a:lnTo>
                        <a:pt x="12" y="22"/>
                      </a:lnTo>
                      <a:lnTo>
                        <a:pt x="12" y="20"/>
                      </a:lnTo>
                      <a:lnTo>
                        <a:pt x="11" y="18"/>
                      </a:lnTo>
                      <a:lnTo>
                        <a:pt x="10" y="20"/>
                      </a:lnTo>
                      <a:lnTo>
                        <a:pt x="8" y="21"/>
                      </a:lnTo>
                      <a:lnTo>
                        <a:pt x="6" y="21"/>
                      </a:lnTo>
                      <a:lnTo>
                        <a:pt x="5" y="18"/>
                      </a:lnTo>
                      <a:lnTo>
                        <a:pt x="5" y="17"/>
                      </a:lnTo>
                      <a:lnTo>
                        <a:pt x="4" y="18"/>
                      </a:lnTo>
                      <a:lnTo>
                        <a:pt x="3" y="18"/>
                      </a:lnTo>
                      <a:lnTo>
                        <a:pt x="1" y="16"/>
                      </a:lnTo>
                      <a:lnTo>
                        <a:pt x="1" y="14"/>
                      </a:lnTo>
                      <a:lnTo>
                        <a:pt x="2" y="8"/>
                      </a:lnTo>
                      <a:lnTo>
                        <a:pt x="1" y="4"/>
                      </a:lnTo>
                      <a:lnTo>
                        <a:pt x="0" y="0"/>
                      </a:lnTo>
                      <a:lnTo>
                        <a:pt x="1" y="0"/>
                      </a:lnTo>
                    </a:path>
                  </a:pathLst>
                </a:custGeom>
                <a:solidFill>
                  <a:srgbClr val="402000"/>
                </a:solidFill>
                <a:ln w="9525" cap="rnd">
                  <a:noFill/>
                  <a:round/>
                  <a:headEnd/>
                  <a:tailEnd/>
                </a:ln>
              </p:spPr>
              <p:txBody>
                <a:bodyPr/>
                <a:lstStyle/>
                <a:p>
                  <a:endParaRPr lang="en-US"/>
                </a:p>
              </p:txBody>
            </p:sp>
            <p:sp>
              <p:nvSpPr>
                <p:cNvPr id="9338" name="Freeform 12"/>
                <p:cNvSpPr>
                  <a:spLocks/>
                </p:cNvSpPr>
                <p:nvPr/>
              </p:nvSpPr>
              <p:spPr bwMode="auto">
                <a:xfrm>
                  <a:off x="5306" y="1096"/>
                  <a:ext cx="17" cy="17"/>
                </a:xfrm>
                <a:custGeom>
                  <a:avLst/>
                  <a:gdLst>
                    <a:gd name="T0" fmla="*/ 0 w 17"/>
                    <a:gd name="T1" fmla="*/ 16 h 17"/>
                    <a:gd name="T2" fmla="*/ 8 w 17"/>
                    <a:gd name="T3" fmla="*/ 16 h 17"/>
                    <a:gd name="T4" fmla="*/ 16 w 17"/>
                    <a:gd name="T5" fmla="*/ 16 h 17"/>
                    <a:gd name="T6" fmla="*/ 4 w 17"/>
                    <a:gd name="T7" fmla="*/ 0 h 17"/>
                    <a:gd name="T8" fmla="*/ 0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6"/>
                      </a:lnTo>
                      <a:lnTo>
                        <a:pt x="16" y="16"/>
                      </a:lnTo>
                      <a:lnTo>
                        <a:pt x="4" y="0"/>
                      </a:lnTo>
                      <a:lnTo>
                        <a:pt x="0" y="16"/>
                      </a:lnTo>
                    </a:path>
                  </a:pathLst>
                </a:custGeom>
                <a:solidFill>
                  <a:srgbClr val="402000"/>
                </a:solidFill>
                <a:ln w="9525" cap="rnd">
                  <a:noFill/>
                  <a:round/>
                  <a:headEnd/>
                  <a:tailEnd/>
                </a:ln>
              </p:spPr>
              <p:txBody>
                <a:bodyPr/>
                <a:lstStyle/>
                <a:p>
                  <a:endParaRPr lang="en-US"/>
                </a:p>
              </p:txBody>
            </p:sp>
            <p:sp>
              <p:nvSpPr>
                <p:cNvPr id="9339" name="Freeform 13"/>
                <p:cNvSpPr>
                  <a:spLocks/>
                </p:cNvSpPr>
                <p:nvPr/>
              </p:nvSpPr>
              <p:spPr bwMode="auto">
                <a:xfrm>
                  <a:off x="5309" y="1099"/>
                  <a:ext cx="17" cy="17"/>
                </a:xfrm>
                <a:custGeom>
                  <a:avLst/>
                  <a:gdLst>
                    <a:gd name="T0" fmla="*/ 16 w 17"/>
                    <a:gd name="T1" fmla="*/ 16 h 17"/>
                    <a:gd name="T2" fmla="*/ 13 w 17"/>
                    <a:gd name="T3" fmla="*/ 8 h 17"/>
                    <a:gd name="T4" fmla="*/ 10 w 17"/>
                    <a:gd name="T5" fmla="*/ 8 h 17"/>
                    <a:gd name="T6" fmla="*/ 5 w 17"/>
                    <a:gd name="T7" fmla="*/ 0 h 17"/>
                    <a:gd name="T8" fmla="*/ 0 w 17"/>
                    <a:gd name="T9" fmla="*/ 16 h 17"/>
                    <a:gd name="T10" fmla="*/ 5 w 17"/>
                    <a:gd name="T11" fmla="*/ 8 h 17"/>
                    <a:gd name="T12" fmla="*/ 8 w 17"/>
                    <a:gd name="T13" fmla="*/ 8 h 17"/>
                    <a:gd name="T14" fmla="*/ 16 w 17"/>
                    <a:gd name="T15" fmla="*/ 1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16"/>
                      </a:moveTo>
                      <a:lnTo>
                        <a:pt x="13" y="8"/>
                      </a:lnTo>
                      <a:lnTo>
                        <a:pt x="10" y="8"/>
                      </a:lnTo>
                      <a:lnTo>
                        <a:pt x="5" y="0"/>
                      </a:lnTo>
                      <a:lnTo>
                        <a:pt x="0" y="16"/>
                      </a:lnTo>
                      <a:lnTo>
                        <a:pt x="5" y="8"/>
                      </a:lnTo>
                      <a:lnTo>
                        <a:pt x="8" y="8"/>
                      </a:lnTo>
                      <a:lnTo>
                        <a:pt x="16" y="16"/>
                      </a:lnTo>
                    </a:path>
                  </a:pathLst>
                </a:custGeom>
                <a:solidFill>
                  <a:srgbClr val="402000"/>
                </a:solidFill>
                <a:ln w="9525" cap="rnd">
                  <a:noFill/>
                  <a:round/>
                  <a:headEnd/>
                  <a:tailEnd/>
                </a:ln>
              </p:spPr>
              <p:txBody>
                <a:bodyPr/>
                <a:lstStyle/>
                <a:p>
                  <a:endParaRPr lang="en-US"/>
                </a:p>
              </p:txBody>
            </p:sp>
            <p:sp>
              <p:nvSpPr>
                <p:cNvPr id="9340" name="Freeform 14"/>
                <p:cNvSpPr>
                  <a:spLocks/>
                </p:cNvSpPr>
                <p:nvPr/>
              </p:nvSpPr>
              <p:spPr bwMode="auto">
                <a:xfrm>
                  <a:off x="5316" y="1102"/>
                  <a:ext cx="17" cy="17"/>
                </a:xfrm>
                <a:custGeom>
                  <a:avLst/>
                  <a:gdLst>
                    <a:gd name="T0" fmla="*/ 0 w 17"/>
                    <a:gd name="T1" fmla="*/ 16 h 17"/>
                    <a:gd name="T2" fmla="*/ 0 w 17"/>
                    <a:gd name="T3" fmla="*/ 0 h 17"/>
                    <a:gd name="T4" fmla="*/ 10 w 17"/>
                    <a:gd name="T5" fmla="*/ 0 h 17"/>
                    <a:gd name="T6" fmla="*/ 16 w 17"/>
                    <a:gd name="T7" fmla="*/ 16 h 17"/>
                    <a:gd name="T8" fmla="*/ 10 w 17"/>
                    <a:gd name="T9" fmla="*/ 16 h 17"/>
                    <a:gd name="T10" fmla="*/ 10 w 17"/>
                    <a:gd name="T11" fmla="*/ 16 h 17"/>
                    <a:gd name="T12" fmla="*/ 0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16"/>
                      </a:moveTo>
                      <a:lnTo>
                        <a:pt x="0" y="0"/>
                      </a:lnTo>
                      <a:lnTo>
                        <a:pt x="10" y="0"/>
                      </a:lnTo>
                      <a:lnTo>
                        <a:pt x="16" y="16"/>
                      </a:lnTo>
                      <a:lnTo>
                        <a:pt x="10" y="16"/>
                      </a:lnTo>
                      <a:lnTo>
                        <a:pt x="0" y="16"/>
                      </a:lnTo>
                    </a:path>
                  </a:pathLst>
                </a:custGeom>
                <a:solidFill>
                  <a:srgbClr val="402000"/>
                </a:solidFill>
                <a:ln w="9525" cap="rnd">
                  <a:noFill/>
                  <a:round/>
                  <a:headEnd/>
                  <a:tailEnd/>
                </a:ln>
              </p:spPr>
              <p:txBody>
                <a:bodyPr/>
                <a:lstStyle/>
                <a:p>
                  <a:endParaRPr lang="en-US"/>
                </a:p>
              </p:txBody>
            </p:sp>
            <p:sp>
              <p:nvSpPr>
                <p:cNvPr id="9341" name="Freeform 15"/>
                <p:cNvSpPr>
                  <a:spLocks/>
                </p:cNvSpPr>
                <p:nvPr/>
              </p:nvSpPr>
              <p:spPr bwMode="auto">
                <a:xfrm>
                  <a:off x="5304" y="1106"/>
                  <a:ext cx="17" cy="17"/>
                </a:xfrm>
                <a:custGeom>
                  <a:avLst/>
                  <a:gdLst>
                    <a:gd name="T0" fmla="*/ 0 w 17"/>
                    <a:gd name="T1" fmla="*/ 0 h 17"/>
                    <a:gd name="T2" fmla="*/ 8 w 17"/>
                    <a:gd name="T3" fmla="*/ 3 h 17"/>
                    <a:gd name="T4" fmla="*/ 13 w 17"/>
                    <a:gd name="T5" fmla="*/ 8 h 17"/>
                    <a:gd name="T6" fmla="*/ 13 w 17"/>
                    <a:gd name="T7" fmla="*/ 16 h 17"/>
                    <a:gd name="T8" fmla="*/ 16 w 17"/>
                    <a:gd name="T9" fmla="*/ 10 h 17"/>
                    <a:gd name="T10" fmla="*/ 13 w 17"/>
                    <a:gd name="T11" fmla="*/ 5 h 17"/>
                    <a:gd name="T12" fmla="*/ 13 w 17"/>
                    <a:gd name="T13" fmla="*/ 4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8" y="3"/>
                      </a:lnTo>
                      <a:lnTo>
                        <a:pt x="13" y="8"/>
                      </a:lnTo>
                      <a:lnTo>
                        <a:pt x="13" y="16"/>
                      </a:lnTo>
                      <a:lnTo>
                        <a:pt x="16" y="10"/>
                      </a:lnTo>
                      <a:lnTo>
                        <a:pt x="13" y="5"/>
                      </a:lnTo>
                      <a:lnTo>
                        <a:pt x="13" y="4"/>
                      </a:lnTo>
                      <a:lnTo>
                        <a:pt x="0" y="0"/>
                      </a:lnTo>
                    </a:path>
                  </a:pathLst>
                </a:custGeom>
                <a:solidFill>
                  <a:srgbClr val="402000"/>
                </a:solidFill>
                <a:ln w="9525" cap="rnd">
                  <a:noFill/>
                  <a:round/>
                  <a:headEnd/>
                  <a:tailEnd/>
                </a:ln>
              </p:spPr>
              <p:txBody>
                <a:bodyPr/>
                <a:lstStyle/>
                <a:p>
                  <a:endParaRPr lang="en-US"/>
                </a:p>
              </p:txBody>
            </p:sp>
            <p:sp>
              <p:nvSpPr>
                <p:cNvPr id="9342" name="Freeform 16"/>
                <p:cNvSpPr>
                  <a:spLocks/>
                </p:cNvSpPr>
                <p:nvPr/>
              </p:nvSpPr>
              <p:spPr bwMode="auto">
                <a:xfrm>
                  <a:off x="5294" y="1100"/>
                  <a:ext cx="17" cy="17"/>
                </a:xfrm>
                <a:custGeom>
                  <a:avLst/>
                  <a:gdLst>
                    <a:gd name="T0" fmla="*/ 0 w 17"/>
                    <a:gd name="T1" fmla="*/ 8 h 17"/>
                    <a:gd name="T2" fmla="*/ 6 w 17"/>
                    <a:gd name="T3" fmla="*/ 8 h 17"/>
                    <a:gd name="T4" fmla="*/ 16 w 17"/>
                    <a:gd name="T5" fmla="*/ 16 h 17"/>
                    <a:gd name="T6" fmla="*/ 8 w 17"/>
                    <a:gd name="T7" fmla="*/ 5 h 17"/>
                    <a:gd name="T8" fmla="*/ 0 w 17"/>
                    <a:gd name="T9" fmla="*/ 0 h 17"/>
                    <a:gd name="T10" fmla="*/ 0 w 17"/>
                    <a:gd name="T11" fmla="*/ 8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8"/>
                      </a:moveTo>
                      <a:lnTo>
                        <a:pt x="6" y="8"/>
                      </a:lnTo>
                      <a:lnTo>
                        <a:pt x="16" y="16"/>
                      </a:lnTo>
                      <a:lnTo>
                        <a:pt x="8" y="5"/>
                      </a:lnTo>
                      <a:lnTo>
                        <a:pt x="0" y="0"/>
                      </a:lnTo>
                      <a:lnTo>
                        <a:pt x="0" y="8"/>
                      </a:lnTo>
                    </a:path>
                  </a:pathLst>
                </a:custGeom>
                <a:solidFill>
                  <a:srgbClr val="402000"/>
                </a:solidFill>
                <a:ln w="9525" cap="rnd">
                  <a:noFill/>
                  <a:round/>
                  <a:headEnd/>
                  <a:tailEnd/>
                </a:ln>
              </p:spPr>
              <p:txBody>
                <a:bodyPr/>
                <a:lstStyle/>
                <a:p>
                  <a:endParaRPr lang="en-US"/>
                </a:p>
              </p:txBody>
            </p:sp>
            <p:sp>
              <p:nvSpPr>
                <p:cNvPr id="9343" name="Freeform 17"/>
                <p:cNvSpPr>
                  <a:spLocks/>
                </p:cNvSpPr>
                <p:nvPr/>
              </p:nvSpPr>
              <p:spPr bwMode="auto">
                <a:xfrm>
                  <a:off x="5303" y="1119"/>
                  <a:ext cx="17" cy="17"/>
                </a:xfrm>
                <a:custGeom>
                  <a:avLst/>
                  <a:gdLst>
                    <a:gd name="T0" fmla="*/ 16 w 17"/>
                    <a:gd name="T1" fmla="*/ 0 h 17"/>
                    <a:gd name="T2" fmla="*/ 9 w 17"/>
                    <a:gd name="T3" fmla="*/ 9 h 17"/>
                    <a:gd name="T4" fmla="*/ 0 w 17"/>
                    <a:gd name="T5" fmla="*/ 16 h 17"/>
                    <a:gd name="T6" fmla="*/ 11 w 17"/>
                    <a:gd name="T7" fmla="*/ 11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9" y="9"/>
                      </a:lnTo>
                      <a:lnTo>
                        <a:pt x="0" y="16"/>
                      </a:lnTo>
                      <a:lnTo>
                        <a:pt x="11" y="11"/>
                      </a:lnTo>
                      <a:lnTo>
                        <a:pt x="16" y="0"/>
                      </a:lnTo>
                    </a:path>
                  </a:pathLst>
                </a:custGeom>
                <a:solidFill>
                  <a:srgbClr val="402000"/>
                </a:solidFill>
                <a:ln w="9525" cap="rnd">
                  <a:noFill/>
                  <a:round/>
                  <a:headEnd/>
                  <a:tailEnd/>
                </a:ln>
              </p:spPr>
              <p:txBody>
                <a:bodyPr/>
                <a:lstStyle/>
                <a:p>
                  <a:endParaRPr lang="en-US"/>
                </a:p>
              </p:txBody>
            </p:sp>
            <p:sp>
              <p:nvSpPr>
                <p:cNvPr id="9344" name="Freeform 18"/>
                <p:cNvSpPr>
                  <a:spLocks/>
                </p:cNvSpPr>
                <p:nvPr/>
              </p:nvSpPr>
              <p:spPr bwMode="auto">
                <a:xfrm>
                  <a:off x="5310" y="1116"/>
                  <a:ext cx="17" cy="17"/>
                </a:xfrm>
                <a:custGeom>
                  <a:avLst/>
                  <a:gdLst>
                    <a:gd name="T0" fmla="*/ 0 w 17"/>
                    <a:gd name="T1" fmla="*/ 0 h 17"/>
                    <a:gd name="T2" fmla="*/ 0 w 17"/>
                    <a:gd name="T3" fmla="*/ 4 h 17"/>
                    <a:gd name="T4" fmla="*/ 9 w 17"/>
                    <a:gd name="T5" fmla="*/ 13 h 17"/>
                    <a:gd name="T6" fmla="*/ 16 w 17"/>
                    <a:gd name="T7" fmla="*/ 16 h 17"/>
                    <a:gd name="T8" fmla="*/ 4 w 17"/>
                    <a:gd name="T9" fmla="*/ 13 h 17"/>
                    <a:gd name="T10" fmla="*/ 0 w 17"/>
                    <a:gd name="T11" fmla="*/ 9 h 17"/>
                    <a:gd name="T12" fmla="*/ 0 w 17"/>
                    <a:gd name="T13" fmla="*/ 4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0" y="4"/>
                      </a:lnTo>
                      <a:lnTo>
                        <a:pt x="9" y="13"/>
                      </a:lnTo>
                      <a:lnTo>
                        <a:pt x="16" y="16"/>
                      </a:lnTo>
                      <a:lnTo>
                        <a:pt x="4" y="13"/>
                      </a:lnTo>
                      <a:lnTo>
                        <a:pt x="0" y="9"/>
                      </a:lnTo>
                      <a:lnTo>
                        <a:pt x="0" y="4"/>
                      </a:lnTo>
                      <a:lnTo>
                        <a:pt x="0" y="0"/>
                      </a:lnTo>
                    </a:path>
                  </a:pathLst>
                </a:custGeom>
                <a:solidFill>
                  <a:srgbClr val="402000"/>
                </a:solidFill>
                <a:ln w="9525" cap="rnd">
                  <a:noFill/>
                  <a:round/>
                  <a:headEnd/>
                  <a:tailEnd/>
                </a:ln>
              </p:spPr>
              <p:txBody>
                <a:bodyPr/>
                <a:lstStyle/>
                <a:p>
                  <a:endParaRPr lang="en-US"/>
                </a:p>
              </p:txBody>
            </p:sp>
            <p:sp>
              <p:nvSpPr>
                <p:cNvPr id="9345" name="Freeform 19"/>
                <p:cNvSpPr>
                  <a:spLocks/>
                </p:cNvSpPr>
                <p:nvPr/>
              </p:nvSpPr>
              <p:spPr bwMode="auto">
                <a:xfrm>
                  <a:off x="5275" y="1075"/>
                  <a:ext cx="27" cy="28"/>
                </a:xfrm>
                <a:custGeom>
                  <a:avLst/>
                  <a:gdLst>
                    <a:gd name="T0" fmla="*/ 21 w 27"/>
                    <a:gd name="T1" fmla="*/ 27 h 28"/>
                    <a:gd name="T2" fmla="*/ 26 w 27"/>
                    <a:gd name="T3" fmla="*/ 13 h 28"/>
                    <a:gd name="T4" fmla="*/ 17 w 27"/>
                    <a:gd name="T5" fmla="*/ 5 h 28"/>
                    <a:gd name="T6" fmla="*/ 4 w 27"/>
                    <a:gd name="T7" fmla="*/ 0 h 28"/>
                    <a:gd name="T8" fmla="*/ 0 w 27"/>
                    <a:gd name="T9" fmla="*/ 14 h 28"/>
                    <a:gd name="T10" fmla="*/ 12 w 27"/>
                    <a:gd name="T11" fmla="*/ 19 h 28"/>
                    <a:gd name="T12" fmla="*/ 21 w 27"/>
                    <a:gd name="T13" fmla="*/ 27 h 28"/>
                    <a:gd name="T14" fmla="*/ 0 60000 65536"/>
                    <a:gd name="T15" fmla="*/ 0 60000 65536"/>
                    <a:gd name="T16" fmla="*/ 0 60000 65536"/>
                    <a:gd name="T17" fmla="*/ 0 60000 65536"/>
                    <a:gd name="T18" fmla="*/ 0 60000 65536"/>
                    <a:gd name="T19" fmla="*/ 0 60000 65536"/>
                    <a:gd name="T20" fmla="*/ 0 60000 65536"/>
                    <a:gd name="T21" fmla="*/ 0 w 27"/>
                    <a:gd name="T22" fmla="*/ 0 h 28"/>
                    <a:gd name="T23" fmla="*/ 27 w 27"/>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28">
                      <a:moveTo>
                        <a:pt x="21" y="27"/>
                      </a:moveTo>
                      <a:lnTo>
                        <a:pt x="26" y="13"/>
                      </a:lnTo>
                      <a:lnTo>
                        <a:pt x="17" y="5"/>
                      </a:lnTo>
                      <a:lnTo>
                        <a:pt x="4" y="0"/>
                      </a:lnTo>
                      <a:lnTo>
                        <a:pt x="0" y="14"/>
                      </a:lnTo>
                      <a:lnTo>
                        <a:pt x="12" y="19"/>
                      </a:lnTo>
                      <a:lnTo>
                        <a:pt x="21" y="27"/>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9346" name="Oval 20"/>
                <p:cNvSpPr>
                  <a:spLocks noChangeArrowheads="1"/>
                </p:cNvSpPr>
                <p:nvPr/>
              </p:nvSpPr>
              <p:spPr bwMode="auto">
                <a:xfrm>
                  <a:off x="5295" y="1091"/>
                  <a:ext cx="8" cy="8"/>
                </a:xfrm>
                <a:prstGeom prst="ellipse">
                  <a:avLst/>
                </a:prstGeom>
                <a:solidFill>
                  <a:srgbClr val="FFFFFF"/>
                </a:solidFill>
                <a:ln w="12700">
                  <a:solidFill>
                    <a:srgbClr val="000000"/>
                  </a:solidFill>
                  <a:round/>
                  <a:headEnd/>
                  <a:tailEnd/>
                </a:ln>
              </p:spPr>
              <p:txBody>
                <a:bodyPr wrap="none" anchor="ctr"/>
                <a:lstStyle/>
                <a:p>
                  <a:endParaRPr lang="en-US" sz="2400">
                    <a:cs typeface="Angsana New" pitchFamily="18" charset="-34"/>
                  </a:endParaRPr>
                </a:p>
              </p:txBody>
            </p:sp>
            <p:sp>
              <p:nvSpPr>
                <p:cNvPr id="9347" name="Freeform 21"/>
                <p:cNvSpPr>
                  <a:spLocks/>
                </p:cNvSpPr>
                <p:nvPr/>
              </p:nvSpPr>
              <p:spPr bwMode="auto">
                <a:xfrm>
                  <a:off x="5287" y="1089"/>
                  <a:ext cx="17" cy="19"/>
                </a:xfrm>
                <a:custGeom>
                  <a:avLst/>
                  <a:gdLst>
                    <a:gd name="T0" fmla="*/ 0 w 17"/>
                    <a:gd name="T1" fmla="*/ 12 h 19"/>
                    <a:gd name="T2" fmla="*/ 1 w 17"/>
                    <a:gd name="T3" fmla="*/ 9 h 19"/>
                    <a:gd name="T4" fmla="*/ 1 w 17"/>
                    <a:gd name="T5" fmla="*/ 6 h 19"/>
                    <a:gd name="T6" fmla="*/ 0 w 17"/>
                    <a:gd name="T7" fmla="*/ 3 h 19"/>
                    <a:gd name="T8" fmla="*/ 0 w 17"/>
                    <a:gd name="T9" fmla="*/ 2 h 19"/>
                    <a:gd name="T10" fmla="*/ 0 w 17"/>
                    <a:gd name="T11" fmla="*/ 0 h 19"/>
                    <a:gd name="T12" fmla="*/ 3 w 17"/>
                    <a:gd name="T13" fmla="*/ 0 h 19"/>
                    <a:gd name="T14" fmla="*/ 8 w 17"/>
                    <a:gd name="T15" fmla="*/ 0 h 19"/>
                    <a:gd name="T16" fmla="*/ 9 w 17"/>
                    <a:gd name="T17" fmla="*/ 3 h 19"/>
                    <a:gd name="T18" fmla="*/ 11 w 17"/>
                    <a:gd name="T19" fmla="*/ 4 h 19"/>
                    <a:gd name="T20" fmla="*/ 11 w 17"/>
                    <a:gd name="T21" fmla="*/ 6 h 19"/>
                    <a:gd name="T22" fmla="*/ 11 w 17"/>
                    <a:gd name="T23" fmla="*/ 9 h 19"/>
                    <a:gd name="T24" fmla="*/ 16 w 17"/>
                    <a:gd name="T25" fmla="*/ 13 h 19"/>
                    <a:gd name="T26" fmla="*/ 6 w 17"/>
                    <a:gd name="T27" fmla="*/ 18 h 19"/>
                    <a:gd name="T28" fmla="*/ 3 w 17"/>
                    <a:gd name="T29" fmla="*/ 17 h 19"/>
                    <a:gd name="T30" fmla="*/ 0 w 17"/>
                    <a:gd name="T31" fmla="*/ 12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0" y="12"/>
                      </a:moveTo>
                      <a:lnTo>
                        <a:pt x="1" y="9"/>
                      </a:lnTo>
                      <a:lnTo>
                        <a:pt x="1" y="6"/>
                      </a:lnTo>
                      <a:lnTo>
                        <a:pt x="0" y="3"/>
                      </a:lnTo>
                      <a:lnTo>
                        <a:pt x="0" y="2"/>
                      </a:lnTo>
                      <a:lnTo>
                        <a:pt x="0" y="0"/>
                      </a:lnTo>
                      <a:lnTo>
                        <a:pt x="3" y="0"/>
                      </a:lnTo>
                      <a:lnTo>
                        <a:pt x="8" y="0"/>
                      </a:lnTo>
                      <a:lnTo>
                        <a:pt x="9" y="3"/>
                      </a:lnTo>
                      <a:lnTo>
                        <a:pt x="11" y="4"/>
                      </a:lnTo>
                      <a:lnTo>
                        <a:pt x="11" y="6"/>
                      </a:lnTo>
                      <a:lnTo>
                        <a:pt x="11" y="9"/>
                      </a:lnTo>
                      <a:lnTo>
                        <a:pt x="16" y="13"/>
                      </a:lnTo>
                      <a:lnTo>
                        <a:pt x="6" y="18"/>
                      </a:lnTo>
                      <a:lnTo>
                        <a:pt x="3" y="17"/>
                      </a:lnTo>
                      <a:lnTo>
                        <a:pt x="0" y="12"/>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9348" name="Freeform 22"/>
                <p:cNvSpPr>
                  <a:spLocks/>
                </p:cNvSpPr>
                <p:nvPr/>
              </p:nvSpPr>
              <p:spPr bwMode="auto">
                <a:xfrm>
                  <a:off x="5290" y="1102"/>
                  <a:ext cx="17" cy="17"/>
                </a:xfrm>
                <a:custGeom>
                  <a:avLst/>
                  <a:gdLst>
                    <a:gd name="T0" fmla="*/ 10 w 17"/>
                    <a:gd name="T1" fmla="*/ 0 h 17"/>
                    <a:gd name="T2" fmla="*/ 16 w 17"/>
                    <a:gd name="T3" fmla="*/ 2 h 17"/>
                    <a:gd name="T4" fmla="*/ 2 w 17"/>
                    <a:gd name="T5" fmla="*/ 16 h 17"/>
                    <a:gd name="T6" fmla="*/ 0 w 17"/>
                    <a:gd name="T7" fmla="*/ 13 h 17"/>
                    <a:gd name="T8" fmla="*/ 1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0" y="0"/>
                      </a:moveTo>
                      <a:lnTo>
                        <a:pt x="16" y="2"/>
                      </a:lnTo>
                      <a:lnTo>
                        <a:pt x="2" y="16"/>
                      </a:lnTo>
                      <a:lnTo>
                        <a:pt x="0" y="13"/>
                      </a:lnTo>
                      <a:lnTo>
                        <a:pt x="10" y="0"/>
                      </a:lnTo>
                    </a:path>
                  </a:pathLst>
                </a:custGeom>
                <a:solidFill>
                  <a:srgbClr val="FFC080"/>
                </a:solidFill>
                <a:ln w="9525" cap="rnd">
                  <a:noFill/>
                  <a:round/>
                  <a:headEnd/>
                  <a:tailEnd/>
                </a:ln>
              </p:spPr>
              <p:txBody>
                <a:bodyPr/>
                <a:lstStyle/>
                <a:p>
                  <a:endParaRPr lang="en-US"/>
                </a:p>
              </p:txBody>
            </p:sp>
            <p:sp>
              <p:nvSpPr>
                <p:cNvPr id="9349" name="Freeform 23"/>
                <p:cNvSpPr>
                  <a:spLocks/>
                </p:cNvSpPr>
                <p:nvPr/>
              </p:nvSpPr>
              <p:spPr bwMode="auto">
                <a:xfrm>
                  <a:off x="5297" y="1080"/>
                  <a:ext cx="17" cy="18"/>
                </a:xfrm>
                <a:custGeom>
                  <a:avLst/>
                  <a:gdLst>
                    <a:gd name="T0" fmla="*/ 0 w 17"/>
                    <a:gd name="T1" fmla="*/ 4 h 18"/>
                    <a:gd name="T2" fmla="*/ 1 w 17"/>
                    <a:gd name="T3" fmla="*/ 7 h 18"/>
                    <a:gd name="T4" fmla="*/ 1 w 17"/>
                    <a:gd name="T5" fmla="*/ 8 h 18"/>
                    <a:gd name="T6" fmla="*/ 1 w 17"/>
                    <a:gd name="T7" fmla="*/ 11 h 18"/>
                    <a:gd name="T8" fmla="*/ 1 w 17"/>
                    <a:gd name="T9" fmla="*/ 12 h 18"/>
                    <a:gd name="T10" fmla="*/ 1 w 17"/>
                    <a:gd name="T11" fmla="*/ 14 h 18"/>
                    <a:gd name="T12" fmla="*/ 5 w 17"/>
                    <a:gd name="T13" fmla="*/ 16 h 18"/>
                    <a:gd name="T14" fmla="*/ 7 w 17"/>
                    <a:gd name="T15" fmla="*/ 16 h 18"/>
                    <a:gd name="T16" fmla="*/ 10 w 17"/>
                    <a:gd name="T17" fmla="*/ 17 h 18"/>
                    <a:gd name="T18" fmla="*/ 14 w 17"/>
                    <a:gd name="T19" fmla="*/ 15 h 18"/>
                    <a:gd name="T20" fmla="*/ 16 w 17"/>
                    <a:gd name="T21" fmla="*/ 15 h 18"/>
                    <a:gd name="T22" fmla="*/ 16 w 17"/>
                    <a:gd name="T23" fmla="*/ 13 h 18"/>
                    <a:gd name="T24" fmla="*/ 16 w 17"/>
                    <a:gd name="T25" fmla="*/ 10 h 18"/>
                    <a:gd name="T26" fmla="*/ 16 w 17"/>
                    <a:gd name="T27" fmla="*/ 8 h 18"/>
                    <a:gd name="T28" fmla="*/ 16 w 17"/>
                    <a:gd name="T29" fmla="*/ 5 h 18"/>
                    <a:gd name="T30" fmla="*/ 14 w 17"/>
                    <a:gd name="T31" fmla="*/ 4 h 18"/>
                    <a:gd name="T32" fmla="*/ 12 w 17"/>
                    <a:gd name="T33" fmla="*/ 0 h 18"/>
                    <a:gd name="T34" fmla="*/ 1 w 17"/>
                    <a:gd name="T35" fmla="*/ 0 h 18"/>
                    <a:gd name="T36" fmla="*/ 0 w 17"/>
                    <a:gd name="T37" fmla="*/ 4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8"/>
                    <a:gd name="T59" fmla="*/ 17 w 1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8">
                      <a:moveTo>
                        <a:pt x="0" y="4"/>
                      </a:moveTo>
                      <a:lnTo>
                        <a:pt x="1" y="7"/>
                      </a:lnTo>
                      <a:lnTo>
                        <a:pt x="1" y="8"/>
                      </a:lnTo>
                      <a:lnTo>
                        <a:pt x="1" y="11"/>
                      </a:lnTo>
                      <a:lnTo>
                        <a:pt x="1" y="12"/>
                      </a:lnTo>
                      <a:lnTo>
                        <a:pt x="1" y="14"/>
                      </a:lnTo>
                      <a:lnTo>
                        <a:pt x="5" y="16"/>
                      </a:lnTo>
                      <a:lnTo>
                        <a:pt x="7" y="16"/>
                      </a:lnTo>
                      <a:lnTo>
                        <a:pt x="10" y="17"/>
                      </a:lnTo>
                      <a:lnTo>
                        <a:pt x="14" y="15"/>
                      </a:lnTo>
                      <a:lnTo>
                        <a:pt x="16" y="15"/>
                      </a:lnTo>
                      <a:lnTo>
                        <a:pt x="16" y="13"/>
                      </a:lnTo>
                      <a:lnTo>
                        <a:pt x="16" y="10"/>
                      </a:lnTo>
                      <a:lnTo>
                        <a:pt x="16" y="8"/>
                      </a:lnTo>
                      <a:lnTo>
                        <a:pt x="16" y="5"/>
                      </a:lnTo>
                      <a:lnTo>
                        <a:pt x="14" y="4"/>
                      </a:lnTo>
                      <a:lnTo>
                        <a:pt x="12" y="0"/>
                      </a:lnTo>
                      <a:lnTo>
                        <a:pt x="1" y="0"/>
                      </a:lnTo>
                      <a:lnTo>
                        <a:pt x="0" y="4"/>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9350" name="Freeform 24"/>
                <p:cNvSpPr>
                  <a:spLocks/>
                </p:cNvSpPr>
                <p:nvPr/>
              </p:nvSpPr>
              <p:spPr bwMode="auto">
                <a:xfrm>
                  <a:off x="5300" y="1091"/>
                  <a:ext cx="17" cy="17"/>
                </a:xfrm>
                <a:custGeom>
                  <a:avLst/>
                  <a:gdLst>
                    <a:gd name="T0" fmla="*/ 16 w 17"/>
                    <a:gd name="T1" fmla="*/ 6 h 17"/>
                    <a:gd name="T2" fmla="*/ 9 w 17"/>
                    <a:gd name="T3" fmla="*/ 0 h 17"/>
                    <a:gd name="T4" fmla="*/ 3 w 17"/>
                    <a:gd name="T5" fmla="*/ 3 h 17"/>
                    <a:gd name="T6" fmla="*/ 0 w 17"/>
                    <a:gd name="T7" fmla="*/ 6 h 17"/>
                    <a:gd name="T8" fmla="*/ 0 w 17"/>
                    <a:gd name="T9" fmla="*/ 16 h 17"/>
                    <a:gd name="T10" fmla="*/ 3 w 17"/>
                    <a:gd name="T11" fmla="*/ 6 h 17"/>
                    <a:gd name="T12" fmla="*/ 3 w 17"/>
                    <a:gd name="T13" fmla="*/ 3 h 17"/>
                    <a:gd name="T14" fmla="*/ 16 w 17"/>
                    <a:gd name="T15" fmla="*/ 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6"/>
                      </a:moveTo>
                      <a:lnTo>
                        <a:pt x="9" y="0"/>
                      </a:lnTo>
                      <a:lnTo>
                        <a:pt x="3" y="3"/>
                      </a:lnTo>
                      <a:lnTo>
                        <a:pt x="0" y="6"/>
                      </a:lnTo>
                      <a:lnTo>
                        <a:pt x="0" y="16"/>
                      </a:lnTo>
                      <a:lnTo>
                        <a:pt x="3" y="6"/>
                      </a:lnTo>
                      <a:lnTo>
                        <a:pt x="3" y="3"/>
                      </a:lnTo>
                      <a:lnTo>
                        <a:pt x="16" y="6"/>
                      </a:lnTo>
                    </a:path>
                  </a:pathLst>
                </a:custGeom>
                <a:solidFill>
                  <a:srgbClr val="402000"/>
                </a:solidFill>
                <a:ln w="9525" cap="rnd">
                  <a:noFill/>
                  <a:round/>
                  <a:headEnd/>
                  <a:tailEnd/>
                </a:ln>
              </p:spPr>
              <p:txBody>
                <a:bodyPr/>
                <a:lstStyle/>
                <a:p>
                  <a:endParaRPr lang="en-US"/>
                </a:p>
              </p:txBody>
            </p:sp>
          </p:grpSp>
          <p:grpSp>
            <p:nvGrpSpPr>
              <p:cNvPr id="9267" name="Group 25"/>
              <p:cNvGrpSpPr>
                <a:grpSpLocks/>
              </p:cNvGrpSpPr>
              <p:nvPr/>
            </p:nvGrpSpPr>
            <p:grpSpPr bwMode="auto">
              <a:xfrm>
                <a:off x="5339" y="1496"/>
                <a:ext cx="91" cy="59"/>
                <a:chOff x="5339" y="1496"/>
                <a:chExt cx="91" cy="59"/>
              </a:xfrm>
            </p:grpSpPr>
            <p:sp>
              <p:nvSpPr>
                <p:cNvPr id="9331" name="Freeform 26"/>
                <p:cNvSpPr>
                  <a:spLocks/>
                </p:cNvSpPr>
                <p:nvPr/>
              </p:nvSpPr>
              <p:spPr bwMode="auto">
                <a:xfrm>
                  <a:off x="5339" y="1496"/>
                  <a:ext cx="91" cy="59"/>
                </a:xfrm>
                <a:custGeom>
                  <a:avLst/>
                  <a:gdLst>
                    <a:gd name="T0" fmla="*/ 36 w 91"/>
                    <a:gd name="T1" fmla="*/ 1 h 59"/>
                    <a:gd name="T2" fmla="*/ 35 w 91"/>
                    <a:gd name="T3" fmla="*/ 16 h 59"/>
                    <a:gd name="T4" fmla="*/ 59 w 91"/>
                    <a:gd name="T5" fmla="*/ 30 h 59"/>
                    <a:gd name="T6" fmla="*/ 79 w 91"/>
                    <a:gd name="T7" fmla="*/ 36 h 59"/>
                    <a:gd name="T8" fmla="*/ 90 w 91"/>
                    <a:gd name="T9" fmla="*/ 43 h 59"/>
                    <a:gd name="T10" fmla="*/ 89 w 91"/>
                    <a:gd name="T11" fmla="*/ 50 h 59"/>
                    <a:gd name="T12" fmla="*/ 75 w 91"/>
                    <a:gd name="T13" fmla="*/ 55 h 59"/>
                    <a:gd name="T14" fmla="*/ 53 w 91"/>
                    <a:gd name="T15" fmla="*/ 58 h 59"/>
                    <a:gd name="T16" fmla="*/ 35 w 91"/>
                    <a:gd name="T17" fmla="*/ 54 h 59"/>
                    <a:gd name="T18" fmla="*/ 24 w 91"/>
                    <a:gd name="T19" fmla="*/ 50 h 59"/>
                    <a:gd name="T20" fmla="*/ 24 w 91"/>
                    <a:gd name="T21" fmla="*/ 54 h 59"/>
                    <a:gd name="T22" fmla="*/ 9 w 91"/>
                    <a:gd name="T23" fmla="*/ 54 h 59"/>
                    <a:gd name="T24" fmla="*/ 0 w 91"/>
                    <a:gd name="T25" fmla="*/ 51 h 59"/>
                    <a:gd name="T26" fmla="*/ 0 w 91"/>
                    <a:gd name="T27" fmla="*/ 43 h 59"/>
                    <a:gd name="T28" fmla="*/ 0 w 91"/>
                    <a:gd name="T29" fmla="*/ 39 h 59"/>
                    <a:gd name="T30" fmla="*/ 0 w 91"/>
                    <a:gd name="T31" fmla="*/ 28 h 59"/>
                    <a:gd name="T32" fmla="*/ 2 w 91"/>
                    <a:gd name="T33" fmla="*/ 21 h 59"/>
                    <a:gd name="T34" fmla="*/ 6 w 91"/>
                    <a:gd name="T35" fmla="*/ 14 h 59"/>
                    <a:gd name="T36" fmla="*/ 8 w 91"/>
                    <a:gd name="T37" fmla="*/ 0 h 59"/>
                    <a:gd name="T38" fmla="*/ 36 w 91"/>
                    <a:gd name="T39" fmla="*/ 1 h 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1"/>
                    <a:gd name="T61" fmla="*/ 0 h 59"/>
                    <a:gd name="T62" fmla="*/ 91 w 91"/>
                    <a:gd name="T63" fmla="*/ 59 h 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1" h="59">
                      <a:moveTo>
                        <a:pt x="36" y="1"/>
                      </a:moveTo>
                      <a:lnTo>
                        <a:pt x="35" y="16"/>
                      </a:lnTo>
                      <a:lnTo>
                        <a:pt x="59" y="30"/>
                      </a:lnTo>
                      <a:lnTo>
                        <a:pt x="79" y="36"/>
                      </a:lnTo>
                      <a:lnTo>
                        <a:pt x="90" y="43"/>
                      </a:lnTo>
                      <a:lnTo>
                        <a:pt x="89" y="50"/>
                      </a:lnTo>
                      <a:lnTo>
                        <a:pt x="75" y="55"/>
                      </a:lnTo>
                      <a:lnTo>
                        <a:pt x="53" y="58"/>
                      </a:lnTo>
                      <a:lnTo>
                        <a:pt x="35" y="54"/>
                      </a:lnTo>
                      <a:lnTo>
                        <a:pt x="24" y="50"/>
                      </a:lnTo>
                      <a:lnTo>
                        <a:pt x="24" y="54"/>
                      </a:lnTo>
                      <a:lnTo>
                        <a:pt x="9" y="54"/>
                      </a:lnTo>
                      <a:lnTo>
                        <a:pt x="0" y="51"/>
                      </a:lnTo>
                      <a:lnTo>
                        <a:pt x="0" y="43"/>
                      </a:lnTo>
                      <a:lnTo>
                        <a:pt x="0" y="39"/>
                      </a:lnTo>
                      <a:lnTo>
                        <a:pt x="0" y="28"/>
                      </a:lnTo>
                      <a:lnTo>
                        <a:pt x="2" y="21"/>
                      </a:lnTo>
                      <a:lnTo>
                        <a:pt x="6" y="14"/>
                      </a:lnTo>
                      <a:lnTo>
                        <a:pt x="8" y="0"/>
                      </a:lnTo>
                      <a:lnTo>
                        <a:pt x="36" y="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9332" name="Freeform 27"/>
                <p:cNvSpPr>
                  <a:spLocks/>
                </p:cNvSpPr>
                <p:nvPr/>
              </p:nvSpPr>
              <p:spPr bwMode="auto">
                <a:xfrm>
                  <a:off x="5370" y="1516"/>
                  <a:ext cx="27" cy="19"/>
                </a:xfrm>
                <a:custGeom>
                  <a:avLst/>
                  <a:gdLst>
                    <a:gd name="T0" fmla="*/ 6 w 27"/>
                    <a:gd name="T1" fmla="*/ 0 h 19"/>
                    <a:gd name="T2" fmla="*/ 0 w 27"/>
                    <a:gd name="T3" fmla="*/ 9 h 19"/>
                    <a:gd name="T4" fmla="*/ 23 w 27"/>
                    <a:gd name="T5" fmla="*/ 18 h 19"/>
                    <a:gd name="T6" fmla="*/ 26 w 27"/>
                    <a:gd name="T7" fmla="*/ 11 h 19"/>
                    <a:gd name="T8" fmla="*/ 6 w 27"/>
                    <a:gd name="T9" fmla="*/ 0 h 19"/>
                    <a:gd name="T10" fmla="*/ 0 60000 65536"/>
                    <a:gd name="T11" fmla="*/ 0 60000 65536"/>
                    <a:gd name="T12" fmla="*/ 0 60000 65536"/>
                    <a:gd name="T13" fmla="*/ 0 60000 65536"/>
                    <a:gd name="T14" fmla="*/ 0 60000 65536"/>
                    <a:gd name="T15" fmla="*/ 0 w 27"/>
                    <a:gd name="T16" fmla="*/ 0 h 19"/>
                    <a:gd name="T17" fmla="*/ 27 w 27"/>
                    <a:gd name="T18" fmla="*/ 19 h 19"/>
                  </a:gdLst>
                  <a:ahLst/>
                  <a:cxnLst>
                    <a:cxn ang="T10">
                      <a:pos x="T0" y="T1"/>
                    </a:cxn>
                    <a:cxn ang="T11">
                      <a:pos x="T2" y="T3"/>
                    </a:cxn>
                    <a:cxn ang="T12">
                      <a:pos x="T4" y="T5"/>
                    </a:cxn>
                    <a:cxn ang="T13">
                      <a:pos x="T6" y="T7"/>
                    </a:cxn>
                    <a:cxn ang="T14">
                      <a:pos x="T8" y="T9"/>
                    </a:cxn>
                  </a:cxnLst>
                  <a:rect l="T15" t="T16" r="T17" b="T18"/>
                  <a:pathLst>
                    <a:path w="27" h="19">
                      <a:moveTo>
                        <a:pt x="6" y="0"/>
                      </a:moveTo>
                      <a:lnTo>
                        <a:pt x="0" y="9"/>
                      </a:lnTo>
                      <a:lnTo>
                        <a:pt x="23" y="18"/>
                      </a:lnTo>
                      <a:lnTo>
                        <a:pt x="26" y="11"/>
                      </a:lnTo>
                      <a:lnTo>
                        <a:pt x="6" y="0"/>
                      </a:lnTo>
                    </a:path>
                  </a:pathLst>
                </a:custGeom>
                <a:solidFill>
                  <a:srgbClr val="808080"/>
                </a:solidFill>
                <a:ln w="9525" cap="rnd">
                  <a:noFill/>
                  <a:round/>
                  <a:headEnd/>
                  <a:tailEnd/>
                </a:ln>
              </p:spPr>
              <p:txBody>
                <a:bodyPr/>
                <a:lstStyle/>
                <a:p>
                  <a:endParaRPr lang="en-US"/>
                </a:p>
              </p:txBody>
            </p:sp>
            <p:sp>
              <p:nvSpPr>
                <p:cNvPr id="9333" name="Freeform 28"/>
                <p:cNvSpPr>
                  <a:spLocks/>
                </p:cNvSpPr>
                <p:nvPr/>
              </p:nvSpPr>
              <p:spPr bwMode="auto">
                <a:xfrm>
                  <a:off x="5396" y="1529"/>
                  <a:ext cx="32" cy="17"/>
                </a:xfrm>
                <a:custGeom>
                  <a:avLst/>
                  <a:gdLst>
                    <a:gd name="T0" fmla="*/ 3 w 32"/>
                    <a:gd name="T1" fmla="*/ 0 h 17"/>
                    <a:gd name="T2" fmla="*/ 0 w 32"/>
                    <a:gd name="T3" fmla="*/ 8 h 17"/>
                    <a:gd name="T4" fmla="*/ 15 w 32"/>
                    <a:gd name="T5" fmla="*/ 14 h 17"/>
                    <a:gd name="T6" fmla="*/ 22 w 32"/>
                    <a:gd name="T7" fmla="*/ 16 h 17"/>
                    <a:gd name="T8" fmla="*/ 31 w 32"/>
                    <a:gd name="T9" fmla="*/ 16 h 17"/>
                    <a:gd name="T10" fmla="*/ 21 w 32"/>
                    <a:gd name="T11" fmla="*/ 6 h 17"/>
                    <a:gd name="T12" fmla="*/ 3 w 32"/>
                    <a:gd name="T13" fmla="*/ 0 h 17"/>
                    <a:gd name="T14" fmla="*/ 0 60000 65536"/>
                    <a:gd name="T15" fmla="*/ 0 60000 65536"/>
                    <a:gd name="T16" fmla="*/ 0 60000 65536"/>
                    <a:gd name="T17" fmla="*/ 0 60000 65536"/>
                    <a:gd name="T18" fmla="*/ 0 60000 65536"/>
                    <a:gd name="T19" fmla="*/ 0 60000 65536"/>
                    <a:gd name="T20" fmla="*/ 0 60000 65536"/>
                    <a:gd name="T21" fmla="*/ 0 w 32"/>
                    <a:gd name="T22" fmla="*/ 0 h 17"/>
                    <a:gd name="T23" fmla="*/ 32 w 32"/>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7">
                      <a:moveTo>
                        <a:pt x="3" y="0"/>
                      </a:moveTo>
                      <a:lnTo>
                        <a:pt x="0" y="8"/>
                      </a:lnTo>
                      <a:lnTo>
                        <a:pt x="15" y="14"/>
                      </a:lnTo>
                      <a:lnTo>
                        <a:pt x="22" y="16"/>
                      </a:lnTo>
                      <a:lnTo>
                        <a:pt x="31" y="16"/>
                      </a:lnTo>
                      <a:lnTo>
                        <a:pt x="21" y="6"/>
                      </a:lnTo>
                      <a:lnTo>
                        <a:pt x="3" y="0"/>
                      </a:lnTo>
                    </a:path>
                  </a:pathLst>
                </a:custGeom>
                <a:solidFill>
                  <a:srgbClr val="808080"/>
                </a:solidFill>
                <a:ln w="9525" cap="rnd">
                  <a:noFill/>
                  <a:round/>
                  <a:headEnd/>
                  <a:tailEnd/>
                </a:ln>
              </p:spPr>
              <p:txBody>
                <a:bodyPr/>
                <a:lstStyle/>
                <a:p>
                  <a:endParaRPr lang="en-US"/>
                </a:p>
              </p:txBody>
            </p:sp>
            <p:sp>
              <p:nvSpPr>
                <p:cNvPr id="9334" name="Freeform 29"/>
                <p:cNvSpPr>
                  <a:spLocks/>
                </p:cNvSpPr>
                <p:nvPr/>
              </p:nvSpPr>
              <p:spPr bwMode="auto">
                <a:xfrm>
                  <a:off x="5340" y="1516"/>
                  <a:ext cx="89" cy="36"/>
                </a:xfrm>
                <a:custGeom>
                  <a:avLst/>
                  <a:gdLst>
                    <a:gd name="T0" fmla="*/ 88 w 89"/>
                    <a:gd name="T1" fmla="*/ 29 h 36"/>
                    <a:gd name="T2" fmla="*/ 88 w 89"/>
                    <a:gd name="T3" fmla="*/ 24 h 36"/>
                    <a:gd name="T4" fmla="*/ 76 w 89"/>
                    <a:gd name="T5" fmla="*/ 25 h 36"/>
                    <a:gd name="T6" fmla="*/ 58 w 89"/>
                    <a:gd name="T7" fmla="*/ 22 h 36"/>
                    <a:gd name="T8" fmla="*/ 47 w 89"/>
                    <a:gd name="T9" fmla="*/ 19 h 36"/>
                    <a:gd name="T10" fmla="*/ 27 w 89"/>
                    <a:gd name="T11" fmla="*/ 11 h 36"/>
                    <a:gd name="T12" fmla="*/ 18 w 89"/>
                    <a:gd name="T13" fmla="*/ 9 h 36"/>
                    <a:gd name="T14" fmla="*/ 9 w 89"/>
                    <a:gd name="T15" fmla="*/ 5 h 36"/>
                    <a:gd name="T16" fmla="*/ 5 w 89"/>
                    <a:gd name="T17" fmla="*/ 0 h 36"/>
                    <a:gd name="T18" fmla="*/ 0 w 89"/>
                    <a:gd name="T19" fmla="*/ 7 h 36"/>
                    <a:gd name="T20" fmla="*/ 0 w 89"/>
                    <a:gd name="T21" fmla="*/ 22 h 36"/>
                    <a:gd name="T22" fmla="*/ 6 w 89"/>
                    <a:gd name="T23" fmla="*/ 24 h 36"/>
                    <a:gd name="T24" fmla="*/ 22 w 89"/>
                    <a:gd name="T25" fmla="*/ 27 h 36"/>
                    <a:gd name="T26" fmla="*/ 29 w 89"/>
                    <a:gd name="T27" fmla="*/ 27 h 36"/>
                    <a:gd name="T28" fmla="*/ 39 w 89"/>
                    <a:gd name="T29" fmla="*/ 32 h 36"/>
                    <a:gd name="T30" fmla="*/ 51 w 89"/>
                    <a:gd name="T31" fmla="*/ 35 h 36"/>
                    <a:gd name="T32" fmla="*/ 59 w 89"/>
                    <a:gd name="T33" fmla="*/ 35 h 36"/>
                    <a:gd name="T34" fmla="*/ 72 w 89"/>
                    <a:gd name="T35" fmla="*/ 35 h 36"/>
                    <a:gd name="T36" fmla="*/ 88 w 89"/>
                    <a:gd name="T37" fmla="*/ 29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9"/>
                    <a:gd name="T58" fmla="*/ 0 h 36"/>
                    <a:gd name="T59" fmla="*/ 89 w 89"/>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9" h="36">
                      <a:moveTo>
                        <a:pt x="88" y="29"/>
                      </a:moveTo>
                      <a:lnTo>
                        <a:pt x="88" y="24"/>
                      </a:lnTo>
                      <a:lnTo>
                        <a:pt x="76" y="25"/>
                      </a:lnTo>
                      <a:lnTo>
                        <a:pt x="58" y="22"/>
                      </a:lnTo>
                      <a:lnTo>
                        <a:pt x="47" y="19"/>
                      </a:lnTo>
                      <a:lnTo>
                        <a:pt x="27" y="11"/>
                      </a:lnTo>
                      <a:lnTo>
                        <a:pt x="18" y="9"/>
                      </a:lnTo>
                      <a:lnTo>
                        <a:pt x="9" y="5"/>
                      </a:lnTo>
                      <a:lnTo>
                        <a:pt x="5" y="0"/>
                      </a:lnTo>
                      <a:lnTo>
                        <a:pt x="0" y="7"/>
                      </a:lnTo>
                      <a:lnTo>
                        <a:pt x="0" y="22"/>
                      </a:lnTo>
                      <a:lnTo>
                        <a:pt x="6" y="24"/>
                      </a:lnTo>
                      <a:lnTo>
                        <a:pt x="22" y="27"/>
                      </a:lnTo>
                      <a:lnTo>
                        <a:pt x="29" y="27"/>
                      </a:lnTo>
                      <a:lnTo>
                        <a:pt x="39" y="32"/>
                      </a:lnTo>
                      <a:lnTo>
                        <a:pt x="51" y="35"/>
                      </a:lnTo>
                      <a:lnTo>
                        <a:pt x="59" y="35"/>
                      </a:lnTo>
                      <a:lnTo>
                        <a:pt x="72" y="35"/>
                      </a:lnTo>
                      <a:lnTo>
                        <a:pt x="88" y="29"/>
                      </a:lnTo>
                    </a:path>
                  </a:pathLst>
                </a:custGeom>
                <a:solidFill>
                  <a:srgbClr val="808080"/>
                </a:solidFill>
                <a:ln w="9525" cap="rnd">
                  <a:noFill/>
                  <a:round/>
                  <a:headEnd/>
                  <a:tailEnd/>
                </a:ln>
              </p:spPr>
              <p:txBody>
                <a:bodyPr/>
                <a:lstStyle/>
                <a:p>
                  <a:endParaRPr lang="en-US"/>
                </a:p>
              </p:txBody>
            </p:sp>
            <p:sp>
              <p:nvSpPr>
                <p:cNvPr id="9335" name="Freeform 30"/>
                <p:cNvSpPr>
                  <a:spLocks/>
                </p:cNvSpPr>
                <p:nvPr/>
              </p:nvSpPr>
              <p:spPr bwMode="auto">
                <a:xfrm>
                  <a:off x="5346" y="1496"/>
                  <a:ext cx="30" cy="30"/>
                </a:xfrm>
                <a:custGeom>
                  <a:avLst/>
                  <a:gdLst>
                    <a:gd name="T0" fmla="*/ 28 w 30"/>
                    <a:gd name="T1" fmla="*/ 1 h 30"/>
                    <a:gd name="T2" fmla="*/ 26 w 30"/>
                    <a:gd name="T3" fmla="*/ 16 h 30"/>
                    <a:gd name="T4" fmla="*/ 29 w 30"/>
                    <a:gd name="T5" fmla="*/ 19 h 30"/>
                    <a:gd name="T6" fmla="*/ 22 w 30"/>
                    <a:gd name="T7" fmla="*/ 29 h 30"/>
                    <a:gd name="T8" fmla="*/ 13 w 30"/>
                    <a:gd name="T9" fmla="*/ 29 h 30"/>
                    <a:gd name="T10" fmla="*/ 3 w 30"/>
                    <a:gd name="T11" fmla="*/ 24 h 30"/>
                    <a:gd name="T12" fmla="*/ 0 w 30"/>
                    <a:gd name="T13" fmla="*/ 18 h 30"/>
                    <a:gd name="T14" fmla="*/ 2 w 30"/>
                    <a:gd name="T15" fmla="*/ 15 h 30"/>
                    <a:gd name="T16" fmla="*/ 2 w 30"/>
                    <a:gd name="T17" fmla="*/ 0 h 30"/>
                    <a:gd name="T18" fmla="*/ 28 w 30"/>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0"/>
                    <a:gd name="T32" fmla="*/ 30 w 30"/>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0">
                      <a:moveTo>
                        <a:pt x="28" y="1"/>
                      </a:moveTo>
                      <a:lnTo>
                        <a:pt x="26" y="16"/>
                      </a:lnTo>
                      <a:lnTo>
                        <a:pt x="29" y="19"/>
                      </a:lnTo>
                      <a:lnTo>
                        <a:pt x="22" y="29"/>
                      </a:lnTo>
                      <a:lnTo>
                        <a:pt x="13" y="29"/>
                      </a:lnTo>
                      <a:lnTo>
                        <a:pt x="3" y="24"/>
                      </a:lnTo>
                      <a:lnTo>
                        <a:pt x="0" y="18"/>
                      </a:lnTo>
                      <a:lnTo>
                        <a:pt x="2" y="15"/>
                      </a:lnTo>
                      <a:lnTo>
                        <a:pt x="2" y="0"/>
                      </a:lnTo>
                      <a:lnTo>
                        <a:pt x="28" y="1"/>
                      </a:lnTo>
                    </a:path>
                  </a:pathLst>
                </a:custGeom>
                <a:solidFill>
                  <a:srgbClr val="A0A0A0"/>
                </a:solidFill>
                <a:ln w="9525" cap="rnd">
                  <a:noFill/>
                  <a:round/>
                  <a:headEnd/>
                  <a:tailEnd/>
                </a:ln>
              </p:spPr>
              <p:txBody>
                <a:bodyPr/>
                <a:lstStyle/>
                <a:p>
                  <a:endParaRPr lang="en-US"/>
                </a:p>
              </p:txBody>
            </p:sp>
          </p:grpSp>
          <p:grpSp>
            <p:nvGrpSpPr>
              <p:cNvPr id="9268" name="Group 31"/>
              <p:cNvGrpSpPr>
                <a:grpSpLocks/>
              </p:cNvGrpSpPr>
              <p:nvPr/>
            </p:nvGrpSpPr>
            <p:grpSpPr bwMode="auto">
              <a:xfrm>
                <a:off x="5340" y="1392"/>
                <a:ext cx="40" cy="119"/>
                <a:chOff x="5340" y="1392"/>
                <a:chExt cx="40" cy="119"/>
              </a:xfrm>
            </p:grpSpPr>
            <p:sp>
              <p:nvSpPr>
                <p:cNvPr id="9329" name="Freeform 32"/>
                <p:cNvSpPr>
                  <a:spLocks/>
                </p:cNvSpPr>
                <p:nvPr/>
              </p:nvSpPr>
              <p:spPr bwMode="auto">
                <a:xfrm>
                  <a:off x="5340" y="1392"/>
                  <a:ext cx="40" cy="119"/>
                </a:xfrm>
                <a:custGeom>
                  <a:avLst/>
                  <a:gdLst>
                    <a:gd name="T0" fmla="*/ 3 w 40"/>
                    <a:gd name="T1" fmla="*/ 2 h 119"/>
                    <a:gd name="T2" fmla="*/ 1 w 40"/>
                    <a:gd name="T3" fmla="*/ 42 h 119"/>
                    <a:gd name="T4" fmla="*/ 1 w 40"/>
                    <a:gd name="T5" fmla="*/ 75 h 119"/>
                    <a:gd name="T6" fmla="*/ 0 w 40"/>
                    <a:gd name="T7" fmla="*/ 112 h 119"/>
                    <a:gd name="T8" fmla="*/ 19 w 40"/>
                    <a:gd name="T9" fmla="*/ 118 h 119"/>
                    <a:gd name="T10" fmla="*/ 37 w 40"/>
                    <a:gd name="T11" fmla="*/ 118 h 119"/>
                    <a:gd name="T12" fmla="*/ 39 w 40"/>
                    <a:gd name="T13" fmla="*/ 0 h 119"/>
                    <a:gd name="T14" fmla="*/ 3 w 40"/>
                    <a:gd name="T15" fmla="*/ 2 h 119"/>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19"/>
                    <a:gd name="T26" fmla="*/ 40 w 40"/>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19">
                      <a:moveTo>
                        <a:pt x="3" y="2"/>
                      </a:moveTo>
                      <a:lnTo>
                        <a:pt x="1" y="42"/>
                      </a:lnTo>
                      <a:lnTo>
                        <a:pt x="1" y="75"/>
                      </a:lnTo>
                      <a:lnTo>
                        <a:pt x="0" y="112"/>
                      </a:lnTo>
                      <a:lnTo>
                        <a:pt x="19" y="118"/>
                      </a:lnTo>
                      <a:lnTo>
                        <a:pt x="37" y="118"/>
                      </a:lnTo>
                      <a:lnTo>
                        <a:pt x="39" y="0"/>
                      </a:lnTo>
                      <a:lnTo>
                        <a:pt x="3" y="2"/>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9330" name="Freeform 33"/>
                <p:cNvSpPr>
                  <a:spLocks/>
                </p:cNvSpPr>
                <p:nvPr/>
              </p:nvSpPr>
              <p:spPr bwMode="auto">
                <a:xfrm>
                  <a:off x="5344" y="1394"/>
                  <a:ext cx="34" cy="114"/>
                </a:xfrm>
                <a:custGeom>
                  <a:avLst/>
                  <a:gdLst>
                    <a:gd name="T0" fmla="*/ 2 w 34"/>
                    <a:gd name="T1" fmla="*/ 3 h 114"/>
                    <a:gd name="T2" fmla="*/ 0 w 34"/>
                    <a:gd name="T3" fmla="*/ 37 h 114"/>
                    <a:gd name="T4" fmla="*/ 0 w 34"/>
                    <a:gd name="T5" fmla="*/ 63 h 114"/>
                    <a:gd name="T6" fmla="*/ 0 w 34"/>
                    <a:gd name="T7" fmla="*/ 105 h 114"/>
                    <a:gd name="T8" fmla="*/ 16 w 34"/>
                    <a:gd name="T9" fmla="*/ 113 h 114"/>
                    <a:gd name="T10" fmla="*/ 30 w 34"/>
                    <a:gd name="T11" fmla="*/ 113 h 114"/>
                    <a:gd name="T12" fmla="*/ 33 w 34"/>
                    <a:gd name="T13" fmla="*/ 0 h 114"/>
                    <a:gd name="T14" fmla="*/ 2 w 34"/>
                    <a:gd name="T15" fmla="*/ 3 h 114"/>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114"/>
                    <a:gd name="T26" fmla="*/ 34 w 34"/>
                    <a:gd name="T27" fmla="*/ 114 h 1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114">
                      <a:moveTo>
                        <a:pt x="2" y="3"/>
                      </a:moveTo>
                      <a:lnTo>
                        <a:pt x="0" y="37"/>
                      </a:lnTo>
                      <a:lnTo>
                        <a:pt x="0" y="63"/>
                      </a:lnTo>
                      <a:lnTo>
                        <a:pt x="0" y="105"/>
                      </a:lnTo>
                      <a:lnTo>
                        <a:pt x="16" y="113"/>
                      </a:lnTo>
                      <a:lnTo>
                        <a:pt x="30" y="113"/>
                      </a:lnTo>
                      <a:lnTo>
                        <a:pt x="33" y="0"/>
                      </a:lnTo>
                      <a:lnTo>
                        <a:pt x="2" y="3"/>
                      </a:lnTo>
                    </a:path>
                  </a:pathLst>
                </a:custGeom>
                <a:solidFill>
                  <a:srgbClr val="808080"/>
                </a:solidFill>
                <a:ln w="9525" cap="rnd">
                  <a:noFill/>
                  <a:round/>
                  <a:headEnd/>
                  <a:tailEnd/>
                </a:ln>
              </p:spPr>
              <p:txBody>
                <a:bodyPr/>
                <a:lstStyle/>
                <a:p>
                  <a:endParaRPr lang="en-US"/>
                </a:p>
              </p:txBody>
            </p:sp>
          </p:grpSp>
          <p:grpSp>
            <p:nvGrpSpPr>
              <p:cNvPr id="9269" name="Group 34"/>
              <p:cNvGrpSpPr>
                <a:grpSpLocks/>
              </p:cNvGrpSpPr>
              <p:nvPr/>
            </p:nvGrpSpPr>
            <p:grpSpPr bwMode="auto">
              <a:xfrm>
                <a:off x="5360" y="1512"/>
                <a:ext cx="94" cy="60"/>
                <a:chOff x="5360" y="1512"/>
                <a:chExt cx="94" cy="60"/>
              </a:xfrm>
            </p:grpSpPr>
            <p:sp>
              <p:nvSpPr>
                <p:cNvPr id="9324" name="Freeform 35"/>
                <p:cNvSpPr>
                  <a:spLocks/>
                </p:cNvSpPr>
                <p:nvPr/>
              </p:nvSpPr>
              <p:spPr bwMode="auto">
                <a:xfrm>
                  <a:off x="5360" y="1512"/>
                  <a:ext cx="94" cy="60"/>
                </a:xfrm>
                <a:custGeom>
                  <a:avLst/>
                  <a:gdLst>
                    <a:gd name="T0" fmla="*/ 37 w 94"/>
                    <a:gd name="T1" fmla="*/ 1 h 60"/>
                    <a:gd name="T2" fmla="*/ 36 w 94"/>
                    <a:gd name="T3" fmla="*/ 16 h 60"/>
                    <a:gd name="T4" fmla="*/ 61 w 94"/>
                    <a:gd name="T5" fmla="*/ 31 h 60"/>
                    <a:gd name="T6" fmla="*/ 81 w 94"/>
                    <a:gd name="T7" fmla="*/ 37 h 60"/>
                    <a:gd name="T8" fmla="*/ 93 w 94"/>
                    <a:gd name="T9" fmla="*/ 43 h 60"/>
                    <a:gd name="T10" fmla="*/ 92 w 94"/>
                    <a:gd name="T11" fmla="*/ 51 h 60"/>
                    <a:gd name="T12" fmla="*/ 77 w 94"/>
                    <a:gd name="T13" fmla="*/ 57 h 60"/>
                    <a:gd name="T14" fmla="*/ 55 w 94"/>
                    <a:gd name="T15" fmla="*/ 59 h 60"/>
                    <a:gd name="T16" fmla="*/ 36 w 94"/>
                    <a:gd name="T17" fmla="*/ 55 h 60"/>
                    <a:gd name="T18" fmla="*/ 25 w 94"/>
                    <a:gd name="T19" fmla="*/ 51 h 60"/>
                    <a:gd name="T20" fmla="*/ 24 w 94"/>
                    <a:gd name="T21" fmla="*/ 55 h 60"/>
                    <a:gd name="T22" fmla="*/ 10 w 94"/>
                    <a:gd name="T23" fmla="*/ 55 h 60"/>
                    <a:gd name="T24" fmla="*/ 1 w 94"/>
                    <a:gd name="T25" fmla="*/ 52 h 60"/>
                    <a:gd name="T26" fmla="*/ 1 w 94"/>
                    <a:gd name="T27" fmla="*/ 44 h 60"/>
                    <a:gd name="T28" fmla="*/ 0 w 94"/>
                    <a:gd name="T29" fmla="*/ 39 h 60"/>
                    <a:gd name="T30" fmla="*/ 0 w 94"/>
                    <a:gd name="T31" fmla="*/ 28 h 60"/>
                    <a:gd name="T32" fmla="*/ 2 w 94"/>
                    <a:gd name="T33" fmla="*/ 22 h 60"/>
                    <a:gd name="T34" fmla="*/ 7 w 94"/>
                    <a:gd name="T35" fmla="*/ 15 h 60"/>
                    <a:gd name="T36" fmla="*/ 8 w 94"/>
                    <a:gd name="T37" fmla="*/ 0 h 60"/>
                    <a:gd name="T38" fmla="*/ 37 w 94"/>
                    <a:gd name="T39" fmla="*/ 1 h 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4"/>
                    <a:gd name="T61" fmla="*/ 0 h 60"/>
                    <a:gd name="T62" fmla="*/ 94 w 94"/>
                    <a:gd name="T63" fmla="*/ 60 h 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4" h="60">
                      <a:moveTo>
                        <a:pt x="37" y="1"/>
                      </a:moveTo>
                      <a:lnTo>
                        <a:pt x="36" y="16"/>
                      </a:lnTo>
                      <a:lnTo>
                        <a:pt x="61" y="31"/>
                      </a:lnTo>
                      <a:lnTo>
                        <a:pt x="81" y="37"/>
                      </a:lnTo>
                      <a:lnTo>
                        <a:pt x="93" y="43"/>
                      </a:lnTo>
                      <a:lnTo>
                        <a:pt x="92" y="51"/>
                      </a:lnTo>
                      <a:lnTo>
                        <a:pt x="77" y="57"/>
                      </a:lnTo>
                      <a:lnTo>
                        <a:pt x="55" y="59"/>
                      </a:lnTo>
                      <a:lnTo>
                        <a:pt x="36" y="55"/>
                      </a:lnTo>
                      <a:lnTo>
                        <a:pt x="25" y="51"/>
                      </a:lnTo>
                      <a:lnTo>
                        <a:pt x="24" y="55"/>
                      </a:lnTo>
                      <a:lnTo>
                        <a:pt x="10" y="55"/>
                      </a:lnTo>
                      <a:lnTo>
                        <a:pt x="1" y="52"/>
                      </a:lnTo>
                      <a:lnTo>
                        <a:pt x="1" y="44"/>
                      </a:lnTo>
                      <a:lnTo>
                        <a:pt x="0" y="39"/>
                      </a:lnTo>
                      <a:lnTo>
                        <a:pt x="0" y="28"/>
                      </a:lnTo>
                      <a:lnTo>
                        <a:pt x="2" y="22"/>
                      </a:lnTo>
                      <a:lnTo>
                        <a:pt x="7" y="15"/>
                      </a:lnTo>
                      <a:lnTo>
                        <a:pt x="8" y="0"/>
                      </a:lnTo>
                      <a:lnTo>
                        <a:pt x="37" y="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9325" name="Freeform 36"/>
                <p:cNvSpPr>
                  <a:spLocks/>
                </p:cNvSpPr>
                <p:nvPr/>
              </p:nvSpPr>
              <p:spPr bwMode="auto">
                <a:xfrm>
                  <a:off x="5391" y="1533"/>
                  <a:ext cx="30" cy="19"/>
                </a:xfrm>
                <a:custGeom>
                  <a:avLst/>
                  <a:gdLst>
                    <a:gd name="T0" fmla="*/ 7 w 30"/>
                    <a:gd name="T1" fmla="*/ 0 h 19"/>
                    <a:gd name="T2" fmla="*/ 0 w 30"/>
                    <a:gd name="T3" fmla="*/ 10 h 19"/>
                    <a:gd name="T4" fmla="*/ 26 w 30"/>
                    <a:gd name="T5" fmla="*/ 18 h 19"/>
                    <a:gd name="T6" fmla="*/ 29 w 30"/>
                    <a:gd name="T7" fmla="*/ 11 h 19"/>
                    <a:gd name="T8" fmla="*/ 7 w 30"/>
                    <a:gd name="T9" fmla="*/ 0 h 19"/>
                    <a:gd name="T10" fmla="*/ 0 60000 65536"/>
                    <a:gd name="T11" fmla="*/ 0 60000 65536"/>
                    <a:gd name="T12" fmla="*/ 0 60000 65536"/>
                    <a:gd name="T13" fmla="*/ 0 60000 65536"/>
                    <a:gd name="T14" fmla="*/ 0 60000 65536"/>
                    <a:gd name="T15" fmla="*/ 0 w 30"/>
                    <a:gd name="T16" fmla="*/ 0 h 19"/>
                    <a:gd name="T17" fmla="*/ 30 w 30"/>
                    <a:gd name="T18" fmla="*/ 19 h 19"/>
                  </a:gdLst>
                  <a:ahLst/>
                  <a:cxnLst>
                    <a:cxn ang="T10">
                      <a:pos x="T0" y="T1"/>
                    </a:cxn>
                    <a:cxn ang="T11">
                      <a:pos x="T2" y="T3"/>
                    </a:cxn>
                    <a:cxn ang="T12">
                      <a:pos x="T4" y="T5"/>
                    </a:cxn>
                    <a:cxn ang="T13">
                      <a:pos x="T6" y="T7"/>
                    </a:cxn>
                    <a:cxn ang="T14">
                      <a:pos x="T8" y="T9"/>
                    </a:cxn>
                  </a:cxnLst>
                  <a:rect l="T15" t="T16" r="T17" b="T18"/>
                  <a:pathLst>
                    <a:path w="30" h="19">
                      <a:moveTo>
                        <a:pt x="7" y="0"/>
                      </a:moveTo>
                      <a:lnTo>
                        <a:pt x="0" y="10"/>
                      </a:lnTo>
                      <a:lnTo>
                        <a:pt x="26" y="18"/>
                      </a:lnTo>
                      <a:lnTo>
                        <a:pt x="29" y="11"/>
                      </a:lnTo>
                      <a:lnTo>
                        <a:pt x="7" y="0"/>
                      </a:lnTo>
                    </a:path>
                  </a:pathLst>
                </a:custGeom>
                <a:solidFill>
                  <a:srgbClr val="808080"/>
                </a:solidFill>
                <a:ln w="9525" cap="rnd">
                  <a:noFill/>
                  <a:round/>
                  <a:headEnd/>
                  <a:tailEnd/>
                </a:ln>
              </p:spPr>
              <p:txBody>
                <a:bodyPr/>
                <a:lstStyle/>
                <a:p>
                  <a:endParaRPr lang="en-US"/>
                </a:p>
              </p:txBody>
            </p:sp>
            <p:sp>
              <p:nvSpPr>
                <p:cNvPr id="9326" name="Freeform 37"/>
                <p:cNvSpPr>
                  <a:spLocks/>
                </p:cNvSpPr>
                <p:nvPr/>
              </p:nvSpPr>
              <p:spPr bwMode="auto">
                <a:xfrm>
                  <a:off x="5419" y="1546"/>
                  <a:ext cx="32" cy="17"/>
                </a:xfrm>
                <a:custGeom>
                  <a:avLst/>
                  <a:gdLst>
                    <a:gd name="T0" fmla="*/ 4 w 32"/>
                    <a:gd name="T1" fmla="*/ 0 h 17"/>
                    <a:gd name="T2" fmla="*/ 0 w 32"/>
                    <a:gd name="T3" fmla="*/ 7 h 17"/>
                    <a:gd name="T4" fmla="*/ 15 w 32"/>
                    <a:gd name="T5" fmla="*/ 14 h 17"/>
                    <a:gd name="T6" fmla="*/ 22 w 32"/>
                    <a:gd name="T7" fmla="*/ 16 h 17"/>
                    <a:gd name="T8" fmla="*/ 31 w 32"/>
                    <a:gd name="T9" fmla="*/ 16 h 17"/>
                    <a:gd name="T10" fmla="*/ 22 w 32"/>
                    <a:gd name="T11" fmla="*/ 7 h 17"/>
                    <a:gd name="T12" fmla="*/ 4 w 32"/>
                    <a:gd name="T13" fmla="*/ 0 h 17"/>
                    <a:gd name="T14" fmla="*/ 0 60000 65536"/>
                    <a:gd name="T15" fmla="*/ 0 60000 65536"/>
                    <a:gd name="T16" fmla="*/ 0 60000 65536"/>
                    <a:gd name="T17" fmla="*/ 0 60000 65536"/>
                    <a:gd name="T18" fmla="*/ 0 60000 65536"/>
                    <a:gd name="T19" fmla="*/ 0 60000 65536"/>
                    <a:gd name="T20" fmla="*/ 0 60000 65536"/>
                    <a:gd name="T21" fmla="*/ 0 w 32"/>
                    <a:gd name="T22" fmla="*/ 0 h 17"/>
                    <a:gd name="T23" fmla="*/ 32 w 32"/>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7">
                      <a:moveTo>
                        <a:pt x="4" y="0"/>
                      </a:moveTo>
                      <a:lnTo>
                        <a:pt x="0" y="7"/>
                      </a:lnTo>
                      <a:lnTo>
                        <a:pt x="15" y="14"/>
                      </a:lnTo>
                      <a:lnTo>
                        <a:pt x="22" y="16"/>
                      </a:lnTo>
                      <a:lnTo>
                        <a:pt x="31" y="16"/>
                      </a:lnTo>
                      <a:lnTo>
                        <a:pt x="22" y="7"/>
                      </a:lnTo>
                      <a:lnTo>
                        <a:pt x="4" y="0"/>
                      </a:lnTo>
                    </a:path>
                  </a:pathLst>
                </a:custGeom>
                <a:solidFill>
                  <a:srgbClr val="808080"/>
                </a:solidFill>
                <a:ln w="9525" cap="rnd">
                  <a:noFill/>
                  <a:round/>
                  <a:headEnd/>
                  <a:tailEnd/>
                </a:ln>
              </p:spPr>
              <p:txBody>
                <a:bodyPr/>
                <a:lstStyle/>
                <a:p>
                  <a:endParaRPr lang="en-US"/>
                </a:p>
              </p:txBody>
            </p:sp>
            <p:sp>
              <p:nvSpPr>
                <p:cNvPr id="9327" name="Freeform 38"/>
                <p:cNvSpPr>
                  <a:spLocks/>
                </p:cNvSpPr>
                <p:nvPr/>
              </p:nvSpPr>
              <p:spPr bwMode="auto">
                <a:xfrm>
                  <a:off x="5362" y="1533"/>
                  <a:ext cx="90" cy="36"/>
                </a:xfrm>
                <a:custGeom>
                  <a:avLst/>
                  <a:gdLst>
                    <a:gd name="T0" fmla="*/ 89 w 90"/>
                    <a:gd name="T1" fmla="*/ 29 h 36"/>
                    <a:gd name="T2" fmla="*/ 89 w 90"/>
                    <a:gd name="T3" fmla="*/ 24 h 36"/>
                    <a:gd name="T4" fmla="*/ 77 w 90"/>
                    <a:gd name="T5" fmla="*/ 26 h 36"/>
                    <a:gd name="T6" fmla="*/ 58 w 90"/>
                    <a:gd name="T7" fmla="*/ 22 h 36"/>
                    <a:gd name="T8" fmla="*/ 47 w 90"/>
                    <a:gd name="T9" fmla="*/ 19 h 36"/>
                    <a:gd name="T10" fmla="*/ 27 w 90"/>
                    <a:gd name="T11" fmla="*/ 11 h 36"/>
                    <a:gd name="T12" fmla="*/ 18 w 90"/>
                    <a:gd name="T13" fmla="*/ 10 h 36"/>
                    <a:gd name="T14" fmla="*/ 9 w 90"/>
                    <a:gd name="T15" fmla="*/ 5 h 36"/>
                    <a:gd name="T16" fmla="*/ 4 w 90"/>
                    <a:gd name="T17" fmla="*/ 0 h 36"/>
                    <a:gd name="T18" fmla="*/ 0 w 90"/>
                    <a:gd name="T19" fmla="*/ 7 h 36"/>
                    <a:gd name="T20" fmla="*/ 0 w 90"/>
                    <a:gd name="T21" fmla="*/ 22 h 36"/>
                    <a:gd name="T22" fmla="*/ 6 w 90"/>
                    <a:gd name="T23" fmla="*/ 24 h 36"/>
                    <a:gd name="T24" fmla="*/ 22 w 90"/>
                    <a:gd name="T25" fmla="*/ 27 h 36"/>
                    <a:gd name="T26" fmla="*/ 29 w 90"/>
                    <a:gd name="T27" fmla="*/ 27 h 36"/>
                    <a:gd name="T28" fmla="*/ 39 w 90"/>
                    <a:gd name="T29" fmla="*/ 32 h 36"/>
                    <a:gd name="T30" fmla="*/ 51 w 90"/>
                    <a:gd name="T31" fmla="*/ 35 h 36"/>
                    <a:gd name="T32" fmla="*/ 60 w 90"/>
                    <a:gd name="T33" fmla="*/ 35 h 36"/>
                    <a:gd name="T34" fmla="*/ 73 w 90"/>
                    <a:gd name="T35" fmla="*/ 35 h 36"/>
                    <a:gd name="T36" fmla="*/ 89 w 90"/>
                    <a:gd name="T37" fmla="*/ 29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36"/>
                    <a:gd name="T59" fmla="*/ 90 w 90"/>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36">
                      <a:moveTo>
                        <a:pt x="89" y="29"/>
                      </a:moveTo>
                      <a:lnTo>
                        <a:pt x="89" y="24"/>
                      </a:lnTo>
                      <a:lnTo>
                        <a:pt x="77" y="26"/>
                      </a:lnTo>
                      <a:lnTo>
                        <a:pt x="58" y="22"/>
                      </a:lnTo>
                      <a:lnTo>
                        <a:pt x="47" y="19"/>
                      </a:lnTo>
                      <a:lnTo>
                        <a:pt x="27" y="11"/>
                      </a:lnTo>
                      <a:lnTo>
                        <a:pt x="18" y="10"/>
                      </a:lnTo>
                      <a:lnTo>
                        <a:pt x="9" y="5"/>
                      </a:lnTo>
                      <a:lnTo>
                        <a:pt x="4" y="0"/>
                      </a:lnTo>
                      <a:lnTo>
                        <a:pt x="0" y="7"/>
                      </a:lnTo>
                      <a:lnTo>
                        <a:pt x="0" y="22"/>
                      </a:lnTo>
                      <a:lnTo>
                        <a:pt x="6" y="24"/>
                      </a:lnTo>
                      <a:lnTo>
                        <a:pt x="22" y="27"/>
                      </a:lnTo>
                      <a:lnTo>
                        <a:pt x="29" y="27"/>
                      </a:lnTo>
                      <a:lnTo>
                        <a:pt x="39" y="32"/>
                      </a:lnTo>
                      <a:lnTo>
                        <a:pt x="51" y="35"/>
                      </a:lnTo>
                      <a:lnTo>
                        <a:pt x="60" y="35"/>
                      </a:lnTo>
                      <a:lnTo>
                        <a:pt x="73" y="35"/>
                      </a:lnTo>
                      <a:lnTo>
                        <a:pt x="89" y="29"/>
                      </a:lnTo>
                    </a:path>
                  </a:pathLst>
                </a:custGeom>
                <a:solidFill>
                  <a:srgbClr val="808080"/>
                </a:solidFill>
                <a:ln w="9525" cap="rnd">
                  <a:noFill/>
                  <a:round/>
                  <a:headEnd/>
                  <a:tailEnd/>
                </a:ln>
              </p:spPr>
              <p:txBody>
                <a:bodyPr/>
                <a:lstStyle/>
                <a:p>
                  <a:endParaRPr lang="en-US"/>
                </a:p>
              </p:txBody>
            </p:sp>
            <p:sp>
              <p:nvSpPr>
                <p:cNvPr id="9328" name="Freeform 39"/>
                <p:cNvSpPr>
                  <a:spLocks/>
                </p:cNvSpPr>
                <p:nvPr/>
              </p:nvSpPr>
              <p:spPr bwMode="auto">
                <a:xfrm>
                  <a:off x="5367" y="1513"/>
                  <a:ext cx="31" cy="30"/>
                </a:xfrm>
                <a:custGeom>
                  <a:avLst/>
                  <a:gdLst>
                    <a:gd name="T0" fmla="*/ 29 w 31"/>
                    <a:gd name="T1" fmla="*/ 2 h 30"/>
                    <a:gd name="T2" fmla="*/ 27 w 31"/>
                    <a:gd name="T3" fmla="*/ 16 h 30"/>
                    <a:gd name="T4" fmla="*/ 30 w 31"/>
                    <a:gd name="T5" fmla="*/ 19 h 30"/>
                    <a:gd name="T6" fmla="*/ 23 w 31"/>
                    <a:gd name="T7" fmla="*/ 29 h 30"/>
                    <a:gd name="T8" fmla="*/ 13 w 31"/>
                    <a:gd name="T9" fmla="*/ 29 h 30"/>
                    <a:gd name="T10" fmla="*/ 4 w 31"/>
                    <a:gd name="T11" fmla="*/ 24 h 30"/>
                    <a:gd name="T12" fmla="*/ 0 w 31"/>
                    <a:gd name="T13" fmla="*/ 19 h 30"/>
                    <a:gd name="T14" fmla="*/ 2 w 31"/>
                    <a:gd name="T15" fmla="*/ 15 h 30"/>
                    <a:gd name="T16" fmla="*/ 2 w 31"/>
                    <a:gd name="T17" fmla="*/ 0 h 30"/>
                    <a:gd name="T18" fmla="*/ 29 w 31"/>
                    <a:gd name="T19" fmla="*/ 2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0"/>
                    <a:gd name="T32" fmla="*/ 31 w 31"/>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0">
                      <a:moveTo>
                        <a:pt x="29" y="2"/>
                      </a:moveTo>
                      <a:lnTo>
                        <a:pt x="27" y="16"/>
                      </a:lnTo>
                      <a:lnTo>
                        <a:pt x="30" y="19"/>
                      </a:lnTo>
                      <a:lnTo>
                        <a:pt x="23" y="29"/>
                      </a:lnTo>
                      <a:lnTo>
                        <a:pt x="13" y="29"/>
                      </a:lnTo>
                      <a:lnTo>
                        <a:pt x="4" y="24"/>
                      </a:lnTo>
                      <a:lnTo>
                        <a:pt x="0" y="19"/>
                      </a:lnTo>
                      <a:lnTo>
                        <a:pt x="2" y="15"/>
                      </a:lnTo>
                      <a:lnTo>
                        <a:pt x="2" y="0"/>
                      </a:lnTo>
                      <a:lnTo>
                        <a:pt x="29" y="2"/>
                      </a:lnTo>
                    </a:path>
                  </a:pathLst>
                </a:custGeom>
                <a:solidFill>
                  <a:srgbClr val="A0A0A0"/>
                </a:solidFill>
                <a:ln w="9525" cap="rnd">
                  <a:noFill/>
                  <a:round/>
                  <a:headEnd/>
                  <a:tailEnd/>
                </a:ln>
              </p:spPr>
              <p:txBody>
                <a:bodyPr/>
                <a:lstStyle/>
                <a:p>
                  <a:endParaRPr lang="en-US"/>
                </a:p>
              </p:txBody>
            </p:sp>
          </p:grpSp>
          <p:sp>
            <p:nvSpPr>
              <p:cNvPr id="9270" name="Oval 40"/>
              <p:cNvSpPr>
                <a:spLocks noChangeArrowheads="1"/>
              </p:cNvSpPr>
              <p:nvPr/>
            </p:nvSpPr>
            <p:spPr bwMode="auto">
              <a:xfrm>
                <a:off x="5225" y="1515"/>
                <a:ext cx="103" cy="49"/>
              </a:xfrm>
              <a:prstGeom prst="ellipse">
                <a:avLst/>
              </a:prstGeom>
              <a:solidFill>
                <a:srgbClr val="606060"/>
              </a:solidFill>
              <a:ln w="12700">
                <a:solidFill>
                  <a:srgbClr val="000000"/>
                </a:solidFill>
                <a:round/>
                <a:headEnd/>
                <a:tailEnd/>
              </a:ln>
            </p:spPr>
            <p:txBody>
              <a:bodyPr wrap="none" anchor="ctr"/>
              <a:lstStyle/>
              <a:p>
                <a:endParaRPr lang="en-US" sz="2400">
                  <a:cs typeface="Angsana New" pitchFamily="18" charset="-34"/>
                </a:endParaRPr>
              </a:p>
            </p:txBody>
          </p:sp>
          <p:sp>
            <p:nvSpPr>
              <p:cNvPr id="9271" name="Rectangle 41"/>
              <p:cNvSpPr>
                <a:spLocks noChangeArrowheads="1"/>
              </p:cNvSpPr>
              <p:nvPr/>
            </p:nvSpPr>
            <p:spPr bwMode="auto">
              <a:xfrm>
                <a:off x="5265" y="1408"/>
                <a:ext cx="23" cy="117"/>
              </a:xfrm>
              <a:prstGeom prst="rect">
                <a:avLst/>
              </a:prstGeom>
              <a:solidFill>
                <a:srgbClr val="606060"/>
              </a:solidFill>
              <a:ln w="12700">
                <a:solidFill>
                  <a:srgbClr val="000000"/>
                </a:solidFill>
                <a:miter lim="800000"/>
                <a:headEnd/>
                <a:tailEnd/>
              </a:ln>
            </p:spPr>
            <p:txBody>
              <a:bodyPr wrap="none" anchor="ctr"/>
              <a:lstStyle/>
              <a:p>
                <a:endParaRPr lang="en-US" sz="2400">
                  <a:cs typeface="Angsana New" pitchFamily="18" charset="-34"/>
                </a:endParaRPr>
              </a:p>
            </p:txBody>
          </p:sp>
          <p:grpSp>
            <p:nvGrpSpPr>
              <p:cNvPr id="9272" name="Group 42"/>
              <p:cNvGrpSpPr>
                <a:grpSpLocks/>
              </p:cNvGrpSpPr>
              <p:nvPr/>
            </p:nvGrpSpPr>
            <p:grpSpPr bwMode="auto">
              <a:xfrm>
                <a:off x="5212" y="1359"/>
                <a:ext cx="146" cy="65"/>
                <a:chOff x="5212" y="1359"/>
                <a:chExt cx="146" cy="65"/>
              </a:xfrm>
            </p:grpSpPr>
            <p:sp>
              <p:nvSpPr>
                <p:cNvPr id="9322" name="Freeform 43"/>
                <p:cNvSpPr>
                  <a:spLocks/>
                </p:cNvSpPr>
                <p:nvPr/>
              </p:nvSpPr>
              <p:spPr bwMode="auto">
                <a:xfrm>
                  <a:off x="5212" y="1359"/>
                  <a:ext cx="146" cy="65"/>
                </a:xfrm>
                <a:custGeom>
                  <a:avLst/>
                  <a:gdLst>
                    <a:gd name="T0" fmla="*/ 145 w 146"/>
                    <a:gd name="T1" fmla="*/ 33 h 65"/>
                    <a:gd name="T2" fmla="*/ 143 w 146"/>
                    <a:gd name="T3" fmla="*/ 52 h 65"/>
                    <a:gd name="T4" fmla="*/ 95 w 146"/>
                    <a:gd name="T5" fmla="*/ 64 h 65"/>
                    <a:gd name="T6" fmla="*/ 43 w 146"/>
                    <a:gd name="T7" fmla="*/ 64 h 65"/>
                    <a:gd name="T8" fmla="*/ 2 w 146"/>
                    <a:gd name="T9" fmla="*/ 47 h 65"/>
                    <a:gd name="T10" fmla="*/ 0 w 146"/>
                    <a:gd name="T11" fmla="*/ 1 h 65"/>
                    <a:gd name="T12" fmla="*/ 81 w 146"/>
                    <a:gd name="T13" fmla="*/ 0 h 65"/>
                    <a:gd name="T14" fmla="*/ 145 w 146"/>
                    <a:gd name="T15" fmla="*/ 33 h 65"/>
                    <a:gd name="T16" fmla="*/ 0 60000 65536"/>
                    <a:gd name="T17" fmla="*/ 0 60000 65536"/>
                    <a:gd name="T18" fmla="*/ 0 60000 65536"/>
                    <a:gd name="T19" fmla="*/ 0 60000 65536"/>
                    <a:gd name="T20" fmla="*/ 0 60000 65536"/>
                    <a:gd name="T21" fmla="*/ 0 60000 65536"/>
                    <a:gd name="T22" fmla="*/ 0 60000 65536"/>
                    <a:gd name="T23" fmla="*/ 0 60000 65536"/>
                    <a:gd name="T24" fmla="*/ 0 w 146"/>
                    <a:gd name="T25" fmla="*/ 0 h 65"/>
                    <a:gd name="T26" fmla="*/ 146 w 146"/>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 h="65">
                      <a:moveTo>
                        <a:pt x="145" y="33"/>
                      </a:moveTo>
                      <a:lnTo>
                        <a:pt x="143" y="52"/>
                      </a:lnTo>
                      <a:lnTo>
                        <a:pt x="95" y="64"/>
                      </a:lnTo>
                      <a:lnTo>
                        <a:pt x="43" y="64"/>
                      </a:lnTo>
                      <a:lnTo>
                        <a:pt x="2" y="47"/>
                      </a:lnTo>
                      <a:lnTo>
                        <a:pt x="0" y="1"/>
                      </a:lnTo>
                      <a:lnTo>
                        <a:pt x="81" y="0"/>
                      </a:lnTo>
                      <a:lnTo>
                        <a:pt x="145" y="33"/>
                      </a:lnTo>
                    </a:path>
                  </a:pathLst>
                </a:custGeom>
                <a:solidFill>
                  <a:srgbClr val="404040"/>
                </a:solidFill>
                <a:ln w="12700" cap="rnd" cmpd="sng">
                  <a:solidFill>
                    <a:srgbClr val="000000"/>
                  </a:solidFill>
                  <a:prstDash val="solid"/>
                  <a:round/>
                  <a:headEnd/>
                  <a:tailEnd/>
                </a:ln>
              </p:spPr>
              <p:txBody>
                <a:bodyPr/>
                <a:lstStyle/>
                <a:p>
                  <a:endParaRPr lang="en-US"/>
                </a:p>
              </p:txBody>
            </p:sp>
            <p:sp>
              <p:nvSpPr>
                <p:cNvPr id="9323" name="Freeform 44"/>
                <p:cNvSpPr>
                  <a:spLocks/>
                </p:cNvSpPr>
                <p:nvPr/>
              </p:nvSpPr>
              <p:spPr bwMode="auto">
                <a:xfrm>
                  <a:off x="5215" y="1384"/>
                  <a:ext cx="140" cy="37"/>
                </a:xfrm>
                <a:custGeom>
                  <a:avLst/>
                  <a:gdLst>
                    <a:gd name="T0" fmla="*/ 139 w 140"/>
                    <a:gd name="T1" fmla="*/ 11 h 37"/>
                    <a:gd name="T2" fmla="*/ 137 w 140"/>
                    <a:gd name="T3" fmla="*/ 26 h 37"/>
                    <a:gd name="T4" fmla="*/ 94 w 140"/>
                    <a:gd name="T5" fmla="*/ 36 h 37"/>
                    <a:gd name="T6" fmla="*/ 38 w 140"/>
                    <a:gd name="T7" fmla="*/ 36 h 37"/>
                    <a:gd name="T8" fmla="*/ 0 w 140"/>
                    <a:gd name="T9" fmla="*/ 18 h 37"/>
                    <a:gd name="T10" fmla="*/ 0 w 140"/>
                    <a:gd name="T11" fmla="*/ 0 h 37"/>
                    <a:gd name="T12" fmla="*/ 36 w 140"/>
                    <a:gd name="T13" fmla="*/ 18 h 37"/>
                    <a:gd name="T14" fmla="*/ 93 w 140"/>
                    <a:gd name="T15" fmla="*/ 20 h 37"/>
                    <a:gd name="T16" fmla="*/ 139 w 140"/>
                    <a:gd name="T17" fmla="*/ 11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37"/>
                    <a:gd name="T29" fmla="*/ 140 w 140"/>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37">
                      <a:moveTo>
                        <a:pt x="139" y="11"/>
                      </a:moveTo>
                      <a:lnTo>
                        <a:pt x="137" y="26"/>
                      </a:lnTo>
                      <a:lnTo>
                        <a:pt x="94" y="36"/>
                      </a:lnTo>
                      <a:lnTo>
                        <a:pt x="38" y="36"/>
                      </a:lnTo>
                      <a:lnTo>
                        <a:pt x="0" y="18"/>
                      </a:lnTo>
                      <a:lnTo>
                        <a:pt x="0" y="0"/>
                      </a:lnTo>
                      <a:lnTo>
                        <a:pt x="36" y="18"/>
                      </a:lnTo>
                      <a:lnTo>
                        <a:pt x="93" y="20"/>
                      </a:lnTo>
                      <a:lnTo>
                        <a:pt x="139" y="11"/>
                      </a:lnTo>
                    </a:path>
                  </a:pathLst>
                </a:custGeom>
                <a:solidFill>
                  <a:srgbClr val="606060"/>
                </a:solidFill>
                <a:ln w="9525" cap="rnd">
                  <a:noFill/>
                  <a:round/>
                  <a:headEnd/>
                  <a:tailEnd/>
                </a:ln>
              </p:spPr>
              <p:txBody>
                <a:bodyPr/>
                <a:lstStyle/>
                <a:p>
                  <a:endParaRPr lang="en-US"/>
                </a:p>
              </p:txBody>
            </p:sp>
          </p:grpSp>
          <p:sp>
            <p:nvSpPr>
              <p:cNvPr id="9273" name="Freeform 45"/>
              <p:cNvSpPr>
                <a:spLocks/>
              </p:cNvSpPr>
              <p:nvPr/>
            </p:nvSpPr>
            <p:spPr bwMode="auto">
              <a:xfrm>
                <a:off x="5207" y="1291"/>
                <a:ext cx="199" cy="234"/>
              </a:xfrm>
              <a:custGeom>
                <a:avLst/>
                <a:gdLst>
                  <a:gd name="T0" fmla="*/ 197 w 199"/>
                  <a:gd name="T1" fmla="*/ 131 h 234"/>
                  <a:gd name="T2" fmla="*/ 196 w 199"/>
                  <a:gd name="T3" fmla="*/ 107 h 234"/>
                  <a:gd name="T4" fmla="*/ 196 w 199"/>
                  <a:gd name="T5" fmla="*/ 82 h 234"/>
                  <a:gd name="T6" fmla="*/ 195 w 199"/>
                  <a:gd name="T7" fmla="*/ 63 h 234"/>
                  <a:gd name="T8" fmla="*/ 187 w 199"/>
                  <a:gd name="T9" fmla="*/ 52 h 234"/>
                  <a:gd name="T10" fmla="*/ 177 w 199"/>
                  <a:gd name="T11" fmla="*/ 46 h 234"/>
                  <a:gd name="T12" fmla="*/ 153 w 199"/>
                  <a:gd name="T13" fmla="*/ 34 h 234"/>
                  <a:gd name="T14" fmla="*/ 119 w 199"/>
                  <a:gd name="T15" fmla="*/ 24 h 234"/>
                  <a:gd name="T16" fmla="*/ 112 w 199"/>
                  <a:gd name="T17" fmla="*/ 23 h 234"/>
                  <a:gd name="T18" fmla="*/ 107 w 199"/>
                  <a:gd name="T19" fmla="*/ 24 h 234"/>
                  <a:gd name="T20" fmla="*/ 106 w 199"/>
                  <a:gd name="T21" fmla="*/ 22 h 234"/>
                  <a:gd name="T22" fmla="*/ 104 w 199"/>
                  <a:gd name="T23" fmla="*/ 19 h 234"/>
                  <a:gd name="T24" fmla="*/ 102 w 199"/>
                  <a:gd name="T25" fmla="*/ 20 h 234"/>
                  <a:gd name="T26" fmla="*/ 99 w 199"/>
                  <a:gd name="T27" fmla="*/ 20 h 234"/>
                  <a:gd name="T28" fmla="*/ 98 w 199"/>
                  <a:gd name="T29" fmla="*/ 16 h 234"/>
                  <a:gd name="T30" fmla="*/ 95 w 199"/>
                  <a:gd name="T31" fmla="*/ 14 h 234"/>
                  <a:gd name="T32" fmla="*/ 92 w 199"/>
                  <a:gd name="T33" fmla="*/ 13 h 234"/>
                  <a:gd name="T34" fmla="*/ 89 w 199"/>
                  <a:gd name="T35" fmla="*/ 13 h 234"/>
                  <a:gd name="T36" fmla="*/ 90 w 199"/>
                  <a:gd name="T37" fmla="*/ 9 h 234"/>
                  <a:gd name="T38" fmla="*/ 85 w 199"/>
                  <a:gd name="T39" fmla="*/ 0 h 234"/>
                  <a:gd name="T40" fmla="*/ 4 w 199"/>
                  <a:gd name="T41" fmla="*/ 2 h 234"/>
                  <a:gd name="T42" fmla="*/ 5 w 199"/>
                  <a:gd name="T43" fmla="*/ 13 h 234"/>
                  <a:gd name="T44" fmla="*/ 4 w 199"/>
                  <a:gd name="T45" fmla="*/ 22 h 234"/>
                  <a:gd name="T46" fmla="*/ 2 w 199"/>
                  <a:gd name="T47" fmla="*/ 29 h 234"/>
                  <a:gd name="T48" fmla="*/ 1 w 199"/>
                  <a:gd name="T49" fmla="*/ 37 h 234"/>
                  <a:gd name="T50" fmla="*/ 0 w 199"/>
                  <a:gd name="T51" fmla="*/ 50 h 234"/>
                  <a:gd name="T52" fmla="*/ 1 w 199"/>
                  <a:gd name="T53" fmla="*/ 58 h 234"/>
                  <a:gd name="T54" fmla="*/ 4 w 199"/>
                  <a:gd name="T55" fmla="*/ 66 h 234"/>
                  <a:gd name="T56" fmla="*/ 6 w 199"/>
                  <a:gd name="T57" fmla="*/ 72 h 234"/>
                  <a:gd name="T58" fmla="*/ 10 w 199"/>
                  <a:gd name="T59" fmla="*/ 74 h 234"/>
                  <a:gd name="T60" fmla="*/ 16 w 199"/>
                  <a:gd name="T61" fmla="*/ 77 h 234"/>
                  <a:gd name="T62" fmla="*/ 24 w 199"/>
                  <a:gd name="T63" fmla="*/ 80 h 234"/>
                  <a:gd name="T64" fmla="*/ 27 w 199"/>
                  <a:gd name="T65" fmla="*/ 85 h 234"/>
                  <a:gd name="T66" fmla="*/ 31 w 199"/>
                  <a:gd name="T67" fmla="*/ 89 h 234"/>
                  <a:gd name="T68" fmla="*/ 38 w 199"/>
                  <a:gd name="T69" fmla="*/ 93 h 234"/>
                  <a:gd name="T70" fmla="*/ 46 w 199"/>
                  <a:gd name="T71" fmla="*/ 97 h 234"/>
                  <a:gd name="T72" fmla="*/ 58 w 199"/>
                  <a:gd name="T73" fmla="*/ 98 h 234"/>
                  <a:gd name="T74" fmla="*/ 68 w 199"/>
                  <a:gd name="T75" fmla="*/ 98 h 234"/>
                  <a:gd name="T76" fmla="*/ 76 w 199"/>
                  <a:gd name="T77" fmla="*/ 97 h 234"/>
                  <a:gd name="T78" fmla="*/ 83 w 199"/>
                  <a:gd name="T79" fmla="*/ 97 h 234"/>
                  <a:gd name="T80" fmla="*/ 89 w 199"/>
                  <a:gd name="T81" fmla="*/ 100 h 234"/>
                  <a:gd name="T82" fmla="*/ 99 w 199"/>
                  <a:gd name="T83" fmla="*/ 99 h 234"/>
                  <a:gd name="T84" fmla="*/ 141 w 199"/>
                  <a:gd name="T85" fmla="*/ 107 h 234"/>
                  <a:gd name="T86" fmla="*/ 153 w 199"/>
                  <a:gd name="T87" fmla="*/ 108 h 234"/>
                  <a:gd name="T88" fmla="*/ 148 w 199"/>
                  <a:gd name="T89" fmla="*/ 139 h 234"/>
                  <a:gd name="T90" fmla="*/ 148 w 199"/>
                  <a:gd name="T91" fmla="*/ 156 h 234"/>
                  <a:gd name="T92" fmla="*/ 150 w 199"/>
                  <a:gd name="T93" fmla="*/ 177 h 234"/>
                  <a:gd name="T94" fmla="*/ 153 w 199"/>
                  <a:gd name="T95" fmla="*/ 201 h 234"/>
                  <a:gd name="T96" fmla="*/ 153 w 199"/>
                  <a:gd name="T97" fmla="*/ 226 h 234"/>
                  <a:gd name="T98" fmla="*/ 163 w 199"/>
                  <a:gd name="T99" fmla="*/ 229 h 234"/>
                  <a:gd name="T100" fmla="*/ 175 w 199"/>
                  <a:gd name="T101" fmla="*/ 231 h 234"/>
                  <a:gd name="T102" fmla="*/ 186 w 199"/>
                  <a:gd name="T103" fmla="*/ 233 h 234"/>
                  <a:gd name="T104" fmla="*/ 198 w 199"/>
                  <a:gd name="T105" fmla="*/ 231 h 234"/>
                  <a:gd name="T106" fmla="*/ 197 w 199"/>
                  <a:gd name="T107" fmla="*/ 208 h 234"/>
                  <a:gd name="T108" fmla="*/ 197 w 199"/>
                  <a:gd name="T109" fmla="*/ 170 h 234"/>
                  <a:gd name="T110" fmla="*/ 197 w 199"/>
                  <a:gd name="T111" fmla="*/ 136 h 234"/>
                  <a:gd name="T112" fmla="*/ 197 w 199"/>
                  <a:gd name="T113" fmla="*/ 131 h 2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9"/>
                  <a:gd name="T172" fmla="*/ 0 h 234"/>
                  <a:gd name="T173" fmla="*/ 199 w 199"/>
                  <a:gd name="T174" fmla="*/ 234 h 2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9" h="234">
                    <a:moveTo>
                      <a:pt x="197" y="131"/>
                    </a:moveTo>
                    <a:lnTo>
                      <a:pt x="196" y="107"/>
                    </a:lnTo>
                    <a:lnTo>
                      <a:pt x="196" y="82"/>
                    </a:lnTo>
                    <a:lnTo>
                      <a:pt x="195" y="63"/>
                    </a:lnTo>
                    <a:lnTo>
                      <a:pt x="187" y="52"/>
                    </a:lnTo>
                    <a:lnTo>
                      <a:pt x="177" y="46"/>
                    </a:lnTo>
                    <a:lnTo>
                      <a:pt x="153" y="34"/>
                    </a:lnTo>
                    <a:lnTo>
                      <a:pt x="119" y="24"/>
                    </a:lnTo>
                    <a:lnTo>
                      <a:pt x="112" y="23"/>
                    </a:lnTo>
                    <a:lnTo>
                      <a:pt x="107" y="24"/>
                    </a:lnTo>
                    <a:lnTo>
                      <a:pt x="106" y="22"/>
                    </a:lnTo>
                    <a:lnTo>
                      <a:pt x="104" y="19"/>
                    </a:lnTo>
                    <a:lnTo>
                      <a:pt x="102" y="20"/>
                    </a:lnTo>
                    <a:lnTo>
                      <a:pt x="99" y="20"/>
                    </a:lnTo>
                    <a:lnTo>
                      <a:pt x="98" y="16"/>
                    </a:lnTo>
                    <a:lnTo>
                      <a:pt x="95" y="14"/>
                    </a:lnTo>
                    <a:lnTo>
                      <a:pt x="92" y="13"/>
                    </a:lnTo>
                    <a:lnTo>
                      <a:pt x="89" y="13"/>
                    </a:lnTo>
                    <a:lnTo>
                      <a:pt x="90" y="9"/>
                    </a:lnTo>
                    <a:lnTo>
                      <a:pt x="85" y="0"/>
                    </a:lnTo>
                    <a:lnTo>
                      <a:pt x="4" y="2"/>
                    </a:lnTo>
                    <a:lnTo>
                      <a:pt x="5" y="13"/>
                    </a:lnTo>
                    <a:lnTo>
                      <a:pt x="4" y="22"/>
                    </a:lnTo>
                    <a:lnTo>
                      <a:pt x="2" y="29"/>
                    </a:lnTo>
                    <a:lnTo>
                      <a:pt x="1" y="37"/>
                    </a:lnTo>
                    <a:lnTo>
                      <a:pt x="0" y="50"/>
                    </a:lnTo>
                    <a:lnTo>
                      <a:pt x="1" y="58"/>
                    </a:lnTo>
                    <a:lnTo>
                      <a:pt x="4" y="66"/>
                    </a:lnTo>
                    <a:lnTo>
                      <a:pt x="6" y="72"/>
                    </a:lnTo>
                    <a:lnTo>
                      <a:pt x="10" y="74"/>
                    </a:lnTo>
                    <a:lnTo>
                      <a:pt x="16" y="77"/>
                    </a:lnTo>
                    <a:lnTo>
                      <a:pt x="24" y="80"/>
                    </a:lnTo>
                    <a:lnTo>
                      <a:pt x="27" y="85"/>
                    </a:lnTo>
                    <a:lnTo>
                      <a:pt x="31" y="89"/>
                    </a:lnTo>
                    <a:lnTo>
                      <a:pt x="38" y="93"/>
                    </a:lnTo>
                    <a:lnTo>
                      <a:pt x="46" y="97"/>
                    </a:lnTo>
                    <a:lnTo>
                      <a:pt x="58" y="98"/>
                    </a:lnTo>
                    <a:lnTo>
                      <a:pt x="68" y="98"/>
                    </a:lnTo>
                    <a:lnTo>
                      <a:pt x="76" y="97"/>
                    </a:lnTo>
                    <a:lnTo>
                      <a:pt x="83" y="97"/>
                    </a:lnTo>
                    <a:lnTo>
                      <a:pt x="89" y="100"/>
                    </a:lnTo>
                    <a:lnTo>
                      <a:pt x="99" y="99"/>
                    </a:lnTo>
                    <a:lnTo>
                      <a:pt x="141" y="107"/>
                    </a:lnTo>
                    <a:lnTo>
                      <a:pt x="153" y="108"/>
                    </a:lnTo>
                    <a:lnTo>
                      <a:pt x="148" y="139"/>
                    </a:lnTo>
                    <a:lnTo>
                      <a:pt x="148" y="156"/>
                    </a:lnTo>
                    <a:lnTo>
                      <a:pt x="150" y="177"/>
                    </a:lnTo>
                    <a:lnTo>
                      <a:pt x="153" y="201"/>
                    </a:lnTo>
                    <a:lnTo>
                      <a:pt x="153" y="226"/>
                    </a:lnTo>
                    <a:lnTo>
                      <a:pt x="163" y="229"/>
                    </a:lnTo>
                    <a:lnTo>
                      <a:pt x="175" y="231"/>
                    </a:lnTo>
                    <a:lnTo>
                      <a:pt x="186" y="233"/>
                    </a:lnTo>
                    <a:lnTo>
                      <a:pt x="198" y="231"/>
                    </a:lnTo>
                    <a:lnTo>
                      <a:pt x="197" y="208"/>
                    </a:lnTo>
                    <a:lnTo>
                      <a:pt x="197" y="170"/>
                    </a:lnTo>
                    <a:lnTo>
                      <a:pt x="197" y="136"/>
                    </a:lnTo>
                    <a:lnTo>
                      <a:pt x="197" y="13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9274" name="Freeform 46"/>
              <p:cNvSpPr>
                <a:spLocks/>
              </p:cNvSpPr>
              <p:nvPr/>
            </p:nvSpPr>
            <p:spPr bwMode="auto">
              <a:xfrm>
                <a:off x="5210" y="1301"/>
                <a:ext cx="195" cy="221"/>
              </a:xfrm>
              <a:custGeom>
                <a:avLst/>
                <a:gdLst>
                  <a:gd name="T0" fmla="*/ 6 w 195"/>
                  <a:gd name="T1" fmla="*/ 11 h 221"/>
                  <a:gd name="T2" fmla="*/ 1 w 195"/>
                  <a:gd name="T3" fmla="*/ 23 h 221"/>
                  <a:gd name="T4" fmla="*/ 4 w 195"/>
                  <a:gd name="T5" fmla="*/ 61 h 221"/>
                  <a:gd name="T6" fmla="*/ 15 w 195"/>
                  <a:gd name="T7" fmla="*/ 61 h 221"/>
                  <a:gd name="T8" fmla="*/ 27 w 195"/>
                  <a:gd name="T9" fmla="*/ 74 h 221"/>
                  <a:gd name="T10" fmla="*/ 55 w 195"/>
                  <a:gd name="T11" fmla="*/ 84 h 221"/>
                  <a:gd name="T12" fmla="*/ 81 w 195"/>
                  <a:gd name="T13" fmla="*/ 84 h 221"/>
                  <a:gd name="T14" fmla="*/ 71 w 195"/>
                  <a:gd name="T15" fmla="*/ 70 h 221"/>
                  <a:gd name="T16" fmla="*/ 84 w 195"/>
                  <a:gd name="T17" fmla="*/ 83 h 221"/>
                  <a:gd name="T18" fmla="*/ 97 w 195"/>
                  <a:gd name="T19" fmla="*/ 86 h 221"/>
                  <a:gd name="T20" fmla="*/ 88 w 195"/>
                  <a:gd name="T21" fmla="*/ 77 h 221"/>
                  <a:gd name="T22" fmla="*/ 102 w 195"/>
                  <a:gd name="T23" fmla="*/ 87 h 221"/>
                  <a:gd name="T24" fmla="*/ 146 w 195"/>
                  <a:gd name="T25" fmla="*/ 95 h 221"/>
                  <a:gd name="T26" fmla="*/ 148 w 195"/>
                  <a:gd name="T27" fmla="*/ 138 h 221"/>
                  <a:gd name="T28" fmla="*/ 152 w 195"/>
                  <a:gd name="T29" fmla="*/ 213 h 221"/>
                  <a:gd name="T30" fmla="*/ 179 w 195"/>
                  <a:gd name="T31" fmla="*/ 220 h 221"/>
                  <a:gd name="T32" fmla="*/ 193 w 195"/>
                  <a:gd name="T33" fmla="*/ 165 h 221"/>
                  <a:gd name="T34" fmla="*/ 191 w 195"/>
                  <a:gd name="T35" fmla="*/ 96 h 221"/>
                  <a:gd name="T36" fmla="*/ 191 w 195"/>
                  <a:gd name="T37" fmla="*/ 63 h 221"/>
                  <a:gd name="T38" fmla="*/ 178 w 195"/>
                  <a:gd name="T39" fmla="*/ 43 h 221"/>
                  <a:gd name="T40" fmla="*/ 139 w 195"/>
                  <a:gd name="T41" fmla="*/ 25 h 221"/>
                  <a:gd name="T42" fmla="*/ 106 w 195"/>
                  <a:gd name="T43" fmla="*/ 16 h 221"/>
                  <a:gd name="T44" fmla="*/ 86 w 195"/>
                  <a:gd name="T45" fmla="*/ 34 h 221"/>
                  <a:gd name="T46" fmla="*/ 100 w 195"/>
                  <a:gd name="T47" fmla="*/ 22 h 221"/>
                  <a:gd name="T48" fmla="*/ 102 w 195"/>
                  <a:gd name="T49" fmla="*/ 13 h 221"/>
                  <a:gd name="T50" fmla="*/ 95 w 195"/>
                  <a:gd name="T51" fmla="*/ 16 h 221"/>
                  <a:gd name="T52" fmla="*/ 86 w 195"/>
                  <a:gd name="T53" fmla="*/ 23 h 221"/>
                  <a:gd name="T54" fmla="*/ 95 w 195"/>
                  <a:gd name="T55" fmla="*/ 11 h 221"/>
                  <a:gd name="T56" fmla="*/ 88 w 195"/>
                  <a:gd name="T57" fmla="*/ 6 h 221"/>
                  <a:gd name="T58" fmla="*/ 75 w 195"/>
                  <a:gd name="T59" fmla="*/ 19 h 221"/>
                  <a:gd name="T60" fmla="*/ 84 w 195"/>
                  <a:gd name="T61" fmla="*/ 3 h 221"/>
                  <a:gd name="T62" fmla="*/ 78 w 195"/>
                  <a:gd name="T63" fmla="*/ 1 h 221"/>
                  <a:gd name="T64" fmla="*/ 68 w 195"/>
                  <a:gd name="T65" fmla="*/ 10 h 221"/>
                  <a:gd name="T66" fmla="*/ 50 w 195"/>
                  <a:gd name="T67" fmla="*/ 7 h 221"/>
                  <a:gd name="T68" fmla="*/ 45 w 195"/>
                  <a:gd name="T69" fmla="*/ 11 h 221"/>
                  <a:gd name="T70" fmla="*/ 27 w 195"/>
                  <a:gd name="T71" fmla="*/ 15 h 221"/>
                  <a:gd name="T72" fmla="*/ 24 w 195"/>
                  <a:gd name="T73" fmla="*/ 7 h 221"/>
                  <a:gd name="T74" fmla="*/ 17 w 195"/>
                  <a:gd name="T75" fmla="*/ 15 h 221"/>
                  <a:gd name="T76" fmla="*/ 9 w 195"/>
                  <a:gd name="T77" fmla="*/ 7 h 2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5"/>
                  <a:gd name="T118" fmla="*/ 0 h 221"/>
                  <a:gd name="T119" fmla="*/ 195 w 195"/>
                  <a:gd name="T120" fmla="*/ 221 h 2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5" h="221">
                    <a:moveTo>
                      <a:pt x="6" y="3"/>
                    </a:moveTo>
                    <a:lnTo>
                      <a:pt x="6" y="11"/>
                    </a:lnTo>
                    <a:lnTo>
                      <a:pt x="3" y="7"/>
                    </a:lnTo>
                    <a:lnTo>
                      <a:pt x="1" y="23"/>
                    </a:lnTo>
                    <a:lnTo>
                      <a:pt x="0" y="42"/>
                    </a:lnTo>
                    <a:lnTo>
                      <a:pt x="4" y="61"/>
                    </a:lnTo>
                    <a:lnTo>
                      <a:pt x="17" y="65"/>
                    </a:lnTo>
                    <a:lnTo>
                      <a:pt x="15" y="61"/>
                    </a:lnTo>
                    <a:lnTo>
                      <a:pt x="22" y="67"/>
                    </a:lnTo>
                    <a:lnTo>
                      <a:pt x="27" y="74"/>
                    </a:lnTo>
                    <a:lnTo>
                      <a:pt x="40" y="81"/>
                    </a:lnTo>
                    <a:lnTo>
                      <a:pt x="55" y="84"/>
                    </a:lnTo>
                    <a:lnTo>
                      <a:pt x="73" y="84"/>
                    </a:lnTo>
                    <a:lnTo>
                      <a:pt x="81" y="84"/>
                    </a:lnTo>
                    <a:lnTo>
                      <a:pt x="75" y="80"/>
                    </a:lnTo>
                    <a:lnTo>
                      <a:pt x="71" y="70"/>
                    </a:lnTo>
                    <a:lnTo>
                      <a:pt x="77" y="78"/>
                    </a:lnTo>
                    <a:lnTo>
                      <a:pt x="84" y="83"/>
                    </a:lnTo>
                    <a:lnTo>
                      <a:pt x="90" y="87"/>
                    </a:lnTo>
                    <a:lnTo>
                      <a:pt x="97" y="86"/>
                    </a:lnTo>
                    <a:lnTo>
                      <a:pt x="93" y="82"/>
                    </a:lnTo>
                    <a:lnTo>
                      <a:pt x="88" y="77"/>
                    </a:lnTo>
                    <a:lnTo>
                      <a:pt x="95" y="81"/>
                    </a:lnTo>
                    <a:lnTo>
                      <a:pt x="102" y="87"/>
                    </a:lnTo>
                    <a:lnTo>
                      <a:pt x="124" y="90"/>
                    </a:lnTo>
                    <a:lnTo>
                      <a:pt x="146" y="95"/>
                    </a:lnTo>
                    <a:lnTo>
                      <a:pt x="153" y="97"/>
                    </a:lnTo>
                    <a:lnTo>
                      <a:pt x="148" y="138"/>
                    </a:lnTo>
                    <a:lnTo>
                      <a:pt x="152" y="176"/>
                    </a:lnTo>
                    <a:lnTo>
                      <a:pt x="152" y="213"/>
                    </a:lnTo>
                    <a:lnTo>
                      <a:pt x="166" y="217"/>
                    </a:lnTo>
                    <a:lnTo>
                      <a:pt x="179" y="220"/>
                    </a:lnTo>
                    <a:lnTo>
                      <a:pt x="194" y="219"/>
                    </a:lnTo>
                    <a:lnTo>
                      <a:pt x="193" y="165"/>
                    </a:lnTo>
                    <a:lnTo>
                      <a:pt x="193" y="121"/>
                    </a:lnTo>
                    <a:lnTo>
                      <a:pt x="191" y="96"/>
                    </a:lnTo>
                    <a:lnTo>
                      <a:pt x="193" y="81"/>
                    </a:lnTo>
                    <a:lnTo>
                      <a:pt x="191" y="63"/>
                    </a:lnTo>
                    <a:lnTo>
                      <a:pt x="189" y="52"/>
                    </a:lnTo>
                    <a:lnTo>
                      <a:pt x="178" y="43"/>
                    </a:lnTo>
                    <a:lnTo>
                      <a:pt x="165" y="35"/>
                    </a:lnTo>
                    <a:lnTo>
                      <a:pt x="139" y="25"/>
                    </a:lnTo>
                    <a:lnTo>
                      <a:pt x="118" y="17"/>
                    </a:lnTo>
                    <a:lnTo>
                      <a:pt x="106" y="16"/>
                    </a:lnTo>
                    <a:lnTo>
                      <a:pt x="101" y="25"/>
                    </a:lnTo>
                    <a:lnTo>
                      <a:pt x="86" y="34"/>
                    </a:lnTo>
                    <a:lnTo>
                      <a:pt x="95" y="26"/>
                    </a:lnTo>
                    <a:lnTo>
                      <a:pt x="100" y="22"/>
                    </a:lnTo>
                    <a:lnTo>
                      <a:pt x="102" y="15"/>
                    </a:lnTo>
                    <a:lnTo>
                      <a:pt x="102" y="13"/>
                    </a:lnTo>
                    <a:lnTo>
                      <a:pt x="98" y="13"/>
                    </a:lnTo>
                    <a:lnTo>
                      <a:pt x="95" y="16"/>
                    </a:lnTo>
                    <a:lnTo>
                      <a:pt x="93" y="19"/>
                    </a:lnTo>
                    <a:lnTo>
                      <a:pt x="86" y="23"/>
                    </a:lnTo>
                    <a:lnTo>
                      <a:pt x="92" y="16"/>
                    </a:lnTo>
                    <a:lnTo>
                      <a:pt x="95" y="11"/>
                    </a:lnTo>
                    <a:lnTo>
                      <a:pt x="93" y="7"/>
                    </a:lnTo>
                    <a:lnTo>
                      <a:pt x="88" y="6"/>
                    </a:lnTo>
                    <a:lnTo>
                      <a:pt x="81" y="13"/>
                    </a:lnTo>
                    <a:lnTo>
                      <a:pt x="75" y="19"/>
                    </a:lnTo>
                    <a:lnTo>
                      <a:pt x="82" y="7"/>
                    </a:lnTo>
                    <a:lnTo>
                      <a:pt x="84" y="3"/>
                    </a:lnTo>
                    <a:lnTo>
                      <a:pt x="84" y="0"/>
                    </a:lnTo>
                    <a:lnTo>
                      <a:pt x="78" y="1"/>
                    </a:lnTo>
                    <a:lnTo>
                      <a:pt x="73" y="7"/>
                    </a:lnTo>
                    <a:lnTo>
                      <a:pt x="68" y="10"/>
                    </a:lnTo>
                    <a:lnTo>
                      <a:pt x="50" y="12"/>
                    </a:lnTo>
                    <a:lnTo>
                      <a:pt x="50" y="7"/>
                    </a:lnTo>
                    <a:lnTo>
                      <a:pt x="45" y="4"/>
                    </a:lnTo>
                    <a:lnTo>
                      <a:pt x="45" y="11"/>
                    </a:lnTo>
                    <a:lnTo>
                      <a:pt x="39" y="13"/>
                    </a:lnTo>
                    <a:lnTo>
                      <a:pt x="27" y="15"/>
                    </a:lnTo>
                    <a:lnTo>
                      <a:pt x="28" y="7"/>
                    </a:lnTo>
                    <a:lnTo>
                      <a:pt x="24" y="7"/>
                    </a:lnTo>
                    <a:lnTo>
                      <a:pt x="23" y="15"/>
                    </a:lnTo>
                    <a:lnTo>
                      <a:pt x="17" y="15"/>
                    </a:lnTo>
                    <a:lnTo>
                      <a:pt x="9" y="13"/>
                    </a:lnTo>
                    <a:lnTo>
                      <a:pt x="9" y="7"/>
                    </a:lnTo>
                    <a:lnTo>
                      <a:pt x="6" y="3"/>
                    </a:lnTo>
                  </a:path>
                </a:pathLst>
              </a:custGeom>
              <a:solidFill>
                <a:srgbClr val="808080"/>
              </a:solidFill>
              <a:ln w="9525" cap="rnd">
                <a:noFill/>
                <a:round/>
                <a:headEnd/>
                <a:tailEnd/>
              </a:ln>
            </p:spPr>
            <p:txBody>
              <a:bodyPr/>
              <a:lstStyle/>
              <a:p>
                <a:endParaRPr lang="en-US"/>
              </a:p>
            </p:txBody>
          </p:sp>
          <p:sp>
            <p:nvSpPr>
              <p:cNvPr id="9275" name="Freeform 47"/>
              <p:cNvSpPr>
                <a:spLocks/>
              </p:cNvSpPr>
              <p:nvPr/>
            </p:nvSpPr>
            <p:spPr bwMode="auto">
              <a:xfrm>
                <a:off x="5236" y="1338"/>
                <a:ext cx="28" cy="17"/>
              </a:xfrm>
              <a:custGeom>
                <a:avLst/>
                <a:gdLst>
                  <a:gd name="T0" fmla="*/ 0 w 28"/>
                  <a:gd name="T1" fmla="*/ 0 h 17"/>
                  <a:gd name="T2" fmla="*/ 12 w 28"/>
                  <a:gd name="T3" fmla="*/ 16 h 17"/>
                  <a:gd name="T4" fmla="*/ 27 w 28"/>
                  <a:gd name="T5" fmla="*/ 11 h 17"/>
                  <a:gd name="T6" fmla="*/ 0 w 28"/>
                  <a:gd name="T7" fmla="*/ 0 h 17"/>
                  <a:gd name="T8" fmla="*/ 0 60000 65536"/>
                  <a:gd name="T9" fmla="*/ 0 60000 65536"/>
                  <a:gd name="T10" fmla="*/ 0 60000 65536"/>
                  <a:gd name="T11" fmla="*/ 0 60000 65536"/>
                  <a:gd name="T12" fmla="*/ 0 w 28"/>
                  <a:gd name="T13" fmla="*/ 0 h 17"/>
                  <a:gd name="T14" fmla="*/ 28 w 28"/>
                  <a:gd name="T15" fmla="*/ 17 h 17"/>
                </a:gdLst>
                <a:ahLst/>
                <a:cxnLst>
                  <a:cxn ang="T8">
                    <a:pos x="T0" y="T1"/>
                  </a:cxn>
                  <a:cxn ang="T9">
                    <a:pos x="T2" y="T3"/>
                  </a:cxn>
                  <a:cxn ang="T10">
                    <a:pos x="T4" y="T5"/>
                  </a:cxn>
                  <a:cxn ang="T11">
                    <a:pos x="T6" y="T7"/>
                  </a:cxn>
                </a:cxnLst>
                <a:rect l="T12" t="T13" r="T14" b="T15"/>
                <a:pathLst>
                  <a:path w="28" h="17">
                    <a:moveTo>
                      <a:pt x="0" y="0"/>
                    </a:moveTo>
                    <a:lnTo>
                      <a:pt x="12" y="16"/>
                    </a:lnTo>
                    <a:lnTo>
                      <a:pt x="27" y="11"/>
                    </a:lnTo>
                    <a:lnTo>
                      <a:pt x="0" y="0"/>
                    </a:lnTo>
                  </a:path>
                </a:pathLst>
              </a:custGeom>
              <a:solidFill>
                <a:srgbClr val="606060"/>
              </a:solidFill>
              <a:ln w="9525" cap="rnd">
                <a:noFill/>
                <a:round/>
                <a:headEnd/>
                <a:tailEnd/>
              </a:ln>
            </p:spPr>
            <p:txBody>
              <a:bodyPr/>
              <a:lstStyle/>
              <a:p>
                <a:endParaRPr lang="en-US"/>
              </a:p>
            </p:txBody>
          </p:sp>
          <p:sp>
            <p:nvSpPr>
              <p:cNvPr id="9276" name="Freeform 48"/>
              <p:cNvSpPr>
                <a:spLocks/>
              </p:cNvSpPr>
              <p:nvPr/>
            </p:nvSpPr>
            <p:spPr bwMode="auto">
              <a:xfrm>
                <a:off x="5211" y="1328"/>
                <a:ext cx="17" cy="17"/>
              </a:xfrm>
              <a:custGeom>
                <a:avLst/>
                <a:gdLst>
                  <a:gd name="T0" fmla="*/ 0 w 17"/>
                  <a:gd name="T1" fmla="*/ 0 h 17"/>
                  <a:gd name="T2" fmla="*/ 4 w 17"/>
                  <a:gd name="T3" fmla="*/ 10 h 17"/>
                  <a:gd name="T4" fmla="*/ 16 w 17"/>
                  <a:gd name="T5" fmla="*/ 14 h 17"/>
                  <a:gd name="T6" fmla="*/ 4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4" y="10"/>
                    </a:lnTo>
                    <a:lnTo>
                      <a:pt x="16" y="14"/>
                    </a:lnTo>
                    <a:lnTo>
                      <a:pt x="4" y="16"/>
                    </a:lnTo>
                    <a:lnTo>
                      <a:pt x="0" y="0"/>
                    </a:lnTo>
                  </a:path>
                </a:pathLst>
              </a:custGeom>
              <a:solidFill>
                <a:srgbClr val="606060"/>
              </a:solidFill>
              <a:ln w="9525" cap="rnd">
                <a:noFill/>
                <a:round/>
                <a:headEnd/>
                <a:tailEnd/>
              </a:ln>
            </p:spPr>
            <p:txBody>
              <a:bodyPr/>
              <a:lstStyle/>
              <a:p>
                <a:endParaRPr lang="en-US"/>
              </a:p>
            </p:txBody>
          </p:sp>
          <p:sp>
            <p:nvSpPr>
              <p:cNvPr id="9277" name="Freeform 49"/>
              <p:cNvSpPr>
                <a:spLocks/>
              </p:cNvSpPr>
              <p:nvPr/>
            </p:nvSpPr>
            <p:spPr bwMode="auto">
              <a:xfrm>
                <a:off x="5277" y="1323"/>
                <a:ext cx="26" cy="18"/>
              </a:xfrm>
              <a:custGeom>
                <a:avLst/>
                <a:gdLst>
                  <a:gd name="T0" fmla="*/ 0 w 26"/>
                  <a:gd name="T1" fmla="*/ 0 h 18"/>
                  <a:gd name="T2" fmla="*/ 11 w 26"/>
                  <a:gd name="T3" fmla="*/ 1 h 18"/>
                  <a:gd name="T4" fmla="*/ 13 w 26"/>
                  <a:gd name="T5" fmla="*/ 3 h 18"/>
                  <a:gd name="T6" fmla="*/ 13 w 26"/>
                  <a:gd name="T7" fmla="*/ 8 h 18"/>
                  <a:gd name="T8" fmla="*/ 14 w 26"/>
                  <a:gd name="T9" fmla="*/ 14 h 18"/>
                  <a:gd name="T10" fmla="*/ 25 w 26"/>
                  <a:gd name="T11" fmla="*/ 17 h 18"/>
                  <a:gd name="T12" fmla="*/ 12 w 26"/>
                  <a:gd name="T13" fmla="*/ 16 h 18"/>
                  <a:gd name="T14" fmla="*/ 10 w 26"/>
                  <a:gd name="T15" fmla="*/ 5 h 18"/>
                  <a:gd name="T16" fmla="*/ 0 w 26"/>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8"/>
                  <a:gd name="T29" fmla="*/ 26 w 2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8">
                    <a:moveTo>
                      <a:pt x="0" y="0"/>
                    </a:moveTo>
                    <a:lnTo>
                      <a:pt x="11" y="1"/>
                    </a:lnTo>
                    <a:lnTo>
                      <a:pt x="13" y="3"/>
                    </a:lnTo>
                    <a:lnTo>
                      <a:pt x="13" y="8"/>
                    </a:lnTo>
                    <a:lnTo>
                      <a:pt x="14" y="14"/>
                    </a:lnTo>
                    <a:lnTo>
                      <a:pt x="25" y="17"/>
                    </a:lnTo>
                    <a:lnTo>
                      <a:pt x="12" y="16"/>
                    </a:lnTo>
                    <a:lnTo>
                      <a:pt x="10" y="5"/>
                    </a:lnTo>
                    <a:lnTo>
                      <a:pt x="0" y="0"/>
                    </a:lnTo>
                  </a:path>
                </a:pathLst>
              </a:custGeom>
              <a:solidFill>
                <a:srgbClr val="606060"/>
              </a:solidFill>
              <a:ln w="9525" cap="rnd">
                <a:noFill/>
                <a:round/>
                <a:headEnd/>
                <a:tailEnd/>
              </a:ln>
            </p:spPr>
            <p:txBody>
              <a:bodyPr/>
              <a:lstStyle/>
              <a:p>
                <a:endParaRPr lang="en-US"/>
              </a:p>
            </p:txBody>
          </p:sp>
          <p:sp>
            <p:nvSpPr>
              <p:cNvPr id="9278" name="Freeform 50"/>
              <p:cNvSpPr>
                <a:spLocks/>
              </p:cNvSpPr>
              <p:nvPr/>
            </p:nvSpPr>
            <p:spPr bwMode="auto">
              <a:xfrm>
                <a:off x="5303" y="1361"/>
                <a:ext cx="80" cy="27"/>
              </a:xfrm>
              <a:custGeom>
                <a:avLst/>
                <a:gdLst>
                  <a:gd name="T0" fmla="*/ 0 w 80"/>
                  <a:gd name="T1" fmla="*/ 0 h 27"/>
                  <a:gd name="T2" fmla="*/ 19 w 80"/>
                  <a:gd name="T3" fmla="*/ 1 h 27"/>
                  <a:gd name="T4" fmla="*/ 40 w 80"/>
                  <a:gd name="T5" fmla="*/ 8 h 27"/>
                  <a:gd name="T6" fmla="*/ 56 w 80"/>
                  <a:gd name="T7" fmla="*/ 8 h 27"/>
                  <a:gd name="T8" fmla="*/ 68 w 80"/>
                  <a:gd name="T9" fmla="*/ 12 h 27"/>
                  <a:gd name="T10" fmla="*/ 73 w 80"/>
                  <a:gd name="T11" fmla="*/ 21 h 27"/>
                  <a:gd name="T12" fmla="*/ 79 w 80"/>
                  <a:gd name="T13" fmla="*/ 26 h 27"/>
                  <a:gd name="T14" fmla="*/ 73 w 80"/>
                  <a:gd name="T15" fmla="*/ 24 h 27"/>
                  <a:gd name="T16" fmla="*/ 68 w 80"/>
                  <a:gd name="T17" fmla="*/ 14 h 27"/>
                  <a:gd name="T18" fmla="*/ 50 w 80"/>
                  <a:gd name="T19" fmla="*/ 10 h 27"/>
                  <a:gd name="T20" fmla="*/ 40 w 80"/>
                  <a:gd name="T21" fmla="*/ 10 h 27"/>
                  <a:gd name="T22" fmla="*/ 32 w 80"/>
                  <a:gd name="T23" fmla="*/ 8 h 27"/>
                  <a:gd name="T24" fmla="*/ 19 w 80"/>
                  <a:gd name="T25" fmla="*/ 3 h 27"/>
                  <a:gd name="T26" fmla="*/ 0 w 80"/>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0"/>
                  <a:gd name="T43" fmla="*/ 0 h 27"/>
                  <a:gd name="T44" fmla="*/ 80 w 80"/>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0" h="27">
                    <a:moveTo>
                      <a:pt x="0" y="0"/>
                    </a:moveTo>
                    <a:lnTo>
                      <a:pt x="19" y="1"/>
                    </a:lnTo>
                    <a:lnTo>
                      <a:pt x="40" y="8"/>
                    </a:lnTo>
                    <a:lnTo>
                      <a:pt x="56" y="8"/>
                    </a:lnTo>
                    <a:lnTo>
                      <a:pt x="68" y="12"/>
                    </a:lnTo>
                    <a:lnTo>
                      <a:pt x="73" y="21"/>
                    </a:lnTo>
                    <a:lnTo>
                      <a:pt x="79" y="26"/>
                    </a:lnTo>
                    <a:lnTo>
                      <a:pt x="73" y="24"/>
                    </a:lnTo>
                    <a:lnTo>
                      <a:pt x="68" y="14"/>
                    </a:lnTo>
                    <a:lnTo>
                      <a:pt x="50" y="10"/>
                    </a:lnTo>
                    <a:lnTo>
                      <a:pt x="40" y="10"/>
                    </a:lnTo>
                    <a:lnTo>
                      <a:pt x="32" y="8"/>
                    </a:lnTo>
                    <a:lnTo>
                      <a:pt x="19" y="3"/>
                    </a:lnTo>
                    <a:lnTo>
                      <a:pt x="0" y="0"/>
                    </a:lnTo>
                  </a:path>
                </a:pathLst>
              </a:custGeom>
              <a:solidFill>
                <a:srgbClr val="606060"/>
              </a:solidFill>
              <a:ln w="9525" cap="rnd">
                <a:noFill/>
                <a:round/>
                <a:headEnd/>
                <a:tailEnd/>
              </a:ln>
            </p:spPr>
            <p:txBody>
              <a:bodyPr/>
              <a:lstStyle/>
              <a:p>
                <a:endParaRPr lang="en-US"/>
              </a:p>
            </p:txBody>
          </p:sp>
          <p:sp>
            <p:nvSpPr>
              <p:cNvPr id="9279" name="Freeform 51"/>
              <p:cNvSpPr>
                <a:spLocks/>
              </p:cNvSpPr>
              <p:nvPr/>
            </p:nvSpPr>
            <p:spPr bwMode="auto">
              <a:xfrm>
                <a:off x="5222" y="1021"/>
                <a:ext cx="71" cy="98"/>
              </a:xfrm>
              <a:custGeom>
                <a:avLst/>
                <a:gdLst>
                  <a:gd name="T0" fmla="*/ 46 w 71"/>
                  <a:gd name="T1" fmla="*/ 3 h 98"/>
                  <a:gd name="T2" fmla="*/ 53 w 71"/>
                  <a:gd name="T3" fmla="*/ 8 h 98"/>
                  <a:gd name="T4" fmla="*/ 56 w 71"/>
                  <a:gd name="T5" fmla="*/ 16 h 98"/>
                  <a:gd name="T6" fmla="*/ 59 w 71"/>
                  <a:gd name="T7" fmla="*/ 23 h 98"/>
                  <a:gd name="T8" fmla="*/ 61 w 71"/>
                  <a:gd name="T9" fmla="*/ 27 h 98"/>
                  <a:gd name="T10" fmla="*/ 61 w 71"/>
                  <a:gd name="T11" fmla="*/ 31 h 98"/>
                  <a:gd name="T12" fmla="*/ 60 w 71"/>
                  <a:gd name="T13" fmla="*/ 36 h 98"/>
                  <a:gd name="T14" fmla="*/ 63 w 71"/>
                  <a:gd name="T15" fmla="*/ 40 h 98"/>
                  <a:gd name="T16" fmla="*/ 67 w 71"/>
                  <a:gd name="T17" fmla="*/ 50 h 98"/>
                  <a:gd name="T18" fmla="*/ 70 w 71"/>
                  <a:gd name="T19" fmla="*/ 56 h 98"/>
                  <a:gd name="T20" fmla="*/ 70 w 71"/>
                  <a:gd name="T21" fmla="*/ 57 h 98"/>
                  <a:gd name="T22" fmla="*/ 69 w 71"/>
                  <a:gd name="T23" fmla="*/ 60 h 98"/>
                  <a:gd name="T24" fmla="*/ 67 w 71"/>
                  <a:gd name="T25" fmla="*/ 60 h 98"/>
                  <a:gd name="T26" fmla="*/ 64 w 71"/>
                  <a:gd name="T27" fmla="*/ 60 h 98"/>
                  <a:gd name="T28" fmla="*/ 63 w 71"/>
                  <a:gd name="T29" fmla="*/ 61 h 98"/>
                  <a:gd name="T30" fmla="*/ 63 w 71"/>
                  <a:gd name="T31" fmla="*/ 65 h 98"/>
                  <a:gd name="T32" fmla="*/ 63 w 71"/>
                  <a:gd name="T33" fmla="*/ 70 h 98"/>
                  <a:gd name="T34" fmla="*/ 62 w 71"/>
                  <a:gd name="T35" fmla="*/ 72 h 98"/>
                  <a:gd name="T36" fmla="*/ 63 w 71"/>
                  <a:gd name="T37" fmla="*/ 76 h 98"/>
                  <a:gd name="T38" fmla="*/ 60 w 71"/>
                  <a:gd name="T39" fmla="*/ 79 h 98"/>
                  <a:gd name="T40" fmla="*/ 59 w 71"/>
                  <a:gd name="T41" fmla="*/ 85 h 98"/>
                  <a:gd name="T42" fmla="*/ 57 w 71"/>
                  <a:gd name="T43" fmla="*/ 87 h 98"/>
                  <a:gd name="T44" fmla="*/ 54 w 71"/>
                  <a:gd name="T45" fmla="*/ 87 h 98"/>
                  <a:gd name="T46" fmla="*/ 49 w 71"/>
                  <a:gd name="T47" fmla="*/ 86 h 98"/>
                  <a:gd name="T48" fmla="*/ 44 w 71"/>
                  <a:gd name="T49" fmla="*/ 85 h 98"/>
                  <a:gd name="T50" fmla="*/ 45 w 71"/>
                  <a:gd name="T51" fmla="*/ 97 h 98"/>
                  <a:gd name="T52" fmla="*/ 7 w 71"/>
                  <a:gd name="T53" fmla="*/ 81 h 98"/>
                  <a:gd name="T54" fmla="*/ 11 w 71"/>
                  <a:gd name="T55" fmla="*/ 72 h 98"/>
                  <a:gd name="T56" fmla="*/ 9 w 71"/>
                  <a:gd name="T57" fmla="*/ 65 h 98"/>
                  <a:gd name="T58" fmla="*/ 0 w 71"/>
                  <a:gd name="T59" fmla="*/ 52 h 98"/>
                  <a:gd name="T60" fmla="*/ 0 w 71"/>
                  <a:gd name="T61" fmla="*/ 18 h 98"/>
                  <a:gd name="T62" fmla="*/ 7 w 71"/>
                  <a:gd name="T63" fmla="*/ 9 h 98"/>
                  <a:gd name="T64" fmla="*/ 15 w 71"/>
                  <a:gd name="T65" fmla="*/ 4 h 98"/>
                  <a:gd name="T66" fmla="*/ 24 w 71"/>
                  <a:gd name="T67" fmla="*/ 0 h 98"/>
                  <a:gd name="T68" fmla="*/ 36 w 71"/>
                  <a:gd name="T69" fmla="*/ 2 h 98"/>
                  <a:gd name="T70" fmla="*/ 46 w 71"/>
                  <a:gd name="T71" fmla="*/ 3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
                  <a:gd name="T109" fmla="*/ 0 h 98"/>
                  <a:gd name="T110" fmla="*/ 71 w 71"/>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 h="98">
                    <a:moveTo>
                      <a:pt x="46" y="3"/>
                    </a:moveTo>
                    <a:lnTo>
                      <a:pt x="53" y="8"/>
                    </a:lnTo>
                    <a:lnTo>
                      <a:pt x="56" y="16"/>
                    </a:lnTo>
                    <a:lnTo>
                      <a:pt x="59" y="23"/>
                    </a:lnTo>
                    <a:lnTo>
                      <a:pt x="61" y="27"/>
                    </a:lnTo>
                    <a:lnTo>
                      <a:pt x="61" y="31"/>
                    </a:lnTo>
                    <a:lnTo>
                      <a:pt x="60" y="36"/>
                    </a:lnTo>
                    <a:lnTo>
                      <a:pt x="63" y="40"/>
                    </a:lnTo>
                    <a:lnTo>
                      <a:pt x="67" y="50"/>
                    </a:lnTo>
                    <a:lnTo>
                      <a:pt x="70" y="56"/>
                    </a:lnTo>
                    <a:lnTo>
                      <a:pt x="70" y="57"/>
                    </a:lnTo>
                    <a:lnTo>
                      <a:pt x="69" y="60"/>
                    </a:lnTo>
                    <a:lnTo>
                      <a:pt x="67" y="60"/>
                    </a:lnTo>
                    <a:lnTo>
                      <a:pt x="64" y="60"/>
                    </a:lnTo>
                    <a:lnTo>
                      <a:pt x="63" y="61"/>
                    </a:lnTo>
                    <a:lnTo>
                      <a:pt x="63" y="65"/>
                    </a:lnTo>
                    <a:lnTo>
                      <a:pt x="63" y="70"/>
                    </a:lnTo>
                    <a:lnTo>
                      <a:pt x="62" y="72"/>
                    </a:lnTo>
                    <a:lnTo>
                      <a:pt x="63" y="76"/>
                    </a:lnTo>
                    <a:lnTo>
                      <a:pt x="60" y="79"/>
                    </a:lnTo>
                    <a:lnTo>
                      <a:pt x="59" y="85"/>
                    </a:lnTo>
                    <a:lnTo>
                      <a:pt x="57" y="87"/>
                    </a:lnTo>
                    <a:lnTo>
                      <a:pt x="54" y="87"/>
                    </a:lnTo>
                    <a:lnTo>
                      <a:pt x="49" y="86"/>
                    </a:lnTo>
                    <a:lnTo>
                      <a:pt x="44" y="85"/>
                    </a:lnTo>
                    <a:lnTo>
                      <a:pt x="45" y="97"/>
                    </a:lnTo>
                    <a:lnTo>
                      <a:pt x="7" y="81"/>
                    </a:lnTo>
                    <a:lnTo>
                      <a:pt x="11" y="72"/>
                    </a:lnTo>
                    <a:lnTo>
                      <a:pt x="9" y="65"/>
                    </a:lnTo>
                    <a:lnTo>
                      <a:pt x="0" y="52"/>
                    </a:lnTo>
                    <a:lnTo>
                      <a:pt x="0" y="18"/>
                    </a:lnTo>
                    <a:lnTo>
                      <a:pt x="7" y="9"/>
                    </a:lnTo>
                    <a:lnTo>
                      <a:pt x="15" y="4"/>
                    </a:lnTo>
                    <a:lnTo>
                      <a:pt x="24" y="0"/>
                    </a:lnTo>
                    <a:lnTo>
                      <a:pt x="36" y="2"/>
                    </a:lnTo>
                    <a:lnTo>
                      <a:pt x="46" y="3"/>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9280" name="Freeform 52"/>
              <p:cNvSpPr>
                <a:spLocks/>
              </p:cNvSpPr>
              <p:nvPr/>
            </p:nvSpPr>
            <p:spPr bwMode="auto">
              <a:xfrm>
                <a:off x="5284" y="1079"/>
                <a:ext cx="17" cy="17"/>
              </a:xfrm>
              <a:custGeom>
                <a:avLst/>
                <a:gdLst>
                  <a:gd name="T0" fmla="*/ 16 w 17"/>
                  <a:gd name="T1" fmla="*/ 16 h 17"/>
                  <a:gd name="T2" fmla="*/ 12 w 17"/>
                  <a:gd name="T3" fmla="*/ 16 h 17"/>
                  <a:gd name="T4" fmla="*/ 3 w 17"/>
                  <a:gd name="T5" fmla="*/ 16 h 17"/>
                  <a:gd name="T6" fmla="*/ 0 w 17"/>
                  <a:gd name="T7" fmla="*/ 16 h 17"/>
                  <a:gd name="T8" fmla="*/ 0 w 17"/>
                  <a:gd name="T9" fmla="*/ 0 h 17"/>
                  <a:gd name="T10" fmla="*/ 3 w 17"/>
                  <a:gd name="T11" fmla="*/ 0 h 17"/>
                  <a:gd name="T12" fmla="*/ 16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6"/>
                    </a:moveTo>
                    <a:lnTo>
                      <a:pt x="12" y="16"/>
                    </a:lnTo>
                    <a:lnTo>
                      <a:pt x="3" y="16"/>
                    </a:lnTo>
                    <a:lnTo>
                      <a:pt x="0" y="16"/>
                    </a:lnTo>
                    <a:lnTo>
                      <a:pt x="0" y="0"/>
                    </a:lnTo>
                    <a:lnTo>
                      <a:pt x="3" y="0"/>
                    </a:lnTo>
                    <a:lnTo>
                      <a:pt x="16" y="16"/>
                    </a:lnTo>
                  </a:path>
                </a:pathLst>
              </a:custGeom>
              <a:solidFill>
                <a:srgbClr val="402000"/>
              </a:solidFill>
              <a:ln w="9525" cap="rnd">
                <a:noFill/>
                <a:round/>
                <a:headEnd/>
                <a:tailEnd/>
              </a:ln>
            </p:spPr>
            <p:txBody>
              <a:bodyPr/>
              <a:lstStyle/>
              <a:p>
                <a:endParaRPr lang="en-US"/>
              </a:p>
            </p:txBody>
          </p:sp>
          <p:sp>
            <p:nvSpPr>
              <p:cNvPr id="9281" name="Freeform 53"/>
              <p:cNvSpPr>
                <a:spLocks/>
              </p:cNvSpPr>
              <p:nvPr/>
            </p:nvSpPr>
            <p:spPr bwMode="auto">
              <a:xfrm>
                <a:off x="5283" y="1075"/>
                <a:ext cx="17" cy="17"/>
              </a:xfrm>
              <a:custGeom>
                <a:avLst/>
                <a:gdLst>
                  <a:gd name="T0" fmla="*/ 16 w 17"/>
                  <a:gd name="T1" fmla="*/ 0 h 17"/>
                  <a:gd name="T2" fmla="*/ 8 w 17"/>
                  <a:gd name="T3" fmla="*/ 6 h 17"/>
                  <a:gd name="T4" fmla="*/ 8 w 17"/>
                  <a:gd name="T5" fmla="*/ 9 h 17"/>
                  <a:gd name="T6" fmla="*/ 0 w 17"/>
                  <a:gd name="T7" fmla="*/ 16 h 17"/>
                  <a:gd name="T8" fmla="*/ 0 w 17"/>
                  <a:gd name="T9" fmla="*/ 6 h 17"/>
                  <a:gd name="T10" fmla="*/ 0 w 17"/>
                  <a:gd name="T11" fmla="*/ 3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8" y="6"/>
                    </a:lnTo>
                    <a:lnTo>
                      <a:pt x="8" y="9"/>
                    </a:lnTo>
                    <a:lnTo>
                      <a:pt x="0" y="16"/>
                    </a:lnTo>
                    <a:lnTo>
                      <a:pt x="0" y="6"/>
                    </a:lnTo>
                    <a:lnTo>
                      <a:pt x="0" y="3"/>
                    </a:lnTo>
                    <a:lnTo>
                      <a:pt x="16" y="0"/>
                    </a:lnTo>
                  </a:path>
                </a:pathLst>
              </a:custGeom>
              <a:solidFill>
                <a:srgbClr val="402000"/>
              </a:solidFill>
              <a:ln w="9525" cap="rnd">
                <a:noFill/>
                <a:round/>
                <a:headEnd/>
                <a:tailEnd/>
              </a:ln>
            </p:spPr>
            <p:txBody>
              <a:bodyPr/>
              <a:lstStyle/>
              <a:p>
                <a:endParaRPr lang="en-US"/>
              </a:p>
            </p:txBody>
          </p:sp>
          <p:sp>
            <p:nvSpPr>
              <p:cNvPr id="9282" name="Freeform 54"/>
              <p:cNvSpPr>
                <a:spLocks/>
              </p:cNvSpPr>
              <p:nvPr/>
            </p:nvSpPr>
            <p:spPr bwMode="auto">
              <a:xfrm>
                <a:off x="5280" y="1064"/>
                <a:ext cx="17" cy="17"/>
              </a:xfrm>
              <a:custGeom>
                <a:avLst/>
                <a:gdLst>
                  <a:gd name="T0" fmla="*/ 0 w 17"/>
                  <a:gd name="T1" fmla="*/ 0 h 17"/>
                  <a:gd name="T2" fmla="*/ 16 w 17"/>
                  <a:gd name="T3" fmla="*/ 10 h 17"/>
                  <a:gd name="T4" fmla="*/ 16 w 17"/>
                  <a:gd name="T5" fmla="*/ 16 h 17"/>
                  <a:gd name="T6" fmla="*/ 8 w 17"/>
                  <a:gd name="T7" fmla="*/ 1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10"/>
                    </a:lnTo>
                    <a:lnTo>
                      <a:pt x="16" y="16"/>
                    </a:lnTo>
                    <a:lnTo>
                      <a:pt x="8" y="12"/>
                    </a:lnTo>
                    <a:lnTo>
                      <a:pt x="0" y="0"/>
                    </a:lnTo>
                  </a:path>
                </a:pathLst>
              </a:custGeom>
              <a:solidFill>
                <a:srgbClr val="402000"/>
              </a:solidFill>
              <a:ln w="9525" cap="rnd">
                <a:noFill/>
                <a:round/>
                <a:headEnd/>
                <a:tailEnd/>
              </a:ln>
            </p:spPr>
            <p:txBody>
              <a:bodyPr/>
              <a:lstStyle/>
              <a:p>
                <a:endParaRPr lang="en-US"/>
              </a:p>
            </p:txBody>
          </p:sp>
          <p:sp>
            <p:nvSpPr>
              <p:cNvPr id="9283" name="Freeform 55"/>
              <p:cNvSpPr>
                <a:spLocks/>
              </p:cNvSpPr>
              <p:nvPr/>
            </p:nvSpPr>
            <p:spPr bwMode="auto">
              <a:xfrm>
                <a:off x="5272" y="1057"/>
                <a:ext cx="17" cy="17"/>
              </a:xfrm>
              <a:custGeom>
                <a:avLst/>
                <a:gdLst>
                  <a:gd name="T0" fmla="*/ 16 w 17"/>
                  <a:gd name="T1" fmla="*/ 0 h 17"/>
                  <a:gd name="T2" fmla="*/ 13 w 17"/>
                  <a:gd name="T3" fmla="*/ 9 h 17"/>
                  <a:gd name="T4" fmla="*/ 13 w 17"/>
                  <a:gd name="T5" fmla="*/ 11 h 17"/>
                  <a:gd name="T6" fmla="*/ 13 w 17"/>
                  <a:gd name="T7" fmla="*/ 13 h 17"/>
                  <a:gd name="T8" fmla="*/ 14 w 17"/>
                  <a:gd name="T9" fmla="*/ 16 h 17"/>
                  <a:gd name="T10" fmla="*/ 11 w 17"/>
                  <a:gd name="T11" fmla="*/ 11 h 17"/>
                  <a:gd name="T12" fmla="*/ 8 w 17"/>
                  <a:gd name="T13" fmla="*/ 11 h 17"/>
                  <a:gd name="T14" fmla="*/ 5 w 17"/>
                  <a:gd name="T15" fmla="*/ 9 h 17"/>
                  <a:gd name="T16" fmla="*/ 0 w 17"/>
                  <a:gd name="T17" fmla="*/ 9 h 17"/>
                  <a:gd name="T18" fmla="*/ 5 w 17"/>
                  <a:gd name="T19" fmla="*/ 2 h 17"/>
                  <a:gd name="T20" fmla="*/ 16 w 17"/>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7"/>
                  <a:gd name="T35" fmla="*/ 17 w 1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7">
                    <a:moveTo>
                      <a:pt x="16" y="0"/>
                    </a:moveTo>
                    <a:lnTo>
                      <a:pt x="13" y="9"/>
                    </a:lnTo>
                    <a:lnTo>
                      <a:pt x="13" y="11"/>
                    </a:lnTo>
                    <a:lnTo>
                      <a:pt x="13" y="13"/>
                    </a:lnTo>
                    <a:lnTo>
                      <a:pt x="14" y="16"/>
                    </a:lnTo>
                    <a:lnTo>
                      <a:pt x="11" y="11"/>
                    </a:lnTo>
                    <a:lnTo>
                      <a:pt x="8" y="11"/>
                    </a:lnTo>
                    <a:lnTo>
                      <a:pt x="5" y="9"/>
                    </a:lnTo>
                    <a:lnTo>
                      <a:pt x="0" y="9"/>
                    </a:lnTo>
                    <a:lnTo>
                      <a:pt x="5" y="2"/>
                    </a:lnTo>
                    <a:lnTo>
                      <a:pt x="16" y="0"/>
                    </a:lnTo>
                  </a:path>
                </a:pathLst>
              </a:custGeom>
              <a:solidFill>
                <a:srgbClr val="402000"/>
              </a:solidFill>
              <a:ln w="9525" cap="rnd">
                <a:noFill/>
                <a:round/>
                <a:headEnd/>
                <a:tailEnd/>
              </a:ln>
            </p:spPr>
            <p:txBody>
              <a:bodyPr/>
              <a:lstStyle/>
              <a:p>
                <a:endParaRPr lang="en-US"/>
              </a:p>
            </p:txBody>
          </p:sp>
          <p:sp>
            <p:nvSpPr>
              <p:cNvPr id="9284" name="Freeform 56"/>
              <p:cNvSpPr>
                <a:spLocks/>
              </p:cNvSpPr>
              <p:nvPr/>
            </p:nvSpPr>
            <p:spPr bwMode="auto">
              <a:xfrm>
                <a:off x="5269" y="1048"/>
                <a:ext cx="17" cy="17"/>
              </a:xfrm>
              <a:custGeom>
                <a:avLst/>
                <a:gdLst>
                  <a:gd name="T0" fmla="*/ 16 w 17"/>
                  <a:gd name="T1" fmla="*/ 9 h 17"/>
                  <a:gd name="T2" fmla="*/ 15 w 17"/>
                  <a:gd name="T3" fmla="*/ 13 h 17"/>
                  <a:gd name="T4" fmla="*/ 13 w 17"/>
                  <a:gd name="T5" fmla="*/ 16 h 17"/>
                  <a:gd name="T6" fmla="*/ 10 w 17"/>
                  <a:gd name="T7" fmla="*/ 11 h 17"/>
                  <a:gd name="T8" fmla="*/ 8 w 17"/>
                  <a:gd name="T9" fmla="*/ 9 h 17"/>
                  <a:gd name="T10" fmla="*/ 1 w 17"/>
                  <a:gd name="T11" fmla="*/ 9 h 17"/>
                  <a:gd name="T12" fmla="*/ 0 w 17"/>
                  <a:gd name="T13" fmla="*/ 9 h 17"/>
                  <a:gd name="T14" fmla="*/ 3 w 17"/>
                  <a:gd name="T15" fmla="*/ 4 h 17"/>
                  <a:gd name="T16" fmla="*/ 6 w 17"/>
                  <a:gd name="T17" fmla="*/ 2 h 17"/>
                  <a:gd name="T18" fmla="*/ 6 w 17"/>
                  <a:gd name="T19" fmla="*/ 0 h 17"/>
                  <a:gd name="T20" fmla="*/ 8 w 17"/>
                  <a:gd name="T21" fmla="*/ 4 h 17"/>
                  <a:gd name="T22" fmla="*/ 8 w 17"/>
                  <a:gd name="T23" fmla="*/ 2 h 17"/>
                  <a:gd name="T24" fmla="*/ 10 w 17"/>
                  <a:gd name="T25" fmla="*/ 4 h 17"/>
                  <a:gd name="T26" fmla="*/ 13 w 17"/>
                  <a:gd name="T27" fmla="*/ 4 h 17"/>
                  <a:gd name="T28" fmla="*/ 16 w 17"/>
                  <a:gd name="T29" fmla="*/ 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7"/>
                  <a:gd name="T47" fmla="*/ 17 w 17"/>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7">
                    <a:moveTo>
                      <a:pt x="16" y="9"/>
                    </a:moveTo>
                    <a:lnTo>
                      <a:pt x="15" y="13"/>
                    </a:lnTo>
                    <a:lnTo>
                      <a:pt x="13" y="16"/>
                    </a:lnTo>
                    <a:lnTo>
                      <a:pt x="10" y="11"/>
                    </a:lnTo>
                    <a:lnTo>
                      <a:pt x="8" y="9"/>
                    </a:lnTo>
                    <a:lnTo>
                      <a:pt x="1" y="9"/>
                    </a:lnTo>
                    <a:lnTo>
                      <a:pt x="0" y="9"/>
                    </a:lnTo>
                    <a:lnTo>
                      <a:pt x="3" y="4"/>
                    </a:lnTo>
                    <a:lnTo>
                      <a:pt x="6" y="2"/>
                    </a:lnTo>
                    <a:lnTo>
                      <a:pt x="6" y="0"/>
                    </a:lnTo>
                    <a:lnTo>
                      <a:pt x="8" y="4"/>
                    </a:lnTo>
                    <a:lnTo>
                      <a:pt x="8" y="2"/>
                    </a:lnTo>
                    <a:lnTo>
                      <a:pt x="10" y="4"/>
                    </a:lnTo>
                    <a:lnTo>
                      <a:pt x="13" y="4"/>
                    </a:lnTo>
                    <a:lnTo>
                      <a:pt x="16" y="9"/>
                    </a:lnTo>
                  </a:path>
                </a:pathLst>
              </a:custGeom>
              <a:solidFill>
                <a:srgbClr val="402000"/>
              </a:solidFill>
              <a:ln w="9525" cap="rnd">
                <a:noFill/>
                <a:round/>
                <a:headEnd/>
                <a:tailEnd/>
              </a:ln>
            </p:spPr>
            <p:txBody>
              <a:bodyPr/>
              <a:lstStyle/>
              <a:p>
                <a:endParaRPr lang="en-US"/>
              </a:p>
            </p:txBody>
          </p:sp>
          <p:sp>
            <p:nvSpPr>
              <p:cNvPr id="9285" name="Freeform 57"/>
              <p:cNvSpPr>
                <a:spLocks/>
              </p:cNvSpPr>
              <p:nvPr/>
            </p:nvSpPr>
            <p:spPr bwMode="auto">
              <a:xfrm>
                <a:off x="5246" y="1056"/>
                <a:ext cx="17" cy="20"/>
              </a:xfrm>
              <a:custGeom>
                <a:avLst/>
                <a:gdLst>
                  <a:gd name="T0" fmla="*/ 16 w 17"/>
                  <a:gd name="T1" fmla="*/ 3 h 20"/>
                  <a:gd name="T2" fmla="*/ 10 w 17"/>
                  <a:gd name="T3" fmla="*/ 1 h 20"/>
                  <a:gd name="T4" fmla="*/ 5 w 17"/>
                  <a:gd name="T5" fmla="*/ 2 h 20"/>
                  <a:gd name="T6" fmla="*/ 2 w 17"/>
                  <a:gd name="T7" fmla="*/ 5 h 20"/>
                  <a:gd name="T8" fmla="*/ 1 w 17"/>
                  <a:gd name="T9" fmla="*/ 9 h 20"/>
                  <a:gd name="T10" fmla="*/ 2 w 17"/>
                  <a:gd name="T11" fmla="*/ 12 h 20"/>
                  <a:gd name="T12" fmla="*/ 4 w 17"/>
                  <a:gd name="T13" fmla="*/ 15 h 20"/>
                  <a:gd name="T14" fmla="*/ 7 w 17"/>
                  <a:gd name="T15" fmla="*/ 11 h 20"/>
                  <a:gd name="T16" fmla="*/ 10 w 17"/>
                  <a:gd name="T17" fmla="*/ 8 h 20"/>
                  <a:gd name="T18" fmla="*/ 14 w 17"/>
                  <a:gd name="T19" fmla="*/ 7 h 20"/>
                  <a:gd name="T20" fmla="*/ 10 w 17"/>
                  <a:gd name="T21" fmla="*/ 10 h 20"/>
                  <a:gd name="T22" fmla="*/ 5 w 17"/>
                  <a:gd name="T23" fmla="*/ 13 h 20"/>
                  <a:gd name="T24" fmla="*/ 5 w 17"/>
                  <a:gd name="T25" fmla="*/ 15 h 20"/>
                  <a:gd name="T26" fmla="*/ 7 w 17"/>
                  <a:gd name="T27" fmla="*/ 18 h 20"/>
                  <a:gd name="T28" fmla="*/ 10 w 17"/>
                  <a:gd name="T29" fmla="*/ 19 h 20"/>
                  <a:gd name="T30" fmla="*/ 4 w 17"/>
                  <a:gd name="T31" fmla="*/ 18 h 20"/>
                  <a:gd name="T32" fmla="*/ 0 w 17"/>
                  <a:gd name="T33" fmla="*/ 14 h 20"/>
                  <a:gd name="T34" fmla="*/ 0 w 17"/>
                  <a:gd name="T35" fmla="*/ 8 h 20"/>
                  <a:gd name="T36" fmla="*/ 0 w 17"/>
                  <a:gd name="T37" fmla="*/ 3 h 20"/>
                  <a:gd name="T38" fmla="*/ 4 w 17"/>
                  <a:gd name="T39" fmla="*/ 0 h 20"/>
                  <a:gd name="T40" fmla="*/ 8 w 17"/>
                  <a:gd name="T41" fmla="*/ 0 h 20"/>
                  <a:gd name="T42" fmla="*/ 13 w 17"/>
                  <a:gd name="T43" fmla="*/ 0 h 20"/>
                  <a:gd name="T44" fmla="*/ 16 w 17"/>
                  <a:gd name="T45" fmla="*/ 3 h 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20"/>
                  <a:gd name="T71" fmla="*/ 17 w 17"/>
                  <a:gd name="T72" fmla="*/ 20 h 2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20">
                    <a:moveTo>
                      <a:pt x="16" y="3"/>
                    </a:moveTo>
                    <a:lnTo>
                      <a:pt x="10" y="1"/>
                    </a:lnTo>
                    <a:lnTo>
                      <a:pt x="5" y="2"/>
                    </a:lnTo>
                    <a:lnTo>
                      <a:pt x="2" y="5"/>
                    </a:lnTo>
                    <a:lnTo>
                      <a:pt x="1" y="9"/>
                    </a:lnTo>
                    <a:lnTo>
                      <a:pt x="2" y="12"/>
                    </a:lnTo>
                    <a:lnTo>
                      <a:pt x="4" y="15"/>
                    </a:lnTo>
                    <a:lnTo>
                      <a:pt x="7" y="11"/>
                    </a:lnTo>
                    <a:lnTo>
                      <a:pt x="10" y="8"/>
                    </a:lnTo>
                    <a:lnTo>
                      <a:pt x="14" y="7"/>
                    </a:lnTo>
                    <a:lnTo>
                      <a:pt x="10" y="10"/>
                    </a:lnTo>
                    <a:lnTo>
                      <a:pt x="5" y="13"/>
                    </a:lnTo>
                    <a:lnTo>
                      <a:pt x="5" y="15"/>
                    </a:lnTo>
                    <a:lnTo>
                      <a:pt x="7" y="18"/>
                    </a:lnTo>
                    <a:lnTo>
                      <a:pt x="10" y="19"/>
                    </a:lnTo>
                    <a:lnTo>
                      <a:pt x="4" y="18"/>
                    </a:lnTo>
                    <a:lnTo>
                      <a:pt x="0" y="14"/>
                    </a:lnTo>
                    <a:lnTo>
                      <a:pt x="0" y="8"/>
                    </a:lnTo>
                    <a:lnTo>
                      <a:pt x="0" y="3"/>
                    </a:lnTo>
                    <a:lnTo>
                      <a:pt x="4" y="0"/>
                    </a:lnTo>
                    <a:lnTo>
                      <a:pt x="8" y="0"/>
                    </a:lnTo>
                    <a:lnTo>
                      <a:pt x="13" y="0"/>
                    </a:lnTo>
                    <a:lnTo>
                      <a:pt x="16" y="3"/>
                    </a:lnTo>
                  </a:path>
                </a:pathLst>
              </a:custGeom>
              <a:solidFill>
                <a:srgbClr val="402000"/>
              </a:solidFill>
              <a:ln w="9525" cap="rnd">
                <a:noFill/>
                <a:round/>
                <a:headEnd/>
                <a:tailEnd/>
              </a:ln>
            </p:spPr>
            <p:txBody>
              <a:bodyPr/>
              <a:lstStyle/>
              <a:p>
                <a:endParaRPr lang="en-US"/>
              </a:p>
            </p:txBody>
          </p:sp>
          <p:sp>
            <p:nvSpPr>
              <p:cNvPr id="9286" name="Freeform 58"/>
              <p:cNvSpPr>
                <a:spLocks/>
              </p:cNvSpPr>
              <p:nvPr/>
            </p:nvSpPr>
            <p:spPr bwMode="auto">
              <a:xfrm>
                <a:off x="5243" y="1052"/>
                <a:ext cx="17" cy="27"/>
              </a:xfrm>
              <a:custGeom>
                <a:avLst/>
                <a:gdLst>
                  <a:gd name="T0" fmla="*/ 16 w 17"/>
                  <a:gd name="T1" fmla="*/ 6 h 27"/>
                  <a:gd name="T2" fmla="*/ 13 w 17"/>
                  <a:gd name="T3" fmla="*/ 2 h 27"/>
                  <a:gd name="T4" fmla="*/ 9 w 17"/>
                  <a:gd name="T5" fmla="*/ 1 h 27"/>
                  <a:gd name="T6" fmla="*/ 4 w 17"/>
                  <a:gd name="T7" fmla="*/ 2 h 27"/>
                  <a:gd name="T8" fmla="*/ 2 w 17"/>
                  <a:gd name="T9" fmla="*/ 4 h 27"/>
                  <a:gd name="T10" fmla="*/ 1 w 17"/>
                  <a:gd name="T11" fmla="*/ 8 h 27"/>
                  <a:gd name="T12" fmla="*/ 1 w 17"/>
                  <a:gd name="T13" fmla="*/ 11 h 27"/>
                  <a:gd name="T14" fmla="*/ 2 w 17"/>
                  <a:gd name="T15" fmla="*/ 13 h 27"/>
                  <a:gd name="T16" fmla="*/ 2 w 17"/>
                  <a:gd name="T17" fmla="*/ 17 h 27"/>
                  <a:gd name="T18" fmla="*/ 2 w 17"/>
                  <a:gd name="T19" fmla="*/ 21 h 27"/>
                  <a:gd name="T20" fmla="*/ 6 w 17"/>
                  <a:gd name="T21" fmla="*/ 24 h 27"/>
                  <a:gd name="T22" fmla="*/ 8 w 17"/>
                  <a:gd name="T23" fmla="*/ 24 h 27"/>
                  <a:gd name="T24" fmla="*/ 10 w 17"/>
                  <a:gd name="T25" fmla="*/ 24 h 27"/>
                  <a:gd name="T26" fmla="*/ 10 w 17"/>
                  <a:gd name="T27" fmla="*/ 25 h 27"/>
                  <a:gd name="T28" fmla="*/ 8 w 17"/>
                  <a:gd name="T29" fmla="*/ 26 h 27"/>
                  <a:gd name="T30" fmla="*/ 6 w 17"/>
                  <a:gd name="T31" fmla="*/ 26 h 27"/>
                  <a:gd name="T32" fmla="*/ 3 w 17"/>
                  <a:gd name="T33" fmla="*/ 25 h 27"/>
                  <a:gd name="T34" fmla="*/ 1 w 17"/>
                  <a:gd name="T35" fmla="*/ 21 h 27"/>
                  <a:gd name="T36" fmla="*/ 0 w 17"/>
                  <a:gd name="T37" fmla="*/ 14 h 27"/>
                  <a:gd name="T38" fmla="*/ 0 w 17"/>
                  <a:gd name="T39" fmla="*/ 10 h 27"/>
                  <a:gd name="T40" fmla="*/ 0 w 17"/>
                  <a:gd name="T41" fmla="*/ 7 h 27"/>
                  <a:gd name="T42" fmla="*/ 1 w 17"/>
                  <a:gd name="T43" fmla="*/ 4 h 27"/>
                  <a:gd name="T44" fmla="*/ 3 w 17"/>
                  <a:gd name="T45" fmla="*/ 1 h 27"/>
                  <a:gd name="T46" fmla="*/ 7 w 17"/>
                  <a:gd name="T47" fmla="*/ 0 h 27"/>
                  <a:gd name="T48" fmla="*/ 13 w 17"/>
                  <a:gd name="T49" fmla="*/ 0 h 27"/>
                  <a:gd name="T50" fmla="*/ 15 w 17"/>
                  <a:gd name="T51" fmla="*/ 2 h 27"/>
                  <a:gd name="T52" fmla="*/ 16 w 17"/>
                  <a:gd name="T53" fmla="*/ 6 h 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
                  <a:gd name="T82" fmla="*/ 0 h 27"/>
                  <a:gd name="T83" fmla="*/ 17 w 17"/>
                  <a:gd name="T84" fmla="*/ 27 h 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 h="27">
                    <a:moveTo>
                      <a:pt x="16" y="6"/>
                    </a:moveTo>
                    <a:lnTo>
                      <a:pt x="13" y="2"/>
                    </a:lnTo>
                    <a:lnTo>
                      <a:pt x="9" y="1"/>
                    </a:lnTo>
                    <a:lnTo>
                      <a:pt x="4" y="2"/>
                    </a:lnTo>
                    <a:lnTo>
                      <a:pt x="2" y="4"/>
                    </a:lnTo>
                    <a:lnTo>
                      <a:pt x="1" y="8"/>
                    </a:lnTo>
                    <a:lnTo>
                      <a:pt x="1" y="11"/>
                    </a:lnTo>
                    <a:lnTo>
                      <a:pt x="2" y="13"/>
                    </a:lnTo>
                    <a:lnTo>
                      <a:pt x="2" y="17"/>
                    </a:lnTo>
                    <a:lnTo>
                      <a:pt x="2" y="21"/>
                    </a:lnTo>
                    <a:lnTo>
                      <a:pt x="6" y="24"/>
                    </a:lnTo>
                    <a:lnTo>
                      <a:pt x="8" y="24"/>
                    </a:lnTo>
                    <a:lnTo>
                      <a:pt x="10" y="24"/>
                    </a:lnTo>
                    <a:lnTo>
                      <a:pt x="10" y="25"/>
                    </a:lnTo>
                    <a:lnTo>
                      <a:pt x="8" y="26"/>
                    </a:lnTo>
                    <a:lnTo>
                      <a:pt x="6" y="26"/>
                    </a:lnTo>
                    <a:lnTo>
                      <a:pt x="3" y="25"/>
                    </a:lnTo>
                    <a:lnTo>
                      <a:pt x="1" y="21"/>
                    </a:lnTo>
                    <a:lnTo>
                      <a:pt x="0" y="14"/>
                    </a:lnTo>
                    <a:lnTo>
                      <a:pt x="0" y="10"/>
                    </a:lnTo>
                    <a:lnTo>
                      <a:pt x="0" y="7"/>
                    </a:lnTo>
                    <a:lnTo>
                      <a:pt x="1" y="4"/>
                    </a:lnTo>
                    <a:lnTo>
                      <a:pt x="3" y="1"/>
                    </a:lnTo>
                    <a:lnTo>
                      <a:pt x="7" y="0"/>
                    </a:lnTo>
                    <a:lnTo>
                      <a:pt x="13" y="0"/>
                    </a:lnTo>
                    <a:lnTo>
                      <a:pt x="15" y="2"/>
                    </a:lnTo>
                    <a:lnTo>
                      <a:pt x="16" y="6"/>
                    </a:lnTo>
                  </a:path>
                </a:pathLst>
              </a:custGeom>
              <a:solidFill>
                <a:srgbClr val="402000"/>
              </a:solidFill>
              <a:ln w="9525" cap="rnd">
                <a:noFill/>
                <a:round/>
                <a:headEnd/>
                <a:tailEnd/>
              </a:ln>
            </p:spPr>
            <p:txBody>
              <a:bodyPr/>
              <a:lstStyle/>
              <a:p>
                <a:endParaRPr lang="en-US"/>
              </a:p>
            </p:txBody>
          </p:sp>
          <p:sp>
            <p:nvSpPr>
              <p:cNvPr id="9287" name="Freeform 59"/>
              <p:cNvSpPr>
                <a:spLocks/>
              </p:cNvSpPr>
              <p:nvPr/>
            </p:nvSpPr>
            <p:spPr bwMode="auto">
              <a:xfrm>
                <a:off x="5251" y="1080"/>
                <a:ext cx="17" cy="23"/>
              </a:xfrm>
              <a:custGeom>
                <a:avLst/>
                <a:gdLst>
                  <a:gd name="T0" fmla="*/ 0 w 17"/>
                  <a:gd name="T1" fmla="*/ 0 h 23"/>
                  <a:gd name="T2" fmla="*/ 2 w 17"/>
                  <a:gd name="T3" fmla="*/ 4 h 23"/>
                  <a:gd name="T4" fmla="*/ 5 w 17"/>
                  <a:gd name="T5" fmla="*/ 9 h 23"/>
                  <a:gd name="T6" fmla="*/ 8 w 17"/>
                  <a:gd name="T7" fmla="*/ 13 h 23"/>
                  <a:gd name="T8" fmla="*/ 13 w 17"/>
                  <a:gd name="T9" fmla="*/ 19 h 23"/>
                  <a:gd name="T10" fmla="*/ 16 w 17"/>
                  <a:gd name="T11" fmla="*/ 22 h 23"/>
                  <a:gd name="T12" fmla="*/ 10 w 17"/>
                  <a:gd name="T13" fmla="*/ 19 h 23"/>
                  <a:gd name="T14" fmla="*/ 6 w 17"/>
                  <a:gd name="T15" fmla="*/ 13 h 23"/>
                  <a:gd name="T16" fmla="*/ 2 w 17"/>
                  <a:gd name="T17" fmla="*/ 8 h 23"/>
                  <a:gd name="T18" fmla="*/ 0 w 17"/>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3"/>
                  <a:gd name="T32" fmla="*/ 17 w 17"/>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3">
                    <a:moveTo>
                      <a:pt x="0" y="0"/>
                    </a:moveTo>
                    <a:lnTo>
                      <a:pt x="2" y="4"/>
                    </a:lnTo>
                    <a:lnTo>
                      <a:pt x="5" y="9"/>
                    </a:lnTo>
                    <a:lnTo>
                      <a:pt x="8" y="13"/>
                    </a:lnTo>
                    <a:lnTo>
                      <a:pt x="13" y="19"/>
                    </a:lnTo>
                    <a:lnTo>
                      <a:pt x="16" y="22"/>
                    </a:lnTo>
                    <a:lnTo>
                      <a:pt x="10" y="19"/>
                    </a:lnTo>
                    <a:lnTo>
                      <a:pt x="6" y="13"/>
                    </a:lnTo>
                    <a:lnTo>
                      <a:pt x="2" y="8"/>
                    </a:lnTo>
                    <a:lnTo>
                      <a:pt x="0" y="0"/>
                    </a:lnTo>
                  </a:path>
                </a:pathLst>
              </a:custGeom>
              <a:solidFill>
                <a:srgbClr val="402000"/>
              </a:solidFill>
              <a:ln w="9525" cap="rnd">
                <a:noFill/>
                <a:round/>
                <a:headEnd/>
                <a:tailEnd/>
              </a:ln>
            </p:spPr>
            <p:txBody>
              <a:bodyPr/>
              <a:lstStyle/>
              <a:p>
                <a:endParaRPr lang="en-US"/>
              </a:p>
            </p:txBody>
          </p:sp>
          <p:sp>
            <p:nvSpPr>
              <p:cNvPr id="9288" name="Freeform 60"/>
              <p:cNvSpPr>
                <a:spLocks/>
              </p:cNvSpPr>
              <p:nvPr/>
            </p:nvSpPr>
            <p:spPr bwMode="auto">
              <a:xfrm>
                <a:off x="5217" y="1008"/>
                <a:ext cx="64" cy="80"/>
              </a:xfrm>
              <a:custGeom>
                <a:avLst/>
                <a:gdLst>
                  <a:gd name="T0" fmla="*/ 58 w 64"/>
                  <a:gd name="T1" fmla="*/ 22 h 80"/>
                  <a:gd name="T2" fmla="*/ 48 w 64"/>
                  <a:gd name="T3" fmla="*/ 20 h 80"/>
                  <a:gd name="T4" fmla="*/ 42 w 64"/>
                  <a:gd name="T5" fmla="*/ 22 h 80"/>
                  <a:gd name="T6" fmla="*/ 38 w 64"/>
                  <a:gd name="T7" fmla="*/ 27 h 80"/>
                  <a:gd name="T8" fmla="*/ 40 w 64"/>
                  <a:gd name="T9" fmla="*/ 34 h 80"/>
                  <a:gd name="T10" fmla="*/ 43 w 64"/>
                  <a:gd name="T11" fmla="*/ 37 h 80"/>
                  <a:gd name="T12" fmla="*/ 44 w 64"/>
                  <a:gd name="T13" fmla="*/ 43 h 80"/>
                  <a:gd name="T14" fmla="*/ 42 w 64"/>
                  <a:gd name="T15" fmla="*/ 47 h 80"/>
                  <a:gd name="T16" fmla="*/ 44 w 64"/>
                  <a:gd name="T17" fmla="*/ 53 h 80"/>
                  <a:gd name="T18" fmla="*/ 40 w 64"/>
                  <a:gd name="T19" fmla="*/ 53 h 80"/>
                  <a:gd name="T20" fmla="*/ 39 w 64"/>
                  <a:gd name="T21" fmla="*/ 46 h 80"/>
                  <a:gd name="T22" fmla="*/ 36 w 64"/>
                  <a:gd name="T23" fmla="*/ 43 h 80"/>
                  <a:gd name="T24" fmla="*/ 31 w 64"/>
                  <a:gd name="T25" fmla="*/ 43 h 80"/>
                  <a:gd name="T26" fmla="*/ 27 w 64"/>
                  <a:gd name="T27" fmla="*/ 45 h 80"/>
                  <a:gd name="T28" fmla="*/ 26 w 64"/>
                  <a:gd name="T29" fmla="*/ 49 h 80"/>
                  <a:gd name="T30" fmla="*/ 25 w 64"/>
                  <a:gd name="T31" fmla="*/ 56 h 80"/>
                  <a:gd name="T32" fmla="*/ 26 w 64"/>
                  <a:gd name="T33" fmla="*/ 60 h 80"/>
                  <a:gd name="T34" fmla="*/ 26 w 64"/>
                  <a:gd name="T35" fmla="*/ 64 h 80"/>
                  <a:gd name="T36" fmla="*/ 25 w 64"/>
                  <a:gd name="T37" fmla="*/ 68 h 80"/>
                  <a:gd name="T38" fmla="*/ 22 w 64"/>
                  <a:gd name="T39" fmla="*/ 72 h 80"/>
                  <a:gd name="T40" fmla="*/ 20 w 64"/>
                  <a:gd name="T41" fmla="*/ 75 h 80"/>
                  <a:gd name="T42" fmla="*/ 15 w 64"/>
                  <a:gd name="T43" fmla="*/ 79 h 80"/>
                  <a:gd name="T44" fmla="*/ 4 w 64"/>
                  <a:gd name="T45" fmla="*/ 65 h 80"/>
                  <a:gd name="T46" fmla="*/ 2 w 64"/>
                  <a:gd name="T47" fmla="*/ 55 h 80"/>
                  <a:gd name="T48" fmla="*/ 0 w 64"/>
                  <a:gd name="T49" fmla="*/ 37 h 80"/>
                  <a:gd name="T50" fmla="*/ 0 w 64"/>
                  <a:gd name="T51" fmla="*/ 25 h 80"/>
                  <a:gd name="T52" fmla="*/ 1 w 64"/>
                  <a:gd name="T53" fmla="*/ 13 h 80"/>
                  <a:gd name="T54" fmla="*/ 4 w 64"/>
                  <a:gd name="T55" fmla="*/ 7 h 80"/>
                  <a:gd name="T56" fmla="*/ 10 w 64"/>
                  <a:gd name="T57" fmla="*/ 2 h 80"/>
                  <a:gd name="T58" fmla="*/ 15 w 64"/>
                  <a:gd name="T59" fmla="*/ 0 h 80"/>
                  <a:gd name="T60" fmla="*/ 27 w 64"/>
                  <a:gd name="T61" fmla="*/ 0 h 80"/>
                  <a:gd name="T62" fmla="*/ 37 w 64"/>
                  <a:gd name="T63" fmla="*/ 0 h 80"/>
                  <a:gd name="T64" fmla="*/ 50 w 64"/>
                  <a:gd name="T65" fmla="*/ 3 h 80"/>
                  <a:gd name="T66" fmla="*/ 56 w 64"/>
                  <a:gd name="T67" fmla="*/ 7 h 80"/>
                  <a:gd name="T68" fmla="*/ 59 w 64"/>
                  <a:gd name="T69" fmla="*/ 11 h 80"/>
                  <a:gd name="T70" fmla="*/ 63 w 64"/>
                  <a:gd name="T71" fmla="*/ 16 h 80"/>
                  <a:gd name="T72" fmla="*/ 62 w 64"/>
                  <a:gd name="T73" fmla="*/ 19 h 80"/>
                  <a:gd name="T74" fmla="*/ 58 w 64"/>
                  <a:gd name="T75" fmla="*/ 22 h 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4"/>
                  <a:gd name="T115" fmla="*/ 0 h 80"/>
                  <a:gd name="T116" fmla="*/ 64 w 64"/>
                  <a:gd name="T117" fmla="*/ 80 h 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4" h="80">
                    <a:moveTo>
                      <a:pt x="58" y="22"/>
                    </a:moveTo>
                    <a:lnTo>
                      <a:pt x="48" y="20"/>
                    </a:lnTo>
                    <a:lnTo>
                      <a:pt x="42" y="22"/>
                    </a:lnTo>
                    <a:lnTo>
                      <a:pt x="38" y="27"/>
                    </a:lnTo>
                    <a:lnTo>
                      <a:pt x="40" y="34"/>
                    </a:lnTo>
                    <a:lnTo>
                      <a:pt x="43" y="37"/>
                    </a:lnTo>
                    <a:lnTo>
                      <a:pt x="44" y="43"/>
                    </a:lnTo>
                    <a:lnTo>
                      <a:pt x="42" y="47"/>
                    </a:lnTo>
                    <a:lnTo>
                      <a:pt x="44" y="53"/>
                    </a:lnTo>
                    <a:lnTo>
                      <a:pt x="40" y="53"/>
                    </a:lnTo>
                    <a:lnTo>
                      <a:pt x="39" y="46"/>
                    </a:lnTo>
                    <a:lnTo>
                      <a:pt x="36" y="43"/>
                    </a:lnTo>
                    <a:lnTo>
                      <a:pt x="31" y="43"/>
                    </a:lnTo>
                    <a:lnTo>
                      <a:pt x="27" y="45"/>
                    </a:lnTo>
                    <a:lnTo>
                      <a:pt x="26" y="49"/>
                    </a:lnTo>
                    <a:lnTo>
                      <a:pt x="25" y="56"/>
                    </a:lnTo>
                    <a:lnTo>
                      <a:pt x="26" y="60"/>
                    </a:lnTo>
                    <a:lnTo>
                      <a:pt x="26" y="64"/>
                    </a:lnTo>
                    <a:lnTo>
                      <a:pt x="25" y="68"/>
                    </a:lnTo>
                    <a:lnTo>
                      <a:pt x="22" y="72"/>
                    </a:lnTo>
                    <a:lnTo>
                      <a:pt x="20" y="75"/>
                    </a:lnTo>
                    <a:lnTo>
                      <a:pt x="15" y="79"/>
                    </a:lnTo>
                    <a:lnTo>
                      <a:pt x="4" y="65"/>
                    </a:lnTo>
                    <a:lnTo>
                      <a:pt x="2" y="55"/>
                    </a:lnTo>
                    <a:lnTo>
                      <a:pt x="0" y="37"/>
                    </a:lnTo>
                    <a:lnTo>
                      <a:pt x="0" y="25"/>
                    </a:lnTo>
                    <a:lnTo>
                      <a:pt x="1" y="13"/>
                    </a:lnTo>
                    <a:lnTo>
                      <a:pt x="4" y="7"/>
                    </a:lnTo>
                    <a:lnTo>
                      <a:pt x="10" y="2"/>
                    </a:lnTo>
                    <a:lnTo>
                      <a:pt x="15" y="0"/>
                    </a:lnTo>
                    <a:lnTo>
                      <a:pt x="27" y="0"/>
                    </a:lnTo>
                    <a:lnTo>
                      <a:pt x="37" y="0"/>
                    </a:lnTo>
                    <a:lnTo>
                      <a:pt x="50" y="3"/>
                    </a:lnTo>
                    <a:lnTo>
                      <a:pt x="56" y="7"/>
                    </a:lnTo>
                    <a:lnTo>
                      <a:pt x="59" y="11"/>
                    </a:lnTo>
                    <a:lnTo>
                      <a:pt x="63" y="16"/>
                    </a:lnTo>
                    <a:lnTo>
                      <a:pt x="62" y="19"/>
                    </a:lnTo>
                    <a:lnTo>
                      <a:pt x="58" y="22"/>
                    </a:lnTo>
                  </a:path>
                </a:pathLst>
              </a:custGeom>
              <a:solidFill>
                <a:srgbClr val="603000"/>
              </a:solidFill>
              <a:ln w="9525" cap="rnd">
                <a:noFill/>
                <a:round/>
                <a:headEnd/>
                <a:tailEnd/>
              </a:ln>
            </p:spPr>
            <p:txBody>
              <a:bodyPr/>
              <a:lstStyle/>
              <a:p>
                <a:endParaRPr lang="en-US"/>
              </a:p>
            </p:txBody>
          </p:sp>
          <p:sp>
            <p:nvSpPr>
              <p:cNvPr id="9289" name="Freeform 61"/>
              <p:cNvSpPr>
                <a:spLocks/>
              </p:cNvSpPr>
              <p:nvPr/>
            </p:nvSpPr>
            <p:spPr bwMode="auto">
              <a:xfrm>
                <a:off x="5218" y="1009"/>
                <a:ext cx="60" cy="77"/>
              </a:xfrm>
              <a:custGeom>
                <a:avLst/>
                <a:gdLst>
                  <a:gd name="T0" fmla="*/ 56 w 60"/>
                  <a:gd name="T1" fmla="*/ 11 h 77"/>
                  <a:gd name="T2" fmla="*/ 57 w 60"/>
                  <a:gd name="T3" fmla="*/ 18 h 77"/>
                  <a:gd name="T4" fmla="*/ 44 w 60"/>
                  <a:gd name="T5" fmla="*/ 19 h 77"/>
                  <a:gd name="T6" fmla="*/ 32 w 60"/>
                  <a:gd name="T7" fmla="*/ 15 h 77"/>
                  <a:gd name="T8" fmla="*/ 37 w 60"/>
                  <a:gd name="T9" fmla="*/ 17 h 77"/>
                  <a:gd name="T10" fmla="*/ 39 w 60"/>
                  <a:gd name="T11" fmla="*/ 19 h 77"/>
                  <a:gd name="T12" fmla="*/ 33 w 60"/>
                  <a:gd name="T13" fmla="*/ 19 h 77"/>
                  <a:gd name="T14" fmla="*/ 32 w 60"/>
                  <a:gd name="T15" fmla="*/ 20 h 77"/>
                  <a:gd name="T16" fmla="*/ 35 w 60"/>
                  <a:gd name="T17" fmla="*/ 26 h 77"/>
                  <a:gd name="T18" fmla="*/ 34 w 60"/>
                  <a:gd name="T19" fmla="*/ 26 h 77"/>
                  <a:gd name="T20" fmla="*/ 37 w 60"/>
                  <a:gd name="T21" fmla="*/ 33 h 77"/>
                  <a:gd name="T22" fmla="*/ 26 w 60"/>
                  <a:gd name="T23" fmla="*/ 30 h 77"/>
                  <a:gd name="T24" fmla="*/ 41 w 60"/>
                  <a:gd name="T25" fmla="*/ 37 h 77"/>
                  <a:gd name="T26" fmla="*/ 32 w 60"/>
                  <a:gd name="T27" fmla="*/ 35 h 77"/>
                  <a:gd name="T28" fmla="*/ 40 w 60"/>
                  <a:gd name="T29" fmla="*/ 40 h 77"/>
                  <a:gd name="T30" fmla="*/ 37 w 60"/>
                  <a:gd name="T31" fmla="*/ 42 h 77"/>
                  <a:gd name="T32" fmla="*/ 26 w 60"/>
                  <a:gd name="T33" fmla="*/ 41 h 77"/>
                  <a:gd name="T34" fmla="*/ 17 w 60"/>
                  <a:gd name="T35" fmla="*/ 41 h 77"/>
                  <a:gd name="T36" fmla="*/ 18 w 60"/>
                  <a:gd name="T37" fmla="*/ 45 h 77"/>
                  <a:gd name="T38" fmla="*/ 16 w 60"/>
                  <a:gd name="T39" fmla="*/ 46 h 77"/>
                  <a:gd name="T40" fmla="*/ 23 w 60"/>
                  <a:gd name="T41" fmla="*/ 53 h 77"/>
                  <a:gd name="T42" fmla="*/ 17 w 60"/>
                  <a:gd name="T43" fmla="*/ 52 h 77"/>
                  <a:gd name="T44" fmla="*/ 23 w 60"/>
                  <a:gd name="T45" fmla="*/ 60 h 77"/>
                  <a:gd name="T46" fmla="*/ 19 w 60"/>
                  <a:gd name="T47" fmla="*/ 60 h 77"/>
                  <a:gd name="T48" fmla="*/ 20 w 60"/>
                  <a:gd name="T49" fmla="*/ 69 h 77"/>
                  <a:gd name="T50" fmla="*/ 13 w 60"/>
                  <a:gd name="T51" fmla="*/ 56 h 77"/>
                  <a:gd name="T52" fmla="*/ 20 w 60"/>
                  <a:gd name="T53" fmla="*/ 71 h 77"/>
                  <a:gd name="T54" fmla="*/ 11 w 60"/>
                  <a:gd name="T55" fmla="*/ 65 h 77"/>
                  <a:gd name="T56" fmla="*/ 13 w 60"/>
                  <a:gd name="T57" fmla="*/ 71 h 77"/>
                  <a:gd name="T58" fmla="*/ 8 w 60"/>
                  <a:gd name="T59" fmla="*/ 71 h 77"/>
                  <a:gd name="T60" fmla="*/ 1 w 60"/>
                  <a:gd name="T61" fmla="*/ 45 h 77"/>
                  <a:gd name="T62" fmla="*/ 5 w 60"/>
                  <a:gd name="T63" fmla="*/ 30 h 77"/>
                  <a:gd name="T64" fmla="*/ 11 w 60"/>
                  <a:gd name="T65" fmla="*/ 31 h 77"/>
                  <a:gd name="T66" fmla="*/ 0 w 60"/>
                  <a:gd name="T67" fmla="*/ 26 h 77"/>
                  <a:gd name="T68" fmla="*/ 8 w 60"/>
                  <a:gd name="T69" fmla="*/ 16 h 77"/>
                  <a:gd name="T70" fmla="*/ 13 w 60"/>
                  <a:gd name="T71" fmla="*/ 16 h 77"/>
                  <a:gd name="T72" fmla="*/ 2 w 60"/>
                  <a:gd name="T73" fmla="*/ 8 h 77"/>
                  <a:gd name="T74" fmla="*/ 14 w 60"/>
                  <a:gd name="T75" fmla="*/ 4 h 77"/>
                  <a:gd name="T76" fmla="*/ 11 w 60"/>
                  <a:gd name="T77" fmla="*/ 2 h 77"/>
                  <a:gd name="T78" fmla="*/ 26 w 60"/>
                  <a:gd name="T79" fmla="*/ 1 h 77"/>
                  <a:gd name="T80" fmla="*/ 31 w 60"/>
                  <a:gd name="T81" fmla="*/ 3 h 77"/>
                  <a:gd name="T82" fmla="*/ 32 w 60"/>
                  <a:gd name="T83" fmla="*/ 0 h 77"/>
                  <a:gd name="T84" fmla="*/ 43 w 60"/>
                  <a:gd name="T85" fmla="*/ 6 h 77"/>
                  <a:gd name="T86" fmla="*/ 41 w 60"/>
                  <a:gd name="T87" fmla="*/ 2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0"/>
                  <a:gd name="T133" fmla="*/ 0 h 77"/>
                  <a:gd name="T134" fmla="*/ 60 w 60"/>
                  <a:gd name="T135" fmla="*/ 77 h 7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0" h="77">
                    <a:moveTo>
                      <a:pt x="49" y="4"/>
                    </a:moveTo>
                    <a:lnTo>
                      <a:pt x="54" y="7"/>
                    </a:lnTo>
                    <a:lnTo>
                      <a:pt x="56" y="11"/>
                    </a:lnTo>
                    <a:lnTo>
                      <a:pt x="58" y="14"/>
                    </a:lnTo>
                    <a:lnTo>
                      <a:pt x="59" y="16"/>
                    </a:lnTo>
                    <a:lnTo>
                      <a:pt x="57" y="18"/>
                    </a:lnTo>
                    <a:lnTo>
                      <a:pt x="55" y="19"/>
                    </a:lnTo>
                    <a:lnTo>
                      <a:pt x="48" y="19"/>
                    </a:lnTo>
                    <a:lnTo>
                      <a:pt x="44" y="19"/>
                    </a:lnTo>
                    <a:lnTo>
                      <a:pt x="41" y="16"/>
                    </a:lnTo>
                    <a:lnTo>
                      <a:pt x="36" y="15"/>
                    </a:lnTo>
                    <a:lnTo>
                      <a:pt x="32" y="15"/>
                    </a:lnTo>
                    <a:lnTo>
                      <a:pt x="27" y="15"/>
                    </a:lnTo>
                    <a:lnTo>
                      <a:pt x="34" y="16"/>
                    </a:lnTo>
                    <a:lnTo>
                      <a:pt x="37" y="17"/>
                    </a:lnTo>
                    <a:lnTo>
                      <a:pt x="40" y="19"/>
                    </a:lnTo>
                    <a:lnTo>
                      <a:pt x="41" y="19"/>
                    </a:lnTo>
                    <a:lnTo>
                      <a:pt x="39" y="19"/>
                    </a:lnTo>
                    <a:lnTo>
                      <a:pt x="37" y="22"/>
                    </a:lnTo>
                    <a:lnTo>
                      <a:pt x="35" y="19"/>
                    </a:lnTo>
                    <a:lnTo>
                      <a:pt x="33" y="19"/>
                    </a:lnTo>
                    <a:lnTo>
                      <a:pt x="28" y="19"/>
                    </a:lnTo>
                    <a:lnTo>
                      <a:pt x="27" y="19"/>
                    </a:lnTo>
                    <a:lnTo>
                      <a:pt x="32" y="20"/>
                    </a:lnTo>
                    <a:lnTo>
                      <a:pt x="34" y="22"/>
                    </a:lnTo>
                    <a:lnTo>
                      <a:pt x="37" y="23"/>
                    </a:lnTo>
                    <a:lnTo>
                      <a:pt x="35" y="26"/>
                    </a:lnTo>
                    <a:lnTo>
                      <a:pt x="32" y="24"/>
                    </a:lnTo>
                    <a:lnTo>
                      <a:pt x="28" y="23"/>
                    </a:lnTo>
                    <a:lnTo>
                      <a:pt x="34" y="26"/>
                    </a:lnTo>
                    <a:lnTo>
                      <a:pt x="36" y="28"/>
                    </a:lnTo>
                    <a:lnTo>
                      <a:pt x="37" y="31"/>
                    </a:lnTo>
                    <a:lnTo>
                      <a:pt x="37" y="33"/>
                    </a:lnTo>
                    <a:lnTo>
                      <a:pt x="34" y="31"/>
                    </a:lnTo>
                    <a:lnTo>
                      <a:pt x="31" y="30"/>
                    </a:lnTo>
                    <a:lnTo>
                      <a:pt x="26" y="30"/>
                    </a:lnTo>
                    <a:lnTo>
                      <a:pt x="33" y="33"/>
                    </a:lnTo>
                    <a:lnTo>
                      <a:pt x="38" y="34"/>
                    </a:lnTo>
                    <a:lnTo>
                      <a:pt x="41" y="37"/>
                    </a:lnTo>
                    <a:lnTo>
                      <a:pt x="41" y="39"/>
                    </a:lnTo>
                    <a:lnTo>
                      <a:pt x="37" y="38"/>
                    </a:lnTo>
                    <a:lnTo>
                      <a:pt x="32" y="35"/>
                    </a:lnTo>
                    <a:lnTo>
                      <a:pt x="30" y="35"/>
                    </a:lnTo>
                    <a:lnTo>
                      <a:pt x="36" y="38"/>
                    </a:lnTo>
                    <a:lnTo>
                      <a:pt x="40" y="40"/>
                    </a:lnTo>
                    <a:lnTo>
                      <a:pt x="41" y="41"/>
                    </a:lnTo>
                    <a:lnTo>
                      <a:pt x="41" y="44"/>
                    </a:lnTo>
                    <a:lnTo>
                      <a:pt x="37" y="42"/>
                    </a:lnTo>
                    <a:lnTo>
                      <a:pt x="34" y="41"/>
                    </a:lnTo>
                    <a:lnTo>
                      <a:pt x="28" y="40"/>
                    </a:lnTo>
                    <a:lnTo>
                      <a:pt x="26" y="41"/>
                    </a:lnTo>
                    <a:lnTo>
                      <a:pt x="20" y="41"/>
                    </a:lnTo>
                    <a:lnTo>
                      <a:pt x="13" y="40"/>
                    </a:lnTo>
                    <a:lnTo>
                      <a:pt x="17" y="41"/>
                    </a:lnTo>
                    <a:lnTo>
                      <a:pt x="24" y="43"/>
                    </a:lnTo>
                    <a:lnTo>
                      <a:pt x="23" y="46"/>
                    </a:lnTo>
                    <a:lnTo>
                      <a:pt x="18" y="45"/>
                    </a:lnTo>
                    <a:lnTo>
                      <a:pt x="13" y="42"/>
                    </a:lnTo>
                    <a:lnTo>
                      <a:pt x="10" y="41"/>
                    </a:lnTo>
                    <a:lnTo>
                      <a:pt x="16" y="46"/>
                    </a:lnTo>
                    <a:lnTo>
                      <a:pt x="20" y="48"/>
                    </a:lnTo>
                    <a:lnTo>
                      <a:pt x="23" y="49"/>
                    </a:lnTo>
                    <a:lnTo>
                      <a:pt x="23" y="53"/>
                    </a:lnTo>
                    <a:lnTo>
                      <a:pt x="18" y="51"/>
                    </a:lnTo>
                    <a:lnTo>
                      <a:pt x="15" y="50"/>
                    </a:lnTo>
                    <a:lnTo>
                      <a:pt x="17" y="52"/>
                    </a:lnTo>
                    <a:lnTo>
                      <a:pt x="21" y="53"/>
                    </a:lnTo>
                    <a:lnTo>
                      <a:pt x="23" y="53"/>
                    </a:lnTo>
                    <a:lnTo>
                      <a:pt x="23" y="60"/>
                    </a:lnTo>
                    <a:lnTo>
                      <a:pt x="18" y="58"/>
                    </a:lnTo>
                    <a:lnTo>
                      <a:pt x="15" y="57"/>
                    </a:lnTo>
                    <a:lnTo>
                      <a:pt x="19" y="60"/>
                    </a:lnTo>
                    <a:lnTo>
                      <a:pt x="24" y="63"/>
                    </a:lnTo>
                    <a:lnTo>
                      <a:pt x="23" y="65"/>
                    </a:lnTo>
                    <a:lnTo>
                      <a:pt x="20" y="69"/>
                    </a:lnTo>
                    <a:lnTo>
                      <a:pt x="18" y="65"/>
                    </a:lnTo>
                    <a:lnTo>
                      <a:pt x="15" y="60"/>
                    </a:lnTo>
                    <a:lnTo>
                      <a:pt x="13" y="56"/>
                    </a:lnTo>
                    <a:lnTo>
                      <a:pt x="15" y="63"/>
                    </a:lnTo>
                    <a:lnTo>
                      <a:pt x="17" y="65"/>
                    </a:lnTo>
                    <a:lnTo>
                      <a:pt x="20" y="71"/>
                    </a:lnTo>
                    <a:lnTo>
                      <a:pt x="17" y="74"/>
                    </a:lnTo>
                    <a:lnTo>
                      <a:pt x="14" y="70"/>
                    </a:lnTo>
                    <a:lnTo>
                      <a:pt x="11" y="65"/>
                    </a:lnTo>
                    <a:lnTo>
                      <a:pt x="8" y="60"/>
                    </a:lnTo>
                    <a:lnTo>
                      <a:pt x="11" y="68"/>
                    </a:lnTo>
                    <a:lnTo>
                      <a:pt x="13" y="71"/>
                    </a:lnTo>
                    <a:lnTo>
                      <a:pt x="15" y="75"/>
                    </a:lnTo>
                    <a:lnTo>
                      <a:pt x="13" y="76"/>
                    </a:lnTo>
                    <a:lnTo>
                      <a:pt x="8" y="71"/>
                    </a:lnTo>
                    <a:lnTo>
                      <a:pt x="4" y="63"/>
                    </a:lnTo>
                    <a:lnTo>
                      <a:pt x="2" y="57"/>
                    </a:lnTo>
                    <a:lnTo>
                      <a:pt x="1" y="45"/>
                    </a:lnTo>
                    <a:lnTo>
                      <a:pt x="1" y="38"/>
                    </a:lnTo>
                    <a:lnTo>
                      <a:pt x="0" y="28"/>
                    </a:lnTo>
                    <a:lnTo>
                      <a:pt x="5" y="30"/>
                    </a:lnTo>
                    <a:lnTo>
                      <a:pt x="10" y="33"/>
                    </a:lnTo>
                    <a:lnTo>
                      <a:pt x="19" y="35"/>
                    </a:lnTo>
                    <a:lnTo>
                      <a:pt x="11" y="31"/>
                    </a:lnTo>
                    <a:lnTo>
                      <a:pt x="8" y="29"/>
                    </a:lnTo>
                    <a:lnTo>
                      <a:pt x="3" y="26"/>
                    </a:lnTo>
                    <a:lnTo>
                      <a:pt x="0" y="26"/>
                    </a:lnTo>
                    <a:lnTo>
                      <a:pt x="0" y="21"/>
                    </a:lnTo>
                    <a:lnTo>
                      <a:pt x="1" y="15"/>
                    </a:lnTo>
                    <a:lnTo>
                      <a:pt x="8" y="16"/>
                    </a:lnTo>
                    <a:lnTo>
                      <a:pt x="12" y="19"/>
                    </a:lnTo>
                    <a:lnTo>
                      <a:pt x="17" y="21"/>
                    </a:lnTo>
                    <a:lnTo>
                      <a:pt x="13" y="16"/>
                    </a:lnTo>
                    <a:lnTo>
                      <a:pt x="6" y="15"/>
                    </a:lnTo>
                    <a:lnTo>
                      <a:pt x="1" y="13"/>
                    </a:lnTo>
                    <a:lnTo>
                      <a:pt x="2" y="8"/>
                    </a:lnTo>
                    <a:lnTo>
                      <a:pt x="4" y="5"/>
                    </a:lnTo>
                    <a:lnTo>
                      <a:pt x="9" y="3"/>
                    </a:lnTo>
                    <a:lnTo>
                      <a:pt x="14" y="4"/>
                    </a:lnTo>
                    <a:lnTo>
                      <a:pt x="19" y="9"/>
                    </a:lnTo>
                    <a:lnTo>
                      <a:pt x="15" y="4"/>
                    </a:lnTo>
                    <a:lnTo>
                      <a:pt x="11" y="2"/>
                    </a:lnTo>
                    <a:lnTo>
                      <a:pt x="16" y="0"/>
                    </a:lnTo>
                    <a:lnTo>
                      <a:pt x="20" y="0"/>
                    </a:lnTo>
                    <a:lnTo>
                      <a:pt x="26" y="1"/>
                    </a:lnTo>
                    <a:lnTo>
                      <a:pt x="29" y="4"/>
                    </a:lnTo>
                    <a:lnTo>
                      <a:pt x="35" y="6"/>
                    </a:lnTo>
                    <a:lnTo>
                      <a:pt x="31" y="3"/>
                    </a:lnTo>
                    <a:lnTo>
                      <a:pt x="28" y="1"/>
                    </a:lnTo>
                    <a:lnTo>
                      <a:pt x="26" y="0"/>
                    </a:lnTo>
                    <a:lnTo>
                      <a:pt x="32" y="0"/>
                    </a:lnTo>
                    <a:lnTo>
                      <a:pt x="37" y="0"/>
                    </a:lnTo>
                    <a:lnTo>
                      <a:pt x="41" y="3"/>
                    </a:lnTo>
                    <a:lnTo>
                      <a:pt x="43" y="6"/>
                    </a:lnTo>
                    <a:lnTo>
                      <a:pt x="46" y="11"/>
                    </a:lnTo>
                    <a:lnTo>
                      <a:pt x="45" y="5"/>
                    </a:lnTo>
                    <a:lnTo>
                      <a:pt x="41" y="2"/>
                    </a:lnTo>
                    <a:lnTo>
                      <a:pt x="49" y="4"/>
                    </a:lnTo>
                  </a:path>
                </a:pathLst>
              </a:custGeom>
              <a:solidFill>
                <a:srgbClr val="A05000"/>
              </a:solidFill>
              <a:ln w="9525" cap="rnd">
                <a:noFill/>
                <a:round/>
                <a:headEnd/>
                <a:tailEnd/>
              </a:ln>
            </p:spPr>
            <p:txBody>
              <a:bodyPr/>
              <a:lstStyle/>
              <a:p>
                <a:endParaRPr lang="en-US"/>
              </a:p>
            </p:txBody>
          </p:sp>
          <p:grpSp>
            <p:nvGrpSpPr>
              <p:cNvPr id="9290" name="Group 62"/>
              <p:cNvGrpSpPr>
                <a:grpSpLocks/>
              </p:cNvGrpSpPr>
              <p:nvPr/>
            </p:nvGrpSpPr>
            <p:grpSpPr bwMode="auto">
              <a:xfrm>
                <a:off x="5340" y="1203"/>
                <a:ext cx="78" cy="51"/>
                <a:chOff x="5340" y="1203"/>
                <a:chExt cx="78" cy="51"/>
              </a:xfrm>
            </p:grpSpPr>
            <p:sp>
              <p:nvSpPr>
                <p:cNvPr id="9312" name="Freeform 63"/>
                <p:cNvSpPr>
                  <a:spLocks/>
                </p:cNvSpPr>
                <p:nvPr/>
              </p:nvSpPr>
              <p:spPr bwMode="auto">
                <a:xfrm>
                  <a:off x="5340" y="1203"/>
                  <a:ext cx="66" cy="51"/>
                </a:xfrm>
                <a:custGeom>
                  <a:avLst/>
                  <a:gdLst>
                    <a:gd name="T0" fmla="*/ 0 w 66"/>
                    <a:gd name="T1" fmla="*/ 29 h 51"/>
                    <a:gd name="T2" fmla="*/ 8 w 66"/>
                    <a:gd name="T3" fmla="*/ 27 h 51"/>
                    <a:gd name="T4" fmla="*/ 10 w 66"/>
                    <a:gd name="T5" fmla="*/ 26 h 51"/>
                    <a:gd name="T6" fmla="*/ 13 w 66"/>
                    <a:gd name="T7" fmla="*/ 24 h 51"/>
                    <a:gd name="T8" fmla="*/ 15 w 66"/>
                    <a:gd name="T9" fmla="*/ 21 h 51"/>
                    <a:gd name="T10" fmla="*/ 18 w 66"/>
                    <a:gd name="T11" fmla="*/ 16 h 51"/>
                    <a:gd name="T12" fmla="*/ 26 w 66"/>
                    <a:gd name="T13" fmla="*/ 8 h 51"/>
                    <a:gd name="T14" fmla="*/ 27 w 66"/>
                    <a:gd name="T15" fmla="*/ 6 h 51"/>
                    <a:gd name="T16" fmla="*/ 28 w 66"/>
                    <a:gd name="T17" fmla="*/ 3 h 51"/>
                    <a:gd name="T18" fmla="*/ 32 w 66"/>
                    <a:gd name="T19" fmla="*/ 3 h 51"/>
                    <a:gd name="T20" fmla="*/ 43 w 66"/>
                    <a:gd name="T21" fmla="*/ 0 h 51"/>
                    <a:gd name="T22" fmla="*/ 47 w 66"/>
                    <a:gd name="T23" fmla="*/ 0 h 51"/>
                    <a:gd name="T24" fmla="*/ 49 w 66"/>
                    <a:gd name="T25" fmla="*/ 1 h 51"/>
                    <a:gd name="T26" fmla="*/ 51 w 66"/>
                    <a:gd name="T27" fmla="*/ 3 h 51"/>
                    <a:gd name="T28" fmla="*/ 58 w 66"/>
                    <a:gd name="T29" fmla="*/ 5 h 51"/>
                    <a:gd name="T30" fmla="*/ 60 w 66"/>
                    <a:gd name="T31" fmla="*/ 7 h 51"/>
                    <a:gd name="T32" fmla="*/ 61 w 66"/>
                    <a:gd name="T33" fmla="*/ 8 h 51"/>
                    <a:gd name="T34" fmla="*/ 62 w 66"/>
                    <a:gd name="T35" fmla="*/ 12 h 51"/>
                    <a:gd name="T36" fmla="*/ 63 w 66"/>
                    <a:gd name="T37" fmla="*/ 15 h 51"/>
                    <a:gd name="T38" fmla="*/ 63 w 66"/>
                    <a:gd name="T39" fmla="*/ 16 h 51"/>
                    <a:gd name="T40" fmla="*/ 65 w 66"/>
                    <a:gd name="T41" fmla="*/ 19 h 51"/>
                    <a:gd name="T42" fmla="*/ 65 w 66"/>
                    <a:gd name="T43" fmla="*/ 20 h 51"/>
                    <a:gd name="T44" fmla="*/ 63 w 66"/>
                    <a:gd name="T45" fmla="*/ 22 h 51"/>
                    <a:gd name="T46" fmla="*/ 60 w 66"/>
                    <a:gd name="T47" fmla="*/ 22 h 51"/>
                    <a:gd name="T48" fmla="*/ 56 w 66"/>
                    <a:gd name="T49" fmla="*/ 19 h 51"/>
                    <a:gd name="T50" fmla="*/ 51 w 66"/>
                    <a:gd name="T51" fmla="*/ 18 h 51"/>
                    <a:gd name="T52" fmla="*/ 46 w 66"/>
                    <a:gd name="T53" fmla="*/ 19 h 51"/>
                    <a:gd name="T54" fmla="*/ 51 w 66"/>
                    <a:gd name="T55" fmla="*/ 20 h 51"/>
                    <a:gd name="T56" fmla="*/ 54 w 66"/>
                    <a:gd name="T57" fmla="*/ 22 h 51"/>
                    <a:gd name="T58" fmla="*/ 59 w 66"/>
                    <a:gd name="T59" fmla="*/ 24 h 51"/>
                    <a:gd name="T60" fmla="*/ 60 w 66"/>
                    <a:gd name="T61" fmla="*/ 26 h 51"/>
                    <a:gd name="T62" fmla="*/ 60 w 66"/>
                    <a:gd name="T63" fmla="*/ 28 h 51"/>
                    <a:gd name="T64" fmla="*/ 58 w 66"/>
                    <a:gd name="T65" fmla="*/ 29 h 51"/>
                    <a:gd name="T66" fmla="*/ 56 w 66"/>
                    <a:gd name="T67" fmla="*/ 29 h 51"/>
                    <a:gd name="T68" fmla="*/ 51 w 66"/>
                    <a:gd name="T69" fmla="*/ 27 h 51"/>
                    <a:gd name="T70" fmla="*/ 45 w 66"/>
                    <a:gd name="T71" fmla="*/ 26 h 51"/>
                    <a:gd name="T72" fmla="*/ 41 w 66"/>
                    <a:gd name="T73" fmla="*/ 27 h 51"/>
                    <a:gd name="T74" fmla="*/ 39 w 66"/>
                    <a:gd name="T75" fmla="*/ 29 h 51"/>
                    <a:gd name="T76" fmla="*/ 36 w 66"/>
                    <a:gd name="T77" fmla="*/ 32 h 51"/>
                    <a:gd name="T78" fmla="*/ 34 w 66"/>
                    <a:gd name="T79" fmla="*/ 36 h 51"/>
                    <a:gd name="T80" fmla="*/ 32 w 66"/>
                    <a:gd name="T81" fmla="*/ 40 h 51"/>
                    <a:gd name="T82" fmla="*/ 30 w 66"/>
                    <a:gd name="T83" fmla="*/ 42 h 51"/>
                    <a:gd name="T84" fmla="*/ 28 w 66"/>
                    <a:gd name="T85" fmla="*/ 46 h 51"/>
                    <a:gd name="T86" fmla="*/ 25 w 66"/>
                    <a:gd name="T87" fmla="*/ 46 h 51"/>
                    <a:gd name="T88" fmla="*/ 21 w 66"/>
                    <a:gd name="T89" fmla="*/ 46 h 51"/>
                    <a:gd name="T90" fmla="*/ 17 w 66"/>
                    <a:gd name="T91" fmla="*/ 46 h 51"/>
                    <a:gd name="T92" fmla="*/ 15 w 66"/>
                    <a:gd name="T93" fmla="*/ 46 h 51"/>
                    <a:gd name="T94" fmla="*/ 10 w 66"/>
                    <a:gd name="T95" fmla="*/ 47 h 51"/>
                    <a:gd name="T96" fmla="*/ 0 w 66"/>
                    <a:gd name="T97" fmla="*/ 50 h 51"/>
                    <a:gd name="T98" fmla="*/ 0 w 66"/>
                    <a:gd name="T99" fmla="*/ 29 h 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51"/>
                    <a:gd name="T152" fmla="*/ 66 w 66"/>
                    <a:gd name="T153" fmla="*/ 51 h 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51">
                      <a:moveTo>
                        <a:pt x="0" y="29"/>
                      </a:moveTo>
                      <a:lnTo>
                        <a:pt x="8" y="27"/>
                      </a:lnTo>
                      <a:lnTo>
                        <a:pt x="10" y="26"/>
                      </a:lnTo>
                      <a:lnTo>
                        <a:pt x="13" y="24"/>
                      </a:lnTo>
                      <a:lnTo>
                        <a:pt x="15" y="21"/>
                      </a:lnTo>
                      <a:lnTo>
                        <a:pt x="18" y="16"/>
                      </a:lnTo>
                      <a:lnTo>
                        <a:pt x="26" y="8"/>
                      </a:lnTo>
                      <a:lnTo>
                        <a:pt x="27" y="6"/>
                      </a:lnTo>
                      <a:lnTo>
                        <a:pt x="28" y="3"/>
                      </a:lnTo>
                      <a:lnTo>
                        <a:pt x="32" y="3"/>
                      </a:lnTo>
                      <a:lnTo>
                        <a:pt x="43" y="0"/>
                      </a:lnTo>
                      <a:lnTo>
                        <a:pt x="47" y="0"/>
                      </a:lnTo>
                      <a:lnTo>
                        <a:pt x="49" y="1"/>
                      </a:lnTo>
                      <a:lnTo>
                        <a:pt x="51" y="3"/>
                      </a:lnTo>
                      <a:lnTo>
                        <a:pt x="58" y="5"/>
                      </a:lnTo>
                      <a:lnTo>
                        <a:pt x="60" y="7"/>
                      </a:lnTo>
                      <a:lnTo>
                        <a:pt x="61" y="8"/>
                      </a:lnTo>
                      <a:lnTo>
                        <a:pt x="62" y="12"/>
                      </a:lnTo>
                      <a:lnTo>
                        <a:pt x="63" y="15"/>
                      </a:lnTo>
                      <a:lnTo>
                        <a:pt x="63" y="16"/>
                      </a:lnTo>
                      <a:lnTo>
                        <a:pt x="65" y="19"/>
                      </a:lnTo>
                      <a:lnTo>
                        <a:pt x="65" y="20"/>
                      </a:lnTo>
                      <a:lnTo>
                        <a:pt x="63" y="22"/>
                      </a:lnTo>
                      <a:lnTo>
                        <a:pt x="60" y="22"/>
                      </a:lnTo>
                      <a:lnTo>
                        <a:pt x="56" y="19"/>
                      </a:lnTo>
                      <a:lnTo>
                        <a:pt x="51" y="18"/>
                      </a:lnTo>
                      <a:lnTo>
                        <a:pt x="46" y="19"/>
                      </a:lnTo>
                      <a:lnTo>
                        <a:pt x="51" y="20"/>
                      </a:lnTo>
                      <a:lnTo>
                        <a:pt x="54" y="22"/>
                      </a:lnTo>
                      <a:lnTo>
                        <a:pt x="59" y="24"/>
                      </a:lnTo>
                      <a:lnTo>
                        <a:pt x="60" y="26"/>
                      </a:lnTo>
                      <a:lnTo>
                        <a:pt x="60" y="28"/>
                      </a:lnTo>
                      <a:lnTo>
                        <a:pt x="58" y="29"/>
                      </a:lnTo>
                      <a:lnTo>
                        <a:pt x="56" y="29"/>
                      </a:lnTo>
                      <a:lnTo>
                        <a:pt x="51" y="27"/>
                      </a:lnTo>
                      <a:lnTo>
                        <a:pt x="45" y="26"/>
                      </a:lnTo>
                      <a:lnTo>
                        <a:pt x="41" y="27"/>
                      </a:lnTo>
                      <a:lnTo>
                        <a:pt x="39" y="29"/>
                      </a:lnTo>
                      <a:lnTo>
                        <a:pt x="36" y="32"/>
                      </a:lnTo>
                      <a:lnTo>
                        <a:pt x="34" y="36"/>
                      </a:lnTo>
                      <a:lnTo>
                        <a:pt x="32" y="40"/>
                      </a:lnTo>
                      <a:lnTo>
                        <a:pt x="30" y="42"/>
                      </a:lnTo>
                      <a:lnTo>
                        <a:pt x="28" y="46"/>
                      </a:lnTo>
                      <a:lnTo>
                        <a:pt x="25" y="46"/>
                      </a:lnTo>
                      <a:lnTo>
                        <a:pt x="21" y="46"/>
                      </a:lnTo>
                      <a:lnTo>
                        <a:pt x="17" y="46"/>
                      </a:lnTo>
                      <a:lnTo>
                        <a:pt x="15" y="46"/>
                      </a:lnTo>
                      <a:lnTo>
                        <a:pt x="10" y="47"/>
                      </a:lnTo>
                      <a:lnTo>
                        <a:pt x="0" y="50"/>
                      </a:lnTo>
                      <a:lnTo>
                        <a:pt x="0" y="29"/>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9313" name="Freeform 64"/>
                <p:cNvSpPr>
                  <a:spLocks/>
                </p:cNvSpPr>
                <p:nvPr/>
              </p:nvSpPr>
              <p:spPr bwMode="auto">
                <a:xfrm>
                  <a:off x="5381" y="1211"/>
                  <a:ext cx="22" cy="17"/>
                </a:xfrm>
                <a:custGeom>
                  <a:avLst/>
                  <a:gdLst>
                    <a:gd name="T0" fmla="*/ 21 w 22"/>
                    <a:gd name="T1" fmla="*/ 16 h 17"/>
                    <a:gd name="T2" fmla="*/ 17 w 22"/>
                    <a:gd name="T3" fmla="*/ 10 h 17"/>
                    <a:gd name="T4" fmla="*/ 14 w 22"/>
                    <a:gd name="T5" fmla="*/ 8 h 17"/>
                    <a:gd name="T6" fmla="*/ 11 w 22"/>
                    <a:gd name="T7" fmla="*/ 6 h 17"/>
                    <a:gd name="T8" fmla="*/ 7 w 22"/>
                    <a:gd name="T9" fmla="*/ 2 h 17"/>
                    <a:gd name="T10" fmla="*/ 3 w 22"/>
                    <a:gd name="T11" fmla="*/ 4 h 17"/>
                    <a:gd name="T12" fmla="*/ 0 w 22"/>
                    <a:gd name="T13" fmla="*/ 6 h 17"/>
                    <a:gd name="T14" fmla="*/ 4 w 22"/>
                    <a:gd name="T15" fmla="*/ 2 h 17"/>
                    <a:gd name="T16" fmla="*/ 9 w 22"/>
                    <a:gd name="T17" fmla="*/ 0 h 17"/>
                    <a:gd name="T18" fmla="*/ 14 w 22"/>
                    <a:gd name="T19" fmla="*/ 8 h 17"/>
                    <a:gd name="T20" fmla="*/ 17 w 22"/>
                    <a:gd name="T21" fmla="*/ 8 h 17"/>
                    <a:gd name="T22" fmla="*/ 21 w 22"/>
                    <a:gd name="T23" fmla="*/ 12 h 17"/>
                    <a:gd name="T24" fmla="*/ 21 w 22"/>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7"/>
                    <a:gd name="T41" fmla="*/ 22 w 2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7">
                      <a:moveTo>
                        <a:pt x="21" y="16"/>
                      </a:moveTo>
                      <a:lnTo>
                        <a:pt x="17" y="10"/>
                      </a:lnTo>
                      <a:lnTo>
                        <a:pt x="14" y="8"/>
                      </a:lnTo>
                      <a:lnTo>
                        <a:pt x="11" y="6"/>
                      </a:lnTo>
                      <a:lnTo>
                        <a:pt x="7" y="2"/>
                      </a:lnTo>
                      <a:lnTo>
                        <a:pt x="3" y="4"/>
                      </a:lnTo>
                      <a:lnTo>
                        <a:pt x="0" y="6"/>
                      </a:lnTo>
                      <a:lnTo>
                        <a:pt x="4" y="2"/>
                      </a:lnTo>
                      <a:lnTo>
                        <a:pt x="9" y="0"/>
                      </a:lnTo>
                      <a:lnTo>
                        <a:pt x="14" y="8"/>
                      </a:lnTo>
                      <a:lnTo>
                        <a:pt x="17" y="8"/>
                      </a:lnTo>
                      <a:lnTo>
                        <a:pt x="21" y="12"/>
                      </a:lnTo>
                      <a:lnTo>
                        <a:pt x="21" y="16"/>
                      </a:lnTo>
                    </a:path>
                  </a:pathLst>
                </a:custGeom>
                <a:solidFill>
                  <a:srgbClr val="402000"/>
                </a:solidFill>
                <a:ln w="9525" cap="rnd">
                  <a:noFill/>
                  <a:round/>
                  <a:headEnd/>
                  <a:tailEnd/>
                </a:ln>
              </p:spPr>
              <p:txBody>
                <a:bodyPr/>
                <a:lstStyle/>
                <a:p>
                  <a:endParaRPr lang="en-US"/>
                </a:p>
              </p:txBody>
            </p:sp>
            <p:sp>
              <p:nvSpPr>
                <p:cNvPr id="9314" name="Freeform 65"/>
                <p:cNvSpPr>
                  <a:spLocks/>
                </p:cNvSpPr>
                <p:nvPr/>
              </p:nvSpPr>
              <p:spPr bwMode="auto">
                <a:xfrm>
                  <a:off x="5372" y="1204"/>
                  <a:ext cx="20" cy="17"/>
                </a:xfrm>
                <a:custGeom>
                  <a:avLst/>
                  <a:gdLst>
                    <a:gd name="T0" fmla="*/ 13 w 20"/>
                    <a:gd name="T1" fmla="*/ 0 h 17"/>
                    <a:gd name="T2" fmla="*/ 16 w 20"/>
                    <a:gd name="T3" fmla="*/ 2 h 17"/>
                    <a:gd name="T4" fmla="*/ 19 w 20"/>
                    <a:gd name="T5" fmla="*/ 5 h 17"/>
                    <a:gd name="T6" fmla="*/ 16 w 20"/>
                    <a:gd name="T7" fmla="*/ 5 h 17"/>
                    <a:gd name="T8" fmla="*/ 13 w 20"/>
                    <a:gd name="T9" fmla="*/ 2 h 17"/>
                    <a:gd name="T10" fmla="*/ 8 w 20"/>
                    <a:gd name="T11" fmla="*/ 10 h 17"/>
                    <a:gd name="T12" fmla="*/ 4 w 20"/>
                    <a:gd name="T13" fmla="*/ 13 h 17"/>
                    <a:gd name="T14" fmla="*/ 0 w 20"/>
                    <a:gd name="T15" fmla="*/ 16 h 17"/>
                    <a:gd name="T16" fmla="*/ 0 w 20"/>
                    <a:gd name="T17" fmla="*/ 13 h 17"/>
                    <a:gd name="T18" fmla="*/ 4 w 20"/>
                    <a:gd name="T19" fmla="*/ 10 h 17"/>
                    <a:gd name="T20" fmla="*/ 9 w 20"/>
                    <a:gd name="T21" fmla="*/ 5 h 17"/>
                    <a:gd name="T22" fmla="*/ 13 w 20"/>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7"/>
                    <a:gd name="T38" fmla="*/ 20 w 20"/>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7">
                      <a:moveTo>
                        <a:pt x="13" y="0"/>
                      </a:moveTo>
                      <a:lnTo>
                        <a:pt x="16" y="2"/>
                      </a:lnTo>
                      <a:lnTo>
                        <a:pt x="19" y="5"/>
                      </a:lnTo>
                      <a:lnTo>
                        <a:pt x="16" y="5"/>
                      </a:lnTo>
                      <a:lnTo>
                        <a:pt x="13" y="2"/>
                      </a:lnTo>
                      <a:lnTo>
                        <a:pt x="8" y="10"/>
                      </a:lnTo>
                      <a:lnTo>
                        <a:pt x="4" y="13"/>
                      </a:lnTo>
                      <a:lnTo>
                        <a:pt x="0" y="16"/>
                      </a:lnTo>
                      <a:lnTo>
                        <a:pt x="0" y="13"/>
                      </a:lnTo>
                      <a:lnTo>
                        <a:pt x="4" y="10"/>
                      </a:lnTo>
                      <a:lnTo>
                        <a:pt x="9" y="5"/>
                      </a:lnTo>
                      <a:lnTo>
                        <a:pt x="13" y="0"/>
                      </a:lnTo>
                    </a:path>
                  </a:pathLst>
                </a:custGeom>
                <a:solidFill>
                  <a:srgbClr val="402000"/>
                </a:solidFill>
                <a:ln w="9525" cap="rnd">
                  <a:noFill/>
                  <a:round/>
                  <a:headEnd/>
                  <a:tailEnd/>
                </a:ln>
              </p:spPr>
              <p:txBody>
                <a:bodyPr/>
                <a:lstStyle/>
                <a:p>
                  <a:endParaRPr lang="en-US"/>
                </a:p>
              </p:txBody>
            </p:sp>
            <p:sp>
              <p:nvSpPr>
                <p:cNvPr id="9315" name="Freeform 66"/>
                <p:cNvSpPr>
                  <a:spLocks/>
                </p:cNvSpPr>
                <p:nvPr/>
              </p:nvSpPr>
              <p:spPr bwMode="auto">
                <a:xfrm>
                  <a:off x="5380" y="1220"/>
                  <a:ext cx="17" cy="17"/>
                </a:xfrm>
                <a:custGeom>
                  <a:avLst/>
                  <a:gdLst>
                    <a:gd name="T0" fmla="*/ 16 w 17"/>
                    <a:gd name="T1" fmla="*/ 5 h 17"/>
                    <a:gd name="T2" fmla="*/ 14 w 17"/>
                    <a:gd name="T3" fmla="*/ 16 h 17"/>
                    <a:gd name="T4" fmla="*/ 8 w 17"/>
                    <a:gd name="T5" fmla="*/ 10 h 17"/>
                    <a:gd name="T6" fmla="*/ 1 w 17"/>
                    <a:gd name="T7" fmla="*/ 10 h 17"/>
                    <a:gd name="T8" fmla="*/ 0 w 17"/>
                    <a:gd name="T9" fmla="*/ 0 h 17"/>
                    <a:gd name="T10" fmla="*/ 4 w 17"/>
                    <a:gd name="T11" fmla="*/ 5 h 17"/>
                    <a:gd name="T12" fmla="*/ 16 w 17"/>
                    <a:gd name="T13" fmla="*/ 5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5"/>
                      </a:moveTo>
                      <a:lnTo>
                        <a:pt x="14" y="16"/>
                      </a:lnTo>
                      <a:lnTo>
                        <a:pt x="8" y="10"/>
                      </a:lnTo>
                      <a:lnTo>
                        <a:pt x="1" y="10"/>
                      </a:lnTo>
                      <a:lnTo>
                        <a:pt x="0" y="0"/>
                      </a:lnTo>
                      <a:lnTo>
                        <a:pt x="4" y="5"/>
                      </a:lnTo>
                      <a:lnTo>
                        <a:pt x="16" y="5"/>
                      </a:lnTo>
                    </a:path>
                  </a:pathLst>
                </a:custGeom>
                <a:solidFill>
                  <a:srgbClr val="402000"/>
                </a:solidFill>
                <a:ln w="9525" cap="rnd">
                  <a:noFill/>
                  <a:round/>
                  <a:headEnd/>
                  <a:tailEnd/>
                </a:ln>
              </p:spPr>
              <p:txBody>
                <a:bodyPr/>
                <a:lstStyle/>
                <a:p>
                  <a:endParaRPr lang="en-US"/>
                </a:p>
              </p:txBody>
            </p:sp>
            <p:sp>
              <p:nvSpPr>
                <p:cNvPr id="9316" name="Freeform 67"/>
                <p:cNvSpPr>
                  <a:spLocks/>
                </p:cNvSpPr>
                <p:nvPr/>
              </p:nvSpPr>
              <p:spPr bwMode="auto">
                <a:xfrm>
                  <a:off x="5401" y="1218"/>
                  <a:ext cx="17" cy="17"/>
                </a:xfrm>
                <a:custGeom>
                  <a:avLst/>
                  <a:gdLst>
                    <a:gd name="T0" fmla="*/ 0 w 17"/>
                    <a:gd name="T1" fmla="*/ 0 h 17"/>
                    <a:gd name="T2" fmla="*/ 0 w 17"/>
                    <a:gd name="T3" fmla="*/ 3 h 17"/>
                    <a:gd name="T4" fmla="*/ 8 w 17"/>
                    <a:gd name="T5" fmla="*/ 12 h 17"/>
                    <a:gd name="T6" fmla="*/ 16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3"/>
                      </a:lnTo>
                      <a:lnTo>
                        <a:pt x="8" y="12"/>
                      </a:lnTo>
                      <a:lnTo>
                        <a:pt x="16" y="16"/>
                      </a:lnTo>
                      <a:lnTo>
                        <a:pt x="0" y="0"/>
                      </a:lnTo>
                    </a:path>
                  </a:pathLst>
                </a:custGeom>
                <a:solidFill>
                  <a:srgbClr val="402000"/>
                </a:solidFill>
                <a:ln w="9525" cap="rnd">
                  <a:noFill/>
                  <a:round/>
                  <a:headEnd/>
                  <a:tailEnd/>
                </a:ln>
              </p:spPr>
              <p:txBody>
                <a:bodyPr/>
                <a:lstStyle/>
                <a:p>
                  <a:endParaRPr lang="en-US"/>
                </a:p>
              </p:txBody>
            </p:sp>
            <p:sp>
              <p:nvSpPr>
                <p:cNvPr id="9317" name="Freeform 68"/>
                <p:cNvSpPr>
                  <a:spLocks/>
                </p:cNvSpPr>
                <p:nvPr/>
              </p:nvSpPr>
              <p:spPr bwMode="auto">
                <a:xfrm>
                  <a:off x="5396" y="1228"/>
                  <a:ext cx="17" cy="17"/>
                </a:xfrm>
                <a:custGeom>
                  <a:avLst/>
                  <a:gdLst>
                    <a:gd name="T0" fmla="*/ 0 w 17"/>
                    <a:gd name="T1" fmla="*/ 0 h 17"/>
                    <a:gd name="T2" fmla="*/ 8 w 17"/>
                    <a:gd name="T3" fmla="*/ 8 h 17"/>
                    <a:gd name="T4" fmla="*/ 16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8" y="8"/>
                      </a:lnTo>
                      <a:lnTo>
                        <a:pt x="16" y="16"/>
                      </a:lnTo>
                      <a:lnTo>
                        <a:pt x="0" y="0"/>
                      </a:lnTo>
                    </a:path>
                  </a:pathLst>
                </a:custGeom>
                <a:solidFill>
                  <a:srgbClr val="402000"/>
                </a:solidFill>
                <a:ln w="9525" cap="rnd">
                  <a:noFill/>
                  <a:round/>
                  <a:headEnd/>
                  <a:tailEnd/>
                </a:ln>
              </p:spPr>
              <p:txBody>
                <a:bodyPr/>
                <a:lstStyle/>
                <a:p>
                  <a:endParaRPr lang="en-US"/>
                </a:p>
              </p:txBody>
            </p:sp>
            <p:sp>
              <p:nvSpPr>
                <p:cNvPr id="9318" name="Freeform 69"/>
                <p:cNvSpPr>
                  <a:spLocks/>
                </p:cNvSpPr>
                <p:nvPr/>
              </p:nvSpPr>
              <p:spPr bwMode="auto">
                <a:xfrm>
                  <a:off x="5371" y="1214"/>
                  <a:ext cx="17" cy="17"/>
                </a:xfrm>
                <a:custGeom>
                  <a:avLst/>
                  <a:gdLst>
                    <a:gd name="T0" fmla="*/ 16 w 17"/>
                    <a:gd name="T1" fmla="*/ 0 h 17"/>
                    <a:gd name="T2" fmla="*/ 12 w 17"/>
                    <a:gd name="T3" fmla="*/ 5 h 17"/>
                    <a:gd name="T4" fmla="*/ 12 w 17"/>
                    <a:gd name="T5" fmla="*/ 10 h 17"/>
                    <a:gd name="T6" fmla="*/ 0 w 17"/>
                    <a:gd name="T7" fmla="*/ 16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12" y="5"/>
                      </a:lnTo>
                      <a:lnTo>
                        <a:pt x="12" y="10"/>
                      </a:lnTo>
                      <a:lnTo>
                        <a:pt x="0" y="16"/>
                      </a:lnTo>
                      <a:lnTo>
                        <a:pt x="16" y="0"/>
                      </a:lnTo>
                    </a:path>
                  </a:pathLst>
                </a:custGeom>
                <a:solidFill>
                  <a:srgbClr val="402000"/>
                </a:solidFill>
                <a:ln w="9525" cap="rnd">
                  <a:noFill/>
                  <a:round/>
                  <a:headEnd/>
                  <a:tailEnd/>
                </a:ln>
              </p:spPr>
              <p:txBody>
                <a:bodyPr/>
                <a:lstStyle/>
                <a:p>
                  <a:endParaRPr lang="en-US"/>
                </a:p>
              </p:txBody>
            </p:sp>
            <p:sp>
              <p:nvSpPr>
                <p:cNvPr id="9319" name="Freeform 70"/>
                <p:cNvSpPr>
                  <a:spLocks/>
                </p:cNvSpPr>
                <p:nvPr/>
              </p:nvSpPr>
              <p:spPr bwMode="auto">
                <a:xfrm>
                  <a:off x="5356" y="1214"/>
                  <a:ext cx="17" cy="17"/>
                </a:xfrm>
                <a:custGeom>
                  <a:avLst/>
                  <a:gdLst>
                    <a:gd name="T0" fmla="*/ 16 w 17"/>
                    <a:gd name="T1" fmla="*/ 0 h 17"/>
                    <a:gd name="T2" fmla="*/ 13 w 17"/>
                    <a:gd name="T3" fmla="*/ 4 h 17"/>
                    <a:gd name="T4" fmla="*/ 10 w 17"/>
                    <a:gd name="T5" fmla="*/ 9 h 17"/>
                    <a:gd name="T6" fmla="*/ 0 w 17"/>
                    <a:gd name="T7" fmla="*/ 16 h 17"/>
                    <a:gd name="T8" fmla="*/ 9 w 17"/>
                    <a:gd name="T9" fmla="*/ 7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13" y="4"/>
                      </a:lnTo>
                      <a:lnTo>
                        <a:pt x="10" y="9"/>
                      </a:lnTo>
                      <a:lnTo>
                        <a:pt x="0" y="16"/>
                      </a:lnTo>
                      <a:lnTo>
                        <a:pt x="9" y="7"/>
                      </a:lnTo>
                      <a:lnTo>
                        <a:pt x="16" y="0"/>
                      </a:lnTo>
                    </a:path>
                  </a:pathLst>
                </a:custGeom>
                <a:solidFill>
                  <a:srgbClr val="402000"/>
                </a:solidFill>
                <a:ln w="9525" cap="rnd">
                  <a:noFill/>
                  <a:round/>
                  <a:headEnd/>
                  <a:tailEnd/>
                </a:ln>
              </p:spPr>
              <p:txBody>
                <a:bodyPr/>
                <a:lstStyle/>
                <a:p>
                  <a:endParaRPr lang="en-US"/>
                </a:p>
              </p:txBody>
            </p:sp>
            <p:sp>
              <p:nvSpPr>
                <p:cNvPr id="9320" name="Freeform 71"/>
                <p:cNvSpPr>
                  <a:spLocks/>
                </p:cNvSpPr>
                <p:nvPr/>
              </p:nvSpPr>
              <p:spPr bwMode="auto">
                <a:xfrm>
                  <a:off x="5352" y="1234"/>
                  <a:ext cx="17" cy="17"/>
                </a:xfrm>
                <a:custGeom>
                  <a:avLst/>
                  <a:gdLst>
                    <a:gd name="T0" fmla="*/ 0 w 17"/>
                    <a:gd name="T1" fmla="*/ 0 h 17"/>
                    <a:gd name="T2" fmla="*/ 10 w 17"/>
                    <a:gd name="T3" fmla="*/ 5 h 17"/>
                    <a:gd name="T4" fmla="*/ 16 w 17"/>
                    <a:gd name="T5" fmla="*/ 12 h 17"/>
                    <a:gd name="T6" fmla="*/ 16 w 17"/>
                    <a:gd name="T7" fmla="*/ 16 h 17"/>
                    <a:gd name="T8" fmla="*/ 16 w 17"/>
                    <a:gd name="T9" fmla="*/ 9 h 17"/>
                    <a:gd name="T10" fmla="*/ 16 w 17"/>
                    <a:gd name="T11" fmla="*/ 4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10" y="5"/>
                      </a:lnTo>
                      <a:lnTo>
                        <a:pt x="16" y="12"/>
                      </a:lnTo>
                      <a:lnTo>
                        <a:pt x="16" y="16"/>
                      </a:lnTo>
                      <a:lnTo>
                        <a:pt x="16" y="9"/>
                      </a:lnTo>
                      <a:lnTo>
                        <a:pt x="16" y="4"/>
                      </a:lnTo>
                      <a:lnTo>
                        <a:pt x="0" y="0"/>
                      </a:lnTo>
                    </a:path>
                  </a:pathLst>
                </a:custGeom>
                <a:solidFill>
                  <a:srgbClr val="402000"/>
                </a:solidFill>
                <a:ln w="9525" cap="rnd">
                  <a:noFill/>
                  <a:round/>
                  <a:headEnd/>
                  <a:tailEnd/>
                </a:ln>
              </p:spPr>
              <p:txBody>
                <a:bodyPr/>
                <a:lstStyle/>
                <a:p>
                  <a:endParaRPr lang="en-US"/>
                </a:p>
              </p:txBody>
            </p:sp>
            <p:sp>
              <p:nvSpPr>
                <p:cNvPr id="9321" name="Freeform 72"/>
                <p:cNvSpPr>
                  <a:spLocks/>
                </p:cNvSpPr>
                <p:nvPr/>
              </p:nvSpPr>
              <p:spPr bwMode="auto">
                <a:xfrm>
                  <a:off x="5376" y="1223"/>
                  <a:ext cx="17" cy="17"/>
                </a:xfrm>
                <a:custGeom>
                  <a:avLst/>
                  <a:gdLst>
                    <a:gd name="T0" fmla="*/ 8 w 17"/>
                    <a:gd name="T1" fmla="*/ 0 h 17"/>
                    <a:gd name="T2" fmla="*/ 0 w 17"/>
                    <a:gd name="T3" fmla="*/ 6 h 17"/>
                    <a:gd name="T4" fmla="*/ 16 w 17"/>
                    <a:gd name="T5" fmla="*/ 16 h 17"/>
                    <a:gd name="T6" fmla="*/ 8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8" y="0"/>
                      </a:moveTo>
                      <a:lnTo>
                        <a:pt x="0" y="6"/>
                      </a:lnTo>
                      <a:lnTo>
                        <a:pt x="16" y="16"/>
                      </a:lnTo>
                      <a:lnTo>
                        <a:pt x="8" y="0"/>
                      </a:lnTo>
                    </a:path>
                  </a:pathLst>
                </a:custGeom>
                <a:solidFill>
                  <a:srgbClr val="402000"/>
                </a:solidFill>
                <a:ln w="9525" cap="rnd">
                  <a:noFill/>
                  <a:round/>
                  <a:headEnd/>
                  <a:tailEnd/>
                </a:ln>
              </p:spPr>
              <p:txBody>
                <a:bodyPr/>
                <a:lstStyle/>
                <a:p>
                  <a:endParaRPr lang="en-US"/>
                </a:p>
              </p:txBody>
            </p:sp>
          </p:grpSp>
          <p:grpSp>
            <p:nvGrpSpPr>
              <p:cNvPr id="9291" name="Group 73"/>
              <p:cNvGrpSpPr>
                <a:grpSpLocks/>
              </p:cNvGrpSpPr>
              <p:nvPr/>
            </p:nvGrpSpPr>
            <p:grpSpPr bwMode="auto">
              <a:xfrm>
                <a:off x="5198" y="1091"/>
                <a:ext cx="152" cy="219"/>
                <a:chOff x="5198" y="1091"/>
                <a:chExt cx="152" cy="219"/>
              </a:xfrm>
            </p:grpSpPr>
            <p:sp>
              <p:nvSpPr>
                <p:cNvPr id="9298" name="Freeform 74"/>
                <p:cNvSpPr>
                  <a:spLocks/>
                </p:cNvSpPr>
                <p:nvPr/>
              </p:nvSpPr>
              <p:spPr bwMode="auto">
                <a:xfrm>
                  <a:off x="5280" y="1091"/>
                  <a:ext cx="17" cy="17"/>
                </a:xfrm>
                <a:custGeom>
                  <a:avLst/>
                  <a:gdLst>
                    <a:gd name="T0" fmla="*/ 16 w 17"/>
                    <a:gd name="T1" fmla="*/ 0 h 17"/>
                    <a:gd name="T2" fmla="*/ 11 w 17"/>
                    <a:gd name="T3" fmla="*/ 3 h 17"/>
                    <a:gd name="T4" fmla="*/ 6 w 17"/>
                    <a:gd name="T5" fmla="*/ 6 h 17"/>
                    <a:gd name="T6" fmla="*/ 2 w 17"/>
                    <a:gd name="T7" fmla="*/ 9 h 17"/>
                    <a:gd name="T8" fmla="*/ 0 w 17"/>
                    <a:gd name="T9" fmla="*/ 16 h 17"/>
                    <a:gd name="T10" fmla="*/ 4 w 17"/>
                    <a:gd name="T11" fmla="*/ 12 h 17"/>
                    <a:gd name="T12" fmla="*/ 11 w 17"/>
                    <a:gd name="T13" fmla="*/ 9 h 17"/>
                    <a:gd name="T14" fmla="*/ 16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0"/>
                      </a:moveTo>
                      <a:lnTo>
                        <a:pt x="11" y="3"/>
                      </a:lnTo>
                      <a:lnTo>
                        <a:pt x="6" y="6"/>
                      </a:lnTo>
                      <a:lnTo>
                        <a:pt x="2" y="9"/>
                      </a:lnTo>
                      <a:lnTo>
                        <a:pt x="0" y="16"/>
                      </a:lnTo>
                      <a:lnTo>
                        <a:pt x="4" y="12"/>
                      </a:lnTo>
                      <a:lnTo>
                        <a:pt x="11" y="9"/>
                      </a:lnTo>
                      <a:lnTo>
                        <a:pt x="16" y="0"/>
                      </a:lnTo>
                    </a:path>
                  </a:pathLst>
                </a:custGeom>
                <a:solidFill>
                  <a:srgbClr val="402000"/>
                </a:solidFill>
                <a:ln w="9525" cap="rnd">
                  <a:noFill/>
                  <a:round/>
                  <a:headEnd/>
                  <a:tailEnd/>
                </a:ln>
              </p:spPr>
              <p:txBody>
                <a:bodyPr/>
                <a:lstStyle/>
                <a:p>
                  <a:endParaRPr lang="en-US"/>
                </a:p>
              </p:txBody>
            </p:sp>
            <p:sp>
              <p:nvSpPr>
                <p:cNvPr id="9299" name="Freeform 75"/>
                <p:cNvSpPr>
                  <a:spLocks/>
                </p:cNvSpPr>
                <p:nvPr/>
              </p:nvSpPr>
              <p:spPr bwMode="auto">
                <a:xfrm>
                  <a:off x="5282" y="1098"/>
                  <a:ext cx="17" cy="17"/>
                </a:xfrm>
                <a:custGeom>
                  <a:avLst/>
                  <a:gdLst>
                    <a:gd name="T0" fmla="*/ 16 w 17"/>
                    <a:gd name="T1" fmla="*/ 0 h 17"/>
                    <a:gd name="T2" fmla="*/ 0 w 17"/>
                    <a:gd name="T3" fmla="*/ 0 h 17"/>
                    <a:gd name="T4" fmla="*/ 0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0" y="0"/>
                      </a:lnTo>
                      <a:lnTo>
                        <a:pt x="0" y="16"/>
                      </a:lnTo>
                      <a:lnTo>
                        <a:pt x="16" y="0"/>
                      </a:lnTo>
                    </a:path>
                  </a:pathLst>
                </a:custGeom>
                <a:solidFill>
                  <a:srgbClr val="402000"/>
                </a:solidFill>
                <a:ln w="9525" cap="rnd">
                  <a:noFill/>
                  <a:round/>
                  <a:headEnd/>
                  <a:tailEnd/>
                </a:ln>
              </p:spPr>
              <p:txBody>
                <a:bodyPr/>
                <a:lstStyle/>
                <a:p>
                  <a:endParaRPr lang="en-US"/>
                </a:p>
              </p:txBody>
            </p:sp>
            <p:sp>
              <p:nvSpPr>
                <p:cNvPr id="9300" name="Freeform 76"/>
                <p:cNvSpPr>
                  <a:spLocks/>
                </p:cNvSpPr>
                <p:nvPr/>
              </p:nvSpPr>
              <p:spPr bwMode="auto">
                <a:xfrm>
                  <a:off x="5263" y="1120"/>
                  <a:ext cx="41" cy="129"/>
                </a:xfrm>
                <a:custGeom>
                  <a:avLst/>
                  <a:gdLst>
                    <a:gd name="T0" fmla="*/ 5 w 41"/>
                    <a:gd name="T1" fmla="*/ 0 h 129"/>
                    <a:gd name="T2" fmla="*/ 9 w 41"/>
                    <a:gd name="T3" fmla="*/ 5 h 129"/>
                    <a:gd name="T4" fmla="*/ 11 w 41"/>
                    <a:gd name="T5" fmla="*/ 12 h 129"/>
                    <a:gd name="T6" fmla="*/ 16 w 41"/>
                    <a:gd name="T7" fmla="*/ 19 h 129"/>
                    <a:gd name="T8" fmla="*/ 28 w 41"/>
                    <a:gd name="T9" fmla="*/ 54 h 129"/>
                    <a:gd name="T10" fmla="*/ 35 w 41"/>
                    <a:gd name="T11" fmla="*/ 85 h 129"/>
                    <a:gd name="T12" fmla="*/ 40 w 41"/>
                    <a:gd name="T13" fmla="*/ 128 h 129"/>
                    <a:gd name="T14" fmla="*/ 23 w 41"/>
                    <a:gd name="T15" fmla="*/ 109 h 129"/>
                    <a:gd name="T16" fmla="*/ 0 w 41"/>
                    <a:gd name="T17" fmla="*/ 16 h 129"/>
                    <a:gd name="T18" fmla="*/ 5 w 41"/>
                    <a:gd name="T19" fmla="*/ 0 h 1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29"/>
                    <a:gd name="T32" fmla="*/ 41 w 41"/>
                    <a:gd name="T33" fmla="*/ 129 h 1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29">
                      <a:moveTo>
                        <a:pt x="5" y="0"/>
                      </a:moveTo>
                      <a:lnTo>
                        <a:pt x="9" y="5"/>
                      </a:lnTo>
                      <a:lnTo>
                        <a:pt x="11" y="12"/>
                      </a:lnTo>
                      <a:lnTo>
                        <a:pt x="16" y="19"/>
                      </a:lnTo>
                      <a:lnTo>
                        <a:pt x="28" y="54"/>
                      </a:lnTo>
                      <a:lnTo>
                        <a:pt x="35" y="85"/>
                      </a:lnTo>
                      <a:lnTo>
                        <a:pt x="40" y="128"/>
                      </a:lnTo>
                      <a:lnTo>
                        <a:pt x="23" y="109"/>
                      </a:lnTo>
                      <a:lnTo>
                        <a:pt x="0" y="16"/>
                      </a:lnTo>
                      <a:lnTo>
                        <a:pt x="5" y="0"/>
                      </a:lnTo>
                    </a:path>
                  </a:pathLst>
                </a:custGeom>
                <a:solidFill>
                  <a:srgbClr val="400000"/>
                </a:solidFill>
                <a:ln w="12700" cap="rnd" cmpd="sng">
                  <a:solidFill>
                    <a:srgbClr val="000000"/>
                  </a:solidFill>
                  <a:prstDash val="solid"/>
                  <a:round/>
                  <a:headEnd/>
                  <a:tailEnd/>
                </a:ln>
              </p:spPr>
              <p:txBody>
                <a:bodyPr/>
                <a:lstStyle/>
                <a:p>
                  <a:endParaRPr lang="en-US"/>
                </a:p>
              </p:txBody>
            </p:sp>
            <p:sp>
              <p:nvSpPr>
                <p:cNvPr id="9301" name="Freeform 77"/>
                <p:cNvSpPr>
                  <a:spLocks/>
                </p:cNvSpPr>
                <p:nvPr/>
              </p:nvSpPr>
              <p:spPr bwMode="auto">
                <a:xfrm>
                  <a:off x="5198" y="1095"/>
                  <a:ext cx="152" cy="215"/>
                </a:xfrm>
                <a:custGeom>
                  <a:avLst/>
                  <a:gdLst>
                    <a:gd name="T0" fmla="*/ 27 w 152"/>
                    <a:gd name="T1" fmla="*/ 11 h 215"/>
                    <a:gd name="T2" fmla="*/ 32 w 152"/>
                    <a:gd name="T3" fmla="*/ 0 h 215"/>
                    <a:gd name="T4" fmla="*/ 69 w 152"/>
                    <a:gd name="T5" fmla="*/ 19 h 215"/>
                    <a:gd name="T6" fmla="*/ 70 w 152"/>
                    <a:gd name="T7" fmla="*/ 34 h 215"/>
                    <a:gd name="T8" fmla="*/ 74 w 152"/>
                    <a:gd name="T9" fmla="*/ 39 h 215"/>
                    <a:gd name="T10" fmla="*/ 78 w 152"/>
                    <a:gd name="T11" fmla="*/ 45 h 215"/>
                    <a:gd name="T12" fmla="*/ 80 w 152"/>
                    <a:gd name="T13" fmla="*/ 56 h 215"/>
                    <a:gd name="T14" fmla="*/ 89 w 152"/>
                    <a:gd name="T15" fmla="*/ 81 h 215"/>
                    <a:gd name="T16" fmla="*/ 96 w 152"/>
                    <a:gd name="T17" fmla="*/ 109 h 215"/>
                    <a:gd name="T18" fmla="*/ 98 w 152"/>
                    <a:gd name="T19" fmla="*/ 129 h 215"/>
                    <a:gd name="T20" fmla="*/ 128 w 152"/>
                    <a:gd name="T21" fmla="*/ 130 h 215"/>
                    <a:gd name="T22" fmla="*/ 132 w 152"/>
                    <a:gd name="T23" fmla="*/ 134 h 215"/>
                    <a:gd name="T24" fmla="*/ 146 w 152"/>
                    <a:gd name="T25" fmla="*/ 134 h 215"/>
                    <a:gd name="T26" fmla="*/ 151 w 152"/>
                    <a:gd name="T27" fmla="*/ 141 h 215"/>
                    <a:gd name="T28" fmla="*/ 151 w 152"/>
                    <a:gd name="T29" fmla="*/ 150 h 215"/>
                    <a:gd name="T30" fmla="*/ 150 w 152"/>
                    <a:gd name="T31" fmla="*/ 159 h 215"/>
                    <a:gd name="T32" fmla="*/ 137 w 152"/>
                    <a:gd name="T33" fmla="*/ 161 h 215"/>
                    <a:gd name="T34" fmla="*/ 131 w 152"/>
                    <a:gd name="T35" fmla="*/ 173 h 215"/>
                    <a:gd name="T36" fmla="*/ 119 w 152"/>
                    <a:gd name="T37" fmla="*/ 176 h 215"/>
                    <a:gd name="T38" fmla="*/ 110 w 152"/>
                    <a:gd name="T39" fmla="*/ 176 h 215"/>
                    <a:gd name="T40" fmla="*/ 100 w 152"/>
                    <a:gd name="T41" fmla="*/ 178 h 215"/>
                    <a:gd name="T42" fmla="*/ 100 w 152"/>
                    <a:gd name="T43" fmla="*/ 184 h 215"/>
                    <a:gd name="T44" fmla="*/ 100 w 152"/>
                    <a:gd name="T45" fmla="*/ 195 h 215"/>
                    <a:gd name="T46" fmla="*/ 99 w 152"/>
                    <a:gd name="T47" fmla="*/ 202 h 215"/>
                    <a:gd name="T48" fmla="*/ 93 w 152"/>
                    <a:gd name="T49" fmla="*/ 203 h 215"/>
                    <a:gd name="T50" fmla="*/ 86 w 152"/>
                    <a:gd name="T51" fmla="*/ 205 h 215"/>
                    <a:gd name="T52" fmla="*/ 80 w 152"/>
                    <a:gd name="T53" fmla="*/ 213 h 215"/>
                    <a:gd name="T54" fmla="*/ 73 w 152"/>
                    <a:gd name="T55" fmla="*/ 213 h 215"/>
                    <a:gd name="T56" fmla="*/ 66 w 152"/>
                    <a:gd name="T57" fmla="*/ 212 h 215"/>
                    <a:gd name="T58" fmla="*/ 54 w 152"/>
                    <a:gd name="T59" fmla="*/ 207 h 215"/>
                    <a:gd name="T60" fmla="*/ 43 w 152"/>
                    <a:gd name="T61" fmla="*/ 209 h 215"/>
                    <a:gd name="T62" fmla="*/ 31 w 152"/>
                    <a:gd name="T63" fmla="*/ 214 h 215"/>
                    <a:gd name="T64" fmla="*/ 20 w 152"/>
                    <a:gd name="T65" fmla="*/ 210 h 215"/>
                    <a:gd name="T66" fmla="*/ 12 w 152"/>
                    <a:gd name="T67" fmla="*/ 199 h 215"/>
                    <a:gd name="T68" fmla="*/ 13 w 152"/>
                    <a:gd name="T69" fmla="*/ 187 h 215"/>
                    <a:gd name="T70" fmla="*/ 9 w 152"/>
                    <a:gd name="T71" fmla="*/ 172 h 215"/>
                    <a:gd name="T72" fmla="*/ 8 w 152"/>
                    <a:gd name="T73" fmla="*/ 152 h 215"/>
                    <a:gd name="T74" fmla="*/ 4 w 152"/>
                    <a:gd name="T75" fmla="*/ 135 h 215"/>
                    <a:gd name="T76" fmla="*/ 0 w 152"/>
                    <a:gd name="T77" fmla="*/ 108 h 215"/>
                    <a:gd name="T78" fmla="*/ 0 w 152"/>
                    <a:gd name="T79" fmla="*/ 81 h 215"/>
                    <a:gd name="T80" fmla="*/ 0 w 152"/>
                    <a:gd name="T81" fmla="*/ 56 h 215"/>
                    <a:gd name="T82" fmla="*/ 1 w 152"/>
                    <a:gd name="T83" fmla="*/ 40 h 215"/>
                    <a:gd name="T84" fmla="*/ 4 w 152"/>
                    <a:gd name="T85" fmla="*/ 32 h 215"/>
                    <a:gd name="T86" fmla="*/ 11 w 152"/>
                    <a:gd name="T87" fmla="*/ 27 h 215"/>
                    <a:gd name="T88" fmla="*/ 18 w 152"/>
                    <a:gd name="T89" fmla="*/ 16 h 215"/>
                    <a:gd name="T90" fmla="*/ 27 w 152"/>
                    <a:gd name="T91" fmla="*/ 11 h 2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215"/>
                    <a:gd name="T140" fmla="*/ 152 w 152"/>
                    <a:gd name="T141" fmla="*/ 215 h 2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215">
                      <a:moveTo>
                        <a:pt x="27" y="11"/>
                      </a:moveTo>
                      <a:lnTo>
                        <a:pt x="32" y="0"/>
                      </a:lnTo>
                      <a:lnTo>
                        <a:pt x="69" y="19"/>
                      </a:lnTo>
                      <a:lnTo>
                        <a:pt x="70" y="34"/>
                      </a:lnTo>
                      <a:lnTo>
                        <a:pt x="74" y="39"/>
                      </a:lnTo>
                      <a:lnTo>
                        <a:pt x="78" y="45"/>
                      </a:lnTo>
                      <a:lnTo>
                        <a:pt x="80" y="56"/>
                      </a:lnTo>
                      <a:lnTo>
                        <a:pt x="89" y="81"/>
                      </a:lnTo>
                      <a:lnTo>
                        <a:pt x="96" y="109"/>
                      </a:lnTo>
                      <a:lnTo>
                        <a:pt x="98" y="129"/>
                      </a:lnTo>
                      <a:lnTo>
                        <a:pt x="128" y="130"/>
                      </a:lnTo>
                      <a:lnTo>
                        <a:pt x="132" y="134"/>
                      </a:lnTo>
                      <a:lnTo>
                        <a:pt x="146" y="134"/>
                      </a:lnTo>
                      <a:lnTo>
                        <a:pt x="151" y="141"/>
                      </a:lnTo>
                      <a:lnTo>
                        <a:pt x="151" y="150"/>
                      </a:lnTo>
                      <a:lnTo>
                        <a:pt x="150" y="159"/>
                      </a:lnTo>
                      <a:lnTo>
                        <a:pt x="137" y="161"/>
                      </a:lnTo>
                      <a:lnTo>
                        <a:pt x="131" y="173"/>
                      </a:lnTo>
                      <a:lnTo>
                        <a:pt x="119" y="176"/>
                      </a:lnTo>
                      <a:lnTo>
                        <a:pt x="110" y="176"/>
                      </a:lnTo>
                      <a:lnTo>
                        <a:pt x="100" y="178"/>
                      </a:lnTo>
                      <a:lnTo>
                        <a:pt x="100" y="184"/>
                      </a:lnTo>
                      <a:lnTo>
                        <a:pt x="100" y="195"/>
                      </a:lnTo>
                      <a:lnTo>
                        <a:pt x="99" y="202"/>
                      </a:lnTo>
                      <a:lnTo>
                        <a:pt x="93" y="203"/>
                      </a:lnTo>
                      <a:lnTo>
                        <a:pt x="86" y="205"/>
                      </a:lnTo>
                      <a:lnTo>
                        <a:pt x="80" y="213"/>
                      </a:lnTo>
                      <a:lnTo>
                        <a:pt x="73" y="213"/>
                      </a:lnTo>
                      <a:lnTo>
                        <a:pt x="66" y="212"/>
                      </a:lnTo>
                      <a:lnTo>
                        <a:pt x="54" y="207"/>
                      </a:lnTo>
                      <a:lnTo>
                        <a:pt x="43" y="209"/>
                      </a:lnTo>
                      <a:lnTo>
                        <a:pt x="31" y="214"/>
                      </a:lnTo>
                      <a:lnTo>
                        <a:pt x="20" y="210"/>
                      </a:lnTo>
                      <a:lnTo>
                        <a:pt x="12" y="199"/>
                      </a:lnTo>
                      <a:lnTo>
                        <a:pt x="13" y="187"/>
                      </a:lnTo>
                      <a:lnTo>
                        <a:pt x="9" y="172"/>
                      </a:lnTo>
                      <a:lnTo>
                        <a:pt x="8" y="152"/>
                      </a:lnTo>
                      <a:lnTo>
                        <a:pt x="4" y="135"/>
                      </a:lnTo>
                      <a:lnTo>
                        <a:pt x="0" y="108"/>
                      </a:lnTo>
                      <a:lnTo>
                        <a:pt x="0" y="81"/>
                      </a:lnTo>
                      <a:lnTo>
                        <a:pt x="0" y="56"/>
                      </a:lnTo>
                      <a:lnTo>
                        <a:pt x="1" y="40"/>
                      </a:lnTo>
                      <a:lnTo>
                        <a:pt x="4" y="32"/>
                      </a:lnTo>
                      <a:lnTo>
                        <a:pt x="11" y="27"/>
                      </a:lnTo>
                      <a:lnTo>
                        <a:pt x="18" y="16"/>
                      </a:lnTo>
                      <a:lnTo>
                        <a:pt x="27" y="11"/>
                      </a:lnTo>
                    </a:path>
                  </a:pathLst>
                </a:custGeom>
                <a:solidFill>
                  <a:srgbClr val="C0C0C0"/>
                </a:solidFill>
                <a:ln w="12700" cap="rnd" cmpd="sng">
                  <a:solidFill>
                    <a:srgbClr val="000000"/>
                  </a:solidFill>
                  <a:prstDash val="solid"/>
                  <a:round/>
                  <a:headEnd/>
                  <a:tailEnd/>
                </a:ln>
              </p:spPr>
              <p:txBody>
                <a:bodyPr/>
                <a:lstStyle/>
                <a:p>
                  <a:endParaRPr lang="en-US"/>
                </a:p>
              </p:txBody>
            </p:sp>
            <p:sp>
              <p:nvSpPr>
                <p:cNvPr id="9302" name="Freeform 78"/>
                <p:cNvSpPr>
                  <a:spLocks/>
                </p:cNvSpPr>
                <p:nvPr/>
              </p:nvSpPr>
              <p:spPr bwMode="auto">
                <a:xfrm>
                  <a:off x="5201" y="1108"/>
                  <a:ext cx="97" cy="200"/>
                </a:xfrm>
                <a:custGeom>
                  <a:avLst/>
                  <a:gdLst>
                    <a:gd name="T0" fmla="*/ 83 w 97"/>
                    <a:gd name="T1" fmla="*/ 164 h 200"/>
                    <a:gd name="T2" fmla="*/ 60 w 97"/>
                    <a:gd name="T3" fmla="*/ 162 h 200"/>
                    <a:gd name="T4" fmla="*/ 41 w 97"/>
                    <a:gd name="T5" fmla="*/ 155 h 200"/>
                    <a:gd name="T6" fmla="*/ 34 w 97"/>
                    <a:gd name="T7" fmla="*/ 136 h 200"/>
                    <a:gd name="T8" fmla="*/ 36 w 97"/>
                    <a:gd name="T9" fmla="*/ 124 h 200"/>
                    <a:gd name="T10" fmla="*/ 21 w 97"/>
                    <a:gd name="T11" fmla="*/ 99 h 200"/>
                    <a:gd name="T12" fmla="*/ 35 w 97"/>
                    <a:gd name="T13" fmla="*/ 110 h 200"/>
                    <a:gd name="T14" fmla="*/ 27 w 97"/>
                    <a:gd name="T15" fmla="*/ 88 h 200"/>
                    <a:gd name="T16" fmla="*/ 16 w 97"/>
                    <a:gd name="T17" fmla="*/ 58 h 200"/>
                    <a:gd name="T18" fmla="*/ 34 w 97"/>
                    <a:gd name="T19" fmla="*/ 83 h 200"/>
                    <a:gd name="T20" fmla="*/ 36 w 97"/>
                    <a:gd name="T21" fmla="*/ 44 h 200"/>
                    <a:gd name="T22" fmla="*/ 45 w 97"/>
                    <a:gd name="T23" fmla="*/ 31 h 200"/>
                    <a:gd name="T24" fmla="*/ 57 w 97"/>
                    <a:gd name="T25" fmla="*/ 25 h 200"/>
                    <a:gd name="T26" fmla="*/ 33 w 97"/>
                    <a:gd name="T27" fmla="*/ 15 h 200"/>
                    <a:gd name="T28" fmla="*/ 22 w 97"/>
                    <a:gd name="T29" fmla="*/ 27 h 200"/>
                    <a:gd name="T30" fmla="*/ 29 w 97"/>
                    <a:gd name="T31" fmla="*/ 15 h 200"/>
                    <a:gd name="T32" fmla="*/ 43 w 97"/>
                    <a:gd name="T33" fmla="*/ 9 h 200"/>
                    <a:gd name="T34" fmla="*/ 33 w 97"/>
                    <a:gd name="T35" fmla="*/ 5 h 200"/>
                    <a:gd name="T36" fmla="*/ 25 w 97"/>
                    <a:gd name="T37" fmla="*/ 0 h 200"/>
                    <a:gd name="T38" fmla="*/ 13 w 97"/>
                    <a:gd name="T39" fmla="*/ 11 h 200"/>
                    <a:gd name="T40" fmla="*/ 3 w 97"/>
                    <a:gd name="T41" fmla="*/ 21 h 200"/>
                    <a:gd name="T42" fmla="*/ 0 w 97"/>
                    <a:gd name="T43" fmla="*/ 39 h 200"/>
                    <a:gd name="T44" fmla="*/ 0 w 97"/>
                    <a:gd name="T45" fmla="*/ 74 h 200"/>
                    <a:gd name="T46" fmla="*/ 4 w 97"/>
                    <a:gd name="T47" fmla="*/ 116 h 200"/>
                    <a:gd name="T48" fmla="*/ 9 w 97"/>
                    <a:gd name="T49" fmla="*/ 156 h 200"/>
                    <a:gd name="T50" fmla="*/ 11 w 97"/>
                    <a:gd name="T51" fmla="*/ 182 h 200"/>
                    <a:gd name="T52" fmla="*/ 17 w 97"/>
                    <a:gd name="T53" fmla="*/ 193 h 200"/>
                    <a:gd name="T54" fmla="*/ 29 w 97"/>
                    <a:gd name="T55" fmla="*/ 199 h 200"/>
                    <a:gd name="T56" fmla="*/ 38 w 97"/>
                    <a:gd name="T57" fmla="*/ 196 h 200"/>
                    <a:gd name="T58" fmla="*/ 44 w 97"/>
                    <a:gd name="T59" fmla="*/ 185 h 200"/>
                    <a:gd name="T60" fmla="*/ 47 w 97"/>
                    <a:gd name="T61" fmla="*/ 182 h 200"/>
                    <a:gd name="T62" fmla="*/ 57 w 97"/>
                    <a:gd name="T63" fmla="*/ 193 h 200"/>
                    <a:gd name="T64" fmla="*/ 69 w 97"/>
                    <a:gd name="T65" fmla="*/ 197 h 200"/>
                    <a:gd name="T66" fmla="*/ 79 w 97"/>
                    <a:gd name="T67" fmla="*/ 195 h 200"/>
                    <a:gd name="T68" fmla="*/ 73 w 97"/>
                    <a:gd name="T69" fmla="*/ 186 h 200"/>
                    <a:gd name="T70" fmla="*/ 62 w 97"/>
                    <a:gd name="T71" fmla="*/ 171 h 200"/>
                    <a:gd name="T72" fmla="*/ 79 w 97"/>
                    <a:gd name="T73" fmla="*/ 183 h 200"/>
                    <a:gd name="T74" fmla="*/ 92 w 97"/>
                    <a:gd name="T75" fmla="*/ 189 h 200"/>
                    <a:gd name="T76" fmla="*/ 96 w 97"/>
                    <a:gd name="T77" fmla="*/ 182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7"/>
                    <a:gd name="T118" fmla="*/ 0 h 200"/>
                    <a:gd name="T119" fmla="*/ 97 w 97"/>
                    <a:gd name="T120" fmla="*/ 200 h 20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7" h="200">
                      <a:moveTo>
                        <a:pt x="96" y="167"/>
                      </a:moveTo>
                      <a:lnTo>
                        <a:pt x="83" y="164"/>
                      </a:lnTo>
                      <a:lnTo>
                        <a:pt x="72" y="163"/>
                      </a:lnTo>
                      <a:lnTo>
                        <a:pt x="60" y="162"/>
                      </a:lnTo>
                      <a:lnTo>
                        <a:pt x="47" y="159"/>
                      </a:lnTo>
                      <a:lnTo>
                        <a:pt x="41" y="155"/>
                      </a:lnTo>
                      <a:lnTo>
                        <a:pt x="25" y="129"/>
                      </a:lnTo>
                      <a:lnTo>
                        <a:pt x="34" y="136"/>
                      </a:lnTo>
                      <a:lnTo>
                        <a:pt x="38" y="143"/>
                      </a:lnTo>
                      <a:lnTo>
                        <a:pt x="36" y="124"/>
                      </a:lnTo>
                      <a:lnTo>
                        <a:pt x="29" y="118"/>
                      </a:lnTo>
                      <a:lnTo>
                        <a:pt x="21" y="99"/>
                      </a:lnTo>
                      <a:lnTo>
                        <a:pt x="29" y="108"/>
                      </a:lnTo>
                      <a:lnTo>
                        <a:pt x="35" y="110"/>
                      </a:lnTo>
                      <a:lnTo>
                        <a:pt x="34" y="97"/>
                      </a:lnTo>
                      <a:lnTo>
                        <a:pt x="27" y="88"/>
                      </a:lnTo>
                      <a:lnTo>
                        <a:pt x="22" y="81"/>
                      </a:lnTo>
                      <a:lnTo>
                        <a:pt x="16" y="58"/>
                      </a:lnTo>
                      <a:lnTo>
                        <a:pt x="27" y="77"/>
                      </a:lnTo>
                      <a:lnTo>
                        <a:pt x="34" y="83"/>
                      </a:lnTo>
                      <a:lnTo>
                        <a:pt x="34" y="55"/>
                      </a:lnTo>
                      <a:lnTo>
                        <a:pt x="36" y="44"/>
                      </a:lnTo>
                      <a:lnTo>
                        <a:pt x="39" y="39"/>
                      </a:lnTo>
                      <a:lnTo>
                        <a:pt x="45" y="31"/>
                      </a:lnTo>
                      <a:lnTo>
                        <a:pt x="53" y="27"/>
                      </a:lnTo>
                      <a:lnTo>
                        <a:pt x="57" y="25"/>
                      </a:lnTo>
                      <a:lnTo>
                        <a:pt x="45" y="11"/>
                      </a:lnTo>
                      <a:lnTo>
                        <a:pt x="33" y="15"/>
                      </a:lnTo>
                      <a:lnTo>
                        <a:pt x="25" y="20"/>
                      </a:lnTo>
                      <a:lnTo>
                        <a:pt x="22" y="27"/>
                      </a:lnTo>
                      <a:lnTo>
                        <a:pt x="24" y="17"/>
                      </a:lnTo>
                      <a:lnTo>
                        <a:pt x="29" y="15"/>
                      </a:lnTo>
                      <a:lnTo>
                        <a:pt x="36" y="11"/>
                      </a:lnTo>
                      <a:lnTo>
                        <a:pt x="43" y="9"/>
                      </a:lnTo>
                      <a:lnTo>
                        <a:pt x="38" y="7"/>
                      </a:lnTo>
                      <a:lnTo>
                        <a:pt x="33" y="5"/>
                      </a:lnTo>
                      <a:lnTo>
                        <a:pt x="27" y="2"/>
                      </a:lnTo>
                      <a:lnTo>
                        <a:pt x="25" y="0"/>
                      </a:lnTo>
                      <a:lnTo>
                        <a:pt x="18" y="5"/>
                      </a:lnTo>
                      <a:lnTo>
                        <a:pt x="13" y="11"/>
                      </a:lnTo>
                      <a:lnTo>
                        <a:pt x="9" y="17"/>
                      </a:lnTo>
                      <a:lnTo>
                        <a:pt x="3" y="21"/>
                      </a:lnTo>
                      <a:lnTo>
                        <a:pt x="2" y="28"/>
                      </a:lnTo>
                      <a:lnTo>
                        <a:pt x="0" y="39"/>
                      </a:lnTo>
                      <a:lnTo>
                        <a:pt x="0" y="56"/>
                      </a:lnTo>
                      <a:lnTo>
                        <a:pt x="0" y="74"/>
                      </a:lnTo>
                      <a:lnTo>
                        <a:pt x="1" y="95"/>
                      </a:lnTo>
                      <a:lnTo>
                        <a:pt x="4" y="116"/>
                      </a:lnTo>
                      <a:lnTo>
                        <a:pt x="7" y="137"/>
                      </a:lnTo>
                      <a:lnTo>
                        <a:pt x="9" y="156"/>
                      </a:lnTo>
                      <a:lnTo>
                        <a:pt x="12" y="169"/>
                      </a:lnTo>
                      <a:lnTo>
                        <a:pt x="11" y="182"/>
                      </a:lnTo>
                      <a:lnTo>
                        <a:pt x="13" y="188"/>
                      </a:lnTo>
                      <a:lnTo>
                        <a:pt x="17" y="193"/>
                      </a:lnTo>
                      <a:lnTo>
                        <a:pt x="22" y="198"/>
                      </a:lnTo>
                      <a:lnTo>
                        <a:pt x="29" y="199"/>
                      </a:lnTo>
                      <a:lnTo>
                        <a:pt x="33" y="197"/>
                      </a:lnTo>
                      <a:lnTo>
                        <a:pt x="38" y="196"/>
                      </a:lnTo>
                      <a:lnTo>
                        <a:pt x="49" y="193"/>
                      </a:lnTo>
                      <a:lnTo>
                        <a:pt x="44" y="185"/>
                      </a:lnTo>
                      <a:lnTo>
                        <a:pt x="38" y="175"/>
                      </a:lnTo>
                      <a:lnTo>
                        <a:pt x="47" y="182"/>
                      </a:lnTo>
                      <a:lnTo>
                        <a:pt x="52" y="189"/>
                      </a:lnTo>
                      <a:lnTo>
                        <a:pt x="57" y="193"/>
                      </a:lnTo>
                      <a:lnTo>
                        <a:pt x="63" y="197"/>
                      </a:lnTo>
                      <a:lnTo>
                        <a:pt x="69" y="197"/>
                      </a:lnTo>
                      <a:lnTo>
                        <a:pt x="75" y="197"/>
                      </a:lnTo>
                      <a:lnTo>
                        <a:pt x="79" y="195"/>
                      </a:lnTo>
                      <a:lnTo>
                        <a:pt x="81" y="192"/>
                      </a:lnTo>
                      <a:lnTo>
                        <a:pt x="73" y="186"/>
                      </a:lnTo>
                      <a:lnTo>
                        <a:pt x="64" y="176"/>
                      </a:lnTo>
                      <a:lnTo>
                        <a:pt x="62" y="171"/>
                      </a:lnTo>
                      <a:lnTo>
                        <a:pt x="68" y="174"/>
                      </a:lnTo>
                      <a:lnTo>
                        <a:pt x="79" y="183"/>
                      </a:lnTo>
                      <a:lnTo>
                        <a:pt x="83" y="188"/>
                      </a:lnTo>
                      <a:lnTo>
                        <a:pt x="92" y="189"/>
                      </a:lnTo>
                      <a:lnTo>
                        <a:pt x="96" y="187"/>
                      </a:lnTo>
                      <a:lnTo>
                        <a:pt x="96" y="182"/>
                      </a:lnTo>
                      <a:lnTo>
                        <a:pt x="96" y="167"/>
                      </a:lnTo>
                    </a:path>
                  </a:pathLst>
                </a:custGeom>
                <a:solidFill>
                  <a:srgbClr val="E0E0E0"/>
                </a:solidFill>
                <a:ln w="9525" cap="rnd">
                  <a:noFill/>
                  <a:round/>
                  <a:headEnd/>
                  <a:tailEnd/>
                </a:ln>
              </p:spPr>
              <p:txBody>
                <a:bodyPr/>
                <a:lstStyle/>
                <a:p>
                  <a:endParaRPr lang="en-US"/>
                </a:p>
              </p:txBody>
            </p:sp>
            <p:sp>
              <p:nvSpPr>
                <p:cNvPr id="9303" name="Freeform 79"/>
                <p:cNvSpPr>
                  <a:spLocks/>
                </p:cNvSpPr>
                <p:nvPr/>
              </p:nvSpPr>
              <p:spPr bwMode="auto">
                <a:xfrm>
                  <a:off x="5208" y="1207"/>
                  <a:ext cx="29" cy="93"/>
                </a:xfrm>
                <a:custGeom>
                  <a:avLst/>
                  <a:gdLst>
                    <a:gd name="T0" fmla="*/ 28 w 29"/>
                    <a:gd name="T1" fmla="*/ 92 h 93"/>
                    <a:gd name="T2" fmla="*/ 23 w 29"/>
                    <a:gd name="T3" fmla="*/ 88 h 93"/>
                    <a:gd name="T4" fmla="*/ 18 w 29"/>
                    <a:gd name="T5" fmla="*/ 81 h 93"/>
                    <a:gd name="T6" fmla="*/ 13 w 29"/>
                    <a:gd name="T7" fmla="*/ 68 h 93"/>
                    <a:gd name="T8" fmla="*/ 11 w 29"/>
                    <a:gd name="T9" fmla="*/ 57 h 93"/>
                    <a:gd name="T10" fmla="*/ 7 w 29"/>
                    <a:gd name="T11" fmla="*/ 44 h 93"/>
                    <a:gd name="T12" fmla="*/ 5 w 29"/>
                    <a:gd name="T13" fmla="*/ 32 h 93"/>
                    <a:gd name="T14" fmla="*/ 2 w 29"/>
                    <a:gd name="T15" fmla="*/ 13 h 93"/>
                    <a:gd name="T16" fmla="*/ 0 w 29"/>
                    <a:gd name="T17" fmla="*/ 0 h 93"/>
                    <a:gd name="T18" fmla="*/ 6 w 29"/>
                    <a:gd name="T19" fmla="*/ 26 h 93"/>
                    <a:gd name="T20" fmla="*/ 11 w 29"/>
                    <a:gd name="T21" fmla="*/ 47 h 93"/>
                    <a:gd name="T22" fmla="*/ 16 w 29"/>
                    <a:gd name="T23" fmla="*/ 61 h 93"/>
                    <a:gd name="T24" fmla="*/ 24 w 29"/>
                    <a:gd name="T25" fmla="*/ 76 h 93"/>
                    <a:gd name="T26" fmla="*/ 28 w 29"/>
                    <a:gd name="T27" fmla="*/ 92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93"/>
                    <a:gd name="T44" fmla="*/ 29 w 29"/>
                    <a:gd name="T45" fmla="*/ 93 h 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93">
                      <a:moveTo>
                        <a:pt x="28" y="92"/>
                      </a:moveTo>
                      <a:lnTo>
                        <a:pt x="23" y="88"/>
                      </a:lnTo>
                      <a:lnTo>
                        <a:pt x="18" y="81"/>
                      </a:lnTo>
                      <a:lnTo>
                        <a:pt x="13" y="68"/>
                      </a:lnTo>
                      <a:lnTo>
                        <a:pt x="11" y="57"/>
                      </a:lnTo>
                      <a:lnTo>
                        <a:pt x="7" y="44"/>
                      </a:lnTo>
                      <a:lnTo>
                        <a:pt x="5" y="32"/>
                      </a:lnTo>
                      <a:lnTo>
                        <a:pt x="2" y="13"/>
                      </a:lnTo>
                      <a:lnTo>
                        <a:pt x="0" y="0"/>
                      </a:lnTo>
                      <a:lnTo>
                        <a:pt x="6" y="26"/>
                      </a:lnTo>
                      <a:lnTo>
                        <a:pt x="11" y="47"/>
                      </a:lnTo>
                      <a:lnTo>
                        <a:pt x="16" y="61"/>
                      </a:lnTo>
                      <a:lnTo>
                        <a:pt x="24" y="76"/>
                      </a:lnTo>
                      <a:lnTo>
                        <a:pt x="28" y="92"/>
                      </a:lnTo>
                    </a:path>
                  </a:pathLst>
                </a:custGeom>
                <a:solidFill>
                  <a:srgbClr val="C0C0C0"/>
                </a:solidFill>
                <a:ln w="9525" cap="rnd">
                  <a:noFill/>
                  <a:round/>
                  <a:headEnd/>
                  <a:tailEnd/>
                </a:ln>
              </p:spPr>
              <p:txBody>
                <a:bodyPr/>
                <a:lstStyle/>
                <a:p>
                  <a:endParaRPr lang="en-US"/>
                </a:p>
              </p:txBody>
            </p:sp>
            <p:sp>
              <p:nvSpPr>
                <p:cNvPr id="9304" name="Freeform 80"/>
                <p:cNvSpPr>
                  <a:spLocks/>
                </p:cNvSpPr>
                <p:nvPr/>
              </p:nvSpPr>
              <p:spPr bwMode="auto">
                <a:xfrm>
                  <a:off x="5236" y="1133"/>
                  <a:ext cx="112" cy="139"/>
                </a:xfrm>
                <a:custGeom>
                  <a:avLst/>
                  <a:gdLst>
                    <a:gd name="T0" fmla="*/ 33 w 112"/>
                    <a:gd name="T1" fmla="*/ 5 h 139"/>
                    <a:gd name="T2" fmla="*/ 43 w 112"/>
                    <a:gd name="T3" fmla="*/ 25 h 139"/>
                    <a:gd name="T4" fmla="*/ 41 w 112"/>
                    <a:gd name="T5" fmla="*/ 45 h 139"/>
                    <a:gd name="T6" fmla="*/ 42 w 112"/>
                    <a:gd name="T7" fmla="*/ 67 h 139"/>
                    <a:gd name="T8" fmla="*/ 42 w 112"/>
                    <a:gd name="T9" fmla="*/ 73 h 139"/>
                    <a:gd name="T10" fmla="*/ 41 w 112"/>
                    <a:gd name="T11" fmla="*/ 81 h 139"/>
                    <a:gd name="T12" fmla="*/ 46 w 112"/>
                    <a:gd name="T13" fmla="*/ 86 h 139"/>
                    <a:gd name="T14" fmla="*/ 50 w 112"/>
                    <a:gd name="T15" fmla="*/ 92 h 139"/>
                    <a:gd name="T16" fmla="*/ 57 w 112"/>
                    <a:gd name="T17" fmla="*/ 92 h 139"/>
                    <a:gd name="T18" fmla="*/ 82 w 112"/>
                    <a:gd name="T19" fmla="*/ 94 h 139"/>
                    <a:gd name="T20" fmla="*/ 94 w 112"/>
                    <a:gd name="T21" fmla="*/ 98 h 139"/>
                    <a:gd name="T22" fmla="*/ 111 w 112"/>
                    <a:gd name="T23" fmla="*/ 103 h 139"/>
                    <a:gd name="T24" fmla="*/ 110 w 112"/>
                    <a:gd name="T25" fmla="*/ 118 h 139"/>
                    <a:gd name="T26" fmla="*/ 101 w 112"/>
                    <a:gd name="T27" fmla="*/ 115 h 139"/>
                    <a:gd name="T28" fmla="*/ 98 w 112"/>
                    <a:gd name="T29" fmla="*/ 108 h 139"/>
                    <a:gd name="T30" fmla="*/ 97 w 112"/>
                    <a:gd name="T31" fmla="*/ 122 h 139"/>
                    <a:gd name="T32" fmla="*/ 90 w 112"/>
                    <a:gd name="T33" fmla="*/ 132 h 139"/>
                    <a:gd name="T34" fmla="*/ 73 w 112"/>
                    <a:gd name="T35" fmla="*/ 137 h 139"/>
                    <a:gd name="T36" fmla="*/ 75 w 112"/>
                    <a:gd name="T37" fmla="*/ 130 h 139"/>
                    <a:gd name="T38" fmla="*/ 85 w 112"/>
                    <a:gd name="T39" fmla="*/ 115 h 139"/>
                    <a:gd name="T40" fmla="*/ 77 w 112"/>
                    <a:gd name="T41" fmla="*/ 110 h 139"/>
                    <a:gd name="T42" fmla="*/ 73 w 112"/>
                    <a:gd name="T43" fmla="*/ 122 h 139"/>
                    <a:gd name="T44" fmla="*/ 60 w 112"/>
                    <a:gd name="T45" fmla="*/ 136 h 139"/>
                    <a:gd name="T46" fmla="*/ 43 w 112"/>
                    <a:gd name="T47" fmla="*/ 136 h 139"/>
                    <a:gd name="T48" fmla="*/ 62 w 112"/>
                    <a:gd name="T49" fmla="*/ 120 h 139"/>
                    <a:gd name="T50" fmla="*/ 69 w 112"/>
                    <a:gd name="T51" fmla="*/ 110 h 139"/>
                    <a:gd name="T52" fmla="*/ 66 w 112"/>
                    <a:gd name="T53" fmla="*/ 104 h 139"/>
                    <a:gd name="T54" fmla="*/ 59 w 112"/>
                    <a:gd name="T55" fmla="*/ 115 h 139"/>
                    <a:gd name="T56" fmla="*/ 47 w 112"/>
                    <a:gd name="T57" fmla="*/ 126 h 139"/>
                    <a:gd name="T58" fmla="*/ 37 w 112"/>
                    <a:gd name="T59" fmla="*/ 133 h 139"/>
                    <a:gd name="T60" fmla="*/ 24 w 112"/>
                    <a:gd name="T61" fmla="*/ 134 h 139"/>
                    <a:gd name="T62" fmla="*/ 32 w 112"/>
                    <a:gd name="T63" fmla="*/ 126 h 139"/>
                    <a:gd name="T64" fmla="*/ 42 w 112"/>
                    <a:gd name="T65" fmla="*/ 115 h 139"/>
                    <a:gd name="T66" fmla="*/ 39 w 112"/>
                    <a:gd name="T67" fmla="*/ 110 h 139"/>
                    <a:gd name="T68" fmla="*/ 34 w 112"/>
                    <a:gd name="T69" fmla="*/ 119 h 139"/>
                    <a:gd name="T70" fmla="*/ 25 w 112"/>
                    <a:gd name="T71" fmla="*/ 129 h 139"/>
                    <a:gd name="T72" fmla="*/ 12 w 112"/>
                    <a:gd name="T73" fmla="*/ 130 h 139"/>
                    <a:gd name="T74" fmla="*/ 5 w 112"/>
                    <a:gd name="T75" fmla="*/ 117 h 139"/>
                    <a:gd name="T76" fmla="*/ 28 w 112"/>
                    <a:gd name="T77" fmla="*/ 113 h 139"/>
                    <a:gd name="T78" fmla="*/ 41 w 112"/>
                    <a:gd name="T79" fmla="*/ 103 h 139"/>
                    <a:gd name="T80" fmla="*/ 44 w 112"/>
                    <a:gd name="T81" fmla="*/ 94 h 139"/>
                    <a:gd name="T82" fmla="*/ 39 w 112"/>
                    <a:gd name="T83" fmla="*/ 98 h 139"/>
                    <a:gd name="T84" fmla="*/ 23 w 112"/>
                    <a:gd name="T85" fmla="*/ 111 h 139"/>
                    <a:gd name="T86" fmla="*/ 5 w 112"/>
                    <a:gd name="T87" fmla="*/ 117 h 139"/>
                    <a:gd name="T88" fmla="*/ 2 w 112"/>
                    <a:gd name="T89" fmla="*/ 91 h 139"/>
                    <a:gd name="T90" fmla="*/ 12 w 112"/>
                    <a:gd name="T91" fmla="*/ 88 h 139"/>
                    <a:gd name="T92" fmla="*/ 33 w 112"/>
                    <a:gd name="T93" fmla="*/ 90 h 139"/>
                    <a:gd name="T94" fmla="*/ 37 w 112"/>
                    <a:gd name="T95" fmla="*/ 84 h 139"/>
                    <a:gd name="T96" fmla="*/ 25 w 112"/>
                    <a:gd name="T97" fmla="*/ 87 h 139"/>
                    <a:gd name="T98" fmla="*/ 2 w 112"/>
                    <a:gd name="T99" fmla="*/ 81 h 139"/>
                    <a:gd name="T100" fmla="*/ 0 w 112"/>
                    <a:gd name="T101" fmla="*/ 57 h 139"/>
                    <a:gd name="T102" fmla="*/ 1 w 112"/>
                    <a:gd name="T103" fmla="*/ 30 h 139"/>
                    <a:gd name="T104" fmla="*/ 13 w 112"/>
                    <a:gd name="T105" fmla="*/ 18 h 139"/>
                    <a:gd name="T106" fmla="*/ 1 w 112"/>
                    <a:gd name="T107" fmla="*/ 23 h 139"/>
                    <a:gd name="T108" fmla="*/ 8 w 112"/>
                    <a:gd name="T109" fmla="*/ 7 h 139"/>
                    <a:gd name="T110" fmla="*/ 20 w 112"/>
                    <a:gd name="T111" fmla="*/ 0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
                    <a:gd name="T169" fmla="*/ 0 h 139"/>
                    <a:gd name="T170" fmla="*/ 112 w 112"/>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 h="139">
                      <a:moveTo>
                        <a:pt x="20" y="0"/>
                      </a:moveTo>
                      <a:lnTo>
                        <a:pt x="33" y="5"/>
                      </a:lnTo>
                      <a:lnTo>
                        <a:pt x="39" y="11"/>
                      </a:lnTo>
                      <a:lnTo>
                        <a:pt x="43" y="25"/>
                      </a:lnTo>
                      <a:lnTo>
                        <a:pt x="43" y="38"/>
                      </a:lnTo>
                      <a:lnTo>
                        <a:pt x="41" y="45"/>
                      </a:lnTo>
                      <a:lnTo>
                        <a:pt x="42" y="57"/>
                      </a:lnTo>
                      <a:lnTo>
                        <a:pt x="42" y="67"/>
                      </a:lnTo>
                      <a:lnTo>
                        <a:pt x="40" y="70"/>
                      </a:lnTo>
                      <a:lnTo>
                        <a:pt x="42" y="73"/>
                      </a:lnTo>
                      <a:lnTo>
                        <a:pt x="43" y="77"/>
                      </a:lnTo>
                      <a:lnTo>
                        <a:pt x="41" y="81"/>
                      </a:lnTo>
                      <a:lnTo>
                        <a:pt x="41" y="84"/>
                      </a:lnTo>
                      <a:lnTo>
                        <a:pt x="46" y="86"/>
                      </a:lnTo>
                      <a:lnTo>
                        <a:pt x="45" y="90"/>
                      </a:lnTo>
                      <a:lnTo>
                        <a:pt x="50" y="92"/>
                      </a:lnTo>
                      <a:lnTo>
                        <a:pt x="54" y="91"/>
                      </a:lnTo>
                      <a:lnTo>
                        <a:pt x="57" y="92"/>
                      </a:lnTo>
                      <a:lnTo>
                        <a:pt x="70" y="95"/>
                      </a:lnTo>
                      <a:lnTo>
                        <a:pt x="82" y="94"/>
                      </a:lnTo>
                      <a:lnTo>
                        <a:pt x="90" y="95"/>
                      </a:lnTo>
                      <a:lnTo>
                        <a:pt x="94" y="98"/>
                      </a:lnTo>
                      <a:lnTo>
                        <a:pt x="106" y="98"/>
                      </a:lnTo>
                      <a:lnTo>
                        <a:pt x="111" y="103"/>
                      </a:lnTo>
                      <a:lnTo>
                        <a:pt x="111" y="109"/>
                      </a:lnTo>
                      <a:lnTo>
                        <a:pt x="110" y="118"/>
                      </a:lnTo>
                      <a:lnTo>
                        <a:pt x="101" y="122"/>
                      </a:lnTo>
                      <a:lnTo>
                        <a:pt x="101" y="115"/>
                      </a:lnTo>
                      <a:lnTo>
                        <a:pt x="100" y="111"/>
                      </a:lnTo>
                      <a:lnTo>
                        <a:pt x="98" y="108"/>
                      </a:lnTo>
                      <a:lnTo>
                        <a:pt x="98" y="115"/>
                      </a:lnTo>
                      <a:lnTo>
                        <a:pt x="97" y="122"/>
                      </a:lnTo>
                      <a:lnTo>
                        <a:pt x="94" y="126"/>
                      </a:lnTo>
                      <a:lnTo>
                        <a:pt x="90" y="132"/>
                      </a:lnTo>
                      <a:lnTo>
                        <a:pt x="80" y="135"/>
                      </a:lnTo>
                      <a:lnTo>
                        <a:pt x="73" y="137"/>
                      </a:lnTo>
                      <a:lnTo>
                        <a:pt x="64" y="138"/>
                      </a:lnTo>
                      <a:lnTo>
                        <a:pt x="75" y="130"/>
                      </a:lnTo>
                      <a:lnTo>
                        <a:pt x="83" y="122"/>
                      </a:lnTo>
                      <a:lnTo>
                        <a:pt x="85" y="115"/>
                      </a:lnTo>
                      <a:lnTo>
                        <a:pt x="83" y="111"/>
                      </a:lnTo>
                      <a:lnTo>
                        <a:pt x="77" y="110"/>
                      </a:lnTo>
                      <a:lnTo>
                        <a:pt x="74" y="115"/>
                      </a:lnTo>
                      <a:lnTo>
                        <a:pt x="73" y="122"/>
                      </a:lnTo>
                      <a:lnTo>
                        <a:pt x="67" y="130"/>
                      </a:lnTo>
                      <a:lnTo>
                        <a:pt x="60" y="136"/>
                      </a:lnTo>
                      <a:lnTo>
                        <a:pt x="53" y="137"/>
                      </a:lnTo>
                      <a:lnTo>
                        <a:pt x="43" y="136"/>
                      </a:lnTo>
                      <a:lnTo>
                        <a:pt x="54" y="126"/>
                      </a:lnTo>
                      <a:lnTo>
                        <a:pt x="62" y="120"/>
                      </a:lnTo>
                      <a:lnTo>
                        <a:pt x="68" y="115"/>
                      </a:lnTo>
                      <a:lnTo>
                        <a:pt x="69" y="110"/>
                      </a:lnTo>
                      <a:lnTo>
                        <a:pt x="69" y="105"/>
                      </a:lnTo>
                      <a:lnTo>
                        <a:pt x="66" y="104"/>
                      </a:lnTo>
                      <a:lnTo>
                        <a:pt x="62" y="109"/>
                      </a:lnTo>
                      <a:lnTo>
                        <a:pt x="59" y="115"/>
                      </a:lnTo>
                      <a:lnTo>
                        <a:pt x="53" y="122"/>
                      </a:lnTo>
                      <a:lnTo>
                        <a:pt x="47" y="126"/>
                      </a:lnTo>
                      <a:lnTo>
                        <a:pt x="42" y="130"/>
                      </a:lnTo>
                      <a:lnTo>
                        <a:pt x="37" y="133"/>
                      </a:lnTo>
                      <a:lnTo>
                        <a:pt x="31" y="134"/>
                      </a:lnTo>
                      <a:lnTo>
                        <a:pt x="24" y="134"/>
                      </a:lnTo>
                      <a:lnTo>
                        <a:pt x="17" y="133"/>
                      </a:lnTo>
                      <a:lnTo>
                        <a:pt x="32" y="126"/>
                      </a:lnTo>
                      <a:lnTo>
                        <a:pt x="38" y="122"/>
                      </a:lnTo>
                      <a:lnTo>
                        <a:pt x="42" y="115"/>
                      </a:lnTo>
                      <a:lnTo>
                        <a:pt x="43" y="110"/>
                      </a:lnTo>
                      <a:lnTo>
                        <a:pt x="39" y="110"/>
                      </a:lnTo>
                      <a:lnTo>
                        <a:pt x="37" y="115"/>
                      </a:lnTo>
                      <a:lnTo>
                        <a:pt x="34" y="119"/>
                      </a:lnTo>
                      <a:lnTo>
                        <a:pt x="30" y="124"/>
                      </a:lnTo>
                      <a:lnTo>
                        <a:pt x="25" y="129"/>
                      </a:lnTo>
                      <a:lnTo>
                        <a:pt x="17" y="133"/>
                      </a:lnTo>
                      <a:lnTo>
                        <a:pt x="12" y="130"/>
                      </a:lnTo>
                      <a:lnTo>
                        <a:pt x="9" y="126"/>
                      </a:lnTo>
                      <a:lnTo>
                        <a:pt x="5" y="117"/>
                      </a:lnTo>
                      <a:lnTo>
                        <a:pt x="13" y="115"/>
                      </a:lnTo>
                      <a:lnTo>
                        <a:pt x="28" y="113"/>
                      </a:lnTo>
                      <a:lnTo>
                        <a:pt x="37" y="107"/>
                      </a:lnTo>
                      <a:lnTo>
                        <a:pt x="41" y="103"/>
                      </a:lnTo>
                      <a:lnTo>
                        <a:pt x="43" y="96"/>
                      </a:lnTo>
                      <a:lnTo>
                        <a:pt x="44" y="94"/>
                      </a:lnTo>
                      <a:lnTo>
                        <a:pt x="41" y="94"/>
                      </a:lnTo>
                      <a:lnTo>
                        <a:pt x="39" y="98"/>
                      </a:lnTo>
                      <a:lnTo>
                        <a:pt x="34" y="106"/>
                      </a:lnTo>
                      <a:lnTo>
                        <a:pt x="23" y="111"/>
                      </a:lnTo>
                      <a:lnTo>
                        <a:pt x="13" y="115"/>
                      </a:lnTo>
                      <a:lnTo>
                        <a:pt x="5" y="117"/>
                      </a:lnTo>
                      <a:lnTo>
                        <a:pt x="2" y="102"/>
                      </a:lnTo>
                      <a:lnTo>
                        <a:pt x="2" y="91"/>
                      </a:lnTo>
                      <a:lnTo>
                        <a:pt x="2" y="80"/>
                      </a:lnTo>
                      <a:lnTo>
                        <a:pt x="12" y="88"/>
                      </a:lnTo>
                      <a:lnTo>
                        <a:pt x="24" y="91"/>
                      </a:lnTo>
                      <a:lnTo>
                        <a:pt x="33" y="90"/>
                      </a:lnTo>
                      <a:lnTo>
                        <a:pt x="36" y="88"/>
                      </a:lnTo>
                      <a:lnTo>
                        <a:pt x="37" y="84"/>
                      </a:lnTo>
                      <a:lnTo>
                        <a:pt x="32" y="84"/>
                      </a:lnTo>
                      <a:lnTo>
                        <a:pt x="25" y="87"/>
                      </a:lnTo>
                      <a:lnTo>
                        <a:pt x="11" y="88"/>
                      </a:lnTo>
                      <a:lnTo>
                        <a:pt x="2" y="81"/>
                      </a:lnTo>
                      <a:lnTo>
                        <a:pt x="1" y="67"/>
                      </a:lnTo>
                      <a:lnTo>
                        <a:pt x="0" y="57"/>
                      </a:lnTo>
                      <a:lnTo>
                        <a:pt x="0" y="47"/>
                      </a:lnTo>
                      <a:lnTo>
                        <a:pt x="1" y="30"/>
                      </a:lnTo>
                      <a:lnTo>
                        <a:pt x="4" y="25"/>
                      </a:lnTo>
                      <a:lnTo>
                        <a:pt x="13" y="18"/>
                      </a:lnTo>
                      <a:lnTo>
                        <a:pt x="10" y="19"/>
                      </a:lnTo>
                      <a:lnTo>
                        <a:pt x="1" y="23"/>
                      </a:lnTo>
                      <a:lnTo>
                        <a:pt x="4" y="13"/>
                      </a:lnTo>
                      <a:lnTo>
                        <a:pt x="8" y="7"/>
                      </a:lnTo>
                      <a:lnTo>
                        <a:pt x="10" y="4"/>
                      </a:lnTo>
                      <a:lnTo>
                        <a:pt x="20" y="0"/>
                      </a:lnTo>
                    </a:path>
                  </a:pathLst>
                </a:custGeom>
                <a:solidFill>
                  <a:srgbClr val="E0E0E0"/>
                </a:solidFill>
                <a:ln w="9525" cap="rnd">
                  <a:noFill/>
                  <a:round/>
                  <a:headEnd/>
                  <a:tailEnd/>
                </a:ln>
              </p:spPr>
              <p:txBody>
                <a:bodyPr/>
                <a:lstStyle/>
                <a:p>
                  <a:endParaRPr lang="en-US"/>
                </a:p>
              </p:txBody>
            </p:sp>
            <p:sp>
              <p:nvSpPr>
                <p:cNvPr id="9305" name="Freeform 81"/>
                <p:cNvSpPr>
                  <a:spLocks/>
                </p:cNvSpPr>
                <p:nvPr/>
              </p:nvSpPr>
              <p:spPr bwMode="auto">
                <a:xfrm>
                  <a:off x="5244" y="1184"/>
                  <a:ext cx="28" cy="32"/>
                </a:xfrm>
                <a:custGeom>
                  <a:avLst/>
                  <a:gdLst>
                    <a:gd name="T0" fmla="*/ 27 w 28"/>
                    <a:gd name="T1" fmla="*/ 0 h 32"/>
                    <a:gd name="T2" fmla="*/ 27 w 28"/>
                    <a:gd name="T3" fmla="*/ 2 h 32"/>
                    <a:gd name="T4" fmla="*/ 23 w 28"/>
                    <a:gd name="T5" fmla="*/ 8 h 32"/>
                    <a:gd name="T6" fmla="*/ 20 w 28"/>
                    <a:gd name="T7" fmla="*/ 11 h 32"/>
                    <a:gd name="T8" fmla="*/ 12 w 28"/>
                    <a:gd name="T9" fmla="*/ 19 h 32"/>
                    <a:gd name="T10" fmla="*/ 10 w 28"/>
                    <a:gd name="T11" fmla="*/ 21 h 32"/>
                    <a:gd name="T12" fmla="*/ 3 w 28"/>
                    <a:gd name="T13" fmla="*/ 27 h 32"/>
                    <a:gd name="T14" fmla="*/ 10 w 28"/>
                    <a:gd name="T15" fmla="*/ 25 h 32"/>
                    <a:gd name="T16" fmla="*/ 18 w 28"/>
                    <a:gd name="T17" fmla="*/ 22 h 32"/>
                    <a:gd name="T18" fmla="*/ 25 w 28"/>
                    <a:gd name="T19" fmla="*/ 21 h 32"/>
                    <a:gd name="T20" fmla="*/ 24 w 28"/>
                    <a:gd name="T21" fmla="*/ 24 h 32"/>
                    <a:gd name="T22" fmla="*/ 12 w 28"/>
                    <a:gd name="T23" fmla="*/ 27 h 32"/>
                    <a:gd name="T24" fmla="*/ 6 w 28"/>
                    <a:gd name="T25" fmla="*/ 30 h 32"/>
                    <a:gd name="T26" fmla="*/ 3 w 28"/>
                    <a:gd name="T27" fmla="*/ 31 h 32"/>
                    <a:gd name="T28" fmla="*/ 0 w 28"/>
                    <a:gd name="T29" fmla="*/ 30 h 32"/>
                    <a:gd name="T30" fmla="*/ 0 w 28"/>
                    <a:gd name="T31" fmla="*/ 26 h 32"/>
                    <a:gd name="T32" fmla="*/ 2 w 28"/>
                    <a:gd name="T33" fmla="*/ 23 h 32"/>
                    <a:gd name="T34" fmla="*/ 6 w 28"/>
                    <a:gd name="T35" fmla="*/ 19 h 32"/>
                    <a:gd name="T36" fmla="*/ 10 w 28"/>
                    <a:gd name="T37" fmla="*/ 13 h 32"/>
                    <a:gd name="T38" fmla="*/ 14 w 28"/>
                    <a:gd name="T39" fmla="*/ 6 h 32"/>
                    <a:gd name="T40" fmla="*/ 18 w 28"/>
                    <a:gd name="T41" fmla="*/ 2 h 32"/>
                    <a:gd name="T42" fmla="*/ 23 w 28"/>
                    <a:gd name="T43" fmla="*/ 0 h 32"/>
                    <a:gd name="T44" fmla="*/ 27 w 28"/>
                    <a:gd name="T45" fmla="*/ 0 h 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8"/>
                    <a:gd name="T70" fmla="*/ 0 h 32"/>
                    <a:gd name="T71" fmla="*/ 28 w 28"/>
                    <a:gd name="T72" fmla="*/ 32 h 3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8" h="32">
                      <a:moveTo>
                        <a:pt x="27" y="0"/>
                      </a:moveTo>
                      <a:lnTo>
                        <a:pt x="27" y="2"/>
                      </a:lnTo>
                      <a:lnTo>
                        <a:pt x="23" y="8"/>
                      </a:lnTo>
                      <a:lnTo>
                        <a:pt x="20" y="11"/>
                      </a:lnTo>
                      <a:lnTo>
                        <a:pt x="12" y="19"/>
                      </a:lnTo>
                      <a:lnTo>
                        <a:pt x="10" y="21"/>
                      </a:lnTo>
                      <a:lnTo>
                        <a:pt x="3" y="27"/>
                      </a:lnTo>
                      <a:lnTo>
                        <a:pt x="10" y="25"/>
                      </a:lnTo>
                      <a:lnTo>
                        <a:pt x="18" y="22"/>
                      </a:lnTo>
                      <a:lnTo>
                        <a:pt x="25" y="21"/>
                      </a:lnTo>
                      <a:lnTo>
                        <a:pt x="24" y="24"/>
                      </a:lnTo>
                      <a:lnTo>
                        <a:pt x="12" y="27"/>
                      </a:lnTo>
                      <a:lnTo>
                        <a:pt x="6" y="30"/>
                      </a:lnTo>
                      <a:lnTo>
                        <a:pt x="3" y="31"/>
                      </a:lnTo>
                      <a:lnTo>
                        <a:pt x="0" y="30"/>
                      </a:lnTo>
                      <a:lnTo>
                        <a:pt x="0" y="26"/>
                      </a:lnTo>
                      <a:lnTo>
                        <a:pt x="2" y="23"/>
                      </a:lnTo>
                      <a:lnTo>
                        <a:pt x="6" y="19"/>
                      </a:lnTo>
                      <a:lnTo>
                        <a:pt x="10" y="13"/>
                      </a:lnTo>
                      <a:lnTo>
                        <a:pt x="14" y="6"/>
                      </a:lnTo>
                      <a:lnTo>
                        <a:pt x="18" y="2"/>
                      </a:lnTo>
                      <a:lnTo>
                        <a:pt x="23" y="0"/>
                      </a:lnTo>
                      <a:lnTo>
                        <a:pt x="27" y="0"/>
                      </a:lnTo>
                    </a:path>
                  </a:pathLst>
                </a:custGeom>
                <a:solidFill>
                  <a:srgbClr val="C0C0C0"/>
                </a:solidFill>
                <a:ln w="9525" cap="rnd">
                  <a:noFill/>
                  <a:round/>
                  <a:headEnd/>
                  <a:tailEnd/>
                </a:ln>
              </p:spPr>
              <p:txBody>
                <a:bodyPr/>
                <a:lstStyle/>
                <a:p>
                  <a:endParaRPr lang="en-US"/>
                </a:p>
              </p:txBody>
            </p:sp>
            <p:sp>
              <p:nvSpPr>
                <p:cNvPr id="9306" name="Freeform 82"/>
                <p:cNvSpPr>
                  <a:spLocks/>
                </p:cNvSpPr>
                <p:nvPr/>
              </p:nvSpPr>
              <p:spPr bwMode="auto">
                <a:xfrm>
                  <a:off x="5245" y="1158"/>
                  <a:ext cx="26" cy="42"/>
                </a:xfrm>
                <a:custGeom>
                  <a:avLst/>
                  <a:gdLst>
                    <a:gd name="T0" fmla="*/ 20 w 26"/>
                    <a:gd name="T1" fmla="*/ 0 h 42"/>
                    <a:gd name="T2" fmla="*/ 23 w 26"/>
                    <a:gd name="T3" fmla="*/ 0 h 42"/>
                    <a:gd name="T4" fmla="*/ 25 w 26"/>
                    <a:gd name="T5" fmla="*/ 4 h 42"/>
                    <a:gd name="T6" fmla="*/ 25 w 26"/>
                    <a:gd name="T7" fmla="*/ 7 h 42"/>
                    <a:gd name="T8" fmla="*/ 22 w 26"/>
                    <a:gd name="T9" fmla="*/ 11 h 42"/>
                    <a:gd name="T10" fmla="*/ 19 w 26"/>
                    <a:gd name="T11" fmla="*/ 12 h 42"/>
                    <a:gd name="T12" fmla="*/ 13 w 26"/>
                    <a:gd name="T13" fmla="*/ 17 h 42"/>
                    <a:gd name="T14" fmla="*/ 9 w 26"/>
                    <a:gd name="T15" fmla="*/ 22 h 42"/>
                    <a:gd name="T16" fmla="*/ 4 w 26"/>
                    <a:gd name="T17" fmla="*/ 30 h 42"/>
                    <a:gd name="T18" fmla="*/ 0 w 26"/>
                    <a:gd name="T19" fmla="*/ 37 h 42"/>
                    <a:gd name="T20" fmla="*/ 0 w 26"/>
                    <a:gd name="T21" fmla="*/ 41 h 42"/>
                    <a:gd name="T22" fmla="*/ 0 w 26"/>
                    <a:gd name="T23" fmla="*/ 31 h 42"/>
                    <a:gd name="T24" fmla="*/ 2 w 26"/>
                    <a:gd name="T25" fmla="*/ 23 h 42"/>
                    <a:gd name="T26" fmla="*/ 3 w 26"/>
                    <a:gd name="T27" fmla="*/ 16 h 42"/>
                    <a:gd name="T28" fmla="*/ 6 w 26"/>
                    <a:gd name="T29" fmla="*/ 10 h 42"/>
                    <a:gd name="T30" fmla="*/ 16 w 26"/>
                    <a:gd name="T31" fmla="*/ 0 h 42"/>
                    <a:gd name="T32" fmla="*/ 20 w 26"/>
                    <a:gd name="T33" fmla="*/ 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42"/>
                    <a:gd name="T53" fmla="*/ 26 w 26"/>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42">
                      <a:moveTo>
                        <a:pt x="20" y="0"/>
                      </a:moveTo>
                      <a:lnTo>
                        <a:pt x="23" y="0"/>
                      </a:lnTo>
                      <a:lnTo>
                        <a:pt x="25" y="4"/>
                      </a:lnTo>
                      <a:lnTo>
                        <a:pt x="25" y="7"/>
                      </a:lnTo>
                      <a:lnTo>
                        <a:pt x="22" y="11"/>
                      </a:lnTo>
                      <a:lnTo>
                        <a:pt x="19" y="12"/>
                      </a:lnTo>
                      <a:lnTo>
                        <a:pt x="13" y="17"/>
                      </a:lnTo>
                      <a:lnTo>
                        <a:pt x="9" y="22"/>
                      </a:lnTo>
                      <a:lnTo>
                        <a:pt x="4" y="30"/>
                      </a:lnTo>
                      <a:lnTo>
                        <a:pt x="0" y="37"/>
                      </a:lnTo>
                      <a:lnTo>
                        <a:pt x="0" y="41"/>
                      </a:lnTo>
                      <a:lnTo>
                        <a:pt x="0" y="31"/>
                      </a:lnTo>
                      <a:lnTo>
                        <a:pt x="2" y="23"/>
                      </a:lnTo>
                      <a:lnTo>
                        <a:pt x="3" y="16"/>
                      </a:lnTo>
                      <a:lnTo>
                        <a:pt x="6" y="10"/>
                      </a:lnTo>
                      <a:lnTo>
                        <a:pt x="16" y="0"/>
                      </a:lnTo>
                      <a:lnTo>
                        <a:pt x="20" y="0"/>
                      </a:lnTo>
                    </a:path>
                  </a:pathLst>
                </a:custGeom>
                <a:solidFill>
                  <a:srgbClr val="C0C0C0"/>
                </a:solidFill>
                <a:ln w="9525" cap="rnd">
                  <a:noFill/>
                  <a:round/>
                  <a:headEnd/>
                  <a:tailEnd/>
                </a:ln>
              </p:spPr>
              <p:txBody>
                <a:bodyPr/>
                <a:lstStyle/>
                <a:p>
                  <a:endParaRPr lang="en-US"/>
                </a:p>
              </p:txBody>
            </p:sp>
            <p:sp>
              <p:nvSpPr>
                <p:cNvPr id="9307" name="Freeform 83"/>
                <p:cNvSpPr>
                  <a:spLocks/>
                </p:cNvSpPr>
                <p:nvPr/>
              </p:nvSpPr>
              <p:spPr bwMode="auto">
                <a:xfrm>
                  <a:off x="5248" y="1118"/>
                  <a:ext cx="28" cy="24"/>
                </a:xfrm>
                <a:custGeom>
                  <a:avLst/>
                  <a:gdLst>
                    <a:gd name="T0" fmla="*/ 27 w 28"/>
                    <a:gd name="T1" fmla="*/ 23 h 24"/>
                    <a:gd name="T2" fmla="*/ 22 w 28"/>
                    <a:gd name="T3" fmla="*/ 17 h 24"/>
                    <a:gd name="T4" fmla="*/ 14 w 28"/>
                    <a:gd name="T5" fmla="*/ 14 h 24"/>
                    <a:gd name="T6" fmla="*/ 9 w 28"/>
                    <a:gd name="T7" fmla="*/ 13 h 24"/>
                    <a:gd name="T8" fmla="*/ 0 w 28"/>
                    <a:gd name="T9" fmla="*/ 0 h 24"/>
                    <a:gd name="T10" fmla="*/ 6 w 28"/>
                    <a:gd name="T11" fmla="*/ 5 h 24"/>
                    <a:gd name="T12" fmla="*/ 13 w 28"/>
                    <a:gd name="T13" fmla="*/ 8 h 24"/>
                    <a:gd name="T14" fmla="*/ 18 w 28"/>
                    <a:gd name="T15" fmla="*/ 11 h 24"/>
                    <a:gd name="T16" fmla="*/ 20 w 28"/>
                    <a:gd name="T17" fmla="*/ 14 h 24"/>
                    <a:gd name="T18" fmla="*/ 27 w 28"/>
                    <a:gd name="T19" fmla="*/ 23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4"/>
                    <a:gd name="T32" fmla="*/ 28 w 28"/>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4">
                      <a:moveTo>
                        <a:pt x="27" y="23"/>
                      </a:moveTo>
                      <a:lnTo>
                        <a:pt x="22" y="17"/>
                      </a:lnTo>
                      <a:lnTo>
                        <a:pt x="14" y="14"/>
                      </a:lnTo>
                      <a:lnTo>
                        <a:pt x="9" y="13"/>
                      </a:lnTo>
                      <a:lnTo>
                        <a:pt x="0" y="0"/>
                      </a:lnTo>
                      <a:lnTo>
                        <a:pt x="6" y="5"/>
                      </a:lnTo>
                      <a:lnTo>
                        <a:pt x="13" y="8"/>
                      </a:lnTo>
                      <a:lnTo>
                        <a:pt x="18" y="11"/>
                      </a:lnTo>
                      <a:lnTo>
                        <a:pt x="20" y="14"/>
                      </a:lnTo>
                      <a:lnTo>
                        <a:pt x="27" y="23"/>
                      </a:lnTo>
                    </a:path>
                  </a:pathLst>
                </a:custGeom>
                <a:solidFill>
                  <a:srgbClr val="E0E0E0"/>
                </a:solidFill>
                <a:ln w="9525" cap="rnd">
                  <a:noFill/>
                  <a:round/>
                  <a:headEnd/>
                  <a:tailEnd/>
                </a:ln>
              </p:spPr>
              <p:txBody>
                <a:bodyPr/>
                <a:lstStyle/>
                <a:p>
                  <a:endParaRPr lang="en-US"/>
                </a:p>
              </p:txBody>
            </p:sp>
            <p:sp>
              <p:nvSpPr>
                <p:cNvPr id="9308" name="Freeform 84"/>
                <p:cNvSpPr>
                  <a:spLocks/>
                </p:cNvSpPr>
                <p:nvPr/>
              </p:nvSpPr>
              <p:spPr bwMode="auto">
                <a:xfrm>
                  <a:off x="5280" y="1161"/>
                  <a:ext cx="17" cy="62"/>
                </a:xfrm>
                <a:custGeom>
                  <a:avLst/>
                  <a:gdLst>
                    <a:gd name="T0" fmla="*/ 16 w 17"/>
                    <a:gd name="T1" fmla="*/ 61 h 62"/>
                    <a:gd name="T2" fmla="*/ 8 w 17"/>
                    <a:gd name="T3" fmla="*/ 61 h 62"/>
                    <a:gd name="T4" fmla="*/ 5 w 17"/>
                    <a:gd name="T5" fmla="*/ 60 h 62"/>
                    <a:gd name="T6" fmla="*/ 5 w 17"/>
                    <a:gd name="T7" fmla="*/ 57 h 62"/>
                    <a:gd name="T8" fmla="*/ 3 w 17"/>
                    <a:gd name="T9" fmla="*/ 55 h 62"/>
                    <a:gd name="T10" fmla="*/ 1 w 17"/>
                    <a:gd name="T11" fmla="*/ 53 h 62"/>
                    <a:gd name="T12" fmla="*/ 2 w 17"/>
                    <a:gd name="T13" fmla="*/ 50 h 62"/>
                    <a:gd name="T14" fmla="*/ 2 w 17"/>
                    <a:gd name="T15" fmla="*/ 48 h 62"/>
                    <a:gd name="T16" fmla="*/ 0 w 17"/>
                    <a:gd name="T17" fmla="*/ 44 h 62"/>
                    <a:gd name="T18" fmla="*/ 0 w 17"/>
                    <a:gd name="T19" fmla="*/ 40 h 62"/>
                    <a:gd name="T20" fmla="*/ 2 w 17"/>
                    <a:gd name="T21" fmla="*/ 36 h 62"/>
                    <a:gd name="T22" fmla="*/ 2 w 17"/>
                    <a:gd name="T23" fmla="*/ 26 h 62"/>
                    <a:gd name="T24" fmla="*/ 0 w 17"/>
                    <a:gd name="T25" fmla="*/ 17 h 62"/>
                    <a:gd name="T26" fmla="*/ 0 w 17"/>
                    <a:gd name="T27" fmla="*/ 11 h 62"/>
                    <a:gd name="T28" fmla="*/ 0 w 17"/>
                    <a:gd name="T29" fmla="*/ 0 h 62"/>
                    <a:gd name="T30" fmla="*/ 5 w 17"/>
                    <a:gd name="T31" fmla="*/ 16 h 62"/>
                    <a:gd name="T32" fmla="*/ 9 w 17"/>
                    <a:gd name="T33" fmla="*/ 32 h 62"/>
                    <a:gd name="T34" fmla="*/ 13 w 17"/>
                    <a:gd name="T35" fmla="*/ 49 h 62"/>
                    <a:gd name="T36" fmla="*/ 16 w 17"/>
                    <a:gd name="T37" fmla="*/ 6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62"/>
                    <a:gd name="T59" fmla="*/ 17 w 17"/>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62">
                      <a:moveTo>
                        <a:pt x="16" y="61"/>
                      </a:moveTo>
                      <a:lnTo>
                        <a:pt x="8" y="61"/>
                      </a:lnTo>
                      <a:lnTo>
                        <a:pt x="5" y="60"/>
                      </a:lnTo>
                      <a:lnTo>
                        <a:pt x="5" y="57"/>
                      </a:lnTo>
                      <a:lnTo>
                        <a:pt x="3" y="55"/>
                      </a:lnTo>
                      <a:lnTo>
                        <a:pt x="1" y="53"/>
                      </a:lnTo>
                      <a:lnTo>
                        <a:pt x="2" y="50"/>
                      </a:lnTo>
                      <a:lnTo>
                        <a:pt x="2" y="48"/>
                      </a:lnTo>
                      <a:lnTo>
                        <a:pt x="0" y="44"/>
                      </a:lnTo>
                      <a:lnTo>
                        <a:pt x="0" y="40"/>
                      </a:lnTo>
                      <a:lnTo>
                        <a:pt x="2" y="36"/>
                      </a:lnTo>
                      <a:lnTo>
                        <a:pt x="2" y="26"/>
                      </a:lnTo>
                      <a:lnTo>
                        <a:pt x="0" y="17"/>
                      </a:lnTo>
                      <a:lnTo>
                        <a:pt x="0" y="11"/>
                      </a:lnTo>
                      <a:lnTo>
                        <a:pt x="0" y="0"/>
                      </a:lnTo>
                      <a:lnTo>
                        <a:pt x="5" y="16"/>
                      </a:lnTo>
                      <a:lnTo>
                        <a:pt x="9" y="32"/>
                      </a:lnTo>
                      <a:lnTo>
                        <a:pt x="13" y="49"/>
                      </a:lnTo>
                      <a:lnTo>
                        <a:pt x="16" y="61"/>
                      </a:lnTo>
                    </a:path>
                  </a:pathLst>
                </a:custGeom>
                <a:solidFill>
                  <a:srgbClr val="E0E0E0"/>
                </a:solidFill>
                <a:ln w="9525" cap="rnd">
                  <a:noFill/>
                  <a:round/>
                  <a:headEnd/>
                  <a:tailEnd/>
                </a:ln>
              </p:spPr>
              <p:txBody>
                <a:bodyPr/>
                <a:lstStyle/>
                <a:p>
                  <a:endParaRPr lang="en-US"/>
                </a:p>
              </p:txBody>
            </p:sp>
            <p:sp>
              <p:nvSpPr>
                <p:cNvPr id="9309" name="Freeform 85"/>
                <p:cNvSpPr>
                  <a:spLocks/>
                </p:cNvSpPr>
                <p:nvPr/>
              </p:nvSpPr>
              <p:spPr bwMode="auto">
                <a:xfrm>
                  <a:off x="5245" y="1227"/>
                  <a:ext cx="28" cy="17"/>
                </a:xfrm>
                <a:custGeom>
                  <a:avLst/>
                  <a:gdLst>
                    <a:gd name="T0" fmla="*/ 5 w 28"/>
                    <a:gd name="T1" fmla="*/ 8 h 17"/>
                    <a:gd name="T2" fmla="*/ 11 w 28"/>
                    <a:gd name="T3" fmla="*/ 3 h 17"/>
                    <a:gd name="T4" fmla="*/ 17 w 28"/>
                    <a:gd name="T5" fmla="*/ 1 h 17"/>
                    <a:gd name="T6" fmla="*/ 24 w 28"/>
                    <a:gd name="T7" fmla="*/ 0 h 17"/>
                    <a:gd name="T8" fmla="*/ 27 w 28"/>
                    <a:gd name="T9" fmla="*/ 1 h 17"/>
                    <a:gd name="T10" fmla="*/ 25 w 28"/>
                    <a:gd name="T11" fmla="*/ 5 h 17"/>
                    <a:gd name="T12" fmla="*/ 22 w 28"/>
                    <a:gd name="T13" fmla="*/ 10 h 17"/>
                    <a:gd name="T14" fmla="*/ 16 w 28"/>
                    <a:gd name="T15" fmla="*/ 13 h 17"/>
                    <a:gd name="T16" fmla="*/ 6 w 28"/>
                    <a:gd name="T17" fmla="*/ 16 h 17"/>
                    <a:gd name="T18" fmla="*/ 0 w 28"/>
                    <a:gd name="T19" fmla="*/ 14 h 17"/>
                    <a:gd name="T20" fmla="*/ 5 w 28"/>
                    <a:gd name="T21" fmla="*/ 8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7"/>
                    <a:gd name="T35" fmla="*/ 28 w 2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7">
                      <a:moveTo>
                        <a:pt x="5" y="8"/>
                      </a:moveTo>
                      <a:lnTo>
                        <a:pt x="11" y="3"/>
                      </a:lnTo>
                      <a:lnTo>
                        <a:pt x="17" y="1"/>
                      </a:lnTo>
                      <a:lnTo>
                        <a:pt x="24" y="0"/>
                      </a:lnTo>
                      <a:lnTo>
                        <a:pt x="27" y="1"/>
                      </a:lnTo>
                      <a:lnTo>
                        <a:pt x="25" y="5"/>
                      </a:lnTo>
                      <a:lnTo>
                        <a:pt x="22" y="10"/>
                      </a:lnTo>
                      <a:lnTo>
                        <a:pt x="16" y="13"/>
                      </a:lnTo>
                      <a:lnTo>
                        <a:pt x="6" y="16"/>
                      </a:lnTo>
                      <a:lnTo>
                        <a:pt x="0" y="14"/>
                      </a:lnTo>
                      <a:lnTo>
                        <a:pt x="5" y="8"/>
                      </a:lnTo>
                    </a:path>
                  </a:pathLst>
                </a:custGeom>
                <a:solidFill>
                  <a:srgbClr val="C0C0C0"/>
                </a:solidFill>
                <a:ln w="9525" cap="rnd">
                  <a:noFill/>
                  <a:round/>
                  <a:headEnd/>
                  <a:tailEnd/>
                </a:ln>
              </p:spPr>
              <p:txBody>
                <a:bodyPr/>
                <a:lstStyle/>
                <a:p>
                  <a:endParaRPr lang="en-US"/>
                </a:p>
              </p:txBody>
            </p:sp>
            <p:sp>
              <p:nvSpPr>
                <p:cNvPr id="9310" name="Freeform 86"/>
                <p:cNvSpPr>
                  <a:spLocks/>
                </p:cNvSpPr>
                <p:nvPr/>
              </p:nvSpPr>
              <p:spPr bwMode="auto">
                <a:xfrm>
                  <a:off x="5278" y="1234"/>
                  <a:ext cx="18" cy="26"/>
                </a:xfrm>
                <a:custGeom>
                  <a:avLst/>
                  <a:gdLst>
                    <a:gd name="T0" fmla="*/ 9 w 18"/>
                    <a:gd name="T1" fmla="*/ 6 h 26"/>
                    <a:gd name="T2" fmla="*/ 11 w 18"/>
                    <a:gd name="T3" fmla="*/ 1 h 26"/>
                    <a:gd name="T4" fmla="*/ 14 w 18"/>
                    <a:gd name="T5" fmla="*/ 0 h 26"/>
                    <a:gd name="T6" fmla="*/ 16 w 18"/>
                    <a:gd name="T7" fmla="*/ 0 h 26"/>
                    <a:gd name="T8" fmla="*/ 17 w 18"/>
                    <a:gd name="T9" fmla="*/ 3 h 26"/>
                    <a:gd name="T10" fmla="*/ 15 w 18"/>
                    <a:gd name="T11" fmla="*/ 8 h 26"/>
                    <a:gd name="T12" fmla="*/ 12 w 18"/>
                    <a:gd name="T13" fmla="*/ 13 h 26"/>
                    <a:gd name="T14" fmla="*/ 9 w 18"/>
                    <a:gd name="T15" fmla="*/ 17 h 26"/>
                    <a:gd name="T16" fmla="*/ 6 w 18"/>
                    <a:gd name="T17" fmla="*/ 21 h 26"/>
                    <a:gd name="T18" fmla="*/ 0 w 18"/>
                    <a:gd name="T19" fmla="*/ 25 h 26"/>
                    <a:gd name="T20" fmla="*/ 5 w 18"/>
                    <a:gd name="T21" fmla="*/ 17 h 26"/>
                    <a:gd name="T22" fmla="*/ 7 w 18"/>
                    <a:gd name="T23" fmla="*/ 12 h 26"/>
                    <a:gd name="T24" fmla="*/ 9 w 18"/>
                    <a:gd name="T25" fmla="*/ 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26"/>
                    <a:gd name="T41" fmla="*/ 18 w 18"/>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26">
                      <a:moveTo>
                        <a:pt x="9" y="6"/>
                      </a:moveTo>
                      <a:lnTo>
                        <a:pt x="11" y="1"/>
                      </a:lnTo>
                      <a:lnTo>
                        <a:pt x="14" y="0"/>
                      </a:lnTo>
                      <a:lnTo>
                        <a:pt x="16" y="0"/>
                      </a:lnTo>
                      <a:lnTo>
                        <a:pt x="17" y="3"/>
                      </a:lnTo>
                      <a:lnTo>
                        <a:pt x="15" y="8"/>
                      </a:lnTo>
                      <a:lnTo>
                        <a:pt x="12" y="13"/>
                      </a:lnTo>
                      <a:lnTo>
                        <a:pt x="9" y="17"/>
                      </a:lnTo>
                      <a:lnTo>
                        <a:pt x="6" y="21"/>
                      </a:lnTo>
                      <a:lnTo>
                        <a:pt x="0" y="25"/>
                      </a:lnTo>
                      <a:lnTo>
                        <a:pt x="5" y="17"/>
                      </a:lnTo>
                      <a:lnTo>
                        <a:pt x="7" y="12"/>
                      </a:lnTo>
                      <a:lnTo>
                        <a:pt x="9" y="6"/>
                      </a:lnTo>
                    </a:path>
                  </a:pathLst>
                </a:custGeom>
                <a:solidFill>
                  <a:srgbClr val="C0C0C0"/>
                </a:solidFill>
                <a:ln w="9525" cap="rnd">
                  <a:noFill/>
                  <a:round/>
                  <a:headEnd/>
                  <a:tailEnd/>
                </a:ln>
              </p:spPr>
              <p:txBody>
                <a:bodyPr/>
                <a:lstStyle/>
                <a:p>
                  <a:endParaRPr lang="en-US"/>
                </a:p>
              </p:txBody>
            </p:sp>
            <p:sp>
              <p:nvSpPr>
                <p:cNvPr id="9311" name="Freeform 87"/>
                <p:cNvSpPr>
                  <a:spLocks/>
                </p:cNvSpPr>
                <p:nvPr/>
              </p:nvSpPr>
              <p:spPr bwMode="auto">
                <a:xfrm>
                  <a:off x="5228" y="1098"/>
                  <a:ext cx="41" cy="32"/>
                </a:xfrm>
                <a:custGeom>
                  <a:avLst/>
                  <a:gdLst>
                    <a:gd name="T0" fmla="*/ 40 w 41"/>
                    <a:gd name="T1" fmla="*/ 31 h 32"/>
                    <a:gd name="T2" fmla="*/ 38 w 41"/>
                    <a:gd name="T3" fmla="*/ 18 h 32"/>
                    <a:gd name="T4" fmla="*/ 30 w 41"/>
                    <a:gd name="T5" fmla="*/ 13 h 32"/>
                    <a:gd name="T6" fmla="*/ 18 w 41"/>
                    <a:gd name="T7" fmla="*/ 7 h 32"/>
                    <a:gd name="T8" fmla="*/ 11 w 41"/>
                    <a:gd name="T9" fmla="*/ 3 h 32"/>
                    <a:gd name="T10" fmla="*/ 3 w 41"/>
                    <a:gd name="T11" fmla="*/ 0 h 32"/>
                    <a:gd name="T12" fmla="*/ 0 w 41"/>
                    <a:gd name="T13" fmla="*/ 8 h 32"/>
                    <a:gd name="T14" fmla="*/ 7 w 41"/>
                    <a:gd name="T15" fmla="*/ 14 h 32"/>
                    <a:gd name="T16" fmla="*/ 16 w 41"/>
                    <a:gd name="T17" fmla="*/ 17 h 32"/>
                    <a:gd name="T18" fmla="*/ 22 w 41"/>
                    <a:gd name="T19" fmla="*/ 19 h 32"/>
                    <a:gd name="T20" fmla="*/ 30 w 41"/>
                    <a:gd name="T21" fmla="*/ 25 h 32"/>
                    <a:gd name="T22" fmla="*/ 40 w 41"/>
                    <a:gd name="T23" fmla="*/ 31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32"/>
                    <a:gd name="T38" fmla="*/ 41 w 41"/>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32">
                      <a:moveTo>
                        <a:pt x="40" y="31"/>
                      </a:moveTo>
                      <a:lnTo>
                        <a:pt x="38" y="18"/>
                      </a:lnTo>
                      <a:lnTo>
                        <a:pt x="30" y="13"/>
                      </a:lnTo>
                      <a:lnTo>
                        <a:pt x="18" y="7"/>
                      </a:lnTo>
                      <a:lnTo>
                        <a:pt x="11" y="3"/>
                      </a:lnTo>
                      <a:lnTo>
                        <a:pt x="3" y="0"/>
                      </a:lnTo>
                      <a:lnTo>
                        <a:pt x="0" y="8"/>
                      </a:lnTo>
                      <a:lnTo>
                        <a:pt x="7" y="14"/>
                      </a:lnTo>
                      <a:lnTo>
                        <a:pt x="16" y="17"/>
                      </a:lnTo>
                      <a:lnTo>
                        <a:pt x="22" y="19"/>
                      </a:lnTo>
                      <a:lnTo>
                        <a:pt x="30" y="25"/>
                      </a:lnTo>
                      <a:lnTo>
                        <a:pt x="40" y="31"/>
                      </a:lnTo>
                    </a:path>
                  </a:pathLst>
                </a:custGeom>
                <a:solidFill>
                  <a:srgbClr val="E0E0E0"/>
                </a:solidFill>
                <a:ln w="9525" cap="rnd">
                  <a:noFill/>
                  <a:round/>
                  <a:headEnd/>
                  <a:tailEnd/>
                </a:ln>
              </p:spPr>
              <p:txBody>
                <a:bodyPr/>
                <a:lstStyle/>
                <a:p>
                  <a:endParaRPr lang="en-US"/>
                </a:p>
              </p:txBody>
            </p:sp>
          </p:grpSp>
          <p:grpSp>
            <p:nvGrpSpPr>
              <p:cNvPr id="9292" name="Group 88"/>
              <p:cNvGrpSpPr>
                <a:grpSpLocks/>
              </p:cNvGrpSpPr>
              <p:nvPr/>
            </p:nvGrpSpPr>
            <p:grpSpPr bwMode="auto">
              <a:xfrm>
                <a:off x="5184" y="1242"/>
                <a:ext cx="82" cy="140"/>
                <a:chOff x="5184" y="1242"/>
                <a:chExt cx="82" cy="140"/>
              </a:xfrm>
            </p:grpSpPr>
            <p:sp>
              <p:nvSpPr>
                <p:cNvPr id="9296" name="Freeform 89"/>
                <p:cNvSpPr>
                  <a:spLocks/>
                </p:cNvSpPr>
                <p:nvPr/>
              </p:nvSpPr>
              <p:spPr bwMode="auto">
                <a:xfrm>
                  <a:off x="5184" y="1242"/>
                  <a:ext cx="82" cy="140"/>
                </a:xfrm>
                <a:custGeom>
                  <a:avLst/>
                  <a:gdLst>
                    <a:gd name="T0" fmla="*/ 45 w 82"/>
                    <a:gd name="T1" fmla="*/ 20 h 140"/>
                    <a:gd name="T2" fmla="*/ 30 w 82"/>
                    <a:gd name="T3" fmla="*/ 19 h 140"/>
                    <a:gd name="T4" fmla="*/ 21 w 82"/>
                    <a:gd name="T5" fmla="*/ 15 h 140"/>
                    <a:gd name="T6" fmla="*/ 18 w 82"/>
                    <a:gd name="T7" fmla="*/ 10 h 140"/>
                    <a:gd name="T8" fmla="*/ 18 w 82"/>
                    <a:gd name="T9" fmla="*/ 6 h 140"/>
                    <a:gd name="T10" fmla="*/ 15 w 82"/>
                    <a:gd name="T11" fmla="*/ 2 h 140"/>
                    <a:gd name="T12" fmla="*/ 7 w 82"/>
                    <a:gd name="T13" fmla="*/ 0 h 140"/>
                    <a:gd name="T14" fmla="*/ 0 w 82"/>
                    <a:gd name="T15" fmla="*/ 0 h 140"/>
                    <a:gd name="T16" fmla="*/ 9 w 82"/>
                    <a:gd name="T17" fmla="*/ 108 h 140"/>
                    <a:gd name="T18" fmla="*/ 15 w 82"/>
                    <a:gd name="T19" fmla="*/ 117 h 140"/>
                    <a:gd name="T20" fmla="*/ 24 w 82"/>
                    <a:gd name="T21" fmla="*/ 127 h 140"/>
                    <a:gd name="T22" fmla="*/ 36 w 82"/>
                    <a:gd name="T23" fmla="*/ 135 h 140"/>
                    <a:gd name="T24" fmla="*/ 49 w 82"/>
                    <a:gd name="T25" fmla="*/ 137 h 140"/>
                    <a:gd name="T26" fmla="*/ 68 w 82"/>
                    <a:gd name="T27" fmla="*/ 139 h 140"/>
                    <a:gd name="T28" fmla="*/ 78 w 82"/>
                    <a:gd name="T29" fmla="*/ 136 h 140"/>
                    <a:gd name="T30" fmla="*/ 81 w 82"/>
                    <a:gd name="T31" fmla="*/ 128 h 140"/>
                    <a:gd name="T32" fmla="*/ 80 w 82"/>
                    <a:gd name="T33" fmla="*/ 119 h 140"/>
                    <a:gd name="T34" fmla="*/ 72 w 82"/>
                    <a:gd name="T35" fmla="*/ 88 h 140"/>
                    <a:gd name="T36" fmla="*/ 65 w 82"/>
                    <a:gd name="T37" fmla="*/ 59 h 140"/>
                    <a:gd name="T38" fmla="*/ 63 w 82"/>
                    <a:gd name="T39" fmla="*/ 36 h 140"/>
                    <a:gd name="T40" fmla="*/ 63 w 82"/>
                    <a:gd name="T41" fmla="*/ 30 h 140"/>
                    <a:gd name="T42" fmla="*/ 58 w 82"/>
                    <a:gd name="T43" fmla="*/ 22 h 140"/>
                    <a:gd name="T44" fmla="*/ 54 w 82"/>
                    <a:gd name="T45" fmla="*/ 20 h 140"/>
                    <a:gd name="T46" fmla="*/ 45 w 82"/>
                    <a:gd name="T47" fmla="*/ 20 h 1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
                    <a:gd name="T73" fmla="*/ 0 h 140"/>
                    <a:gd name="T74" fmla="*/ 82 w 82"/>
                    <a:gd name="T75" fmla="*/ 140 h 1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 h="140">
                      <a:moveTo>
                        <a:pt x="45" y="20"/>
                      </a:moveTo>
                      <a:lnTo>
                        <a:pt x="30" y="19"/>
                      </a:lnTo>
                      <a:lnTo>
                        <a:pt x="21" y="15"/>
                      </a:lnTo>
                      <a:lnTo>
                        <a:pt x="18" y="10"/>
                      </a:lnTo>
                      <a:lnTo>
                        <a:pt x="18" y="6"/>
                      </a:lnTo>
                      <a:lnTo>
                        <a:pt x="15" y="2"/>
                      </a:lnTo>
                      <a:lnTo>
                        <a:pt x="7" y="0"/>
                      </a:lnTo>
                      <a:lnTo>
                        <a:pt x="0" y="0"/>
                      </a:lnTo>
                      <a:lnTo>
                        <a:pt x="9" y="108"/>
                      </a:lnTo>
                      <a:lnTo>
                        <a:pt x="15" y="117"/>
                      </a:lnTo>
                      <a:lnTo>
                        <a:pt x="24" y="127"/>
                      </a:lnTo>
                      <a:lnTo>
                        <a:pt x="36" y="135"/>
                      </a:lnTo>
                      <a:lnTo>
                        <a:pt x="49" y="137"/>
                      </a:lnTo>
                      <a:lnTo>
                        <a:pt x="68" y="139"/>
                      </a:lnTo>
                      <a:lnTo>
                        <a:pt x="78" y="136"/>
                      </a:lnTo>
                      <a:lnTo>
                        <a:pt x="81" y="128"/>
                      </a:lnTo>
                      <a:lnTo>
                        <a:pt x="80" y="119"/>
                      </a:lnTo>
                      <a:lnTo>
                        <a:pt x="72" y="88"/>
                      </a:lnTo>
                      <a:lnTo>
                        <a:pt x="65" y="59"/>
                      </a:lnTo>
                      <a:lnTo>
                        <a:pt x="63" y="36"/>
                      </a:lnTo>
                      <a:lnTo>
                        <a:pt x="63" y="30"/>
                      </a:lnTo>
                      <a:lnTo>
                        <a:pt x="58" y="22"/>
                      </a:lnTo>
                      <a:lnTo>
                        <a:pt x="54" y="20"/>
                      </a:lnTo>
                      <a:lnTo>
                        <a:pt x="45" y="20"/>
                      </a:lnTo>
                    </a:path>
                  </a:pathLst>
                </a:custGeom>
                <a:solidFill>
                  <a:srgbClr val="404040"/>
                </a:solidFill>
                <a:ln w="12700" cap="rnd" cmpd="sng">
                  <a:solidFill>
                    <a:srgbClr val="000000"/>
                  </a:solidFill>
                  <a:prstDash val="solid"/>
                  <a:round/>
                  <a:headEnd/>
                  <a:tailEnd/>
                </a:ln>
              </p:spPr>
              <p:txBody>
                <a:bodyPr/>
                <a:lstStyle/>
                <a:p>
                  <a:endParaRPr lang="en-US"/>
                </a:p>
              </p:txBody>
            </p:sp>
            <p:sp>
              <p:nvSpPr>
                <p:cNvPr id="9297" name="Freeform 90"/>
                <p:cNvSpPr>
                  <a:spLocks/>
                </p:cNvSpPr>
                <p:nvPr/>
              </p:nvSpPr>
              <p:spPr bwMode="auto">
                <a:xfrm>
                  <a:off x="5186" y="1249"/>
                  <a:ext cx="70" cy="128"/>
                </a:xfrm>
                <a:custGeom>
                  <a:avLst/>
                  <a:gdLst>
                    <a:gd name="T0" fmla="*/ 45 w 70"/>
                    <a:gd name="T1" fmla="*/ 25 h 128"/>
                    <a:gd name="T2" fmla="*/ 32 w 70"/>
                    <a:gd name="T3" fmla="*/ 24 h 128"/>
                    <a:gd name="T4" fmla="*/ 18 w 70"/>
                    <a:gd name="T5" fmla="*/ 21 h 128"/>
                    <a:gd name="T6" fmla="*/ 10 w 70"/>
                    <a:gd name="T7" fmla="*/ 15 h 128"/>
                    <a:gd name="T8" fmla="*/ 5 w 70"/>
                    <a:gd name="T9" fmla="*/ 11 h 128"/>
                    <a:gd name="T10" fmla="*/ 0 w 70"/>
                    <a:gd name="T11" fmla="*/ 0 h 128"/>
                    <a:gd name="T12" fmla="*/ 8 w 70"/>
                    <a:gd name="T13" fmla="*/ 97 h 128"/>
                    <a:gd name="T14" fmla="*/ 14 w 70"/>
                    <a:gd name="T15" fmla="*/ 106 h 128"/>
                    <a:gd name="T16" fmla="*/ 20 w 70"/>
                    <a:gd name="T17" fmla="*/ 115 h 128"/>
                    <a:gd name="T18" fmla="*/ 28 w 70"/>
                    <a:gd name="T19" fmla="*/ 120 h 128"/>
                    <a:gd name="T20" fmla="*/ 36 w 70"/>
                    <a:gd name="T21" fmla="*/ 123 h 128"/>
                    <a:gd name="T22" fmla="*/ 45 w 70"/>
                    <a:gd name="T23" fmla="*/ 125 h 128"/>
                    <a:gd name="T24" fmla="*/ 53 w 70"/>
                    <a:gd name="T25" fmla="*/ 127 h 128"/>
                    <a:gd name="T26" fmla="*/ 62 w 70"/>
                    <a:gd name="T27" fmla="*/ 127 h 128"/>
                    <a:gd name="T28" fmla="*/ 66 w 70"/>
                    <a:gd name="T29" fmla="*/ 125 h 128"/>
                    <a:gd name="T30" fmla="*/ 69 w 70"/>
                    <a:gd name="T31" fmla="*/ 120 h 128"/>
                    <a:gd name="T32" fmla="*/ 68 w 70"/>
                    <a:gd name="T33" fmla="*/ 113 h 128"/>
                    <a:gd name="T34" fmla="*/ 62 w 70"/>
                    <a:gd name="T35" fmla="*/ 96 h 128"/>
                    <a:gd name="T36" fmla="*/ 52 w 70"/>
                    <a:gd name="T37" fmla="*/ 38 h 128"/>
                    <a:gd name="T38" fmla="*/ 50 w 70"/>
                    <a:gd name="T39" fmla="*/ 29 h 128"/>
                    <a:gd name="T40" fmla="*/ 45 w 70"/>
                    <a:gd name="T41" fmla="*/ 25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128"/>
                    <a:gd name="T65" fmla="*/ 70 w 70"/>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128">
                      <a:moveTo>
                        <a:pt x="45" y="25"/>
                      </a:moveTo>
                      <a:lnTo>
                        <a:pt x="32" y="24"/>
                      </a:lnTo>
                      <a:lnTo>
                        <a:pt x="18" y="21"/>
                      </a:lnTo>
                      <a:lnTo>
                        <a:pt x="10" y="15"/>
                      </a:lnTo>
                      <a:lnTo>
                        <a:pt x="5" y="11"/>
                      </a:lnTo>
                      <a:lnTo>
                        <a:pt x="0" y="0"/>
                      </a:lnTo>
                      <a:lnTo>
                        <a:pt x="8" y="97"/>
                      </a:lnTo>
                      <a:lnTo>
                        <a:pt x="14" y="106"/>
                      </a:lnTo>
                      <a:lnTo>
                        <a:pt x="20" y="115"/>
                      </a:lnTo>
                      <a:lnTo>
                        <a:pt x="28" y="120"/>
                      </a:lnTo>
                      <a:lnTo>
                        <a:pt x="36" y="123"/>
                      </a:lnTo>
                      <a:lnTo>
                        <a:pt x="45" y="125"/>
                      </a:lnTo>
                      <a:lnTo>
                        <a:pt x="53" y="127"/>
                      </a:lnTo>
                      <a:lnTo>
                        <a:pt x="62" y="127"/>
                      </a:lnTo>
                      <a:lnTo>
                        <a:pt x="66" y="125"/>
                      </a:lnTo>
                      <a:lnTo>
                        <a:pt x="69" y="120"/>
                      </a:lnTo>
                      <a:lnTo>
                        <a:pt x="68" y="113"/>
                      </a:lnTo>
                      <a:lnTo>
                        <a:pt x="62" y="96"/>
                      </a:lnTo>
                      <a:lnTo>
                        <a:pt x="52" y="38"/>
                      </a:lnTo>
                      <a:lnTo>
                        <a:pt x="50" y="29"/>
                      </a:lnTo>
                      <a:lnTo>
                        <a:pt x="45" y="25"/>
                      </a:lnTo>
                    </a:path>
                  </a:pathLst>
                </a:custGeom>
                <a:solidFill>
                  <a:srgbClr val="606060"/>
                </a:solidFill>
                <a:ln w="9525" cap="rnd">
                  <a:noFill/>
                  <a:round/>
                  <a:headEnd/>
                  <a:tailEnd/>
                </a:ln>
              </p:spPr>
              <p:txBody>
                <a:bodyPr/>
                <a:lstStyle/>
                <a:p>
                  <a:endParaRPr lang="en-US"/>
                </a:p>
              </p:txBody>
            </p:sp>
          </p:grpSp>
          <p:sp>
            <p:nvSpPr>
              <p:cNvPr id="9293" name="Freeform 91"/>
              <p:cNvSpPr>
                <a:spLocks/>
              </p:cNvSpPr>
              <p:nvPr/>
            </p:nvSpPr>
            <p:spPr bwMode="auto">
              <a:xfrm>
                <a:off x="5383" y="1400"/>
                <a:ext cx="17" cy="117"/>
              </a:xfrm>
              <a:custGeom>
                <a:avLst/>
                <a:gdLst>
                  <a:gd name="T0" fmla="*/ 10 w 17"/>
                  <a:gd name="T1" fmla="*/ 0 h 117"/>
                  <a:gd name="T2" fmla="*/ 16 w 17"/>
                  <a:gd name="T3" fmla="*/ 5 h 117"/>
                  <a:gd name="T4" fmla="*/ 10 w 17"/>
                  <a:gd name="T5" fmla="*/ 10 h 117"/>
                  <a:gd name="T6" fmla="*/ 5 w 17"/>
                  <a:gd name="T7" fmla="*/ 19 h 117"/>
                  <a:gd name="T8" fmla="*/ 10 w 17"/>
                  <a:gd name="T9" fmla="*/ 28 h 117"/>
                  <a:gd name="T10" fmla="*/ 7 w 17"/>
                  <a:gd name="T11" fmla="*/ 81 h 117"/>
                  <a:gd name="T12" fmla="*/ 7 w 17"/>
                  <a:gd name="T13" fmla="*/ 114 h 117"/>
                  <a:gd name="T14" fmla="*/ 0 w 17"/>
                  <a:gd name="T15" fmla="*/ 116 h 117"/>
                  <a:gd name="T16" fmla="*/ 1 w 17"/>
                  <a:gd name="T17" fmla="*/ 46 h 117"/>
                  <a:gd name="T18" fmla="*/ 7 w 17"/>
                  <a:gd name="T19" fmla="*/ 30 h 117"/>
                  <a:gd name="T20" fmla="*/ 3 w 17"/>
                  <a:gd name="T21" fmla="*/ 22 h 117"/>
                  <a:gd name="T22" fmla="*/ 1 w 17"/>
                  <a:gd name="T23" fmla="*/ 19 h 117"/>
                  <a:gd name="T24" fmla="*/ 5 w 17"/>
                  <a:gd name="T25" fmla="*/ 11 h 117"/>
                  <a:gd name="T26" fmla="*/ 10 w 17"/>
                  <a:gd name="T27" fmla="*/ 6 h 117"/>
                  <a:gd name="T28" fmla="*/ 10 w 17"/>
                  <a:gd name="T29" fmla="*/ 0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17"/>
                  <a:gd name="T47" fmla="*/ 17 w 17"/>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17">
                    <a:moveTo>
                      <a:pt x="10" y="0"/>
                    </a:moveTo>
                    <a:lnTo>
                      <a:pt x="16" y="5"/>
                    </a:lnTo>
                    <a:lnTo>
                      <a:pt x="10" y="10"/>
                    </a:lnTo>
                    <a:lnTo>
                      <a:pt x="5" y="19"/>
                    </a:lnTo>
                    <a:lnTo>
                      <a:pt x="10" y="28"/>
                    </a:lnTo>
                    <a:lnTo>
                      <a:pt x="7" y="81"/>
                    </a:lnTo>
                    <a:lnTo>
                      <a:pt x="7" y="114"/>
                    </a:lnTo>
                    <a:lnTo>
                      <a:pt x="0" y="116"/>
                    </a:lnTo>
                    <a:lnTo>
                      <a:pt x="1" y="46"/>
                    </a:lnTo>
                    <a:lnTo>
                      <a:pt x="7" y="30"/>
                    </a:lnTo>
                    <a:lnTo>
                      <a:pt x="3" y="22"/>
                    </a:lnTo>
                    <a:lnTo>
                      <a:pt x="1" y="19"/>
                    </a:lnTo>
                    <a:lnTo>
                      <a:pt x="5" y="11"/>
                    </a:lnTo>
                    <a:lnTo>
                      <a:pt x="10" y="6"/>
                    </a:lnTo>
                    <a:lnTo>
                      <a:pt x="10" y="0"/>
                    </a:lnTo>
                  </a:path>
                </a:pathLst>
              </a:custGeom>
              <a:solidFill>
                <a:srgbClr val="606060"/>
              </a:solidFill>
              <a:ln w="9525" cap="rnd">
                <a:noFill/>
                <a:round/>
                <a:headEnd/>
                <a:tailEnd/>
              </a:ln>
            </p:spPr>
            <p:txBody>
              <a:bodyPr/>
              <a:lstStyle/>
              <a:p>
                <a:endParaRPr lang="en-US"/>
              </a:p>
            </p:txBody>
          </p:sp>
          <p:sp>
            <p:nvSpPr>
              <p:cNvPr id="9294" name="Freeform 92"/>
              <p:cNvSpPr>
                <a:spLocks/>
              </p:cNvSpPr>
              <p:nvPr/>
            </p:nvSpPr>
            <p:spPr bwMode="auto">
              <a:xfrm>
                <a:off x="5360" y="1401"/>
                <a:ext cx="17" cy="17"/>
              </a:xfrm>
              <a:custGeom>
                <a:avLst/>
                <a:gdLst>
                  <a:gd name="T0" fmla="*/ 16 w 17"/>
                  <a:gd name="T1" fmla="*/ 0 h 17"/>
                  <a:gd name="T2" fmla="*/ 8 w 17"/>
                  <a:gd name="T3" fmla="*/ 12 h 17"/>
                  <a:gd name="T4" fmla="*/ 1 w 17"/>
                  <a:gd name="T5" fmla="*/ 16 h 17"/>
                  <a:gd name="T6" fmla="*/ 0 w 17"/>
                  <a:gd name="T7" fmla="*/ 16 h 17"/>
                  <a:gd name="T8" fmla="*/ 3 w 17"/>
                  <a:gd name="T9" fmla="*/ 4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8" y="12"/>
                    </a:lnTo>
                    <a:lnTo>
                      <a:pt x="1" y="16"/>
                    </a:lnTo>
                    <a:lnTo>
                      <a:pt x="0" y="16"/>
                    </a:lnTo>
                    <a:lnTo>
                      <a:pt x="3" y="4"/>
                    </a:lnTo>
                    <a:lnTo>
                      <a:pt x="16" y="0"/>
                    </a:lnTo>
                  </a:path>
                </a:pathLst>
              </a:custGeom>
              <a:solidFill>
                <a:srgbClr val="606060"/>
              </a:solidFill>
              <a:ln w="9525" cap="rnd">
                <a:noFill/>
                <a:round/>
                <a:headEnd/>
                <a:tailEnd/>
              </a:ln>
            </p:spPr>
            <p:txBody>
              <a:bodyPr/>
              <a:lstStyle/>
              <a:p>
                <a:endParaRPr lang="en-US"/>
              </a:p>
            </p:txBody>
          </p:sp>
          <p:sp>
            <p:nvSpPr>
              <p:cNvPr id="9295" name="Freeform 93"/>
              <p:cNvSpPr>
                <a:spLocks/>
              </p:cNvSpPr>
              <p:nvPr/>
            </p:nvSpPr>
            <p:spPr bwMode="auto">
              <a:xfrm>
                <a:off x="5299" y="1098"/>
                <a:ext cx="20" cy="68"/>
              </a:xfrm>
              <a:custGeom>
                <a:avLst/>
                <a:gdLst>
                  <a:gd name="T0" fmla="*/ 0 w 20"/>
                  <a:gd name="T1" fmla="*/ 0 h 68"/>
                  <a:gd name="T2" fmla="*/ 2 w 20"/>
                  <a:gd name="T3" fmla="*/ 1 h 68"/>
                  <a:gd name="T4" fmla="*/ 2 w 20"/>
                  <a:gd name="T5" fmla="*/ 5 h 68"/>
                  <a:gd name="T6" fmla="*/ 4 w 20"/>
                  <a:gd name="T7" fmla="*/ 3 h 68"/>
                  <a:gd name="T8" fmla="*/ 4 w 20"/>
                  <a:gd name="T9" fmla="*/ 7 h 68"/>
                  <a:gd name="T10" fmla="*/ 7 w 20"/>
                  <a:gd name="T11" fmla="*/ 7 h 68"/>
                  <a:gd name="T12" fmla="*/ 4 w 20"/>
                  <a:gd name="T13" fmla="*/ 11 h 68"/>
                  <a:gd name="T14" fmla="*/ 11 w 20"/>
                  <a:gd name="T15" fmla="*/ 11 h 68"/>
                  <a:gd name="T16" fmla="*/ 8 w 20"/>
                  <a:gd name="T17" fmla="*/ 16 h 68"/>
                  <a:gd name="T18" fmla="*/ 13 w 20"/>
                  <a:gd name="T19" fmla="*/ 16 h 68"/>
                  <a:gd name="T20" fmla="*/ 9 w 20"/>
                  <a:gd name="T21" fmla="*/ 21 h 68"/>
                  <a:gd name="T22" fmla="*/ 15 w 20"/>
                  <a:gd name="T23" fmla="*/ 20 h 68"/>
                  <a:gd name="T24" fmla="*/ 11 w 20"/>
                  <a:gd name="T25" fmla="*/ 27 h 68"/>
                  <a:gd name="T26" fmla="*/ 16 w 20"/>
                  <a:gd name="T27" fmla="*/ 26 h 68"/>
                  <a:gd name="T28" fmla="*/ 12 w 20"/>
                  <a:gd name="T29" fmla="*/ 32 h 68"/>
                  <a:gd name="T30" fmla="*/ 19 w 20"/>
                  <a:gd name="T31" fmla="*/ 33 h 68"/>
                  <a:gd name="T32" fmla="*/ 13 w 20"/>
                  <a:gd name="T33" fmla="*/ 38 h 68"/>
                  <a:gd name="T34" fmla="*/ 19 w 20"/>
                  <a:gd name="T35" fmla="*/ 40 h 68"/>
                  <a:gd name="T36" fmla="*/ 12 w 20"/>
                  <a:gd name="T37" fmla="*/ 44 h 68"/>
                  <a:gd name="T38" fmla="*/ 19 w 20"/>
                  <a:gd name="T39" fmla="*/ 48 h 68"/>
                  <a:gd name="T40" fmla="*/ 12 w 20"/>
                  <a:gd name="T41" fmla="*/ 51 h 68"/>
                  <a:gd name="T42" fmla="*/ 17 w 20"/>
                  <a:gd name="T43" fmla="*/ 55 h 68"/>
                  <a:gd name="T44" fmla="*/ 12 w 20"/>
                  <a:gd name="T45" fmla="*/ 58 h 68"/>
                  <a:gd name="T46" fmla="*/ 15 w 20"/>
                  <a:gd name="T47" fmla="*/ 63 h 68"/>
                  <a:gd name="T48" fmla="*/ 11 w 20"/>
                  <a:gd name="T49" fmla="*/ 67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
                  <a:gd name="T76" fmla="*/ 0 h 68"/>
                  <a:gd name="T77" fmla="*/ 20 w 20"/>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 h="68">
                    <a:moveTo>
                      <a:pt x="0" y="0"/>
                    </a:moveTo>
                    <a:lnTo>
                      <a:pt x="2" y="1"/>
                    </a:lnTo>
                    <a:lnTo>
                      <a:pt x="2" y="5"/>
                    </a:lnTo>
                    <a:lnTo>
                      <a:pt x="4" y="3"/>
                    </a:lnTo>
                    <a:lnTo>
                      <a:pt x="4" y="7"/>
                    </a:lnTo>
                    <a:lnTo>
                      <a:pt x="7" y="7"/>
                    </a:lnTo>
                    <a:lnTo>
                      <a:pt x="4" y="11"/>
                    </a:lnTo>
                    <a:lnTo>
                      <a:pt x="11" y="11"/>
                    </a:lnTo>
                    <a:lnTo>
                      <a:pt x="8" y="16"/>
                    </a:lnTo>
                    <a:lnTo>
                      <a:pt x="13" y="16"/>
                    </a:lnTo>
                    <a:lnTo>
                      <a:pt x="9" y="21"/>
                    </a:lnTo>
                    <a:lnTo>
                      <a:pt x="15" y="20"/>
                    </a:lnTo>
                    <a:lnTo>
                      <a:pt x="11" y="27"/>
                    </a:lnTo>
                    <a:lnTo>
                      <a:pt x="16" y="26"/>
                    </a:lnTo>
                    <a:lnTo>
                      <a:pt x="12" y="32"/>
                    </a:lnTo>
                    <a:lnTo>
                      <a:pt x="19" y="33"/>
                    </a:lnTo>
                    <a:lnTo>
                      <a:pt x="13" y="38"/>
                    </a:lnTo>
                    <a:lnTo>
                      <a:pt x="19" y="40"/>
                    </a:lnTo>
                    <a:lnTo>
                      <a:pt x="12" y="44"/>
                    </a:lnTo>
                    <a:lnTo>
                      <a:pt x="19" y="48"/>
                    </a:lnTo>
                    <a:lnTo>
                      <a:pt x="12" y="51"/>
                    </a:lnTo>
                    <a:lnTo>
                      <a:pt x="17" y="55"/>
                    </a:lnTo>
                    <a:lnTo>
                      <a:pt x="12" y="58"/>
                    </a:lnTo>
                    <a:lnTo>
                      <a:pt x="15" y="63"/>
                    </a:lnTo>
                    <a:lnTo>
                      <a:pt x="11" y="67"/>
                    </a:lnTo>
                  </a:path>
                </a:pathLst>
              </a:custGeom>
              <a:noFill/>
              <a:ln w="12700" cap="rnd" cmpd="sng">
                <a:solidFill>
                  <a:srgbClr val="000000"/>
                </a:solidFill>
                <a:prstDash val="solid"/>
                <a:round/>
                <a:headEnd type="none" w="sm" len="sm"/>
                <a:tailEnd type="none" w="sm" len="sm"/>
              </a:ln>
            </p:spPr>
            <p:txBody>
              <a:bodyPr/>
              <a:lstStyle/>
              <a:p>
                <a:endParaRPr lang="en-US"/>
              </a:p>
            </p:txBody>
          </p:sp>
        </p:grpSp>
      </p:grpSp>
      <p:sp>
        <p:nvSpPr>
          <p:cNvPr id="9221" name="AutoShape 94"/>
          <p:cNvSpPr>
            <a:spLocks noChangeArrowheads="1"/>
          </p:cNvSpPr>
          <p:nvPr/>
        </p:nvSpPr>
        <p:spPr bwMode="auto">
          <a:xfrm>
            <a:off x="1447800" y="2209800"/>
            <a:ext cx="2133600" cy="533400"/>
          </a:xfrm>
          <a:prstGeom prst="wedgeRoundRectCallout">
            <a:avLst>
              <a:gd name="adj1" fmla="val -44866"/>
              <a:gd name="adj2" fmla="val 89880"/>
              <a:gd name="adj3" fmla="val 16667"/>
            </a:avLst>
          </a:prstGeom>
          <a:solidFill>
            <a:schemeClr val="accent1"/>
          </a:solidFill>
          <a:ln w="9525">
            <a:solidFill>
              <a:schemeClr val="tx1"/>
            </a:solidFill>
            <a:miter lim="800000"/>
            <a:headEnd type="none" w="sm" len="sm"/>
            <a:tailEnd type="none" w="sm" len="sm"/>
          </a:ln>
        </p:spPr>
        <p:txBody>
          <a:bodyPr/>
          <a:lstStyle/>
          <a:p>
            <a:pPr algn="ctr">
              <a:spcBef>
                <a:spcPct val="20000"/>
              </a:spcBef>
            </a:pPr>
            <a:r>
              <a:rPr lang="en-US" sz="2000">
                <a:latin typeface="Times New Roman" pitchFamily="18" charset="0"/>
                <a:cs typeface="Angsana New" pitchFamily="18" charset="-34"/>
              </a:rPr>
              <a:t>Hi, how are you?</a:t>
            </a:r>
          </a:p>
        </p:txBody>
      </p:sp>
      <p:cxnSp>
        <p:nvCxnSpPr>
          <p:cNvPr id="9222" name="AutoShape 98"/>
          <p:cNvCxnSpPr>
            <a:cxnSpLocks noChangeShapeType="1"/>
          </p:cNvCxnSpPr>
          <p:nvPr/>
        </p:nvCxnSpPr>
        <p:spPr bwMode="auto">
          <a:xfrm rot="16200000" flipH="1">
            <a:off x="5114925" y="2514600"/>
            <a:ext cx="165100" cy="5016500"/>
          </a:xfrm>
          <a:prstGeom prst="bentConnector3">
            <a:avLst>
              <a:gd name="adj1" fmla="val 238463"/>
            </a:avLst>
          </a:prstGeom>
          <a:noFill/>
          <a:ln w="76200">
            <a:solidFill>
              <a:schemeClr val="tx1"/>
            </a:solidFill>
            <a:miter lim="800000"/>
            <a:headEnd type="none" w="sm" len="sm"/>
            <a:tailEnd type="none" w="sm" len="sm"/>
          </a:ln>
        </p:spPr>
      </p:cxnSp>
      <p:grpSp>
        <p:nvGrpSpPr>
          <p:cNvPr id="13" name="Group 145"/>
          <p:cNvGrpSpPr>
            <a:grpSpLocks/>
          </p:cNvGrpSpPr>
          <p:nvPr/>
        </p:nvGrpSpPr>
        <p:grpSpPr bwMode="auto">
          <a:xfrm>
            <a:off x="3810000" y="2743200"/>
            <a:ext cx="1752600" cy="457200"/>
            <a:chOff x="3840" y="1344"/>
            <a:chExt cx="1104" cy="288"/>
          </a:xfrm>
        </p:grpSpPr>
        <p:sp>
          <p:nvSpPr>
            <p:cNvPr id="9261" name="Oval 135"/>
            <p:cNvSpPr>
              <a:spLocks noChangeArrowheads="1"/>
            </p:cNvSpPr>
            <p:nvPr/>
          </p:nvSpPr>
          <p:spPr bwMode="auto">
            <a:xfrm>
              <a:off x="3840" y="1344"/>
              <a:ext cx="288" cy="288"/>
            </a:xfrm>
            <a:prstGeom prst="ellipse">
              <a:avLst/>
            </a:prstGeom>
            <a:solidFill>
              <a:srgbClr val="000099"/>
            </a:solidFill>
            <a:ln w="9525">
              <a:noFill/>
              <a:round/>
              <a:headEnd type="none" w="sm" len="sm"/>
              <a:tailEnd type="none" w="sm" len="sm"/>
            </a:ln>
          </p:spPr>
          <p:txBody>
            <a:bodyPr wrap="none" anchor="ctr"/>
            <a:lstStyle/>
            <a:p>
              <a:pPr algn="ctr">
                <a:spcBef>
                  <a:spcPct val="20000"/>
                </a:spcBef>
              </a:pPr>
              <a:r>
                <a:rPr lang="en-US" sz="2400" b="1">
                  <a:latin typeface="Times New Roman" pitchFamily="18" charset="0"/>
                  <a:cs typeface="Angsana New" pitchFamily="18" charset="-34"/>
                </a:rPr>
                <a:t>5</a:t>
              </a:r>
            </a:p>
          </p:txBody>
        </p:sp>
        <p:sp>
          <p:nvSpPr>
            <p:cNvPr id="9262" name="AutoShape 136"/>
            <p:cNvSpPr>
              <a:spLocks noChangeArrowheads="1"/>
            </p:cNvSpPr>
            <p:nvPr/>
          </p:nvSpPr>
          <p:spPr bwMode="auto">
            <a:xfrm>
              <a:off x="4176" y="1344"/>
              <a:ext cx="768" cy="288"/>
            </a:xfrm>
            <a:prstGeom prst="flowChartAlternateProcess">
              <a:avLst/>
            </a:prstGeom>
            <a:solidFill>
              <a:srgbClr val="000099"/>
            </a:solidFill>
            <a:ln w="9525">
              <a:noFill/>
              <a:miter lim="800000"/>
              <a:headEnd type="none" w="sm" len="sm"/>
              <a:tailEnd type="none" w="sm" len="sm"/>
            </a:ln>
          </p:spPr>
          <p:txBody>
            <a:bodyPr wrap="none" anchor="ctr"/>
            <a:lstStyle/>
            <a:p>
              <a:pPr algn="ctr">
                <a:spcBef>
                  <a:spcPct val="20000"/>
                </a:spcBef>
              </a:pPr>
              <a:r>
                <a:rPr lang="en-US" sz="2400" b="1">
                  <a:latin typeface="Times New Roman" pitchFamily="18" charset="0"/>
                  <a:cs typeface="Angsana New" pitchFamily="18" charset="-34"/>
                </a:rPr>
                <a:t>Protocol</a:t>
              </a:r>
            </a:p>
          </p:txBody>
        </p:sp>
      </p:grpSp>
      <p:grpSp>
        <p:nvGrpSpPr>
          <p:cNvPr id="14" name="Group 144"/>
          <p:cNvGrpSpPr>
            <a:grpSpLocks/>
          </p:cNvGrpSpPr>
          <p:nvPr/>
        </p:nvGrpSpPr>
        <p:grpSpPr bwMode="auto">
          <a:xfrm>
            <a:off x="3810000" y="5334000"/>
            <a:ext cx="1752600" cy="457200"/>
            <a:chOff x="2448" y="3600"/>
            <a:chExt cx="1104" cy="288"/>
          </a:xfrm>
        </p:grpSpPr>
        <p:sp>
          <p:nvSpPr>
            <p:cNvPr id="9259" name="Oval 133"/>
            <p:cNvSpPr>
              <a:spLocks noChangeArrowheads="1"/>
            </p:cNvSpPr>
            <p:nvPr/>
          </p:nvSpPr>
          <p:spPr bwMode="auto">
            <a:xfrm>
              <a:off x="2448" y="3600"/>
              <a:ext cx="288" cy="288"/>
            </a:xfrm>
            <a:prstGeom prst="ellipse">
              <a:avLst/>
            </a:prstGeom>
            <a:solidFill>
              <a:srgbClr val="006600"/>
            </a:solidFill>
            <a:ln w="9525">
              <a:noFill/>
              <a:round/>
              <a:headEnd type="none" w="sm" len="sm"/>
              <a:tailEnd type="none" w="sm" len="sm"/>
            </a:ln>
          </p:spPr>
          <p:txBody>
            <a:bodyPr wrap="none" anchor="ctr"/>
            <a:lstStyle/>
            <a:p>
              <a:pPr algn="ctr">
                <a:spcBef>
                  <a:spcPct val="20000"/>
                </a:spcBef>
              </a:pPr>
              <a:r>
                <a:rPr lang="en-US" sz="2400" b="1">
                  <a:latin typeface="Times New Roman" pitchFamily="18" charset="0"/>
                  <a:cs typeface="Angsana New" pitchFamily="18" charset="-34"/>
                </a:rPr>
                <a:t>4</a:t>
              </a:r>
            </a:p>
          </p:txBody>
        </p:sp>
        <p:sp>
          <p:nvSpPr>
            <p:cNvPr id="9260" name="AutoShape 137"/>
            <p:cNvSpPr>
              <a:spLocks noChangeArrowheads="1"/>
            </p:cNvSpPr>
            <p:nvPr/>
          </p:nvSpPr>
          <p:spPr bwMode="auto">
            <a:xfrm>
              <a:off x="2784" y="3600"/>
              <a:ext cx="768" cy="288"/>
            </a:xfrm>
            <a:prstGeom prst="flowChartAlternateProcess">
              <a:avLst/>
            </a:prstGeom>
            <a:solidFill>
              <a:srgbClr val="006600"/>
            </a:solidFill>
            <a:ln w="9525">
              <a:noFill/>
              <a:miter lim="800000"/>
              <a:headEnd type="none" w="sm" len="sm"/>
              <a:tailEnd type="none" w="sm" len="sm"/>
            </a:ln>
          </p:spPr>
          <p:txBody>
            <a:bodyPr wrap="none" anchor="ctr"/>
            <a:lstStyle/>
            <a:p>
              <a:pPr algn="ctr">
                <a:spcBef>
                  <a:spcPct val="20000"/>
                </a:spcBef>
              </a:pPr>
              <a:r>
                <a:rPr lang="en-US" sz="2400" b="1">
                  <a:latin typeface="Times New Roman" pitchFamily="18" charset="0"/>
                  <a:cs typeface="Angsana New" pitchFamily="18" charset="-34"/>
                </a:rPr>
                <a:t>Medium</a:t>
              </a:r>
            </a:p>
          </p:txBody>
        </p:sp>
      </p:grpSp>
      <p:grpSp>
        <p:nvGrpSpPr>
          <p:cNvPr id="15" name="Group 143"/>
          <p:cNvGrpSpPr>
            <a:grpSpLocks/>
          </p:cNvGrpSpPr>
          <p:nvPr/>
        </p:nvGrpSpPr>
        <p:grpSpPr bwMode="auto">
          <a:xfrm>
            <a:off x="6629400" y="3429000"/>
            <a:ext cx="1752600" cy="457200"/>
            <a:chOff x="4176" y="2448"/>
            <a:chExt cx="1104" cy="288"/>
          </a:xfrm>
        </p:grpSpPr>
        <p:sp>
          <p:nvSpPr>
            <p:cNvPr id="9257" name="Oval 134"/>
            <p:cNvSpPr>
              <a:spLocks noChangeArrowheads="1"/>
            </p:cNvSpPr>
            <p:nvPr/>
          </p:nvSpPr>
          <p:spPr bwMode="auto">
            <a:xfrm>
              <a:off x="4176" y="2448"/>
              <a:ext cx="288" cy="288"/>
            </a:xfrm>
            <a:prstGeom prst="ellipse">
              <a:avLst/>
            </a:prstGeom>
            <a:solidFill>
              <a:srgbClr val="006600"/>
            </a:solidFill>
            <a:ln w="9525">
              <a:noFill/>
              <a:round/>
              <a:headEnd type="none" w="sm" len="sm"/>
              <a:tailEnd type="none" w="sm" len="sm"/>
            </a:ln>
          </p:spPr>
          <p:txBody>
            <a:bodyPr wrap="none" anchor="ctr"/>
            <a:lstStyle/>
            <a:p>
              <a:pPr algn="ctr">
                <a:spcBef>
                  <a:spcPct val="20000"/>
                </a:spcBef>
              </a:pPr>
              <a:r>
                <a:rPr lang="en-US" sz="2400" b="1">
                  <a:latin typeface="Times New Roman" pitchFamily="18" charset="0"/>
                  <a:cs typeface="Angsana New" pitchFamily="18" charset="-34"/>
                </a:rPr>
                <a:t>3</a:t>
              </a:r>
            </a:p>
          </p:txBody>
        </p:sp>
        <p:sp>
          <p:nvSpPr>
            <p:cNvPr id="9258" name="AutoShape 138"/>
            <p:cNvSpPr>
              <a:spLocks noChangeArrowheads="1"/>
            </p:cNvSpPr>
            <p:nvPr/>
          </p:nvSpPr>
          <p:spPr bwMode="auto">
            <a:xfrm>
              <a:off x="4512" y="2448"/>
              <a:ext cx="768" cy="288"/>
            </a:xfrm>
            <a:prstGeom prst="flowChartAlternateProcess">
              <a:avLst/>
            </a:prstGeom>
            <a:solidFill>
              <a:srgbClr val="006600"/>
            </a:solidFill>
            <a:ln w="9525">
              <a:noFill/>
              <a:miter lim="800000"/>
              <a:headEnd type="none" w="sm" len="sm"/>
              <a:tailEnd type="none" w="sm" len="sm"/>
            </a:ln>
          </p:spPr>
          <p:txBody>
            <a:bodyPr wrap="none" anchor="ctr"/>
            <a:lstStyle/>
            <a:p>
              <a:pPr algn="ctr">
                <a:spcBef>
                  <a:spcPct val="20000"/>
                </a:spcBef>
              </a:pPr>
              <a:r>
                <a:rPr lang="en-US" sz="2400" b="1">
                  <a:latin typeface="Times New Roman" pitchFamily="18" charset="0"/>
                  <a:cs typeface="Angsana New" pitchFamily="18" charset="-34"/>
                </a:rPr>
                <a:t>Receiver</a:t>
              </a:r>
            </a:p>
          </p:txBody>
        </p:sp>
      </p:grpSp>
      <p:grpSp>
        <p:nvGrpSpPr>
          <p:cNvPr id="16" name="Group 142"/>
          <p:cNvGrpSpPr>
            <a:grpSpLocks/>
          </p:cNvGrpSpPr>
          <p:nvPr/>
        </p:nvGrpSpPr>
        <p:grpSpPr bwMode="auto">
          <a:xfrm>
            <a:off x="1676400" y="3352800"/>
            <a:ext cx="1752600" cy="457200"/>
            <a:chOff x="1632" y="2256"/>
            <a:chExt cx="1104" cy="288"/>
          </a:xfrm>
        </p:grpSpPr>
        <p:sp>
          <p:nvSpPr>
            <p:cNvPr id="9255" name="Oval 132"/>
            <p:cNvSpPr>
              <a:spLocks noChangeArrowheads="1"/>
            </p:cNvSpPr>
            <p:nvPr/>
          </p:nvSpPr>
          <p:spPr bwMode="auto">
            <a:xfrm>
              <a:off x="1632" y="2256"/>
              <a:ext cx="288" cy="288"/>
            </a:xfrm>
            <a:prstGeom prst="ellipse">
              <a:avLst/>
            </a:prstGeom>
            <a:solidFill>
              <a:srgbClr val="006600"/>
            </a:solidFill>
            <a:ln w="9525">
              <a:noFill/>
              <a:round/>
              <a:headEnd type="none" w="sm" len="sm"/>
              <a:tailEnd type="none" w="sm" len="sm"/>
            </a:ln>
          </p:spPr>
          <p:txBody>
            <a:bodyPr wrap="none" anchor="ctr"/>
            <a:lstStyle/>
            <a:p>
              <a:pPr algn="ctr">
                <a:spcBef>
                  <a:spcPct val="20000"/>
                </a:spcBef>
              </a:pPr>
              <a:r>
                <a:rPr lang="en-US" sz="2400" b="1">
                  <a:latin typeface="Times New Roman" pitchFamily="18" charset="0"/>
                  <a:cs typeface="Angsana New" pitchFamily="18" charset="-34"/>
                </a:rPr>
                <a:t>2</a:t>
              </a:r>
            </a:p>
          </p:txBody>
        </p:sp>
        <p:sp>
          <p:nvSpPr>
            <p:cNvPr id="9256" name="AutoShape 139"/>
            <p:cNvSpPr>
              <a:spLocks noChangeArrowheads="1"/>
            </p:cNvSpPr>
            <p:nvPr/>
          </p:nvSpPr>
          <p:spPr bwMode="auto">
            <a:xfrm>
              <a:off x="1968" y="2256"/>
              <a:ext cx="768" cy="288"/>
            </a:xfrm>
            <a:prstGeom prst="flowChartAlternateProcess">
              <a:avLst/>
            </a:prstGeom>
            <a:solidFill>
              <a:srgbClr val="006600"/>
            </a:solidFill>
            <a:ln w="9525">
              <a:noFill/>
              <a:miter lim="800000"/>
              <a:headEnd type="none" w="sm" len="sm"/>
              <a:tailEnd type="none" w="sm" len="sm"/>
            </a:ln>
          </p:spPr>
          <p:txBody>
            <a:bodyPr wrap="none" anchor="ctr"/>
            <a:lstStyle/>
            <a:p>
              <a:pPr algn="ctr">
                <a:spcBef>
                  <a:spcPct val="20000"/>
                </a:spcBef>
              </a:pPr>
              <a:r>
                <a:rPr lang="en-US" sz="2400" b="1">
                  <a:latin typeface="Times New Roman" pitchFamily="18" charset="0"/>
                  <a:cs typeface="Angsana New" pitchFamily="18" charset="-34"/>
                </a:rPr>
                <a:t>Sender</a:t>
              </a:r>
            </a:p>
          </p:txBody>
        </p:sp>
      </p:grpSp>
      <p:grpSp>
        <p:nvGrpSpPr>
          <p:cNvPr id="17" name="Group 141"/>
          <p:cNvGrpSpPr>
            <a:grpSpLocks/>
          </p:cNvGrpSpPr>
          <p:nvPr/>
        </p:nvGrpSpPr>
        <p:grpSpPr bwMode="auto">
          <a:xfrm>
            <a:off x="1447800" y="1828800"/>
            <a:ext cx="1752600" cy="457200"/>
            <a:chOff x="2304" y="1872"/>
            <a:chExt cx="1104" cy="288"/>
          </a:xfrm>
        </p:grpSpPr>
        <p:sp>
          <p:nvSpPr>
            <p:cNvPr id="9253" name="Oval 131"/>
            <p:cNvSpPr>
              <a:spLocks noChangeArrowheads="1"/>
            </p:cNvSpPr>
            <p:nvPr/>
          </p:nvSpPr>
          <p:spPr bwMode="auto">
            <a:xfrm>
              <a:off x="2304" y="1872"/>
              <a:ext cx="288" cy="288"/>
            </a:xfrm>
            <a:prstGeom prst="ellipse">
              <a:avLst/>
            </a:prstGeom>
            <a:solidFill>
              <a:srgbClr val="006600"/>
            </a:solidFill>
            <a:ln w="9525">
              <a:noFill/>
              <a:round/>
              <a:headEnd type="none" w="sm" len="sm"/>
              <a:tailEnd type="none" w="sm" len="sm"/>
            </a:ln>
          </p:spPr>
          <p:txBody>
            <a:bodyPr wrap="none" anchor="ctr"/>
            <a:lstStyle/>
            <a:p>
              <a:pPr algn="ctr">
                <a:spcBef>
                  <a:spcPct val="20000"/>
                </a:spcBef>
              </a:pPr>
              <a:r>
                <a:rPr lang="en-US" sz="2400" b="1">
                  <a:latin typeface="Times New Roman" pitchFamily="18" charset="0"/>
                  <a:cs typeface="Angsana New" pitchFamily="18" charset="-34"/>
                </a:rPr>
                <a:t>1</a:t>
              </a:r>
            </a:p>
          </p:txBody>
        </p:sp>
        <p:sp>
          <p:nvSpPr>
            <p:cNvPr id="9254" name="AutoShape 140"/>
            <p:cNvSpPr>
              <a:spLocks noChangeArrowheads="1"/>
            </p:cNvSpPr>
            <p:nvPr/>
          </p:nvSpPr>
          <p:spPr bwMode="auto">
            <a:xfrm>
              <a:off x="2640" y="1872"/>
              <a:ext cx="768" cy="288"/>
            </a:xfrm>
            <a:prstGeom prst="flowChartAlternateProcess">
              <a:avLst/>
            </a:prstGeom>
            <a:solidFill>
              <a:srgbClr val="006600"/>
            </a:solidFill>
            <a:ln w="9525">
              <a:noFill/>
              <a:miter lim="800000"/>
              <a:headEnd type="none" w="sm" len="sm"/>
              <a:tailEnd type="none" w="sm" len="sm"/>
            </a:ln>
          </p:spPr>
          <p:txBody>
            <a:bodyPr wrap="none" anchor="ctr"/>
            <a:lstStyle/>
            <a:p>
              <a:pPr algn="ctr">
                <a:spcBef>
                  <a:spcPct val="20000"/>
                </a:spcBef>
              </a:pPr>
              <a:r>
                <a:rPr lang="en-US" sz="2400" b="1">
                  <a:latin typeface="Times New Roman" pitchFamily="18" charset="0"/>
                  <a:cs typeface="Angsana New" pitchFamily="18" charset="-34"/>
                </a:rPr>
                <a:t>Message</a:t>
              </a:r>
            </a:p>
          </p:txBody>
        </p:sp>
      </p:grpSp>
      <p:grpSp>
        <p:nvGrpSpPr>
          <p:cNvPr id="9228" name="Group 191"/>
          <p:cNvGrpSpPr>
            <a:grpSpLocks/>
          </p:cNvGrpSpPr>
          <p:nvPr/>
        </p:nvGrpSpPr>
        <p:grpSpPr bwMode="auto">
          <a:xfrm>
            <a:off x="6372225" y="3962400"/>
            <a:ext cx="1943100" cy="1104900"/>
            <a:chOff x="4560" y="1200"/>
            <a:chExt cx="1327" cy="696"/>
          </a:xfrm>
        </p:grpSpPr>
        <p:grpSp>
          <p:nvGrpSpPr>
            <p:cNvPr id="9229" name="Group 189"/>
            <p:cNvGrpSpPr>
              <a:grpSpLocks/>
            </p:cNvGrpSpPr>
            <p:nvPr/>
          </p:nvGrpSpPr>
          <p:grpSpPr bwMode="auto">
            <a:xfrm>
              <a:off x="5317" y="1336"/>
              <a:ext cx="570" cy="560"/>
              <a:chOff x="5317" y="1336"/>
              <a:chExt cx="570" cy="560"/>
            </a:xfrm>
          </p:grpSpPr>
          <p:sp>
            <p:nvSpPr>
              <p:cNvPr id="9245" name="Freeform 180"/>
              <p:cNvSpPr>
                <a:spLocks/>
              </p:cNvSpPr>
              <p:nvPr/>
            </p:nvSpPr>
            <p:spPr bwMode="auto">
              <a:xfrm>
                <a:off x="5343" y="1608"/>
                <a:ext cx="544" cy="288"/>
              </a:xfrm>
              <a:custGeom>
                <a:avLst/>
                <a:gdLst>
                  <a:gd name="T0" fmla="*/ 36 w 1631"/>
                  <a:gd name="T1" fmla="*/ 96 h 864"/>
                  <a:gd name="T2" fmla="*/ 181 w 1631"/>
                  <a:gd name="T3" fmla="*/ 96 h 864"/>
                  <a:gd name="T4" fmla="*/ 181 w 1631"/>
                  <a:gd name="T5" fmla="*/ 32 h 864"/>
                  <a:gd name="T6" fmla="*/ 178 w 1631"/>
                  <a:gd name="T7" fmla="*/ 27 h 864"/>
                  <a:gd name="T8" fmla="*/ 174 w 1631"/>
                  <a:gd name="T9" fmla="*/ 23 h 864"/>
                  <a:gd name="T10" fmla="*/ 169 w 1631"/>
                  <a:gd name="T11" fmla="*/ 19 h 864"/>
                  <a:gd name="T12" fmla="*/ 165 w 1631"/>
                  <a:gd name="T13" fmla="*/ 15 h 864"/>
                  <a:gd name="T14" fmla="*/ 160 w 1631"/>
                  <a:gd name="T15" fmla="*/ 12 h 864"/>
                  <a:gd name="T16" fmla="*/ 155 w 1631"/>
                  <a:gd name="T17" fmla="*/ 8 h 864"/>
                  <a:gd name="T18" fmla="*/ 149 w 1631"/>
                  <a:gd name="T19" fmla="*/ 6 h 864"/>
                  <a:gd name="T20" fmla="*/ 144 w 1631"/>
                  <a:gd name="T21" fmla="*/ 4 h 864"/>
                  <a:gd name="T22" fmla="*/ 138 w 1631"/>
                  <a:gd name="T23" fmla="*/ 2 h 864"/>
                  <a:gd name="T24" fmla="*/ 133 w 1631"/>
                  <a:gd name="T25" fmla="*/ 1 h 864"/>
                  <a:gd name="T26" fmla="*/ 127 w 1631"/>
                  <a:gd name="T27" fmla="*/ 0 h 864"/>
                  <a:gd name="T28" fmla="*/ 121 w 1631"/>
                  <a:gd name="T29" fmla="*/ 0 h 864"/>
                  <a:gd name="T30" fmla="*/ 120 w 1631"/>
                  <a:gd name="T31" fmla="*/ 4 h 864"/>
                  <a:gd name="T32" fmla="*/ 118 w 1631"/>
                  <a:gd name="T33" fmla="*/ 8 h 864"/>
                  <a:gd name="T34" fmla="*/ 115 w 1631"/>
                  <a:gd name="T35" fmla="*/ 11 h 864"/>
                  <a:gd name="T36" fmla="*/ 113 w 1631"/>
                  <a:gd name="T37" fmla="*/ 15 h 864"/>
                  <a:gd name="T38" fmla="*/ 110 w 1631"/>
                  <a:gd name="T39" fmla="*/ 17 h 864"/>
                  <a:gd name="T40" fmla="*/ 106 w 1631"/>
                  <a:gd name="T41" fmla="*/ 20 h 864"/>
                  <a:gd name="T42" fmla="*/ 103 w 1631"/>
                  <a:gd name="T43" fmla="*/ 22 h 864"/>
                  <a:gd name="T44" fmla="*/ 99 w 1631"/>
                  <a:gd name="T45" fmla="*/ 23 h 864"/>
                  <a:gd name="T46" fmla="*/ 95 w 1631"/>
                  <a:gd name="T47" fmla="*/ 24 h 864"/>
                  <a:gd name="T48" fmla="*/ 91 w 1631"/>
                  <a:gd name="T49" fmla="*/ 24 h 864"/>
                  <a:gd name="T50" fmla="*/ 87 w 1631"/>
                  <a:gd name="T51" fmla="*/ 24 h 864"/>
                  <a:gd name="T52" fmla="*/ 83 w 1631"/>
                  <a:gd name="T53" fmla="*/ 23 h 864"/>
                  <a:gd name="T54" fmla="*/ 79 w 1631"/>
                  <a:gd name="T55" fmla="*/ 22 h 864"/>
                  <a:gd name="T56" fmla="*/ 75 w 1631"/>
                  <a:gd name="T57" fmla="*/ 20 h 864"/>
                  <a:gd name="T58" fmla="*/ 72 w 1631"/>
                  <a:gd name="T59" fmla="*/ 17 h 864"/>
                  <a:gd name="T60" fmla="*/ 69 w 1631"/>
                  <a:gd name="T61" fmla="*/ 15 h 864"/>
                  <a:gd name="T62" fmla="*/ 66 w 1631"/>
                  <a:gd name="T63" fmla="*/ 11 h 864"/>
                  <a:gd name="T64" fmla="*/ 64 w 1631"/>
                  <a:gd name="T65" fmla="*/ 8 h 864"/>
                  <a:gd name="T66" fmla="*/ 62 w 1631"/>
                  <a:gd name="T67" fmla="*/ 4 h 864"/>
                  <a:gd name="T68" fmla="*/ 60 w 1631"/>
                  <a:gd name="T69" fmla="*/ 0 h 864"/>
                  <a:gd name="T70" fmla="*/ 55 w 1631"/>
                  <a:gd name="T71" fmla="*/ 0 h 864"/>
                  <a:gd name="T72" fmla="*/ 49 w 1631"/>
                  <a:gd name="T73" fmla="*/ 1 h 864"/>
                  <a:gd name="T74" fmla="*/ 43 w 1631"/>
                  <a:gd name="T75" fmla="*/ 2 h 864"/>
                  <a:gd name="T76" fmla="*/ 37 w 1631"/>
                  <a:gd name="T77" fmla="*/ 4 h 864"/>
                  <a:gd name="T78" fmla="*/ 32 w 1631"/>
                  <a:gd name="T79" fmla="*/ 6 h 864"/>
                  <a:gd name="T80" fmla="*/ 27 w 1631"/>
                  <a:gd name="T81" fmla="*/ 8 h 864"/>
                  <a:gd name="T82" fmla="*/ 21 w 1631"/>
                  <a:gd name="T83" fmla="*/ 12 h 864"/>
                  <a:gd name="T84" fmla="*/ 17 w 1631"/>
                  <a:gd name="T85" fmla="*/ 15 h 864"/>
                  <a:gd name="T86" fmla="*/ 12 w 1631"/>
                  <a:gd name="T87" fmla="*/ 19 h 864"/>
                  <a:gd name="T88" fmla="*/ 8 w 1631"/>
                  <a:gd name="T89" fmla="*/ 23 h 864"/>
                  <a:gd name="T90" fmla="*/ 4 w 1631"/>
                  <a:gd name="T91" fmla="*/ 27 h 864"/>
                  <a:gd name="T92" fmla="*/ 0 w 1631"/>
                  <a:gd name="T93" fmla="*/ 32 h 864"/>
                  <a:gd name="T94" fmla="*/ 0 w 1631"/>
                  <a:gd name="T95" fmla="*/ 96 h 864"/>
                  <a:gd name="T96" fmla="*/ 36 w 1631"/>
                  <a:gd name="T97" fmla="*/ 96 h 8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31"/>
                  <a:gd name="T148" fmla="*/ 0 h 864"/>
                  <a:gd name="T149" fmla="*/ 1631 w 1631"/>
                  <a:gd name="T150" fmla="*/ 864 h 8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31" h="864">
                    <a:moveTo>
                      <a:pt x="326" y="864"/>
                    </a:moveTo>
                    <a:lnTo>
                      <a:pt x="1631" y="864"/>
                    </a:lnTo>
                    <a:lnTo>
                      <a:pt x="1631" y="289"/>
                    </a:lnTo>
                    <a:lnTo>
                      <a:pt x="1598" y="245"/>
                    </a:lnTo>
                    <a:lnTo>
                      <a:pt x="1562" y="206"/>
                    </a:lnTo>
                    <a:lnTo>
                      <a:pt x="1524" y="168"/>
                    </a:lnTo>
                    <a:lnTo>
                      <a:pt x="1482" y="133"/>
                    </a:lnTo>
                    <a:lnTo>
                      <a:pt x="1437" y="104"/>
                    </a:lnTo>
                    <a:lnTo>
                      <a:pt x="1392" y="76"/>
                    </a:lnTo>
                    <a:lnTo>
                      <a:pt x="1344" y="54"/>
                    </a:lnTo>
                    <a:lnTo>
                      <a:pt x="1294" y="35"/>
                    </a:lnTo>
                    <a:lnTo>
                      <a:pt x="1244" y="20"/>
                    </a:lnTo>
                    <a:lnTo>
                      <a:pt x="1192" y="9"/>
                    </a:lnTo>
                    <a:lnTo>
                      <a:pt x="1140" y="3"/>
                    </a:lnTo>
                    <a:lnTo>
                      <a:pt x="1088" y="0"/>
                    </a:lnTo>
                    <a:lnTo>
                      <a:pt x="1075" y="36"/>
                    </a:lnTo>
                    <a:lnTo>
                      <a:pt x="1059" y="71"/>
                    </a:lnTo>
                    <a:lnTo>
                      <a:pt x="1037" y="102"/>
                    </a:lnTo>
                    <a:lnTo>
                      <a:pt x="1013" y="131"/>
                    </a:lnTo>
                    <a:lnTo>
                      <a:pt x="985" y="157"/>
                    </a:lnTo>
                    <a:lnTo>
                      <a:pt x="955" y="178"/>
                    </a:lnTo>
                    <a:lnTo>
                      <a:pt x="922" y="194"/>
                    </a:lnTo>
                    <a:lnTo>
                      <a:pt x="888" y="207"/>
                    </a:lnTo>
                    <a:lnTo>
                      <a:pt x="852" y="214"/>
                    </a:lnTo>
                    <a:lnTo>
                      <a:pt x="815" y="217"/>
                    </a:lnTo>
                    <a:lnTo>
                      <a:pt x="779" y="214"/>
                    </a:lnTo>
                    <a:lnTo>
                      <a:pt x="743" y="207"/>
                    </a:lnTo>
                    <a:lnTo>
                      <a:pt x="709" y="194"/>
                    </a:lnTo>
                    <a:lnTo>
                      <a:pt x="676" y="178"/>
                    </a:lnTo>
                    <a:lnTo>
                      <a:pt x="646" y="157"/>
                    </a:lnTo>
                    <a:lnTo>
                      <a:pt x="618" y="131"/>
                    </a:lnTo>
                    <a:lnTo>
                      <a:pt x="594" y="102"/>
                    </a:lnTo>
                    <a:lnTo>
                      <a:pt x="572" y="71"/>
                    </a:lnTo>
                    <a:lnTo>
                      <a:pt x="556" y="36"/>
                    </a:lnTo>
                    <a:lnTo>
                      <a:pt x="543" y="0"/>
                    </a:lnTo>
                    <a:lnTo>
                      <a:pt x="491" y="3"/>
                    </a:lnTo>
                    <a:lnTo>
                      <a:pt x="439" y="9"/>
                    </a:lnTo>
                    <a:lnTo>
                      <a:pt x="387" y="20"/>
                    </a:lnTo>
                    <a:lnTo>
                      <a:pt x="337" y="35"/>
                    </a:lnTo>
                    <a:lnTo>
                      <a:pt x="287" y="54"/>
                    </a:lnTo>
                    <a:lnTo>
                      <a:pt x="239" y="76"/>
                    </a:lnTo>
                    <a:lnTo>
                      <a:pt x="193" y="104"/>
                    </a:lnTo>
                    <a:lnTo>
                      <a:pt x="149" y="133"/>
                    </a:lnTo>
                    <a:lnTo>
                      <a:pt x="107" y="168"/>
                    </a:lnTo>
                    <a:lnTo>
                      <a:pt x="69" y="206"/>
                    </a:lnTo>
                    <a:lnTo>
                      <a:pt x="33" y="245"/>
                    </a:lnTo>
                    <a:lnTo>
                      <a:pt x="0" y="289"/>
                    </a:lnTo>
                    <a:lnTo>
                      <a:pt x="0" y="864"/>
                    </a:lnTo>
                    <a:lnTo>
                      <a:pt x="326" y="864"/>
                    </a:lnTo>
                    <a:close/>
                  </a:path>
                </a:pathLst>
              </a:custGeom>
              <a:solidFill>
                <a:srgbClr val="800000"/>
              </a:solidFill>
              <a:ln w="9525">
                <a:noFill/>
                <a:round/>
                <a:headEnd/>
                <a:tailEnd/>
              </a:ln>
            </p:spPr>
            <p:txBody>
              <a:bodyPr/>
              <a:lstStyle/>
              <a:p>
                <a:endParaRPr lang="en-US"/>
              </a:p>
            </p:txBody>
          </p:sp>
          <p:sp>
            <p:nvSpPr>
              <p:cNvPr id="9246" name="Freeform 181"/>
              <p:cNvSpPr>
                <a:spLocks/>
              </p:cNvSpPr>
              <p:nvPr/>
            </p:nvSpPr>
            <p:spPr bwMode="auto">
              <a:xfrm>
                <a:off x="5501" y="1351"/>
                <a:ext cx="238" cy="324"/>
              </a:xfrm>
              <a:custGeom>
                <a:avLst/>
                <a:gdLst>
                  <a:gd name="T0" fmla="*/ 65 w 714"/>
                  <a:gd name="T1" fmla="*/ 74 h 971"/>
                  <a:gd name="T2" fmla="*/ 68 w 714"/>
                  <a:gd name="T3" fmla="*/ 71 h 971"/>
                  <a:gd name="T4" fmla="*/ 71 w 714"/>
                  <a:gd name="T5" fmla="*/ 67 h 971"/>
                  <a:gd name="T6" fmla="*/ 73 w 714"/>
                  <a:gd name="T7" fmla="*/ 64 h 971"/>
                  <a:gd name="T8" fmla="*/ 75 w 714"/>
                  <a:gd name="T9" fmla="*/ 60 h 971"/>
                  <a:gd name="T10" fmla="*/ 77 w 714"/>
                  <a:gd name="T11" fmla="*/ 55 h 971"/>
                  <a:gd name="T12" fmla="*/ 78 w 714"/>
                  <a:gd name="T13" fmla="*/ 51 h 971"/>
                  <a:gd name="T14" fmla="*/ 79 w 714"/>
                  <a:gd name="T15" fmla="*/ 46 h 971"/>
                  <a:gd name="T16" fmla="*/ 79 w 714"/>
                  <a:gd name="T17" fmla="*/ 42 h 971"/>
                  <a:gd name="T18" fmla="*/ 79 w 714"/>
                  <a:gd name="T19" fmla="*/ 37 h 971"/>
                  <a:gd name="T20" fmla="*/ 78 w 714"/>
                  <a:gd name="T21" fmla="*/ 32 h 971"/>
                  <a:gd name="T22" fmla="*/ 77 w 714"/>
                  <a:gd name="T23" fmla="*/ 28 h 971"/>
                  <a:gd name="T24" fmla="*/ 75 w 714"/>
                  <a:gd name="T25" fmla="*/ 24 h 971"/>
                  <a:gd name="T26" fmla="*/ 73 w 714"/>
                  <a:gd name="T27" fmla="*/ 19 h 971"/>
                  <a:gd name="T28" fmla="*/ 71 w 714"/>
                  <a:gd name="T29" fmla="*/ 16 h 971"/>
                  <a:gd name="T30" fmla="*/ 68 w 714"/>
                  <a:gd name="T31" fmla="*/ 12 h 971"/>
                  <a:gd name="T32" fmla="*/ 64 w 714"/>
                  <a:gd name="T33" fmla="*/ 9 h 971"/>
                  <a:gd name="T34" fmla="*/ 61 w 714"/>
                  <a:gd name="T35" fmla="*/ 6 h 971"/>
                  <a:gd name="T36" fmla="*/ 57 w 714"/>
                  <a:gd name="T37" fmla="*/ 4 h 971"/>
                  <a:gd name="T38" fmla="*/ 53 w 714"/>
                  <a:gd name="T39" fmla="*/ 2 h 971"/>
                  <a:gd name="T40" fmla="*/ 48 w 714"/>
                  <a:gd name="T41" fmla="*/ 1 h 971"/>
                  <a:gd name="T42" fmla="*/ 44 w 714"/>
                  <a:gd name="T43" fmla="*/ 0 h 971"/>
                  <a:gd name="T44" fmla="*/ 40 w 714"/>
                  <a:gd name="T45" fmla="*/ 0 h 971"/>
                  <a:gd name="T46" fmla="*/ 35 w 714"/>
                  <a:gd name="T47" fmla="*/ 0 h 971"/>
                  <a:gd name="T48" fmla="*/ 31 w 714"/>
                  <a:gd name="T49" fmla="*/ 1 h 971"/>
                  <a:gd name="T50" fmla="*/ 27 w 714"/>
                  <a:gd name="T51" fmla="*/ 2 h 971"/>
                  <a:gd name="T52" fmla="*/ 23 w 714"/>
                  <a:gd name="T53" fmla="*/ 4 h 971"/>
                  <a:gd name="T54" fmla="*/ 19 w 714"/>
                  <a:gd name="T55" fmla="*/ 6 h 971"/>
                  <a:gd name="T56" fmla="*/ 15 w 714"/>
                  <a:gd name="T57" fmla="*/ 9 h 971"/>
                  <a:gd name="T58" fmla="*/ 12 w 714"/>
                  <a:gd name="T59" fmla="*/ 12 h 971"/>
                  <a:gd name="T60" fmla="*/ 9 w 714"/>
                  <a:gd name="T61" fmla="*/ 16 h 971"/>
                  <a:gd name="T62" fmla="*/ 6 w 714"/>
                  <a:gd name="T63" fmla="*/ 19 h 971"/>
                  <a:gd name="T64" fmla="*/ 4 w 714"/>
                  <a:gd name="T65" fmla="*/ 24 h 971"/>
                  <a:gd name="T66" fmla="*/ 2 w 714"/>
                  <a:gd name="T67" fmla="*/ 28 h 971"/>
                  <a:gd name="T68" fmla="*/ 1 w 714"/>
                  <a:gd name="T69" fmla="*/ 32 h 971"/>
                  <a:gd name="T70" fmla="*/ 0 w 714"/>
                  <a:gd name="T71" fmla="*/ 37 h 971"/>
                  <a:gd name="T72" fmla="*/ 0 w 714"/>
                  <a:gd name="T73" fmla="*/ 42 h 971"/>
                  <a:gd name="T74" fmla="*/ 0 w 714"/>
                  <a:gd name="T75" fmla="*/ 46 h 971"/>
                  <a:gd name="T76" fmla="*/ 1 w 714"/>
                  <a:gd name="T77" fmla="*/ 51 h 971"/>
                  <a:gd name="T78" fmla="*/ 2 w 714"/>
                  <a:gd name="T79" fmla="*/ 55 h 971"/>
                  <a:gd name="T80" fmla="*/ 4 w 714"/>
                  <a:gd name="T81" fmla="*/ 60 h 971"/>
                  <a:gd name="T82" fmla="*/ 6 w 714"/>
                  <a:gd name="T83" fmla="*/ 64 h 971"/>
                  <a:gd name="T84" fmla="*/ 9 w 714"/>
                  <a:gd name="T85" fmla="*/ 67 h 971"/>
                  <a:gd name="T86" fmla="*/ 12 w 714"/>
                  <a:gd name="T87" fmla="*/ 71 h 971"/>
                  <a:gd name="T88" fmla="*/ 15 w 714"/>
                  <a:gd name="T89" fmla="*/ 74 h 971"/>
                  <a:gd name="T90" fmla="*/ 9 w 714"/>
                  <a:gd name="T91" fmla="*/ 81 h 971"/>
                  <a:gd name="T92" fmla="*/ 9 w 714"/>
                  <a:gd name="T93" fmla="*/ 108 h 971"/>
                  <a:gd name="T94" fmla="*/ 70 w 714"/>
                  <a:gd name="T95" fmla="*/ 108 h 971"/>
                  <a:gd name="T96" fmla="*/ 70 w 714"/>
                  <a:gd name="T97" fmla="*/ 81 h 971"/>
                  <a:gd name="T98" fmla="*/ 65 w 714"/>
                  <a:gd name="T99" fmla="*/ 74 h 9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14"/>
                  <a:gd name="T151" fmla="*/ 0 h 971"/>
                  <a:gd name="T152" fmla="*/ 714 w 714"/>
                  <a:gd name="T153" fmla="*/ 971 h 9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14" h="971">
                    <a:moveTo>
                      <a:pt x="581" y="665"/>
                    </a:moveTo>
                    <a:lnTo>
                      <a:pt x="610" y="637"/>
                    </a:lnTo>
                    <a:lnTo>
                      <a:pt x="636" y="606"/>
                    </a:lnTo>
                    <a:lnTo>
                      <a:pt x="659" y="571"/>
                    </a:lnTo>
                    <a:lnTo>
                      <a:pt x="678" y="535"/>
                    </a:lnTo>
                    <a:lnTo>
                      <a:pt x="693" y="497"/>
                    </a:lnTo>
                    <a:lnTo>
                      <a:pt x="705" y="457"/>
                    </a:lnTo>
                    <a:lnTo>
                      <a:pt x="711" y="416"/>
                    </a:lnTo>
                    <a:lnTo>
                      <a:pt x="714" y="374"/>
                    </a:lnTo>
                    <a:lnTo>
                      <a:pt x="711" y="332"/>
                    </a:lnTo>
                    <a:lnTo>
                      <a:pt x="705" y="290"/>
                    </a:lnTo>
                    <a:lnTo>
                      <a:pt x="693" y="250"/>
                    </a:lnTo>
                    <a:lnTo>
                      <a:pt x="678" y="212"/>
                    </a:lnTo>
                    <a:lnTo>
                      <a:pt x="659" y="175"/>
                    </a:lnTo>
                    <a:lnTo>
                      <a:pt x="635" y="141"/>
                    </a:lnTo>
                    <a:lnTo>
                      <a:pt x="608" y="110"/>
                    </a:lnTo>
                    <a:lnTo>
                      <a:pt x="579" y="81"/>
                    </a:lnTo>
                    <a:lnTo>
                      <a:pt x="546" y="58"/>
                    </a:lnTo>
                    <a:lnTo>
                      <a:pt x="511" y="36"/>
                    </a:lnTo>
                    <a:lnTo>
                      <a:pt x="474" y="22"/>
                    </a:lnTo>
                    <a:lnTo>
                      <a:pt x="436" y="9"/>
                    </a:lnTo>
                    <a:lnTo>
                      <a:pt x="397" y="3"/>
                    </a:lnTo>
                    <a:lnTo>
                      <a:pt x="356" y="0"/>
                    </a:lnTo>
                    <a:lnTo>
                      <a:pt x="317" y="3"/>
                    </a:lnTo>
                    <a:lnTo>
                      <a:pt x="278" y="9"/>
                    </a:lnTo>
                    <a:lnTo>
                      <a:pt x="240" y="22"/>
                    </a:lnTo>
                    <a:lnTo>
                      <a:pt x="203" y="36"/>
                    </a:lnTo>
                    <a:lnTo>
                      <a:pt x="168" y="58"/>
                    </a:lnTo>
                    <a:lnTo>
                      <a:pt x="135" y="81"/>
                    </a:lnTo>
                    <a:lnTo>
                      <a:pt x="106" y="110"/>
                    </a:lnTo>
                    <a:lnTo>
                      <a:pt x="79" y="141"/>
                    </a:lnTo>
                    <a:lnTo>
                      <a:pt x="55" y="175"/>
                    </a:lnTo>
                    <a:lnTo>
                      <a:pt x="36" y="212"/>
                    </a:lnTo>
                    <a:lnTo>
                      <a:pt x="21" y="250"/>
                    </a:lnTo>
                    <a:lnTo>
                      <a:pt x="9" y="290"/>
                    </a:lnTo>
                    <a:lnTo>
                      <a:pt x="3" y="332"/>
                    </a:lnTo>
                    <a:lnTo>
                      <a:pt x="0" y="374"/>
                    </a:lnTo>
                    <a:lnTo>
                      <a:pt x="3" y="416"/>
                    </a:lnTo>
                    <a:lnTo>
                      <a:pt x="9" y="457"/>
                    </a:lnTo>
                    <a:lnTo>
                      <a:pt x="21" y="497"/>
                    </a:lnTo>
                    <a:lnTo>
                      <a:pt x="36" y="535"/>
                    </a:lnTo>
                    <a:lnTo>
                      <a:pt x="55" y="571"/>
                    </a:lnTo>
                    <a:lnTo>
                      <a:pt x="78" y="606"/>
                    </a:lnTo>
                    <a:lnTo>
                      <a:pt x="104" y="637"/>
                    </a:lnTo>
                    <a:lnTo>
                      <a:pt x="133" y="665"/>
                    </a:lnTo>
                    <a:lnTo>
                      <a:pt x="80" y="726"/>
                    </a:lnTo>
                    <a:lnTo>
                      <a:pt x="80" y="971"/>
                    </a:lnTo>
                    <a:lnTo>
                      <a:pt x="634" y="971"/>
                    </a:lnTo>
                    <a:lnTo>
                      <a:pt x="634" y="726"/>
                    </a:lnTo>
                    <a:lnTo>
                      <a:pt x="581" y="66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9247" name="Freeform 182"/>
              <p:cNvSpPr>
                <a:spLocks/>
              </p:cNvSpPr>
              <p:nvPr/>
            </p:nvSpPr>
            <p:spPr bwMode="auto">
              <a:xfrm>
                <a:off x="5474" y="1336"/>
                <a:ext cx="238" cy="324"/>
              </a:xfrm>
              <a:custGeom>
                <a:avLst/>
                <a:gdLst>
                  <a:gd name="T0" fmla="*/ 65 w 713"/>
                  <a:gd name="T1" fmla="*/ 74 h 971"/>
                  <a:gd name="T2" fmla="*/ 68 w 713"/>
                  <a:gd name="T3" fmla="*/ 71 h 971"/>
                  <a:gd name="T4" fmla="*/ 71 w 713"/>
                  <a:gd name="T5" fmla="*/ 67 h 971"/>
                  <a:gd name="T6" fmla="*/ 73 w 713"/>
                  <a:gd name="T7" fmla="*/ 64 h 971"/>
                  <a:gd name="T8" fmla="*/ 75 w 713"/>
                  <a:gd name="T9" fmla="*/ 60 h 971"/>
                  <a:gd name="T10" fmla="*/ 77 w 713"/>
                  <a:gd name="T11" fmla="*/ 55 h 971"/>
                  <a:gd name="T12" fmla="*/ 78 w 713"/>
                  <a:gd name="T13" fmla="*/ 51 h 971"/>
                  <a:gd name="T14" fmla="*/ 79 w 713"/>
                  <a:gd name="T15" fmla="*/ 46 h 971"/>
                  <a:gd name="T16" fmla="*/ 79 w 713"/>
                  <a:gd name="T17" fmla="*/ 42 h 971"/>
                  <a:gd name="T18" fmla="*/ 79 w 713"/>
                  <a:gd name="T19" fmla="*/ 37 h 971"/>
                  <a:gd name="T20" fmla="*/ 78 w 713"/>
                  <a:gd name="T21" fmla="*/ 32 h 971"/>
                  <a:gd name="T22" fmla="*/ 77 w 713"/>
                  <a:gd name="T23" fmla="*/ 28 h 971"/>
                  <a:gd name="T24" fmla="*/ 75 w 713"/>
                  <a:gd name="T25" fmla="*/ 24 h 971"/>
                  <a:gd name="T26" fmla="*/ 73 w 713"/>
                  <a:gd name="T27" fmla="*/ 20 h 971"/>
                  <a:gd name="T28" fmla="*/ 71 w 713"/>
                  <a:gd name="T29" fmla="*/ 16 h 971"/>
                  <a:gd name="T30" fmla="*/ 68 w 713"/>
                  <a:gd name="T31" fmla="*/ 12 h 971"/>
                  <a:gd name="T32" fmla="*/ 64 w 713"/>
                  <a:gd name="T33" fmla="*/ 9 h 971"/>
                  <a:gd name="T34" fmla="*/ 61 w 713"/>
                  <a:gd name="T35" fmla="*/ 6 h 971"/>
                  <a:gd name="T36" fmla="*/ 57 w 713"/>
                  <a:gd name="T37" fmla="*/ 4 h 971"/>
                  <a:gd name="T38" fmla="*/ 53 w 713"/>
                  <a:gd name="T39" fmla="*/ 2 h 971"/>
                  <a:gd name="T40" fmla="*/ 48 w 713"/>
                  <a:gd name="T41" fmla="*/ 1 h 971"/>
                  <a:gd name="T42" fmla="*/ 44 w 713"/>
                  <a:gd name="T43" fmla="*/ 0 h 971"/>
                  <a:gd name="T44" fmla="*/ 40 w 713"/>
                  <a:gd name="T45" fmla="*/ 0 h 971"/>
                  <a:gd name="T46" fmla="*/ 35 w 713"/>
                  <a:gd name="T47" fmla="*/ 0 h 971"/>
                  <a:gd name="T48" fmla="*/ 31 w 713"/>
                  <a:gd name="T49" fmla="*/ 1 h 971"/>
                  <a:gd name="T50" fmla="*/ 27 w 713"/>
                  <a:gd name="T51" fmla="*/ 2 h 971"/>
                  <a:gd name="T52" fmla="*/ 22 w 713"/>
                  <a:gd name="T53" fmla="*/ 4 h 971"/>
                  <a:gd name="T54" fmla="*/ 19 w 713"/>
                  <a:gd name="T55" fmla="*/ 6 h 971"/>
                  <a:gd name="T56" fmla="*/ 15 w 713"/>
                  <a:gd name="T57" fmla="*/ 9 h 971"/>
                  <a:gd name="T58" fmla="*/ 12 w 713"/>
                  <a:gd name="T59" fmla="*/ 12 h 971"/>
                  <a:gd name="T60" fmla="*/ 9 w 713"/>
                  <a:gd name="T61" fmla="*/ 16 h 971"/>
                  <a:gd name="T62" fmla="*/ 6 w 713"/>
                  <a:gd name="T63" fmla="*/ 20 h 971"/>
                  <a:gd name="T64" fmla="*/ 4 w 713"/>
                  <a:gd name="T65" fmla="*/ 24 h 971"/>
                  <a:gd name="T66" fmla="*/ 2 w 713"/>
                  <a:gd name="T67" fmla="*/ 28 h 971"/>
                  <a:gd name="T68" fmla="*/ 1 w 713"/>
                  <a:gd name="T69" fmla="*/ 32 h 971"/>
                  <a:gd name="T70" fmla="*/ 0 w 713"/>
                  <a:gd name="T71" fmla="*/ 37 h 971"/>
                  <a:gd name="T72" fmla="*/ 0 w 713"/>
                  <a:gd name="T73" fmla="*/ 42 h 971"/>
                  <a:gd name="T74" fmla="*/ 0 w 713"/>
                  <a:gd name="T75" fmla="*/ 46 h 971"/>
                  <a:gd name="T76" fmla="*/ 1 w 713"/>
                  <a:gd name="T77" fmla="*/ 51 h 971"/>
                  <a:gd name="T78" fmla="*/ 2 w 713"/>
                  <a:gd name="T79" fmla="*/ 55 h 971"/>
                  <a:gd name="T80" fmla="*/ 4 w 713"/>
                  <a:gd name="T81" fmla="*/ 60 h 971"/>
                  <a:gd name="T82" fmla="*/ 6 w 713"/>
                  <a:gd name="T83" fmla="*/ 64 h 971"/>
                  <a:gd name="T84" fmla="*/ 9 w 713"/>
                  <a:gd name="T85" fmla="*/ 67 h 971"/>
                  <a:gd name="T86" fmla="*/ 12 w 713"/>
                  <a:gd name="T87" fmla="*/ 71 h 971"/>
                  <a:gd name="T88" fmla="*/ 15 w 713"/>
                  <a:gd name="T89" fmla="*/ 74 h 971"/>
                  <a:gd name="T90" fmla="*/ 9 w 713"/>
                  <a:gd name="T91" fmla="*/ 81 h 971"/>
                  <a:gd name="T92" fmla="*/ 9 w 713"/>
                  <a:gd name="T93" fmla="*/ 108 h 971"/>
                  <a:gd name="T94" fmla="*/ 70 w 713"/>
                  <a:gd name="T95" fmla="*/ 108 h 971"/>
                  <a:gd name="T96" fmla="*/ 70 w 713"/>
                  <a:gd name="T97" fmla="*/ 81 h 971"/>
                  <a:gd name="T98" fmla="*/ 65 w 713"/>
                  <a:gd name="T99" fmla="*/ 74 h 9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13"/>
                  <a:gd name="T151" fmla="*/ 0 h 971"/>
                  <a:gd name="T152" fmla="*/ 713 w 713"/>
                  <a:gd name="T153" fmla="*/ 971 h 9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13" h="971">
                    <a:moveTo>
                      <a:pt x="580" y="666"/>
                    </a:moveTo>
                    <a:lnTo>
                      <a:pt x="609" y="637"/>
                    </a:lnTo>
                    <a:lnTo>
                      <a:pt x="636" y="606"/>
                    </a:lnTo>
                    <a:lnTo>
                      <a:pt x="658" y="573"/>
                    </a:lnTo>
                    <a:lnTo>
                      <a:pt x="677" y="536"/>
                    </a:lnTo>
                    <a:lnTo>
                      <a:pt x="693" y="498"/>
                    </a:lnTo>
                    <a:lnTo>
                      <a:pt x="704" y="457"/>
                    </a:lnTo>
                    <a:lnTo>
                      <a:pt x="710" y="416"/>
                    </a:lnTo>
                    <a:lnTo>
                      <a:pt x="713" y="375"/>
                    </a:lnTo>
                    <a:lnTo>
                      <a:pt x="710" y="332"/>
                    </a:lnTo>
                    <a:lnTo>
                      <a:pt x="704" y="291"/>
                    </a:lnTo>
                    <a:lnTo>
                      <a:pt x="693" y="252"/>
                    </a:lnTo>
                    <a:lnTo>
                      <a:pt x="677" y="212"/>
                    </a:lnTo>
                    <a:lnTo>
                      <a:pt x="658" y="176"/>
                    </a:lnTo>
                    <a:lnTo>
                      <a:pt x="634" y="141"/>
                    </a:lnTo>
                    <a:lnTo>
                      <a:pt x="608" y="110"/>
                    </a:lnTo>
                    <a:lnTo>
                      <a:pt x="579" y="82"/>
                    </a:lnTo>
                    <a:lnTo>
                      <a:pt x="546" y="58"/>
                    </a:lnTo>
                    <a:lnTo>
                      <a:pt x="511" y="38"/>
                    </a:lnTo>
                    <a:lnTo>
                      <a:pt x="473" y="22"/>
                    </a:lnTo>
                    <a:lnTo>
                      <a:pt x="435" y="10"/>
                    </a:lnTo>
                    <a:lnTo>
                      <a:pt x="396" y="3"/>
                    </a:lnTo>
                    <a:lnTo>
                      <a:pt x="357" y="0"/>
                    </a:lnTo>
                    <a:lnTo>
                      <a:pt x="316" y="3"/>
                    </a:lnTo>
                    <a:lnTo>
                      <a:pt x="277" y="10"/>
                    </a:lnTo>
                    <a:lnTo>
                      <a:pt x="239" y="22"/>
                    </a:lnTo>
                    <a:lnTo>
                      <a:pt x="202" y="38"/>
                    </a:lnTo>
                    <a:lnTo>
                      <a:pt x="167" y="58"/>
                    </a:lnTo>
                    <a:lnTo>
                      <a:pt x="134" y="82"/>
                    </a:lnTo>
                    <a:lnTo>
                      <a:pt x="105" y="110"/>
                    </a:lnTo>
                    <a:lnTo>
                      <a:pt x="78" y="141"/>
                    </a:lnTo>
                    <a:lnTo>
                      <a:pt x="54" y="176"/>
                    </a:lnTo>
                    <a:lnTo>
                      <a:pt x="35" y="212"/>
                    </a:lnTo>
                    <a:lnTo>
                      <a:pt x="20" y="252"/>
                    </a:lnTo>
                    <a:lnTo>
                      <a:pt x="9" y="291"/>
                    </a:lnTo>
                    <a:lnTo>
                      <a:pt x="2" y="332"/>
                    </a:lnTo>
                    <a:lnTo>
                      <a:pt x="0" y="375"/>
                    </a:lnTo>
                    <a:lnTo>
                      <a:pt x="2" y="416"/>
                    </a:lnTo>
                    <a:lnTo>
                      <a:pt x="9" y="457"/>
                    </a:lnTo>
                    <a:lnTo>
                      <a:pt x="20" y="498"/>
                    </a:lnTo>
                    <a:lnTo>
                      <a:pt x="35" y="536"/>
                    </a:lnTo>
                    <a:lnTo>
                      <a:pt x="54" y="573"/>
                    </a:lnTo>
                    <a:lnTo>
                      <a:pt x="77" y="606"/>
                    </a:lnTo>
                    <a:lnTo>
                      <a:pt x="104" y="637"/>
                    </a:lnTo>
                    <a:lnTo>
                      <a:pt x="133" y="666"/>
                    </a:lnTo>
                    <a:lnTo>
                      <a:pt x="79" y="726"/>
                    </a:lnTo>
                    <a:lnTo>
                      <a:pt x="79" y="971"/>
                    </a:lnTo>
                    <a:lnTo>
                      <a:pt x="633" y="971"/>
                    </a:lnTo>
                    <a:lnTo>
                      <a:pt x="633" y="726"/>
                    </a:lnTo>
                    <a:lnTo>
                      <a:pt x="580" y="666"/>
                    </a:lnTo>
                    <a:close/>
                  </a:path>
                </a:pathLst>
              </a:custGeom>
              <a:blipFill dpi="0" rotWithShape="0">
                <a:blip r:embed="rId4" cstate="print"/>
                <a:srcRect/>
                <a:tile tx="0" ty="0" sx="100000" sy="100000" flip="none" algn="tl"/>
              </a:blipFill>
              <a:ln w="3175">
                <a:solidFill>
                  <a:srgbClr val="000000"/>
                </a:solidFill>
                <a:prstDash val="solid"/>
                <a:round/>
                <a:headEnd/>
                <a:tailEnd/>
              </a:ln>
            </p:spPr>
            <p:txBody>
              <a:bodyPr/>
              <a:lstStyle/>
              <a:p>
                <a:endParaRPr lang="en-US"/>
              </a:p>
            </p:txBody>
          </p:sp>
          <p:sp>
            <p:nvSpPr>
              <p:cNvPr id="9248" name="Freeform 183"/>
              <p:cNvSpPr>
                <a:spLocks/>
              </p:cNvSpPr>
              <p:nvPr/>
            </p:nvSpPr>
            <p:spPr bwMode="auto">
              <a:xfrm>
                <a:off x="5473" y="1337"/>
                <a:ext cx="240" cy="124"/>
              </a:xfrm>
              <a:custGeom>
                <a:avLst/>
                <a:gdLst>
                  <a:gd name="T0" fmla="*/ 0 w 718"/>
                  <a:gd name="T1" fmla="*/ 41 h 373"/>
                  <a:gd name="T2" fmla="*/ 6 w 718"/>
                  <a:gd name="T3" fmla="*/ 41 h 373"/>
                  <a:gd name="T4" fmla="*/ 11 w 718"/>
                  <a:gd name="T5" fmla="*/ 41 h 373"/>
                  <a:gd name="T6" fmla="*/ 16 w 718"/>
                  <a:gd name="T7" fmla="*/ 41 h 373"/>
                  <a:gd name="T8" fmla="*/ 21 w 718"/>
                  <a:gd name="T9" fmla="*/ 40 h 373"/>
                  <a:gd name="T10" fmla="*/ 26 w 718"/>
                  <a:gd name="T11" fmla="*/ 40 h 373"/>
                  <a:gd name="T12" fmla="*/ 30 w 718"/>
                  <a:gd name="T13" fmla="*/ 39 h 373"/>
                  <a:gd name="T14" fmla="*/ 34 w 718"/>
                  <a:gd name="T15" fmla="*/ 39 h 373"/>
                  <a:gd name="T16" fmla="*/ 38 w 718"/>
                  <a:gd name="T17" fmla="*/ 38 h 373"/>
                  <a:gd name="T18" fmla="*/ 42 w 718"/>
                  <a:gd name="T19" fmla="*/ 37 h 373"/>
                  <a:gd name="T20" fmla="*/ 44 w 718"/>
                  <a:gd name="T21" fmla="*/ 36 h 373"/>
                  <a:gd name="T22" fmla="*/ 47 w 718"/>
                  <a:gd name="T23" fmla="*/ 35 h 373"/>
                  <a:gd name="T24" fmla="*/ 49 w 718"/>
                  <a:gd name="T25" fmla="*/ 34 h 373"/>
                  <a:gd name="T26" fmla="*/ 50 w 718"/>
                  <a:gd name="T27" fmla="*/ 33 h 373"/>
                  <a:gd name="T28" fmla="*/ 51 w 718"/>
                  <a:gd name="T29" fmla="*/ 32 h 373"/>
                  <a:gd name="T30" fmla="*/ 51 w 718"/>
                  <a:gd name="T31" fmla="*/ 31 h 373"/>
                  <a:gd name="T32" fmla="*/ 52 w 718"/>
                  <a:gd name="T33" fmla="*/ 32 h 373"/>
                  <a:gd name="T34" fmla="*/ 52 w 718"/>
                  <a:gd name="T35" fmla="*/ 34 h 373"/>
                  <a:gd name="T36" fmla="*/ 53 w 718"/>
                  <a:gd name="T37" fmla="*/ 35 h 373"/>
                  <a:gd name="T38" fmla="*/ 55 w 718"/>
                  <a:gd name="T39" fmla="*/ 36 h 373"/>
                  <a:gd name="T40" fmla="*/ 57 w 718"/>
                  <a:gd name="T41" fmla="*/ 37 h 373"/>
                  <a:gd name="T42" fmla="*/ 60 w 718"/>
                  <a:gd name="T43" fmla="*/ 38 h 373"/>
                  <a:gd name="T44" fmla="*/ 63 w 718"/>
                  <a:gd name="T45" fmla="*/ 39 h 373"/>
                  <a:gd name="T46" fmla="*/ 66 w 718"/>
                  <a:gd name="T47" fmla="*/ 40 h 373"/>
                  <a:gd name="T48" fmla="*/ 69 w 718"/>
                  <a:gd name="T49" fmla="*/ 40 h 373"/>
                  <a:gd name="T50" fmla="*/ 73 w 718"/>
                  <a:gd name="T51" fmla="*/ 41 h 373"/>
                  <a:gd name="T52" fmla="*/ 76 w 718"/>
                  <a:gd name="T53" fmla="*/ 41 h 373"/>
                  <a:gd name="T54" fmla="*/ 80 w 718"/>
                  <a:gd name="T55" fmla="*/ 41 h 373"/>
                  <a:gd name="T56" fmla="*/ 80 w 718"/>
                  <a:gd name="T57" fmla="*/ 37 h 373"/>
                  <a:gd name="T58" fmla="*/ 80 w 718"/>
                  <a:gd name="T59" fmla="*/ 33 h 373"/>
                  <a:gd name="T60" fmla="*/ 79 w 718"/>
                  <a:gd name="T61" fmla="*/ 28 h 373"/>
                  <a:gd name="T62" fmla="*/ 78 w 718"/>
                  <a:gd name="T63" fmla="*/ 24 h 373"/>
                  <a:gd name="T64" fmla="*/ 76 w 718"/>
                  <a:gd name="T65" fmla="*/ 20 h 373"/>
                  <a:gd name="T66" fmla="*/ 74 w 718"/>
                  <a:gd name="T67" fmla="*/ 17 h 373"/>
                  <a:gd name="T68" fmla="*/ 71 w 718"/>
                  <a:gd name="T69" fmla="*/ 13 h 373"/>
                  <a:gd name="T70" fmla="*/ 68 w 718"/>
                  <a:gd name="T71" fmla="*/ 10 h 373"/>
                  <a:gd name="T72" fmla="*/ 64 w 718"/>
                  <a:gd name="T73" fmla="*/ 7 h 373"/>
                  <a:gd name="T74" fmla="*/ 61 w 718"/>
                  <a:gd name="T75" fmla="*/ 5 h 373"/>
                  <a:gd name="T76" fmla="*/ 56 w 718"/>
                  <a:gd name="T77" fmla="*/ 3 h 373"/>
                  <a:gd name="T78" fmla="*/ 52 w 718"/>
                  <a:gd name="T79" fmla="*/ 1 h 373"/>
                  <a:gd name="T80" fmla="*/ 47 w 718"/>
                  <a:gd name="T81" fmla="*/ 0 h 373"/>
                  <a:gd name="T82" fmla="*/ 42 w 718"/>
                  <a:gd name="T83" fmla="*/ 0 h 373"/>
                  <a:gd name="T84" fmla="*/ 38 w 718"/>
                  <a:gd name="T85" fmla="*/ 0 h 373"/>
                  <a:gd name="T86" fmla="*/ 33 w 718"/>
                  <a:gd name="T87" fmla="*/ 0 h 373"/>
                  <a:gd name="T88" fmla="*/ 28 w 718"/>
                  <a:gd name="T89" fmla="*/ 1 h 373"/>
                  <a:gd name="T90" fmla="*/ 24 w 718"/>
                  <a:gd name="T91" fmla="*/ 3 h 373"/>
                  <a:gd name="T92" fmla="*/ 20 w 718"/>
                  <a:gd name="T93" fmla="*/ 5 h 373"/>
                  <a:gd name="T94" fmla="*/ 16 w 718"/>
                  <a:gd name="T95" fmla="*/ 7 h 373"/>
                  <a:gd name="T96" fmla="*/ 12 w 718"/>
                  <a:gd name="T97" fmla="*/ 10 h 373"/>
                  <a:gd name="T98" fmla="*/ 9 w 718"/>
                  <a:gd name="T99" fmla="*/ 13 h 373"/>
                  <a:gd name="T100" fmla="*/ 6 w 718"/>
                  <a:gd name="T101" fmla="*/ 17 h 373"/>
                  <a:gd name="T102" fmla="*/ 4 w 718"/>
                  <a:gd name="T103" fmla="*/ 20 h 373"/>
                  <a:gd name="T104" fmla="*/ 2 w 718"/>
                  <a:gd name="T105" fmla="*/ 24 h 373"/>
                  <a:gd name="T106" fmla="*/ 1 w 718"/>
                  <a:gd name="T107" fmla="*/ 28 h 373"/>
                  <a:gd name="T108" fmla="*/ 0 w 718"/>
                  <a:gd name="T109" fmla="*/ 33 h 373"/>
                  <a:gd name="T110" fmla="*/ 0 w 718"/>
                  <a:gd name="T111" fmla="*/ 37 h 373"/>
                  <a:gd name="T112" fmla="*/ 0 w 718"/>
                  <a:gd name="T113" fmla="*/ 41 h 3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8"/>
                  <a:gd name="T172" fmla="*/ 0 h 373"/>
                  <a:gd name="T173" fmla="*/ 718 w 718"/>
                  <a:gd name="T174" fmla="*/ 373 h 3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8" h="373">
                    <a:moveTo>
                      <a:pt x="3" y="373"/>
                    </a:moveTo>
                    <a:lnTo>
                      <a:pt x="51" y="372"/>
                    </a:lnTo>
                    <a:lnTo>
                      <a:pt x="99" y="370"/>
                    </a:lnTo>
                    <a:lnTo>
                      <a:pt x="145" y="368"/>
                    </a:lnTo>
                    <a:lnTo>
                      <a:pt x="189" y="364"/>
                    </a:lnTo>
                    <a:lnTo>
                      <a:pt x="232" y="360"/>
                    </a:lnTo>
                    <a:lnTo>
                      <a:pt x="272" y="355"/>
                    </a:lnTo>
                    <a:lnTo>
                      <a:pt x="309" y="349"/>
                    </a:lnTo>
                    <a:lnTo>
                      <a:pt x="343" y="342"/>
                    </a:lnTo>
                    <a:lnTo>
                      <a:pt x="374" y="334"/>
                    </a:lnTo>
                    <a:lnTo>
                      <a:pt x="399" y="325"/>
                    </a:lnTo>
                    <a:lnTo>
                      <a:pt x="422" y="317"/>
                    </a:lnTo>
                    <a:lnTo>
                      <a:pt x="438" y="308"/>
                    </a:lnTo>
                    <a:lnTo>
                      <a:pt x="451" y="298"/>
                    </a:lnTo>
                    <a:lnTo>
                      <a:pt x="459" y="289"/>
                    </a:lnTo>
                    <a:lnTo>
                      <a:pt x="461" y="279"/>
                    </a:lnTo>
                    <a:lnTo>
                      <a:pt x="464" y="292"/>
                    </a:lnTo>
                    <a:lnTo>
                      <a:pt x="470" y="303"/>
                    </a:lnTo>
                    <a:lnTo>
                      <a:pt x="480" y="316"/>
                    </a:lnTo>
                    <a:lnTo>
                      <a:pt x="495" y="325"/>
                    </a:lnTo>
                    <a:lnTo>
                      <a:pt x="513" y="337"/>
                    </a:lnTo>
                    <a:lnTo>
                      <a:pt x="536" y="345"/>
                    </a:lnTo>
                    <a:lnTo>
                      <a:pt x="560" y="353"/>
                    </a:lnTo>
                    <a:lnTo>
                      <a:pt x="588" y="360"/>
                    </a:lnTo>
                    <a:lnTo>
                      <a:pt x="618" y="365"/>
                    </a:lnTo>
                    <a:lnTo>
                      <a:pt x="650" y="369"/>
                    </a:lnTo>
                    <a:lnTo>
                      <a:pt x="682" y="372"/>
                    </a:lnTo>
                    <a:lnTo>
                      <a:pt x="716" y="373"/>
                    </a:lnTo>
                    <a:lnTo>
                      <a:pt x="718" y="334"/>
                    </a:lnTo>
                    <a:lnTo>
                      <a:pt x="717" y="296"/>
                    </a:lnTo>
                    <a:lnTo>
                      <a:pt x="709" y="257"/>
                    </a:lnTo>
                    <a:lnTo>
                      <a:pt x="698" y="220"/>
                    </a:lnTo>
                    <a:lnTo>
                      <a:pt x="682" y="184"/>
                    </a:lnTo>
                    <a:lnTo>
                      <a:pt x="661" y="150"/>
                    </a:lnTo>
                    <a:lnTo>
                      <a:pt x="636" y="119"/>
                    </a:lnTo>
                    <a:lnTo>
                      <a:pt x="608" y="90"/>
                    </a:lnTo>
                    <a:lnTo>
                      <a:pt x="575" y="66"/>
                    </a:lnTo>
                    <a:lnTo>
                      <a:pt x="541" y="44"/>
                    </a:lnTo>
                    <a:lnTo>
                      <a:pt x="503" y="26"/>
                    </a:lnTo>
                    <a:lnTo>
                      <a:pt x="464" y="13"/>
                    </a:lnTo>
                    <a:lnTo>
                      <a:pt x="422" y="3"/>
                    </a:lnTo>
                    <a:lnTo>
                      <a:pt x="380" y="0"/>
                    </a:lnTo>
                    <a:lnTo>
                      <a:pt x="338" y="0"/>
                    </a:lnTo>
                    <a:lnTo>
                      <a:pt x="297" y="3"/>
                    </a:lnTo>
                    <a:lnTo>
                      <a:pt x="255" y="13"/>
                    </a:lnTo>
                    <a:lnTo>
                      <a:pt x="215" y="26"/>
                    </a:lnTo>
                    <a:lnTo>
                      <a:pt x="177" y="44"/>
                    </a:lnTo>
                    <a:lnTo>
                      <a:pt x="143" y="66"/>
                    </a:lnTo>
                    <a:lnTo>
                      <a:pt x="110" y="90"/>
                    </a:lnTo>
                    <a:lnTo>
                      <a:pt x="82" y="119"/>
                    </a:lnTo>
                    <a:lnTo>
                      <a:pt x="57" y="150"/>
                    </a:lnTo>
                    <a:lnTo>
                      <a:pt x="37" y="184"/>
                    </a:lnTo>
                    <a:lnTo>
                      <a:pt x="20" y="220"/>
                    </a:lnTo>
                    <a:lnTo>
                      <a:pt x="9" y="257"/>
                    </a:lnTo>
                    <a:lnTo>
                      <a:pt x="1" y="296"/>
                    </a:lnTo>
                    <a:lnTo>
                      <a:pt x="0" y="334"/>
                    </a:lnTo>
                    <a:lnTo>
                      <a:pt x="3" y="373"/>
                    </a:lnTo>
                    <a:close/>
                  </a:path>
                </a:pathLst>
              </a:custGeom>
              <a:solidFill>
                <a:srgbClr val="000000"/>
              </a:solidFill>
              <a:ln w="3175">
                <a:solidFill>
                  <a:srgbClr val="000000"/>
                </a:solidFill>
                <a:prstDash val="solid"/>
                <a:round/>
                <a:headEnd/>
                <a:tailEnd/>
              </a:ln>
            </p:spPr>
            <p:txBody>
              <a:bodyPr/>
              <a:lstStyle/>
              <a:p>
                <a:endParaRPr lang="en-US"/>
              </a:p>
            </p:txBody>
          </p:sp>
          <p:sp>
            <p:nvSpPr>
              <p:cNvPr id="9249" name="Freeform 184"/>
              <p:cNvSpPr>
                <a:spLocks/>
              </p:cNvSpPr>
              <p:nvPr/>
            </p:nvSpPr>
            <p:spPr bwMode="auto">
              <a:xfrm>
                <a:off x="5317" y="1578"/>
                <a:ext cx="552" cy="302"/>
              </a:xfrm>
              <a:custGeom>
                <a:avLst/>
                <a:gdLst>
                  <a:gd name="T0" fmla="*/ 31 w 1658"/>
                  <a:gd name="T1" fmla="*/ 101 h 906"/>
                  <a:gd name="T2" fmla="*/ 184 w 1658"/>
                  <a:gd name="T3" fmla="*/ 101 h 906"/>
                  <a:gd name="T4" fmla="*/ 184 w 1658"/>
                  <a:gd name="T5" fmla="*/ 34 h 906"/>
                  <a:gd name="T6" fmla="*/ 180 w 1658"/>
                  <a:gd name="T7" fmla="*/ 29 h 906"/>
                  <a:gd name="T8" fmla="*/ 176 w 1658"/>
                  <a:gd name="T9" fmla="*/ 24 h 906"/>
                  <a:gd name="T10" fmla="*/ 171 w 1658"/>
                  <a:gd name="T11" fmla="*/ 19 h 906"/>
                  <a:gd name="T12" fmla="*/ 167 w 1658"/>
                  <a:gd name="T13" fmla="*/ 16 h 906"/>
                  <a:gd name="T14" fmla="*/ 162 w 1658"/>
                  <a:gd name="T15" fmla="*/ 12 h 906"/>
                  <a:gd name="T16" fmla="*/ 157 w 1658"/>
                  <a:gd name="T17" fmla="*/ 9 h 906"/>
                  <a:gd name="T18" fmla="*/ 151 w 1658"/>
                  <a:gd name="T19" fmla="*/ 6 h 906"/>
                  <a:gd name="T20" fmla="*/ 146 w 1658"/>
                  <a:gd name="T21" fmla="*/ 4 h 906"/>
                  <a:gd name="T22" fmla="*/ 140 w 1658"/>
                  <a:gd name="T23" fmla="*/ 2 h 906"/>
                  <a:gd name="T24" fmla="*/ 135 w 1658"/>
                  <a:gd name="T25" fmla="*/ 1 h 906"/>
                  <a:gd name="T26" fmla="*/ 129 w 1658"/>
                  <a:gd name="T27" fmla="*/ 0 h 906"/>
                  <a:gd name="T28" fmla="*/ 123 w 1658"/>
                  <a:gd name="T29" fmla="*/ 0 h 906"/>
                  <a:gd name="T30" fmla="*/ 121 w 1658"/>
                  <a:gd name="T31" fmla="*/ 4 h 906"/>
                  <a:gd name="T32" fmla="*/ 120 w 1658"/>
                  <a:gd name="T33" fmla="*/ 8 h 906"/>
                  <a:gd name="T34" fmla="*/ 117 w 1658"/>
                  <a:gd name="T35" fmla="*/ 11 h 906"/>
                  <a:gd name="T36" fmla="*/ 115 w 1658"/>
                  <a:gd name="T37" fmla="*/ 15 h 906"/>
                  <a:gd name="T38" fmla="*/ 112 w 1658"/>
                  <a:gd name="T39" fmla="*/ 18 h 906"/>
                  <a:gd name="T40" fmla="*/ 109 w 1658"/>
                  <a:gd name="T41" fmla="*/ 20 h 906"/>
                  <a:gd name="T42" fmla="*/ 105 w 1658"/>
                  <a:gd name="T43" fmla="*/ 22 h 906"/>
                  <a:gd name="T44" fmla="*/ 102 w 1658"/>
                  <a:gd name="T45" fmla="*/ 24 h 906"/>
                  <a:gd name="T46" fmla="*/ 98 w 1658"/>
                  <a:gd name="T47" fmla="*/ 25 h 906"/>
                  <a:gd name="T48" fmla="*/ 94 w 1658"/>
                  <a:gd name="T49" fmla="*/ 25 h 906"/>
                  <a:gd name="T50" fmla="*/ 90 w 1658"/>
                  <a:gd name="T51" fmla="*/ 25 h 906"/>
                  <a:gd name="T52" fmla="*/ 86 w 1658"/>
                  <a:gd name="T53" fmla="*/ 25 h 906"/>
                  <a:gd name="T54" fmla="*/ 82 w 1658"/>
                  <a:gd name="T55" fmla="*/ 24 h 906"/>
                  <a:gd name="T56" fmla="*/ 79 w 1658"/>
                  <a:gd name="T57" fmla="*/ 22 h 906"/>
                  <a:gd name="T58" fmla="*/ 75 w 1658"/>
                  <a:gd name="T59" fmla="*/ 20 h 906"/>
                  <a:gd name="T60" fmla="*/ 72 w 1658"/>
                  <a:gd name="T61" fmla="*/ 18 h 906"/>
                  <a:gd name="T62" fmla="*/ 69 w 1658"/>
                  <a:gd name="T63" fmla="*/ 15 h 906"/>
                  <a:gd name="T64" fmla="*/ 67 w 1658"/>
                  <a:gd name="T65" fmla="*/ 11 h 906"/>
                  <a:gd name="T66" fmla="*/ 64 w 1658"/>
                  <a:gd name="T67" fmla="*/ 8 h 906"/>
                  <a:gd name="T68" fmla="*/ 63 w 1658"/>
                  <a:gd name="T69" fmla="*/ 4 h 906"/>
                  <a:gd name="T70" fmla="*/ 61 w 1658"/>
                  <a:gd name="T71" fmla="*/ 0 h 906"/>
                  <a:gd name="T72" fmla="*/ 55 w 1658"/>
                  <a:gd name="T73" fmla="*/ 0 h 906"/>
                  <a:gd name="T74" fmla="*/ 49 w 1658"/>
                  <a:gd name="T75" fmla="*/ 1 h 906"/>
                  <a:gd name="T76" fmla="*/ 44 w 1658"/>
                  <a:gd name="T77" fmla="*/ 2 h 906"/>
                  <a:gd name="T78" fmla="*/ 38 w 1658"/>
                  <a:gd name="T79" fmla="*/ 4 h 906"/>
                  <a:gd name="T80" fmla="*/ 33 w 1658"/>
                  <a:gd name="T81" fmla="*/ 6 h 906"/>
                  <a:gd name="T82" fmla="*/ 27 w 1658"/>
                  <a:gd name="T83" fmla="*/ 9 h 906"/>
                  <a:gd name="T84" fmla="*/ 22 w 1658"/>
                  <a:gd name="T85" fmla="*/ 12 h 906"/>
                  <a:gd name="T86" fmla="*/ 17 w 1658"/>
                  <a:gd name="T87" fmla="*/ 16 h 906"/>
                  <a:gd name="T88" fmla="*/ 12 w 1658"/>
                  <a:gd name="T89" fmla="*/ 19 h 906"/>
                  <a:gd name="T90" fmla="*/ 8 w 1658"/>
                  <a:gd name="T91" fmla="*/ 24 h 906"/>
                  <a:gd name="T92" fmla="*/ 4 w 1658"/>
                  <a:gd name="T93" fmla="*/ 29 h 906"/>
                  <a:gd name="T94" fmla="*/ 0 w 1658"/>
                  <a:gd name="T95" fmla="*/ 34 h 906"/>
                  <a:gd name="T96" fmla="*/ 0 w 1658"/>
                  <a:gd name="T97" fmla="*/ 101 h 906"/>
                  <a:gd name="T98" fmla="*/ 31 w 1658"/>
                  <a:gd name="T99" fmla="*/ 101 h 9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58"/>
                  <a:gd name="T151" fmla="*/ 0 h 906"/>
                  <a:gd name="T152" fmla="*/ 1658 w 1658"/>
                  <a:gd name="T153" fmla="*/ 906 h 9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58" h="906">
                    <a:moveTo>
                      <a:pt x="276" y="906"/>
                    </a:moveTo>
                    <a:lnTo>
                      <a:pt x="1658" y="906"/>
                    </a:lnTo>
                    <a:lnTo>
                      <a:pt x="1658" y="302"/>
                    </a:lnTo>
                    <a:lnTo>
                      <a:pt x="1625" y="257"/>
                    </a:lnTo>
                    <a:lnTo>
                      <a:pt x="1589" y="215"/>
                    </a:lnTo>
                    <a:lnTo>
                      <a:pt x="1548" y="175"/>
                    </a:lnTo>
                    <a:lnTo>
                      <a:pt x="1506" y="140"/>
                    </a:lnTo>
                    <a:lnTo>
                      <a:pt x="1462" y="108"/>
                    </a:lnTo>
                    <a:lnTo>
                      <a:pt x="1415" y="79"/>
                    </a:lnTo>
                    <a:lnTo>
                      <a:pt x="1366" y="56"/>
                    </a:lnTo>
                    <a:lnTo>
                      <a:pt x="1316" y="36"/>
                    </a:lnTo>
                    <a:lnTo>
                      <a:pt x="1264" y="21"/>
                    </a:lnTo>
                    <a:lnTo>
                      <a:pt x="1212" y="9"/>
                    </a:lnTo>
                    <a:lnTo>
                      <a:pt x="1159" y="2"/>
                    </a:lnTo>
                    <a:lnTo>
                      <a:pt x="1106" y="0"/>
                    </a:lnTo>
                    <a:lnTo>
                      <a:pt x="1093" y="37"/>
                    </a:lnTo>
                    <a:lnTo>
                      <a:pt x="1078" y="70"/>
                    </a:lnTo>
                    <a:lnTo>
                      <a:pt x="1058" y="103"/>
                    </a:lnTo>
                    <a:lnTo>
                      <a:pt x="1035" y="131"/>
                    </a:lnTo>
                    <a:lnTo>
                      <a:pt x="1008" y="158"/>
                    </a:lnTo>
                    <a:lnTo>
                      <a:pt x="981" y="180"/>
                    </a:lnTo>
                    <a:lnTo>
                      <a:pt x="949" y="199"/>
                    </a:lnTo>
                    <a:lnTo>
                      <a:pt x="916" y="212"/>
                    </a:lnTo>
                    <a:lnTo>
                      <a:pt x="882" y="221"/>
                    </a:lnTo>
                    <a:lnTo>
                      <a:pt x="846" y="226"/>
                    </a:lnTo>
                    <a:lnTo>
                      <a:pt x="812" y="226"/>
                    </a:lnTo>
                    <a:lnTo>
                      <a:pt x="777" y="221"/>
                    </a:lnTo>
                    <a:lnTo>
                      <a:pt x="742" y="212"/>
                    </a:lnTo>
                    <a:lnTo>
                      <a:pt x="710" y="199"/>
                    </a:lnTo>
                    <a:lnTo>
                      <a:pt x="678" y="180"/>
                    </a:lnTo>
                    <a:lnTo>
                      <a:pt x="650" y="158"/>
                    </a:lnTo>
                    <a:lnTo>
                      <a:pt x="623" y="131"/>
                    </a:lnTo>
                    <a:lnTo>
                      <a:pt x="601" y="103"/>
                    </a:lnTo>
                    <a:lnTo>
                      <a:pt x="580" y="70"/>
                    </a:lnTo>
                    <a:lnTo>
                      <a:pt x="565" y="37"/>
                    </a:lnTo>
                    <a:lnTo>
                      <a:pt x="552" y="0"/>
                    </a:lnTo>
                    <a:lnTo>
                      <a:pt x="499" y="2"/>
                    </a:lnTo>
                    <a:lnTo>
                      <a:pt x="446" y="9"/>
                    </a:lnTo>
                    <a:lnTo>
                      <a:pt x="394" y="21"/>
                    </a:lnTo>
                    <a:lnTo>
                      <a:pt x="342" y="36"/>
                    </a:lnTo>
                    <a:lnTo>
                      <a:pt x="293" y="56"/>
                    </a:lnTo>
                    <a:lnTo>
                      <a:pt x="243" y="79"/>
                    </a:lnTo>
                    <a:lnTo>
                      <a:pt x="196" y="108"/>
                    </a:lnTo>
                    <a:lnTo>
                      <a:pt x="152" y="140"/>
                    </a:lnTo>
                    <a:lnTo>
                      <a:pt x="110" y="175"/>
                    </a:lnTo>
                    <a:lnTo>
                      <a:pt x="71" y="215"/>
                    </a:lnTo>
                    <a:lnTo>
                      <a:pt x="33" y="257"/>
                    </a:lnTo>
                    <a:lnTo>
                      <a:pt x="0" y="302"/>
                    </a:lnTo>
                    <a:lnTo>
                      <a:pt x="0" y="906"/>
                    </a:lnTo>
                    <a:lnTo>
                      <a:pt x="276" y="906"/>
                    </a:lnTo>
                    <a:close/>
                  </a:path>
                </a:pathLst>
              </a:custGeom>
              <a:solidFill>
                <a:srgbClr val="FF0000"/>
              </a:solidFill>
              <a:ln w="9525">
                <a:noFill/>
                <a:round/>
                <a:headEnd/>
                <a:tailEnd/>
              </a:ln>
            </p:spPr>
            <p:txBody>
              <a:bodyPr/>
              <a:lstStyle/>
              <a:p>
                <a:endParaRPr lang="en-US"/>
              </a:p>
            </p:txBody>
          </p:sp>
          <p:sp>
            <p:nvSpPr>
              <p:cNvPr id="9250" name="Line 185"/>
              <p:cNvSpPr>
                <a:spLocks noChangeShapeType="1"/>
              </p:cNvSpPr>
              <p:nvPr/>
            </p:nvSpPr>
            <p:spPr bwMode="auto">
              <a:xfrm>
                <a:off x="5427" y="1779"/>
                <a:ext cx="1" cy="101"/>
              </a:xfrm>
              <a:prstGeom prst="line">
                <a:avLst/>
              </a:prstGeom>
              <a:noFill/>
              <a:ln w="3175">
                <a:solidFill>
                  <a:srgbClr val="000000"/>
                </a:solidFill>
                <a:round/>
                <a:headEnd/>
                <a:tailEnd/>
              </a:ln>
            </p:spPr>
            <p:txBody>
              <a:bodyPr/>
              <a:lstStyle/>
              <a:p>
                <a:endParaRPr lang="en-US"/>
              </a:p>
            </p:txBody>
          </p:sp>
          <p:sp>
            <p:nvSpPr>
              <p:cNvPr id="9251" name="Line 186"/>
              <p:cNvSpPr>
                <a:spLocks noChangeShapeType="1"/>
              </p:cNvSpPr>
              <p:nvPr/>
            </p:nvSpPr>
            <p:spPr bwMode="auto">
              <a:xfrm flipV="1">
                <a:off x="5759" y="1779"/>
                <a:ext cx="1" cy="101"/>
              </a:xfrm>
              <a:prstGeom prst="line">
                <a:avLst/>
              </a:prstGeom>
              <a:noFill/>
              <a:ln w="3175">
                <a:solidFill>
                  <a:srgbClr val="000000"/>
                </a:solidFill>
                <a:round/>
                <a:headEnd/>
                <a:tailEnd/>
              </a:ln>
            </p:spPr>
            <p:txBody>
              <a:bodyPr/>
              <a:lstStyle/>
              <a:p>
                <a:endParaRPr lang="en-US"/>
              </a:p>
            </p:txBody>
          </p:sp>
          <p:sp>
            <p:nvSpPr>
              <p:cNvPr id="9252" name="Freeform 187"/>
              <p:cNvSpPr>
                <a:spLocks/>
              </p:cNvSpPr>
              <p:nvPr/>
            </p:nvSpPr>
            <p:spPr bwMode="auto">
              <a:xfrm>
                <a:off x="5317" y="1578"/>
                <a:ext cx="552" cy="302"/>
              </a:xfrm>
              <a:custGeom>
                <a:avLst/>
                <a:gdLst>
                  <a:gd name="T0" fmla="*/ 31 w 1658"/>
                  <a:gd name="T1" fmla="*/ 101 h 906"/>
                  <a:gd name="T2" fmla="*/ 184 w 1658"/>
                  <a:gd name="T3" fmla="*/ 101 h 906"/>
                  <a:gd name="T4" fmla="*/ 184 w 1658"/>
                  <a:gd name="T5" fmla="*/ 34 h 906"/>
                  <a:gd name="T6" fmla="*/ 180 w 1658"/>
                  <a:gd name="T7" fmla="*/ 29 h 906"/>
                  <a:gd name="T8" fmla="*/ 176 w 1658"/>
                  <a:gd name="T9" fmla="*/ 24 h 906"/>
                  <a:gd name="T10" fmla="*/ 171 w 1658"/>
                  <a:gd name="T11" fmla="*/ 19 h 906"/>
                  <a:gd name="T12" fmla="*/ 167 w 1658"/>
                  <a:gd name="T13" fmla="*/ 16 h 906"/>
                  <a:gd name="T14" fmla="*/ 162 w 1658"/>
                  <a:gd name="T15" fmla="*/ 12 h 906"/>
                  <a:gd name="T16" fmla="*/ 157 w 1658"/>
                  <a:gd name="T17" fmla="*/ 9 h 906"/>
                  <a:gd name="T18" fmla="*/ 151 w 1658"/>
                  <a:gd name="T19" fmla="*/ 6 h 906"/>
                  <a:gd name="T20" fmla="*/ 146 w 1658"/>
                  <a:gd name="T21" fmla="*/ 4 h 906"/>
                  <a:gd name="T22" fmla="*/ 140 w 1658"/>
                  <a:gd name="T23" fmla="*/ 2 h 906"/>
                  <a:gd name="T24" fmla="*/ 135 w 1658"/>
                  <a:gd name="T25" fmla="*/ 1 h 906"/>
                  <a:gd name="T26" fmla="*/ 129 w 1658"/>
                  <a:gd name="T27" fmla="*/ 0 h 906"/>
                  <a:gd name="T28" fmla="*/ 123 w 1658"/>
                  <a:gd name="T29" fmla="*/ 0 h 906"/>
                  <a:gd name="T30" fmla="*/ 121 w 1658"/>
                  <a:gd name="T31" fmla="*/ 4 h 906"/>
                  <a:gd name="T32" fmla="*/ 120 w 1658"/>
                  <a:gd name="T33" fmla="*/ 8 h 906"/>
                  <a:gd name="T34" fmla="*/ 117 w 1658"/>
                  <a:gd name="T35" fmla="*/ 11 h 906"/>
                  <a:gd name="T36" fmla="*/ 115 w 1658"/>
                  <a:gd name="T37" fmla="*/ 15 h 906"/>
                  <a:gd name="T38" fmla="*/ 112 w 1658"/>
                  <a:gd name="T39" fmla="*/ 18 h 906"/>
                  <a:gd name="T40" fmla="*/ 109 w 1658"/>
                  <a:gd name="T41" fmla="*/ 20 h 906"/>
                  <a:gd name="T42" fmla="*/ 105 w 1658"/>
                  <a:gd name="T43" fmla="*/ 22 h 906"/>
                  <a:gd name="T44" fmla="*/ 102 w 1658"/>
                  <a:gd name="T45" fmla="*/ 24 h 906"/>
                  <a:gd name="T46" fmla="*/ 98 w 1658"/>
                  <a:gd name="T47" fmla="*/ 25 h 906"/>
                  <a:gd name="T48" fmla="*/ 94 w 1658"/>
                  <a:gd name="T49" fmla="*/ 25 h 906"/>
                  <a:gd name="T50" fmla="*/ 90 w 1658"/>
                  <a:gd name="T51" fmla="*/ 25 h 906"/>
                  <a:gd name="T52" fmla="*/ 86 w 1658"/>
                  <a:gd name="T53" fmla="*/ 25 h 906"/>
                  <a:gd name="T54" fmla="*/ 82 w 1658"/>
                  <a:gd name="T55" fmla="*/ 24 h 906"/>
                  <a:gd name="T56" fmla="*/ 79 w 1658"/>
                  <a:gd name="T57" fmla="*/ 22 h 906"/>
                  <a:gd name="T58" fmla="*/ 75 w 1658"/>
                  <a:gd name="T59" fmla="*/ 20 h 906"/>
                  <a:gd name="T60" fmla="*/ 72 w 1658"/>
                  <a:gd name="T61" fmla="*/ 18 h 906"/>
                  <a:gd name="T62" fmla="*/ 69 w 1658"/>
                  <a:gd name="T63" fmla="*/ 15 h 906"/>
                  <a:gd name="T64" fmla="*/ 67 w 1658"/>
                  <a:gd name="T65" fmla="*/ 11 h 906"/>
                  <a:gd name="T66" fmla="*/ 64 w 1658"/>
                  <a:gd name="T67" fmla="*/ 8 h 906"/>
                  <a:gd name="T68" fmla="*/ 63 w 1658"/>
                  <a:gd name="T69" fmla="*/ 4 h 906"/>
                  <a:gd name="T70" fmla="*/ 61 w 1658"/>
                  <a:gd name="T71" fmla="*/ 0 h 906"/>
                  <a:gd name="T72" fmla="*/ 55 w 1658"/>
                  <a:gd name="T73" fmla="*/ 0 h 906"/>
                  <a:gd name="T74" fmla="*/ 49 w 1658"/>
                  <a:gd name="T75" fmla="*/ 1 h 906"/>
                  <a:gd name="T76" fmla="*/ 44 w 1658"/>
                  <a:gd name="T77" fmla="*/ 2 h 906"/>
                  <a:gd name="T78" fmla="*/ 38 w 1658"/>
                  <a:gd name="T79" fmla="*/ 4 h 906"/>
                  <a:gd name="T80" fmla="*/ 33 w 1658"/>
                  <a:gd name="T81" fmla="*/ 6 h 906"/>
                  <a:gd name="T82" fmla="*/ 27 w 1658"/>
                  <a:gd name="T83" fmla="*/ 9 h 906"/>
                  <a:gd name="T84" fmla="*/ 22 w 1658"/>
                  <a:gd name="T85" fmla="*/ 12 h 906"/>
                  <a:gd name="T86" fmla="*/ 17 w 1658"/>
                  <a:gd name="T87" fmla="*/ 16 h 906"/>
                  <a:gd name="T88" fmla="*/ 12 w 1658"/>
                  <a:gd name="T89" fmla="*/ 19 h 906"/>
                  <a:gd name="T90" fmla="*/ 8 w 1658"/>
                  <a:gd name="T91" fmla="*/ 24 h 906"/>
                  <a:gd name="T92" fmla="*/ 4 w 1658"/>
                  <a:gd name="T93" fmla="*/ 29 h 906"/>
                  <a:gd name="T94" fmla="*/ 0 w 1658"/>
                  <a:gd name="T95" fmla="*/ 34 h 906"/>
                  <a:gd name="T96" fmla="*/ 0 w 1658"/>
                  <a:gd name="T97" fmla="*/ 101 h 906"/>
                  <a:gd name="T98" fmla="*/ 31 w 1658"/>
                  <a:gd name="T99" fmla="*/ 101 h 9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58"/>
                  <a:gd name="T151" fmla="*/ 0 h 906"/>
                  <a:gd name="T152" fmla="*/ 1658 w 1658"/>
                  <a:gd name="T153" fmla="*/ 906 h 9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58" h="906">
                    <a:moveTo>
                      <a:pt x="276" y="906"/>
                    </a:moveTo>
                    <a:lnTo>
                      <a:pt x="1658" y="906"/>
                    </a:lnTo>
                    <a:lnTo>
                      <a:pt x="1658" y="302"/>
                    </a:lnTo>
                    <a:lnTo>
                      <a:pt x="1625" y="257"/>
                    </a:lnTo>
                    <a:lnTo>
                      <a:pt x="1589" y="215"/>
                    </a:lnTo>
                    <a:lnTo>
                      <a:pt x="1548" y="175"/>
                    </a:lnTo>
                    <a:lnTo>
                      <a:pt x="1506" y="140"/>
                    </a:lnTo>
                    <a:lnTo>
                      <a:pt x="1462" y="108"/>
                    </a:lnTo>
                    <a:lnTo>
                      <a:pt x="1415" y="79"/>
                    </a:lnTo>
                    <a:lnTo>
                      <a:pt x="1366" y="56"/>
                    </a:lnTo>
                    <a:lnTo>
                      <a:pt x="1316" y="36"/>
                    </a:lnTo>
                    <a:lnTo>
                      <a:pt x="1264" y="21"/>
                    </a:lnTo>
                    <a:lnTo>
                      <a:pt x="1212" y="9"/>
                    </a:lnTo>
                    <a:lnTo>
                      <a:pt x="1159" y="2"/>
                    </a:lnTo>
                    <a:lnTo>
                      <a:pt x="1106" y="0"/>
                    </a:lnTo>
                    <a:lnTo>
                      <a:pt x="1093" y="37"/>
                    </a:lnTo>
                    <a:lnTo>
                      <a:pt x="1078" y="70"/>
                    </a:lnTo>
                    <a:lnTo>
                      <a:pt x="1058" y="103"/>
                    </a:lnTo>
                    <a:lnTo>
                      <a:pt x="1035" y="131"/>
                    </a:lnTo>
                    <a:lnTo>
                      <a:pt x="1008" y="158"/>
                    </a:lnTo>
                    <a:lnTo>
                      <a:pt x="981" y="180"/>
                    </a:lnTo>
                    <a:lnTo>
                      <a:pt x="949" y="199"/>
                    </a:lnTo>
                    <a:lnTo>
                      <a:pt x="916" y="212"/>
                    </a:lnTo>
                    <a:lnTo>
                      <a:pt x="882" y="221"/>
                    </a:lnTo>
                    <a:lnTo>
                      <a:pt x="846" y="226"/>
                    </a:lnTo>
                    <a:lnTo>
                      <a:pt x="812" y="226"/>
                    </a:lnTo>
                    <a:lnTo>
                      <a:pt x="777" y="221"/>
                    </a:lnTo>
                    <a:lnTo>
                      <a:pt x="742" y="212"/>
                    </a:lnTo>
                    <a:lnTo>
                      <a:pt x="710" y="199"/>
                    </a:lnTo>
                    <a:lnTo>
                      <a:pt x="678" y="180"/>
                    </a:lnTo>
                    <a:lnTo>
                      <a:pt x="650" y="158"/>
                    </a:lnTo>
                    <a:lnTo>
                      <a:pt x="623" y="131"/>
                    </a:lnTo>
                    <a:lnTo>
                      <a:pt x="601" y="103"/>
                    </a:lnTo>
                    <a:lnTo>
                      <a:pt x="580" y="70"/>
                    </a:lnTo>
                    <a:lnTo>
                      <a:pt x="565" y="37"/>
                    </a:lnTo>
                    <a:lnTo>
                      <a:pt x="552" y="0"/>
                    </a:lnTo>
                    <a:lnTo>
                      <a:pt x="499" y="2"/>
                    </a:lnTo>
                    <a:lnTo>
                      <a:pt x="446" y="9"/>
                    </a:lnTo>
                    <a:lnTo>
                      <a:pt x="394" y="21"/>
                    </a:lnTo>
                    <a:lnTo>
                      <a:pt x="342" y="36"/>
                    </a:lnTo>
                    <a:lnTo>
                      <a:pt x="293" y="56"/>
                    </a:lnTo>
                    <a:lnTo>
                      <a:pt x="243" y="79"/>
                    </a:lnTo>
                    <a:lnTo>
                      <a:pt x="196" y="108"/>
                    </a:lnTo>
                    <a:lnTo>
                      <a:pt x="152" y="140"/>
                    </a:lnTo>
                    <a:lnTo>
                      <a:pt x="110" y="175"/>
                    </a:lnTo>
                    <a:lnTo>
                      <a:pt x="71" y="215"/>
                    </a:lnTo>
                    <a:lnTo>
                      <a:pt x="33" y="257"/>
                    </a:lnTo>
                    <a:lnTo>
                      <a:pt x="0" y="302"/>
                    </a:lnTo>
                    <a:lnTo>
                      <a:pt x="0" y="906"/>
                    </a:lnTo>
                    <a:lnTo>
                      <a:pt x="276" y="906"/>
                    </a:lnTo>
                  </a:path>
                </a:pathLst>
              </a:custGeom>
              <a:noFill/>
              <a:ln w="3175">
                <a:solidFill>
                  <a:srgbClr val="000000"/>
                </a:solidFill>
                <a:prstDash val="solid"/>
                <a:round/>
                <a:headEnd/>
                <a:tailEnd/>
              </a:ln>
            </p:spPr>
            <p:txBody>
              <a:bodyPr/>
              <a:lstStyle/>
              <a:p>
                <a:endParaRPr lang="en-US"/>
              </a:p>
            </p:txBody>
          </p:sp>
        </p:grpSp>
        <p:grpSp>
          <p:nvGrpSpPr>
            <p:cNvPr id="9230" name="Group 190"/>
            <p:cNvGrpSpPr>
              <a:grpSpLocks/>
            </p:cNvGrpSpPr>
            <p:nvPr/>
          </p:nvGrpSpPr>
          <p:grpSpPr bwMode="auto">
            <a:xfrm>
              <a:off x="4560" y="1200"/>
              <a:ext cx="698" cy="696"/>
              <a:chOff x="4560" y="1200"/>
              <a:chExt cx="698" cy="696"/>
            </a:xfrm>
          </p:grpSpPr>
          <p:grpSp>
            <p:nvGrpSpPr>
              <p:cNvPr id="9231" name="Group 165"/>
              <p:cNvGrpSpPr>
                <a:grpSpLocks/>
              </p:cNvGrpSpPr>
              <p:nvPr/>
            </p:nvGrpSpPr>
            <p:grpSpPr bwMode="auto">
              <a:xfrm>
                <a:off x="4560" y="1703"/>
                <a:ext cx="698" cy="193"/>
                <a:chOff x="4745" y="3239"/>
                <a:chExt cx="698" cy="193"/>
              </a:xfrm>
            </p:grpSpPr>
            <p:sp>
              <p:nvSpPr>
                <p:cNvPr id="9240" name="Rectangle 166"/>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9241" name="Rectangle 167"/>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sz="2400">
                    <a:cs typeface="Angsana New" pitchFamily="18" charset="-34"/>
                  </a:endParaRPr>
                </a:p>
              </p:txBody>
            </p:sp>
            <p:sp>
              <p:nvSpPr>
                <p:cNvPr id="9242" name="Freeform 168"/>
                <p:cNvSpPr>
                  <a:spLocks/>
                </p:cNvSpPr>
                <p:nvPr/>
              </p:nvSpPr>
              <p:spPr bwMode="auto">
                <a:xfrm>
                  <a:off x="4745" y="3239"/>
                  <a:ext cx="698" cy="193"/>
                </a:xfrm>
                <a:custGeom>
                  <a:avLst/>
                  <a:gdLst>
                    <a:gd name="T0" fmla="*/ 0 w 2094"/>
                    <a:gd name="T1" fmla="*/ 65 h 577"/>
                    <a:gd name="T2" fmla="*/ 7 w 2094"/>
                    <a:gd name="T3" fmla="*/ 58 h 577"/>
                    <a:gd name="T4" fmla="*/ 226 w 2094"/>
                    <a:gd name="T5" fmla="*/ 58 h 577"/>
                    <a:gd name="T6" fmla="*/ 226 w 2094"/>
                    <a:gd name="T7" fmla="*/ 7 h 577"/>
                    <a:gd name="T8" fmla="*/ 233 w 2094"/>
                    <a:gd name="T9" fmla="*/ 0 h 577"/>
                    <a:gd name="T10" fmla="*/ 233 w 2094"/>
                    <a:gd name="T11" fmla="*/ 65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9243" name="Freeform 169"/>
                <p:cNvSpPr>
                  <a:spLocks/>
                </p:cNvSpPr>
                <p:nvPr/>
              </p:nvSpPr>
              <p:spPr bwMode="auto">
                <a:xfrm>
                  <a:off x="4745" y="3239"/>
                  <a:ext cx="698" cy="193"/>
                </a:xfrm>
                <a:custGeom>
                  <a:avLst/>
                  <a:gdLst>
                    <a:gd name="T0" fmla="*/ 0 w 2094"/>
                    <a:gd name="T1" fmla="*/ 65 h 577"/>
                    <a:gd name="T2" fmla="*/ 7 w 2094"/>
                    <a:gd name="T3" fmla="*/ 58 h 577"/>
                    <a:gd name="T4" fmla="*/ 7 w 2094"/>
                    <a:gd name="T5" fmla="*/ 7 h 577"/>
                    <a:gd name="T6" fmla="*/ 226 w 2094"/>
                    <a:gd name="T7" fmla="*/ 7 h 577"/>
                    <a:gd name="T8" fmla="*/ 233 w 2094"/>
                    <a:gd name="T9" fmla="*/ 0 h 577"/>
                    <a:gd name="T10" fmla="*/ 0 w 2094"/>
                    <a:gd name="T11" fmla="*/ 0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9244" name="Freeform 170"/>
                <p:cNvSpPr>
                  <a:spLocks/>
                </p:cNvSpPr>
                <p:nvPr/>
              </p:nvSpPr>
              <p:spPr bwMode="auto">
                <a:xfrm>
                  <a:off x="5181" y="3293"/>
                  <a:ext cx="219" cy="42"/>
                </a:xfrm>
                <a:custGeom>
                  <a:avLst/>
                  <a:gdLst>
                    <a:gd name="T0" fmla="*/ 15 w 655"/>
                    <a:gd name="T1" fmla="*/ 11 h 127"/>
                    <a:gd name="T2" fmla="*/ 15 w 655"/>
                    <a:gd name="T3" fmla="*/ 14 h 127"/>
                    <a:gd name="T4" fmla="*/ 59 w 655"/>
                    <a:gd name="T5" fmla="*/ 14 h 127"/>
                    <a:gd name="T6" fmla="*/ 59 w 655"/>
                    <a:gd name="T7" fmla="*/ 11 h 127"/>
                    <a:gd name="T8" fmla="*/ 73 w 655"/>
                    <a:gd name="T9" fmla="*/ 11 h 127"/>
                    <a:gd name="T10" fmla="*/ 73 w 655"/>
                    <a:gd name="T11" fmla="*/ 4 h 127"/>
                    <a:gd name="T12" fmla="*/ 59 w 655"/>
                    <a:gd name="T13" fmla="*/ 4 h 127"/>
                    <a:gd name="T14" fmla="*/ 59 w 655"/>
                    <a:gd name="T15" fmla="*/ 0 h 127"/>
                    <a:gd name="T16" fmla="*/ 15 w 655"/>
                    <a:gd name="T17" fmla="*/ 0 h 127"/>
                    <a:gd name="T18" fmla="*/ 15 w 655"/>
                    <a:gd name="T19" fmla="*/ 4 h 127"/>
                    <a:gd name="T20" fmla="*/ 0 w 655"/>
                    <a:gd name="T21" fmla="*/ 4 h 127"/>
                    <a:gd name="T22" fmla="*/ 0 w 655"/>
                    <a:gd name="T23" fmla="*/ 11 h 127"/>
                    <a:gd name="T24" fmla="*/ 15 w 655"/>
                    <a:gd name="T25" fmla="*/ 11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9232" name="Rectangle 171"/>
              <p:cNvSpPr>
                <a:spLocks noChangeArrowheads="1"/>
              </p:cNvSpPr>
              <p:nvPr/>
            </p:nvSpPr>
            <p:spPr bwMode="auto">
              <a:xfrm>
                <a:off x="4778" y="1640"/>
                <a:ext cx="262" cy="44"/>
              </a:xfrm>
              <a:prstGeom prst="rect">
                <a:avLst/>
              </a:prstGeom>
              <a:solidFill>
                <a:srgbClr val="000000"/>
              </a:solidFill>
              <a:ln w="9525">
                <a:noFill/>
                <a:miter lim="800000"/>
                <a:headEnd/>
                <a:tailEnd/>
              </a:ln>
            </p:spPr>
            <p:txBody>
              <a:bodyPr/>
              <a:lstStyle/>
              <a:p>
                <a:endParaRPr lang="en-US" sz="2400">
                  <a:cs typeface="Angsana New" pitchFamily="18" charset="-34"/>
                </a:endParaRPr>
              </a:p>
            </p:txBody>
          </p:sp>
          <p:sp>
            <p:nvSpPr>
              <p:cNvPr id="9233" name="Rectangle 172"/>
              <p:cNvSpPr>
                <a:spLocks noChangeArrowheads="1"/>
              </p:cNvSpPr>
              <p:nvPr/>
            </p:nvSpPr>
            <p:spPr bwMode="auto">
              <a:xfrm>
                <a:off x="4604" y="1746"/>
                <a:ext cx="43" cy="32"/>
              </a:xfrm>
              <a:prstGeom prst="rect">
                <a:avLst/>
              </a:prstGeom>
              <a:solidFill>
                <a:srgbClr val="008000"/>
              </a:solidFill>
              <a:ln w="9525">
                <a:noFill/>
                <a:miter lim="800000"/>
                <a:headEnd/>
                <a:tailEnd/>
              </a:ln>
            </p:spPr>
            <p:txBody>
              <a:bodyPr/>
              <a:lstStyle/>
              <a:p>
                <a:endParaRPr lang="en-US" sz="2400">
                  <a:cs typeface="Angsana New" pitchFamily="18" charset="-34"/>
                </a:endParaRPr>
              </a:p>
            </p:txBody>
          </p:sp>
          <p:sp>
            <p:nvSpPr>
              <p:cNvPr id="9234" name="Rectangle 173"/>
              <p:cNvSpPr>
                <a:spLocks noChangeArrowheads="1"/>
              </p:cNvSpPr>
              <p:nvPr/>
            </p:nvSpPr>
            <p:spPr bwMode="auto">
              <a:xfrm>
                <a:off x="4604" y="1746"/>
                <a:ext cx="22" cy="16"/>
              </a:xfrm>
              <a:prstGeom prst="rect">
                <a:avLst/>
              </a:prstGeom>
              <a:solidFill>
                <a:srgbClr val="00FF00"/>
              </a:solidFill>
              <a:ln w="9525">
                <a:noFill/>
                <a:miter lim="800000"/>
                <a:headEnd/>
                <a:tailEnd/>
              </a:ln>
            </p:spPr>
            <p:txBody>
              <a:bodyPr/>
              <a:lstStyle/>
              <a:p>
                <a:endParaRPr lang="en-US" sz="2400">
                  <a:cs typeface="Angsana New" pitchFamily="18" charset="-34"/>
                </a:endParaRPr>
              </a:p>
            </p:txBody>
          </p:sp>
          <p:grpSp>
            <p:nvGrpSpPr>
              <p:cNvPr id="9235" name="Group 175"/>
              <p:cNvGrpSpPr>
                <a:grpSpLocks/>
              </p:cNvGrpSpPr>
              <p:nvPr/>
            </p:nvGrpSpPr>
            <p:grpSpPr bwMode="auto">
              <a:xfrm>
                <a:off x="4615" y="1200"/>
                <a:ext cx="611" cy="428"/>
                <a:chOff x="3744" y="2592"/>
                <a:chExt cx="611" cy="428"/>
              </a:xfrm>
            </p:grpSpPr>
            <p:sp>
              <p:nvSpPr>
                <p:cNvPr id="9236" name="Rectangle 176"/>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9237" name="Freeform 177"/>
                <p:cNvSpPr>
                  <a:spLocks noEditPoints="1"/>
                </p:cNvSpPr>
                <p:nvPr/>
              </p:nvSpPr>
              <p:spPr bwMode="auto">
                <a:xfrm>
                  <a:off x="3744" y="2592"/>
                  <a:ext cx="611" cy="428"/>
                </a:xfrm>
                <a:custGeom>
                  <a:avLst/>
                  <a:gdLst>
                    <a:gd name="T0" fmla="*/ 0 w 1833"/>
                    <a:gd name="T1" fmla="*/ 143 h 1282"/>
                    <a:gd name="T2" fmla="*/ 204 w 1833"/>
                    <a:gd name="T3" fmla="*/ 143 h 1282"/>
                    <a:gd name="T4" fmla="*/ 204 w 1833"/>
                    <a:gd name="T5" fmla="*/ 0 h 1282"/>
                    <a:gd name="T6" fmla="*/ 0 w 1833"/>
                    <a:gd name="T7" fmla="*/ 0 h 1282"/>
                    <a:gd name="T8" fmla="*/ 0 w 1833"/>
                    <a:gd name="T9" fmla="*/ 143 h 1282"/>
                    <a:gd name="T10" fmla="*/ 7 w 1833"/>
                    <a:gd name="T11" fmla="*/ 136 h 1282"/>
                    <a:gd name="T12" fmla="*/ 196 w 1833"/>
                    <a:gd name="T13" fmla="*/ 136 h 1282"/>
                    <a:gd name="T14" fmla="*/ 196 w 1833"/>
                    <a:gd name="T15" fmla="*/ 7 h 1282"/>
                    <a:gd name="T16" fmla="*/ 7 w 1833"/>
                    <a:gd name="T17" fmla="*/ 7 h 1282"/>
                    <a:gd name="T18" fmla="*/ 7 w 1833"/>
                    <a:gd name="T19" fmla="*/ 13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9238" name="Freeform 178"/>
                <p:cNvSpPr>
                  <a:spLocks/>
                </p:cNvSpPr>
                <p:nvPr/>
              </p:nvSpPr>
              <p:spPr bwMode="auto">
                <a:xfrm>
                  <a:off x="3744" y="2592"/>
                  <a:ext cx="567" cy="384"/>
                </a:xfrm>
                <a:custGeom>
                  <a:avLst/>
                  <a:gdLst>
                    <a:gd name="T0" fmla="*/ 7 w 1701"/>
                    <a:gd name="T1" fmla="*/ 121 h 1152"/>
                    <a:gd name="T2" fmla="*/ 0 w 1701"/>
                    <a:gd name="T3" fmla="*/ 128 h 1152"/>
                    <a:gd name="T4" fmla="*/ 0 w 1701"/>
                    <a:gd name="T5" fmla="*/ 0 h 1152"/>
                    <a:gd name="T6" fmla="*/ 189 w 1701"/>
                    <a:gd name="T7" fmla="*/ 0 h 1152"/>
                    <a:gd name="T8" fmla="*/ 182 w 1701"/>
                    <a:gd name="T9" fmla="*/ 7 h 1152"/>
                    <a:gd name="T10" fmla="*/ 7 w 1701"/>
                    <a:gd name="T11" fmla="*/ 7 h 1152"/>
                    <a:gd name="T12" fmla="*/ 7 w 1701"/>
                    <a:gd name="T13" fmla="*/ 121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9239" name="Rectangle 179"/>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sz="2400">
                    <a:cs typeface="Angsana New" pitchFamily="18" charset="-34"/>
                  </a:endParaRPr>
                </a:p>
              </p:txBody>
            </p:sp>
          </p:grpSp>
        </p:grpSp>
      </p:grpSp>
    </p:spTree>
    <p:extLst>
      <p:ext uri="{BB962C8B-B14F-4D97-AF65-F5344CB8AC3E}">
        <p14:creationId xmlns:p14="http://schemas.microsoft.com/office/powerpoint/2010/main" val="20825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a:t>
            </a:r>
            <a:fld id="{6967769C-2EB0-49A3-8F48-64280858D1F9}" type="slidenum">
              <a:rPr lang="en-US"/>
              <a:pPr/>
              <a:t>70</a:t>
            </a:fld>
            <a:endParaRPr lang="en-US"/>
          </a:p>
        </p:txBody>
      </p:sp>
      <p:sp>
        <p:nvSpPr>
          <p:cNvPr id="66253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25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253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25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25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253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25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2537"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8"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9"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t>The application layer is responsible for </a:t>
            </a:r>
            <a:br>
              <a:rPr lang="en-US" sz="2400"/>
            </a:br>
            <a:r>
              <a:rPr lang="en-US" sz="2400"/>
              <a:t>providing services to the user.</a:t>
            </a:r>
          </a:p>
        </p:txBody>
      </p:sp>
      <p:grpSp>
        <p:nvGrpSpPr>
          <p:cNvPr id="662543" name="Group 15"/>
          <p:cNvGrpSpPr>
            <a:grpSpLocks/>
          </p:cNvGrpSpPr>
          <p:nvPr/>
        </p:nvGrpSpPr>
        <p:grpSpPr bwMode="auto">
          <a:xfrm>
            <a:off x="533400" y="2286000"/>
            <a:ext cx="1143000" cy="566738"/>
            <a:chOff x="1200" y="1248"/>
            <a:chExt cx="720" cy="357"/>
          </a:xfrm>
        </p:grpSpPr>
        <p:pic>
          <p:nvPicPr>
            <p:cNvPr id="66254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2545"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rPr>
                <a:t>Note</a:t>
              </a:r>
            </a:p>
          </p:txBody>
        </p:sp>
      </p:grpSp>
    </p:spTree>
    <p:extLst>
      <p:ext uri="{BB962C8B-B14F-4D97-AF65-F5344CB8AC3E}">
        <p14:creationId xmlns:p14="http://schemas.microsoft.com/office/powerpoint/2010/main" val="30277306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A610C352-45E1-48FB-9CE0-09F7D547AEF8}" type="slidenum">
              <a:rPr lang="en-US"/>
              <a:pPr/>
              <a:t>71</a:t>
            </a:fld>
            <a:endParaRPr lang="en-US"/>
          </a:p>
        </p:txBody>
      </p:sp>
      <p:sp>
        <p:nvSpPr>
          <p:cNvPr id="649218"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19" name="Line 3"/>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20" name="Text Box 4"/>
          <p:cNvSpPr txBox="1">
            <a:spLocks noChangeArrowheads="1"/>
          </p:cNvSpPr>
          <p:nvPr/>
        </p:nvSpPr>
        <p:spPr bwMode="auto">
          <a:xfrm>
            <a:off x="304800" y="304800"/>
            <a:ext cx="378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2.15  </a:t>
            </a:r>
            <a:r>
              <a:rPr lang="en-US" sz="2000" i="1"/>
              <a:t>Summary of layers</a:t>
            </a:r>
          </a:p>
        </p:txBody>
      </p:sp>
      <p:sp>
        <p:nvSpPr>
          <p:cNvPr id="6492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1644650"/>
            <a:ext cx="8189912"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0175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a:t>
            </a:r>
            <a:fld id="{7FEB237E-FA11-4686-9803-DFD352461981}" type="slidenum">
              <a:rPr lang="en-US"/>
              <a:pPr/>
              <a:t>72</a:t>
            </a:fld>
            <a:endParaRPr lang="en-US"/>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111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effectLst>
                  <a:outerShdw blurRad="38100" dist="38100" dir="2700000" algn="tl">
                    <a:srgbClr val="C0C0C0"/>
                  </a:outerShdw>
                </a:effectLst>
                <a:latin typeface="Times" charset="0"/>
              </a:rPr>
              <a:t>2-4   TCP/IP PROTOCOL SUITE</a:t>
            </a:r>
          </a:p>
        </p:txBody>
      </p:sp>
      <p:sp>
        <p:nvSpPr>
          <p:cNvPr id="67994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679941" name="Rectangle 5"/>
          <p:cNvSpPr>
            <a:spLocks noChangeArrowheads="1"/>
          </p:cNvSpPr>
          <p:nvPr/>
        </p:nvSpPr>
        <p:spPr bwMode="auto">
          <a:xfrm>
            <a:off x="76200" y="990600"/>
            <a:ext cx="8610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sz="2800" i="1">
                <a:effectLst>
                  <a:outerShdw blurRad="38100" dist="38100" dir="2700000" algn="tl">
                    <a:srgbClr val="C0C0C0"/>
                  </a:outerShdw>
                </a:effectLst>
              </a:rPr>
              <a:t>The layers in the </a:t>
            </a:r>
            <a:r>
              <a:rPr lang="en-US" sz="2800" i="1">
                <a:solidFill>
                  <a:schemeClr val="hlink"/>
                </a:solidFill>
                <a:effectLst>
                  <a:outerShdw blurRad="38100" dist="38100" dir="2700000" algn="tl">
                    <a:srgbClr val="C0C0C0"/>
                  </a:outerShdw>
                </a:effectLst>
              </a:rPr>
              <a:t>TCP/IP protocol suite</a:t>
            </a:r>
            <a:r>
              <a:rPr lang="en-US" sz="2800" i="1">
                <a:effectLst>
                  <a:outerShdw blurRad="38100" dist="38100" dir="2700000" algn="tl">
                    <a:srgbClr val="C0C0C0"/>
                  </a:outerShdw>
                </a:effectLst>
              </a:rPr>
              <a:t> do not exactly match those in the OSI model. The original TCP/IP protocol suite was defined as having four layers: </a:t>
            </a:r>
            <a:r>
              <a:rPr lang="en-US" sz="2800" i="1">
                <a:solidFill>
                  <a:schemeClr val="folHlink"/>
                </a:solidFill>
                <a:effectLst>
                  <a:outerShdw blurRad="38100" dist="38100" dir="2700000" algn="tl">
                    <a:srgbClr val="C0C0C0"/>
                  </a:outerShdw>
                </a:effectLst>
              </a:rPr>
              <a:t>host-to-network</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internet</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transport</a:t>
            </a:r>
            <a:r>
              <a:rPr lang="en-US" sz="2800" i="1">
                <a:effectLst>
                  <a:outerShdw blurRad="38100" dist="38100" dir="2700000" algn="tl">
                    <a:srgbClr val="C0C0C0"/>
                  </a:outerShdw>
                </a:effectLst>
              </a:rPr>
              <a:t>, and </a:t>
            </a:r>
            <a:r>
              <a:rPr lang="en-US" sz="2800" i="1">
                <a:solidFill>
                  <a:schemeClr val="folHlink"/>
                </a:solidFill>
                <a:effectLst>
                  <a:outerShdw blurRad="38100" dist="38100" dir="2700000" algn="tl">
                    <a:srgbClr val="C0C0C0"/>
                  </a:outerShdw>
                </a:effectLst>
              </a:rPr>
              <a:t>application</a:t>
            </a:r>
            <a:r>
              <a:rPr lang="en-US" sz="2800" i="1">
                <a:effectLst>
                  <a:outerShdw blurRad="38100" dist="38100" dir="2700000" algn="tl">
                    <a:srgbClr val="C0C0C0"/>
                  </a:outerShdw>
                </a:effectLst>
              </a:rPr>
              <a:t>. However, when TCP/IP is compared to OSI, we can say that the TCP/IP protocol suite is made of five layers: </a:t>
            </a:r>
            <a:r>
              <a:rPr lang="en-US" sz="2800" i="1">
                <a:solidFill>
                  <a:schemeClr val="folHlink"/>
                </a:solidFill>
                <a:effectLst>
                  <a:outerShdw blurRad="38100" dist="38100" dir="2700000" algn="tl">
                    <a:srgbClr val="C0C0C0"/>
                  </a:outerShdw>
                </a:effectLst>
              </a:rPr>
              <a:t>physical</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data link</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network</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transport</a:t>
            </a:r>
            <a:r>
              <a:rPr lang="en-US" sz="2800" i="1">
                <a:effectLst>
                  <a:outerShdw blurRad="38100" dist="38100" dir="2700000" algn="tl">
                    <a:srgbClr val="C0C0C0"/>
                  </a:outerShdw>
                </a:effectLst>
              </a:rPr>
              <a:t>, and </a:t>
            </a:r>
            <a:r>
              <a:rPr lang="en-US" sz="2800" i="1">
                <a:solidFill>
                  <a:schemeClr val="folHlink"/>
                </a:solidFill>
                <a:effectLst>
                  <a:outerShdw blurRad="38100" dist="38100" dir="2700000" algn="tl">
                    <a:srgbClr val="C0C0C0"/>
                  </a:outerShdw>
                </a:effectLst>
              </a:rPr>
              <a:t>application</a:t>
            </a:r>
            <a:r>
              <a:rPr lang="en-US" sz="2800" i="1">
                <a:effectLst>
                  <a:outerShdw blurRad="38100" dist="38100" dir="2700000" algn="tl">
                    <a:srgbClr val="C0C0C0"/>
                  </a:outerShdw>
                </a:effectLst>
              </a:rPr>
              <a:t>.</a:t>
            </a:r>
          </a:p>
        </p:txBody>
      </p:sp>
      <p:sp>
        <p:nvSpPr>
          <p:cNvPr id="679942" name="Rectangle 6"/>
          <p:cNvSpPr>
            <a:spLocks noChangeArrowheads="1"/>
          </p:cNvSpPr>
          <p:nvPr/>
        </p:nvSpPr>
        <p:spPr bwMode="auto">
          <a:xfrm>
            <a:off x="152400" y="4819650"/>
            <a:ext cx="571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charset="2"/>
              <a:buNone/>
            </a:pPr>
            <a:r>
              <a:rPr lang="en-US" sz="2400">
                <a:solidFill>
                  <a:srgbClr val="0033CC"/>
                </a:solidFill>
              </a:rPr>
              <a:t>Physical and Data Link Layers</a:t>
            </a:r>
            <a:r>
              <a:rPr lang="fr-FR" sz="2400">
                <a:solidFill>
                  <a:srgbClr val="0033CC"/>
                </a:solidFill>
              </a:rPr>
              <a:t/>
            </a:r>
            <a:br>
              <a:rPr lang="fr-FR" sz="2400">
                <a:solidFill>
                  <a:srgbClr val="0033CC"/>
                </a:solidFill>
              </a:rPr>
            </a:br>
            <a:r>
              <a:rPr lang="fr-FR" sz="2400">
                <a:solidFill>
                  <a:srgbClr val="0033CC"/>
                </a:solidFill>
              </a:rPr>
              <a:t>Network Layer</a:t>
            </a:r>
            <a:br>
              <a:rPr lang="fr-FR" sz="2400">
                <a:solidFill>
                  <a:srgbClr val="0033CC"/>
                </a:solidFill>
              </a:rPr>
            </a:br>
            <a:r>
              <a:rPr lang="en-US" sz="2400">
                <a:solidFill>
                  <a:srgbClr val="0033CC"/>
                </a:solidFill>
              </a:rPr>
              <a:t>Transport Layer</a:t>
            </a:r>
          </a:p>
          <a:p>
            <a:pPr>
              <a:buClr>
                <a:schemeClr val="tx1"/>
              </a:buClr>
              <a:buSzPct val="117000"/>
              <a:buFont typeface="Wingdings" charset="2"/>
              <a:buNone/>
            </a:pPr>
            <a:r>
              <a:rPr lang="en-US" sz="2400">
                <a:solidFill>
                  <a:srgbClr val="0033CC"/>
                </a:solidFill>
              </a:rPr>
              <a:t>Application Layer</a:t>
            </a:r>
          </a:p>
        </p:txBody>
      </p:sp>
      <p:sp>
        <p:nvSpPr>
          <p:cNvPr id="679943" name="Text Box 7"/>
          <p:cNvSpPr txBox="1">
            <a:spLocks noChangeArrowheads="1"/>
          </p:cNvSpPr>
          <p:nvPr/>
        </p:nvSpPr>
        <p:spPr bwMode="auto">
          <a:xfrm>
            <a:off x="163513" y="4343400"/>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i="1"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21910766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00BEFE4C-6520-4426-BAA0-55B7DE3958F8}" type="slidenum">
              <a:rPr lang="en-US"/>
              <a:pPr/>
              <a:t>73</a:t>
            </a:fld>
            <a:endParaRPr lang="en-US"/>
          </a:p>
        </p:txBody>
      </p:sp>
      <p:sp>
        <p:nvSpPr>
          <p:cNvPr id="6502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44" name="Text Box 4"/>
          <p:cNvSpPr txBox="1">
            <a:spLocks noChangeArrowheads="1"/>
          </p:cNvSpPr>
          <p:nvPr/>
        </p:nvSpPr>
        <p:spPr bwMode="auto">
          <a:xfrm>
            <a:off x="304800" y="381000"/>
            <a:ext cx="425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2.16  </a:t>
            </a:r>
            <a:r>
              <a:rPr lang="en-US" sz="2000" i="1"/>
              <a:t>TCP/IP and OSI model</a:t>
            </a:r>
          </a:p>
        </p:txBody>
      </p:sp>
      <p:sp>
        <p:nvSpPr>
          <p:cNvPr id="65024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143000"/>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01167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a:t>
            </a:r>
            <a:fld id="{931AB9A5-95E9-4C51-9009-79AE5FDE87D3}" type="slidenum">
              <a:rPr lang="en-US"/>
              <a:pPr/>
              <a:t>74</a:t>
            </a:fld>
            <a:endParaRPr lang="en-US"/>
          </a:p>
        </p:txBody>
      </p:sp>
      <p:sp>
        <p:nvSpPr>
          <p:cNvPr id="680962"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endParaRPr>
          </a:p>
        </p:txBody>
      </p:sp>
      <p:sp>
        <p:nvSpPr>
          <p:cNvPr id="680963" name="Text Box 3"/>
          <p:cNvSpPr txBox="1">
            <a:spLocks noChangeArrowheads="1"/>
          </p:cNvSpPr>
          <p:nvPr/>
        </p:nvSpPr>
        <p:spPr bwMode="auto">
          <a:xfrm>
            <a:off x="228600" y="76200"/>
            <a:ext cx="3695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effectLst>
                  <a:outerShdw blurRad="38100" dist="38100" dir="2700000" algn="tl">
                    <a:srgbClr val="C0C0C0"/>
                  </a:outerShdw>
                </a:effectLst>
                <a:latin typeface="Times" charset="0"/>
              </a:rPr>
              <a:t>2-5   ADDRESSING</a:t>
            </a:r>
          </a:p>
        </p:txBody>
      </p:sp>
      <p:sp>
        <p:nvSpPr>
          <p:cNvPr id="68096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680965" name="Rectangle 5"/>
          <p:cNvSpPr>
            <a:spLocks noChangeArrowheads="1"/>
          </p:cNvSpPr>
          <p:nvPr/>
        </p:nvSpPr>
        <p:spPr bwMode="auto">
          <a:xfrm>
            <a:off x="76200" y="1066800"/>
            <a:ext cx="891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sz="2800" i="1">
                <a:effectLst>
                  <a:outerShdw blurRad="38100" dist="38100" dir="2700000" algn="tl">
                    <a:srgbClr val="C0C0C0"/>
                  </a:outerShdw>
                </a:effectLst>
              </a:rPr>
              <a:t>Four levels of addresses are used in an internet employing the TCP/IP protocols: </a:t>
            </a:r>
            <a:r>
              <a:rPr lang="en-US" sz="2800" i="1">
                <a:solidFill>
                  <a:schemeClr val="hlink"/>
                </a:solidFill>
                <a:effectLst>
                  <a:outerShdw blurRad="38100" dist="38100" dir="2700000" algn="tl">
                    <a:srgbClr val="C0C0C0"/>
                  </a:outerShdw>
                </a:effectLst>
              </a:rPr>
              <a:t>physical</a:t>
            </a:r>
            <a:r>
              <a:rPr lang="en-US" sz="2800" i="1">
                <a:effectLst>
                  <a:outerShdw blurRad="38100" dist="38100" dir="2700000" algn="tl">
                    <a:srgbClr val="C0C0C0"/>
                  </a:outerShdw>
                </a:effectLst>
              </a:rPr>
              <a:t>, </a:t>
            </a:r>
            <a:r>
              <a:rPr lang="en-US" sz="2800" i="1">
                <a:solidFill>
                  <a:schemeClr val="hlink"/>
                </a:solidFill>
                <a:effectLst>
                  <a:outerShdw blurRad="38100" dist="38100" dir="2700000" algn="tl">
                    <a:srgbClr val="C0C0C0"/>
                  </a:outerShdw>
                </a:effectLst>
              </a:rPr>
              <a:t>logical</a:t>
            </a:r>
            <a:r>
              <a:rPr lang="en-US" sz="2800" i="1">
                <a:effectLst>
                  <a:outerShdw blurRad="38100" dist="38100" dir="2700000" algn="tl">
                    <a:srgbClr val="C0C0C0"/>
                  </a:outerShdw>
                </a:effectLst>
              </a:rPr>
              <a:t>, </a:t>
            </a:r>
            <a:r>
              <a:rPr lang="en-US" sz="2800" i="1">
                <a:solidFill>
                  <a:schemeClr val="hlink"/>
                </a:solidFill>
                <a:effectLst>
                  <a:outerShdw blurRad="38100" dist="38100" dir="2700000" algn="tl">
                    <a:srgbClr val="C0C0C0"/>
                  </a:outerShdw>
                </a:effectLst>
              </a:rPr>
              <a:t>port</a:t>
            </a:r>
            <a:r>
              <a:rPr lang="en-US" sz="2800" i="1">
                <a:effectLst>
                  <a:outerShdw blurRad="38100" dist="38100" dir="2700000" algn="tl">
                    <a:srgbClr val="C0C0C0"/>
                  </a:outerShdw>
                </a:effectLst>
              </a:rPr>
              <a:t>, and </a:t>
            </a:r>
            <a:r>
              <a:rPr lang="en-US" sz="2800" i="1">
                <a:solidFill>
                  <a:schemeClr val="hlink"/>
                </a:solidFill>
                <a:effectLst>
                  <a:outerShdw blurRad="38100" dist="38100" dir="2700000" algn="tl">
                    <a:srgbClr val="C0C0C0"/>
                  </a:outerShdw>
                </a:effectLst>
              </a:rPr>
              <a:t>specific</a:t>
            </a:r>
            <a:r>
              <a:rPr lang="en-US" sz="2800" i="1">
                <a:effectLst>
                  <a:outerShdw blurRad="38100" dist="38100" dir="2700000" algn="tl">
                    <a:srgbClr val="C0C0C0"/>
                  </a:outerShdw>
                </a:effectLst>
              </a:rPr>
              <a:t>.</a:t>
            </a:r>
          </a:p>
        </p:txBody>
      </p:sp>
      <p:sp>
        <p:nvSpPr>
          <p:cNvPr id="680966" name="Rectangle 6"/>
          <p:cNvSpPr>
            <a:spLocks noChangeArrowheads="1"/>
          </p:cNvSpPr>
          <p:nvPr/>
        </p:nvSpPr>
        <p:spPr bwMode="auto">
          <a:xfrm>
            <a:off x="228600" y="3933825"/>
            <a:ext cx="571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charset="2"/>
              <a:buNone/>
            </a:pPr>
            <a:r>
              <a:rPr lang="fr-FR" sz="2400">
                <a:solidFill>
                  <a:srgbClr val="0033CC"/>
                </a:solidFill>
              </a:rPr>
              <a:t>Physical Addresses</a:t>
            </a:r>
            <a:br>
              <a:rPr lang="fr-FR" sz="2400">
                <a:solidFill>
                  <a:srgbClr val="0033CC"/>
                </a:solidFill>
              </a:rPr>
            </a:br>
            <a:r>
              <a:rPr lang="fr-FR" sz="2400">
                <a:solidFill>
                  <a:srgbClr val="0033CC"/>
                </a:solidFill>
              </a:rPr>
              <a:t>Logical Addresses</a:t>
            </a:r>
            <a:br>
              <a:rPr lang="fr-FR" sz="2400">
                <a:solidFill>
                  <a:srgbClr val="0033CC"/>
                </a:solidFill>
              </a:rPr>
            </a:br>
            <a:r>
              <a:rPr lang="en-US" sz="2400">
                <a:solidFill>
                  <a:srgbClr val="0033CC"/>
                </a:solidFill>
              </a:rPr>
              <a:t>Port Addresses</a:t>
            </a:r>
            <a:br>
              <a:rPr lang="en-US" sz="2400">
                <a:solidFill>
                  <a:srgbClr val="0033CC"/>
                </a:solidFill>
              </a:rPr>
            </a:br>
            <a:r>
              <a:rPr lang="en-US" sz="2400">
                <a:solidFill>
                  <a:srgbClr val="0033CC"/>
                </a:solidFill>
              </a:rPr>
              <a:t>Specific Addresses</a:t>
            </a:r>
          </a:p>
        </p:txBody>
      </p:sp>
      <p:sp>
        <p:nvSpPr>
          <p:cNvPr id="680967" name="Text Box 7"/>
          <p:cNvSpPr txBox="1">
            <a:spLocks noChangeArrowheads="1"/>
          </p:cNvSpPr>
          <p:nvPr/>
        </p:nvSpPr>
        <p:spPr bwMode="auto">
          <a:xfrm>
            <a:off x="239713" y="3457575"/>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i="1"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4333112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16C34F0E-1297-48C5-B70B-B1ABDEB781BB}" type="slidenum">
              <a:rPr lang="en-US"/>
              <a:pPr/>
              <a:t>75</a:t>
            </a:fld>
            <a:endParaRPr lang="en-US"/>
          </a:p>
        </p:txBody>
      </p:sp>
      <p:sp>
        <p:nvSpPr>
          <p:cNvPr id="6512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68" name="Text Box 4"/>
          <p:cNvSpPr txBox="1">
            <a:spLocks noChangeArrowheads="1"/>
          </p:cNvSpPr>
          <p:nvPr/>
        </p:nvSpPr>
        <p:spPr bwMode="auto">
          <a:xfrm>
            <a:off x="304800" y="381000"/>
            <a:ext cx="399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2.17  </a:t>
            </a:r>
            <a:r>
              <a:rPr lang="en-US" sz="2000" i="1"/>
              <a:t>Addresses in TCP/IP</a:t>
            </a:r>
          </a:p>
        </p:txBody>
      </p:sp>
      <p:sp>
        <p:nvSpPr>
          <p:cNvPr id="6512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286000"/>
            <a:ext cx="78343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1215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8510AFB6-D686-4CF5-A08A-1884F120BD77}" type="slidenum">
              <a:rPr lang="en-US"/>
              <a:pPr/>
              <a:t>76</a:t>
            </a:fld>
            <a:endParaRPr lang="en-US"/>
          </a:p>
        </p:txBody>
      </p:sp>
      <p:sp>
        <p:nvSpPr>
          <p:cNvPr id="6522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2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292" name="Text Box 4"/>
          <p:cNvSpPr txBox="1">
            <a:spLocks noChangeArrowheads="1"/>
          </p:cNvSpPr>
          <p:nvPr/>
        </p:nvSpPr>
        <p:spPr bwMode="auto">
          <a:xfrm>
            <a:off x="304800" y="381000"/>
            <a:ext cx="676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2.18  </a:t>
            </a:r>
            <a:r>
              <a:rPr lang="en-US" sz="2000" i="1"/>
              <a:t>Relationship of layers and addresses in TCP/IP</a:t>
            </a:r>
          </a:p>
        </p:txBody>
      </p:sp>
      <p:sp>
        <p:nvSpPr>
          <p:cNvPr id="652293"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66825"/>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037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2.</a:t>
            </a:r>
            <a:fld id="{14100E82-B551-47A2-8C59-C170B9BF512C}" type="slidenum">
              <a:rPr lang="en-US"/>
              <a:pPr/>
              <a:t>77</a:t>
            </a:fld>
            <a:endParaRPr lang="en-US"/>
          </a:p>
        </p:txBody>
      </p:sp>
      <p:sp>
        <p:nvSpPr>
          <p:cNvPr id="665602"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5603"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grpSp>
        <p:nvGrpSpPr>
          <p:cNvPr id="665614" name="Group 14"/>
          <p:cNvGrpSpPr>
            <a:grpSpLocks/>
          </p:cNvGrpSpPr>
          <p:nvPr/>
        </p:nvGrpSpPr>
        <p:grpSpPr bwMode="auto">
          <a:xfrm>
            <a:off x="490538" y="773113"/>
            <a:ext cx="738187" cy="474662"/>
            <a:chOff x="309" y="487"/>
            <a:chExt cx="465" cy="299"/>
          </a:xfrm>
        </p:grpSpPr>
        <p:sp>
          <p:nvSpPr>
            <p:cNvPr id="665604" name="Rectangle 4"/>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5605" name="Rectangle 5"/>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grpSp>
      <p:sp>
        <p:nvSpPr>
          <p:cNvPr id="665606" name="Rectangle 6"/>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5607" name="Rectangle 7"/>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5608" name="Rectangle 8"/>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65610"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1" name="Rectangle 11"/>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t>In Figure 2.19 a node with physical address 10 sends a frame to a node with physical address 87. The two nodes are connected by a link (bus topology LAN). As the figure shows, the computer with physical address </a:t>
            </a:r>
            <a:r>
              <a:rPr lang="en-US" sz="2800" i="1">
                <a:solidFill>
                  <a:schemeClr val="hlink"/>
                </a:solidFill>
              </a:rPr>
              <a:t>10</a:t>
            </a:r>
            <a:r>
              <a:rPr lang="en-US" sz="2800" i="1"/>
              <a:t> is the sender, and the computer with physical address </a:t>
            </a:r>
            <a:r>
              <a:rPr lang="en-US" sz="2800" i="1">
                <a:solidFill>
                  <a:schemeClr val="hlink"/>
                </a:solidFill>
              </a:rPr>
              <a:t>87</a:t>
            </a:r>
            <a:r>
              <a:rPr lang="en-US" sz="2800" i="1"/>
              <a:t> is the receiver.</a:t>
            </a:r>
          </a:p>
        </p:txBody>
      </p:sp>
      <p:sp>
        <p:nvSpPr>
          <p:cNvPr id="665613" name="Text Box 13"/>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1">
                <a:solidFill>
                  <a:schemeClr val="hlink"/>
                </a:solidFill>
              </a:rPr>
              <a:t>Example 2.1</a:t>
            </a:r>
          </a:p>
        </p:txBody>
      </p:sp>
    </p:spTree>
    <p:extLst>
      <p:ext uri="{BB962C8B-B14F-4D97-AF65-F5344CB8AC3E}">
        <p14:creationId xmlns:p14="http://schemas.microsoft.com/office/powerpoint/2010/main" val="29282672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7E792863-978D-4DDA-9B2C-A34E6B6EBF8E}" type="slidenum">
              <a:rPr lang="en-US"/>
              <a:pPr/>
              <a:t>78</a:t>
            </a:fld>
            <a:endParaRPr lang="en-US"/>
          </a:p>
        </p:txBody>
      </p:sp>
      <p:sp>
        <p:nvSpPr>
          <p:cNvPr id="6533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33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3316" name="Text Box 4"/>
          <p:cNvSpPr txBox="1">
            <a:spLocks noChangeArrowheads="1"/>
          </p:cNvSpPr>
          <p:nvPr/>
        </p:nvSpPr>
        <p:spPr bwMode="auto">
          <a:xfrm>
            <a:off x="304800" y="381000"/>
            <a:ext cx="376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2.19  </a:t>
            </a:r>
            <a:r>
              <a:rPr lang="en-US" sz="2000" i="1"/>
              <a:t>Physical addresses</a:t>
            </a:r>
          </a:p>
        </p:txBody>
      </p:sp>
      <p:sp>
        <p:nvSpPr>
          <p:cNvPr id="6533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487613"/>
            <a:ext cx="8053387"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1771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2.</a:t>
            </a:r>
            <a:fld id="{CBE53A89-18A5-46CE-A266-1E05E50F8471}" type="slidenum">
              <a:rPr lang="en-US"/>
              <a:pPr/>
              <a:t>79</a:t>
            </a:fld>
            <a:endParaRPr lang="en-US"/>
          </a:p>
        </p:txBody>
      </p:sp>
      <p:sp>
        <p:nvSpPr>
          <p:cNvPr id="672770"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277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grpSp>
        <p:nvGrpSpPr>
          <p:cNvPr id="672772" name="Group 4"/>
          <p:cNvGrpSpPr>
            <a:grpSpLocks/>
          </p:cNvGrpSpPr>
          <p:nvPr/>
        </p:nvGrpSpPr>
        <p:grpSpPr bwMode="auto">
          <a:xfrm>
            <a:off x="490538" y="773113"/>
            <a:ext cx="738187" cy="474662"/>
            <a:chOff x="309" y="487"/>
            <a:chExt cx="465" cy="299"/>
          </a:xfrm>
        </p:grpSpPr>
        <p:sp>
          <p:nvSpPr>
            <p:cNvPr id="67277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277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grpSp>
      <p:sp>
        <p:nvSpPr>
          <p:cNvPr id="67277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2776"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277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2778"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2779" name="Rectangle 11"/>
          <p:cNvSpPr>
            <a:spLocks noChangeArrowheads="1"/>
          </p:cNvSpPr>
          <p:nvPr/>
        </p:nvSpPr>
        <p:spPr bwMode="auto">
          <a:xfrm>
            <a:off x="228600" y="14478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t>Most local-area networks use a </a:t>
            </a:r>
            <a:r>
              <a:rPr lang="en-US" sz="2800" i="1">
                <a:solidFill>
                  <a:schemeClr val="hlink"/>
                </a:solidFill>
              </a:rPr>
              <a:t>48-bit</a:t>
            </a:r>
            <a:r>
              <a:rPr lang="en-US" sz="2800" i="1"/>
              <a:t> (6-byte) physical address written as 12 hexadecimal digits; every byte (2 hexadecimal digits) is separated by a colon, as shown below:</a:t>
            </a:r>
          </a:p>
        </p:txBody>
      </p:sp>
      <p:sp>
        <p:nvSpPr>
          <p:cNvPr id="672780"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1">
                <a:solidFill>
                  <a:schemeClr val="hlink"/>
                </a:solidFill>
              </a:rPr>
              <a:t>Example 2.2</a:t>
            </a:r>
          </a:p>
        </p:txBody>
      </p:sp>
      <p:sp>
        <p:nvSpPr>
          <p:cNvPr id="672782" name="Rectangle 14"/>
          <p:cNvSpPr>
            <a:spLocks noChangeArrowheads="1"/>
          </p:cNvSpPr>
          <p:nvPr/>
        </p:nvSpPr>
        <p:spPr bwMode="auto">
          <a:xfrm>
            <a:off x="228600" y="3717925"/>
            <a:ext cx="8534400" cy="15033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a:solidFill>
                  <a:schemeClr val="folHlink"/>
                </a:solidFill>
              </a:rPr>
              <a:t>07:01:02:01:2C:4B</a:t>
            </a:r>
            <a:br>
              <a:rPr lang="en-US" sz="3200">
                <a:solidFill>
                  <a:schemeClr val="folHlink"/>
                </a:solidFill>
              </a:rPr>
            </a:br>
            <a:endParaRPr lang="en-US" sz="3200">
              <a:solidFill>
                <a:schemeClr val="folHlink"/>
              </a:solidFill>
            </a:endParaRPr>
          </a:p>
          <a:p>
            <a:pPr algn="ctr"/>
            <a:r>
              <a:rPr lang="en-US" sz="2800"/>
              <a:t>A 6-byte (12 hexadecimal digits) physical address.</a:t>
            </a:r>
          </a:p>
        </p:txBody>
      </p:sp>
    </p:spTree>
    <p:extLst>
      <p:ext uri="{BB962C8B-B14F-4D97-AF65-F5344CB8AC3E}">
        <p14:creationId xmlns:p14="http://schemas.microsoft.com/office/powerpoint/2010/main" val="161774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pPr>
              <a:defRPr/>
            </a:pPr>
            <a:fld id="{F3FDC646-7A33-4864-9044-8023F7899785}" type="slidenum">
              <a:rPr lang="en-US"/>
              <a:pPr>
                <a:defRPr/>
              </a:pPr>
              <a:t>8</a:t>
            </a:fld>
            <a:endParaRPr lang="en-US"/>
          </a:p>
        </p:txBody>
      </p:sp>
      <p:sp>
        <p:nvSpPr>
          <p:cNvPr id="14338" name="Rectangle 2"/>
          <p:cNvSpPr>
            <a:spLocks noGrp="1" noChangeArrowheads="1"/>
          </p:cNvSpPr>
          <p:nvPr>
            <p:ph type="title"/>
          </p:nvPr>
        </p:nvSpPr>
        <p:spPr/>
        <p:txBody>
          <a:bodyPr/>
          <a:lstStyle/>
          <a:p>
            <a:pPr eaLnBrk="1" hangingPunct="1">
              <a:defRPr/>
            </a:pPr>
            <a:r>
              <a:rPr lang="en-US" smtClean="0"/>
              <a:t>Data Representation</a:t>
            </a:r>
          </a:p>
        </p:txBody>
      </p:sp>
      <p:sp>
        <p:nvSpPr>
          <p:cNvPr id="14339" name="Rectangle 3"/>
          <p:cNvSpPr>
            <a:spLocks noGrp="1" noChangeArrowheads="1"/>
          </p:cNvSpPr>
          <p:nvPr>
            <p:ph type="body" idx="1"/>
          </p:nvPr>
        </p:nvSpPr>
        <p:spPr>
          <a:xfrm>
            <a:off x="457200" y="1371600"/>
            <a:ext cx="8305800" cy="5105400"/>
          </a:xfrm>
        </p:spPr>
        <p:txBody>
          <a:bodyPr/>
          <a:lstStyle/>
          <a:p>
            <a:pPr eaLnBrk="1" hangingPunct="1">
              <a:defRPr/>
            </a:pPr>
            <a:r>
              <a:rPr lang="en-US" smtClean="0"/>
              <a:t>Numbers</a:t>
            </a:r>
          </a:p>
          <a:p>
            <a:pPr lvl="1" eaLnBrk="1" hangingPunct="1">
              <a:defRPr/>
            </a:pPr>
            <a:r>
              <a:rPr lang="en-US" smtClean="0"/>
              <a:t>8/16/32 bit integers</a:t>
            </a:r>
          </a:p>
          <a:p>
            <a:pPr lvl="1" eaLnBrk="1" hangingPunct="1">
              <a:defRPr/>
            </a:pPr>
            <a:r>
              <a:rPr lang="en-US" smtClean="0"/>
              <a:t>floating point</a:t>
            </a:r>
          </a:p>
          <a:p>
            <a:pPr eaLnBrk="1" hangingPunct="1">
              <a:defRPr/>
            </a:pPr>
            <a:r>
              <a:rPr lang="en-US" smtClean="0"/>
              <a:t>Text</a:t>
            </a:r>
          </a:p>
          <a:p>
            <a:pPr lvl="1" eaLnBrk="1" hangingPunct="1">
              <a:defRPr/>
            </a:pPr>
            <a:r>
              <a:rPr lang="en-US" smtClean="0"/>
              <a:t>ASCII, Unicode</a:t>
            </a:r>
          </a:p>
          <a:p>
            <a:pPr eaLnBrk="1" hangingPunct="1">
              <a:defRPr/>
            </a:pPr>
            <a:r>
              <a:rPr lang="en-US" smtClean="0"/>
              <a:t>Images</a:t>
            </a:r>
          </a:p>
          <a:p>
            <a:pPr lvl="1" eaLnBrk="1" hangingPunct="1">
              <a:defRPr/>
            </a:pPr>
            <a:r>
              <a:rPr lang="en-US" smtClean="0"/>
              <a:t>Bit patterns, Graphics formats JPG/GIF/etc</a:t>
            </a:r>
          </a:p>
          <a:p>
            <a:pPr eaLnBrk="1" hangingPunct="1">
              <a:defRPr/>
            </a:pPr>
            <a:r>
              <a:rPr lang="en-US" smtClean="0"/>
              <a:t>Audio </a:t>
            </a:r>
            <a:r>
              <a:rPr lang="en-US" smtClean="0">
                <a:sym typeface="Symbol" pitchFamily="18" charset="2"/>
              </a:rPr>
              <a:t> </a:t>
            </a:r>
            <a:r>
              <a:rPr lang="en-US" smtClean="0"/>
              <a:t>Samples of continuous signal</a:t>
            </a:r>
          </a:p>
          <a:p>
            <a:pPr eaLnBrk="1" hangingPunct="1">
              <a:defRPr/>
            </a:pPr>
            <a:r>
              <a:rPr lang="en-US" smtClean="0"/>
              <a:t>Video </a:t>
            </a:r>
            <a:r>
              <a:rPr lang="en-US" smtClean="0">
                <a:sym typeface="Symbol" pitchFamily="18" charset="2"/>
              </a:rPr>
              <a:t> </a:t>
            </a:r>
            <a:r>
              <a:rPr lang="en-US" smtClean="0"/>
              <a:t>Sequence of bitmap images</a:t>
            </a:r>
          </a:p>
        </p:txBody>
      </p:sp>
      <p:pic>
        <p:nvPicPr>
          <p:cNvPr id="14341" name="Picture 5" descr="tiger-Q300"/>
          <p:cNvPicPr>
            <a:picLocks noChangeAspect="1" noChangeArrowheads="1"/>
          </p:cNvPicPr>
          <p:nvPr/>
        </p:nvPicPr>
        <p:blipFill>
          <a:blip r:embed="rId2" cstate="print"/>
          <a:srcRect/>
          <a:stretch>
            <a:fillRect/>
          </a:stretch>
        </p:blipFill>
        <p:spPr bwMode="auto">
          <a:xfrm>
            <a:off x="4495800" y="2619375"/>
            <a:ext cx="1582738" cy="1636713"/>
          </a:xfrm>
          <a:prstGeom prst="rect">
            <a:avLst/>
          </a:prstGeom>
          <a:noFill/>
          <a:ln w="9525">
            <a:noFill/>
            <a:miter lim="800000"/>
            <a:headEnd/>
            <a:tailEnd/>
          </a:ln>
        </p:spPr>
      </p:pic>
      <p:grpSp>
        <p:nvGrpSpPr>
          <p:cNvPr id="2" name="Group 14"/>
          <p:cNvGrpSpPr>
            <a:grpSpLocks/>
          </p:cNvGrpSpPr>
          <p:nvPr/>
        </p:nvGrpSpPr>
        <p:grpSpPr bwMode="auto">
          <a:xfrm>
            <a:off x="5903913" y="2619375"/>
            <a:ext cx="2460625" cy="1676400"/>
            <a:chOff x="3970" y="912"/>
            <a:chExt cx="1550" cy="1056"/>
          </a:xfrm>
        </p:grpSpPr>
        <p:pic>
          <p:nvPicPr>
            <p:cNvPr id="10250" name="Picture 6" descr="t"/>
            <p:cNvPicPr>
              <a:picLocks noChangeAspect="1" noChangeArrowheads="1"/>
            </p:cNvPicPr>
            <p:nvPr/>
          </p:nvPicPr>
          <p:blipFill>
            <a:blip r:embed="rId3" cstate="print"/>
            <a:srcRect/>
            <a:stretch>
              <a:fillRect/>
            </a:stretch>
          </p:blipFill>
          <p:spPr bwMode="auto">
            <a:xfrm>
              <a:off x="4464" y="912"/>
              <a:ext cx="1056" cy="1056"/>
            </a:xfrm>
            <a:prstGeom prst="rect">
              <a:avLst/>
            </a:prstGeom>
            <a:noFill/>
            <a:ln w="38100">
              <a:solidFill>
                <a:srgbClr val="FF3300"/>
              </a:solidFill>
              <a:miter lim="800000"/>
              <a:headEnd/>
              <a:tailEnd/>
            </a:ln>
          </p:spPr>
        </p:pic>
        <p:sp>
          <p:nvSpPr>
            <p:cNvPr id="10251" name="Rectangle 7"/>
            <p:cNvSpPr>
              <a:spLocks noChangeArrowheads="1"/>
            </p:cNvSpPr>
            <p:nvPr/>
          </p:nvSpPr>
          <p:spPr bwMode="auto">
            <a:xfrm>
              <a:off x="3984" y="1296"/>
              <a:ext cx="96" cy="96"/>
            </a:xfrm>
            <a:prstGeom prst="rect">
              <a:avLst/>
            </a:prstGeom>
            <a:noFill/>
            <a:ln w="28575" algn="ctr">
              <a:solidFill>
                <a:srgbClr val="FF3300"/>
              </a:solidFill>
              <a:miter lim="800000"/>
              <a:headEnd/>
              <a:tailEnd/>
            </a:ln>
          </p:spPr>
          <p:txBody>
            <a:bodyPr anchor="ctr">
              <a:spAutoFit/>
            </a:bodyPr>
            <a:lstStyle/>
            <a:p>
              <a:endParaRPr lang="en-US"/>
            </a:p>
          </p:txBody>
        </p:sp>
        <p:sp>
          <p:nvSpPr>
            <p:cNvPr id="10252" name="Line 8"/>
            <p:cNvSpPr>
              <a:spLocks noChangeShapeType="1"/>
            </p:cNvSpPr>
            <p:nvPr/>
          </p:nvSpPr>
          <p:spPr bwMode="auto">
            <a:xfrm flipV="1">
              <a:off x="3970" y="912"/>
              <a:ext cx="494" cy="388"/>
            </a:xfrm>
            <a:prstGeom prst="line">
              <a:avLst/>
            </a:prstGeom>
            <a:noFill/>
            <a:ln w="38100">
              <a:solidFill>
                <a:srgbClr val="FF3300"/>
              </a:solidFill>
              <a:round/>
              <a:headEnd/>
              <a:tailEnd/>
            </a:ln>
          </p:spPr>
          <p:txBody>
            <a:bodyPr/>
            <a:lstStyle/>
            <a:p>
              <a:endParaRPr lang="en-US"/>
            </a:p>
          </p:txBody>
        </p:sp>
        <p:sp>
          <p:nvSpPr>
            <p:cNvPr id="10253" name="Line 9"/>
            <p:cNvSpPr>
              <a:spLocks noChangeShapeType="1"/>
            </p:cNvSpPr>
            <p:nvPr/>
          </p:nvSpPr>
          <p:spPr bwMode="auto">
            <a:xfrm>
              <a:off x="3984" y="1392"/>
              <a:ext cx="480" cy="576"/>
            </a:xfrm>
            <a:prstGeom prst="line">
              <a:avLst/>
            </a:prstGeom>
            <a:noFill/>
            <a:ln w="38100">
              <a:solidFill>
                <a:srgbClr val="FF3300"/>
              </a:solidFill>
              <a:round/>
              <a:headEnd/>
              <a:tailEnd/>
            </a:ln>
          </p:spPr>
          <p:txBody>
            <a:bodyPr/>
            <a:lstStyle/>
            <a:p>
              <a:endParaRPr lang="en-US"/>
            </a:p>
          </p:txBody>
        </p:sp>
      </p:grpSp>
      <p:sp>
        <p:nvSpPr>
          <p:cNvPr id="14346" name="AutoShape 10"/>
          <p:cNvSpPr>
            <a:spLocks noChangeArrowheads="1"/>
          </p:cNvSpPr>
          <p:nvPr/>
        </p:nvSpPr>
        <p:spPr bwMode="auto">
          <a:xfrm>
            <a:off x="6859588" y="2543175"/>
            <a:ext cx="685800" cy="228600"/>
          </a:xfrm>
          <a:prstGeom prst="wedgeRoundRectCallout">
            <a:avLst>
              <a:gd name="adj1" fmla="val -43750"/>
              <a:gd name="adj2" fmla="val 150000"/>
              <a:gd name="adj3" fmla="val 16667"/>
            </a:avLst>
          </a:prstGeom>
          <a:solidFill>
            <a:schemeClr val="accent2"/>
          </a:solidFill>
          <a:ln w="12700" algn="ctr">
            <a:solidFill>
              <a:schemeClr val="tx1"/>
            </a:solidFill>
            <a:miter lim="800000"/>
            <a:headEnd/>
            <a:tailEnd/>
          </a:ln>
        </p:spPr>
        <p:txBody>
          <a:bodyPr tIns="0" bIns="0"/>
          <a:lstStyle/>
          <a:p>
            <a:pPr algn="ctr">
              <a:spcBef>
                <a:spcPct val="50000"/>
              </a:spcBef>
            </a:pPr>
            <a:r>
              <a:rPr lang="en-US" sz="1400" b="1">
                <a:solidFill>
                  <a:srgbClr val="FFCCCC"/>
                </a:solidFill>
                <a:latin typeface="Times New Roman" pitchFamily="18" charset="0"/>
                <a:cs typeface="Times New Roman" pitchFamily="18" charset="0"/>
              </a:rPr>
              <a:t>150</a:t>
            </a:r>
          </a:p>
        </p:txBody>
      </p:sp>
      <p:sp>
        <p:nvSpPr>
          <p:cNvPr id="14347" name="AutoShape 11"/>
          <p:cNvSpPr>
            <a:spLocks noChangeArrowheads="1"/>
          </p:cNvSpPr>
          <p:nvPr/>
        </p:nvSpPr>
        <p:spPr bwMode="auto">
          <a:xfrm>
            <a:off x="7766050" y="2811463"/>
            <a:ext cx="685800" cy="228600"/>
          </a:xfrm>
          <a:prstGeom prst="wedgeRoundRectCallout">
            <a:avLst>
              <a:gd name="adj1" fmla="val -43750"/>
              <a:gd name="adj2" fmla="val 150000"/>
              <a:gd name="adj3" fmla="val 16667"/>
            </a:avLst>
          </a:prstGeom>
          <a:solidFill>
            <a:schemeClr val="accent2"/>
          </a:solidFill>
          <a:ln w="12700" algn="ctr">
            <a:solidFill>
              <a:schemeClr val="tx1"/>
            </a:solidFill>
            <a:miter lim="800000"/>
            <a:headEnd/>
            <a:tailEnd/>
          </a:ln>
        </p:spPr>
        <p:txBody>
          <a:bodyPr tIns="0" bIns="0"/>
          <a:lstStyle/>
          <a:p>
            <a:pPr algn="ctr">
              <a:spcBef>
                <a:spcPct val="50000"/>
              </a:spcBef>
            </a:pPr>
            <a:r>
              <a:rPr lang="en-US" sz="1400" b="1">
                <a:solidFill>
                  <a:srgbClr val="FFCCCC"/>
                </a:solidFill>
                <a:latin typeface="Times New Roman" pitchFamily="18" charset="0"/>
                <a:cs typeface="Times New Roman" pitchFamily="18" charset="0"/>
              </a:rPr>
              <a:t>2</a:t>
            </a:r>
          </a:p>
        </p:txBody>
      </p:sp>
      <p:sp>
        <p:nvSpPr>
          <p:cNvPr id="14348" name="AutoShape 12"/>
          <p:cNvSpPr>
            <a:spLocks noChangeArrowheads="1"/>
          </p:cNvSpPr>
          <p:nvPr/>
        </p:nvSpPr>
        <p:spPr bwMode="auto">
          <a:xfrm>
            <a:off x="6881813" y="4419600"/>
            <a:ext cx="685800" cy="228600"/>
          </a:xfrm>
          <a:prstGeom prst="wedgeRoundRectCallout">
            <a:avLst>
              <a:gd name="adj1" fmla="val -36343"/>
              <a:gd name="adj2" fmla="val -177778"/>
              <a:gd name="adj3" fmla="val 16667"/>
            </a:avLst>
          </a:prstGeom>
          <a:solidFill>
            <a:schemeClr val="accent2"/>
          </a:solidFill>
          <a:ln w="12700" algn="ctr">
            <a:solidFill>
              <a:schemeClr val="tx1"/>
            </a:solidFill>
            <a:miter lim="800000"/>
            <a:headEnd/>
            <a:tailEnd/>
          </a:ln>
        </p:spPr>
        <p:txBody>
          <a:bodyPr tIns="0" bIns="0"/>
          <a:lstStyle/>
          <a:p>
            <a:pPr algn="ctr">
              <a:spcBef>
                <a:spcPct val="50000"/>
              </a:spcBef>
            </a:pPr>
            <a:r>
              <a:rPr lang="en-US" sz="1400" b="1">
                <a:solidFill>
                  <a:srgbClr val="FFCCCC"/>
                </a:solidFill>
                <a:latin typeface="Times New Roman" pitchFamily="18" charset="0"/>
                <a:cs typeface="Times New Roman" pitchFamily="18" charset="0"/>
              </a:rPr>
              <a:t>255</a:t>
            </a:r>
          </a:p>
        </p:txBody>
      </p:sp>
    </p:spTree>
    <p:extLst>
      <p:ext uri="{BB962C8B-B14F-4D97-AF65-F5344CB8AC3E}">
        <p14:creationId xmlns:p14="http://schemas.microsoft.com/office/powerpoint/2010/main" val="201942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up)">
                                      <p:cBhvr>
                                        <p:cTn id="7" dur="500"/>
                                        <p:tgtEl>
                                          <p:spTgt spid="1433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wipe(up)">
                                      <p:cBhvr>
                                        <p:cTn id="10" dur="500"/>
                                        <p:tgtEl>
                                          <p:spTgt spid="1433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wipe(up)">
                                      <p:cBhvr>
                                        <p:cTn id="13" dur="500"/>
                                        <p:tgtEl>
                                          <p:spTgt spid="1433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339">
                                            <p:txEl>
                                              <p:pRg st="3" end="3"/>
                                            </p:txEl>
                                          </p:spTgt>
                                        </p:tgtEl>
                                        <p:attrNameLst>
                                          <p:attrName>style.visibility</p:attrName>
                                        </p:attrNameLst>
                                      </p:cBhvr>
                                      <p:to>
                                        <p:strVal val="visible"/>
                                      </p:to>
                                    </p:set>
                                    <p:animEffect transition="in" filter="wipe(up)">
                                      <p:cBhvr>
                                        <p:cTn id="18" dur="500"/>
                                        <p:tgtEl>
                                          <p:spTgt spid="1433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animEffect transition="in" filter="wipe(up)">
                                      <p:cBhvr>
                                        <p:cTn id="21" dur="500"/>
                                        <p:tgtEl>
                                          <p:spTgt spid="1433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4339">
                                            <p:txEl>
                                              <p:pRg st="5" end="5"/>
                                            </p:txEl>
                                          </p:spTgt>
                                        </p:tgtEl>
                                        <p:attrNameLst>
                                          <p:attrName>style.visibility</p:attrName>
                                        </p:attrNameLst>
                                      </p:cBhvr>
                                      <p:to>
                                        <p:strVal val="visible"/>
                                      </p:to>
                                    </p:set>
                                    <p:animEffect transition="in" filter="wipe(up)">
                                      <p:cBhvr>
                                        <p:cTn id="26" dur="500"/>
                                        <p:tgtEl>
                                          <p:spTgt spid="14339">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4339">
                                            <p:txEl>
                                              <p:pRg st="6" end="6"/>
                                            </p:txEl>
                                          </p:spTgt>
                                        </p:tgtEl>
                                        <p:attrNameLst>
                                          <p:attrName>style.visibility</p:attrName>
                                        </p:attrNameLst>
                                      </p:cBhvr>
                                      <p:to>
                                        <p:strVal val="visible"/>
                                      </p:to>
                                    </p:set>
                                    <p:animEffect transition="in" filter="wipe(up)">
                                      <p:cBhvr>
                                        <p:cTn id="29" dur="500"/>
                                        <p:tgtEl>
                                          <p:spTgt spid="1433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3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346"/>
                                        </p:tgtEl>
                                        <p:attrNameLst>
                                          <p:attrName>style.visibility</p:attrName>
                                        </p:attrNameLst>
                                      </p:cBhvr>
                                      <p:to>
                                        <p:strVal val="visible"/>
                                      </p:to>
                                    </p:set>
                                    <p:animEffect transition="in" filter="fade">
                                      <p:cBhvr>
                                        <p:cTn id="43" dur="500"/>
                                        <p:tgtEl>
                                          <p:spTgt spid="1434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347"/>
                                        </p:tgtEl>
                                        <p:attrNameLst>
                                          <p:attrName>style.visibility</p:attrName>
                                        </p:attrNameLst>
                                      </p:cBhvr>
                                      <p:to>
                                        <p:strVal val="visible"/>
                                      </p:to>
                                    </p:set>
                                    <p:animEffect transition="in" filter="fade">
                                      <p:cBhvr>
                                        <p:cTn id="48" dur="500"/>
                                        <p:tgtEl>
                                          <p:spTgt spid="1434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348"/>
                                        </p:tgtEl>
                                        <p:attrNameLst>
                                          <p:attrName>style.visibility</p:attrName>
                                        </p:attrNameLst>
                                      </p:cBhvr>
                                      <p:to>
                                        <p:strVal val="visible"/>
                                      </p:to>
                                    </p:set>
                                    <p:animEffect transition="in" filter="fade">
                                      <p:cBhvr>
                                        <p:cTn id="53" dur="500"/>
                                        <p:tgtEl>
                                          <p:spTgt spid="1434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4339">
                                            <p:txEl>
                                              <p:pRg st="7" end="7"/>
                                            </p:txEl>
                                          </p:spTgt>
                                        </p:tgtEl>
                                        <p:attrNameLst>
                                          <p:attrName>style.visibility</p:attrName>
                                        </p:attrNameLst>
                                      </p:cBhvr>
                                      <p:to>
                                        <p:strVal val="visible"/>
                                      </p:to>
                                    </p:set>
                                    <p:animEffect transition="in" filter="wipe(up)">
                                      <p:cBhvr>
                                        <p:cTn id="58" dur="500"/>
                                        <p:tgtEl>
                                          <p:spTgt spid="14339">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4339">
                                            <p:txEl>
                                              <p:pRg st="8" end="8"/>
                                            </p:txEl>
                                          </p:spTgt>
                                        </p:tgtEl>
                                        <p:attrNameLst>
                                          <p:attrName>style.visibility</p:attrName>
                                        </p:attrNameLst>
                                      </p:cBhvr>
                                      <p:to>
                                        <p:strVal val="visible"/>
                                      </p:to>
                                    </p:set>
                                    <p:animEffect transition="in" filter="wipe(up)">
                                      <p:cBhvr>
                                        <p:cTn id="63" dur="5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6" grpId="0" animBg="1"/>
      <p:bldP spid="14347" grpId="0" animBg="1"/>
      <p:bldP spid="1434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2.</a:t>
            </a:r>
            <a:fld id="{F6A17B42-B2F2-453C-A8B4-425F71A7B050}" type="slidenum">
              <a:rPr lang="en-US"/>
              <a:pPr/>
              <a:t>80</a:t>
            </a:fld>
            <a:endParaRPr lang="en-US"/>
          </a:p>
        </p:txBody>
      </p:sp>
      <p:sp>
        <p:nvSpPr>
          <p:cNvPr id="673794"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3795"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grpSp>
        <p:nvGrpSpPr>
          <p:cNvPr id="673796" name="Group 4"/>
          <p:cNvGrpSpPr>
            <a:grpSpLocks/>
          </p:cNvGrpSpPr>
          <p:nvPr/>
        </p:nvGrpSpPr>
        <p:grpSpPr bwMode="auto">
          <a:xfrm>
            <a:off x="490538" y="773113"/>
            <a:ext cx="738187" cy="474662"/>
            <a:chOff x="309" y="487"/>
            <a:chExt cx="465" cy="299"/>
          </a:xfrm>
        </p:grpSpPr>
        <p:sp>
          <p:nvSpPr>
            <p:cNvPr id="67379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379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grpSp>
      <p:sp>
        <p:nvSpPr>
          <p:cNvPr id="673799"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3800"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380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3802"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03" name="Rectangle 11"/>
          <p:cNvSpPr>
            <a:spLocks noChangeArrowheads="1"/>
          </p:cNvSpPr>
          <p:nvPr/>
        </p:nvSpPr>
        <p:spPr bwMode="auto">
          <a:xfrm>
            <a:off x="228600" y="15240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t>Figure 2.20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t>
            </a:r>
          </a:p>
        </p:txBody>
      </p:sp>
      <p:sp>
        <p:nvSpPr>
          <p:cNvPr id="673804"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1">
                <a:solidFill>
                  <a:schemeClr val="hlink"/>
                </a:solidFill>
              </a:rPr>
              <a:t>Example 2.3</a:t>
            </a:r>
          </a:p>
        </p:txBody>
      </p:sp>
    </p:spTree>
    <p:extLst>
      <p:ext uri="{BB962C8B-B14F-4D97-AF65-F5344CB8AC3E}">
        <p14:creationId xmlns:p14="http://schemas.microsoft.com/office/powerpoint/2010/main" val="144251861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898917B0-5BFC-4217-871A-7B6EE66C734D}" type="slidenum">
              <a:rPr lang="en-US"/>
              <a:pPr/>
              <a:t>81</a:t>
            </a:fld>
            <a:endParaRPr lang="en-US"/>
          </a:p>
        </p:txBody>
      </p:sp>
      <p:sp>
        <p:nvSpPr>
          <p:cNvPr id="6543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3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340" name="Text Box 4"/>
          <p:cNvSpPr txBox="1">
            <a:spLocks noChangeArrowheads="1"/>
          </p:cNvSpPr>
          <p:nvPr/>
        </p:nvSpPr>
        <p:spPr bwMode="auto">
          <a:xfrm>
            <a:off x="304800" y="381000"/>
            <a:ext cx="312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2.20  </a:t>
            </a:r>
            <a:r>
              <a:rPr lang="en-US" sz="2000" i="1"/>
              <a:t>IP addresses</a:t>
            </a:r>
          </a:p>
        </p:txBody>
      </p:sp>
      <p:sp>
        <p:nvSpPr>
          <p:cNvPr id="6543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43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0988" y="1089025"/>
            <a:ext cx="60690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8772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2.</a:t>
            </a:r>
            <a:fld id="{4C6AFBE0-E546-4279-B3F9-FC389FA41066}" type="slidenum">
              <a:rPr lang="en-US"/>
              <a:pPr/>
              <a:t>82</a:t>
            </a:fld>
            <a:endParaRPr lang="en-US"/>
          </a:p>
        </p:txBody>
      </p:sp>
      <p:sp>
        <p:nvSpPr>
          <p:cNvPr id="674818"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4819"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grpSp>
        <p:nvGrpSpPr>
          <p:cNvPr id="674820" name="Group 4"/>
          <p:cNvGrpSpPr>
            <a:grpSpLocks/>
          </p:cNvGrpSpPr>
          <p:nvPr/>
        </p:nvGrpSpPr>
        <p:grpSpPr bwMode="auto">
          <a:xfrm>
            <a:off x="490538" y="773113"/>
            <a:ext cx="738187" cy="474662"/>
            <a:chOff x="309" y="487"/>
            <a:chExt cx="465" cy="299"/>
          </a:xfrm>
        </p:grpSpPr>
        <p:sp>
          <p:nvSpPr>
            <p:cNvPr id="674821"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482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grpSp>
      <p:sp>
        <p:nvSpPr>
          <p:cNvPr id="674823"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4824"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4825"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4826"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827" name="Rectangle 11"/>
          <p:cNvSpPr>
            <a:spLocks noChangeArrowheads="1"/>
          </p:cNvSpPr>
          <p:nvPr/>
        </p:nvSpPr>
        <p:spPr bwMode="auto">
          <a:xfrm>
            <a:off x="228600" y="13716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t>Figure 2.21 shows two computers communicating via the Internet. The sending computer is running three processes at this time with port addresses a, b, and c. The receiving computer is running two processes at this time with port addresses j and k. Process </a:t>
            </a:r>
            <a:r>
              <a:rPr lang="en-US" sz="2800" i="1">
                <a:solidFill>
                  <a:schemeClr val="hlink"/>
                </a:solidFill>
              </a:rPr>
              <a:t>a</a:t>
            </a:r>
            <a:r>
              <a:rPr lang="en-US" sz="2800" i="1"/>
              <a:t> in the sending computer needs to communicate with process </a:t>
            </a:r>
            <a:r>
              <a:rPr lang="en-US" sz="2800" i="1">
                <a:solidFill>
                  <a:schemeClr val="hlink"/>
                </a:solidFill>
              </a:rPr>
              <a:t>j</a:t>
            </a:r>
            <a:r>
              <a:rPr lang="en-US" sz="2800" i="1"/>
              <a:t> in the receiving computer. Note that although physical addresses change from hop to hop, logical and port addresses remain the same from the source to destination. </a:t>
            </a:r>
          </a:p>
        </p:txBody>
      </p:sp>
      <p:sp>
        <p:nvSpPr>
          <p:cNvPr id="674828"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1">
                <a:solidFill>
                  <a:schemeClr val="hlink"/>
                </a:solidFill>
              </a:rPr>
              <a:t>Example 2.4</a:t>
            </a:r>
          </a:p>
        </p:txBody>
      </p:sp>
    </p:spTree>
    <p:extLst>
      <p:ext uri="{BB962C8B-B14F-4D97-AF65-F5344CB8AC3E}">
        <p14:creationId xmlns:p14="http://schemas.microsoft.com/office/powerpoint/2010/main" val="6502217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a:t>
            </a:r>
            <a:fld id="{F4CC55F4-8B30-46B0-A5B7-3F7B1B7700D6}" type="slidenum">
              <a:rPr lang="en-US"/>
              <a:pPr/>
              <a:t>83</a:t>
            </a:fld>
            <a:endParaRPr lang="en-US"/>
          </a:p>
        </p:txBody>
      </p:sp>
      <p:sp>
        <p:nvSpPr>
          <p:cNvPr id="6553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64" name="Text Box 4"/>
          <p:cNvSpPr txBox="1">
            <a:spLocks noChangeArrowheads="1"/>
          </p:cNvSpPr>
          <p:nvPr/>
        </p:nvSpPr>
        <p:spPr bwMode="auto">
          <a:xfrm>
            <a:off x="304800" y="381000"/>
            <a:ext cx="3325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rPr>
              <a:t>Figure 2.21  </a:t>
            </a:r>
            <a:r>
              <a:rPr lang="en-US" sz="2000" i="1"/>
              <a:t>Port addresses</a:t>
            </a:r>
          </a:p>
        </p:txBody>
      </p:sp>
      <p:sp>
        <p:nvSpPr>
          <p:cNvPr id="65536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990600"/>
            <a:ext cx="70389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55878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a:t>
            </a:r>
            <a:fld id="{5F53C64E-C026-41BD-A0F1-030CA9D5E37C}" type="slidenum">
              <a:rPr lang="en-US"/>
              <a:pPr/>
              <a:t>84</a:t>
            </a:fld>
            <a:endParaRPr lang="en-US"/>
          </a:p>
        </p:txBody>
      </p:sp>
      <p:sp>
        <p:nvSpPr>
          <p:cNvPr id="67686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68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686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68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68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687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68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6873"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874"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875"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t>The physical addresses will change from hop to hop,</a:t>
            </a:r>
          </a:p>
          <a:p>
            <a:pPr algn="ctr"/>
            <a:r>
              <a:rPr lang="en-US" sz="2400"/>
              <a:t>but the logical addresses usually remain the same.</a:t>
            </a:r>
          </a:p>
        </p:txBody>
      </p:sp>
      <p:grpSp>
        <p:nvGrpSpPr>
          <p:cNvPr id="676879" name="Group 15"/>
          <p:cNvGrpSpPr>
            <a:grpSpLocks/>
          </p:cNvGrpSpPr>
          <p:nvPr/>
        </p:nvGrpSpPr>
        <p:grpSpPr bwMode="auto">
          <a:xfrm>
            <a:off x="533400" y="2286000"/>
            <a:ext cx="1143000" cy="566738"/>
            <a:chOff x="1200" y="1248"/>
            <a:chExt cx="720" cy="357"/>
          </a:xfrm>
        </p:grpSpPr>
        <p:pic>
          <p:nvPicPr>
            <p:cNvPr id="67688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6881"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rPr>
                <a:t>Note</a:t>
              </a:r>
            </a:p>
          </p:txBody>
        </p:sp>
      </p:grpSp>
    </p:spTree>
    <p:extLst>
      <p:ext uri="{BB962C8B-B14F-4D97-AF65-F5344CB8AC3E}">
        <p14:creationId xmlns:p14="http://schemas.microsoft.com/office/powerpoint/2010/main" val="42268676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2.</a:t>
            </a:r>
            <a:fld id="{BAD752F4-459C-4331-BA2B-12E0CAF34848}" type="slidenum">
              <a:rPr lang="en-US"/>
              <a:pPr/>
              <a:t>85</a:t>
            </a:fld>
            <a:endParaRPr lang="en-US"/>
          </a:p>
        </p:txBody>
      </p:sp>
      <p:sp>
        <p:nvSpPr>
          <p:cNvPr id="675842"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5843"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grpSp>
        <p:nvGrpSpPr>
          <p:cNvPr id="675844" name="Group 4"/>
          <p:cNvGrpSpPr>
            <a:grpSpLocks/>
          </p:cNvGrpSpPr>
          <p:nvPr/>
        </p:nvGrpSpPr>
        <p:grpSpPr bwMode="auto">
          <a:xfrm>
            <a:off x="490538" y="773113"/>
            <a:ext cx="738187" cy="474662"/>
            <a:chOff x="309" y="487"/>
            <a:chExt cx="465" cy="299"/>
          </a:xfrm>
        </p:grpSpPr>
        <p:sp>
          <p:nvSpPr>
            <p:cNvPr id="67584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584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grpSp>
      <p:sp>
        <p:nvSpPr>
          <p:cNvPr id="675847"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5848"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584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charset="0"/>
            </a:endParaRPr>
          </a:p>
        </p:txBody>
      </p:sp>
      <p:sp>
        <p:nvSpPr>
          <p:cNvPr id="675850"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52"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1">
                <a:solidFill>
                  <a:schemeClr val="hlink"/>
                </a:solidFill>
              </a:rPr>
              <a:t>Example 2.5</a:t>
            </a:r>
          </a:p>
        </p:txBody>
      </p:sp>
      <p:sp>
        <p:nvSpPr>
          <p:cNvPr id="675853" name="Rectangle 13"/>
          <p:cNvSpPr>
            <a:spLocks noChangeArrowheads="1"/>
          </p:cNvSpPr>
          <p:nvPr/>
        </p:nvSpPr>
        <p:spPr bwMode="auto">
          <a:xfrm>
            <a:off x="228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t>A port address is a 16-bit address represented by one decimal number as shown.</a:t>
            </a:r>
          </a:p>
        </p:txBody>
      </p:sp>
      <p:sp>
        <p:nvSpPr>
          <p:cNvPr id="675856" name="Rectangle 16"/>
          <p:cNvSpPr>
            <a:spLocks noChangeArrowheads="1"/>
          </p:cNvSpPr>
          <p:nvPr/>
        </p:nvSpPr>
        <p:spPr bwMode="auto">
          <a:xfrm>
            <a:off x="304800" y="2819400"/>
            <a:ext cx="8382000" cy="1930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algn="ctr"/>
            <a:r>
              <a:rPr lang="en-US" sz="3200">
                <a:solidFill>
                  <a:schemeClr val="folHlink"/>
                </a:solidFill>
              </a:rPr>
              <a:t>753</a:t>
            </a:r>
            <a:br>
              <a:rPr lang="en-US" sz="3200">
                <a:solidFill>
                  <a:schemeClr val="folHlink"/>
                </a:solidFill>
              </a:rPr>
            </a:br>
            <a:endParaRPr lang="en-US" sz="3200">
              <a:solidFill>
                <a:schemeClr val="folHlink"/>
              </a:solidFill>
            </a:endParaRPr>
          </a:p>
          <a:p>
            <a:pPr algn="ctr"/>
            <a:r>
              <a:rPr lang="en-US" sz="2800"/>
              <a:t>A 16-bit port address represented </a:t>
            </a:r>
            <a:br>
              <a:rPr lang="en-US" sz="2800"/>
            </a:br>
            <a:r>
              <a:rPr lang="en-US" sz="2800"/>
              <a:t>as one single number.</a:t>
            </a:r>
          </a:p>
        </p:txBody>
      </p:sp>
    </p:spTree>
    <p:extLst>
      <p:ext uri="{BB962C8B-B14F-4D97-AF65-F5344CB8AC3E}">
        <p14:creationId xmlns:p14="http://schemas.microsoft.com/office/powerpoint/2010/main" val="159341614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EA42E6C-58B2-48D5-A04B-07C39A6861DA}" type="slidenum">
              <a:rPr lang="en-US"/>
              <a:pPr>
                <a:defRPr/>
              </a:pPr>
              <a:t>86</a:t>
            </a:fld>
            <a:endParaRPr lang="en-US"/>
          </a:p>
        </p:txBody>
      </p:sp>
      <p:sp>
        <p:nvSpPr>
          <p:cNvPr id="10242" name="Rectangle 2"/>
          <p:cNvSpPr>
            <a:spLocks noGrp="1" noChangeArrowheads="1"/>
          </p:cNvSpPr>
          <p:nvPr>
            <p:ph type="title"/>
          </p:nvPr>
        </p:nvSpPr>
        <p:spPr/>
        <p:txBody>
          <a:bodyPr/>
          <a:lstStyle/>
          <a:p>
            <a:pPr eaLnBrk="1" hangingPunct="1">
              <a:defRPr/>
            </a:pPr>
            <a:r>
              <a:rPr lang="en-US" smtClean="0"/>
              <a:t>Outline</a:t>
            </a:r>
          </a:p>
        </p:txBody>
      </p:sp>
      <p:sp>
        <p:nvSpPr>
          <p:cNvPr id="10243" name="Rectangle 3"/>
          <p:cNvSpPr>
            <a:spLocks noGrp="1" noChangeArrowheads="1"/>
          </p:cNvSpPr>
          <p:nvPr>
            <p:ph type="body" idx="1"/>
          </p:nvPr>
        </p:nvSpPr>
        <p:spPr/>
        <p:txBody>
          <a:bodyPr/>
          <a:lstStyle/>
          <a:p>
            <a:pPr eaLnBrk="1" hangingPunct="1">
              <a:defRPr/>
            </a:pPr>
            <a:r>
              <a:rPr lang="en-US" dirty="0" smtClean="0"/>
              <a:t>Circuit vs. packet switching</a:t>
            </a:r>
          </a:p>
          <a:p>
            <a:pPr eaLnBrk="1" hangingPunct="1">
              <a:defRPr/>
            </a:pPr>
            <a:r>
              <a:rPr lang="en-US" dirty="0" smtClean="0"/>
              <a:t>Layered tasks</a:t>
            </a:r>
          </a:p>
          <a:p>
            <a:pPr eaLnBrk="1" hangingPunct="1">
              <a:defRPr/>
            </a:pPr>
            <a:r>
              <a:rPr lang="en-US" dirty="0" smtClean="0"/>
              <a:t>Internet protocol suites</a:t>
            </a:r>
          </a:p>
          <a:p>
            <a:pPr eaLnBrk="1" hangingPunct="1">
              <a:defRPr/>
            </a:pPr>
            <a:r>
              <a:rPr lang="en-US" dirty="0" smtClean="0"/>
              <a:t>ISO's OSI model</a:t>
            </a:r>
          </a:p>
        </p:txBody>
      </p:sp>
    </p:spTree>
    <p:extLst>
      <p:ext uri="{BB962C8B-B14F-4D97-AF65-F5344CB8AC3E}">
        <p14:creationId xmlns:p14="http://schemas.microsoft.com/office/powerpoint/2010/main" val="10136985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End-to-End Communication</a:t>
            </a:r>
            <a:endParaRPr lang="en-US" sz="4000" dirty="0"/>
          </a:p>
        </p:txBody>
      </p:sp>
      <p:sp>
        <p:nvSpPr>
          <p:cNvPr id="43" name="Content Placeholder 42"/>
          <p:cNvSpPr>
            <a:spLocks noGrp="1"/>
          </p:cNvSpPr>
          <p:nvPr>
            <p:ph idx="1"/>
          </p:nvPr>
        </p:nvSpPr>
        <p:spPr/>
        <p:txBody>
          <a:bodyPr/>
          <a:lstStyle/>
          <a:p>
            <a:r>
              <a:rPr lang="en-US" sz="2800" dirty="0" smtClean="0"/>
              <a:t>Direct communication</a:t>
            </a:r>
          </a:p>
          <a:p>
            <a:pPr lvl="1"/>
            <a:r>
              <a:rPr lang="en-US" sz="2400" dirty="0" smtClean="0"/>
              <a:t>Most basic form of communication</a:t>
            </a:r>
          </a:p>
          <a:p>
            <a:endParaRPr lang="en-US" sz="2800" dirty="0" smtClean="0"/>
          </a:p>
          <a:p>
            <a:endParaRPr lang="en-US" sz="2800" dirty="0" smtClean="0"/>
          </a:p>
          <a:p>
            <a:endParaRPr lang="en-US" sz="2800" dirty="0" smtClean="0"/>
          </a:p>
          <a:p>
            <a:r>
              <a:rPr lang="en-US" sz="2800" dirty="0" smtClean="0"/>
              <a:t>Internet communication</a:t>
            </a:r>
          </a:p>
          <a:p>
            <a:pPr lvl="1"/>
            <a:r>
              <a:rPr lang="en-US" sz="2400" dirty="0" smtClean="0"/>
              <a:t>Communication is performed over the Internet</a:t>
            </a:r>
          </a:p>
        </p:txBody>
      </p:sp>
      <p:sp>
        <p:nvSpPr>
          <p:cNvPr id="3" name="Slide Number Placeholder 2"/>
          <p:cNvSpPr>
            <a:spLocks noGrp="1"/>
          </p:cNvSpPr>
          <p:nvPr>
            <p:ph type="sldNum" sz="quarter" idx="12"/>
          </p:nvPr>
        </p:nvSpPr>
        <p:spPr/>
        <p:txBody>
          <a:bodyPr/>
          <a:lstStyle/>
          <a:p>
            <a:pPr>
              <a:defRPr/>
            </a:pPr>
            <a:fld id="{90AB0393-309D-46BC-BCFC-2E9BC0588284}" type="slidenum">
              <a:rPr lang="en-US" smtClean="0"/>
              <a:pPr>
                <a:defRPr/>
              </a:pPr>
              <a:t>87</a:t>
            </a:fld>
            <a:endParaRPr lang="th-TH" dirty="0"/>
          </a:p>
        </p:txBody>
      </p:sp>
      <p:grpSp>
        <p:nvGrpSpPr>
          <p:cNvPr id="99" name="Group 98"/>
          <p:cNvGrpSpPr/>
          <p:nvPr/>
        </p:nvGrpSpPr>
        <p:grpSpPr>
          <a:xfrm>
            <a:off x="1822938" y="2286000"/>
            <a:ext cx="3358662" cy="990600"/>
            <a:chOff x="1828800" y="2362200"/>
            <a:chExt cx="3358662" cy="990600"/>
          </a:xfrm>
        </p:grpSpPr>
        <p:grpSp>
          <p:nvGrpSpPr>
            <p:cNvPr id="95" name="Group 94"/>
            <p:cNvGrpSpPr/>
            <p:nvPr/>
          </p:nvGrpSpPr>
          <p:grpSpPr>
            <a:xfrm>
              <a:off x="2594707" y="2546866"/>
              <a:ext cx="1840523" cy="381000"/>
              <a:chOff x="2186354" y="2456020"/>
              <a:chExt cx="3212123" cy="620710"/>
            </a:xfrm>
          </p:grpSpPr>
          <p:sp>
            <p:nvSpPr>
              <p:cNvPr id="6" name="Freeform 5"/>
              <p:cNvSpPr/>
              <p:nvPr/>
            </p:nvSpPr>
            <p:spPr bwMode="auto">
              <a:xfrm>
                <a:off x="2186354" y="2456022"/>
                <a:ext cx="3212123" cy="298288"/>
              </a:xfrm>
              <a:custGeom>
                <a:avLst/>
                <a:gdLst>
                  <a:gd name="connsiteX0" fmla="*/ 0 w 1738312"/>
                  <a:gd name="connsiteY0" fmla="*/ 0 h 533400"/>
                  <a:gd name="connsiteX1" fmla="*/ 533400 w 1738312"/>
                  <a:gd name="connsiteY1" fmla="*/ 0 h 533400"/>
                  <a:gd name="connsiteX2" fmla="*/ 1190625 w 1738312"/>
                  <a:gd name="connsiteY2" fmla="*/ 533400 h 533400"/>
                  <a:gd name="connsiteX3" fmla="*/ 1738312 w 1738312"/>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1738312" h="533400">
                    <a:moveTo>
                      <a:pt x="0" y="0"/>
                    </a:moveTo>
                    <a:lnTo>
                      <a:pt x="533400" y="0"/>
                    </a:lnTo>
                    <a:lnTo>
                      <a:pt x="1190625" y="533400"/>
                    </a:lnTo>
                    <a:lnTo>
                      <a:pt x="1738312" y="533400"/>
                    </a:lnTo>
                  </a:path>
                </a:pathLst>
              </a:custGeom>
              <a:noFill/>
              <a:ln w="28575" cap="flat" cmpd="sng" algn="ctr">
                <a:solidFill>
                  <a:srgbClr val="FF0000"/>
                </a:solidFill>
                <a:prstDash val="solid"/>
                <a:round/>
                <a:headEnd type="none" w="sm" len="sm"/>
                <a:tailEnd type="none" w="sm" len="sm"/>
              </a:ln>
              <a:effectLst>
                <a:glow rad="101600">
                  <a:srgbClr val="FFFF00">
                    <a:alpha val="60000"/>
                  </a:srgbClr>
                </a:glow>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effectLst/>
                  <a:latin typeface="FreesiaUPC" pitchFamily="34" charset="-34"/>
                  <a:cs typeface="FreesiaUPC" pitchFamily="34" charset="-34"/>
                </a:endParaRPr>
              </a:p>
            </p:txBody>
          </p:sp>
          <p:sp>
            <p:nvSpPr>
              <p:cNvPr id="7" name="Freeform 6"/>
              <p:cNvSpPr/>
              <p:nvPr/>
            </p:nvSpPr>
            <p:spPr bwMode="auto">
              <a:xfrm flipV="1">
                <a:off x="2186354" y="2456020"/>
                <a:ext cx="3212123" cy="298289"/>
              </a:xfrm>
              <a:custGeom>
                <a:avLst/>
                <a:gdLst>
                  <a:gd name="connsiteX0" fmla="*/ 0 w 1738312"/>
                  <a:gd name="connsiteY0" fmla="*/ 0 h 533400"/>
                  <a:gd name="connsiteX1" fmla="*/ 533400 w 1738312"/>
                  <a:gd name="connsiteY1" fmla="*/ 0 h 533400"/>
                  <a:gd name="connsiteX2" fmla="*/ 1190625 w 1738312"/>
                  <a:gd name="connsiteY2" fmla="*/ 533400 h 533400"/>
                  <a:gd name="connsiteX3" fmla="*/ 1738312 w 1738312"/>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1738312" h="533400">
                    <a:moveTo>
                      <a:pt x="0" y="0"/>
                    </a:moveTo>
                    <a:lnTo>
                      <a:pt x="533400" y="0"/>
                    </a:lnTo>
                    <a:lnTo>
                      <a:pt x="1190625" y="533400"/>
                    </a:lnTo>
                    <a:lnTo>
                      <a:pt x="1738312" y="533400"/>
                    </a:lnTo>
                  </a:path>
                </a:pathLst>
              </a:custGeom>
              <a:noFill/>
              <a:ln w="28575" cap="flat" cmpd="sng" algn="ctr">
                <a:solidFill>
                  <a:srgbClr val="FF0000"/>
                </a:solidFill>
                <a:prstDash val="solid"/>
                <a:round/>
                <a:headEnd type="none" w="sm" len="sm"/>
                <a:tailEnd type="none" w="sm" len="sm"/>
              </a:ln>
              <a:effectLst>
                <a:glow rad="101600">
                  <a:srgbClr val="FFFF00">
                    <a:alpha val="60000"/>
                  </a:srgbClr>
                </a:glow>
              </a:effectLst>
            </p:spPr>
            <p:txBody>
              <a:bodyPr vert="horz" wrap="none" lIns="91440" tIns="45720" rIns="91440" bIns="45720" numCol="1" rtlCol="0" anchor="ctr" anchorCtr="0" compatLnSpc="1">
                <a:prstTxWarp prst="textNoShape">
                  <a:avLst/>
                </a:prstTxWarp>
              </a:bodyPr>
              <a:lstStyle/>
              <a:p>
                <a:endParaRPr lang="en-US" b="1" smtClean="0"/>
              </a:p>
            </p:txBody>
          </p:sp>
          <p:cxnSp>
            <p:nvCxnSpPr>
              <p:cNvPr id="12" name="Straight Connector 11"/>
              <p:cNvCxnSpPr/>
              <p:nvPr/>
            </p:nvCxnSpPr>
            <p:spPr bwMode="auto">
              <a:xfrm>
                <a:off x="2186354" y="3076730"/>
                <a:ext cx="3212123" cy="0"/>
              </a:xfrm>
              <a:prstGeom prst="line">
                <a:avLst/>
              </a:prstGeom>
              <a:noFill/>
              <a:ln w="28575" cap="flat" cmpd="sng" algn="ctr">
                <a:solidFill>
                  <a:srgbClr val="080808"/>
                </a:solidFill>
                <a:prstDash val="solid"/>
                <a:round/>
                <a:headEnd type="none" w="sm" len="sm"/>
                <a:tailEnd type="none" w="sm" len="sm"/>
              </a:ln>
              <a:effectLst>
                <a:glow rad="101600">
                  <a:srgbClr val="FFFF00">
                    <a:alpha val="60000"/>
                  </a:srgbClr>
                </a:glow>
              </a:effectLst>
            </p:spPr>
          </p:cxnSp>
        </p:grpSp>
        <p:sp>
          <p:nvSpPr>
            <p:cNvPr id="8" name="TextBox 7"/>
            <p:cNvSpPr txBox="1"/>
            <p:nvPr/>
          </p:nvSpPr>
          <p:spPr>
            <a:xfrm>
              <a:off x="2663093" y="2362200"/>
              <a:ext cx="698106" cy="184666"/>
            </a:xfrm>
            <a:prstGeom prst="rect">
              <a:avLst/>
            </a:prstGeom>
            <a:noFill/>
          </p:spPr>
          <p:txBody>
            <a:bodyPr wrap="square" lIns="0" tIns="0" rIns="0" bIns="0" rtlCol="0">
              <a:spAutoFit/>
            </a:bodyPr>
            <a:lstStyle/>
            <a:p>
              <a:r>
                <a:rPr lang="en-US" sz="1200" b="1" dirty="0" smtClean="0">
                  <a:latin typeface="Arial" pitchFamily="34" charset="0"/>
                  <a:cs typeface="Arial" pitchFamily="34" charset="0"/>
                </a:rPr>
                <a:t>TX</a:t>
              </a:r>
              <a:endParaRPr lang="en-US" sz="1200" b="1" dirty="0">
                <a:latin typeface="Arial" pitchFamily="34" charset="0"/>
                <a:cs typeface="Arial" pitchFamily="34" charset="0"/>
              </a:endParaRPr>
            </a:p>
          </p:txBody>
        </p:sp>
        <p:sp>
          <p:nvSpPr>
            <p:cNvPr id="9" name="TextBox 8"/>
            <p:cNvSpPr txBox="1"/>
            <p:nvPr/>
          </p:nvSpPr>
          <p:spPr>
            <a:xfrm>
              <a:off x="3645291" y="2362200"/>
              <a:ext cx="698106" cy="184666"/>
            </a:xfrm>
            <a:prstGeom prst="rect">
              <a:avLst/>
            </a:prstGeom>
            <a:noFill/>
          </p:spPr>
          <p:txBody>
            <a:bodyPr wrap="square" lIns="0" tIns="0" rIns="0" bIns="0" rtlCol="0">
              <a:spAutoFit/>
            </a:bodyPr>
            <a:lstStyle/>
            <a:p>
              <a:pPr algn="r"/>
              <a:r>
                <a:rPr lang="en-US" sz="1200" b="1" dirty="0" smtClean="0">
                  <a:latin typeface="Arial" pitchFamily="34" charset="0"/>
                  <a:cs typeface="Arial" pitchFamily="34" charset="0"/>
                </a:rPr>
                <a:t>TX</a:t>
              </a:r>
              <a:endParaRPr lang="en-US" sz="1200" b="1" dirty="0">
                <a:latin typeface="Arial" pitchFamily="34" charset="0"/>
                <a:cs typeface="Arial" pitchFamily="34" charset="0"/>
              </a:endParaRPr>
            </a:p>
          </p:txBody>
        </p:sp>
        <p:sp>
          <p:nvSpPr>
            <p:cNvPr id="10" name="TextBox 9"/>
            <p:cNvSpPr txBox="1"/>
            <p:nvPr/>
          </p:nvSpPr>
          <p:spPr>
            <a:xfrm>
              <a:off x="2663093" y="2546866"/>
              <a:ext cx="698106" cy="184666"/>
            </a:xfrm>
            <a:prstGeom prst="rect">
              <a:avLst/>
            </a:prstGeom>
            <a:noFill/>
          </p:spPr>
          <p:txBody>
            <a:bodyPr wrap="square" lIns="0" tIns="0" rIns="0" bIns="0" rtlCol="0">
              <a:spAutoFit/>
            </a:bodyPr>
            <a:lstStyle/>
            <a:p>
              <a:r>
                <a:rPr lang="en-US" sz="1200" b="1" dirty="0" smtClean="0">
                  <a:latin typeface="Arial" pitchFamily="34" charset="0"/>
                  <a:cs typeface="Arial" pitchFamily="34" charset="0"/>
                </a:rPr>
                <a:t>RX</a:t>
              </a:r>
              <a:endParaRPr lang="en-US" sz="1200" b="1" dirty="0">
                <a:latin typeface="Arial" pitchFamily="34" charset="0"/>
                <a:cs typeface="Arial" pitchFamily="34" charset="0"/>
              </a:endParaRPr>
            </a:p>
          </p:txBody>
        </p:sp>
        <p:sp>
          <p:nvSpPr>
            <p:cNvPr id="11" name="TextBox 10"/>
            <p:cNvSpPr txBox="1"/>
            <p:nvPr/>
          </p:nvSpPr>
          <p:spPr>
            <a:xfrm>
              <a:off x="3645291" y="2564487"/>
              <a:ext cx="698106" cy="184666"/>
            </a:xfrm>
            <a:prstGeom prst="rect">
              <a:avLst/>
            </a:prstGeom>
            <a:noFill/>
          </p:spPr>
          <p:txBody>
            <a:bodyPr wrap="square" lIns="0" tIns="0" rIns="0" bIns="0" rtlCol="0">
              <a:spAutoFit/>
            </a:bodyPr>
            <a:lstStyle/>
            <a:p>
              <a:pPr algn="r"/>
              <a:r>
                <a:rPr lang="en-US" sz="1200" b="1" dirty="0" smtClean="0">
                  <a:latin typeface="Arial" pitchFamily="34" charset="0"/>
                  <a:cs typeface="Arial" pitchFamily="34" charset="0"/>
                </a:rPr>
                <a:t>RX</a:t>
              </a:r>
              <a:endParaRPr lang="en-US" sz="1200" b="1" dirty="0">
                <a:latin typeface="Arial" pitchFamily="34" charset="0"/>
                <a:cs typeface="Arial" pitchFamily="34" charset="0"/>
              </a:endParaRPr>
            </a:p>
          </p:txBody>
        </p:sp>
        <p:sp>
          <p:nvSpPr>
            <p:cNvPr id="13" name="TextBox 12"/>
            <p:cNvSpPr txBox="1"/>
            <p:nvPr/>
          </p:nvSpPr>
          <p:spPr>
            <a:xfrm>
              <a:off x="2663093" y="2743200"/>
              <a:ext cx="1070707" cy="184666"/>
            </a:xfrm>
            <a:prstGeom prst="rect">
              <a:avLst/>
            </a:prstGeom>
            <a:noFill/>
          </p:spPr>
          <p:txBody>
            <a:bodyPr wrap="square" lIns="0" tIns="0" rIns="0" bIns="0" rtlCol="0">
              <a:spAutoFit/>
            </a:bodyPr>
            <a:lstStyle/>
            <a:p>
              <a:r>
                <a:rPr lang="en-US" sz="1200" b="1" dirty="0" smtClean="0">
                  <a:latin typeface="Arial" pitchFamily="34" charset="0"/>
                  <a:cs typeface="Arial" pitchFamily="34" charset="0"/>
                </a:rPr>
                <a:t>GND</a:t>
              </a:r>
              <a:endParaRPr lang="en-US" sz="1200" b="1" dirty="0">
                <a:latin typeface="Arial" pitchFamily="34" charset="0"/>
                <a:cs typeface="Arial" pitchFamily="34" charset="0"/>
              </a:endParaRPr>
            </a:p>
          </p:txBody>
        </p:sp>
        <p:sp>
          <p:nvSpPr>
            <p:cNvPr id="14" name="TextBox 13"/>
            <p:cNvSpPr txBox="1"/>
            <p:nvPr/>
          </p:nvSpPr>
          <p:spPr>
            <a:xfrm>
              <a:off x="3243777" y="2743200"/>
              <a:ext cx="1099623" cy="184666"/>
            </a:xfrm>
            <a:prstGeom prst="rect">
              <a:avLst/>
            </a:prstGeom>
            <a:noFill/>
          </p:spPr>
          <p:txBody>
            <a:bodyPr wrap="square" lIns="0" tIns="0" rIns="0" bIns="0" rtlCol="0">
              <a:spAutoFit/>
            </a:bodyPr>
            <a:lstStyle/>
            <a:p>
              <a:pPr algn="r"/>
              <a:r>
                <a:rPr lang="en-US" sz="1200" b="1" dirty="0" smtClean="0">
                  <a:latin typeface="Arial" pitchFamily="34" charset="0"/>
                  <a:cs typeface="Arial" pitchFamily="34" charset="0"/>
                </a:rPr>
                <a:t>GND</a:t>
              </a:r>
              <a:endParaRPr lang="en-US" sz="1200" b="1" dirty="0">
                <a:latin typeface="Arial" pitchFamily="34" charset="0"/>
                <a:cs typeface="Arial" pitchFamily="34" charset="0"/>
              </a:endParaRPr>
            </a:p>
          </p:txBody>
        </p:sp>
        <p:sp>
          <p:nvSpPr>
            <p:cNvPr id="4" name="computr1"/>
            <p:cNvSpPr>
              <a:spLocks noEditPoints="1" noChangeArrowheads="1"/>
            </p:cNvSpPr>
            <p:nvPr/>
          </p:nvSpPr>
          <p:spPr bwMode="auto">
            <a:xfrm>
              <a:off x="4343400" y="2438400"/>
              <a:ext cx="844062" cy="914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0070C0"/>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66" name="computr1"/>
            <p:cNvSpPr>
              <a:spLocks noEditPoints="1" noChangeArrowheads="1"/>
            </p:cNvSpPr>
            <p:nvPr/>
          </p:nvSpPr>
          <p:spPr bwMode="auto">
            <a:xfrm>
              <a:off x="1828800" y="2438400"/>
              <a:ext cx="844062" cy="914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00B050"/>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p:cNvGrpSpPr/>
          <p:nvPr/>
        </p:nvGrpSpPr>
        <p:grpSpPr>
          <a:xfrm>
            <a:off x="6172200" y="1219200"/>
            <a:ext cx="1676400" cy="1740932"/>
            <a:chOff x="7010400" y="1219200"/>
            <a:chExt cx="1676400" cy="1740932"/>
          </a:xfrm>
        </p:grpSpPr>
        <p:pic>
          <p:nvPicPr>
            <p:cNvPr id="73" name="Picture 5" descr="Z:\Pictures\220px-Serial_port.jpg"/>
            <p:cNvPicPr>
              <a:picLocks noChangeAspect="1" noChangeArrowheads="1"/>
            </p:cNvPicPr>
            <p:nvPr/>
          </p:nvPicPr>
          <p:blipFill>
            <a:blip r:embed="rId2" cstate="print"/>
            <a:srcRect/>
            <a:stretch>
              <a:fillRect/>
            </a:stretch>
          </p:blipFill>
          <p:spPr bwMode="auto">
            <a:xfrm>
              <a:off x="7010400" y="1219200"/>
              <a:ext cx="1676400" cy="1362074"/>
            </a:xfrm>
            <a:prstGeom prst="rect">
              <a:avLst/>
            </a:prstGeom>
            <a:ln>
              <a:noFill/>
            </a:ln>
            <a:effectLst>
              <a:outerShdw blurRad="190500" algn="tl" rotWithShape="0">
                <a:srgbClr val="000000">
                  <a:alpha val="70000"/>
                </a:srgbClr>
              </a:outerShdw>
            </a:effectLst>
          </p:spPr>
        </p:pic>
        <p:sp>
          <p:nvSpPr>
            <p:cNvPr id="96" name="TextBox 95"/>
            <p:cNvSpPr txBox="1"/>
            <p:nvPr/>
          </p:nvSpPr>
          <p:spPr>
            <a:xfrm>
              <a:off x="7162800" y="2590800"/>
              <a:ext cx="1224951" cy="369332"/>
            </a:xfrm>
            <a:prstGeom prst="rect">
              <a:avLst/>
            </a:prstGeom>
            <a:noFill/>
          </p:spPr>
          <p:txBody>
            <a:bodyPr wrap="none" rtlCol="0">
              <a:spAutoFit/>
            </a:bodyPr>
            <a:lstStyle/>
            <a:p>
              <a:r>
                <a:rPr lang="en-US" dirty="0" smtClean="0"/>
                <a:t>Serial Port</a:t>
              </a:r>
              <a:endParaRPr lang="en-US" dirty="0"/>
            </a:p>
          </p:txBody>
        </p:sp>
      </p:grpSp>
      <p:grpSp>
        <p:nvGrpSpPr>
          <p:cNvPr id="117" name="Group 116"/>
          <p:cNvGrpSpPr/>
          <p:nvPr/>
        </p:nvGrpSpPr>
        <p:grpSpPr>
          <a:xfrm>
            <a:off x="1447800" y="4876800"/>
            <a:ext cx="4572000" cy="1174750"/>
            <a:chOff x="1828800" y="4876800"/>
            <a:chExt cx="4572000" cy="1174750"/>
          </a:xfrm>
        </p:grpSpPr>
        <p:sp>
          <p:nvSpPr>
            <p:cNvPr id="116" name="Line 4"/>
            <p:cNvSpPr>
              <a:spLocks noChangeShapeType="1"/>
            </p:cNvSpPr>
            <p:nvPr/>
          </p:nvSpPr>
          <p:spPr bwMode="auto">
            <a:xfrm>
              <a:off x="2514600" y="5410200"/>
              <a:ext cx="3429000" cy="0"/>
            </a:xfrm>
            <a:prstGeom prst="line">
              <a:avLst/>
            </a:prstGeom>
            <a:noFill/>
            <a:ln w="38100" cap="flat" cmpd="sng" algn="ctr">
              <a:solidFill>
                <a:srgbClr val="FF0000"/>
              </a:solidFill>
              <a:prstDash val="solid"/>
              <a:round/>
              <a:headEnd type="none" w="sm" len="sm"/>
              <a:tailEnd type="none" w="sm" len="sm"/>
            </a:ln>
            <a:effectLst>
              <a:glow rad="101600">
                <a:srgbClr val="FFFF00">
                  <a:alpha val="60000"/>
                </a:srgbClr>
              </a:glow>
            </a:effectLst>
          </p:spPr>
          <p:txBody>
            <a:bodyPr wrap="none" anchor="ctr"/>
            <a:lstStyle/>
            <a:p>
              <a:endParaRPr lang="en-US"/>
            </a:p>
          </p:txBody>
        </p:sp>
        <p:sp>
          <p:nvSpPr>
            <p:cNvPr id="108" name="computr1"/>
            <p:cNvSpPr>
              <a:spLocks noEditPoints="1" noChangeArrowheads="1"/>
            </p:cNvSpPr>
            <p:nvPr/>
          </p:nvSpPr>
          <p:spPr bwMode="auto">
            <a:xfrm>
              <a:off x="5556738" y="5105400"/>
              <a:ext cx="844062" cy="914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0070C0"/>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9" name="computr1"/>
            <p:cNvSpPr>
              <a:spLocks noEditPoints="1" noChangeArrowheads="1"/>
            </p:cNvSpPr>
            <p:nvPr/>
          </p:nvSpPr>
          <p:spPr bwMode="auto">
            <a:xfrm>
              <a:off x="1828800" y="5105400"/>
              <a:ext cx="844062" cy="914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00B050"/>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nvGrpSpPr>
            <p:cNvPr id="113" name="Group 5"/>
            <p:cNvGrpSpPr>
              <a:grpSpLocks/>
            </p:cNvGrpSpPr>
            <p:nvPr/>
          </p:nvGrpSpPr>
          <p:grpSpPr bwMode="auto">
            <a:xfrm>
              <a:off x="3200400" y="4876800"/>
              <a:ext cx="1752600" cy="1174750"/>
              <a:chOff x="1584" y="2304"/>
              <a:chExt cx="1104" cy="740"/>
            </a:xfrm>
          </p:grpSpPr>
          <p:sp>
            <p:nvSpPr>
              <p:cNvPr id="114" name="Cloud"/>
              <p:cNvSpPr>
                <a:spLocks noChangeAspect="1" noEditPoints="1" noChangeArrowheads="1"/>
              </p:cNvSpPr>
              <p:nvPr/>
            </p:nvSpPr>
            <p:spPr bwMode="auto">
              <a:xfrm>
                <a:off x="1584" y="2304"/>
                <a:ext cx="1104" cy="74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3200" b="1">
                  <a:effectLst>
                    <a:outerShdw blurRad="38100" dist="38100" dir="2700000" algn="tl">
                      <a:srgbClr val="000000"/>
                    </a:outerShdw>
                  </a:effectLst>
                  <a:latin typeface="Arial" charset="0"/>
                </a:endParaRPr>
              </a:p>
            </p:txBody>
          </p:sp>
          <p:sp>
            <p:nvSpPr>
              <p:cNvPr id="115" name="Text Box 7"/>
              <p:cNvSpPr txBox="1">
                <a:spLocks noChangeArrowheads="1"/>
              </p:cNvSpPr>
              <p:nvPr/>
            </p:nvSpPr>
            <p:spPr bwMode="auto">
              <a:xfrm>
                <a:off x="1824" y="2496"/>
                <a:ext cx="702" cy="250"/>
              </a:xfrm>
              <a:prstGeom prst="rect">
                <a:avLst/>
              </a:prstGeom>
              <a:noFill/>
              <a:ln w="12700">
                <a:noFill/>
                <a:miter lim="800000"/>
                <a:headEnd type="none" w="sm" len="sm"/>
                <a:tailEnd type="none" w="sm" len="sm"/>
              </a:ln>
              <a:effectLst/>
            </p:spPr>
            <p:txBody>
              <a:bodyPr wrap="none">
                <a:spAutoFit/>
              </a:bodyPr>
              <a:lstStyle/>
              <a:p>
                <a:pPr>
                  <a:defRPr/>
                </a:pPr>
                <a:r>
                  <a:rPr lang="en-US" sz="2000" b="1" dirty="0">
                    <a:effectLst>
                      <a:outerShdw blurRad="38100" dist="38100" dir="2700000" algn="tl">
                        <a:srgbClr val="000000"/>
                      </a:outerShdw>
                    </a:effectLst>
                    <a:latin typeface="Arial" charset="0"/>
                  </a:rPr>
                  <a:t>Internet</a:t>
                </a:r>
              </a:p>
            </p:txBody>
          </p:sp>
        </p:grpSp>
      </p:grpSp>
    </p:spTree>
    <p:extLst>
      <p:ext uri="{BB962C8B-B14F-4D97-AF65-F5344CB8AC3E}">
        <p14:creationId xmlns:p14="http://schemas.microsoft.com/office/powerpoint/2010/main" val="180655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pPr>
              <a:defRPr/>
            </a:pPr>
            <a:fld id="{AB1CD7A9-7819-48E3-A511-85C14993C2B5}" type="slidenum">
              <a:rPr lang="en-US"/>
              <a:pPr>
                <a:defRPr/>
              </a:pPr>
              <a:t>88</a:t>
            </a:fld>
            <a:endParaRPr lang="en-US"/>
          </a:p>
        </p:txBody>
      </p:sp>
      <p:sp>
        <p:nvSpPr>
          <p:cNvPr id="78850" name="Rectangle 2"/>
          <p:cNvSpPr>
            <a:spLocks noGrp="1" noChangeArrowheads="1"/>
          </p:cNvSpPr>
          <p:nvPr>
            <p:ph type="title"/>
          </p:nvPr>
        </p:nvSpPr>
        <p:spPr/>
        <p:txBody>
          <a:bodyPr/>
          <a:lstStyle/>
          <a:p>
            <a:pPr eaLnBrk="1" hangingPunct="1">
              <a:defRPr/>
            </a:pPr>
            <a:r>
              <a:rPr lang="en-US" sz="4000" dirty="0" smtClean="0"/>
              <a:t>Internet Comm. - </a:t>
            </a:r>
            <a:r>
              <a:rPr lang="en-US" sz="4000" i="1" dirty="0" smtClean="0">
                <a:solidFill>
                  <a:schemeClr val="hlink"/>
                </a:solidFill>
              </a:rPr>
              <a:t>App's Viewpoint</a:t>
            </a:r>
          </a:p>
        </p:txBody>
      </p:sp>
      <p:sp>
        <p:nvSpPr>
          <p:cNvPr id="78878" name="Rectangle 30"/>
          <p:cNvSpPr>
            <a:spLocks noGrp="1" noChangeArrowheads="1"/>
          </p:cNvSpPr>
          <p:nvPr>
            <p:ph type="body" idx="1"/>
          </p:nvPr>
        </p:nvSpPr>
        <p:spPr/>
        <p:txBody>
          <a:bodyPr/>
          <a:lstStyle/>
          <a:p>
            <a:pPr eaLnBrk="1" hangingPunct="1">
              <a:defRPr/>
            </a:pPr>
            <a:r>
              <a:rPr lang="en-US" dirty="0" smtClean="0"/>
              <a:t>Two network applications should interact as if they were directly connected</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r>
              <a:rPr lang="en-US" dirty="0" smtClean="0"/>
              <a:t>But what's going on underneath?</a:t>
            </a:r>
          </a:p>
          <a:p>
            <a:pPr lvl="1" eaLnBrk="1" hangingPunct="1">
              <a:defRPr/>
            </a:pPr>
            <a:r>
              <a:rPr lang="en-US" dirty="0" smtClean="0"/>
              <a:t>What is inside the "cloud"?</a:t>
            </a:r>
          </a:p>
        </p:txBody>
      </p:sp>
      <p:grpSp>
        <p:nvGrpSpPr>
          <p:cNvPr id="36" name="Group 35"/>
          <p:cNvGrpSpPr/>
          <p:nvPr/>
        </p:nvGrpSpPr>
        <p:grpSpPr>
          <a:xfrm>
            <a:off x="1295400" y="2667000"/>
            <a:ext cx="6705600" cy="1555750"/>
            <a:chOff x="1295400" y="2667000"/>
            <a:chExt cx="6705600" cy="1555750"/>
          </a:xfrm>
        </p:grpSpPr>
        <p:sp>
          <p:nvSpPr>
            <p:cNvPr id="5125" name="Line 4"/>
            <p:cNvSpPr>
              <a:spLocks noChangeShapeType="1"/>
            </p:cNvSpPr>
            <p:nvPr/>
          </p:nvSpPr>
          <p:spPr bwMode="auto">
            <a:xfrm>
              <a:off x="2819400" y="3733800"/>
              <a:ext cx="3429000" cy="0"/>
            </a:xfrm>
            <a:prstGeom prst="line">
              <a:avLst/>
            </a:prstGeom>
            <a:noFill/>
            <a:ln w="38100" cap="flat" cmpd="sng" algn="ctr">
              <a:solidFill>
                <a:srgbClr val="FF0000"/>
              </a:solidFill>
              <a:prstDash val="solid"/>
              <a:round/>
              <a:headEnd type="none" w="sm" len="sm"/>
              <a:tailEnd type="none" w="sm" len="sm"/>
            </a:ln>
            <a:effectLst>
              <a:glow rad="101600">
                <a:srgbClr val="FFFF00">
                  <a:alpha val="60000"/>
                </a:srgbClr>
              </a:glow>
            </a:effectLst>
          </p:spPr>
          <p:txBody>
            <a:bodyPr wrap="none" anchor="ctr"/>
            <a:lstStyle/>
            <a:p>
              <a:endParaRPr lang="en-US"/>
            </a:p>
          </p:txBody>
        </p:sp>
        <p:grpSp>
          <p:nvGrpSpPr>
            <p:cNvPr id="5126" name="Group 5"/>
            <p:cNvGrpSpPr>
              <a:grpSpLocks/>
            </p:cNvGrpSpPr>
            <p:nvPr/>
          </p:nvGrpSpPr>
          <p:grpSpPr bwMode="auto">
            <a:xfrm>
              <a:off x="3733800" y="3048000"/>
              <a:ext cx="1752600" cy="1174750"/>
              <a:chOff x="1584" y="2304"/>
              <a:chExt cx="1104" cy="740"/>
            </a:xfrm>
          </p:grpSpPr>
          <p:sp>
            <p:nvSpPr>
              <p:cNvPr id="78854" name="Cloud"/>
              <p:cNvSpPr>
                <a:spLocks noChangeAspect="1" noEditPoints="1" noChangeArrowheads="1"/>
              </p:cNvSpPr>
              <p:nvPr/>
            </p:nvSpPr>
            <p:spPr bwMode="auto">
              <a:xfrm>
                <a:off x="1584" y="2304"/>
                <a:ext cx="1104" cy="74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3200" b="1">
                  <a:effectLst>
                    <a:outerShdw blurRad="38100" dist="38100" dir="2700000" algn="tl">
                      <a:srgbClr val="000000"/>
                    </a:outerShdw>
                  </a:effectLst>
                  <a:latin typeface="Arial" charset="0"/>
                </a:endParaRPr>
              </a:p>
            </p:txBody>
          </p:sp>
          <p:sp>
            <p:nvSpPr>
              <p:cNvPr id="78855" name="Text Box 7"/>
              <p:cNvSpPr txBox="1">
                <a:spLocks noChangeArrowheads="1"/>
              </p:cNvSpPr>
              <p:nvPr/>
            </p:nvSpPr>
            <p:spPr bwMode="auto">
              <a:xfrm>
                <a:off x="1824" y="2496"/>
                <a:ext cx="702" cy="250"/>
              </a:xfrm>
              <a:prstGeom prst="rect">
                <a:avLst/>
              </a:prstGeom>
              <a:noFill/>
              <a:ln w="12700">
                <a:noFill/>
                <a:miter lim="800000"/>
                <a:headEnd type="none" w="sm" len="sm"/>
                <a:tailEnd type="none" w="sm" len="sm"/>
              </a:ln>
              <a:effectLst/>
            </p:spPr>
            <p:txBody>
              <a:bodyPr wrap="none">
                <a:spAutoFit/>
              </a:bodyPr>
              <a:lstStyle/>
              <a:p>
                <a:pPr>
                  <a:defRPr/>
                </a:pPr>
                <a:r>
                  <a:rPr lang="en-US" sz="2000" b="1">
                    <a:effectLst>
                      <a:outerShdw blurRad="38100" dist="38100" dir="2700000" algn="tl">
                        <a:srgbClr val="000000"/>
                      </a:outerShdw>
                    </a:effectLst>
                    <a:latin typeface="Arial" charset="0"/>
                  </a:rPr>
                  <a:t>Internet</a:t>
                </a:r>
              </a:p>
            </p:txBody>
          </p:sp>
        </p:grpSp>
        <p:grpSp>
          <p:nvGrpSpPr>
            <p:cNvPr id="5127" name="Group 8"/>
            <p:cNvGrpSpPr>
              <a:grpSpLocks/>
            </p:cNvGrpSpPr>
            <p:nvPr/>
          </p:nvGrpSpPr>
          <p:grpSpPr bwMode="auto">
            <a:xfrm>
              <a:off x="1295400" y="2667000"/>
              <a:ext cx="1524000" cy="1143000"/>
              <a:chOff x="1152" y="2832"/>
              <a:chExt cx="960" cy="720"/>
            </a:xfrm>
          </p:grpSpPr>
          <p:sp>
            <p:nvSpPr>
              <p:cNvPr id="78857" name="computr1"/>
              <p:cNvSpPr>
                <a:spLocks noEditPoints="1" noChangeArrowheads="1"/>
              </p:cNvSpPr>
              <p:nvPr/>
            </p:nvSpPr>
            <p:spPr bwMode="auto">
              <a:xfrm>
                <a:off x="1728" y="3168"/>
                <a:ext cx="384" cy="384"/>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chemeClr val="hlink"/>
                  </a:gs>
                  <a:gs pos="100000">
                    <a:schemeClr val="hlink">
                      <a:gamma/>
                      <a:shade val="46275"/>
                      <a:invGamma/>
                    </a:schemeClr>
                  </a:gs>
                </a:gsLst>
                <a:lin ang="2700000" scaled="1"/>
              </a:gradFill>
              <a:ln w="9525">
                <a:solidFill>
                  <a:srgbClr val="000000"/>
                </a:solidFill>
                <a:miter lim="800000"/>
                <a:headEnd/>
                <a:tailEnd/>
              </a:ln>
              <a:effectLst/>
            </p:spPr>
            <p:txBody>
              <a:bodyPr/>
              <a:lstStyle/>
              <a:p>
                <a:pPr>
                  <a:defRPr/>
                </a:pPr>
                <a:endParaRPr lang="en-US" sz="3200" b="1">
                  <a:effectLst>
                    <a:outerShdw blurRad="38100" dist="38100" dir="2700000" algn="tl">
                      <a:srgbClr val="000000"/>
                    </a:outerShdw>
                  </a:effectLst>
                  <a:latin typeface="Arial" charset="0"/>
                </a:endParaRPr>
              </a:p>
            </p:txBody>
          </p:sp>
          <p:sp>
            <p:nvSpPr>
              <p:cNvPr id="78858" name="Text Box 10"/>
              <p:cNvSpPr txBox="1">
                <a:spLocks noChangeArrowheads="1"/>
              </p:cNvSpPr>
              <p:nvPr/>
            </p:nvSpPr>
            <p:spPr bwMode="auto">
              <a:xfrm>
                <a:off x="1808" y="3160"/>
                <a:ext cx="220" cy="231"/>
              </a:xfrm>
              <a:prstGeom prst="rect">
                <a:avLst/>
              </a:prstGeom>
              <a:noFill/>
              <a:ln w="12700">
                <a:noFill/>
                <a:miter lim="800000"/>
                <a:headEnd type="none" w="sm" len="sm"/>
                <a:tailEnd type="none" w="sm" len="sm"/>
              </a:ln>
              <a:effectLst/>
            </p:spPr>
            <p:txBody>
              <a:bodyPr wrap="none">
                <a:spAutoFit/>
              </a:bodyPr>
              <a:lstStyle/>
              <a:p>
                <a:pPr>
                  <a:defRPr/>
                </a:pPr>
                <a:r>
                  <a:rPr lang="en-US" b="1">
                    <a:effectLst>
                      <a:outerShdw blurRad="38100" dist="38100" dir="2700000" algn="tl">
                        <a:srgbClr val="000000"/>
                      </a:outerShdw>
                    </a:effectLst>
                    <a:latin typeface="Arial" charset="0"/>
                  </a:rPr>
                  <a:t>A</a:t>
                </a:r>
              </a:p>
            </p:txBody>
          </p:sp>
          <p:sp>
            <p:nvSpPr>
              <p:cNvPr id="78859" name="Oval 11"/>
              <p:cNvSpPr>
                <a:spLocks noChangeArrowheads="1"/>
              </p:cNvSpPr>
              <p:nvPr/>
            </p:nvSpPr>
            <p:spPr bwMode="auto">
              <a:xfrm>
                <a:off x="1152" y="2832"/>
                <a:ext cx="768" cy="240"/>
              </a:xfrm>
              <a:prstGeom prst="ellipse">
                <a:avLst/>
              </a:prstGeom>
              <a:solidFill>
                <a:schemeClr val="accent2"/>
              </a:solidFill>
              <a:ln w="12700">
                <a:solidFill>
                  <a:schemeClr val="tx1"/>
                </a:solidFill>
                <a:round/>
                <a:headEnd type="none" w="sm" len="sm"/>
                <a:tailEnd type="none" w="sm" len="sm"/>
              </a:ln>
              <a:effectLst/>
            </p:spPr>
            <p:txBody>
              <a:bodyPr wrap="none" anchor="ctr"/>
              <a:lstStyle/>
              <a:p>
                <a:pPr algn="ctr">
                  <a:defRPr/>
                </a:pPr>
                <a:r>
                  <a:rPr lang="en-US" sz="2000" b="1" dirty="0">
                    <a:effectLst>
                      <a:outerShdw blurRad="38100" dist="38100" dir="2700000" algn="tl">
                        <a:srgbClr val="000000"/>
                      </a:outerShdw>
                    </a:effectLst>
                    <a:latin typeface="Arial" charset="0"/>
                  </a:rPr>
                  <a:t>App</a:t>
                </a:r>
              </a:p>
            </p:txBody>
          </p:sp>
          <p:sp>
            <p:nvSpPr>
              <p:cNvPr id="5147" name="Line 12"/>
              <p:cNvSpPr>
                <a:spLocks noChangeShapeType="1"/>
              </p:cNvSpPr>
              <p:nvPr/>
            </p:nvSpPr>
            <p:spPr bwMode="auto">
              <a:xfrm flipH="1" flipV="1">
                <a:off x="1920" y="2928"/>
                <a:ext cx="144" cy="240"/>
              </a:xfrm>
              <a:prstGeom prst="line">
                <a:avLst/>
              </a:prstGeom>
              <a:noFill/>
              <a:ln w="9525">
                <a:solidFill>
                  <a:schemeClr val="tx1"/>
                </a:solidFill>
                <a:miter lim="800000"/>
                <a:headEnd/>
                <a:tailEnd/>
              </a:ln>
            </p:spPr>
            <p:txBody>
              <a:bodyPr wrap="none"/>
              <a:lstStyle/>
              <a:p>
                <a:endParaRPr lang="en-US"/>
              </a:p>
            </p:txBody>
          </p:sp>
          <p:sp>
            <p:nvSpPr>
              <p:cNvPr id="5148" name="Line 13"/>
              <p:cNvSpPr>
                <a:spLocks noChangeShapeType="1"/>
              </p:cNvSpPr>
              <p:nvPr/>
            </p:nvSpPr>
            <p:spPr bwMode="auto">
              <a:xfrm flipH="1" flipV="1">
                <a:off x="1152" y="2976"/>
                <a:ext cx="624" cy="432"/>
              </a:xfrm>
              <a:prstGeom prst="line">
                <a:avLst/>
              </a:prstGeom>
              <a:noFill/>
              <a:ln w="9525">
                <a:solidFill>
                  <a:schemeClr val="tx1"/>
                </a:solidFill>
                <a:miter lim="800000"/>
                <a:headEnd/>
                <a:tailEnd/>
              </a:ln>
            </p:spPr>
            <p:txBody>
              <a:bodyPr wrap="none"/>
              <a:lstStyle/>
              <a:p>
                <a:endParaRPr lang="en-US"/>
              </a:p>
            </p:txBody>
          </p:sp>
        </p:grpSp>
        <p:grpSp>
          <p:nvGrpSpPr>
            <p:cNvPr id="5128" name="Group 14"/>
            <p:cNvGrpSpPr>
              <a:grpSpLocks/>
            </p:cNvGrpSpPr>
            <p:nvPr/>
          </p:nvGrpSpPr>
          <p:grpSpPr bwMode="auto">
            <a:xfrm>
              <a:off x="6248400" y="2667000"/>
              <a:ext cx="1752600" cy="1143000"/>
              <a:chOff x="3792" y="2832"/>
              <a:chExt cx="1104" cy="720"/>
            </a:xfrm>
          </p:grpSpPr>
          <p:sp>
            <p:nvSpPr>
              <p:cNvPr id="5139" name="computr1"/>
              <p:cNvSpPr>
                <a:spLocks noEditPoints="1" noChangeArrowheads="1"/>
              </p:cNvSpPr>
              <p:nvPr/>
            </p:nvSpPr>
            <p:spPr bwMode="auto">
              <a:xfrm>
                <a:off x="3792" y="3168"/>
                <a:ext cx="384" cy="384"/>
              </a:xfrm>
              <a:custGeom>
                <a:avLst/>
                <a:gdLst>
                  <a:gd name="T0" fmla="*/ 6 w 21600"/>
                  <a:gd name="T1" fmla="*/ 0 h 21600"/>
                  <a:gd name="T2" fmla="*/ 3 w 21600"/>
                  <a:gd name="T3" fmla="*/ 0 h 21600"/>
                  <a:gd name="T4" fmla="*/ 1 w 21600"/>
                  <a:gd name="T5" fmla="*/ 0 h 21600"/>
                  <a:gd name="T6" fmla="*/ 0 w 21600"/>
                  <a:gd name="T7" fmla="*/ 5 h 21600"/>
                  <a:gd name="T8" fmla="*/ 0 w 21600"/>
                  <a:gd name="T9" fmla="*/ 7 h 21600"/>
                  <a:gd name="T10" fmla="*/ 3 w 21600"/>
                  <a:gd name="T11" fmla="*/ 7 h 21600"/>
                  <a:gd name="T12" fmla="*/ 7 w 21600"/>
                  <a:gd name="T13" fmla="*/ 7 h 21600"/>
                  <a:gd name="T14" fmla="*/ 7 w 21600"/>
                  <a:gd name="T15" fmla="*/ 5 h 21600"/>
                  <a:gd name="T16" fmla="*/ 6 w 21600"/>
                  <a:gd name="T17" fmla="*/ 4 h 21600"/>
                  <a:gd name="T18" fmla="*/ 1 w 21600"/>
                  <a:gd name="T19" fmla="*/ 4 h 21600"/>
                  <a:gd name="T20" fmla="*/ 1 w 21600"/>
                  <a:gd name="T21" fmla="*/ 2 h 21600"/>
                  <a:gd name="T22" fmla="*/ 6 w 21600"/>
                  <a:gd name="T23" fmla="*/ 2 h 21600"/>
                  <a:gd name="T24" fmla="*/ 0 w 21600"/>
                  <a:gd name="T25" fmla="*/ 6 h 21600"/>
                  <a:gd name="T26" fmla="*/ 7 w 21600"/>
                  <a:gd name="T27" fmla="*/ 6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31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CC"/>
                  </a:gs>
                  <a:gs pos="100000">
                    <a:srgbClr val="76765E"/>
                  </a:gs>
                </a:gsLst>
                <a:lin ang="2700000" scaled="1"/>
              </a:gradFill>
              <a:ln w="9525">
                <a:solidFill>
                  <a:srgbClr val="000000"/>
                </a:solidFill>
                <a:miter lim="800000"/>
                <a:headEnd/>
                <a:tailEnd/>
              </a:ln>
            </p:spPr>
            <p:txBody>
              <a:bodyPr/>
              <a:lstStyle/>
              <a:p>
                <a:endParaRPr lang="en-US"/>
              </a:p>
            </p:txBody>
          </p:sp>
          <p:sp>
            <p:nvSpPr>
              <p:cNvPr id="78864" name="Text Box 16"/>
              <p:cNvSpPr txBox="1">
                <a:spLocks noChangeArrowheads="1"/>
              </p:cNvSpPr>
              <p:nvPr/>
            </p:nvSpPr>
            <p:spPr bwMode="auto">
              <a:xfrm>
                <a:off x="3880" y="3160"/>
                <a:ext cx="220" cy="231"/>
              </a:xfrm>
              <a:prstGeom prst="rect">
                <a:avLst/>
              </a:prstGeom>
              <a:noFill/>
              <a:ln w="12700">
                <a:noFill/>
                <a:miter lim="800000"/>
                <a:headEnd type="none" w="sm" len="sm"/>
                <a:tailEnd type="none" w="sm" len="sm"/>
              </a:ln>
              <a:effectLst/>
            </p:spPr>
            <p:txBody>
              <a:bodyPr wrap="none">
                <a:spAutoFit/>
              </a:bodyPr>
              <a:lstStyle/>
              <a:p>
                <a:pPr>
                  <a:defRPr/>
                </a:pPr>
                <a:r>
                  <a:rPr lang="en-US" b="1">
                    <a:solidFill>
                      <a:schemeClr val="folHlink"/>
                    </a:solidFill>
                    <a:effectLst>
                      <a:outerShdw blurRad="38100" dist="38100" dir="2700000" algn="tl">
                        <a:srgbClr val="000000"/>
                      </a:outerShdw>
                    </a:effectLst>
                    <a:latin typeface="Arial" charset="0"/>
                  </a:rPr>
                  <a:t>B</a:t>
                </a:r>
              </a:p>
            </p:txBody>
          </p:sp>
          <p:sp>
            <p:nvSpPr>
              <p:cNvPr id="78865" name="Oval 17"/>
              <p:cNvSpPr>
                <a:spLocks noChangeArrowheads="1"/>
              </p:cNvSpPr>
              <p:nvPr/>
            </p:nvSpPr>
            <p:spPr bwMode="auto">
              <a:xfrm>
                <a:off x="4128" y="2832"/>
                <a:ext cx="768" cy="240"/>
              </a:xfrm>
              <a:prstGeom prst="ellipse">
                <a:avLst/>
              </a:prstGeom>
              <a:solidFill>
                <a:srgbClr val="C0C0C0"/>
              </a:solidFill>
              <a:ln w="12700">
                <a:solidFill>
                  <a:schemeClr val="tx1"/>
                </a:solidFill>
                <a:round/>
                <a:headEnd type="none" w="sm" len="sm"/>
                <a:tailEnd type="none" w="sm" len="sm"/>
              </a:ln>
              <a:effectLst/>
            </p:spPr>
            <p:txBody>
              <a:bodyPr wrap="none" anchor="ctr"/>
              <a:lstStyle/>
              <a:p>
                <a:pPr algn="ctr">
                  <a:defRPr/>
                </a:pPr>
                <a:r>
                  <a:rPr lang="en-US" sz="2000" b="1">
                    <a:effectLst>
                      <a:outerShdw blurRad="38100" dist="38100" dir="2700000" algn="tl">
                        <a:srgbClr val="000000"/>
                      </a:outerShdw>
                    </a:effectLst>
                    <a:latin typeface="Arial" charset="0"/>
                  </a:rPr>
                  <a:t>App</a:t>
                </a:r>
              </a:p>
            </p:txBody>
          </p:sp>
          <p:sp>
            <p:nvSpPr>
              <p:cNvPr id="5142" name="Line 18"/>
              <p:cNvSpPr>
                <a:spLocks noChangeShapeType="1"/>
              </p:cNvSpPr>
              <p:nvPr/>
            </p:nvSpPr>
            <p:spPr bwMode="auto">
              <a:xfrm flipV="1">
                <a:off x="3828" y="2928"/>
                <a:ext cx="300" cy="240"/>
              </a:xfrm>
              <a:prstGeom prst="line">
                <a:avLst/>
              </a:prstGeom>
              <a:noFill/>
              <a:ln w="9525">
                <a:solidFill>
                  <a:schemeClr val="tx1"/>
                </a:solidFill>
                <a:miter lim="800000"/>
                <a:headEnd/>
                <a:tailEnd/>
              </a:ln>
            </p:spPr>
            <p:txBody>
              <a:bodyPr wrap="none"/>
              <a:lstStyle/>
              <a:p>
                <a:endParaRPr lang="en-US"/>
              </a:p>
            </p:txBody>
          </p:sp>
          <p:sp>
            <p:nvSpPr>
              <p:cNvPr id="5143" name="Line 19"/>
              <p:cNvSpPr>
                <a:spLocks noChangeShapeType="1"/>
              </p:cNvSpPr>
              <p:nvPr/>
            </p:nvSpPr>
            <p:spPr bwMode="auto">
              <a:xfrm flipV="1">
                <a:off x="4144" y="3000"/>
                <a:ext cx="720" cy="400"/>
              </a:xfrm>
              <a:prstGeom prst="line">
                <a:avLst/>
              </a:prstGeom>
              <a:noFill/>
              <a:ln w="9525">
                <a:solidFill>
                  <a:schemeClr val="tx1"/>
                </a:solidFill>
                <a:miter lim="800000"/>
                <a:headEnd/>
                <a:tailEnd/>
              </a:ln>
            </p:spPr>
            <p:txBody>
              <a:bodyPr wrap="none"/>
              <a:lstStyle/>
              <a:p>
                <a:endParaRPr lang="en-US"/>
              </a:p>
            </p:txBody>
          </p:sp>
        </p:grpSp>
      </p:grpSp>
      <p:grpSp>
        <p:nvGrpSpPr>
          <p:cNvPr id="5" name="Group 20"/>
          <p:cNvGrpSpPr>
            <a:grpSpLocks/>
          </p:cNvGrpSpPr>
          <p:nvPr/>
        </p:nvGrpSpPr>
        <p:grpSpPr bwMode="auto">
          <a:xfrm>
            <a:off x="3048000" y="2590800"/>
            <a:ext cx="3124200" cy="457200"/>
            <a:chOff x="1920" y="3456"/>
            <a:chExt cx="1968" cy="288"/>
          </a:xfrm>
        </p:grpSpPr>
        <p:sp>
          <p:nvSpPr>
            <p:cNvPr id="78869" name="Oval 21"/>
            <p:cNvSpPr>
              <a:spLocks noChangeArrowheads="1"/>
            </p:cNvSpPr>
            <p:nvPr/>
          </p:nvSpPr>
          <p:spPr bwMode="auto">
            <a:xfrm>
              <a:off x="3792" y="3456"/>
              <a:ext cx="96" cy="288"/>
            </a:xfrm>
            <a:prstGeom prst="ellipse">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78870" name="Rectangle 22"/>
            <p:cNvSpPr>
              <a:spLocks noChangeArrowheads="1"/>
            </p:cNvSpPr>
            <p:nvPr/>
          </p:nvSpPr>
          <p:spPr bwMode="auto">
            <a:xfrm>
              <a:off x="1968" y="3456"/>
              <a:ext cx="1872" cy="288"/>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5138" name="Oval 23"/>
            <p:cNvSpPr>
              <a:spLocks noChangeArrowheads="1"/>
            </p:cNvSpPr>
            <p:nvPr/>
          </p:nvSpPr>
          <p:spPr bwMode="auto">
            <a:xfrm>
              <a:off x="1920" y="3456"/>
              <a:ext cx="96" cy="288"/>
            </a:xfrm>
            <a:prstGeom prst="ellipse">
              <a:avLst/>
            </a:prstGeom>
            <a:solidFill>
              <a:schemeClr val="accent1"/>
            </a:solidFill>
            <a:ln w="9525">
              <a:noFill/>
              <a:round/>
              <a:headEnd/>
              <a:tailEnd/>
            </a:ln>
          </p:spPr>
          <p:txBody>
            <a:bodyPr wrap="none" anchor="ctr"/>
            <a:lstStyle/>
            <a:p>
              <a:endParaRPr lang="en-US"/>
            </a:p>
          </p:txBody>
        </p:sp>
      </p:grpSp>
      <p:grpSp>
        <p:nvGrpSpPr>
          <p:cNvPr id="35" name="Group 34"/>
          <p:cNvGrpSpPr/>
          <p:nvPr/>
        </p:nvGrpSpPr>
        <p:grpSpPr>
          <a:xfrm>
            <a:off x="2667000" y="2895600"/>
            <a:ext cx="3886200" cy="0"/>
            <a:chOff x="2667000" y="2895600"/>
            <a:chExt cx="3886200" cy="0"/>
          </a:xfrm>
        </p:grpSpPr>
        <p:sp>
          <p:nvSpPr>
            <p:cNvPr id="5135" name="Line 26"/>
            <p:cNvSpPr>
              <a:spLocks noChangeShapeType="1"/>
            </p:cNvSpPr>
            <p:nvPr/>
          </p:nvSpPr>
          <p:spPr bwMode="auto">
            <a:xfrm>
              <a:off x="2667000" y="2895600"/>
              <a:ext cx="304800" cy="0"/>
            </a:xfrm>
            <a:prstGeom prst="line">
              <a:avLst/>
            </a:prstGeom>
            <a:noFill/>
            <a:ln w="38100">
              <a:solidFill>
                <a:schemeClr val="folHlink"/>
              </a:solidFill>
              <a:miter lim="800000"/>
              <a:headEnd type="triangle" w="med" len="med"/>
              <a:tailEnd/>
            </a:ln>
          </p:spPr>
          <p:txBody>
            <a:bodyPr wrap="none"/>
            <a:lstStyle/>
            <a:p>
              <a:endParaRPr lang="en-US"/>
            </a:p>
          </p:txBody>
        </p:sp>
        <p:sp>
          <p:nvSpPr>
            <p:cNvPr id="5133" name="Line 29"/>
            <p:cNvSpPr>
              <a:spLocks noChangeShapeType="1"/>
            </p:cNvSpPr>
            <p:nvPr/>
          </p:nvSpPr>
          <p:spPr bwMode="auto">
            <a:xfrm>
              <a:off x="6248400" y="2895600"/>
              <a:ext cx="304800" cy="0"/>
            </a:xfrm>
            <a:prstGeom prst="line">
              <a:avLst/>
            </a:prstGeom>
            <a:noFill/>
            <a:ln w="38100">
              <a:solidFill>
                <a:schemeClr val="folHlink"/>
              </a:solidFill>
              <a:miter lim="800000"/>
              <a:headEnd type="triangle" w="med" len="med"/>
              <a:tailEnd/>
            </a:ln>
          </p:spPr>
          <p:txBody>
            <a:bodyPr wrap="none"/>
            <a:lstStyle/>
            <a:p>
              <a:endParaRPr lang="en-US"/>
            </a:p>
          </p:txBody>
        </p:sp>
      </p:grpSp>
      <p:grpSp>
        <p:nvGrpSpPr>
          <p:cNvPr id="33" name="Group 32"/>
          <p:cNvGrpSpPr/>
          <p:nvPr/>
        </p:nvGrpSpPr>
        <p:grpSpPr>
          <a:xfrm>
            <a:off x="2432536" y="2373868"/>
            <a:ext cx="691664" cy="369332"/>
            <a:chOff x="2432536" y="2373868"/>
            <a:chExt cx="691664" cy="369332"/>
          </a:xfrm>
        </p:grpSpPr>
        <p:sp>
          <p:nvSpPr>
            <p:cNvPr id="5134" name="Line 25"/>
            <p:cNvSpPr>
              <a:spLocks noChangeShapeType="1"/>
            </p:cNvSpPr>
            <p:nvPr/>
          </p:nvSpPr>
          <p:spPr bwMode="auto">
            <a:xfrm>
              <a:off x="2667000" y="2743200"/>
              <a:ext cx="304800" cy="0"/>
            </a:xfrm>
            <a:prstGeom prst="line">
              <a:avLst/>
            </a:prstGeom>
            <a:noFill/>
            <a:ln w="38100">
              <a:solidFill>
                <a:schemeClr val="tx2"/>
              </a:solidFill>
              <a:miter lim="800000"/>
              <a:headEnd/>
              <a:tailEnd type="triangle" w="med" len="med"/>
            </a:ln>
          </p:spPr>
          <p:txBody>
            <a:bodyPr wrap="none"/>
            <a:lstStyle/>
            <a:p>
              <a:endParaRPr lang="en-US"/>
            </a:p>
          </p:txBody>
        </p:sp>
        <p:sp>
          <p:nvSpPr>
            <p:cNvPr id="31" name="TextBox 30"/>
            <p:cNvSpPr txBox="1"/>
            <p:nvPr/>
          </p:nvSpPr>
          <p:spPr>
            <a:xfrm>
              <a:off x="2432536" y="2373868"/>
              <a:ext cx="691664" cy="369332"/>
            </a:xfrm>
            <a:prstGeom prst="rect">
              <a:avLst/>
            </a:prstGeom>
            <a:noFill/>
          </p:spPr>
          <p:txBody>
            <a:bodyPr wrap="none" rtlCol="0">
              <a:spAutoFit/>
            </a:bodyPr>
            <a:lstStyle/>
            <a:p>
              <a:r>
                <a:rPr lang="en-US" dirty="0" smtClean="0"/>
                <a:t>write</a:t>
              </a:r>
              <a:endParaRPr lang="en-US" dirty="0"/>
            </a:p>
          </p:txBody>
        </p:sp>
      </p:grpSp>
      <p:grpSp>
        <p:nvGrpSpPr>
          <p:cNvPr id="34" name="Group 33"/>
          <p:cNvGrpSpPr/>
          <p:nvPr/>
        </p:nvGrpSpPr>
        <p:grpSpPr>
          <a:xfrm>
            <a:off x="6096000" y="2373868"/>
            <a:ext cx="638765" cy="369332"/>
            <a:chOff x="6096000" y="2373868"/>
            <a:chExt cx="638765" cy="369332"/>
          </a:xfrm>
        </p:grpSpPr>
        <p:sp>
          <p:nvSpPr>
            <p:cNvPr id="5132" name="Line 28"/>
            <p:cNvSpPr>
              <a:spLocks noChangeShapeType="1"/>
            </p:cNvSpPr>
            <p:nvPr/>
          </p:nvSpPr>
          <p:spPr bwMode="auto">
            <a:xfrm>
              <a:off x="6248400" y="2743200"/>
              <a:ext cx="304800" cy="0"/>
            </a:xfrm>
            <a:prstGeom prst="line">
              <a:avLst/>
            </a:prstGeom>
            <a:noFill/>
            <a:ln w="38100">
              <a:solidFill>
                <a:schemeClr val="tx2"/>
              </a:solidFill>
              <a:miter lim="800000"/>
              <a:headEnd/>
              <a:tailEnd type="triangle" w="med" len="med"/>
            </a:ln>
          </p:spPr>
          <p:txBody>
            <a:bodyPr wrap="none"/>
            <a:lstStyle/>
            <a:p>
              <a:endParaRPr lang="en-US"/>
            </a:p>
          </p:txBody>
        </p:sp>
        <p:sp>
          <p:nvSpPr>
            <p:cNvPr id="32" name="TextBox 31"/>
            <p:cNvSpPr txBox="1"/>
            <p:nvPr/>
          </p:nvSpPr>
          <p:spPr>
            <a:xfrm>
              <a:off x="6096000" y="2373868"/>
              <a:ext cx="638765" cy="369332"/>
            </a:xfrm>
            <a:prstGeom prst="rect">
              <a:avLst/>
            </a:prstGeom>
            <a:noFill/>
          </p:spPr>
          <p:txBody>
            <a:bodyPr wrap="none" rtlCol="0">
              <a:spAutoFit/>
            </a:bodyPr>
            <a:lstStyle/>
            <a:p>
              <a:r>
                <a:rPr lang="en-US" dirty="0" smtClean="0"/>
                <a:t>read</a:t>
              </a:r>
              <a:endParaRPr lang="en-US" dirty="0"/>
            </a:p>
          </p:txBody>
        </p:sp>
      </p:grpSp>
    </p:spTree>
    <p:extLst>
      <p:ext uri="{BB962C8B-B14F-4D97-AF65-F5344CB8AC3E}">
        <p14:creationId xmlns:p14="http://schemas.microsoft.com/office/powerpoint/2010/main" val="30361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7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8"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43552B5-CF4B-4CA6-8BD0-D43D82AA14FB}" type="slidenum">
              <a:rPr lang="en-US"/>
              <a:pPr>
                <a:defRPr/>
              </a:pPr>
              <a:t>89</a:t>
            </a:fld>
            <a:endParaRPr lang="en-US"/>
          </a:p>
        </p:txBody>
      </p:sp>
      <p:sp>
        <p:nvSpPr>
          <p:cNvPr id="69636" name="Rectangle 4"/>
          <p:cNvSpPr>
            <a:spLocks noGrp="1" noChangeArrowheads="1"/>
          </p:cNvSpPr>
          <p:nvPr>
            <p:ph type="title"/>
          </p:nvPr>
        </p:nvSpPr>
        <p:spPr/>
        <p:txBody>
          <a:bodyPr/>
          <a:lstStyle/>
          <a:p>
            <a:pPr eaLnBrk="1" hangingPunct="1">
              <a:defRPr/>
            </a:pPr>
            <a:r>
              <a:rPr lang="en-US" smtClean="0"/>
              <a:t>Circuit vs. Packet Switching</a:t>
            </a:r>
          </a:p>
        </p:txBody>
      </p:sp>
      <p:sp>
        <p:nvSpPr>
          <p:cNvPr id="69637" name="Rectangle 5"/>
          <p:cNvSpPr>
            <a:spLocks noGrp="1" noChangeArrowheads="1"/>
          </p:cNvSpPr>
          <p:nvPr>
            <p:ph type="body" idx="1"/>
          </p:nvPr>
        </p:nvSpPr>
        <p:spPr/>
        <p:txBody>
          <a:bodyPr/>
          <a:lstStyle/>
          <a:p>
            <a:pPr eaLnBrk="1" hangingPunct="1">
              <a:lnSpc>
                <a:spcPct val="90000"/>
              </a:lnSpc>
              <a:defRPr/>
            </a:pPr>
            <a:r>
              <a:rPr lang="en-US" sz="2800" dirty="0" smtClean="0"/>
              <a:t>Early communication networks</a:t>
            </a:r>
          </a:p>
          <a:p>
            <a:pPr lvl="1" eaLnBrk="1" hangingPunct="1">
              <a:lnSpc>
                <a:spcPct val="90000"/>
              </a:lnSpc>
              <a:defRPr/>
            </a:pPr>
            <a:r>
              <a:rPr lang="en-US" sz="2400" dirty="0" smtClean="0">
                <a:solidFill>
                  <a:schemeClr val="folHlink"/>
                </a:solidFill>
              </a:rPr>
              <a:t>Dedicated circuit</a:t>
            </a:r>
          </a:p>
          <a:p>
            <a:pPr eaLnBrk="1" hangingPunct="1">
              <a:lnSpc>
                <a:spcPct val="90000"/>
              </a:lnSpc>
              <a:defRPr/>
            </a:pPr>
            <a:r>
              <a:rPr lang="en-US" sz="2800" dirty="0" smtClean="0"/>
              <a:t>Electronic switches are used</a:t>
            </a:r>
          </a:p>
          <a:p>
            <a:pPr lvl="1" eaLnBrk="1" hangingPunct="1">
              <a:lnSpc>
                <a:spcPct val="90000"/>
              </a:lnSpc>
              <a:defRPr/>
            </a:pPr>
            <a:r>
              <a:rPr lang="en-US" sz="2400" dirty="0" smtClean="0">
                <a:solidFill>
                  <a:schemeClr val="folHlink"/>
                </a:solidFill>
              </a:rPr>
              <a:t>Circuit switching</a:t>
            </a:r>
          </a:p>
          <a:p>
            <a:pPr eaLnBrk="1" hangingPunct="1">
              <a:lnSpc>
                <a:spcPct val="90000"/>
              </a:lnSpc>
              <a:defRPr/>
            </a:pPr>
            <a:r>
              <a:rPr lang="en-US" sz="2800" dirty="0" smtClean="0"/>
              <a:t>In 1960s, </a:t>
            </a:r>
            <a:r>
              <a:rPr lang="en-US" sz="2800" dirty="0" smtClean="0">
                <a:solidFill>
                  <a:schemeClr val="folHlink"/>
                </a:solidFill>
              </a:rPr>
              <a:t>packet switching</a:t>
            </a:r>
            <a:r>
              <a:rPr lang="en-US" sz="2800" dirty="0" smtClean="0"/>
              <a:t> concept revolutionized data communications</a:t>
            </a:r>
          </a:p>
          <a:p>
            <a:pPr lvl="1" eaLnBrk="1" hangingPunct="1">
              <a:lnSpc>
                <a:spcPct val="90000"/>
              </a:lnSpc>
              <a:defRPr/>
            </a:pPr>
            <a:r>
              <a:rPr lang="en-US" sz="2400" dirty="0" smtClean="0"/>
              <a:t>Provides the basis for the modern Internet</a:t>
            </a:r>
          </a:p>
          <a:p>
            <a:pPr lvl="1" eaLnBrk="1" hangingPunct="1">
              <a:lnSpc>
                <a:spcPct val="90000"/>
              </a:lnSpc>
              <a:defRPr/>
            </a:pPr>
            <a:r>
              <a:rPr lang="en-US" sz="2400" dirty="0" smtClean="0"/>
              <a:t>Allows multiple users to </a:t>
            </a:r>
            <a:r>
              <a:rPr lang="en-US" sz="2400" dirty="0" smtClean="0">
                <a:solidFill>
                  <a:schemeClr val="hlink"/>
                </a:solidFill>
              </a:rPr>
              <a:t>share</a:t>
            </a:r>
            <a:r>
              <a:rPr lang="en-US" sz="2400" dirty="0" smtClean="0"/>
              <a:t> a network</a:t>
            </a:r>
          </a:p>
          <a:p>
            <a:pPr lvl="1" eaLnBrk="1" hangingPunct="1">
              <a:lnSpc>
                <a:spcPct val="90000"/>
              </a:lnSpc>
              <a:defRPr/>
            </a:pPr>
            <a:r>
              <a:rPr lang="en-US" sz="2400" dirty="0" smtClean="0"/>
              <a:t>Divides data into small blocks, called </a:t>
            </a:r>
            <a:r>
              <a:rPr lang="en-US" sz="2400" dirty="0" smtClean="0">
                <a:solidFill>
                  <a:schemeClr val="hlink"/>
                </a:solidFill>
              </a:rPr>
              <a:t>packets</a:t>
            </a:r>
          </a:p>
          <a:p>
            <a:pPr lvl="1" eaLnBrk="1" hangingPunct="1">
              <a:lnSpc>
                <a:spcPct val="90000"/>
              </a:lnSpc>
              <a:defRPr/>
            </a:pPr>
            <a:r>
              <a:rPr lang="en-US" sz="2400" dirty="0" smtClean="0"/>
              <a:t>Includes an </a:t>
            </a:r>
            <a:r>
              <a:rPr lang="en-US" sz="2400" dirty="0" smtClean="0">
                <a:solidFill>
                  <a:schemeClr val="hlink"/>
                </a:solidFill>
              </a:rPr>
              <a:t>identification</a:t>
            </a:r>
            <a:r>
              <a:rPr lang="en-US" sz="2400" dirty="0" smtClean="0"/>
              <a:t> of the intended recipient in each packet</a:t>
            </a:r>
          </a:p>
        </p:txBody>
      </p:sp>
    </p:spTree>
    <p:extLst>
      <p:ext uri="{BB962C8B-B14F-4D97-AF65-F5344CB8AC3E}">
        <p14:creationId xmlns:p14="http://schemas.microsoft.com/office/powerpoint/2010/main" val="245480748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28883B6-59DA-4628-BDF5-AF653E2B7563}" type="slidenum">
              <a:rPr lang="en-US"/>
              <a:pPr>
                <a:defRPr/>
              </a:pPr>
              <a:t>9</a:t>
            </a:fld>
            <a:endParaRPr lang="en-US"/>
          </a:p>
        </p:txBody>
      </p:sp>
      <p:sp>
        <p:nvSpPr>
          <p:cNvPr id="18434" name="Rectangle 2"/>
          <p:cNvSpPr>
            <a:spLocks noGrp="1" noChangeArrowheads="1"/>
          </p:cNvSpPr>
          <p:nvPr>
            <p:ph type="title"/>
          </p:nvPr>
        </p:nvSpPr>
        <p:spPr/>
        <p:txBody>
          <a:bodyPr/>
          <a:lstStyle/>
          <a:p>
            <a:pPr eaLnBrk="1" hangingPunct="1">
              <a:defRPr/>
            </a:pPr>
            <a:r>
              <a:rPr lang="en-US" smtClean="0"/>
              <a:t>Protocols and Standards</a:t>
            </a:r>
          </a:p>
        </p:txBody>
      </p:sp>
      <p:sp>
        <p:nvSpPr>
          <p:cNvPr id="18435" name="Rectangle 3"/>
          <p:cNvSpPr>
            <a:spLocks noGrp="1" noChangeArrowheads="1"/>
          </p:cNvSpPr>
          <p:nvPr>
            <p:ph type="body" idx="1"/>
          </p:nvPr>
        </p:nvSpPr>
        <p:spPr/>
        <p:txBody>
          <a:bodyPr/>
          <a:lstStyle/>
          <a:p>
            <a:pPr eaLnBrk="1" hangingPunct="1">
              <a:lnSpc>
                <a:spcPct val="90000"/>
              </a:lnSpc>
              <a:defRPr/>
            </a:pPr>
            <a:r>
              <a:rPr lang="en-US" b="1" smtClean="0"/>
              <a:t>Protocol</a:t>
            </a:r>
          </a:p>
          <a:p>
            <a:pPr lvl="1" eaLnBrk="1" hangingPunct="1">
              <a:lnSpc>
                <a:spcPct val="90000"/>
              </a:lnSpc>
              <a:defRPr/>
            </a:pPr>
            <a:r>
              <a:rPr lang="en-US" smtClean="0"/>
              <a:t>A set of rules governing data communications</a:t>
            </a:r>
          </a:p>
          <a:p>
            <a:pPr lvl="2" eaLnBrk="1" hangingPunct="1">
              <a:lnSpc>
                <a:spcPct val="90000"/>
              </a:lnSpc>
              <a:defRPr/>
            </a:pPr>
            <a:r>
              <a:rPr lang="en-US" b="1" smtClean="0">
                <a:solidFill>
                  <a:schemeClr val="folHlink"/>
                </a:solidFill>
              </a:rPr>
              <a:t>Syntax:</a:t>
            </a:r>
            <a:r>
              <a:rPr lang="en-US" smtClean="0"/>
              <a:t> format of data block</a:t>
            </a:r>
          </a:p>
          <a:p>
            <a:pPr lvl="2" eaLnBrk="1" hangingPunct="1">
              <a:lnSpc>
                <a:spcPct val="90000"/>
              </a:lnSpc>
              <a:defRPr/>
            </a:pPr>
            <a:r>
              <a:rPr lang="en-US" b="1" smtClean="0">
                <a:solidFill>
                  <a:schemeClr val="folHlink"/>
                </a:solidFill>
              </a:rPr>
              <a:t>Semantics:</a:t>
            </a:r>
            <a:r>
              <a:rPr lang="en-US" smtClean="0"/>
              <a:t> meaning of each section</a:t>
            </a:r>
          </a:p>
          <a:p>
            <a:pPr lvl="2" eaLnBrk="1" hangingPunct="1">
              <a:lnSpc>
                <a:spcPct val="90000"/>
              </a:lnSpc>
              <a:defRPr/>
            </a:pPr>
            <a:r>
              <a:rPr lang="en-US" b="1" smtClean="0">
                <a:solidFill>
                  <a:schemeClr val="folHlink"/>
                </a:solidFill>
              </a:rPr>
              <a:t>Timing:</a:t>
            </a:r>
            <a:r>
              <a:rPr lang="en-US" smtClean="0"/>
              <a:t> speed and sequencing</a:t>
            </a:r>
          </a:p>
          <a:p>
            <a:pPr eaLnBrk="1" hangingPunct="1">
              <a:lnSpc>
                <a:spcPct val="90000"/>
              </a:lnSpc>
              <a:defRPr/>
            </a:pPr>
            <a:r>
              <a:rPr lang="en-US" b="1" smtClean="0"/>
              <a:t>Standards</a:t>
            </a:r>
          </a:p>
          <a:p>
            <a:pPr lvl="1" eaLnBrk="1" hangingPunct="1">
              <a:lnSpc>
                <a:spcPct val="90000"/>
              </a:lnSpc>
              <a:defRPr/>
            </a:pPr>
            <a:r>
              <a:rPr lang="en-US" i="1" smtClean="0"/>
              <a:t>De facto</a:t>
            </a:r>
            <a:r>
              <a:rPr lang="en-US" smtClean="0"/>
              <a:t> (in practice) standards </a:t>
            </a:r>
          </a:p>
          <a:p>
            <a:pPr lvl="2" eaLnBrk="1" hangingPunct="1">
              <a:lnSpc>
                <a:spcPct val="90000"/>
              </a:lnSpc>
              <a:buFont typeface="Wingdings" pitchFamily="2" charset="2"/>
              <a:buNone/>
              <a:defRPr/>
            </a:pPr>
            <a:r>
              <a:rPr lang="en-US" smtClean="0">
                <a:sym typeface="Symbol" pitchFamily="18" charset="2"/>
              </a:rPr>
              <a:t> </a:t>
            </a:r>
            <a:r>
              <a:rPr lang="en-US" smtClean="0"/>
              <a:t>not approved but widely adopted</a:t>
            </a:r>
          </a:p>
          <a:p>
            <a:pPr lvl="1" eaLnBrk="1" hangingPunct="1">
              <a:lnSpc>
                <a:spcPct val="90000"/>
              </a:lnSpc>
              <a:defRPr/>
            </a:pPr>
            <a:r>
              <a:rPr lang="en-US" i="1" smtClean="0"/>
              <a:t>De jure</a:t>
            </a:r>
            <a:r>
              <a:rPr lang="en-US" smtClean="0"/>
              <a:t> (in law) standards</a:t>
            </a:r>
          </a:p>
          <a:p>
            <a:pPr lvl="2" eaLnBrk="1" hangingPunct="1">
              <a:lnSpc>
                <a:spcPct val="90000"/>
              </a:lnSpc>
              <a:buFont typeface="Wingdings" pitchFamily="2" charset="2"/>
              <a:buNone/>
              <a:defRPr/>
            </a:pPr>
            <a:r>
              <a:rPr lang="en-US" smtClean="0">
                <a:sym typeface="Symbol" pitchFamily="18" charset="2"/>
              </a:rPr>
              <a:t> </a:t>
            </a:r>
            <a:r>
              <a:rPr lang="en-US" smtClean="0"/>
              <a:t>approved by an organization</a:t>
            </a:r>
          </a:p>
        </p:txBody>
      </p:sp>
    </p:spTree>
    <p:extLst>
      <p:ext uri="{BB962C8B-B14F-4D97-AF65-F5344CB8AC3E}">
        <p14:creationId xmlns:p14="http://schemas.microsoft.com/office/powerpoint/2010/main" val="179430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dissolv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dissolv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dissolve">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dissolve">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dissolve">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dissolve">
                                      <p:cBhvr>
                                        <p:cTn id="32" dur="500"/>
                                        <p:tgtEl>
                                          <p:spTgt spid="18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Effect transition="in" filter="dissolve">
                                      <p:cBhvr>
                                        <p:cTn id="37" dur="500"/>
                                        <p:tgtEl>
                                          <p:spTgt spid="18435">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dissolve">
                                      <p:cBhvr>
                                        <p:cTn id="40" dur="500"/>
                                        <p:tgtEl>
                                          <p:spTgt spid="1843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8435">
                                            <p:txEl>
                                              <p:pRg st="8" end="8"/>
                                            </p:txEl>
                                          </p:spTgt>
                                        </p:tgtEl>
                                        <p:attrNameLst>
                                          <p:attrName>style.visibility</p:attrName>
                                        </p:attrNameLst>
                                      </p:cBhvr>
                                      <p:to>
                                        <p:strVal val="visible"/>
                                      </p:to>
                                    </p:set>
                                    <p:animEffect transition="in" filter="dissolve">
                                      <p:cBhvr>
                                        <p:cTn id="45" dur="500"/>
                                        <p:tgtEl>
                                          <p:spTgt spid="18435">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8435">
                                            <p:txEl>
                                              <p:pRg st="9" end="9"/>
                                            </p:txEl>
                                          </p:spTgt>
                                        </p:tgtEl>
                                        <p:attrNameLst>
                                          <p:attrName>style.visibility</p:attrName>
                                        </p:attrNameLst>
                                      </p:cBhvr>
                                      <p:to>
                                        <p:strVal val="visible"/>
                                      </p:to>
                                    </p:set>
                                    <p:animEffect transition="in" filter="dissolve">
                                      <p:cBhvr>
                                        <p:cTn id="48"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5"/>
          <p:cNvSpPr>
            <a:spLocks noGrp="1"/>
          </p:cNvSpPr>
          <p:nvPr>
            <p:ph type="sldNum" sz="quarter" idx="12"/>
          </p:nvPr>
        </p:nvSpPr>
        <p:spPr/>
        <p:txBody>
          <a:bodyPr/>
          <a:lstStyle/>
          <a:p>
            <a:pPr>
              <a:defRPr/>
            </a:pPr>
            <a:fld id="{564177DC-1A3F-43DC-9B5D-E1477CE2B42F}" type="slidenum">
              <a:rPr lang="en-US"/>
              <a:pPr>
                <a:defRPr/>
              </a:pPr>
              <a:t>90</a:t>
            </a:fld>
            <a:endParaRPr lang="en-US"/>
          </a:p>
        </p:txBody>
      </p:sp>
      <p:sp>
        <p:nvSpPr>
          <p:cNvPr id="81922" name="Rectangle 2"/>
          <p:cNvSpPr>
            <a:spLocks noGrp="1" noChangeArrowheads="1"/>
          </p:cNvSpPr>
          <p:nvPr>
            <p:ph type="title"/>
          </p:nvPr>
        </p:nvSpPr>
        <p:spPr/>
        <p:txBody>
          <a:bodyPr/>
          <a:lstStyle/>
          <a:p>
            <a:pPr eaLnBrk="1" hangingPunct="1">
              <a:defRPr/>
            </a:pPr>
            <a:r>
              <a:rPr lang="en-US" smtClean="0"/>
              <a:t>Circuit vs. Packet Switching</a:t>
            </a:r>
          </a:p>
        </p:txBody>
      </p:sp>
      <p:sp>
        <p:nvSpPr>
          <p:cNvPr id="81923" name="Rectangle 3"/>
          <p:cNvSpPr>
            <a:spLocks noGrp="1" noChangeArrowheads="1"/>
          </p:cNvSpPr>
          <p:nvPr>
            <p:ph type="body" idx="1"/>
          </p:nvPr>
        </p:nvSpPr>
        <p:spPr>
          <a:xfrm>
            <a:off x="457200" y="1143000"/>
            <a:ext cx="8229600" cy="5410200"/>
          </a:xfrm>
        </p:spPr>
        <p:txBody>
          <a:bodyPr/>
          <a:lstStyle/>
          <a:p>
            <a:pPr eaLnBrk="1" hangingPunct="1">
              <a:lnSpc>
                <a:spcPct val="90000"/>
              </a:lnSpc>
              <a:defRPr/>
            </a:pPr>
            <a:r>
              <a:rPr lang="en-US" sz="2800" smtClean="0">
                <a:solidFill>
                  <a:schemeClr val="folHlink"/>
                </a:solidFill>
              </a:rPr>
              <a:t>Dedicated circuits</a:t>
            </a:r>
          </a:p>
          <a:p>
            <a:pPr eaLnBrk="1" hangingPunct="1">
              <a:lnSpc>
                <a:spcPct val="90000"/>
              </a:lnSpc>
              <a:defRPr/>
            </a:pPr>
            <a:r>
              <a:rPr lang="en-US" sz="2800" smtClean="0">
                <a:solidFill>
                  <a:schemeClr val="folHlink"/>
                </a:solidFill>
              </a:rPr>
              <a:t>Circuit switching</a:t>
            </a:r>
          </a:p>
          <a:p>
            <a:pPr lvl="1" eaLnBrk="1" hangingPunct="1">
              <a:lnSpc>
                <a:spcPct val="90000"/>
              </a:lnSpc>
              <a:defRPr/>
            </a:pPr>
            <a:r>
              <a:rPr lang="en-US" sz="2400" smtClean="0"/>
              <a:t>Telephone switches</a:t>
            </a:r>
            <a:br>
              <a:rPr lang="en-US" sz="2400" smtClean="0"/>
            </a:br>
            <a:r>
              <a:rPr lang="en-US" sz="2400" smtClean="0"/>
              <a:t>establish circuits</a:t>
            </a:r>
            <a:br>
              <a:rPr lang="en-US" sz="2400" smtClean="0"/>
            </a:br>
            <a:r>
              <a:rPr lang="en-US" sz="2400" smtClean="0"/>
              <a:t>for communication</a:t>
            </a:r>
          </a:p>
          <a:p>
            <a:pPr eaLnBrk="1" hangingPunct="1">
              <a:lnSpc>
                <a:spcPct val="90000"/>
              </a:lnSpc>
              <a:defRPr/>
            </a:pPr>
            <a:r>
              <a:rPr lang="en-US" sz="2800" smtClean="0">
                <a:solidFill>
                  <a:schemeClr val="folHlink"/>
                </a:solidFill>
              </a:rPr>
              <a:t>Packet switching</a:t>
            </a:r>
          </a:p>
          <a:p>
            <a:pPr lvl="1" eaLnBrk="1" hangingPunct="1">
              <a:lnSpc>
                <a:spcPct val="90000"/>
              </a:lnSpc>
              <a:defRPr/>
            </a:pPr>
            <a:r>
              <a:rPr lang="en-US" sz="2400" smtClean="0"/>
              <a:t>Data are put into</a:t>
            </a:r>
            <a:br>
              <a:rPr lang="en-US" sz="2400" smtClean="0"/>
            </a:br>
            <a:r>
              <a:rPr lang="en-US" sz="2400" smtClean="0"/>
              <a:t>packets</a:t>
            </a:r>
          </a:p>
          <a:p>
            <a:pPr lvl="1" eaLnBrk="1" hangingPunct="1">
              <a:lnSpc>
                <a:spcPct val="90000"/>
              </a:lnSpc>
              <a:defRPr/>
            </a:pPr>
            <a:r>
              <a:rPr lang="en-US" sz="2400" smtClean="0"/>
              <a:t>Each stamped with</a:t>
            </a:r>
            <a:br>
              <a:rPr lang="en-US" sz="2400" smtClean="0"/>
            </a:br>
            <a:r>
              <a:rPr lang="en-US" sz="2400" smtClean="0">
                <a:solidFill>
                  <a:schemeClr val="hlink"/>
                </a:solidFill>
              </a:rPr>
              <a:t>source</a:t>
            </a:r>
            <a:r>
              <a:rPr lang="en-US" sz="2400" smtClean="0"/>
              <a:t> and </a:t>
            </a:r>
            <a:r>
              <a:rPr lang="en-US" sz="2400" smtClean="0">
                <a:solidFill>
                  <a:schemeClr val="hlink"/>
                </a:solidFill>
              </a:rPr>
              <a:t>destination</a:t>
            </a:r>
            <a:r>
              <a:rPr lang="en-US" sz="2400" smtClean="0"/>
              <a:t/>
            </a:r>
            <a:br>
              <a:rPr lang="en-US" sz="2400" smtClean="0"/>
            </a:br>
            <a:r>
              <a:rPr lang="en-US" sz="2400" smtClean="0"/>
              <a:t>addresses</a:t>
            </a:r>
          </a:p>
          <a:p>
            <a:pPr lvl="1" eaLnBrk="1" hangingPunct="1">
              <a:lnSpc>
                <a:spcPct val="90000"/>
              </a:lnSpc>
              <a:defRPr/>
            </a:pPr>
            <a:r>
              <a:rPr lang="en-US" sz="2400" smtClean="0">
                <a:solidFill>
                  <a:schemeClr val="hlink"/>
                </a:solidFill>
              </a:rPr>
              <a:t>Routers</a:t>
            </a:r>
            <a:r>
              <a:rPr lang="en-US" sz="2400" smtClean="0"/>
              <a:t> know where to</a:t>
            </a:r>
            <a:br>
              <a:rPr lang="en-US" sz="2400" smtClean="0"/>
            </a:br>
            <a:r>
              <a:rPr lang="en-US" sz="2400" smtClean="0"/>
              <a:t>forward packets</a:t>
            </a:r>
          </a:p>
        </p:txBody>
      </p:sp>
      <p:grpSp>
        <p:nvGrpSpPr>
          <p:cNvPr id="7173" name="Group 19"/>
          <p:cNvGrpSpPr>
            <a:grpSpLocks/>
          </p:cNvGrpSpPr>
          <p:nvPr/>
        </p:nvGrpSpPr>
        <p:grpSpPr bwMode="auto">
          <a:xfrm>
            <a:off x="5715000" y="1295400"/>
            <a:ext cx="1676400" cy="1066800"/>
            <a:chOff x="3600" y="864"/>
            <a:chExt cx="1056" cy="672"/>
          </a:xfrm>
        </p:grpSpPr>
        <p:sp>
          <p:nvSpPr>
            <p:cNvPr id="7265" name="Line 10"/>
            <p:cNvSpPr>
              <a:spLocks noChangeShapeType="1"/>
            </p:cNvSpPr>
            <p:nvPr/>
          </p:nvSpPr>
          <p:spPr bwMode="auto">
            <a:xfrm>
              <a:off x="3600" y="1536"/>
              <a:ext cx="624" cy="0"/>
            </a:xfrm>
            <a:prstGeom prst="line">
              <a:avLst/>
            </a:prstGeom>
            <a:noFill/>
            <a:ln w="28575">
              <a:solidFill>
                <a:srgbClr val="66FF33"/>
              </a:solidFill>
              <a:round/>
              <a:headEnd/>
              <a:tailEnd/>
            </a:ln>
          </p:spPr>
          <p:txBody>
            <a:bodyPr/>
            <a:lstStyle/>
            <a:p>
              <a:endParaRPr lang="en-US"/>
            </a:p>
          </p:txBody>
        </p:sp>
        <p:sp>
          <p:nvSpPr>
            <p:cNvPr id="7266" name="Line 11"/>
            <p:cNvSpPr>
              <a:spLocks noChangeShapeType="1"/>
            </p:cNvSpPr>
            <p:nvPr/>
          </p:nvSpPr>
          <p:spPr bwMode="auto">
            <a:xfrm>
              <a:off x="3600" y="864"/>
              <a:ext cx="624" cy="0"/>
            </a:xfrm>
            <a:prstGeom prst="line">
              <a:avLst/>
            </a:prstGeom>
            <a:noFill/>
            <a:ln w="28575">
              <a:solidFill>
                <a:srgbClr val="66FF33"/>
              </a:solidFill>
              <a:round/>
              <a:headEnd/>
              <a:tailEnd/>
            </a:ln>
          </p:spPr>
          <p:txBody>
            <a:bodyPr/>
            <a:lstStyle/>
            <a:p>
              <a:endParaRPr lang="en-US"/>
            </a:p>
          </p:txBody>
        </p:sp>
        <p:sp>
          <p:nvSpPr>
            <p:cNvPr id="7267" name="Line 12"/>
            <p:cNvSpPr>
              <a:spLocks noChangeShapeType="1"/>
            </p:cNvSpPr>
            <p:nvPr/>
          </p:nvSpPr>
          <p:spPr bwMode="auto">
            <a:xfrm>
              <a:off x="3600" y="864"/>
              <a:ext cx="0" cy="672"/>
            </a:xfrm>
            <a:prstGeom prst="line">
              <a:avLst/>
            </a:prstGeom>
            <a:noFill/>
            <a:ln w="28575">
              <a:solidFill>
                <a:srgbClr val="66FF33"/>
              </a:solidFill>
              <a:round/>
              <a:headEnd/>
              <a:tailEnd/>
            </a:ln>
          </p:spPr>
          <p:txBody>
            <a:bodyPr/>
            <a:lstStyle/>
            <a:p>
              <a:endParaRPr lang="en-US"/>
            </a:p>
          </p:txBody>
        </p:sp>
        <p:sp>
          <p:nvSpPr>
            <p:cNvPr id="7268" name="Line 13"/>
            <p:cNvSpPr>
              <a:spLocks noChangeShapeType="1"/>
            </p:cNvSpPr>
            <p:nvPr/>
          </p:nvSpPr>
          <p:spPr bwMode="auto">
            <a:xfrm>
              <a:off x="4224" y="864"/>
              <a:ext cx="0" cy="672"/>
            </a:xfrm>
            <a:prstGeom prst="line">
              <a:avLst/>
            </a:prstGeom>
            <a:noFill/>
            <a:ln w="28575">
              <a:solidFill>
                <a:srgbClr val="66FF33"/>
              </a:solidFill>
              <a:round/>
              <a:headEnd/>
              <a:tailEnd/>
            </a:ln>
          </p:spPr>
          <p:txBody>
            <a:bodyPr/>
            <a:lstStyle/>
            <a:p>
              <a:endParaRPr lang="en-US"/>
            </a:p>
          </p:txBody>
        </p:sp>
        <p:sp>
          <p:nvSpPr>
            <p:cNvPr id="7269" name="Line 14"/>
            <p:cNvSpPr>
              <a:spLocks noChangeShapeType="1"/>
            </p:cNvSpPr>
            <p:nvPr/>
          </p:nvSpPr>
          <p:spPr bwMode="auto">
            <a:xfrm flipH="1">
              <a:off x="4224" y="1152"/>
              <a:ext cx="432" cy="384"/>
            </a:xfrm>
            <a:prstGeom prst="line">
              <a:avLst/>
            </a:prstGeom>
            <a:noFill/>
            <a:ln w="28575">
              <a:solidFill>
                <a:srgbClr val="66FF33"/>
              </a:solidFill>
              <a:round/>
              <a:headEnd/>
              <a:tailEnd/>
            </a:ln>
          </p:spPr>
          <p:txBody>
            <a:bodyPr/>
            <a:lstStyle/>
            <a:p>
              <a:endParaRPr lang="en-US"/>
            </a:p>
          </p:txBody>
        </p:sp>
        <p:sp>
          <p:nvSpPr>
            <p:cNvPr id="7270" name="Line 15"/>
            <p:cNvSpPr>
              <a:spLocks noChangeShapeType="1"/>
            </p:cNvSpPr>
            <p:nvPr/>
          </p:nvSpPr>
          <p:spPr bwMode="auto">
            <a:xfrm flipH="1" flipV="1">
              <a:off x="4224" y="864"/>
              <a:ext cx="432" cy="288"/>
            </a:xfrm>
            <a:prstGeom prst="line">
              <a:avLst/>
            </a:prstGeom>
            <a:noFill/>
            <a:ln w="28575">
              <a:solidFill>
                <a:srgbClr val="66FF33"/>
              </a:solidFill>
              <a:round/>
              <a:headEnd/>
              <a:tailEnd/>
            </a:ln>
          </p:spPr>
          <p:txBody>
            <a:bodyPr/>
            <a:lstStyle/>
            <a:p>
              <a:endParaRPr lang="en-US"/>
            </a:p>
          </p:txBody>
        </p:sp>
        <p:sp>
          <p:nvSpPr>
            <p:cNvPr id="7271" name="Line 16"/>
            <p:cNvSpPr>
              <a:spLocks noChangeShapeType="1"/>
            </p:cNvSpPr>
            <p:nvPr/>
          </p:nvSpPr>
          <p:spPr bwMode="auto">
            <a:xfrm flipH="1">
              <a:off x="3600" y="864"/>
              <a:ext cx="624" cy="672"/>
            </a:xfrm>
            <a:prstGeom prst="line">
              <a:avLst/>
            </a:prstGeom>
            <a:noFill/>
            <a:ln w="28575">
              <a:solidFill>
                <a:srgbClr val="66FF33"/>
              </a:solidFill>
              <a:round/>
              <a:headEnd/>
              <a:tailEnd/>
            </a:ln>
          </p:spPr>
          <p:txBody>
            <a:bodyPr/>
            <a:lstStyle/>
            <a:p>
              <a:endParaRPr lang="en-US"/>
            </a:p>
          </p:txBody>
        </p:sp>
        <p:sp>
          <p:nvSpPr>
            <p:cNvPr id="7272" name="Line 17"/>
            <p:cNvSpPr>
              <a:spLocks noChangeShapeType="1"/>
            </p:cNvSpPr>
            <p:nvPr/>
          </p:nvSpPr>
          <p:spPr bwMode="auto">
            <a:xfrm flipH="1" flipV="1">
              <a:off x="3600" y="864"/>
              <a:ext cx="624" cy="672"/>
            </a:xfrm>
            <a:prstGeom prst="line">
              <a:avLst/>
            </a:prstGeom>
            <a:noFill/>
            <a:ln w="28575">
              <a:solidFill>
                <a:srgbClr val="66FF33"/>
              </a:solidFill>
              <a:round/>
              <a:headEnd/>
              <a:tailEnd/>
            </a:ln>
          </p:spPr>
          <p:txBody>
            <a:bodyPr/>
            <a:lstStyle/>
            <a:p>
              <a:endParaRPr lang="en-US"/>
            </a:p>
          </p:txBody>
        </p:sp>
      </p:grpSp>
      <p:sp>
        <p:nvSpPr>
          <p:cNvPr id="7174" name="Line 53"/>
          <p:cNvSpPr>
            <a:spLocks noChangeShapeType="1"/>
          </p:cNvSpPr>
          <p:nvPr/>
        </p:nvSpPr>
        <p:spPr bwMode="auto">
          <a:xfrm>
            <a:off x="5715000" y="1295400"/>
            <a:ext cx="0" cy="1066800"/>
          </a:xfrm>
          <a:prstGeom prst="line">
            <a:avLst/>
          </a:prstGeom>
          <a:noFill/>
          <a:ln w="57150">
            <a:solidFill>
              <a:schemeClr val="hlink"/>
            </a:solidFill>
            <a:prstDash val="sysDot"/>
            <a:round/>
            <a:headEnd/>
            <a:tailEnd/>
          </a:ln>
        </p:spPr>
        <p:txBody>
          <a:bodyPr/>
          <a:lstStyle/>
          <a:p>
            <a:endParaRPr lang="en-US"/>
          </a:p>
        </p:txBody>
      </p:sp>
      <p:sp>
        <p:nvSpPr>
          <p:cNvPr id="7175" name="Line 54"/>
          <p:cNvSpPr>
            <a:spLocks noChangeShapeType="1"/>
          </p:cNvSpPr>
          <p:nvPr/>
        </p:nvSpPr>
        <p:spPr bwMode="auto">
          <a:xfrm>
            <a:off x="6705600" y="1295400"/>
            <a:ext cx="685800" cy="457200"/>
          </a:xfrm>
          <a:prstGeom prst="line">
            <a:avLst/>
          </a:prstGeom>
          <a:noFill/>
          <a:ln w="57150">
            <a:solidFill>
              <a:schemeClr val="folHlink"/>
            </a:solidFill>
            <a:prstDash val="sysDot"/>
            <a:round/>
            <a:headEnd/>
            <a:tailEnd/>
          </a:ln>
        </p:spPr>
        <p:txBody>
          <a:bodyPr/>
          <a:lstStyle/>
          <a:p>
            <a:endParaRPr lang="en-US"/>
          </a:p>
        </p:txBody>
      </p:sp>
      <p:grpSp>
        <p:nvGrpSpPr>
          <p:cNvPr id="7176" name="Group 18"/>
          <p:cNvGrpSpPr>
            <a:grpSpLocks/>
          </p:cNvGrpSpPr>
          <p:nvPr/>
        </p:nvGrpSpPr>
        <p:grpSpPr bwMode="auto">
          <a:xfrm>
            <a:off x="5486400" y="1066800"/>
            <a:ext cx="2133600" cy="1447800"/>
            <a:chOff x="3456" y="720"/>
            <a:chExt cx="1344" cy="912"/>
          </a:xfrm>
        </p:grpSpPr>
        <p:pic>
          <p:nvPicPr>
            <p:cNvPr id="7260" name="Picture 5" descr="MC900433861[1]"/>
            <p:cNvPicPr>
              <a:picLocks noChangeAspect="1" noChangeArrowheads="1"/>
            </p:cNvPicPr>
            <p:nvPr/>
          </p:nvPicPr>
          <p:blipFill>
            <a:blip r:embed="rId2" cstate="print"/>
            <a:srcRect/>
            <a:stretch>
              <a:fillRect/>
            </a:stretch>
          </p:blipFill>
          <p:spPr bwMode="auto">
            <a:xfrm>
              <a:off x="3456" y="720"/>
              <a:ext cx="240" cy="240"/>
            </a:xfrm>
            <a:prstGeom prst="rect">
              <a:avLst/>
            </a:prstGeom>
            <a:noFill/>
            <a:ln w="9525">
              <a:noFill/>
              <a:miter lim="800000"/>
              <a:headEnd/>
              <a:tailEnd/>
            </a:ln>
          </p:spPr>
        </p:pic>
        <p:pic>
          <p:nvPicPr>
            <p:cNvPr id="7261" name="Picture 6" descr="MC900433861[1]"/>
            <p:cNvPicPr>
              <a:picLocks noChangeAspect="1" noChangeArrowheads="1"/>
            </p:cNvPicPr>
            <p:nvPr/>
          </p:nvPicPr>
          <p:blipFill>
            <a:blip r:embed="rId2" cstate="print"/>
            <a:srcRect/>
            <a:stretch>
              <a:fillRect/>
            </a:stretch>
          </p:blipFill>
          <p:spPr bwMode="auto">
            <a:xfrm>
              <a:off x="3456" y="1392"/>
              <a:ext cx="240" cy="240"/>
            </a:xfrm>
            <a:prstGeom prst="rect">
              <a:avLst/>
            </a:prstGeom>
            <a:noFill/>
            <a:ln w="9525">
              <a:noFill/>
              <a:miter lim="800000"/>
              <a:headEnd/>
              <a:tailEnd/>
            </a:ln>
          </p:spPr>
        </p:pic>
        <p:pic>
          <p:nvPicPr>
            <p:cNvPr id="7262" name="Picture 7" descr="MC900433861[1]"/>
            <p:cNvPicPr>
              <a:picLocks noChangeAspect="1" noChangeArrowheads="1"/>
            </p:cNvPicPr>
            <p:nvPr/>
          </p:nvPicPr>
          <p:blipFill>
            <a:blip r:embed="rId2" cstate="print"/>
            <a:srcRect/>
            <a:stretch>
              <a:fillRect/>
            </a:stretch>
          </p:blipFill>
          <p:spPr bwMode="auto">
            <a:xfrm>
              <a:off x="4080" y="720"/>
              <a:ext cx="240" cy="240"/>
            </a:xfrm>
            <a:prstGeom prst="rect">
              <a:avLst/>
            </a:prstGeom>
            <a:noFill/>
            <a:ln w="9525">
              <a:noFill/>
              <a:miter lim="800000"/>
              <a:headEnd/>
              <a:tailEnd/>
            </a:ln>
          </p:spPr>
        </p:pic>
        <p:pic>
          <p:nvPicPr>
            <p:cNvPr id="7263" name="Picture 8" descr="MC900433861[1]"/>
            <p:cNvPicPr>
              <a:picLocks noChangeAspect="1" noChangeArrowheads="1"/>
            </p:cNvPicPr>
            <p:nvPr/>
          </p:nvPicPr>
          <p:blipFill>
            <a:blip r:embed="rId2" cstate="print"/>
            <a:srcRect/>
            <a:stretch>
              <a:fillRect/>
            </a:stretch>
          </p:blipFill>
          <p:spPr bwMode="auto">
            <a:xfrm>
              <a:off x="4128" y="1392"/>
              <a:ext cx="240" cy="240"/>
            </a:xfrm>
            <a:prstGeom prst="rect">
              <a:avLst/>
            </a:prstGeom>
            <a:noFill/>
            <a:ln w="9525">
              <a:noFill/>
              <a:miter lim="800000"/>
              <a:headEnd/>
              <a:tailEnd/>
            </a:ln>
          </p:spPr>
        </p:pic>
        <p:pic>
          <p:nvPicPr>
            <p:cNvPr id="7264" name="Picture 9" descr="MC900433861[1]"/>
            <p:cNvPicPr>
              <a:picLocks noChangeAspect="1" noChangeArrowheads="1"/>
            </p:cNvPicPr>
            <p:nvPr/>
          </p:nvPicPr>
          <p:blipFill>
            <a:blip r:embed="rId2" cstate="print"/>
            <a:srcRect/>
            <a:stretch>
              <a:fillRect/>
            </a:stretch>
          </p:blipFill>
          <p:spPr bwMode="auto">
            <a:xfrm>
              <a:off x="4560" y="1008"/>
              <a:ext cx="240" cy="240"/>
            </a:xfrm>
            <a:prstGeom prst="rect">
              <a:avLst/>
            </a:prstGeom>
            <a:noFill/>
            <a:ln w="9525">
              <a:noFill/>
              <a:miter lim="800000"/>
              <a:headEnd/>
              <a:tailEnd/>
            </a:ln>
          </p:spPr>
        </p:pic>
      </p:grpSp>
      <p:grpSp>
        <p:nvGrpSpPr>
          <p:cNvPr id="4" name="Group 130"/>
          <p:cNvGrpSpPr>
            <a:grpSpLocks/>
          </p:cNvGrpSpPr>
          <p:nvPr/>
        </p:nvGrpSpPr>
        <p:grpSpPr bwMode="auto">
          <a:xfrm>
            <a:off x="4876800" y="2667000"/>
            <a:ext cx="3429000" cy="1890713"/>
            <a:chOff x="3072" y="1680"/>
            <a:chExt cx="2160" cy="1191"/>
          </a:xfrm>
        </p:grpSpPr>
        <p:grpSp>
          <p:nvGrpSpPr>
            <p:cNvPr id="7226" name="Group 64"/>
            <p:cNvGrpSpPr>
              <a:grpSpLocks/>
            </p:cNvGrpSpPr>
            <p:nvPr/>
          </p:nvGrpSpPr>
          <p:grpSpPr bwMode="auto">
            <a:xfrm>
              <a:off x="3264" y="1872"/>
              <a:ext cx="1776" cy="816"/>
              <a:chOff x="2352" y="3168"/>
              <a:chExt cx="1776" cy="816"/>
            </a:xfrm>
          </p:grpSpPr>
          <p:sp>
            <p:nvSpPr>
              <p:cNvPr id="7252" name="Line 40"/>
              <p:cNvSpPr>
                <a:spLocks noChangeShapeType="1"/>
              </p:cNvSpPr>
              <p:nvPr/>
            </p:nvSpPr>
            <p:spPr bwMode="auto">
              <a:xfrm>
                <a:off x="3024" y="3552"/>
                <a:ext cx="528" cy="0"/>
              </a:xfrm>
              <a:prstGeom prst="line">
                <a:avLst/>
              </a:prstGeom>
              <a:noFill/>
              <a:ln w="28575">
                <a:solidFill>
                  <a:srgbClr val="66FF33"/>
                </a:solidFill>
                <a:round/>
                <a:headEnd/>
                <a:tailEnd/>
              </a:ln>
            </p:spPr>
            <p:txBody>
              <a:bodyPr/>
              <a:lstStyle/>
              <a:p>
                <a:endParaRPr lang="en-US"/>
              </a:p>
            </p:txBody>
          </p:sp>
          <p:sp>
            <p:nvSpPr>
              <p:cNvPr id="7253" name="Line 43"/>
              <p:cNvSpPr>
                <a:spLocks noChangeShapeType="1"/>
              </p:cNvSpPr>
              <p:nvPr/>
            </p:nvSpPr>
            <p:spPr bwMode="auto">
              <a:xfrm flipH="1">
                <a:off x="2640" y="3600"/>
                <a:ext cx="336" cy="336"/>
              </a:xfrm>
              <a:prstGeom prst="line">
                <a:avLst/>
              </a:prstGeom>
              <a:noFill/>
              <a:ln w="28575">
                <a:solidFill>
                  <a:srgbClr val="66FF33"/>
                </a:solidFill>
                <a:round/>
                <a:headEnd/>
                <a:tailEnd/>
              </a:ln>
            </p:spPr>
            <p:txBody>
              <a:bodyPr/>
              <a:lstStyle/>
              <a:p>
                <a:endParaRPr lang="en-US"/>
              </a:p>
            </p:txBody>
          </p:sp>
          <p:sp>
            <p:nvSpPr>
              <p:cNvPr id="7254" name="Line 45"/>
              <p:cNvSpPr>
                <a:spLocks noChangeShapeType="1"/>
              </p:cNvSpPr>
              <p:nvPr/>
            </p:nvSpPr>
            <p:spPr bwMode="auto">
              <a:xfrm>
                <a:off x="3024" y="3648"/>
                <a:ext cx="528" cy="0"/>
              </a:xfrm>
              <a:prstGeom prst="line">
                <a:avLst/>
              </a:prstGeom>
              <a:noFill/>
              <a:ln w="28575">
                <a:solidFill>
                  <a:srgbClr val="66FF33"/>
                </a:solidFill>
                <a:round/>
                <a:headEnd/>
                <a:tailEnd/>
              </a:ln>
            </p:spPr>
            <p:txBody>
              <a:bodyPr/>
              <a:lstStyle/>
              <a:p>
                <a:endParaRPr lang="en-US"/>
              </a:p>
            </p:txBody>
          </p:sp>
          <p:sp>
            <p:nvSpPr>
              <p:cNvPr id="7255" name="Line 46"/>
              <p:cNvSpPr>
                <a:spLocks noChangeShapeType="1"/>
              </p:cNvSpPr>
              <p:nvPr/>
            </p:nvSpPr>
            <p:spPr bwMode="auto">
              <a:xfrm>
                <a:off x="2640" y="3216"/>
                <a:ext cx="288" cy="384"/>
              </a:xfrm>
              <a:prstGeom prst="line">
                <a:avLst/>
              </a:prstGeom>
              <a:noFill/>
              <a:ln w="28575">
                <a:solidFill>
                  <a:srgbClr val="66FF33"/>
                </a:solidFill>
                <a:round/>
                <a:headEnd/>
                <a:tailEnd/>
              </a:ln>
            </p:spPr>
            <p:txBody>
              <a:bodyPr/>
              <a:lstStyle/>
              <a:p>
                <a:endParaRPr lang="en-US"/>
              </a:p>
            </p:txBody>
          </p:sp>
          <p:sp>
            <p:nvSpPr>
              <p:cNvPr id="7256" name="Line 47"/>
              <p:cNvSpPr>
                <a:spLocks noChangeShapeType="1"/>
              </p:cNvSpPr>
              <p:nvPr/>
            </p:nvSpPr>
            <p:spPr bwMode="auto">
              <a:xfrm flipH="1">
                <a:off x="3552" y="3552"/>
                <a:ext cx="576" cy="48"/>
              </a:xfrm>
              <a:prstGeom prst="line">
                <a:avLst/>
              </a:prstGeom>
              <a:noFill/>
              <a:ln w="28575">
                <a:solidFill>
                  <a:srgbClr val="66FF33"/>
                </a:solidFill>
                <a:round/>
                <a:headEnd/>
                <a:tailEnd/>
              </a:ln>
            </p:spPr>
            <p:txBody>
              <a:bodyPr/>
              <a:lstStyle/>
              <a:p>
                <a:endParaRPr lang="en-US"/>
              </a:p>
            </p:txBody>
          </p:sp>
          <p:sp>
            <p:nvSpPr>
              <p:cNvPr id="7257" name="Line 48"/>
              <p:cNvSpPr>
                <a:spLocks noChangeShapeType="1"/>
              </p:cNvSpPr>
              <p:nvPr/>
            </p:nvSpPr>
            <p:spPr bwMode="auto">
              <a:xfrm flipH="1">
                <a:off x="3552" y="3168"/>
                <a:ext cx="432" cy="432"/>
              </a:xfrm>
              <a:prstGeom prst="line">
                <a:avLst/>
              </a:prstGeom>
              <a:noFill/>
              <a:ln w="28575">
                <a:solidFill>
                  <a:srgbClr val="66FF33"/>
                </a:solidFill>
                <a:round/>
                <a:headEnd/>
                <a:tailEnd/>
              </a:ln>
            </p:spPr>
            <p:txBody>
              <a:bodyPr/>
              <a:lstStyle/>
              <a:p>
                <a:endParaRPr lang="en-US"/>
              </a:p>
            </p:txBody>
          </p:sp>
          <p:sp>
            <p:nvSpPr>
              <p:cNvPr id="7258" name="Line 49"/>
              <p:cNvSpPr>
                <a:spLocks noChangeShapeType="1"/>
              </p:cNvSpPr>
              <p:nvPr/>
            </p:nvSpPr>
            <p:spPr bwMode="auto">
              <a:xfrm flipH="1" flipV="1">
                <a:off x="3552" y="3600"/>
                <a:ext cx="432" cy="384"/>
              </a:xfrm>
              <a:prstGeom prst="line">
                <a:avLst/>
              </a:prstGeom>
              <a:noFill/>
              <a:ln w="28575">
                <a:solidFill>
                  <a:srgbClr val="66FF33"/>
                </a:solidFill>
                <a:round/>
                <a:headEnd/>
                <a:tailEnd/>
              </a:ln>
            </p:spPr>
            <p:txBody>
              <a:bodyPr/>
              <a:lstStyle/>
              <a:p>
                <a:endParaRPr lang="en-US"/>
              </a:p>
            </p:txBody>
          </p:sp>
          <p:sp>
            <p:nvSpPr>
              <p:cNvPr id="7259" name="Line 51"/>
              <p:cNvSpPr>
                <a:spLocks noChangeShapeType="1"/>
              </p:cNvSpPr>
              <p:nvPr/>
            </p:nvSpPr>
            <p:spPr bwMode="auto">
              <a:xfrm flipH="1">
                <a:off x="2352" y="3600"/>
                <a:ext cx="576" cy="0"/>
              </a:xfrm>
              <a:prstGeom prst="line">
                <a:avLst/>
              </a:prstGeom>
              <a:noFill/>
              <a:ln w="28575">
                <a:solidFill>
                  <a:srgbClr val="66FF33"/>
                </a:solidFill>
                <a:round/>
                <a:headEnd/>
                <a:tailEnd/>
              </a:ln>
            </p:spPr>
            <p:txBody>
              <a:bodyPr/>
              <a:lstStyle/>
              <a:p>
                <a:endParaRPr lang="en-US"/>
              </a:p>
            </p:txBody>
          </p:sp>
        </p:grpSp>
        <p:sp>
          <p:nvSpPr>
            <p:cNvPr id="7227" name="AutoShape 22"/>
            <p:cNvSpPr>
              <a:spLocks noChangeArrowheads="1"/>
            </p:cNvSpPr>
            <p:nvPr/>
          </p:nvSpPr>
          <p:spPr bwMode="auto">
            <a:xfrm>
              <a:off x="3893" y="2557"/>
              <a:ext cx="643" cy="314"/>
            </a:xfrm>
            <a:prstGeom prst="wedgeRoundRectCallout">
              <a:avLst>
                <a:gd name="adj1" fmla="val 33463"/>
                <a:gd name="adj2" fmla="val -91667"/>
                <a:gd name="adj3" fmla="val 16667"/>
              </a:avLst>
            </a:prstGeom>
            <a:solidFill>
              <a:schemeClr val="hlink"/>
            </a:solidFill>
            <a:ln w="12700" algn="ctr">
              <a:solidFill>
                <a:srgbClr val="66FF33"/>
              </a:solidFill>
              <a:miter lim="800000"/>
              <a:headEnd/>
              <a:tailEnd/>
            </a:ln>
          </p:spPr>
          <p:txBody>
            <a:bodyPr wrap="none">
              <a:spAutoFit/>
            </a:bodyPr>
            <a:lstStyle/>
            <a:p>
              <a:pPr algn="ctr"/>
              <a:r>
                <a:rPr lang="en-US" sz="1200" b="1">
                  <a:solidFill>
                    <a:schemeClr val="bg2"/>
                  </a:solidFill>
                </a:rPr>
                <a:t>telephone</a:t>
              </a:r>
              <a:br>
                <a:rPr lang="en-US" sz="1200" b="1">
                  <a:solidFill>
                    <a:schemeClr val="bg2"/>
                  </a:solidFill>
                </a:rPr>
              </a:br>
              <a:r>
                <a:rPr lang="en-US" sz="1200" b="1">
                  <a:solidFill>
                    <a:schemeClr val="bg2"/>
                  </a:solidFill>
                </a:rPr>
                <a:t>switch</a:t>
              </a:r>
            </a:p>
          </p:txBody>
        </p:sp>
        <p:grpSp>
          <p:nvGrpSpPr>
            <p:cNvPr id="7228" name="Group 58"/>
            <p:cNvGrpSpPr>
              <a:grpSpLocks/>
            </p:cNvGrpSpPr>
            <p:nvPr/>
          </p:nvGrpSpPr>
          <p:grpSpPr bwMode="auto">
            <a:xfrm>
              <a:off x="3552" y="1920"/>
              <a:ext cx="1296" cy="720"/>
              <a:chOff x="3552" y="2112"/>
              <a:chExt cx="1296" cy="720"/>
            </a:xfrm>
          </p:grpSpPr>
          <p:sp>
            <p:nvSpPr>
              <p:cNvPr id="7249" name="Line 55"/>
              <p:cNvSpPr>
                <a:spLocks noChangeShapeType="1"/>
              </p:cNvSpPr>
              <p:nvPr/>
            </p:nvSpPr>
            <p:spPr bwMode="auto">
              <a:xfrm>
                <a:off x="3552" y="2112"/>
                <a:ext cx="288" cy="384"/>
              </a:xfrm>
              <a:prstGeom prst="line">
                <a:avLst/>
              </a:prstGeom>
              <a:noFill/>
              <a:ln w="57150">
                <a:solidFill>
                  <a:schemeClr val="hlink"/>
                </a:solidFill>
                <a:prstDash val="sysDot"/>
                <a:round/>
                <a:headEnd/>
                <a:tailEnd/>
              </a:ln>
            </p:spPr>
            <p:txBody>
              <a:bodyPr/>
              <a:lstStyle/>
              <a:p>
                <a:endParaRPr lang="en-US"/>
              </a:p>
            </p:txBody>
          </p:sp>
          <p:sp>
            <p:nvSpPr>
              <p:cNvPr id="7250" name="Line 56"/>
              <p:cNvSpPr>
                <a:spLocks noChangeShapeType="1"/>
              </p:cNvSpPr>
              <p:nvPr/>
            </p:nvSpPr>
            <p:spPr bwMode="auto">
              <a:xfrm>
                <a:off x="3984" y="2448"/>
                <a:ext cx="432" cy="0"/>
              </a:xfrm>
              <a:prstGeom prst="line">
                <a:avLst/>
              </a:prstGeom>
              <a:noFill/>
              <a:ln w="57150">
                <a:solidFill>
                  <a:schemeClr val="hlink"/>
                </a:solidFill>
                <a:prstDash val="sysDot"/>
                <a:round/>
                <a:headEnd/>
                <a:tailEnd/>
              </a:ln>
            </p:spPr>
            <p:txBody>
              <a:bodyPr/>
              <a:lstStyle/>
              <a:p>
                <a:endParaRPr lang="en-US"/>
              </a:p>
            </p:txBody>
          </p:sp>
          <p:sp>
            <p:nvSpPr>
              <p:cNvPr id="7251" name="Line 57"/>
              <p:cNvSpPr>
                <a:spLocks noChangeShapeType="1"/>
              </p:cNvSpPr>
              <p:nvPr/>
            </p:nvSpPr>
            <p:spPr bwMode="auto">
              <a:xfrm>
                <a:off x="4512" y="2544"/>
                <a:ext cx="336" cy="288"/>
              </a:xfrm>
              <a:prstGeom prst="line">
                <a:avLst/>
              </a:prstGeom>
              <a:noFill/>
              <a:ln w="57150">
                <a:solidFill>
                  <a:schemeClr val="hlink"/>
                </a:solidFill>
                <a:prstDash val="sysDot"/>
                <a:round/>
                <a:headEnd/>
                <a:tailEnd/>
              </a:ln>
            </p:spPr>
            <p:txBody>
              <a:bodyPr/>
              <a:lstStyle/>
              <a:p>
                <a:endParaRPr lang="en-US"/>
              </a:p>
            </p:txBody>
          </p:sp>
        </p:grpSp>
        <p:grpSp>
          <p:nvGrpSpPr>
            <p:cNvPr id="7229" name="Group 63"/>
            <p:cNvGrpSpPr>
              <a:grpSpLocks/>
            </p:cNvGrpSpPr>
            <p:nvPr/>
          </p:nvGrpSpPr>
          <p:grpSpPr bwMode="auto">
            <a:xfrm>
              <a:off x="3552" y="1872"/>
              <a:ext cx="1344" cy="768"/>
              <a:chOff x="3552" y="2064"/>
              <a:chExt cx="1344" cy="768"/>
            </a:xfrm>
          </p:grpSpPr>
          <p:sp>
            <p:nvSpPr>
              <p:cNvPr id="7246" name="Line 60"/>
              <p:cNvSpPr>
                <a:spLocks noChangeShapeType="1"/>
              </p:cNvSpPr>
              <p:nvPr/>
            </p:nvSpPr>
            <p:spPr bwMode="auto">
              <a:xfrm flipV="1">
                <a:off x="3552" y="2544"/>
                <a:ext cx="288" cy="288"/>
              </a:xfrm>
              <a:prstGeom prst="line">
                <a:avLst/>
              </a:prstGeom>
              <a:noFill/>
              <a:ln w="57150">
                <a:solidFill>
                  <a:schemeClr val="folHlink"/>
                </a:solidFill>
                <a:prstDash val="sysDot"/>
                <a:round/>
                <a:headEnd/>
                <a:tailEnd/>
              </a:ln>
            </p:spPr>
            <p:txBody>
              <a:bodyPr/>
              <a:lstStyle/>
              <a:p>
                <a:endParaRPr lang="en-US"/>
              </a:p>
            </p:txBody>
          </p:sp>
          <p:sp>
            <p:nvSpPr>
              <p:cNvPr id="7247" name="Line 61"/>
              <p:cNvSpPr>
                <a:spLocks noChangeShapeType="1"/>
              </p:cNvSpPr>
              <p:nvPr/>
            </p:nvSpPr>
            <p:spPr bwMode="auto">
              <a:xfrm flipV="1">
                <a:off x="3936" y="2544"/>
                <a:ext cx="480" cy="0"/>
              </a:xfrm>
              <a:prstGeom prst="line">
                <a:avLst/>
              </a:prstGeom>
              <a:noFill/>
              <a:ln w="57150">
                <a:solidFill>
                  <a:schemeClr val="folHlink"/>
                </a:solidFill>
                <a:prstDash val="sysDot"/>
                <a:round/>
                <a:headEnd/>
                <a:tailEnd/>
              </a:ln>
            </p:spPr>
            <p:txBody>
              <a:bodyPr/>
              <a:lstStyle/>
              <a:p>
                <a:endParaRPr lang="en-US"/>
              </a:p>
            </p:txBody>
          </p:sp>
          <p:sp>
            <p:nvSpPr>
              <p:cNvPr id="7248" name="Line 62"/>
              <p:cNvSpPr>
                <a:spLocks noChangeShapeType="1"/>
              </p:cNvSpPr>
              <p:nvPr/>
            </p:nvSpPr>
            <p:spPr bwMode="auto">
              <a:xfrm flipV="1">
                <a:off x="4512" y="2064"/>
                <a:ext cx="384" cy="384"/>
              </a:xfrm>
              <a:prstGeom prst="line">
                <a:avLst/>
              </a:prstGeom>
              <a:noFill/>
              <a:ln w="57150">
                <a:solidFill>
                  <a:schemeClr val="folHlink"/>
                </a:solidFill>
                <a:prstDash val="sysDot"/>
                <a:round/>
                <a:headEnd/>
                <a:tailEnd/>
              </a:ln>
            </p:spPr>
            <p:txBody>
              <a:bodyPr/>
              <a:lstStyle/>
              <a:p>
                <a:endParaRPr lang="en-US"/>
              </a:p>
            </p:txBody>
          </p:sp>
        </p:grpSp>
        <p:grpSp>
          <p:nvGrpSpPr>
            <p:cNvPr id="7230" name="Group 52"/>
            <p:cNvGrpSpPr>
              <a:grpSpLocks/>
            </p:cNvGrpSpPr>
            <p:nvPr/>
          </p:nvGrpSpPr>
          <p:grpSpPr bwMode="auto">
            <a:xfrm>
              <a:off x="3072" y="1680"/>
              <a:ext cx="2160" cy="1164"/>
              <a:chOff x="3072" y="1872"/>
              <a:chExt cx="2160" cy="1164"/>
            </a:xfrm>
          </p:grpSpPr>
          <p:pic>
            <p:nvPicPr>
              <p:cNvPr id="7240" name="Picture 4" descr="MC900433907[1]"/>
              <p:cNvPicPr>
                <a:picLocks noChangeAspect="1" noChangeArrowheads="1"/>
              </p:cNvPicPr>
              <p:nvPr/>
            </p:nvPicPr>
            <p:blipFill>
              <a:blip r:embed="rId3" cstate="print"/>
              <a:srcRect/>
              <a:stretch>
                <a:fillRect/>
              </a:stretch>
            </p:blipFill>
            <p:spPr bwMode="auto">
              <a:xfrm>
                <a:off x="3360" y="1884"/>
                <a:ext cx="336" cy="336"/>
              </a:xfrm>
              <a:prstGeom prst="rect">
                <a:avLst/>
              </a:prstGeom>
              <a:noFill/>
              <a:ln w="9525">
                <a:noFill/>
                <a:miter lim="800000"/>
                <a:headEnd/>
                <a:tailEnd/>
              </a:ln>
            </p:spPr>
          </p:pic>
          <p:pic>
            <p:nvPicPr>
              <p:cNvPr id="7241" name="Picture 32" descr="MC900433907[1]"/>
              <p:cNvPicPr>
                <a:picLocks noChangeAspect="1" noChangeArrowheads="1"/>
              </p:cNvPicPr>
              <p:nvPr/>
            </p:nvPicPr>
            <p:blipFill>
              <a:blip r:embed="rId3" cstate="print"/>
              <a:srcRect/>
              <a:stretch>
                <a:fillRect/>
              </a:stretch>
            </p:blipFill>
            <p:spPr bwMode="auto">
              <a:xfrm>
                <a:off x="3360" y="2700"/>
                <a:ext cx="336" cy="336"/>
              </a:xfrm>
              <a:prstGeom prst="rect">
                <a:avLst/>
              </a:prstGeom>
              <a:noFill/>
              <a:ln w="9525">
                <a:noFill/>
                <a:miter lim="800000"/>
                <a:headEnd/>
                <a:tailEnd/>
              </a:ln>
            </p:spPr>
          </p:pic>
          <p:pic>
            <p:nvPicPr>
              <p:cNvPr id="7242" name="Picture 33" descr="MC900433907[1]"/>
              <p:cNvPicPr>
                <a:picLocks noChangeAspect="1" noChangeArrowheads="1"/>
              </p:cNvPicPr>
              <p:nvPr/>
            </p:nvPicPr>
            <p:blipFill>
              <a:blip r:embed="rId3" cstate="print"/>
              <a:srcRect/>
              <a:stretch>
                <a:fillRect/>
              </a:stretch>
            </p:blipFill>
            <p:spPr bwMode="auto">
              <a:xfrm>
                <a:off x="4752" y="2700"/>
                <a:ext cx="336" cy="336"/>
              </a:xfrm>
              <a:prstGeom prst="rect">
                <a:avLst/>
              </a:prstGeom>
              <a:noFill/>
              <a:ln w="9525">
                <a:noFill/>
                <a:miter lim="800000"/>
                <a:headEnd/>
                <a:tailEnd/>
              </a:ln>
            </p:spPr>
          </p:pic>
          <p:pic>
            <p:nvPicPr>
              <p:cNvPr id="7243" name="Picture 34" descr="MC900433907[1]"/>
              <p:cNvPicPr>
                <a:picLocks noChangeAspect="1" noChangeArrowheads="1"/>
              </p:cNvPicPr>
              <p:nvPr/>
            </p:nvPicPr>
            <p:blipFill>
              <a:blip r:embed="rId3" cstate="print"/>
              <a:srcRect/>
              <a:stretch>
                <a:fillRect/>
              </a:stretch>
            </p:blipFill>
            <p:spPr bwMode="auto">
              <a:xfrm>
                <a:off x="4896" y="2256"/>
                <a:ext cx="336" cy="336"/>
              </a:xfrm>
              <a:prstGeom prst="rect">
                <a:avLst/>
              </a:prstGeom>
              <a:noFill/>
              <a:ln w="9525">
                <a:noFill/>
                <a:miter lim="800000"/>
                <a:headEnd/>
                <a:tailEnd/>
              </a:ln>
            </p:spPr>
          </p:pic>
          <p:pic>
            <p:nvPicPr>
              <p:cNvPr id="7244" name="Picture 35" descr="MC900433907[1]"/>
              <p:cNvPicPr>
                <a:picLocks noChangeAspect="1" noChangeArrowheads="1"/>
              </p:cNvPicPr>
              <p:nvPr/>
            </p:nvPicPr>
            <p:blipFill>
              <a:blip r:embed="rId3" cstate="print"/>
              <a:srcRect/>
              <a:stretch>
                <a:fillRect/>
              </a:stretch>
            </p:blipFill>
            <p:spPr bwMode="auto">
              <a:xfrm>
                <a:off x="4752" y="1872"/>
                <a:ext cx="336" cy="336"/>
              </a:xfrm>
              <a:prstGeom prst="rect">
                <a:avLst/>
              </a:prstGeom>
              <a:noFill/>
              <a:ln w="9525">
                <a:noFill/>
                <a:miter lim="800000"/>
                <a:headEnd/>
                <a:tailEnd/>
              </a:ln>
            </p:spPr>
          </p:pic>
          <p:pic>
            <p:nvPicPr>
              <p:cNvPr id="7245" name="Picture 50" descr="MC900433907[1]"/>
              <p:cNvPicPr>
                <a:picLocks noChangeAspect="1" noChangeArrowheads="1"/>
              </p:cNvPicPr>
              <p:nvPr/>
            </p:nvPicPr>
            <p:blipFill>
              <a:blip r:embed="rId3" cstate="print"/>
              <a:srcRect/>
              <a:stretch>
                <a:fillRect/>
              </a:stretch>
            </p:blipFill>
            <p:spPr bwMode="auto">
              <a:xfrm>
                <a:off x="3072" y="2304"/>
                <a:ext cx="336" cy="336"/>
              </a:xfrm>
              <a:prstGeom prst="rect">
                <a:avLst/>
              </a:prstGeom>
              <a:noFill/>
              <a:ln w="9525">
                <a:noFill/>
                <a:miter lim="800000"/>
                <a:headEnd/>
                <a:tailEnd/>
              </a:ln>
            </p:spPr>
          </p:pic>
        </p:grpSp>
        <p:grpSp>
          <p:nvGrpSpPr>
            <p:cNvPr id="7231" name="Group 65"/>
            <p:cNvGrpSpPr>
              <a:grpSpLocks/>
            </p:cNvGrpSpPr>
            <p:nvPr/>
          </p:nvGrpSpPr>
          <p:grpSpPr bwMode="auto">
            <a:xfrm>
              <a:off x="3792" y="2172"/>
              <a:ext cx="768" cy="240"/>
              <a:chOff x="2880" y="3468"/>
              <a:chExt cx="768" cy="240"/>
            </a:xfrm>
          </p:grpSpPr>
          <p:grpSp>
            <p:nvGrpSpPr>
              <p:cNvPr id="7232" name="Group 27"/>
              <p:cNvGrpSpPr>
                <a:grpSpLocks/>
              </p:cNvGrpSpPr>
              <p:nvPr/>
            </p:nvGrpSpPr>
            <p:grpSpPr bwMode="auto">
              <a:xfrm>
                <a:off x="2880" y="3468"/>
                <a:ext cx="192" cy="240"/>
                <a:chOff x="3408" y="2160"/>
                <a:chExt cx="192" cy="240"/>
              </a:xfrm>
            </p:grpSpPr>
            <p:sp>
              <p:nvSpPr>
                <p:cNvPr id="7237" name="Rectangle 23"/>
                <p:cNvSpPr>
                  <a:spLocks noChangeArrowheads="1"/>
                </p:cNvSpPr>
                <p:nvPr/>
              </p:nvSpPr>
              <p:spPr bwMode="auto">
                <a:xfrm>
                  <a:off x="3408" y="2160"/>
                  <a:ext cx="192" cy="24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endParaRPr lang="en-US"/>
                </a:p>
              </p:txBody>
            </p:sp>
            <p:sp>
              <p:nvSpPr>
                <p:cNvPr id="7238" name="Rectangle 24"/>
                <p:cNvSpPr>
                  <a:spLocks noChangeArrowheads="1"/>
                </p:cNvSpPr>
                <p:nvPr/>
              </p:nvSpPr>
              <p:spPr bwMode="auto">
                <a:xfrm>
                  <a:off x="3456" y="2208"/>
                  <a:ext cx="48" cy="48"/>
                </a:xfrm>
                <a:prstGeom prst="rect">
                  <a:avLst/>
                </a:prstGeom>
                <a:solidFill>
                  <a:schemeClr val="hlink"/>
                </a:solidFill>
                <a:ln w="9525">
                  <a:noFill/>
                  <a:miter lim="800000"/>
                  <a:headEnd/>
                  <a:tailEnd/>
                </a:ln>
              </p:spPr>
              <p:txBody>
                <a:bodyPr wrap="none" anchor="ctr"/>
                <a:lstStyle/>
                <a:p>
                  <a:endParaRPr lang="en-US"/>
                </a:p>
              </p:txBody>
            </p:sp>
            <p:sp>
              <p:nvSpPr>
                <p:cNvPr id="7239" name="Rectangle 25"/>
                <p:cNvSpPr>
                  <a:spLocks noChangeArrowheads="1"/>
                </p:cNvSpPr>
                <p:nvPr/>
              </p:nvSpPr>
              <p:spPr bwMode="auto">
                <a:xfrm>
                  <a:off x="3456" y="2304"/>
                  <a:ext cx="48" cy="48"/>
                </a:xfrm>
                <a:prstGeom prst="rect">
                  <a:avLst/>
                </a:prstGeom>
                <a:solidFill>
                  <a:schemeClr val="folHlink"/>
                </a:solidFill>
                <a:ln w="9525">
                  <a:noFill/>
                  <a:miter lim="800000"/>
                  <a:headEnd/>
                  <a:tailEnd/>
                </a:ln>
              </p:spPr>
              <p:txBody>
                <a:bodyPr wrap="none" anchor="ctr"/>
                <a:lstStyle/>
                <a:p>
                  <a:endParaRPr lang="en-US"/>
                </a:p>
              </p:txBody>
            </p:sp>
          </p:grpSp>
          <p:grpSp>
            <p:nvGrpSpPr>
              <p:cNvPr id="7233" name="Group 28"/>
              <p:cNvGrpSpPr>
                <a:grpSpLocks/>
              </p:cNvGrpSpPr>
              <p:nvPr/>
            </p:nvGrpSpPr>
            <p:grpSpPr bwMode="auto">
              <a:xfrm>
                <a:off x="3456" y="3468"/>
                <a:ext cx="192" cy="240"/>
                <a:chOff x="3408" y="2160"/>
                <a:chExt cx="192" cy="240"/>
              </a:xfrm>
            </p:grpSpPr>
            <p:sp>
              <p:nvSpPr>
                <p:cNvPr id="7234" name="Rectangle 29"/>
                <p:cNvSpPr>
                  <a:spLocks noChangeArrowheads="1"/>
                </p:cNvSpPr>
                <p:nvPr/>
              </p:nvSpPr>
              <p:spPr bwMode="auto">
                <a:xfrm>
                  <a:off x="3408" y="2160"/>
                  <a:ext cx="192" cy="24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endParaRPr lang="en-US"/>
                </a:p>
              </p:txBody>
            </p:sp>
            <p:sp>
              <p:nvSpPr>
                <p:cNvPr id="7235" name="Rectangle 30"/>
                <p:cNvSpPr>
                  <a:spLocks noChangeArrowheads="1"/>
                </p:cNvSpPr>
                <p:nvPr/>
              </p:nvSpPr>
              <p:spPr bwMode="auto">
                <a:xfrm>
                  <a:off x="3456" y="2208"/>
                  <a:ext cx="48" cy="48"/>
                </a:xfrm>
                <a:prstGeom prst="rect">
                  <a:avLst/>
                </a:prstGeom>
                <a:solidFill>
                  <a:schemeClr val="hlink"/>
                </a:solidFill>
                <a:ln w="9525">
                  <a:noFill/>
                  <a:miter lim="800000"/>
                  <a:headEnd/>
                  <a:tailEnd/>
                </a:ln>
              </p:spPr>
              <p:txBody>
                <a:bodyPr wrap="none" anchor="ctr"/>
                <a:lstStyle/>
                <a:p>
                  <a:endParaRPr lang="en-US"/>
                </a:p>
              </p:txBody>
            </p:sp>
            <p:sp>
              <p:nvSpPr>
                <p:cNvPr id="7236" name="Rectangle 31"/>
                <p:cNvSpPr>
                  <a:spLocks noChangeArrowheads="1"/>
                </p:cNvSpPr>
                <p:nvPr/>
              </p:nvSpPr>
              <p:spPr bwMode="auto">
                <a:xfrm>
                  <a:off x="3456" y="2304"/>
                  <a:ext cx="48" cy="48"/>
                </a:xfrm>
                <a:prstGeom prst="rect">
                  <a:avLst/>
                </a:prstGeom>
                <a:solidFill>
                  <a:schemeClr val="folHlink"/>
                </a:solidFill>
                <a:ln w="9525">
                  <a:noFill/>
                  <a:miter lim="800000"/>
                  <a:headEnd/>
                  <a:tailEnd/>
                </a:ln>
              </p:spPr>
              <p:txBody>
                <a:bodyPr wrap="none" anchor="ctr"/>
                <a:lstStyle/>
                <a:p>
                  <a:endParaRPr lang="en-US"/>
                </a:p>
              </p:txBody>
            </p:sp>
          </p:grpSp>
        </p:grpSp>
      </p:grpSp>
      <p:grpSp>
        <p:nvGrpSpPr>
          <p:cNvPr id="12" name="Group 131"/>
          <p:cNvGrpSpPr>
            <a:grpSpLocks/>
          </p:cNvGrpSpPr>
          <p:nvPr/>
        </p:nvGrpSpPr>
        <p:grpSpPr bwMode="auto">
          <a:xfrm>
            <a:off x="4724400" y="4953000"/>
            <a:ext cx="3429000" cy="1752600"/>
            <a:chOff x="2976" y="3120"/>
            <a:chExt cx="2160" cy="1104"/>
          </a:xfrm>
        </p:grpSpPr>
        <p:grpSp>
          <p:nvGrpSpPr>
            <p:cNvPr id="7179" name="Group 124"/>
            <p:cNvGrpSpPr>
              <a:grpSpLocks/>
            </p:cNvGrpSpPr>
            <p:nvPr/>
          </p:nvGrpSpPr>
          <p:grpSpPr bwMode="auto">
            <a:xfrm>
              <a:off x="3120" y="3264"/>
              <a:ext cx="1872" cy="912"/>
              <a:chOff x="3120" y="3264"/>
              <a:chExt cx="1872" cy="912"/>
            </a:xfrm>
          </p:grpSpPr>
          <p:sp>
            <p:nvSpPr>
              <p:cNvPr id="7217" name="Line 82"/>
              <p:cNvSpPr>
                <a:spLocks noChangeShapeType="1"/>
              </p:cNvSpPr>
              <p:nvPr/>
            </p:nvSpPr>
            <p:spPr bwMode="auto">
              <a:xfrm flipH="1">
                <a:off x="3312" y="3312"/>
                <a:ext cx="480" cy="0"/>
              </a:xfrm>
              <a:prstGeom prst="line">
                <a:avLst/>
              </a:prstGeom>
              <a:noFill/>
              <a:ln w="28575">
                <a:solidFill>
                  <a:srgbClr val="66FF33"/>
                </a:solidFill>
                <a:round/>
                <a:headEnd/>
                <a:tailEnd/>
              </a:ln>
            </p:spPr>
            <p:txBody>
              <a:bodyPr/>
              <a:lstStyle/>
              <a:p>
                <a:endParaRPr lang="en-US"/>
              </a:p>
            </p:txBody>
          </p:sp>
          <p:sp>
            <p:nvSpPr>
              <p:cNvPr id="7218" name="Line 86"/>
              <p:cNvSpPr>
                <a:spLocks noChangeShapeType="1"/>
              </p:cNvSpPr>
              <p:nvPr/>
            </p:nvSpPr>
            <p:spPr bwMode="auto">
              <a:xfrm flipH="1">
                <a:off x="3120" y="3696"/>
                <a:ext cx="672" cy="240"/>
              </a:xfrm>
              <a:prstGeom prst="line">
                <a:avLst/>
              </a:prstGeom>
              <a:noFill/>
              <a:ln w="28575">
                <a:solidFill>
                  <a:srgbClr val="66FF33"/>
                </a:solidFill>
                <a:round/>
                <a:headEnd/>
                <a:tailEnd/>
              </a:ln>
            </p:spPr>
            <p:txBody>
              <a:bodyPr/>
              <a:lstStyle/>
              <a:p>
                <a:endParaRPr lang="en-US"/>
              </a:p>
            </p:txBody>
          </p:sp>
          <p:sp>
            <p:nvSpPr>
              <p:cNvPr id="7219" name="Line 87"/>
              <p:cNvSpPr>
                <a:spLocks noChangeShapeType="1"/>
              </p:cNvSpPr>
              <p:nvPr/>
            </p:nvSpPr>
            <p:spPr bwMode="auto">
              <a:xfrm flipH="1">
                <a:off x="3504" y="3696"/>
                <a:ext cx="288" cy="480"/>
              </a:xfrm>
              <a:prstGeom prst="line">
                <a:avLst/>
              </a:prstGeom>
              <a:noFill/>
              <a:ln w="28575">
                <a:solidFill>
                  <a:srgbClr val="66FF33"/>
                </a:solidFill>
                <a:round/>
                <a:headEnd/>
                <a:tailEnd/>
              </a:ln>
            </p:spPr>
            <p:txBody>
              <a:bodyPr/>
              <a:lstStyle/>
              <a:p>
                <a:endParaRPr lang="en-US"/>
              </a:p>
            </p:txBody>
          </p:sp>
          <p:sp>
            <p:nvSpPr>
              <p:cNvPr id="7220" name="Line 88"/>
              <p:cNvSpPr>
                <a:spLocks noChangeShapeType="1"/>
              </p:cNvSpPr>
              <p:nvPr/>
            </p:nvSpPr>
            <p:spPr bwMode="auto">
              <a:xfrm flipH="1">
                <a:off x="3840" y="3696"/>
                <a:ext cx="528" cy="0"/>
              </a:xfrm>
              <a:prstGeom prst="line">
                <a:avLst/>
              </a:prstGeom>
              <a:noFill/>
              <a:ln w="28575">
                <a:solidFill>
                  <a:srgbClr val="66FF33"/>
                </a:solidFill>
                <a:round/>
                <a:headEnd/>
                <a:tailEnd/>
              </a:ln>
            </p:spPr>
            <p:txBody>
              <a:bodyPr/>
              <a:lstStyle/>
              <a:p>
                <a:endParaRPr lang="en-US"/>
              </a:p>
            </p:txBody>
          </p:sp>
          <p:sp>
            <p:nvSpPr>
              <p:cNvPr id="7221" name="Line 89"/>
              <p:cNvSpPr>
                <a:spLocks noChangeShapeType="1"/>
              </p:cNvSpPr>
              <p:nvPr/>
            </p:nvSpPr>
            <p:spPr bwMode="auto">
              <a:xfrm flipH="1">
                <a:off x="3840" y="3312"/>
                <a:ext cx="528" cy="0"/>
              </a:xfrm>
              <a:prstGeom prst="line">
                <a:avLst/>
              </a:prstGeom>
              <a:noFill/>
              <a:ln w="28575">
                <a:solidFill>
                  <a:srgbClr val="66FF33"/>
                </a:solidFill>
                <a:round/>
                <a:headEnd/>
                <a:tailEnd/>
              </a:ln>
            </p:spPr>
            <p:txBody>
              <a:bodyPr/>
              <a:lstStyle/>
              <a:p>
                <a:endParaRPr lang="en-US"/>
              </a:p>
            </p:txBody>
          </p:sp>
          <p:sp>
            <p:nvSpPr>
              <p:cNvPr id="7222" name="Line 90"/>
              <p:cNvSpPr>
                <a:spLocks noChangeShapeType="1"/>
              </p:cNvSpPr>
              <p:nvPr/>
            </p:nvSpPr>
            <p:spPr bwMode="auto">
              <a:xfrm flipH="1" flipV="1">
                <a:off x="3840" y="3312"/>
                <a:ext cx="0" cy="384"/>
              </a:xfrm>
              <a:prstGeom prst="line">
                <a:avLst/>
              </a:prstGeom>
              <a:noFill/>
              <a:ln w="28575">
                <a:solidFill>
                  <a:srgbClr val="66FF33"/>
                </a:solidFill>
                <a:round/>
                <a:headEnd/>
                <a:tailEnd/>
              </a:ln>
            </p:spPr>
            <p:txBody>
              <a:bodyPr/>
              <a:lstStyle/>
              <a:p>
                <a:endParaRPr lang="en-US"/>
              </a:p>
            </p:txBody>
          </p:sp>
          <p:sp>
            <p:nvSpPr>
              <p:cNvPr id="7223" name="Line 91"/>
              <p:cNvSpPr>
                <a:spLocks noChangeShapeType="1"/>
              </p:cNvSpPr>
              <p:nvPr/>
            </p:nvSpPr>
            <p:spPr bwMode="auto">
              <a:xfrm flipH="1" flipV="1">
                <a:off x="4368" y="3312"/>
                <a:ext cx="0" cy="384"/>
              </a:xfrm>
              <a:prstGeom prst="line">
                <a:avLst/>
              </a:prstGeom>
              <a:noFill/>
              <a:ln w="28575">
                <a:solidFill>
                  <a:srgbClr val="66FF33"/>
                </a:solidFill>
                <a:round/>
                <a:headEnd/>
                <a:tailEnd/>
              </a:ln>
            </p:spPr>
            <p:txBody>
              <a:bodyPr/>
              <a:lstStyle/>
              <a:p>
                <a:endParaRPr lang="en-US"/>
              </a:p>
            </p:txBody>
          </p:sp>
          <p:sp>
            <p:nvSpPr>
              <p:cNvPr id="7224" name="Line 92"/>
              <p:cNvSpPr>
                <a:spLocks noChangeShapeType="1"/>
              </p:cNvSpPr>
              <p:nvPr/>
            </p:nvSpPr>
            <p:spPr bwMode="auto">
              <a:xfrm flipH="1" flipV="1">
                <a:off x="4416" y="3696"/>
                <a:ext cx="432" cy="48"/>
              </a:xfrm>
              <a:prstGeom prst="line">
                <a:avLst/>
              </a:prstGeom>
              <a:noFill/>
              <a:ln w="28575">
                <a:solidFill>
                  <a:srgbClr val="66FF33"/>
                </a:solidFill>
                <a:round/>
                <a:headEnd/>
                <a:tailEnd/>
              </a:ln>
            </p:spPr>
            <p:txBody>
              <a:bodyPr/>
              <a:lstStyle/>
              <a:p>
                <a:endParaRPr lang="en-US"/>
              </a:p>
            </p:txBody>
          </p:sp>
          <p:sp>
            <p:nvSpPr>
              <p:cNvPr id="7225" name="Line 93"/>
              <p:cNvSpPr>
                <a:spLocks noChangeShapeType="1"/>
              </p:cNvSpPr>
              <p:nvPr/>
            </p:nvSpPr>
            <p:spPr bwMode="auto">
              <a:xfrm flipH="1">
                <a:off x="4416" y="3264"/>
                <a:ext cx="576" cy="48"/>
              </a:xfrm>
              <a:prstGeom prst="line">
                <a:avLst/>
              </a:prstGeom>
              <a:noFill/>
              <a:ln w="28575">
                <a:solidFill>
                  <a:srgbClr val="66FF33"/>
                </a:solidFill>
                <a:round/>
                <a:headEnd/>
                <a:tailEnd/>
              </a:ln>
            </p:spPr>
            <p:txBody>
              <a:bodyPr/>
              <a:lstStyle/>
              <a:p>
                <a:endParaRPr lang="en-US"/>
              </a:p>
            </p:txBody>
          </p:sp>
        </p:grpSp>
        <p:sp>
          <p:nvSpPr>
            <p:cNvPr id="7180" name="AutoShape 68"/>
            <p:cNvSpPr>
              <a:spLocks noChangeArrowheads="1"/>
            </p:cNvSpPr>
            <p:nvPr/>
          </p:nvSpPr>
          <p:spPr bwMode="auto">
            <a:xfrm>
              <a:off x="4560" y="3888"/>
              <a:ext cx="479" cy="190"/>
            </a:xfrm>
            <a:prstGeom prst="wedgeRoundRectCallout">
              <a:avLst>
                <a:gd name="adj1" fmla="val -75681"/>
                <a:gd name="adj2" fmla="val -91579"/>
                <a:gd name="adj3" fmla="val 16667"/>
              </a:avLst>
            </a:prstGeom>
            <a:solidFill>
              <a:schemeClr val="hlink"/>
            </a:solidFill>
            <a:ln w="12700">
              <a:solidFill>
                <a:srgbClr val="66FF33"/>
              </a:solidFill>
              <a:miter lim="800000"/>
              <a:headEnd/>
              <a:tailEnd/>
            </a:ln>
          </p:spPr>
          <p:txBody>
            <a:bodyPr wrap="none">
              <a:spAutoFit/>
            </a:bodyPr>
            <a:lstStyle/>
            <a:p>
              <a:pPr algn="ctr"/>
              <a:r>
                <a:rPr lang="en-US" sz="1200" b="1">
                  <a:solidFill>
                    <a:schemeClr val="bg2"/>
                  </a:solidFill>
                </a:rPr>
                <a:t>Router</a:t>
              </a:r>
            </a:p>
          </p:txBody>
        </p:sp>
        <p:grpSp>
          <p:nvGrpSpPr>
            <p:cNvPr id="7181" name="Group 96"/>
            <p:cNvGrpSpPr>
              <a:grpSpLocks/>
            </p:cNvGrpSpPr>
            <p:nvPr/>
          </p:nvGrpSpPr>
          <p:grpSpPr bwMode="auto">
            <a:xfrm>
              <a:off x="3648" y="3216"/>
              <a:ext cx="912" cy="575"/>
              <a:chOff x="3648" y="3216"/>
              <a:chExt cx="912" cy="575"/>
            </a:xfrm>
          </p:grpSpPr>
          <p:pic>
            <p:nvPicPr>
              <p:cNvPr id="7213" name="Picture 69" descr="router"/>
              <p:cNvPicPr>
                <a:picLocks noChangeAspect="1" noChangeArrowheads="1"/>
              </p:cNvPicPr>
              <p:nvPr/>
            </p:nvPicPr>
            <p:blipFill>
              <a:blip r:embed="rId4" cstate="print"/>
              <a:srcRect/>
              <a:stretch>
                <a:fillRect/>
              </a:stretch>
            </p:blipFill>
            <p:spPr bwMode="auto">
              <a:xfrm>
                <a:off x="3648" y="3600"/>
                <a:ext cx="336" cy="191"/>
              </a:xfrm>
              <a:prstGeom prst="rect">
                <a:avLst/>
              </a:prstGeom>
              <a:noFill/>
              <a:ln w="9525">
                <a:noFill/>
                <a:miter lim="800000"/>
                <a:headEnd/>
                <a:tailEnd/>
              </a:ln>
            </p:spPr>
          </p:pic>
          <p:pic>
            <p:nvPicPr>
              <p:cNvPr id="7214" name="Picture 70" descr="router"/>
              <p:cNvPicPr>
                <a:picLocks noChangeAspect="1" noChangeArrowheads="1"/>
              </p:cNvPicPr>
              <p:nvPr/>
            </p:nvPicPr>
            <p:blipFill>
              <a:blip r:embed="rId4" cstate="print"/>
              <a:srcRect/>
              <a:stretch>
                <a:fillRect/>
              </a:stretch>
            </p:blipFill>
            <p:spPr bwMode="auto">
              <a:xfrm>
                <a:off x="3648" y="3216"/>
                <a:ext cx="336" cy="191"/>
              </a:xfrm>
              <a:prstGeom prst="rect">
                <a:avLst/>
              </a:prstGeom>
              <a:noFill/>
              <a:ln w="9525">
                <a:noFill/>
                <a:miter lim="800000"/>
                <a:headEnd/>
                <a:tailEnd/>
              </a:ln>
            </p:spPr>
          </p:pic>
          <p:pic>
            <p:nvPicPr>
              <p:cNvPr id="7215" name="Picture 73" descr="router"/>
              <p:cNvPicPr>
                <a:picLocks noChangeAspect="1" noChangeArrowheads="1"/>
              </p:cNvPicPr>
              <p:nvPr/>
            </p:nvPicPr>
            <p:blipFill>
              <a:blip r:embed="rId4" cstate="print"/>
              <a:srcRect/>
              <a:stretch>
                <a:fillRect/>
              </a:stretch>
            </p:blipFill>
            <p:spPr bwMode="auto">
              <a:xfrm>
                <a:off x="4224" y="3600"/>
                <a:ext cx="336" cy="191"/>
              </a:xfrm>
              <a:prstGeom prst="rect">
                <a:avLst/>
              </a:prstGeom>
              <a:noFill/>
              <a:ln w="9525">
                <a:noFill/>
                <a:miter lim="800000"/>
                <a:headEnd/>
                <a:tailEnd/>
              </a:ln>
            </p:spPr>
          </p:pic>
          <p:pic>
            <p:nvPicPr>
              <p:cNvPr id="7216" name="Picture 74" descr="router"/>
              <p:cNvPicPr>
                <a:picLocks noChangeAspect="1" noChangeArrowheads="1"/>
              </p:cNvPicPr>
              <p:nvPr/>
            </p:nvPicPr>
            <p:blipFill>
              <a:blip r:embed="rId4" cstate="print"/>
              <a:srcRect/>
              <a:stretch>
                <a:fillRect/>
              </a:stretch>
            </p:blipFill>
            <p:spPr bwMode="auto">
              <a:xfrm>
                <a:off x="4224" y="3216"/>
                <a:ext cx="336" cy="191"/>
              </a:xfrm>
              <a:prstGeom prst="rect">
                <a:avLst/>
              </a:prstGeom>
              <a:noFill/>
              <a:ln w="9525">
                <a:noFill/>
                <a:miter lim="800000"/>
                <a:headEnd/>
                <a:tailEnd/>
              </a:ln>
            </p:spPr>
          </p:pic>
        </p:grpSp>
        <p:grpSp>
          <p:nvGrpSpPr>
            <p:cNvPr id="7182" name="Group 123"/>
            <p:cNvGrpSpPr>
              <a:grpSpLocks/>
            </p:cNvGrpSpPr>
            <p:nvPr/>
          </p:nvGrpSpPr>
          <p:grpSpPr bwMode="auto">
            <a:xfrm>
              <a:off x="2976" y="3120"/>
              <a:ext cx="2160" cy="1104"/>
              <a:chOff x="2976" y="3120"/>
              <a:chExt cx="2160" cy="1104"/>
            </a:xfrm>
          </p:grpSpPr>
          <p:sp>
            <p:nvSpPr>
              <p:cNvPr id="7208" name="laptop"/>
              <p:cNvSpPr>
                <a:spLocks noEditPoints="1" noChangeArrowheads="1"/>
              </p:cNvSpPr>
              <p:nvPr/>
            </p:nvSpPr>
            <p:spPr bwMode="auto">
              <a:xfrm>
                <a:off x="3168" y="3168"/>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7209" name="laptop"/>
              <p:cNvSpPr>
                <a:spLocks noEditPoints="1" noChangeArrowheads="1"/>
              </p:cNvSpPr>
              <p:nvPr/>
            </p:nvSpPr>
            <p:spPr bwMode="auto">
              <a:xfrm>
                <a:off x="2976" y="3792"/>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7210" name="laptop"/>
              <p:cNvSpPr>
                <a:spLocks noEditPoints="1" noChangeArrowheads="1"/>
              </p:cNvSpPr>
              <p:nvPr/>
            </p:nvSpPr>
            <p:spPr bwMode="auto">
              <a:xfrm>
                <a:off x="3360" y="4032"/>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7211" name="laptop"/>
              <p:cNvSpPr>
                <a:spLocks noEditPoints="1" noChangeArrowheads="1"/>
              </p:cNvSpPr>
              <p:nvPr/>
            </p:nvSpPr>
            <p:spPr bwMode="auto">
              <a:xfrm>
                <a:off x="4752" y="3600"/>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7212" name="laptop"/>
              <p:cNvSpPr>
                <a:spLocks noEditPoints="1" noChangeArrowheads="1"/>
              </p:cNvSpPr>
              <p:nvPr/>
            </p:nvSpPr>
            <p:spPr bwMode="auto">
              <a:xfrm>
                <a:off x="4896" y="3120"/>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grpSp>
        <p:grpSp>
          <p:nvGrpSpPr>
            <p:cNvPr id="7183" name="Group 100"/>
            <p:cNvGrpSpPr>
              <a:grpSpLocks/>
            </p:cNvGrpSpPr>
            <p:nvPr/>
          </p:nvGrpSpPr>
          <p:grpSpPr bwMode="auto">
            <a:xfrm rot="-1150740">
              <a:off x="3312" y="3696"/>
              <a:ext cx="144" cy="96"/>
              <a:chOff x="2304" y="3840"/>
              <a:chExt cx="144" cy="96"/>
            </a:xfrm>
          </p:grpSpPr>
          <p:sp>
            <p:nvSpPr>
              <p:cNvPr id="7205" name="Rectangle 97"/>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7206" name="AutoShape 99"/>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7207" name="AutoShape 98"/>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grpSp>
          <p:nvGrpSpPr>
            <p:cNvPr id="7184" name="Group 101"/>
            <p:cNvGrpSpPr>
              <a:grpSpLocks/>
            </p:cNvGrpSpPr>
            <p:nvPr/>
          </p:nvGrpSpPr>
          <p:grpSpPr bwMode="auto">
            <a:xfrm>
              <a:off x="3984" y="3552"/>
              <a:ext cx="144" cy="96"/>
              <a:chOff x="2304" y="3840"/>
              <a:chExt cx="144" cy="96"/>
            </a:xfrm>
          </p:grpSpPr>
          <p:sp>
            <p:nvSpPr>
              <p:cNvPr id="7202" name="Rectangle 102"/>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7203" name="AutoShape 103"/>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7204" name="AutoShape 104"/>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grpSp>
          <p:nvGrpSpPr>
            <p:cNvPr id="7185" name="Group 111"/>
            <p:cNvGrpSpPr>
              <a:grpSpLocks/>
            </p:cNvGrpSpPr>
            <p:nvPr/>
          </p:nvGrpSpPr>
          <p:grpSpPr bwMode="auto">
            <a:xfrm>
              <a:off x="3456" y="3168"/>
              <a:ext cx="144" cy="96"/>
              <a:chOff x="2304" y="3840"/>
              <a:chExt cx="144" cy="96"/>
            </a:xfrm>
          </p:grpSpPr>
          <p:sp>
            <p:nvSpPr>
              <p:cNvPr id="7199" name="Rectangle 112"/>
              <p:cNvSpPr>
                <a:spLocks noChangeArrowheads="1"/>
              </p:cNvSpPr>
              <p:nvPr/>
            </p:nvSpPr>
            <p:spPr bwMode="auto">
              <a:xfrm>
                <a:off x="2304" y="3840"/>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200" name="AutoShape 113"/>
              <p:cNvSpPr>
                <a:spLocks noChangeArrowheads="1"/>
              </p:cNvSpPr>
              <p:nvPr/>
            </p:nvSpPr>
            <p:spPr bwMode="auto">
              <a:xfrm>
                <a:off x="2304" y="3840"/>
                <a:ext cx="144" cy="96"/>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sp>
            <p:nvSpPr>
              <p:cNvPr id="7201" name="AutoShape 114"/>
              <p:cNvSpPr>
                <a:spLocks noChangeArrowheads="1"/>
              </p:cNvSpPr>
              <p:nvPr/>
            </p:nvSpPr>
            <p:spPr bwMode="auto">
              <a:xfrm flipV="1">
                <a:off x="2304" y="3840"/>
                <a:ext cx="144" cy="48"/>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grpSp>
        <p:grpSp>
          <p:nvGrpSpPr>
            <p:cNvPr id="7186" name="Group 115"/>
            <p:cNvGrpSpPr>
              <a:grpSpLocks/>
            </p:cNvGrpSpPr>
            <p:nvPr/>
          </p:nvGrpSpPr>
          <p:grpSpPr bwMode="auto">
            <a:xfrm rot="427501">
              <a:off x="4608" y="3600"/>
              <a:ext cx="144" cy="96"/>
              <a:chOff x="2304" y="3840"/>
              <a:chExt cx="144" cy="96"/>
            </a:xfrm>
          </p:grpSpPr>
          <p:sp>
            <p:nvSpPr>
              <p:cNvPr id="7196" name="Rectangle 116"/>
              <p:cNvSpPr>
                <a:spLocks noChangeArrowheads="1"/>
              </p:cNvSpPr>
              <p:nvPr/>
            </p:nvSpPr>
            <p:spPr bwMode="auto">
              <a:xfrm>
                <a:off x="2304" y="3840"/>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197" name="AutoShape 117"/>
              <p:cNvSpPr>
                <a:spLocks noChangeArrowheads="1"/>
              </p:cNvSpPr>
              <p:nvPr/>
            </p:nvSpPr>
            <p:spPr bwMode="auto">
              <a:xfrm>
                <a:off x="2304" y="3840"/>
                <a:ext cx="144" cy="96"/>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sp>
            <p:nvSpPr>
              <p:cNvPr id="7198" name="AutoShape 118"/>
              <p:cNvSpPr>
                <a:spLocks noChangeArrowheads="1"/>
              </p:cNvSpPr>
              <p:nvPr/>
            </p:nvSpPr>
            <p:spPr bwMode="auto">
              <a:xfrm flipV="1">
                <a:off x="2304" y="3840"/>
                <a:ext cx="144" cy="48"/>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grpSp>
        <p:grpSp>
          <p:nvGrpSpPr>
            <p:cNvPr id="7187" name="Group 119"/>
            <p:cNvGrpSpPr>
              <a:grpSpLocks/>
            </p:cNvGrpSpPr>
            <p:nvPr/>
          </p:nvGrpSpPr>
          <p:grpSpPr bwMode="auto">
            <a:xfrm rot="-213842">
              <a:off x="4656" y="3168"/>
              <a:ext cx="144" cy="96"/>
              <a:chOff x="2304" y="3840"/>
              <a:chExt cx="144" cy="96"/>
            </a:xfrm>
          </p:grpSpPr>
          <p:sp>
            <p:nvSpPr>
              <p:cNvPr id="7193" name="Rectangle 120"/>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7194" name="AutoShape 121"/>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7195" name="AutoShape 122"/>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sp>
          <p:nvSpPr>
            <p:cNvPr id="7188" name="AutoShape 125"/>
            <p:cNvSpPr>
              <a:spLocks noChangeArrowheads="1"/>
            </p:cNvSpPr>
            <p:nvPr/>
          </p:nvSpPr>
          <p:spPr bwMode="auto">
            <a:xfrm>
              <a:off x="3744" y="3888"/>
              <a:ext cx="476" cy="190"/>
            </a:xfrm>
            <a:prstGeom prst="wedgeRoundRectCallout">
              <a:avLst>
                <a:gd name="adj1" fmla="val 20796"/>
                <a:gd name="adj2" fmla="val -177894"/>
                <a:gd name="adj3" fmla="val 16667"/>
              </a:avLst>
            </a:prstGeom>
            <a:solidFill>
              <a:schemeClr val="folHlink"/>
            </a:solidFill>
            <a:ln w="12700">
              <a:solidFill>
                <a:schemeClr val="tx1"/>
              </a:solidFill>
              <a:miter lim="800000"/>
              <a:headEnd/>
              <a:tailEnd/>
            </a:ln>
          </p:spPr>
          <p:txBody>
            <a:bodyPr wrap="none">
              <a:spAutoFit/>
            </a:bodyPr>
            <a:lstStyle/>
            <a:p>
              <a:pPr algn="ctr"/>
              <a:r>
                <a:rPr lang="en-US" sz="1200" b="1">
                  <a:solidFill>
                    <a:schemeClr val="bg2"/>
                  </a:solidFill>
                </a:rPr>
                <a:t>Packet</a:t>
              </a:r>
            </a:p>
          </p:txBody>
        </p:sp>
        <p:grpSp>
          <p:nvGrpSpPr>
            <p:cNvPr id="7189" name="Group 126"/>
            <p:cNvGrpSpPr>
              <a:grpSpLocks/>
            </p:cNvGrpSpPr>
            <p:nvPr/>
          </p:nvGrpSpPr>
          <p:grpSpPr bwMode="auto">
            <a:xfrm>
              <a:off x="4061" y="3182"/>
              <a:ext cx="144" cy="96"/>
              <a:chOff x="2304" y="3840"/>
              <a:chExt cx="144" cy="96"/>
            </a:xfrm>
          </p:grpSpPr>
          <p:sp>
            <p:nvSpPr>
              <p:cNvPr id="7190" name="Rectangle 127"/>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7191" name="AutoShape 128"/>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7192" name="AutoShape 129"/>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grpSp>
    </p:spTree>
    <p:extLst>
      <p:ext uri="{BB962C8B-B14F-4D97-AF65-F5344CB8AC3E}">
        <p14:creationId xmlns:p14="http://schemas.microsoft.com/office/powerpoint/2010/main" val="121510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0E033F2-F4AD-41EE-8B07-564F0DCC5426}" type="slidenum">
              <a:rPr lang="en-US"/>
              <a:pPr>
                <a:defRPr/>
              </a:pPr>
              <a:t>91</a:t>
            </a:fld>
            <a:endParaRPr lang="en-US"/>
          </a:p>
        </p:txBody>
      </p:sp>
      <p:sp>
        <p:nvSpPr>
          <p:cNvPr id="33794" name="Rectangle 2"/>
          <p:cNvSpPr>
            <a:spLocks noGrp="1" noChangeArrowheads="1"/>
          </p:cNvSpPr>
          <p:nvPr>
            <p:ph type="title"/>
          </p:nvPr>
        </p:nvSpPr>
        <p:spPr/>
        <p:txBody>
          <a:bodyPr/>
          <a:lstStyle/>
          <a:p>
            <a:pPr eaLnBrk="1" hangingPunct="1">
              <a:defRPr/>
            </a:pPr>
            <a:r>
              <a:rPr lang="en-US" smtClean="0"/>
              <a:t>Layered Tasks</a:t>
            </a:r>
          </a:p>
        </p:txBody>
      </p:sp>
      <p:sp>
        <p:nvSpPr>
          <p:cNvPr id="33795" name="Rectangle 3"/>
          <p:cNvSpPr>
            <a:spLocks noGrp="1" noChangeArrowheads="1"/>
          </p:cNvSpPr>
          <p:nvPr>
            <p:ph type="body" idx="1"/>
          </p:nvPr>
        </p:nvSpPr>
        <p:spPr/>
        <p:txBody>
          <a:bodyPr/>
          <a:lstStyle/>
          <a:p>
            <a:pPr eaLnBrk="1" hangingPunct="1">
              <a:defRPr/>
            </a:pPr>
            <a:r>
              <a:rPr lang="en-US" smtClean="0"/>
              <a:t>Computer networks are complex systems</a:t>
            </a:r>
          </a:p>
          <a:p>
            <a:pPr lvl="1" eaLnBrk="1" hangingPunct="1">
              <a:defRPr/>
            </a:pPr>
            <a:r>
              <a:rPr lang="en-US" smtClean="0"/>
              <a:t>Tasks involve varieties of hardware and software components, and protocols</a:t>
            </a:r>
          </a:p>
          <a:p>
            <a:pPr lvl="1" eaLnBrk="1" hangingPunct="1">
              <a:defRPr/>
            </a:pPr>
            <a:endParaRPr lang="en-US" smtClean="0"/>
          </a:p>
          <a:p>
            <a:pPr eaLnBrk="1" hangingPunct="1">
              <a:defRPr/>
            </a:pPr>
            <a:r>
              <a:rPr lang="en-US" smtClean="0"/>
              <a:t>Networking task is divided into several subtasks, or layers</a:t>
            </a:r>
          </a:p>
        </p:txBody>
      </p:sp>
    </p:spTree>
    <p:extLst>
      <p:ext uri="{BB962C8B-B14F-4D97-AF65-F5344CB8AC3E}">
        <p14:creationId xmlns:p14="http://schemas.microsoft.com/office/powerpoint/2010/main" val="408488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44F95F5-A6B7-4FA1-A292-EC4BB82C0334}" type="slidenum">
              <a:rPr lang="en-US"/>
              <a:pPr>
                <a:defRPr/>
              </a:pPr>
              <a:t>92</a:t>
            </a:fld>
            <a:endParaRPr lang="en-US"/>
          </a:p>
        </p:txBody>
      </p:sp>
      <p:sp>
        <p:nvSpPr>
          <p:cNvPr id="36866" name="Rectangle 2"/>
          <p:cNvSpPr>
            <a:spLocks noGrp="1" noChangeArrowheads="1"/>
          </p:cNvSpPr>
          <p:nvPr>
            <p:ph type="title"/>
          </p:nvPr>
        </p:nvSpPr>
        <p:spPr/>
        <p:txBody>
          <a:bodyPr/>
          <a:lstStyle/>
          <a:p>
            <a:pPr eaLnBrk="1" hangingPunct="1">
              <a:defRPr/>
            </a:pPr>
            <a:r>
              <a:rPr lang="en-US" smtClean="0"/>
              <a:t>Real World Example</a:t>
            </a:r>
          </a:p>
        </p:txBody>
      </p:sp>
      <p:sp>
        <p:nvSpPr>
          <p:cNvPr id="36867" name="Rectangle 3"/>
          <p:cNvSpPr>
            <a:spLocks noGrp="1" noChangeArrowheads="1"/>
          </p:cNvSpPr>
          <p:nvPr>
            <p:ph type="body" idx="1"/>
          </p:nvPr>
        </p:nvSpPr>
        <p:spPr/>
        <p:txBody>
          <a:bodyPr/>
          <a:lstStyle/>
          <a:p>
            <a:pPr eaLnBrk="1" hangingPunct="1">
              <a:defRPr/>
            </a:pPr>
            <a:r>
              <a:rPr lang="en-US" smtClean="0"/>
              <a:t>Communication between managers of two companies</a:t>
            </a:r>
          </a:p>
        </p:txBody>
      </p:sp>
      <p:pic>
        <p:nvPicPr>
          <p:cNvPr id="9221" name="Picture 4" descr="j0213019"/>
          <p:cNvPicPr>
            <a:picLocks noChangeAspect="1" noChangeArrowheads="1"/>
          </p:cNvPicPr>
          <p:nvPr/>
        </p:nvPicPr>
        <p:blipFill>
          <a:blip r:embed="rId2" cstate="print"/>
          <a:srcRect/>
          <a:stretch>
            <a:fillRect/>
          </a:stretch>
        </p:blipFill>
        <p:spPr bwMode="auto">
          <a:xfrm>
            <a:off x="5715000" y="3124200"/>
            <a:ext cx="1695450" cy="1344613"/>
          </a:xfrm>
          <a:prstGeom prst="rect">
            <a:avLst/>
          </a:prstGeom>
          <a:noFill/>
          <a:ln w="9525">
            <a:noFill/>
            <a:miter lim="800000"/>
            <a:headEnd/>
            <a:tailEnd/>
          </a:ln>
        </p:spPr>
      </p:pic>
      <p:pic>
        <p:nvPicPr>
          <p:cNvPr id="9222" name="Picture 5" descr="j0332528"/>
          <p:cNvPicPr>
            <a:picLocks noChangeAspect="1" noChangeArrowheads="1"/>
          </p:cNvPicPr>
          <p:nvPr/>
        </p:nvPicPr>
        <p:blipFill>
          <a:blip r:embed="rId3" cstate="print"/>
          <a:srcRect/>
          <a:stretch>
            <a:fillRect/>
          </a:stretch>
        </p:blipFill>
        <p:spPr bwMode="auto">
          <a:xfrm flipH="1">
            <a:off x="1447800" y="3124200"/>
            <a:ext cx="2057400" cy="1387475"/>
          </a:xfrm>
          <a:prstGeom prst="rect">
            <a:avLst/>
          </a:prstGeom>
          <a:noFill/>
          <a:ln w="9525">
            <a:noFill/>
            <a:miter lim="800000"/>
            <a:headEnd/>
            <a:tailEnd/>
          </a:ln>
        </p:spPr>
      </p:pic>
      <p:sp>
        <p:nvSpPr>
          <p:cNvPr id="9223" name="Line 6"/>
          <p:cNvSpPr>
            <a:spLocks noChangeShapeType="1"/>
          </p:cNvSpPr>
          <p:nvPr/>
        </p:nvSpPr>
        <p:spPr bwMode="auto">
          <a:xfrm flipV="1">
            <a:off x="3581400" y="3810000"/>
            <a:ext cx="2057400" cy="0"/>
          </a:xfrm>
          <a:prstGeom prst="line">
            <a:avLst/>
          </a:prstGeom>
          <a:noFill/>
          <a:ln w="57150">
            <a:solidFill>
              <a:schemeClr val="folHlink"/>
            </a:solidFill>
            <a:round/>
            <a:headEnd type="triangle" w="med" len="med"/>
            <a:tailEnd type="triangle" w="med" len="med"/>
          </a:ln>
        </p:spPr>
        <p:txBody>
          <a:bodyPr/>
          <a:lstStyle/>
          <a:p>
            <a:endParaRPr lang="en-US"/>
          </a:p>
        </p:txBody>
      </p:sp>
      <p:sp>
        <p:nvSpPr>
          <p:cNvPr id="9224" name="Text Box 10"/>
          <p:cNvSpPr txBox="1">
            <a:spLocks noChangeArrowheads="1"/>
          </p:cNvSpPr>
          <p:nvPr/>
        </p:nvSpPr>
        <p:spPr bwMode="auto">
          <a:xfrm>
            <a:off x="3794125" y="3460750"/>
            <a:ext cx="1557338" cy="366713"/>
          </a:xfrm>
          <a:prstGeom prst="rect">
            <a:avLst/>
          </a:prstGeom>
          <a:noFill/>
          <a:ln w="9525">
            <a:noFill/>
            <a:miter lim="800000"/>
            <a:headEnd/>
            <a:tailEnd/>
          </a:ln>
        </p:spPr>
        <p:txBody>
          <a:bodyPr wrap="none">
            <a:spAutoFit/>
          </a:bodyPr>
          <a:lstStyle/>
          <a:p>
            <a:r>
              <a:rPr lang="en-US"/>
              <a:t>Communicate</a:t>
            </a:r>
          </a:p>
        </p:txBody>
      </p:sp>
    </p:spTree>
    <p:extLst>
      <p:ext uri="{BB962C8B-B14F-4D97-AF65-F5344CB8AC3E}">
        <p14:creationId xmlns:p14="http://schemas.microsoft.com/office/powerpoint/2010/main" val="42317102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lide Number Placeholder 5"/>
          <p:cNvSpPr>
            <a:spLocks noGrp="1"/>
          </p:cNvSpPr>
          <p:nvPr>
            <p:ph type="sldNum" sz="quarter" idx="12"/>
          </p:nvPr>
        </p:nvSpPr>
        <p:spPr/>
        <p:txBody>
          <a:bodyPr/>
          <a:lstStyle/>
          <a:p>
            <a:pPr>
              <a:defRPr/>
            </a:pPr>
            <a:fld id="{E3D39140-F435-4594-9655-4F0DCAE2963B}" type="slidenum">
              <a:rPr lang="en-US"/>
              <a:pPr>
                <a:defRPr/>
              </a:pPr>
              <a:t>93</a:t>
            </a:fld>
            <a:endParaRPr lang="en-US"/>
          </a:p>
        </p:txBody>
      </p:sp>
      <p:grpSp>
        <p:nvGrpSpPr>
          <p:cNvPr id="2" name="Group 335"/>
          <p:cNvGrpSpPr>
            <a:grpSpLocks/>
          </p:cNvGrpSpPr>
          <p:nvPr/>
        </p:nvGrpSpPr>
        <p:grpSpPr bwMode="auto">
          <a:xfrm>
            <a:off x="1752600" y="5791200"/>
            <a:ext cx="2362200" cy="152400"/>
            <a:chOff x="1104" y="3648"/>
            <a:chExt cx="1488" cy="96"/>
          </a:xfrm>
        </p:grpSpPr>
        <p:sp>
          <p:nvSpPr>
            <p:cNvPr id="10560" name="Line 332"/>
            <p:cNvSpPr>
              <a:spLocks noChangeShapeType="1"/>
            </p:cNvSpPr>
            <p:nvPr/>
          </p:nvSpPr>
          <p:spPr bwMode="auto">
            <a:xfrm>
              <a:off x="1152" y="3648"/>
              <a:ext cx="1440" cy="96"/>
            </a:xfrm>
            <a:prstGeom prst="line">
              <a:avLst/>
            </a:prstGeom>
            <a:noFill/>
            <a:ln w="76200">
              <a:solidFill>
                <a:srgbClr val="080808"/>
              </a:solidFill>
              <a:round/>
              <a:headEnd/>
              <a:tailEnd/>
            </a:ln>
          </p:spPr>
          <p:txBody>
            <a:bodyPr/>
            <a:lstStyle/>
            <a:p>
              <a:endParaRPr lang="en-US"/>
            </a:p>
          </p:txBody>
        </p:sp>
        <p:sp>
          <p:nvSpPr>
            <p:cNvPr id="10561" name="Line 329"/>
            <p:cNvSpPr>
              <a:spLocks noChangeShapeType="1"/>
            </p:cNvSpPr>
            <p:nvPr/>
          </p:nvSpPr>
          <p:spPr bwMode="auto">
            <a:xfrm>
              <a:off x="1104" y="3648"/>
              <a:ext cx="1440" cy="96"/>
            </a:xfrm>
            <a:prstGeom prst="line">
              <a:avLst/>
            </a:prstGeom>
            <a:noFill/>
            <a:ln w="9525">
              <a:solidFill>
                <a:schemeClr val="tx1"/>
              </a:solidFill>
              <a:prstDash val="dash"/>
              <a:round/>
              <a:headEnd/>
              <a:tailEnd/>
            </a:ln>
          </p:spPr>
          <p:txBody>
            <a:bodyPr/>
            <a:lstStyle/>
            <a:p>
              <a:endParaRPr lang="en-US"/>
            </a:p>
          </p:txBody>
        </p:sp>
      </p:grpSp>
      <p:grpSp>
        <p:nvGrpSpPr>
          <p:cNvPr id="3" name="Group 336"/>
          <p:cNvGrpSpPr>
            <a:grpSpLocks/>
          </p:cNvGrpSpPr>
          <p:nvPr/>
        </p:nvGrpSpPr>
        <p:grpSpPr bwMode="auto">
          <a:xfrm>
            <a:off x="4038600" y="5562600"/>
            <a:ext cx="1905000" cy="457200"/>
            <a:chOff x="2544" y="3504"/>
            <a:chExt cx="1200" cy="288"/>
          </a:xfrm>
        </p:grpSpPr>
        <p:sp>
          <p:nvSpPr>
            <p:cNvPr id="10558" name="Line 333"/>
            <p:cNvSpPr>
              <a:spLocks noChangeShapeType="1"/>
            </p:cNvSpPr>
            <p:nvPr/>
          </p:nvSpPr>
          <p:spPr bwMode="auto">
            <a:xfrm flipV="1">
              <a:off x="2592" y="3504"/>
              <a:ext cx="1152" cy="288"/>
            </a:xfrm>
            <a:prstGeom prst="line">
              <a:avLst/>
            </a:prstGeom>
            <a:noFill/>
            <a:ln w="76200">
              <a:solidFill>
                <a:srgbClr val="080808"/>
              </a:solidFill>
              <a:round/>
              <a:headEnd/>
              <a:tailEnd/>
            </a:ln>
          </p:spPr>
          <p:txBody>
            <a:bodyPr/>
            <a:lstStyle/>
            <a:p>
              <a:endParaRPr lang="en-US"/>
            </a:p>
          </p:txBody>
        </p:sp>
        <p:sp>
          <p:nvSpPr>
            <p:cNvPr id="10559" name="Line 330"/>
            <p:cNvSpPr>
              <a:spLocks noChangeShapeType="1"/>
            </p:cNvSpPr>
            <p:nvPr/>
          </p:nvSpPr>
          <p:spPr bwMode="auto">
            <a:xfrm flipV="1">
              <a:off x="2544" y="3504"/>
              <a:ext cx="1152" cy="288"/>
            </a:xfrm>
            <a:prstGeom prst="line">
              <a:avLst/>
            </a:prstGeom>
            <a:noFill/>
            <a:ln w="9525">
              <a:solidFill>
                <a:schemeClr val="tx1"/>
              </a:solidFill>
              <a:prstDash val="dash"/>
              <a:round/>
              <a:headEnd/>
              <a:tailEnd/>
            </a:ln>
          </p:spPr>
          <p:txBody>
            <a:bodyPr/>
            <a:lstStyle/>
            <a:p>
              <a:endParaRPr lang="en-US"/>
            </a:p>
          </p:txBody>
        </p:sp>
      </p:grpSp>
      <p:grpSp>
        <p:nvGrpSpPr>
          <p:cNvPr id="4" name="Group 337"/>
          <p:cNvGrpSpPr>
            <a:grpSpLocks/>
          </p:cNvGrpSpPr>
          <p:nvPr/>
        </p:nvGrpSpPr>
        <p:grpSpPr bwMode="auto">
          <a:xfrm>
            <a:off x="5867400" y="5562600"/>
            <a:ext cx="1981200" cy="304800"/>
            <a:chOff x="3696" y="3504"/>
            <a:chExt cx="1248" cy="192"/>
          </a:xfrm>
        </p:grpSpPr>
        <p:sp>
          <p:nvSpPr>
            <p:cNvPr id="10556" name="Line 334"/>
            <p:cNvSpPr>
              <a:spLocks noChangeShapeType="1"/>
            </p:cNvSpPr>
            <p:nvPr/>
          </p:nvSpPr>
          <p:spPr bwMode="auto">
            <a:xfrm>
              <a:off x="3744" y="3504"/>
              <a:ext cx="1200" cy="192"/>
            </a:xfrm>
            <a:prstGeom prst="line">
              <a:avLst/>
            </a:prstGeom>
            <a:noFill/>
            <a:ln w="76200">
              <a:solidFill>
                <a:srgbClr val="080808"/>
              </a:solidFill>
              <a:round/>
              <a:headEnd/>
              <a:tailEnd/>
            </a:ln>
          </p:spPr>
          <p:txBody>
            <a:bodyPr/>
            <a:lstStyle/>
            <a:p>
              <a:endParaRPr lang="en-US"/>
            </a:p>
          </p:txBody>
        </p:sp>
        <p:sp>
          <p:nvSpPr>
            <p:cNvPr id="10557" name="Line 331"/>
            <p:cNvSpPr>
              <a:spLocks noChangeShapeType="1"/>
            </p:cNvSpPr>
            <p:nvPr/>
          </p:nvSpPr>
          <p:spPr bwMode="auto">
            <a:xfrm>
              <a:off x="3696" y="3504"/>
              <a:ext cx="1200" cy="192"/>
            </a:xfrm>
            <a:prstGeom prst="line">
              <a:avLst/>
            </a:prstGeom>
            <a:noFill/>
            <a:ln w="9525">
              <a:solidFill>
                <a:schemeClr val="tx1"/>
              </a:solidFill>
              <a:prstDash val="dash"/>
              <a:round/>
              <a:headEnd/>
              <a:tailEnd/>
            </a:ln>
          </p:spPr>
          <p:txBody>
            <a:bodyPr/>
            <a:lstStyle/>
            <a:p>
              <a:endParaRPr lang="en-US"/>
            </a:p>
          </p:txBody>
        </p:sp>
      </p:grpSp>
      <p:sp>
        <p:nvSpPr>
          <p:cNvPr id="44034" name="Rectangle 2"/>
          <p:cNvSpPr>
            <a:spLocks noGrp="1" noChangeArrowheads="1"/>
          </p:cNvSpPr>
          <p:nvPr>
            <p:ph type="title"/>
          </p:nvPr>
        </p:nvSpPr>
        <p:spPr/>
        <p:txBody>
          <a:bodyPr/>
          <a:lstStyle/>
          <a:p>
            <a:pPr eaLnBrk="1" hangingPunct="1">
              <a:defRPr/>
            </a:pPr>
            <a:r>
              <a:rPr lang="en-US" smtClean="0"/>
              <a:t>What Actually Happens</a:t>
            </a:r>
          </a:p>
        </p:txBody>
      </p:sp>
      <p:sp>
        <p:nvSpPr>
          <p:cNvPr id="44035" name="Rectangle 3"/>
          <p:cNvSpPr>
            <a:spLocks noGrp="1" noChangeArrowheads="1"/>
          </p:cNvSpPr>
          <p:nvPr>
            <p:ph type="body" idx="1"/>
          </p:nvPr>
        </p:nvSpPr>
        <p:spPr/>
        <p:txBody>
          <a:bodyPr/>
          <a:lstStyle/>
          <a:p>
            <a:pPr eaLnBrk="1" hangingPunct="1">
              <a:defRPr/>
            </a:pPr>
            <a:r>
              <a:rPr lang="en-US" sz="2800" smtClean="0"/>
              <a:t>Communication takes place thru many layers</a:t>
            </a:r>
          </a:p>
        </p:txBody>
      </p:sp>
      <p:pic>
        <p:nvPicPr>
          <p:cNvPr id="10248" name="Picture 4" descr="j0213019"/>
          <p:cNvPicPr>
            <a:picLocks noChangeAspect="1" noChangeArrowheads="1"/>
          </p:cNvPicPr>
          <p:nvPr/>
        </p:nvPicPr>
        <p:blipFill>
          <a:blip r:embed="rId2" cstate="print"/>
          <a:srcRect/>
          <a:stretch>
            <a:fillRect/>
          </a:stretch>
        </p:blipFill>
        <p:spPr bwMode="auto">
          <a:xfrm>
            <a:off x="7391400" y="1752600"/>
            <a:ext cx="1066800" cy="846138"/>
          </a:xfrm>
          <a:prstGeom prst="rect">
            <a:avLst/>
          </a:prstGeom>
          <a:noFill/>
          <a:ln w="9525">
            <a:noFill/>
            <a:miter lim="800000"/>
            <a:headEnd/>
            <a:tailEnd/>
          </a:ln>
        </p:spPr>
      </p:pic>
      <p:pic>
        <p:nvPicPr>
          <p:cNvPr id="10249" name="Picture 5" descr="j0332528"/>
          <p:cNvPicPr>
            <a:picLocks noChangeAspect="1" noChangeArrowheads="1"/>
          </p:cNvPicPr>
          <p:nvPr/>
        </p:nvPicPr>
        <p:blipFill>
          <a:blip r:embed="rId3" cstate="print"/>
          <a:srcRect/>
          <a:stretch>
            <a:fillRect/>
          </a:stretch>
        </p:blipFill>
        <p:spPr bwMode="auto">
          <a:xfrm flipH="1">
            <a:off x="1143000" y="1752600"/>
            <a:ext cx="1295400" cy="873125"/>
          </a:xfrm>
          <a:prstGeom prst="rect">
            <a:avLst/>
          </a:prstGeom>
          <a:noFill/>
          <a:ln w="9525">
            <a:noFill/>
            <a:miter lim="800000"/>
            <a:headEnd/>
            <a:tailEnd/>
          </a:ln>
        </p:spPr>
      </p:pic>
      <p:sp>
        <p:nvSpPr>
          <p:cNvPr id="44038" name="Line 6"/>
          <p:cNvSpPr>
            <a:spLocks noChangeShapeType="1"/>
          </p:cNvSpPr>
          <p:nvPr/>
        </p:nvSpPr>
        <p:spPr bwMode="auto">
          <a:xfrm>
            <a:off x="2514600" y="2286000"/>
            <a:ext cx="4800600" cy="0"/>
          </a:xfrm>
          <a:prstGeom prst="line">
            <a:avLst/>
          </a:prstGeom>
          <a:noFill/>
          <a:ln w="57150">
            <a:solidFill>
              <a:schemeClr val="folHlink"/>
            </a:solidFill>
            <a:prstDash val="sysDot"/>
            <a:round/>
            <a:headEnd/>
            <a:tailEnd type="triangle" w="med" len="med"/>
          </a:ln>
        </p:spPr>
        <p:txBody>
          <a:bodyPr/>
          <a:lstStyle/>
          <a:p>
            <a:endParaRPr lang="en-US"/>
          </a:p>
        </p:txBody>
      </p:sp>
      <p:pic>
        <p:nvPicPr>
          <p:cNvPr id="44039" name="Picture 7" descr="PE02209_"/>
          <p:cNvPicPr>
            <a:picLocks noChangeAspect="1" noChangeArrowheads="1"/>
          </p:cNvPicPr>
          <p:nvPr/>
        </p:nvPicPr>
        <p:blipFill>
          <a:blip r:embed="rId4" cstate="print"/>
          <a:srcRect/>
          <a:stretch>
            <a:fillRect/>
          </a:stretch>
        </p:blipFill>
        <p:spPr bwMode="auto">
          <a:xfrm>
            <a:off x="7467600" y="2895600"/>
            <a:ext cx="735013" cy="914400"/>
          </a:xfrm>
          <a:prstGeom prst="rect">
            <a:avLst/>
          </a:prstGeom>
          <a:noFill/>
          <a:ln w="9525">
            <a:noFill/>
            <a:miter lim="800000"/>
            <a:headEnd/>
            <a:tailEnd/>
          </a:ln>
        </p:spPr>
      </p:pic>
      <p:pic>
        <p:nvPicPr>
          <p:cNvPr id="44041" name="Picture 9" descr="PE02209_"/>
          <p:cNvPicPr>
            <a:picLocks noChangeAspect="1" noChangeArrowheads="1"/>
          </p:cNvPicPr>
          <p:nvPr/>
        </p:nvPicPr>
        <p:blipFill>
          <a:blip r:embed="rId4" cstate="print"/>
          <a:srcRect/>
          <a:stretch>
            <a:fillRect/>
          </a:stretch>
        </p:blipFill>
        <p:spPr bwMode="auto">
          <a:xfrm flipH="1">
            <a:off x="1371600" y="2895600"/>
            <a:ext cx="735013" cy="914400"/>
          </a:xfrm>
          <a:prstGeom prst="rect">
            <a:avLst/>
          </a:prstGeom>
          <a:noFill/>
          <a:ln w="9525">
            <a:noFill/>
            <a:miter lim="800000"/>
            <a:headEnd/>
            <a:tailEnd/>
          </a:ln>
        </p:spPr>
      </p:pic>
      <p:sp>
        <p:nvSpPr>
          <p:cNvPr id="44042" name="Text Box 10"/>
          <p:cNvSpPr txBox="1">
            <a:spLocks noChangeArrowheads="1"/>
          </p:cNvSpPr>
          <p:nvPr/>
        </p:nvSpPr>
        <p:spPr bwMode="auto">
          <a:xfrm>
            <a:off x="3621088" y="1860550"/>
            <a:ext cx="2474912" cy="366713"/>
          </a:xfrm>
          <a:prstGeom prst="rect">
            <a:avLst/>
          </a:prstGeom>
          <a:noFill/>
          <a:ln w="9525">
            <a:noFill/>
            <a:miter lim="800000"/>
            <a:headEnd/>
            <a:tailEnd/>
          </a:ln>
        </p:spPr>
        <p:txBody>
          <a:bodyPr wrap="none">
            <a:spAutoFit/>
          </a:bodyPr>
          <a:lstStyle/>
          <a:p>
            <a:r>
              <a:rPr lang="en-US"/>
              <a:t>Logical communication</a:t>
            </a:r>
          </a:p>
        </p:txBody>
      </p:sp>
      <p:grpSp>
        <p:nvGrpSpPr>
          <p:cNvPr id="5" name="Group 89"/>
          <p:cNvGrpSpPr>
            <a:grpSpLocks/>
          </p:cNvGrpSpPr>
          <p:nvPr/>
        </p:nvGrpSpPr>
        <p:grpSpPr bwMode="auto">
          <a:xfrm rot="296180">
            <a:off x="2590800" y="5424488"/>
            <a:ext cx="533400" cy="442912"/>
            <a:chOff x="2112" y="3600"/>
            <a:chExt cx="560" cy="465"/>
          </a:xfrm>
        </p:grpSpPr>
        <p:sp>
          <p:nvSpPr>
            <p:cNvPr id="10493" name="AutoShape 23"/>
            <p:cNvSpPr>
              <a:spLocks noChangeAspect="1" noChangeArrowheads="1" noTextEdit="1"/>
            </p:cNvSpPr>
            <p:nvPr/>
          </p:nvSpPr>
          <p:spPr bwMode="auto">
            <a:xfrm>
              <a:off x="2112" y="3600"/>
              <a:ext cx="560" cy="465"/>
            </a:xfrm>
            <a:prstGeom prst="rect">
              <a:avLst/>
            </a:prstGeom>
            <a:noFill/>
            <a:ln w="9525">
              <a:noFill/>
              <a:miter lim="800000"/>
              <a:headEnd/>
              <a:tailEnd/>
            </a:ln>
          </p:spPr>
          <p:txBody>
            <a:bodyPr/>
            <a:lstStyle/>
            <a:p>
              <a:endParaRPr lang="en-US"/>
            </a:p>
          </p:txBody>
        </p:sp>
        <p:sp>
          <p:nvSpPr>
            <p:cNvPr id="10494" name="Freeform 27"/>
            <p:cNvSpPr>
              <a:spLocks/>
            </p:cNvSpPr>
            <p:nvPr/>
          </p:nvSpPr>
          <p:spPr bwMode="auto">
            <a:xfrm>
              <a:off x="2130" y="3699"/>
              <a:ext cx="542" cy="301"/>
            </a:xfrm>
            <a:custGeom>
              <a:avLst/>
              <a:gdLst>
                <a:gd name="T0" fmla="*/ 383 w 1083"/>
                <a:gd name="T1" fmla="*/ 253 h 602"/>
                <a:gd name="T2" fmla="*/ 387 w 1083"/>
                <a:gd name="T3" fmla="*/ 267 h 602"/>
                <a:gd name="T4" fmla="*/ 398 w 1083"/>
                <a:gd name="T5" fmla="*/ 284 h 602"/>
                <a:gd name="T6" fmla="*/ 421 w 1083"/>
                <a:gd name="T7" fmla="*/ 298 h 602"/>
                <a:gd name="T8" fmla="*/ 456 w 1083"/>
                <a:gd name="T9" fmla="*/ 298 h 602"/>
                <a:gd name="T10" fmla="*/ 480 w 1083"/>
                <a:gd name="T11" fmla="*/ 284 h 602"/>
                <a:gd name="T12" fmla="*/ 491 w 1083"/>
                <a:gd name="T13" fmla="*/ 267 h 602"/>
                <a:gd name="T14" fmla="*/ 495 w 1083"/>
                <a:gd name="T15" fmla="*/ 253 h 602"/>
                <a:gd name="T16" fmla="*/ 497 w 1083"/>
                <a:gd name="T17" fmla="*/ 251 h 602"/>
                <a:gd name="T18" fmla="*/ 509 w 1083"/>
                <a:gd name="T19" fmla="*/ 251 h 602"/>
                <a:gd name="T20" fmla="*/ 527 w 1083"/>
                <a:gd name="T21" fmla="*/ 248 h 602"/>
                <a:gd name="T22" fmla="*/ 539 w 1083"/>
                <a:gd name="T23" fmla="*/ 237 h 602"/>
                <a:gd name="T24" fmla="*/ 542 w 1083"/>
                <a:gd name="T25" fmla="*/ 226 h 602"/>
                <a:gd name="T26" fmla="*/ 542 w 1083"/>
                <a:gd name="T27" fmla="*/ 224 h 602"/>
                <a:gd name="T28" fmla="*/ 542 w 1083"/>
                <a:gd name="T29" fmla="*/ 220 h 602"/>
                <a:gd name="T30" fmla="*/ 541 w 1083"/>
                <a:gd name="T31" fmla="*/ 212 h 602"/>
                <a:gd name="T32" fmla="*/ 537 w 1083"/>
                <a:gd name="T33" fmla="*/ 205 h 602"/>
                <a:gd name="T34" fmla="*/ 529 w 1083"/>
                <a:gd name="T35" fmla="*/ 199 h 602"/>
                <a:gd name="T36" fmla="*/ 524 w 1083"/>
                <a:gd name="T37" fmla="*/ 135 h 602"/>
                <a:gd name="T38" fmla="*/ 523 w 1083"/>
                <a:gd name="T39" fmla="*/ 132 h 602"/>
                <a:gd name="T40" fmla="*/ 520 w 1083"/>
                <a:gd name="T41" fmla="*/ 124 h 602"/>
                <a:gd name="T42" fmla="*/ 511 w 1083"/>
                <a:gd name="T43" fmla="*/ 115 h 602"/>
                <a:gd name="T44" fmla="*/ 495 w 1083"/>
                <a:gd name="T45" fmla="*/ 107 h 602"/>
                <a:gd name="T46" fmla="*/ 471 w 1083"/>
                <a:gd name="T47" fmla="*/ 90 h 602"/>
                <a:gd name="T48" fmla="*/ 445 w 1083"/>
                <a:gd name="T49" fmla="*/ 61 h 602"/>
                <a:gd name="T50" fmla="*/ 423 w 1083"/>
                <a:gd name="T51" fmla="*/ 31 h 602"/>
                <a:gd name="T52" fmla="*/ 411 w 1083"/>
                <a:gd name="T53" fmla="*/ 14 h 602"/>
                <a:gd name="T54" fmla="*/ 403 w 1083"/>
                <a:gd name="T55" fmla="*/ 8 h 602"/>
                <a:gd name="T56" fmla="*/ 390 w 1083"/>
                <a:gd name="T57" fmla="*/ 3 h 602"/>
                <a:gd name="T58" fmla="*/ 373 w 1083"/>
                <a:gd name="T59" fmla="*/ 1 h 602"/>
                <a:gd name="T60" fmla="*/ 353 w 1083"/>
                <a:gd name="T61" fmla="*/ 0 h 602"/>
                <a:gd name="T62" fmla="*/ 334 w 1083"/>
                <a:gd name="T63" fmla="*/ 0 h 602"/>
                <a:gd name="T64" fmla="*/ 296 w 1083"/>
                <a:gd name="T65" fmla="*/ 0 h 602"/>
                <a:gd name="T66" fmla="*/ 246 w 1083"/>
                <a:gd name="T67" fmla="*/ 0 h 602"/>
                <a:gd name="T68" fmla="*/ 190 w 1083"/>
                <a:gd name="T69" fmla="*/ 0 h 602"/>
                <a:gd name="T70" fmla="*/ 135 w 1083"/>
                <a:gd name="T71" fmla="*/ 0 h 602"/>
                <a:gd name="T72" fmla="*/ 88 w 1083"/>
                <a:gd name="T73" fmla="*/ 0 h 602"/>
                <a:gd name="T74" fmla="*/ 54 w 1083"/>
                <a:gd name="T75" fmla="*/ 0 h 602"/>
                <a:gd name="T76" fmla="*/ 42 w 1083"/>
                <a:gd name="T77" fmla="*/ 0 h 602"/>
                <a:gd name="T78" fmla="*/ 37 w 1083"/>
                <a:gd name="T79" fmla="*/ 1 h 602"/>
                <a:gd name="T80" fmla="*/ 27 w 1083"/>
                <a:gd name="T81" fmla="*/ 4 h 602"/>
                <a:gd name="T82" fmla="*/ 17 w 1083"/>
                <a:gd name="T83" fmla="*/ 13 h 602"/>
                <a:gd name="T84" fmla="*/ 12 w 1083"/>
                <a:gd name="T85" fmla="*/ 31 h 602"/>
                <a:gd name="T86" fmla="*/ 10 w 1083"/>
                <a:gd name="T87" fmla="*/ 193 h 602"/>
                <a:gd name="T88" fmla="*/ 1 w 1083"/>
                <a:gd name="T89" fmla="*/ 208 h 602"/>
                <a:gd name="T90" fmla="*/ 1 w 1083"/>
                <a:gd name="T91" fmla="*/ 229 h 602"/>
                <a:gd name="T92" fmla="*/ 4 w 1083"/>
                <a:gd name="T93" fmla="*/ 238 h 602"/>
                <a:gd name="T94" fmla="*/ 9 w 1083"/>
                <a:gd name="T95" fmla="*/ 246 h 602"/>
                <a:gd name="T96" fmla="*/ 17 w 1083"/>
                <a:gd name="T97" fmla="*/ 252 h 602"/>
                <a:gd name="T98" fmla="*/ 57 w 1083"/>
                <a:gd name="T99" fmla="*/ 254 h 602"/>
                <a:gd name="T100" fmla="*/ 59 w 1083"/>
                <a:gd name="T101" fmla="*/ 262 h 602"/>
                <a:gd name="T102" fmla="*/ 68 w 1083"/>
                <a:gd name="T103" fmla="*/ 278 h 602"/>
                <a:gd name="T104" fmla="*/ 86 w 1083"/>
                <a:gd name="T105" fmla="*/ 294 h 602"/>
                <a:gd name="T106" fmla="*/ 115 w 1083"/>
                <a:gd name="T107" fmla="*/ 301 h 602"/>
                <a:gd name="T108" fmla="*/ 124 w 1083"/>
                <a:gd name="T109" fmla="*/ 301 h 602"/>
                <a:gd name="T110" fmla="*/ 142 w 1083"/>
                <a:gd name="T111" fmla="*/ 297 h 602"/>
                <a:gd name="T112" fmla="*/ 162 w 1083"/>
                <a:gd name="T113" fmla="*/ 282 h 602"/>
                <a:gd name="T114" fmla="*/ 174 w 1083"/>
                <a:gd name="T115" fmla="*/ 251 h 60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83"/>
                <a:gd name="T175" fmla="*/ 0 h 602"/>
                <a:gd name="T176" fmla="*/ 1083 w 1083"/>
                <a:gd name="T177" fmla="*/ 602 h 60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83" h="602">
                  <a:moveTo>
                    <a:pt x="765" y="502"/>
                  </a:moveTo>
                  <a:lnTo>
                    <a:pt x="765" y="506"/>
                  </a:lnTo>
                  <a:lnTo>
                    <a:pt x="767" y="516"/>
                  </a:lnTo>
                  <a:lnTo>
                    <a:pt x="773" y="533"/>
                  </a:lnTo>
                  <a:lnTo>
                    <a:pt x="781" y="550"/>
                  </a:lnTo>
                  <a:lnTo>
                    <a:pt x="795" y="568"/>
                  </a:lnTo>
                  <a:lnTo>
                    <a:pt x="815" y="584"/>
                  </a:lnTo>
                  <a:lnTo>
                    <a:pt x="842" y="595"/>
                  </a:lnTo>
                  <a:lnTo>
                    <a:pt x="877" y="599"/>
                  </a:lnTo>
                  <a:lnTo>
                    <a:pt x="912" y="595"/>
                  </a:lnTo>
                  <a:lnTo>
                    <a:pt x="939" y="584"/>
                  </a:lnTo>
                  <a:lnTo>
                    <a:pt x="960" y="568"/>
                  </a:lnTo>
                  <a:lnTo>
                    <a:pt x="972" y="550"/>
                  </a:lnTo>
                  <a:lnTo>
                    <a:pt x="982" y="533"/>
                  </a:lnTo>
                  <a:lnTo>
                    <a:pt x="986" y="516"/>
                  </a:lnTo>
                  <a:lnTo>
                    <a:pt x="989" y="506"/>
                  </a:lnTo>
                  <a:lnTo>
                    <a:pt x="989" y="502"/>
                  </a:lnTo>
                  <a:lnTo>
                    <a:pt x="993" y="502"/>
                  </a:lnTo>
                  <a:lnTo>
                    <a:pt x="1003" y="503"/>
                  </a:lnTo>
                  <a:lnTo>
                    <a:pt x="1018" y="503"/>
                  </a:lnTo>
                  <a:lnTo>
                    <a:pt x="1036" y="502"/>
                  </a:lnTo>
                  <a:lnTo>
                    <a:pt x="1053" y="496"/>
                  </a:lnTo>
                  <a:lnTo>
                    <a:pt x="1068" y="488"/>
                  </a:lnTo>
                  <a:lnTo>
                    <a:pt x="1078" y="474"/>
                  </a:lnTo>
                  <a:lnTo>
                    <a:pt x="1083" y="453"/>
                  </a:lnTo>
                  <a:lnTo>
                    <a:pt x="1083" y="452"/>
                  </a:lnTo>
                  <a:lnTo>
                    <a:pt x="1083" y="451"/>
                  </a:lnTo>
                  <a:lnTo>
                    <a:pt x="1083" y="449"/>
                  </a:lnTo>
                  <a:lnTo>
                    <a:pt x="1083" y="446"/>
                  </a:lnTo>
                  <a:lnTo>
                    <a:pt x="1083" y="440"/>
                  </a:lnTo>
                  <a:lnTo>
                    <a:pt x="1082" y="434"/>
                  </a:lnTo>
                  <a:lnTo>
                    <a:pt x="1081" y="425"/>
                  </a:lnTo>
                  <a:lnTo>
                    <a:pt x="1077" y="419"/>
                  </a:lnTo>
                  <a:lnTo>
                    <a:pt x="1073" y="410"/>
                  </a:lnTo>
                  <a:lnTo>
                    <a:pt x="1067" y="404"/>
                  </a:lnTo>
                  <a:lnTo>
                    <a:pt x="1058" y="398"/>
                  </a:lnTo>
                  <a:lnTo>
                    <a:pt x="1047" y="394"/>
                  </a:lnTo>
                  <a:lnTo>
                    <a:pt x="1047" y="270"/>
                  </a:lnTo>
                  <a:lnTo>
                    <a:pt x="1047" y="268"/>
                  </a:lnTo>
                  <a:lnTo>
                    <a:pt x="1046" y="263"/>
                  </a:lnTo>
                  <a:lnTo>
                    <a:pt x="1044" y="256"/>
                  </a:lnTo>
                  <a:lnTo>
                    <a:pt x="1039" y="248"/>
                  </a:lnTo>
                  <a:lnTo>
                    <a:pt x="1032" y="239"/>
                  </a:lnTo>
                  <a:lnTo>
                    <a:pt x="1022" y="230"/>
                  </a:lnTo>
                  <a:lnTo>
                    <a:pt x="1007" y="221"/>
                  </a:lnTo>
                  <a:lnTo>
                    <a:pt x="989" y="215"/>
                  </a:lnTo>
                  <a:lnTo>
                    <a:pt x="965" y="203"/>
                  </a:lnTo>
                  <a:lnTo>
                    <a:pt x="941" y="181"/>
                  </a:lnTo>
                  <a:lnTo>
                    <a:pt x="915" y="153"/>
                  </a:lnTo>
                  <a:lnTo>
                    <a:pt x="889" y="122"/>
                  </a:lnTo>
                  <a:lnTo>
                    <a:pt x="865" y="90"/>
                  </a:lnTo>
                  <a:lnTo>
                    <a:pt x="846" y="62"/>
                  </a:lnTo>
                  <a:lnTo>
                    <a:pt x="830" y="41"/>
                  </a:lnTo>
                  <a:lnTo>
                    <a:pt x="821" y="28"/>
                  </a:lnTo>
                  <a:lnTo>
                    <a:pt x="816" y="22"/>
                  </a:lnTo>
                  <a:lnTo>
                    <a:pt x="805" y="16"/>
                  </a:lnTo>
                  <a:lnTo>
                    <a:pt x="794" y="12"/>
                  </a:lnTo>
                  <a:lnTo>
                    <a:pt x="780" y="7"/>
                  </a:lnTo>
                  <a:lnTo>
                    <a:pt x="764" y="5"/>
                  </a:lnTo>
                  <a:lnTo>
                    <a:pt x="745" y="3"/>
                  </a:lnTo>
                  <a:lnTo>
                    <a:pt x="727" y="0"/>
                  </a:lnTo>
                  <a:lnTo>
                    <a:pt x="706" y="0"/>
                  </a:lnTo>
                  <a:lnTo>
                    <a:pt x="692" y="0"/>
                  </a:lnTo>
                  <a:lnTo>
                    <a:pt x="668" y="0"/>
                  </a:lnTo>
                  <a:lnTo>
                    <a:pt x="634" y="0"/>
                  </a:lnTo>
                  <a:lnTo>
                    <a:pt x="592" y="0"/>
                  </a:lnTo>
                  <a:lnTo>
                    <a:pt x="544" y="0"/>
                  </a:lnTo>
                  <a:lnTo>
                    <a:pt x="491" y="0"/>
                  </a:lnTo>
                  <a:lnTo>
                    <a:pt x="435" y="0"/>
                  </a:lnTo>
                  <a:lnTo>
                    <a:pt x="379" y="0"/>
                  </a:lnTo>
                  <a:lnTo>
                    <a:pt x="324" y="0"/>
                  </a:lnTo>
                  <a:lnTo>
                    <a:pt x="270" y="0"/>
                  </a:lnTo>
                  <a:lnTo>
                    <a:pt x="219" y="0"/>
                  </a:lnTo>
                  <a:lnTo>
                    <a:pt x="175" y="0"/>
                  </a:lnTo>
                  <a:lnTo>
                    <a:pt x="137" y="0"/>
                  </a:lnTo>
                  <a:lnTo>
                    <a:pt x="108" y="0"/>
                  </a:lnTo>
                  <a:lnTo>
                    <a:pt x="90" y="0"/>
                  </a:lnTo>
                  <a:lnTo>
                    <a:pt x="83" y="0"/>
                  </a:lnTo>
                  <a:lnTo>
                    <a:pt x="81" y="0"/>
                  </a:lnTo>
                  <a:lnTo>
                    <a:pt x="74" y="1"/>
                  </a:lnTo>
                  <a:lnTo>
                    <a:pt x="64" y="4"/>
                  </a:lnTo>
                  <a:lnTo>
                    <a:pt x="54" y="8"/>
                  </a:lnTo>
                  <a:lnTo>
                    <a:pt x="43" y="15"/>
                  </a:lnTo>
                  <a:lnTo>
                    <a:pt x="33" y="27"/>
                  </a:lnTo>
                  <a:lnTo>
                    <a:pt x="26" y="42"/>
                  </a:lnTo>
                  <a:lnTo>
                    <a:pt x="24" y="62"/>
                  </a:lnTo>
                  <a:lnTo>
                    <a:pt x="24" y="384"/>
                  </a:lnTo>
                  <a:lnTo>
                    <a:pt x="19" y="386"/>
                  </a:lnTo>
                  <a:lnTo>
                    <a:pt x="11" y="397"/>
                  </a:lnTo>
                  <a:lnTo>
                    <a:pt x="2" y="417"/>
                  </a:lnTo>
                  <a:lnTo>
                    <a:pt x="0" y="450"/>
                  </a:lnTo>
                  <a:lnTo>
                    <a:pt x="1" y="459"/>
                  </a:lnTo>
                  <a:lnTo>
                    <a:pt x="3" y="468"/>
                  </a:lnTo>
                  <a:lnTo>
                    <a:pt x="7" y="477"/>
                  </a:lnTo>
                  <a:lnTo>
                    <a:pt x="11" y="484"/>
                  </a:lnTo>
                  <a:lnTo>
                    <a:pt x="17" y="492"/>
                  </a:lnTo>
                  <a:lnTo>
                    <a:pt x="25" y="498"/>
                  </a:lnTo>
                  <a:lnTo>
                    <a:pt x="34" y="504"/>
                  </a:lnTo>
                  <a:lnTo>
                    <a:pt x="45" y="508"/>
                  </a:lnTo>
                  <a:lnTo>
                    <a:pt x="113" y="508"/>
                  </a:lnTo>
                  <a:lnTo>
                    <a:pt x="114" y="512"/>
                  </a:lnTo>
                  <a:lnTo>
                    <a:pt x="117" y="523"/>
                  </a:lnTo>
                  <a:lnTo>
                    <a:pt x="125" y="538"/>
                  </a:lnTo>
                  <a:lnTo>
                    <a:pt x="136" y="555"/>
                  </a:lnTo>
                  <a:lnTo>
                    <a:pt x="152" y="572"/>
                  </a:lnTo>
                  <a:lnTo>
                    <a:pt x="172" y="587"/>
                  </a:lnTo>
                  <a:lnTo>
                    <a:pt x="198" y="598"/>
                  </a:lnTo>
                  <a:lnTo>
                    <a:pt x="230" y="602"/>
                  </a:lnTo>
                  <a:lnTo>
                    <a:pt x="235" y="602"/>
                  </a:lnTo>
                  <a:lnTo>
                    <a:pt x="248" y="602"/>
                  </a:lnTo>
                  <a:lnTo>
                    <a:pt x="265" y="599"/>
                  </a:lnTo>
                  <a:lnTo>
                    <a:pt x="284" y="593"/>
                  </a:lnTo>
                  <a:lnTo>
                    <a:pt x="305" y="582"/>
                  </a:lnTo>
                  <a:lnTo>
                    <a:pt x="324" y="564"/>
                  </a:lnTo>
                  <a:lnTo>
                    <a:pt x="339" y="537"/>
                  </a:lnTo>
                  <a:lnTo>
                    <a:pt x="347" y="502"/>
                  </a:lnTo>
                  <a:lnTo>
                    <a:pt x="765" y="502"/>
                  </a:lnTo>
                  <a:close/>
                </a:path>
              </a:pathLst>
            </a:custGeom>
            <a:solidFill>
              <a:srgbClr val="FFFFFF"/>
            </a:solidFill>
            <a:ln w="9525">
              <a:noFill/>
              <a:round/>
              <a:headEnd/>
              <a:tailEnd/>
            </a:ln>
          </p:spPr>
          <p:txBody>
            <a:bodyPr/>
            <a:lstStyle/>
            <a:p>
              <a:endParaRPr lang="en-US"/>
            </a:p>
          </p:txBody>
        </p:sp>
        <p:sp>
          <p:nvSpPr>
            <p:cNvPr id="10495" name="Freeform 28"/>
            <p:cNvSpPr>
              <a:spLocks/>
            </p:cNvSpPr>
            <p:nvPr/>
          </p:nvSpPr>
          <p:spPr bwMode="auto">
            <a:xfrm>
              <a:off x="2148" y="3713"/>
              <a:ext cx="511" cy="226"/>
            </a:xfrm>
            <a:custGeom>
              <a:avLst/>
              <a:gdLst>
                <a:gd name="T0" fmla="*/ 13 w 1022"/>
                <a:gd name="T1" fmla="*/ 226 h 453"/>
                <a:gd name="T2" fmla="*/ 6 w 1022"/>
                <a:gd name="T3" fmla="*/ 223 h 453"/>
                <a:gd name="T4" fmla="*/ 2 w 1022"/>
                <a:gd name="T5" fmla="*/ 219 h 453"/>
                <a:gd name="T6" fmla="*/ 1 w 1022"/>
                <a:gd name="T7" fmla="*/ 214 h 453"/>
                <a:gd name="T8" fmla="*/ 0 w 1022"/>
                <a:gd name="T9" fmla="*/ 209 h 453"/>
                <a:gd name="T10" fmla="*/ 1 w 1022"/>
                <a:gd name="T11" fmla="*/ 200 h 453"/>
                <a:gd name="T12" fmla="*/ 5 w 1022"/>
                <a:gd name="T13" fmla="*/ 194 h 453"/>
                <a:gd name="T14" fmla="*/ 8 w 1022"/>
                <a:gd name="T15" fmla="*/ 191 h 453"/>
                <a:gd name="T16" fmla="*/ 10 w 1022"/>
                <a:gd name="T17" fmla="*/ 190 h 453"/>
                <a:gd name="T18" fmla="*/ 10 w 1022"/>
                <a:gd name="T19" fmla="*/ 20 h 453"/>
                <a:gd name="T20" fmla="*/ 12 w 1022"/>
                <a:gd name="T21" fmla="*/ 9 h 453"/>
                <a:gd name="T22" fmla="*/ 18 w 1022"/>
                <a:gd name="T23" fmla="*/ 3 h 453"/>
                <a:gd name="T24" fmla="*/ 24 w 1022"/>
                <a:gd name="T25" fmla="*/ 0 h 453"/>
                <a:gd name="T26" fmla="*/ 26 w 1022"/>
                <a:gd name="T27" fmla="*/ 0 h 453"/>
                <a:gd name="T28" fmla="*/ 354 w 1022"/>
                <a:gd name="T29" fmla="*/ 0 h 453"/>
                <a:gd name="T30" fmla="*/ 369 w 1022"/>
                <a:gd name="T31" fmla="*/ 1 h 453"/>
                <a:gd name="T32" fmla="*/ 372 w 1022"/>
                <a:gd name="T33" fmla="*/ 1 h 453"/>
                <a:gd name="T34" fmla="*/ 376 w 1022"/>
                <a:gd name="T35" fmla="*/ 3 h 453"/>
                <a:gd name="T36" fmla="*/ 379 w 1022"/>
                <a:gd name="T37" fmla="*/ 5 h 453"/>
                <a:gd name="T38" fmla="*/ 383 w 1022"/>
                <a:gd name="T39" fmla="*/ 9 h 453"/>
                <a:gd name="T40" fmla="*/ 391 w 1022"/>
                <a:gd name="T41" fmla="*/ 19 h 453"/>
                <a:gd name="T42" fmla="*/ 400 w 1022"/>
                <a:gd name="T43" fmla="*/ 30 h 453"/>
                <a:gd name="T44" fmla="*/ 410 w 1022"/>
                <a:gd name="T45" fmla="*/ 43 h 453"/>
                <a:gd name="T46" fmla="*/ 419 w 1022"/>
                <a:gd name="T47" fmla="*/ 55 h 453"/>
                <a:gd name="T48" fmla="*/ 427 w 1022"/>
                <a:gd name="T49" fmla="*/ 67 h 453"/>
                <a:gd name="T50" fmla="*/ 433 w 1022"/>
                <a:gd name="T51" fmla="*/ 76 h 453"/>
                <a:gd name="T52" fmla="*/ 437 w 1022"/>
                <a:gd name="T53" fmla="*/ 82 h 453"/>
                <a:gd name="T54" fmla="*/ 439 w 1022"/>
                <a:gd name="T55" fmla="*/ 84 h 453"/>
                <a:gd name="T56" fmla="*/ 440 w 1022"/>
                <a:gd name="T57" fmla="*/ 86 h 453"/>
                <a:gd name="T58" fmla="*/ 441 w 1022"/>
                <a:gd name="T59" fmla="*/ 88 h 453"/>
                <a:gd name="T60" fmla="*/ 443 w 1022"/>
                <a:gd name="T61" fmla="*/ 90 h 453"/>
                <a:gd name="T62" fmla="*/ 447 w 1022"/>
                <a:gd name="T63" fmla="*/ 92 h 453"/>
                <a:gd name="T64" fmla="*/ 451 w 1022"/>
                <a:gd name="T65" fmla="*/ 95 h 453"/>
                <a:gd name="T66" fmla="*/ 456 w 1022"/>
                <a:gd name="T67" fmla="*/ 99 h 453"/>
                <a:gd name="T68" fmla="*/ 464 w 1022"/>
                <a:gd name="T69" fmla="*/ 102 h 453"/>
                <a:gd name="T70" fmla="*/ 474 w 1022"/>
                <a:gd name="T71" fmla="*/ 106 h 453"/>
                <a:gd name="T72" fmla="*/ 481 w 1022"/>
                <a:gd name="T73" fmla="*/ 109 h 453"/>
                <a:gd name="T74" fmla="*/ 486 w 1022"/>
                <a:gd name="T75" fmla="*/ 113 h 453"/>
                <a:gd name="T76" fmla="*/ 490 w 1022"/>
                <a:gd name="T77" fmla="*/ 116 h 453"/>
                <a:gd name="T78" fmla="*/ 492 w 1022"/>
                <a:gd name="T79" fmla="*/ 118 h 453"/>
                <a:gd name="T80" fmla="*/ 493 w 1022"/>
                <a:gd name="T81" fmla="*/ 121 h 453"/>
                <a:gd name="T82" fmla="*/ 494 w 1022"/>
                <a:gd name="T83" fmla="*/ 122 h 453"/>
                <a:gd name="T84" fmla="*/ 494 w 1022"/>
                <a:gd name="T85" fmla="*/ 124 h 453"/>
                <a:gd name="T86" fmla="*/ 494 w 1022"/>
                <a:gd name="T87" fmla="*/ 124 h 453"/>
                <a:gd name="T88" fmla="*/ 494 w 1022"/>
                <a:gd name="T89" fmla="*/ 196 h 453"/>
                <a:gd name="T90" fmla="*/ 494 w 1022"/>
                <a:gd name="T91" fmla="*/ 196 h 453"/>
                <a:gd name="T92" fmla="*/ 497 w 1022"/>
                <a:gd name="T93" fmla="*/ 196 h 453"/>
                <a:gd name="T94" fmla="*/ 499 w 1022"/>
                <a:gd name="T95" fmla="*/ 196 h 453"/>
                <a:gd name="T96" fmla="*/ 502 w 1022"/>
                <a:gd name="T97" fmla="*/ 196 h 453"/>
                <a:gd name="T98" fmla="*/ 506 w 1022"/>
                <a:gd name="T99" fmla="*/ 197 h 453"/>
                <a:gd name="T100" fmla="*/ 508 w 1022"/>
                <a:gd name="T101" fmla="*/ 200 h 453"/>
                <a:gd name="T102" fmla="*/ 510 w 1022"/>
                <a:gd name="T103" fmla="*/ 203 h 453"/>
                <a:gd name="T104" fmla="*/ 511 w 1022"/>
                <a:gd name="T105" fmla="*/ 208 h 453"/>
                <a:gd name="T106" fmla="*/ 510 w 1022"/>
                <a:gd name="T107" fmla="*/ 213 h 453"/>
                <a:gd name="T108" fmla="*/ 508 w 1022"/>
                <a:gd name="T109" fmla="*/ 217 h 453"/>
                <a:gd name="T110" fmla="*/ 506 w 1022"/>
                <a:gd name="T111" fmla="*/ 220 h 453"/>
                <a:gd name="T112" fmla="*/ 502 w 1022"/>
                <a:gd name="T113" fmla="*/ 223 h 453"/>
                <a:gd name="T114" fmla="*/ 499 w 1022"/>
                <a:gd name="T115" fmla="*/ 224 h 453"/>
                <a:gd name="T116" fmla="*/ 497 w 1022"/>
                <a:gd name="T117" fmla="*/ 226 h 453"/>
                <a:gd name="T118" fmla="*/ 494 w 1022"/>
                <a:gd name="T119" fmla="*/ 226 h 453"/>
                <a:gd name="T120" fmla="*/ 494 w 1022"/>
                <a:gd name="T121" fmla="*/ 226 h 453"/>
                <a:gd name="T122" fmla="*/ 13 w 1022"/>
                <a:gd name="T123" fmla="*/ 226 h 4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22"/>
                <a:gd name="T187" fmla="*/ 0 h 453"/>
                <a:gd name="T188" fmla="*/ 1022 w 1022"/>
                <a:gd name="T189" fmla="*/ 453 h 4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22" h="453">
                  <a:moveTo>
                    <a:pt x="25" y="453"/>
                  </a:moveTo>
                  <a:lnTo>
                    <a:pt x="12" y="447"/>
                  </a:lnTo>
                  <a:lnTo>
                    <a:pt x="4" y="438"/>
                  </a:lnTo>
                  <a:lnTo>
                    <a:pt x="1" y="429"/>
                  </a:lnTo>
                  <a:lnTo>
                    <a:pt x="0" y="419"/>
                  </a:lnTo>
                  <a:lnTo>
                    <a:pt x="2" y="401"/>
                  </a:lnTo>
                  <a:lnTo>
                    <a:pt x="9" y="388"/>
                  </a:lnTo>
                  <a:lnTo>
                    <a:pt x="16" y="382"/>
                  </a:lnTo>
                  <a:lnTo>
                    <a:pt x="19" y="380"/>
                  </a:lnTo>
                  <a:lnTo>
                    <a:pt x="19" y="40"/>
                  </a:lnTo>
                  <a:lnTo>
                    <a:pt x="24" y="19"/>
                  </a:lnTo>
                  <a:lnTo>
                    <a:pt x="35" y="7"/>
                  </a:lnTo>
                  <a:lnTo>
                    <a:pt x="47" y="1"/>
                  </a:lnTo>
                  <a:lnTo>
                    <a:pt x="51" y="0"/>
                  </a:lnTo>
                  <a:lnTo>
                    <a:pt x="707" y="0"/>
                  </a:lnTo>
                  <a:lnTo>
                    <a:pt x="738" y="2"/>
                  </a:lnTo>
                  <a:lnTo>
                    <a:pt x="743" y="3"/>
                  </a:lnTo>
                  <a:lnTo>
                    <a:pt x="751" y="7"/>
                  </a:lnTo>
                  <a:lnTo>
                    <a:pt x="758" y="11"/>
                  </a:lnTo>
                  <a:lnTo>
                    <a:pt x="766" y="18"/>
                  </a:lnTo>
                  <a:lnTo>
                    <a:pt x="782" y="38"/>
                  </a:lnTo>
                  <a:lnTo>
                    <a:pt x="800" y="61"/>
                  </a:lnTo>
                  <a:lnTo>
                    <a:pt x="819" y="86"/>
                  </a:lnTo>
                  <a:lnTo>
                    <a:pt x="837" y="111"/>
                  </a:lnTo>
                  <a:lnTo>
                    <a:pt x="853" y="134"/>
                  </a:lnTo>
                  <a:lnTo>
                    <a:pt x="866" y="152"/>
                  </a:lnTo>
                  <a:lnTo>
                    <a:pt x="874" y="165"/>
                  </a:lnTo>
                  <a:lnTo>
                    <a:pt x="878" y="169"/>
                  </a:lnTo>
                  <a:lnTo>
                    <a:pt x="880" y="173"/>
                  </a:lnTo>
                  <a:lnTo>
                    <a:pt x="882" y="176"/>
                  </a:lnTo>
                  <a:lnTo>
                    <a:pt x="886" y="181"/>
                  </a:lnTo>
                  <a:lnTo>
                    <a:pt x="893" y="185"/>
                  </a:lnTo>
                  <a:lnTo>
                    <a:pt x="901" y="191"/>
                  </a:lnTo>
                  <a:lnTo>
                    <a:pt x="912" y="198"/>
                  </a:lnTo>
                  <a:lnTo>
                    <a:pt x="928" y="205"/>
                  </a:lnTo>
                  <a:lnTo>
                    <a:pt x="948" y="213"/>
                  </a:lnTo>
                  <a:lnTo>
                    <a:pt x="962" y="219"/>
                  </a:lnTo>
                  <a:lnTo>
                    <a:pt x="972" y="226"/>
                  </a:lnTo>
                  <a:lnTo>
                    <a:pt x="979" y="232"/>
                  </a:lnTo>
                  <a:lnTo>
                    <a:pt x="984" y="237"/>
                  </a:lnTo>
                  <a:lnTo>
                    <a:pt x="986" y="242"/>
                  </a:lnTo>
                  <a:lnTo>
                    <a:pt x="987" y="245"/>
                  </a:lnTo>
                  <a:lnTo>
                    <a:pt x="987" y="248"/>
                  </a:lnTo>
                  <a:lnTo>
                    <a:pt x="987" y="249"/>
                  </a:lnTo>
                  <a:lnTo>
                    <a:pt x="987" y="392"/>
                  </a:lnTo>
                  <a:lnTo>
                    <a:pt x="988" y="392"/>
                  </a:lnTo>
                  <a:lnTo>
                    <a:pt x="993" y="392"/>
                  </a:lnTo>
                  <a:lnTo>
                    <a:pt x="997" y="392"/>
                  </a:lnTo>
                  <a:lnTo>
                    <a:pt x="1004" y="393"/>
                  </a:lnTo>
                  <a:lnTo>
                    <a:pt x="1011" y="395"/>
                  </a:lnTo>
                  <a:lnTo>
                    <a:pt x="1016" y="400"/>
                  </a:lnTo>
                  <a:lnTo>
                    <a:pt x="1020" y="407"/>
                  </a:lnTo>
                  <a:lnTo>
                    <a:pt x="1022" y="417"/>
                  </a:lnTo>
                  <a:lnTo>
                    <a:pt x="1020" y="427"/>
                  </a:lnTo>
                  <a:lnTo>
                    <a:pt x="1016" y="435"/>
                  </a:lnTo>
                  <a:lnTo>
                    <a:pt x="1011" y="441"/>
                  </a:lnTo>
                  <a:lnTo>
                    <a:pt x="1004" y="446"/>
                  </a:lnTo>
                  <a:lnTo>
                    <a:pt x="997" y="449"/>
                  </a:lnTo>
                  <a:lnTo>
                    <a:pt x="993" y="452"/>
                  </a:lnTo>
                  <a:lnTo>
                    <a:pt x="988" y="453"/>
                  </a:lnTo>
                  <a:lnTo>
                    <a:pt x="987" y="453"/>
                  </a:lnTo>
                  <a:lnTo>
                    <a:pt x="25" y="453"/>
                  </a:lnTo>
                  <a:close/>
                </a:path>
              </a:pathLst>
            </a:custGeom>
            <a:solidFill>
              <a:srgbClr val="000000"/>
            </a:solidFill>
            <a:ln w="9525">
              <a:noFill/>
              <a:round/>
              <a:headEnd/>
              <a:tailEnd/>
            </a:ln>
          </p:spPr>
          <p:txBody>
            <a:bodyPr/>
            <a:lstStyle/>
            <a:p>
              <a:endParaRPr lang="en-US"/>
            </a:p>
          </p:txBody>
        </p:sp>
        <p:sp>
          <p:nvSpPr>
            <p:cNvPr id="10496" name="Freeform 29"/>
            <p:cNvSpPr>
              <a:spLocks/>
            </p:cNvSpPr>
            <p:nvPr/>
          </p:nvSpPr>
          <p:spPr bwMode="auto">
            <a:xfrm>
              <a:off x="2488" y="3723"/>
              <a:ext cx="141" cy="117"/>
            </a:xfrm>
            <a:custGeom>
              <a:avLst/>
              <a:gdLst>
                <a:gd name="T0" fmla="*/ 115 w 283"/>
                <a:gd name="T1" fmla="*/ 101 h 234"/>
                <a:gd name="T2" fmla="*/ 102 w 283"/>
                <a:gd name="T3" fmla="*/ 95 h 234"/>
                <a:gd name="T4" fmla="*/ 94 w 283"/>
                <a:gd name="T5" fmla="*/ 89 h 234"/>
                <a:gd name="T6" fmla="*/ 88 w 283"/>
                <a:gd name="T7" fmla="*/ 84 h 234"/>
                <a:gd name="T8" fmla="*/ 83 w 283"/>
                <a:gd name="T9" fmla="*/ 83 h 234"/>
                <a:gd name="T10" fmla="*/ 80 w 283"/>
                <a:gd name="T11" fmla="*/ 84 h 234"/>
                <a:gd name="T12" fmla="*/ 76 w 283"/>
                <a:gd name="T13" fmla="*/ 84 h 234"/>
                <a:gd name="T14" fmla="*/ 70 w 283"/>
                <a:gd name="T15" fmla="*/ 84 h 234"/>
                <a:gd name="T16" fmla="*/ 58 w 283"/>
                <a:gd name="T17" fmla="*/ 80 h 234"/>
                <a:gd name="T18" fmla="*/ 44 w 283"/>
                <a:gd name="T19" fmla="*/ 66 h 234"/>
                <a:gd name="T20" fmla="*/ 33 w 283"/>
                <a:gd name="T21" fmla="*/ 48 h 234"/>
                <a:gd name="T22" fmla="*/ 26 w 283"/>
                <a:gd name="T23" fmla="*/ 31 h 234"/>
                <a:gd name="T24" fmla="*/ 24 w 283"/>
                <a:gd name="T25" fmla="*/ 17 h 234"/>
                <a:gd name="T26" fmla="*/ 25 w 283"/>
                <a:gd name="T27" fmla="*/ 7 h 234"/>
                <a:gd name="T28" fmla="*/ 25 w 283"/>
                <a:gd name="T29" fmla="*/ 2 h 234"/>
                <a:gd name="T30" fmla="*/ 16 w 283"/>
                <a:gd name="T31" fmla="*/ 1 h 234"/>
                <a:gd name="T32" fmla="*/ 11 w 283"/>
                <a:gd name="T33" fmla="*/ 0 h 234"/>
                <a:gd name="T34" fmla="*/ 5 w 283"/>
                <a:gd name="T35" fmla="*/ 0 h 234"/>
                <a:gd name="T36" fmla="*/ 4 w 283"/>
                <a:gd name="T37" fmla="*/ 2 h 234"/>
                <a:gd name="T38" fmla="*/ 9 w 283"/>
                <a:gd name="T39" fmla="*/ 6 h 234"/>
                <a:gd name="T40" fmla="*/ 8 w 283"/>
                <a:gd name="T41" fmla="*/ 13 h 234"/>
                <a:gd name="T42" fmla="*/ 12 w 283"/>
                <a:gd name="T43" fmla="*/ 28 h 234"/>
                <a:gd name="T44" fmla="*/ 21 w 283"/>
                <a:gd name="T45" fmla="*/ 48 h 234"/>
                <a:gd name="T46" fmla="*/ 29 w 283"/>
                <a:gd name="T47" fmla="*/ 67 h 234"/>
                <a:gd name="T48" fmla="*/ 36 w 283"/>
                <a:gd name="T49" fmla="*/ 81 h 234"/>
                <a:gd name="T50" fmla="*/ 43 w 283"/>
                <a:gd name="T51" fmla="*/ 94 h 234"/>
                <a:gd name="T52" fmla="*/ 57 w 283"/>
                <a:gd name="T53" fmla="*/ 105 h 234"/>
                <a:gd name="T54" fmla="*/ 81 w 283"/>
                <a:gd name="T55" fmla="*/ 111 h 234"/>
                <a:gd name="T56" fmla="*/ 106 w 283"/>
                <a:gd name="T57" fmla="*/ 112 h 234"/>
                <a:gd name="T58" fmla="*/ 119 w 283"/>
                <a:gd name="T59" fmla="*/ 112 h 234"/>
                <a:gd name="T60" fmla="*/ 130 w 283"/>
                <a:gd name="T61" fmla="*/ 114 h 234"/>
                <a:gd name="T62" fmla="*/ 138 w 283"/>
                <a:gd name="T63" fmla="*/ 116 h 234"/>
                <a:gd name="T64" fmla="*/ 140 w 283"/>
                <a:gd name="T65" fmla="*/ 115 h 234"/>
                <a:gd name="T66" fmla="*/ 138 w 283"/>
                <a:gd name="T67" fmla="*/ 112 h 234"/>
                <a:gd name="T68" fmla="*/ 134 w 283"/>
                <a:gd name="T69" fmla="*/ 108 h 234"/>
                <a:gd name="T70" fmla="*/ 128 w 283"/>
                <a:gd name="T71" fmla="*/ 105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3"/>
                <a:gd name="T109" fmla="*/ 0 h 234"/>
                <a:gd name="T110" fmla="*/ 283 w 283"/>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3" h="234">
                  <a:moveTo>
                    <a:pt x="247" y="207"/>
                  </a:moveTo>
                  <a:lnTo>
                    <a:pt x="230" y="201"/>
                  </a:lnTo>
                  <a:lnTo>
                    <a:pt x="217" y="196"/>
                  </a:lnTo>
                  <a:lnTo>
                    <a:pt x="205" y="190"/>
                  </a:lnTo>
                  <a:lnTo>
                    <a:pt x="197" y="184"/>
                  </a:lnTo>
                  <a:lnTo>
                    <a:pt x="189" y="178"/>
                  </a:lnTo>
                  <a:lnTo>
                    <a:pt x="183" y="172"/>
                  </a:lnTo>
                  <a:lnTo>
                    <a:pt x="177" y="168"/>
                  </a:lnTo>
                  <a:lnTo>
                    <a:pt x="170" y="164"/>
                  </a:lnTo>
                  <a:lnTo>
                    <a:pt x="167" y="166"/>
                  </a:lnTo>
                  <a:lnTo>
                    <a:pt x="164" y="167"/>
                  </a:lnTo>
                  <a:lnTo>
                    <a:pt x="160" y="167"/>
                  </a:lnTo>
                  <a:lnTo>
                    <a:pt x="157" y="168"/>
                  </a:lnTo>
                  <a:lnTo>
                    <a:pt x="152" y="168"/>
                  </a:lnTo>
                  <a:lnTo>
                    <a:pt x="147" y="168"/>
                  </a:lnTo>
                  <a:lnTo>
                    <a:pt x="140" y="167"/>
                  </a:lnTo>
                  <a:lnTo>
                    <a:pt x="133" y="166"/>
                  </a:lnTo>
                  <a:lnTo>
                    <a:pt x="117" y="160"/>
                  </a:lnTo>
                  <a:lnTo>
                    <a:pt x="102" y="147"/>
                  </a:lnTo>
                  <a:lnTo>
                    <a:pt x="88" y="132"/>
                  </a:lnTo>
                  <a:lnTo>
                    <a:pt x="76" y="114"/>
                  </a:lnTo>
                  <a:lnTo>
                    <a:pt x="66" y="95"/>
                  </a:lnTo>
                  <a:lnTo>
                    <a:pt x="59" y="77"/>
                  </a:lnTo>
                  <a:lnTo>
                    <a:pt x="53" y="62"/>
                  </a:lnTo>
                  <a:lnTo>
                    <a:pt x="50" y="49"/>
                  </a:lnTo>
                  <a:lnTo>
                    <a:pt x="48" y="34"/>
                  </a:lnTo>
                  <a:lnTo>
                    <a:pt x="49" y="23"/>
                  </a:lnTo>
                  <a:lnTo>
                    <a:pt x="51" y="15"/>
                  </a:lnTo>
                  <a:lnTo>
                    <a:pt x="56" y="8"/>
                  </a:lnTo>
                  <a:lnTo>
                    <a:pt x="50" y="4"/>
                  </a:lnTo>
                  <a:lnTo>
                    <a:pt x="42" y="2"/>
                  </a:lnTo>
                  <a:lnTo>
                    <a:pt x="33" y="1"/>
                  </a:lnTo>
                  <a:lnTo>
                    <a:pt x="26" y="0"/>
                  </a:lnTo>
                  <a:lnTo>
                    <a:pt x="23" y="0"/>
                  </a:lnTo>
                  <a:lnTo>
                    <a:pt x="19" y="0"/>
                  </a:lnTo>
                  <a:lnTo>
                    <a:pt x="11" y="0"/>
                  </a:lnTo>
                  <a:lnTo>
                    <a:pt x="0" y="0"/>
                  </a:lnTo>
                  <a:lnTo>
                    <a:pt x="8" y="3"/>
                  </a:lnTo>
                  <a:lnTo>
                    <a:pt x="15" y="8"/>
                  </a:lnTo>
                  <a:lnTo>
                    <a:pt x="18" y="11"/>
                  </a:lnTo>
                  <a:lnTo>
                    <a:pt x="18" y="16"/>
                  </a:lnTo>
                  <a:lnTo>
                    <a:pt x="16" y="25"/>
                  </a:lnTo>
                  <a:lnTo>
                    <a:pt x="19" y="39"/>
                  </a:lnTo>
                  <a:lnTo>
                    <a:pt x="24" y="56"/>
                  </a:lnTo>
                  <a:lnTo>
                    <a:pt x="33" y="76"/>
                  </a:lnTo>
                  <a:lnTo>
                    <a:pt x="42" y="96"/>
                  </a:lnTo>
                  <a:lnTo>
                    <a:pt x="51" y="116"/>
                  </a:lnTo>
                  <a:lnTo>
                    <a:pt x="59" y="134"/>
                  </a:lnTo>
                  <a:lnTo>
                    <a:pt x="66" y="148"/>
                  </a:lnTo>
                  <a:lnTo>
                    <a:pt x="72" y="161"/>
                  </a:lnTo>
                  <a:lnTo>
                    <a:pt x="79" y="174"/>
                  </a:lnTo>
                  <a:lnTo>
                    <a:pt x="87" y="187"/>
                  </a:lnTo>
                  <a:lnTo>
                    <a:pt x="98" y="199"/>
                  </a:lnTo>
                  <a:lnTo>
                    <a:pt x="114" y="209"/>
                  </a:lnTo>
                  <a:lnTo>
                    <a:pt x="135" y="217"/>
                  </a:lnTo>
                  <a:lnTo>
                    <a:pt x="162" y="222"/>
                  </a:lnTo>
                  <a:lnTo>
                    <a:pt x="196" y="223"/>
                  </a:lnTo>
                  <a:lnTo>
                    <a:pt x="212" y="223"/>
                  </a:lnTo>
                  <a:lnTo>
                    <a:pt x="226" y="223"/>
                  </a:lnTo>
                  <a:lnTo>
                    <a:pt x="239" y="223"/>
                  </a:lnTo>
                  <a:lnTo>
                    <a:pt x="250" y="224"/>
                  </a:lnTo>
                  <a:lnTo>
                    <a:pt x="260" y="227"/>
                  </a:lnTo>
                  <a:lnTo>
                    <a:pt x="269" y="229"/>
                  </a:lnTo>
                  <a:lnTo>
                    <a:pt x="276" y="231"/>
                  </a:lnTo>
                  <a:lnTo>
                    <a:pt x="283" y="234"/>
                  </a:lnTo>
                  <a:lnTo>
                    <a:pt x="281" y="230"/>
                  </a:lnTo>
                  <a:lnTo>
                    <a:pt x="279" y="227"/>
                  </a:lnTo>
                  <a:lnTo>
                    <a:pt x="277" y="223"/>
                  </a:lnTo>
                  <a:lnTo>
                    <a:pt x="273" y="220"/>
                  </a:lnTo>
                  <a:lnTo>
                    <a:pt x="269" y="216"/>
                  </a:lnTo>
                  <a:lnTo>
                    <a:pt x="263" y="213"/>
                  </a:lnTo>
                  <a:lnTo>
                    <a:pt x="256" y="209"/>
                  </a:lnTo>
                  <a:lnTo>
                    <a:pt x="247" y="207"/>
                  </a:lnTo>
                  <a:close/>
                </a:path>
              </a:pathLst>
            </a:custGeom>
            <a:solidFill>
              <a:srgbClr val="FFD877"/>
            </a:solidFill>
            <a:ln w="9525">
              <a:noFill/>
              <a:round/>
              <a:headEnd/>
              <a:tailEnd/>
            </a:ln>
          </p:spPr>
          <p:txBody>
            <a:bodyPr/>
            <a:lstStyle/>
            <a:p>
              <a:endParaRPr lang="en-US"/>
            </a:p>
          </p:txBody>
        </p:sp>
        <p:sp>
          <p:nvSpPr>
            <p:cNvPr id="10497" name="Freeform 30"/>
            <p:cNvSpPr>
              <a:spLocks/>
            </p:cNvSpPr>
            <p:nvPr/>
          </p:nvSpPr>
          <p:spPr bwMode="auto">
            <a:xfrm>
              <a:off x="2171" y="3724"/>
              <a:ext cx="159" cy="203"/>
            </a:xfrm>
            <a:custGeom>
              <a:avLst/>
              <a:gdLst>
                <a:gd name="T0" fmla="*/ 0 w 317"/>
                <a:gd name="T1" fmla="*/ 17 h 404"/>
                <a:gd name="T2" fmla="*/ 0 w 317"/>
                <a:gd name="T3" fmla="*/ 178 h 404"/>
                <a:gd name="T4" fmla="*/ 0 w 317"/>
                <a:gd name="T5" fmla="*/ 180 h 404"/>
                <a:gd name="T6" fmla="*/ 1 w 317"/>
                <a:gd name="T7" fmla="*/ 186 h 404"/>
                <a:gd name="T8" fmla="*/ 3 w 317"/>
                <a:gd name="T9" fmla="*/ 194 h 404"/>
                <a:gd name="T10" fmla="*/ 8 w 317"/>
                <a:gd name="T11" fmla="*/ 203 h 404"/>
                <a:gd name="T12" fmla="*/ 159 w 317"/>
                <a:gd name="T13" fmla="*/ 203 h 404"/>
                <a:gd name="T14" fmla="*/ 12 w 317"/>
                <a:gd name="T15" fmla="*/ 0 h 404"/>
                <a:gd name="T16" fmla="*/ 8 w 317"/>
                <a:gd name="T17" fmla="*/ 2 h 404"/>
                <a:gd name="T18" fmla="*/ 4 w 317"/>
                <a:gd name="T19" fmla="*/ 5 h 404"/>
                <a:gd name="T20" fmla="*/ 1 w 317"/>
                <a:gd name="T21" fmla="*/ 11 h 404"/>
                <a:gd name="T22" fmla="*/ 0 w 317"/>
                <a:gd name="T23" fmla="*/ 17 h 4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7"/>
                <a:gd name="T37" fmla="*/ 0 h 404"/>
                <a:gd name="T38" fmla="*/ 317 w 317"/>
                <a:gd name="T39" fmla="*/ 404 h 4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7" h="404">
                  <a:moveTo>
                    <a:pt x="0" y="34"/>
                  </a:moveTo>
                  <a:lnTo>
                    <a:pt x="0" y="355"/>
                  </a:lnTo>
                  <a:lnTo>
                    <a:pt x="0" y="359"/>
                  </a:lnTo>
                  <a:lnTo>
                    <a:pt x="1" y="371"/>
                  </a:lnTo>
                  <a:lnTo>
                    <a:pt x="5" y="386"/>
                  </a:lnTo>
                  <a:lnTo>
                    <a:pt x="15" y="404"/>
                  </a:lnTo>
                  <a:lnTo>
                    <a:pt x="317" y="404"/>
                  </a:lnTo>
                  <a:lnTo>
                    <a:pt x="23" y="0"/>
                  </a:lnTo>
                  <a:lnTo>
                    <a:pt x="16" y="3"/>
                  </a:lnTo>
                  <a:lnTo>
                    <a:pt x="8" y="10"/>
                  </a:lnTo>
                  <a:lnTo>
                    <a:pt x="2" y="21"/>
                  </a:lnTo>
                  <a:lnTo>
                    <a:pt x="0" y="34"/>
                  </a:lnTo>
                  <a:close/>
                </a:path>
              </a:pathLst>
            </a:custGeom>
            <a:solidFill>
              <a:srgbClr val="FFC126"/>
            </a:solidFill>
            <a:ln w="9525">
              <a:noFill/>
              <a:round/>
              <a:headEnd/>
              <a:tailEnd/>
            </a:ln>
          </p:spPr>
          <p:txBody>
            <a:bodyPr/>
            <a:lstStyle/>
            <a:p>
              <a:endParaRPr lang="en-US"/>
            </a:p>
          </p:txBody>
        </p:sp>
        <p:sp>
          <p:nvSpPr>
            <p:cNvPr id="10498" name="Freeform 31"/>
            <p:cNvSpPr>
              <a:spLocks/>
            </p:cNvSpPr>
            <p:nvPr/>
          </p:nvSpPr>
          <p:spPr bwMode="auto">
            <a:xfrm>
              <a:off x="2214" y="3723"/>
              <a:ext cx="417" cy="204"/>
            </a:xfrm>
            <a:custGeom>
              <a:avLst/>
              <a:gdLst>
                <a:gd name="T0" fmla="*/ 372 w 833"/>
                <a:gd name="T1" fmla="*/ 112 h 406"/>
                <a:gd name="T2" fmla="*/ 355 w 833"/>
                <a:gd name="T3" fmla="*/ 112 h 406"/>
                <a:gd name="T4" fmla="*/ 341 w 833"/>
                <a:gd name="T5" fmla="*/ 109 h 406"/>
                <a:gd name="T6" fmla="*/ 331 w 833"/>
                <a:gd name="T7" fmla="*/ 105 h 406"/>
                <a:gd name="T8" fmla="*/ 323 w 833"/>
                <a:gd name="T9" fmla="*/ 100 h 406"/>
                <a:gd name="T10" fmla="*/ 317 w 833"/>
                <a:gd name="T11" fmla="*/ 94 h 406"/>
                <a:gd name="T12" fmla="*/ 313 w 833"/>
                <a:gd name="T13" fmla="*/ 87 h 406"/>
                <a:gd name="T14" fmla="*/ 310 w 833"/>
                <a:gd name="T15" fmla="*/ 81 h 406"/>
                <a:gd name="T16" fmla="*/ 307 w 833"/>
                <a:gd name="T17" fmla="*/ 74 h 406"/>
                <a:gd name="T18" fmla="*/ 303 w 833"/>
                <a:gd name="T19" fmla="*/ 67 h 406"/>
                <a:gd name="T20" fmla="*/ 299 w 833"/>
                <a:gd name="T21" fmla="*/ 58 h 406"/>
                <a:gd name="T22" fmla="*/ 295 w 833"/>
                <a:gd name="T23" fmla="*/ 48 h 406"/>
                <a:gd name="T24" fmla="*/ 290 w 833"/>
                <a:gd name="T25" fmla="*/ 38 h 406"/>
                <a:gd name="T26" fmla="*/ 286 w 833"/>
                <a:gd name="T27" fmla="*/ 28 h 406"/>
                <a:gd name="T28" fmla="*/ 283 w 833"/>
                <a:gd name="T29" fmla="*/ 20 h 406"/>
                <a:gd name="T30" fmla="*/ 282 w 833"/>
                <a:gd name="T31" fmla="*/ 13 h 406"/>
                <a:gd name="T32" fmla="*/ 283 w 833"/>
                <a:gd name="T33" fmla="*/ 8 h 406"/>
                <a:gd name="T34" fmla="*/ 283 w 833"/>
                <a:gd name="T35" fmla="*/ 6 h 406"/>
                <a:gd name="T36" fmla="*/ 281 w 833"/>
                <a:gd name="T37" fmla="*/ 4 h 406"/>
                <a:gd name="T38" fmla="*/ 278 w 833"/>
                <a:gd name="T39" fmla="*/ 2 h 406"/>
                <a:gd name="T40" fmla="*/ 274 w 833"/>
                <a:gd name="T41" fmla="*/ 0 h 406"/>
                <a:gd name="T42" fmla="*/ 264 w 833"/>
                <a:gd name="T43" fmla="*/ 0 h 406"/>
                <a:gd name="T44" fmla="*/ 251 w 833"/>
                <a:gd name="T45" fmla="*/ 0 h 406"/>
                <a:gd name="T46" fmla="*/ 236 w 833"/>
                <a:gd name="T47" fmla="*/ 0 h 406"/>
                <a:gd name="T48" fmla="*/ 220 w 833"/>
                <a:gd name="T49" fmla="*/ 0 h 406"/>
                <a:gd name="T50" fmla="*/ 202 w 833"/>
                <a:gd name="T51" fmla="*/ 0 h 406"/>
                <a:gd name="T52" fmla="*/ 183 w 833"/>
                <a:gd name="T53" fmla="*/ 0 h 406"/>
                <a:gd name="T54" fmla="*/ 164 w 833"/>
                <a:gd name="T55" fmla="*/ 0 h 406"/>
                <a:gd name="T56" fmla="*/ 144 w 833"/>
                <a:gd name="T57" fmla="*/ 0 h 406"/>
                <a:gd name="T58" fmla="*/ 124 w 833"/>
                <a:gd name="T59" fmla="*/ 0 h 406"/>
                <a:gd name="T60" fmla="*/ 103 w 833"/>
                <a:gd name="T61" fmla="*/ 0 h 406"/>
                <a:gd name="T62" fmla="*/ 83 w 833"/>
                <a:gd name="T63" fmla="*/ 0 h 406"/>
                <a:gd name="T64" fmla="*/ 64 w 833"/>
                <a:gd name="T65" fmla="*/ 0 h 406"/>
                <a:gd name="T66" fmla="*/ 46 w 833"/>
                <a:gd name="T67" fmla="*/ 0 h 406"/>
                <a:gd name="T68" fmla="*/ 28 w 833"/>
                <a:gd name="T69" fmla="*/ 0 h 406"/>
                <a:gd name="T70" fmla="*/ 13 w 833"/>
                <a:gd name="T71" fmla="*/ 0 h 406"/>
                <a:gd name="T72" fmla="*/ 0 w 833"/>
                <a:gd name="T73" fmla="*/ 0 h 406"/>
                <a:gd name="T74" fmla="*/ 243 w 833"/>
                <a:gd name="T75" fmla="*/ 204 h 406"/>
                <a:gd name="T76" fmla="*/ 401 w 833"/>
                <a:gd name="T77" fmla="*/ 204 h 406"/>
                <a:gd name="T78" fmla="*/ 404 w 833"/>
                <a:gd name="T79" fmla="*/ 203 h 406"/>
                <a:gd name="T80" fmla="*/ 409 w 833"/>
                <a:gd name="T81" fmla="*/ 201 h 406"/>
                <a:gd name="T82" fmla="*/ 414 w 833"/>
                <a:gd name="T83" fmla="*/ 196 h 406"/>
                <a:gd name="T84" fmla="*/ 417 w 833"/>
                <a:gd name="T85" fmla="*/ 187 h 406"/>
                <a:gd name="T86" fmla="*/ 417 w 833"/>
                <a:gd name="T87" fmla="*/ 184 h 406"/>
                <a:gd name="T88" fmla="*/ 416 w 833"/>
                <a:gd name="T89" fmla="*/ 181 h 406"/>
                <a:gd name="T90" fmla="*/ 416 w 833"/>
                <a:gd name="T91" fmla="*/ 180 h 406"/>
                <a:gd name="T92" fmla="*/ 416 w 833"/>
                <a:gd name="T93" fmla="*/ 179 h 406"/>
                <a:gd name="T94" fmla="*/ 416 w 833"/>
                <a:gd name="T95" fmla="*/ 120 h 406"/>
                <a:gd name="T96" fmla="*/ 416 w 833"/>
                <a:gd name="T97" fmla="*/ 120 h 406"/>
                <a:gd name="T98" fmla="*/ 416 w 833"/>
                <a:gd name="T99" fmla="*/ 120 h 406"/>
                <a:gd name="T100" fmla="*/ 416 w 833"/>
                <a:gd name="T101" fmla="*/ 119 h 406"/>
                <a:gd name="T102" fmla="*/ 415 w 833"/>
                <a:gd name="T103" fmla="*/ 118 h 406"/>
                <a:gd name="T104" fmla="*/ 412 w 833"/>
                <a:gd name="T105" fmla="*/ 116 h 406"/>
                <a:gd name="T106" fmla="*/ 408 w 833"/>
                <a:gd name="T107" fmla="*/ 115 h 406"/>
                <a:gd name="T108" fmla="*/ 404 w 833"/>
                <a:gd name="T109" fmla="*/ 114 h 406"/>
                <a:gd name="T110" fmla="*/ 399 w 833"/>
                <a:gd name="T111" fmla="*/ 113 h 406"/>
                <a:gd name="T112" fmla="*/ 393 w 833"/>
                <a:gd name="T113" fmla="*/ 112 h 406"/>
                <a:gd name="T114" fmla="*/ 387 w 833"/>
                <a:gd name="T115" fmla="*/ 112 h 406"/>
                <a:gd name="T116" fmla="*/ 380 w 833"/>
                <a:gd name="T117" fmla="*/ 112 h 406"/>
                <a:gd name="T118" fmla="*/ 372 w 833"/>
                <a:gd name="T119" fmla="*/ 112 h 4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33"/>
                <a:gd name="T181" fmla="*/ 0 h 406"/>
                <a:gd name="T182" fmla="*/ 833 w 833"/>
                <a:gd name="T183" fmla="*/ 406 h 4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33" h="406">
                  <a:moveTo>
                    <a:pt x="743" y="223"/>
                  </a:moveTo>
                  <a:lnTo>
                    <a:pt x="709" y="222"/>
                  </a:lnTo>
                  <a:lnTo>
                    <a:pt x="682" y="217"/>
                  </a:lnTo>
                  <a:lnTo>
                    <a:pt x="661" y="209"/>
                  </a:lnTo>
                  <a:lnTo>
                    <a:pt x="645" y="199"/>
                  </a:lnTo>
                  <a:lnTo>
                    <a:pt x="634" y="187"/>
                  </a:lnTo>
                  <a:lnTo>
                    <a:pt x="626" y="174"/>
                  </a:lnTo>
                  <a:lnTo>
                    <a:pt x="619" y="161"/>
                  </a:lnTo>
                  <a:lnTo>
                    <a:pt x="613" y="148"/>
                  </a:lnTo>
                  <a:lnTo>
                    <a:pt x="606" y="134"/>
                  </a:lnTo>
                  <a:lnTo>
                    <a:pt x="598" y="116"/>
                  </a:lnTo>
                  <a:lnTo>
                    <a:pt x="589" y="96"/>
                  </a:lnTo>
                  <a:lnTo>
                    <a:pt x="580" y="76"/>
                  </a:lnTo>
                  <a:lnTo>
                    <a:pt x="571" y="56"/>
                  </a:lnTo>
                  <a:lnTo>
                    <a:pt x="566" y="39"/>
                  </a:lnTo>
                  <a:lnTo>
                    <a:pt x="563" y="25"/>
                  </a:lnTo>
                  <a:lnTo>
                    <a:pt x="565" y="16"/>
                  </a:lnTo>
                  <a:lnTo>
                    <a:pt x="565" y="11"/>
                  </a:lnTo>
                  <a:lnTo>
                    <a:pt x="562" y="8"/>
                  </a:lnTo>
                  <a:lnTo>
                    <a:pt x="555" y="3"/>
                  </a:lnTo>
                  <a:lnTo>
                    <a:pt x="547" y="0"/>
                  </a:lnTo>
                  <a:lnTo>
                    <a:pt x="527" y="0"/>
                  </a:lnTo>
                  <a:lnTo>
                    <a:pt x="502" y="0"/>
                  </a:lnTo>
                  <a:lnTo>
                    <a:pt x="472" y="0"/>
                  </a:lnTo>
                  <a:lnTo>
                    <a:pt x="440" y="0"/>
                  </a:lnTo>
                  <a:lnTo>
                    <a:pt x="404" y="0"/>
                  </a:lnTo>
                  <a:lnTo>
                    <a:pt x="366" y="0"/>
                  </a:lnTo>
                  <a:lnTo>
                    <a:pt x="327" y="0"/>
                  </a:lnTo>
                  <a:lnTo>
                    <a:pt x="287" y="0"/>
                  </a:lnTo>
                  <a:lnTo>
                    <a:pt x="247" y="0"/>
                  </a:lnTo>
                  <a:lnTo>
                    <a:pt x="205" y="0"/>
                  </a:lnTo>
                  <a:lnTo>
                    <a:pt x="166" y="0"/>
                  </a:lnTo>
                  <a:lnTo>
                    <a:pt x="127" y="0"/>
                  </a:lnTo>
                  <a:lnTo>
                    <a:pt x="91" y="0"/>
                  </a:lnTo>
                  <a:lnTo>
                    <a:pt x="56" y="0"/>
                  </a:lnTo>
                  <a:lnTo>
                    <a:pt x="26" y="0"/>
                  </a:lnTo>
                  <a:lnTo>
                    <a:pt x="0" y="0"/>
                  </a:lnTo>
                  <a:lnTo>
                    <a:pt x="485" y="406"/>
                  </a:lnTo>
                  <a:lnTo>
                    <a:pt x="802" y="406"/>
                  </a:lnTo>
                  <a:lnTo>
                    <a:pt x="807" y="405"/>
                  </a:lnTo>
                  <a:lnTo>
                    <a:pt x="818" y="400"/>
                  </a:lnTo>
                  <a:lnTo>
                    <a:pt x="828" y="390"/>
                  </a:lnTo>
                  <a:lnTo>
                    <a:pt x="833" y="373"/>
                  </a:lnTo>
                  <a:lnTo>
                    <a:pt x="833" y="367"/>
                  </a:lnTo>
                  <a:lnTo>
                    <a:pt x="832" y="361"/>
                  </a:lnTo>
                  <a:lnTo>
                    <a:pt x="831" y="358"/>
                  </a:lnTo>
                  <a:lnTo>
                    <a:pt x="831" y="357"/>
                  </a:lnTo>
                  <a:lnTo>
                    <a:pt x="831" y="239"/>
                  </a:lnTo>
                  <a:lnTo>
                    <a:pt x="831" y="238"/>
                  </a:lnTo>
                  <a:lnTo>
                    <a:pt x="831" y="236"/>
                  </a:lnTo>
                  <a:lnTo>
                    <a:pt x="830" y="234"/>
                  </a:lnTo>
                  <a:lnTo>
                    <a:pt x="823" y="231"/>
                  </a:lnTo>
                  <a:lnTo>
                    <a:pt x="816" y="229"/>
                  </a:lnTo>
                  <a:lnTo>
                    <a:pt x="807" y="227"/>
                  </a:lnTo>
                  <a:lnTo>
                    <a:pt x="797" y="224"/>
                  </a:lnTo>
                  <a:lnTo>
                    <a:pt x="786" y="223"/>
                  </a:lnTo>
                  <a:lnTo>
                    <a:pt x="773" y="223"/>
                  </a:lnTo>
                  <a:lnTo>
                    <a:pt x="759" y="223"/>
                  </a:lnTo>
                  <a:lnTo>
                    <a:pt x="743" y="223"/>
                  </a:lnTo>
                  <a:close/>
                </a:path>
              </a:pathLst>
            </a:custGeom>
            <a:solidFill>
              <a:srgbClr val="FFC126"/>
            </a:solidFill>
            <a:ln w="9525">
              <a:noFill/>
              <a:round/>
              <a:headEnd/>
              <a:tailEnd/>
            </a:ln>
          </p:spPr>
          <p:txBody>
            <a:bodyPr/>
            <a:lstStyle/>
            <a:p>
              <a:endParaRPr lang="en-US"/>
            </a:p>
          </p:txBody>
        </p:sp>
        <p:sp>
          <p:nvSpPr>
            <p:cNvPr id="10499" name="Freeform 32"/>
            <p:cNvSpPr>
              <a:spLocks/>
            </p:cNvSpPr>
            <p:nvPr/>
          </p:nvSpPr>
          <p:spPr bwMode="auto">
            <a:xfrm>
              <a:off x="2611" y="3908"/>
              <a:ext cx="43" cy="29"/>
            </a:xfrm>
            <a:custGeom>
              <a:avLst/>
              <a:gdLst>
                <a:gd name="T0" fmla="*/ 29 w 85"/>
                <a:gd name="T1" fmla="*/ 29 h 56"/>
                <a:gd name="T2" fmla="*/ 34 w 85"/>
                <a:gd name="T3" fmla="*/ 28 h 56"/>
                <a:gd name="T4" fmla="*/ 39 w 85"/>
                <a:gd name="T5" fmla="*/ 25 h 56"/>
                <a:gd name="T6" fmla="*/ 42 w 85"/>
                <a:gd name="T7" fmla="*/ 20 h 56"/>
                <a:gd name="T8" fmla="*/ 43 w 85"/>
                <a:gd name="T9" fmla="*/ 14 h 56"/>
                <a:gd name="T10" fmla="*/ 43 w 85"/>
                <a:gd name="T11" fmla="*/ 14 h 56"/>
                <a:gd name="T12" fmla="*/ 42 w 85"/>
                <a:gd name="T13" fmla="*/ 9 h 56"/>
                <a:gd name="T14" fmla="*/ 39 w 85"/>
                <a:gd name="T15" fmla="*/ 4 h 56"/>
                <a:gd name="T16" fmla="*/ 34 w 85"/>
                <a:gd name="T17" fmla="*/ 1 h 56"/>
                <a:gd name="T18" fmla="*/ 29 w 85"/>
                <a:gd name="T19" fmla="*/ 0 h 56"/>
                <a:gd name="T20" fmla="*/ 15 w 85"/>
                <a:gd name="T21" fmla="*/ 0 h 56"/>
                <a:gd name="T22" fmla="*/ 9 w 85"/>
                <a:gd name="T23" fmla="*/ 1 h 56"/>
                <a:gd name="T24" fmla="*/ 4 w 85"/>
                <a:gd name="T25" fmla="*/ 4 h 56"/>
                <a:gd name="T26" fmla="*/ 1 w 85"/>
                <a:gd name="T27" fmla="*/ 9 h 56"/>
                <a:gd name="T28" fmla="*/ 0 w 85"/>
                <a:gd name="T29" fmla="*/ 14 h 56"/>
                <a:gd name="T30" fmla="*/ 0 w 85"/>
                <a:gd name="T31" fmla="*/ 14 h 56"/>
                <a:gd name="T32" fmla="*/ 1 w 85"/>
                <a:gd name="T33" fmla="*/ 20 h 56"/>
                <a:gd name="T34" fmla="*/ 4 w 85"/>
                <a:gd name="T35" fmla="*/ 25 h 56"/>
                <a:gd name="T36" fmla="*/ 9 w 85"/>
                <a:gd name="T37" fmla="*/ 28 h 56"/>
                <a:gd name="T38" fmla="*/ 15 w 85"/>
                <a:gd name="T39" fmla="*/ 29 h 56"/>
                <a:gd name="T40" fmla="*/ 29 w 85"/>
                <a:gd name="T41" fmla="*/ 29 h 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6"/>
                <a:gd name="T65" fmla="*/ 85 w 85"/>
                <a:gd name="T66" fmla="*/ 56 h 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6">
                  <a:moveTo>
                    <a:pt x="57" y="56"/>
                  </a:moveTo>
                  <a:lnTo>
                    <a:pt x="68" y="54"/>
                  </a:lnTo>
                  <a:lnTo>
                    <a:pt x="77" y="48"/>
                  </a:lnTo>
                  <a:lnTo>
                    <a:pt x="83" y="39"/>
                  </a:lnTo>
                  <a:lnTo>
                    <a:pt x="85" y="27"/>
                  </a:lnTo>
                  <a:lnTo>
                    <a:pt x="83" y="17"/>
                  </a:lnTo>
                  <a:lnTo>
                    <a:pt x="77" y="8"/>
                  </a:lnTo>
                  <a:lnTo>
                    <a:pt x="68" y="2"/>
                  </a:lnTo>
                  <a:lnTo>
                    <a:pt x="57" y="0"/>
                  </a:lnTo>
                  <a:lnTo>
                    <a:pt x="29" y="0"/>
                  </a:lnTo>
                  <a:lnTo>
                    <a:pt x="17" y="2"/>
                  </a:lnTo>
                  <a:lnTo>
                    <a:pt x="8" y="8"/>
                  </a:lnTo>
                  <a:lnTo>
                    <a:pt x="2" y="17"/>
                  </a:lnTo>
                  <a:lnTo>
                    <a:pt x="0" y="27"/>
                  </a:lnTo>
                  <a:lnTo>
                    <a:pt x="2" y="39"/>
                  </a:lnTo>
                  <a:lnTo>
                    <a:pt x="8" y="48"/>
                  </a:lnTo>
                  <a:lnTo>
                    <a:pt x="17" y="54"/>
                  </a:lnTo>
                  <a:lnTo>
                    <a:pt x="29" y="56"/>
                  </a:lnTo>
                  <a:lnTo>
                    <a:pt x="57" y="56"/>
                  </a:lnTo>
                  <a:close/>
                </a:path>
              </a:pathLst>
            </a:custGeom>
            <a:solidFill>
              <a:srgbClr val="000000"/>
            </a:solidFill>
            <a:ln w="9525">
              <a:noFill/>
              <a:round/>
              <a:headEnd/>
              <a:tailEnd/>
            </a:ln>
          </p:spPr>
          <p:txBody>
            <a:bodyPr/>
            <a:lstStyle/>
            <a:p>
              <a:endParaRPr lang="en-US"/>
            </a:p>
          </p:txBody>
        </p:sp>
        <p:sp>
          <p:nvSpPr>
            <p:cNvPr id="10500" name="Freeform 33"/>
            <p:cNvSpPr>
              <a:spLocks/>
            </p:cNvSpPr>
            <p:nvPr/>
          </p:nvSpPr>
          <p:spPr bwMode="auto">
            <a:xfrm>
              <a:off x="2155" y="3907"/>
              <a:ext cx="43" cy="28"/>
            </a:xfrm>
            <a:custGeom>
              <a:avLst/>
              <a:gdLst>
                <a:gd name="T0" fmla="*/ 29 w 87"/>
                <a:gd name="T1" fmla="*/ 28 h 57"/>
                <a:gd name="T2" fmla="*/ 35 w 87"/>
                <a:gd name="T3" fmla="*/ 27 h 57"/>
                <a:gd name="T4" fmla="*/ 39 w 87"/>
                <a:gd name="T5" fmla="*/ 24 h 57"/>
                <a:gd name="T6" fmla="*/ 42 w 87"/>
                <a:gd name="T7" fmla="*/ 19 h 57"/>
                <a:gd name="T8" fmla="*/ 43 w 87"/>
                <a:gd name="T9" fmla="*/ 14 h 57"/>
                <a:gd name="T10" fmla="*/ 43 w 87"/>
                <a:gd name="T11" fmla="*/ 14 h 57"/>
                <a:gd name="T12" fmla="*/ 42 w 87"/>
                <a:gd name="T13" fmla="*/ 9 h 57"/>
                <a:gd name="T14" fmla="*/ 39 w 87"/>
                <a:gd name="T15" fmla="*/ 4 h 57"/>
                <a:gd name="T16" fmla="*/ 35 w 87"/>
                <a:gd name="T17" fmla="*/ 1 h 57"/>
                <a:gd name="T18" fmla="*/ 29 w 87"/>
                <a:gd name="T19" fmla="*/ 0 h 57"/>
                <a:gd name="T20" fmla="*/ 14 w 87"/>
                <a:gd name="T21" fmla="*/ 0 h 57"/>
                <a:gd name="T22" fmla="*/ 9 w 87"/>
                <a:gd name="T23" fmla="*/ 1 h 57"/>
                <a:gd name="T24" fmla="*/ 4 w 87"/>
                <a:gd name="T25" fmla="*/ 4 h 57"/>
                <a:gd name="T26" fmla="*/ 1 w 87"/>
                <a:gd name="T27" fmla="*/ 9 h 57"/>
                <a:gd name="T28" fmla="*/ 0 w 87"/>
                <a:gd name="T29" fmla="*/ 14 h 57"/>
                <a:gd name="T30" fmla="*/ 0 w 87"/>
                <a:gd name="T31" fmla="*/ 14 h 57"/>
                <a:gd name="T32" fmla="*/ 1 w 87"/>
                <a:gd name="T33" fmla="*/ 19 h 57"/>
                <a:gd name="T34" fmla="*/ 4 w 87"/>
                <a:gd name="T35" fmla="*/ 24 h 57"/>
                <a:gd name="T36" fmla="*/ 9 w 87"/>
                <a:gd name="T37" fmla="*/ 27 h 57"/>
                <a:gd name="T38" fmla="*/ 14 w 87"/>
                <a:gd name="T39" fmla="*/ 28 h 57"/>
                <a:gd name="T40" fmla="*/ 29 w 87"/>
                <a:gd name="T41" fmla="*/ 28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57"/>
                <a:gd name="T65" fmla="*/ 87 w 8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57">
                  <a:moveTo>
                    <a:pt x="58" y="57"/>
                  </a:moveTo>
                  <a:lnTo>
                    <a:pt x="70" y="54"/>
                  </a:lnTo>
                  <a:lnTo>
                    <a:pt x="79" y="49"/>
                  </a:lnTo>
                  <a:lnTo>
                    <a:pt x="85" y="39"/>
                  </a:lnTo>
                  <a:lnTo>
                    <a:pt x="87" y="29"/>
                  </a:lnTo>
                  <a:lnTo>
                    <a:pt x="85" y="18"/>
                  </a:lnTo>
                  <a:lnTo>
                    <a:pt x="79" y="8"/>
                  </a:lnTo>
                  <a:lnTo>
                    <a:pt x="70" y="3"/>
                  </a:lnTo>
                  <a:lnTo>
                    <a:pt x="58" y="0"/>
                  </a:lnTo>
                  <a:lnTo>
                    <a:pt x="29" y="0"/>
                  </a:lnTo>
                  <a:lnTo>
                    <a:pt x="18" y="3"/>
                  </a:lnTo>
                  <a:lnTo>
                    <a:pt x="8" y="8"/>
                  </a:lnTo>
                  <a:lnTo>
                    <a:pt x="3" y="18"/>
                  </a:lnTo>
                  <a:lnTo>
                    <a:pt x="0" y="29"/>
                  </a:lnTo>
                  <a:lnTo>
                    <a:pt x="3" y="39"/>
                  </a:lnTo>
                  <a:lnTo>
                    <a:pt x="8" y="49"/>
                  </a:lnTo>
                  <a:lnTo>
                    <a:pt x="18" y="54"/>
                  </a:lnTo>
                  <a:lnTo>
                    <a:pt x="29" y="57"/>
                  </a:lnTo>
                  <a:lnTo>
                    <a:pt x="58" y="57"/>
                  </a:lnTo>
                  <a:close/>
                </a:path>
              </a:pathLst>
            </a:custGeom>
            <a:solidFill>
              <a:srgbClr val="000000"/>
            </a:solidFill>
            <a:ln w="9525">
              <a:noFill/>
              <a:round/>
              <a:headEnd/>
              <a:tailEnd/>
            </a:ln>
          </p:spPr>
          <p:txBody>
            <a:bodyPr/>
            <a:lstStyle/>
            <a:p>
              <a:endParaRPr lang="en-US"/>
            </a:p>
          </p:txBody>
        </p:sp>
        <p:sp>
          <p:nvSpPr>
            <p:cNvPr id="10501" name="Freeform 34"/>
            <p:cNvSpPr>
              <a:spLocks/>
            </p:cNvSpPr>
            <p:nvPr/>
          </p:nvSpPr>
          <p:spPr bwMode="auto">
            <a:xfrm>
              <a:off x="2183" y="3723"/>
              <a:ext cx="274" cy="204"/>
            </a:xfrm>
            <a:custGeom>
              <a:avLst/>
              <a:gdLst>
                <a:gd name="T0" fmla="*/ 4 w 547"/>
                <a:gd name="T1" fmla="*/ 0 h 406"/>
                <a:gd name="T2" fmla="*/ 3 w 547"/>
                <a:gd name="T3" fmla="*/ 0 h 406"/>
                <a:gd name="T4" fmla="*/ 2 w 547"/>
                <a:gd name="T5" fmla="*/ 0 h 406"/>
                <a:gd name="T6" fmla="*/ 1 w 547"/>
                <a:gd name="T7" fmla="*/ 1 h 406"/>
                <a:gd name="T8" fmla="*/ 0 w 547"/>
                <a:gd name="T9" fmla="*/ 1 h 406"/>
                <a:gd name="T10" fmla="*/ 147 w 547"/>
                <a:gd name="T11" fmla="*/ 204 h 406"/>
                <a:gd name="T12" fmla="*/ 274 w 547"/>
                <a:gd name="T13" fmla="*/ 204 h 406"/>
                <a:gd name="T14" fmla="*/ 31 w 547"/>
                <a:gd name="T15" fmla="*/ 0 h 406"/>
                <a:gd name="T16" fmla="*/ 25 w 547"/>
                <a:gd name="T17" fmla="*/ 0 h 406"/>
                <a:gd name="T18" fmla="*/ 20 w 547"/>
                <a:gd name="T19" fmla="*/ 0 h 406"/>
                <a:gd name="T20" fmla="*/ 15 w 547"/>
                <a:gd name="T21" fmla="*/ 0 h 406"/>
                <a:gd name="T22" fmla="*/ 11 w 547"/>
                <a:gd name="T23" fmla="*/ 0 h 406"/>
                <a:gd name="T24" fmla="*/ 8 w 547"/>
                <a:gd name="T25" fmla="*/ 0 h 406"/>
                <a:gd name="T26" fmla="*/ 5 w 547"/>
                <a:gd name="T27" fmla="*/ 0 h 406"/>
                <a:gd name="T28" fmla="*/ 4 w 547"/>
                <a:gd name="T29" fmla="*/ 0 h 406"/>
                <a:gd name="T30" fmla="*/ 4 w 547"/>
                <a:gd name="T31" fmla="*/ 0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7"/>
                <a:gd name="T49" fmla="*/ 0 h 406"/>
                <a:gd name="T50" fmla="*/ 547 w 547"/>
                <a:gd name="T51" fmla="*/ 406 h 4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7" h="406">
                  <a:moveTo>
                    <a:pt x="7" y="0"/>
                  </a:moveTo>
                  <a:lnTo>
                    <a:pt x="5" y="0"/>
                  </a:lnTo>
                  <a:lnTo>
                    <a:pt x="4" y="0"/>
                  </a:lnTo>
                  <a:lnTo>
                    <a:pt x="2" y="1"/>
                  </a:lnTo>
                  <a:lnTo>
                    <a:pt x="0" y="2"/>
                  </a:lnTo>
                  <a:lnTo>
                    <a:pt x="294" y="406"/>
                  </a:lnTo>
                  <a:lnTo>
                    <a:pt x="547" y="406"/>
                  </a:lnTo>
                  <a:lnTo>
                    <a:pt x="62" y="0"/>
                  </a:lnTo>
                  <a:lnTo>
                    <a:pt x="49" y="0"/>
                  </a:lnTo>
                  <a:lnTo>
                    <a:pt x="39" y="0"/>
                  </a:lnTo>
                  <a:lnTo>
                    <a:pt x="30" y="0"/>
                  </a:lnTo>
                  <a:lnTo>
                    <a:pt x="22" y="0"/>
                  </a:lnTo>
                  <a:lnTo>
                    <a:pt x="15" y="0"/>
                  </a:lnTo>
                  <a:lnTo>
                    <a:pt x="10" y="0"/>
                  </a:lnTo>
                  <a:lnTo>
                    <a:pt x="8" y="0"/>
                  </a:lnTo>
                  <a:lnTo>
                    <a:pt x="7" y="0"/>
                  </a:lnTo>
                  <a:close/>
                </a:path>
              </a:pathLst>
            </a:custGeom>
            <a:solidFill>
              <a:srgbClr val="FFDB82"/>
            </a:solidFill>
            <a:ln w="9525">
              <a:noFill/>
              <a:round/>
              <a:headEnd/>
              <a:tailEnd/>
            </a:ln>
          </p:spPr>
          <p:txBody>
            <a:bodyPr/>
            <a:lstStyle/>
            <a:p>
              <a:endParaRPr lang="en-US"/>
            </a:p>
          </p:txBody>
        </p:sp>
        <p:sp>
          <p:nvSpPr>
            <p:cNvPr id="10502" name="Freeform 35"/>
            <p:cNvSpPr>
              <a:spLocks/>
            </p:cNvSpPr>
            <p:nvPr/>
          </p:nvSpPr>
          <p:spPr bwMode="auto">
            <a:xfrm>
              <a:off x="2512" y="3727"/>
              <a:ext cx="68" cy="88"/>
            </a:xfrm>
            <a:custGeom>
              <a:avLst/>
              <a:gdLst>
                <a:gd name="T0" fmla="*/ 9 w 136"/>
                <a:gd name="T1" fmla="*/ 0 h 175"/>
                <a:gd name="T2" fmla="*/ 8 w 136"/>
                <a:gd name="T3" fmla="*/ 1 h 175"/>
                <a:gd name="T4" fmla="*/ 3 w 136"/>
                <a:gd name="T5" fmla="*/ 4 h 175"/>
                <a:gd name="T6" fmla="*/ 0 w 136"/>
                <a:gd name="T7" fmla="*/ 11 h 175"/>
                <a:gd name="T8" fmla="*/ 0 w 136"/>
                <a:gd name="T9" fmla="*/ 23 h 175"/>
                <a:gd name="T10" fmla="*/ 1 w 136"/>
                <a:gd name="T11" fmla="*/ 31 h 175"/>
                <a:gd name="T12" fmla="*/ 4 w 136"/>
                <a:gd name="T13" fmla="*/ 39 h 175"/>
                <a:gd name="T14" fmla="*/ 6 w 136"/>
                <a:gd name="T15" fmla="*/ 48 h 175"/>
                <a:gd name="T16" fmla="*/ 10 w 136"/>
                <a:gd name="T17" fmla="*/ 56 h 175"/>
                <a:gd name="T18" fmla="*/ 13 w 136"/>
                <a:gd name="T19" fmla="*/ 64 h 175"/>
                <a:gd name="T20" fmla="*/ 18 w 136"/>
                <a:gd name="T21" fmla="*/ 71 h 175"/>
                <a:gd name="T22" fmla="*/ 22 w 136"/>
                <a:gd name="T23" fmla="*/ 77 h 175"/>
                <a:gd name="T24" fmla="*/ 26 w 136"/>
                <a:gd name="T25" fmla="*/ 81 h 175"/>
                <a:gd name="T26" fmla="*/ 30 w 136"/>
                <a:gd name="T27" fmla="*/ 83 h 175"/>
                <a:gd name="T28" fmla="*/ 36 w 136"/>
                <a:gd name="T29" fmla="*/ 85 h 175"/>
                <a:gd name="T30" fmla="*/ 42 w 136"/>
                <a:gd name="T31" fmla="*/ 87 h 175"/>
                <a:gd name="T32" fmla="*/ 49 w 136"/>
                <a:gd name="T33" fmla="*/ 88 h 175"/>
                <a:gd name="T34" fmla="*/ 54 w 136"/>
                <a:gd name="T35" fmla="*/ 88 h 175"/>
                <a:gd name="T36" fmla="*/ 60 w 136"/>
                <a:gd name="T37" fmla="*/ 87 h 175"/>
                <a:gd name="T38" fmla="*/ 65 w 136"/>
                <a:gd name="T39" fmla="*/ 84 h 175"/>
                <a:gd name="T40" fmla="*/ 68 w 136"/>
                <a:gd name="T41" fmla="*/ 81 h 175"/>
                <a:gd name="T42" fmla="*/ 66 w 136"/>
                <a:gd name="T43" fmla="*/ 78 h 175"/>
                <a:gd name="T44" fmla="*/ 61 w 136"/>
                <a:gd name="T45" fmla="*/ 69 h 175"/>
                <a:gd name="T46" fmla="*/ 54 w 136"/>
                <a:gd name="T47" fmla="*/ 58 h 175"/>
                <a:gd name="T48" fmla="*/ 45 w 136"/>
                <a:gd name="T49" fmla="*/ 44 h 175"/>
                <a:gd name="T50" fmla="*/ 35 w 136"/>
                <a:gd name="T51" fmla="*/ 29 h 175"/>
                <a:gd name="T52" fmla="*/ 26 w 136"/>
                <a:gd name="T53" fmla="*/ 16 h 175"/>
                <a:gd name="T54" fmla="*/ 17 w 136"/>
                <a:gd name="T55" fmla="*/ 6 h 175"/>
                <a:gd name="T56" fmla="*/ 9 w 136"/>
                <a:gd name="T57" fmla="*/ 0 h 1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
                <a:gd name="T88" fmla="*/ 0 h 175"/>
                <a:gd name="T89" fmla="*/ 136 w 136"/>
                <a:gd name="T90" fmla="*/ 175 h 1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 h="175">
                  <a:moveTo>
                    <a:pt x="19" y="0"/>
                  </a:moveTo>
                  <a:lnTo>
                    <a:pt x="16" y="1"/>
                  </a:lnTo>
                  <a:lnTo>
                    <a:pt x="7" y="8"/>
                  </a:lnTo>
                  <a:lnTo>
                    <a:pt x="0" y="22"/>
                  </a:lnTo>
                  <a:lnTo>
                    <a:pt x="0" y="46"/>
                  </a:lnTo>
                  <a:lnTo>
                    <a:pt x="3" y="62"/>
                  </a:lnTo>
                  <a:lnTo>
                    <a:pt x="8" y="78"/>
                  </a:lnTo>
                  <a:lnTo>
                    <a:pt x="13" y="95"/>
                  </a:lnTo>
                  <a:lnTo>
                    <a:pt x="20" y="111"/>
                  </a:lnTo>
                  <a:lnTo>
                    <a:pt x="27" y="128"/>
                  </a:lnTo>
                  <a:lnTo>
                    <a:pt x="37" y="141"/>
                  </a:lnTo>
                  <a:lnTo>
                    <a:pt x="45" y="153"/>
                  </a:lnTo>
                  <a:lnTo>
                    <a:pt x="53" y="161"/>
                  </a:lnTo>
                  <a:lnTo>
                    <a:pt x="61" y="166"/>
                  </a:lnTo>
                  <a:lnTo>
                    <a:pt x="72" y="170"/>
                  </a:lnTo>
                  <a:lnTo>
                    <a:pt x="84" y="174"/>
                  </a:lnTo>
                  <a:lnTo>
                    <a:pt x="98" y="175"/>
                  </a:lnTo>
                  <a:lnTo>
                    <a:pt x="109" y="175"/>
                  </a:lnTo>
                  <a:lnTo>
                    <a:pt x="121" y="173"/>
                  </a:lnTo>
                  <a:lnTo>
                    <a:pt x="130" y="168"/>
                  </a:lnTo>
                  <a:lnTo>
                    <a:pt x="136" y="161"/>
                  </a:lnTo>
                  <a:lnTo>
                    <a:pt x="132" y="155"/>
                  </a:lnTo>
                  <a:lnTo>
                    <a:pt x="122" y="138"/>
                  </a:lnTo>
                  <a:lnTo>
                    <a:pt x="108" y="115"/>
                  </a:lnTo>
                  <a:lnTo>
                    <a:pt x="90" y="87"/>
                  </a:lnTo>
                  <a:lnTo>
                    <a:pt x="71" y="58"/>
                  </a:lnTo>
                  <a:lnTo>
                    <a:pt x="52" y="32"/>
                  </a:lnTo>
                  <a:lnTo>
                    <a:pt x="34" y="11"/>
                  </a:lnTo>
                  <a:lnTo>
                    <a:pt x="19" y="0"/>
                  </a:lnTo>
                  <a:close/>
                </a:path>
              </a:pathLst>
            </a:custGeom>
            <a:solidFill>
              <a:srgbClr val="000000"/>
            </a:solidFill>
            <a:ln w="9525">
              <a:noFill/>
              <a:round/>
              <a:headEnd/>
              <a:tailEnd/>
            </a:ln>
          </p:spPr>
          <p:txBody>
            <a:bodyPr/>
            <a:lstStyle/>
            <a:p>
              <a:endParaRPr lang="en-US"/>
            </a:p>
          </p:txBody>
        </p:sp>
        <p:sp>
          <p:nvSpPr>
            <p:cNvPr id="10503" name="Freeform 36"/>
            <p:cNvSpPr>
              <a:spLocks/>
            </p:cNvSpPr>
            <p:nvPr/>
          </p:nvSpPr>
          <p:spPr bwMode="auto">
            <a:xfrm>
              <a:off x="2525" y="3898"/>
              <a:ext cx="89" cy="90"/>
            </a:xfrm>
            <a:custGeom>
              <a:avLst/>
              <a:gdLst>
                <a:gd name="T0" fmla="*/ 44 w 179"/>
                <a:gd name="T1" fmla="*/ 90 h 180"/>
                <a:gd name="T2" fmla="*/ 53 w 179"/>
                <a:gd name="T3" fmla="*/ 89 h 180"/>
                <a:gd name="T4" fmla="*/ 61 w 179"/>
                <a:gd name="T5" fmla="*/ 87 h 180"/>
                <a:gd name="T6" fmla="*/ 70 w 179"/>
                <a:gd name="T7" fmla="*/ 83 h 180"/>
                <a:gd name="T8" fmla="*/ 76 w 179"/>
                <a:gd name="T9" fmla="*/ 77 h 180"/>
                <a:gd name="T10" fmla="*/ 82 w 179"/>
                <a:gd name="T11" fmla="*/ 70 h 180"/>
                <a:gd name="T12" fmla="*/ 86 w 179"/>
                <a:gd name="T13" fmla="*/ 62 h 180"/>
                <a:gd name="T14" fmla="*/ 88 w 179"/>
                <a:gd name="T15" fmla="*/ 54 h 180"/>
                <a:gd name="T16" fmla="*/ 89 w 179"/>
                <a:gd name="T17" fmla="*/ 45 h 180"/>
                <a:gd name="T18" fmla="*/ 88 w 179"/>
                <a:gd name="T19" fmla="*/ 36 h 180"/>
                <a:gd name="T20" fmla="*/ 86 w 179"/>
                <a:gd name="T21" fmla="*/ 27 h 180"/>
                <a:gd name="T22" fmla="*/ 82 w 179"/>
                <a:gd name="T23" fmla="*/ 20 h 180"/>
                <a:gd name="T24" fmla="*/ 76 w 179"/>
                <a:gd name="T25" fmla="*/ 13 h 180"/>
                <a:gd name="T26" fmla="*/ 70 w 179"/>
                <a:gd name="T27" fmla="*/ 7 h 180"/>
                <a:gd name="T28" fmla="*/ 61 w 179"/>
                <a:gd name="T29" fmla="*/ 3 h 180"/>
                <a:gd name="T30" fmla="*/ 53 w 179"/>
                <a:gd name="T31" fmla="*/ 1 h 180"/>
                <a:gd name="T32" fmla="*/ 44 w 179"/>
                <a:gd name="T33" fmla="*/ 0 h 180"/>
                <a:gd name="T34" fmla="*/ 35 w 179"/>
                <a:gd name="T35" fmla="*/ 1 h 180"/>
                <a:gd name="T36" fmla="*/ 27 w 179"/>
                <a:gd name="T37" fmla="*/ 3 h 180"/>
                <a:gd name="T38" fmla="*/ 19 w 179"/>
                <a:gd name="T39" fmla="*/ 7 h 180"/>
                <a:gd name="T40" fmla="*/ 13 w 179"/>
                <a:gd name="T41" fmla="*/ 13 h 180"/>
                <a:gd name="T42" fmla="*/ 7 w 179"/>
                <a:gd name="T43" fmla="*/ 20 h 180"/>
                <a:gd name="T44" fmla="*/ 3 w 179"/>
                <a:gd name="T45" fmla="*/ 27 h 180"/>
                <a:gd name="T46" fmla="*/ 1 w 179"/>
                <a:gd name="T47" fmla="*/ 36 h 180"/>
                <a:gd name="T48" fmla="*/ 0 w 179"/>
                <a:gd name="T49" fmla="*/ 45 h 180"/>
                <a:gd name="T50" fmla="*/ 1 w 179"/>
                <a:gd name="T51" fmla="*/ 54 h 180"/>
                <a:gd name="T52" fmla="*/ 3 w 179"/>
                <a:gd name="T53" fmla="*/ 62 h 180"/>
                <a:gd name="T54" fmla="*/ 7 w 179"/>
                <a:gd name="T55" fmla="*/ 70 h 180"/>
                <a:gd name="T56" fmla="*/ 13 w 179"/>
                <a:gd name="T57" fmla="*/ 77 h 180"/>
                <a:gd name="T58" fmla="*/ 19 w 179"/>
                <a:gd name="T59" fmla="*/ 83 h 180"/>
                <a:gd name="T60" fmla="*/ 27 w 179"/>
                <a:gd name="T61" fmla="*/ 87 h 180"/>
                <a:gd name="T62" fmla="*/ 35 w 179"/>
                <a:gd name="T63" fmla="*/ 89 h 180"/>
                <a:gd name="T64" fmla="*/ 44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7" y="177"/>
                  </a:lnTo>
                  <a:lnTo>
                    <a:pt x="123" y="173"/>
                  </a:lnTo>
                  <a:lnTo>
                    <a:pt x="140" y="165"/>
                  </a:lnTo>
                  <a:lnTo>
                    <a:pt x="152" y="153"/>
                  </a:lnTo>
                  <a:lnTo>
                    <a:pt x="164" y="140"/>
                  </a:lnTo>
                  <a:lnTo>
                    <a:pt x="172" y="124"/>
                  </a:lnTo>
                  <a:lnTo>
                    <a:pt x="176" y="108"/>
                  </a:lnTo>
                  <a:lnTo>
                    <a:pt x="179" y="90"/>
                  </a:lnTo>
                  <a:lnTo>
                    <a:pt x="176" y="71"/>
                  </a:lnTo>
                  <a:lnTo>
                    <a:pt x="172" y="55"/>
                  </a:lnTo>
                  <a:lnTo>
                    <a:pt x="164" y="39"/>
                  </a:lnTo>
                  <a:lnTo>
                    <a:pt x="152" y="26"/>
                  </a:lnTo>
                  <a:lnTo>
                    <a:pt x="140" y="15"/>
                  </a:lnTo>
                  <a:lnTo>
                    <a:pt x="123" y="7"/>
                  </a:lnTo>
                  <a:lnTo>
                    <a:pt x="107" y="2"/>
                  </a:lnTo>
                  <a:lnTo>
                    <a:pt x="89" y="0"/>
                  </a:lnTo>
                  <a:lnTo>
                    <a:pt x="70" y="2"/>
                  </a:lnTo>
                  <a:lnTo>
                    <a:pt x="54"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4" y="173"/>
                  </a:lnTo>
                  <a:lnTo>
                    <a:pt x="70" y="177"/>
                  </a:lnTo>
                  <a:lnTo>
                    <a:pt x="89" y="180"/>
                  </a:lnTo>
                  <a:close/>
                </a:path>
              </a:pathLst>
            </a:custGeom>
            <a:solidFill>
              <a:srgbClr val="000000"/>
            </a:solidFill>
            <a:ln w="9525">
              <a:noFill/>
              <a:round/>
              <a:headEnd/>
              <a:tailEnd/>
            </a:ln>
          </p:spPr>
          <p:txBody>
            <a:bodyPr/>
            <a:lstStyle/>
            <a:p>
              <a:endParaRPr lang="en-US"/>
            </a:p>
          </p:txBody>
        </p:sp>
        <p:sp>
          <p:nvSpPr>
            <p:cNvPr id="10504" name="Freeform 37"/>
            <p:cNvSpPr>
              <a:spLocks/>
            </p:cNvSpPr>
            <p:nvPr/>
          </p:nvSpPr>
          <p:spPr bwMode="auto">
            <a:xfrm>
              <a:off x="2201" y="3898"/>
              <a:ext cx="90" cy="90"/>
            </a:xfrm>
            <a:custGeom>
              <a:avLst/>
              <a:gdLst>
                <a:gd name="T0" fmla="*/ 45 w 179"/>
                <a:gd name="T1" fmla="*/ 90 h 180"/>
                <a:gd name="T2" fmla="*/ 54 w 179"/>
                <a:gd name="T3" fmla="*/ 89 h 180"/>
                <a:gd name="T4" fmla="*/ 62 w 179"/>
                <a:gd name="T5" fmla="*/ 87 h 180"/>
                <a:gd name="T6" fmla="*/ 70 w 179"/>
                <a:gd name="T7" fmla="*/ 83 h 180"/>
                <a:gd name="T8" fmla="*/ 77 w 179"/>
                <a:gd name="T9" fmla="*/ 77 h 180"/>
                <a:gd name="T10" fmla="*/ 82 w 179"/>
                <a:gd name="T11" fmla="*/ 70 h 180"/>
                <a:gd name="T12" fmla="*/ 86 w 179"/>
                <a:gd name="T13" fmla="*/ 62 h 180"/>
                <a:gd name="T14" fmla="*/ 89 w 179"/>
                <a:gd name="T15" fmla="*/ 54 h 180"/>
                <a:gd name="T16" fmla="*/ 90 w 179"/>
                <a:gd name="T17" fmla="*/ 45 h 180"/>
                <a:gd name="T18" fmla="*/ 89 w 179"/>
                <a:gd name="T19" fmla="*/ 36 h 180"/>
                <a:gd name="T20" fmla="*/ 86 w 179"/>
                <a:gd name="T21" fmla="*/ 27 h 180"/>
                <a:gd name="T22" fmla="*/ 82 w 179"/>
                <a:gd name="T23" fmla="*/ 20 h 180"/>
                <a:gd name="T24" fmla="*/ 77 w 179"/>
                <a:gd name="T25" fmla="*/ 13 h 180"/>
                <a:gd name="T26" fmla="*/ 70 w 179"/>
                <a:gd name="T27" fmla="*/ 7 h 180"/>
                <a:gd name="T28" fmla="*/ 62 w 179"/>
                <a:gd name="T29" fmla="*/ 3 h 180"/>
                <a:gd name="T30" fmla="*/ 54 w 179"/>
                <a:gd name="T31" fmla="*/ 1 h 180"/>
                <a:gd name="T32" fmla="*/ 45 w 179"/>
                <a:gd name="T33" fmla="*/ 0 h 180"/>
                <a:gd name="T34" fmla="*/ 36 w 179"/>
                <a:gd name="T35" fmla="*/ 1 h 180"/>
                <a:gd name="T36" fmla="*/ 28 w 179"/>
                <a:gd name="T37" fmla="*/ 3 h 180"/>
                <a:gd name="T38" fmla="*/ 20 w 179"/>
                <a:gd name="T39" fmla="*/ 7 h 180"/>
                <a:gd name="T40" fmla="*/ 13 w 179"/>
                <a:gd name="T41" fmla="*/ 13 h 180"/>
                <a:gd name="T42" fmla="*/ 8 w 179"/>
                <a:gd name="T43" fmla="*/ 20 h 180"/>
                <a:gd name="T44" fmla="*/ 4 w 179"/>
                <a:gd name="T45" fmla="*/ 27 h 180"/>
                <a:gd name="T46" fmla="*/ 1 w 179"/>
                <a:gd name="T47" fmla="*/ 36 h 180"/>
                <a:gd name="T48" fmla="*/ 0 w 179"/>
                <a:gd name="T49" fmla="*/ 45 h 180"/>
                <a:gd name="T50" fmla="*/ 1 w 179"/>
                <a:gd name="T51" fmla="*/ 54 h 180"/>
                <a:gd name="T52" fmla="*/ 4 w 179"/>
                <a:gd name="T53" fmla="*/ 62 h 180"/>
                <a:gd name="T54" fmla="*/ 8 w 179"/>
                <a:gd name="T55" fmla="*/ 70 h 180"/>
                <a:gd name="T56" fmla="*/ 13 w 179"/>
                <a:gd name="T57" fmla="*/ 77 h 180"/>
                <a:gd name="T58" fmla="*/ 20 w 179"/>
                <a:gd name="T59" fmla="*/ 83 h 180"/>
                <a:gd name="T60" fmla="*/ 28 w 179"/>
                <a:gd name="T61" fmla="*/ 87 h 180"/>
                <a:gd name="T62" fmla="*/ 36 w 179"/>
                <a:gd name="T63" fmla="*/ 89 h 180"/>
                <a:gd name="T64" fmla="*/ 45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8" y="177"/>
                  </a:lnTo>
                  <a:lnTo>
                    <a:pt x="124" y="173"/>
                  </a:lnTo>
                  <a:lnTo>
                    <a:pt x="140" y="165"/>
                  </a:lnTo>
                  <a:lnTo>
                    <a:pt x="153" y="153"/>
                  </a:lnTo>
                  <a:lnTo>
                    <a:pt x="164" y="140"/>
                  </a:lnTo>
                  <a:lnTo>
                    <a:pt x="172" y="124"/>
                  </a:lnTo>
                  <a:lnTo>
                    <a:pt x="177" y="108"/>
                  </a:lnTo>
                  <a:lnTo>
                    <a:pt x="179" y="90"/>
                  </a:lnTo>
                  <a:lnTo>
                    <a:pt x="177" y="71"/>
                  </a:lnTo>
                  <a:lnTo>
                    <a:pt x="172" y="55"/>
                  </a:lnTo>
                  <a:lnTo>
                    <a:pt x="164" y="39"/>
                  </a:lnTo>
                  <a:lnTo>
                    <a:pt x="153" y="26"/>
                  </a:lnTo>
                  <a:lnTo>
                    <a:pt x="140" y="15"/>
                  </a:lnTo>
                  <a:lnTo>
                    <a:pt x="124" y="7"/>
                  </a:lnTo>
                  <a:lnTo>
                    <a:pt x="108" y="2"/>
                  </a:lnTo>
                  <a:lnTo>
                    <a:pt x="89" y="0"/>
                  </a:lnTo>
                  <a:lnTo>
                    <a:pt x="71" y="2"/>
                  </a:lnTo>
                  <a:lnTo>
                    <a:pt x="55"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5" y="173"/>
                  </a:lnTo>
                  <a:lnTo>
                    <a:pt x="71" y="177"/>
                  </a:lnTo>
                  <a:lnTo>
                    <a:pt x="89" y="180"/>
                  </a:lnTo>
                  <a:close/>
                </a:path>
              </a:pathLst>
            </a:custGeom>
            <a:solidFill>
              <a:srgbClr val="000000"/>
            </a:solidFill>
            <a:ln w="9525">
              <a:noFill/>
              <a:round/>
              <a:headEnd/>
              <a:tailEnd/>
            </a:ln>
          </p:spPr>
          <p:txBody>
            <a:bodyPr/>
            <a:lstStyle/>
            <a:p>
              <a:endParaRPr lang="en-US"/>
            </a:p>
          </p:txBody>
        </p:sp>
        <p:sp>
          <p:nvSpPr>
            <p:cNvPr id="10505" name="Freeform 38"/>
            <p:cNvSpPr>
              <a:spLocks/>
            </p:cNvSpPr>
            <p:nvPr/>
          </p:nvSpPr>
          <p:spPr bwMode="auto">
            <a:xfrm>
              <a:off x="2227" y="3924"/>
              <a:ext cx="38" cy="37"/>
            </a:xfrm>
            <a:custGeom>
              <a:avLst/>
              <a:gdLst>
                <a:gd name="T0" fmla="*/ 19 w 75"/>
                <a:gd name="T1" fmla="*/ 37 h 75"/>
                <a:gd name="T2" fmla="*/ 24 w 75"/>
                <a:gd name="T3" fmla="*/ 36 h 75"/>
                <a:gd name="T4" fmla="*/ 27 w 75"/>
                <a:gd name="T5" fmla="*/ 36 h 75"/>
                <a:gd name="T6" fmla="*/ 30 w 75"/>
                <a:gd name="T7" fmla="*/ 34 h 75"/>
                <a:gd name="T8" fmla="*/ 33 w 75"/>
                <a:gd name="T9" fmla="*/ 32 h 75"/>
                <a:gd name="T10" fmla="*/ 35 w 75"/>
                <a:gd name="T11" fmla="*/ 29 h 75"/>
                <a:gd name="T12" fmla="*/ 37 w 75"/>
                <a:gd name="T13" fmla="*/ 26 h 75"/>
                <a:gd name="T14" fmla="*/ 37 w 75"/>
                <a:gd name="T15" fmla="*/ 23 h 75"/>
                <a:gd name="T16" fmla="*/ 38 w 75"/>
                <a:gd name="T17" fmla="*/ 19 h 75"/>
                <a:gd name="T18" fmla="*/ 37 w 75"/>
                <a:gd name="T19" fmla="*/ 15 h 75"/>
                <a:gd name="T20" fmla="*/ 37 w 75"/>
                <a:gd name="T21" fmla="*/ 11 h 75"/>
                <a:gd name="T22" fmla="*/ 35 w 75"/>
                <a:gd name="T23" fmla="*/ 8 h 75"/>
                <a:gd name="T24" fmla="*/ 33 w 75"/>
                <a:gd name="T25" fmla="*/ 5 h 75"/>
                <a:gd name="T26" fmla="*/ 30 w 75"/>
                <a:gd name="T27" fmla="*/ 3 h 75"/>
                <a:gd name="T28" fmla="*/ 27 w 75"/>
                <a:gd name="T29" fmla="*/ 1 h 75"/>
                <a:gd name="T30" fmla="*/ 24 w 75"/>
                <a:gd name="T31" fmla="*/ 0 h 75"/>
                <a:gd name="T32" fmla="*/ 19 w 75"/>
                <a:gd name="T33" fmla="*/ 0 h 75"/>
                <a:gd name="T34" fmla="*/ 15 w 75"/>
                <a:gd name="T35" fmla="*/ 0 h 75"/>
                <a:gd name="T36" fmla="*/ 12 w 75"/>
                <a:gd name="T37" fmla="*/ 1 h 75"/>
                <a:gd name="T38" fmla="*/ 9 w 75"/>
                <a:gd name="T39" fmla="*/ 3 h 75"/>
                <a:gd name="T40" fmla="*/ 6 w 75"/>
                <a:gd name="T41" fmla="*/ 5 h 75"/>
                <a:gd name="T42" fmla="*/ 4 w 75"/>
                <a:gd name="T43" fmla="*/ 8 h 75"/>
                <a:gd name="T44" fmla="*/ 2 w 75"/>
                <a:gd name="T45" fmla="*/ 11 h 75"/>
                <a:gd name="T46" fmla="*/ 1 w 75"/>
                <a:gd name="T47" fmla="*/ 15 h 75"/>
                <a:gd name="T48" fmla="*/ 0 w 75"/>
                <a:gd name="T49" fmla="*/ 19 h 75"/>
                <a:gd name="T50" fmla="*/ 1 w 75"/>
                <a:gd name="T51" fmla="*/ 23 h 75"/>
                <a:gd name="T52" fmla="*/ 2 w 75"/>
                <a:gd name="T53" fmla="*/ 26 h 75"/>
                <a:gd name="T54" fmla="*/ 4 w 75"/>
                <a:gd name="T55" fmla="*/ 29 h 75"/>
                <a:gd name="T56" fmla="*/ 6 w 75"/>
                <a:gd name="T57" fmla="*/ 32 h 75"/>
                <a:gd name="T58" fmla="*/ 9 w 75"/>
                <a:gd name="T59" fmla="*/ 34 h 75"/>
                <a:gd name="T60" fmla="*/ 12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7" y="73"/>
                  </a:lnTo>
                  <a:lnTo>
                    <a:pt x="53" y="72"/>
                  </a:lnTo>
                  <a:lnTo>
                    <a:pt x="59" y="69"/>
                  </a:lnTo>
                  <a:lnTo>
                    <a:pt x="65" y="64"/>
                  </a:lnTo>
                  <a:lnTo>
                    <a:pt x="70" y="58"/>
                  </a:lnTo>
                  <a:lnTo>
                    <a:pt x="73" y="53"/>
                  </a:lnTo>
                  <a:lnTo>
                    <a:pt x="74" y="46"/>
                  </a:lnTo>
                  <a:lnTo>
                    <a:pt x="75" y="38"/>
                  </a:lnTo>
                  <a:lnTo>
                    <a:pt x="74" y="30"/>
                  </a:lnTo>
                  <a:lnTo>
                    <a:pt x="73" y="23"/>
                  </a:lnTo>
                  <a:lnTo>
                    <a:pt x="70" y="17"/>
                  </a:lnTo>
                  <a:lnTo>
                    <a:pt x="65" y="11"/>
                  </a:lnTo>
                  <a:lnTo>
                    <a:pt x="59" y="7"/>
                  </a:lnTo>
                  <a:lnTo>
                    <a:pt x="53" y="3"/>
                  </a:lnTo>
                  <a:lnTo>
                    <a:pt x="47" y="1"/>
                  </a:lnTo>
                  <a:lnTo>
                    <a:pt x="38" y="0"/>
                  </a:lnTo>
                  <a:lnTo>
                    <a:pt x="30" y="1"/>
                  </a:lnTo>
                  <a:lnTo>
                    <a:pt x="23" y="3"/>
                  </a:lnTo>
                  <a:lnTo>
                    <a:pt x="18" y="7"/>
                  </a:lnTo>
                  <a:lnTo>
                    <a:pt x="12" y="11"/>
                  </a:lnTo>
                  <a:lnTo>
                    <a:pt x="7" y="17"/>
                  </a:lnTo>
                  <a:lnTo>
                    <a:pt x="4" y="23"/>
                  </a:lnTo>
                  <a:lnTo>
                    <a:pt x="2" y="30"/>
                  </a:lnTo>
                  <a:lnTo>
                    <a:pt x="0" y="38"/>
                  </a:lnTo>
                  <a:lnTo>
                    <a:pt x="2" y="46"/>
                  </a:lnTo>
                  <a:lnTo>
                    <a:pt x="4" y="53"/>
                  </a:lnTo>
                  <a:lnTo>
                    <a:pt x="7" y="58"/>
                  </a:lnTo>
                  <a:lnTo>
                    <a:pt x="12" y="64"/>
                  </a:lnTo>
                  <a:lnTo>
                    <a:pt x="18"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506" name="Freeform 39"/>
            <p:cNvSpPr>
              <a:spLocks/>
            </p:cNvSpPr>
            <p:nvPr/>
          </p:nvSpPr>
          <p:spPr bwMode="auto">
            <a:xfrm>
              <a:off x="2238" y="3935"/>
              <a:ext cx="16" cy="16"/>
            </a:xfrm>
            <a:custGeom>
              <a:avLst/>
              <a:gdLst>
                <a:gd name="T0" fmla="*/ 8 w 33"/>
                <a:gd name="T1" fmla="*/ 16 h 32"/>
                <a:gd name="T2" fmla="*/ 11 w 33"/>
                <a:gd name="T3" fmla="*/ 15 h 32"/>
                <a:gd name="T4" fmla="*/ 14 w 33"/>
                <a:gd name="T5" fmla="*/ 13 h 32"/>
                <a:gd name="T6" fmla="*/ 15 w 33"/>
                <a:gd name="T7" fmla="*/ 11 h 32"/>
                <a:gd name="T8" fmla="*/ 16 w 33"/>
                <a:gd name="T9" fmla="*/ 8 h 32"/>
                <a:gd name="T10" fmla="*/ 15 w 33"/>
                <a:gd name="T11" fmla="*/ 4 h 32"/>
                <a:gd name="T12" fmla="*/ 14 w 33"/>
                <a:gd name="T13" fmla="*/ 2 h 32"/>
                <a:gd name="T14" fmla="*/ 11 w 33"/>
                <a:gd name="T15" fmla="*/ 1 h 32"/>
                <a:gd name="T16" fmla="*/ 8 w 33"/>
                <a:gd name="T17" fmla="*/ 0 h 32"/>
                <a:gd name="T18" fmla="*/ 5 w 33"/>
                <a:gd name="T19" fmla="*/ 1 h 32"/>
                <a:gd name="T20" fmla="*/ 2 w 33"/>
                <a:gd name="T21" fmla="*/ 2 h 32"/>
                <a:gd name="T22" fmla="*/ 0 w 33"/>
                <a:gd name="T23" fmla="*/ 4 h 32"/>
                <a:gd name="T24" fmla="*/ 0 w 33"/>
                <a:gd name="T25" fmla="*/ 8 h 32"/>
                <a:gd name="T26" fmla="*/ 0 w 33"/>
                <a:gd name="T27" fmla="*/ 11 h 32"/>
                <a:gd name="T28" fmla="*/ 2 w 33"/>
                <a:gd name="T29" fmla="*/ 13 h 32"/>
                <a:gd name="T30" fmla="*/ 5 w 33"/>
                <a:gd name="T31" fmla="*/ 15 h 32"/>
                <a:gd name="T32" fmla="*/ 8 w 33"/>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32"/>
                <a:gd name="T53" fmla="*/ 33 w 3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32">
                  <a:moveTo>
                    <a:pt x="16" y="32"/>
                  </a:moveTo>
                  <a:lnTo>
                    <a:pt x="23" y="31"/>
                  </a:lnTo>
                  <a:lnTo>
                    <a:pt x="28" y="27"/>
                  </a:lnTo>
                  <a:lnTo>
                    <a:pt x="31" y="23"/>
                  </a:lnTo>
                  <a:lnTo>
                    <a:pt x="33" y="16"/>
                  </a:lnTo>
                  <a:lnTo>
                    <a:pt x="31" y="9"/>
                  </a:lnTo>
                  <a:lnTo>
                    <a:pt x="28" y="4"/>
                  </a:lnTo>
                  <a:lnTo>
                    <a:pt x="23" y="1"/>
                  </a:lnTo>
                  <a:lnTo>
                    <a:pt x="16" y="0"/>
                  </a:lnTo>
                  <a:lnTo>
                    <a:pt x="10" y="1"/>
                  </a:lnTo>
                  <a:lnTo>
                    <a:pt x="5" y="4"/>
                  </a:lnTo>
                  <a:lnTo>
                    <a:pt x="1" y="9"/>
                  </a:lnTo>
                  <a:lnTo>
                    <a:pt x="0" y="16"/>
                  </a:lnTo>
                  <a:lnTo>
                    <a:pt x="1" y="23"/>
                  </a:lnTo>
                  <a:lnTo>
                    <a:pt x="5" y="27"/>
                  </a:lnTo>
                  <a:lnTo>
                    <a:pt x="10" y="31"/>
                  </a:lnTo>
                  <a:lnTo>
                    <a:pt x="16" y="32"/>
                  </a:lnTo>
                  <a:close/>
                </a:path>
              </a:pathLst>
            </a:custGeom>
            <a:solidFill>
              <a:srgbClr val="000000"/>
            </a:solidFill>
            <a:ln w="9525">
              <a:noFill/>
              <a:round/>
              <a:headEnd/>
              <a:tailEnd/>
            </a:ln>
          </p:spPr>
          <p:txBody>
            <a:bodyPr/>
            <a:lstStyle/>
            <a:p>
              <a:endParaRPr lang="en-US"/>
            </a:p>
          </p:txBody>
        </p:sp>
        <p:sp>
          <p:nvSpPr>
            <p:cNvPr id="10507" name="Freeform 40"/>
            <p:cNvSpPr>
              <a:spLocks/>
            </p:cNvSpPr>
            <p:nvPr/>
          </p:nvSpPr>
          <p:spPr bwMode="auto">
            <a:xfrm>
              <a:off x="2552" y="3924"/>
              <a:ext cx="37" cy="37"/>
            </a:xfrm>
            <a:custGeom>
              <a:avLst/>
              <a:gdLst>
                <a:gd name="T0" fmla="*/ 19 w 75"/>
                <a:gd name="T1" fmla="*/ 37 h 75"/>
                <a:gd name="T2" fmla="*/ 23 w 75"/>
                <a:gd name="T3" fmla="*/ 36 h 75"/>
                <a:gd name="T4" fmla="*/ 26 w 75"/>
                <a:gd name="T5" fmla="*/ 36 h 75"/>
                <a:gd name="T6" fmla="*/ 29 w 75"/>
                <a:gd name="T7" fmla="*/ 34 h 75"/>
                <a:gd name="T8" fmla="*/ 32 w 75"/>
                <a:gd name="T9" fmla="*/ 32 h 75"/>
                <a:gd name="T10" fmla="*/ 34 w 75"/>
                <a:gd name="T11" fmla="*/ 29 h 75"/>
                <a:gd name="T12" fmla="*/ 36 w 75"/>
                <a:gd name="T13" fmla="*/ 26 h 75"/>
                <a:gd name="T14" fmla="*/ 37 w 75"/>
                <a:gd name="T15" fmla="*/ 23 h 75"/>
                <a:gd name="T16" fmla="*/ 37 w 75"/>
                <a:gd name="T17" fmla="*/ 19 h 75"/>
                <a:gd name="T18" fmla="*/ 37 w 75"/>
                <a:gd name="T19" fmla="*/ 15 h 75"/>
                <a:gd name="T20" fmla="*/ 36 w 75"/>
                <a:gd name="T21" fmla="*/ 11 h 75"/>
                <a:gd name="T22" fmla="*/ 34 w 75"/>
                <a:gd name="T23" fmla="*/ 8 h 75"/>
                <a:gd name="T24" fmla="*/ 32 w 75"/>
                <a:gd name="T25" fmla="*/ 5 h 75"/>
                <a:gd name="T26" fmla="*/ 29 w 75"/>
                <a:gd name="T27" fmla="*/ 3 h 75"/>
                <a:gd name="T28" fmla="*/ 26 w 75"/>
                <a:gd name="T29" fmla="*/ 1 h 75"/>
                <a:gd name="T30" fmla="*/ 23 w 75"/>
                <a:gd name="T31" fmla="*/ 0 h 75"/>
                <a:gd name="T32" fmla="*/ 19 w 75"/>
                <a:gd name="T33" fmla="*/ 0 h 75"/>
                <a:gd name="T34" fmla="*/ 15 w 75"/>
                <a:gd name="T35" fmla="*/ 0 h 75"/>
                <a:gd name="T36" fmla="*/ 11 w 75"/>
                <a:gd name="T37" fmla="*/ 1 h 75"/>
                <a:gd name="T38" fmla="*/ 8 w 75"/>
                <a:gd name="T39" fmla="*/ 3 h 75"/>
                <a:gd name="T40" fmla="*/ 6 w 75"/>
                <a:gd name="T41" fmla="*/ 5 h 75"/>
                <a:gd name="T42" fmla="*/ 3 w 75"/>
                <a:gd name="T43" fmla="*/ 8 h 75"/>
                <a:gd name="T44" fmla="*/ 2 w 75"/>
                <a:gd name="T45" fmla="*/ 11 h 75"/>
                <a:gd name="T46" fmla="*/ 0 w 75"/>
                <a:gd name="T47" fmla="*/ 15 h 75"/>
                <a:gd name="T48" fmla="*/ 0 w 75"/>
                <a:gd name="T49" fmla="*/ 19 h 75"/>
                <a:gd name="T50" fmla="*/ 0 w 75"/>
                <a:gd name="T51" fmla="*/ 23 h 75"/>
                <a:gd name="T52" fmla="*/ 2 w 75"/>
                <a:gd name="T53" fmla="*/ 26 h 75"/>
                <a:gd name="T54" fmla="*/ 3 w 75"/>
                <a:gd name="T55" fmla="*/ 29 h 75"/>
                <a:gd name="T56" fmla="*/ 6 w 75"/>
                <a:gd name="T57" fmla="*/ 32 h 75"/>
                <a:gd name="T58" fmla="*/ 8 w 75"/>
                <a:gd name="T59" fmla="*/ 34 h 75"/>
                <a:gd name="T60" fmla="*/ 11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6" y="73"/>
                  </a:lnTo>
                  <a:lnTo>
                    <a:pt x="53" y="72"/>
                  </a:lnTo>
                  <a:lnTo>
                    <a:pt x="59" y="69"/>
                  </a:lnTo>
                  <a:lnTo>
                    <a:pt x="65" y="64"/>
                  </a:lnTo>
                  <a:lnTo>
                    <a:pt x="69" y="58"/>
                  </a:lnTo>
                  <a:lnTo>
                    <a:pt x="73" y="53"/>
                  </a:lnTo>
                  <a:lnTo>
                    <a:pt x="74" y="46"/>
                  </a:lnTo>
                  <a:lnTo>
                    <a:pt x="75" y="38"/>
                  </a:lnTo>
                  <a:lnTo>
                    <a:pt x="74" y="30"/>
                  </a:lnTo>
                  <a:lnTo>
                    <a:pt x="73" y="23"/>
                  </a:lnTo>
                  <a:lnTo>
                    <a:pt x="69" y="17"/>
                  </a:lnTo>
                  <a:lnTo>
                    <a:pt x="65" y="11"/>
                  </a:lnTo>
                  <a:lnTo>
                    <a:pt x="59" y="7"/>
                  </a:lnTo>
                  <a:lnTo>
                    <a:pt x="53" y="3"/>
                  </a:lnTo>
                  <a:lnTo>
                    <a:pt x="46" y="1"/>
                  </a:lnTo>
                  <a:lnTo>
                    <a:pt x="38" y="0"/>
                  </a:lnTo>
                  <a:lnTo>
                    <a:pt x="30" y="1"/>
                  </a:lnTo>
                  <a:lnTo>
                    <a:pt x="23" y="3"/>
                  </a:lnTo>
                  <a:lnTo>
                    <a:pt x="17" y="7"/>
                  </a:lnTo>
                  <a:lnTo>
                    <a:pt x="12" y="11"/>
                  </a:lnTo>
                  <a:lnTo>
                    <a:pt x="7" y="17"/>
                  </a:lnTo>
                  <a:lnTo>
                    <a:pt x="4" y="23"/>
                  </a:lnTo>
                  <a:lnTo>
                    <a:pt x="1" y="30"/>
                  </a:lnTo>
                  <a:lnTo>
                    <a:pt x="0" y="38"/>
                  </a:lnTo>
                  <a:lnTo>
                    <a:pt x="1" y="46"/>
                  </a:lnTo>
                  <a:lnTo>
                    <a:pt x="4" y="53"/>
                  </a:lnTo>
                  <a:lnTo>
                    <a:pt x="7" y="58"/>
                  </a:lnTo>
                  <a:lnTo>
                    <a:pt x="12" y="64"/>
                  </a:lnTo>
                  <a:lnTo>
                    <a:pt x="17"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508" name="Freeform 41"/>
            <p:cNvSpPr>
              <a:spLocks/>
            </p:cNvSpPr>
            <p:nvPr/>
          </p:nvSpPr>
          <p:spPr bwMode="auto">
            <a:xfrm>
              <a:off x="2563" y="3935"/>
              <a:ext cx="16" cy="16"/>
            </a:xfrm>
            <a:custGeom>
              <a:avLst/>
              <a:gdLst>
                <a:gd name="T0" fmla="*/ 8 w 32"/>
                <a:gd name="T1" fmla="*/ 16 h 32"/>
                <a:gd name="T2" fmla="*/ 11 w 32"/>
                <a:gd name="T3" fmla="*/ 15 h 32"/>
                <a:gd name="T4" fmla="*/ 14 w 32"/>
                <a:gd name="T5" fmla="*/ 13 h 32"/>
                <a:gd name="T6" fmla="*/ 15 w 32"/>
                <a:gd name="T7" fmla="*/ 11 h 32"/>
                <a:gd name="T8" fmla="*/ 16 w 32"/>
                <a:gd name="T9" fmla="*/ 8 h 32"/>
                <a:gd name="T10" fmla="*/ 15 w 32"/>
                <a:gd name="T11" fmla="*/ 4 h 32"/>
                <a:gd name="T12" fmla="*/ 14 w 32"/>
                <a:gd name="T13" fmla="*/ 2 h 32"/>
                <a:gd name="T14" fmla="*/ 11 w 32"/>
                <a:gd name="T15" fmla="*/ 1 h 32"/>
                <a:gd name="T16" fmla="*/ 8 w 32"/>
                <a:gd name="T17" fmla="*/ 0 h 32"/>
                <a:gd name="T18" fmla="*/ 4 w 32"/>
                <a:gd name="T19" fmla="*/ 1 h 32"/>
                <a:gd name="T20" fmla="*/ 2 w 32"/>
                <a:gd name="T21" fmla="*/ 2 h 32"/>
                <a:gd name="T22" fmla="*/ 1 w 32"/>
                <a:gd name="T23" fmla="*/ 4 h 32"/>
                <a:gd name="T24" fmla="*/ 0 w 32"/>
                <a:gd name="T25" fmla="*/ 8 h 32"/>
                <a:gd name="T26" fmla="*/ 1 w 32"/>
                <a:gd name="T27" fmla="*/ 11 h 32"/>
                <a:gd name="T28" fmla="*/ 2 w 32"/>
                <a:gd name="T29" fmla="*/ 13 h 32"/>
                <a:gd name="T30" fmla="*/ 4 w 32"/>
                <a:gd name="T31" fmla="*/ 15 h 32"/>
                <a:gd name="T32" fmla="*/ 8 w 32"/>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3" y="31"/>
                  </a:lnTo>
                  <a:lnTo>
                    <a:pt x="28" y="27"/>
                  </a:lnTo>
                  <a:lnTo>
                    <a:pt x="31" y="23"/>
                  </a:lnTo>
                  <a:lnTo>
                    <a:pt x="32" y="16"/>
                  </a:lnTo>
                  <a:lnTo>
                    <a:pt x="31" y="9"/>
                  </a:lnTo>
                  <a:lnTo>
                    <a:pt x="28" y="4"/>
                  </a:lnTo>
                  <a:lnTo>
                    <a:pt x="23" y="1"/>
                  </a:lnTo>
                  <a:lnTo>
                    <a:pt x="16" y="0"/>
                  </a:lnTo>
                  <a:lnTo>
                    <a:pt x="9" y="1"/>
                  </a:lnTo>
                  <a:lnTo>
                    <a:pt x="5" y="4"/>
                  </a:lnTo>
                  <a:lnTo>
                    <a:pt x="1" y="9"/>
                  </a:lnTo>
                  <a:lnTo>
                    <a:pt x="0" y="16"/>
                  </a:lnTo>
                  <a:lnTo>
                    <a:pt x="1" y="23"/>
                  </a:lnTo>
                  <a:lnTo>
                    <a:pt x="5" y="27"/>
                  </a:lnTo>
                  <a:lnTo>
                    <a:pt x="9" y="31"/>
                  </a:lnTo>
                  <a:lnTo>
                    <a:pt x="16" y="32"/>
                  </a:lnTo>
                  <a:close/>
                </a:path>
              </a:pathLst>
            </a:custGeom>
            <a:solidFill>
              <a:srgbClr val="000000"/>
            </a:solidFill>
            <a:ln w="9525">
              <a:noFill/>
              <a:round/>
              <a:headEnd/>
              <a:tailEnd/>
            </a:ln>
          </p:spPr>
          <p:txBody>
            <a:bodyPr/>
            <a:lstStyle/>
            <a:p>
              <a:endParaRPr lang="en-US"/>
            </a:p>
          </p:txBody>
        </p:sp>
        <p:sp>
          <p:nvSpPr>
            <p:cNvPr id="10509" name="Freeform 42"/>
            <p:cNvSpPr>
              <a:spLocks/>
            </p:cNvSpPr>
            <p:nvPr/>
          </p:nvSpPr>
          <p:spPr bwMode="auto">
            <a:xfrm>
              <a:off x="2616" y="3843"/>
              <a:ext cx="24" cy="39"/>
            </a:xfrm>
            <a:custGeom>
              <a:avLst/>
              <a:gdLst>
                <a:gd name="T0" fmla="*/ 12 w 47"/>
                <a:gd name="T1" fmla="*/ 39 h 78"/>
                <a:gd name="T2" fmla="*/ 17 w 47"/>
                <a:gd name="T3" fmla="*/ 37 h 78"/>
                <a:gd name="T4" fmla="*/ 21 w 47"/>
                <a:gd name="T5" fmla="*/ 33 h 78"/>
                <a:gd name="T6" fmla="*/ 23 w 47"/>
                <a:gd name="T7" fmla="*/ 26 h 78"/>
                <a:gd name="T8" fmla="*/ 24 w 47"/>
                <a:gd name="T9" fmla="*/ 19 h 78"/>
                <a:gd name="T10" fmla="*/ 23 w 47"/>
                <a:gd name="T11" fmla="*/ 11 h 78"/>
                <a:gd name="T12" fmla="*/ 21 w 47"/>
                <a:gd name="T13" fmla="*/ 6 h 78"/>
                <a:gd name="T14" fmla="*/ 17 w 47"/>
                <a:gd name="T15" fmla="*/ 2 h 78"/>
                <a:gd name="T16" fmla="*/ 12 w 47"/>
                <a:gd name="T17" fmla="*/ 0 h 78"/>
                <a:gd name="T18" fmla="*/ 8 w 47"/>
                <a:gd name="T19" fmla="*/ 2 h 78"/>
                <a:gd name="T20" fmla="*/ 4 w 47"/>
                <a:gd name="T21" fmla="*/ 6 h 78"/>
                <a:gd name="T22" fmla="*/ 2 w 47"/>
                <a:gd name="T23" fmla="*/ 11 h 78"/>
                <a:gd name="T24" fmla="*/ 0 w 47"/>
                <a:gd name="T25" fmla="*/ 19 h 78"/>
                <a:gd name="T26" fmla="*/ 2 w 47"/>
                <a:gd name="T27" fmla="*/ 26 h 78"/>
                <a:gd name="T28" fmla="*/ 4 w 47"/>
                <a:gd name="T29" fmla="*/ 33 h 78"/>
                <a:gd name="T30" fmla="*/ 8 w 47"/>
                <a:gd name="T31" fmla="*/ 37 h 78"/>
                <a:gd name="T32" fmla="*/ 12 w 47"/>
                <a:gd name="T33" fmla="*/ 39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78"/>
                <a:gd name="T53" fmla="*/ 47 w 47"/>
                <a:gd name="T54" fmla="*/ 78 h 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78">
                  <a:moveTo>
                    <a:pt x="24" y="78"/>
                  </a:moveTo>
                  <a:lnTo>
                    <a:pt x="34" y="74"/>
                  </a:lnTo>
                  <a:lnTo>
                    <a:pt x="41" y="66"/>
                  </a:lnTo>
                  <a:lnTo>
                    <a:pt x="45" y="53"/>
                  </a:lnTo>
                  <a:lnTo>
                    <a:pt x="47" y="38"/>
                  </a:lnTo>
                  <a:lnTo>
                    <a:pt x="45" y="23"/>
                  </a:lnTo>
                  <a:lnTo>
                    <a:pt x="41" y="12"/>
                  </a:lnTo>
                  <a:lnTo>
                    <a:pt x="34" y="4"/>
                  </a:lnTo>
                  <a:lnTo>
                    <a:pt x="24" y="0"/>
                  </a:lnTo>
                  <a:lnTo>
                    <a:pt x="15" y="4"/>
                  </a:lnTo>
                  <a:lnTo>
                    <a:pt x="7" y="12"/>
                  </a:lnTo>
                  <a:lnTo>
                    <a:pt x="3" y="23"/>
                  </a:lnTo>
                  <a:lnTo>
                    <a:pt x="0" y="38"/>
                  </a:lnTo>
                  <a:lnTo>
                    <a:pt x="3" y="53"/>
                  </a:lnTo>
                  <a:lnTo>
                    <a:pt x="7" y="66"/>
                  </a:lnTo>
                  <a:lnTo>
                    <a:pt x="15" y="74"/>
                  </a:lnTo>
                  <a:lnTo>
                    <a:pt x="24" y="78"/>
                  </a:lnTo>
                  <a:close/>
                </a:path>
              </a:pathLst>
            </a:custGeom>
            <a:solidFill>
              <a:srgbClr val="000000"/>
            </a:solidFill>
            <a:ln w="9525">
              <a:noFill/>
              <a:round/>
              <a:headEnd/>
              <a:tailEnd/>
            </a:ln>
          </p:spPr>
          <p:txBody>
            <a:bodyPr/>
            <a:lstStyle/>
            <a:p>
              <a:endParaRPr lang="en-US"/>
            </a:p>
          </p:txBody>
        </p:sp>
        <p:sp>
          <p:nvSpPr>
            <p:cNvPr id="10510" name="Freeform 43"/>
            <p:cNvSpPr>
              <a:spLocks/>
            </p:cNvSpPr>
            <p:nvPr/>
          </p:nvSpPr>
          <p:spPr bwMode="auto">
            <a:xfrm>
              <a:off x="2625" y="3852"/>
              <a:ext cx="10" cy="21"/>
            </a:xfrm>
            <a:custGeom>
              <a:avLst/>
              <a:gdLst>
                <a:gd name="T0" fmla="*/ 5 w 18"/>
                <a:gd name="T1" fmla="*/ 21 h 40"/>
                <a:gd name="T2" fmla="*/ 7 w 18"/>
                <a:gd name="T3" fmla="*/ 20 h 40"/>
                <a:gd name="T4" fmla="*/ 9 w 18"/>
                <a:gd name="T5" fmla="*/ 18 h 40"/>
                <a:gd name="T6" fmla="*/ 9 w 18"/>
                <a:gd name="T7" fmla="*/ 14 h 40"/>
                <a:gd name="T8" fmla="*/ 10 w 18"/>
                <a:gd name="T9" fmla="*/ 10 h 40"/>
                <a:gd name="T10" fmla="*/ 9 w 18"/>
                <a:gd name="T11" fmla="*/ 6 h 40"/>
                <a:gd name="T12" fmla="*/ 9 w 18"/>
                <a:gd name="T13" fmla="*/ 3 h 40"/>
                <a:gd name="T14" fmla="*/ 7 w 18"/>
                <a:gd name="T15" fmla="*/ 1 h 40"/>
                <a:gd name="T16" fmla="*/ 5 w 18"/>
                <a:gd name="T17" fmla="*/ 0 h 40"/>
                <a:gd name="T18" fmla="*/ 3 w 18"/>
                <a:gd name="T19" fmla="*/ 1 h 40"/>
                <a:gd name="T20" fmla="*/ 2 w 18"/>
                <a:gd name="T21" fmla="*/ 3 h 40"/>
                <a:gd name="T22" fmla="*/ 1 w 18"/>
                <a:gd name="T23" fmla="*/ 6 h 40"/>
                <a:gd name="T24" fmla="*/ 0 w 18"/>
                <a:gd name="T25" fmla="*/ 10 h 40"/>
                <a:gd name="T26" fmla="*/ 1 w 18"/>
                <a:gd name="T27" fmla="*/ 14 h 40"/>
                <a:gd name="T28" fmla="*/ 2 w 18"/>
                <a:gd name="T29" fmla="*/ 18 h 40"/>
                <a:gd name="T30" fmla="*/ 3 w 18"/>
                <a:gd name="T31" fmla="*/ 20 h 40"/>
                <a:gd name="T32" fmla="*/ 5 w 18"/>
                <a:gd name="T33" fmla="*/ 21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9" y="40"/>
                  </a:moveTo>
                  <a:lnTo>
                    <a:pt x="12" y="39"/>
                  </a:lnTo>
                  <a:lnTo>
                    <a:pt x="16" y="34"/>
                  </a:lnTo>
                  <a:lnTo>
                    <a:pt x="17" y="27"/>
                  </a:lnTo>
                  <a:lnTo>
                    <a:pt x="18" y="19"/>
                  </a:lnTo>
                  <a:lnTo>
                    <a:pt x="17" y="12"/>
                  </a:lnTo>
                  <a:lnTo>
                    <a:pt x="16" y="6"/>
                  </a:lnTo>
                  <a:lnTo>
                    <a:pt x="12" y="1"/>
                  </a:lnTo>
                  <a:lnTo>
                    <a:pt x="9" y="0"/>
                  </a:lnTo>
                  <a:lnTo>
                    <a:pt x="5" y="1"/>
                  </a:lnTo>
                  <a:lnTo>
                    <a:pt x="3" y="6"/>
                  </a:lnTo>
                  <a:lnTo>
                    <a:pt x="1" y="12"/>
                  </a:lnTo>
                  <a:lnTo>
                    <a:pt x="0" y="19"/>
                  </a:lnTo>
                  <a:lnTo>
                    <a:pt x="1" y="27"/>
                  </a:lnTo>
                  <a:lnTo>
                    <a:pt x="3" y="34"/>
                  </a:lnTo>
                  <a:lnTo>
                    <a:pt x="5" y="39"/>
                  </a:lnTo>
                  <a:lnTo>
                    <a:pt x="9" y="40"/>
                  </a:lnTo>
                  <a:close/>
                </a:path>
              </a:pathLst>
            </a:custGeom>
            <a:solidFill>
              <a:srgbClr val="FFF477"/>
            </a:solidFill>
            <a:ln w="9525">
              <a:noFill/>
              <a:round/>
              <a:headEnd/>
              <a:tailEnd/>
            </a:ln>
          </p:spPr>
          <p:txBody>
            <a:bodyPr/>
            <a:lstStyle/>
            <a:p>
              <a:endParaRPr lang="en-US"/>
            </a:p>
          </p:txBody>
        </p:sp>
        <p:sp>
          <p:nvSpPr>
            <p:cNvPr id="10511" name="Freeform 44"/>
            <p:cNvSpPr>
              <a:spLocks/>
            </p:cNvSpPr>
            <p:nvPr/>
          </p:nvSpPr>
          <p:spPr bwMode="auto">
            <a:xfrm>
              <a:off x="2520" y="3880"/>
              <a:ext cx="63" cy="39"/>
            </a:xfrm>
            <a:custGeom>
              <a:avLst/>
              <a:gdLst>
                <a:gd name="T0" fmla="*/ 63 w 124"/>
                <a:gd name="T1" fmla="*/ 7 h 77"/>
                <a:gd name="T2" fmla="*/ 61 w 124"/>
                <a:gd name="T3" fmla="*/ 7 h 77"/>
                <a:gd name="T4" fmla="*/ 55 w 124"/>
                <a:gd name="T5" fmla="*/ 6 h 77"/>
                <a:gd name="T6" fmla="*/ 48 w 124"/>
                <a:gd name="T7" fmla="*/ 6 h 77"/>
                <a:gd name="T8" fmla="*/ 38 w 124"/>
                <a:gd name="T9" fmla="*/ 7 h 77"/>
                <a:gd name="T10" fmla="*/ 27 w 124"/>
                <a:gd name="T11" fmla="*/ 11 h 77"/>
                <a:gd name="T12" fmla="*/ 18 w 124"/>
                <a:gd name="T13" fmla="*/ 16 h 77"/>
                <a:gd name="T14" fmla="*/ 8 w 124"/>
                <a:gd name="T15" fmla="*/ 26 h 77"/>
                <a:gd name="T16" fmla="*/ 0 w 124"/>
                <a:gd name="T17" fmla="*/ 39 h 77"/>
                <a:gd name="T18" fmla="*/ 0 w 124"/>
                <a:gd name="T19" fmla="*/ 37 h 77"/>
                <a:gd name="T20" fmla="*/ 2 w 124"/>
                <a:gd name="T21" fmla="*/ 30 h 77"/>
                <a:gd name="T22" fmla="*/ 4 w 124"/>
                <a:gd name="T23" fmla="*/ 22 h 77"/>
                <a:gd name="T24" fmla="*/ 9 w 124"/>
                <a:gd name="T25" fmla="*/ 12 h 77"/>
                <a:gd name="T26" fmla="*/ 17 w 124"/>
                <a:gd name="T27" fmla="*/ 5 h 77"/>
                <a:gd name="T28" fmla="*/ 28 w 124"/>
                <a:gd name="T29" fmla="*/ 0 h 77"/>
                <a:gd name="T30" fmla="*/ 43 w 124"/>
                <a:gd name="T31" fmla="*/ 1 h 77"/>
                <a:gd name="T32" fmla="*/ 63 w 124"/>
                <a:gd name="T33" fmla="*/ 7 h 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
                <a:gd name="T52" fmla="*/ 0 h 77"/>
                <a:gd name="T53" fmla="*/ 124 w 124"/>
                <a:gd name="T54" fmla="*/ 77 h 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 h="77">
                  <a:moveTo>
                    <a:pt x="124" y="14"/>
                  </a:moveTo>
                  <a:lnTo>
                    <a:pt x="121" y="13"/>
                  </a:lnTo>
                  <a:lnTo>
                    <a:pt x="109" y="12"/>
                  </a:lnTo>
                  <a:lnTo>
                    <a:pt x="94" y="12"/>
                  </a:lnTo>
                  <a:lnTo>
                    <a:pt x="75" y="14"/>
                  </a:lnTo>
                  <a:lnTo>
                    <a:pt x="54" y="21"/>
                  </a:lnTo>
                  <a:lnTo>
                    <a:pt x="35" y="32"/>
                  </a:lnTo>
                  <a:lnTo>
                    <a:pt x="15" y="51"/>
                  </a:lnTo>
                  <a:lnTo>
                    <a:pt x="0" y="77"/>
                  </a:lnTo>
                  <a:lnTo>
                    <a:pt x="0" y="73"/>
                  </a:lnTo>
                  <a:lnTo>
                    <a:pt x="3" y="60"/>
                  </a:lnTo>
                  <a:lnTo>
                    <a:pt x="8" y="43"/>
                  </a:lnTo>
                  <a:lnTo>
                    <a:pt x="18" y="24"/>
                  </a:lnTo>
                  <a:lnTo>
                    <a:pt x="33" y="9"/>
                  </a:lnTo>
                  <a:lnTo>
                    <a:pt x="55" y="0"/>
                  </a:lnTo>
                  <a:lnTo>
                    <a:pt x="85" y="1"/>
                  </a:lnTo>
                  <a:lnTo>
                    <a:pt x="124" y="14"/>
                  </a:lnTo>
                  <a:close/>
                </a:path>
              </a:pathLst>
            </a:custGeom>
            <a:solidFill>
              <a:srgbClr val="FFE29B"/>
            </a:solidFill>
            <a:ln w="9525">
              <a:noFill/>
              <a:round/>
              <a:headEnd/>
              <a:tailEnd/>
            </a:ln>
          </p:spPr>
          <p:txBody>
            <a:bodyPr/>
            <a:lstStyle/>
            <a:p>
              <a:endParaRPr lang="en-US"/>
            </a:p>
          </p:txBody>
        </p:sp>
        <p:sp>
          <p:nvSpPr>
            <p:cNvPr id="10512" name="Freeform 45"/>
            <p:cNvSpPr>
              <a:spLocks/>
            </p:cNvSpPr>
            <p:nvPr/>
          </p:nvSpPr>
          <p:spPr bwMode="auto">
            <a:xfrm>
              <a:off x="2198" y="3880"/>
              <a:ext cx="59" cy="32"/>
            </a:xfrm>
            <a:custGeom>
              <a:avLst/>
              <a:gdLst>
                <a:gd name="T0" fmla="*/ 59 w 117"/>
                <a:gd name="T1" fmla="*/ 7 h 65"/>
                <a:gd name="T2" fmla="*/ 57 w 117"/>
                <a:gd name="T3" fmla="*/ 6 h 65"/>
                <a:gd name="T4" fmla="*/ 52 w 117"/>
                <a:gd name="T5" fmla="*/ 6 h 65"/>
                <a:gd name="T6" fmla="*/ 45 w 117"/>
                <a:gd name="T7" fmla="*/ 6 h 65"/>
                <a:gd name="T8" fmla="*/ 36 w 117"/>
                <a:gd name="T9" fmla="*/ 6 h 65"/>
                <a:gd name="T10" fmla="*/ 27 w 117"/>
                <a:gd name="T11" fmla="*/ 8 h 65"/>
                <a:gd name="T12" fmla="*/ 17 w 117"/>
                <a:gd name="T13" fmla="*/ 13 h 65"/>
                <a:gd name="T14" fmla="*/ 8 w 117"/>
                <a:gd name="T15" fmla="*/ 21 h 65"/>
                <a:gd name="T16" fmla="*/ 0 w 117"/>
                <a:gd name="T17" fmla="*/ 32 h 65"/>
                <a:gd name="T18" fmla="*/ 1 w 117"/>
                <a:gd name="T19" fmla="*/ 30 h 65"/>
                <a:gd name="T20" fmla="*/ 2 w 117"/>
                <a:gd name="T21" fmla="*/ 25 h 65"/>
                <a:gd name="T22" fmla="*/ 5 w 117"/>
                <a:gd name="T23" fmla="*/ 17 h 65"/>
                <a:gd name="T24" fmla="*/ 10 w 117"/>
                <a:gd name="T25" fmla="*/ 10 h 65"/>
                <a:gd name="T26" fmla="*/ 17 w 117"/>
                <a:gd name="T27" fmla="*/ 3 h 65"/>
                <a:gd name="T28" fmla="*/ 28 w 117"/>
                <a:gd name="T29" fmla="*/ 0 h 65"/>
                <a:gd name="T30" fmla="*/ 41 w 117"/>
                <a:gd name="T31" fmla="*/ 0 h 65"/>
                <a:gd name="T32" fmla="*/ 59 w 117"/>
                <a:gd name="T33" fmla="*/ 7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
                <a:gd name="T52" fmla="*/ 0 h 65"/>
                <a:gd name="T53" fmla="*/ 117 w 117"/>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 h="65">
                  <a:moveTo>
                    <a:pt x="117" y="14"/>
                  </a:moveTo>
                  <a:lnTo>
                    <a:pt x="114" y="13"/>
                  </a:lnTo>
                  <a:lnTo>
                    <a:pt x="104" y="12"/>
                  </a:lnTo>
                  <a:lnTo>
                    <a:pt x="90" y="12"/>
                  </a:lnTo>
                  <a:lnTo>
                    <a:pt x="72" y="13"/>
                  </a:lnTo>
                  <a:lnTo>
                    <a:pt x="53" y="17"/>
                  </a:lnTo>
                  <a:lnTo>
                    <a:pt x="33" y="27"/>
                  </a:lnTo>
                  <a:lnTo>
                    <a:pt x="15" y="42"/>
                  </a:lnTo>
                  <a:lnTo>
                    <a:pt x="0" y="65"/>
                  </a:lnTo>
                  <a:lnTo>
                    <a:pt x="1" y="60"/>
                  </a:lnTo>
                  <a:lnTo>
                    <a:pt x="3" y="50"/>
                  </a:lnTo>
                  <a:lnTo>
                    <a:pt x="9" y="35"/>
                  </a:lnTo>
                  <a:lnTo>
                    <a:pt x="19" y="20"/>
                  </a:lnTo>
                  <a:lnTo>
                    <a:pt x="34" y="7"/>
                  </a:lnTo>
                  <a:lnTo>
                    <a:pt x="55" y="0"/>
                  </a:lnTo>
                  <a:lnTo>
                    <a:pt x="82" y="1"/>
                  </a:lnTo>
                  <a:lnTo>
                    <a:pt x="117" y="14"/>
                  </a:lnTo>
                  <a:close/>
                </a:path>
              </a:pathLst>
            </a:custGeom>
            <a:solidFill>
              <a:srgbClr val="FFE29B"/>
            </a:solidFill>
            <a:ln w="9525">
              <a:noFill/>
              <a:round/>
              <a:headEnd/>
              <a:tailEnd/>
            </a:ln>
          </p:spPr>
          <p:txBody>
            <a:bodyPr/>
            <a:lstStyle/>
            <a:p>
              <a:endParaRPr lang="en-US"/>
            </a:p>
          </p:txBody>
        </p:sp>
        <p:sp>
          <p:nvSpPr>
            <p:cNvPr id="10513" name="Freeform 46"/>
            <p:cNvSpPr>
              <a:spLocks/>
            </p:cNvSpPr>
            <p:nvPr/>
          </p:nvSpPr>
          <p:spPr bwMode="auto">
            <a:xfrm>
              <a:off x="2520" y="3735"/>
              <a:ext cx="40" cy="72"/>
            </a:xfrm>
            <a:custGeom>
              <a:avLst/>
              <a:gdLst>
                <a:gd name="T0" fmla="*/ 8 w 79"/>
                <a:gd name="T1" fmla="*/ 6 h 145"/>
                <a:gd name="T2" fmla="*/ 7 w 79"/>
                <a:gd name="T3" fmla="*/ 4 h 145"/>
                <a:gd name="T4" fmla="*/ 6 w 79"/>
                <a:gd name="T5" fmla="*/ 2 h 145"/>
                <a:gd name="T6" fmla="*/ 5 w 79"/>
                <a:gd name="T7" fmla="*/ 1 h 145"/>
                <a:gd name="T8" fmla="*/ 4 w 79"/>
                <a:gd name="T9" fmla="*/ 0 h 145"/>
                <a:gd name="T10" fmla="*/ 2 w 79"/>
                <a:gd name="T11" fmla="*/ 2 h 145"/>
                <a:gd name="T12" fmla="*/ 1 w 79"/>
                <a:gd name="T13" fmla="*/ 5 h 145"/>
                <a:gd name="T14" fmla="*/ 0 w 79"/>
                <a:gd name="T15" fmla="*/ 11 h 145"/>
                <a:gd name="T16" fmla="*/ 1 w 79"/>
                <a:gd name="T17" fmla="*/ 17 h 145"/>
                <a:gd name="T18" fmla="*/ 2 w 79"/>
                <a:gd name="T19" fmla="*/ 23 h 145"/>
                <a:gd name="T20" fmla="*/ 4 w 79"/>
                <a:gd name="T21" fmla="*/ 31 h 145"/>
                <a:gd name="T22" fmla="*/ 7 w 79"/>
                <a:gd name="T23" fmla="*/ 39 h 145"/>
                <a:gd name="T24" fmla="*/ 11 w 79"/>
                <a:gd name="T25" fmla="*/ 47 h 145"/>
                <a:gd name="T26" fmla="*/ 15 w 79"/>
                <a:gd name="T27" fmla="*/ 55 h 145"/>
                <a:gd name="T28" fmla="*/ 20 w 79"/>
                <a:gd name="T29" fmla="*/ 62 h 145"/>
                <a:gd name="T30" fmla="*/ 27 w 79"/>
                <a:gd name="T31" fmla="*/ 68 h 145"/>
                <a:gd name="T32" fmla="*/ 34 w 79"/>
                <a:gd name="T33" fmla="*/ 71 h 145"/>
                <a:gd name="T34" fmla="*/ 36 w 79"/>
                <a:gd name="T35" fmla="*/ 72 h 145"/>
                <a:gd name="T36" fmla="*/ 37 w 79"/>
                <a:gd name="T37" fmla="*/ 72 h 145"/>
                <a:gd name="T38" fmla="*/ 39 w 79"/>
                <a:gd name="T39" fmla="*/ 72 h 145"/>
                <a:gd name="T40" fmla="*/ 40 w 79"/>
                <a:gd name="T41" fmla="*/ 72 h 145"/>
                <a:gd name="T42" fmla="*/ 32 w 79"/>
                <a:gd name="T43" fmla="*/ 65 h 145"/>
                <a:gd name="T44" fmla="*/ 27 w 79"/>
                <a:gd name="T45" fmla="*/ 57 h 145"/>
                <a:gd name="T46" fmla="*/ 22 w 79"/>
                <a:gd name="T47" fmla="*/ 48 h 145"/>
                <a:gd name="T48" fmla="*/ 18 w 79"/>
                <a:gd name="T49" fmla="*/ 39 h 145"/>
                <a:gd name="T50" fmla="*/ 14 w 79"/>
                <a:gd name="T51" fmla="*/ 30 h 145"/>
                <a:gd name="T52" fmla="*/ 12 w 79"/>
                <a:gd name="T53" fmla="*/ 21 h 145"/>
                <a:gd name="T54" fmla="*/ 9 w 79"/>
                <a:gd name="T55" fmla="*/ 13 h 145"/>
                <a:gd name="T56" fmla="*/ 8 w 79"/>
                <a:gd name="T57" fmla="*/ 6 h 1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145"/>
                <a:gd name="T89" fmla="*/ 79 w 79"/>
                <a:gd name="T90" fmla="*/ 145 h 1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145">
                  <a:moveTo>
                    <a:pt x="16" y="12"/>
                  </a:moveTo>
                  <a:lnTo>
                    <a:pt x="14" y="9"/>
                  </a:lnTo>
                  <a:lnTo>
                    <a:pt x="11" y="5"/>
                  </a:lnTo>
                  <a:lnTo>
                    <a:pt x="9" y="2"/>
                  </a:lnTo>
                  <a:lnTo>
                    <a:pt x="7" y="0"/>
                  </a:lnTo>
                  <a:lnTo>
                    <a:pt x="3" y="5"/>
                  </a:lnTo>
                  <a:lnTo>
                    <a:pt x="1" y="11"/>
                  </a:lnTo>
                  <a:lnTo>
                    <a:pt x="0" y="22"/>
                  </a:lnTo>
                  <a:lnTo>
                    <a:pt x="1" y="35"/>
                  </a:lnTo>
                  <a:lnTo>
                    <a:pt x="3" y="47"/>
                  </a:lnTo>
                  <a:lnTo>
                    <a:pt x="8" y="62"/>
                  </a:lnTo>
                  <a:lnTo>
                    <a:pt x="13" y="78"/>
                  </a:lnTo>
                  <a:lnTo>
                    <a:pt x="21" y="94"/>
                  </a:lnTo>
                  <a:lnTo>
                    <a:pt x="29" y="110"/>
                  </a:lnTo>
                  <a:lnTo>
                    <a:pt x="40" y="125"/>
                  </a:lnTo>
                  <a:lnTo>
                    <a:pt x="53" y="136"/>
                  </a:lnTo>
                  <a:lnTo>
                    <a:pt x="68" y="143"/>
                  </a:lnTo>
                  <a:lnTo>
                    <a:pt x="71" y="144"/>
                  </a:lnTo>
                  <a:lnTo>
                    <a:pt x="74" y="144"/>
                  </a:lnTo>
                  <a:lnTo>
                    <a:pt x="77" y="145"/>
                  </a:lnTo>
                  <a:lnTo>
                    <a:pt x="79" y="145"/>
                  </a:lnTo>
                  <a:lnTo>
                    <a:pt x="64" y="130"/>
                  </a:lnTo>
                  <a:lnTo>
                    <a:pt x="53" y="114"/>
                  </a:lnTo>
                  <a:lnTo>
                    <a:pt x="43" y="96"/>
                  </a:lnTo>
                  <a:lnTo>
                    <a:pt x="35" y="78"/>
                  </a:lnTo>
                  <a:lnTo>
                    <a:pt x="28" y="60"/>
                  </a:lnTo>
                  <a:lnTo>
                    <a:pt x="23" y="42"/>
                  </a:lnTo>
                  <a:lnTo>
                    <a:pt x="18" y="26"/>
                  </a:lnTo>
                  <a:lnTo>
                    <a:pt x="16" y="12"/>
                  </a:lnTo>
                  <a:close/>
                </a:path>
              </a:pathLst>
            </a:custGeom>
            <a:solidFill>
              <a:srgbClr val="3FFFFF"/>
            </a:solidFill>
            <a:ln w="9525">
              <a:noFill/>
              <a:round/>
              <a:headEnd/>
              <a:tailEnd/>
            </a:ln>
          </p:spPr>
          <p:txBody>
            <a:bodyPr/>
            <a:lstStyle/>
            <a:p>
              <a:endParaRPr lang="en-US"/>
            </a:p>
          </p:txBody>
        </p:sp>
        <p:sp>
          <p:nvSpPr>
            <p:cNvPr id="10514" name="Freeform 47"/>
            <p:cNvSpPr>
              <a:spLocks/>
            </p:cNvSpPr>
            <p:nvPr/>
          </p:nvSpPr>
          <p:spPr bwMode="auto">
            <a:xfrm>
              <a:off x="2529" y="3741"/>
              <a:ext cx="40" cy="66"/>
            </a:xfrm>
            <a:custGeom>
              <a:avLst/>
              <a:gdLst>
                <a:gd name="T0" fmla="*/ 40 w 82"/>
                <a:gd name="T1" fmla="*/ 64 h 133"/>
                <a:gd name="T2" fmla="*/ 40 w 82"/>
                <a:gd name="T3" fmla="*/ 64 h 133"/>
                <a:gd name="T4" fmla="*/ 40 w 82"/>
                <a:gd name="T5" fmla="*/ 64 h 133"/>
                <a:gd name="T6" fmla="*/ 39 w 82"/>
                <a:gd name="T7" fmla="*/ 64 h 133"/>
                <a:gd name="T8" fmla="*/ 38 w 82"/>
                <a:gd name="T9" fmla="*/ 63 h 133"/>
                <a:gd name="T10" fmla="*/ 37 w 82"/>
                <a:gd name="T11" fmla="*/ 62 h 133"/>
                <a:gd name="T12" fmla="*/ 34 w 82"/>
                <a:gd name="T13" fmla="*/ 56 h 133"/>
                <a:gd name="T14" fmla="*/ 30 w 82"/>
                <a:gd name="T15" fmla="*/ 49 h 133"/>
                <a:gd name="T16" fmla="*/ 25 w 82"/>
                <a:gd name="T17" fmla="*/ 39 h 133"/>
                <a:gd name="T18" fmla="*/ 19 w 82"/>
                <a:gd name="T19" fmla="*/ 29 h 133"/>
                <a:gd name="T20" fmla="*/ 12 w 82"/>
                <a:gd name="T21" fmla="*/ 18 h 133"/>
                <a:gd name="T22" fmla="*/ 6 w 82"/>
                <a:gd name="T23" fmla="*/ 9 h 133"/>
                <a:gd name="T24" fmla="*/ 0 w 82"/>
                <a:gd name="T25" fmla="*/ 0 h 133"/>
                <a:gd name="T26" fmla="*/ 1 w 82"/>
                <a:gd name="T27" fmla="*/ 7 h 133"/>
                <a:gd name="T28" fmla="*/ 3 w 82"/>
                <a:gd name="T29" fmla="*/ 15 h 133"/>
                <a:gd name="T30" fmla="*/ 6 w 82"/>
                <a:gd name="T31" fmla="*/ 24 h 133"/>
                <a:gd name="T32" fmla="*/ 9 w 82"/>
                <a:gd name="T33" fmla="*/ 33 h 133"/>
                <a:gd name="T34" fmla="*/ 13 w 82"/>
                <a:gd name="T35" fmla="*/ 42 h 133"/>
                <a:gd name="T36" fmla="*/ 18 w 82"/>
                <a:gd name="T37" fmla="*/ 51 h 133"/>
                <a:gd name="T38" fmla="*/ 23 w 82"/>
                <a:gd name="T39" fmla="*/ 59 h 133"/>
                <a:gd name="T40" fmla="*/ 31 w 82"/>
                <a:gd name="T41" fmla="*/ 66 h 133"/>
                <a:gd name="T42" fmla="*/ 34 w 82"/>
                <a:gd name="T43" fmla="*/ 66 h 133"/>
                <a:gd name="T44" fmla="*/ 37 w 82"/>
                <a:gd name="T45" fmla="*/ 66 h 133"/>
                <a:gd name="T46" fmla="*/ 38 w 82"/>
                <a:gd name="T47" fmla="*/ 65 h 133"/>
                <a:gd name="T48" fmla="*/ 40 w 82"/>
                <a:gd name="T49" fmla="*/ 64 h 1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33"/>
                <a:gd name="T77" fmla="*/ 82 w 82"/>
                <a:gd name="T78" fmla="*/ 133 h 1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33">
                  <a:moveTo>
                    <a:pt x="82" y="129"/>
                  </a:moveTo>
                  <a:lnTo>
                    <a:pt x="81" y="128"/>
                  </a:lnTo>
                  <a:lnTo>
                    <a:pt x="80" y="128"/>
                  </a:lnTo>
                  <a:lnTo>
                    <a:pt x="78" y="127"/>
                  </a:lnTo>
                  <a:lnTo>
                    <a:pt x="76" y="124"/>
                  </a:lnTo>
                  <a:lnTo>
                    <a:pt x="70" y="113"/>
                  </a:lnTo>
                  <a:lnTo>
                    <a:pt x="61" y="98"/>
                  </a:lnTo>
                  <a:lnTo>
                    <a:pt x="51" y="79"/>
                  </a:lnTo>
                  <a:lnTo>
                    <a:pt x="38" y="59"/>
                  </a:lnTo>
                  <a:lnTo>
                    <a:pt x="25" y="37"/>
                  </a:lnTo>
                  <a:lnTo>
                    <a:pt x="12" y="18"/>
                  </a:lnTo>
                  <a:lnTo>
                    <a:pt x="0" y="0"/>
                  </a:lnTo>
                  <a:lnTo>
                    <a:pt x="2" y="14"/>
                  </a:lnTo>
                  <a:lnTo>
                    <a:pt x="7" y="30"/>
                  </a:lnTo>
                  <a:lnTo>
                    <a:pt x="12" y="48"/>
                  </a:lnTo>
                  <a:lnTo>
                    <a:pt x="19" y="66"/>
                  </a:lnTo>
                  <a:lnTo>
                    <a:pt x="27" y="84"/>
                  </a:lnTo>
                  <a:lnTo>
                    <a:pt x="37" y="102"/>
                  </a:lnTo>
                  <a:lnTo>
                    <a:pt x="48" y="118"/>
                  </a:lnTo>
                  <a:lnTo>
                    <a:pt x="63" y="133"/>
                  </a:lnTo>
                  <a:lnTo>
                    <a:pt x="69" y="133"/>
                  </a:lnTo>
                  <a:lnTo>
                    <a:pt x="75" y="133"/>
                  </a:lnTo>
                  <a:lnTo>
                    <a:pt x="78" y="131"/>
                  </a:lnTo>
                  <a:lnTo>
                    <a:pt x="82" y="129"/>
                  </a:lnTo>
                  <a:close/>
                </a:path>
              </a:pathLst>
            </a:custGeom>
            <a:solidFill>
              <a:srgbClr val="BFFFFF"/>
            </a:solidFill>
            <a:ln w="9525">
              <a:noFill/>
              <a:round/>
              <a:headEnd/>
              <a:tailEnd/>
            </a:ln>
          </p:spPr>
          <p:txBody>
            <a:bodyPr/>
            <a:lstStyle/>
            <a:p>
              <a:endParaRPr lang="en-US"/>
            </a:p>
          </p:txBody>
        </p:sp>
        <p:sp>
          <p:nvSpPr>
            <p:cNvPr id="10515" name="Freeform 48"/>
            <p:cNvSpPr>
              <a:spLocks/>
            </p:cNvSpPr>
            <p:nvPr/>
          </p:nvSpPr>
          <p:spPr bwMode="auto">
            <a:xfrm>
              <a:off x="2534" y="3764"/>
              <a:ext cx="8" cy="9"/>
            </a:xfrm>
            <a:custGeom>
              <a:avLst/>
              <a:gdLst>
                <a:gd name="T0" fmla="*/ 4 w 17"/>
                <a:gd name="T1" fmla="*/ 9 h 19"/>
                <a:gd name="T2" fmla="*/ 6 w 17"/>
                <a:gd name="T3" fmla="*/ 9 h 19"/>
                <a:gd name="T4" fmla="*/ 7 w 17"/>
                <a:gd name="T5" fmla="*/ 7 h 19"/>
                <a:gd name="T6" fmla="*/ 7 w 17"/>
                <a:gd name="T7" fmla="*/ 6 h 19"/>
                <a:gd name="T8" fmla="*/ 8 w 17"/>
                <a:gd name="T9" fmla="*/ 5 h 19"/>
                <a:gd name="T10" fmla="*/ 7 w 17"/>
                <a:gd name="T11" fmla="*/ 3 h 19"/>
                <a:gd name="T12" fmla="*/ 7 w 17"/>
                <a:gd name="T13" fmla="*/ 1 h 19"/>
                <a:gd name="T14" fmla="*/ 6 w 17"/>
                <a:gd name="T15" fmla="*/ 1 h 19"/>
                <a:gd name="T16" fmla="*/ 4 w 17"/>
                <a:gd name="T17" fmla="*/ 0 h 19"/>
                <a:gd name="T18" fmla="*/ 2 w 17"/>
                <a:gd name="T19" fmla="*/ 1 h 19"/>
                <a:gd name="T20" fmla="*/ 1 w 17"/>
                <a:gd name="T21" fmla="*/ 1 h 19"/>
                <a:gd name="T22" fmla="*/ 1 w 17"/>
                <a:gd name="T23" fmla="*/ 3 h 19"/>
                <a:gd name="T24" fmla="*/ 0 w 17"/>
                <a:gd name="T25" fmla="*/ 5 h 19"/>
                <a:gd name="T26" fmla="*/ 1 w 17"/>
                <a:gd name="T27" fmla="*/ 6 h 19"/>
                <a:gd name="T28" fmla="*/ 1 w 17"/>
                <a:gd name="T29" fmla="*/ 7 h 19"/>
                <a:gd name="T30" fmla="*/ 2 w 17"/>
                <a:gd name="T31" fmla="*/ 9 h 19"/>
                <a:gd name="T32" fmla="*/ 4 w 17"/>
                <a:gd name="T33" fmla="*/ 9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9" y="19"/>
                  </a:moveTo>
                  <a:lnTo>
                    <a:pt x="12" y="18"/>
                  </a:lnTo>
                  <a:lnTo>
                    <a:pt x="14" y="15"/>
                  </a:lnTo>
                  <a:lnTo>
                    <a:pt x="15" y="13"/>
                  </a:lnTo>
                  <a:lnTo>
                    <a:pt x="17" y="10"/>
                  </a:lnTo>
                  <a:lnTo>
                    <a:pt x="15" y="6"/>
                  </a:lnTo>
                  <a:lnTo>
                    <a:pt x="14" y="3"/>
                  </a:lnTo>
                  <a:lnTo>
                    <a:pt x="12" y="2"/>
                  </a:lnTo>
                  <a:lnTo>
                    <a:pt x="9" y="0"/>
                  </a:lnTo>
                  <a:lnTo>
                    <a:pt x="5" y="2"/>
                  </a:lnTo>
                  <a:lnTo>
                    <a:pt x="3" y="3"/>
                  </a:lnTo>
                  <a:lnTo>
                    <a:pt x="2" y="6"/>
                  </a:lnTo>
                  <a:lnTo>
                    <a:pt x="0" y="10"/>
                  </a:lnTo>
                  <a:lnTo>
                    <a:pt x="2" y="13"/>
                  </a:lnTo>
                  <a:lnTo>
                    <a:pt x="3" y="15"/>
                  </a:lnTo>
                  <a:lnTo>
                    <a:pt x="5" y="18"/>
                  </a:lnTo>
                  <a:lnTo>
                    <a:pt x="9" y="19"/>
                  </a:lnTo>
                  <a:close/>
                </a:path>
              </a:pathLst>
            </a:custGeom>
            <a:solidFill>
              <a:srgbClr val="FFFFFF"/>
            </a:solidFill>
            <a:ln w="9525">
              <a:noFill/>
              <a:round/>
              <a:headEnd/>
              <a:tailEnd/>
            </a:ln>
          </p:spPr>
          <p:txBody>
            <a:bodyPr/>
            <a:lstStyle/>
            <a:p>
              <a:endParaRPr lang="en-US"/>
            </a:p>
          </p:txBody>
        </p:sp>
        <p:sp>
          <p:nvSpPr>
            <p:cNvPr id="10516" name="Freeform 49"/>
            <p:cNvSpPr>
              <a:spLocks/>
            </p:cNvSpPr>
            <p:nvPr/>
          </p:nvSpPr>
          <p:spPr bwMode="auto">
            <a:xfrm>
              <a:off x="2429" y="3735"/>
              <a:ext cx="89" cy="81"/>
            </a:xfrm>
            <a:custGeom>
              <a:avLst/>
              <a:gdLst>
                <a:gd name="T0" fmla="*/ 64 w 178"/>
                <a:gd name="T1" fmla="*/ 1 h 162"/>
                <a:gd name="T2" fmla="*/ 67 w 178"/>
                <a:gd name="T3" fmla="*/ 5 h 162"/>
                <a:gd name="T4" fmla="*/ 71 w 178"/>
                <a:gd name="T5" fmla="*/ 13 h 162"/>
                <a:gd name="T6" fmla="*/ 75 w 178"/>
                <a:gd name="T7" fmla="*/ 24 h 162"/>
                <a:gd name="T8" fmla="*/ 79 w 178"/>
                <a:gd name="T9" fmla="*/ 37 h 162"/>
                <a:gd name="T10" fmla="*/ 83 w 178"/>
                <a:gd name="T11" fmla="*/ 49 h 162"/>
                <a:gd name="T12" fmla="*/ 87 w 178"/>
                <a:gd name="T13" fmla="*/ 60 h 162"/>
                <a:gd name="T14" fmla="*/ 89 w 178"/>
                <a:gd name="T15" fmla="*/ 70 h 162"/>
                <a:gd name="T16" fmla="*/ 89 w 178"/>
                <a:gd name="T17" fmla="*/ 74 h 162"/>
                <a:gd name="T18" fmla="*/ 88 w 178"/>
                <a:gd name="T19" fmla="*/ 76 h 162"/>
                <a:gd name="T20" fmla="*/ 87 w 178"/>
                <a:gd name="T21" fmla="*/ 77 h 162"/>
                <a:gd name="T22" fmla="*/ 84 w 178"/>
                <a:gd name="T23" fmla="*/ 78 h 162"/>
                <a:gd name="T24" fmla="*/ 80 w 178"/>
                <a:gd name="T25" fmla="*/ 80 h 162"/>
                <a:gd name="T26" fmla="*/ 74 w 178"/>
                <a:gd name="T27" fmla="*/ 80 h 162"/>
                <a:gd name="T28" fmla="*/ 67 w 178"/>
                <a:gd name="T29" fmla="*/ 81 h 162"/>
                <a:gd name="T30" fmla="*/ 57 w 178"/>
                <a:gd name="T31" fmla="*/ 81 h 162"/>
                <a:gd name="T32" fmla="*/ 44 w 178"/>
                <a:gd name="T33" fmla="*/ 81 h 162"/>
                <a:gd name="T34" fmla="*/ 35 w 178"/>
                <a:gd name="T35" fmla="*/ 81 h 162"/>
                <a:gd name="T36" fmla="*/ 26 w 178"/>
                <a:gd name="T37" fmla="*/ 81 h 162"/>
                <a:gd name="T38" fmla="*/ 19 w 178"/>
                <a:gd name="T39" fmla="*/ 81 h 162"/>
                <a:gd name="T40" fmla="*/ 12 w 178"/>
                <a:gd name="T41" fmla="*/ 81 h 162"/>
                <a:gd name="T42" fmla="*/ 7 w 178"/>
                <a:gd name="T43" fmla="*/ 80 h 162"/>
                <a:gd name="T44" fmla="*/ 3 w 178"/>
                <a:gd name="T45" fmla="*/ 77 h 162"/>
                <a:gd name="T46" fmla="*/ 1 w 178"/>
                <a:gd name="T47" fmla="*/ 73 h 162"/>
                <a:gd name="T48" fmla="*/ 0 w 178"/>
                <a:gd name="T49" fmla="*/ 67 h 162"/>
                <a:gd name="T50" fmla="*/ 0 w 178"/>
                <a:gd name="T51" fmla="*/ 50 h 162"/>
                <a:gd name="T52" fmla="*/ 0 w 178"/>
                <a:gd name="T53" fmla="*/ 34 h 162"/>
                <a:gd name="T54" fmla="*/ 0 w 178"/>
                <a:gd name="T55" fmla="*/ 21 h 162"/>
                <a:gd name="T56" fmla="*/ 0 w 178"/>
                <a:gd name="T57" fmla="*/ 16 h 162"/>
                <a:gd name="T58" fmla="*/ 0 w 178"/>
                <a:gd name="T59" fmla="*/ 13 h 162"/>
                <a:gd name="T60" fmla="*/ 1 w 178"/>
                <a:gd name="T61" fmla="*/ 9 h 162"/>
                <a:gd name="T62" fmla="*/ 5 w 178"/>
                <a:gd name="T63" fmla="*/ 3 h 162"/>
                <a:gd name="T64" fmla="*/ 14 w 178"/>
                <a:gd name="T65" fmla="*/ 0 h 162"/>
                <a:gd name="T66" fmla="*/ 16 w 178"/>
                <a:gd name="T67" fmla="*/ 0 h 162"/>
                <a:gd name="T68" fmla="*/ 21 w 178"/>
                <a:gd name="T69" fmla="*/ 0 h 162"/>
                <a:gd name="T70" fmla="*/ 28 w 178"/>
                <a:gd name="T71" fmla="*/ 0 h 162"/>
                <a:gd name="T72" fmla="*/ 37 w 178"/>
                <a:gd name="T73" fmla="*/ 0 h 162"/>
                <a:gd name="T74" fmla="*/ 45 w 178"/>
                <a:gd name="T75" fmla="*/ 1 h 162"/>
                <a:gd name="T76" fmla="*/ 53 w 178"/>
                <a:gd name="T77" fmla="*/ 1 h 162"/>
                <a:gd name="T78" fmla="*/ 60 w 178"/>
                <a:gd name="T79" fmla="*/ 1 h 162"/>
                <a:gd name="T80" fmla="*/ 64 w 17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8"/>
                <a:gd name="T124" fmla="*/ 0 h 162"/>
                <a:gd name="T125" fmla="*/ 178 w 178"/>
                <a:gd name="T126" fmla="*/ 162 h 16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8" h="162">
                  <a:moveTo>
                    <a:pt x="128" y="3"/>
                  </a:moveTo>
                  <a:lnTo>
                    <a:pt x="133" y="10"/>
                  </a:lnTo>
                  <a:lnTo>
                    <a:pt x="141" y="26"/>
                  </a:lnTo>
                  <a:lnTo>
                    <a:pt x="150" y="49"/>
                  </a:lnTo>
                  <a:lnTo>
                    <a:pt x="158" y="73"/>
                  </a:lnTo>
                  <a:lnTo>
                    <a:pt x="166" y="99"/>
                  </a:lnTo>
                  <a:lnTo>
                    <a:pt x="174" y="121"/>
                  </a:lnTo>
                  <a:lnTo>
                    <a:pt x="178" y="139"/>
                  </a:lnTo>
                  <a:lnTo>
                    <a:pt x="178" y="148"/>
                  </a:lnTo>
                  <a:lnTo>
                    <a:pt x="176" y="152"/>
                  </a:lnTo>
                  <a:lnTo>
                    <a:pt x="173" y="154"/>
                  </a:lnTo>
                  <a:lnTo>
                    <a:pt x="168" y="156"/>
                  </a:lnTo>
                  <a:lnTo>
                    <a:pt x="160" y="159"/>
                  </a:lnTo>
                  <a:lnTo>
                    <a:pt x="148" y="160"/>
                  </a:lnTo>
                  <a:lnTo>
                    <a:pt x="133" y="162"/>
                  </a:lnTo>
                  <a:lnTo>
                    <a:pt x="114" y="162"/>
                  </a:lnTo>
                  <a:lnTo>
                    <a:pt x="88" y="162"/>
                  </a:lnTo>
                  <a:lnTo>
                    <a:pt x="70" y="162"/>
                  </a:lnTo>
                  <a:lnTo>
                    <a:pt x="53" y="162"/>
                  </a:lnTo>
                  <a:lnTo>
                    <a:pt x="38" y="162"/>
                  </a:lnTo>
                  <a:lnTo>
                    <a:pt x="24" y="161"/>
                  </a:lnTo>
                  <a:lnTo>
                    <a:pt x="14" y="159"/>
                  </a:lnTo>
                  <a:lnTo>
                    <a:pt x="6" y="153"/>
                  </a:lnTo>
                  <a:lnTo>
                    <a:pt x="1" y="146"/>
                  </a:lnTo>
                  <a:lnTo>
                    <a:pt x="0" y="134"/>
                  </a:lnTo>
                  <a:lnTo>
                    <a:pt x="0" y="100"/>
                  </a:lnTo>
                  <a:lnTo>
                    <a:pt x="0" y="67"/>
                  </a:lnTo>
                  <a:lnTo>
                    <a:pt x="0" y="42"/>
                  </a:lnTo>
                  <a:lnTo>
                    <a:pt x="0" y="32"/>
                  </a:lnTo>
                  <a:lnTo>
                    <a:pt x="0" y="27"/>
                  </a:lnTo>
                  <a:lnTo>
                    <a:pt x="2" y="17"/>
                  </a:lnTo>
                  <a:lnTo>
                    <a:pt x="10" y="5"/>
                  </a:lnTo>
                  <a:lnTo>
                    <a:pt x="29" y="0"/>
                  </a:lnTo>
                  <a:lnTo>
                    <a:pt x="32" y="0"/>
                  </a:lnTo>
                  <a:lnTo>
                    <a:pt x="42" y="0"/>
                  </a:lnTo>
                  <a:lnTo>
                    <a:pt x="56" y="0"/>
                  </a:lnTo>
                  <a:lnTo>
                    <a:pt x="73" y="0"/>
                  </a:lnTo>
                  <a:lnTo>
                    <a:pt x="91" y="1"/>
                  </a:lnTo>
                  <a:lnTo>
                    <a:pt x="107" y="1"/>
                  </a:lnTo>
                  <a:lnTo>
                    <a:pt x="120" y="2"/>
                  </a:lnTo>
                  <a:lnTo>
                    <a:pt x="128" y="3"/>
                  </a:lnTo>
                  <a:close/>
                </a:path>
              </a:pathLst>
            </a:custGeom>
            <a:solidFill>
              <a:srgbClr val="000000"/>
            </a:solidFill>
            <a:ln w="9525">
              <a:noFill/>
              <a:round/>
              <a:headEnd/>
              <a:tailEnd/>
            </a:ln>
          </p:spPr>
          <p:txBody>
            <a:bodyPr/>
            <a:lstStyle/>
            <a:p>
              <a:endParaRPr lang="en-US"/>
            </a:p>
          </p:txBody>
        </p:sp>
        <p:sp>
          <p:nvSpPr>
            <p:cNvPr id="10517" name="Freeform 50"/>
            <p:cNvSpPr>
              <a:spLocks/>
            </p:cNvSpPr>
            <p:nvPr/>
          </p:nvSpPr>
          <p:spPr bwMode="auto">
            <a:xfrm>
              <a:off x="2442" y="3743"/>
              <a:ext cx="39" cy="66"/>
            </a:xfrm>
            <a:custGeom>
              <a:avLst/>
              <a:gdLst>
                <a:gd name="T0" fmla="*/ 2 w 79"/>
                <a:gd name="T1" fmla="*/ 19 h 131"/>
                <a:gd name="T2" fmla="*/ 0 w 79"/>
                <a:gd name="T3" fmla="*/ 31 h 131"/>
                <a:gd name="T4" fmla="*/ 0 w 79"/>
                <a:gd name="T5" fmla="*/ 43 h 131"/>
                <a:gd name="T6" fmla="*/ 3 w 79"/>
                <a:gd name="T7" fmla="*/ 55 h 131"/>
                <a:gd name="T8" fmla="*/ 9 w 79"/>
                <a:gd name="T9" fmla="*/ 66 h 131"/>
                <a:gd name="T10" fmla="*/ 11 w 79"/>
                <a:gd name="T11" fmla="*/ 66 h 131"/>
                <a:gd name="T12" fmla="*/ 13 w 79"/>
                <a:gd name="T13" fmla="*/ 66 h 131"/>
                <a:gd name="T14" fmla="*/ 15 w 79"/>
                <a:gd name="T15" fmla="*/ 66 h 131"/>
                <a:gd name="T16" fmla="*/ 18 w 79"/>
                <a:gd name="T17" fmla="*/ 66 h 131"/>
                <a:gd name="T18" fmla="*/ 21 w 79"/>
                <a:gd name="T19" fmla="*/ 66 h 131"/>
                <a:gd name="T20" fmla="*/ 23 w 79"/>
                <a:gd name="T21" fmla="*/ 66 h 131"/>
                <a:gd name="T22" fmla="*/ 27 w 79"/>
                <a:gd name="T23" fmla="*/ 65 h 131"/>
                <a:gd name="T24" fmla="*/ 30 w 79"/>
                <a:gd name="T25" fmla="*/ 65 h 131"/>
                <a:gd name="T26" fmla="*/ 32 w 79"/>
                <a:gd name="T27" fmla="*/ 65 h 131"/>
                <a:gd name="T28" fmla="*/ 34 w 79"/>
                <a:gd name="T29" fmla="*/ 65 h 131"/>
                <a:gd name="T30" fmla="*/ 37 w 79"/>
                <a:gd name="T31" fmla="*/ 65 h 131"/>
                <a:gd name="T32" fmla="*/ 39 w 79"/>
                <a:gd name="T33" fmla="*/ 65 h 131"/>
                <a:gd name="T34" fmla="*/ 39 w 79"/>
                <a:gd name="T35" fmla="*/ 0 h 131"/>
                <a:gd name="T36" fmla="*/ 14 w 79"/>
                <a:gd name="T37" fmla="*/ 0 h 131"/>
                <a:gd name="T38" fmla="*/ 10 w 79"/>
                <a:gd name="T39" fmla="*/ 3 h 131"/>
                <a:gd name="T40" fmla="*/ 7 w 79"/>
                <a:gd name="T41" fmla="*/ 7 h 131"/>
                <a:gd name="T42" fmla="*/ 4 w 79"/>
                <a:gd name="T43" fmla="*/ 13 h 131"/>
                <a:gd name="T44" fmla="*/ 2 w 79"/>
                <a:gd name="T45" fmla="*/ 19 h 1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131"/>
                <a:gd name="T71" fmla="*/ 79 w 79"/>
                <a:gd name="T72" fmla="*/ 131 h 1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131">
                  <a:moveTo>
                    <a:pt x="4" y="38"/>
                  </a:moveTo>
                  <a:lnTo>
                    <a:pt x="0" y="61"/>
                  </a:lnTo>
                  <a:lnTo>
                    <a:pt x="1" y="86"/>
                  </a:lnTo>
                  <a:lnTo>
                    <a:pt x="7" y="109"/>
                  </a:lnTo>
                  <a:lnTo>
                    <a:pt x="18" y="131"/>
                  </a:lnTo>
                  <a:lnTo>
                    <a:pt x="22" y="131"/>
                  </a:lnTo>
                  <a:lnTo>
                    <a:pt x="27" y="131"/>
                  </a:lnTo>
                  <a:lnTo>
                    <a:pt x="31" y="131"/>
                  </a:lnTo>
                  <a:lnTo>
                    <a:pt x="37" y="131"/>
                  </a:lnTo>
                  <a:lnTo>
                    <a:pt x="42" y="131"/>
                  </a:lnTo>
                  <a:lnTo>
                    <a:pt x="47" y="131"/>
                  </a:lnTo>
                  <a:lnTo>
                    <a:pt x="54" y="130"/>
                  </a:lnTo>
                  <a:lnTo>
                    <a:pt x="60" y="130"/>
                  </a:lnTo>
                  <a:lnTo>
                    <a:pt x="65" y="130"/>
                  </a:lnTo>
                  <a:lnTo>
                    <a:pt x="69" y="130"/>
                  </a:lnTo>
                  <a:lnTo>
                    <a:pt x="74" y="130"/>
                  </a:lnTo>
                  <a:lnTo>
                    <a:pt x="79" y="130"/>
                  </a:lnTo>
                  <a:lnTo>
                    <a:pt x="79" y="0"/>
                  </a:lnTo>
                  <a:lnTo>
                    <a:pt x="29" y="0"/>
                  </a:lnTo>
                  <a:lnTo>
                    <a:pt x="21" y="6"/>
                  </a:lnTo>
                  <a:lnTo>
                    <a:pt x="14" y="14"/>
                  </a:lnTo>
                  <a:lnTo>
                    <a:pt x="8" y="25"/>
                  </a:lnTo>
                  <a:lnTo>
                    <a:pt x="4" y="38"/>
                  </a:lnTo>
                  <a:close/>
                </a:path>
              </a:pathLst>
            </a:custGeom>
            <a:solidFill>
              <a:srgbClr val="BFFFFF"/>
            </a:solidFill>
            <a:ln w="9525">
              <a:noFill/>
              <a:round/>
              <a:headEnd/>
              <a:tailEnd/>
            </a:ln>
          </p:spPr>
          <p:txBody>
            <a:bodyPr/>
            <a:lstStyle/>
            <a:p>
              <a:endParaRPr lang="en-US"/>
            </a:p>
          </p:txBody>
        </p:sp>
        <p:sp>
          <p:nvSpPr>
            <p:cNvPr id="10518" name="Freeform 51"/>
            <p:cNvSpPr>
              <a:spLocks/>
            </p:cNvSpPr>
            <p:nvPr/>
          </p:nvSpPr>
          <p:spPr bwMode="auto">
            <a:xfrm>
              <a:off x="2437" y="3743"/>
              <a:ext cx="20" cy="66"/>
            </a:xfrm>
            <a:custGeom>
              <a:avLst/>
              <a:gdLst>
                <a:gd name="T0" fmla="*/ 0 w 39"/>
                <a:gd name="T1" fmla="*/ 13 h 131"/>
                <a:gd name="T2" fmla="*/ 0 w 39"/>
                <a:gd name="T3" fmla="*/ 17 h 131"/>
                <a:gd name="T4" fmla="*/ 0 w 39"/>
                <a:gd name="T5" fmla="*/ 27 h 131"/>
                <a:gd name="T6" fmla="*/ 0 w 39"/>
                <a:gd name="T7" fmla="*/ 40 h 131"/>
                <a:gd name="T8" fmla="*/ 0 w 39"/>
                <a:gd name="T9" fmla="*/ 54 h 131"/>
                <a:gd name="T10" fmla="*/ 1 w 39"/>
                <a:gd name="T11" fmla="*/ 59 h 131"/>
                <a:gd name="T12" fmla="*/ 4 w 39"/>
                <a:gd name="T13" fmla="*/ 63 h 131"/>
                <a:gd name="T14" fmla="*/ 8 w 39"/>
                <a:gd name="T15" fmla="*/ 65 h 131"/>
                <a:gd name="T16" fmla="*/ 14 w 39"/>
                <a:gd name="T17" fmla="*/ 66 h 131"/>
                <a:gd name="T18" fmla="*/ 9 w 39"/>
                <a:gd name="T19" fmla="*/ 55 h 131"/>
                <a:gd name="T20" fmla="*/ 6 w 39"/>
                <a:gd name="T21" fmla="*/ 43 h 131"/>
                <a:gd name="T22" fmla="*/ 5 w 39"/>
                <a:gd name="T23" fmla="*/ 31 h 131"/>
                <a:gd name="T24" fmla="*/ 7 w 39"/>
                <a:gd name="T25" fmla="*/ 19 h 131"/>
                <a:gd name="T26" fmla="*/ 9 w 39"/>
                <a:gd name="T27" fmla="*/ 13 h 131"/>
                <a:gd name="T28" fmla="*/ 12 w 39"/>
                <a:gd name="T29" fmla="*/ 7 h 131"/>
                <a:gd name="T30" fmla="*/ 16 w 39"/>
                <a:gd name="T31" fmla="*/ 3 h 131"/>
                <a:gd name="T32" fmla="*/ 20 w 39"/>
                <a:gd name="T33" fmla="*/ 0 h 131"/>
                <a:gd name="T34" fmla="*/ 12 w 39"/>
                <a:gd name="T35" fmla="*/ 0 h 131"/>
                <a:gd name="T36" fmla="*/ 6 w 39"/>
                <a:gd name="T37" fmla="*/ 2 h 131"/>
                <a:gd name="T38" fmla="*/ 2 w 39"/>
                <a:gd name="T39" fmla="*/ 6 h 131"/>
                <a:gd name="T40" fmla="*/ 1 w 39"/>
                <a:gd name="T41" fmla="*/ 11 h 131"/>
                <a:gd name="T42" fmla="*/ 0 w 39"/>
                <a:gd name="T43" fmla="*/ 13 h 1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131"/>
                <a:gd name="T68" fmla="*/ 39 w 39"/>
                <a:gd name="T69" fmla="*/ 131 h 1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131">
                  <a:moveTo>
                    <a:pt x="0" y="25"/>
                  </a:moveTo>
                  <a:lnTo>
                    <a:pt x="0" y="33"/>
                  </a:lnTo>
                  <a:lnTo>
                    <a:pt x="0" y="54"/>
                  </a:lnTo>
                  <a:lnTo>
                    <a:pt x="0" y="80"/>
                  </a:lnTo>
                  <a:lnTo>
                    <a:pt x="0" y="108"/>
                  </a:lnTo>
                  <a:lnTo>
                    <a:pt x="2" y="118"/>
                  </a:lnTo>
                  <a:lnTo>
                    <a:pt x="8" y="125"/>
                  </a:lnTo>
                  <a:lnTo>
                    <a:pt x="16" y="129"/>
                  </a:lnTo>
                  <a:lnTo>
                    <a:pt x="28" y="131"/>
                  </a:lnTo>
                  <a:lnTo>
                    <a:pt x="17" y="109"/>
                  </a:lnTo>
                  <a:lnTo>
                    <a:pt x="11" y="86"/>
                  </a:lnTo>
                  <a:lnTo>
                    <a:pt x="10" y="61"/>
                  </a:lnTo>
                  <a:lnTo>
                    <a:pt x="14" y="38"/>
                  </a:lnTo>
                  <a:lnTo>
                    <a:pt x="18" y="25"/>
                  </a:lnTo>
                  <a:lnTo>
                    <a:pt x="24" y="14"/>
                  </a:lnTo>
                  <a:lnTo>
                    <a:pt x="31" y="6"/>
                  </a:lnTo>
                  <a:lnTo>
                    <a:pt x="39" y="0"/>
                  </a:lnTo>
                  <a:lnTo>
                    <a:pt x="24" y="0"/>
                  </a:lnTo>
                  <a:lnTo>
                    <a:pt x="11" y="3"/>
                  </a:lnTo>
                  <a:lnTo>
                    <a:pt x="3" y="12"/>
                  </a:lnTo>
                  <a:lnTo>
                    <a:pt x="1" y="22"/>
                  </a:lnTo>
                  <a:lnTo>
                    <a:pt x="0" y="25"/>
                  </a:lnTo>
                  <a:close/>
                </a:path>
              </a:pathLst>
            </a:custGeom>
            <a:solidFill>
              <a:srgbClr val="3FFFFF"/>
            </a:solidFill>
            <a:ln w="9525">
              <a:noFill/>
              <a:round/>
              <a:headEnd/>
              <a:tailEnd/>
            </a:ln>
          </p:spPr>
          <p:txBody>
            <a:bodyPr/>
            <a:lstStyle/>
            <a:p>
              <a:endParaRPr lang="en-US"/>
            </a:p>
          </p:txBody>
        </p:sp>
        <p:sp>
          <p:nvSpPr>
            <p:cNvPr id="10519" name="Freeform 52"/>
            <p:cNvSpPr>
              <a:spLocks/>
            </p:cNvSpPr>
            <p:nvPr/>
          </p:nvSpPr>
          <p:spPr bwMode="auto">
            <a:xfrm>
              <a:off x="2489" y="3745"/>
              <a:ext cx="21" cy="62"/>
            </a:xfrm>
            <a:custGeom>
              <a:avLst/>
              <a:gdLst>
                <a:gd name="T0" fmla="*/ 21 w 40"/>
                <a:gd name="T1" fmla="*/ 58 h 126"/>
                <a:gd name="T2" fmla="*/ 20 w 40"/>
                <a:gd name="T3" fmla="*/ 54 h 126"/>
                <a:gd name="T4" fmla="*/ 18 w 40"/>
                <a:gd name="T5" fmla="*/ 48 h 126"/>
                <a:gd name="T6" fmla="*/ 16 w 40"/>
                <a:gd name="T7" fmla="*/ 40 h 126"/>
                <a:gd name="T8" fmla="*/ 13 w 40"/>
                <a:gd name="T9" fmla="*/ 31 h 126"/>
                <a:gd name="T10" fmla="*/ 8 w 40"/>
                <a:gd name="T11" fmla="*/ 21 h 126"/>
                <a:gd name="T12" fmla="*/ 5 w 40"/>
                <a:gd name="T13" fmla="*/ 13 h 126"/>
                <a:gd name="T14" fmla="*/ 2 w 40"/>
                <a:gd name="T15" fmla="*/ 5 h 126"/>
                <a:gd name="T16" fmla="*/ 0 w 40"/>
                <a:gd name="T17" fmla="*/ 0 h 126"/>
                <a:gd name="T18" fmla="*/ 0 w 40"/>
                <a:gd name="T19" fmla="*/ 1 h 126"/>
                <a:gd name="T20" fmla="*/ 6 w 40"/>
                <a:gd name="T21" fmla="*/ 20 h 126"/>
                <a:gd name="T22" fmla="*/ 9 w 40"/>
                <a:gd name="T23" fmla="*/ 36 h 126"/>
                <a:gd name="T24" fmla="*/ 10 w 40"/>
                <a:gd name="T25" fmla="*/ 50 h 126"/>
                <a:gd name="T26" fmla="*/ 9 w 40"/>
                <a:gd name="T27" fmla="*/ 62 h 126"/>
                <a:gd name="T28" fmla="*/ 14 w 40"/>
                <a:gd name="T29" fmla="*/ 61 h 126"/>
                <a:gd name="T30" fmla="*/ 17 w 40"/>
                <a:gd name="T31" fmla="*/ 60 h 126"/>
                <a:gd name="T32" fmla="*/ 20 w 40"/>
                <a:gd name="T33" fmla="*/ 59 h 126"/>
                <a:gd name="T34" fmla="*/ 21 w 40"/>
                <a:gd name="T35" fmla="*/ 58 h 1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26"/>
                <a:gd name="T56" fmla="*/ 40 w 40"/>
                <a:gd name="T57" fmla="*/ 126 h 1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26">
                  <a:moveTo>
                    <a:pt x="40" y="117"/>
                  </a:moveTo>
                  <a:lnTo>
                    <a:pt x="39" y="110"/>
                  </a:lnTo>
                  <a:lnTo>
                    <a:pt x="35" y="97"/>
                  </a:lnTo>
                  <a:lnTo>
                    <a:pt x="30" y="81"/>
                  </a:lnTo>
                  <a:lnTo>
                    <a:pt x="24" y="62"/>
                  </a:lnTo>
                  <a:lnTo>
                    <a:pt x="16" y="43"/>
                  </a:lnTo>
                  <a:lnTo>
                    <a:pt x="10" y="26"/>
                  </a:lnTo>
                  <a:lnTo>
                    <a:pt x="4" y="11"/>
                  </a:lnTo>
                  <a:lnTo>
                    <a:pt x="0" y="0"/>
                  </a:lnTo>
                  <a:lnTo>
                    <a:pt x="0" y="3"/>
                  </a:lnTo>
                  <a:lnTo>
                    <a:pt x="12" y="41"/>
                  </a:lnTo>
                  <a:lnTo>
                    <a:pt x="18" y="74"/>
                  </a:lnTo>
                  <a:lnTo>
                    <a:pt x="19" y="102"/>
                  </a:lnTo>
                  <a:lnTo>
                    <a:pt x="17" y="126"/>
                  </a:lnTo>
                  <a:lnTo>
                    <a:pt x="26" y="124"/>
                  </a:lnTo>
                  <a:lnTo>
                    <a:pt x="33" y="122"/>
                  </a:lnTo>
                  <a:lnTo>
                    <a:pt x="38" y="120"/>
                  </a:lnTo>
                  <a:lnTo>
                    <a:pt x="40" y="117"/>
                  </a:lnTo>
                  <a:close/>
                </a:path>
              </a:pathLst>
            </a:custGeom>
            <a:solidFill>
              <a:srgbClr val="3FFFFF"/>
            </a:solidFill>
            <a:ln w="9525">
              <a:noFill/>
              <a:round/>
              <a:headEnd/>
              <a:tailEnd/>
            </a:ln>
          </p:spPr>
          <p:txBody>
            <a:bodyPr/>
            <a:lstStyle/>
            <a:p>
              <a:endParaRPr lang="en-US"/>
            </a:p>
          </p:txBody>
        </p:sp>
        <p:sp>
          <p:nvSpPr>
            <p:cNvPr id="10520" name="Freeform 53"/>
            <p:cNvSpPr>
              <a:spLocks/>
            </p:cNvSpPr>
            <p:nvPr/>
          </p:nvSpPr>
          <p:spPr bwMode="auto">
            <a:xfrm>
              <a:off x="2489" y="3746"/>
              <a:ext cx="10" cy="61"/>
            </a:xfrm>
            <a:custGeom>
              <a:avLst/>
              <a:gdLst>
                <a:gd name="T0" fmla="*/ 0 w 19"/>
                <a:gd name="T1" fmla="*/ 0 h 123"/>
                <a:gd name="T2" fmla="*/ 0 w 19"/>
                <a:gd name="T3" fmla="*/ 61 h 123"/>
                <a:gd name="T4" fmla="*/ 2 w 19"/>
                <a:gd name="T5" fmla="*/ 61 h 123"/>
                <a:gd name="T6" fmla="*/ 5 w 19"/>
                <a:gd name="T7" fmla="*/ 61 h 123"/>
                <a:gd name="T8" fmla="*/ 7 w 19"/>
                <a:gd name="T9" fmla="*/ 61 h 123"/>
                <a:gd name="T10" fmla="*/ 9 w 19"/>
                <a:gd name="T11" fmla="*/ 61 h 123"/>
                <a:gd name="T12" fmla="*/ 10 w 19"/>
                <a:gd name="T13" fmla="*/ 49 h 123"/>
                <a:gd name="T14" fmla="*/ 9 w 19"/>
                <a:gd name="T15" fmla="*/ 35 h 123"/>
                <a:gd name="T16" fmla="*/ 6 w 19"/>
                <a:gd name="T17" fmla="*/ 19 h 123"/>
                <a:gd name="T18" fmla="*/ 0 w 19"/>
                <a:gd name="T19" fmla="*/ 0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23"/>
                <a:gd name="T32" fmla="*/ 19 w 19"/>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23">
                  <a:moveTo>
                    <a:pt x="0" y="0"/>
                  </a:moveTo>
                  <a:lnTo>
                    <a:pt x="0" y="123"/>
                  </a:lnTo>
                  <a:lnTo>
                    <a:pt x="4" y="123"/>
                  </a:lnTo>
                  <a:lnTo>
                    <a:pt x="9" y="123"/>
                  </a:lnTo>
                  <a:lnTo>
                    <a:pt x="14" y="123"/>
                  </a:lnTo>
                  <a:lnTo>
                    <a:pt x="17" y="123"/>
                  </a:lnTo>
                  <a:lnTo>
                    <a:pt x="19" y="99"/>
                  </a:lnTo>
                  <a:lnTo>
                    <a:pt x="18" y="71"/>
                  </a:lnTo>
                  <a:lnTo>
                    <a:pt x="12" y="38"/>
                  </a:lnTo>
                  <a:lnTo>
                    <a:pt x="0" y="0"/>
                  </a:lnTo>
                  <a:close/>
                </a:path>
              </a:pathLst>
            </a:custGeom>
            <a:solidFill>
              <a:srgbClr val="BFFFFF"/>
            </a:solidFill>
            <a:ln w="9525">
              <a:noFill/>
              <a:round/>
              <a:headEnd/>
              <a:tailEnd/>
            </a:ln>
          </p:spPr>
          <p:txBody>
            <a:bodyPr/>
            <a:lstStyle/>
            <a:p>
              <a:endParaRPr lang="en-US"/>
            </a:p>
          </p:txBody>
        </p:sp>
        <p:sp>
          <p:nvSpPr>
            <p:cNvPr id="10521" name="Freeform 54"/>
            <p:cNvSpPr>
              <a:spLocks/>
            </p:cNvSpPr>
            <p:nvPr/>
          </p:nvSpPr>
          <p:spPr bwMode="auto">
            <a:xfrm>
              <a:off x="2470" y="3779"/>
              <a:ext cx="7" cy="11"/>
            </a:xfrm>
            <a:custGeom>
              <a:avLst/>
              <a:gdLst>
                <a:gd name="T0" fmla="*/ 4 w 14"/>
                <a:gd name="T1" fmla="*/ 11 h 21"/>
                <a:gd name="T2" fmla="*/ 5 w 14"/>
                <a:gd name="T3" fmla="*/ 10 h 21"/>
                <a:gd name="T4" fmla="*/ 6 w 14"/>
                <a:gd name="T5" fmla="*/ 9 h 21"/>
                <a:gd name="T6" fmla="*/ 6 w 14"/>
                <a:gd name="T7" fmla="*/ 8 h 21"/>
                <a:gd name="T8" fmla="*/ 7 w 14"/>
                <a:gd name="T9" fmla="*/ 6 h 21"/>
                <a:gd name="T10" fmla="*/ 6 w 14"/>
                <a:gd name="T11" fmla="*/ 3 h 21"/>
                <a:gd name="T12" fmla="*/ 6 w 14"/>
                <a:gd name="T13" fmla="*/ 2 h 21"/>
                <a:gd name="T14" fmla="*/ 5 w 14"/>
                <a:gd name="T15" fmla="*/ 1 h 21"/>
                <a:gd name="T16" fmla="*/ 4 w 14"/>
                <a:gd name="T17" fmla="*/ 0 h 21"/>
                <a:gd name="T18" fmla="*/ 2 w 14"/>
                <a:gd name="T19" fmla="*/ 1 h 21"/>
                <a:gd name="T20" fmla="*/ 1 w 14"/>
                <a:gd name="T21" fmla="*/ 2 h 21"/>
                <a:gd name="T22" fmla="*/ 0 w 14"/>
                <a:gd name="T23" fmla="*/ 3 h 21"/>
                <a:gd name="T24" fmla="*/ 0 w 14"/>
                <a:gd name="T25" fmla="*/ 6 h 21"/>
                <a:gd name="T26" fmla="*/ 0 w 14"/>
                <a:gd name="T27" fmla="*/ 8 h 21"/>
                <a:gd name="T28" fmla="*/ 1 w 14"/>
                <a:gd name="T29" fmla="*/ 9 h 21"/>
                <a:gd name="T30" fmla="*/ 2 w 14"/>
                <a:gd name="T31" fmla="*/ 10 h 21"/>
                <a:gd name="T32" fmla="*/ 4 w 14"/>
                <a:gd name="T33" fmla="*/ 1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1"/>
                <a:gd name="T53" fmla="*/ 14 w 14"/>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1">
                  <a:moveTo>
                    <a:pt x="7" y="21"/>
                  </a:moveTo>
                  <a:lnTo>
                    <a:pt x="9" y="20"/>
                  </a:lnTo>
                  <a:lnTo>
                    <a:pt x="11" y="18"/>
                  </a:lnTo>
                  <a:lnTo>
                    <a:pt x="12" y="15"/>
                  </a:lnTo>
                  <a:lnTo>
                    <a:pt x="14" y="11"/>
                  </a:lnTo>
                  <a:lnTo>
                    <a:pt x="12" y="6"/>
                  </a:lnTo>
                  <a:lnTo>
                    <a:pt x="11" y="4"/>
                  </a:lnTo>
                  <a:lnTo>
                    <a:pt x="9" y="2"/>
                  </a:lnTo>
                  <a:lnTo>
                    <a:pt x="7" y="0"/>
                  </a:lnTo>
                  <a:lnTo>
                    <a:pt x="3" y="2"/>
                  </a:lnTo>
                  <a:lnTo>
                    <a:pt x="2" y="4"/>
                  </a:lnTo>
                  <a:lnTo>
                    <a:pt x="0" y="6"/>
                  </a:lnTo>
                  <a:lnTo>
                    <a:pt x="0" y="11"/>
                  </a:lnTo>
                  <a:lnTo>
                    <a:pt x="0" y="15"/>
                  </a:lnTo>
                  <a:lnTo>
                    <a:pt x="2" y="18"/>
                  </a:lnTo>
                  <a:lnTo>
                    <a:pt x="3" y="20"/>
                  </a:lnTo>
                  <a:lnTo>
                    <a:pt x="7" y="21"/>
                  </a:lnTo>
                  <a:close/>
                </a:path>
              </a:pathLst>
            </a:custGeom>
            <a:solidFill>
              <a:srgbClr val="FFFFFF"/>
            </a:solidFill>
            <a:ln w="9525">
              <a:noFill/>
              <a:round/>
              <a:headEnd/>
              <a:tailEnd/>
            </a:ln>
          </p:spPr>
          <p:txBody>
            <a:bodyPr/>
            <a:lstStyle/>
            <a:p>
              <a:endParaRPr lang="en-US"/>
            </a:p>
          </p:txBody>
        </p:sp>
        <p:sp>
          <p:nvSpPr>
            <p:cNvPr id="10522" name="Freeform 55"/>
            <p:cNvSpPr>
              <a:spLocks/>
            </p:cNvSpPr>
            <p:nvPr/>
          </p:nvSpPr>
          <p:spPr bwMode="auto">
            <a:xfrm>
              <a:off x="2460" y="3762"/>
              <a:ext cx="7" cy="9"/>
            </a:xfrm>
            <a:custGeom>
              <a:avLst/>
              <a:gdLst>
                <a:gd name="T0" fmla="*/ 4 w 15"/>
                <a:gd name="T1" fmla="*/ 9 h 17"/>
                <a:gd name="T2" fmla="*/ 5 w 15"/>
                <a:gd name="T3" fmla="*/ 8 h 17"/>
                <a:gd name="T4" fmla="*/ 6 w 15"/>
                <a:gd name="T5" fmla="*/ 8 h 17"/>
                <a:gd name="T6" fmla="*/ 7 w 15"/>
                <a:gd name="T7" fmla="*/ 6 h 17"/>
                <a:gd name="T8" fmla="*/ 7 w 15"/>
                <a:gd name="T9" fmla="*/ 4 h 17"/>
                <a:gd name="T10" fmla="*/ 7 w 15"/>
                <a:gd name="T11" fmla="*/ 2 h 17"/>
                <a:gd name="T12" fmla="*/ 6 w 15"/>
                <a:gd name="T13" fmla="*/ 1 h 17"/>
                <a:gd name="T14" fmla="*/ 5 w 15"/>
                <a:gd name="T15" fmla="*/ 1 h 17"/>
                <a:gd name="T16" fmla="*/ 4 w 15"/>
                <a:gd name="T17" fmla="*/ 0 h 17"/>
                <a:gd name="T18" fmla="*/ 2 w 15"/>
                <a:gd name="T19" fmla="*/ 1 h 17"/>
                <a:gd name="T20" fmla="*/ 1 w 15"/>
                <a:gd name="T21" fmla="*/ 1 h 17"/>
                <a:gd name="T22" fmla="*/ 0 w 15"/>
                <a:gd name="T23" fmla="*/ 2 h 17"/>
                <a:gd name="T24" fmla="*/ 0 w 15"/>
                <a:gd name="T25" fmla="*/ 4 h 17"/>
                <a:gd name="T26" fmla="*/ 0 w 15"/>
                <a:gd name="T27" fmla="*/ 6 h 17"/>
                <a:gd name="T28" fmla="*/ 1 w 15"/>
                <a:gd name="T29" fmla="*/ 8 h 17"/>
                <a:gd name="T30" fmla="*/ 2 w 15"/>
                <a:gd name="T31" fmla="*/ 8 h 17"/>
                <a:gd name="T32" fmla="*/ 4 w 15"/>
                <a:gd name="T33" fmla="*/ 9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7"/>
                <a:gd name="T53" fmla="*/ 15 w 15"/>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7">
                  <a:moveTo>
                    <a:pt x="8" y="17"/>
                  </a:moveTo>
                  <a:lnTo>
                    <a:pt x="10" y="16"/>
                  </a:lnTo>
                  <a:lnTo>
                    <a:pt x="13" y="15"/>
                  </a:lnTo>
                  <a:lnTo>
                    <a:pt x="14" y="11"/>
                  </a:lnTo>
                  <a:lnTo>
                    <a:pt x="15" y="8"/>
                  </a:lnTo>
                  <a:lnTo>
                    <a:pt x="14" y="4"/>
                  </a:lnTo>
                  <a:lnTo>
                    <a:pt x="13" y="2"/>
                  </a:lnTo>
                  <a:lnTo>
                    <a:pt x="10" y="1"/>
                  </a:lnTo>
                  <a:lnTo>
                    <a:pt x="8" y="0"/>
                  </a:lnTo>
                  <a:lnTo>
                    <a:pt x="5" y="1"/>
                  </a:lnTo>
                  <a:lnTo>
                    <a:pt x="2" y="2"/>
                  </a:lnTo>
                  <a:lnTo>
                    <a:pt x="1" y="4"/>
                  </a:lnTo>
                  <a:lnTo>
                    <a:pt x="0" y="8"/>
                  </a:lnTo>
                  <a:lnTo>
                    <a:pt x="1" y="11"/>
                  </a:lnTo>
                  <a:lnTo>
                    <a:pt x="2" y="15"/>
                  </a:lnTo>
                  <a:lnTo>
                    <a:pt x="5" y="16"/>
                  </a:lnTo>
                  <a:lnTo>
                    <a:pt x="8" y="17"/>
                  </a:lnTo>
                  <a:close/>
                </a:path>
              </a:pathLst>
            </a:custGeom>
            <a:solidFill>
              <a:srgbClr val="FFFFFF"/>
            </a:solidFill>
            <a:ln w="9525">
              <a:noFill/>
              <a:round/>
              <a:headEnd/>
              <a:tailEnd/>
            </a:ln>
          </p:spPr>
          <p:txBody>
            <a:bodyPr/>
            <a:lstStyle/>
            <a:p>
              <a:endParaRPr lang="en-US"/>
            </a:p>
          </p:txBody>
        </p:sp>
        <p:sp>
          <p:nvSpPr>
            <p:cNvPr id="10523" name="Rectangle 56"/>
            <p:cNvSpPr>
              <a:spLocks noChangeArrowheads="1"/>
            </p:cNvSpPr>
            <p:nvPr/>
          </p:nvSpPr>
          <p:spPr bwMode="auto">
            <a:xfrm>
              <a:off x="2412" y="3730"/>
              <a:ext cx="6" cy="201"/>
            </a:xfrm>
            <a:prstGeom prst="rect">
              <a:avLst/>
            </a:prstGeom>
            <a:solidFill>
              <a:srgbClr val="000000"/>
            </a:solidFill>
            <a:ln w="9525">
              <a:noFill/>
              <a:miter lim="800000"/>
              <a:headEnd/>
              <a:tailEnd/>
            </a:ln>
          </p:spPr>
          <p:txBody>
            <a:bodyPr/>
            <a:lstStyle/>
            <a:p>
              <a:endParaRPr lang="en-US"/>
            </a:p>
          </p:txBody>
        </p:sp>
        <p:sp>
          <p:nvSpPr>
            <p:cNvPr id="10524" name="Freeform 57"/>
            <p:cNvSpPr>
              <a:spLocks/>
            </p:cNvSpPr>
            <p:nvPr/>
          </p:nvSpPr>
          <p:spPr bwMode="auto">
            <a:xfrm>
              <a:off x="2512" y="3831"/>
              <a:ext cx="36" cy="99"/>
            </a:xfrm>
            <a:custGeom>
              <a:avLst/>
              <a:gdLst>
                <a:gd name="T0" fmla="*/ 5 w 71"/>
                <a:gd name="T1" fmla="*/ 99 h 197"/>
                <a:gd name="T2" fmla="*/ 5 w 71"/>
                <a:gd name="T3" fmla="*/ 97 h 197"/>
                <a:gd name="T4" fmla="*/ 5 w 71"/>
                <a:gd name="T5" fmla="*/ 93 h 197"/>
                <a:gd name="T6" fmla="*/ 6 w 71"/>
                <a:gd name="T7" fmla="*/ 86 h 197"/>
                <a:gd name="T8" fmla="*/ 9 w 71"/>
                <a:gd name="T9" fmla="*/ 78 h 197"/>
                <a:gd name="T10" fmla="*/ 12 w 71"/>
                <a:gd name="T11" fmla="*/ 69 h 197"/>
                <a:gd name="T12" fmla="*/ 18 w 71"/>
                <a:gd name="T13" fmla="*/ 61 h 197"/>
                <a:gd name="T14" fmla="*/ 25 w 71"/>
                <a:gd name="T15" fmla="*/ 54 h 197"/>
                <a:gd name="T16" fmla="*/ 36 w 71"/>
                <a:gd name="T17" fmla="*/ 49 h 197"/>
                <a:gd name="T18" fmla="*/ 36 w 71"/>
                <a:gd name="T19" fmla="*/ 0 h 197"/>
                <a:gd name="T20" fmla="*/ 30 w 71"/>
                <a:gd name="T21" fmla="*/ 0 h 197"/>
                <a:gd name="T22" fmla="*/ 30 w 71"/>
                <a:gd name="T23" fmla="*/ 45 h 197"/>
                <a:gd name="T24" fmla="*/ 29 w 71"/>
                <a:gd name="T25" fmla="*/ 45 h 197"/>
                <a:gd name="T26" fmla="*/ 25 w 71"/>
                <a:gd name="T27" fmla="*/ 47 h 197"/>
                <a:gd name="T28" fmla="*/ 21 w 71"/>
                <a:gd name="T29" fmla="*/ 50 h 197"/>
                <a:gd name="T30" fmla="*/ 16 w 71"/>
                <a:gd name="T31" fmla="*/ 56 h 197"/>
                <a:gd name="T32" fmla="*/ 10 w 71"/>
                <a:gd name="T33" fmla="*/ 63 h 197"/>
                <a:gd name="T34" fmla="*/ 5 w 71"/>
                <a:gd name="T35" fmla="*/ 72 h 197"/>
                <a:gd name="T36" fmla="*/ 2 w 71"/>
                <a:gd name="T37" fmla="*/ 84 h 197"/>
                <a:gd name="T38" fmla="*/ 0 w 71"/>
                <a:gd name="T39" fmla="*/ 99 h 197"/>
                <a:gd name="T40" fmla="*/ 5 w 71"/>
                <a:gd name="T41" fmla="*/ 99 h 1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
                <a:gd name="T64" fmla="*/ 0 h 197"/>
                <a:gd name="T65" fmla="*/ 71 w 71"/>
                <a:gd name="T66" fmla="*/ 197 h 1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 h="197">
                  <a:moveTo>
                    <a:pt x="9" y="197"/>
                  </a:moveTo>
                  <a:lnTo>
                    <a:pt x="9" y="194"/>
                  </a:lnTo>
                  <a:lnTo>
                    <a:pt x="10" y="185"/>
                  </a:lnTo>
                  <a:lnTo>
                    <a:pt x="12" y="172"/>
                  </a:lnTo>
                  <a:lnTo>
                    <a:pt x="17" y="156"/>
                  </a:lnTo>
                  <a:lnTo>
                    <a:pt x="24" y="138"/>
                  </a:lnTo>
                  <a:lnTo>
                    <a:pt x="35" y="122"/>
                  </a:lnTo>
                  <a:lnTo>
                    <a:pt x="50" y="107"/>
                  </a:lnTo>
                  <a:lnTo>
                    <a:pt x="71" y="97"/>
                  </a:lnTo>
                  <a:lnTo>
                    <a:pt x="71" y="0"/>
                  </a:lnTo>
                  <a:lnTo>
                    <a:pt x="60" y="0"/>
                  </a:lnTo>
                  <a:lnTo>
                    <a:pt x="60" y="89"/>
                  </a:lnTo>
                  <a:lnTo>
                    <a:pt x="57" y="90"/>
                  </a:lnTo>
                  <a:lnTo>
                    <a:pt x="50" y="93"/>
                  </a:lnTo>
                  <a:lnTo>
                    <a:pt x="41" y="100"/>
                  </a:lnTo>
                  <a:lnTo>
                    <a:pt x="31" y="111"/>
                  </a:lnTo>
                  <a:lnTo>
                    <a:pt x="19" y="126"/>
                  </a:lnTo>
                  <a:lnTo>
                    <a:pt x="10" y="144"/>
                  </a:lnTo>
                  <a:lnTo>
                    <a:pt x="3" y="168"/>
                  </a:lnTo>
                  <a:lnTo>
                    <a:pt x="0" y="197"/>
                  </a:lnTo>
                  <a:lnTo>
                    <a:pt x="9" y="197"/>
                  </a:lnTo>
                  <a:close/>
                </a:path>
              </a:pathLst>
            </a:custGeom>
            <a:solidFill>
              <a:srgbClr val="000000"/>
            </a:solidFill>
            <a:ln w="9525">
              <a:noFill/>
              <a:round/>
              <a:headEnd/>
              <a:tailEnd/>
            </a:ln>
          </p:spPr>
          <p:txBody>
            <a:bodyPr/>
            <a:lstStyle/>
            <a:p>
              <a:endParaRPr lang="en-US"/>
            </a:p>
          </p:txBody>
        </p:sp>
        <p:sp>
          <p:nvSpPr>
            <p:cNvPr id="10525" name="Freeform 58"/>
            <p:cNvSpPr>
              <a:spLocks/>
            </p:cNvSpPr>
            <p:nvPr/>
          </p:nvSpPr>
          <p:spPr bwMode="auto">
            <a:xfrm>
              <a:off x="2601" y="3829"/>
              <a:ext cx="8" cy="6"/>
            </a:xfrm>
            <a:custGeom>
              <a:avLst/>
              <a:gdLst>
                <a:gd name="T0" fmla="*/ 4 w 16"/>
                <a:gd name="T1" fmla="*/ 6 h 10"/>
                <a:gd name="T2" fmla="*/ 6 w 16"/>
                <a:gd name="T3" fmla="*/ 6 h 10"/>
                <a:gd name="T4" fmla="*/ 7 w 16"/>
                <a:gd name="T5" fmla="*/ 5 h 10"/>
                <a:gd name="T6" fmla="*/ 7 w 16"/>
                <a:gd name="T7" fmla="*/ 4 h 10"/>
                <a:gd name="T8" fmla="*/ 8 w 16"/>
                <a:gd name="T9" fmla="*/ 3 h 10"/>
                <a:gd name="T10" fmla="*/ 7 w 16"/>
                <a:gd name="T11" fmla="*/ 2 h 10"/>
                <a:gd name="T12" fmla="*/ 7 w 16"/>
                <a:gd name="T13" fmla="*/ 1 h 10"/>
                <a:gd name="T14" fmla="*/ 6 w 16"/>
                <a:gd name="T15" fmla="*/ 0 h 10"/>
                <a:gd name="T16" fmla="*/ 4 w 16"/>
                <a:gd name="T17" fmla="*/ 0 h 10"/>
                <a:gd name="T18" fmla="*/ 2 w 16"/>
                <a:gd name="T19" fmla="*/ 0 h 10"/>
                <a:gd name="T20" fmla="*/ 1 w 16"/>
                <a:gd name="T21" fmla="*/ 1 h 10"/>
                <a:gd name="T22" fmla="*/ 1 w 16"/>
                <a:gd name="T23" fmla="*/ 2 h 10"/>
                <a:gd name="T24" fmla="*/ 0 w 16"/>
                <a:gd name="T25" fmla="*/ 3 h 10"/>
                <a:gd name="T26" fmla="*/ 1 w 16"/>
                <a:gd name="T27" fmla="*/ 4 h 10"/>
                <a:gd name="T28" fmla="*/ 1 w 16"/>
                <a:gd name="T29" fmla="*/ 5 h 10"/>
                <a:gd name="T30" fmla="*/ 2 w 16"/>
                <a:gd name="T31" fmla="*/ 6 h 10"/>
                <a:gd name="T32" fmla="*/ 4 w 16"/>
                <a:gd name="T33" fmla="*/ 6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0"/>
                <a:gd name="T53" fmla="*/ 16 w 16"/>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0">
                  <a:moveTo>
                    <a:pt x="8" y="10"/>
                  </a:moveTo>
                  <a:lnTo>
                    <a:pt x="12" y="10"/>
                  </a:lnTo>
                  <a:lnTo>
                    <a:pt x="14" y="9"/>
                  </a:lnTo>
                  <a:lnTo>
                    <a:pt x="15" y="7"/>
                  </a:lnTo>
                  <a:lnTo>
                    <a:pt x="16" y="5"/>
                  </a:lnTo>
                  <a:lnTo>
                    <a:pt x="15" y="3"/>
                  </a:lnTo>
                  <a:lnTo>
                    <a:pt x="14" y="1"/>
                  </a:lnTo>
                  <a:lnTo>
                    <a:pt x="12" y="0"/>
                  </a:lnTo>
                  <a:lnTo>
                    <a:pt x="8" y="0"/>
                  </a:lnTo>
                  <a:lnTo>
                    <a:pt x="5" y="0"/>
                  </a:lnTo>
                  <a:lnTo>
                    <a:pt x="3" y="1"/>
                  </a:lnTo>
                  <a:lnTo>
                    <a:pt x="1" y="3"/>
                  </a:lnTo>
                  <a:lnTo>
                    <a:pt x="0" y="5"/>
                  </a:lnTo>
                  <a:lnTo>
                    <a:pt x="1" y="7"/>
                  </a:lnTo>
                  <a:lnTo>
                    <a:pt x="3" y="9"/>
                  </a:lnTo>
                  <a:lnTo>
                    <a:pt x="5" y="10"/>
                  </a:lnTo>
                  <a:lnTo>
                    <a:pt x="8" y="10"/>
                  </a:lnTo>
                  <a:close/>
                </a:path>
              </a:pathLst>
            </a:custGeom>
            <a:solidFill>
              <a:srgbClr val="FFFFFF"/>
            </a:solidFill>
            <a:ln w="9525">
              <a:noFill/>
              <a:round/>
              <a:headEnd/>
              <a:tailEnd/>
            </a:ln>
          </p:spPr>
          <p:txBody>
            <a:bodyPr/>
            <a:lstStyle/>
            <a:p>
              <a:endParaRPr lang="en-US"/>
            </a:p>
          </p:txBody>
        </p:sp>
        <p:sp>
          <p:nvSpPr>
            <p:cNvPr id="10526" name="Freeform 59"/>
            <p:cNvSpPr>
              <a:spLocks/>
            </p:cNvSpPr>
            <p:nvPr/>
          </p:nvSpPr>
          <p:spPr bwMode="auto">
            <a:xfrm>
              <a:off x="2254" y="3826"/>
              <a:ext cx="98" cy="24"/>
            </a:xfrm>
            <a:custGeom>
              <a:avLst/>
              <a:gdLst>
                <a:gd name="T0" fmla="*/ 49 w 195"/>
                <a:gd name="T1" fmla="*/ 15 h 48"/>
                <a:gd name="T2" fmla="*/ 43 w 195"/>
                <a:gd name="T3" fmla="*/ 15 h 48"/>
                <a:gd name="T4" fmla="*/ 38 w 195"/>
                <a:gd name="T5" fmla="*/ 14 h 48"/>
                <a:gd name="T6" fmla="*/ 33 w 195"/>
                <a:gd name="T7" fmla="*/ 13 h 48"/>
                <a:gd name="T8" fmla="*/ 28 w 195"/>
                <a:gd name="T9" fmla="*/ 11 h 48"/>
                <a:gd name="T10" fmla="*/ 24 w 195"/>
                <a:gd name="T11" fmla="*/ 9 h 48"/>
                <a:gd name="T12" fmla="*/ 20 w 195"/>
                <a:gd name="T13" fmla="*/ 6 h 48"/>
                <a:gd name="T14" fmla="*/ 16 w 195"/>
                <a:gd name="T15" fmla="*/ 3 h 48"/>
                <a:gd name="T16" fmla="*/ 13 w 195"/>
                <a:gd name="T17" fmla="*/ 0 h 48"/>
                <a:gd name="T18" fmla="*/ 0 w 195"/>
                <a:gd name="T19" fmla="*/ 0 h 48"/>
                <a:gd name="T20" fmla="*/ 4 w 195"/>
                <a:gd name="T21" fmla="*/ 5 h 48"/>
                <a:gd name="T22" fmla="*/ 8 w 195"/>
                <a:gd name="T23" fmla="*/ 10 h 48"/>
                <a:gd name="T24" fmla="*/ 13 w 195"/>
                <a:gd name="T25" fmla="*/ 13 h 48"/>
                <a:gd name="T26" fmla="*/ 20 w 195"/>
                <a:gd name="T27" fmla="*/ 17 h 48"/>
                <a:gd name="T28" fmla="*/ 26 w 195"/>
                <a:gd name="T29" fmla="*/ 20 h 48"/>
                <a:gd name="T30" fmla="*/ 33 w 195"/>
                <a:gd name="T31" fmla="*/ 23 h 48"/>
                <a:gd name="T32" fmla="*/ 41 w 195"/>
                <a:gd name="T33" fmla="*/ 24 h 48"/>
                <a:gd name="T34" fmla="*/ 49 w 195"/>
                <a:gd name="T35" fmla="*/ 24 h 48"/>
                <a:gd name="T36" fmla="*/ 57 w 195"/>
                <a:gd name="T37" fmla="*/ 24 h 48"/>
                <a:gd name="T38" fmla="*/ 65 w 195"/>
                <a:gd name="T39" fmla="*/ 23 h 48"/>
                <a:gd name="T40" fmla="*/ 71 w 195"/>
                <a:gd name="T41" fmla="*/ 20 h 48"/>
                <a:gd name="T42" fmla="*/ 78 w 195"/>
                <a:gd name="T43" fmla="*/ 17 h 48"/>
                <a:gd name="T44" fmla="*/ 84 w 195"/>
                <a:gd name="T45" fmla="*/ 13 h 48"/>
                <a:gd name="T46" fmla="*/ 89 w 195"/>
                <a:gd name="T47" fmla="*/ 10 h 48"/>
                <a:gd name="T48" fmla="*/ 94 w 195"/>
                <a:gd name="T49" fmla="*/ 5 h 48"/>
                <a:gd name="T50" fmla="*/ 98 w 195"/>
                <a:gd name="T51" fmla="*/ 0 h 48"/>
                <a:gd name="T52" fmla="*/ 85 w 195"/>
                <a:gd name="T53" fmla="*/ 0 h 48"/>
                <a:gd name="T54" fmla="*/ 81 w 195"/>
                <a:gd name="T55" fmla="*/ 3 h 48"/>
                <a:gd name="T56" fmla="*/ 78 w 195"/>
                <a:gd name="T57" fmla="*/ 6 h 48"/>
                <a:gd name="T58" fmla="*/ 74 w 195"/>
                <a:gd name="T59" fmla="*/ 9 h 48"/>
                <a:gd name="T60" fmla="*/ 69 w 195"/>
                <a:gd name="T61" fmla="*/ 11 h 48"/>
                <a:gd name="T62" fmla="*/ 65 w 195"/>
                <a:gd name="T63" fmla="*/ 13 h 48"/>
                <a:gd name="T64" fmla="*/ 59 w 195"/>
                <a:gd name="T65" fmla="*/ 14 h 48"/>
                <a:gd name="T66" fmla="*/ 54 w 195"/>
                <a:gd name="T67" fmla="*/ 15 h 48"/>
                <a:gd name="T68" fmla="*/ 49 w 195"/>
                <a:gd name="T69" fmla="*/ 15 h 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5"/>
                <a:gd name="T106" fmla="*/ 0 h 48"/>
                <a:gd name="T107" fmla="*/ 195 w 195"/>
                <a:gd name="T108" fmla="*/ 48 h 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5" h="48">
                  <a:moveTo>
                    <a:pt x="98" y="31"/>
                  </a:moveTo>
                  <a:lnTo>
                    <a:pt x="86" y="30"/>
                  </a:lnTo>
                  <a:lnTo>
                    <a:pt x="76" y="29"/>
                  </a:lnTo>
                  <a:lnTo>
                    <a:pt x="65" y="26"/>
                  </a:lnTo>
                  <a:lnTo>
                    <a:pt x="56" y="22"/>
                  </a:lnTo>
                  <a:lnTo>
                    <a:pt x="47" y="18"/>
                  </a:lnTo>
                  <a:lnTo>
                    <a:pt x="39" y="12"/>
                  </a:lnTo>
                  <a:lnTo>
                    <a:pt x="32" y="7"/>
                  </a:lnTo>
                  <a:lnTo>
                    <a:pt x="25" y="0"/>
                  </a:lnTo>
                  <a:lnTo>
                    <a:pt x="0" y="0"/>
                  </a:lnTo>
                  <a:lnTo>
                    <a:pt x="7" y="10"/>
                  </a:lnTo>
                  <a:lnTo>
                    <a:pt x="16" y="19"/>
                  </a:lnTo>
                  <a:lnTo>
                    <a:pt x="26" y="27"/>
                  </a:lnTo>
                  <a:lnTo>
                    <a:pt x="39" y="34"/>
                  </a:lnTo>
                  <a:lnTo>
                    <a:pt x="51" y="40"/>
                  </a:lnTo>
                  <a:lnTo>
                    <a:pt x="66" y="45"/>
                  </a:lnTo>
                  <a:lnTo>
                    <a:pt x="81" y="47"/>
                  </a:lnTo>
                  <a:lnTo>
                    <a:pt x="98" y="48"/>
                  </a:lnTo>
                  <a:lnTo>
                    <a:pt x="114" y="47"/>
                  </a:lnTo>
                  <a:lnTo>
                    <a:pt x="129" y="45"/>
                  </a:lnTo>
                  <a:lnTo>
                    <a:pt x="142" y="40"/>
                  </a:lnTo>
                  <a:lnTo>
                    <a:pt x="155" y="34"/>
                  </a:lnTo>
                  <a:lnTo>
                    <a:pt x="168" y="27"/>
                  </a:lnTo>
                  <a:lnTo>
                    <a:pt x="178" y="19"/>
                  </a:lnTo>
                  <a:lnTo>
                    <a:pt x="187" y="10"/>
                  </a:lnTo>
                  <a:lnTo>
                    <a:pt x="195" y="0"/>
                  </a:lnTo>
                  <a:lnTo>
                    <a:pt x="169" y="0"/>
                  </a:lnTo>
                  <a:lnTo>
                    <a:pt x="162" y="7"/>
                  </a:lnTo>
                  <a:lnTo>
                    <a:pt x="155" y="12"/>
                  </a:lnTo>
                  <a:lnTo>
                    <a:pt x="147" y="18"/>
                  </a:lnTo>
                  <a:lnTo>
                    <a:pt x="138" y="22"/>
                  </a:lnTo>
                  <a:lnTo>
                    <a:pt x="129" y="26"/>
                  </a:lnTo>
                  <a:lnTo>
                    <a:pt x="118" y="29"/>
                  </a:lnTo>
                  <a:lnTo>
                    <a:pt x="108" y="30"/>
                  </a:lnTo>
                  <a:lnTo>
                    <a:pt x="98" y="31"/>
                  </a:lnTo>
                  <a:close/>
                </a:path>
              </a:pathLst>
            </a:custGeom>
            <a:solidFill>
              <a:srgbClr val="FFFFFF"/>
            </a:solidFill>
            <a:ln w="9525">
              <a:noFill/>
              <a:round/>
              <a:headEnd/>
              <a:tailEnd/>
            </a:ln>
          </p:spPr>
          <p:txBody>
            <a:bodyPr/>
            <a:lstStyle/>
            <a:p>
              <a:endParaRPr lang="en-US"/>
            </a:p>
          </p:txBody>
        </p:sp>
        <p:sp>
          <p:nvSpPr>
            <p:cNvPr id="10527" name="Freeform 60"/>
            <p:cNvSpPr>
              <a:spLocks/>
            </p:cNvSpPr>
            <p:nvPr/>
          </p:nvSpPr>
          <p:spPr bwMode="auto">
            <a:xfrm>
              <a:off x="2292" y="3831"/>
              <a:ext cx="26" cy="30"/>
            </a:xfrm>
            <a:custGeom>
              <a:avLst/>
              <a:gdLst>
                <a:gd name="T0" fmla="*/ 21 w 51"/>
                <a:gd name="T1" fmla="*/ 0 h 60"/>
                <a:gd name="T2" fmla="*/ 22 w 51"/>
                <a:gd name="T3" fmla="*/ 1 h 60"/>
                <a:gd name="T4" fmla="*/ 24 w 51"/>
                <a:gd name="T5" fmla="*/ 3 h 60"/>
                <a:gd name="T6" fmla="*/ 26 w 51"/>
                <a:gd name="T7" fmla="*/ 5 h 60"/>
                <a:gd name="T8" fmla="*/ 25 w 51"/>
                <a:gd name="T9" fmla="*/ 8 h 60"/>
                <a:gd name="T10" fmla="*/ 25 w 51"/>
                <a:gd name="T11" fmla="*/ 8 h 60"/>
                <a:gd name="T12" fmla="*/ 25 w 51"/>
                <a:gd name="T13" fmla="*/ 10 h 60"/>
                <a:gd name="T14" fmla="*/ 24 w 51"/>
                <a:gd name="T15" fmla="*/ 11 h 60"/>
                <a:gd name="T16" fmla="*/ 25 w 51"/>
                <a:gd name="T17" fmla="*/ 14 h 60"/>
                <a:gd name="T18" fmla="*/ 26 w 51"/>
                <a:gd name="T19" fmla="*/ 15 h 60"/>
                <a:gd name="T20" fmla="*/ 25 w 51"/>
                <a:gd name="T21" fmla="*/ 18 h 60"/>
                <a:gd name="T22" fmla="*/ 24 w 51"/>
                <a:gd name="T23" fmla="*/ 19 h 60"/>
                <a:gd name="T24" fmla="*/ 23 w 51"/>
                <a:gd name="T25" fmla="*/ 19 h 60"/>
                <a:gd name="T26" fmla="*/ 24 w 51"/>
                <a:gd name="T27" fmla="*/ 20 h 60"/>
                <a:gd name="T28" fmla="*/ 25 w 51"/>
                <a:gd name="T29" fmla="*/ 22 h 60"/>
                <a:gd name="T30" fmla="*/ 26 w 51"/>
                <a:gd name="T31" fmla="*/ 26 h 60"/>
                <a:gd name="T32" fmla="*/ 24 w 51"/>
                <a:gd name="T33" fmla="*/ 29 h 60"/>
                <a:gd name="T34" fmla="*/ 22 w 51"/>
                <a:gd name="T35" fmla="*/ 30 h 60"/>
                <a:gd name="T36" fmla="*/ 19 w 51"/>
                <a:gd name="T37" fmla="*/ 30 h 60"/>
                <a:gd name="T38" fmla="*/ 16 w 51"/>
                <a:gd name="T39" fmla="*/ 30 h 60"/>
                <a:gd name="T40" fmla="*/ 12 w 51"/>
                <a:gd name="T41" fmla="*/ 30 h 60"/>
                <a:gd name="T42" fmla="*/ 8 w 51"/>
                <a:gd name="T43" fmla="*/ 30 h 60"/>
                <a:gd name="T44" fmla="*/ 5 w 51"/>
                <a:gd name="T45" fmla="*/ 29 h 60"/>
                <a:gd name="T46" fmla="*/ 2 w 51"/>
                <a:gd name="T47" fmla="*/ 28 h 60"/>
                <a:gd name="T48" fmla="*/ 1 w 51"/>
                <a:gd name="T49" fmla="*/ 27 h 60"/>
                <a:gd name="T50" fmla="*/ 0 w 51"/>
                <a:gd name="T51" fmla="*/ 25 h 60"/>
                <a:gd name="T52" fmla="*/ 2 w 51"/>
                <a:gd name="T53" fmla="*/ 22 h 60"/>
                <a:gd name="T54" fmla="*/ 3 w 51"/>
                <a:gd name="T55" fmla="*/ 21 h 60"/>
                <a:gd name="T56" fmla="*/ 4 w 51"/>
                <a:gd name="T57" fmla="*/ 20 h 60"/>
                <a:gd name="T58" fmla="*/ 3 w 51"/>
                <a:gd name="T59" fmla="*/ 20 h 60"/>
                <a:gd name="T60" fmla="*/ 2 w 51"/>
                <a:gd name="T61" fmla="*/ 18 h 60"/>
                <a:gd name="T62" fmla="*/ 1 w 51"/>
                <a:gd name="T63" fmla="*/ 15 h 60"/>
                <a:gd name="T64" fmla="*/ 1 w 51"/>
                <a:gd name="T65" fmla="*/ 14 h 60"/>
                <a:gd name="T66" fmla="*/ 3 w 51"/>
                <a:gd name="T67" fmla="*/ 12 h 60"/>
                <a:gd name="T68" fmla="*/ 4 w 51"/>
                <a:gd name="T69" fmla="*/ 11 h 60"/>
                <a:gd name="T70" fmla="*/ 5 w 51"/>
                <a:gd name="T71" fmla="*/ 11 h 60"/>
                <a:gd name="T72" fmla="*/ 5 w 51"/>
                <a:gd name="T73" fmla="*/ 11 h 60"/>
                <a:gd name="T74" fmla="*/ 3 w 51"/>
                <a:gd name="T75" fmla="*/ 10 h 60"/>
                <a:gd name="T76" fmla="*/ 2 w 51"/>
                <a:gd name="T77" fmla="*/ 8 h 60"/>
                <a:gd name="T78" fmla="*/ 1 w 51"/>
                <a:gd name="T79" fmla="*/ 6 h 60"/>
                <a:gd name="T80" fmla="*/ 2 w 51"/>
                <a:gd name="T81" fmla="*/ 4 h 60"/>
                <a:gd name="T82" fmla="*/ 4 w 51"/>
                <a:gd name="T83" fmla="*/ 2 h 60"/>
                <a:gd name="T84" fmla="*/ 5 w 51"/>
                <a:gd name="T85" fmla="*/ 1 h 60"/>
                <a:gd name="T86" fmla="*/ 6 w 51"/>
                <a:gd name="T87" fmla="*/ 1 h 60"/>
                <a:gd name="T88" fmla="*/ 7 w 51"/>
                <a:gd name="T89" fmla="*/ 1 h 60"/>
                <a:gd name="T90" fmla="*/ 21 w 51"/>
                <a:gd name="T91" fmla="*/ 0 h 6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60"/>
                <a:gd name="T140" fmla="*/ 51 w 51"/>
                <a:gd name="T141" fmla="*/ 60 h 6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60">
                  <a:moveTo>
                    <a:pt x="42" y="0"/>
                  </a:moveTo>
                  <a:lnTo>
                    <a:pt x="44" y="1"/>
                  </a:lnTo>
                  <a:lnTo>
                    <a:pt x="48" y="5"/>
                  </a:lnTo>
                  <a:lnTo>
                    <a:pt x="51" y="9"/>
                  </a:lnTo>
                  <a:lnTo>
                    <a:pt x="50" y="15"/>
                  </a:lnTo>
                  <a:lnTo>
                    <a:pt x="49" y="16"/>
                  </a:lnTo>
                  <a:lnTo>
                    <a:pt x="49" y="19"/>
                  </a:lnTo>
                  <a:lnTo>
                    <a:pt x="48" y="22"/>
                  </a:lnTo>
                  <a:lnTo>
                    <a:pt x="50" y="27"/>
                  </a:lnTo>
                  <a:lnTo>
                    <a:pt x="51" y="31"/>
                  </a:lnTo>
                  <a:lnTo>
                    <a:pt x="49" y="35"/>
                  </a:lnTo>
                  <a:lnTo>
                    <a:pt x="47" y="37"/>
                  </a:lnTo>
                  <a:lnTo>
                    <a:pt x="46" y="38"/>
                  </a:lnTo>
                  <a:lnTo>
                    <a:pt x="47" y="40"/>
                  </a:lnTo>
                  <a:lnTo>
                    <a:pt x="50" y="44"/>
                  </a:lnTo>
                  <a:lnTo>
                    <a:pt x="51" y="51"/>
                  </a:lnTo>
                  <a:lnTo>
                    <a:pt x="48" y="57"/>
                  </a:lnTo>
                  <a:lnTo>
                    <a:pt x="43" y="59"/>
                  </a:lnTo>
                  <a:lnTo>
                    <a:pt x="38" y="60"/>
                  </a:lnTo>
                  <a:lnTo>
                    <a:pt x="31" y="60"/>
                  </a:lnTo>
                  <a:lnTo>
                    <a:pt x="23" y="60"/>
                  </a:lnTo>
                  <a:lnTo>
                    <a:pt x="16" y="59"/>
                  </a:lnTo>
                  <a:lnTo>
                    <a:pt x="9" y="58"/>
                  </a:lnTo>
                  <a:lnTo>
                    <a:pt x="4" y="55"/>
                  </a:lnTo>
                  <a:lnTo>
                    <a:pt x="1" y="53"/>
                  </a:lnTo>
                  <a:lnTo>
                    <a:pt x="0" y="49"/>
                  </a:lnTo>
                  <a:lnTo>
                    <a:pt x="3" y="44"/>
                  </a:lnTo>
                  <a:lnTo>
                    <a:pt x="6" y="42"/>
                  </a:lnTo>
                  <a:lnTo>
                    <a:pt x="8" y="40"/>
                  </a:lnTo>
                  <a:lnTo>
                    <a:pt x="6" y="39"/>
                  </a:lnTo>
                  <a:lnTo>
                    <a:pt x="3" y="36"/>
                  </a:lnTo>
                  <a:lnTo>
                    <a:pt x="1" y="31"/>
                  </a:lnTo>
                  <a:lnTo>
                    <a:pt x="2" y="27"/>
                  </a:lnTo>
                  <a:lnTo>
                    <a:pt x="5" y="23"/>
                  </a:lnTo>
                  <a:lnTo>
                    <a:pt x="8" y="22"/>
                  </a:lnTo>
                  <a:lnTo>
                    <a:pt x="9" y="21"/>
                  </a:lnTo>
                  <a:lnTo>
                    <a:pt x="6" y="20"/>
                  </a:lnTo>
                  <a:lnTo>
                    <a:pt x="3" y="16"/>
                  </a:lnTo>
                  <a:lnTo>
                    <a:pt x="1" y="12"/>
                  </a:lnTo>
                  <a:lnTo>
                    <a:pt x="3" y="7"/>
                  </a:lnTo>
                  <a:lnTo>
                    <a:pt x="8" y="4"/>
                  </a:lnTo>
                  <a:lnTo>
                    <a:pt x="10" y="2"/>
                  </a:lnTo>
                  <a:lnTo>
                    <a:pt x="12" y="2"/>
                  </a:lnTo>
                  <a:lnTo>
                    <a:pt x="13" y="2"/>
                  </a:lnTo>
                  <a:lnTo>
                    <a:pt x="42" y="0"/>
                  </a:lnTo>
                  <a:close/>
                </a:path>
              </a:pathLst>
            </a:custGeom>
            <a:solidFill>
              <a:srgbClr val="FFDB82"/>
            </a:solidFill>
            <a:ln w="9525">
              <a:noFill/>
              <a:round/>
              <a:headEnd/>
              <a:tailEnd/>
            </a:ln>
          </p:spPr>
          <p:txBody>
            <a:bodyPr/>
            <a:lstStyle/>
            <a:p>
              <a:endParaRPr lang="en-US"/>
            </a:p>
          </p:txBody>
        </p:sp>
        <p:sp>
          <p:nvSpPr>
            <p:cNvPr id="10528" name="Freeform 61"/>
            <p:cNvSpPr>
              <a:spLocks/>
            </p:cNvSpPr>
            <p:nvPr/>
          </p:nvSpPr>
          <p:spPr bwMode="auto">
            <a:xfrm>
              <a:off x="2249" y="3761"/>
              <a:ext cx="108" cy="37"/>
            </a:xfrm>
            <a:custGeom>
              <a:avLst/>
              <a:gdLst>
                <a:gd name="T0" fmla="*/ 54 w 217"/>
                <a:gd name="T1" fmla="*/ 9 h 72"/>
                <a:gd name="T2" fmla="*/ 62 w 217"/>
                <a:gd name="T3" fmla="*/ 9 h 72"/>
                <a:gd name="T4" fmla="*/ 69 w 217"/>
                <a:gd name="T5" fmla="*/ 11 h 72"/>
                <a:gd name="T6" fmla="*/ 75 w 217"/>
                <a:gd name="T7" fmla="*/ 13 h 72"/>
                <a:gd name="T8" fmla="*/ 82 w 217"/>
                <a:gd name="T9" fmla="*/ 17 h 72"/>
                <a:gd name="T10" fmla="*/ 87 w 217"/>
                <a:gd name="T11" fmla="*/ 21 h 72"/>
                <a:gd name="T12" fmla="*/ 91 w 217"/>
                <a:gd name="T13" fmla="*/ 26 h 72"/>
                <a:gd name="T14" fmla="*/ 94 w 217"/>
                <a:gd name="T15" fmla="*/ 31 h 72"/>
                <a:gd name="T16" fmla="*/ 97 w 217"/>
                <a:gd name="T17" fmla="*/ 37 h 72"/>
                <a:gd name="T18" fmla="*/ 108 w 217"/>
                <a:gd name="T19" fmla="*/ 37 h 72"/>
                <a:gd name="T20" fmla="*/ 106 w 217"/>
                <a:gd name="T21" fmla="*/ 29 h 72"/>
                <a:gd name="T22" fmla="*/ 102 w 217"/>
                <a:gd name="T23" fmla="*/ 22 h 72"/>
                <a:gd name="T24" fmla="*/ 96 w 217"/>
                <a:gd name="T25" fmla="*/ 16 h 72"/>
                <a:gd name="T26" fmla="*/ 90 w 217"/>
                <a:gd name="T27" fmla="*/ 10 h 72"/>
                <a:gd name="T28" fmla="*/ 82 w 217"/>
                <a:gd name="T29" fmla="*/ 6 h 72"/>
                <a:gd name="T30" fmla="*/ 73 w 217"/>
                <a:gd name="T31" fmla="*/ 3 h 72"/>
                <a:gd name="T32" fmla="*/ 64 w 217"/>
                <a:gd name="T33" fmla="*/ 1 h 72"/>
                <a:gd name="T34" fmla="*/ 54 w 217"/>
                <a:gd name="T35" fmla="*/ 0 h 72"/>
                <a:gd name="T36" fmla="*/ 44 w 217"/>
                <a:gd name="T37" fmla="*/ 1 h 72"/>
                <a:gd name="T38" fmla="*/ 35 w 217"/>
                <a:gd name="T39" fmla="*/ 3 h 72"/>
                <a:gd name="T40" fmla="*/ 26 w 217"/>
                <a:gd name="T41" fmla="*/ 6 h 72"/>
                <a:gd name="T42" fmla="*/ 18 w 217"/>
                <a:gd name="T43" fmla="*/ 10 h 72"/>
                <a:gd name="T44" fmla="*/ 12 w 217"/>
                <a:gd name="T45" fmla="*/ 16 h 72"/>
                <a:gd name="T46" fmla="*/ 6 w 217"/>
                <a:gd name="T47" fmla="*/ 22 h 72"/>
                <a:gd name="T48" fmla="*/ 2 w 217"/>
                <a:gd name="T49" fmla="*/ 29 h 72"/>
                <a:gd name="T50" fmla="*/ 0 w 217"/>
                <a:gd name="T51" fmla="*/ 37 h 72"/>
                <a:gd name="T52" fmla="*/ 11 w 217"/>
                <a:gd name="T53" fmla="*/ 37 h 72"/>
                <a:gd name="T54" fmla="*/ 14 w 217"/>
                <a:gd name="T55" fmla="*/ 31 h 72"/>
                <a:gd name="T56" fmla="*/ 17 w 217"/>
                <a:gd name="T57" fmla="*/ 26 h 72"/>
                <a:gd name="T58" fmla="*/ 21 w 217"/>
                <a:gd name="T59" fmla="*/ 21 h 72"/>
                <a:gd name="T60" fmla="*/ 26 w 217"/>
                <a:gd name="T61" fmla="*/ 17 h 72"/>
                <a:gd name="T62" fmla="*/ 32 w 217"/>
                <a:gd name="T63" fmla="*/ 13 h 72"/>
                <a:gd name="T64" fmla="*/ 39 w 217"/>
                <a:gd name="T65" fmla="*/ 11 h 72"/>
                <a:gd name="T66" fmla="*/ 46 w 217"/>
                <a:gd name="T67" fmla="*/ 9 h 72"/>
                <a:gd name="T68" fmla="*/ 54 w 217"/>
                <a:gd name="T69" fmla="*/ 9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7"/>
                <a:gd name="T106" fmla="*/ 0 h 72"/>
                <a:gd name="T107" fmla="*/ 217 w 217"/>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7" h="72">
                  <a:moveTo>
                    <a:pt x="109" y="17"/>
                  </a:moveTo>
                  <a:lnTo>
                    <a:pt x="124" y="18"/>
                  </a:lnTo>
                  <a:lnTo>
                    <a:pt x="139" y="22"/>
                  </a:lnTo>
                  <a:lnTo>
                    <a:pt x="151" y="26"/>
                  </a:lnTo>
                  <a:lnTo>
                    <a:pt x="164" y="33"/>
                  </a:lnTo>
                  <a:lnTo>
                    <a:pt x="174" y="41"/>
                  </a:lnTo>
                  <a:lnTo>
                    <a:pt x="182" y="50"/>
                  </a:lnTo>
                  <a:lnTo>
                    <a:pt x="189" y="61"/>
                  </a:lnTo>
                  <a:lnTo>
                    <a:pt x="194" y="72"/>
                  </a:lnTo>
                  <a:lnTo>
                    <a:pt x="217" y="72"/>
                  </a:lnTo>
                  <a:lnTo>
                    <a:pt x="212" y="57"/>
                  </a:lnTo>
                  <a:lnTo>
                    <a:pt x="204" y="43"/>
                  </a:lnTo>
                  <a:lnTo>
                    <a:pt x="193" y="31"/>
                  </a:lnTo>
                  <a:lnTo>
                    <a:pt x="180" y="20"/>
                  </a:lnTo>
                  <a:lnTo>
                    <a:pt x="164" y="11"/>
                  </a:lnTo>
                  <a:lnTo>
                    <a:pt x="147" y="5"/>
                  </a:lnTo>
                  <a:lnTo>
                    <a:pt x="128" y="1"/>
                  </a:lnTo>
                  <a:lnTo>
                    <a:pt x="109" y="0"/>
                  </a:lnTo>
                  <a:lnTo>
                    <a:pt x="89" y="1"/>
                  </a:lnTo>
                  <a:lnTo>
                    <a:pt x="71" y="5"/>
                  </a:lnTo>
                  <a:lnTo>
                    <a:pt x="53" y="11"/>
                  </a:lnTo>
                  <a:lnTo>
                    <a:pt x="37" y="20"/>
                  </a:lnTo>
                  <a:lnTo>
                    <a:pt x="24" y="31"/>
                  </a:lnTo>
                  <a:lnTo>
                    <a:pt x="13" y="43"/>
                  </a:lnTo>
                  <a:lnTo>
                    <a:pt x="5" y="57"/>
                  </a:lnTo>
                  <a:lnTo>
                    <a:pt x="0" y="72"/>
                  </a:lnTo>
                  <a:lnTo>
                    <a:pt x="23" y="72"/>
                  </a:lnTo>
                  <a:lnTo>
                    <a:pt x="28" y="61"/>
                  </a:lnTo>
                  <a:lnTo>
                    <a:pt x="34" y="50"/>
                  </a:lnTo>
                  <a:lnTo>
                    <a:pt x="43" y="41"/>
                  </a:lnTo>
                  <a:lnTo>
                    <a:pt x="53" y="33"/>
                  </a:lnTo>
                  <a:lnTo>
                    <a:pt x="65" y="26"/>
                  </a:lnTo>
                  <a:lnTo>
                    <a:pt x="79" y="22"/>
                  </a:lnTo>
                  <a:lnTo>
                    <a:pt x="92" y="18"/>
                  </a:lnTo>
                  <a:lnTo>
                    <a:pt x="109" y="17"/>
                  </a:lnTo>
                  <a:close/>
                </a:path>
              </a:pathLst>
            </a:custGeom>
            <a:solidFill>
              <a:srgbClr val="FFFFFF"/>
            </a:solidFill>
            <a:ln w="9525">
              <a:noFill/>
              <a:round/>
              <a:headEnd/>
              <a:tailEnd/>
            </a:ln>
          </p:spPr>
          <p:txBody>
            <a:bodyPr/>
            <a:lstStyle/>
            <a:p>
              <a:endParaRPr lang="en-US"/>
            </a:p>
          </p:txBody>
        </p:sp>
        <p:sp>
          <p:nvSpPr>
            <p:cNvPr id="10529" name="Freeform 62"/>
            <p:cNvSpPr>
              <a:spLocks/>
            </p:cNvSpPr>
            <p:nvPr/>
          </p:nvSpPr>
          <p:spPr bwMode="auto">
            <a:xfrm>
              <a:off x="2248" y="3798"/>
              <a:ext cx="19" cy="28"/>
            </a:xfrm>
            <a:custGeom>
              <a:avLst/>
              <a:gdLst>
                <a:gd name="T0" fmla="*/ 11 w 38"/>
                <a:gd name="T1" fmla="*/ 8 h 57"/>
                <a:gd name="T2" fmla="*/ 11 w 38"/>
                <a:gd name="T3" fmla="*/ 6 h 57"/>
                <a:gd name="T4" fmla="*/ 11 w 38"/>
                <a:gd name="T5" fmla="*/ 4 h 57"/>
                <a:gd name="T6" fmla="*/ 12 w 38"/>
                <a:gd name="T7" fmla="*/ 2 h 57"/>
                <a:gd name="T8" fmla="*/ 12 w 38"/>
                <a:gd name="T9" fmla="*/ 0 h 57"/>
                <a:gd name="T10" fmla="*/ 1 w 38"/>
                <a:gd name="T11" fmla="*/ 0 h 57"/>
                <a:gd name="T12" fmla="*/ 1 w 38"/>
                <a:gd name="T13" fmla="*/ 2 h 57"/>
                <a:gd name="T14" fmla="*/ 1 w 38"/>
                <a:gd name="T15" fmla="*/ 4 h 57"/>
                <a:gd name="T16" fmla="*/ 0 w 38"/>
                <a:gd name="T17" fmla="*/ 6 h 57"/>
                <a:gd name="T18" fmla="*/ 0 w 38"/>
                <a:gd name="T19" fmla="*/ 8 h 57"/>
                <a:gd name="T20" fmla="*/ 1 w 38"/>
                <a:gd name="T21" fmla="*/ 13 h 57"/>
                <a:gd name="T22" fmla="*/ 1 w 38"/>
                <a:gd name="T23" fmla="*/ 18 h 57"/>
                <a:gd name="T24" fmla="*/ 3 w 38"/>
                <a:gd name="T25" fmla="*/ 24 h 57"/>
                <a:gd name="T26" fmla="*/ 6 w 38"/>
                <a:gd name="T27" fmla="*/ 28 h 57"/>
                <a:gd name="T28" fmla="*/ 19 w 38"/>
                <a:gd name="T29" fmla="*/ 28 h 57"/>
                <a:gd name="T30" fmla="*/ 16 w 38"/>
                <a:gd name="T31" fmla="*/ 24 h 57"/>
                <a:gd name="T32" fmla="*/ 14 w 38"/>
                <a:gd name="T33" fmla="*/ 19 h 57"/>
                <a:gd name="T34" fmla="*/ 12 w 38"/>
                <a:gd name="T35" fmla="*/ 14 h 57"/>
                <a:gd name="T36" fmla="*/ 11 w 38"/>
                <a:gd name="T37" fmla="*/ 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23" y="16"/>
                  </a:moveTo>
                  <a:lnTo>
                    <a:pt x="23" y="12"/>
                  </a:lnTo>
                  <a:lnTo>
                    <a:pt x="23" y="8"/>
                  </a:lnTo>
                  <a:lnTo>
                    <a:pt x="24" y="5"/>
                  </a:lnTo>
                  <a:lnTo>
                    <a:pt x="25" y="0"/>
                  </a:lnTo>
                  <a:lnTo>
                    <a:pt x="2" y="0"/>
                  </a:lnTo>
                  <a:lnTo>
                    <a:pt x="1" y="5"/>
                  </a:lnTo>
                  <a:lnTo>
                    <a:pt x="1" y="8"/>
                  </a:lnTo>
                  <a:lnTo>
                    <a:pt x="0" y="12"/>
                  </a:lnTo>
                  <a:lnTo>
                    <a:pt x="0" y="16"/>
                  </a:lnTo>
                  <a:lnTo>
                    <a:pt x="1" y="27"/>
                  </a:lnTo>
                  <a:lnTo>
                    <a:pt x="3" y="37"/>
                  </a:lnTo>
                  <a:lnTo>
                    <a:pt x="7" y="48"/>
                  </a:lnTo>
                  <a:lnTo>
                    <a:pt x="13" y="57"/>
                  </a:lnTo>
                  <a:lnTo>
                    <a:pt x="38" y="57"/>
                  </a:lnTo>
                  <a:lnTo>
                    <a:pt x="32" y="48"/>
                  </a:lnTo>
                  <a:lnTo>
                    <a:pt x="28" y="38"/>
                  </a:lnTo>
                  <a:lnTo>
                    <a:pt x="24" y="28"/>
                  </a:lnTo>
                  <a:lnTo>
                    <a:pt x="23" y="16"/>
                  </a:lnTo>
                  <a:close/>
                </a:path>
              </a:pathLst>
            </a:custGeom>
            <a:solidFill>
              <a:srgbClr val="FFFFFF"/>
            </a:solidFill>
            <a:ln w="9525">
              <a:noFill/>
              <a:round/>
              <a:headEnd/>
              <a:tailEnd/>
            </a:ln>
          </p:spPr>
          <p:txBody>
            <a:bodyPr/>
            <a:lstStyle/>
            <a:p>
              <a:endParaRPr lang="en-US"/>
            </a:p>
          </p:txBody>
        </p:sp>
        <p:sp>
          <p:nvSpPr>
            <p:cNvPr id="10530" name="Freeform 63"/>
            <p:cNvSpPr>
              <a:spLocks/>
            </p:cNvSpPr>
            <p:nvPr/>
          </p:nvSpPr>
          <p:spPr bwMode="auto">
            <a:xfrm>
              <a:off x="2339" y="3798"/>
              <a:ext cx="19" cy="28"/>
            </a:xfrm>
            <a:custGeom>
              <a:avLst/>
              <a:gdLst>
                <a:gd name="T0" fmla="*/ 19 w 38"/>
                <a:gd name="T1" fmla="*/ 0 h 57"/>
                <a:gd name="T2" fmla="*/ 7 w 38"/>
                <a:gd name="T3" fmla="*/ 0 h 57"/>
                <a:gd name="T4" fmla="*/ 7 w 38"/>
                <a:gd name="T5" fmla="*/ 2 h 57"/>
                <a:gd name="T6" fmla="*/ 7 w 38"/>
                <a:gd name="T7" fmla="*/ 4 h 57"/>
                <a:gd name="T8" fmla="*/ 7 w 38"/>
                <a:gd name="T9" fmla="*/ 6 h 57"/>
                <a:gd name="T10" fmla="*/ 7 w 38"/>
                <a:gd name="T11" fmla="*/ 8 h 57"/>
                <a:gd name="T12" fmla="*/ 7 w 38"/>
                <a:gd name="T13" fmla="*/ 14 h 57"/>
                <a:gd name="T14" fmla="*/ 6 w 38"/>
                <a:gd name="T15" fmla="*/ 19 h 57"/>
                <a:gd name="T16" fmla="*/ 3 w 38"/>
                <a:gd name="T17" fmla="*/ 24 h 57"/>
                <a:gd name="T18" fmla="*/ 0 w 38"/>
                <a:gd name="T19" fmla="*/ 28 h 57"/>
                <a:gd name="T20" fmla="*/ 13 w 38"/>
                <a:gd name="T21" fmla="*/ 28 h 57"/>
                <a:gd name="T22" fmla="*/ 15 w 38"/>
                <a:gd name="T23" fmla="*/ 24 h 57"/>
                <a:gd name="T24" fmla="*/ 18 w 38"/>
                <a:gd name="T25" fmla="*/ 18 h 57"/>
                <a:gd name="T26" fmla="*/ 19 w 38"/>
                <a:gd name="T27" fmla="*/ 13 h 57"/>
                <a:gd name="T28" fmla="*/ 19 w 38"/>
                <a:gd name="T29" fmla="*/ 8 h 57"/>
                <a:gd name="T30" fmla="*/ 19 w 38"/>
                <a:gd name="T31" fmla="*/ 6 h 57"/>
                <a:gd name="T32" fmla="*/ 19 w 38"/>
                <a:gd name="T33" fmla="*/ 4 h 57"/>
                <a:gd name="T34" fmla="*/ 19 w 38"/>
                <a:gd name="T35" fmla="*/ 2 h 57"/>
                <a:gd name="T36" fmla="*/ 19 w 38"/>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37" y="0"/>
                  </a:moveTo>
                  <a:lnTo>
                    <a:pt x="14" y="0"/>
                  </a:lnTo>
                  <a:lnTo>
                    <a:pt x="15" y="5"/>
                  </a:lnTo>
                  <a:lnTo>
                    <a:pt x="15" y="8"/>
                  </a:lnTo>
                  <a:lnTo>
                    <a:pt x="15" y="12"/>
                  </a:lnTo>
                  <a:lnTo>
                    <a:pt x="15" y="16"/>
                  </a:lnTo>
                  <a:lnTo>
                    <a:pt x="14" y="28"/>
                  </a:lnTo>
                  <a:lnTo>
                    <a:pt x="12" y="38"/>
                  </a:lnTo>
                  <a:lnTo>
                    <a:pt x="6" y="48"/>
                  </a:lnTo>
                  <a:lnTo>
                    <a:pt x="0" y="57"/>
                  </a:lnTo>
                  <a:lnTo>
                    <a:pt x="26" y="57"/>
                  </a:lnTo>
                  <a:lnTo>
                    <a:pt x="31" y="48"/>
                  </a:lnTo>
                  <a:lnTo>
                    <a:pt x="35" y="37"/>
                  </a:lnTo>
                  <a:lnTo>
                    <a:pt x="37" y="27"/>
                  </a:lnTo>
                  <a:lnTo>
                    <a:pt x="38" y="16"/>
                  </a:lnTo>
                  <a:lnTo>
                    <a:pt x="38" y="12"/>
                  </a:lnTo>
                  <a:lnTo>
                    <a:pt x="38" y="8"/>
                  </a:lnTo>
                  <a:lnTo>
                    <a:pt x="37" y="5"/>
                  </a:lnTo>
                  <a:lnTo>
                    <a:pt x="37" y="0"/>
                  </a:lnTo>
                  <a:close/>
                </a:path>
              </a:pathLst>
            </a:custGeom>
            <a:solidFill>
              <a:srgbClr val="FFFFFF"/>
            </a:solidFill>
            <a:ln w="9525">
              <a:noFill/>
              <a:round/>
              <a:headEnd/>
              <a:tailEnd/>
            </a:ln>
          </p:spPr>
          <p:txBody>
            <a:bodyPr/>
            <a:lstStyle/>
            <a:p>
              <a:endParaRPr lang="en-US"/>
            </a:p>
          </p:txBody>
        </p:sp>
        <p:sp>
          <p:nvSpPr>
            <p:cNvPr id="10531" name="Freeform 64"/>
            <p:cNvSpPr>
              <a:spLocks/>
            </p:cNvSpPr>
            <p:nvPr/>
          </p:nvSpPr>
          <p:spPr bwMode="auto">
            <a:xfrm>
              <a:off x="2291" y="383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7 h 25"/>
                <a:gd name="T40" fmla="*/ 21 w 58"/>
                <a:gd name="T41" fmla="*/ 8 h 25"/>
                <a:gd name="T42" fmla="*/ 14 w 58"/>
                <a:gd name="T43" fmla="*/ 10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4"/>
                  </a:lnTo>
                  <a:lnTo>
                    <a:pt x="0" y="8"/>
                  </a:lnTo>
                  <a:lnTo>
                    <a:pt x="0" y="15"/>
                  </a:lnTo>
                  <a:lnTo>
                    <a:pt x="3" y="20"/>
                  </a:lnTo>
                  <a:lnTo>
                    <a:pt x="8" y="22"/>
                  </a:lnTo>
                  <a:lnTo>
                    <a:pt x="15" y="24"/>
                  </a:lnTo>
                  <a:lnTo>
                    <a:pt x="23" y="25"/>
                  </a:lnTo>
                  <a:lnTo>
                    <a:pt x="31" y="25"/>
                  </a:lnTo>
                  <a:lnTo>
                    <a:pt x="40" y="24"/>
                  </a:lnTo>
                  <a:lnTo>
                    <a:pt x="46" y="23"/>
                  </a:lnTo>
                  <a:lnTo>
                    <a:pt x="51" y="22"/>
                  </a:lnTo>
                  <a:lnTo>
                    <a:pt x="56" y="17"/>
                  </a:lnTo>
                  <a:lnTo>
                    <a:pt x="58" y="12"/>
                  </a:lnTo>
                  <a:lnTo>
                    <a:pt x="55" y="6"/>
                  </a:lnTo>
                  <a:lnTo>
                    <a:pt x="46" y="1"/>
                  </a:lnTo>
                  <a:lnTo>
                    <a:pt x="48" y="4"/>
                  </a:lnTo>
                  <a:lnTo>
                    <a:pt x="50" y="8"/>
                  </a:lnTo>
                  <a:lnTo>
                    <a:pt x="49" y="13"/>
                  </a:lnTo>
                  <a:lnTo>
                    <a:pt x="41" y="16"/>
                  </a:lnTo>
                  <a:lnTo>
                    <a:pt x="27" y="19"/>
                  </a:lnTo>
                  <a:lnTo>
                    <a:pt x="18" y="17"/>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532" name="Freeform 65"/>
            <p:cNvSpPr>
              <a:spLocks/>
            </p:cNvSpPr>
            <p:nvPr/>
          </p:nvSpPr>
          <p:spPr bwMode="auto">
            <a:xfrm>
              <a:off x="2291" y="384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6 h 25"/>
                <a:gd name="T40" fmla="*/ 21 w 58"/>
                <a:gd name="T41" fmla="*/ 8 h 25"/>
                <a:gd name="T42" fmla="*/ 14 w 58"/>
                <a:gd name="T43" fmla="*/ 9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3"/>
                  </a:lnTo>
                  <a:lnTo>
                    <a:pt x="0" y="8"/>
                  </a:lnTo>
                  <a:lnTo>
                    <a:pt x="0" y="15"/>
                  </a:lnTo>
                  <a:lnTo>
                    <a:pt x="3" y="19"/>
                  </a:lnTo>
                  <a:lnTo>
                    <a:pt x="8" y="22"/>
                  </a:lnTo>
                  <a:lnTo>
                    <a:pt x="15" y="24"/>
                  </a:lnTo>
                  <a:lnTo>
                    <a:pt x="23" y="25"/>
                  </a:lnTo>
                  <a:lnTo>
                    <a:pt x="31" y="25"/>
                  </a:lnTo>
                  <a:lnTo>
                    <a:pt x="40" y="24"/>
                  </a:lnTo>
                  <a:lnTo>
                    <a:pt x="46" y="23"/>
                  </a:lnTo>
                  <a:lnTo>
                    <a:pt x="51" y="22"/>
                  </a:lnTo>
                  <a:lnTo>
                    <a:pt x="56" y="17"/>
                  </a:lnTo>
                  <a:lnTo>
                    <a:pt x="58" y="11"/>
                  </a:lnTo>
                  <a:lnTo>
                    <a:pt x="55" y="5"/>
                  </a:lnTo>
                  <a:lnTo>
                    <a:pt x="46" y="1"/>
                  </a:lnTo>
                  <a:lnTo>
                    <a:pt x="48" y="3"/>
                  </a:lnTo>
                  <a:lnTo>
                    <a:pt x="50" y="8"/>
                  </a:lnTo>
                  <a:lnTo>
                    <a:pt x="49" y="12"/>
                  </a:lnTo>
                  <a:lnTo>
                    <a:pt x="41" y="16"/>
                  </a:lnTo>
                  <a:lnTo>
                    <a:pt x="27" y="18"/>
                  </a:lnTo>
                  <a:lnTo>
                    <a:pt x="18" y="17"/>
                  </a:lnTo>
                  <a:lnTo>
                    <a:pt x="12" y="16"/>
                  </a:lnTo>
                  <a:lnTo>
                    <a:pt x="11" y="15"/>
                  </a:lnTo>
                  <a:lnTo>
                    <a:pt x="10" y="14"/>
                  </a:lnTo>
                  <a:lnTo>
                    <a:pt x="8" y="11"/>
                  </a:lnTo>
                  <a:lnTo>
                    <a:pt x="8" y="7"/>
                  </a:lnTo>
                  <a:lnTo>
                    <a:pt x="12" y="0"/>
                  </a:lnTo>
                  <a:close/>
                </a:path>
              </a:pathLst>
            </a:custGeom>
            <a:solidFill>
              <a:srgbClr val="000000"/>
            </a:solidFill>
            <a:ln w="9525">
              <a:noFill/>
              <a:round/>
              <a:headEnd/>
              <a:tailEnd/>
            </a:ln>
          </p:spPr>
          <p:txBody>
            <a:bodyPr/>
            <a:lstStyle/>
            <a:p>
              <a:endParaRPr lang="en-US"/>
            </a:p>
          </p:txBody>
        </p:sp>
        <p:sp>
          <p:nvSpPr>
            <p:cNvPr id="10533" name="Freeform 66"/>
            <p:cNvSpPr>
              <a:spLocks/>
            </p:cNvSpPr>
            <p:nvPr/>
          </p:nvSpPr>
          <p:spPr bwMode="auto">
            <a:xfrm>
              <a:off x="2291" y="3851"/>
              <a:ext cx="29" cy="12"/>
            </a:xfrm>
            <a:custGeom>
              <a:avLst/>
              <a:gdLst>
                <a:gd name="T0" fmla="*/ 6 w 58"/>
                <a:gd name="T1" fmla="*/ 0 h 26"/>
                <a:gd name="T2" fmla="*/ 5 w 58"/>
                <a:gd name="T3" fmla="*/ 0 h 26"/>
                <a:gd name="T4" fmla="*/ 3 w 58"/>
                <a:gd name="T5" fmla="*/ 2 h 26"/>
                <a:gd name="T6" fmla="*/ 0 w 58"/>
                <a:gd name="T7" fmla="*/ 4 h 26"/>
                <a:gd name="T8" fmla="*/ 0 w 58"/>
                <a:gd name="T9" fmla="*/ 7 h 26"/>
                <a:gd name="T10" fmla="*/ 2 w 58"/>
                <a:gd name="T11" fmla="*/ 9 h 26"/>
                <a:gd name="T12" fmla="*/ 4 w 58"/>
                <a:gd name="T13" fmla="*/ 11 h 26"/>
                <a:gd name="T14" fmla="*/ 7 w 58"/>
                <a:gd name="T15" fmla="*/ 12 h 26"/>
                <a:gd name="T16" fmla="*/ 12 w 58"/>
                <a:gd name="T17" fmla="*/ 12 h 26"/>
                <a:gd name="T18" fmla="*/ 15 w 58"/>
                <a:gd name="T19" fmla="*/ 12 h 26"/>
                <a:gd name="T20" fmla="*/ 20 w 58"/>
                <a:gd name="T21" fmla="*/ 12 h 26"/>
                <a:gd name="T22" fmla="*/ 23 w 58"/>
                <a:gd name="T23" fmla="*/ 11 h 26"/>
                <a:gd name="T24" fmla="*/ 26 w 58"/>
                <a:gd name="T25" fmla="*/ 10 h 26"/>
                <a:gd name="T26" fmla="*/ 28 w 58"/>
                <a:gd name="T27" fmla="*/ 8 h 26"/>
                <a:gd name="T28" fmla="*/ 29 w 58"/>
                <a:gd name="T29" fmla="*/ 6 h 26"/>
                <a:gd name="T30" fmla="*/ 28 w 58"/>
                <a:gd name="T31" fmla="*/ 3 h 26"/>
                <a:gd name="T32" fmla="*/ 23 w 58"/>
                <a:gd name="T33" fmla="*/ 0 h 26"/>
                <a:gd name="T34" fmla="*/ 24 w 58"/>
                <a:gd name="T35" fmla="*/ 2 h 26"/>
                <a:gd name="T36" fmla="*/ 25 w 58"/>
                <a:gd name="T37" fmla="*/ 4 h 26"/>
                <a:gd name="T38" fmla="*/ 25 w 58"/>
                <a:gd name="T39" fmla="*/ 6 h 26"/>
                <a:gd name="T40" fmla="*/ 21 w 58"/>
                <a:gd name="T41" fmla="*/ 8 h 26"/>
                <a:gd name="T42" fmla="*/ 14 w 58"/>
                <a:gd name="T43" fmla="*/ 9 h 26"/>
                <a:gd name="T44" fmla="*/ 9 w 58"/>
                <a:gd name="T45" fmla="*/ 8 h 26"/>
                <a:gd name="T46" fmla="*/ 6 w 58"/>
                <a:gd name="T47" fmla="*/ 7 h 26"/>
                <a:gd name="T48" fmla="*/ 6 w 58"/>
                <a:gd name="T49" fmla="*/ 7 h 26"/>
                <a:gd name="T50" fmla="*/ 5 w 58"/>
                <a:gd name="T51" fmla="*/ 6 h 26"/>
                <a:gd name="T52" fmla="*/ 4 w 58"/>
                <a:gd name="T53" fmla="*/ 6 h 26"/>
                <a:gd name="T54" fmla="*/ 4 w 58"/>
                <a:gd name="T55" fmla="*/ 3 h 26"/>
                <a:gd name="T56" fmla="*/ 6 w 58"/>
                <a:gd name="T57" fmla="*/ 0 h 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6"/>
                <a:gd name="T89" fmla="*/ 58 w 58"/>
                <a:gd name="T90" fmla="*/ 26 h 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6">
                  <a:moveTo>
                    <a:pt x="12" y="0"/>
                  </a:moveTo>
                  <a:lnTo>
                    <a:pt x="10" y="1"/>
                  </a:lnTo>
                  <a:lnTo>
                    <a:pt x="5" y="4"/>
                  </a:lnTo>
                  <a:lnTo>
                    <a:pt x="0" y="8"/>
                  </a:lnTo>
                  <a:lnTo>
                    <a:pt x="0" y="15"/>
                  </a:lnTo>
                  <a:lnTo>
                    <a:pt x="3" y="20"/>
                  </a:lnTo>
                  <a:lnTo>
                    <a:pt x="8" y="23"/>
                  </a:lnTo>
                  <a:lnTo>
                    <a:pt x="15" y="25"/>
                  </a:lnTo>
                  <a:lnTo>
                    <a:pt x="23" y="26"/>
                  </a:lnTo>
                  <a:lnTo>
                    <a:pt x="31" y="26"/>
                  </a:lnTo>
                  <a:lnTo>
                    <a:pt x="40" y="25"/>
                  </a:lnTo>
                  <a:lnTo>
                    <a:pt x="46" y="23"/>
                  </a:lnTo>
                  <a:lnTo>
                    <a:pt x="51" y="22"/>
                  </a:lnTo>
                  <a:lnTo>
                    <a:pt x="56" y="18"/>
                  </a:lnTo>
                  <a:lnTo>
                    <a:pt x="58" y="12"/>
                  </a:lnTo>
                  <a:lnTo>
                    <a:pt x="55" y="6"/>
                  </a:lnTo>
                  <a:lnTo>
                    <a:pt x="46" y="1"/>
                  </a:lnTo>
                  <a:lnTo>
                    <a:pt x="48" y="4"/>
                  </a:lnTo>
                  <a:lnTo>
                    <a:pt x="50" y="8"/>
                  </a:lnTo>
                  <a:lnTo>
                    <a:pt x="49" y="14"/>
                  </a:lnTo>
                  <a:lnTo>
                    <a:pt x="41" y="18"/>
                  </a:lnTo>
                  <a:lnTo>
                    <a:pt x="27" y="19"/>
                  </a:lnTo>
                  <a:lnTo>
                    <a:pt x="18" y="18"/>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534" name="Freeform 67"/>
            <p:cNvSpPr>
              <a:spLocks/>
            </p:cNvSpPr>
            <p:nvPr/>
          </p:nvSpPr>
          <p:spPr bwMode="auto">
            <a:xfrm>
              <a:off x="2299" y="3862"/>
              <a:ext cx="12" cy="7"/>
            </a:xfrm>
            <a:custGeom>
              <a:avLst/>
              <a:gdLst>
                <a:gd name="T0" fmla="*/ 0 w 25"/>
                <a:gd name="T1" fmla="*/ 0 h 14"/>
                <a:gd name="T2" fmla="*/ 2 w 25"/>
                <a:gd name="T3" fmla="*/ 6 h 14"/>
                <a:gd name="T4" fmla="*/ 3 w 25"/>
                <a:gd name="T5" fmla="*/ 6 h 14"/>
                <a:gd name="T6" fmla="*/ 4 w 25"/>
                <a:gd name="T7" fmla="*/ 7 h 14"/>
                <a:gd name="T8" fmla="*/ 6 w 25"/>
                <a:gd name="T9" fmla="*/ 7 h 14"/>
                <a:gd name="T10" fmla="*/ 9 w 25"/>
                <a:gd name="T11" fmla="*/ 7 h 14"/>
                <a:gd name="T12" fmla="*/ 12 w 25"/>
                <a:gd name="T13" fmla="*/ 0 h 14"/>
                <a:gd name="T14" fmla="*/ 10 w 25"/>
                <a:gd name="T15" fmla="*/ 0 h 14"/>
                <a:gd name="T16" fmla="*/ 7 w 25"/>
                <a:gd name="T17" fmla="*/ 0 h 14"/>
                <a:gd name="T18" fmla="*/ 3 w 25"/>
                <a:gd name="T19" fmla="*/ 0 h 14"/>
                <a:gd name="T20" fmla="*/ 0 w 25"/>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14"/>
                <a:gd name="T35" fmla="*/ 25 w 25"/>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14">
                  <a:moveTo>
                    <a:pt x="0" y="0"/>
                  </a:moveTo>
                  <a:lnTo>
                    <a:pt x="5" y="12"/>
                  </a:lnTo>
                  <a:lnTo>
                    <a:pt x="6" y="12"/>
                  </a:lnTo>
                  <a:lnTo>
                    <a:pt x="9" y="13"/>
                  </a:lnTo>
                  <a:lnTo>
                    <a:pt x="13" y="14"/>
                  </a:lnTo>
                  <a:lnTo>
                    <a:pt x="19" y="13"/>
                  </a:lnTo>
                  <a:lnTo>
                    <a:pt x="25" y="0"/>
                  </a:lnTo>
                  <a:lnTo>
                    <a:pt x="21" y="0"/>
                  </a:lnTo>
                  <a:lnTo>
                    <a:pt x="14" y="0"/>
                  </a:lnTo>
                  <a:lnTo>
                    <a:pt x="6" y="0"/>
                  </a:lnTo>
                  <a:lnTo>
                    <a:pt x="0" y="0"/>
                  </a:lnTo>
                  <a:close/>
                </a:path>
              </a:pathLst>
            </a:custGeom>
            <a:solidFill>
              <a:srgbClr val="000000"/>
            </a:solidFill>
            <a:ln w="9525">
              <a:noFill/>
              <a:round/>
              <a:headEnd/>
              <a:tailEnd/>
            </a:ln>
          </p:spPr>
          <p:txBody>
            <a:bodyPr/>
            <a:lstStyle/>
            <a:p>
              <a:endParaRPr lang="en-US"/>
            </a:p>
          </p:txBody>
        </p:sp>
        <p:sp>
          <p:nvSpPr>
            <p:cNvPr id="10535" name="Freeform 68"/>
            <p:cNvSpPr>
              <a:spLocks/>
            </p:cNvSpPr>
            <p:nvPr/>
          </p:nvSpPr>
          <p:spPr bwMode="auto">
            <a:xfrm>
              <a:off x="2295" y="3829"/>
              <a:ext cx="22" cy="4"/>
            </a:xfrm>
            <a:custGeom>
              <a:avLst/>
              <a:gdLst>
                <a:gd name="T0" fmla="*/ 0 w 43"/>
                <a:gd name="T1" fmla="*/ 2 h 8"/>
                <a:gd name="T2" fmla="*/ 1 w 43"/>
                <a:gd name="T3" fmla="*/ 2 h 8"/>
                <a:gd name="T4" fmla="*/ 3 w 43"/>
                <a:gd name="T5" fmla="*/ 3 h 8"/>
                <a:gd name="T6" fmla="*/ 6 w 43"/>
                <a:gd name="T7" fmla="*/ 3 h 8"/>
                <a:gd name="T8" fmla="*/ 9 w 43"/>
                <a:gd name="T9" fmla="*/ 3 h 8"/>
                <a:gd name="T10" fmla="*/ 13 w 43"/>
                <a:gd name="T11" fmla="*/ 4 h 8"/>
                <a:gd name="T12" fmla="*/ 16 w 43"/>
                <a:gd name="T13" fmla="*/ 3 h 8"/>
                <a:gd name="T14" fmla="*/ 19 w 43"/>
                <a:gd name="T15" fmla="*/ 2 h 8"/>
                <a:gd name="T16" fmla="*/ 21 w 43"/>
                <a:gd name="T17" fmla="*/ 2 h 8"/>
                <a:gd name="T18" fmla="*/ 21 w 43"/>
                <a:gd name="T19" fmla="*/ 2 h 8"/>
                <a:gd name="T20" fmla="*/ 22 w 43"/>
                <a:gd name="T21" fmla="*/ 1 h 8"/>
                <a:gd name="T22" fmla="*/ 21 w 43"/>
                <a:gd name="T23" fmla="*/ 1 h 8"/>
                <a:gd name="T24" fmla="*/ 20 w 43"/>
                <a:gd name="T25" fmla="*/ 0 h 8"/>
                <a:gd name="T26" fmla="*/ 19 w 43"/>
                <a:gd name="T27" fmla="*/ 0 h 8"/>
                <a:gd name="T28" fmla="*/ 17 w 43"/>
                <a:gd name="T29" fmla="*/ 0 h 8"/>
                <a:gd name="T30" fmla="*/ 15 w 43"/>
                <a:gd name="T31" fmla="*/ 1 h 8"/>
                <a:gd name="T32" fmla="*/ 13 w 43"/>
                <a:gd name="T33" fmla="*/ 1 h 8"/>
                <a:gd name="T34" fmla="*/ 11 w 43"/>
                <a:gd name="T35" fmla="*/ 1 h 8"/>
                <a:gd name="T36" fmla="*/ 9 w 43"/>
                <a:gd name="T37" fmla="*/ 1 h 8"/>
                <a:gd name="T38" fmla="*/ 6 w 43"/>
                <a:gd name="T39" fmla="*/ 1 h 8"/>
                <a:gd name="T40" fmla="*/ 3 w 43"/>
                <a:gd name="T41" fmla="*/ 1 h 8"/>
                <a:gd name="T42" fmla="*/ 0 w 43"/>
                <a:gd name="T43" fmla="*/ 2 h 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
                <a:gd name="T67" fmla="*/ 0 h 8"/>
                <a:gd name="T68" fmla="*/ 43 w 43"/>
                <a:gd name="T69" fmla="*/ 8 h 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 h="8">
                  <a:moveTo>
                    <a:pt x="0" y="5"/>
                  </a:moveTo>
                  <a:lnTo>
                    <a:pt x="2" y="5"/>
                  </a:lnTo>
                  <a:lnTo>
                    <a:pt x="6" y="7"/>
                  </a:lnTo>
                  <a:lnTo>
                    <a:pt x="12" y="7"/>
                  </a:lnTo>
                  <a:lnTo>
                    <a:pt x="18" y="7"/>
                  </a:lnTo>
                  <a:lnTo>
                    <a:pt x="26" y="8"/>
                  </a:lnTo>
                  <a:lnTo>
                    <a:pt x="32" y="7"/>
                  </a:lnTo>
                  <a:lnTo>
                    <a:pt x="37" y="5"/>
                  </a:lnTo>
                  <a:lnTo>
                    <a:pt x="42" y="4"/>
                  </a:lnTo>
                  <a:lnTo>
                    <a:pt x="43" y="2"/>
                  </a:lnTo>
                  <a:lnTo>
                    <a:pt x="42" y="1"/>
                  </a:lnTo>
                  <a:lnTo>
                    <a:pt x="40" y="0"/>
                  </a:lnTo>
                  <a:lnTo>
                    <a:pt x="37" y="0"/>
                  </a:lnTo>
                  <a:lnTo>
                    <a:pt x="34" y="0"/>
                  </a:lnTo>
                  <a:lnTo>
                    <a:pt x="30" y="1"/>
                  </a:lnTo>
                  <a:lnTo>
                    <a:pt x="26" y="1"/>
                  </a:lnTo>
                  <a:lnTo>
                    <a:pt x="21" y="2"/>
                  </a:lnTo>
                  <a:lnTo>
                    <a:pt x="17" y="2"/>
                  </a:lnTo>
                  <a:lnTo>
                    <a:pt x="11" y="2"/>
                  </a:lnTo>
                  <a:lnTo>
                    <a:pt x="5" y="2"/>
                  </a:lnTo>
                  <a:lnTo>
                    <a:pt x="0" y="5"/>
                  </a:lnTo>
                  <a:close/>
                </a:path>
              </a:pathLst>
            </a:custGeom>
            <a:solidFill>
              <a:srgbClr val="000000"/>
            </a:solidFill>
            <a:ln w="9525">
              <a:noFill/>
              <a:round/>
              <a:headEnd/>
              <a:tailEnd/>
            </a:ln>
          </p:spPr>
          <p:txBody>
            <a:bodyPr/>
            <a:lstStyle/>
            <a:p>
              <a:endParaRPr lang="en-US"/>
            </a:p>
          </p:txBody>
        </p:sp>
        <p:sp>
          <p:nvSpPr>
            <p:cNvPr id="10536" name="Freeform 69"/>
            <p:cNvSpPr>
              <a:spLocks/>
            </p:cNvSpPr>
            <p:nvPr/>
          </p:nvSpPr>
          <p:spPr bwMode="auto">
            <a:xfrm>
              <a:off x="2271" y="3761"/>
              <a:ext cx="59" cy="69"/>
            </a:xfrm>
            <a:custGeom>
              <a:avLst/>
              <a:gdLst>
                <a:gd name="T0" fmla="*/ 42 w 118"/>
                <a:gd name="T1" fmla="*/ 69 h 139"/>
                <a:gd name="T2" fmla="*/ 42 w 118"/>
                <a:gd name="T3" fmla="*/ 66 h 139"/>
                <a:gd name="T4" fmla="*/ 42 w 118"/>
                <a:gd name="T5" fmla="*/ 60 h 139"/>
                <a:gd name="T6" fmla="*/ 44 w 118"/>
                <a:gd name="T7" fmla="*/ 53 h 139"/>
                <a:gd name="T8" fmla="*/ 48 w 118"/>
                <a:gd name="T9" fmla="*/ 46 h 139"/>
                <a:gd name="T10" fmla="*/ 51 w 118"/>
                <a:gd name="T11" fmla="*/ 43 h 139"/>
                <a:gd name="T12" fmla="*/ 54 w 118"/>
                <a:gd name="T13" fmla="*/ 39 h 139"/>
                <a:gd name="T14" fmla="*/ 57 w 118"/>
                <a:gd name="T15" fmla="*/ 33 h 139"/>
                <a:gd name="T16" fmla="*/ 59 w 118"/>
                <a:gd name="T17" fmla="*/ 26 h 139"/>
                <a:gd name="T18" fmla="*/ 59 w 118"/>
                <a:gd name="T19" fmla="*/ 20 h 139"/>
                <a:gd name="T20" fmla="*/ 57 w 118"/>
                <a:gd name="T21" fmla="*/ 13 h 139"/>
                <a:gd name="T22" fmla="*/ 53 w 118"/>
                <a:gd name="T23" fmla="*/ 7 h 139"/>
                <a:gd name="T24" fmla="*/ 44 w 118"/>
                <a:gd name="T25" fmla="*/ 2 h 139"/>
                <a:gd name="T26" fmla="*/ 34 w 118"/>
                <a:gd name="T27" fmla="*/ 0 h 139"/>
                <a:gd name="T28" fmla="*/ 25 w 118"/>
                <a:gd name="T29" fmla="*/ 0 h 139"/>
                <a:gd name="T30" fmla="*/ 17 w 118"/>
                <a:gd name="T31" fmla="*/ 2 h 139"/>
                <a:gd name="T32" fmla="*/ 11 w 118"/>
                <a:gd name="T33" fmla="*/ 6 h 139"/>
                <a:gd name="T34" fmla="*/ 5 w 118"/>
                <a:gd name="T35" fmla="*/ 12 h 139"/>
                <a:gd name="T36" fmla="*/ 2 w 118"/>
                <a:gd name="T37" fmla="*/ 17 h 139"/>
                <a:gd name="T38" fmla="*/ 0 w 118"/>
                <a:gd name="T39" fmla="*/ 23 h 139"/>
                <a:gd name="T40" fmla="*/ 1 w 118"/>
                <a:gd name="T41" fmla="*/ 28 h 139"/>
                <a:gd name="T42" fmla="*/ 3 w 118"/>
                <a:gd name="T43" fmla="*/ 32 h 139"/>
                <a:gd name="T44" fmla="*/ 6 w 118"/>
                <a:gd name="T45" fmla="*/ 37 h 139"/>
                <a:gd name="T46" fmla="*/ 9 w 118"/>
                <a:gd name="T47" fmla="*/ 42 h 139"/>
                <a:gd name="T48" fmla="*/ 14 w 118"/>
                <a:gd name="T49" fmla="*/ 47 h 139"/>
                <a:gd name="T50" fmla="*/ 18 w 118"/>
                <a:gd name="T51" fmla="*/ 51 h 139"/>
                <a:gd name="T52" fmla="*/ 21 w 118"/>
                <a:gd name="T53" fmla="*/ 55 h 139"/>
                <a:gd name="T54" fmla="*/ 23 w 118"/>
                <a:gd name="T55" fmla="*/ 58 h 139"/>
                <a:gd name="T56" fmla="*/ 24 w 118"/>
                <a:gd name="T57" fmla="*/ 61 h 139"/>
                <a:gd name="T58" fmla="*/ 24 w 118"/>
                <a:gd name="T59" fmla="*/ 63 h 139"/>
                <a:gd name="T60" fmla="*/ 24 w 118"/>
                <a:gd name="T61" fmla="*/ 66 h 139"/>
                <a:gd name="T62" fmla="*/ 24 w 118"/>
                <a:gd name="T63" fmla="*/ 69 h 139"/>
                <a:gd name="T64" fmla="*/ 24 w 118"/>
                <a:gd name="T65" fmla="*/ 69 h 139"/>
                <a:gd name="T66" fmla="*/ 42 w 118"/>
                <a:gd name="T67" fmla="*/ 69 h 1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9"/>
                <a:gd name="T104" fmla="*/ 118 w 118"/>
                <a:gd name="T105" fmla="*/ 139 h 1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9">
                  <a:moveTo>
                    <a:pt x="83" y="139"/>
                  </a:moveTo>
                  <a:lnTo>
                    <a:pt x="83" y="133"/>
                  </a:lnTo>
                  <a:lnTo>
                    <a:pt x="84" y="121"/>
                  </a:lnTo>
                  <a:lnTo>
                    <a:pt x="88" y="106"/>
                  </a:lnTo>
                  <a:lnTo>
                    <a:pt x="96" y="93"/>
                  </a:lnTo>
                  <a:lnTo>
                    <a:pt x="101" y="87"/>
                  </a:lnTo>
                  <a:lnTo>
                    <a:pt x="108" y="78"/>
                  </a:lnTo>
                  <a:lnTo>
                    <a:pt x="114" y="66"/>
                  </a:lnTo>
                  <a:lnTo>
                    <a:pt x="118" y="53"/>
                  </a:lnTo>
                  <a:lnTo>
                    <a:pt x="118" y="40"/>
                  </a:lnTo>
                  <a:lnTo>
                    <a:pt x="114" y="26"/>
                  </a:lnTo>
                  <a:lnTo>
                    <a:pt x="105" y="15"/>
                  </a:lnTo>
                  <a:lnTo>
                    <a:pt x="88" y="5"/>
                  </a:lnTo>
                  <a:lnTo>
                    <a:pt x="67" y="0"/>
                  </a:lnTo>
                  <a:lnTo>
                    <a:pt x="50" y="1"/>
                  </a:lnTo>
                  <a:lnTo>
                    <a:pt x="33" y="5"/>
                  </a:lnTo>
                  <a:lnTo>
                    <a:pt x="21" y="13"/>
                  </a:lnTo>
                  <a:lnTo>
                    <a:pt x="10" y="24"/>
                  </a:lnTo>
                  <a:lnTo>
                    <a:pt x="3" y="35"/>
                  </a:lnTo>
                  <a:lnTo>
                    <a:pt x="0" y="47"/>
                  </a:lnTo>
                  <a:lnTo>
                    <a:pt x="1" y="56"/>
                  </a:lnTo>
                  <a:lnTo>
                    <a:pt x="5" y="65"/>
                  </a:lnTo>
                  <a:lnTo>
                    <a:pt x="12" y="74"/>
                  </a:lnTo>
                  <a:lnTo>
                    <a:pt x="18" y="85"/>
                  </a:lnTo>
                  <a:lnTo>
                    <a:pt x="27" y="94"/>
                  </a:lnTo>
                  <a:lnTo>
                    <a:pt x="35" y="103"/>
                  </a:lnTo>
                  <a:lnTo>
                    <a:pt x="42" y="111"/>
                  </a:lnTo>
                  <a:lnTo>
                    <a:pt x="46" y="117"/>
                  </a:lnTo>
                  <a:lnTo>
                    <a:pt x="48" y="122"/>
                  </a:lnTo>
                  <a:lnTo>
                    <a:pt x="48" y="127"/>
                  </a:lnTo>
                  <a:lnTo>
                    <a:pt x="48" y="133"/>
                  </a:lnTo>
                  <a:lnTo>
                    <a:pt x="48" y="138"/>
                  </a:lnTo>
                  <a:lnTo>
                    <a:pt x="48" y="139"/>
                  </a:lnTo>
                  <a:lnTo>
                    <a:pt x="83" y="139"/>
                  </a:lnTo>
                  <a:close/>
                </a:path>
              </a:pathLst>
            </a:custGeom>
            <a:solidFill>
              <a:srgbClr val="FFFF00"/>
            </a:solidFill>
            <a:ln w="9525">
              <a:noFill/>
              <a:round/>
              <a:headEnd/>
              <a:tailEnd/>
            </a:ln>
          </p:spPr>
          <p:txBody>
            <a:bodyPr/>
            <a:lstStyle/>
            <a:p>
              <a:endParaRPr lang="en-US"/>
            </a:p>
          </p:txBody>
        </p:sp>
        <p:sp>
          <p:nvSpPr>
            <p:cNvPr id="10537" name="Freeform 70"/>
            <p:cNvSpPr>
              <a:spLocks/>
            </p:cNvSpPr>
            <p:nvPr/>
          </p:nvSpPr>
          <p:spPr bwMode="auto">
            <a:xfrm>
              <a:off x="2268" y="3758"/>
              <a:ext cx="66" cy="72"/>
            </a:xfrm>
            <a:custGeom>
              <a:avLst/>
              <a:gdLst>
                <a:gd name="T0" fmla="*/ 45 w 133"/>
                <a:gd name="T1" fmla="*/ 69 h 143"/>
                <a:gd name="T2" fmla="*/ 49 w 133"/>
                <a:gd name="T3" fmla="*/ 59 h 143"/>
                <a:gd name="T4" fmla="*/ 58 w 133"/>
                <a:gd name="T5" fmla="*/ 49 h 143"/>
                <a:gd name="T6" fmla="*/ 65 w 133"/>
                <a:gd name="T7" fmla="*/ 38 h 143"/>
                <a:gd name="T8" fmla="*/ 66 w 133"/>
                <a:gd name="T9" fmla="*/ 26 h 143"/>
                <a:gd name="T10" fmla="*/ 63 w 133"/>
                <a:gd name="T11" fmla="*/ 15 h 143"/>
                <a:gd name="T12" fmla="*/ 57 w 133"/>
                <a:gd name="T13" fmla="*/ 8 h 143"/>
                <a:gd name="T14" fmla="*/ 52 w 133"/>
                <a:gd name="T15" fmla="*/ 5 h 143"/>
                <a:gd name="T16" fmla="*/ 45 w 133"/>
                <a:gd name="T17" fmla="*/ 2 h 143"/>
                <a:gd name="T18" fmla="*/ 36 w 133"/>
                <a:gd name="T19" fmla="*/ 0 h 143"/>
                <a:gd name="T20" fmla="*/ 23 w 133"/>
                <a:gd name="T21" fmla="*/ 1 h 143"/>
                <a:gd name="T22" fmla="*/ 9 w 133"/>
                <a:gd name="T23" fmla="*/ 9 h 143"/>
                <a:gd name="T24" fmla="*/ 1 w 133"/>
                <a:gd name="T25" fmla="*/ 20 h 143"/>
                <a:gd name="T26" fmla="*/ 2 w 133"/>
                <a:gd name="T27" fmla="*/ 36 h 143"/>
                <a:gd name="T28" fmla="*/ 10 w 133"/>
                <a:gd name="T29" fmla="*/ 49 h 143"/>
                <a:gd name="T30" fmla="*/ 17 w 133"/>
                <a:gd name="T31" fmla="*/ 56 h 143"/>
                <a:gd name="T32" fmla="*/ 23 w 133"/>
                <a:gd name="T33" fmla="*/ 61 h 143"/>
                <a:gd name="T34" fmla="*/ 26 w 133"/>
                <a:gd name="T35" fmla="*/ 67 h 143"/>
                <a:gd name="T36" fmla="*/ 28 w 133"/>
                <a:gd name="T37" fmla="*/ 71 h 143"/>
                <a:gd name="T38" fmla="*/ 29 w 133"/>
                <a:gd name="T39" fmla="*/ 62 h 143"/>
                <a:gd name="T40" fmla="*/ 21 w 133"/>
                <a:gd name="T41" fmla="*/ 55 h 143"/>
                <a:gd name="T42" fmla="*/ 15 w 133"/>
                <a:gd name="T43" fmla="*/ 50 h 143"/>
                <a:gd name="T44" fmla="*/ 10 w 133"/>
                <a:gd name="T45" fmla="*/ 43 h 143"/>
                <a:gd name="T46" fmla="*/ 7 w 133"/>
                <a:gd name="T47" fmla="*/ 36 h 143"/>
                <a:gd name="T48" fmla="*/ 6 w 133"/>
                <a:gd name="T49" fmla="*/ 26 h 143"/>
                <a:gd name="T50" fmla="*/ 10 w 133"/>
                <a:gd name="T51" fmla="*/ 16 h 143"/>
                <a:gd name="T52" fmla="*/ 19 w 133"/>
                <a:gd name="T53" fmla="*/ 9 h 143"/>
                <a:gd name="T54" fmla="*/ 31 w 133"/>
                <a:gd name="T55" fmla="*/ 5 h 143"/>
                <a:gd name="T56" fmla="*/ 45 w 133"/>
                <a:gd name="T57" fmla="*/ 7 h 143"/>
                <a:gd name="T58" fmla="*/ 55 w 133"/>
                <a:gd name="T59" fmla="*/ 13 h 143"/>
                <a:gd name="T60" fmla="*/ 59 w 133"/>
                <a:gd name="T61" fmla="*/ 22 h 143"/>
                <a:gd name="T62" fmla="*/ 60 w 133"/>
                <a:gd name="T63" fmla="*/ 33 h 143"/>
                <a:gd name="T64" fmla="*/ 56 w 133"/>
                <a:gd name="T65" fmla="*/ 43 h 143"/>
                <a:gd name="T66" fmla="*/ 49 w 133"/>
                <a:gd name="T67" fmla="*/ 50 h 143"/>
                <a:gd name="T68" fmla="*/ 44 w 133"/>
                <a:gd name="T69" fmla="*/ 57 h 143"/>
                <a:gd name="T70" fmla="*/ 43 w 133"/>
                <a:gd name="T71" fmla="*/ 65 h 14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3"/>
                <a:gd name="T109" fmla="*/ 0 h 143"/>
                <a:gd name="T110" fmla="*/ 133 w 133"/>
                <a:gd name="T111" fmla="*/ 143 h 14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3" h="143">
                  <a:moveTo>
                    <a:pt x="91" y="141"/>
                  </a:moveTo>
                  <a:lnTo>
                    <a:pt x="91" y="137"/>
                  </a:lnTo>
                  <a:lnTo>
                    <a:pt x="94" y="128"/>
                  </a:lnTo>
                  <a:lnTo>
                    <a:pt x="98" y="117"/>
                  </a:lnTo>
                  <a:lnTo>
                    <a:pt x="106" y="108"/>
                  </a:lnTo>
                  <a:lnTo>
                    <a:pt x="117" y="98"/>
                  </a:lnTo>
                  <a:lnTo>
                    <a:pt x="125" y="86"/>
                  </a:lnTo>
                  <a:lnTo>
                    <a:pt x="130" y="75"/>
                  </a:lnTo>
                  <a:lnTo>
                    <a:pt x="133" y="63"/>
                  </a:lnTo>
                  <a:lnTo>
                    <a:pt x="133" y="51"/>
                  </a:lnTo>
                  <a:lnTo>
                    <a:pt x="132" y="39"/>
                  </a:lnTo>
                  <a:lnTo>
                    <a:pt x="126" y="29"/>
                  </a:lnTo>
                  <a:lnTo>
                    <a:pt x="119" y="20"/>
                  </a:lnTo>
                  <a:lnTo>
                    <a:pt x="115" y="16"/>
                  </a:lnTo>
                  <a:lnTo>
                    <a:pt x="110" y="13"/>
                  </a:lnTo>
                  <a:lnTo>
                    <a:pt x="105" y="9"/>
                  </a:lnTo>
                  <a:lnTo>
                    <a:pt x="98" y="6"/>
                  </a:lnTo>
                  <a:lnTo>
                    <a:pt x="90" y="3"/>
                  </a:lnTo>
                  <a:lnTo>
                    <a:pt x="82" y="1"/>
                  </a:lnTo>
                  <a:lnTo>
                    <a:pt x="73" y="0"/>
                  </a:lnTo>
                  <a:lnTo>
                    <a:pt x="62" y="0"/>
                  </a:lnTo>
                  <a:lnTo>
                    <a:pt x="46" y="2"/>
                  </a:lnTo>
                  <a:lnTo>
                    <a:pt x="31" y="8"/>
                  </a:lnTo>
                  <a:lnTo>
                    <a:pt x="19" y="17"/>
                  </a:lnTo>
                  <a:lnTo>
                    <a:pt x="8" y="28"/>
                  </a:lnTo>
                  <a:lnTo>
                    <a:pt x="3" y="40"/>
                  </a:lnTo>
                  <a:lnTo>
                    <a:pt x="0" y="55"/>
                  </a:lnTo>
                  <a:lnTo>
                    <a:pt x="4" y="71"/>
                  </a:lnTo>
                  <a:lnTo>
                    <a:pt x="13" y="89"/>
                  </a:lnTo>
                  <a:lnTo>
                    <a:pt x="21" y="98"/>
                  </a:lnTo>
                  <a:lnTo>
                    <a:pt x="28" y="106"/>
                  </a:lnTo>
                  <a:lnTo>
                    <a:pt x="35" y="112"/>
                  </a:lnTo>
                  <a:lnTo>
                    <a:pt x="42" y="116"/>
                  </a:lnTo>
                  <a:lnTo>
                    <a:pt x="46" y="121"/>
                  </a:lnTo>
                  <a:lnTo>
                    <a:pt x="51" y="127"/>
                  </a:lnTo>
                  <a:lnTo>
                    <a:pt x="53" y="134"/>
                  </a:lnTo>
                  <a:lnTo>
                    <a:pt x="54" y="143"/>
                  </a:lnTo>
                  <a:lnTo>
                    <a:pt x="57" y="141"/>
                  </a:lnTo>
                  <a:lnTo>
                    <a:pt x="60" y="134"/>
                  </a:lnTo>
                  <a:lnTo>
                    <a:pt x="59" y="124"/>
                  </a:lnTo>
                  <a:lnTo>
                    <a:pt x="49" y="114"/>
                  </a:lnTo>
                  <a:lnTo>
                    <a:pt x="43" y="109"/>
                  </a:lnTo>
                  <a:lnTo>
                    <a:pt x="37" y="105"/>
                  </a:lnTo>
                  <a:lnTo>
                    <a:pt x="31" y="99"/>
                  </a:lnTo>
                  <a:lnTo>
                    <a:pt x="26" y="93"/>
                  </a:lnTo>
                  <a:lnTo>
                    <a:pt x="21" y="86"/>
                  </a:lnTo>
                  <a:lnTo>
                    <a:pt x="18" y="79"/>
                  </a:lnTo>
                  <a:lnTo>
                    <a:pt x="15" y="71"/>
                  </a:lnTo>
                  <a:lnTo>
                    <a:pt x="13" y="62"/>
                  </a:lnTo>
                  <a:lnTo>
                    <a:pt x="13" y="51"/>
                  </a:lnTo>
                  <a:lnTo>
                    <a:pt x="16" y="41"/>
                  </a:lnTo>
                  <a:lnTo>
                    <a:pt x="21" y="32"/>
                  </a:lnTo>
                  <a:lnTo>
                    <a:pt x="29" y="24"/>
                  </a:lnTo>
                  <a:lnTo>
                    <a:pt x="38" y="17"/>
                  </a:lnTo>
                  <a:lnTo>
                    <a:pt x="50" y="13"/>
                  </a:lnTo>
                  <a:lnTo>
                    <a:pt x="62" y="10"/>
                  </a:lnTo>
                  <a:lnTo>
                    <a:pt x="77" y="10"/>
                  </a:lnTo>
                  <a:lnTo>
                    <a:pt x="91" y="13"/>
                  </a:lnTo>
                  <a:lnTo>
                    <a:pt x="102" y="18"/>
                  </a:lnTo>
                  <a:lnTo>
                    <a:pt x="111" y="25"/>
                  </a:lnTo>
                  <a:lnTo>
                    <a:pt x="117" y="34"/>
                  </a:lnTo>
                  <a:lnTo>
                    <a:pt x="119" y="44"/>
                  </a:lnTo>
                  <a:lnTo>
                    <a:pt x="120" y="55"/>
                  </a:lnTo>
                  <a:lnTo>
                    <a:pt x="120" y="66"/>
                  </a:lnTo>
                  <a:lnTo>
                    <a:pt x="117" y="76"/>
                  </a:lnTo>
                  <a:lnTo>
                    <a:pt x="112" y="85"/>
                  </a:lnTo>
                  <a:lnTo>
                    <a:pt x="106" y="93"/>
                  </a:lnTo>
                  <a:lnTo>
                    <a:pt x="99" y="100"/>
                  </a:lnTo>
                  <a:lnTo>
                    <a:pt x="94" y="107"/>
                  </a:lnTo>
                  <a:lnTo>
                    <a:pt x="89" y="114"/>
                  </a:lnTo>
                  <a:lnTo>
                    <a:pt x="86" y="121"/>
                  </a:lnTo>
                  <a:lnTo>
                    <a:pt x="87" y="130"/>
                  </a:lnTo>
                  <a:lnTo>
                    <a:pt x="91" y="141"/>
                  </a:lnTo>
                  <a:close/>
                </a:path>
              </a:pathLst>
            </a:custGeom>
            <a:solidFill>
              <a:srgbClr val="000000"/>
            </a:solidFill>
            <a:ln w="9525">
              <a:noFill/>
              <a:round/>
              <a:headEnd/>
              <a:tailEnd/>
            </a:ln>
          </p:spPr>
          <p:txBody>
            <a:bodyPr/>
            <a:lstStyle/>
            <a:p>
              <a:endParaRPr lang="en-US"/>
            </a:p>
          </p:txBody>
        </p:sp>
        <p:sp>
          <p:nvSpPr>
            <p:cNvPr id="10538" name="Freeform 71"/>
            <p:cNvSpPr>
              <a:spLocks/>
            </p:cNvSpPr>
            <p:nvPr/>
          </p:nvSpPr>
          <p:spPr bwMode="auto">
            <a:xfrm>
              <a:off x="2293" y="3779"/>
              <a:ext cx="20" cy="27"/>
            </a:xfrm>
            <a:custGeom>
              <a:avLst/>
              <a:gdLst>
                <a:gd name="T0" fmla="*/ 11 w 39"/>
                <a:gd name="T1" fmla="*/ 0 h 54"/>
                <a:gd name="T2" fmla="*/ 10 w 39"/>
                <a:gd name="T3" fmla="*/ 0 h 54"/>
                <a:gd name="T4" fmla="*/ 8 w 39"/>
                <a:gd name="T5" fmla="*/ 1 h 54"/>
                <a:gd name="T6" fmla="*/ 5 w 39"/>
                <a:gd name="T7" fmla="*/ 2 h 54"/>
                <a:gd name="T8" fmla="*/ 3 w 39"/>
                <a:gd name="T9" fmla="*/ 3 h 54"/>
                <a:gd name="T10" fmla="*/ 1 w 39"/>
                <a:gd name="T11" fmla="*/ 3 h 54"/>
                <a:gd name="T12" fmla="*/ 0 w 39"/>
                <a:gd name="T13" fmla="*/ 5 h 54"/>
                <a:gd name="T14" fmla="*/ 1 w 39"/>
                <a:gd name="T15" fmla="*/ 6 h 54"/>
                <a:gd name="T16" fmla="*/ 3 w 39"/>
                <a:gd name="T17" fmla="*/ 7 h 54"/>
                <a:gd name="T18" fmla="*/ 9 w 39"/>
                <a:gd name="T19" fmla="*/ 10 h 54"/>
                <a:gd name="T20" fmla="*/ 12 w 39"/>
                <a:gd name="T21" fmla="*/ 11 h 54"/>
                <a:gd name="T22" fmla="*/ 12 w 39"/>
                <a:gd name="T23" fmla="*/ 13 h 54"/>
                <a:gd name="T24" fmla="*/ 8 w 39"/>
                <a:gd name="T25" fmla="*/ 14 h 54"/>
                <a:gd name="T26" fmla="*/ 5 w 39"/>
                <a:gd name="T27" fmla="*/ 18 h 54"/>
                <a:gd name="T28" fmla="*/ 4 w 39"/>
                <a:gd name="T29" fmla="*/ 21 h 54"/>
                <a:gd name="T30" fmla="*/ 7 w 39"/>
                <a:gd name="T31" fmla="*/ 25 h 54"/>
                <a:gd name="T32" fmla="*/ 12 w 39"/>
                <a:gd name="T33" fmla="*/ 27 h 54"/>
                <a:gd name="T34" fmla="*/ 11 w 39"/>
                <a:gd name="T35" fmla="*/ 26 h 54"/>
                <a:gd name="T36" fmla="*/ 10 w 39"/>
                <a:gd name="T37" fmla="*/ 23 h 54"/>
                <a:gd name="T38" fmla="*/ 10 w 39"/>
                <a:gd name="T39" fmla="*/ 19 h 54"/>
                <a:gd name="T40" fmla="*/ 14 w 39"/>
                <a:gd name="T41" fmla="*/ 17 h 54"/>
                <a:gd name="T42" fmla="*/ 18 w 39"/>
                <a:gd name="T43" fmla="*/ 15 h 54"/>
                <a:gd name="T44" fmla="*/ 20 w 39"/>
                <a:gd name="T45" fmla="*/ 12 h 54"/>
                <a:gd name="T46" fmla="*/ 19 w 39"/>
                <a:gd name="T47" fmla="*/ 10 h 54"/>
                <a:gd name="T48" fmla="*/ 17 w 39"/>
                <a:gd name="T49" fmla="*/ 7 h 54"/>
                <a:gd name="T50" fmla="*/ 13 w 39"/>
                <a:gd name="T51" fmla="*/ 7 h 54"/>
                <a:gd name="T52" fmla="*/ 10 w 39"/>
                <a:gd name="T53" fmla="*/ 5 h 54"/>
                <a:gd name="T54" fmla="*/ 8 w 39"/>
                <a:gd name="T55" fmla="*/ 3 h 54"/>
                <a:gd name="T56" fmla="*/ 11 w 39"/>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
                <a:gd name="T88" fmla="*/ 0 h 54"/>
                <a:gd name="T89" fmla="*/ 39 w 39"/>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 h="54">
                  <a:moveTo>
                    <a:pt x="21" y="0"/>
                  </a:moveTo>
                  <a:lnTo>
                    <a:pt x="20" y="0"/>
                  </a:lnTo>
                  <a:lnTo>
                    <a:pt x="16" y="1"/>
                  </a:lnTo>
                  <a:lnTo>
                    <a:pt x="10" y="3"/>
                  </a:lnTo>
                  <a:lnTo>
                    <a:pt x="6" y="5"/>
                  </a:lnTo>
                  <a:lnTo>
                    <a:pt x="2" y="7"/>
                  </a:lnTo>
                  <a:lnTo>
                    <a:pt x="0" y="9"/>
                  </a:lnTo>
                  <a:lnTo>
                    <a:pt x="1" y="12"/>
                  </a:lnTo>
                  <a:lnTo>
                    <a:pt x="6" y="14"/>
                  </a:lnTo>
                  <a:lnTo>
                    <a:pt x="18" y="19"/>
                  </a:lnTo>
                  <a:lnTo>
                    <a:pt x="24" y="22"/>
                  </a:lnTo>
                  <a:lnTo>
                    <a:pt x="24" y="26"/>
                  </a:lnTo>
                  <a:lnTo>
                    <a:pt x="16" y="29"/>
                  </a:lnTo>
                  <a:lnTo>
                    <a:pt x="9" y="35"/>
                  </a:lnTo>
                  <a:lnTo>
                    <a:pt x="8" y="42"/>
                  </a:lnTo>
                  <a:lnTo>
                    <a:pt x="14" y="50"/>
                  </a:lnTo>
                  <a:lnTo>
                    <a:pt x="24" y="54"/>
                  </a:lnTo>
                  <a:lnTo>
                    <a:pt x="22" y="52"/>
                  </a:lnTo>
                  <a:lnTo>
                    <a:pt x="20" y="45"/>
                  </a:lnTo>
                  <a:lnTo>
                    <a:pt x="20" y="38"/>
                  </a:lnTo>
                  <a:lnTo>
                    <a:pt x="28" y="34"/>
                  </a:lnTo>
                  <a:lnTo>
                    <a:pt x="36" y="30"/>
                  </a:lnTo>
                  <a:lnTo>
                    <a:pt x="39" y="24"/>
                  </a:lnTo>
                  <a:lnTo>
                    <a:pt x="38" y="20"/>
                  </a:lnTo>
                  <a:lnTo>
                    <a:pt x="33" y="15"/>
                  </a:lnTo>
                  <a:lnTo>
                    <a:pt x="26" y="13"/>
                  </a:lnTo>
                  <a:lnTo>
                    <a:pt x="20" y="9"/>
                  </a:lnTo>
                  <a:lnTo>
                    <a:pt x="16" y="6"/>
                  </a:lnTo>
                  <a:lnTo>
                    <a:pt x="21" y="0"/>
                  </a:lnTo>
                  <a:close/>
                </a:path>
              </a:pathLst>
            </a:custGeom>
            <a:solidFill>
              <a:srgbClr val="000000"/>
            </a:solidFill>
            <a:ln w="9525">
              <a:noFill/>
              <a:round/>
              <a:headEnd/>
              <a:tailEnd/>
            </a:ln>
          </p:spPr>
          <p:txBody>
            <a:bodyPr/>
            <a:lstStyle/>
            <a:p>
              <a:endParaRPr lang="en-US"/>
            </a:p>
          </p:txBody>
        </p:sp>
        <p:sp>
          <p:nvSpPr>
            <p:cNvPr id="10539" name="Freeform 72"/>
            <p:cNvSpPr>
              <a:spLocks/>
            </p:cNvSpPr>
            <p:nvPr/>
          </p:nvSpPr>
          <p:spPr bwMode="auto">
            <a:xfrm>
              <a:off x="2342" y="3758"/>
              <a:ext cx="22" cy="12"/>
            </a:xfrm>
            <a:custGeom>
              <a:avLst/>
              <a:gdLst>
                <a:gd name="T0" fmla="*/ 0 w 44"/>
                <a:gd name="T1" fmla="*/ 12 h 23"/>
                <a:gd name="T2" fmla="*/ 1 w 44"/>
                <a:gd name="T3" fmla="*/ 11 h 23"/>
                <a:gd name="T4" fmla="*/ 3 w 44"/>
                <a:gd name="T5" fmla="*/ 9 h 23"/>
                <a:gd name="T6" fmla="*/ 6 w 44"/>
                <a:gd name="T7" fmla="*/ 7 h 23"/>
                <a:gd name="T8" fmla="*/ 10 w 44"/>
                <a:gd name="T9" fmla="*/ 4 h 23"/>
                <a:gd name="T10" fmla="*/ 13 w 44"/>
                <a:gd name="T11" fmla="*/ 1 h 23"/>
                <a:gd name="T12" fmla="*/ 17 w 44"/>
                <a:gd name="T13" fmla="*/ 0 h 23"/>
                <a:gd name="T14" fmla="*/ 20 w 44"/>
                <a:gd name="T15" fmla="*/ 0 h 23"/>
                <a:gd name="T16" fmla="*/ 22 w 44"/>
                <a:gd name="T17" fmla="*/ 2 h 23"/>
                <a:gd name="T18" fmla="*/ 22 w 44"/>
                <a:gd name="T19" fmla="*/ 4 h 23"/>
                <a:gd name="T20" fmla="*/ 20 w 44"/>
                <a:gd name="T21" fmla="*/ 7 h 23"/>
                <a:gd name="T22" fmla="*/ 16 w 44"/>
                <a:gd name="T23" fmla="*/ 8 h 23"/>
                <a:gd name="T24" fmla="*/ 12 w 44"/>
                <a:gd name="T25" fmla="*/ 9 h 23"/>
                <a:gd name="T26" fmla="*/ 7 w 44"/>
                <a:gd name="T27" fmla="*/ 11 h 23"/>
                <a:gd name="T28" fmla="*/ 4 w 44"/>
                <a:gd name="T29" fmla="*/ 11 h 23"/>
                <a:gd name="T30" fmla="*/ 1 w 44"/>
                <a:gd name="T31" fmla="*/ 12 h 23"/>
                <a:gd name="T32" fmla="*/ 0 w 44"/>
                <a:gd name="T33" fmla="*/ 1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0" y="23"/>
                  </a:moveTo>
                  <a:lnTo>
                    <a:pt x="1" y="22"/>
                  </a:lnTo>
                  <a:lnTo>
                    <a:pt x="6" y="17"/>
                  </a:lnTo>
                  <a:lnTo>
                    <a:pt x="11" y="13"/>
                  </a:lnTo>
                  <a:lnTo>
                    <a:pt x="19" y="7"/>
                  </a:lnTo>
                  <a:lnTo>
                    <a:pt x="26" y="2"/>
                  </a:lnTo>
                  <a:lnTo>
                    <a:pt x="34" y="0"/>
                  </a:lnTo>
                  <a:lnTo>
                    <a:pt x="40" y="0"/>
                  </a:lnTo>
                  <a:lnTo>
                    <a:pt x="44" y="3"/>
                  </a:lnTo>
                  <a:lnTo>
                    <a:pt x="44" y="8"/>
                  </a:lnTo>
                  <a:lnTo>
                    <a:pt x="39" y="13"/>
                  </a:lnTo>
                  <a:lnTo>
                    <a:pt x="32" y="16"/>
                  </a:lnTo>
                  <a:lnTo>
                    <a:pt x="24" y="18"/>
                  </a:lnTo>
                  <a:lnTo>
                    <a:pt x="15" y="21"/>
                  </a:lnTo>
                  <a:lnTo>
                    <a:pt x="8" y="22"/>
                  </a:lnTo>
                  <a:lnTo>
                    <a:pt x="2" y="23"/>
                  </a:lnTo>
                  <a:lnTo>
                    <a:pt x="0" y="23"/>
                  </a:lnTo>
                  <a:close/>
                </a:path>
              </a:pathLst>
            </a:custGeom>
            <a:solidFill>
              <a:srgbClr val="000000"/>
            </a:solidFill>
            <a:ln w="9525">
              <a:noFill/>
              <a:round/>
              <a:headEnd/>
              <a:tailEnd/>
            </a:ln>
          </p:spPr>
          <p:txBody>
            <a:bodyPr/>
            <a:lstStyle/>
            <a:p>
              <a:endParaRPr lang="en-US"/>
            </a:p>
          </p:txBody>
        </p:sp>
        <p:sp>
          <p:nvSpPr>
            <p:cNvPr id="10540" name="Freeform 73"/>
            <p:cNvSpPr>
              <a:spLocks/>
            </p:cNvSpPr>
            <p:nvPr/>
          </p:nvSpPr>
          <p:spPr bwMode="auto">
            <a:xfrm>
              <a:off x="2349" y="3782"/>
              <a:ext cx="20" cy="6"/>
            </a:xfrm>
            <a:custGeom>
              <a:avLst/>
              <a:gdLst>
                <a:gd name="T0" fmla="*/ 0 w 40"/>
                <a:gd name="T1" fmla="*/ 3 h 14"/>
                <a:gd name="T2" fmla="*/ 1 w 40"/>
                <a:gd name="T3" fmla="*/ 3 h 14"/>
                <a:gd name="T4" fmla="*/ 3 w 40"/>
                <a:gd name="T5" fmla="*/ 3 h 14"/>
                <a:gd name="T6" fmla="*/ 6 w 40"/>
                <a:gd name="T7" fmla="*/ 1 h 14"/>
                <a:gd name="T8" fmla="*/ 10 w 40"/>
                <a:gd name="T9" fmla="*/ 0 h 14"/>
                <a:gd name="T10" fmla="*/ 14 w 40"/>
                <a:gd name="T11" fmla="*/ 0 h 14"/>
                <a:gd name="T12" fmla="*/ 17 w 40"/>
                <a:gd name="T13" fmla="*/ 0 h 14"/>
                <a:gd name="T14" fmla="*/ 20 w 40"/>
                <a:gd name="T15" fmla="*/ 1 h 14"/>
                <a:gd name="T16" fmla="*/ 20 w 40"/>
                <a:gd name="T17" fmla="*/ 3 h 14"/>
                <a:gd name="T18" fmla="*/ 19 w 40"/>
                <a:gd name="T19" fmla="*/ 5 h 14"/>
                <a:gd name="T20" fmla="*/ 17 w 40"/>
                <a:gd name="T21" fmla="*/ 6 h 14"/>
                <a:gd name="T22" fmla="*/ 13 w 40"/>
                <a:gd name="T23" fmla="*/ 6 h 14"/>
                <a:gd name="T24" fmla="*/ 10 w 40"/>
                <a:gd name="T25" fmla="*/ 6 h 14"/>
                <a:gd name="T26" fmla="*/ 6 w 40"/>
                <a:gd name="T27" fmla="*/ 5 h 14"/>
                <a:gd name="T28" fmla="*/ 3 w 40"/>
                <a:gd name="T29" fmla="*/ 4 h 14"/>
                <a:gd name="T30" fmla="*/ 1 w 40"/>
                <a:gd name="T31" fmla="*/ 4 h 14"/>
                <a:gd name="T32" fmla="*/ 0 w 40"/>
                <a:gd name="T33" fmla="*/ 3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4"/>
                <a:gd name="T53" fmla="*/ 40 w 40"/>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4">
                  <a:moveTo>
                    <a:pt x="0" y="8"/>
                  </a:moveTo>
                  <a:lnTo>
                    <a:pt x="2" y="7"/>
                  </a:lnTo>
                  <a:lnTo>
                    <a:pt x="6" y="6"/>
                  </a:lnTo>
                  <a:lnTo>
                    <a:pt x="13" y="3"/>
                  </a:lnTo>
                  <a:lnTo>
                    <a:pt x="20" y="1"/>
                  </a:lnTo>
                  <a:lnTo>
                    <a:pt x="28" y="0"/>
                  </a:lnTo>
                  <a:lnTo>
                    <a:pt x="34" y="0"/>
                  </a:lnTo>
                  <a:lnTo>
                    <a:pt x="39" y="2"/>
                  </a:lnTo>
                  <a:lnTo>
                    <a:pt x="40" y="7"/>
                  </a:lnTo>
                  <a:lnTo>
                    <a:pt x="38" y="12"/>
                  </a:lnTo>
                  <a:lnTo>
                    <a:pt x="33" y="14"/>
                  </a:lnTo>
                  <a:lnTo>
                    <a:pt x="26" y="14"/>
                  </a:lnTo>
                  <a:lnTo>
                    <a:pt x="19" y="14"/>
                  </a:lnTo>
                  <a:lnTo>
                    <a:pt x="12" y="12"/>
                  </a:lnTo>
                  <a:lnTo>
                    <a:pt x="5" y="10"/>
                  </a:lnTo>
                  <a:lnTo>
                    <a:pt x="1" y="9"/>
                  </a:lnTo>
                  <a:lnTo>
                    <a:pt x="0" y="8"/>
                  </a:lnTo>
                  <a:close/>
                </a:path>
              </a:pathLst>
            </a:custGeom>
            <a:solidFill>
              <a:srgbClr val="000000"/>
            </a:solidFill>
            <a:ln w="9525">
              <a:noFill/>
              <a:round/>
              <a:headEnd/>
              <a:tailEnd/>
            </a:ln>
          </p:spPr>
          <p:txBody>
            <a:bodyPr/>
            <a:lstStyle/>
            <a:p>
              <a:endParaRPr lang="en-US"/>
            </a:p>
          </p:txBody>
        </p:sp>
        <p:sp>
          <p:nvSpPr>
            <p:cNvPr id="10541" name="Freeform 74"/>
            <p:cNvSpPr>
              <a:spLocks/>
            </p:cNvSpPr>
            <p:nvPr/>
          </p:nvSpPr>
          <p:spPr bwMode="auto">
            <a:xfrm>
              <a:off x="2349" y="3802"/>
              <a:ext cx="20" cy="10"/>
            </a:xfrm>
            <a:custGeom>
              <a:avLst/>
              <a:gdLst>
                <a:gd name="T0" fmla="*/ 0 w 39"/>
                <a:gd name="T1" fmla="*/ 0 h 21"/>
                <a:gd name="T2" fmla="*/ 1 w 39"/>
                <a:gd name="T3" fmla="*/ 0 h 21"/>
                <a:gd name="T4" fmla="*/ 4 w 39"/>
                <a:gd name="T5" fmla="*/ 0 h 21"/>
                <a:gd name="T6" fmla="*/ 7 w 39"/>
                <a:gd name="T7" fmla="*/ 1 h 21"/>
                <a:gd name="T8" fmla="*/ 11 w 39"/>
                <a:gd name="T9" fmla="*/ 2 h 21"/>
                <a:gd name="T10" fmla="*/ 15 w 39"/>
                <a:gd name="T11" fmla="*/ 3 h 21"/>
                <a:gd name="T12" fmla="*/ 18 w 39"/>
                <a:gd name="T13" fmla="*/ 5 h 21"/>
                <a:gd name="T14" fmla="*/ 20 w 39"/>
                <a:gd name="T15" fmla="*/ 6 h 21"/>
                <a:gd name="T16" fmla="*/ 19 w 39"/>
                <a:gd name="T17" fmla="*/ 8 h 21"/>
                <a:gd name="T18" fmla="*/ 17 w 39"/>
                <a:gd name="T19" fmla="*/ 10 h 21"/>
                <a:gd name="T20" fmla="*/ 14 w 39"/>
                <a:gd name="T21" fmla="*/ 10 h 21"/>
                <a:gd name="T22" fmla="*/ 10 w 39"/>
                <a:gd name="T23" fmla="*/ 9 h 21"/>
                <a:gd name="T24" fmla="*/ 8 w 39"/>
                <a:gd name="T25" fmla="*/ 7 h 21"/>
                <a:gd name="T26" fmla="*/ 5 w 39"/>
                <a:gd name="T27" fmla="*/ 5 h 21"/>
                <a:gd name="T28" fmla="*/ 2 w 39"/>
                <a:gd name="T29" fmla="*/ 2 h 21"/>
                <a:gd name="T30" fmla="*/ 1 w 39"/>
                <a:gd name="T31" fmla="*/ 0 h 21"/>
                <a:gd name="T32" fmla="*/ 0 w 39"/>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21"/>
                <a:gd name="T53" fmla="*/ 39 w 39"/>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21">
                  <a:moveTo>
                    <a:pt x="0" y="0"/>
                  </a:moveTo>
                  <a:lnTo>
                    <a:pt x="2" y="0"/>
                  </a:lnTo>
                  <a:lnTo>
                    <a:pt x="7" y="1"/>
                  </a:lnTo>
                  <a:lnTo>
                    <a:pt x="14" y="3"/>
                  </a:lnTo>
                  <a:lnTo>
                    <a:pt x="22" y="5"/>
                  </a:lnTo>
                  <a:lnTo>
                    <a:pt x="30" y="7"/>
                  </a:lnTo>
                  <a:lnTo>
                    <a:pt x="35" y="10"/>
                  </a:lnTo>
                  <a:lnTo>
                    <a:pt x="39" y="13"/>
                  </a:lnTo>
                  <a:lnTo>
                    <a:pt x="38" y="16"/>
                  </a:lnTo>
                  <a:lnTo>
                    <a:pt x="33" y="20"/>
                  </a:lnTo>
                  <a:lnTo>
                    <a:pt x="27" y="21"/>
                  </a:lnTo>
                  <a:lnTo>
                    <a:pt x="20" y="19"/>
                  </a:lnTo>
                  <a:lnTo>
                    <a:pt x="15" y="14"/>
                  </a:lnTo>
                  <a:lnTo>
                    <a:pt x="9" y="10"/>
                  </a:lnTo>
                  <a:lnTo>
                    <a:pt x="4" y="5"/>
                  </a:lnTo>
                  <a:lnTo>
                    <a:pt x="1" y="1"/>
                  </a:lnTo>
                  <a:lnTo>
                    <a:pt x="0" y="0"/>
                  </a:lnTo>
                  <a:close/>
                </a:path>
              </a:pathLst>
            </a:custGeom>
            <a:solidFill>
              <a:srgbClr val="000000"/>
            </a:solidFill>
            <a:ln w="9525">
              <a:noFill/>
              <a:round/>
              <a:headEnd/>
              <a:tailEnd/>
            </a:ln>
          </p:spPr>
          <p:txBody>
            <a:bodyPr/>
            <a:lstStyle/>
            <a:p>
              <a:endParaRPr lang="en-US"/>
            </a:p>
          </p:txBody>
        </p:sp>
        <p:sp>
          <p:nvSpPr>
            <p:cNvPr id="10542" name="Freeform 75"/>
            <p:cNvSpPr>
              <a:spLocks/>
            </p:cNvSpPr>
            <p:nvPr/>
          </p:nvSpPr>
          <p:spPr bwMode="auto">
            <a:xfrm>
              <a:off x="2241" y="3760"/>
              <a:ext cx="22" cy="11"/>
            </a:xfrm>
            <a:custGeom>
              <a:avLst/>
              <a:gdLst>
                <a:gd name="T0" fmla="*/ 22 w 44"/>
                <a:gd name="T1" fmla="*/ 11 h 23"/>
                <a:gd name="T2" fmla="*/ 22 w 44"/>
                <a:gd name="T3" fmla="*/ 11 h 23"/>
                <a:gd name="T4" fmla="*/ 19 w 44"/>
                <a:gd name="T5" fmla="*/ 9 h 23"/>
                <a:gd name="T6" fmla="*/ 16 w 44"/>
                <a:gd name="T7" fmla="*/ 6 h 23"/>
                <a:gd name="T8" fmla="*/ 12 w 44"/>
                <a:gd name="T9" fmla="*/ 4 h 23"/>
                <a:gd name="T10" fmla="*/ 9 w 44"/>
                <a:gd name="T11" fmla="*/ 2 h 23"/>
                <a:gd name="T12" fmla="*/ 5 w 44"/>
                <a:gd name="T13" fmla="*/ 0 h 23"/>
                <a:gd name="T14" fmla="*/ 2 w 44"/>
                <a:gd name="T15" fmla="*/ 0 h 23"/>
                <a:gd name="T16" fmla="*/ 0 w 44"/>
                <a:gd name="T17" fmla="*/ 2 h 23"/>
                <a:gd name="T18" fmla="*/ 0 w 44"/>
                <a:gd name="T19" fmla="*/ 4 h 23"/>
                <a:gd name="T20" fmla="*/ 3 w 44"/>
                <a:gd name="T21" fmla="*/ 6 h 23"/>
                <a:gd name="T22" fmla="*/ 6 w 44"/>
                <a:gd name="T23" fmla="*/ 8 h 23"/>
                <a:gd name="T24" fmla="*/ 10 w 44"/>
                <a:gd name="T25" fmla="*/ 9 h 23"/>
                <a:gd name="T26" fmla="*/ 14 w 44"/>
                <a:gd name="T27" fmla="*/ 10 h 23"/>
                <a:gd name="T28" fmla="*/ 18 w 44"/>
                <a:gd name="T29" fmla="*/ 11 h 23"/>
                <a:gd name="T30" fmla="*/ 21 w 44"/>
                <a:gd name="T31" fmla="*/ 11 h 23"/>
                <a:gd name="T32" fmla="*/ 22 w 44"/>
                <a:gd name="T33" fmla="*/ 11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44" y="23"/>
                  </a:moveTo>
                  <a:lnTo>
                    <a:pt x="43" y="22"/>
                  </a:lnTo>
                  <a:lnTo>
                    <a:pt x="38" y="19"/>
                  </a:lnTo>
                  <a:lnTo>
                    <a:pt x="32" y="13"/>
                  </a:lnTo>
                  <a:lnTo>
                    <a:pt x="24" y="8"/>
                  </a:lnTo>
                  <a:lnTo>
                    <a:pt x="17" y="4"/>
                  </a:lnTo>
                  <a:lnTo>
                    <a:pt x="9" y="0"/>
                  </a:lnTo>
                  <a:lnTo>
                    <a:pt x="4" y="0"/>
                  </a:lnTo>
                  <a:lnTo>
                    <a:pt x="0" y="4"/>
                  </a:lnTo>
                  <a:lnTo>
                    <a:pt x="0" y="8"/>
                  </a:lnTo>
                  <a:lnTo>
                    <a:pt x="5" y="13"/>
                  </a:lnTo>
                  <a:lnTo>
                    <a:pt x="12" y="16"/>
                  </a:lnTo>
                  <a:lnTo>
                    <a:pt x="20" y="19"/>
                  </a:lnTo>
                  <a:lnTo>
                    <a:pt x="29" y="21"/>
                  </a:lnTo>
                  <a:lnTo>
                    <a:pt x="36" y="22"/>
                  </a:lnTo>
                  <a:lnTo>
                    <a:pt x="42" y="23"/>
                  </a:lnTo>
                  <a:lnTo>
                    <a:pt x="44" y="23"/>
                  </a:lnTo>
                  <a:close/>
                </a:path>
              </a:pathLst>
            </a:custGeom>
            <a:solidFill>
              <a:srgbClr val="000000"/>
            </a:solidFill>
            <a:ln w="9525">
              <a:noFill/>
              <a:round/>
              <a:headEnd/>
              <a:tailEnd/>
            </a:ln>
          </p:spPr>
          <p:txBody>
            <a:bodyPr/>
            <a:lstStyle/>
            <a:p>
              <a:endParaRPr lang="en-US"/>
            </a:p>
          </p:txBody>
        </p:sp>
        <p:sp>
          <p:nvSpPr>
            <p:cNvPr id="10543" name="Freeform 76"/>
            <p:cNvSpPr>
              <a:spLocks/>
            </p:cNvSpPr>
            <p:nvPr/>
          </p:nvSpPr>
          <p:spPr bwMode="auto">
            <a:xfrm>
              <a:off x="2235" y="3783"/>
              <a:ext cx="22" cy="7"/>
            </a:xfrm>
            <a:custGeom>
              <a:avLst/>
              <a:gdLst>
                <a:gd name="T0" fmla="*/ 22 w 42"/>
                <a:gd name="T1" fmla="*/ 5 h 14"/>
                <a:gd name="T2" fmla="*/ 21 w 42"/>
                <a:gd name="T3" fmla="*/ 4 h 14"/>
                <a:gd name="T4" fmla="*/ 18 w 42"/>
                <a:gd name="T5" fmla="*/ 3 h 14"/>
                <a:gd name="T6" fmla="*/ 15 w 42"/>
                <a:gd name="T7" fmla="*/ 2 h 14"/>
                <a:gd name="T8" fmla="*/ 10 w 42"/>
                <a:gd name="T9" fmla="*/ 1 h 14"/>
                <a:gd name="T10" fmla="*/ 6 w 42"/>
                <a:gd name="T11" fmla="*/ 0 h 14"/>
                <a:gd name="T12" fmla="*/ 3 w 42"/>
                <a:gd name="T13" fmla="*/ 0 h 14"/>
                <a:gd name="T14" fmla="*/ 1 w 42"/>
                <a:gd name="T15" fmla="*/ 2 h 14"/>
                <a:gd name="T16" fmla="*/ 0 w 42"/>
                <a:gd name="T17" fmla="*/ 4 h 14"/>
                <a:gd name="T18" fmla="*/ 1 w 42"/>
                <a:gd name="T19" fmla="*/ 6 h 14"/>
                <a:gd name="T20" fmla="*/ 4 w 42"/>
                <a:gd name="T21" fmla="*/ 7 h 14"/>
                <a:gd name="T22" fmla="*/ 8 w 42"/>
                <a:gd name="T23" fmla="*/ 7 h 14"/>
                <a:gd name="T24" fmla="*/ 11 w 42"/>
                <a:gd name="T25" fmla="*/ 7 h 14"/>
                <a:gd name="T26" fmla="*/ 16 w 42"/>
                <a:gd name="T27" fmla="*/ 6 h 14"/>
                <a:gd name="T28" fmla="*/ 19 w 42"/>
                <a:gd name="T29" fmla="*/ 6 h 14"/>
                <a:gd name="T30" fmla="*/ 21 w 42"/>
                <a:gd name="T31" fmla="*/ 5 h 14"/>
                <a:gd name="T32" fmla="*/ 22 w 42"/>
                <a:gd name="T33" fmla="*/ 5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14"/>
                <a:gd name="T53" fmla="*/ 42 w 42"/>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14">
                  <a:moveTo>
                    <a:pt x="42" y="9"/>
                  </a:moveTo>
                  <a:lnTo>
                    <a:pt x="40" y="7"/>
                  </a:lnTo>
                  <a:lnTo>
                    <a:pt x="35" y="6"/>
                  </a:lnTo>
                  <a:lnTo>
                    <a:pt x="28" y="4"/>
                  </a:lnTo>
                  <a:lnTo>
                    <a:pt x="19" y="2"/>
                  </a:lnTo>
                  <a:lnTo>
                    <a:pt x="11" y="0"/>
                  </a:lnTo>
                  <a:lnTo>
                    <a:pt x="5" y="0"/>
                  </a:lnTo>
                  <a:lnTo>
                    <a:pt x="1" y="3"/>
                  </a:lnTo>
                  <a:lnTo>
                    <a:pt x="0" y="7"/>
                  </a:lnTo>
                  <a:lnTo>
                    <a:pt x="2" y="12"/>
                  </a:lnTo>
                  <a:lnTo>
                    <a:pt x="8" y="14"/>
                  </a:lnTo>
                  <a:lnTo>
                    <a:pt x="15" y="14"/>
                  </a:lnTo>
                  <a:lnTo>
                    <a:pt x="21" y="14"/>
                  </a:lnTo>
                  <a:lnTo>
                    <a:pt x="30" y="12"/>
                  </a:lnTo>
                  <a:lnTo>
                    <a:pt x="36" y="11"/>
                  </a:lnTo>
                  <a:lnTo>
                    <a:pt x="40" y="10"/>
                  </a:lnTo>
                  <a:lnTo>
                    <a:pt x="42" y="9"/>
                  </a:lnTo>
                  <a:close/>
                </a:path>
              </a:pathLst>
            </a:custGeom>
            <a:solidFill>
              <a:srgbClr val="000000"/>
            </a:solidFill>
            <a:ln w="9525">
              <a:noFill/>
              <a:round/>
              <a:headEnd/>
              <a:tailEnd/>
            </a:ln>
          </p:spPr>
          <p:txBody>
            <a:bodyPr/>
            <a:lstStyle/>
            <a:p>
              <a:endParaRPr lang="en-US"/>
            </a:p>
          </p:txBody>
        </p:sp>
        <p:sp>
          <p:nvSpPr>
            <p:cNvPr id="10544" name="Freeform 77"/>
            <p:cNvSpPr>
              <a:spLocks/>
            </p:cNvSpPr>
            <p:nvPr/>
          </p:nvSpPr>
          <p:spPr bwMode="auto">
            <a:xfrm>
              <a:off x="2238" y="3805"/>
              <a:ext cx="20" cy="11"/>
            </a:xfrm>
            <a:custGeom>
              <a:avLst/>
              <a:gdLst>
                <a:gd name="T0" fmla="*/ 20 w 40"/>
                <a:gd name="T1" fmla="*/ 0 h 22"/>
                <a:gd name="T2" fmla="*/ 19 w 40"/>
                <a:gd name="T3" fmla="*/ 0 h 22"/>
                <a:gd name="T4" fmla="*/ 17 w 40"/>
                <a:gd name="T5" fmla="*/ 1 h 22"/>
                <a:gd name="T6" fmla="*/ 13 w 40"/>
                <a:gd name="T7" fmla="*/ 1 h 22"/>
                <a:gd name="T8" fmla="*/ 9 w 40"/>
                <a:gd name="T9" fmla="*/ 3 h 22"/>
                <a:gd name="T10" fmla="*/ 5 w 40"/>
                <a:gd name="T11" fmla="*/ 3 h 22"/>
                <a:gd name="T12" fmla="*/ 2 w 40"/>
                <a:gd name="T13" fmla="*/ 6 h 22"/>
                <a:gd name="T14" fmla="*/ 0 w 40"/>
                <a:gd name="T15" fmla="*/ 7 h 22"/>
                <a:gd name="T16" fmla="*/ 1 w 40"/>
                <a:gd name="T17" fmla="*/ 9 h 22"/>
                <a:gd name="T18" fmla="*/ 3 w 40"/>
                <a:gd name="T19" fmla="*/ 11 h 22"/>
                <a:gd name="T20" fmla="*/ 6 w 40"/>
                <a:gd name="T21" fmla="*/ 11 h 22"/>
                <a:gd name="T22" fmla="*/ 10 w 40"/>
                <a:gd name="T23" fmla="*/ 10 h 22"/>
                <a:gd name="T24" fmla="*/ 12 w 40"/>
                <a:gd name="T25" fmla="*/ 7 h 22"/>
                <a:gd name="T26" fmla="*/ 15 w 40"/>
                <a:gd name="T27" fmla="*/ 5 h 22"/>
                <a:gd name="T28" fmla="*/ 18 w 40"/>
                <a:gd name="T29" fmla="*/ 3 h 22"/>
                <a:gd name="T30" fmla="*/ 19 w 40"/>
                <a:gd name="T31" fmla="*/ 1 h 22"/>
                <a:gd name="T32" fmla="*/ 20 w 40"/>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22"/>
                <a:gd name="T53" fmla="*/ 40 w 40"/>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22">
                  <a:moveTo>
                    <a:pt x="40" y="0"/>
                  </a:moveTo>
                  <a:lnTo>
                    <a:pt x="37" y="0"/>
                  </a:lnTo>
                  <a:lnTo>
                    <a:pt x="33" y="1"/>
                  </a:lnTo>
                  <a:lnTo>
                    <a:pt x="26" y="3"/>
                  </a:lnTo>
                  <a:lnTo>
                    <a:pt x="18" y="5"/>
                  </a:lnTo>
                  <a:lnTo>
                    <a:pt x="10" y="7"/>
                  </a:lnTo>
                  <a:lnTo>
                    <a:pt x="4" y="11"/>
                  </a:lnTo>
                  <a:lnTo>
                    <a:pt x="0" y="14"/>
                  </a:lnTo>
                  <a:lnTo>
                    <a:pt x="1" y="18"/>
                  </a:lnTo>
                  <a:lnTo>
                    <a:pt x="6" y="21"/>
                  </a:lnTo>
                  <a:lnTo>
                    <a:pt x="12" y="22"/>
                  </a:lnTo>
                  <a:lnTo>
                    <a:pt x="19" y="19"/>
                  </a:lnTo>
                  <a:lnTo>
                    <a:pt x="25" y="15"/>
                  </a:lnTo>
                  <a:lnTo>
                    <a:pt x="30" y="9"/>
                  </a:lnTo>
                  <a:lnTo>
                    <a:pt x="35" y="5"/>
                  </a:lnTo>
                  <a:lnTo>
                    <a:pt x="38" y="1"/>
                  </a:lnTo>
                  <a:lnTo>
                    <a:pt x="40" y="0"/>
                  </a:lnTo>
                  <a:close/>
                </a:path>
              </a:pathLst>
            </a:custGeom>
            <a:solidFill>
              <a:srgbClr val="000000"/>
            </a:solidFill>
            <a:ln w="9525">
              <a:noFill/>
              <a:round/>
              <a:headEnd/>
              <a:tailEnd/>
            </a:ln>
          </p:spPr>
          <p:txBody>
            <a:bodyPr/>
            <a:lstStyle/>
            <a:p>
              <a:endParaRPr lang="en-US"/>
            </a:p>
          </p:txBody>
        </p:sp>
        <p:sp>
          <p:nvSpPr>
            <p:cNvPr id="10545" name="Freeform 78"/>
            <p:cNvSpPr>
              <a:spLocks/>
            </p:cNvSpPr>
            <p:nvPr/>
          </p:nvSpPr>
          <p:spPr bwMode="auto">
            <a:xfrm>
              <a:off x="2310" y="3834"/>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546" name="Freeform 79"/>
            <p:cNvSpPr>
              <a:spLocks/>
            </p:cNvSpPr>
            <p:nvPr/>
          </p:nvSpPr>
          <p:spPr bwMode="auto">
            <a:xfrm>
              <a:off x="2310" y="3845"/>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547" name="Freeform 80"/>
            <p:cNvSpPr>
              <a:spLocks/>
            </p:cNvSpPr>
            <p:nvPr/>
          </p:nvSpPr>
          <p:spPr bwMode="auto">
            <a:xfrm>
              <a:off x="2310" y="3855"/>
              <a:ext cx="3" cy="1"/>
            </a:xfrm>
            <a:custGeom>
              <a:avLst/>
              <a:gdLst>
                <a:gd name="T0" fmla="*/ 2 w 6"/>
                <a:gd name="T1" fmla="*/ 1 h 4"/>
                <a:gd name="T2" fmla="*/ 3 w 6"/>
                <a:gd name="T3" fmla="*/ 1 h 4"/>
                <a:gd name="T4" fmla="*/ 3 w 6"/>
                <a:gd name="T5" fmla="*/ 1 h 4"/>
                <a:gd name="T6" fmla="*/ 3 w 6"/>
                <a:gd name="T7" fmla="*/ 1 h 4"/>
                <a:gd name="T8" fmla="*/ 3 w 6"/>
                <a:gd name="T9" fmla="*/ 1 h 4"/>
                <a:gd name="T10" fmla="*/ 3 w 6"/>
                <a:gd name="T11" fmla="*/ 0 h 4"/>
                <a:gd name="T12" fmla="*/ 3 w 6"/>
                <a:gd name="T13" fmla="*/ 0 h 4"/>
                <a:gd name="T14" fmla="*/ 3 w 6"/>
                <a:gd name="T15" fmla="*/ 0 h 4"/>
                <a:gd name="T16" fmla="*/ 2 w 6"/>
                <a:gd name="T17" fmla="*/ 0 h 4"/>
                <a:gd name="T18" fmla="*/ 2 w 6"/>
                <a:gd name="T19" fmla="*/ 0 h 4"/>
                <a:gd name="T20" fmla="*/ 1 w 6"/>
                <a:gd name="T21" fmla="*/ 0 h 4"/>
                <a:gd name="T22" fmla="*/ 0 w 6"/>
                <a:gd name="T23" fmla="*/ 0 h 4"/>
                <a:gd name="T24" fmla="*/ 0 w 6"/>
                <a:gd name="T25" fmla="*/ 1 h 4"/>
                <a:gd name="T26" fmla="*/ 0 w 6"/>
                <a:gd name="T27" fmla="*/ 1 h 4"/>
                <a:gd name="T28" fmla="*/ 1 w 6"/>
                <a:gd name="T29" fmla="*/ 1 h 4"/>
                <a:gd name="T30" fmla="*/ 2 w 6"/>
                <a:gd name="T31" fmla="*/ 1 h 4"/>
                <a:gd name="T32" fmla="*/ 2 w 6"/>
                <a:gd name="T33" fmla="*/ 1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4"/>
                <a:gd name="T53" fmla="*/ 6 w 6"/>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4">
                  <a:moveTo>
                    <a:pt x="4" y="4"/>
                  </a:moveTo>
                  <a:lnTo>
                    <a:pt x="5" y="4"/>
                  </a:lnTo>
                  <a:lnTo>
                    <a:pt x="5" y="3"/>
                  </a:lnTo>
                  <a:lnTo>
                    <a:pt x="6" y="3"/>
                  </a:lnTo>
                  <a:lnTo>
                    <a:pt x="6" y="2"/>
                  </a:lnTo>
                  <a:lnTo>
                    <a:pt x="6" y="0"/>
                  </a:lnTo>
                  <a:lnTo>
                    <a:pt x="5" y="0"/>
                  </a:lnTo>
                  <a:lnTo>
                    <a:pt x="4" y="0"/>
                  </a:lnTo>
                  <a:lnTo>
                    <a:pt x="3" y="0"/>
                  </a:lnTo>
                  <a:lnTo>
                    <a:pt x="2" y="0"/>
                  </a:lnTo>
                  <a:lnTo>
                    <a:pt x="0" y="0"/>
                  </a:lnTo>
                  <a:lnTo>
                    <a:pt x="0" y="2"/>
                  </a:lnTo>
                  <a:lnTo>
                    <a:pt x="0" y="3"/>
                  </a:lnTo>
                  <a:lnTo>
                    <a:pt x="2" y="3"/>
                  </a:lnTo>
                  <a:lnTo>
                    <a:pt x="3" y="4"/>
                  </a:lnTo>
                  <a:lnTo>
                    <a:pt x="4" y="4"/>
                  </a:lnTo>
                  <a:close/>
                </a:path>
              </a:pathLst>
            </a:custGeom>
            <a:solidFill>
              <a:srgbClr val="FFFFFF"/>
            </a:solidFill>
            <a:ln w="9525">
              <a:noFill/>
              <a:round/>
              <a:headEnd/>
              <a:tailEnd/>
            </a:ln>
          </p:spPr>
          <p:txBody>
            <a:bodyPr/>
            <a:lstStyle/>
            <a:p>
              <a:endParaRPr lang="en-US"/>
            </a:p>
          </p:txBody>
        </p:sp>
        <p:sp>
          <p:nvSpPr>
            <p:cNvPr id="10548" name="Freeform 81"/>
            <p:cNvSpPr>
              <a:spLocks/>
            </p:cNvSpPr>
            <p:nvPr/>
          </p:nvSpPr>
          <p:spPr bwMode="auto">
            <a:xfrm>
              <a:off x="2538" y="3942"/>
              <a:ext cx="22" cy="31"/>
            </a:xfrm>
            <a:custGeom>
              <a:avLst/>
              <a:gdLst>
                <a:gd name="T0" fmla="*/ 1 w 44"/>
                <a:gd name="T1" fmla="*/ 0 h 64"/>
                <a:gd name="T2" fmla="*/ 1 w 44"/>
                <a:gd name="T3" fmla="*/ 1 h 64"/>
                <a:gd name="T4" fmla="*/ 1 w 44"/>
                <a:gd name="T5" fmla="*/ 4 h 64"/>
                <a:gd name="T6" fmla="*/ 2 w 44"/>
                <a:gd name="T7" fmla="*/ 9 h 64"/>
                <a:gd name="T8" fmla="*/ 4 w 44"/>
                <a:gd name="T9" fmla="*/ 13 h 64"/>
                <a:gd name="T10" fmla="*/ 6 w 44"/>
                <a:gd name="T11" fmla="*/ 18 h 64"/>
                <a:gd name="T12" fmla="*/ 10 w 44"/>
                <a:gd name="T13" fmla="*/ 24 h 64"/>
                <a:gd name="T14" fmla="*/ 15 w 44"/>
                <a:gd name="T15" fmla="*/ 28 h 64"/>
                <a:gd name="T16" fmla="*/ 22 w 44"/>
                <a:gd name="T17" fmla="*/ 31 h 64"/>
                <a:gd name="T18" fmla="*/ 21 w 44"/>
                <a:gd name="T19" fmla="*/ 31 h 64"/>
                <a:gd name="T20" fmla="*/ 18 w 44"/>
                <a:gd name="T21" fmla="*/ 31 h 64"/>
                <a:gd name="T22" fmla="*/ 13 w 44"/>
                <a:gd name="T23" fmla="*/ 30 h 64"/>
                <a:gd name="T24" fmla="*/ 9 w 44"/>
                <a:gd name="T25" fmla="*/ 28 h 64"/>
                <a:gd name="T26" fmla="*/ 5 w 44"/>
                <a:gd name="T27" fmla="*/ 24 h 64"/>
                <a:gd name="T28" fmla="*/ 1 w 44"/>
                <a:gd name="T29" fmla="*/ 18 h 64"/>
                <a:gd name="T30" fmla="*/ 0 w 44"/>
                <a:gd name="T31" fmla="*/ 11 h 64"/>
                <a:gd name="T32" fmla="*/ 1 w 44"/>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4"/>
                <a:gd name="T53" fmla="*/ 44 w 44"/>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4">
                  <a:moveTo>
                    <a:pt x="2" y="0"/>
                  </a:moveTo>
                  <a:lnTo>
                    <a:pt x="2" y="3"/>
                  </a:lnTo>
                  <a:lnTo>
                    <a:pt x="3" y="8"/>
                  </a:lnTo>
                  <a:lnTo>
                    <a:pt x="4" y="18"/>
                  </a:lnTo>
                  <a:lnTo>
                    <a:pt x="8" y="27"/>
                  </a:lnTo>
                  <a:lnTo>
                    <a:pt x="13" y="38"/>
                  </a:lnTo>
                  <a:lnTo>
                    <a:pt x="20" y="49"/>
                  </a:lnTo>
                  <a:lnTo>
                    <a:pt x="31" y="57"/>
                  </a:lnTo>
                  <a:lnTo>
                    <a:pt x="44" y="64"/>
                  </a:lnTo>
                  <a:lnTo>
                    <a:pt x="42" y="64"/>
                  </a:lnTo>
                  <a:lnTo>
                    <a:pt x="36" y="64"/>
                  </a:lnTo>
                  <a:lnTo>
                    <a:pt x="27" y="61"/>
                  </a:lnTo>
                  <a:lnTo>
                    <a:pt x="18" y="57"/>
                  </a:lnTo>
                  <a:lnTo>
                    <a:pt x="10" y="50"/>
                  </a:lnTo>
                  <a:lnTo>
                    <a:pt x="3" y="38"/>
                  </a:lnTo>
                  <a:lnTo>
                    <a:pt x="0" y="22"/>
                  </a:lnTo>
                  <a:lnTo>
                    <a:pt x="2" y="0"/>
                  </a:lnTo>
                  <a:close/>
                </a:path>
              </a:pathLst>
            </a:custGeom>
            <a:solidFill>
              <a:srgbClr val="7F7F7F"/>
            </a:solidFill>
            <a:ln w="9525">
              <a:noFill/>
              <a:round/>
              <a:headEnd/>
              <a:tailEnd/>
            </a:ln>
          </p:spPr>
          <p:txBody>
            <a:bodyPr/>
            <a:lstStyle/>
            <a:p>
              <a:endParaRPr lang="en-US"/>
            </a:p>
          </p:txBody>
        </p:sp>
        <p:sp>
          <p:nvSpPr>
            <p:cNvPr id="10549" name="Freeform 82"/>
            <p:cNvSpPr>
              <a:spLocks/>
            </p:cNvSpPr>
            <p:nvPr/>
          </p:nvSpPr>
          <p:spPr bwMode="auto">
            <a:xfrm>
              <a:off x="2211" y="3942"/>
              <a:ext cx="23" cy="31"/>
            </a:xfrm>
            <a:custGeom>
              <a:avLst/>
              <a:gdLst>
                <a:gd name="T0" fmla="*/ 1 w 46"/>
                <a:gd name="T1" fmla="*/ 0 h 64"/>
                <a:gd name="T2" fmla="*/ 1 w 46"/>
                <a:gd name="T3" fmla="*/ 1 h 64"/>
                <a:gd name="T4" fmla="*/ 2 w 46"/>
                <a:gd name="T5" fmla="*/ 4 h 64"/>
                <a:gd name="T6" fmla="*/ 3 w 46"/>
                <a:gd name="T7" fmla="*/ 9 h 64"/>
                <a:gd name="T8" fmla="*/ 5 w 46"/>
                <a:gd name="T9" fmla="*/ 13 h 64"/>
                <a:gd name="T10" fmla="*/ 7 w 46"/>
                <a:gd name="T11" fmla="*/ 18 h 64"/>
                <a:gd name="T12" fmla="*/ 11 w 46"/>
                <a:gd name="T13" fmla="*/ 24 h 64"/>
                <a:gd name="T14" fmla="*/ 16 w 46"/>
                <a:gd name="T15" fmla="*/ 28 h 64"/>
                <a:gd name="T16" fmla="*/ 23 w 46"/>
                <a:gd name="T17" fmla="*/ 31 h 64"/>
                <a:gd name="T18" fmla="*/ 22 w 46"/>
                <a:gd name="T19" fmla="*/ 31 h 64"/>
                <a:gd name="T20" fmla="*/ 19 w 46"/>
                <a:gd name="T21" fmla="*/ 31 h 64"/>
                <a:gd name="T22" fmla="*/ 14 w 46"/>
                <a:gd name="T23" fmla="*/ 30 h 64"/>
                <a:gd name="T24" fmla="*/ 10 w 46"/>
                <a:gd name="T25" fmla="*/ 28 h 64"/>
                <a:gd name="T26" fmla="*/ 6 w 46"/>
                <a:gd name="T27" fmla="*/ 24 h 64"/>
                <a:gd name="T28" fmla="*/ 2 w 46"/>
                <a:gd name="T29" fmla="*/ 18 h 64"/>
                <a:gd name="T30" fmla="*/ 0 w 46"/>
                <a:gd name="T31" fmla="*/ 11 h 64"/>
                <a:gd name="T32" fmla="*/ 1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 y="0"/>
                  </a:moveTo>
                  <a:lnTo>
                    <a:pt x="2" y="3"/>
                  </a:lnTo>
                  <a:lnTo>
                    <a:pt x="4" y="8"/>
                  </a:lnTo>
                  <a:lnTo>
                    <a:pt x="6" y="18"/>
                  </a:lnTo>
                  <a:lnTo>
                    <a:pt x="9" y="27"/>
                  </a:lnTo>
                  <a:lnTo>
                    <a:pt x="15" y="38"/>
                  </a:lnTo>
                  <a:lnTo>
                    <a:pt x="22" y="49"/>
                  </a:lnTo>
                  <a:lnTo>
                    <a:pt x="32" y="57"/>
                  </a:lnTo>
                  <a:lnTo>
                    <a:pt x="46" y="64"/>
                  </a:lnTo>
                  <a:lnTo>
                    <a:pt x="44" y="64"/>
                  </a:lnTo>
                  <a:lnTo>
                    <a:pt x="38" y="64"/>
                  </a:lnTo>
                  <a:lnTo>
                    <a:pt x="29" y="61"/>
                  </a:lnTo>
                  <a:lnTo>
                    <a:pt x="20" y="57"/>
                  </a:lnTo>
                  <a:lnTo>
                    <a:pt x="11" y="50"/>
                  </a:lnTo>
                  <a:lnTo>
                    <a:pt x="4" y="38"/>
                  </a:lnTo>
                  <a:lnTo>
                    <a:pt x="0" y="22"/>
                  </a:lnTo>
                  <a:lnTo>
                    <a:pt x="2" y="0"/>
                  </a:lnTo>
                  <a:close/>
                </a:path>
              </a:pathLst>
            </a:custGeom>
            <a:solidFill>
              <a:srgbClr val="7F7F7F"/>
            </a:solidFill>
            <a:ln w="9525">
              <a:noFill/>
              <a:round/>
              <a:headEnd/>
              <a:tailEnd/>
            </a:ln>
          </p:spPr>
          <p:txBody>
            <a:bodyPr/>
            <a:lstStyle/>
            <a:p>
              <a:endParaRPr lang="en-US"/>
            </a:p>
          </p:txBody>
        </p:sp>
        <p:sp>
          <p:nvSpPr>
            <p:cNvPr id="10550" name="Freeform 83"/>
            <p:cNvSpPr>
              <a:spLocks/>
            </p:cNvSpPr>
            <p:nvPr/>
          </p:nvSpPr>
          <p:spPr bwMode="auto">
            <a:xfrm>
              <a:off x="2578" y="3930"/>
              <a:ext cx="8" cy="7"/>
            </a:xfrm>
            <a:custGeom>
              <a:avLst/>
              <a:gdLst>
                <a:gd name="T0" fmla="*/ 4 w 15"/>
                <a:gd name="T1" fmla="*/ 7 h 14"/>
                <a:gd name="T2" fmla="*/ 6 w 15"/>
                <a:gd name="T3" fmla="*/ 7 h 14"/>
                <a:gd name="T4" fmla="*/ 7 w 15"/>
                <a:gd name="T5" fmla="*/ 6 h 14"/>
                <a:gd name="T6" fmla="*/ 7 w 15"/>
                <a:gd name="T7" fmla="*/ 5 h 14"/>
                <a:gd name="T8" fmla="*/ 8 w 15"/>
                <a:gd name="T9" fmla="*/ 4 h 14"/>
                <a:gd name="T10" fmla="*/ 7 w 15"/>
                <a:gd name="T11" fmla="*/ 3 h 14"/>
                <a:gd name="T12" fmla="*/ 7 w 15"/>
                <a:gd name="T13" fmla="*/ 1 h 14"/>
                <a:gd name="T14" fmla="*/ 6 w 15"/>
                <a:gd name="T15" fmla="*/ 1 h 14"/>
                <a:gd name="T16" fmla="*/ 4 w 15"/>
                <a:gd name="T17" fmla="*/ 0 h 14"/>
                <a:gd name="T18" fmla="*/ 3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3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7" y="14"/>
                  </a:moveTo>
                  <a:lnTo>
                    <a:pt x="11" y="13"/>
                  </a:lnTo>
                  <a:lnTo>
                    <a:pt x="13" y="12"/>
                  </a:lnTo>
                  <a:lnTo>
                    <a:pt x="14" y="9"/>
                  </a:lnTo>
                  <a:lnTo>
                    <a:pt x="15" y="7"/>
                  </a:lnTo>
                  <a:lnTo>
                    <a:pt x="14" y="5"/>
                  </a:lnTo>
                  <a:lnTo>
                    <a:pt x="13" y="2"/>
                  </a:lnTo>
                  <a:lnTo>
                    <a:pt x="11" y="1"/>
                  </a:lnTo>
                  <a:lnTo>
                    <a:pt x="7" y="0"/>
                  </a:lnTo>
                  <a:lnTo>
                    <a:pt x="5" y="1"/>
                  </a:lnTo>
                  <a:lnTo>
                    <a:pt x="2" y="2"/>
                  </a:lnTo>
                  <a:lnTo>
                    <a:pt x="1" y="5"/>
                  </a:lnTo>
                  <a:lnTo>
                    <a:pt x="0" y="7"/>
                  </a:lnTo>
                  <a:lnTo>
                    <a:pt x="1" y="9"/>
                  </a:lnTo>
                  <a:lnTo>
                    <a:pt x="2" y="12"/>
                  </a:lnTo>
                  <a:lnTo>
                    <a:pt x="5" y="13"/>
                  </a:lnTo>
                  <a:lnTo>
                    <a:pt x="7" y="14"/>
                  </a:lnTo>
                  <a:close/>
                </a:path>
              </a:pathLst>
            </a:custGeom>
            <a:solidFill>
              <a:srgbClr val="FFFFFF"/>
            </a:solidFill>
            <a:ln w="9525">
              <a:noFill/>
              <a:round/>
              <a:headEnd/>
              <a:tailEnd/>
            </a:ln>
          </p:spPr>
          <p:txBody>
            <a:bodyPr/>
            <a:lstStyle/>
            <a:p>
              <a:endParaRPr lang="en-US"/>
            </a:p>
          </p:txBody>
        </p:sp>
        <p:sp>
          <p:nvSpPr>
            <p:cNvPr id="10551" name="Freeform 84"/>
            <p:cNvSpPr>
              <a:spLocks/>
            </p:cNvSpPr>
            <p:nvPr/>
          </p:nvSpPr>
          <p:spPr bwMode="auto">
            <a:xfrm>
              <a:off x="2254" y="3930"/>
              <a:ext cx="8" cy="7"/>
            </a:xfrm>
            <a:custGeom>
              <a:avLst/>
              <a:gdLst>
                <a:gd name="T0" fmla="*/ 4 w 15"/>
                <a:gd name="T1" fmla="*/ 7 h 14"/>
                <a:gd name="T2" fmla="*/ 5 w 15"/>
                <a:gd name="T3" fmla="*/ 7 h 14"/>
                <a:gd name="T4" fmla="*/ 6 w 15"/>
                <a:gd name="T5" fmla="*/ 6 h 14"/>
                <a:gd name="T6" fmla="*/ 7 w 15"/>
                <a:gd name="T7" fmla="*/ 5 h 14"/>
                <a:gd name="T8" fmla="*/ 8 w 15"/>
                <a:gd name="T9" fmla="*/ 4 h 14"/>
                <a:gd name="T10" fmla="*/ 7 w 15"/>
                <a:gd name="T11" fmla="*/ 3 h 14"/>
                <a:gd name="T12" fmla="*/ 6 w 15"/>
                <a:gd name="T13" fmla="*/ 1 h 14"/>
                <a:gd name="T14" fmla="*/ 5 w 15"/>
                <a:gd name="T15" fmla="*/ 1 h 14"/>
                <a:gd name="T16" fmla="*/ 4 w 15"/>
                <a:gd name="T17" fmla="*/ 0 h 14"/>
                <a:gd name="T18" fmla="*/ 2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2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8" y="14"/>
                  </a:moveTo>
                  <a:lnTo>
                    <a:pt x="10" y="13"/>
                  </a:lnTo>
                  <a:lnTo>
                    <a:pt x="12" y="12"/>
                  </a:lnTo>
                  <a:lnTo>
                    <a:pt x="13" y="9"/>
                  </a:lnTo>
                  <a:lnTo>
                    <a:pt x="15" y="7"/>
                  </a:lnTo>
                  <a:lnTo>
                    <a:pt x="13" y="5"/>
                  </a:lnTo>
                  <a:lnTo>
                    <a:pt x="12" y="2"/>
                  </a:lnTo>
                  <a:lnTo>
                    <a:pt x="10" y="1"/>
                  </a:lnTo>
                  <a:lnTo>
                    <a:pt x="8" y="0"/>
                  </a:lnTo>
                  <a:lnTo>
                    <a:pt x="4" y="1"/>
                  </a:lnTo>
                  <a:lnTo>
                    <a:pt x="2" y="2"/>
                  </a:lnTo>
                  <a:lnTo>
                    <a:pt x="1" y="5"/>
                  </a:lnTo>
                  <a:lnTo>
                    <a:pt x="0" y="7"/>
                  </a:lnTo>
                  <a:lnTo>
                    <a:pt x="1" y="9"/>
                  </a:lnTo>
                  <a:lnTo>
                    <a:pt x="2" y="12"/>
                  </a:lnTo>
                  <a:lnTo>
                    <a:pt x="4" y="13"/>
                  </a:lnTo>
                  <a:lnTo>
                    <a:pt x="8" y="14"/>
                  </a:lnTo>
                  <a:close/>
                </a:path>
              </a:pathLst>
            </a:custGeom>
            <a:solidFill>
              <a:srgbClr val="FFFFFF"/>
            </a:solidFill>
            <a:ln w="9525">
              <a:noFill/>
              <a:round/>
              <a:headEnd/>
              <a:tailEnd/>
            </a:ln>
          </p:spPr>
          <p:txBody>
            <a:bodyPr/>
            <a:lstStyle/>
            <a:p>
              <a:endParaRPr lang="en-US"/>
            </a:p>
          </p:txBody>
        </p:sp>
        <p:sp>
          <p:nvSpPr>
            <p:cNvPr id="10552" name="Freeform 85"/>
            <p:cNvSpPr>
              <a:spLocks/>
            </p:cNvSpPr>
            <p:nvPr/>
          </p:nvSpPr>
          <p:spPr bwMode="auto">
            <a:xfrm>
              <a:off x="2624" y="3917"/>
              <a:ext cx="25" cy="14"/>
            </a:xfrm>
            <a:custGeom>
              <a:avLst/>
              <a:gdLst>
                <a:gd name="T0" fmla="*/ 6 w 51"/>
                <a:gd name="T1" fmla="*/ 14 h 27"/>
                <a:gd name="T2" fmla="*/ 17 w 51"/>
                <a:gd name="T3" fmla="*/ 14 h 27"/>
                <a:gd name="T4" fmla="*/ 20 w 51"/>
                <a:gd name="T5" fmla="*/ 13 h 27"/>
                <a:gd name="T6" fmla="*/ 23 w 51"/>
                <a:gd name="T7" fmla="*/ 11 h 27"/>
                <a:gd name="T8" fmla="*/ 25 w 51"/>
                <a:gd name="T9" fmla="*/ 9 h 27"/>
                <a:gd name="T10" fmla="*/ 25 w 51"/>
                <a:gd name="T11" fmla="*/ 5 h 27"/>
                <a:gd name="T12" fmla="*/ 25 w 51"/>
                <a:gd name="T13" fmla="*/ 4 h 27"/>
                <a:gd name="T14" fmla="*/ 25 w 51"/>
                <a:gd name="T15" fmla="*/ 2 h 27"/>
                <a:gd name="T16" fmla="*/ 24 w 51"/>
                <a:gd name="T17" fmla="*/ 1 h 27"/>
                <a:gd name="T18" fmla="*/ 23 w 51"/>
                <a:gd name="T19" fmla="*/ 0 h 27"/>
                <a:gd name="T20" fmla="*/ 21 w 51"/>
                <a:gd name="T21" fmla="*/ 1 h 27"/>
                <a:gd name="T22" fmla="*/ 19 w 51"/>
                <a:gd name="T23" fmla="*/ 3 h 27"/>
                <a:gd name="T24" fmla="*/ 17 w 51"/>
                <a:gd name="T25" fmla="*/ 4 h 27"/>
                <a:gd name="T26" fmla="*/ 14 w 51"/>
                <a:gd name="T27" fmla="*/ 6 h 27"/>
                <a:gd name="T28" fmla="*/ 11 w 51"/>
                <a:gd name="T29" fmla="*/ 7 h 27"/>
                <a:gd name="T30" fmla="*/ 7 w 51"/>
                <a:gd name="T31" fmla="*/ 9 h 27"/>
                <a:gd name="T32" fmla="*/ 4 w 51"/>
                <a:gd name="T33" fmla="*/ 10 h 27"/>
                <a:gd name="T34" fmla="*/ 0 w 51"/>
                <a:gd name="T35" fmla="*/ 11 h 27"/>
                <a:gd name="T36" fmla="*/ 1 w 51"/>
                <a:gd name="T37" fmla="*/ 12 h 27"/>
                <a:gd name="T38" fmla="*/ 2 w 51"/>
                <a:gd name="T39" fmla="*/ 13 h 27"/>
                <a:gd name="T40" fmla="*/ 4 w 51"/>
                <a:gd name="T41" fmla="*/ 14 h 27"/>
                <a:gd name="T42" fmla="*/ 6 w 51"/>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27"/>
                <a:gd name="T68" fmla="*/ 51 w 51"/>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27">
                  <a:moveTo>
                    <a:pt x="13" y="27"/>
                  </a:moveTo>
                  <a:lnTo>
                    <a:pt x="34" y="27"/>
                  </a:lnTo>
                  <a:lnTo>
                    <a:pt x="41" y="26"/>
                  </a:lnTo>
                  <a:lnTo>
                    <a:pt x="46" y="22"/>
                  </a:lnTo>
                  <a:lnTo>
                    <a:pt x="50" y="17"/>
                  </a:lnTo>
                  <a:lnTo>
                    <a:pt x="51" y="10"/>
                  </a:lnTo>
                  <a:lnTo>
                    <a:pt x="51" y="8"/>
                  </a:lnTo>
                  <a:lnTo>
                    <a:pt x="50" y="4"/>
                  </a:lnTo>
                  <a:lnTo>
                    <a:pt x="49" y="2"/>
                  </a:lnTo>
                  <a:lnTo>
                    <a:pt x="46" y="0"/>
                  </a:lnTo>
                  <a:lnTo>
                    <a:pt x="43" y="2"/>
                  </a:lnTo>
                  <a:lnTo>
                    <a:pt x="38" y="6"/>
                  </a:lnTo>
                  <a:lnTo>
                    <a:pt x="34" y="8"/>
                  </a:lnTo>
                  <a:lnTo>
                    <a:pt x="28" y="11"/>
                  </a:lnTo>
                  <a:lnTo>
                    <a:pt x="22" y="14"/>
                  </a:lnTo>
                  <a:lnTo>
                    <a:pt x="15" y="17"/>
                  </a:lnTo>
                  <a:lnTo>
                    <a:pt x="8" y="19"/>
                  </a:lnTo>
                  <a:lnTo>
                    <a:pt x="0" y="22"/>
                  </a:lnTo>
                  <a:lnTo>
                    <a:pt x="3" y="24"/>
                  </a:lnTo>
                  <a:lnTo>
                    <a:pt x="5" y="26"/>
                  </a:lnTo>
                  <a:lnTo>
                    <a:pt x="8" y="27"/>
                  </a:lnTo>
                  <a:lnTo>
                    <a:pt x="13" y="27"/>
                  </a:lnTo>
                  <a:close/>
                </a:path>
              </a:pathLst>
            </a:custGeom>
            <a:solidFill>
              <a:srgbClr val="47C6C6"/>
            </a:solidFill>
            <a:ln w="9525">
              <a:noFill/>
              <a:round/>
              <a:headEnd/>
              <a:tailEnd/>
            </a:ln>
          </p:spPr>
          <p:txBody>
            <a:bodyPr/>
            <a:lstStyle/>
            <a:p>
              <a:endParaRPr lang="en-US"/>
            </a:p>
          </p:txBody>
        </p:sp>
        <p:sp>
          <p:nvSpPr>
            <p:cNvPr id="10553" name="Freeform 86"/>
            <p:cNvSpPr>
              <a:spLocks/>
            </p:cNvSpPr>
            <p:nvPr/>
          </p:nvSpPr>
          <p:spPr bwMode="auto">
            <a:xfrm>
              <a:off x="2621" y="3913"/>
              <a:ext cx="26" cy="15"/>
            </a:xfrm>
            <a:custGeom>
              <a:avLst/>
              <a:gdLst>
                <a:gd name="T0" fmla="*/ 20 w 50"/>
                <a:gd name="T1" fmla="*/ 0 h 29"/>
                <a:gd name="T2" fmla="*/ 9 w 50"/>
                <a:gd name="T3" fmla="*/ 0 h 29"/>
                <a:gd name="T4" fmla="*/ 5 w 50"/>
                <a:gd name="T5" fmla="*/ 1 h 29"/>
                <a:gd name="T6" fmla="*/ 3 w 50"/>
                <a:gd name="T7" fmla="*/ 3 h 29"/>
                <a:gd name="T8" fmla="*/ 1 w 50"/>
                <a:gd name="T9" fmla="*/ 5 h 29"/>
                <a:gd name="T10" fmla="*/ 0 w 50"/>
                <a:gd name="T11" fmla="*/ 9 h 29"/>
                <a:gd name="T12" fmla="*/ 0 w 50"/>
                <a:gd name="T13" fmla="*/ 11 h 29"/>
                <a:gd name="T14" fmla="*/ 1 w 50"/>
                <a:gd name="T15" fmla="*/ 12 h 29"/>
                <a:gd name="T16" fmla="*/ 1 w 50"/>
                <a:gd name="T17" fmla="*/ 13 h 29"/>
                <a:gd name="T18" fmla="*/ 2 w 50"/>
                <a:gd name="T19" fmla="*/ 15 h 29"/>
                <a:gd name="T20" fmla="*/ 6 w 50"/>
                <a:gd name="T21" fmla="*/ 13 h 29"/>
                <a:gd name="T22" fmla="*/ 10 w 50"/>
                <a:gd name="T23" fmla="*/ 12 h 29"/>
                <a:gd name="T24" fmla="*/ 14 w 50"/>
                <a:gd name="T25" fmla="*/ 11 h 29"/>
                <a:gd name="T26" fmla="*/ 17 w 50"/>
                <a:gd name="T27" fmla="*/ 9 h 29"/>
                <a:gd name="T28" fmla="*/ 20 w 50"/>
                <a:gd name="T29" fmla="*/ 8 h 29"/>
                <a:gd name="T30" fmla="*/ 22 w 50"/>
                <a:gd name="T31" fmla="*/ 7 h 29"/>
                <a:gd name="T32" fmla="*/ 24 w 50"/>
                <a:gd name="T33" fmla="*/ 5 h 29"/>
                <a:gd name="T34" fmla="*/ 26 w 50"/>
                <a:gd name="T35" fmla="*/ 4 h 29"/>
                <a:gd name="T36" fmla="*/ 25 w 50"/>
                <a:gd name="T37" fmla="*/ 2 h 29"/>
                <a:gd name="T38" fmla="*/ 24 w 50"/>
                <a:gd name="T39" fmla="*/ 1 h 29"/>
                <a:gd name="T40" fmla="*/ 22 w 50"/>
                <a:gd name="T41" fmla="*/ 0 h 29"/>
                <a:gd name="T42" fmla="*/ 20 w 50"/>
                <a:gd name="T43" fmla="*/ 0 h 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9"/>
                <a:gd name="T68" fmla="*/ 50 w 50"/>
                <a:gd name="T69" fmla="*/ 29 h 2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9">
                  <a:moveTo>
                    <a:pt x="38" y="0"/>
                  </a:moveTo>
                  <a:lnTo>
                    <a:pt x="17" y="0"/>
                  </a:lnTo>
                  <a:lnTo>
                    <a:pt x="10" y="1"/>
                  </a:lnTo>
                  <a:lnTo>
                    <a:pt x="5" y="5"/>
                  </a:lnTo>
                  <a:lnTo>
                    <a:pt x="1" y="10"/>
                  </a:lnTo>
                  <a:lnTo>
                    <a:pt x="0" y="17"/>
                  </a:lnTo>
                  <a:lnTo>
                    <a:pt x="0" y="21"/>
                  </a:lnTo>
                  <a:lnTo>
                    <a:pt x="1" y="23"/>
                  </a:lnTo>
                  <a:lnTo>
                    <a:pt x="2" y="26"/>
                  </a:lnTo>
                  <a:lnTo>
                    <a:pt x="4" y="29"/>
                  </a:lnTo>
                  <a:lnTo>
                    <a:pt x="12" y="26"/>
                  </a:lnTo>
                  <a:lnTo>
                    <a:pt x="19" y="24"/>
                  </a:lnTo>
                  <a:lnTo>
                    <a:pt x="26" y="21"/>
                  </a:lnTo>
                  <a:lnTo>
                    <a:pt x="32" y="18"/>
                  </a:lnTo>
                  <a:lnTo>
                    <a:pt x="38" y="15"/>
                  </a:lnTo>
                  <a:lnTo>
                    <a:pt x="42" y="13"/>
                  </a:lnTo>
                  <a:lnTo>
                    <a:pt x="47" y="9"/>
                  </a:lnTo>
                  <a:lnTo>
                    <a:pt x="50" y="7"/>
                  </a:lnTo>
                  <a:lnTo>
                    <a:pt x="48" y="3"/>
                  </a:lnTo>
                  <a:lnTo>
                    <a:pt x="46" y="1"/>
                  </a:lnTo>
                  <a:lnTo>
                    <a:pt x="42" y="0"/>
                  </a:lnTo>
                  <a:lnTo>
                    <a:pt x="38" y="0"/>
                  </a:lnTo>
                  <a:close/>
                </a:path>
              </a:pathLst>
            </a:custGeom>
            <a:solidFill>
              <a:srgbClr val="7FFFFF"/>
            </a:solidFill>
            <a:ln w="9525">
              <a:noFill/>
              <a:round/>
              <a:headEnd/>
              <a:tailEnd/>
            </a:ln>
          </p:spPr>
          <p:txBody>
            <a:bodyPr/>
            <a:lstStyle/>
            <a:p>
              <a:endParaRPr lang="en-US"/>
            </a:p>
          </p:txBody>
        </p:sp>
        <p:sp>
          <p:nvSpPr>
            <p:cNvPr id="10554" name="Freeform 87"/>
            <p:cNvSpPr>
              <a:spLocks/>
            </p:cNvSpPr>
            <p:nvPr/>
          </p:nvSpPr>
          <p:spPr bwMode="auto">
            <a:xfrm>
              <a:off x="2159" y="3913"/>
              <a:ext cx="26" cy="16"/>
            </a:xfrm>
            <a:custGeom>
              <a:avLst/>
              <a:gdLst>
                <a:gd name="T0" fmla="*/ 20 w 51"/>
                <a:gd name="T1" fmla="*/ 0 h 31"/>
                <a:gd name="T2" fmla="*/ 9 w 51"/>
                <a:gd name="T3" fmla="*/ 0 h 31"/>
                <a:gd name="T4" fmla="*/ 6 w 51"/>
                <a:gd name="T5" fmla="*/ 1 h 31"/>
                <a:gd name="T6" fmla="*/ 3 w 51"/>
                <a:gd name="T7" fmla="*/ 3 h 31"/>
                <a:gd name="T8" fmla="*/ 1 w 51"/>
                <a:gd name="T9" fmla="*/ 5 h 31"/>
                <a:gd name="T10" fmla="*/ 0 w 51"/>
                <a:gd name="T11" fmla="*/ 9 h 31"/>
                <a:gd name="T12" fmla="*/ 0 w 51"/>
                <a:gd name="T13" fmla="*/ 11 h 31"/>
                <a:gd name="T14" fmla="*/ 1 w 51"/>
                <a:gd name="T15" fmla="*/ 13 h 31"/>
                <a:gd name="T16" fmla="*/ 2 w 51"/>
                <a:gd name="T17" fmla="*/ 15 h 31"/>
                <a:gd name="T18" fmla="*/ 3 w 51"/>
                <a:gd name="T19" fmla="*/ 16 h 31"/>
                <a:gd name="T20" fmla="*/ 7 w 51"/>
                <a:gd name="T21" fmla="*/ 14 h 31"/>
                <a:gd name="T22" fmla="*/ 10 w 51"/>
                <a:gd name="T23" fmla="*/ 13 h 31"/>
                <a:gd name="T24" fmla="*/ 13 w 51"/>
                <a:gd name="T25" fmla="*/ 11 h 31"/>
                <a:gd name="T26" fmla="*/ 16 w 51"/>
                <a:gd name="T27" fmla="*/ 9 h 31"/>
                <a:gd name="T28" fmla="*/ 19 w 51"/>
                <a:gd name="T29" fmla="*/ 8 h 31"/>
                <a:gd name="T30" fmla="*/ 21 w 51"/>
                <a:gd name="T31" fmla="*/ 7 h 31"/>
                <a:gd name="T32" fmla="*/ 24 w 51"/>
                <a:gd name="T33" fmla="*/ 5 h 31"/>
                <a:gd name="T34" fmla="*/ 26 w 51"/>
                <a:gd name="T35" fmla="*/ 4 h 31"/>
                <a:gd name="T36" fmla="*/ 25 w 51"/>
                <a:gd name="T37" fmla="*/ 3 h 31"/>
                <a:gd name="T38" fmla="*/ 24 w 51"/>
                <a:gd name="T39" fmla="*/ 1 h 31"/>
                <a:gd name="T40" fmla="*/ 22 w 51"/>
                <a:gd name="T41" fmla="*/ 1 h 31"/>
                <a:gd name="T42" fmla="*/ 20 w 51"/>
                <a:gd name="T43" fmla="*/ 0 h 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31"/>
                <a:gd name="T68" fmla="*/ 51 w 51"/>
                <a:gd name="T69" fmla="*/ 31 h 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31">
                  <a:moveTo>
                    <a:pt x="39" y="0"/>
                  </a:moveTo>
                  <a:lnTo>
                    <a:pt x="18" y="0"/>
                  </a:lnTo>
                  <a:lnTo>
                    <a:pt x="11" y="1"/>
                  </a:lnTo>
                  <a:lnTo>
                    <a:pt x="6" y="5"/>
                  </a:lnTo>
                  <a:lnTo>
                    <a:pt x="2" y="10"/>
                  </a:lnTo>
                  <a:lnTo>
                    <a:pt x="0" y="17"/>
                  </a:lnTo>
                  <a:lnTo>
                    <a:pt x="0" y="22"/>
                  </a:lnTo>
                  <a:lnTo>
                    <a:pt x="2" y="25"/>
                  </a:lnTo>
                  <a:lnTo>
                    <a:pt x="4" y="29"/>
                  </a:lnTo>
                  <a:lnTo>
                    <a:pt x="6" y="31"/>
                  </a:lnTo>
                  <a:lnTo>
                    <a:pt x="13" y="28"/>
                  </a:lnTo>
                  <a:lnTo>
                    <a:pt x="20" y="25"/>
                  </a:lnTo>
                  <a:lnTo>
                    <a:pt x="26" y="22"/>
                  </a:lnTo>
                  <a:lnTo>
                    <a:pt x="32" y="18"/>
                  </a:lnTo>
                  <a:lnTo>
                    <a:pt x="37" y="15"/>
                  </a:lnTo>
                  <a:lnTo>
                    <a:pt x="42" y="13"/>
                  </a:lnTo>
                  <a:lnTo>
                    <a:pt x="47" y="9"/>
                  </a:lnTo>
                  <a:lnTo>
                    <a:pt x="51" y="7"/>
                  </a:lnTo>
                  <a:lnTo>
                    <a:pt x="49" y="5"/>
                  </a:lnTo>
                  <a:lnTo>
                    <a:pt x="47" y="2"/>
                  </a:lnTo>
                  <a:lnTo>
                    <a:pt x="43" y="1"/>
                  </a:lnTo>
                  <a:lnTo>
                    <a:pt x="39" y="0"/>
                  </a:lnTo>
                  <a:close/>
                </a:path>
              </a:pathLst>
            </a:custGeom>
            <a:solidFill>
              <a:srgbClr val="7FFFFF"/>
            </a:solidFill>
            <a:ln w="9525">
              <a:noFill/>
              <a:round/>
              <a:headEnd/>
              <a:tailEnd/>
            </a:ln>
          </p:spPr>
          <p:txBody>
            <a:bodyPr/>
            <a:lstStyle/>
            <a:p>
              <a:endParaRPr lang="en-US"/>
            </a:p>
          </p:txBody>
        </p:sp>
        <p:sp>
          <p:nvSpPr>
            <p:cNvPr id="10555" name="Freeform 88"/>
            <p:cNvSpPr>
              <a:spLocks/>
            </p:cNvSpPr>
            <p:nvPr/>
          </p:nvSpPr>
          <p:spPr bwMode="auto">
            <a:xfrm>
              <a:off x="2162" y="3917"/>
              <a:ext cx="25" cy="14"/>
            </a:xfrm>
            <a:custGeom>
              <a:avLst/>
              <a:gdLst>
                <a:gd name="T0" fmla="*/ 6 w 50"/>
                <a:gd name="T1" fmla="*/ 14 h 27"/>
                <a:gd name="T2" fmla="*/ 17 w 50"/>
                <a:gd name="T3" fmla="*/ 14 h 27"/>
                <a:gd name="T4" fmla="*/ 20 w 50"/>
                <a:gd name="T5" fmla="*/ 13 h 27"/>
                <a:gd name="T6" fmla="*/ 23 w 50"/>
                <a:gd name="T7" fmla="*/ 11 h 27"/>
                <a:gd name="T8" fmla="*/ 25 w 50"/>
                <a:gd name="T9" fmla="*/ 9 h 27"/>
                <a:gd name="T10" fmla="*/ 25 w 50"/>
                <a:gd name="T11" fmla="*/ 5 h 27"/>
                <a:gd name="T12" fmla="*/ 25 w 50"/>
                <a:gd name="T13" fmla="*/ 4 h 27"/>
                <a:gd name="T14" fmla="*/ 25 w 50"/>
                <a:gd name="T15" fmla="*/ 2 h 27"/>
                <a:gd name="T16" fmla="*/ 23 w 50"/>
                <a:gd name="T17" fmla="*/ 1 h 27"/>
                <a:gd name="T18" fmla="*/ 23 w 50"/>
                <a:gd name="T19" fmla="*/ 0 h 27"/>
                <a:gd name="T20" fmla="*/ 21 w 50"/>
                <a:gd name="T21" fmla="*/ 1 h 27"/>
                <a:gd name="T22" fmla="*/ 18 w 50"/>
                <a:gd name="T23" fmla="*/ 3 h 27"/>
                <a:gd name="T24" fmla="*/ 15 w 50"/>
                <a:gd name="T25" fmla="*/ 4 h 27"/>
                <a:gd name="T26" fmla="*/ 13 w 50"/>
                <a:gd name="T27" fmla="*/ 6 h 27"/>
                <a:gd name="T28" fmla="*/ 10 w 50"/>
                <a:gd name="T29" fmla="*/ 8 h 27"/>
                <a:gd name="T30" fmla="*/ 7 w 50"/>
                <a:gd name="T31" fmla="*/ 9 h 27"/>
                <a:gd name="T32" fmla="*/ 3 w 50"/>
                <a:gd name="T33" fmla="*/ 11 h 27"/>
                <a:gd name="T34" fmla="*/ 0 w 50"/>
                <a:gd name="T35" fmla="*/ 12 h 27"/>
                <a:gd name="T36" fmla="*/ 2 w 50"/>
                <a:gd name="T37" fmla="*/ 13 h 27"/>
                <a:gd name="T38" fmla="*/ 3 w 50"/>
                <a:gd name="T39" fmla="*/ 13 h 27"/>
                <a:gd name="T40" fmla="*/ 4 w 50"/>
                <a:gd name="T41" fmla="*/ 14 h 27"/>
                <a:gd name="T42" fmla="*/ 6 w 50"/>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7"/>
                <a:gd name="T68" fmla="*/ 50 w 50"/>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7">
                  <a:moveTo>
                    <a:pt x="12" y="27"/>
                  </a:moveTo>
                  <a:lnTo>
                    <a:pt x="33" y="27"/>
                  </a:lnTo>
                  <a:lnTo>
                    <a:pt x="39" y="26"/>
                  </a:lnTo>
                  <a:lnTo>
                    <a:pt x="45" y="22"/>
                  </a:lnTo>
                  <a:lnTo>
                    <a:pt x="49" y="17"/>
                  </a:lnTo>
                  <a:lnTo>
                    <a:pt x="50" y="10"/>
                  </a:lnTo>
                  <a:lnTo>
                    <a:pt x="50" y="8"/>
                  </a:lnTo>
                  <a:lnTo>
                    <a:pt x="49" y="4"/>
                  </a:lnTo>
                  <a:lnTo>
                    <a:pt x="46" y="2"/>
                  </a:lnTo>
                  <a:lnTo>
                    <a:pt x="45" y="0"/>
                  </a:lnTo>
                  <a:lnTo>
                    <a:pt x="41" y="2"/>
                  </a:lnTo>
                  <a:lnTo>
                    <a:pt x="36" y="6"/>
                  </a:lnTo>
                  <a:lnTo>
                    <a:pt x="31" y="8"/>
                  </a:lnTo>
                  <a:lnTo>
                    <a:pt x="26" y="11"/>
                  </a:lnTo>
                  <a:lnTo>
                    <a:pt x="20" y="15"/>
                  </a:lnTo>
                  <a:lnTo>
                    <a:pt x="14" y="18"/>
                  </a:lnTo>
                  <a:lnTo>
                    <a:pt x="7" y="21"/>
                  </a:lnTo>
                  <a:lnTo>
                    <a:pt x="0" y="24"/>
                  </a:lnTo>
                  <a:lnTo>
                    <a:pt x="3" y="25"/>
                  </a:lnTo>
                  <a:lnTo>
                    <a:pt x="6" y="26"/>
                  </a:lnTo>
                  <a:lnTo>
                    <a:pt x="8" y="27"/>
                  </a:lnTo>
                  <a:lnTo>
                    <a:pt x="12" y="27"/>
                  </a:lnTo>
                  <a:close/>
                </a:path>
              </a:pathLst>
            </a:custGeom>
            <a:solidFill>
              <a:srgbClr val="47C6C6"/>
            </a:solidFill>
            <a:ln w="9525">
              <a:noFill/>
              <a:round/>
              <a:headEnd/>
              <a:tailEnd/>
            </a:ln>
          </p:spPr>
          <p:txBody>
            <a:bodyPr/>
            <a:lstStyle/>
            <a:p>
              <a:endParaRPr lang="en-US"/>
            </a:p>
          </p:txBody>
        </p:sp>
      </p:grpSp>
      <p:grpSp>
        <p:nvGrpSpPr>
          <p:cNvPr id="6" name="Group 90"/>
          <p:cNvGrpSpPr>
            <a:grpSpLocks/>
          </p:cNvGrpSpPr>
          <p:nvPr/>
        </p:nvGrpSpPr>
        <p:grpSpPr bwMode="auto">
          <a:xfrm rot="-777679">
            <a:off x="4648200" y="5334000"/>
            <a:ext cx="533400" cy="442913"/>
            <a:chOff x="2112" y="3600"/>
            <a:chExt cx="560" cy="465"/>
          </a:xfrm>
        </p:grpSpPr>
        <p:sp>
          <p:nvSpPr>
            <p:cNvPr id="10430" name="AutoShape 91"/>
            <p:cNvSpPr>
              <a:spLocks noChangeAspect="1" noChangeArrowheads="1" noTextEdit="1"/>
            </p:cNvSpPr>
            <p:nvPr/>
          </p:nvSpPr>
          <p:spPr bwMode="auto">
            <a:xfrm>
              <a:off x="2112" y="3600"/>
              <a:ext cx="560" cy="465"/>
            </a:xfrm>
            <a:prstGeom prst="rect">
              <a:avLst/>
            </a:prstGeom>
            <a:noFill/>
            <a:ln w="9525">
              <a:noFill/>
              <a:miter lim="800000"/>
              <a:headEnd/>
              <a:tailEnd/>
            </a:ln>
          </p:spPr>
          <p:txBody>
            <a:bodyPr/>
            <a:lstStyle/>
            <a:p>
              <a:endParaRPr lang="en-US"/>
            </a:p>
          </p:txBody>
        </p:sp>
        <p:sp>
          <p:nvSpPr>
            <p:cNvPr id="10431" name="Freeform 92"/>
            <p:cNvSpPr>
              <a:spLocks/>
            </p:cNvSpPr>
            <p:nvPr/>
          </p:nvSpPr>
          <p:spPr bwMode="auto">
            <a:xfrm>
              <a:off x="2130" y="3699"/>
              <a:ext cx="542" cy="301"/>
            </a:xfrm>
            <a:custGeom>
              <a:avLst/>
              <a:gdLst>
                <a:gd name="T0" fmla="*/ 383 w 1083"/>
                <a:gd name="T1" fmla="*/ 253 h 602"/>
                <a:gd name="T2" fmla="*/ 387 w 1083"/>
                <a:gd name="T3" fmla="*/ 267 h 602"/>
                <a:gd name="T4" fmla="*/ 398 w 1083"/>
                <a:gd name="T5" fmla="*/ 284 h 602"/>
                <a:gd name="T6" fmla="*/ 421 w 1083"/>
                <a:gd name="T7" fmla="*/ 298 h 602"/>
                <a:gd name="T8" fmla="*/ 456 w 1083"/>
                <a:gd name="T9" fmla="*/ 298 h 602"/>
                <a:gd name="T10" fmla="*/ 480 w 1083"/>
                <a:gd name="T11" fmla="*/ 284 h 602"/>
                <a:gd name="T12" fmla="*/ 491 w 1083"/>
                <a:gd name="T13" fmla="*/ 267 h 602"/>
                <a:gd name="T14" fmla="*/ 495 w 1083"/>
                <a:gd name="T15" fmla="*/ 253 h 602"/>
                <a:gd name="T16" fmla="*/ 497 w 1083"/>
                <a:gd name="T17" fmla="*/ 251 h 602"/>
                <a:gd name="T18" fmla="*/ 509 w 1083"/>
                <a:gd name="T19" fmla="*/ 251 h 602"/>
                <a:gd name="T20" fmla="*/ 527 w 1083"/>
                <a:gd name="T21" fmla="*/ 248 h 602"/>
                <a:gd name="T22" fmla="*/ 539 w 1083"/>
                <a:gd name="T23" fmla="*/ 237 h 602"/>
                <a:gd name="T24" fmla="*/ 542 w 1083"/>
                <a:gd name="T25" fmla="*/ 226 h 602"/>
                <a:gd name="T26" fmla="*/ 542 w 1083"/>
                <a:gd name="T27" fmla="*/ 224 h 602"/>
                <a:gd name="T28" fmla="*/ 542 w 1083"/>
                <a:gd name="T29" fmla="*/ 220 h 602"/>
                <a:gd name="T30" fmla="*/ 541 w 1083"/>
                <a:gd name="T31" fmla="*/ 212 h 602"/>
                <a:gd name="T32" fmla="*/ 537 w 1083"/>
                <a:gd name="T33" fmla="*/ 205 h 602"/>
                <a:gd name="T34" fmla="*/ 529 w 1083"/>
                <a:gd name="T35" fmla="*/ 199 h 602"/>
                <a:gd name="T36" fmla="*/ 524 w 1083"/>
                <a:gd name="T37" fmla="*/ 135 h 602"/>
                <a:gd name="T38" fmla="*/ 523 w 1083"/>
                <a:gd name="T39" fmla="*/ 132 h 602"/>
                <a:gd name="T40" fmla="*/ 520 w 1083"/>
                <a:gd name="T41" fmla="*/ 124 h 602"/>
                <a:gd name="T42" fmla="*/ 511 w 1083"/>
                <a:gd name="T43" fmla="*/ 115 h 602"/>
                <a:gd name="T44" fmla="*/ 495 w 1083"/>
                <a:gd name="T45" fmla="*/ 107 h 602"/>
                <a:gd name="T46" fmla="*/ 471 w 1083"/>
                <a:gd name="T47" fmla="*/ 90 h 602"/>
                <a:gd name="T48" fmla="*/ 445 w 1083"/>
                <a:gd name="T49" fmla="*/ 61 h 602"/>
                <a:gd name="T50" fmla="*/ 423 w 1083"/>
                <a:gd name="T51" fmla="*/ 31 h 602"/>
                <a:gd name="T52" fmla="*/ 411 w 1083"/>
                <a:gd name="T53" fmla="*/ 14 h 602"/>
                <a:gd name="T54" fmla="*/ 403 w 1083"/>
                <a:gd name="T55" fmla="*/ 8 h 602"/>
                <a:gd name="T56" fmla="*/ 390 w 1083"/>
                <a:gd name="T57" fmla="*/ 3 h 602"/>
                <a:gd name="T58" fmla="*/ 373 w 1083"/>
                <a:gd name="T59" fmla="*/ 1 h 602"/>
                <a:gd name="T60" fmla="*/ 353 w 1083"/>
                <a:gd name="T61" fmla="*/ 0 h 602"/>
                <a:gd name="T62" fmla="*/ 334 w 1083"/>
                <a:gd name="T63" fmla="*/ 0 h 602"/>
                <a:gd name="T64" fmla="*/ 296 w 1083"/>
                <a:gd name="T65" fmla="*/ 0 h 602"/>
                <a:gd name="T66" fmla="*/ 246 w 1083"/>
                <a:gd name="T67" fmla="*/ 0 h 602"/>
                <a:gd name="T68" fmla="*/ 190 w 1083"/>
                <a:gd name="T69" fmla="*/ 0 h 602"/>
                <a:gd name="T70" fmla="*/ 135 w 1083"/>
                <a:gd name="T71" fmla="*/ 0 h 602"/>
                <a:gd name="T72" fmla="*/ 88 w 1083"/>
                <a:gd name="T73" fmla="*/ 0 h 602"/>
                <a:gd name="T74" fmla="*/ 54 w 1083"/>
                <a:gd name="T75" fmla="*/ 0 h 602"/>
                <a:gd name="T76" fmla="*/ 42 w 1083"/>
                <a:gd name="T77" fmla="*/ 0 h 602"/>
                <a:gd name="T78" fmla="*/ 37 w 1083"/>
                <a:gd name="T79" fmla="*/ 1 h 602"/>
                <a:gd name="T80" fmla="*/ 27 w 1083"/>
                <a:gd name="T81" fmla="*/ 4 h 602"/>
                <a:gd name="T82" fmla="*/ 17 w 1083"/>
                <a:gd name="T83" fmla="*/ 13 h 602"/>
                <a:gd name="T84" fmla="*/ 12 w 1083"/>
                <a:gd name="T85" fmla="*/ 31 h 602"/>
                <a:gd name="T86" fmla="*/ 10 w 1083"/>
                <a:gd name="T87" fmla="*/ 193 h 602"/>
                <a:gd name="T88" fmla="*/ 1 w 1083"/>
                <a:gd name="T89" fmla="*/ 208 h 602"/>
                <a:gd name="T90" fmla="*/ 1 w 1083"/>
                <a:gd name="T91" fmla="*/ 229 h 602"/>
                <a:gd name="T92" fmla="*/ 4 w 1083"/>
                <a:gd name="T93" fmla="*/ 238 h 602"/>
                <a:gd name="T94" fmla="*/ 9 w 1083"/>
                <a:gd name="T95" fmla="*/ 246 h 602"/>
                <a:gd name="T96" fmla="*/ 17 w 1083"/>
                <a:gd name="T97" fmla="*/ 252 h 602"/>
                <a:gd name="T98" fmla="*/ 57 w 1083"/>
                <a:gd name="T99" fmla="*/ 254 h 602"/>
                <a:gd name="T100" fmla="*/ 59 w 1083"/>
                <a:gd name="T101" fmla="*/ 262 h 602"/>
                <a:gd name="T102" fmla="*/ 68 w 1083"/>
                <a:gd name="T103" fmla="*/ 278 h 602"/>
                <a:gd name="T104" fmla="*/ 86 w 1083"/>
                <a:gd name="T105" fmla="*/ 294 h 602"/>
                <a:gd name="T106" fmla="*/ 115 w 1083"/>
                <a:gd name="T107" fmla="*/ 301 h 602"/>
                <a:gd name="T108" fmla="*/ 124 w 1083"/>
                <a:gd name="T109" fmla="*/ 301 h 602"/>
                <a:gd name="T110" fmla="*/ 142 w 1083"/>
                <a:gd name="T111" fmla="*/ 297 h 602"/>
                <a:gd name="T112" fmla="*/ 162 w 1083"/>
                <a:gd name="T113" fmla="*/ 282 h 602"/>
                <a:gd name="T114" fmla="*/ 174 w 1083"/>
                <a:gd name="T115" fmla="*/ 251 h 60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83"/>
                <a:gd name="T175" fmla="*/ 0 h 602"/>
                <a:gd name="T176" fmla="*/ 1083 w 1083"/>
                <a:gd name="T177" fmla="*/ 602 h 60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83" h="602">
                  <a:moveTo>
                    <a:pt x="765" y="502"/>
                  </a:moveTo>
                  <a:lnTo>
                    <a:pt x="765" y="506"/>
                  </a:lnTo>
                  <a:lnTo>
                    <a:pt x="767" y="516"/>
                  </a:lnTo>
                  <a:lnTo>
                    <a:pt x="773" y="533"/>
                  </a:lnTo>
                  <a:lnTo>
                    <a:pt x="781" y="550"/>
                  </a:lnTo>
                  <a:lnTo>
                    <a:pt x="795" y="568"/>
                  </a:lnTo>
                  <a:lnTo>
                    <a:pt x="815" y="584"/>
                  </a:lnTo>
                  <a:lnTo>
                    <a:pt x="842" y="595"/>
                  </a:lnTo>
                  <a:lnTo>
                    <a:pt x="877" y="599"/>
                  </a:lnTo>
                  <a:lnTo>
                    <a:pt x="912" y="595"/>
                  </a:lnTo>
                  <a:lnTo>
                    <a:pt x="939" y="584"/>
                  </a:lnTo>
                  <a:lnTo>
                    <a:pt x="960" y="568"/>
                  </a:lnTo>
                  <a:lnTo>
                    <a:pt x="972" y="550"/>
                  </a:lnTo>
                  <a:lnTo>
                    <a:pt x="982" y="533"/>
                  </a:lnTo>
                  <a:lnTo>
                    <a:pt x="986" y="516"/>
                  </a:lnTo>
                  <a:lnTo>
                    <a:pt x="989" y="506"/>
                  </a:lnTo>
                  <a:lnTo>
                    <a:pt x="989" y="502"/>
                  </a:lnTo>
                  <a:lnTo>
                    <a:pt x="993" y="502"/>
                  </a:lnTo>
                  <a:lnTo>
                    <a:pt x="1003" y="503"/>
                  </a:lnTo>
                  <a:lnTo>
                    <a:pt x="1018" y="503"/>
                  </a:lnTo>
                  <a:lnTo>
                    <a:pt x="1036" y="502"/>
                  </a:lnTo>
                  <a:lnTo>
                    <a:pt x="1053" y="496"/>
                  </a:lnTo>
                  <a:lnTo>
                    <a:pt x="1068" y="488"/>
                  </a:lnTo>
                  <a:lnTo>
                    <a:pt x="1078" y="474"/>
                  </a:lnTo>
                  <a:lnTo>
                    <a:pt x="1083" y="453"/>
                  </a:lnTo>
                  <a:lnTo>
                    <a:pt x="1083" y="452"/>
                  </a:lnTo>
                  <a:lnTo>
                    <a:pt x="1083" y="451"/>
                  </a:lnTo>
                  <a:lnTo>
                    <a:pt x="1083" y="449"/>
                  </a:lnTo>
                  <a:lnTo>
                    <a:pt x="1083" y="446"/>
                  </a:lnTo>
                  <a:lnTo>
                    <a:pt x="1083" y="440"/>
                  </a:lnTo>
                  <a:lnTo>
                    <a:pt x="1082" y="434"/>
                  </a:lnTo>
                  <a:lnTo>
                    <a:pt x="1081" y="425"/>
                  </a:lnTo>
                  <a:lnTo>
                    <a:pt x="1077" y="419"/>
                  </a:lnTo>
                  <a:lnTo>
                    <a:pt x="1073" y="410"/>
                  </a:lnTo>
                  <a:lnTo>
                    <a:pt x="1067" y="404"/>
                  </a:lnTo>
                  <a:lnTo>
                    <a:pt x="1058" y="398"/>
                  </a:lnTo>
                  <a:lnTo>
                    <a:pt x="1047" y="394"/>
                  </a:lnTo>
                  <a:lnTo>
                    <a:pt x="1047" y="270"/>
                  </a:lnTo>
                  <a:lnTo>
                    <a:pt x="1047" y="268"/>
                  </a:lnTo>
                  <a:lnTo>
                    <a:pt x="1046" y="263"/>
                  </a:lnTo>
                  <a:lnTo>
                    <a:pt x="1044" y="256"/>
                  </a:lnTo>
                  <a:lnTo>
                    <a:pt x="1039" y="248"/>
                  </a:lnTo>
                  <a:lnTo>
                    <a:pt x="1032" y="239"/>
                  </a:lnTo>
                  <a:lnTo>
                    <a:pt x="1022" y="230"/>
                  </a:lnTo>
                  <a:lnTo>
                    <a:pt x="1007" y="221"/>
                  </a:lnTo>
                  <a:lnTo>
                    <a:pt x="989" y="215"/>
                  </a:lnTo>
                  <a:lnTo>
                    <a:pt x="965" y="203"/>
                  </a:lnTo>
                  <a:lnTo>
                    <a:pt x="941" y="181"/>
                  </a:lnTo>
                  <a:lnTo>
                    <a:pt x="915" y="153"/>
                  </a:lnTo>
                  <a:lnTo>
                    <a:pt x="889" y="122"/>
                  </a:lnTo>
                  <a:lnTo>
                    <a:pt x="865" y="90"/>
                  </a:lnTo>
                  <a:lnTo>
                    <a:pt x="846" y="62"/>
                  </a:lnTo>
                  <a:lnTo>
                    <a:pt x="830" y="41"/>
                  </a:lnTo>
                  <a:lnTo>
                    <a:pt x="821" y="28"/>
                  </a:lnTo>
                  <a:lnTo>
                    <a:pt x="816" y="22"/>
                  </a:lnTo>
                  <a:lnTo>
                    <a:pt x="805" y="16"/>
                  </a:lnTo>
                  <a:lnTo>
                    <a:pt x="794" y="12"/>
                  </a:lnTo>
                  <a:lnTo>
                    <a:pt x="780" y="7"/>
                  </a:lnTo>
                  <a:lnTo>
                    <a:pt x="764" y="5"/>
                  </a:lnTo>
                  <a:lnTo>
                    <a:pt x="745" y="3"/>
                  </a:lnTo>
                  <a:lnTo>
                    <a:pt x="727" y="0"/>
                  </a:lnTo>
                  <a:lnTo>
                    <a:pt x="706" y="0"/>
                  </a:lnTo>
                  <a:lnTo>
                    <a:pt x="692" y="0"/>
                  </a:lnTo>
                  <a:lnTo>
                    <a:pt x="668" y="0"/>
                  </a:lnTo>
                  <a:lnTo>
                    <a:pt x="634" y="0"/>
                  </a:lnTo>
                  <a:lnTo>
                    <a:pt x="592" y="0"/>
                  </a:lnTo>
                  <a:lnTo>
                    <a:pt x="544" y="0"/>
                  </a:lnTo>
                  <a:lnTo>
                    <a:pt x="491" y="0"/>
                  </a:lnTo>
                  <a:lnTo>
                    <a:pt x="435" y="0"/>
                  </a:lnTo>
                  <a:lnTo>
                    <a:pt x="379" y="0"/>
                  </a:lnTo>
                  <a:lnTo>
                    <a:pt x="324" y="0"/>
                  </a:lnTo>
                  <a:lnTo>
                    <a:pt x="270" y="0"/>
                  </a:lnTo>
                  <a:lnTo>
                    <a:pt x="219" y="0"/>
                  </a:lnTo>
                  <a:lnTo>
                    <a:pt x="175" y="0"/>
                  </a:lnTo>
                  <a:lnTo>
                    <a:pt x="137" y="0"/>
                  </a:lnTo>
                  <a:lnTo>
                    <a:pt x="108" y="0"/>
                  </a:lnTo>
                  <a:lnTo>
                    <a:pt x="90" y="0"/>
                  </a:lnTo>
                  <a:lnTo>
                    <a:pt x="83" y="0"/>
                  </a:lnTo>
                  <a:lnTo>
                    <a:pt x="81" y="0"/>
                  </a:lnTo>
                  <a:lnTo>
                    <a:pt x="74" y="1"/>
                  </a:lnTo>
                  <a:lnTo>
                    <a:pt x="64" y="4"/>
                  </a:lnTo>
                  <a:lnTo>
                    <a:pt x="54" y="8"/>
                  </a:lnTo>
                  <a:lnTo>
                    <a:pt x="43" y="15"/>
                  </a:lnTo>
                  <a:lnTo>
                    <a:pt x="33" y="27"/>
                  </a:lnTo>
                  <a:lnTo>
                    <a:pt x="26" y="42"/>
                  </a:lnTo>
                  <a:lnTo>
                    <a:pt x="24" y="62"/>
                  </a:lnTo>
                  <a:lnTo>
                    <a:pt x="24" y="384"/>
                  </a:lnTo>
                  <a:lnTo>
                    <a:pt x="19" y="386"/>
                  </a:lnTo>
                  <a:lnTo>
                    <a:pt x="11" y="397"/>
                  </a:lnTo>
                  <a:lnTo>
                    <a:pt x="2" y="417"/>
                  </a:lnTo>
                  <a:lnTo>
                    <a:pt x="0" y="450"/>
                  </a:lnTo>
                  <a:lnTo>
                    <a:pt x="1" y="459"/>
                  </a:lnTo>
                  <a:lnTo>
                    <a:pt x="3" y="468"/>
                  </a:lnTo>
                  <a:lnTo>
                    <a:pt x="7" y="477"/>
                  </a:lnTo>
                  <a:lnTo>
                    <a:pt x="11" y="484"/>
                  </a:lnTo>
                  <a:lnTo>
                    <a:pt x="17" y="492"/>
                  </a:lnTo>
                  <a:lnTo>
                    <a:pt x="25" y="498"/>
                  </a:lnTo>
                  <a:lnTo>
                    <a:pt x="34" y="504"/>
                  </a:lnTo>
                  <a:lnTo>
                    <a:pt x="45" y="508"/>
                  </a:lnTo>
                  <a:lnTo>
                    <a:pt x="113" y="508"/>
                  </a:lnTo>
                  <a:lnTo>
                    <a:pt x="114" y="512"/>
                  </a:lnTo>
                  <a:lnTo>
                    <a:pt x="117" y="523"/>
                  </a:lnTo>
                  <a:lnTo>
                    <a:pt x="125" y="538"/>
                  </a:lnTo>
                  <a:lnTo>
                    <a:pt x="136" y="555"/>
                  </a:lnTo>
                  <a:lnTo>
                    <a:pt x="152" y="572"/>
                  </a:lnTo>
                  <a:lnTo>
                    <a:pt x="172" y="587"/>
                  </a:lnTo>
                  <a:lnTo>
                    <a:pt x="198" y="598"/>
                  </a:lnTo>
                  <a:lnTo>
                    <a:pt x="230" y="602"/>
                  </a:lnTo>
                  <a:lnTo>
                    <a:pt x="235" y="602"/>
                  </a:lnTo>
                  <a:lnTo>
                    <a:pt x="248" y="602"/>
                  </a:lnTo>
                  <a:lnTo>
                    <a:pt x="265" y="599"/>
                  </a:lnTo>
                  <a:lnTo>
                    <a:pt x="284" y="593"/>
                  </a:lnTo>
                  <a:lnTo>
                    <a:pt x="305" y="582"/>
                  </a:lnTo>
                  <a:lnTo>
                    <a:pt x="324" y="564"/>
                  </a:lnTo>
                  <a:lnTo>
                    <a:pt x="339" y="537"/>
                  </a:lnTo>
                  <a:lnTo>
                    <a:pt x="347" y="502"/>
                  </a:lnTo>
                  <a:lnTo>
                    <a:pt x="765" y="502"/>
                  </a:lnTo>
                  <a:close/>
                </a:path>
              </a:pathLst>
            </a:custGeom>
            <a:solidFill>
              <a:srgbClr val="FFFFFF"/>
            </a:solidFill>
            <a:ln w="9525">
              <a:noFill/>
              <a:round/>
              <a:headEnd/>
              <a:tailEnd/>
            </a:ln>
          </p:spPr>
          <p:txBody>
            <a:bodyPr/>
            <a:lstStyle/>
            <a:p>
              <a:endParaRPr lang="en-US"/>
            </a:p>
          </p:txBody>
        </p:sp>
        <p:sp>
          <p:nvSpPr>
            <p:cNvPr id="10432" name="Freeform 93"/>
            <p:cNvSpPr>
              <a:spLocks/>
            </p:cNvSpPr>
            <p:nvPr/>
          </p:nvSpPr>
          <p:spPr bwMode="auto">
            <a:xfrm>
              <a:off x="2148" y="3713"/>
              <a:ext cx="511" cy="226"/>
            </a:xfrm>
            <a:custGeom>
              <a:avLst/>
              <a:gdLst>
                <a:gd name="T0" fmla="*/ 13 w 1022"/>
                <a:gd name="T1" fmla="*/ 226 h 453"/>
                <a:gd name="T2" fmla="*/ 6 w 1022"/>
                <a:gd name="T3" fmla="*/ 223 h 453"/>
                <a:gd name="T4" fmla="*/ 2 w 1022"/>
                <a:gd name="T5" fmla="*/ 219 h 453"/>
                <a:gd name="T6" fmla="*/ 1 w 1022"/>
                <a:gd name="T7" fmla="*/ 214 h 453"/>
                <a:gd name="T8" fmla="*/ 0 w 1022"/>
                <a:gd name="T9" fmla="*/ 209 h 453"/>
                <a:gd name="T10" fmla="*/ 1 w 1022"/>
                <a:gd name="T11" fmla="*/ 200 h 453"/>
                <a:gd name="T12" fmla="*/ 5 w 1022"/>
                <a:gd name="T13" fmla="*/ 194 h 453"/>
                <a:gd name="T14" fmla="*/ 8 w 1022"/>
                <a:gd name="T15" fmla="*/ 191 h 453"/>
                <a:gd name="T16" fmla="*/ 10 w 1022"/>
                <a:gd name="T17" fmla="*/ 190 h 453"/>
                <a:gd name="T18" fmla="*/ 10 w 1022"/>
                <a:gd name="T19" fmla="*/ 20 h 453"/>
                <a:gd name="T20" fmla="*/ 12 w 1022"/>
                <a:gd name="T21" fmla="*/ 9 h 453"/>
                <a:gd name="T22" fmla="*/ 18 w 1022"/>
                <a:gd name="T23" fmla="*/ 3 h 453"/>
                <a:gd name="T24" fmla="*/ 24 w 1022"/>
                <a:gd name="T25" fmla="*/ 0 h 453"/>
                <a:gd name="T26" fmla="*/ 26 w 1022"/>
                <a:gd name="T27" fmla="*/ 0 h 453"/>
                <a:gd name="T28" fmla="*/ 354 w 1022"/>
                <a:gd name="T29" fmla="*/ 0 h 453"/>
                <a:gd name="T30" fmla="*/ 369 w 1022"/>
                <a:gd name="T31" fmla="*/ 1 h 453"/>
                <a:gd name="T32" fmla="*/ 372 w 1022"/>
                <a:gd name="T33" fmla="*/ 1 h 453"/>
                <a:gd name="T34" fmla="*/ 376 w 1022"/>
                <a:gd name="T35" fmla="*/ 3 h 453"/>
                <a:gd name="T36" fmla="*/ 379 w 1022"/>
                <a:gd name="T37" fmla="*/ 5 h 453"/>
                <a:gd name="T38" fmla="*/ 383 w 1022"/>
                <a:gd name="T39" fmla="*/ 9 h 453"/>
                <a:gd name="T40" fmla="*/ 391 w 1022"/>
                <a:gd name="T41" fmla="*/ 19 h 453"/>
                <a:gd name="T42" fmla="*/ 400 w 1022"/>
                <a:gd name="T43" fmla="*/ 30 h 453"/>
                <a:gd name="T44" fmla="*/ 410 w 1022"/>
                <a:gd name="T45" fmla="*/ 43 h 453"/>
                <a:gd name="T46" fmla="*/ 419 w 1022"/>
                <a:gd name="T47" fmla="*/ 55 h 453"/>
                <a:gd name="T48" fmla="*/ 427 w 1022"/>
                <a:gd name="T49" fmla="*/ 67 h 453"/>
                <a:gd name="T50" fmla="*/ 433 w 1022"/>
                <a:gd name="T51" fmla="*/ 76 h 453"/>
                <a:gd name="T52" fmla="*/ 437 w 1022"/>
                <a:gd name="T53" fmla="*/ 82 h 453"/>
                <a:gd name="T54" fmla="*/ 439 w 1022"/>
                <a:gd name="T55" fmla="*/ 84 h 453"/>
                <a:gd name="T56" fmla="*/ 440 w 1022"/>
                <a:gd name="T57" fmla="*/ 86 h 453"/>
                <a:gd name="T58" fmla="*/ 441 w 1022"/>
                <a:gd name="T59" fmla="*/ 88 h 453"/>
                <a:gd name="T60" fmla="*/ 443 w 1022"/>
                <a:gd name="T61" fmla="*/ 90 h 453"/>
                <a:gd name="T62" fmla="*/ 447 w 1022"/>
                <a:gd name="T63" fmla="*/ 92 h 453"/>
                <a:gd name="T64" fmla="*/ 451 w 1022"/>
                <a:gd name="T65" fmla="*/ 95 h 453"/>
                <a:gd name="T66" fmla="*/ 456 w 1022"/>
                <a:gd name="T67" fmla="*/ 99 h 453"/>
                <a:gd name="T68" fmla="*/ 464 w 1022"/>
                <a:gd name="T69" fmla="*/ 102 h 453"/>
                <a:gd name="T70" fmla="*/ 474 w 1022"/>
                <a:gd name="T71" fmla="*/ 106 h 453"/>
                <a:gd name="T72" fmla="*/ 481 w 1022"/>
                <a:gd name="T73" fmla="*/ 109 h 453"/>
                <a:gd name="T74" fmla="*/ 486 w 1022"/>
                <a:gd name="T75" fmla="*/ 113 h 453"/>
                <a:gd name="T76" fmla="*/ 490 w 1022"/>
                <a:gd name="T77" fmla="*/ 116 h 453"/>
                <a:gd name="T78" fmla="*/ 492 w 1022"/>
                <a:gd name="T79" fmla="*/ 118 h 453"/>
                <a:gd name="T80" fmla="*/ 493 w 1022"/>
                <a:gd name="T81" fmla="*/ 121 h 453"/>
                <a:gd name="T82" fmla="*/ 494 w 1022"/>
                <a:gd name="T83" fmla="*/ 122 h 453"/>
                <a:gd name="T84" fmla="*/ 494 w 1022"/>
                <a:gd name="T85" fmla="*/ 124 h 453"/>
                <a:gd name="T86" fmla="*/ 494 w 1022"/>
                <a:gd name="T87" fmla="*/ 124 h 453"/>
                <a:gd name="T88" fmla="*/ 494 w 1022"/>
                <a:gd name="T89" fmla="*/ 196 h 453"/>
                <a:gd name="T90" fmla="*/ 494 w 1022"/>
                <a:gd name="T91" fmla="*/ 196 h 453"/>
                <a:gd name="T92" fmla="*/ 497 w 1022"/>
                <a:gd name="T93" fmla="*/ 196 h 453"/>
                <a:gd name="T94" fmla="*/ 499 w 1022"/>
                <a:gd name="T95" fmla="*/ 196 h 453"/>
                <a:gd name="T96" fmla="*/ 502 w 1022"/>
                <a:gd name="T97" fmla="*/ 196 h 453"/>
                <a:gd name="T98" fmla="*/ 506 w 1022"/>
                <a:gd name="T99" fmla="*/ 197 h 453"/>
                <a:gd name="T100" fmla="*/ 508 w 1022"/>
                <a:gd name="T101" fmla="*/ 200 h 453"/>
                <a:gd name="T102" fmla="*/ 510 w 1022"/>
                <a:gd name="T103" fmla="*/ 203 h 453"/>
                <a:gd name="T104" fmla="*/ 511 w 1022"/>
                <a:gd name="T105" fmla="*/ 208 h 453"/>
                <a:gd name="T106" fmla="*/ 510 w 1022"/>
                <a:gd name="T107" fmla="*/ 213 h 453"/>
                <a:gd name="T108" fmla="*/ 508 w 1022"/>
                <a:gd name="T109" fmla="*/ 217 h 453"/>
                <a:gd name="T110" fmla="*/ 506 w 1022"/>
                <a:gd name="T111" fmla="*/ 220 h 453"/>
                <a:gd name="T112" fmla="*/ 502 w 1022"/>
                <a:gd name="T113" fmla="*/ 223 h 453"/>
                <a:gd name="T114" fmla="*/ 499 w 1022"/>
                <a:gd name="T115" fmla="*/ 224 h 453"/>
                <a:gd name="T116" fmla="*/ 497 w 1022"/>
                <a:gd name="T117" fmla="*/ 226 h 453"/>
                <a:gd name="T118" fmla="*/ 494 w 1022"/>
                <a:gd name="T119" fmla="*/ 226 h 453"/>
                <a:gd name="T120" fmla="*/ 494 w 1022"/>
                <a:gd name="T121" fmla="*/ 226 h 453"/>
                <a:gd name="T122" fmla="*/ 13 w 1022"/>
                <a:gd name="T123" fmla="*/ 226 h 4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22"/>
                <a:gd name="T187" fmla="*/ 0 h 453"/>
                <a:gd name="T188" fmla="*/ 1022 w 1022"/>
                <a:gd name="T189" fmla="*/ 453 h 4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22" h="453">
                  <a:moveTo>
                    <a:pt x="25" y="453"/>
                  </a:moveTo>
                  <a:lnTo>
                    <a:pt x="12" y="447"/>
                  </a:lnTo>
                  <a:lnTo>
                    <a:pt x="4" y="438"/>
                  </a:lnTo>
                  <a:lnTo>
                    <a:pt x="1" y="429"/>
                  </a:lnTo>
                  <a:lnTo>
                    <a:pt x="0" y="419"/>
                  </a:lnTo>
                  <a:lnTo>
                    <a:pt x="2" y="401"/>
                  </a:lnTo>
                  <a:lnTo>
                    <a:pt x="9" y="388"/>
                  </a:lnTo>
                  <a:lnTo>
                    <a:pt x="16" y="382"/>
                  </a:lnTo>
                  <a:lnTo>
                    <a:pt x="19" y="380"/>
                  </a:lnTo>
                  <a:lnTo>
                    <a:pt x="19" y="40"/>
                  </a:lnTo>
                  <a:lnTo>
                    <a:pt x="24" y="19"/>
                  </a:lnTo>
                  <a:lnTo>
                    <a:pt x="35" y="7"/>
                  </a:lnTo>
                  <a:lnTo>
                    <a:pt x="47" y="1"/>
                  </a:lnTo>
                  <a:lnTo>
                    <a:pt x="51" y="0"/>
                  </a:lnTo>
                  <a:lnTo>
                    <a:pt x="707" y="0"/>
                  </a:lnTo>
                  <a:lnTo>
                    <a:pt x="738" y="2"/>
                  </a:lnTo>
                  <a:lnTo>
                    <a:pt x="743" y="3"/>
                  </a:lnTo>
                  <a:lnTo>
                    <a:pt x="751" y="7"/>
                  </a:lnTo>
                  <a:lnTo>
                    <a:pt x="758" y="11"/>
                  </a:lnTo>
                  <a:lnTo>
                    <a:pt x="766" y="18"/>
                  </a:lnTo>
                  <a:lnTo>
                    <a:pt x="782" y="38"/>
                  </a:lnTo>
                  <a:lnTo>
                    <a:pt x="800" y="61"/>
                  </a:lnTo>
                  <a:lnTo>
                    <a:pt x="819" y="86"/>
                  </a:lnTo>
                  <a:lnTo>
                    <a:pt x="837" y="111"/>
                  </a:lnTo>
                  <a:lnTo>
                    <a:pt x="853" y="134"/>
                  </a:lnTo>
                  <a:lnTo>
                    <a:pt x="866" y="152"/>
                  </a:lnTo>
                  <a:lnTo>
                    <a:pt x="874" y="165"/>
                  </a:lnTo>
                  <a:lnTo>
                    <a:pt x="878" y="169"/>
                  </a:lnTo>
                  <a:lnTo>
                    <a:pt x="880" y="173"/>
                  </a:lnTo>
                  <a:lnTo>
                    <a:pt x="882" y="176"/>
                  </a:lnTo>
                  <a:lnTo>
                    <a:pt x="886" y="181"/>
                  </a:lnTo>
                  <a:lnTo>
                    <a:pt x="893" y="185"/>
                  </a:lnTo>
                  <a:lnTo>
                    <a:pt x="901" y="191"/>
                  </a:lnTo>
                  <a:lnTo>
                    <a:pt x="912" y="198"/>
                  </a:lnTo>
                  <a:lnTo>
                    <a:pt x="928" y="205"/>
                  </a:lnTo>
                  <a:lnTo>
                    <a:pt x="948" y="213"/>
                  </a:lnTo>
                  <a:lnTo>
                    <a:pt x="962" y="219"/>
                  </a:lnTo>
                  <a:lnTo>
                    <a:pt x="972" y="226"/>
                  </a:lnTo>
                  <a:lnTo>
                    <a:pt x="979" y="232"/>
                  </a:lnTo>
                  <a:lnTo>
                    <a:pt x="984" y="237"/>
                  </a:lnTo>
                  <a:lnTo>
                    <a:pt x="986" y="242"/>
                  </a:lnTo>
                  <a:lnTo>
                    <a:pt x="987" y="245"/>
                  </a:lnTo>
                  <a:lnTo>
                    <a:pt x="987" y="248"/>
                  </a:lnTo>
                  <a:lnTo>
                    <a:pt x="987" y="249"/>
                  </a:lnTo>
                  <a:lnTo>
                    <a:pt x="987" y="392"/>
                  </a:lnTo>
                  <a:lnTo>
                    <a:pt x="988" y="392"/>
                  </a:lnTo>
                  <a:lnTo>
                    <a:pt x="993" y="392"/>
                  </a:lnTo>
                  <a:lnTo>
                    <a:pt x="997" y="392"/>
                  </a:lnTo>
                  <a:lnTo>
                    <a:pt x="1004" y="393"/>
                  </a:lnTo>
                  <a:lnTo>
                    <a:pt x="1011" y="395"/>
                  </a:lnTo>
                  <a:lnTo>
                    <a:pt x="1016" y="400"/>
                  </a:lnTo>
                  <a:lnTo>
                    <a:pt x="1020" y="407"/>
                  </a:lnTo>
                  <a:lnTo>
                    <a:pt x="1022" y="417"/>
                  </a:lnTo>
                  <a:lnTo>
                    <a:pt x="1020" y="427"/>
                  </a:lnTo>
                  <a:lnTo>
                    <a:pt x="1016" y="435"/>
                  </a:lnTo>
                  <a:lnTo>
                    <a:pt x="1011" y="441"/>
                  </a:lnTo>
                  <a:lnTo>
                    <a:pt x="1004" y="446"/>
                  </a:lnTo>
                  <a:lnTo>
                    <a:pt x="997" y="449"/>
                  </a:lnTo>
                  <a:lnTo>
                    <a:pt x="993" y="452"/>
                  </a:lnTo>
                  <a:lnTo>
                    <a:pt x="988" y="453"/>
                  </a:lnTo>
                  <a:lnTo>
                    <a:pt x="987" y="453"/>
                  </a:lnTo>
                  <a:lnTo>
                    <a:pt x="25" y="453"/>
                  </a:lnTo>
                  <a:close/>
                </a:path>
              </a:pathLst>
            </a:custGeom>
            <a:solidFill>
              <a:srgbClr val="000000"/>
            </a:solidFill>
            <a:ln w="9525">
              <a:noFill/>
              <a:round/>
              <a:headEnd/>
              <a:tailEnd/>
            </a:ln>
          </p:spPr>
          <p:txBody>
            <a:bodyPr/>
            <a:lstStyle/>
            <a:p>
              <a:endParaRPr lang="en-US"/>
            </a:p>
          </p:txBody>
        </p:sp>
        <p:sp>
          <p:nvSpPr>
            <p:cNvPr id="10433" name="Freeform 94"/>
            <p:cNvSpPr>
              <a:spLocks/>
            </p:cNvSpPr>
            <p:nvPr/>
          </p:nvSpPr>
          <p:spPr bwMode="auto">
            <a:xfrm>
              <a:off x="2488" y="3723"/>
              <a:ext cx="141" cy="117"/>
            </a:xfrm>
            <a:custGeom>
              <a:avLst/>
              <a:gdLst>
                <a:gd name="T0" fmla="*/ 115 w 283"/>
                <a:gd name="T1" fmla="*/ 101 h 234"/>
                <a:gd name="T2" fmla="*/ 102 w 283"/>
                <a:gd name="T3" fmla="*/ 95 h 234"/>
                <a:gd name="T4" fmla="*/ 94 w 283"/>
                <a:gd name="T5" fmla="*/ 89 h 234"/>
                <a:gd name="T6" fmla="*/ 88 w 283"/>
                <a:gd name="T7" fmla="*/ 84 h 234"/>
                <a:gd name="T8" fmla="*/ 83 w 283"/>
                <a:gd name="T9" fmla="*/ 83 h 234"/>
                <a:gd name="T10" fmla="*/ 80 w 283"/>
                <a:gd name="T11" fmla="*/ 84 h 234"/>
                <a:gd name="T12" fmla="*/ 76 w 283"/>
                <a:gd name="T13" fmla="*/ 84 h 234"/>
                <a:gd name="T14" fmla="*/ 70 w 283"/>
                <a:gd name="T15" fmla="*/ 84 h 234"/>
                <a:gd name="T16" fmla="*/ 58 w 283"/>
                <a:gd name="T17" fmla="*/ 80 h 234"/>
                <a:gd name="T18" fmla="*/ 44 w 283"/>
                <a:gd name="T19" fmla="*/ 66 h 234"/>
                <a:gd name="T20" fmla="*/ 33 w 283"/>
                <a:gd name="T21" fmla="*/ 48 h 234"/>
                <a:gd name="T22" fmla="*/ 26 w 283"/>
                <a:gd name="T23" fmla="*/ 31 h 234"/>
                <a:gd name="T24" fmla="*/ 24 w 283"/>
                <a:gd name="T25" fmla="*/ 17 h 234"/>
                <a:gd name="T26" fmla="*/ 25 w 283"/>
                <a:gd name="T27" fmla="*/ 7 h 234"/>
                <a:gd name="T28" fmla="*/ 25 w 283"/>
                <a:gd name="T29" fmla="*/ 2 h 234"/>
                <a:gd name="T30" fmla="*/ 16 w 283"/>
                <a:gd name="T31" fmla="*/ 1 h 234"/>
                <a:gd name="T32" fmla="*/ 11 w 283"/>
                <a:gd name="T33" fmla="*/ 0 h 234"/>
                <a:gd name="T34" fmla="*/ 5 w 283"/>
                <a:gd name="T35" fmla="*/ 0 h 234"/>
                <a:gd name="T36" fmla="*/ 4 w 283"/>
                <a:gd name="T37" fmla="*/ 2 h 234"/>
                <a:gd name="T38" fmla="*/ 9 w 283"/>
                <a:gd name="T39" fmla="*/ 6 h 234"/>
                <a:gd name="T40" fmla="*/ 8 w 283"/>
                <a:gd name="T41" fmla="*/ 13 h 234"/>
                <a:gd name="T42" fmla="*/ 12 w 283"/>
                <a:gd name="T43" fmla="*/ 28 h 234"/>
                <a:gd name="T44" fmla="*/ 21 w 283"/>
                <a:gd name="T45" fmla="*/ 48 h 234"/>
                <a:gd name="T46" fmla="*/ 29 w 283"/>
                <a:gd name="T47" fmla="*/ 67 h 234"/>
                <a:gd name="T48" fmla="*/ 36 w 283"/>
                <a:gd name="T49" fmla="*/ 81 h 234"/>
                <a:gd name="T50" fmla="*/ 43 w 283"/>
                <a:gd name="T51" fmla="*/ 94 h 234"/>
                <a:gd name="T52" fmla="*/ 57 w 283"/>
                <a:gd name="T53" fmla="*/ 105 h 234"/>
                <a:gd name="T54" fmla="*/ 81 w 283"/>
                <a:gd name="T55" fmla="*/ 111 h 234"/>
                <a:gd name="T56" fmla="*/ 106 w 283"/>
                <a:gd name="T57" fmla="*/ 112 h 234"/>
                <a:gd name="T58" fmla="*/ 119 w 283"/>
                <a:gd name="T59" fmla="*/ 112 h 234"/>
                <a:gd name="T60" fmla="*/ 130 w 283"/>
                <a:gd name="T61" fmla="*/ 114 h 234"/>
                <a:gd name="T62" fmla="*/ 138 w 283"/>
                <a:gd name="T63" fmla="*/ 116 h 234"/>
                <a:gd name="T64" fmla="*/ 140 w 283"/>
                <a:gd name="T65" fmla="*/ 115 h 234"/>
                <a:gd name="T66" fmla="*/ 138 w 283"/>
                <a:gd name="T67" fmla="*/ 112 h 234"/>
                <a:gd name="T68" fmla="*/ 134 w 283"/>
                <a:gd name="T69" fmla="*/ 108 h 234"/>
                <a:gd name="T70" fmla="*/ 128 w 283"/>
                <a:gd name="T71" fmla="*/ 105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3"/>
                <a:gd name="T109" fmla="*/ 0 h 234"/>
                <a:gd name="T110" fmla="*/ 283 w 283"/>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3" h="234">
                  <a:moveTo>
                    <a:pt x="247" y="207"/>
                  </a:moveTo>
                  <a:lnTo>
                    <a:pt x="230" y="201"/>
                  </a:lnTo>
                  <a:lnTo>
                    <a:pt x="217" y="196"/>
                  </a:lnTo>
                  <a:lnTo>
                    <a:pt x="205" y="190"/>
                  </a:lnTo>
                  <a:lnTo>
                    <a:pt x="197" y="184"/>
                  </a:lnTo>
                  <a:lnTo>
                    <a:pt x="189" y="178"/>
                  </a:lnTo>
                  <a:lnTo>
                    <a:pt x="183" y="172"/>
                  </a:lnTo>
                  <a:lnTo>
                    <a:pt x="177" y="168"/>
                  </a:lnTo>
                  <a:lnTo>
                    <a:pt x="170" y="164"/>
                  </a:lnTo>
                  <a:lnTo>
                    <a:pt x="167" y="166"/>
                  </a:lnTo>
                  <a:lnTo>
                    <a:pt x="164" y="167"/>
                  </a:lnTo>
                  <a:lnTo>
                    <a:pt x="160" y="167"/>
                  </a:lnTo>
                  <a:lnTo>
                    <a:pt x="157" y="168"/>
                  </a:lnTo>
                  <a:lnTo>
                    <a:pt x="152" y="168"/>
                  </a:lnTo>
                  <a:lnTo>
                    <a:pt x="147" y="168"/>
                  </a:lnTo>
                  <a:lnTo>
                    <a:pt x="140" y="167"/>
                  </a:lnTo>
                  <a:lnTo>
                    <a:pt x="133" y="166"/>
                  </a:lnTo>
                  <a:lnTo>
                    <a:pt x="117" y="160"/>
                  </a:lnTo>
                  <a:lnTo>
                    <a:pt x="102" y="147"/>
                  </a:lnTo>
                  <a:lnTo>
                    <a:pt x="88" y="132"/>
                  </a:lnTo>
                  <a:lnTo>
                    <a:pt x="76" y="114"/>
                  </a:lnTo>
                  <a:lnTo>
                    <a:pt x="66" y="95"/>
                  </a:lnTo>
                  <a:lnTo>
                    <a:pt x="59" y="77"/>
                  </a:lnTo>
                  <a:lnTo>
                    <a:pt x="53" y="62"/>
                  </a:lnTo>
                  <a:lnTo>
                    <a:pt x="50" y="49"/>
                  </a:lnTo>
                  <a:lnTo>
                    <a:pt x="48" y="34"/>
                  </a:lnTo>
                  <a:lnTo>
                    <a:pt x="49" y="23"/>
                  </a:lnTo>
                  <a:lnTo>
                    <a:pt x="51" y="15"/>
                  </a:lnTo>
                  <a:lnTo>
                    <a:pt x="56" y="8"/>
                  </a:lnTo>
                  <a:lnTo>
                    <a:pt x="50" y="4"/>
                  </a:lnTo>
                  <a:lnTo>
                    <a:pt x="42" y="2"/>
                  </a:lnTo>
                  <a:lnTo>
                    <a:pt x="33" y="1"/>
                  </a:lnTo>
                  <a:lnTo>
                    <a:pt x="26" y="0"/>
                  </a:lnTo>
                  <a:lnTo>
                    <a:pt x="23" y="0"/>
                  </a:lnTo>
                  <a:lnTo>
                    <a:pt x="19" y="0"/>
                  </a:lnTo>
                  <a:lnTo>
                    <a:pt x="11" y="0"/>
                  </a:lnTo>
                  <a:lnTo>
                    <a:pt x="0" y="0"/>
                  </a:lnTo>
                  <a:lnTo>
                    <a:pt x="8" y="3"/>
                  </a:lnTo>
                  <a:lnTo>
                    <a:pt x="15" y="8"/>
                  </a:lnTo>
                  <a:lnTo>
                    <a:pt x="18" y="11"/>
                  </a:lnTo>
                  <a:lnTo>
                    <a:pt x="18" y="16"/>
                  </a:lnTo>
                  <a:lnTo>
                    <a:pt x="16" y="25"/>
                  </a:lnTo>
                  <a:lnTo>
                    <a:pt x="19" y="39"/>
                  </a:lnTo>
                  <a:lnTo>
                    <a:pt x="24" y="56"/>
                  </a:lnTo>
                  <a:lnTo>
                    <a:pt x="33" y="76"/>
                  </a:lnTo>
                  <a:lnTo>
                    <a:pt x="42" y="96"/>
                  </a:lnTo>
                  <a:lnTo>
                    <a:pt x="51" y="116"/>
                  </a:lnTo>
                  <a:lnTo>
                    <a:pt x="59" y="134"/>
                  </a:lnTo>
                  <a:lnTo>
                    <a:pt x="66" y="148"/>
                  </a:lnTo>
                  <a:lnTo>
                    <a:pt x="72" y="161"/>
                  </a:lnTo>
                  <a:lnTo>
                    <a:pt x="79" y="174"/>
                  </a:lnTo>
                  <a:lnTo>
                    <a:pt x="87" y="187"/>
                  </a:lnTo>
                  <a:lnTo>
                    <a:pt x="98" y="199"/>
                  </a:lnTo>
                  <a:lnTo>
                    <a:pt x="114" y="209"/>
                  </a:lnTo>
                  <a:lnTo>
                    <a:pt x="135" y="217"/>
                  </a:lnTo>
                  <a:lnTo>
                    <a:pt x="162" y="222"/>
                  </a:lnTo>
                  <a:lnTo>
                    <a:pt x="196" y="223"/>
                  </a:lnTo>
                  <a:lnTo>
                    <a:pt x="212" y="223"/>
                  </a:lnTo>
                  <a:lnTo>
                    <a:pt x="226" y="223"/>
                  </a:lnTo>
                  <a:lnTo>
                    <a:pt x="239" y="223"/>
                  </a:lnTo>
                  <a:lnTo>
                    <a:pt x="250" y="224"/>
                  </a:lnTo>
                  <a:lnTo>
                    <a:pt x="260" y="227"/>
                  </a:lnTo>
                  <a:lnTo>
                    <a:pt x="269" y="229"/>
                  </a:lnTo>
                  <a:lnTo>
                    <a:pt x="276" y="231"/>
                  </a:lnTo>
                  <a:lnTo>
                    <a:pt x="283" y="234"/>
                  </a:lnTo>
                  <a:lnTo>
                    <a:pt x="281" y="230"/>
                  </a:lnTo>
                  <a:lnTo>
                    <a:pt x="279" y="227"/>
                  </a:lnTo>
                  <a:lnTo>
                    <a:pt x="277" y="223"/>
                  </a:lnTo>
                  <a:lnTo>
                    <a:pt x="273" y="220"/>
                  </a:lnTo>
                  <a:lnTo>
                    <a:pt x="269" y="216"/>
                  </a:lnTo>
                  <a:lnTo>
                    <a:pt x="263" y="213"/>
                  </a:lnTo>
                  <a:lnTo>
                    <a:pt x="256" y="209"/>
                  </a:lnTo>
                  <a:lnTo>
                    <a:pt x="247" y="207"/>
                  </a:lnTo>
                  <a:close/>
                </a:path>
              </a:pathLst>
            </a:custGeom>
            <a:solidFill>
              <a:srgbClr val="FFD877"/>
            </a:solidFill>
            <a:ln w="9525">
              <a:noFill/>
              <a:round/>
              <a:headEnd/>
              <a:tailEnd/>
            </a:ln>
          </p:spPr>
          <p:txBody>
            <a:bodyPr/>
            <a:lstStyle/>
            <a:p>
              <a:endParaRPr lang="en-US"/>
            </a:p>
          </p:txBody>
        </p:sp>
        <p:sp>
          <p:nvSpPr>
            <p:cNvPr id="10434" name="Freeform 95"/>
            <p:cNvSpPr>
              <a:spLocks/>
            </p:cNvSpPr>
            <p:nvPr/>
          </p:nvSpPr>
          <p:spPr bwMode="auto">
            <a:xfrm>
              <a:off x="2171" y="3724"/>
              <a:ext cx="159" cy="203"/>
            </a:xfrm>
            <a:custGeom>
              <a:avLst/>
              <a:gdLst>
                <a:gd name="T0" fmla="*/ 0 w 317"/>
                <a:gd name="T1" fmla="*/ 17 h 404"/>
                <a:gd name="T2" fmla="*/ 0 w 317"/>
                <a:gd name="T3" fmla="*/ 178 h 404"/>
                <a:gd name="T4" fmla="*/ 0 w 317"/>
                <a:gd name="T5" fmla="*/ 180 h 404"/>
                <a:gd name="T6" fmla="*/ 1 w 317"/>
                <a:gd name="T7" fmla="*/ 186 h 404"/>
                <a:gd name="T8" fmla="*/ 3 w 317"/>
                <a:gd name="T9" fmla="*/ 194 h 404"/>
                <a:gd name="T10" fmla="*/ 8 w 317"/>
                <a:gd name="T11" fmla="*/ 203 h 404"/>
                <a:gd name="T12" fmla="*/ 159 w 317"/>
                <a:gd name="T13" fmla="*/ 203 h 404"/>
                <a:gd name="T14" fmla="*/ 12 w 317"/>
                <a:gd name="T15" fmla="*/ 0 h 404"/>
                <a:gd name="T16" fmla="*/ 8 w 317"/>
                <a:gd name="T17" fmla="*/ 2 h 404"/>
                <a:gd name="T18" fmla="*/ 4 w 317"/>
                <a:gd name="T19" fmla="*/ 5 h 404"/>
                <a:gd name="T20" fmla="*/ 1 w 317"/>
                <a:gd name="T21" fmla="*/ 11 h 404"/>
                <a:gd name="T22" fmla="*/ 0 w 317"/>
                <a:gd name="T23" fmla="*/ 17 h 4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7"/>
                <a:gd name="T37" fmla="*/ 0 h 404"/>
                <a:gd name="T38" fmla="*/ 317 w 317"/>
                <a:gd name="T39" fmla="*/ 404 h 4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7" h="404">
                  <a:moveTo>
                    <a:pt x="0" y="34"/>
                  </a:moveTo>
                  <a:lnTo>
                    <a:pt x="0" y="355"/>
                  </a:lnTo>
                  <a:lnTo>
                    <a:pt x="0" y="359"/>
                  </a:lnTo>
                  <a:lnTo>
                    <a:pt x="1" y="371"/>
                  </a:lnTo>
                  <a:lnTo>
                    <a:pt x="5" y="386"/>
                  </a:lnTo>
                  <a:lnTo>
                    <a:pt x="15" y="404"/>
                  </a:lnTo>
                  <a:lnTo>
                    <a:pt x="317" y="404"/>
                  </a:lnTo>
                  <a:lnTo>
                    <a:pt x="23" y="0"/>
                  </a:lnTo>
                  <a:lnTo>
                    <a:pt x="16" y="3"/>
                  </a:lnTo>
                  <a:lnTo>
                    <a:pt x="8" y="10"/>
                  </a:lnTo>
                  <a:lnTo>
                    <a:pt x="2" y="21"/>
                  </a:lnTo>
                  <a:lnTo>
                    <a:pt x="0" y="34"/>
                  </a:lnTo>
                  <a:close/>
                </a:path>
              </a:pathLst>
            </a:custGeom>
            <a:solidFill>
              <a:srgbClr val="FFC126"/>
            </a:solidFill>
            <a:ln w="9525">
              <a:noFill/>
              <a:round/>
              <a:headEnd/>
              <a:tailEnd/>
            </a:ln>
          </p:spPr>
          <p:txBody>
            <a:bodyPr/>
            <a:lstStyle/>
            <a:p>
              <a:endParaRPr lang="en-US"/>
            </a:p>
          </p:txBody>
        </p:sp>
        <p:sp>
          <p:nvSpPr>
            <p:cNvPr id="10435" name="Freeform 96"/>
            <p:cNvSpPr>
              <a:spLocks/>
            </p:cNvSpPr>
            <p:nvPr/>
          </p:nvSpPr>
          <p:spPr bwMode="auto">
            <a:xfrm>
              <a:off x="2214" y="3723"/>
              <a:ext cx="417" cy="204"/>
            </a:xfrm>
            <a:custGeom>
              <a:avLst/>
              <a:gdLst>
                <a:gd name="T0" fmla="*/ 372 w 833"/>
                <a:gd name="T1" fmla="*/ 112 h 406"/>
                <a:gd name="T2" fmla="*/ 355 w 833"/>
                <a:gd name="T3" fmla="*/ 112 h 406"/>
                <a:gd name="T4" fmla="*/ 341 w 833"/>
                <a:gd name="T5" fmla="*/ 109 h 406"/>
                <a:gd name="T6" fmla="*/ 331 w 833"/>
                <a:gd name="T7" fmla="*/ 105 h 406"/>
                <a:gd name="T8" fmla="*/ 323 w 833"/>
                <a:gd name="T9" fmla="*/ 100 h 406"/>
                <a:gd name="T10" fmla="*/ 317 w 833"/>
                <a:gd name="T11" fmla="*/ 94 h 406"/>
                <a:gd name="T12" fmla="*/ 313 w 833"/>
                <a:gd name="T13" fmla="*/ 87 h 406"/>
                <a:gd name="T14" fmla="*/ 310 w 833"/>
                <a:gd name="T15" fmla="*/ 81 h 406"/>
                <a:gd name="T16" fmla="*/ 307 w 833"/>
                <a:gd name="T17" fmla="*/ 74 h 406"/>
                <a:gd name="T18" fmla="*/ 303 w 833"/>
                <a:gd name="T19" fmla="*/ 67 h 406"/>
                <a:gd name="T20" fmla="*/ 299 w 833"/>
                <a:gd name="T21" fmla="*/ 58 h 406"/>
                <a:gd name="T22" fmla="*/ 295 w 833"/>
                <a:gd name="T23" fmla="*/ 48 h 406"/>
                <a:gd name="T24" fmla="*/ 290 w 833"/>
                <a:gd name="T25" fmla="*/ 38 h 406"/>
                <a:gd name="T26" fmla="*/ 286 w 833"/>
                <a:gd name="T27" fmla="*/ 28 h 406"/>
                <a:gd name="T28" fmla="*/ 283 w 833"/>
                <a:gd name="T29" fmla="*/ 20 h 406"/>
                <a:gd name="T30" fmla="*/ 282 w 833"/>
                <a:gd name="T31" fmla="*/ 13 h 406"/>
                <a:gd name="T32" fmla="*/ 283 w 833"/>
                <a:gd name="T33" fmla="*/ 8 h 406"/>
                <a:gd name="T34" fmla="*/ 283 w 833"/>
                <a:gd name="T35" fmla="*/ 6 h 406"/>
                <a:gd name="T36" fmla="*/ 281 w 833"/>
                <a:gd name="T37" fmla="*/ 4 h 406"/>
                <a:gd name="T38" fmla="*/ 278 w 833"/>
                <a:gd name="T39" fmla="*/ 2 h 406"/>
                <a:gd name="T40" fmla="*/ 274 w 833"/>
                <a:gd name="T41" fmla="*/ 0 h 406"/>
                <a:gd name="T42" fmla="*/ 264 w 833"/>
                <a:gd name="T43" fmla="*/ 0 h 406"/>
                <a:gd name="T44" fmla="*/ 251 w 833"/>
                <a:gd name="T45" fmla="*/ 0 h 406"/>
                <a:gd name="T46" fmla="*/ 236 w 833"/>
                <a:gd name="T47" fmla="*/ 0 h 406"/>
                <a:gd name="T48" fmla="*/ 220 w 833"/>
                <a:gd name="T49" fmla="*/ 0 h 406"/>
                <a:gd name="T50" fmla="*/ 202 w 833"/>
                <a:gd name="T51" fmla="*/ 0 h 406"/>
                <a:gd name="T52" fmla="*/ 183 w 833"/>
                <a:gd name="T53" fmla="*/ 0 h 406"/>
                <a:gd name="T54" fmla="*/ 164 w 833"/>
                <a:gd name="T55" fmla="*/ 0 h 406"/>
                <a:gd name="T56" fmla="*/ 144 w 833"/>
                <a:gd name="T57" fmla="*/ 0 h 406"/>
                <a:gd name="T58" fmla="*/ 124 w 833"/>
                <a:gd name="T59" fmla="*/ 0 h 406"/>
                <a:gd name="T60" fmla="*/ 103 w 833"/>
                <a:gd name="T61" fmla="*/ 0 h 406"/>
                <a:gd name="T62" fmla="*/ 83 w 833"/>
                <a:gd name="T63" fmla="*/ 0 h 406"/>
                <a:gd name="T64" fmla="*/ 64 w 833"/>
                <a:gd name="T65" fmla="*/ 0 h 406"/>
                <a:gd name="T66" fmla="*/ 46 w 833"/>
                <a:gd name="T67" fmla="*/ 0 h 406"/>
                <a:gd name="T68" fmla="*/ 28 w 833"/>
                <a:gd name="T69" fmla="*/ 0 h 406"/>
                <a:gd name="T70" fmla="*/ 13 w 833"/>
                <a:gd name="T71" fmla="*/ 0 h 406"/>
                <a:gd name="T72" fmla="*/ 0 w 833"/>
                <a:gd name="T73" fmla="*/ 0 h 406"/>
                <a:gd name="T74" fmla="*/ 243 w 833"/>
                <a:gd name="T75" fmla="*/ 204 h 406"/>
                <a:gd name="T76" fmla="*/ 401 w 833"/>
                <a:gd name="T77" fmla="*/ 204 h 406"/>
                <a:gd name="T78" fmla="*/ 404 w 833"/>
                <a:gd name="T79" fmla="*/ 203 h 406"/>
                <a:gd name="T80" fmla="*/ 409 w 833"/>
                <a:gd name="T81" fmla="*/ 201 h 406"/>
                <a:gd name="T82" fmla="*/ 414 w 833"/>
                <a:gd name="T83" fmla="*/ 196 h 406"/>
                <a:gd name="T84" fmla="*/ 417 w 833"/>
                <a:gd name="T85" fmla="*/ 187 h 406"/>
                <a:gd name="T86" fmla="*/ 417 w 833"/>
                <a:gd name="T87" fmla="*/ 184 h 406"/>
                <a:gd name="T88" fmla="*/ 416 w 833"/>
                <a:gd name="T89" fmla="*/ 181 h 406"/>
                <a:gd name="T90" fmla="*/ 416 w 833"/>
                <a:gd name="T91" fmla="*/ 180 h 406"/>
                <a:gd name="T92" fmla="*/ 416 w 833"/>
                <a:gd name="T93" fmla="*/ 179 h 406"/>
                <a:gd name="T94" fmla="*/ 416 w 833"/>
                <a:gd name="T95" fmla="*/ 120 h 406"/>
                <a:gd name="T96" fmla="*/ 416 w 833"/>
                <a:gd name="T97" fmla="*/ 120 h 406"/>
                <a:gd name="T98" fmla="*/ 416 w 833"/>
                <a:gd name="T99" fmla="*/ 120 h 406"/>
                <a:gd name="T100" fmla="*/ 416 w 833"/>
                <a:gd name="T101" fmla="*/ 119 h 406"/>
                <a:gd name="T102" fmla="*/ 415 w 833"/>
                <a:gd name="T103" fmla="*/ 118 h 406"/>
                <a:gd name="T104" fmla="*/ 412 w 833"/>
                <a:gd name="T105" fmla="*/ 116 h 406"/>
                <a:gd name="T106" fmla="*/ 408 w 833"/>
                <a:gd name="T107" fmla="*/ 115 h 406"/>
                <a:gd name="T108" fmla="*/ 404 w 833"/>
                <a:gd name="T109" fmla="*/ 114 h 406"/>
                <a:gd name="T110" fmla="*/ 399 w 833"/>
                <a:gd name="T111" fmla="*/ 113 h 406"/>
                <a:gd name="T112" fmla="*/ 393 w 833"/>
                <a:gd name="T113" fmla="*/ 112 h 406"/>
                <a:gd name="T114" fmla="*/ 387 w 833"/>
                <a:gd name="T115" fmla="*/ 112 h 406"/>
                <a:gd name="T116" fmla="*/ 380 w 833"/>
                <a:gd name="T117" fmla="*/ 112 h 406"/>
                <a:gd name="T118" fmla="*/ 372 w 833"/>
                <a:gd name="T119" fmla="*/ 112 h 4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33"/>
                <a:gd name="T181" fmla="*/ 0 h 406"/>
                <a:gd name="T182" fmla="*/ 833 w 833"/>
                <a:gd name="T183" fmla="*/ 406 h 4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33" h="406">
                  <a:moveTo>
                    <a:pt x="743" y="223"/>
                  </a:moveTo>
                  <a:lnTo>
                    <a:pt x="709" y="222"/>
                  </a:lnTo>
                  <a:lnTo>
                    <a:pt x="682" y="217"/>
                  </a:lnTo>
                  <a:lnTo>
                    <a:pt x="661" y="209"/>
                  </a:lnTo>
                  <a:lnTo>
                    <a:pt x="645" y="199"/>
                  </a:lnTo>
                  <a:lnTo>
                    <a:pt x="634" y="187"/>
                  </a:lnTo>
                  <a:lnTo>
                    <a:pt x="626" y="174"/>
                  </a:lnTo>
                  <a:lnTo>
                    <a:pt x="619" y="161"/>
                  </a:lnTo>
                  <a:lnTo>
                    <a:pt x="613" y="148"/>
                  </a:lnTo>
                  <a:lnTo>
                    <a:pt x="606" y="134"/>
                  </a:lnTo>
                  <a:lnTo>
                    <a:pt x="598" y="116"/>
                  </a:lnTo>
                  <a:lnTo>
                    <a:pt x="589" y="96"/>
                  </a:lnTo>
                  <a:lnTo>
                    <a:pt x="580" y="76"/>
                  </a:lnTo>
                  <a:lnTo>
                    <a:pt x="571" y="56"/>
                  </a:lnTo>
                  <a:lnTo>
                    <a:pt x="566" y="39"/>
                  </a:lnTo>
                  <a:lnTo>
                    <a:pt x="563" y="25"/>
                  </a:lnTo>
                  <a:lnTo>
                    <a:pt x="565" y="16"/>
                  </a:lnTo>
                  <a:lnTo>
                    <a:pt x="565" y="11"/>
                  </a:lnTo>
                  <a:lnTo>
                    <a:pt x="562" y="8"/>
                  </a:lnTo>
                  <a:lnTo>
                    <a:pt x="555" y="3"/>
                  </a:lnTo>
                  <a:lnTo>
                    <a:pt x="547" y="0"/>
                  </a:lnTo>
                  <a:lnTo>
                    <a:pt x="527" y="0"/>
                  </a:lnTo>
                  <a:lnTo>
                    <a:pt x="502" y="0"/>
                  </a:lnTo>
                  <a:lnTo>
                    <a:pt x="472" y="0"/>
                  </a:lnTo>
                  <a:lnTo>
                    <a:pt x="440" y="0"/>
                  </a:lnTo>
                  <a:lnTo>
                    <a:pt x="404" y="0"/>
                  </a:lnTo>
                  <a:lnTo>
                    <a:pt x="366" y="0"/>
                  </a:lnTo>
                  <a:lnTo>
                    <a:pt x="327" y="0"/>
                  </a:lnTo>
                  <a:lnTo>
                    <a:pt x="287" y="0"/>
                  </a:lnTo>
                  <a:lnTo>
                    <a:pt x="247" y="0"/>
                  </a:lnTo>
                  <a:lnTo>
                    <a:pt x="205" y="0"/>
                  </a:lnTo>
                  <a:lnTo>
                    <a:pt x="166" y="0"/>
                  </a:lnTo>
                  <a:lnTo>
                    <a:pt x="127" y="0"/>
                  </a:lnTo>
                  <a:lnTo>
                    <a:pt x="91" y="0"/>
                  </a:lnTo>
                  <a:lnTo>
                    <a:pt x="56" y="0"/>
                  </a:lnTo>
                  <a:lnTo>
                    <a:pt x="26" y="0"/>
                  </a:lnTo>
                  <a:lnTo>
                    <a:pt x="0" y="0"/>
                  </a:lnTo>
                  <a:lnTo>
                    <a:pt x="485" y="406"/>
                  </a:lnTo>
                  <a:lnTo>
                    <a:pt x="802" y="406"/>
                  </a:lnTo>
                  <a:lnTo>
                    <a:pt x="807" y="405"/>
                  </a:lnTo>
                  <a:lnTo>
                    <a:pt x="818" y="400"/>
                  </a:lnTo>
                  <a:lnTo>
                    <a:pt x="828" y="390"/>
                  </a:lnTo>
                  <a:lnTo>
                    <a:pt x="833" y="373"/>
                  </a:lnTo>
                  <a:lnTo>
                    <a:pt x="833" y="367"/>
                  </a:lnTo>
                  <a:lnTo>
                    <a:pt x="832" y="361"/>
                  </a:lnTo>
                  <a:lnTo>
                    <a:pt x="831" y="358"/>
                  </a:lnTo>
                  <a:lnTo>
                    <a:pt x="831" y="357"/>
                  </a:lnTo>
                  <a:lnTo>
                    <a:pt x="831" y="239"/>
                  </a:lnTo>
                  <a:lnTo>
                    <a:pt x="831" y="238"/>
                  </a:lnTo>
                  <a:lnTo>
                    <a:pt x="831" y="236"/>
                  </a:lnTo>
                  <a:lnTo>
                    <a:pt x="830" y="234"/>
                  </a:lnTo>
                  <a:lnTo>
                    <a:pt x="823" y="231"/>
                  </a:lnTo>
                  <a:lnTo>
                    <a:pt x="816" y="229"/>
                  </a:lnTo>
                  <a:lnTo>
                    <a:pt x="807" y="227"/>
                  </a:lnTo>
                  <a:lnTo>
                    <a:pt x="797" y="224"/>
                  </a:lnTo>
                  <a:lnTo>
                    <a:pt x="786" y="223"/>
                  </a:lnTo>
                  <a:lnTo>
                    <a:pt x="773" y="223"/>
                  </a:lnTo>
                  <a:lnTo>
                    <a:pt x="759" y="223"/>
                  </a:lnTo>
                  <a:lnTo>
                    <a:pt x="743" y="223"/>
                  </a:lnTo>
                  <a:close/>
                </a:path>
              </a:pathLst>
            </a:custGeom>
            <a:solidFill>
              <a:srgbClr val="FFC126"/>
            </a:solidFill>
            <a:ln w="9525">
              <a:noFill/>
              <a:round/>
              <a:headEnd/>
              <a:tailEnd/>
            </a:ln>
          </p:spPr>
          <p:txBody>
            <a:bodyPr/>
            <a:lstStyle/>
            <a:p>
              <a:endParaRPr lang="en-US"/>
            </a:p>
          </p:txBody>
        </p:sp>
        <p:sp>
          <p:nvSpPr>
            <p:cNvPr id="10436" name="Freeform 97"/>
            <p:cNvSpPr>
              <a:spLocks/>
            </p:cNvSpPr>
            <p:nvPr/>
          </p:nvSpPr>
          <p:spPr bwMode="auto">
            <a:xfrm>
              <a:off x="2611" y="3908"/>
              <a:ext cx="43" cy="29"/>
            </a:xfrm>
            <a:custGeom>
              <a:avLst/>
              <a:gdLst>
                <a:gd name="T0" fmla="*/ 29 w 85"/>
                <a:gd name="T1" fmla="*/ 29 h 56"/>
                <a:gd name="T2" fmla="*/ 34 w 85"/>
                <a:gd name="T3" fmla="*/ 28 h 56"/>
                <a:gd name="T4" fmla="*/ 39 w 85"/>
                <a:gd name="T5" fmla="*/ 25 h 56"/>
                <a:gd name="T6" fmla="*/ 42 w 85"/>
                <a:gd name="T7" fmla="*/ 20 h 56"/>
                <a:gd name="T8" fmla="*/ 43 w 85"/>
                <a:gd name="T9" fmla="*/ 14 h 56"/>
                <a:gd name="T10" fmla="*/ 43 w 85"/>
                <a:gd name="T11" fmla="*/ 14 h 56"/>
                <a:gd name="T12" fmla="*/ 42 w 85"/>
                <a:gd name="T13" fmla="*/ 9 h 56"/>
                <a:gd name="T14" fmla="*/ 39 w 85"/>
                <a:gd name="T15" fmla="*/ 4 h 56"/>
                <a:gd name="T16" fmla="*/ 34 w 85"/>
                <a:gd name="T17" fmla="*/ 1 h 56"/>
                <a:gd name="T18" fmla="*/ 29 w 85"/>
                <a:gd name="T19" fmla="*/ 0 h 56"/>
                <a:gd name="T20" fmla="*/ 15 w 85"/>
                <a:gd name="T21" fmla="*/ 0 h 56"/>
                <a:gd name="T22" fmla="*/ 9 w 85"/>
                <a:gd name="T23" fmla="*/ 1 h 56"/>
                <a:gd name="T24" fmla="*/ 4 w 85"/>
                <a:gd name="T25" fmla="*/ 4 h 56"/>
                <a:gd name="T26" fmla="*/ 1 w 85"/>
                <a:gd name="T27" fmla="*/ 9 h 56"/>
                <a:gd name="T28" fmla="*/ 0 w 85"/>
                <a:gd name="T29" fmla="*/ 14 h 56"/>
                <a:gd name="T30" fmla="*/ 0 w 85"/>
                <a:gd name="T31" fmla="*/ 14 h 56"/>
                <a:gd name="T32" fmla="*/ 1 w 85"/>
                <a:gd name="T33" fmla="*/ 20 h 56"/>
                <a:gd name="T34" fmla="*/ 4 w 85"/>
                <a:gd name="T35" fmla="*/ 25 h 56"/>
                <a:gd name="T36" fmla="*/ 9 w 85"/>
                <a:gd name="T37" fmla="*/ 28 h 56"/>
                <a:gd name="T38" fmla="*/ 15 w 85"/>
                <a:gd name="T39" fmla="*/ 29 h 56"/>
                <a:gd name="T40" fmla="*/ 29 w 85"/>
                <a:gd name="T41" fmla="*/ 29 h 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6"/>
                <a:gd name="T65" fmla="*/ 85 w 85"/>
                <a:gd name="T66" fmla="*/ 56 h 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6">
                  <a:moveTo>
                    <a:pt x="57" y="56"/>
                  </a:moveTo>
                  <a:lnTo>
                    <a:pt x="68" y="54"/>
                  </a:lnTo>
                  <a:lnTo>
                    <a:pt x="77" y="48"/>
                  </a:lnTo>
                  <a:lnTo>
                    <a:pt x="83" y="39"/>
                  </a:lnTo>
                  <a:lnTo>
                    <a:pt x="85" y="27"/>
                  </a:lnTo>
                  <a:lnTo>
                    <a:pt x="83" y="17"/>
                  </a:lnTo>
                  <a:lnTo>
                    <a:pt x="77" y="8"/>
                  </a:lnTo>
                  <a:lnTo>
                    <a:pt x="68" y="2"/>
                  </a:lnTo>
                  <a:lnTo>
                    <a:pt x="57" y="0"/>
                  </a:lnTo>
                  <a:lnTo>
                    <a:pt x="29" y="0"/>
                  </a:lnTo>
                  <a:lnTo>
                    <a:pt x="17" y="2"/>
                  </a:lnTo>
                  <a:lnTo>
                    <a:pt x="8" y="8"/>
                  </a:lnTo>
                  <a:lnTo>
                    <a:pt x="2" y="17"/>
                  </a:lnTo>
                  <a:lnTo>
                    <a:pt x="0" y="27"/>
                  </a:lnTo>
                  <a:lnTo>
                    <a:pt x="2" y="39"/>
                  </a:lnTo>
                  <a:lnTo>
                    <a:pt x="8" y="48"/>
                  </a:lnTo>
                  <a:lnTo>
                    <a:pt x="17" y="54"/>
                  </a:lnTo>
                  <a:lnTo>
                    <a:pt x="29" y="56"/>
                  </a:lnTo>
                  <a:lnTo>
                    <a:pt x="57" y="56"/>
                  </a:lnTo>
                  <a:close/>
                </a:path>
              </a:pathLst>
            </a:custGeom>
            <a:solidFill>
              <a:srgbClr val="000000"/>
            </a:solidFill>
            <a:ln w="9525">
              <a:noFill/>
              <a:round/>
              <a:headEnd/>
              <a:tailEnd/>
            </a:ln>
          </p:spPr>
          <p:txBody>
            <a:bodyPr/>
            <a:lstStyle/>
            <a:p>
              <a:endParaRPr lang="en-US"/>
            </a:p>
          </p:txBody>
        </p:sp>
        <p:sp>
          <p:nvSpPr>
            <p:cNvPr id="10437" name="Freeform 98"/>
            <p:cNvSpPr>
              <a:spLocks/>
            </p:cNvSpPr>
            <p:nvPr/>
          </p:nvSpPr>
          <p:spPr bwMode="auto">
            <a:xfrm>
              <a:off x="2155" y="3907"/>
              <a:ext cx="43" cy="28"/>
            </a:xfrm>
            <a:custGeom>
              <a:avLst/>
              <a:gdLst>
                <a:gd name="T0" fmla="*/ 29 w 87"/>
                <a:gd name="T1" fmla="*/ 28 h 57"/>
                <a:gd name="T2" fmla="*/ 35 w 87"/>
                <a:gd name="T3" fmla="*/ 27 h 57"/>
                <a:gd name="T4" fmla="*/ 39 w 87"/>
                <a:gd name="T5" fmla="*/ 24 h 57"/>
                <a:gd name="T6" fmla="*/ 42 w 87"/>
                <a:gd name="T7" fmla="*/ 19 h 57"/>
                <a:gd name="T8" fmla="*/ 43 w 87"/>
                <a:gd name="T9" fmla="*/ 14 h 57"/>
                <a:gd name="T10" fmla="*/ 43 w 87"/>
                <a:gd name="T11" fmla="*/ 14 h 57"/>
                <a:gd name="T12" fmla="*/ 42 w 87"/>
                <a:gd name="T13" fmla="*/ 9 h 57"/>
                <a:gd name="T14" fmla="*/ 39 w 87"/>
                <a:gd name="T15" fmla="*/ 4 h 57"/>
                <a:gd name="T16" fmla="*/ 35 w 87"/>
                <a:gd name="T17" fmla="*/ 1 h 57"/>
                <a:gd name="T18" fmla="*/ 29 w 87"/>
                <a:gd name="T19" fmla="*/ 0 h 57"/>
                <a:gd name="T20" fmla="*/ 14 w 87"/>
                <a:gd name="T21" fmla="*/ 0 h 57"/>
                <a:gd name="T22" fmla="*/ 9 w 87"/>
                <a:gd name="T23" fmla="*/ 1 h 57"/>
                <a:gd name="T24" fmla="*/ 4 w 87"/>
                <a:gd name="T25" fmla="*/ 4 h 57"/>
                <a:gd name="T26" fmla="*/ 1 w 87"/>
                <a:gd name="T27" fmla="*/ 9 h 57"/>
                <a:gd name="T28" fmla="*/ 0 w 87"/>
                <a:gd name="T29" fmla="*/ 14 h 57"/>
                <a:gd name="T30" fmla="*/ 0 w 87"/>
                <a:gd name="T31" fmla="*/ 14 h 57"/>
                <a:gd name="T32" fmla="*/ 1 w 87"/>
                <a:gd name="T33" fmla="*/ 19 h 57"/>
                <a:gd name="T34" fmla="*/ 4 w 87"/>
                <a:gd name="T35" fmla="*/ 24 h 57"/>
                <a:gd name="T36" fmla="*/ 9 w 87"/>
                <a:gd name="T37" fmla="*/ 27 h 57"/>
                <a:gd name="T38" fmla="*/ 14 w 87"/>
                <a:gd name="T39" fmla="*/ 28 h 57"/>
                <a:gd name="T40" fmla="*/ 29 w 87"/>
                <a:gd name="T41" fmla="*/ 28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57"/>
                <a:gd name="T65" fmla="*/ 87 w 8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57">
                  <a:moveTo>
                    <a:pt x="58" y="57"/>
                  </a:moveTo>
                  <a:lnTo>
                    <a:pt x="70" y="54"/>
                  </a:lnTo>
                  <a:lnTo>
                    <a:pt x="79" y="49"/>
                  </a:lnTo>
                  <a:lnTo>
                    <a:pt x="85" y="39"/>
                  </a:lnTo>
                  <a:lnTo>
                    <a:pt x="87" y="29"/>
                  </a:lnTo>
                  <a:lnTo>
                    <a:pt x="85" y="18"/>
                  </a:lnTo>
                  <a:lnTo>
                    <a:pt x="79" y="8"/>
                  </a:lnTo>
                  <a:lnTo>
                    <a:pt x="70" y="3"/>
                  </a:lnTo>
                  <a:lnTo>
                    <a:pt x="58" y="0"/>
                  </a:lnTo>
                  <a:lnTo>
                    <a:pt x="29" y="0"/>
                  </a:lnTo>
                  <a:lnTo>
                    <a:pt x="18" y="3"/>
                  </a:lnTo>
                  <a:lnTo>
                    <a:pt x="8" y="8"/>
                  </a:lnTo>
                  <a:lnTo>
                    <a:pt x="3" y="18"/>
                  </a:lnTo>
                  <a:lnTo>
                    <a:pt x="0" y="29"/>
                  </a:lnTo>
                  <a:lnTo>
                    <a:pt x="3" y="39"/>
                  </a:lnTo>
                  <a:lnTo>
                    <a:pt x="8" y="49"/>
                  </a:lnTo>
                  <a:lnTo>
                    <a:pt x="18" y="54"/>
                  </a:lnTo>
                  <a:lnTo>
                    <a:pt x="29" y="57"/>
                  </a:lnTo>
                  <a:lnTo>
                    <a:pt x="58" y="57"/>
                  </a:lnTo>
                  <a:close/>
                </a:path>
              </a:pathLst>
            </a:custGeom>
            <a:solidFill>
              <a:srgbClr val="000000"/>
            </a:solidFill>
            <a:ln w="9525">
              <a:noFill/>
              <a:round/>
              <a:headEnd/>
              <a:tailEnd/>
            </a:ln>
          </p:spPr>
          <p:txBody>
            <a:bodyPr/>
            <a:lstStyle/>
            <a:p>
              <a:endParaRPr lang="en-US"/>
            </a:p>
          </p:txBody>
        </p:sp>
        <p:sp>
          <p:nvSpPr>
            <p:cNvPr id="10438" name="Freeform 99"/>
            <p:cNvSpPr>
              <a:spLocks/>
            </p:cNvSpPr>
            <p:nvPr/>
          </p:nvSpPr>
          <p:spPr bwMode="auto">
            <a:xfrm>
              <a:off x="2183" y="3723"/>
              <a:ext cx="274" cy="204"/>
            </a:xfrm>
            <a:custGeom>
              <a:avLst/>
              <a:gdLst>
                <a:gd name="T0" fmla="*/ 4 w 547"/>
                <a:gd name="T1" fmla="*/ 0 h 406"/>
                <a:gd name="T2" fmla="*/ 3 w 547"/>
                <a:gd name="T3" fmla="*/ 0 h 406"/>
                <a:gd name="T4" fmla="*/ 2 w 547"/>
                <a:gd name="T5" fmla="*/ 0 h 406"/>
                <a:gd name="T6" fmla="*/ 1 w 547"/>
                <a:gd name="T7" fmla="*/ 1 h 406"/>
                <a:gd name="T8" fmla="*/ 0 w 547"/>
                <a:gd name="T9" fmla="*/ 1 h 406"/>
                <a:gd name="T10" fmla="*/ 147 w 547"/>
                <a:gd name="T11" fmla="*/ 204 h 406"/>
                <a:gd name="T12" fmla="*/ 274 w 547"/>
                <a:gd name="T13" fmla="*/ 204 h 406"/>
                <a:gd name="T14" fmla="*/ 31 w 547"/>
                <a:gd name="T15" fmla="*/ 0 h 406"/>
                <a:gd name="T16" fmla="*/ 25 w 547"/>
                <a:gd name="T17" fmla="*/ 0 h 406"/>
                <a:gd name="T18" fmla="*/ 20 w 547"/>
                <a:gd name="T19" fmla="*/ 0 h 406"/>
                <a:gd name="T20" fmla="*/ 15 w 547"/>
                <a:gd name="T21" fmla="*/ 0 h 406"/>
                <a:gd name="T22" fmla="*/ 11 w 547"/>
                <a:gd name="T23" fmla="*/ 0 h 406"/>
                <a:gd name="T24" fmla="*/ 8 w 547"/>
                <a:gd name="T25" fmla="*/ 0 h 406"/>
                <a:gd name="T26" fmla="*/ 5 w 547"/>
                <a:gd name="T27" fmla="*/ 0 h 406"/>
                <a:gd name="T28" fmla="*/ 4 w 547"/>
                <a:gd name="T29" fmla="*/ 0 h 406"/>
                <a:gd name="T30" fmla="*/ 4 w 547"/>
                <a:gd name="T31" fmla="*/ 0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7"/>
                <a:gd name="T49" fmla="*/ 0 h 406"/>
                <a:gd name="T50" fmla="*/ 547 w 547"/>
                <a:gd name="T51" fmla="*/ 406 h 4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7" h="406">
                  <a:moveTo>
                    <a:pt x="7" y="0"/>
                  </a:moveTo>
                  <a:lnTo>
                    <a:pt x="5" y="0"/>
                  </a:lnTo>
                  <a:lnTo>
                    <a:pt x="4" y="0"/>
                  </a:lnTo>
                  <a:lnTo>
                    <a:pt x="2" y="1"/>
                  </a:lnTo>
                  <a:lnTo>
                    <a:pt x="0" y="2"/>
                  </a:lnTo>
                  <a:lnTo>
                    <a:pt x="294" y="406"/>
                  </a:lnTo>
                  <a:lnTo>
                    <a:pt x="547" y="406"/>
                  </a:lnTo>
                  <a:lnTo>
                    <a:pt x="62" y="0"/>
                  </a:lnTo>
                  <a:lnTo>
                    <a:pt x="49" y="0"/>
                  </a:lnTo>
                  <a:lnTo>
                    <a:pt x="39" y="0"/>
                  </a:lnTo>
                  <a:lnTo>
                    <a:pt x="30" y="0"/>
                  </a:lnTo>
                  <a:lnTo>
                    <a:pt x="22" y="0"/>
                  </a:lnTo>
                  <a:lnTo>
                    <a:pt x="15" y="0"/>
                  </a:lnTo>
                  <a:lnTo>
                    <a:pt x="10" y="0"/>
                  </a:lnTo>
                  <a:lnTo>
                    <a:pt x="8" y="0"/>
                  </a:lnTo>
                  <a:lnTo>
                    <a:pt x="7" y="0"/>
                  </a:lnTo>
                  <a:close/>
                </a:path>
              </a:pathLst>
            </a:custGeom>
            <a:solidFill>
              <a:srgbClr val="FFDB82"/>
            </a:solidFill>
            <a:ln w="9525">
              <a:noFill/>
              <a:round/>
              <a:headEnd/>
              <a:tailEnd/>
            </a:ln>
          </p:spPr>
          <p:txBody>
            <a:bodyPr/>
            <a:lstStyle/>
            <a:p>
              <a:endParaRPr lang="en-US"/>
            </a:p>
          </p:txBody>
        </p:sp>
        <p:sp>
          <p:nvSpPr>
            <p:cNvPr id="10439" name="Freeform 100"/>
            <p:cNvSpPr>
              <a:spLocks/>
            </p:cNvSpPr>
            <p:nvPr/>
          </p:nvSpPr>
          <p:spPr bwMode="auto">
            <a:xfrm>
              <a:off x="2512" y="3727"/>
              <a:ext cx="68" cy="88"/>
            </a:xfrm>
            <a:custGeom>
              <a:avLst/>
              <a:gdLst>
                <a:gd name="T0" fmla="*/ 9 w 136"/>
                <a:gd name="T1" fmla="*/ 0 h 175"/>
                <a:gd name="T2" fmla="*/ 8 w 136"/>
                <a:gd name="T3" fmla="*/ 1 h 175"/>
                <a:gd name="T4" fmla="*/ 3 w 136"/>
                <a:gd name="T5" fmla="*/ 4 h 175"/>
                <a:gd name="T6" fmla="*/ 0 w 136"/>
                <a:gd name="T7" fmla="*/ 11 h 175"/>
                <a:gd name="T8" fmla="*/ 0 w 136"/>
                <a:gd name="T9" fmla="*/ 23 h 175"/>
                <a:gd name="T10" fmla="*/ 1 w 136"/>
                <a:gd name="T11" fmla="*/ 31 h 175"/>
                <a:gd name="T12" fmla="*/ 4 w 136"/>
                <a:gd name="T13" fmla="*/ 39 h 175"/>
                <a:gd name="T14" fmla="*/ 6 w 136"/>
                <a:gd name="T15" fmla="*/ 48 h 175"/>
                <a:gd name="T16" fmla="*/ 10 w 136"/>
                <a:gd name="T17" fmla="*/ 56 h 175"/>
                <a:gd name="T18" fmla="*/ 13 w 136"/>
                <a:gd name="T19" fmla="*/ 64 h 175"/>
                <a:gd name="T20" fmla="*/ 18 w 136"/>
                <a:gd name="T21" fmla="*/ 71 h 175"/>
                <a:gd name="T22" fmla="*/ 22 w 136"/>
                <a:gd name="T23" fmla="*/ 77 h 175"/>
                <a:gd name="T24" fmla="*/ 26 w 136"/>
                <a:gd name="T25" fmla="*/ 81 h 175"/>
                <a:gd name="T26" fmla="*/ 30 w 136"/>
                <a:gd name="T27" fmla="*/ 83 h 175"/>
                <a:gd name="T28" fmla="*/ 36 w 136"/>
                <a:gd name="T29" fmla="*/ 85 h 175"/>
                <a:gd name="T30" fmla="*/ 42 w 136"/>
                <a:gd name="T31" fmla="*/ 87 h 175"/>
                <a:gd name="T32" fmla="*/ 49 w 136"/>
                <a:gd name="T33" fmla="*/ 88 h 175"/>
                <a:gd name="T34" fmla="*/ 54 w 136"/>
                <a:gd name="T35" fmla="*/ 88 h 175"/>
                <a:gd name="T36" fmla="*/ 60 w 136"/>
                <a:gd name="T37" fmla="*/ 87 h 175"/>
                <a:gd name="T38" fmla="*/ 65 w 136"/>
                <a:gd name="T39" fmla="*/ 84 h 175"/>
                <a:gd name="T40" fmla="*/ 68 w 136"/>
                <a:gd name="T41" fmla="*/ 81 h 175"/>
                <a:gd name="T42" fmla="*/ 66 w 136"/>
                <a:gd name="T43" fmla="*/ 78 h 175"/>
                <a:gd name="T44" fmla="*/ 61 w 136"/>
                <a:gd name="T45" fmla="*/ 69 h 175"/>
                <a:gd name="T46" fmla="*/ 54 w 136"/>
                <a:gd name="T47" fmla="*/ 58 h 175"/>
                <a:gd name="T48" fmla="*/ 45 w 136"/>
                <a:gd name="T49" fmla="*/ 44 h 175"/>
                <a:gd name="T50" fmla="*/ 35 w 136"/>
                <a:gd name="T51" fmla="*/ 29 h 175"/>
                <a:gd name="T52" fmla="*/ 26 w 136"/>
                <a:gd name="T53" fmla="*/ 16 h 175"/>
                <a:gd name="T54" fmla="*/ 17 w 136"/>
                <a:gd name="T55" fmla="*/ 6 h 175"/>
                <a:gd name="T56" fmla="*/ 9 w 136"/>
                <a:gd name="T57" fmla="*/ 0 h 1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
                <a:gd name="T88" fmla="*/ 0 h 175"/>
                <a:gd name="T89" fmla="*/ 136 w 136"/>
                <a:gd name="T90" fmla="*/ 175 h 1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 h="175">
                  <a:moveTo>
                    <a:pt x="19" y="0"/>
                  </a:moveTo>
                  <a:lnTo>
                    <a:pt x="16" y="1"/>
                  </a:lnTo>
                  <a:lnTo>
                    <a:pt x="7" y="8"/>
                  </a:lnTo>
                  <a:lnTo>
                    <a:pt x="0" y="22"/>
                  </a:lnTo>
                  <a:lnTo>
                    <a:pt x="0" y="46"/>
                  </a:lnTo>
                  <a:lnTo>
                    <a:pt x="3" y="62"/>
                  </a:lnTo>
                  <a:lnTo>
                    <a:pt x="8" y="78"/>
                  </a:lnTo>
                  <a:lnTo>
                    <a:pt x="13" y="95"/>
                  </a:lnTo>
                  <a:lnTo>
                    <a:pt x="20" y="111"/>
                  </a:lnTo>
                  <a:lnTo>
                    <a:pt x="27" y="128"/>
                  </a:lnTo>
                  <a:lnTo>
                    <a:pt x="37" y="141"/>
                  </a:lnTo>
                  <a:lnTo>
                    <a:pt x="45" y="153"/>
                  </a:lnTo>
                  <a:lnTo>
                    <a:pt x="53" y="161"/>
                  </a:lnTo>
                  <a:lnTo>
                    <a:pt x="61" y="166"/>
                  </a:lnTo>
                  <a:lnTo>
                    <a:pt x="72" y="170"/>
                  </a:lnTo>
                  <a:lnTo>
                    <a:pt x="84" y="174"/>
                  </a:lnTo>
                  <a:lnTo>
                    <a:pt x="98" y="175"/>
                  </a:lnTo>
                  <a:lnTo>
                    <a:pt x="109" y="175"/>
                  </a:lnTo>
                  <a:lnTo>
                    <a:pt x="121" y="173"/>
                  </a:lnTo>
                  <a:lnTo>
                    <a:pt x="130" y="168"/>
                  </a:lnTo>
                  <a:lnTo>
                    <a:pt x="136" y="161"/>
                  </a:lnTo>
                  <a:lnTo>
                    <a:pt x="132" y="155"/>
                  </a:lnTo>
                  <a:lnTo>
                    <a:pt x="122" y="138"/>
                  </a:lnTo>
                  <a:lnTo>
                    <a:pt x="108" y="115"/>
                  </a:lnTo>
                  <a:lnTo>
                    <a:pt x="90" y="87"/>
                  </a:lnTo>
                  <a:lnTo>
                    <a:pt x="71" y="58"/>
                  </a:lnTo>
                  <a:lnTo>
                    <a:pt x="52" y="32"/>
                  </a:lnTo>
                  <a:lnTo>
                    <a:pt x="34" y="11"/>
                  </a:lnTo>
                  <a:lnTo>
                    <a:pt x="19" y="0"/>
                  </a:lnTo>
                  <a:close/>
                </a:path>
              </a:pathLst>
            </a:custGeom>
            <a:solidFill>
              <a:srgbClr val="000000"/>
            </a:solidFill>
            <a:ln w="9525">
              <a:noFill/>
              <a:round/>
              <a:headEnd/>
              <a:tailEnd/>
            </a:ln>
          </p:spPr>
          <p:txBody>
            <a:bodyPr/>
            <a:lstStyle/>
            <a:p>
              <a:endParaRPr lang="en-US"/>
            </a:p>
          </p:txBody>
        </p:sp>
        <p:sp>
          <p:nvSpPr>
            <p:cNvPr id="10440" name="Freeform 101"/>
            <p:cNvSpPr>
              <a:spLocks/>
            </p:cNvSpPr>
            <p:nvPr/>
          </p:nvSpPr>
          <p:spPr bwMode="auto">
            <a:xfrm>
              <a:off x="2525" y="3898"/>
              <a:ext cx="89" cy="90"/>
            </a:xfrm>
            <a:custGeom>
              <a:avLst/>
              <a:gdLst>
                <a:gd name="T0" fmla="*/ 44 w 179"/>
                <a:gd name="T1" fmla="*/ 90 h 180"/>
                <a:gd name="T2" fmla="*/ 53 w 179"/>
                <a:gd name="T3" fmla="*/ 89 h 180"/>
                <a:gd name="T4" fmla="*/ 61 w 179"/>
                <a:gd name="T5" fmla="*/ 87 h 180"/>
                <a:gd name="T6" fmla="*/ 70 w 179"/>
                <a:gd name="T7" fmla="*/ 83 h 180"/>
                <a:gd name="T8" fmla="*/ 76 w 179"/>
                <a:gd name="T9" fmla="*/ 77 h 180"/>
                <a:gd name="T10" fmla="*/ 82 w 179"/>
                <a:gd name="T11" fmla="*/ 70 h 180"/>
                <a:gd name="T12" fmla="*/ 86 w 179"/>
                <a:gd name="T13" fmla="*/ 62 h 180"/>
                <a:gd name="T14" fmla="*/ 88 w 179"/>
                <a:gd name="T15" fmla="*/ 54 h 180"/>
                <a:gd name="T16" fmla="*/ 89 w 179"/>
                <a:gd name="T17" fmla="*/ 45 h 180"/>
                <a:gd name="T18" fmla="*/ 88 w 179"/>
                <a:gd name="T19" fmla="*/ 36 h 180"/>
                <a:gd name="T20" fmla="*/ 86 w 179"/>
                <a:gd name="T21" fmla="*/ 27 h 180"/>
                <a:gd name="T22" fmla="*/ 82 w 179"/>
                <a:gd name="T23" fmla="*/ 20 h 180"/>
                <a:gd name="T24" fmla="*/ 76 w 179"/>
                <a:gd name="T25" fmla="*/ 13 h 180"/>
                <a:gd name="T26" fmla="*/ 70 w 179"/>
                <a:gd name="T27" fmla="*/ 7 h 180"/>
                <a:gd name="T28" fmla="*/ 61 w 179"/>
                <a:gd name="T29" fmla="*/ 3 h 180"/>
                <a:gd name="T30" fmla="*/ 53 w 179"/>
                <a:gd name="T31" fmla="*/ 1 h 180"/>
                <a:gd name="T32" fmla="*/ 44 w 179"/>
                <a:gd name="T33" fmla="*/ 0 h 180"/>
                <a:gd name="T34" fmla="*/ 35 w 179"/>
                <a:gd name="T35" fmla="*/ 1 h 180"/>
                <a:gd name="T36" fmla="*/ 27 w 179"/>
                <a:gd name="T37" fmla="*/ 3 h 180"/>
                <a:gd name="T38" fmla="*/ 19 w 179"/>
                <a:gd name="T39" fmla="*/ 7 h 180"/>
                <a:gd name="T40" fmla="*/ 13 w 179"/>
                <a:gd name="T41" fmla="*/ 13 h 180"/>
                <a:gd name="T42" fmla="*/ 7 w 179"/>
                <a:gd name="T43" fmla="*/ 20 h 180"/>
                <a:gd name="T44" fmla="*/ 3 w 179"/>
                <a:gd name="T45" fmla="*/ 27 h 180"/>
                <a:gd name="T46" fmla="*/ 1 w 179"/>
                <a:gd name="T47" fmla="*/ 36 h 180"/>
                <a:gd name="T48" fmla="*/ 0 w 179"/>
                <a:gd name="T49" fmla="*/ 45 h 180"/>
                <a:gd name="T50" fmla="*/ 1 w 179"/>
                <a:gd name="T51" fmla="*/ 54 h 180"/>
                <a:gd name="T52" fmla="*/ 3 w 179"/>
                <a:gd name="T53" fmla="*/ 62 h 180"/>
                <a:gd name="T54" fmla="*/ 7 w 179"/>
                <a:gd name="T55" fmla="*/ 70 h 180"/>
                <a:gd name="T56" fmla="*/ 13 w 179"/>
                <a:gd name="T57" fmla="*/ 77 h 180"/>
                <a:gd name="T58" fmla="*/ 19 w 179"/>
                <a:gd name="T59" fmla="*/ 83 h 180"/>
                <a:gd name="T60" fmla="*/ 27 w 179"/>
                <a:gd name="T61" fmla="*/ 87 h 180"/>
                <a:gd name="T62" fmla="*/ 35 w 179"/>
                <a:gd name="T63" fmla="*/ 89 h 180"/>
                <a:gd name="T64" fmla="*/ 44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7" y="177"/>
                  </a:lnTo>
                  <a:lnTo>
                    <a:pt x="123" y="173"/>
                  </a:lnTo>
                  <a:lnTo>
                    <a:pt x="140" y="165"/>
                  </a:lnTo>
                  <a:lnTo>
                    <a:pt x="152" y="153"/>
                  </a:lnTo>
                  <a:lnTo>
                    <a:pt x="164" y="140"/>
                  </a:lnTo>
                  <a:lnTo>
                    <a:pt x="172" y="124"/>
                  </a:lnTo>
                  <a:lnTo>
                    <a:pt x="176" y="108"/>
                  </a:lnTo>
                  <a:lnTo>
                    <a:pt x="179" y="90"/>
                  </a:lnTo>
                  <a:lnTo>
                    <a:pt x="176" y="71"/>
                  </a:lnTo>
                  <a:lnTo>
                    <a:pt x="172" y="55"/>
                  </a:lnTo>
                  <a:lnTo>
                    <a:pt x="164" y="39"/>
                  </a:lnTo>
                  <a:lnTo>
                    <a:pt x="152" y="26"/>
                  </a:lnTo>
                  <a:lnTo>
                    <a:pt x="140" y="15"/>
                  </a:lnTo>
                  <a:lnTo>
                    <a:pt x="123" y="7"/>
                  </a:lnTo>
                  <a:lnTo>
                    <a:pt x="107" y="2"/>
                  </a:lnTo>
                  <a:lnTo>
                    <a:pt x="89" y="0"/>
                  </a:lnTo>
                  <a:lnTo>
                    <a:pt x="70" y="2"/>
                  </a:lnTo>
                  <a:lnTo>
                    <a:pt x="54"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4" y="173"/>
                  </a:lnTo>
                  <a:lnTo>
                    <a:pt x="70" y="177"/>
                  </a:lnTo>
                  <a:lnTo>
                    <a:pt x="89" y="180"/>
                  </a:lnTo>
                  <a:close/>
                </a:path>
              </a:pathLst>
            </a:custGeom>
            <a:solidFill>
              <a:srgbClr val="000000"/>
            </a:solidFill>
            <a:ln w="9525">
              <a:noFill/>
              <a:round/>
              <a:headEnd/>
              <a:tailEnd/>
            </a:ln>
          </p:spPr>
          <p:txBody>
            <a:bodyPr/>
            <a:lstStyle/>
            <a:p>
              <a:endParaRPr lang="en-US"/>
            </a:p>
          </p:txBody>
        </p:sp>
        <p:sp>
          <p:nvSpPr>
            <p:cNvPr id="10441" name="Freeform 102"/>
            <p:cNvSpPr>
              <a:spLocks/>
            </p:cNvSpPr>
            <p:nvPr/>
          </p:nvSpPr>
          <p:spPr bwMode="auto">
            <a:xfrm>
              <a:off x="2201" y="3898"/>
              <a:ext cx="90" cy="90"/>
            </a:xfrm>
            <a:custGeom>
              <a:avLst/>
              <a:gdLst>
                <a:gd name="T0" fmla="*/ 45 w 179"/>
                <a:gd name="T1" fmla="*/ 90 h 180"/>
                <a:gd name="T2" fmla="*/ 54 w 179"/>
                <a:gd name="T3" fmla="*/ 89 h 180"/>
                <a:gd name="T4" fmla="*/ 62 w 179"/>
                <a:gd name="T5" fmla="*/ 87 h 180"/>
                <a:gd name="T6" fmla="*/ 70 w 179"/>
                <a:gd name="T7" fmla="*/ 83 h 180"/>
                <a:gd name="T8" fmla="*/ 77 w 179"/>
                <a:gd name="T9" fmla="*/ 77 h 180"/>
                <a:gd name="T10" fmla="*/ 82 w 179"/>
                <a:gd name="T11" fmla="*/ 70 h 180"/>
                <a:gd name="T12" fmla="*/ 86 w 179"/>
                <a:gd name="T13" fmla="*/ 62 h 180"/>
                <a:gd name="T14" fmla="*/ 89 w 179"/>
                <a:gd name="T15" fmla="*/ 54 h 180"/>
                <a:gd name="T16" fmla="*/ 90 w 179"/>
                <a:gd name="T17" fmla="*/ 45 h 180"/>
                <a:gd name="T18" fmla="*/ 89 w 179"/>
                <a:gd name="T19" fmla="*/ 36 h 180"/>
                <a:gd name="T20" fmla="*/ 86 w 179"/>
                <a:gd name="T21" fmla="*/ 27 h 180"/>
                <a:gd name="T22" fmla="*/ 82 w 179"/>
                <a:gd name="T23" fmla="*/ 20 h 180"/>
                <a:gd name="T24" fmla="*/ 77 w 179"/>
                <a:gd name="T25" fmla="*/ 13 h 180"/>
                <a:gd name="T26" fmla="*/ 70 w 179"/>
                <a:gd name="T27" fmla="*/ 7 h 180"/>
                <a:gd name="T28" fmla="*/ 62 w 179"/>
                <a:gd name="T29" fmla="*/ 3 h 180"/>
                <a:gd name="T30" fmla="*/ 54 w 179"/>
                <a:gd name="T31" fmla="*/ 1 h 180"/>
                <a:gd name="T32" fmla="*/ 45 w 179"/>
                <a:gd name="T33" fmla="*/ 0 h 180"/>
                <a:gd name="T34" fmla="*/ 36 w 179"/>
                <a:gd name="T35" fmla="*/ 1 h 180"/>
                <a:gd name="T36" fmla="*/ 28 w 179"/>
                <a:gd name="T37" fmla="*/ 3 h 180"/>
                <a:gd name="T38" fmla="*/ 20 w 179"/>
                <a:gd name="T39" fmla="*/ 7 h 180"/>
                <a:gd name="T40" fmla="*/ 13 w 179"/>
                <a:gd name="T41" fmla="*/ 13 h 180"/>
                <a:gd name="T42" fmla="*/ 8 w 179"/>
                <a:gd name="T43" fmla="*/ 20 h 180"/>
                <a:gd name="T44" fmla="*/ 4 w 179"/>
                <a:gd name="T45" fmla="*/ 27 h 180"/>
                <a:gd name="T46" fmla="*/ 1 w 179"/>
                <a:gd name="T47" fmla="*/ 36 h 180"/>
                <a:gd name="T48" fmla="*/ 0 w 179"/>
                <a:gd name="T49" fmla="*/ 45 h 180"/>
                <a:gd name="T50" fmla="*/ 1 w 179"/>
                <a:gd name="T51" fmla="*/ 54 h 180"/>
                <a:gd name="T52" fmla="*/ 4 w 179"/>
                <a:gd name="T53" fmla="*/ 62 h 180"/>
                <a:gd name="T54" fmla="*/ 8 w 179"/>
                <a:gd name="T55" fmla="*/ 70 h 180"/>
                <a:gd name="T56" fmla="*/ 13 w 179"/>
                <a:gd name="T57" fmla="*/ 77 h 180"/>
                <a:gd name="T58" fmla="*/ 20 w 179"/>
                <a:gd name="T59" fmla="*/ 83 h 180"/>
                <a:gd name="T60" fmla="*/ 28 w 179"/>
                <a:gd name="T61" fmla="*/ 87 h 180"/>
                <a:gd name="T62" fmla="*/ 36 w 179"/>
                <a:gd name="T63" fmla="*/ 89 h 180"/>
                <a:gd name="T64" fmla="*/ 45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8" y="177"/>
                  </a:lnTo>
                  <a:lnTo>
                    <a:pt x="124" y="173"/>
                  </a:lnTo>
                  <a:lnTo>
                    <a:pt x="140" y="165"/>
                  </a:lnTo>
                  <a:lnTo>
                    <a:pt x="153" y="153"/>
                  </a:lnTo>
                  <a:lnTo>
                    <a:pt x="164" y="140"/>
                  </a:lnTo>
                  <a:lnTo>
                    <a:pt x="172" y="124"/>
                  </a:lnTo>
                  <a:lnTo>
                    <a:pt x="177" y="108"/>
                  </a:lnTo>
                  <a:lnTo>
                    <a:pt x="179" y="90"/>
                  </a:lnTo>
                  <a:lnTo>
                    <a:pt x="177" y="71"/>
                  </a:lnTo>
                  <a:lnTo>
                    <a:pt x="172" y="55"/>
                  </a:lnTo>
                  <a:lnTo>
                    <a:pt x="164" y="39"/>
                  </a:lnTo>
                  <a:lnTo>
                    <a:pt x="153" y="26"/>
                  </a:lnTo>
                  <a:lnTo>
                    <a:pt x="140" y="15"/>
                  </a:lnTo>
                  <a:lnTo>
                    <a:pt x="124" y="7"/>
                  </a:lnTo>
                  <a:lnTo>
                    <a:pt x="108" y="2"/>
                  </a:lnTo>
                  <a:lnTo>
                    <a:pt x="89" y="0"/>
                  </a:lnTo>
                  <a:lnTo>
                    <a:pt x="71" y="2"/>
                  </a:lnTo>
                  <a:lnTo>
                    <a:pt x="55"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5" y="173"/>
                  </a:lnTo>
                  <a:lnTo>
                    <a:pt x="71" y="177"/>
                  </a:lnTo>
                  <a:lnTo>
                    <a:pt x="89" y="180"/>
                  </a:lnTo>
                  <a:close/>
                </a:path>
              </a:pathLst>
            </a:custGeom>
            <a:solidFill>
              <a:srgbClr val="000000"/>
            </a:solidFill>
            <a:ln w="9525">
              <a:noFill/>
              <a:round/>
              <a:headEnd/>
              <a:tailEnd/>
            </a:ln>
          </p:spPr>
          <p:txBody>
            <a:bodyPr/>
            <a:lstStyle/>
            <a:p>
              <a:endParaRPr lang="en-US"/>
            </a:p>
          </p:txBody>
        </p:sp>
        <p:sp>
          <p:nvSpPr>
            <p:cNvPr id="10442" name="Freeform 103"/>
            <p:cNvSpPr>
              <a:spLocks/>
            </p:cNvSpPr>
            <p:nvPr/>
          </p:nvSpPr>
          <p:spPr bwMode="auto">
            <a:xfrm>
              <a:off x="2227" y="3924"/>
              <a:ext cx="38" cy="37"/>
            </a:xfrm>
            <a:custGeom>
              <a:avLst/>
              <a:gdLst>
                <a:gd name="T0" fmla="*/ 19 w 75"/>
                <a:gd name="T1" fmla="*/ 37 h 75"/>
                <a:gd name="T2" fmla="*/ 24 w 75"/>
                <a:gd name="T3" fmla="*/ 36 h 75"/>
                <a:gd name="T4" fmla="*/ 27 w 75"/>
                <a:gd name="T5" fmla="*/ 36 h 75"/>
                <a:gd name="T6" fmla="*/ 30 w 75"/>
                <a:gd name="T7" fmla="*/ 34 h 75"/>
                <a:gd name="T8" fmla="*/ 33 w 75"/>
                <a:gd name="T9" fmla="*/ 32 h 75"/>
                <a:gd name="T10" fmla="*/ 35 w 75"/>
                <a:gd name="T11" fmla="*/ 29 h 75"/>
                <a:gd name="T12" fmla="*/ 37 w 75"/>
                <a:gd name="T13" fmla="*/ 26 h 75"/>
                <a:gd name="T14" fmla="*/ 37 w 75"/>
                <a:gd name="T15" fmla="*/ 23 h 75"/>
                <a:gd name="T16" fmla="*/ 38 w 75"/>
                <a:gd name="T17" fmla="*/ 19 h 75"/>
                <a:gd name="T18" fmla="*/ 37 w 75"/>
                <a:gd name="T19" fmla="*/ 15 h 75"/>
                <a:gd name="T20" fmla="*/ 37 w 75"/>
                <a:gd name="T21" fmla="*/ 11 h 75"/>
                <a:gd name="T22" fmla="*/ 35 w 75"/>
                <a:gd name="T23" fmla="*/ 8 h 75"/>
                <a:gd name="T24" fmla="*/ 33 w 75"/>
                <a:gd name="T25" fmla="*/ 5 h 75"/>
                <a:gd name="T26" fmla="*/ 30 w 75"/>
                <a:gd name="T27" fmla="*/ 3 h 75"/>
                <a:gd name="T28" fmla="*/ 27 w 75"/>
                <a:gd name="T29" fmla="*/ 1 h 75"/>
                <a:gd name="T30" fmla="*/ 24 w 75"/>
                <a:gd name="T31" fmla="*/ 0 h 75"/>
                <a:gd name="T32" fmla="*/ 19 w 75"/>
                <a:gd name="T33" fmla="*/ 0 h 75"/>
                <a:gd name="T34" fmla="*/ 15 w 75"/>
                <a:gd name="T35" fmla="*/ 0 h 75"/>
                <a:gd name="T36" fmla="*/ 12 w 75"/>
                <a:gd name="T37" fmla="*/ 1 h 75"/>
                <a:gd name="T38" fmla="*/ 9 w 75"/>
                <a:gd name="T39" fmla="*/ 3 h 75"/>
                <a:gd name="T40" fmla="*/ 6 w 75"/>
                <a:gd name="T41" fmla="*/ 5 h 75"/>
                <a:gd name="T42" fmla="*/ 4 w 75"/>
                <a:gd name="T43" fmla="*/ 8 h 75"/>
                <a:gd name="T44" fmla="*/ 2 w 75"/>
                <a:gd name="T45" fmla="*/ 11 h 75"/>
                <a:gd name="T46" fmla="*/ 1 w 75"/>
                <a:gd name="T47" fmla="*/ 15 h 75"/>
                <a:gd name="T48" fmla="*/ 0 w 75"/>
                <a:gd name="T49" fmla="*/ 19 h 75"/>
                <a:gd name="T50" fmla="*/ 1 w 75"/>
                <a:gd name="T51" fmla="*/ 23 h 75"/>
                <a:gd name="T52" fmla="*/ 2 w 75"/>
                <a:gd name="T53" fmla="*/ 26 h 75"/>
                <a:gd name="T54" fmla="*/ 4 w 75"/>
                <a:gd name="T55" fmla="*/ 29 h 75"/>
                <a:gd name="T56" fmla="*/ 6 w 75"/>
                <a:gd name="T57" fmla="*/ 32 h 75"/>
                <a:gd name="T58" fmla="*/ 9 w 75"/>
                <a:gd name="T59" fmla="*/ 34 h 75"/>
                <a:gd name="T60" fmla="*/ 12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7" y="73"/>
                  </a:lnTo>
                  <a:lnTo>
                    <a:pt x="53" y="72"/>
                  </a:lnTo>
                  <a:lnTo>
                    <a:pt x="59" y="69"/>
                  </a:lnTo>
                  <a:lnTo>
                    <a:pt x="65" y="64"/>
                  </a:lnTo>
                  <a:lnTo>
                    <a:pt x="70" y="58"/>
                  </a:lnTo>
                  <a:lnTo>
                    <a:pt x="73" y="53"/>
                  </a:lnTo>
                  <a:lnTo>
                    <a:pt x="74" y="46"/>
                  </a:lnTo>
                  <a:lnTo>
                    <a:pt x="75" y="38"/>
                  </a:lnTo>
                  <a:lnTo>
                    <a:pt x="74" y="30"/>
                  </a:lnTo>
                  <a:lnTo>
                    <a:pt x="73" y="23"/>
                  </a:lnTo>
                  <a:lnTo>
                    <a:pt x="70" y="17"/>
                  </a:lnTo>
                  <a:lnTo>
                    <a:pt x="65" y="11"/>
                  </a:lnTo>
                  <a:lnTo>
                    <a:pt x="59" y="7"/>
                  </a:lnTo>
                  <a:lnTo>
                    <a:pt x="53" y="3"/>
                  </a:lnTo>
                  <a:lnTo>
                    <a:pt x="47" y="1"/>
                  </a:lnTo>
                  <a:lnTo>
                    <a:pt x="38" y="0"/>
                  </a:lnTo>
                  <a:lnTo>
                    <a:pt x="30" y="1"/>
                  </a:lnTo>
                  <a:lnTo>
                    <a:pt x="23" y="3"/>
                  </a:lnTo>
                  <a:lnTo>
                    <a:pt x="18" y="7"/>
                  </a:lnTo>
                  <a:lnTo>
                    <a:pt x="12" y="11"/>
                  </a:lnTo>
                  <a:lnTo>
                    <a:pt x="7" y="17"/>
                  </a:lnTo>
                  <a:lnTo>
                    <a:pt x="4" y="23"/>
                  </a:lnTo>
                  <a:lnTo>
                    <a:pt x="2" y="30"/>
                  </a:lnTo>
                  <a:lnTo>
                    <a:pt x="0" y="38"/>
                  </a:lnTo>
                  <a:lnTo>
                    <a:pt x="2" y="46"/>
                  </a:lnTo>
                  <a:lnTo>
                    <a:pt x="4" y="53"/>
                  </a:lnTo>
                  <a:lnTo>
                    <a:pt x="7" y="58"/>
                  </a:lnTo>
                  <a:lnTo>
                    <a:pt x="12" y="64"/>
                  </a:lnTo>
                  <a:lnTo>
                    <a:pt x="18"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443" name="Freeform 104"/>
            <p:cNvSpPr>
              <a:spLocks/>
            </p:cNvSpPr>
            <p:nvPr/>
          </p:nvSpPr>
          <p:spPr bwMode="auto">
            <a:xfrm>
              <a:off x="2238" y="3935"/>
              <a:ext cx="16" cy="16"/>
            </a:xfrm>
            <a:custGeom>
              <a:avLst/>
              <a:gdLst>
                <a:gd name="T0" fmla="*/ 8 w 33"/>
                <a:gd name="T1" fmla="*/ 16 h 32"/>
                <a:gd name="T2" fmla="*/ 11 w 33"/>
                <a:gd name="T3" fmla="*/ 15 h 32"/>
                <a:gd name="T4" fmla="*/ 14 w 33"/>
                <a:gd name="T5" fmla="*/ 13 h 32"/>
                <a:gd name="T6" fmla="*/ 15 w 33"/>
                <a:gd name="T7" fmla="*/ 11 h 32"/>
                <a:gd name="T8" fmla="*/ 16 w 33"/>
                <a:gd name="T9" fmla="*/ 8 h 32"/>
                <a:gd name="T10" fmla="*/ 15 w 33"/>
                <a:gd name="T11" fmla="*/ 4 h 32"/>
                <a:gd name="T12" fmla="*/ 14 w 33"/>
                <a:gd name="T13" fmla="*/ 2 h 32"/>
                <a:gd name="T14" fmla="*/ 11 w 33"/>
                <a:gd name="T15" fmla="*/ 1 h 32"/>
                <a:gd name="T16" fmla="*/ 8 w 33"/>
                <a:gd name="T17" fmla="*/ 0 h 32"/>
                <a:gd name="T18" fmla="*/ 5 w 33"/>
                <a:gd name="T19" fmla="*/ 1 h 32"/>
                <a:gd name="T20" fmla="*/ 2 w 33"/>
                <a:gd name="T21" fmla="*/ 2 h 32"/>
                <a:gd name="T22" fmla="*/ 0 w 33"/>
                <a:gd name="T23" fmla="*/ 4 h 32"/>
                <a:gd name="T24" fmla="*/ 0 w 33"/>
                <a:gd name="T25" fmla="*/ 8 h 32"/>
                <a:gd name="T26" fmla="*/ 0 w 33"/>
                <a:gd name="T27" fmla="*/ 11 h 32"/>
                <a:gd name="T28" fmla="*/ 2 w 33"/>
                <a:gd name="T29" fmla="*/ 13 h 32"/>
                <a:gd name="T30" fmla="*/ 5 w 33"/>
                <a:gd name="T31" fmla="*/ 15 h 32"/>
                <a:gd name="T32" fmla="*/ 8 w 33"/>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32"/>
                <a:gd name="T53" fmla="*/ 33 w 3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32">
                  <a:moveTo>
                    <a:pt x="16" y="32"/>
                  </a:moveTo>
                  <a:lnTo>
                    <a:pt x="23" y="31"/>
                  </a:lnTo>
                  <a:lnTo>
                    <a:pt x="28" y="27"/>
                  </a:lnTo>
                  <a:lnTo>
                    <a:pt x="31" y="23"/>
                  </a:lnTo>
                  <a:lnTo>
                    <a:pt x="33" y="16"/>
                  </a:lnTo>
                  <a:lnTo>
                    <a:pt x="31" y="9"/>
                  </a:lnTo>
                  <a:lnTo>
                    <a:pt x="28" y="4"/>
                  </a:lnTo>
                  <a:lnTo>
                    <a:pt x="23" y="1"/>
                  </a:lnTo>
                  <a:lnTo>
                    <a:pt x="16" y="0"/>
                  </a:lnTo>
                  <a:lnTo>
                    <a:pt x="10" y="1"/>
                  </a:lnTo>
                  <a:lnTo>
                    <a:pt x="5" y="4"/>
                  </a:lnTo>
                  <a:lnTo>
                    <a:pt x="1" y="9"/>
                  </a:lnTo>
                  <a:lnTo>
                    <a:pt x="0" y="16"/>
                  </a:lnTo>
                  <a:lnTo>
                    <a:pt x="1" y="23"/>
                  </a:lnTo>
                  <a:lnTo>
                    <a:pt x="5" y="27"/>
                  </a:lnTo>
                  <a:lnTo>
                    <a:pt x="10" y="31"/>
                  </a:lnTo>
                  <a:lnTo>
                    <a:pt x="16" y="32"/>
                  </a:lnTo>
                  <a:close/>
                </a:path>
              </a:pathLst>
            </a:custGeom>
            <a:solidFill>
              <a:srgbClr val="000000"/>
            </a:solidFill>
            <a:ln w="9525">
              <a:noFill/>
              <a:round/>
              <a:headEnd/>
              <a:tailEnd/>
            </a:ln>
          </p:spPr>
          <p:txBody>
            <a:bodyPr/>
            <a:lstStyle/>
            <a:p>
              <a:endParaRPr lang="en-US"/>
            </a:p>
          </p:txBody>
        </p:sp>
        <p:sp>
          <p:nvSpPr>
            <p:cNvPr id="10444" name="Freeform 105"/>
            <p:cNvSpPr>
              <a:spLocks/>
            </p:cNvSpPr>
            <p:nvPr/>
          </p:nvSpPr>
          <p:spPr bwMode="auto">
            <a:xfrm>
              <a:off x="2552" y="3924"/>
              <a:ext cx="37" cy="37"/>
            </a:xfrm>
            <a:custGeom>
              <a:avLst/>
              <a:gdLst>
                <a:gd name="T0" fmla="*/ 19 w 75"/>
                <a:gd name="T1" fmla="*/ 37 h 75"/>
                <a:gd name="T2" fmla="*/ 23 w 75"/>
                <a:gd name="T3" fmla="*/ 36 h 75"/>
                <a:gd name="T4" fmla="*/ 26 w 75"/>
                <a:gd name="T5" fmla="*/ 36 h 75"/>
                <a:gd name="T6" fmla="*/ 29 w 75"/>
                <a:gd name="T7" fmla="*/ 34 h 75"/>
                <a:gd name="T8" fmla="*/ 32 w 75"/>
                <a:gd name="T9" fmla="*/ 32 h 75"/>
                <a:gd name="T10" fmla="*/ 34 w 75"/>
                <a:gd name="T11" fmla="*/ 29 h 75"/>
                <a:gd name="T12" fmla="*/ 36 w 75"/>
                <a:gd name="T13" fmla="*/ 26 h 75"/>
                <a:gd name="T14" fmla="*/ 37 w 75"/>
                <a:gd name="T15" fmla="*/ 23 h 75"/>
                <a:gd name="T16" fmla="*/ 37 w 75"/>
                <a:gd name="T17" fmla="*/ 19 h 75"/>
                <a:gd name="T18" fmla="*/ 37 w 75"/>
                <a:gd name="T19" fmla="*/ 15 h 75"/>
                <a:gd name="T20" fmla="*/ 36 w 75"/>
                <a:gd name="T21" fmla="*/ 11 h 75"/>
                <a:gd name="T22" fmla="*/ 34 w 75"/>
                <a:gd name="T23" fmla="*/ 8 h 75"/>
                <a:gd name="T24" fmla="*/ 32 w 75"/>
                <a:gd name="T25" fmla="*/ 5 h 75"/>
                <a:gd name="T26" fmla="*/ 29 w 75"/>
                <a:gd name="T27" fmla="*/ 3 h 75"/>
                <a:gd name="T28" fmla="*/ 26 w 75"/>
                <a:gd name="T29" fmla="*/ 1 h 75"/>
                <a:gd name="T30" fmla="*/ 23 w 75"/>
                <a:gd name="T31" fmla="*/ 0 h 75"/>
                <a:gd name="T32" fmla="*/ 19 w 75"/>
                <a:gd name="T33" fmla="*/ 0 h 75"/>
                <a:gd name="T34" fmla="*/ 15 w 75"/>
                <a:gd name="T35" fmla="*/ 0 h 75"/>
                <a:gd name="T36" fmla="*/ 11 w 75"/>
                <a:gd name="T37" fmla="*/ 1 h 75"/>
                <a:gd name="T38" fmla="*/ 8 w 75"/>
                <a:gd name="T39" fmla="*/ 3 h 75"/>
                <a:gd name="T40" fmla="*/ 6 w 75"/>
                <a:gd name="T41" fmla="*/ 5 h 75"/>
                <a:gd name="T42" fmla="*/ 3 w 75"/>
                <a:gd name="T43" fmla="*/ 8 h 75"/>
                <a:gd name="T44" fmla="*/ 2 w 75"/>
                <a:gd name="T45" fmla="*/ 11 h 75"/>
                <a:gd name="T46" fmla="*/ 0 w 75"/>
                <a:gd name="T47" fmla="*/ 15 h 75"/>
                <a:gd name="T48" fmla="*/ 0 w 75"/>
                <a:gd name="T49" fmla="*/ 19 h 75"/>
                <a:gd name="T50" fmla="*/ 0 w 75"/>
                <a:gd name="T51" fmla="*/ 23 h 75"/>
                <a:gd name="T52" fmla="*/ 2 w 75"/>
                <a:gd name="T53" fmla="*/ 26 h 75"/>
                <a:gd name="T54" fmla="*/ 3 w 75"/>
                <a:gd name="T55" fmla="*/ 29 h 75"/>
                <a:gd name="T56" fmla="*/ 6 w 75"/>
                <a:gd name="T57" fmla="*/ 32 h 75"/>
                <a:gd name="T58" fmla="*/ 8 w 75"/>
                <a:gd name="T59" fmla="*/ 34 h 75"/>
                <a:gd name="T60" fmla="*/ 11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6" y="73"/>
                  </a:lnTo>
                  <a:lnTo>
                    <a:pt x="53" y="72"/>
                  </a:lnTo>
                  <a:lnTo>
                    <a:pt x="59" y="69"/>
                  </a:lnTo>
                  <a:lnTo>
                    <a:pt x="65" y="64"/>
                  </a:lnTo>
                  <a:lnTo>
                    <a:pt x="69" y="58"/>
                  </a:lnTo>
                  <a:lnTo>
                    <a:pt x="73" y="53"/>
                  </a:lnTo>
                  <a:lnTo>
                    <a:pt x="74" y="46"/>
                  </a:lnTo>
                  <a:lnTo>
                    <a:pt x="75" y="38"/>
                  </a:lnTo>
                  <a:lnTo>
                    <a:pt x="74" y="30"/>
                  </a:lnTo>
                  <a:lnTo>
                    <a:pt x="73" y="23"/>
                  </a:lnTo>
                  <a:lnTo>
                    <a:pt x="69" y="17"/>
                  </a:lnTo>
                  <a:lnTo>
                    <a:pt x="65" y="11"/>
                  </a:lnTo>
                  <a:lnTo>
                    <a:pt x="59" y="7"/>
                  </a:lnTo>
                  <a:lnTo>
                    <a:pt x="53" y="3"/>
                  </a:lnTo>
                  <a:lnTo>
                    <a:pt x="46" y="1"/>
                  </a:lnTo>
                  <a:lnTo>
                    <a:pt x="38" y="0"/>
                  </a:lnTo>
                  <a:lnTo>
                    <a:pt x="30" y="1"/>
                  </a:lnTo>
                  <a:lnTo>
                    <a:pt x="23" y="3"/>
                  </a:lnTo>
                  <a:lnTo>
                    <a:pt x="17" y="7"/>
                  </a:lnTo>
                  <a:lnTo>
                    <a:pt x="12" y="11"/>
                  </a:lnTo>
                  <a:lnTo>
                    <a:pt x="7" y="17"/>
                  </a:lnTo>
                  <a:lnTo>
                    <a:pt x="4" y="23"/>
                  </a:lnTo>
                  <a:lnTo>
                    <a:pt x="1" y="30"/>
                  </a:lnTo>
                  <a:lnTo>
                    <a:pt x="0" y="38"/>
                  </a:lnTo>
                  <a:lnTo>
                    <a:pt x="1" y="46"/>
                  </a:lnTo>
                  <a:lnTo>
                    <a:pt x="4" y="53"/>
                  </a:lnTo>
                  <a:lnTo>
                    <a:pt x="7" y="58"/>
                  </a:lnTo>
                  <a:lnTo>
                    <a:pt x="12" y="64"/>
                  </a:lnTo>
                  <a:lnTo>
                    <a:pt x="17"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445" name="Freeform 106"/>
            <p:cNvSpPr>
              <a:spLocks/>
            </p:cNvSpPr>
            <p:nvPr/>
          </p:nvSpPr>
          <p:spPr bwMode="auto">
            <a:xfrm>
              <a:off x="2563" y="3935"/>
              <a:ext cx="16" cy="16"/>
            </a:xfrm>
            <a:custGeom>
              <a:avLst/>
              <a:gdLst>
                <a:gd name="T0" fmla="*/ 8 w 32"/>
                <a:gd name="T1" fmla="*/ 16 h 32"/>
                <a:gd name="T2" fmla="*/ 11 w 32"/>
                <a:gd name="T3" fmla="*/ 15 h 32"/>
                <a:gd name="T4" fmla="*/ 14 w 32"/>
                <a:gd name="T5" fmla="*/ 13 h 32"/>
                <a:gd name="T6" fmla="*/ 15 w 32"/>
                <a:gd name="T7" fmla="*/ 11 h 32"/>
                <a:gd name="T8" fmla="*/ 16 w 32"/>
                <a:gd name="T9" fmla="*/ 8 h 32"/>
                <a:gd name="T10" fmla="*/ 15 w 32"/>
                <a:gd name="T11" fmla="*/ 4 h 32"/>
                <a:gd name="T12" fmla="*/ 14 w 32"/>
                <a:gd name="T13" fmla="*/ 2 h 32"/>
                <a:gd name="T14" fmla="*/ 11 w 32"/>
                <a:gd name="T15" fmla="*/ 1 h 32"/>
                <a:gd name="T16" fmla="*/ 8 w 32"/>
                <a:gd name="T17" fmla="*/ 0 h 32"/>
                <a:gd name="T18" fmla="*/ 4 w 32"/>
                <a:gd name="T19" fmla="*/ 1 h 32"/>
                <a:gd name="T20" fmla="*/ 2 w 32"/>
                <a:gd name="T21" fmla="*/ 2 h 32"/>
                <a:gd name="T22" fmla="*/ 1 w 32"/>
                <a:gd name="T23" fmla="*/ 4 h 32"/>
                <a:gd name="T24" fmla="*/ 0 w 32"/>
                <a:gd name="T25" fmla="*/ 8 h 32"/>
                <a:gd name="T26" fmla="*/ 1 w 32"/>
                <a:gd name="T27" fmla="*/ 11 h 32"/>
                <a:gd name="T28" fmla="*/ 2 w 32"/>
                <a:gd name="T29" fmla="*/ 13 h 32"/>
                <a:gd name="T30" fmla="*/ 4 w 32"/>
                <a:gd name="T31" fmla="*/ 15 h 32"/>
                <a:gd name="T32" fmla="*/ 8 w 32"/>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3" y="31"/>
                  </a:lnTo>
                  <a:lnTo>
                    <a:pt x="28" y="27"/>
                  </a:lnTo>
                  <a:lnTo>
                    <a:pt x="31" y="23"/>
                  </a:lnTo>
                  <a:lnTo>
                    <a:pt x="32" y="16"/>
                  </a:lnTo>
                  <a:lnTo>
                    <a:pt x="31" y="9"/>
                  </a:lnTo>
                  <a:lnTo>
                    <a:pt x="28" y="4"/>
                  </a:lnTo>
                  <a:lnTo>
                    <a:pt x="23" y="1"/>
                  </a:lnTo>
                  <a:lnTo>
                    <a:pt x="16" y="0"/>
                  </a:lnTo>
                  <a:lnTo>
                    <a:pt x="9" y="1"/>
                  </a:lnTo>
                  <a:lnTo>
                    <a:pt x="5" y="4"/>
                  </a:lnTo>
                  <a:lnTo>
                    <a:pt x="1" y="9"/>
                  </a:lnTo>
                  <a:lnTo>
                    <a:pt x="0" y="16"/>
                  </a:lnTo>
                  <a:lnTo>
                    <a:pt x="1" y="23"/>
                  </a:lnTo>
                  <a:lnTo>
                    <a:pt x="5" y="27"/>
                  </a:lnTo>
                  <a:lnTo>
                    <a:pt x="9" y="31"/>
                  </a:lnTo>
                  <a:lnTo>
                    <a:pt x="16" y="32"/>
                  </a:lnTo>
                  <a:close/>
                </a:path>
              </a:pathLst>
            </a:custGeom>
            <a:solidFill>
              <a:srgbClr val="000000"/>
            </a:solidFill>
            <a:ln w="9525">
              <a:noFill/>
              <a:round/>
              <a:headEnd/>
              <a:tailEnd/>
            </a:ln>
          </p:spPr>
          <p:txBody>
            <a:bodyPr/>
            <a:lstStyle/>
            <a:p>
              <a:endParaRPr lang="en-US"/>
            </a:p>
          </p:txBody>
        </p:sp>
        <p:sp>
          <p:nvSpPr>
            <p:cNvPr id="10446" name="Freeform 107"/>
            <p:cNvSpPr>
              <a:spLocks/>
            </p:cNvSpPr>
            <p:nvPr/>
          </p:nvSpPr>
          <p:spPr bwMode="auto">
            <a:xfrm>
              <a:off x="2616" y="3843"/>
              <a:ext cx="24" cy="39"/>
            </a:xfrm>
            <a:custGeom>
              <a:avLst/>
              <a:gdLst>
                <a:gd name="T0" fmla="*/ 12 w 47"/>
                <a:gd name="T1" fmla="*/ 39 h 78"/>
                <a:gd name="T2" fmla="*/ 17 w 47"/>
                <a:gd name="T3" fmla="*/ 37 h 78"/>
                <a:gd name="T4" fmla="*/ 21 w 47"/>
                <a:gd name="T5" fmla="*/ 33 h 78"/>
                <a:gd name="T6" fmla="*/ 23 w 47"/>
                <a:gd name="T7" fmla="*/ 26 h 78"/>
                <a:gd name="T8" fmla="*/ 24 w 47"/>
                <a:gd name="T9" fmla="*/ 19 h 78"/>
                <a:gd name="T10" fmla="*/ 23 w 47"/>
                <a:gd name="T11" fmla="*/ 11 h 78"/>
                <a:gd name="T12" fmla="*/ 21 w 47"/>
                <a:gd name="T13" fmla="*/ 6 h 78"/>
                <a:gd name="T14" fmla="*/ 17 w 47"/>
                <a:gd name="T15" fmla="*/ 2 h 78"/>
                <a:gd name="T16" fmla="*/ 12 w 47"/>
                <a:gd name="T17" fmla="*/ 0 h 78"/>
                <a:gd name="T18" fmla="*/ 8 w 47"/>
                <a:gd name="T19" fmla="*/ 2 h 78"/>
                <a:gd name="T20" fmla="*/ 4 w 47"/>
                <a:gd name="T21" fmla="*/ 6 h 78"/>
                <a:gd name="T22" fmla="*/ 2 w 47"/>
                <a:gd name="T23" fmla="*/ 11 h 78"/>
                <a:gd name="T24" fmla="*/ 0 w 47"/>
                <a:gd name="T25" fmla="*/ 19 h 78"/>
                <a:gd name="T26" fmla="*/ 2 w 47"/>
                <a:gd name="T27" fmla="*/ 26 h 78"/>
                <a:gd name="T28" fmla="*/ 4 w 47"/>
                <a:gd name="T29" fmla="*/ 33 h 78"/>
                <a:gd name="T30" fmla="*/ 8 w 47"/>
                <a:gd name="T31" fmla="*/ 37 h 78"/>
                <a:gd name="T32" fmla="*/ 12 w 47"/>
                <a:gd name="T33" fmla="*/ 39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78"/>
                <a:gd name="T53" fmla="*/ 47 w 47"/>
                <a:gd name="T54" fmla="*/ 78 h 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78">
                  <a:moveTo>
                    <a:pt x="24" y="78"/>
                  </a:moveTo>
                  <a:lnTo>
                    <a:pt x="34" y="74"/>
                  </a:lnTo>
                  <a:lnTo>
                    <a:pt x="41" y="66"/>
                  </a:lnTo>
                  <a:lnTo>
                    <a:pt x="45" y="53"/>
                  </a:lnTo>
                  <a:lnTo>
                    <a:pt x="47" y="38"/>
                  </a:lnTo>
                  <a:lnTo>
                    <a:pt x="45" y="23"/>
                  </a:lnTo>
                  <a:lnTo>
                    <a:pt x="41" y="12"/>
                  </a:lnTo>
                  <a:lnTo>
                    <a:pt x="34" y="4"/>
                  </a:lnTo>
                  <a:lnTo>
                    <a:pt x="24" y="0"/>
                  </a:lnTo>
                  <a:lnTo>
                    <a:pt x="15" y="4"/>
                  </a:lnTo>
                  <a:lnTo>
                    <a:pt x="7" y="12"/>
                  </a:lnTo>
                  <a:lnTo>
                    <a:pt x="3" y="23"/>
                  </a:lnTo>
                  <a:lnTo>
                    <a:pt x="0" y="38"/>
                  </a:lnTo>
                  <a:lnTo>
                    <a:pt x="3" y="53"/>
                  </a:lnTo>
                  <a:lnTo>
                    <a:pt x="7" y="66"/>
                  </a:lnTo>
                  <a:lnTo>
                    <a:pt x="15" y="74"/>
                  </a:lnTo>
                  <a:lnTo>
                    <a:pt x="24" y="78"/>
                  </a:lnTo>
                  <a:close/>
                </a:path>
              </a:pathLst>
            </a:custGeom>
            <a:solidFill>
              <a:srgbClr val="000000"/>
            </a:solidFill>
            <a:ln w="9525">
              <a:noFill/>
              <a:round/>
              <a:headEnd/>
              <a:tailEnd/>
            </a:ln>
          </p:spPr>
          <p:txBody>
            <a:bodyPr/>
            <a:lstStyle/>
            <a:p>
              <a:endParaRPr lang="en-US"/>
            </a:p>
          </p:txBody>
        </p:sp>
        <p:sp>
          <p:nvSpPr>
            <p:cNvPr id="10447" name="Freeform 108"/>
            <p:cNvSpPr>
              <a:spLocks/>
            </p:cNvSpPr>
            <p:nvPr/>
          </p:nvSpPr>
          <p:spPr bwMode="auto">
            <a:xfrm>
              <a:off x="2625" y="3852"/>
              <a:ext cx="10" cy="21"/>
            </a:xfrm>
            <a:custGeom>
              <a:avLst/>
              <a:gdLst>
                <a:gd name="T0" fmla="*/ 5 w 18"/>
                <a:gd name="T1" fmla="*/ 21 h 40"/>
                <a:gd name="T2" fmla="*/ 7 w 18"/>
                <a:gd name="T3" fmla="*/ 20 h 40"/>
                <a:gd name="T4" fmla="*/ 9 w 18"/>
                <a:gd name="T5" fmla="*/ 18 h 40"/>
                <a:gd name="T6" fmla="*/ 9 w 18"/>
                <a:gd name="T7" fmla="*/ 14 h 40"/>
                <a:gd name="T8" fmla="*/ 10 w 18"/>
                <a:gd name="T9" fmla="*/ 10 h 40"/>
                <a:gd name="T10" fmla="*/ 9 w 18"/>
                <a:gd name="T11" fmla="*/ 6 h 40"/>
                <a:gd name="T12" fmla="*/ 9 w 18"/>
                <a:gd name="T13" fmla="*/ 3 h 40"/>
                <a:gd name="T14" fmla="*/ 7 w 18"/>
                <a:gd name="T15" fmla="*/ 1 h 40"/>
                <a:gd name="T16" fmla="*/ 5 w 18"/>
                <a:gd name="T17" fmla="*/ 0 h 40"/>
                <a:gd name="T18" fmla="*/ 3 w 18"/>
                <a:gd name="T19" fmla="*/ 1 h 40"/>
                <a:gd name="T20" fmla="*/ 2 w 18"/>
                <a:gd name="T21" fmla="*/ 3 h 40"/>
                <a:gd name="T22" fmla="*/ 1 w 18"/>
                <a:gd name="T23" fmla="*/ 6 h 40"/>
                <a:gd name="T24" fmla="*/ 0 w 18"/>
                <a:gd name="T25" fmla="*/ 10 h 40"/>
                <a:gd name="T26" fmla="*/ 1 w 18"/>
                <a:gd name="T27" fmla="*/ 14 h 40"/>
                <a:gd name="T28" fmla="*/ 2 w 18"/>
                <a:gd name="T29" fmla="*/ 18 h 40"/>
                <a:gd name="T30" fmla="*/ 3 w 18"/>
                <a:gd name="T31" fmla="*/ 20 h 40"/>
                <a:gd name="T32" fmla="*/ 5 w 18"/>
                <a:gd name="T33" fmla="*/ 21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9" y="40"/>
                  </a:moveTo>
                  <a:lnTo>
                    <a:pt x="12" y="39"/>
                  </a:lnTo>
                  <a:lnTo>
                    <a:pt x="16" y="34"/>
                  </a:lnTo>
                  <a:lnTo>
                    <a:pt x="17" y="27"/>
                  </a:lnTo>
                  <a:lnTo>
                    <a:pt x="18" y="19"/>
                  </a:lnTo>
                  <a:lnTo>
                    <a:pt x="17" y="12"/>
                  </a:lnTo>
                  <a:lnTo>
                    <a:pt x="16" y="6"/>
                  </a:lnTo>
                  <a:lnTo>
                    <a:pt x="12" y="1"/>
                  </a:lnTo>
                  <a:lnTo>
                    <a:pt x="9" y="0"/>
                  </a:lnTo>
                  <a:lnTo>
                    <a:pt x="5" y="1"/>
                  </a:lnTo>
                  <a:lnTo>
                    <a:pt x="3" y="6"/>
                  </a:lnTo>
                  <a:lnTo>
                    <a:pt x="1" y="12"/>
                  </a:lnTo>
                  <a:lnTo>
                    <a:pt x="0" y="19"/>
                  </a:lnTo>
                  <a:lnTo>
                    <a:pt x="1" y="27"/>
                  </a:lnTo>
                  <a:lnTo>
                    <a:pt x="3" y="34"/>
                  </a:lnTo>
                  <a:lnTo>
                    <a:pt x="5" y="39"/>
                  </a:lnTo>
                  <a:lnTo>
                    <a:pt x="9" y="40"/>
                  </a:lnTo>
                  <a:close/>
                </a:path>
              </a:pathLst>
            </a:custGeom>
            <a:solidFill>
              <a:srgbClr val="FFF477"/>
            </a:solidFill>
            <a:ln w="9525">
              <a:noFill/>
              <a:round/>
              <a:headEnd/>
              <a:tailEnd/>
            </a:ln>
          </p:spPr>
          <p:txBody>
            <a:bodyPr/>
            <a:lstStyle/>
            <a:p>
              <a:endParaRPr lang="en-US"/>
            </a:p>
          </p:txBody>
        </p:sp>
        <p:sp>
          <p:nvSpPr>
            <p:cNvPr id="10448" name="Freeform 109"/>
            <p:cNvSpPr>
              <a:spLocks/>
            </p:cNvSpPr>
            <p:nvPr/>
          </p:nvSpPr>
          <p:spPr bwMode="auto">
            <a:xfrm>
              <a:off x="2520" y="3880"/>
              <a:ext cx="63" cy="39"/>
            </a:xfrm>
            <a:custGeom>
              <a:avLst/>
              <a:gdLst>
                <a:gd name="T0" fmla="*/ 63 w 124"/>
                <a:gd name="T1" fmla="*/ 7 h 77"/>
                <a:gd name="T2" fmla="*/ 61 w 124"/>
                <a:gd name="T3" fmla="*/ 7 h 77"/>
                <a:gd name="T4" fmla="*/ 55 w 124"/>
                <a:gd name="T5" fmla="*/ 6 h 77"/>
                <a:gd name="T6" fmla="*/ 48 w 124"/>
                <a:gd name="T7" fmla="*/ 6 h 77"/>
                <a:gd name="T8" fmla="*/ 38 w 124"/>
                <a:gd name="T9" fmla="*/ 7 h 77"/>
                <a:gd name="T10" fmla="*/ 27 w 124"/>
                <a:gd name="T11" fmla="*/ 11 h 77"/>
                <a:gd name="T12" fmla="*/ 18 w 124"/>
                <a:gd name="T13" fmla="*/ 16 h 77"/>
                <a:gd name="T14" fmla="*/ 8 w 124"/>
                <a:gd name="T15" fmla="*/ 26 h 77"/>
                <a:gd name="T16" fmla="*/ 0 w 124"/>
                <a:gd name="T17" fmla="*/ 39 h 77"/>
                <a:gd name="T18" fmla="*/ 0 w 124"/>
                <a:gd name="T19" fmla="*/ 37 h 77"/>
                <a:gd name="T20" fmla="*/ 2 w 124"/>
                <a:gd name="T21" fmla="*/ 30 h 77"/>
                <a:gd name="T22" fmla="*/ 4 w 124"/>
                <a:gd name="T23" fmla="*/ 22 h 77"/>
                <a:gd name="T24" fmla="*/ 9 w 124"/>
                <a:gd name="T25" fmla="*/ 12 h 77"/>
                <a:gd name="T26" fmla="*/ 17 w 124"/>
                <a:gd name="T27" fmla="*/ 5 h 77"/>
                <a:gd name="T28" fmla="*/ 28 w 124"/>
                <a:gd name="T29" fmla="*/ 0 h 77"/>
                <a:gd name="T30" fmla="*/ 43 w 124"/>
                <a:gd name="T31" fmla="*/ 1 h 77"/>
                <a:gd name="T32" fmla="*/ 63 w 124"/>
                <a:gd name="T33" fmla="*/ 7 h 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
                <a:gd name="T52" fmla="*/ 0 h 77"/>
                <a:gd name="T53" fmla="*/ 124 w 124"/>
                <a:gd name="T54" fmla="*/ 77 h 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 h="77">
                  <a:moveTo>
                    <a:pt x="124" y="14"/>
                  </a:moveTo>
                  <a:lnTo>
                    <a:pt x="121" y="13"/>
                  </a:lnTo>
                  <a:lnTo>
                    <a:pt x="109" y="12"/>
                  </a:lnTo>
                  <a:lnTo>
                    <a:pt x="94" y="12"/>
                  </a:lnTo>
                  <a:lnTo>
                    <a:pt x="75" y="14"/>
                  </a:lnTo>
                  <a:lnTo>
                    <a:pt x="54" y="21"/>
                  </a:lnTo>
                  <a:lnTo>
                    <a:pt x="35" y="32"/>
                  </a:lnTo>
                  <a:lnTo>
                    <a:pt x="15" y="51"/>
                  </a:lnTo>
                  <a:lnTo>
                    <a:pt x="0" y="77"/>
                  </a:lnTo>
                  <a:lnTo>
                    <a:pt x="0" y="73"/>
                  </a:lnTo>
                  <a:lnTo>
                    <a:pt x="3" y="60"/>
                  </a:lnTo>
                  <a:lnTo>
                    <a:pt x="8" y="43"/>
                  </a:lnTo>
                  <a:lnTo>
                    <a:pt x="18" y="24"/>
                  </a:lnTo>
                  <a:lnTo>
                    <a:pt x="33" y="9"/>
                  </a:lnTo>
                  <a:lnTo>
                    <a:pt x="55" y="0"/>
                  </a:lnTo>
                  <a:lnTo>
                    <a:pt x="85" y="1"/>
                  </a:lnTo>
                  <a:lnTo>
                    <a:pt x="124" y="14"/>
                  </a:lnTo>
                  <a:close/>
                </a:path>
              </a:pathLst>
            </a:custGeom>
            <a:solidFill>
              <a:srgbClr val="FFE29B"/>
            </a:solidFill>
            <a:ln w="9525">
              <a:noFill/>
              <a:round/>
              <a:headEnd/>
              <a:tailEnd/>
            </a:ln>
          </p:spPr>
          <p:txBody>
            <a:bodyPr/>
            <a:lstStyle/>
            <a:p>
              <a:endParaRPr lang="en-US"/>
            </a:p>
          </p:txBody>
        </p:sp>
        <p:sp>
          <p:nvSpPr>
            <p:cNvPr id="10449" name="Freeform 110"/>
            <p:cNvSpPr>
              <a:spLocks/>
            </p:cNvSpPr>
            <p:nvPr/>
          </p:nvSpPr>
          <p:spPr bwMode="auto">
            <a:xfrm>
              <a:off x="2198" y="3880"/>
              <a:ext cx="59" cy="32"/>
            </a:xfrm>
            <a:custGeom>
              <a:avLst/>
              <a:gdLst>
                <a:gd name="T0" fmla="*/ 59 w 117"/>
                <a:gd name="T1" fmla="*/ 7 h 65"/>
                <a:gd name="T2" fmla="*/ 57 w 117"/>
                <a:gd name="T3" fmla="*/ 6 h 65"/>
                <a:gd name="T4" fmla="*/ 52 w 117"/>
                <a:gd name="T5" fmla="*/ 6 h 65"/>
                <a:gd name="T6" fmla="*/ 45 w 117"/>
                <a:gd name="T7" fmla="*/ 6 h 65"/>
                <a:gd name="T8" fmla="*/ 36 w 117"/>
                <a:gd name="T9" fmla="*/ 6 h 65"/>
                <a:gd name="T10" fmla="*/ 27 w 117"/>
                <a:gd name="T11" fmla="*/ 8 h 65"/>
                <a:gd name="T12" fmla="*/ 17 w 117"/>
                <a:gd name="T13" fmla="*/ 13 h 65"/>
                <a:gd name="T14" fmla="*/ 8 w 117"/>
                <a:gd name="T15" fmla="*/ 21 h 65"/>
                <a:gd name="T16" fmla="*/ 0 w 117"/>
                <a:gd name="T17" fmla="*/ 32 h 65"/>
                <a:gd name="T18" fmla="*/ 1 w 117"/>
                <a:gd name="T19" fmla="*/ 30 h 65"/>
                <a:gd name="T20" fmla="*/ 2 w 117"/>
                <a:gd name="T21" fmla="*/ 25 h 65"/>
                <a:gd name="T22" fmla="*/ 5 w 117"/>
                <a:gd name="T23" fmla="*/ 17 h 65"/>
                <a:gd name="T24" fmla="*/ 10 w 117"/>
                <a:gd name="T25" fmla="*/ 10 h 65"/>
                <a:gd name="T26" fmla="*/ 17 w 117"/>
                <a:gd name="T27" fmla="*/ 3 h 65"/>
                <a:gd name="T28" fmla="*/ 28 w 117"/>
                <a:gd name="T29" fmla="*/ 0 h 65"/>
                <a:gd name="T30" fmla="*/ 41 w 117"/>
                <a:gd name="T31" fmla="*/ 0 h 65"/>
                <a:gd name="T32" fmla="*/ 59 w 117"/>
                <a:gd name="T33" fmla="*/ 7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
                <a:gd name="T52" fmla="*/ 0 h 65"/>
                <a:gd name="T53" fmla="*/ 117 w 117"/>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 h="65">
                  <a:moveTo>
                    <a:pt x="117" y="14"/>
                  </a:moveTo>
                  <a:lnTo>
                    <a:pt x="114" y="13"/>
                  </a:lnTo>
                  <a:lnTo>
                    <a:pt x="104" y="12"/>
                  </a:lnTo>
                  <a:lnTo>
                    <a:pt x="90" y="12"/>
                  </a:lnTo>
                  <a:lnTo>
                    <a:pt x="72" y="13"/>
                  </a:lnTo>
                  <a:lnTo>
                    <a:pt x="53" y="17"/>
                  </a:lnTo>
                  <a:lnTo>
                    <a:pt x="33" y="27"/>
                  </a:lnTo>
                  <a:lnTo>
                    <a:pt x="15" y="42"/>
                  </a:lnTo>
                  <a:lnTo>
                    <a:pt x="0" y="65"/>
                  </a:lnTo>
                  <a:lnTo>
                    <a:pt x="1" y="60"/>
                  </a:lnTo>
                  <a:lnTo>
                    <a:pt x="3" y="50"/>
                  </a:lnTo>
                  <a:lnTo>
                    <a:pt x="9" y="35"/>
                  </a:lnTo>
                  <a:lnTo>
                    <a:pt x="19" y="20"/>
                  </a:lnTo>
                  <a:lnTo>
                    <a:pt x="34" y="7"/>
                  </a:lnTo>
                  <a:lnTo>
                    <a:pt x="55" y="0"/>
                  </a:lnTo>
                  <a:lnTo>
                    <a:pt x="82" y="1"/>
                  </a:lnTo>
                  <a:lnTo>
                    <a:pt x="117" y="14"/>
                  </a:lnTo>
                  <a:close/>
                </a:path>
              </a:pathLst>
            </a:custGeom>
            <a:solidFill>
              <a:srgbClr val="FFE29B"/>
            </a:solidFill>
            <a:ln w="9525">
              <a:noFill/>
              <a:round/>
              <a:headEnd/>
              <a:tailEnd/>
            </a:ln>
          </p:spPr>
          <p:txBody>
            <a:bodyPr/>
            <a:lstStyle/>
            <a:p>
              <a:endParaRPr lang="en-US"/>
            </a:p>
          </p:txBody>
        </p:sp>
        <p:sp>
          <p:nvSpPr>
            <p:cNvPr id="10450" name="Freeform 111"/>
            <p:cNvSpPr>
              <a:spLocks/>
            </p:cNvSpPr>
            <p:nvPr/>
          </p:nvSpPr>
          <p:spPr bwMode="auto">
            <a:xfrm>
              <a:off x="2520" y="3735"/>
              <a:ext cx="40" cy="72"/>
            </a:xfrm>
            <a:custGeom>
              <a:avLst/>
              <a:gdLst>
                <a:gd name="T0" fmla="*/ 8 w 79"/>
                <a:gd name="T1" fmla="*/ 6 h 145"/>
                <a:gd name="T2" fmla="*/ 7 w 79"/>
                <a:gd name="T3" fmla="*/ 4 h 145"/>
                <a:gd name="T4" fmla="*/ 6 w 79"/>
                <a:gd name="T5" fmla="*/ 2 h 145"/>
                <a:gd name="T6" fmla="*/ 5 w 79"/>
                <a:gd name="T7" fmla="*/ 1 h 145"/>
                <a:gd name="T8" fmla="*/ 4 w 79"/>
                <a:gd name="T9" fmla="*/ 0 h 145"/>
                <a:gd name="T10" fmla="*/ 2 w 79"/>
                <a:gd name="T11" fmla="*/ 2 h 145"/>
                <a:gd name="T12" fmla="*/ 1 w 79"/>
                <a:gd name="T13" fmla="*/ 5 h 145"/>
                <a:gd name="T14" fmla="*/ 0 w 79"/>
                <a:gd name="T15" fmla="*/ 11 h 145"/>
                <a:gd name="T16" fmla="*/ 1 w 79"/>
                <a:gd name="T17" fmla="*/ 17 h 145"/>
                <a:gd name="T18" fmla="*/ 2 w 79"/>
                <a:gd name="T19" fmla="*/ 23 h 145"/>
                <a:gd name="T20" fmla="*/ 4 w 79"/>
                <a:gd name="T21" fmla="*/ 31 h 145"/>
                <a:gd name="T22" fmla="*/ 7 w 79"/>
                <a:gd name="T23" fmla="*/ 39 h 145"/>
                <a:gd name="T24" fmla="*/ 11 w 79"/>
                <a:gd name="T25" fmla="*/ 47 h 145"/>
                <a:gd name="T26" fmla="*/ 15 w 79"/>
                <a:gd name="T27" fmla="*/ 55 h 145"/>
                <a:gd name="T28" fmla="*/ 20 w 79"/>
                <a:gd name="T29" fmla="*/ 62 h 145"/>
                <a:gd name="T30" fmla="*/ 27 w 79"/>
                <a:gd name="T31" fmla="*/ 68 h 145"/>
                <a:gd name="T32" fmla="*/ 34 w 79"/>
                <a:gd name="T33" fmla="*/ 71 h 145"/>
                <a:gd name="T34" fmla="*/ 36 w 79"/>
                <a:gd name="T35" fmla="*/ 72 h 145"/>
                <a:gd name="T36" fmla="*/ 37 w 79"/>
                <a:gd name="T37" fmla="*/ 72 h 145"/>
                <a:gd name="T38" fmla="*/ 39 w 79"/>
                <a:gd name="T39" fmla="*/ 72 h 145"/>
                <a:gd name="T40" fmla="*/ 40 w 79"/>
                <a:gd name="T41" fmla="*/ 72 h 145"/>
                <a:gd name="T42" fmla="*/ 32 w 79"/>
                <a:gd name="T43" fmla="*/ 65 h 145"/>
                <a:gd name="T44" fmla="*/ 27 w 79"/>
                <a:gd name="T45" fmla="*/ 57 h 145"/>
                <a:gd name="T46" fmla="*/ 22 w 79"/>
                <a:gd name="T47" fmla="*/ 48 h 145"/>
                <a:gd name="T48" fmla="*/ 18 w 79"/>
                <a:gd name="T49" fmla="*/ 39 h 145"/>
                <a:gd name="T50" fmla="*/ 14 w 79"/>
                <a:gd name="T51" fmla="*/ 30 h 145"/>
                <a:gd name="T52" fmla="*/ 12 w 79"/>
                <a:gd name="T53" fmla="*/ 21 h 145"/>
                <a:gd name="T54" fmla="*/ 9 w 79"/>
                <a:gd name="T55" fmla="*/ 13 h 145"/>
                <a:gd name="T56" fmla="*/ 8 w 79"/>
                <a:gd name="T57" fmla="*/ 6 h 1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145"/>
                <a:gd name="T89" fmla="*/ 79 w 79"/>
                <a:gd name="T90" fmla="*/ 145 h 1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145">
                  <a:moveTo>
                    <a:pt x="16" y="12"/>
                  </a:moveTo>
                  <a:lnTo>
                    <a:pt x="14" y="9"/>
                  </a:lnTo>
                  <a:lnTo>
                    <a:pt x="11" y="5"/>
                  </a:lnTo>
                  <a:lnTo>
                    <a:pt x="9" y="2"/>
                  </a:lnTo>
                  <a:lnTo>
                    <a:pt x="7" y="0"/>
                  </a:lnTo>
                  <a:lnTo>
                    <a:pt x="3" y="5"/>
                  </a:lnTo>
                  <a:lnTo>
                    <a:pt x="1" y="11"/>
                  </a:lnTo>
                  <a:lnTo>
                    <a:pt x="0" y="22"/>
                  </a:lnTo>
                  <a:lnTo>
                    <a:pt x="1" y="35"/>
                  </a:lnTo>
                  <a:lnTo>
                    <a:pt x="3" y="47"/>
                  </a:lnTo>
                  <a:lnTo>
                    <a:pt x="8" y="62"/>
                  </a:lnTo>
                  <a:lnTo>
                    <a:pt x="13" y="78"/>
                  </a:lnTo>
                  <a:lnTo>
                    <a:pt x="21" y="94"/>
                  </a:lnTo>
                  <a:lnTo>
                    <a:pt x="29" y="110"/>
                  </a:lnTo>
                  <a:lnTo>
                    <a:pt x="40" y="125"/>
                  </a:lnTo>
                  <a:lnTo>
                    <a:pt x="53" y="136"/>
                  </a:lnTo>
                  <a:lnTo>
                    <a:pt x="68" y="143"/>
                  </a:lnTo>
                  <a:lnTo>
                    <a:pt x="71" y="144"/>
                  </a:lnTo>
                  <a:lnTo>
                    <a:pt x="74" y="144"/>
                  </a:lnTo>
                  <a:lnTo>
                    <a:pt x="77" y="145"/>
                  </a:lnTo>
                  <a:lnTo>
                    <a:pt x="79" y="145"/>
                  </a:lnTo>
                  <a:lnTo>
                    <a:pt x="64" y="130"/>
                  </a:lnTo>
                  <a:lnTo>
                    <a:pt x="53" y="114"/>
                  </a:lnTo>
                  <a:lnTo>
                    <a:pt x="43" y="96"/>
                  </a:lnTo>
                  <a:lnTo>
                    <a:pt x="35" y="78"/>
                  </a:lnTo>
                  <a:lnTo>
                    <a:pt x="28" y="60"/>
                  </a:lnTo>
                  <a:lnTo>
                    <a:pt x="23" y="42"/>
                  </a:lnTo>
                  <a:lnTo>
                    <a:pt x="18" y="26"/>
                  </a:lnTo>
                  <a:lnTo>
                    <a:pt x="16" y="12"/>
                  </a:lnTo>
                  <a:close/>
                </a:path>
              </a:pathLst>
            </a:custGeom>
            <a:solidFill>
              <a:srgbClr val="3FFFFF"/>
            </a:solidFill>
            <a:ln w="9525">
              <a:noFill/>
              <a:round/>
              <a:headEnd/>
              <a:tailEnd/>
            </a:ln>
          </p:spPr>
          <p:txBody>
            <a:bodyPr/>
            <a:lstStyle/>
            <a:p>
              <a:endParaRPr lang="en-US"/>
            </a:p>
          </p:txBody>
        </p:sp>
        <p:sp>
          <p:nvSpPr>
            <p:cNvPr id="10451" name="Freeform 112"/>
            <p:cNvSpPr>
              <a:spLocks/>
            </p:cNvSpPr>
            <p:nvPr/>
          </p:nvSpPr>
          <p:spPr bwMode="auto">
            <a:xfrm>
              <a:off x="2529" y="3741"/>
              <a:ext cx="40" cy="66"/>
            </a:xfrm>
            <a:custGeom>
              <a:avLst/>
              <a:gdLst>
                <a:gd name="T0" fmla="*/ 40 w 82"/>
                <a:gd name="T1" fmla="*/ 64 h 133"/>
                <a:gd name="T2" fmla="*/ 40 w 82"/>
                <a:gd name="T3" fmla="*/ 64 h 133"/>
                <a:gd name="T4" fmla="*/ 40 w 82"/>
                <a:gd name="T5" fmla="*/ 64 h 133"/>
                <a:gd name="T6" fmla="*/ 39 w 82"/>
                <a:gd name="T7" fmla="*/ 64 h 133"/>
                <a:gd name="T8" fmla="*/ 38 w 82"/>
                <a:gd name="T9" fmla="*/ 63 h 133"/>
                <a:gd name="T10" fmla="*/ 37 w 82"/>
                <a:gd name="T11" fmla="*/ 62 h 133"/>
                <a:gd name="T12" fmla="*/ 34 w 82"/>
                <a:gd name="T13" fmla="*/ 56 h 133"/>
                <a:gd name="T14" fmla="*/ 30 w 82"/>
                <a:gd name="T15" fmla="*/ 49 h 133"/>
                <a:gd name="T16" fmla="*/ 25 w 82"/>
                <a:gd name="T17" fmla="*/ 39 h 133"/>
                <a:gd name="T18" fmla="*/ 19 w 82"/>
                <a:gd name="T19" fmla="*/ 29 h 133"/>
                <a:gd name="T20" fmla="*/ 12 w 82"/>
                <a:gd name="T21" fmla="*/ 18 h 133"/>
                <a:gd name="T22" fmla="*/ 6 w 82"/>
                <a:gd name="T23" fmla="*/ 9 h 133"/>
                <a:gd name="T24" fmla="*/ 0 w 82"/>
                <a:gd name="T25" fmla="*/ 0 h 133"/>
                <a:gd name="T26" fmla="*/ 1 w 82"/>
                <a:gd name="T27" fmla="*/ 7 h 133"/>
                <a:gd name="T28" fmla="*/ 3 w 82"/>
                <a:gd name="T29" fmla="*/ 15 h 133"/>
                <a:gd name="T30" fmla="*/ 6 w 82"/>
                <a:gd name="T31" fmla="*/ 24 h 133"/>
                <a:gd name="T32" fmla="*/ 9 w 82"/>
                <a:gd name="T33" fmla="*/ 33 h 133"/>
                <a:gd name="T34" fmla="*/ 13 w 82"/>
                <a:gd name="T35" fmla="*/ 42 h 133"/>
                <a:gd name="T36" fmla="*/ 18 w 82"/>
                <a:gd name="T37" fmla="*/ 51 h 133"/>
                <a:gd name="T38" fmla="*/ 23 w 82"/>
                <a:gd name="T39" fmla="*/ 59 h 133"/>
                <a:gd name="T40" fmla="*/ 31 w 82"/>
                <a:gd name="T41" fmla="*/ 66 h 133"/>
                <a:gd name="T42" fmla="*/ 34 w 82"/>
                <a:gd name="T43" fmla="*/ 66 h 133"/>
                <a:gd name="T44" fmla="*/ 37 w 82"/>
                <a:gd name="T45" fmla="*/ 66 h 133"/>
                <a:gd name="T46" fmla="*/ 38 w 82"/>
                <a:gd name="T47" fmla="*/ 65 h 133"/>
                <a:gd name="T48" fmla="*/ 40 w 82"/>
                <a:gd name="T49" fmla="*/ 64 h 1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33"/>
                <a:gd name="T77" fmla="*/ 82 w 82"/>
                <a:gd name="T78" fmla="*/ 133 h 1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33">
                  <a:moveTo>
                    <a:pt x="82" y="129"/>
                  </a:moveTo>
                  <a:lnTo>
                    <a:pt x="81" y="128"/>
                  </a:lnTo>
                  <a:lnTo>
                    <a:pt x="80" y="128"/>
                  </a:lnTo>
                  <a:lnTo>
                    <a:pt x="78" y="127"/>
                  </a:lnTo>
                  <a:lnTo>
                    <a:pt x="76" y="124"/>
                  </a:lnTo>
                  <a:lnTo>
                    <a:pt x="70" y="113"/>
                  </a:lnTo>
                  <a:lnTo>
                    <a:pt x="61" y="98"/>
                  </a:lnTo>
                  <a:lnTo>
                    <a:pt x="51" y="79"/>
                  </a:lnTo>
                  <a:lnTo>
                    <a:pt x="38" y="59"/>
                  </a:lnTo>
                  <a:lnTo>
                    <a:pt x="25" y="37"/>
                  </a:lnTo>
                  <a:lnTo>
                    <a:pt x="12" y="18"/>
                  </a:lnTo>
                  <a:lnTo>
                    <a:pt x="0" y="0"/>
                  </a:lnTo>
                  <a:lnTo>
                    <a:pt x="2" y="14"/>
                  </a:lnTo>
                  <a:lnTo>
                    <a:pt x="7" y="30"/>
                  </a:lnTo>
                  <a:lnTo>
                    <a:pt x="12" y="48"/>
                  </a:lnTo>
                  <a:lnTo>
                    <a:pt x="19" y="66"/>
                  </a:lnTo>
                  <a:lnTo>
                    <a:pt x="27" y="84"/>
                  </a:lnTo>
                  <a:lnTo>
                    <a:pt x="37" y="102"/>
                  </a:lnTo>
                  <a:lnTo>
                    <a:pt x="48" y="118"/>
                  </a:lnTo>
                  <a:lnTo>
                    <a:pt x="63" y="133"/>
                  </a:lnTo>
                  <a:lnTo>
                    <a:pt x="69" y="133"/>
                  </a:lnTo>
                  <a:lnTo>
                    <a:pt x="75" y="133"/>
                  </a:lnTo>
                  <a:lnTo>
                    <a:pt x="78" y="131"/>
                  </a:lnTo>
                  <a:lnTo>
                    <a:pt x="82" y="129"/>
                  </a:lnTo>
                  <a:close/>
                </a:path>
              </a:pathLst>
            </a:custGeom>
            <a:solidFill>
              <a:srgbClr val="BFFFFF"/>
            </a:solidFill>
            <a:ln w="9525">
              <a:noFill/>
              <a:round/>
              <a:headEnd/>
              <a:tailEnd/>
            </a:ln>
          </p:spPr>
          <p:txBody>
            <a:bodyPr/>
            <a:lstStyle/>
            <a:p>
              <a:endParaRPr lang="en-US"/>
            </a:p>
          </p:txBody>
        </p:sp>
        <p:sp>
          <p:nvSpPr>
            <p:cNvPr id="10452" name="Freeform 113"/>
            <p:cNvSpPr>
              <a:spLocks/>
            </p:cNvSpPr>
            <p:nvPr/>
          </p:nvSpPr>
          <p:spPr bwMode="auto">
            <a:xfrm>
              <a:off x="2534" y="3764"/>
              <a:ext cx="8" cy="9"/>
            </a:xfrm>
            <a:custGeom>
              <a:avLst/>
              <a:gdLst>
                <a:gd name="T0" fmla="*/ 4 w 17"/>
                <a:gd name="T1" fmla="*/ 9 h 19"/>
                <a:gd name="T2" fmla="*/ 6 w 17"/>
                <a:gd name="T3" fmla="*/ 9 h 19"/>
                <a:gd name="T4" fmla="*/ 7 w 17"/>
                <a:gd name="T5" fmla="*/ 7 h 19"/>
                <a:gd name="T6" fmla="*/ 7 w 17"/>
                <a:gd name="T7" fmla="*/ 6 h 19"/>
                <a:gd name="T8" fmla="*/ 8 w 17"/>
                <a:gd name="T9" fmla="*/ 5 h 19"/>
                <a:gd name="T10" fmla="*/ 7 w 17"/>
                <a:gd name="T11" fmla="*/ 3 h 19"/>
                <a:gd name="T12" fmla="*/ 7 w 17"/>
                <a:gd name="T13" fmla="*/ 1 h 19"/>
                <a:gd name="T14" fmla="*/ 6 w 17"/>
                <a:gd name="T15" fmla="*/ 1 h 19"/>
                <a:gd name="T16" fmla="*/ 4 w 17"/>
                <a:gd name="T17" fmla="*/ 0 h 19"/>
                <a:gd name="T18" fmla="*/ 2 w 17"/>
                <a:gd name="T19" fmla="*/ 1 h 19"/>
                <a:gd name="T20" fmla="*/ 1 w 17"/>
                <a:gd name="T21" fmla="*/ 1 h 19"/>
                <a:gd name="T22" fmla="*/ 1 w 17"/>
                <a:gd name="T23" fmla="*/ 3 h 19"/>
                <a:gd name="T24" fmla="*/ 0 w 17"/>
                <a:gd name="T25" fmla="*/ 5 h 19"/>
                <a:gd name="T26" fmla="*/ 1 w 17"/>
                <a:gd name="T27" fmla="*/ 6 h 19"/>
                <a:gd name="T28" fmla="*/ 1 w 17"/>
                <a:gd name="T29" fmla="*/ 7 h 19"/>
                <a:gd name="T30" fmla="*/ 2 w 17"/>
                <a:gd name="T31" fmla="*/ 9 h 19"/>
                <a:gd name="T32" fmla="*/ 4 w 17"/>
                <a:gd name="T33" fmla="*/ 9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9" y="19"/>
                  </a:moveTo>
                  <a:lnTo>
                    <a:pt x="12" y="18"/>
                  </a:lnTo>
                  <a:lnTo>
                    <a:pt x="14" y="15"/>
                  </a:lnTo>
                  <a:lnTo>
                    <a:pt x="15" y="13"/>
                  </a:lnTo>
                  <a:lnTo>
                    <a:pt x="17" y="10"/>
                  </a:lnTo>
                  <a:lnTo>
                    <a:pt x="15" y="6"/>
                  </a:lnTo>
                  <a:lnTo>
                    <a:pt x="14" y="3"/>
                  </a:lnTo>
                  <a:lnTo>
                    <a:pt x="12" y="2"/>
                  </a:lnTo>
                  <a:lnTo>
                    <a:pt x="9" y="0"/>
                  </a:lnTo>
                  <a:lnTo>
                    <a:pt x="5" y="2"/>
                  </a:lnTo>
                  <a:lnTo>
                    <a:pt x="3" y="3"/>
                  </a:lnTo>
                  <a:lnTo>
                    <a:pt x="2" y="6"/>
                  </a:lnTo>
                  <a:lnTo>
                    <a:pt x="0" y="10"/>
                  </a:lnTo>
                  <a:lnTo>
                    <a:pt x="2" y="13"/>
                  </a:lnTo>
                  <a:lnTo>
                    <a:pt x="3" y="15"/>
                  </a:lnTo>
                  <a:lnTo>
                    <a:pt x="5" y="18"/>
                  </a:lnTo>
                  <a:lnTo>
                    <a:pt x="9" y="19"/>
                  </a:lnTo>
                  <a:close/>
                </a:path>
              </a:pathLst>
            </a:custGeom>
            <a:solidFill>
              <a:srgbClr val="FFFFFF"/>
            </a:solidFill>
            <a:ln w="9525">
              <a:noFill/>
              <a:round/>
              <a:headEnd/>
              <a:tailEnd/>
            </a:ln>
          </p:spPr>
          <p:txBody>
            <a:bodyPr/>
            <a:lstStyle/>
            <a:p>
              <a:endParaRPr lang="en-US"/>
            </a:p>
          </p:txBody>
        </p:sp>
        <p:sp>
          <p:nvSpPr>
            <p:cNvPr id="10453" name="Freeform 114"/>
            <p:cNvSpPr>
              <a:spLocks/>
            </p:cNvSpPr>
            <p:nvPr/>
          </p:nvSpPr>
          <p:spPr bwMode="auto">
            <a:xfrm>
              <a:off x="2429" y="3735"/>
              <a:ext cx="89" cy="81"/>
            </a:xfrm>
            <a:custGeom>
              <a:avLst/>
              <a:gdLst>
                <a:gd name="T0" fmla="*/ 64 w 178"/>
                <a:gd name="T1" fmla="*/ 1 h 162"/>
                <a:gd name="T2" fmla="*/ 67 w 178"/>
                <a:gd name="T3" fmla="*/ 5 h 162"/>
                <a:gd name="T4" fmla="*/ 71 w 178"/>
                <a:gd name="T5" fmla="*/ 13 h 162"/>
                <a:gd name="T6" fmla="*/ 75 w 178"/>
                <a:gd name="T7" fmla="*/ 24 h 162"/>
                <a:gd name="T8" fmla="*/ 79 w 178"/>
                <a:gd name="T9" fmla="*/ 37 h 162"/>
                <a:gd name="T10" fmla="*/ 83 w 178"/>
                <a:gd name="T11" fmla="*/ 49 h 162"/>
                <a:gd name="T12" fmla="*/ 87 w 178"/>
                <a:gd name="T13" fmla="*/ 60 h 162"/>
                <a:gd name="T14" fmla="*/ 89 w 178"/>
                <a:gd name="T15" fmla="*/ 70 h 162"/>
                <a:gd name="T16" fmla="*/ 89 w 178"/>
                <a:gd name="T17" fmla="*/ 74 h 162"/>
                <a:gd name="T18" fmla="*/ 88 w 178"/>
                <a:gd name="T19" fmla="*/ 76 h 162"/>
                <a:gd name="T20" fmla="*/ 87 w 178"/>
                <a:gd name="T21" fmla="*/ 77 h 162"/>
                <a:gd name="T22" fmla="*/ 84 w 178"/>
                <a:gd name="T23" fmla="*/ 78 h 162"/>
                <a:gd name="T24" fmla="*/ 80 w 178"/>
                <a:gd name="T25" fmla="*/ 80 h 162"/>
                <a:gd name="T26" fmla="*/ 74 w 178"/>
                <a:gd name="T27" fmla="*/ 80 h 162"/>
                <a:gd name="T28" fmla="*/ 67 w 178"/>
                <a:gd name="T29" fmla="*/ 81 h 162"/>
                <a:gd name="T30" fmla="*/ 57 w 178"/>
                <a:gd name="T31" fmla="*/ 81 h 162"/>
                <a:gd name="T32" fmla="*/ 44 w 178"/>
                <a:gd name="T33" fmla="*/ 81 h 162"/>
                <a:gd name="T34" fmla="*/ 35 w 178"/>
                <a:gd name="T35" fmla="*/ 81 h 162"/>
                <a:gd name="T36" fmla="*/ 26 w 178"/>
                <a:gd name="T37" fmla="*/ 81 h 162"/>
                <a:gd name="T38" fmla="*/ 19 w 178"/>
                <a:gd name="T39" fmla="*/ 81 h 162"/>
                <a:gd name="T40" fmla="*/ 12 w 178"/>
                <a:gd name="T41" fmla="*/ 81 h 162"/>
                <a:gd name="T42" fmla="*/ 7 w 178"/>
                <a:gd name="T43" fmla="*/ 80 h 162"/>
                <a:gd name="T44" fmla="*/ 3 w 178"/>
                <a:gd name="T45" fmla="*/ 77 h 162"/>
                <a:gd name="T46" fmla="*/ 1 w 178"/>
                <a:gd name="T47" fmla="*/ 73 h 162"/>
                <a:gd name="T48" fmla="*/ 0 w 178"/>
                <a:gd name="T49" fmla="*/ 67 h 162"/>
                <a:gd name="T50" fmla="*/ 0 w 178"/>
                <a:gd name="T51" fmla="*/ 50 h 162"/>
                <a:gd name="T52" fmla="*/ 0 w 178"/>
                <a:gd name="T53" fmla="*/ 34 h 162"/>
                <a:gd name="T54" fmla="*/ 0 w 178"/>
                <a:gd name="T55" fmla="*/ 21 h 162"/>
                <a:gd name="T56" fmla="*/ 0 w 178"/>
                <a:gd name="T57" fmla="*/ 16 h 162"/>
                <a:gd name="T58" fmla="*/ 0 w 178"/>
                <a:gd name="T59" fmla="*/ 13 h 162"/>
                <a:gd name="T60" fmla="*/ 1 w 178"/>
                <a:gd name="T61" fmla="*/ 9 h 162"/>
                <a:gd name="T62" fmla="*/ 5 w 178"/>
                <a:gd name="T63" fmla="*/ 3 h 162"/>
                <a:gd name="T64" fmla="*/ 14 w 178"/>
                <a:gd name="T65" fmla="*/ 0 h 162"/>
                <a:gd name="T66" fmla="*/ 16 w 178"/>
                <a:gd name="T67" fmla="*/ 0 h 162"/>
                <a:gd name="T68" fmla="*/ 21 w 178"/>
                <a:gd name="T69" fmla="*/ 0 h 162"/>
                <a:gd name="T70" fmla="*/ 28 w 178"/>
                <a:gd name="T71" fmla="*/ 0 h 162"/>
                <a:gd name="T72" fmla="*/ 37 w 178"/>
                <a:gd name="T73" fmla="*/ 0 h 162"/>
                <a:gd name="T74" fmla="*/ 45 w 178"/>
                <a:gd name="T75" fmla="*/ 1 h 162"/>
                <a:gd name="T76" fmla="*/ 53 w 178"/>
                <a:gd name="T77" fmla="*/ 1 h 162"/>
                <a:gd name="T78" fmla="*/ 60 w 178"/>
                <a:gd name="T79" fmla="*/ 1 h 162"/>
                <a:gd name="T80" fmla="*/ 64 w 17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8"/>
                <a:gd name="T124" fmla="*/ 0 h 162"/>
                <a:gd name="T125" fmla="*/ 178 w 178"/>
                <a:gd name="T126" fmla="*/ 162 h 16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8" h="162">
                  <a:moveTo>
                    <a:pt x="128" y="3"/>
                  </a:moveTo>
                  <a:lnTo>
                    <a:pt x="133" y="10"/>
                  </a:lnTo>
                  <a:lnTo>
                    <a:pt x="141" y="26"/>
                  </a:lnTo>
                  <a:lnTo>
                    <a:pt x="150" y="49"/>
                  </a:lnTo>
                  <a:lnTo>
                    <a:pt x="158" y="73"/>
                  </a:lnTo>
                  <a:lnTo>
                    <a:pt x="166" y="99"/>
                  </a:lnTo>
                  <a:lnTo>
                    <a:pt x="174" y="121"/>
                  </a:lnTo>
                  <a:lnTo>
                    <a:pt x="178" y="139"/>
                  </a:lnTo>
                  <a:lnTo>
                    <a:pt x="178" y="148"/>
                  </a:lnTo>
                  <a:lnTo>
                    <a:pt x="176" y="152"/>
                  </a:lnTo>
                  <a:lnTo>
                    <a:pt x="173" y="154"/>
                  </a:lnTo>
                  <a:lnTo>
                    <a:pt x="168" y="156"/>
                  </a:lnTo>
                  <a:lnTo>
                    <a:pt x="160" y="159"/>
                  </a:lnTo>
                  <a:lnTo>
                    <a:pt x="148" y="160"/>
                  </a:lnTo>
                  <a:lnTo>
                    <a:pt x="133" y="162"/>
                  </a:lnTo>
                  <a:lnTo>
                    <a:pt x="114" y="162"/>
                  </a:lnTo>
                  <a:lnTo>
                    <a:pt x="88" y="162"/>
                  </a:lnTo>
                  <a:lnTo>
                    <a:pt x="70" y="162"/>
                  </a:lnTo>
                  <a:lnTo>
                    <a:pt x="53" y="162"/>
                  </a:lnTo>
                  <a:lnTo>
                    <a:pt x="38" y="162"/>
                  </a:lnTo>
                  <a:lnTo>
                    <a:pt x="24" y="161"/>
                  </a:lnTo>
                  <a:lnTo>
                    <a:pt x="14" y="159"/>
                  </a:lnTo>
                  <a:lnTo>
                    <a:pt x="6" y="153"/>
                  </a:lnTo>
                  <a:lnTo>
                    <a:pt x="1" y="146"/>
                  </a:lnTo>
                  <a:lnTo>
                    <a:pt x="0" y="134"/>
                  </a:lnTo>
                  <a:lnTo>
                    <a:pt x="0" y="100"/>
                  </a:lnTo>
                  <a:lnTo>
                    <a:pt x="0" y="67"/>
                  </a:lnTo>
                  <a:lnTo>
                    <a:pt x="0" y="42"/>
                  </a:lnTo>
                  <a:lnTo>
                    <a:pt x="0" y="32"/>
                  </a:lnTo>
                  <a:lnTo>
                    <a:pt x="0" y="27"/>
                  </a:lnTo>
                  <a:lnTo>
                    <a:pt x="2" y="17"/>
                  </a:lnTo>
                  <a:lnTo>
                    <a:pt x="10" y="5"/>
                  </a:lnTo>
                  <a:lnTo>
                    <a:pt x="29" y="0"/>
                  </a:lnTo>
                  <a:lnTo>
                    <a:pt x="32" y="0"/>
                  </a:lnTo>
                  <a:lnTo>
                    <a:pt x="42" y="0"/>
                  </a:lnTo>
                  <a:lnTo>
                    <a:pt x="56" y="0"/>
                  </a:lnTo>
                  <a:lnTo>
                    <a:pt x="73" y="0"/>
                  </a:lnTo>
                  <a:lnTo>
                    <a:pt x="91" y="1"/>
                  </a:lnTo>
                  <a:lnTo>
                    <a:pt x="107" y="1"/>
                  </a:lnTo>
                  <a:lnTo>
                    <a:pt x="120" y="2"/>
                  </a:lnTo>
                  <a:lnTo>
                    <a:pt x="128" y="3"/>
                  </a:lnTo>
                  <a:close/>
                </a:path>
              </a:pathLst>
            </a:custGeom>
            <a:solidFill>
              <a:srgbClr val="000000"/>
            </a:solidFill>
            <a:ln w="9525">
              <a:noFill/>
              <a:round/>
              <a:headEnd/>
              <a:tailEnd/>
            </a:ln>
          </p:spPr>
          <p:txBody>
            <a:bodyPr/>
            <a:lstStyle/>
            <a:p>
              <a:endParaRPr lang="en-US"/>
            </a:p>
          </p:txBody>
        </p:sp>
        <p:sp>
          <p:nvSpPr>
            <p:cNvPr id="10454" name="Freeform 115"/>
            <p:cNvSpPr>
              <a:spLocks/>
            </p:cNvSpPr>
            <p:nvPr/>
          </p:nvSpPr>
          <p:spPr bwMode="auto">
            <a:xfrm>
              <a:off x="2442" y="3743"/>
              <a:ext cx="39" cy="66"/>
            </a:xfrm>
            <a:custGeom>
              <a:avLst/>
              <a:gdLst>
                <a:gd name="T0" fmla="*/ 2 w 79"/>
                <a:gd name="T1" fmla="*/ 19 h 131"/>
                <a:gd name="T2" fmla="*/ 0 w 79"/>
                <a:gd name="T3" fmla="*/ 31 h 131"/>
                <a:gd name="T4" fmla="*/ 0 w 79"/>
                <a:gd name="T5" fmla="*/ 43 h 131"/>
                <a:gd name="T6" fmla="*/ 3 w 79"/>
                <a:gd name="T7" fmla="*/ 55 h 131"/>
                <a:gd name="T8" fmla="*/ 9 w 79"/>
                <a:gd name="T9" fmla="*/ 66 h 131"/>
                <a:gd name="T10" fmla="*/ 11 w 79"/>
                <a:gd name="T11" fmla="*/ 66 h 131"/>
                <a:gd name="T12" fmla="*/ 13 w 79"/>
                <a:gd name="T13" fmla="*/ 66 h 131"/>
                <a:gd name="T14" fmla="*/ 15 w 79"/>
                <a:gd name="T15" fmla="*/ 66 h 131"/>
                <a:gd name="T16" fmla="*/ 18 w 79"/>
                <a:gd name="T17" fmla="*/ 66 h 131"/>
                <a:gd name="T18" fmla="*/ 21 w 79"/>
                <a:gd name="T19" fmla="*/ 66 h 131"/>
                <a:gd name="T20" fmla="*/ 23 w 79"/>
                <a:gd name="T21" fmla="*/ 66 h 131"/>
                <a:gd name="T22" fmla="*/ 27 w 79"/>
                <a:gd name="T23" fmla="*/ 65 h 131"/>
                <a:gd name="T24" fmla="*/ 30 w 79"/>
                <a:gd name="T25" fmla="*/ 65 h 131"/>
                <a:gd name="T26" fmla="*/ 32 w 79"/>
                <a:gd name="T27" fmla="*/ 65 h 131"/>
                <a:gd name="T28" fmla="*/ 34 w 79"/>
                <a:gd name="T29" fmla="*/ 65 h 131"/>
                <a:gd name="T30" fmla="*/ 37 w 79"/>
                <a:gd name="T31" fmla="*/ 65 h 131"/>
                <a:gd name="T32" fmla="*/ 39 w 79"/>
                <a:gd name="T33" fmla="*/ 65 h 131"/>
                <a:gd name="T34" fmla="*/ 39 w 79"/>
                <a:gd name="T35" fmla="*/ 0 h 131"/>
                <a:gd name="T36" fmla="*/ 14 w 79"/>
                <a:gd name="T37" fmla="*/ 0 h 131"/>
                <a:gd name="T38" fmla="*/ 10 w 79"/>
                <a:gd name="T39" fmla="*/ 3 h 131"/>
                <a:gd name="T40" fmla="*/ 7 w 79"/>
                <a:gd name="T41" fmla="*/ 7 h 131"/>
                <a:gd name="T42" fmla="*/ 4 w 79"/>
                <a:gd name="T43" fmla="*/ 13 h 131"/>
                <a:gd name="T44" fmla="*/ 2 w 79"/>
                <a:gd name="T45" fmla="*/ 19 h 1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131"/>
                <a:gd name="T71" fmla="*/ 79 w 79"/>
                <a:gd name="T72" fmla="*/ 131 h 1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131">
                  <a:moveTo>
                    <a:pt x="4" y="38"/>
                  </a:moveTo>
                  <a:lnTo>
                    <a:pt x="0" y="61"/>
                  </a:lnTo>
                  <a:lnTo>
                    <a:pt x="1" y="86"/>
                  </a:lnTo>
                  <a:lnTo>
                    <a:pt x="7" y="109"/>
                  </a:lnTo>
                  <a:lnTo>
                    <a:pt x="18" y="131"/>
                  </a:lnTo>
                  <a:lnTo>
                    <a:pt x="22" y="131"/>
                  </a:lnTo>
                  <a:lnTo>
                    <a:pt x="27" y="131"/>
                  </a:lnTo>
                  <a:lnTo>
                    <a:pt x="31" y="131"/>
                  </a:lnTo>
                  <a:lnTo>
                    <a:pt x="37" y="131"/>
                  </a:lnTo>
                  <a:lnTo>
                    <a:pt x="42" y="131"/>
                  </a:lnTo>
                  <a:lnTo>
                    <a:pt x="47" y="131"/>
                  </a:lnTo>
                  <a:lnTo>
                    <a:pt x="54" y="130"/>
                  </a:lnTo>
                  <a:lnTo>
                    <a:pt x="60" y="130"/>
                  </a:lnTo>
                  <a:lnTo>
                    <a:pt x="65" y="130"/>
                  </a:lnTo>
                  <a:lnTo>
                    <a:pt x="69" y="130"/>
                  </a:lnTo>
                  <a:lnTo>
                    <a:pt x="74" y="130"/>
                  </a:lnTo>
                  <a:lnTo>
                    <a:pt x="79" y="130"/>
                  </a:lnTo>
                  <a:lnTo>
                    <a:pt x="79" y="0"/>
                  </a:lnTo>
                  <a:lnTo>
                    <a:pt x="29" y="0"/>
                  </a:lnTo>
                  <a:lnTo>
                    <a:pt x="21" y="6"/>
                  </a:lnTo>
                  <a:lnTo>
                    <a:pt x="14" y="14"/>
                  </a:lnTo>
                  <a:lnTo>
                    <a:pt x="8" y="25"/>
                  </a:lnTo>
                  <a:lnTo>
                    <a:pt x="4" y="38"/>
                  </a:lnTo>
                  <a:close/>
                </a:path>
              </a:pathLst>
            </a:custGeom>
            <a:solidFill>
              <a:srgbClr val="BFFFFF"/>
            </a:solidFill>
            <a:ln w="9525">
              <a:noFill/>
              <a:round/>
              <a:headEnd/>
              <a:tailEnd/>
            </a:ln>
          </p:spPr>
          <p:txBody>
            <a:bodyPr/>
            <a:lstStyle/>
            <a:p>
              <a:endParaRPr lang="en-US"/>
            </a:p>
          </p:txBody>
        </p:sp>
        <p:sp>
          <p:nvSpPr>
            <p:cNvPr id="10455" name="Freeform 116"/>
            <p:cNvSpPr>
              <a:spLocks/>
            </p:cNvSpPr>
            <p:nvPr/>
          </p:nvSpPr>
          <p:spPr bwMode="auto">
            <a:xfrm>
              <a:off x="2437" y="3743"/>
              <a:ext cx="20" cy="66"/>
            </a:xfrm>
            <a:custGeom>
              <a:avLst/>
              <a:gdLst>
                <a:gd name="T0" fmla="*/ 0 w 39"/>
                <a:gd name="T1" fmla="*/ 13 h 131"/>
                <a:gd name="T2" fmla="*/ 0 w 39"/>
                <a:gd name="T3" fmla="*/ 17 h 131"/>
                <a:gd name="T4" fmla="*/ 0 w 39"/>
                <a:gd name="T5" fmla="*/ 27 h 131"/>
                <a:gd name="T6" fmla="*/ 0 w 39"/>
                <a:gd name="T7" fmla="*/ 40 h 131"/>
                <a:gd name="T8" fmla="*/ 0 w 39"/>
                <a:gd name="T9" fmla="*/ 54 h 131"/>
                <a:gd name="T10" fmla="*/ 1 w 39"/>
                <a:gd name="T11" fmla="*/ 59 h 131"/>
                <a:gd name="T12" fmla="*/ 4 w 39"/>
                <a:gd name="T13" fmla="*/ 63 h 131"/>
                <a:gd name="T14" fmla="*/ 8 w 39"/>
                <a:gd name="T15" fmla="*/ 65 h 131"/>
                <a:gd name="T16" fmla="*/ 14 w 39"/>
                <a:gd name="T17" fmla="*/ 66 h 131"/>
                <a:gd name="T18" fmla="*/ 9 w 39"/>
                <a:gd name="T19" fmla="*/ 55 h 131"/>
                <a:gd name="T20" fmla="*/ 6 w 39"/>
                <a:gd name="T21" fmla="*/ 43 h 131"/>
                <a:gd name="T22" fmla="*/ 5 w 39"/>
                <a:gd name="T23" fmla="*/ 31 h 131"/>
                <a:gd name="T24" fmla="*/ 7 w 39"/>
                <a:gd name="T25" fmla="*/ 19 h 131"/>
                <a:gd name="T26" fmla="*/ 9 w 39"/>
                <a:gd name="T27" fmla="*/ 13 h 131"/>
                <a:gd name="T28" fmla="*/ 12 w 39"/>
                <a:gd name="T29" fmla="*/ 7 h 131"/>
                <a:gd name="T30" fmla="*/ 16 w 39"/>
                <a:gd name="T31" fmla="*/ 3 h 131"/>
                <a:gd name="T32" fmla="*/ 20 w 39"/>
                <a:gd name="T33" fmla="*/ 0 h 131"/>
                <a:gd name="T34" fmla="*/ 12 w 39"/>
                <a:gd name="T35" fmla="*/ 0 h 131"/>
                <a:gd name="T36" fmla="*/ 6 w 39"/>
                <a:gd name="T37" fmla="*/ 2 h 131"/>
                <a:gd name="T38" fmla="*/ 2 w 39"/>
                <a:gd name="T39" fmla="*/ 6 h 131"/>
                <a:gd name="T40" fmla="*/ 1 w 39"/>
                <a:gd name="T41" fmla="*/ 11 h 131"/>
                <a:gd name="T42" fmla="*/ 0 w 39"/>
                <a:gd name="T43" fmla="*/ 13 h 1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131"/>
                <a:gd name="T68" fmla="*/ 39 w 39"/>
                <a:gd name="T69" fmla="*/ 131 h 1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131">
                  <a:moveTo>
                    <a:pt x="0" y="25"/>
                  </a:moveTo>
                  <a:lnTo>
                    <a:pt x="0" y="33"/>
                  </a:lnTo>
                  <a:lnTo>
                    <a:pt x="0" y="54"/>
                  </a:lnTo>
                  <a:lnTo>
                    <a:pt x="0" y="80"/>
                  </a:lnTo>
                  <a:lnTo>
                    <a:pt x="0" y="108"/>
                  </a:lnTo>
                  <a:lnTo>
                    <a:pt x="2" y="118"/>
                  </a:lnTo>
                  <a:lnTo>
                    <a:pt x="8" y="125"/>
                  </a:lnTo>
                  <a:lnTo>
                    <a:pt x="16" y="129"/>
                  </a:lnTo>
                  <a:lnTo>
                    <a:pt x="28" y="131"/>
                  </a:lnTo>
                  <a:lnTo>
                    <a:pt x="17" y="109"/>
                  </a:lnTo>
                  <a:lnTo>
                    <a:pt x="11" y="86"/>
                  </a:lnTo>
                  <a:lnTo>
                    <a:pt x="10" y="61"/>
                  </a:lnTo>
                  <a:lnTo>
                    <a:pt x="14" y="38"/>
                  </a:lnTo>
                  <a:lnTo>
                    <a:pt x="18" y="25"/>
                  </a:lnTo>
                  <a:lnTo>
                    <a:pt x="24" y="14"/>
                  </a:lnTo>
                  <a:lnTo>
                    <a:pt x="31" y="6"/>
                  </a:lnTo>
                  <a:lnTo>
                    <a:pt x="39" y="0"/>
                  </a:lnTo>
                  <a:lnTo>
                    <a:pt x="24" y="0"/>
                  </a:lnTo>
                  <a:lnTo>
                    <a:pt x="11" y="3"/>
                  </a:lnTo>
                  <a:lnTo>
                    <a:pt x="3" y="12"/>
                  </a:lnTo>
                  <a:lnTo>
                    <a:pt x="1" y="22"/>
                  </a:lnTo>
                  <a:lnTo>
                    <a:pt x="0" y="25"/>
                  </a:lnTo>
                  <a:close/>
                </a:path>
              </a:pathLst>
            </a:custGeom>
            <a:solidFill>
              <a:srgbClr val="3FFFFF"/>
            </a:solidFill>
            <a:ln w="9525">
              <a:noFill/>
              <a:round/>
              <a:headEnd/>
              <a:tailEnd/>
            </a:ln>
          </p:spPr>
          <p:txBody>
            <a:bodyPr/>
            <a:lstStyle/>
            <a:p>
              <a:endParaRPr lang="en-US"/>
            </a:p>
          </p:txBody>
        </p:sp>
        <p:sp>
          <p:nvSpPr>
            <p:cNvPr id="10456" name="Freeform 117"/>
            <p:cNvSpPr>
              <a:spLocks/>
            </p:cNvSpPr>
            <p:nvPr/>
          </p:nvSpPr>
          <p:spPr bwMode="auto">
            <a:xfrm>
              <a:off x="2489" y="3745"/>
              <a:ext cx="21" cy="62"/>
            </a:xfrm>
            <a:custGeom>
              <a:avLst/>
              <a:gdLst>
                <a:gd name="T0" fmla="*/ 21 w 40"/>
                <a:gd name="T1" fmla="*/ 58 h 126"/>
                <a:gd name="T2" fmla="*/ 20 w 40"/>
                <a:gd name="T3" fmla="*/ 54 h 126"/>
                <a:gd name="T4" fmla="*/ 18 w 40"/>
                <a:gd name="T5" fmla="*/ 48 h 126"/>
                <a:gd name="T6" fmla="*/ 16 w 40"/>
                <a:gd name="T7" fmla="*/ 40 h 126"/>
                <a:gd name="T8" fmla="*/ 13 w 40"/>
                <a:gd name="T9" fmla="*/ 31 h 126"/>
                <a:gd name="T10" fmla="*/ 8 w 40"/>
                <a:gd name="T11" fmla="*/ 21 h 126"/>
                <a:gd name="T12" fmla="*/ 5 w 40"/>
                <a:gd name="T13" fmla="*/ 13 h 126"/>
                <a:gd name="T14" fmla="*/ 2 w 40"/>
                <a:gd name="T15" fmla="*/ 5 h 126"/>
                <a:gd name="T16" fmla="*/ 0 w 40"/>
                <a:gd name="T17" fmla="*/ 0 h 126"/>
                <a:gd name="T18" fmla="*/ 0 w 40"/>
                <a:gd name="T19" fmla="*/ 1 h 126"/>
                <a:gd name="T20" fmla="*/ 6 w 40"/>
                <a:gd name="T21" fmla="*/ 20 h 126"/>
                <a:gd name="T22" fmla="*/ 9 w 40"/>
                <a:gd name="T23" fmla="*/ 36 h 126"/>
                <a:gd name="T24" fmla="*/ 10 w 40"/>
                <a:gd name="T25" fmla="*/ 50 h 126"/>
                <a:gd name="T26" fmla="*/ 9 w 40"/>
                <a:gd name="T27" fmla="*/ 62 h 126"/>
                <a:gd name="T28" fmla="*/ 14 w 40"/>
                <a:gd name="T29" fmla="*/ 61 h 126"/>
                <a:gd name="T30" fmla="*/ 17 w 40"/>
                <a:gd name="T31" fmla="*/ 60 h 126"/>
                <a:gd name="T32" fmla="*/ 20 w 40"/>
                <a:gd name="T33" fmla="*/ 59 h 126"/>
                <a:gd name="T34" fmla="*/ 21 w 40"/>
                <a:gd name="T35" fmla="*/ 58 h 1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26"/>
                <a:gd name="T56" fmla="*/ 40 w 40"/>
                <a:gd name="T57" fmla="*/ 126 h 1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26">
                  <a:moveTo>
                    <a:pt x="40" y="117"/>
                  </a:moveTo>
                  <a:lnTo>
                    <a:pt x="39" y="110"/>
                  </a:lnTo>
                  <a:lnTo>
                    <a:pt x="35" y="97"/>
                  </a:lnTo>
                  <a:lnTo>
                    <a:pt x="30" y="81"/>
                  </a:lnTo>
                  <a:lnTo>
                    <a:pt x="24" y="62"/>
                  </a:lnTo>
                  <a:lnTo>
                    <a:pt x="16" y="43"/>
                  </a:lnTo>
                  <a:lnTo>
                    <a:pt x="10" y="26"/>
                  </a:lnTo>
                  <a:lnTo>
                    <a:pt x="4" y="11"/>
                  </a:lnTo>
                  <a:lnTo>
                    <a:pt x="0" y="0"/>
                  </a:lnTo>
                  <a:lnTo>
                    <a:pt x="0" y="3"/>
                  </a:lnTo>
                  <a:lnTo>
                    <a:pt x="12" y="41"/>
                  </a:lnTo>
                  <a:lnTo>
                    <a:pt x="18" y="74"/>
                  </a:lnTo>
                  <a:lnTo>
                    <a:pt x="19" y="102"/>
                  </a:lnTo>
                  <a:lnTo>
                    <a:pt x="17" y="126"/>
                  </a:lnTo>
                  <a:lnTo>
                    <a:pt x="26" y="124"/>
                  </a:lnTo>
                  <a:lnTo>
                    <a:pt x="33" y="122"/>
                  </a:lnTo>
                  <a:lnTo>
                    <a:pt x="38" y="120"/>
                  </a:lnTo>
                  <a:lnTo>
                    <a:pt x="40" y="117"/>
                  </a:lnTo>
                  <a:close/>
                </a:path>
              </a:pathLst>
            </a:custGeom>
            <a:solidFill>
              <a:srgbClr val="3FFFFF"/>
            </a:solidFill>
            <a:ln w="9525">
              <a:noFill/>
              <a:round/>
              <a:headEnd/>
              <a:tailEnd/>
            </a:ln>
          </p:spPr>
          <p:txBody>
            <a:bodyPr/>
            <a:lstStyle/>
            <a:p>
              <a:endParaRPr lang="en-US"/>
            </a:p>
          </p:txBody>
        </p:sp>
        <p:sp>
          <p:nvSpPr>
            <p:cNvPr id="10457" name="Freeform 118"/>
            <p:cNvSpPr>
              <a:spLocks/>
            </p:cNvSpPr>
            <p:nvPr/>
          </p:nvSpPr>
          <p:spPr bwMode="auto">
            <a:xfrm>
              <a:off x="2489" y="3746"/>
              <a:ext cx="10" cy="61"/>
            </a:xfrm>
            <a:custGeom>
              <a:avLst/>
              <a:gdLst>
                <a:gd name="T0" fmla="*/ 0 w 19"/>
                <a:gd name="T1" fmla="*/ 0 h 123"/>
                <a:gd name="T2" fmla="*/ 0 w 19"/>
                <a:gd name="T3" fmla="*/ 61 h 123"/>
                <a:gd name="T4" fmla="*/ 2 w 19"/>
                <a:gd name="T5" fmla="*/ 61 h 123"/>
                <a:gd name="T6" fmla="*/ 5 w 19"/>
                <a:gd name="T7" fmla="*/ 61 h 123"/>
                <a:gd name="T8" fmla="*/ 7 w 19"/>
                <a:gd name="T9" fmla="*/ 61 h 123"/>
                <a:gd name="T10" fmla="*/ 9 w 19"/>
                <a:gd name="T11" fmla="*/ 61 h 123"/>
                <a:gd name="T12" fmla="*/ 10 w 19"/>
                <a:gd name="T13" fmla="*/ 49 h 123"/>
                <a:gd name="T14" fmla="*/ 9 w 19"/>
                <a:gd name="T15" fmla="*/ 35 h 123"/>
                <a:gd name="T16" fmla="*/ 6 w 19"/>
                <a:gd name="T17" fmla="*/ 19 h 123"/>
                <a:gd name="T18" fmla="*/ 0 w 19"/>
                <a:gd name="T19" fmla="*/ 0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23"/>
                <a:gd name="T32" fmla="*/ 19 w 19"/>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23">
                  <a:moveTo>
                    <a:pt x="0" y="0"/>
                  </a:moveTo>
                  <a:lnTo>
                    <a:pt x="0" y="123"/>
                  </a:lnTo>
                  <a:lnTo>
                    <a:pt x="4" y="123"/>
                  </a:lnTo>
                  <a:lnTo>
                    <a:pt x="9" y="123"/>
                  </a:lnTo>
                  <a:lnTo>
                    <a:pt x="14" y="123"/>
                  </a:lnTo>
                  <a:lnTo>
                    <a:pt x="17" y="123"/>
                  </a:lnTo>
                  <a:lnTo>
                    <a:pt x="19" y="99"/>
                  </a:lnTo>
                  <a:lnTo>
                    <a:pt x="18" y="71"/>
                  </a:lnTo>
                  <a:lnTo>
                    <a:pt x="12" y="38"/>
                  </a:lnTo>
                  <a:lnTo>
                    <a:pt x="0" y="0"/>
                  </a:lnTo>
                  <a:close/>
                </a:path>
              </a:pathLst>
            </a:custGeom>
            <a:solidFill>
              <a:srgbClr val="BFFFFF"/>
            </a:solidFill>
            <a:ln w="9525">
              <a:noFill/>
              <a:round/>
              <a:headEnd/>
              <a:tailEnd/>
            </a:ln>
          </p:spPr>
          <p:txBody>
            <a:bodyPr/>
            <a:lstStyle/>
            <a:p>
              <a:endParaRPr lang="en-US"/>
            </a:p>
          </p:txBody>
        </p:sp>
        <p:sp>
          <p:nvSpPr>
            <p:cNvPr id="10458" name="Freeform 119"/>
            <p:cNvSpPr>
              <a:spLocks/>
            </p:cNvSpPr>
            <p:nvPr/>
          </p:nvSpPr>
          <p:spPr bwMode="auto">
            <a:xfrm>
              <a:off x="2470" y="3779"/>
              <a:ext cx="7" cy="11"/>
            </a:xfrm>
            <a:custGeom>
              <a:avLst/>
              <a:gdLst>
                <a:gd name="T0" fmla="*/ 4 w 14"/>
                <a:gd name="T1" fmla="*/ 11 h 21"/>
                <a:gd name="T2" fmla="*/ 5 w 14"/>
                <a:gd name="T3" fmla="*/ 10 h 21"/>
                <a:gd name="T4" fmla="*/ 6 w 14"/>
                <a:gd name="T5" fmla="*/ 9 h 21"/>
                <a:gd name="T6" fmla="*/ 6 w 14"/>
                <a:gd name="T7" fmla="*/ 8 h 21"/>
                <a:gd name="T8" fmla="*/ 7 w 14"/>
                <a:gd name="T9" fmla="*/ 6 h 21"/>
                <a:gd name="T10" fmla="*/ 6 w 14"/>
                <a:gd name="T11" fmla="*/ 3 h 21"/>
                <a:gd name="T12" fmla="*/ 6 w 14"/>
                <a:gd name="T13" fmla="*/ 2 h 21"/>
                <a:gd name="T14" fmla="*/ 5 w 14"/>
                <a:gd name="T15" fmla="*/ 1 h 21"/>
                <a:gd name="T16" fmla="*/ 4 w 14"/>
                <a:gd name="T17" fmla="*/ 0 h 21"/>
                <a:gd name="T18" fmla="*/ 2 w 14"/>
                <a:gd name="T19" fmla="*/ 1 h 21"/>
                <a:gd name="T20" fmla="*/ 1 w 14"/>
                <a:gd name="T21" fmla="*/ 2 h 21"/>
                <a:gd name="T22" fmla="*/ 0 w 14"/>
                <a:gd name="T23" fmla="*/ 3 h 21"/>
                <a:gd name="T24" fmla="*/ 0 w 14"/>
                <a:gd name="T25" fmla="*/ 6 h 21"/>
                <a:gd name="T26" fmla="*/ 0 w 14"/>
                <a:gd name="T27" fmla="*/ 8 h 21"/>
                <a:gd name="T28" fmla="*/ 1 w 14"/>
                <a:gd name="T29" fmla="*/ 9 h 21"/>
                <a:gd name="T30" fmla="*/ 2 w 14"/>
                <a:gd name="T31" fmla="*/ 10 h 21"/>
                <a:gd name="T32" fmla="*/ 4 w 14"/>
                <a:gd name="T33" fmla="*/ 1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1"/>
                <a:gd name="T53" fmla="*/ 14 w 14"/>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1">
                  <a:moveTo>
                    <a:pt x="7" y="21"/>
                  </a:moveTo>
                  <a:lnTo>
                    <a:pt x="9" y="20"/>
                  </a:lnTo>
                  <a:lnTo>
                    <a:pt x="11" y="18"/>
                  </a:lnTo>
                  <a:lnTo>
                    <a:pt x="12" y="15"/>
                  </a:lnTo>
                  <a:lnTo>
                    <a:pt x="14" y="11"/>
                  </a:lnTo>
                  <a:lnTo>
                    <a:pt x="12" y="6"/>
                  </a:lnTo>
                  <a:lnTo>
                    <a:pt x="11" y="4"/>
                  </a:lnTo>
                  <a:lnTo>
                    <a:pt x="9" y="2"/>
                  </a:lnTo>
                  <a:lnTo>
                    <a:pt x="7" y="0"/>
                  </a:lnTo>
                  <a:lnTo>
                    <a:pt x="3" y="2"/>
                  </a:lnTo>
                  <a:lnTo>
                    <a:pt x="2" y="4"/>
                  </a:lnTo>
                  <a:lnTo>
                    <a:pt x="0" y="6"/>
                  </a:lnTo>
                  <a:lnTo>
                    <a:pt x="0" y="11"/>
                  </a:lnTo>
                  <a:lnTo>
                    <a:pt x="0" y="15"/>
                  </a:lnTo>
                  <a:lnTo>
                    <a:pt x="2" y="18"/>
                  </a:lnTo>
                  <a:lnTo>
                    <a:pt x="3" y="20"/>
                  </a:lnTo>
                  <a:lnTo>
                    <a:pt x="7" y="21"/>
                  </a:lnTo>
                  <a:close/>
                </a:path>
              </a:pathLst>
            </a:custGeom>
            <a:solidFill>
              <a:srgbClr val="FFFFFF"/>
            </a:solidFill>
            <a:ln w="9525">
              <a:noFill/>
              <a:round/>
              <a:headEnd/>
              <a:tailEnd/>
            </a:ln>
          </p:spPr>
          <p:txBody>
            <a:bodyPr/>
            <a:lstStyle/>
            <a:p>
              <a:endParaRPr lang="en-US"/>
            </a:p>
          </p:txBody>
        </p:sp>
        <p:sp>
          <p:nvSpPr>
            <p:cNvPr id="10459" name="Freeform 120"/>
            <p:cNvSpPr>
              <a:spLocks/>
            </p:cNvSpPr>
            <p:nvPr/>
          </p:nvSpPr>
          <p:spPr bwMode="auto">
            <a:xfrm>
              <a:off x="2460" y="3762"/>
              <a:ext cx="7" cy="9"/>
            </a:xfrm>
            <a:custGeom>
              <a:avLst/>
              <a:gdLst>
                <a:gd name="T0" fmla="*/ 4 w 15"/>
                <a:gd name="T1" fmla="*/ 9 h 17"/>
                <a:gd name="T2" fmla="*/ 5 w 15"/>
                <a:gd name="T3" fmla="*/ 8 h 17"/>
                <a:gd name="T4" fmla="*/ 6 w 15"/>
                <a:gd name="T5" fmla="*/ 8 h 17"/>
                <a:gd name="T6" fmla="*/ 7 w 15"/>
                <a:gd name="T7" fmla="*/ 6 h 17"/>
                <a:gd name="T8" fmla="*/ 7 w 15"/>
                <a:gd name="T9" fmla="*/ 4 h 17"/>
                <a:gd name="T10" fmla="*/ 7 w 15"/>
                <a:gd name="T11" fmla="*/ 2 h 17"/>
                <a:gd name="T12" fmla="*/ 6 w 15"/>
                <a:gd name="T13" fmla="*/ 1 h 17"/>
                <a:gd name="T14" fmla="*/ 5 w 15"/>
                <a:gd name="T15" fmla="*/ 1 h 17"/>
                <a:gd name="T16" fmla="*/ 4 w 15"/>
                <a:gd name="T17" fmla="*/ 0 h 17"/>
                <a:gd name="T18" fmla="*/ 2 w 15"/>
                <a:gd name="T19" fmla="*/ 1 h 17"/>
                <a:gd name="T20" fmla="*/ 1 w 15"/>
                <a:gd name="T21" fmla="*/ 1 h 17"/>
                <a:gd name="T22" fmla="*/ 0 w 15"/>
                <a:gd name="T23" fmla="*/ 2 h 17"/>
                <a:gd name="T24" fmla="*/ 0 w 15"/>
                <a:gd name="T25" fmla="*/ 4 h 17"/>
                <a:gd name="T26" fmla="*/ 0 w 15"/>
                <a:gd name="T27" fmla="*/ 6 h 17"/>
                <a:gd name="T28" fmla="*/ 1 w 15"/>
                <a:gd name="T29" fmla="*/ 8 h 17"/>
                <a:gd name="T30" fmla="*/ 2 w 15"/>
                <a:gd name="T31" fmla="*/ 8 h 17"/>
                <a:gd name="T32" fmla="*/ 4 w 15"/>
                <a:gd name="T33" fmla="*/ 9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7"/>
                <a:gd name="T53" fmla="*/ 15 w 15"/>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7">
                  <a:moveTo>
                    <a:pt x="8" y="17"/>
                  </a:moveTo>
                  <a:lnTo>
                    <a:pt x="10" y="16"/>
                  </a:lnTo>
                  <a:lnTo>
                    <a:pt x="13" y="15"/>
                  </a:lnTo>
                  <a:lnTo>
                    <a:pt x="14" y="11"/>
                  </a:lnTo>
                  <a:lnTo>
                    <a:pt x="15" y="8"/>
                  </a:lnTo>
                  <a:lnTo>
                    <a:pt x="14" y="4"/>
                  </a:lnTo>
                  <a:lnTo>
                    <a:pt x="13" y="2"/>
                  </a:lnTo>
                  <a:lnTo>
                    <a:pt x="10" y="1"/>
                  </a:lnTo>
                  <a:lnTo>
                    <a:pt x="8" y="0"/>
                  </a:lnTo>
                  <a:lnTo>
                    <a:pt x="5" y="1"/>
                  </a:lnTo>
                  <a:lnTo>
                    <a:pt x="2" y="2"/>
                  </a:lnTo>
                  <a:lnTo>
                    <a:pt x="1" y="4"/>
                  </a:lnTo>
                  <a:lnTo>
                    <a:pt x="0" y="8"/>
                  </a:lnTo>
                  <a:lnTo>
                    <a:pt x="1" y="11"/>
                  </a:lnTo>
                  <a:lnTo>
                    <a:pt x="2" y="15"/>
                  </a:lnTo>
                  <a:lnTo>
                    <a:pt x="5" y="16"/>
                  </a:lnTo>
                  <a:lnTo>
                    <a:pt x="8" y="17"/>
                  </a:lnTo>
                  <a:close/>
                </a:path>
              </a:pathLst>
            </a:custGeom>
            <a:solidFill>
              <a:srgbClr val="FFFFFF"/>
            </a:solidFill>
            <a:ln w="9525">
              <a:noFill/>
              <a:round/>
              <a:headEnd/>
              <a:tailEnd/>
            </a:ln>
          </p:spPr>
          <p:txBody>
            <a:bodyPr/>
            <a:lstStyle/>
            <a:p>
              <a:endParaRPr lang="en-US"/>
            </a:p>
          </p:txBody>
        </p:sp>
        <p:sp>
          <p:nvSpPr>
            <p:cNvPr id="10460" name="Rectangle 121"/>
            <p:cNvSpPr>
              <a:spLocks noChangeArrowheads="1"/>
            </p:cNvSpPr>
            <p:nvPr/>
          </p:nvSpPr>
          <p:spPr bwMode="auto">
            <a:xfrm>
              <a:off x="2412" y="3730"/>
              <a:ext cx="6" cy="201"/>
            </a:xfrm>
            <a:prstGeom prst="rect">
              <a:avLst/>
            </a:prstGeom>
            <a:solidFill>
              <a:srgbClr val="000000"/>
            </a:solidFill>
            <a:ln w="9525">
              <a:noFill/>
              <a:miter lim="800000"/>
              <a:headEnd/>
              <a:tailEnd/>
            </a:ln>
          </p:spPr>
          <p:txBody>
            <a:bodyPr/>
            <a:lstStyle/>
            <a:p>
              <a:endParaRPr lang="en-US"/>
            </a:p>
          </p:txBody>
        </p:sp>
        <p:sp>
          <p:nvSpPr>
            <p:cNvPr id="10461" name="Freeform 122"/>
            <p:cNvSpPr>
              <a:spLocks/>
            </p:cNvSpPr>
            <p:nvPr/>
          </p:nvSpPr>
          <p:spPr bwMode="auto">
            <a:xfrm>
              <a:off x="2512" y="3831"/>
              <a:ext cx="36" cy="99"/>
            </a:xfrm>
            <a:custGeom>
              <a:avLst/>
              <a:gdLst>
                <a:gd name="T0" fmla="*/ 5 w 71"/>
                <a:gd name="T1" fmla="*/ 99 h 197"/>
                <a:gd name="T2" fmla="*/ 5 w 71"/>
                <a:gd name="T3" fmla="*/ 97 h 197"/>
                <a:gd name="T4" fmla="*/ 5 w 71"/>
                <a:gd name="T5" fmla="*/ 93 h 197"/>
                <a:gd name="T6" fmla="*/ 6 w 71"/>
                <a:gd name="T7" fmla="*/ 86 h 197"/>
                <a:gd name="T8" fmla="*/ 9 w 71"/>
                <a:gd name="T9" fmla="*/ 78 h 197"/>
                <a:gd name="T10" fmla="*/ 12 w 71"/>
                <a:gd name="T11" fmla="*/ 69 h 197"/>
                <a:gd name="T12" fmla="*/ 18 w 71"/>
                <a:gd name="T13" fmla="*/ 61 h 197"/>
                <a:gd name="T14" fmla="*/ 25 w 71"/>
                <a:gd name="T15" fmla="*/ 54 h 197"/>
                <a:gd name="T16" fmla="*/ 36 w 71"/>
                <a:gd name="T17" fmla="*/ 49 h 197"/>
                <a:gd name="T18" fmla="*/ 36 w 71"/>
                <a:gd name="T19" fmla="*/ 0 h 197"/>
                <a:gd name="T20" fmla="*/ 30 w 71"/>
                <a:gd name="T21" fmla="*/ 0 h 197"/>
                <a:gd name="T22" fmla="*/ 30 w 71"/>
                <a:gd name="T23" fmla="*/ 45 h 197"/>
                <a:gd name="T24" fmla="*/ 29 w 71"/>
                <a:gd name="T25" fmla="*/ 45 h 197"/>
                <a:gd name="T26" fmla="*/ 25 w 71"/>
                <a:gd name="T27" fmla="*/ 47 h 197"/>
                <a:gd name="T28" fmla="*/ 21 w 71"/>
                <a:gd name="T29" fmla="*/ 50 h 197"/>
                <a:gd name="T30" fmla="*/ 16 w 71"/>
                <a:gd name="T31" fmla="*/ 56 h 197"/>
                <a:gd name="T32" fmla="*/ 10 w 71"/>
                <a:gd name="T33" fmla="*/ 63 h 197"/>
                <a:gd name="T34" fmla="*/ 5 w 71"/>
                <a:gd name="T35" fmla="*/ 72 h 197"/>
                <a:gd name="T36" fmla="*/ 2 w 71"/>
                <a:gd name="T37" fmla="*/ 84 h 197"/>
                <a:gd name="T38" fmla="*/ 0 w 71"/>
                <a:gd name="T39" fmla="*/ 99 h 197"/>
                <a:gd name="T40" fmla="*/ 5 w 71"/>
                <a:gd name="T41" fmla="*/ 99 h 1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
                <a:gd name="T64" fmla="*/ 0 h 197"/>
                <a:gd name="T65" fmla="*/ 71 w 71"/>
                <a:gd name="T66" fmla="*/ 197 h 1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 h="197">
                  <a:moveTo>
                    <a:pt x="9" y="197"/>
                  </a:moveTo>
                  <a:lnTo>
                    <a:pt x="9" y="194"/>
                  </a:lnTo>
                  <a:lnTo>
                    <a:pt x="10" y="185"/>
                  </a:lnTo>
                  <a:lnTo>
                    <a:pt x="12" y="172"/>
                  </a:lnTo>
                  <a:lnTo>
                    <a:pt x="17" y="156"/>
                  </a:lnTo>
                  <a:lnTo>
                    <a:pt x="24" y="138"/>
                  </a:lnTo>
                  <a:lnTo>
                    <a:pt x="35" y="122"/>
                  </a:lnTo>
                  <a:lnTo>
                    <a:pt x="50" y="107"/>
                  </a:lnTo>
                  <a:lnTo>
                    <a:pt x="71" y="97"/>
                  </a:lnTo>
                  <a:lnTo>
                    <a:pt x="71" y="0"/>
                  </a:lnTo>
                  <a:lnTo>
                    <a:pt x="60" y="0"/>
                  </a:lnTo>
                  <a:lnTo>
                    <a:pt x="60" y="89"/>
                  </a:lnTo>
                  <a:lnTo>
                    <a:pt x="57" y="90"/>
                  </a:lnTo>
                  <a:lnTo>
                    <a:pt x="50" y="93"/>
                  </a:lnTo>
                  <a:lnTo>
                    <a:pt x="41" y="100"/>
                  </a:lnTo>
                  <a:lnTo>
                    <a:pt x="31" y="111"/>
                  </a:lnTo>
                  <a:lnTo>
                    <a:pt x="19" y="126"/>
                  </a:lnTo>
                  <a:lnTo>
                    <a:pt x="10" y="144"/>
                  </a:lnTo>
                  <a:lnTo>
                    <a:pt x="3" y="168"/>
                  </a:lnTo>
                  <a:lnTo>
                    <a:pt x="0" y="197"/>
                  </a:lnTo>
                  <a:lnTo>
                    <a:pt x="9" y="197"/>
                  </a:lnTo>
                  <a:close/>
                </a:path>
              </a:pathLst>
            </a:custGeom>
            <a:solidFill>
              <a:srgbClr val="000000"/>
            </a:solidFill>
            <a:ln w="9525">
              <a:noFill/>
              <a:round/>
              <a:headEnd/>
              <a:tailEnd/>
            </a:ln>
          </p:spPr>
          <p:txBody>
            <a:bodyPr/>
            <a:lstStyle/>
            <a:p>
              <a:endParaRPr lang="en-US"/>
            </a:p>
          </p:txBody>
        </p:sp>
        <p:sp>
          <p:nvSpPr>
            <p:cNvPr id="10462" name="Freeform 123"/>
            <p:cNvSpPr>
              <a:spLocks/>
            </p:cNvSpPr>
            <p:nvPr/>
          </p:nvSpPr>
          <p:spPr bwMode="auto">
            <a:xfrm>
              <a:off x="2601" y="3829"/>
              <a:ext cx="8" cy="6"/>
            </a:xfrm>
            <a:custGeom>
              <a:avLst/>
              <a:gdLst>
                <a:gd name="T0" fmla="*/ 4 w 16"/>
                <a:gd name="T1" fmla="*/ 6 h 10"/>
                <a:gd name="T2" fmla="*/ 6 w 16"/>
                <a:gd name="T3" fmla="*/ 6 h 10"/>
                <a:gd name="T4" fmla="*/ 7 w 16"/>
                <a:gd name="T5" fmla="*/ 5 h 10"/>
                <a:gd name="T6" fmla="*/ 7 w 16"/>
                <a:gd name="T7" fmla="*/ 4 h 10"/>
                <a:gd name="T8" fmla="*/ 8 w 16"/>
                <a:gd name="T9" fmla="*/ 3 h 10"/>
                <a:gd name="T10" fmla="*/ 7 w 16"/>
                <a:gd name="T11" fmla="*/ 2 h 10"/>
                <a:gd name="T12" fmla="*/ 7 w 16"/>
                <a:gd name="T13" fmla="*/ 1 h 10"/>
                <a:gd name="T14" fmla="*/ 6 w 16"/>
                <a:gd name="T15" fmla="*/ 0 h 10"/>
                <a:gd name="T16" fmla="*/ 4 w 16"/>
                <a:gd name="T17" fmla="*/ 0 h 10"/>
                <a:gd name="T18" fmla="*/ 2 w 16"/>
                <a:gd name="T19" fmla="*/ 0 h 10"/>
                <a:gd name="T20" fmla="*/ 1 w 16"/>
                <a:gd name="T21" fmla="*/ 1 h 10"/>
                <a:gd name="T22" fmla="*/ 1 w 16"/>
                <a:gd name="T23" fmla="*/ 2 h 10"/>
                <a:gd name="T24" fmla="*/ 0 w 16"/>
                <a:gd name="T25" fmla="*/ 3 h 10"/>
                <a:gd name="T26" fmla="*/ 1 w 16"/>
                <a:gd name="T27" fmla="*/ 4 h 10"/>
                <a:gd name="T28" fmla="*/ 1 w 16"/>
                <a:gd name="T29" fmla="*/ 5 h 10"/>
                <a:gd name="T30" fmla="*/ 2 w 16"/>
                <a:gd name="T31" fmla="*/ 6 h 10"/>
                <a:gd name="T32" fmla="*/ 4 w 16"/>
                <a:gd name="T33" fmla="*/ 6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0"/>
                <a:gd name="T53" fmla="*/ 16 w 16"/>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0">
                  <a:moveTo>
                    <a:pt x="8" y="10"/>
                  </a:moveTo>
                  <a:lnTo>
                    <a:pt x="12" y="10"/>
                  </a:lnTo>
                  <a:lnTo>
                    <a:pt x="14" y="9"/>
                  </a:lnTo>
                  <a:lnTo>
                    <a:pt x="15" y="7"/>
                  </a:lnTo>
                  <a:lnTo>
                    <a:pt x="16" y="5"/>
                  </a:lnTo>
                  <a:lnTo>
                    <a:pt x="15" y="3"/>
                  </a:lnTo>
                  <a:lnTo>
                    <a:pt x="14" y="1"/>
                  </a:lnTo>
                  <a:lnTo>
                    <a:pt x="12" y="0"/>
                  </a:lnTo>
                  <a:lnTo>
                    <a:pt x="8" y="0"/>
                  </a:lnTo>
                  <a:lnTo>
                    <a:pt x="5" y="0"/>
                  </a:lnTo>
                  <a:lnTo>
                    <a:pt x="3" y="1"/>
                  </a:lnTo>
                  <a:lnTo>
                    <a:pt x="1" y="3"/>
                  </a:lnTo>
                  <a:lnTo>
                    <a:pt x="0" y="5"/>
                  </a:lnTo>
                  <a:lnTo>
                    <a:pt x="1" y="7"/>
                  </a:lnTo>
                  <a:lnTo>
                    <a:pt x="3" y="9"/>
                  </a:lnTo>
                  <a:lnTo>
                    <a:pt x="5" y="10"/>
                  </a:lnTo>
                  <a:lnTo>
                    <a:pt x="8" y="10"/>
                  </a:lnTo>
                  <a:close/>
                </a:path>
              </a:pathLst>
            </a:custGeom>
            <a:solidFill>
              <a:srgbClr val="FFFFFF"/>
            </a:solidFill>
            <a:ln w="9525">
              <a:noFill/>
              <a:round/>
              <a:headEnd/>
              <a:tailEnd/>
            </a:ln>
          </p:spPr>
          <p:txBody>
            <a:bodyPr/>
            <a:lstStyle/>
            <a:p>
              <a:endParaRPr lang="en-US"/>
            </a:p>
          </p:txBody>
        </p:sp>
        <p:sp>
          <p:nvSpPr>
            <p:cNvPr id="10463" name="Freeform 124"/>
            <p:cNvSpPr>
              <a:spLocks/>
            </p:cNvSpPr>
            <p:nvPr/>
          </p:nvSpPr>
          <p:spPr bwMode="auto">
            <a:xfrm>
              <a:off x="2254" y="3826"/>
              <a:ext cx="98" cy="24"/>
            </a:xfrm>
            <a:custGeom>
              <a:avLst/>
              <a:gdLst>
                <a:gd name="T0" fmla="*/ 49 w 195"/>
                <a:gd name="T1" fmla="*/ 15 h 48"/>
                <a:gd name="T2" fmla="*/ 43 w 195"/>
                <a:gd name="T3" fmla="*/ 15 h 48"/>
                <a:gd name="T4" fmla="*/ 38 w 195"/>
                <a:gd name="T5" fmla="*/ 14 h 48"/>
                <a:gd name="T6" fmla="*/ 33 w 195"/>
                <a:gd name="T7" fmla="*/ 13 h 48"/>
                <a:gd name="T8" fmla="*/ 28 w 195"/>
                <a:gd name="T9" fmla="*/ 11 h 48"/>
                <a:gd name="T10" fmla="*/ 24 w 195"/>
                <a:gd name="T11" fmla="*/ 9 h 48"/>
                <a:gd name="T12" fmla="*/ 20 w 195"/>
                <a:gd name="T13" fmla="*/ 6 h 48"/>
                <a:gd name="T14" fmla="*/ 16 w 195"/>
                <a:gd name="T15" fmla="*/ 3 h 48"/>
                <a:gd name="T16" fmla="*/ 13 w 195"/>
                <a:gd name="T17" fmla="*/ 0 h 48"/>
                <a:gd name="T18" fmla="*/ 0 w 195"/>
                <a:gd name="T19" fmla="*/ 0 h 48"/>
                <a:gd name="T20" fmla="*/ 4 w 195"/>
                <a:gd name="T21" fmla="*/ 5 h 48"/>
                <a:gd name="T22" fmla="*/ 8 w 195"/>
                <a:gd name="T23" fmla="*/ 10 h 48"/>
                <a:gd name="T24" fmla="*/ 13 w 195"/>
                <a:gd name="T25" fmla="*/ 13 h 48"/>
                <a:gd name="T26" fmla="*/ 20 w 195"/>
                <a:gd name="T27" fmla="*/ 17 h 48"/>
                <a:gd name="T28" fmla="*/ 26 w 195"/>
                <a:gd name="T29" fmla="*/ 20 h 48"/>
                <a:gd name="T30" fmla="*/ 33 w 195"/>
                <a:gd name="T31" fmla="*/ 23 h 48"/>
                <a:gd name="T32" fmla="*/ 41 w 195"/>
                <a:gd name="T33" fmla="*/ 24 h 48"/>
                <a:gd name="T34" fmla="*/ 49 w 195"/>
                <a:gd name="T35" fmla="*/ 24 h 48"/>
                <a:gd name="T36" fmla="*/ 57 w 195"/>
                <a:gd name="T37" fmla="*/ 24 h 48"/>
                <a:gd name="T38" fmla="*/ 65 w 195"/>
                <a:gd name="T39" fmla="*/ 23 h 48"/>
                <a:gd name="T40" fmla="*/ 71 w 195"/>
                <a:gd name="T41" fmla="*/ 20 h 48"/>
                <a:gd name="T42" fmla="*/ 78 w 195"/>
                <a:gd name="T43" fmla="*/ 17 h 48"/>
                <a:gd name="T44" fmla="*/ 84 w 195"/>
                <a:gd name="T45" fmla="*/ 13 h 48"/>
                <a:gd name="T46" fmla="*/ 89 w 195"/>
                <a:gd name="T47" fmla="*/ 10 h 48"/>
                <a:gd name="T48" fmla="*/ 94 w 195"/>
                <a:gd name="T49" fmla="*/ 5 h 48"/>
                <a:gd name="T50" fmla="*/ 98 w 195"/>
                <a:gd name="T51" fmla="*/ 0 h 48"/>
                <a:gd name="T52" fmla="*/ 85 w 195"/>
                <a:gd name="T53" fmla="*/ 0 h 48"/>
                <a:gd name="T54" fmla="*/ 81 w 195"/>
                <a:gd name="T55" fmla="*/ 3 h 48"/>
                <a:gd name="T56" fmla="*/ 78 w 195"/>
                <a:gd name="T57" fmla="*/ 6 h 48"/>
                <a:gd name="T58" fmla="*/ 74 w 195"/>
                <a:gd name="T59" fmla="*/ 9 h 48"/>
                <a:gd name="T60" fmla="*/ 69 w 195"/>
                <a:gd name="T61" fmla="*/ 11 h 48"/>
                <a:gd name="T62" fmla="*/ 65 w 195"/>
                <a:gd name="T63" fmla="*/ 13 h 48"/>
                <a:gd name="T64" fmla="*/ 59 w 195"/>
                <a:gd name="T65" fmla="*/ 14 h 48"/>
                <a:gd name="T66" fmla="*/ 54 w 195"/>
                <a:gd name="T67" fmla="*/ 15 h 48"/>
                <a:gd name="T68" fmla="*/ 49 w 195"/>
                <a:gd name="T69" fmla="*/ 15 h 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5"/>
                <a:gd name="T106" fmla="*/ 0 h 48"/>
                <a:gd name="T107" fmla="*/ 195 w 195"/>
                <a:gd name="T108" fmla="*/ 48 h 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5" h="48">
                  <a:moveTo>
                    <a:pt x="98" y="31"/>
                  </a:moveTo>
                  <a:lnTo>
                    <a:pt x="86" y="30"/>
                  </a:lnTo>
                  <a:lnTo>
                    <a:pt x="76" y="29"/>
                  </a:lnTo>
                  <a:lnTo>
                    <a:pt x="65" y="26"/>
                  </a:lnTo>
                  <a:lnTo>
                    <a:pt x="56" y="22"/>
                  </a:lnTo>
                  <a:lnTo>
                    <a:pt x="47" y="18"/>
                  </a:lnTo>
                  <a:lnTo>
                    <a:pt x="39" y="12"/>
                  </a:lnTo>
                  <a:lnTo>
                    <a:pt x="32" y="7"/>
                  </a:lnTo>
                  <a:lnTo>
                    <a:pt x="25" y="0"/>
                  </a:lnTo>
                  <a:lnTo>
                    <a:pt x="0" y="0"/>
                  </a:lnTo>
                  <a:lnTo>
                    <a:pt x="7" y="10"/>
                  </a:lnTo>
                  <a:lnTo>
                    <a:pt x="16" y="19"/>
                  </a:lnTo>
                  <a:lnTo>
                    <a:pt x="26" y="27"/>
                  </a:lnTo>
                  <a:lnTo>
                    <a:pt x="39" y="34"/>
                  </a:lnTo>
                  <a:lnTo>
                    <a:pt x="51" y="40"/>
                  </a:lnTo>
                  <a:lnTo>
                    <a:pt x="66" y="45"/>
                  </a:lnTo>
                  <a:lnTo>
                    <a:pt x="81" y="47"/>
                  </a:lnTo>
                  <a:lnTo>
                    <a:pt x="98" y="48"/>
                  </a:lnTo>
                  <a:lnTo>
                    <a:pt x="114" y="47"/>
                  </a:lnTo>
                  <a:lnTo>
                    <a:pt x="129" y="45"/>
                  </a:lnTo>
                  <a:lnTo>
                    <a:pt x="142" y="40"/>
                  </a:lnTo>
                  <a:lnTo>
                    <a:pt x="155" y="34"/>
                  </a:lnTo>
                  <a:lnTo>
                    <a:pt x="168" y="27"/>
                  </a:lnTo>
                  <a:lnTo>
                    <a:pt x="178" y="19"/>
                  </a:lnTo>
                  <a:lnTo>
                    <a:pt x="187" y="10"/>
                  </a:lnTo>
                  <a:lnTo>
                    <a:pt x="195" y="0"/>
                  </a:lnTo>
                  <a:lnTo>
                    <a:pt x="169" y="0"/>
                  </a:lnTo>
                  <a:lnTo>
                    <a:pt x="162" y="7"/>
                  </a:lnTo>
                  <a:lnTo>
                    <a:pt x="155" y="12"/>
                  </a:lnTo>
                  <a:lnTo>
                    <a:pt x="147" y="18"/>
                  </a:lnTo>
                  <a:lnTo>
                    <a:pt x="138" y="22"/>
                  </a:lnTo>
                  <a:lnTo>
                    <a:pt x="129" y="26"/>
                  </a:lnTo>
                  <a:lnTo>
                    <a:pt x="118" y="29"/>
                  </a:lnTo>
                  <a:lnTo>
                    <a:pt x="108" y="30"/>
                  </a:lnTo>
                  <a:lnTo>
                    <a:pt x="98" y="31"/>
                  </a:lnTo>
                  <a:close/>
                </a:path>
              </a:pathLst>
            </a:custGeom>
            <a:solidFill>
              <a:srgbClr val="FFFFFF"/>
            </a:solidFill>
            <a:ln w="9525">
              <a:noFill/>
              <a:round/>
              <a:headEnd/>
              <a:tailEnd/>
            </a:ln>
          </p:spPr>
          <p:txBody>
            <a:bodyPr/>
            <a:lstStyle/>
            <a:p>
              <a:endParaRPr lang="en-US"/>
            </a:p>
          </p:txBody>
        </p:sp>
        <p:sp>
          <p:nvSpPr>
            <p:cNvPr id="10464" name="Freeform 125"/>
            <p:cNvSpPr>
              <a:spLocks/>
            </p:cNvSpPr>
            <p:nvPr/>
          </p:nvSpPr>
          <p:spPr bwMode="auto">
            <a:xfrm>
              <a:off x="2292" y="3831"/>
              <a:ext cx="26" cy="30"/>
            </a:xfrm>
            <a:custGeom>
              <a:avLst/>
              <a:gdLst>
                <a:gd name="T0" fmla="*/ 21 w 51"/>
                <a:gd name="T1" fmla="*/ 0 h 60"/>
                <a:gd name="T2" fmla="*/ 22 w 51"/>
                <a:gd name="T3" fmla="*/ 1 h 60"/>
                <a:gd name="T4" fmla="*/ 24 w 51"/>
                <a:gd name="T5" fmla="*/ 3 h 60"/>
                <a:gd name="T6" fmla="*/ 26 w 51"/>
                <a:gd name="T7" fmla="*/ 5 h 60"/>
                <a:gd name="T8" fmla="*/ 25 w 51"/>
                <a:gd name="T9" fmla="*/ 8 h 60"/>
                <a:gd name="T10" fmla="*/ 25 w 51"/>
                <a:gd name="T11" fmla="*/ 8 h 60"/>
                <a:gd name="T12" fmla="*/ 25 w 51"/>
                <a:gd name="T13" fmla="*/ 10 h 60"/>
                <a:gd name="T14" fmla="*/ 24 w 51"/>
                <a:gd name="T15" fmla="*/ 11 h 60"/>
                <a:gd name="T16" fmla="*/ 25 w 51"/>
                <a:gd name="T17" fmla="*/ 14 h 60"/>
                <a:gd name="T18" fmla="*/ 26 w 51"/>
                <a:gd name="T19" fmla="*/ 15 h 60"/>
                <a:gd name="T20" fmla="*/ 25 w 51"/>
                <a:gd name="T21" fmla="*/ 18 h 60"/>
                <a:gd name="T22" fmla="*/ 24 w 51"/>
                <a:gd name="T23" fmla="*/ 19 h 60"/>
                <a:gd name="T24" fmla="*/ 23 w 51"/>
                <a:gd name="T25" fmla="*/ 19 h 60"/>
                <a:gd name="T26" fmla="*/ 24 w 51"/>
                <a:gd name="T27" fmla="*/ 20 h 60"/>
                <a:gd name="T28" fmla="*/ 25 w 51"/>
                <a:gd name="T29" fmla="*/ 22 h 60"/>
                <a:gd name="T30" fmla="*/ 26 w 51"/>
                <a:gd name="T31" fmla="*/ 26 h 60"/>
                <a:gd name="T32" fmla="*/ 24 w 51"/>
                <a:gd name="T33" fmla="*/ 29 h 60"/>
                <a:gd name="T34" fmla="*/ 22 w 51"/>
                <a:gd name="T35" fmla="*/ 30 h 60"/>
                <a:gd name="T36" fmla="*/ 19 w 51"/>
                <a:gd name="T37" fmla="*/ 30 h 60"/>
                <a:gd name="T38" fmla="*/ 16 w 51"/>
                <a:gd name="T39" fmla="*/ 30 h 60"/>
                <a:gd name="T40" fmla="*/ 12 w 51"/>
                <a:gd name="T41" fmla="*/ 30 h 60"/>
                <a:gd name="T42" fmla="*/ 8 w 51"/>
                <a:gd name="T43" fmla="*/ 30 h 60"/>
                <a:gd name="T44" fmla="*/ 5 w 51"/>
                <a:gd name="T45" fmla="*/ 29 h 60"/>
                <a:gd name="T46" fmla="*/ 2 w 51"/>
                <a:gd name="T47" fmla="*/ 28 h 60"/>
                <a:gd name="T48" fmla="*/ 1 w 51"/>
                <a:gd name="T49" fmla="*/ 27 h 60"/>
                <a:gd name="T50" fmla="*/ 0 w 51"/>
                <a:gd name="T51" fmla="*/ 25 h 60"/>
                <a:gd name="T52" fmla="*/ 2 w 51"/>
                <a:gd name="T53" fmla="*/ 22 h 60"/>
                <a:gd name="T54" fmla="*/ 3 w 51"/>
                <a:gd name="T55" fmla="*/ 21 h 60"/>
                <a:gd name="T56" fmla="*/ 4 w 51"/>
                <a:gd name="T57" fmla="*/ 20 h 60"/>
                <a:gd name="T58" fmla="*/ 3 w 51"/>
                <a:gd name="T59" fmla="*/ 20 h 60"/>
                <a:gd name="T60" fmla="*/ 2 w 51"/>
                <a:gd name="T61" fmla="*/ 18 h 60"/>
                <a:gd name="T62" fmla="*/ 1 w 51"/>
                <a:gd name="T63" fmla="*/ 15 h 60"/>
                <a:gd name="T64" fmla="*/ 1 w 51"/>
                <a:gd name="T65" fmla="*/ 14 h 60"/>
                <a:gd name="T66" fmla="*/ 3 w 51"/>
                <a:gd name="T67" fmla="*/ 12 h 60"/>
                <a:gd name="T68" fmla="*/ 4 w 51"/>
                <a:gd name="T69" fmla="*/ 11 h 60"/>
                <a:gd name="T70" fmla="*/ 5 w 51"/>
                <a:gd name="T71" fmla="*/ 11 h 60"/>
                <a:gd name="T72" fmla="*/ 5 w 51"/>
                <a:gd name="T73" fmla="*/ 11 h 60"/>
                <a:gd name="T74" fmla="*/ 3 w 51"/>
                <a:gd name="T75" fmla="*/ 10 h 60"/>
                <a:gd name="T76" fmla="*/ 2 w 51"/>
                <a:gd name="T77" fmla="*/ 8 h 60"/>
                <a:gd name="T78" fmla="*/ 1 w 51"/>
                <a:gd name="T79" fmla="*/ 6 h 60"/>
                <a:gd name="T80" fmla="*/ 2 w 51"/>
                <a:gd name="T81" fmla="*/ 4 h 60"/>
                <a:gd name="T82" fmla="*/ 4 w 51"/>
                <a:gd name="T83" fmla="*/ 2 h 60"/>
                <a:gd name="T84" fmla="*/ 5 w 51"/>
                <a:gd name="T85" fmla="*/ 1 h 60"/>
                <a:gd name="T86" fmla="*/ 6 w 51"/>
                <a:gd name="T87" fmla="*/ 1 h 60"/>
                <a:gd name="T88" fmla="*/ 7 w 51"/>
                <a:gd name="T89" fmla="*/ 1 h 60"/>
                <a:gd name="T90" fmla="*/ 21 w 51"/>
                <a:gd name="T91" fmla="*/ 0 h 6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60"/>
                <a:gd name="T140" fmla="*/ 51 w 51"/>
                <a:gd name="T141" fmla="*/ 60 h 6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60">
                  <a:moveTo>
                    <a:pt x="42" y="0"/>
                  </a:moveTo>
                  <a:lnTo>
                    <a:pt x="44" y="1"/>
                  </a:lnTo>
                  <a:lnTo>
                    <a:pt x="48" y="5"/>
                  </a:lnTo>
                  <a:lnTo>
                    <a:pt x="51" y="9"/>
                  </a:lnTo>
                  <a:lnTo>
                    <a:pt x="50" y="15"/>
                  </a:lnTo>
                  <a:lnTo>
                    <a:pt x="49" y="16"/>
                  </a:lnTo>
                  <a:lnTo>
                    <a:pt x="49" y="19"/>
                  </a:lnTo>
                  <a:lnTo>
                    <a:pt x="48" y="22"/>
                  </a:lnTo>
                  <a:lnTo>
                    <a:pt x="50" y="27"/>
                  </a:lnTo>
                  <a:lnTo>
                    <a:pt x="51" y="31"/>
                  </a:lnTo>
                  <a:lnTo>
                    <a:pt x="49" y="35"/>
                  </a:lnTo>
                  <a:lnTo>
                    <a:pt x="47" y="37"/>
                  </a:lnTo>
                  <a:lnTo>
                    <a:pt x="46" y="38"/>
                  </a:lnTo>
                  <a:lnTo>
                    <a:pt x="47" y="40"/>
                  </a:lnTo>
                  <a:lnTo>
                    <a:pt x="50" y="44"/>
                  </a:lnTo>
                  <a:lnTo>
                    <a:pt x="51" y="51"/>
                  </a:lnTo>
                  <a:lnTo>
                    <a:pt x="48" y="57"/>
                  </a:lnTo>
                  <a:lnTo>
                    <a:pt x="43" y="59"/>
                  </a:lnTo>
                  <a:lnTo>
                    <a:pt x="38" y="60"/>
                  </a:lnTo>
                  <a:lnTo>
                    <a:pt x="31" y="60"/>
                  </a:lnTo>
                  <a:lnTo>
                    <a:pt x="23" y="60"/>
                  </a:lnTo>
                  <a:lnTo>
                    <a:pt x="16" y="59"/>
                  </a:lnTo>
                  <a:lnTo>
                    <a:pt x="9" y="58"/>
                  </a:lnTo>
                  <a:lnTo>
                    <a:pt x="4" y="55"/>
                  </a:lnTo>
                  <a:lnTo>
                    <a:pt x="1" y="53"/>
                  </a:lnTo>
                  <a:lnTo>
                    <a:pt x="0" y="49"/>
                  </a:lnTo>
                  <a:lnTo>
                    <a:pt x="3" y="44"/>
                  </a:lnTo>
                  <a:lnTo>
                    <a:pt x="6" y="42"/>
                  </a:lnTo>
                  <a:lnTo>
                    <a:pt x="8" y="40"/>
                  </a:lnTo>
                  <a:lnTo>
                    <a:pt x="6" y="39"/>
                  </a:lnTo>
                  <a:lnTo>
                    <a:pt x="3" y="36"/>
                  </a:lnTo>
                  <a:lnTo>
                    <a:pt x="1" y="31"/>
                  </a:lnTo>
                  <a:lnTo>
                    <a:pt x="2" y="27"/>
                  </a:lnTo>
                  <a:lnTo>
                    <a:pt x="5" y="23"/>
                  </a:lnTo>
                  <a:lnTo>
                    <a:pt x="8" y="22"/>
                  </a:lnTo>
                  <a:lnTo>
                    <a:pt x="9" y="21"/>
                  </a:lnTo>
                  <a:lnTo>
                    <a:pt x="6" y="20"/>
                  </a:lnTo>
                  <a:lnTo>
                    <a:pt x="3" y="16"/>
                  </a:lnTo>
                  <a:lnTo>
                    <a:pt x="1" y="12"/>
                  </a:lnTo>
                  <a:lnTo>
                    <a:pt x="3" y="7"/>
                  </a:lnTo>
                  <a:lnTo>
                    <a:pt x="8" y="4"/>
                  </a:lnTo>
                  <a:lnTo>
                    <a:pt x="10" y="2"/>
                  </a:lnTo>
                  <a:lnTo>
                    <a:pt x="12" y="2"/>
                  </a:lnTo>
                  <a:lnTo>
                    <a:pt x="13" y="2"/>
                  </a:lnTo>
                  <a:lnTo>
                    <a:pt x="42" y="0"/>
                  </a:lnTo>
                  <a:close/>
                </a:path>
              </a:pathLst>
            </a:custGeom>
            <a:solidFill>
              <a:srgbClr val="FFDB82"/>
            </a:solidFill>
            <a:ln w="9525">
              <a:noFill/>
              <a:round/>
              <a:headEnd/>
              <a:tailEnd/>
            </a:ln>
          </p:spPr>
          <p:txBody>
            <a:bodyPr/>
            <a:lstStyle/>
            <a:p>
              <a:endParaRPr lang="en-US"/>
            </a:p>
          </p:txBody>
        </p:sp>
        <p:sp>
          <p:nvSpPr>
            <p:cNvPr id="10465" name="Freeform 126"/>
            <p:cNvSpPr>
              <a:spLocks/>
            </p:cNvSpPr>
            <p:nvPr/>
          </p:nvSpPr>
          <p:spPr bwMode="auto">
            <a:xfrm>
              <a:off x="2249" y="3761"/>
              <a:ext cx="108" cy="37"/>
            </a:xfrm>
            <a:custGeom>
              <a:avLst/>
              <a:gdLst>
                <a:gd name="T0" fmla="*/ 54 w 217"/>
                <a:gd name="T1" fmla="*/ 9 h 72"/>
                <a:gd name="T2" fmla="*/ 62 w 217"/>
                <a:gd name="T3" fmla="*/ 9 h 72"/>
                <a:gd name="T4" fmla="*/ 69 w 217"/>
                <a:gd name="T5" fmla="*/ 11 h 72"/>
                <a:gd name="T6" fmla="*/ 75 w 217"/>
                <a:gd name="T7" fmla="*/ 13 h 72"/>
                <a:gd name="T8" fmla="*/ 82 w 217"/>
                <a:gd name="T9" fmla="*/ 17 h 72"/>
                <a:gd name="T10" fmla="*/ 87 w 217"/>
                <a:gd name="T11" fmla="*/ 21 h 72"/>
                <a:gd name="T12" fmla="*/ 91 w 217"/>
                <a:gd name="T13" fmla="*/ 26 h 72"/>
                <a:gd name="T14" fmla="*/ 94 w 217"/>
                <a:gd name="T15" fmla="*/ 31 h 72"/>
                <a:gd name="T16" fmla="*/ 97 w 217"/>
                <a:gd name="T17" fmla="*/ 37 h 72"/>
                <a:gd name="T18" fmla="*/ 108 w 217"/>
                <a:gd name="T19" fmla="*/ 37 h 72"/>
                <a:gd name="T20" fmla="*/ 106 w 217"/>
                <a:gd name="T21" fmla="*/ 29 h 72"/>
                <a:gd name="T22" fmla="*/ 102 w 217"/>
                <a:gd name="T23" fmla="*/ 22 h 72"/>
                <a:gd name="T24" fmla="*/ 96 w 217"/>
                <a:gd name="T25" fmla="*/ 16 h 72"/>
                <a:gd name="T26" fmla="*/ 90 w 217"/>
                <a:gd name="T27" fmla="*/ 10 h 72"/>
                <a:gd name="T28" fmla="*/ 82 w 217"/>
                <a:gd name="T29" fmla="*/ 6 h 72"/>
                <a:gd name="T30" fmla="*/ 73 w 217"/>
                <a:gd name="T31" fmla="*/ 3 h 72"/>
                <a:gd name="T32" fmla="*/ 64 w 217"/>
                <a:gd name="T33" fmla="*/ 1 h 72"/>
                <a:gd name="T34" fmla="*/ 54 w 217"/>
                <a:gd name="T35" fmla="*/ 0 h 72"/>
                <a:gd name="T36" fmla="*/ 44 w 217"/>
                <a:gd name="T37" fmla="*/ 1 h 72"/>
                <a:gd name="T38" fmla="*/ 35 w 217"/>
                <a:gd name="T39" fmla="*/ 3 h 72"/>
                <a:gd name="T40" fmla="*/ 26 w 217"/>
                <a:gd name="T41" fmla="*/ 6 h 72"/>
                <a:gd name="T42" fmla="*/ 18 w 217"/>
                <a:gd name="T43" fmla="*/ 10 h 72"/>
                <a:gd name="T44" fmla="*/ 12 w 217"/>
                <a:gd name="T45" fmla="*/ 16 h 72"/>
                <a:gd name="T46" fmla="*/ 6 w 217"/>
                <a:gd name="T47" fmla="*/ 22 h 72"/>
                <a:gd name="T48" fmla="*/ 2 w 217"/>
                <a:gd name="T49" fmla="*/ 29 h 72"/>
                <a:gd name="T50" fmla="*/ 0 w 217"/>
                <a:gd name="T51" fmla="*/ 37 h 72"/>
                <a:gd name="T52" fmla="*/ 11 w 217"/>
                <a:gd name="T53" fmla="*/ 37 h 72"/>
                <a:gd name="T54" fmla="*/ 14 w 217"/>
                <a:gd name="T55" fmla="*/ 31 h 72"/>
                <a:gd name="T56" fmla="*/ 17 w 217"/>
                <a:gd name="T57" fmla="*/ 26 h 72"/>
                <a:gd name="T58" fmla="*/ 21 w 217"/>
                <a:gd name="T59" fmla="*/ 21 h 72"/>
                <a:gd name="T60" fmla="*/ 26 w 217"/>
                <a:gd name="T61" fmla="*/ 17 h 72"/>
                <a:gd name="T62" fmla="*/ 32 w 217"/>
                <a:gd name="T63" fmla="*/ 13 h 72"/>
                <a:gd name="T64" fmla="*/ 39 w 217"/>
                <a:gd name="T65" fmla="*/ 11 h 72"/>
                <a:gd name="T66" fmla="*/ 46 w 217"/>
                <a:gd name="T67" fmla="*/ 9 h 72"/>
                <a:gd name="T68" fmla="*/ 54 w 217"/>
                <a:gd name="T69" fmla="*/ 9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7"/>
                <a:gd name="T106" fmla="*/ 0 h 72"/>
                <a:gd name="T107" fmla="*/ 217 w 217"/>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7" h="72">
                  <a:moveTo>
                    <a:pt x="109" y="17"/>
                  </a:moveTo>
                  <a:lnTo>
                    <a:pt x="124" y="18"/>
                  </a:lnTo>
                  <a:lnTo>
                    <a:pt x="139" y="22"/>
                  </a:lnTo>
                  <a:lnTo>
                    <a:pt x="151" y="26"/>
                  </a:lnTo>
                  <a:lnTo>
                    <a:pt x="164" y="33"/>
                  </a:lnTo>
                  <a:lnTo>
                    <a:pt x="174" y="41"/>
                  </a:lnTo>
                  <a:lnTo>
                    <a:pt x="182" y="50"/>
                  </a:lnTo>
                  <a:lnTo>
                    <a:pt x="189" y="61"/>
                  </a:lnTo>
                  <a:lnTo>
                    <a:pt x="194" y="72"/>
                  </a:lnTo>
                  <a:lnTo>
                    <a:pt x="217" y="72"/>
                  </a:lnTo>
                  <a:lnTo>
                    <a:pt x="212" y="57"/>
                  </a:lnTo>
                  <a:lnTo>
                    <a:pt x="204" y="43"/>
                  </a:lnTo>
                  <a:lnTo>
                    <a:pt x="193" y="31"/>
                  </a:lnTo>
                  <a:lnTo>
                    <a:pt x="180" y="20"/>
                  </a:lnTo>
                  <a:lnTo>
                    <a:pt x="164" y="11"/>
                  </a:lnTo>
                  <a:lnTo>
                    <a:pt x="147" y="5"/>
                  </a:lnTo>
                  <a:lnTo>
                    <a:pt x="128" y="1"/>
                  </a:lnTo>
                  <a:lnTo>
                    <a:pt x="109" y="0"/>
                  </a:lnTo>
                  <a:lnTo>
                    <a:pt x="89" y="1"/>
                  </a:lnTo>
                  <a:lnTo>
                    <a:pt x="71" y="5"/>
                  </a:lnTo>
                  <a:lnTo>
                    <a:pt x="53" y="11"/>
                  </a:lnTo>
                  <a:lnTo>
                    <a:pt x="37" y="20"/>
                  </a:lnTo>
                  <a:lnTo>
                    <a:pt x="24" y="31"/>
                  </a:lnTo>
                  <a:lnTo>
                    <a:pt x="13" y="43"/>
                  </a:lnTo>
                  <a:lnTo>
                    <a:pt x="5" y="57"/>
                  </a:lnTo>
                  <a:lnTo>
                    <a:pt x="0" y="72"/>
                  </a:lnTo>
                  <a:lnTo>
                    <a:pt x="23" y="72"/>
                  </a:lnTo>
                  <a:lnTo>
                    <a:pt x="28" y="61"/>
                  </a:lnTo>
                  <a:lnTo>
                    <a:pt x="34" y="50"/>
                  </a:lnTo>
                  <a:lnTo>
                    <a:pt x="43" y="41"/>
                  </a:lnTo>
                  <a:lnTo>
                    <a:pt x="53" y="33"/>
                  </a:lnTo>
                  <a:lnTo>
                    <a:pt x="65" y="26"/>
                  </a:lnTo>
                  <a:lnTo>
                    <a:pt x="79" y="22"/>
                  </a:lnTo>
                  <a:lnTo>
                    <a:pt x="92" y="18"/>
                  </a:lnTo>
                  <a:lnTo>
                    <a:pt x="109" y="17"/>
                  </a:lnTo>
                  <a:close/>
                </a:path>
              </a:pathLst>
            </a:custGeom>
            <a:solidFill>
              <a:srgbClr val="FFFFFF"/>
            </a:solidFill>
            <a:ln w="9525">
              <a:noFill/>
              <a:round/>
              <a:headEnd/>
              <a:tailEnd/>
            </a:ln>
          </p:spPr>
          <p:txBody>
            <a:bodyPr/>
            <a:lstStyle/>
            <a:p>
              <a:endParaRPr lang="en-US"/>
            </a:p>
          </p:txBody>
        </p:sp>
        <p:sp>
          <p:nvSpPr>
            <p:cNvPr id="10466" name="Freeform 127"/>
            <p:cNvSpPr>
              <a:spLocks/>
            </p:cNvSpPr>
            <p:nvPr/>
          </p:nvSpPr>
          <p:spPr bwMode="auto">
            <a:xfrm>
              <a:off x="2248" y="3798"/>
              <a:ext cx="19" cy="28"/>
            </a:xfrm>
            <a:custGeom>
              <a:avLst/>
              <a:gdLst>
                <a:gd name="T0" fmla="*/ 11 w 38"/>
                <a:gd name="T1" fmla="*/ 8 h 57"/>
                <a:gd name="T2" fmla="*/ 11 w 38"/>
                <a:gd name="T3" fmla="*/ 6 h 57"/>
                <a:gd name="T4" fmla="*/ 11 w 38"/>
                <a:gd name="T5" fmla="*/ 4 h 57"/>
                <a:gd name="T6" fmla="*/ 12 w 38"/>
                <a:gd name="T7" fmla="*/ 2 h 57"/>
                <a:gd name="T8" fmla="*/ 12 w 38"/>
                <a:gd name="T9" fmla="*/ 0 h 57"/>
                <a:gd name="T10" fmla="*/ 1 w 38"/>
                <a:gd name="T11" fmla="*/ 0 h 57"/>
                <a:gd name="T12" fmla="*/ 1 w 38"/>
                <a:gd name="T13" fmla="*/ 2 h 57"/>
                <a:gd name="T14" fmla="*/ 1 w 38"/>
                <a:gd name="T15" fmla="*/ 4 h 57"/>
                <a:gd name="T16" fmla="*/ 0 w 38"/>
                <a:gd name="T17" fmla="*/ 6 h 57"/>
                <a:gd name="T18" fmla="*/ 0 w 38"/>
                <a:gd name="T19" fmla="*/ 8 h 57"/>
                <a:gd name="T20" fmla="*/ 1 w 38"/>
                <a:gd name="T21" fmla="*/ 13 h 57"/>
                <a:gd name="T22" fmla="*/ 1 w 38"/>
                <a:gd name="T23" fmla="*/ 18 h 57"/>
                <a:gd name="T24" fmla="*/ 3 w 38"/>
                <a:gd name="T25" fmla="*/ 24 h 57"/>
                <a:gd name="T26" fmla="*/ 6 w 38"/>
                <a:gd name="T27" fmla="*/ 28 h 57"/>
                <a:gd name="T28" fmla="*/ 19 w 38"/>
                <a:gd name="T29" fmla="*/ 28 h 57"/>
                <a:gd name="T30" fmla="*/ 16 w 38"/>
                <a:gd name="T31" fmla="*/ 24 h 57"/>
                <a:gd name="T32" fmla="*/ 14 w 38"/>
                <a:gd name="T33" fmla="*/ 19 h 57"/>
                <a:gd name="T34" fmla="*/ 12 w 38"/>
                <a:gd name="T35" fmla="*/ 14 h 57"/>
                <a:gd name="T36" fmla="*/ 11 w 38"/>
                <a:gd name="T37" fmla="*/ 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23" y="16"/>
                  </a:moveTo>
                  <a:lnTo>
                    <a:pt x="23" y="12"/>
                  </a:lnTo>
                  <a:lnTo>
                    <a:pt x="23" y="8"/>
                  </a:lnTo>
                  <a:lnTo>
                    <a:pt x="24" y="5"/>
                  </a:lnTo>
                  <a:lnTo>
                    <a:pt x="25" y="0"/>
                  </a:lnTo>
                  <a:lnTo>
                    <a:pt x="2" y="0"/>
                  </a:lnTo>
                  <a:lnTo>
                    <a:pt x="1" y="5"/>
                  </a:lnTo>
                  <a:lnTo>
                    <a:pt x="1" y="8"/>
                  </a:lnTo>
                  <a:lnTo>
                    <a:pt x="0" y="12"/>
                  </a:lnTo>
                  <a:lnTo>
                    <a:pt x="0" y="16"/>
                  </a:lnTo>
                  <a:lnTo>
                    <a:pt x="1" y="27"/>
                  </a:lnTo>
                  <a:lnTo>
                    <a:pt x="3" y="37"/>
                  </a:lnTo>
                  <a:lnTo>
                    <a:pt x="7" y="48"/>
                  </a:lnTo>
                  <a:lnTo>
                    <a:pt x="13" y="57"/>
                  </a:lnTo>
                  <a:lnTo>
                    <a:pt x="38" y="57"/>
                  </a:lnTo>
                  <a:lnTo>
                    <a:pt x="32" y="48"/>
                  </a:lnTo>
                  <a:lnTo>
                    <a:pt x="28" y="38"/>
                  </a:lnTo>
                  <a:lnTo>
                    <a:pt x="24" y="28"/>
                  </a:lnTo>
                  <a:lnTo>
                    <a:pt x="23" y="16"/>
                  </a:lnTo>
                  <a:close/>
                </a:path>
              </a:pathLst>
            </a:custGeom>
            <a:solidFill>
              <a:srgbClr val="FFFFFF"/>
            </a:solidFill>
            <a:ln w="9525">
              <a:noFill/>
              <a:round/>
              <a:headEnd/>
              <a:tailEnd/>
            </a:ln>
          </p:spPr>
          <p:txBody>
            <a:bodyPr/>
            <a:lstStyle/>
            <a:p>
              <a:endParaRPr lang="en-US"/>
            </a:p>
          </p:txBody>
        </p:sp>
        <p:sp>
          <p:nvSpPr>
            <p:cNvPr id="10467" name="Freeform 128"/>
            <p:cNvSpPr>
              <a:spLocks/>
            </p:cNvSpPr>
            <p:nvPr/>
          </p:nvSpPr>
          <p:spPr bwMode="auto">
            <a:xfrm>
              <a:off x="2339" y="3798"/>
              <a:ext cx="19" cy="28"/>
            </a:xfrm>
            <a:custGeom>
              <a:avLst/>
              <a:gdLst>
                <a:gd name="T0" fmla="*/ 19 w 38"/>
                <a:gd name="T1" fmla="*/ 0 h 57"/>
                <a:gd name="T2" fmla="*/ 7 w 38"/>
                <a:gd name="T3" fmla="*/ 0 h 57"/>
                <a:gd name="T4" fmla="*/ 7 w 38"/>
                <a:gd name="T5" fmla="*/ 2 h 57"/>
                <a:gd name="T6" fmla="*/ 7 w 38"/>
                <a:gd name="T7" fmla="*/ 4 h 57"/>
                <a:gd name="T8" fmla="*/ 7 w 38"/>
                <a:gd name="T9" fmla="*/ 6 h 57"/>
                <a:gd name="T10" fmla="*/ 7 w 38"/>
                <a:gd name="T11" fmla="*/ 8 h 57"/>
                <a:gd name="T12" fmla="*/ 7 w 38"/>
                <a:gd name="T13" fmla="*/ 14 h 57"/>
                <a:gd name="T14" fmla="*/ 6 w 38"/>
                <a:gd name="T15" fmla="*/ 19 h 57"/>
                <a:gd name="T16" fmla="*/ 3 w 38"/>
                <a:gd name="T17" fmla="*/ 24 h 57"/>
                <a:gd name="T18" fmla="*/ 0 w 38"/>
                <a:gd name="T19" fmla="*/ 28 h 57"/>
                <a:gd name="T20" fmla="*/ 13 w 38"/>
                <a:gd name="T21" fmla="*/ 28 h 57"/>
                <a:gd name="T22" fmla="*/ 15 w 38"/>
                <a:gd name="T23" fmla="*/ 24 h 57"/>
                <a:gd name="T24" fmla="*/ 18 w 38"/>
                <a:gd name="T25" fmla="*/ 18 h 57"/>
                <a:gd name="T26" fmla="*/ 19 w 38"/>
                <a:gd name="T27" fmla="*/ 13 h 57"/>
                <a:gd name="T28" fmla="*/ 19 w 38"/>
                <a:gd name="T29" fmla="*/ 8 h 57"/>
                <a:gd name="T30" fmla="*/ 19 w 38"/>
                <a:gd name="T31" fmla="*/ 6 h 57"/>
                <a:gd name="T32" fmla="*/ 19 w 38"/>
                <a:gd name="T33" fmla="*/ 4 h 57"/>
                <a:gd name="T34" fmla="*/ 19 w 38"/>
                <a:gd name="T35" fmla="*/ 2 h 57"/>
                <a:gd name="T36" fmla="*/ 19 w 38"/>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37" y="0"/>
                  </a:moveTo>
                  <a:lnTo>
                    <a:pt x="14" y="0"/>
                  </a:lnTo>
                  <a:lnTo>
                    <a:pt x="15" y="5"/>
                  </a:lnTo>
                  <a:lnTo>
                    <a:pt x="15" y="8"/>
                  </a:lnTo>
                  <a:lnTo>
                    <a:pt x="15" y="12"/>
                  </a:lnTo>
                  <a:lnTo>
                    <a:pt x="15" y="16"/>
                  </a:lnTo>
                  <a:lnTo>
                    <a:pt x="14" y="28"/>
                  </a:lnTo>
                  <a:lnTo>
                    <a:pt x="12" y="38"/>
                  </a:lnTo>
                  <a:lnTo>
                    <a:pt x="6" y="48"/>
                  </a:lnTo>
                  <a:lnTo>
                    <a:pt x="0" y="57"/>
                  </a:lnTo>
                  <a:lnTo>
                    <a:pt x="26" y="57"/>
                  </a:lnTo>
                  <a:lnTo>
                    <a:pt x="31" y="48"/>
                  </a:lnTo>
                  <a:lnTo>
                    <a:pt x="35" y="37"/>
                  </a:lnTo>
                  <a:lnTo>
                    <a:pt x="37" y="27"/>
                  </a:lnTo>
                  <a:lnTo>
                    <a:pt x="38" y="16"/>
                  </a:lnTo>
                  <a:lnTo>
                    <a:pt x="38" y="12"/>
                  </a:lnTo>
                  <a:lnTo>
                    <a:pt x="38" y="8"/>
                  </a:lnTo>
                  <a:lnTo>
                    <a:pt x="37" y="5"/>
                  </a:lnTo>
                  <a:lnTo>
                    <a:pt x="37" y="0"/>
                  </a:lnTo>
                  <a:close/>
                </a:path>
              </a:pathLst>
            </a:custGeom>
            <a:solidFill>
              <a:srgbClr val="FFFFFF"/>
            </a:solidFill>
            <a:ln w="9525">
              <a:noFill/>
              <a:round/>
              <a:headEnd/>
              <a:tailEnd/>
            </a:ln>
          </p:spPr>
          <p:txBody>
            <a:bodyPr/>
            <a:lstStyle/>
            <a:p>
              <a:endParaRPr lang="en-US"/>
            </a:p>
          </p:txBody>
        </p:sp>
        <p:sp>
          <p:nvSpPr>
            <p:cNvPr id="10468" name="Freeform 129"/>
            <p:cNvSpPr>
              <a:spLocks/>
            </p:cNvSpPr>
            <p:nvPr/>
          </p:nvSpPr>
          <p:spPr bwMode="auto">
            <a:xfrm>
              <a:off x="2291" y="383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7 h 25"/>
                <a:gd name="T40" fmla="*/ 21 w 58"/>
                <a:gd name="T41" fmla="*/ 8 h 25"/>
                <a:gd name="T42" fmla="*/ 14 w 58"/>
                <a:gd name="T43" fmla="*/ 10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4"/>
                  </a:lnTo>
                  <a:lnTo>
                    <a:pt x="0" y="8"/>
                  </a:lnTo>
                  <a:lnTo>
                    <a:pt x="0" y="15"/>
                  </a:lnTo>
                  <a:lnTo>
                    <a:pt x="3" y="20"/>
                  </a:lnTo>
                  <a:lnTo>
                    <a:pt x="8" y="22"/>
                  </a:lnTo>
                  <a:lnTo>
                    <a:pt x="15" y="24"/>
                  </a:lnTo>
                  <a:lnTo>
                    <a:pt x="23" y="25"/>
                  </a:lnTo>
                  <a:lnTo>
                    <a:pt x="31" y="25"/>
                  </a:lnTo>
                  <a:lnTo>
                    <a:pt x="40" y="24"/>
                  </a:lnTo>
                  <a:lnTo>
                    <a:pt x="46" y="23"/>
                  </a:lnTo>
                  <a:lnTo>
                    <a:pt x="51" y="22"/>
                  </a:lnTo>
                  <a:lnTo>
                    <a:pt x="56" y="17"/>
                  </a:lnTo>
                  <a:lnTo>
                    <a:pt x="58" y="12"/>
                  </a:lnTo>
                  <a:lnTo>
                    <a:pt x="55" y="6"/>
                  </a:lnTo>
                  <a:lnTo>
                    <a:pt x="46" y="1"/>
                  </a:lnTo>
                  <a:lnTo>
                    <a:pt x="48" y="4"/>
                  </a:lnTo>
                  <a:lnTo>
                    <a:pt x="50" y="8"/>
                  </a:lnTo>
                  <a:lnTo>
                    <a:pt x="49" y="13"/>
                  </a:lnTo>
                  <a:lnTo>
                    <a:pt x="41" y="16"/>
                  </a:lnTo>
                  <a:lnTo>
                    <a:pt x="27" y="19"/>
                  </a:lnTo>
                  <a:lnTo>
                    <a:pt x="18" y="17"/>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469" name="Freeform 130"/>
            <p:cNvSpPr>
              <a:spLocks/>
            </p:cNvSpPr>
            <p:nvPr/>
          </p:nvSpPr>
          <p:spPr bwMode="auto">
            <a:xfrm>
              <a:off x="2291" y="384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6 h 25"/>
                <a:gd name="T40" fmla="*/ 21 w 58"/>
                <a:gd name="T41" fmla="*/ 8 h 25"/>
                <a:gd name="T42" fmla="*/ 14 w 58"/>
                <a:gd name="T43" fmla="*/ 9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3"/>
                  </a:lnTo>
                  <a:lnTo>
                    <a:pt x="0" y="8"/>
                  </a:lnTo>
                  <a:lnTo>
                    <a:pt x="0" y="15"/>
                  </a:lnTo>
                  <a:lnTo>
                    <a:pt x="3" y="19"/>
                  </a:lnTo>
                  <a:lnTo>
                    <a:pt x="8" y="22"/>
                  </a:lnTo>
                  <a:lnTo>
                    <a:pt x="15" y="24"/>
                  </a:lnTo>
                  <a:lnTo>
                    <a:pt x="23" y="25"/>
                  </a:lnTo>
                  <a:lnTo>
                    <a:pt x="31" y="25"/>
                  </a:lnTo>
                  <a:lnTo>
                    <a:pt x="40" y="24"/>
                  </a:lnTo>
                  <a:lnTo>
                    <a:pt x="46" y="23"/>
                  </a:lnTo>
                  <a:lnTo>
                    <a:pt x="51" y="22"/>
                  </a:lnTo>
                  <a:lnTo>
                    <a:pt x="56" y="17"/>
                  </a:lnTo>
                  <a:lnTo>
                    <a:pt x="58" y="11"/>
                  </a:lnTo>
                  <a:lnTo>
                    <a:pt x="55" y="5"/>
                  </a:lnTo>
                  <a:lnTo>
                    <a:pt x="46" y="1"/>
                  </a:lnTo>
                  <a:lnTo>
                    <a:pt x="48" y="3"/>
                  </a:lnTo>
                  <a:lnTo>
                    <a:pt x="50" y="8"/>
                  </a:lnTo>
                  <a:lnTo>
                    <a:pt x="49" y="12"/>
                  </a:lnTo>
                  <a:lnTo>
                    <a:pt x="41" y="16"/>
                  </a:lnTo>
                  <a:lnTo>
                    <a:pt x="27" y="18"/>
                  </a:lnTo>
                  <a:lnTo>
                    <a:pt x="18" y="17"/>
                  </a:lnTo>
                  <a:lnTo>
                    <a:pt x="12" y="16"/>
                  </a:lnTo>
                  <a:lnTo>
                    <a:pt x="11" y="15"/>
                  </a:lnTo>
                  <a:lnTo>
                    <a:pt x="10" y="14"/>
                  </a:lnTo>
                  <a:lnTo>
                    <a:pt x="8" y="11"/>
                  </a:lnTo>
                  <a:lnTo>
                    <a:pt x="8" y="7"/>
                  </a:lnTo>
                  <a:lnTo>
                    <a:pt x="12" y="0"/>
                  </a:lnTo>
                  <a:close/>
                </a:path>
              </a:pathLst>
            </a:custGeom>
            <a:solidFill>
              <a:srgbClr val="000000"/>
            </a:solidFill>
            <a:ln w="9525">
              <a:noFill/>
              <a:round/>
              <a:headEnd/>
              <a:tailEnd/>
            </a:ln>
          </p:spPr>
          <p:txBody>
            <a:bodyPr/>
            <a:lstStyle/>
            <a:p>
              <a:endParaRPr lang="en-US"/>
            </a:p>
          </p:txBody>
        </p:sp>
        <p:sp>
          <p:nvSpPr>
            <p:cNvPr id="10470" name="Freeform 131"/>
            <p:cNvSpPr>
              <a:spLocks/>
            </p:cNvSpPr>
            <p:nvPr/>
          </p:nvSpPr>
          <p:spPr bwMode="auto">
            <a:xfrm>
              <a:off x="2291" y="3851"/>
              <a:ext cx="29" cy="12"/>
            </a:xfrm>
            <a:custGeom>
              <a:avLst/>
              <a:gdLst>
                <a:gd name="T0" fmla="*/ 6 w 58"/>
                <a:gd name="T1" fmla="*/ 0 h 26"/>
                <a:gd name="T2" fmla="*/ 5 w 58"/>
                <a:gd name="T3" fmla="*/ 0 h 26"/>
                <a:gd name="T4" fmla="*/ 3 w 58"/>
                <a:gd name="T5" fmla="*/ 2 h 26"/>
                <a:gd name="T6" fmla="*/ 0 w 58"/>
                <a:gd name="T7" fmla="*/ 4 h 26"/>
                <a:gd name="T8" fmla="*/ 0 w 58"/>
                <a:gd name="T9" fmla="*/ 7 h 26"/>
                <a:gd name="T10" fmla="*/ 2 w 58"/>
                <a:gd name="T11" fmla="*/ 9 h 26"/>
                <a:gd name="T12" fmla="*/ 4 w 58"/>
                <a:gd name="T13" fmla="*/ 11 h 26"/>
                <a:gd name="T14" fmla="*/ 7 w 58"/>
                <a:gd name="T15" fmla="*/ 12 h 26"/>
                <a:gd name="T16" fmla="*/ 12 w 58"/>
                <a:gd name="T17" fmla="*/ 12 h 26"/>
                <a:gd name="T18" fmla="*/ 15 w 58"/>
                <a:gd name="T19" fmla="*/ 12 h 26"/>
                <a:gd name="T20" fmla="*/ 20 w 58"/>
                <a:gd name="T21" fmla="*/ 12 h 26"/>
                <a:gd name="T22" fmla="*/ 23 w 58"/>
                <a:gd name="T23" fmla="*/ 11 h 26"/>
                <a:gd name="T24" fmla="*/ 26 w 58"/>
                <a:gd name="T25" fmla="*/ 10 h 26"/>
                <a:gd name="T26" fmla="*/ 28 w 58"/>
                <a:gd name="T27" fmla="*/ 8 h 26"/>
                <a:gd name="T28" fmla="*/ 29 w 58"/>
                <a:gd name="T29" fmla="*/ 6 h 26"/>
                <a:gd name="T30" fmla="*/ 28 w 58"/>
                <a:gd name="T31" fmla="*/ 3 h 26"/>
                <a:gd name="T32" fmla="*/ 23 w 58"/>
                <a:gd name="T33" fmla="*/ 0 h 26"/>
                <a:gd name="T34" fmla="*/ 24 w 58"/>
                <a:gd name="T35" fmla="*/ 2 h 26"/>
                <a:gd name="T36" fmla="*/ 25 w 58"/>
                <a:gd name="T37" fmla="*/ 4 h 26"/>
                <a:gd name="T38" fmla="*/ 25 w 58"/>
                <a:gd name="T39" fmla="*/ 6 h 26"/>
                <a:gd name="T40" fmla="*/ 21 w 58"/>
                <a:gd name="T41" fmla="*/ 8 h 26"/>
                <a:gd name="T42" fmla="*/ 14 w 58"/>
                <a:gd name="T43" fmla="*/ 9 h 26"/>
                <a:gd name="T44" fmla="*/ 9 w 58"/>
                <a:gd name="T45" fmla="*/ 8 h 26"/>
                <a:gd name="T46" fmla="*/ 6 w 58"/>
                <a:gd name="T47" fmla="*/ 7 h 26"/>
                <a:gd name="T48" fmla="*/ 6 w 58"/>
                <a:gd name="T49" fmla="*/ 7 h 26"/>
                <a:gd name="T50" fmla="*/ 5 w 58"/>
                <a:gd name="T51" fmla="*/ 6 h 26"/>
                <a:gd name="T52" fmla="*/ 4 w 58"/>
                <a:gd name="T53" fmla="*/ 6 h 26"/>
                <a:gd name="T54" fmla="*/ 4 w 58"/>
                <a:gd name="T55" fmla="*/ 3 h 26"/>
                <a:gd name="T56" fmla="*/ 6 w 58"/>
                <a:gd name="T57" fmla="*/ 0 h 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6"/>
                <a:gd name="T89" fmla="*/ 58 w 58"/>
                <a:gd name="T90" fmla="*/ 26 h 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6">
                  <a:moveTo>
                    <a:pt x="12" y="0"/>
                  </a:moveTo>
                  <a:lnTo>
                    <a:pt x="10" y="1"/>
                  </a:lnTo>
                  <a:lnTo>
                    <a:pt x="5" y="4"/>
                  </a:lnTo>
                  <a:lnTo>
                    <a:pt x="0" y="8"/>
                  </a:lnTo>
                  <a:lnTo>
                    <a:pt x="0" y="15"/>
                  </a:lnTo>
                  <a:lnTo>
                    <a:pt x="3" y="20"/>
                  </a:lnTo>
                  <a:lnTo>
                    <a:pt x="8" y="23"/>
                  </a:lnTo>
                  <a:lnTo>
                    <a:pt x="15" y="25"/>
                  </a:lnTo>
                  <a:lnTo>
                    <a:pt x="23" y="26"/>
                  </a:lnTo>
                  <a:lnTo>
                    <a:pt x="31" y="26"/>
                  </a:lnTo>
                  <a:lnTo>
                    <a:pt x="40" y="25"/>
                  </a:lnTo>
                  <a:lnTo>
                    <a:pt x="46" y="23"/>
                  </a:lnTo>
                  <a:lnTo>
                    <a:pt x="51" y="22"/>
                  </a:lnTo>
                  <a:lnTo>
                    <a:pt x="56" y="18"/>
                  </a:lnTo>
                  <a:lnTo>
                    <a:pt x="58" y="12"/>
                  </a:lnTo>
                  <a:lnTo>
                    <a:pt x="55" y="6"/>
                  </a:lnTo>
                  <a:lnTo>
                    <a:pt x="46" y="1"/>
                  </a:lnTo>
                  <a:lnTo>
                    <a:pt x="48" y="4"/>
                  </a:lnTo>
                  <a:lnTo>
                    <a:pt x="50" y="8"/>
                  </a:lnTo>
                  <a:lnTo>
                    <a:pt x="49" y="14"/>
                  </a:lnTo>
                  <a:lnTo>
                    <a:pt x="41" y="18"/>
                  </a:lnTo>
                  <a:lnTo>
                    <a:pt x="27" y="19"/>
                  </a:lnTo>
                  <a:lnTo>
                    <a:pt x="18" y="18"/>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471" name="Freeform 132"/>
            <p:cNvSpPr>
              <a:spLocks/>
            </p:cNvSpPr>
            <p:nvPr/>
          </p:nvSpPr>
          <p:spPr bwMode="auto">
            <a:xfrm>
              <a:off x="2299" y="3862"/>
              <a:ext cx="12" cy="7"/>
            </a:xfrm>
            <a:custGeom>
              <a:avLst/>
              <a:gdLst>
                <a:gd name="T0" fmla="*/ 0 w 25"/>
                <a:gd name="T1" fmla="*/ 0 h 14"/>
                <a:gd name="T2" fmla="*/ 2 w 25"/>
                <a:gd name="T3" fmla="*/ 6 h 14"/>
                <a:gd name="T4" fmla="*/ 3 w 25"/>
                <a:gd name="T5" fmla="*/ 6 h 14"/>
                <a:gd name="T6" fmla="*/ 4 w 25"/>
                <a:gd name="T7" fmla="*/ 7 h 14"/>
                <a:gd name="T8" fmla="*/ 6 w 25"/>
                <a:gd name="T9" fmla="*/ 7 h 14"/>
                <a:gd name="T10" fmla="*/ 9 w 25"/>
                <a:gd name="T11" fmla="*/ 7 h 14"/>
                <a:gd name="T12" fmla="*/ 12 w 25"/>
                <a:gd name="T13" fmla="*/ 0 h 14"/>
                <a:gd name="T14" fmla="*/ 10 w 25"/>
                <a:gd name="T15" fmla="*/ 0 h 14"/>
                <a:gd name="T16" fmla="*/ 7 w 25"/>
                <a:gd name="T17" fmla="*/ 0 h 14"/>
                <a:gd name="T18" fmla="*/ 3 w 25"/>
                <a:gd name="T19" fmla="*/ 0 h 14"/>
                <a:gd name="T20" fmla="*/ 0 w 25"/>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14"/>
                <a:gd name="T35" fmla="*/ 25 w 25"/>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14">
                  <a:moveTo>
                    <a:pt x="0" y="0"/>
                  </a:moveTo>
                  <a:lnTo>
                    <a:pt x="5" y="12"/>
                  </a:lnTo>
                  <a:lnTo>
                    <a:pt x="6" y="12"/>
                  </a:lnTo>
                  <a:lnTo>
                    <a:pt x="9" y="13"/>
                  </a:lnTo>
                  <a:lnTo>
                    <a:pt x="13" y="14"/>
                  </a:lnTo>
                  <a:lnTo>
                    <a:pt x="19" y="13"/>
                  </a:lnTo>
                  <a:lnTo>
                    <a:pt x="25" y="0"/>
                  </a:lnTo>
                  <a:lnTo>
                    <a:pt x="21" y="0"/>
                  </a:lnTo>
                  <a:lnTo>
                    <a:pt x="14" y="0"/>
                  </a:lnTo>
                  <a:lnTo>
                    <a:pt x="6" y="0"/>
                  </a:lnTo>
                  <a:lnTo>
                    <a:pt x="0" y="0"/>
                  </a:lnTo>
                  <a:close/>
                </a:path>
              </a:pathLst>
            </a:custGeom>
            <a:solidFill>
              <a:srgbClr val="000000"/>
            </a:solidFill>
            <a:ln w="9525">
              <a:noFill/>
              <a:round/>
              <a:headEnd/>
              <a:tailEnd/>
            </a:ln>
          </p:spPr>
          <p:txBody>
            <a:bodyPr/>
            <a:lstStyle/>
            <a:p>
              <a:endParaRPr lang="en-US"/>
            </a:p>
          </p:txBody>
        </p:sp>
        <p:sp>
          <p:nvSpPr>
            <p:cNvPr id="10472" name="Freeform 133"/>
            <p:cNvSpPr>
              <a:spLocks/>
            </p:cNvSpPr>
            <p:nvPr/>
          </p:nvSpPr>
          <p:spPr bwMode="auto">
            <a:xfrm>
              <a:off x="2295" y="3829"/>
              <a:ext cx="22" cy="4"/>
            </a:xfrm>
            <a:custGeom>
              <a:avLst/>
              <a:gdLst>
                <a:gd name="T0" fmla="*/ 0 w 43"/>
                <a:gd name="T1" fmla="*/ 2 h 8"/>
                <a:gd name="T2" fmla="*/ 1 w 43"/>
                <a:gd name="T3" fmla="*/ 2 h 8"/>
                <a:gd name="T4" fmla="*/ 3 w 43"/>
                <a:gd name="T5" fmla="*/ 3 h 8"/>
                <a:gd name="T6" fmla="*/ 6 w 43"/>
                <a:gd name="T7" fmla="*/ 3 h 8"/>
                <a:gd name="T8" fmla="*/ 9 w 43"/>
                <a:gd name="T9" fmla="*/ 3 h 8"/>
                <a:gd name="T10" fmla="*/ 13 w 43"/>
                <a:gd name="T11" fmla="*/ 4 h 8"/>
                <a:gd name="T12" fmla="*/ 16 w 43"/>
                <a:gd name="T13" fmla="*/ 3 h 8"/>
                <a:gd name="T14" fmla="*/ 19 w 43"/>
                <a:gd name="T15" fmla="*/ 2 h 8"/>
                <a:gd name="T16" fmla="*/ 21 w 43"/>
                <a:gd name="T17" fmla="*/ 2 h 8"/>
                <a:gd name="T18" fmla="*/ 21 w 43"/>
                <a:gd name="T19" fmla="*/ 2 h 8"/>
                <a:gd name="T20" fmla="*/ 22 w 43"/>
                <a:gd name="T21" fmla="*/ 1 h 8"/>
                <a:gd name="T22" fmla="*/ 21 w 43"/>
                <a:gd name="T23" fmla="*/ 1 h 8"/>
                <a:gd name="T24" fmla="*/ 20 w 43"/>
                <a:gd name="T25" fmla="*/ 0 h 8"/>
                <a:gd name="T26" fmla="*/ 19 w 43"/>
                <a:gd name="T27" fmla="*/ 0 h 8"/>
                <a:gd name="T28" fmla="*/ 17 w 43"/>
                <a:gd name="T29" fmla="*/ 0 h 8"/>
                <a:gd name="T30" fmla="*/ 15 w 43"/>
                <a:gd name="T31" fmla="*/ 1 h 8"/>
                <a:gd name="T32" fmla="*/ 13 w 43"/>
                <a:gd name="T33" fmla="*/ 1 h 8"/>
                <a:gd name="T34" fmla="*/ 11 w 43"/>
                <a:gd name="T35" fmla="*/ 1 h 8"/>
                <a:gd name="T36" fmla="*/ 9 w 43"/>
                <a:gd name="T37" fmla="*/ 1 h 8"/>
                <a:gd name="T38" fmla="*/ 6 w 43"/>
                <a:gd name="T39" fmla="*/ 1 h 8"/>
                <a:gd name="T40" fmla="*/ 3 w 43"/>
                <a:gd name="T41" fmla="*/ 1 h 8"/>
                <a:gd name="T42" fmla="*/ 0 w 43"/>
                <a:gd name="T43" fmla="*/ 2 h 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
                <a:gd name="T67" fmla="*/ 0 h 8"/>
                <a:gd name="T68" fmla="*/ 43 w 43"/>
                <a:gd name="T69" fmla="*/ 8 h 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 h="8">
                  <a:moveTo>
                    <a:pt x="0" y="5"/>
                  </a:moveTo>
                  <a:lnTo>
                    <a:pt x="2" y="5"/>
                  </a:lnTo>
                  <a:lnTo>
                    <a:pt x="6" y="7"/>
                  </a:lnTo>
                  <a:lnTo>
                    <a:pt x="12" y="7"/>
                  </a:lnTo>
                  <a:lnTo>
                    <a:pt x="18" y="7"/>
                  </a:lnTo>
                  <a:lnTo>
                    <a:pt x="26" y="8"/>
                  </a:lnTo>
                  <a:lnTo>
                    <a:pt x="32" y="7"/>
                  </a:lnTo>
                  <a:lnTo>
                    <a:pt x="37" y="5"/>
                  </a:lnTo>
                  <a:lnTo>
                    <a:pt x="42" y="4"/>
                  </a:lnTo>
                  <a:lnTo>
                    <a:pt x="43" y="2"/>
                  </a:lnTo>
                  <a:lnTo>
                    <a:pt x="42" y="1"/>
                  </a:lnTo>
                  <a:lnTo>
                    <a:pt x="40" y="0"/>
                  </a:lnTo>
                  <a:lnTo>
                    <a:pt x="37" y="0"/>
                  </a:lnTo>
                  <a:lnTo>
                    <a:pt x="34" y="0"/>
                  </a:lnTo>
                  <a:lnTo>
                    <a:pt x="30" y="1"/>
                  </a:lnTo>
                  <a:lnTo>
                    <a:pt x="26" y="1"/>
                  </a:lnTo>
                  <a:lnTo>
                    <a:pt x="21" y="2"/>
                  </a:lnTo>
                  <a:lnTo>
                    <a:pt x="17" y="2"/>
                  </a:lnTo>
                  <a:lnTo>
                    <a:pt x="11" y="2"/>
                  </a:lnTo>
                  <a:lnTo>
                    <a:pt x="5" y="2"/>
                  </a:lnTo>
                  <a:lnTo>
                    <a:pt x="0" y="5"/>
                  </a:lnTo>
                  <a:close/>
                </a:path>
              </a:pathLst>
            </a:custGeom>
            <a:solidFill>
              <a:srgbClr val="000000"/>
            </a:solidFill>
            <a:ln w="9525">
              <a:noFill/>
              <a:round/>
              <a:headEnd/>
              <a:tailEnd/>
            </a:ln>
          </p:spPr>
          <p:txBody>
            <a:bodyPr/>
            <a:lstStyle/>
            <a:p>
              <a:endParaRPr lang="en-US"/>
            </a:p>
          </p:txBody>
        </p:sp>
        <p:sp>
          <p:nvSpPr>
            <p:cNvPr id="10473" name="Freeform 134"/>
            <p:cNvSpPr>
              <a:spLocks/>
            </p:cNvSpPr>
            <p:nvPr/>
          </p:nvSpPr>
          <p:spPr bwMode="auto">
            <a:xfrm>
              <a:off x="2271" y="3761"/>
              <a:ext cx="59" cy="69"/>
            </a:xfrm>
            <a:custGeom>
              <a:avLst/>
              <a:gdLst>
                <a:gd name="T0" fmla="*/ 42 w 118"/>
                <a:gd name="T1" fmla="*/ 69 h 139"/>
                <a:gd name="T2" fmla="*/ 42 w 118"/>
                <a:gd name="T3" fmla="*/ 66 h 139"/>
                <a:gd name="T4" fmla="*/ 42 w 118"/>
                <a:gd name="T5" fmla="*/ 60 h 139"/>
                <a:gd name="T6" fmla="*/ 44 w 118"/>
                <a:gd name="T7" fmla="*/ 53 h 139"/>
                <a:gd name="T8" fmla="*/ 48 w 118"/>
                <a:gd name="T9" fmla="*/ 46 h 139"/>
                <a:gd name="T10" fmla="*/ 51 w 118"/>
                <a:gd name="T11" fmla="*/ 43 h 139"/>
                <a:gd name="T12" fmla="*/ 54 w 118"/>
                <a:gd name="T13" fmla="*/ 39 h 139"/>
                <a:gd name="T14" fmla="*/ 57 w 118"/>
                <a:gd name="T15" fmla="*/ 33 h 139"/>
                <a:gd name="T16" fmla="*/ 59 w 118"/>
                <a:gd name="T17" fmla="*/ 26 h 139"/>
                <a:gd name="T18" fmla="*/ 59 w 118"/>
                <a:gd name="T19" fmla="*/ 20 h 139"/>
                <a:gd name="T20" fmla="*/ 57 w 118"/>
                <a:gd name="T21" fmla="*/ 13 h 139"/>
                <a:gd name="T22" fmla="*/ 53 w 118"/>
                <a:gd name="T23" fmla="*/ 7 h 139"/>
                <a:gd name="T24" fmla="*/ 44 w 118"/>
                <a:gd name="T25" fmla="*/ 2 h 139"/>
                <a:gd name="T26" fmla="*/ 34 w 118"/>
                <a:gd name="T27" fmla="*/ 0 h 139"/>
                <a:gd name="T28" fmla="*/ 25 w 118"/>
                <a:gd name="T29" fmla="*/ 0 h 139"/>
                <a:gd name="T30" fmla="*/ 17 w 118"/>
                <a:gd name="T31" fmla="*/ 2 h 139"/>
                <a:gd name="T32" fmla="*/ 11 w 118"/>
                <a:gd name="T33" fmla="*/ 6 h 139"/>
                <a:gd name="T34" fmla="*/ 5 w 118"/>
                <a:gd name="T35" fmla="*/ 12 h 139"/>
                <a:gd name="T36" fmla="*/ 2 w 118"/>
                <a:gd name="T37" fmla="*/ 17 h 139"/>
                <a:gd name="T38" fmla="*/ 0 w 118"/>
                <a:gd name="T39" fmla="*/ 23 h 139"/>
                <a:gd name="T40" fmla="*/ 1 w 118"/>
                <a:gd name="T41" fmla="*/ 28 h 139"/>
                <a:gd name="T42" fmla="*/ 3 w 118"/>
                <a:gd name="T43" fmla="*/ 32 h 139"/>
                <a:gd name="T44" fmla="*/ 6 w 118"/>
                <a:gd name="T45" fmla="*/ 37 h 139"/>
                <a:gd name="T46" fmla="*/ 9 w 118"/>
                <a:gd name="T47" fmla="*/ 42 h 139"/>
                <a:gd name="T48" fmla="*/ 14 w 118"/>
                <a:gd name="T49" fmla="*/ 47 h 139"/>
                <a:gd name="T50" fmla="*/ 18 w 118"/>
                <a:gd name="T51" fmla="*/ 51 h 139"/>
                <a:gd name="T52" fmla="*/ 21 w 118"/>
                <a:gd name="T53" fmla="*/ 55 h 139"/>
                <a:gd name="T54" fmla="*/ 23 w 118"/>
                <a:gd name="T55" fmla="*/ 58 h 139"/>
                <a:gd name="T56" fmla="*/ 24 w 118"/>
                <a:gd name="T57" fmla="*/ 61 h 139"/>
                <a:gd name="T58" fmla="*/ 24 w 118"/>
                <a:gd name="T59" fmla="*/ 63 h 139"/>
                <a:gd name="T60" fmla="*/ 24 w 118"/>
                <a:gd name="T61" fmla="*/ 66 h 139"/>
                <a:gd name="T62" fmla="*/ 24 w 118"/>
                <a:gd name="T63" fmla="*/ 69 h 139"/>
                <a:gd name="T64" fmla="*/ 24 w 118"/>
                <a:gd name="T65" fmla="*/ 69 h 139"/>
                <a:gd name="T66" fmla="*/ 42 w 118"/>
                <a:gd name="T67" fmla="*/ 69 h 1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9"/>
                <a:gd name="T104" fmla="*/ 118 w 118"/>
                <a:gd name="T105" fmla="*/ 139 h 1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9">
                  <a:moveTo>
                    <a:pt x="83" y="139"/>
                  </a:moveTo>
                  <a:lnTo>
                    <a:pt x="83" y="133"/>
                  </a:lnTo>
                  <a:lnTo>
                    <a:pt x="84" y="121"/>
                  </a:lnTo>
                  <a:lnTo>
                    <a:pt x="88" y="106"/>
                  </a:lnTo>
                  <a:lnTo>
                    <a:pt x="96" y="93"/>
                  </a:lnTo>
                  <a:lnTo>
                    <a:pt x="101" y="87"/>
                  </a:lnTo>
                  <a:lnTo>
                    <a:pt x="108" y="78"/>
                  </a:lnTo>
                  <a:lnTo>
                    <a:pt x="114" y="66"/>
                  </a:lnTo>
                  <a:lnTo>
                    <a:pt x="118" y="53"/>
                  </a:lnTo>
                  <a:lnTo>
                    <a:pt x="118" y="40"/>
                  </a:lnTo>
                  <a:lnTo>
                    <a:pt x="114" y="26"/>
                  </a:lnTo>
                  <a:lnTo>
                    <a:pt x="105" y="15"/>
                  </a:lnTo>
                  <a:lnTo>
                    <a:pt x="88" y="5"/>
                  </a:lnTo>
                  <a:lnTo>
                    <a:pt x="67" y="0"/>
                  </a:lnTo>
                  <a:lnTo>
                    <a:pt x="50" y="1"/>
                  </a:lnTo>
                  <a:lnTo>
                    <a:pt x="33" y="5"/>
                  </a:lnTo>
                  <a:lnTo>
                    <a:pt x="21" y="13"/>
                  </a:lnTo>
                  <a:lnTo>
                    <a:pt x="10" y="24"/>
                  </a:lnTo>
                  <a:lnTo>
                    <a:pt x="3" y="35"/>
                  </a:lnTo>
                  <a:lnTo>
                    <a:pt x="0" y="47"/>
                  </a:lnTo>
                  <a:lnTo>
                    <a:pt x="1" y="56"/>
                  </a:lnTo>
                  <a:lnTo>
                    <a:pt x="5" y="65"/>
                  </a:lnTo>
                  <a:lnTo>
                    <a:pt x="12" y="74"/>
                  </a:lnTo>
                  <a:lnTo>
                    <a:pt x="18" y="85"/>
                  </a:lnTo>
                  <a:lnTo>
                    <a:pt x="27" y="94"/>
                  </a:lnTo>
                  <a:lnTo>
                    <a:pt x="35" y="103"/>
                  </a:lnTo>
                  <a:lnTo>
                    <a:pt x="42" y="111"/>
                  </a:lnTo>
                  <a:lnTo>
                    <a:pt x="46" y="117"/>
                  </a:lnTo>
                  <a:lnTo>
                    <a:pt x="48" y="122"/>
                  </a:lnTo>
                  <a:lnTo>
                    <a:pt x="48" y="127"/>
                  </a:lnTo>
                  <a:lnTo>
                    <a:pt x="48" y="133"/>
                  </a:lnTo>
                  <a:lnTo>
                    <a:pt x="48" y="138"/>
                  </a:lnTo>
                  <a:lnTo>
                    <a:pt x="48" y="139"/>
                  </a:lnTo>
                  <a:lnTo>
                    <a:pt x="83" y="139"/>
                  </a:lnTo>
                  <a:close/>
                </a:path>
              </a:pathLst>
            </a:custGeom>
            <a:solidFill>
              <a:srgbClr val="FFFF00"/>
            </a:solidFill>
            <a:ln w="9525">
              <a:noFill/>
              <a:round/>
              <a:headEnd/>
              <a:tailEnd/>
            </a:ln>
          </p:spPr>
          <p:txBody>
            <a:bodyPr/>
            <a:lstStyle/>
            <a:p>
              <a:endParaRPr lang="en-US"/>
            </a:p>
          </p:txBody>
        </p:sp>
        <p:sp>
          <p:nvSpPr>
            <p:cNvPr id="10474" name="Freeform 135"/>
            <p:cNvSpPr>
              <a:spLocks/>
            </p:cNvSpPr>
            <p:nvPr/>
          </p:nvSpPr>
          <p:spPr bwMode="auto">
            <a:xfrm>
              <a:off x="2268" y="3758"/>
              <a:ext cx="66" cy="72"/>
            </a:xfrm>
            <a:custGeom>
              <a:avLst/>
              <a:gdLst>
                <a:gd name="T0" fmla="*/ 45 w 133"/>
                <a:gd name="T1" fmla="*/ 69 h 143"/>
                <a:gd name="T2" fmla="*/ 49 w 133"/>
                <a:gd name="T3" fmla="*/ 59 h 143"/>
                <a:gd name="T4" fmla="*/ 58 w 133"/>
                <a:gd name="T5" fmla="*/ 49 h 143"/>
                <a:gd name="T6" fmla="*/ 65 w 133"/>
                <a:gd name="T7" fmla="*/ 38 h 143"/>
                <a:gd name="T8" fmla="*/ 66 w 133"/>
                <a:gd name="T9" fmla="*/ 26 h 143"/>
                <a:gd name="T10" fmla="*/ 63 w 133"/>
                <a:gd name="T11" fmla="*/ 15 h 143"/>
                <a:gd name="T12" fmla="*/ 57 w 133"/>
                <a:gd name="T13" fmla="*/ 8 h 143"/>
                <a:gd name="T14" fmla="*/ 52 w 133"/>
                <a:gd name="T15" fmla="*/ 5 h 143"/>
                <a:gd name="T16" fmla="*/ 45 w 133"/>
                <a:gd name="T17" fmla="*/ 2 h 143"/>
                <a:gd name="T18" fmla="*/ 36 w 133"/>
                <a:gd name="T19" fmla="*/ 0 h 143"/>
                <a:gd name="T20" fmla="*/ 23 w 133"/>
                <a:gd name="T21" fmla="*/ 1 h 143"/>
                <a:gd name="T22" fmla="*/ 9 w 133"/>
                <a:gd name="T23" fmla="*/ 9 h 143"/>
                <a:gd name="T24" fmla="*/ 1 w 133"/>
                <a:gd name="T25" fmla="*/ 20 h 143"/>
                <a:gd name="T26" fmla="*/ 2 w 133"/>
                <a:gd name="T27" fmla="*/ 36 h 143"/>
                <a:gd name="T28" fmla="*/ 10 w 133"/>
                <a:gd name="T29" fmla="*/ 49 h 143"/>
                <a:gd name="T30" fmla="*/ 17 w 133"/>
                <a:gd name="T31" fmla="*/ 56 h 143"/>
                <a:gd name="T32" fmla="*/ 23 w 133"/>
                <a:gd name="T33" fmla="*/ 61 h 143"/>
                <a:gd name="T34" fmla="*/ 26 w 133"/>
                <a:gd name="T35" fmla="*/ 67 h 143"/>
                <a:gd name="T36" fmla="*/ 28 w 133"/>
                <a:gd name="T37" fmla="*/ 71 h 143"/>
                <a:gd name="T38" fmla="*/ 29 w 133"/>
                <a:gd name="T39" fmla="*/ 62 h 143"/>
                <a:gd name="T40" fmla="*/ 21 w 133"/>
                <a:gd name="T41" fmla="*/ 55 h 143"/>
                <a:gd name="T42" fmla="*/ 15 w 133"/>
                <a:gd name="T43" fmla="*/ 50 h 143"/>
                <a:gd name="T44" fmla="*/ 10 w 133"/>
                <a:gd name="T45" fmla="*/ 43 h 143"/>
                <a:gd name="T46" fmla="*/ 7 w 133"/>
                <a:gd name="T47" fmla="*/ 36 h 143"/>
                <a:gd name="T48" fmla="*/ 6 w 133"/>
                <a:gd name="T49" fmla="*/ 26 h 143"/>
                <a:gd name="T50" fmla="*/ 10 w 133"/>
                <a:gd name="T51" fmla="*/ 16 h 143"/>
                <a:gd name="T52" fmla="*/ 19 w 133"/>
                <a:gd name="T53" fmla="*/ 9 h 143"/>
                <a:gd name="T54" fmla="*/ 31 w 133"/>
                <a:gd name="T55" fmla="*/ 5 h 143"/>
                <a:gd name="T56" fmla="*/ 45 w 133"/>
                <a:gd name="T57" fmla="*/ 7 h 143"/>
                <a:gd name="T58" fmla="*/ 55 w 133"/>
                <a:gd name="T59" fmla="*/ 13 h 143"/>
                <a:gd name="T60" fmla="*/ 59 w 133"/>
                <a:gd name="T61" fmla="*/ 22 h 143"/>
                <a:gd name="T62" fmla="*/ 60 w 133"/>
                <a:gd name="T63" fmla="*/ 33 h 143"/>
                <a:gd name="T64" fmla="*/ 56 w 133"/>
                <a:gd name="T65" fmla="*/ 43 h 143"/>
                <a:gd name="T66" fmla="*/ 49 w 133"/>
                <a:gd name="T67" fmla="*/ 50 h 143"/>
                <a:gd name="T68" fmla="*/ 44 w 133"/>
                <a:gd name="T69" fmla="*/ 57 h 143"/>
                <a:gd name="T70" fmla="*/ 43 w 133"/>
                <a:gd name="T71" fmla="*/ 65 h 14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3"/>
                <a:gd name="T109" fmla="*/ 0 h 143"/>
                <a:gd name="T110" fmla="*/ 133 w 133"/>
                <a:gd name="T111" fmla="*/ 143 h 14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3" h="143">
                  <a:moveTo>
                    <a:pt x="91" y="141"/>
                  </a:moveTo>
                  <a:lnTo>
                    <a:pt x="91" y="137"/>
                  </a:lnTo>
                  <a:lnTo>
                    <a:pt x="94" y="128"/>
                  </a:lnTo>
                  <a:lnTo>
                    <a:pt x="98" y="117"/>
                  </a:lnTo>
                  <a:lnTo>
                    <a:pt x="106" y="108"/>
                  </a:lnTo>
                  <a:lnTo>
                    <a:pt x="117" y="98"/>
                  </a:lnTo>
                  <a:lnTo>
                    <a:pt x="125" y="86"/>
                  </a:lnTo>
                  <a:lnTo>
                    <a:pt x="130" y="75"/>
                  </a:lnTo>
                  <a:lnTo>
                    <a:pt x="133" y="63"/>
                  </a:lnTo>
                  <a:lnTo>
                    <a:pt x="133" y="51"/>
                  </a:lnTo>
                  <a:lnTo>
                    <a:pt x="132" y="39"/>
                  </a:lnTo>
                  <a:lnTo>
                    <a:pt x="126" y="29"/>
                  </a:lnTo>
                  <a:lnTo>
                    <a:pt x="119" y="20"/>
                  </a:lnTo>
                  <a:lnTo>
                    <a:pt x="115" y="16"/>
                  </a:lnTo>
                  <a:lnTo>
                    <a:pt x="110" y="13"/>
                  </a:lnTo>
                  <a:lnTo>
                    <a:pt x="105" y="9"/>
                  </a:lnTo>
                  <a:lnTo>
                    <a:pt x="98" y="6"/>
                  </a:lnTo>
                  <a:lnTo>
                    <a:pt x="90" y="3"/>
                  </a:lnTo>
                  <a:lnTo>
                    <a:pt x="82" y="1"/>
                  </a:lnTo>
                  <a:lnTo>
                    <a:pt x="73" y="0"/>
                  </a:lnTo>
                  <a:lnTo>
                    <a:pt x="62" y="0"/>
                  </a:lnTo>
                  <a:lnTo>
                    <a:pt x="46" y="2"/>
                  </a:lnTo>
                  <a:lnTo>
                    <a:pt x="31" y="8"/>
                  </a:lnTo>
                  <a:lnTo>
                    <a:pt x="19" y="17"/>
                  </a:lnTo>
                  <a:lnTo>
                    <a:pt x="8" y="28"/>
                  </a:lnTo>
                  <a:lnTo>
                    <a:pt x="3" y="40"/>
                  </a:lnTo>
                  <a:lnTo>
                    <a:pt x="0" y="55"/>
                  </a:lnTo>
                  <a:lnTo>
                    <a:pt x="4" y="71"/>
                  </a:lnTo>
                  <a:lnTo>
                    <a:pt x="13" y="89"/>
                  </a:lnTo>
                  <a:lnTo>
                    <a:pt x="21" y="98"/>
                  </a:lnTo>
                  <a:lnTo>
                    <a:pt x="28" y="106"/>
                  </a:lnTo>
                  <a:lnTo>
                    <a:pt x="35" y="112"/>
                  </a:lnTo>
                  <a:lnTo>
                    <a:pt x="42" y="116"/>
                  </a:lnTo>
                  <a:lnTo>
                    <a:pt x="46" y="121"/>
                  </a:lnTo>
                  <a:lnTo>
                    <a:pt x="51" y="127"/>
                  </a:lnTo>
                  <a:lnTo>
                    <a:pt x="53" y="134"/>
                  </a:lnTo>
                  <a:lnTo>
                    <a:pt x="54" y="143"/>
                  </a:lnTo>
                  <a:lnTo>
                    <a:pt x="57" y="141"/>
                  </a:lnTo>
                  <a:lnTo>
                    <a:pt x="60" y="134"/>
                  </a:lnTo>
                  <a:lnTo>
                    <a:pt x="59" y="124"/>
                  </a:lnTo>
                  <a:lnTo>
                    <a:pt x="49" y="114"/>
                  </a:lnTo>
                  <a:lnTo>
                    <a:pt x="43" y="109"/>
                  </a:lnTo>
                  <a:lnTo>
                    <a:pt x="37" y="105"/>
                  </a:lnTo>
                  <a:lnTo>
                    <a:pt x="31" y="99"/>
                  </a:lnTo>
                  <a:lnTo>
                    <a:pt x="26" y="93"/>
                  </a:lnTo>
                  <a:lnTo>
                    <a:pt x="21" y="86"/>
                  </a:lnTo>
                  <a:lnTo>
                    <a:pt x="18" y="79"/>
                  </a:lnTo>
                  <a:lnTo>
                    <a:pt x="15" y="71"/>
                  </a:lnTo>
                  <a:lnTo>
                    <a:pt x="13" y="62"/>
                  </a:lnTo>
                  <a:lnTo>
                    <a:pt x="13" y="51"/>
                  </a:lnTo>
                  <a:lnTo>
                    <a:pt x="16" y="41"/>
                  </a:lnTo>
                  <a:lnTo>
                    <a:pt x="21" y="32"/>
                  </a:lnTo>
                  <a:lnTo>
                    <a:pt x="29" y="24"/>
                  </a:lnTo>
                  <a:lnTo>
                    <a:pt x="38" y="17"/>
                  </a:lnTo>
                  <a:lnTo>
                    <a:pt x="50" y="13"/>
                  </a:lnTo>
                  <a:lnTo>
                    <a:pt x="62" y="10"/>
                  </a:lnTo>
                  <a:lnTo>
                    <a:pt x="77" y="10"/>
                  </a:lnTo>
                  <a:lnTo>
                    <a:pt x="91" y="13"/>
                  </a:lnTo>
                  <a:lnTo>
                    <a:pt x="102" y="18"/>
                  </a:lnTo>
                  <a:lnTo>
                    <a:pt x="111" y="25"/>
                  </a:lnTo>
                  <a:lnTo>
                    <a:pt x="117" y="34"/>
                  </a:lnTo>
                  <a:lnTo>
                    <a:pt x="119" y="44"/>
                  </a:lnTo>
                  <a:lnTo>
                    <a:pt x="120" y="55"/>
                  </a:lnTo>
                  <a:lnTo>
                    <a:pt x="120" y="66"/>
                  </a:lnTo>
                  <a:lnTo>
                    <a:pt x="117" y="76"/>
                  </a:lnTo>
                  <a:lnTo>
                    <a:pt x="112" y="85"/>
                  </a:lnTo>
                  <a:lnTo>
                    <a:pt x="106" y="93"/>
                  </a:lnTo>
                  <a:lnTo>
                    <a:pt x="99" y="100"/>
                  </a:lnTo>
                  <a:lnTo>
                    <a:pt x="94" y="107"/>
                  </a:lnTo>
                  <a:lnTo>
                    <a:pt x="89" y="114"/>
                  </a:lnTo>
                  <a:lnTo>
                    <a:pt x="86" y="121"/>
                  </a:lnTo>
                  <a:lnTo>
                    <a:pt x="87" y="130"/>
                  </a:lnTo>
                  <a:lnTo>
                    <a:pt x="91" y="141"/>
                  </a:lnTo>
                  <a:close/>
                </a:path>
              </a:pathLst>
            </a:custGeom>
            <a:solidFill>
              <a:srgbClr val="000000"/>
            </a:solidFill>
            <a:ln w="9525">
              <a:noFill/>
              <a:round/>
              <a:headEnd/>
              <a:tailEnd/>
            </a:ln>
          </p:spPr>
          <p:txBody>
            <a:bodyPr/>
            <a:lstStyle/>
            <a:p>
              <a:endParaRPr lang="en-US"/>
            </a:p>
          </p:txBody>
        </p:sp>
        <p:sp>
          <p:nvSpPr>
            <p:cNvPr id="10475" name="Freeform 136"/>
            <p:cNvSpPr>
              <a:spLocks/>
            </p:cNvSpPr>
            <p:nvPr/>
          </p:nvSpPr>
          <p:spPr bwMode="auto">
            <a:xfrm>
              <a:off x="2293" y="3779"/>
              <a:ext cx="20" cy="27"/>
            </a:xfrm>
            <a:custGeom>
              <a:avLst/>
              <a:gdLst>
                <a:gd name="T0" fmla="*/ 11 w 39"/>
                <a:gd name="T1" fmla="*/ 0 h 54"/>
                <a:gd name="T2" fmla="*/ 10 w 39"/>
                <a:gd name="T3" fmla="*/ 0 h 54"/>
                <a:gd name="T4" fmla="*/ 8 w 39"/>
                <a:gd name="T5" fmla="*/ 1 h 54"/>
                <a:gd name="T6" fmla="*/ 5 w 39"/>
                <a:gd name="T7" fmla="*/ 2 h 54"/>
                <a:gd name="T8" fmla="*/ 3 w 39"/>
                <a:gd name="T9" fmla="*/ 3 h 54"/>
                <a:gd name="T10" fmla="*/ 1 w 39"/>
                <a:gd name="T11" fmla="*/ 3 h 54"/>
                <a:gd name="T12" fmla="*/ 0 w 39"/>
                <a:gd name="T13" fmla="*/ 5 h 54"/>
                <a:gd name="T14" fmla="*/ 1 w 39"/>
                <a:gd name="T15" fmla="*/ 6 h 54"/>
                <a:gd name="T16" fmla="*/ 3 w 39"/>
                <a:gd name="T17" fmla="*/ 7 h 54"/>
                <a:gd name="T18" fmla="*/ 9 w 39"/>
                <a:gd name="T19" fmla="*/ 10 h 54"/>
                <a:gd name="T20" fmla="*/ 12 w 39"/>
                <a:gd name="T21" fmla="*/ 11 h 54"/>
                <a:gd name="T22" fmla="*/ 12 w 39"/>
                <a:gd name="T23" fmla="*/ 13 h 54"/>
                <a:gd name="T24" fmla="*/ 8 w 39"/>
                <a:gd name="T25" fmla="*/ 14 h 54"/>
                <a:gd name="T26" fmla="*/ 5 w 39"/>
                <a:gd name="T27" fmla="*/ 18 h 54"/>
                <a:gd name="T28" fmla="*/ 4 w 39"/>
                <a:gd name="T29" fmla="*/ 21 h 54"/>
                <a:gd name="T30" fmla="*/ 7 w 39"/>
                <a:gd name="T31" fmla="*/ 25 h 54"/>
                <a:gd name="T32" fmla="*/ 12 w 39"/>
                <a:gd name="T33" fmla="*/ 27 h 54"/>
                <a:gd name="T34" fmla="*/ 11 w 39"/>
                <a:gd name="T35" fmla="*/ 26 h 54"/>
                <a:gd name="T36" fmla="*/ 10 w 39"/>
                <a:gd name="T37" fmla="*/ 23 h 54"/>
                <a:gd name="T38" fmla="*/ 10 w 39"/>
                <a:gd name="T39" fmla="*/ 19 h 54"/>
                <a:gd name="T40" fmla="*/ 14 w 39"/>
                <a:gd name="T41" fmla="*/ 17 h 54"/>
                <a:gd name="T42" fmla="*/ 18 w 39"/>
                <a:gd name="T43" fmla="*/ 15 h 54"/>
                <a:gd name="T44" fmla="*/ 20 w 39"/>
                <a:gd name="T45" fmla="*/ 12 h 54"/>
                <a:gd name="T46" fmla="*/ 19 w 39"/>
                <a:gd name="T47" fmla="*/ 10 h 54"/>
                <a:gd name="T48" fmla="*/ 17 w 39"/>
                <a:gd name="T49" fmla="*/ 7 h 54"/>
                <a:gd name="T50" fmla="*/ 13 w 39"/>
                <a:gd name="T51" fmla="*/ 7 h 54"/>
                <a:gd name="T52" fmla="*/ 10 w 39"/>
                <a:gd name="T53" fmla="*/ 5 h 54"/>
                <a:gd name="T54" fmla="*/ 8 w 39"/>
                <a:gd name="T55" fmla="*/ 3 h 54"/>
                <a:gd name="T56" fmla="*/ 11 w 39"/>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
                <a:gd name="T88" fmla="*/ 0 h 54"/>
                <a:gd name="T89" fmla="*/ 39 w 39"/>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 h="54">
                  <a:moveTo>
                    <a:pt x="21" y="0"/>
                  </a:moveTo>
                  <a:lnTo>
                    <a:pt x="20" y="0"/>
                  </a:lnTo>
                  <a:lnTo>
                    <a:pt x="16" y="1"/>
                  </a:lnTo>
                  <a:lnTo>
                    <a:pt x="10" y="3"/>
                  </a:lnTo>
                  <a:lnTo>
                    <a:pt x="6" y="5"/>
                  </a:lnTo>
                  <a:lnTo>
                    <a:pt x="2" y="7"/>
                  </a:lnTo>
                  <a:lnTo>
                    <a:pt x="0" y="9"/>
                  </a:lnTo>
                  <a:lnTo>
                    <a:pt x="1" y="12"/>
                  </a:lnTo>
                  <a:lnTo>
                    <a:pt x="6" y="14"/>
                  </a:lnTo>
                  <a:lnTo>
                    <a:pt x="18" y="19"/>
                  </a:lnTo>
                  <a:lnTo>
                    <a:pt x="24" y="22"/>
                  </a:lnTo>
                  <a:lnTo>
                    <a:pt x="24" y="26"/>
                  </a:lnTo>
                  <a:lnTo>
                    <a:pt x="16" y="29"/>
                  </a:lnTo>
                  <a:lnTo>
                    <a:pt x="9" y="35"/>
                  </a:lnTo>
                  <a:lnTo>
                    <a:pt x="8" y="42"/>
                  </a:lnTo>
                  <a:lnTo>
                    <a:pt x="14" y="50"/>
                  </a:lnTo>
                  <a:lnTo>
                    <a:pt x="24" y="54"/>
                  </a:lnTo>
                  <a:lnTo>
                    <a:pt x="22" y="52"/>
                  </a:lnTo>
                  <a:lnTo>
                    <a:pt x="20" y="45"/>
                  </a:lnTo>
                  <a:lnTo>
                    <a:pt x="20" y="38"/>
                  </a:lnTo>
                  <a:lnTo>
                    <a:pt x="28" y="34"/>
                  </a:lnTo>
                  <a:lnTo>
                    <a:pt x="36" y="30"/>
                  </a:lnTo>
                  <a:lnTo>
                    <a:pt x="39" y="24"/>
                  </a:lnTo>
                  <a:lnTo>
                    <a:pt x="38" y="20"/>
                  </a:lnTo>
                  <a:lnTo>
                    <a:pt x="33" y="15"/>
                  </a:lnTo>
                  <a:lnTo>
                    <a:pt x="26" y="13"/>
                  </a:lnTo>
                  <a:lnTo>
                    <a:pt x="20" y="9"/>
                  </a:lnTo>
                  <a:lnTo>
                    <a:pt x="16" y="6"/>
                  </a:lnTo>
                  <a:lnTo>
                    <a:pt x="21" y="0"/>
                  </a:lnTo>
                  <a:close/>
                </a:path>
              </a:pathLst>
            </a:custGeom>
            <a:solidFill>
              <a:srgbClr val="000000"/>
            </a:solidFill>
            <a:ln w="9525">
              <a:noFill/>
              <a:round/>
              <a:headEnd/>
              <a:tailEnd/>
            </a:ln>
          </p:spPr>
          <p:txBody>
            <a:bodyPr/>
            <a:lstStyle/>
            <a:p>
              <a:endParaRPr lang="en-US"/>
            </a:p>
          </p:txBody>
        </p:sp>
        <p:sp>
          <p:nvSpPr>
            <p:cNvPr id="10476" name="Freeform 137"/>
            <p:cNvSpPr>
              <a:spLocks/>
            </p:cNvSpPr>
            <p:nvPr/>
          </p:nvSpPr>
          <p:spPr bwMode="auto">
            <a:xfrm>
              <a:off x="2342" y="3758"/>
              <a:ext cx="22" cy="12"/>
            </a:xfrm>
            <a:custGeom>
              <a:avLst/>
              <a:gdLst>
                <a:gd name="T0" fmla="*/ 0 w 44"/>
                <a:gd name="T1" fmla="*/ 12 h 23"/>
                <a:gd name="T2" fmla="*/ 1 w 44"/>
                <a:gd name="T3" fmla="*/ 11 h 23"/>
                <a:gd name="T4" fmla="*/ 3 w 44"/>
                <a:gd name="T5" fmla="*/ 9 h 23"/>
                <a:gd name="T6" fmla="*/ 6 w 44"/>
                <a:gd name="T7" fmla="*/ 7 h 23"/>
                <a:gd name="T8" fmla="*/ 10 w 44"/>
                <a:gd name="T9" fmla="*/ 4 h 23"/>
                <a:gd name="T10" fmla="*/ 13 w 44"/>
                <a:gd name="T11" fmla="*/ 1 h 23"/>
                <a:gd name="T12" fmla="*/ 17 w 44"/>
                <a:gd name="T13" fmla="*/ 0 h 23"/>
                <a:gd name="T14" fmla="*/ 20 w 44"/>
                <a:gd name="T15" fmla="*/ 0 h 23"/>
                <a:gd name="T16" fmla="*/ 22 w 44"/>
                <a:gd name="T17" fmla="*/ 2 h 23"/>
                <a:gd name="T18" fmla="*/ 22 w 44"/>
                <a:gd name="T19" fmla="*/ 4 h 23"/>
                <a:gd name="T20" fmla="*/ 20 w 44"/>
                <a:gd name="T21" fmla="*/ 7 h 23"/>
                <a:gd name="T22" fmla="*/ 16 w 44"/>
                <a:gd name="T23" fmla="*/ 8 h 23"/>
                <a:gd name="T24" fmla="*/ 12 w 44"/>
                <a:gd name="T25" fmla="*/ 9 h 23"/>
                <a:gd name="T26" fmla="*/ 7 w 44"/>
                <a:gd name="T27" fmla="*/ 11 h 23"/>
                <a:gd name="T28" fmla="*/ 4 w 44"/>
                <a:gd name="T29" fmla="*/ 11 h 23"/>
                <a:gd name="T30" fmla="*/ 1 w 44"/>
                <a:gd name="T31" fmla="*/ 12 h 23"/>
                <a:gd name="T32" fmla="*/ 0 w 44"/>
                <a:gd name="T33" fmla="*/ 1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0" y="23"/>
                  </a:moveTo>
                  <a:lnTo>
                    <a:pt x="1" y="22"/>
                  </a:lnTo>
                  <a:lnTo>
                    <a:pt x="6" y="17"/>
                  </a:lnTo>
                  <a:lnTo>
                    <a:pt x="11" y="13"/>
                  </a:lnTo>
                  <a:lnTo>
                    <a:pt x="19" y="7"/>
                  </a:lnTo>
                  <a:lnTo>
                    <a:pt x="26" y="2"/>
                  </a:lnTo>
                  <a:lnTo>
                    <a:pt x="34" y="0"/>
                  </a:lnTo>
                  <a:lnTo>
                    <a:pt x="40" y="0"/>
                  </a:lnTo>
                  <a:lnTo>
                    <a:pt x="44" y="3"/>
                  </a:lnTo>
                  <a:lnTo>
                    <a:pt x="44" y="8"/>
                  </a:lnTo>
                  <a:lnTo>
                    <a:pt x="39" y="13"/>
                  </a:lnTo>
                  <a:lnTo>
                    <a:pt x="32" y="16"/>
                  </a:lnTo>
                  <a:lnTo>
                    <a:pt x="24" y="18"/>
                  </a:lnTo>
                  <a:lnTo>
                    <a:pt x="15" y="21"/>
                  </a:lnTo>
                  <a:lnTo>
                    <a:pt x="8" y="22"/>
                  </a:lnTo>
                  <a:lnTo>
                    <a:pt x="2" y="23"/>
                  </a:lnTo>
                  <a:lnTo>
                    <a:pt x="0" y="23"/>
                  </a:lnTo>
                  <a:close/>
                </a:path>
              </a:pathLst>
            </a:custGeom>
            <a:solidFill>
              <a:srgbClr val="000000"/>
            </a:solidFill>
            <a:ln w="9525">
              <a:noFill/>
              <a:round/>
              <a:headEnd/>
              <a:tailEnd/>
            </a:ln>
          </p:spPr>
          <p:txBody>
            <a:bodyPr/>
            <a:lstStyle/>
            <a:p>
              <a:endParaRPr lang="en-US"/>
            </a:p>
          </p:txBody>
        </p:sp>
        <p:sp>
          <p:nvSpPr>
            <p:cNvPr id="10477" name="Freeform 138"/>
            <p:cNvSpPr>
              <a:spLocks/>
            </p:cNvSpPr>
            <p:nvPr/>
          </p:nvSpPr>
          <p:spPr bwMode="auto">
            <a:xfrm>
              <a:off x="2349" y="3782"/>
              <a:ext cx="20" cy="6"/>
            </a:xfrm>
            <a:custGeom>
              <a:avLst/>
              <a:gdLst>
                <a:gd name="T0" fmla="*/ 0 w 40"/>
                <a:gd name="T1" fmla="*/ 3 h 14"/>
                <a:gd name="T2" fmla="*/ 1 w 40"/>
                <a:gd name="T3" fmla="*/ 3 h 14"/>
                <a:gd name="T4" fmla="*/ 3 w 40"/>
                <a:gd name="T5" fmla="*/ 3 h 14"/>
                <a:gd name="T6" fmla="*/ 6 w 40"/>
                <a:gd name="T7" fmla="*/ 1 h 14"/>
                <a:gd name="T8" fmla="*/ 10 w 40"/>
                <a:gd name="T9" fmla="*/ 0 h 14"/>
                <a:gd name="T10" fmla="*/ 14 w 40"/>
                <a:gd name="T11" fmla="*/ 0 h 14"/>
                <a:gd name="T12" fmla="*/ 17 w 40"/>
                <a:gd name="T13" fmla="*/ 0 h 14"/>
                <a:gd name="T14" fmla="*/ 20 w 40"/>
                <a:gd name="T15" fmla="*/ 1 h 14"/>
                <a:gd name="T16" fmla="*/ 20 w 40"/>
                <a:gd name="T17" fmla="*/ 3 h 14"/>
                <a:gd name="T18" fmla="*/ 19 w 40"/>
                <a:gd name="T19" fmla="*/ 5 h 14"/>
                <a:gd name="T20" fmla="*/ 17 w 40"/>
                <a:gd name="T21" fmla="*/ 6 h 14"/>
                <a:gd name="T22" fmla="*/ 13 w 40"/>
                <a:gd name="T23" fmla="*/ 6 h 14"/>
                <a:gd name="T24" fmla="*/ 10 w 40"/>
                <a:gd name="T25" fmla="*/ 6 h 14"/>
                <a:gd name="T26" fmla="*/ 6 w 40"/>
                <a:gd name="T27" fmla="*/ 5 h 14"/>
                <a:gd name="T28" fmla="*/ 3 w 40"/>
                <a:gd name="T29" fmla="*/ 4 h 14"/>
                <a:gd name="T30" fmla="*/ 1 w 40"/>
                <a:gd name="T31" fmla="*/ 4 h 14"/>
                <a:gd name="T32" fmla="*/ 0 w 40"/>
                <a:gd name="T33" fmla="*/ 3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4"/>
                <a:gd name="T53" fmla="*/ 40 w 40"/>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4">
                  <a:moveTo>
                    <a:pt x="0" y="8"/>
                  </a:moveTo>
                  <a:lnTo>
                    <a:pt x="2" y="7"/>
                  </a:lnTo>
                  <a:lnTo>
                    <a:pt x="6" y="6"/>
                  </a:lnTo>
                  <a:lnTo>
                    <a:pt x="13" y="3"/>
                  </a:lnTo>
                  <a:lnTo>
                    <a:pt x="20" y="1"/>
                  </a:lnTo>
                  <a:lnTo>
                    <a:pt x="28" y="0"/>
                  </a:lnTo>
                  <a:lnTo>
                    <a:pt x="34" y="0"/>
                  </a:lnTo>
                  <a:lnTo>
                    <a:pt x="39" y="2"/>
                  </a:lnTo>
                  <a:lnTo>
                    <a:pt x="40" y="7"/>
                  </a:lnTo>
                  <a:lnTo>
                    <a:pt x="38" y="12"/>
                  </a:lnTo>
                  <a:lnTo>
                    <a:pt x="33" y="14"/>
                  </a:lnTo>
                  <a:lnTo>
                    <a:pt x="26" y="14"/>
                  </a:lnTo>
                  <a:lnTo>
                    <a:pt x="19" y="14"/>
                  </a:lnTo>
                  <a:lnTo>
                    <a:pt x="12" y="12"/>
                  </a:lnTo>
                  <a:lnTo>
                    <a:pt x="5" y="10"/>
                  </a:lnTo>
                  <a:lnTo>
                    <a:pt x="1" y="9"/>
                  </a:lnTo>
                  <a:lnTo>
                    <a:pt x="0" y="8"/>
                  </a:lnTo>
                  <a:close/>
                </a:path>
              </a:pathLst>
            </a:custGeom>
            <a:solidFill>
              <a:srgbClr val="000000"/>
            </a:solidFill>
            <a:ln w="9525">
              <a:noFill/>
              <a:round/>
              <a:headEnd/>
              <a:tailEnd/>
            </a:ln>
          </p:spPr>
          <p:txBody>
            <a:bodyPr/>
            <a:lstStyle/>
            <a:p>
              <a:endParaRPr lang="en-US"/>
            </a:p>
          </p:txBody>
        </p:sp>
        <p:sp>
          <p:nvSpPr>
            <p:cNvPr id="10478" name="Freeform 139"/>
            <p:cNvSpPr>
              <a:spLocks/>
            </p:cNvSpPr>
            <p:nvPr/>
          </p:nvSpPr>
          <p:spPr bwMode="auto">
            <a:xfrm>
              <a:off x="2349" y="3802"/>
              <a:ext cx="20" cy="10"/>
            </a:xfrm>
            <a:custGeom>
              <a:avLst/>
              <a:gdLst>
                <a:gd name="T0" fmla="*/ 0 w 39"/>
                <a:gd name="T1" fmla="*/ 0 h 21"/>
                <a:gd name="T2" fmla="*/ 1 w 39"/>
                <a:gd name="T3" fmla="*/ 0 h 21"/>
                <a:gd name="T4" fmla="*/ 4 w 39"/>
                <a:gd name="T5" fmla="*/ 0 h 21"/>
                <a:gd name="T6" fmla="*/ 7 w 39"/>
                <a:gd name="T7" fmla="*/ 1 h 21"/>
                <a:gd name="T8" fmla="*/ 11 w 39"/>
                <a:gd name="T9" fmla="*/ 2 h 21"/>
                <a:gd name="T10" fmla="*/ 15 w 39"/>
                <a:gd name="T11" fmla="*/ 3 h 21"/>
                <a:gd name="T12" fmla="*/ 18 w 39"/>
                <a:gd name="T13" fmla="*/ 5 h 21"/>
                <a:gd name="T14" fmla="*/ 20 w 39"/>
                <a:gd name="T15" fmla="*/ 6 h 21"/>
                <a:gd name="T16" fmla="*/ 19 w 39"/>
                <a:gd name="T17" fmla="*/ 8 h 21"/>
                <a:gd name="T18" fmla="*/ 17 w 39"/>
                <a:gd name="T19" fmla="*/ 10 h 21"/>
                <a:gd name="T20" fmla="*/ 14 w 39"/>
                <a:gd name="T21" fmla="*/ 10 h 21"/>
                <a:gd name="T22" fmla="*/ 10 w 39"/>
                <a:gd name="T23" fmla="*/ 9 h 21"/>
                <a:gd name="T24" fmla="*/ 8 w 39"/>
                <a:gd name="T25" fmla="*/ 7 h 21"/>
                <a:gd name="T26" fmla="*/ 5 w 39"/>
                <a:gd name="T27" fmla="*/ 5 h 21"/>
                <a:gd name="T28" fmla="*/ 2 w 39"/>
                <a:gd name="T29" fmla="*/ 2 h 21"/>
                <a:gd name="T30" fmla="*/ 1 w 39"/>
                <a:gd name="T31" fmla="*/ 0 h 21"/>
                <a:gd name="T32" fmla="*/ 0 w 39"/>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21"/>
                <a:gd name="T53" fmla="*/ 39 w 39"/>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21">
                  <a:moveTo>
                    <a:pt x="0" y="0"/>
                  </a:moveTo>
                  <a:lnTo>
                    <a:pt x="2" y="0"/>
                  </a:lnTo>
                  <a:lnTo>
                    <a:pt x="7" y="1"/>
                  </a:lnTo>
                  <a:lnTo>
                    <a:pt x="14" y="3"/>
                  </a:lnTo>
                  <a:lnTo>
                    <a:pt x="22" y="5"/>
                  </a:lnTo>
                  <a:lnTo>
                    <a:pt x="30" y="7"/>
                  </a:lnTo>
                  <a:lnTo>
                    <a:pt x="35" y="10"/>
                  </a:lnTo>
                  <a:lnTo>
                    <a:pt x="39" y="13"/>
                  </a:lnTo>
                  <a:lnTo>
                    <a:pt x="38" y="16"/>
                  </a:lnTo>
                  <a:lnTo>
                    <a:pt x="33" y="20"/>
                  </a:lnTo>
                  <a:lnTo>
                    <a:pt x="27" y="21"/>
                  </a:lnTo>
                  <a:lnTo>
                    <a:pt x="20" y="19"/>
                  </a:lnTo>
                  <a:lnTo>
                    <a:pt x="15" y="14"/>
                  </a:lnTo>
                  <a:lnTo>
                    <a:pt x="9" y="10"/>
                  </a:lnTo>
                  <a:lnTo>
                    <a:pt x="4" y="5"/>
                  </a:lnTo>
                  <a:lnTo>
                    <a:pt x="1" y="1"/>
                  </a:lnTo>
                  <a:lnTo>
                    <a:pt x="0" y="0"/>
                  </a:lnTo>
                  <a:close/>
                </a:path>
              </a:pathLst>
            </a:custGeom>
            <a:solidFill>
              <a:srgbClr val="000000"/>
            </a:solidFill>
            <a:ln w="9525">
              <a:noFill/>
              <a:round/>
              <a:headEnd/>
              <a:tailEnd/>
            </a:ln>
          </p:spPr>
          <p:txBody>
            <a:bodyPr/>
            <a:lstStyle/>
            <a:p>
              <a:endParaRPr lang="en-US"/>
            </a:p>
          </p:txBody>
        </p:sp>
        <p:sp>
          <p:nvSpPr>
            <p:cNvPr id="10479" name="Freeform 140"/>
            <p:cNvSpPr>
              <a:spLocks/>
            </p:cNvSpPr>
            <p:nvPr/>
          </p:nvSpPr>
          <p:spPr bwMode="auto">
            <a:xfrm>
              <a:off x="2241" y="3760"/>
              <a:ext cx="22" cy="11"/>
            </a:xfrm>
            <a:custGeom>
              <a:avLst/>
              <a:gdLst>
                <a:gd name="T0" fmla="*/ 22 w 44"/>
                <a:gd name="T1" fmla="*/ 11 h 23"/>
                <a:gd name="T2" fmla="*/ 22 w 44"/>
                <a:gd name="T3" fmla="*/ 11 h 23"/>
                <a:gd name="T4" fmla="*/ 19 w 44"/>
                <a:gd name="T5" fmla="*/ 9 h 23"/>
                <a:gd name="T6" fmla="*/ 16 w 44"/>
                <a:gd name="T7" fmla="*/ 6 h 23"/>
                <a:gd name="T8" fmla="*/ 12 w 44"/>
                <a:gd name="T9" fmla="*/ 4 h 23"/>
                <a:gd name="T10" fmla="*/ 9 w 44"/>
                <a:gd name="T11" fmla="*/ 2 h 23"/>
                <a:gd name="T12" fmla="*/ 5 w 44"/>
                <a:gd name="T13" fmla="*/ 0 h 23"/>
                <a:gd name="T14" fmla="*/ 2 w 44"/>
                <a:gd name="T15" fmla="*/ 0 h 23"/>
                <a:gd name="T16" fmla="*/ 0 w 44"/>
                <a:gd name="T17" fmla="*/ 2 h 23"/>
                <a:gd name="T18" fmla="*/ 0 w 44"/>
                <a:gd name="T19" fmla="*/ 4 h 23"/>
                <a:gd name="T20" fmla="*/ 3 w 44"/>
                <a:gd name="T21" fmla="*/ 6 h 23"/>
                <a:gd name="T22" fmla="*/ 6 w 44"/>
                <a:gd name="T23" fmla="*/ 8 h 23"/>
                <a:gd name="T24" fmla="*/ 10 w 44"/>
                <a:gd name="T25" fmla="*/ 9 h 23"/>
                <a:gd name="T26" fmla="*/ 14 w 44"/>
                <a:gd name="T27" fmla="*/ 10 h 23"/>
                <a:gd name="T28" fmla="*/ 18 w 44"/>
                <a:gd name="T29" fmla="*/ 11 h 23"/>
                <a:gd name="T30" fmla="*/ 21 w 44"/>
                <a:gd name="T31" fmla="*/ 11 h 23"/>
                <a:gd name="T32" fmla="*/ 22 w 44"/>
                <a:gd name="T33" fmla="*/ 11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44" y="23"/>
                  </a:moveTo>
                  <a:lnTo>
                    <a:pt x="43" y="22"/>
                  </a:lnTo>
                  <a:lnTo>
                    <a:pt x="38" y="19"/>
                  </a:lnTo>
                  <a:lnTo>
                    <a:pt x="32" y="13"/>
                  </a:lnTo>
                  <a:lnTo>
                    <a:pt x="24" y="8"/>
                  </a:lnTo>
                  <a:lnTo>
                    <a:pt x="17" y="4"/>
                  </a:lnTo>
                  <a:lnTo>
                    <a:pt x="9" y="0"/>
                  </a:lnTo>
                  <a:lnTo>
                    <a:pt x="4" y="0"/>
                  </a:lnTo>
                  <a:lnTo>
                    <a:pt x="0" y="4"/>
                  </a:lnTo>
                  <a:lnTo>
                    <a:pt x="0" y="8"/>
                  </a:lnTo>
                  <a:lnTo>
                    <a:pt x="5" y="13"/>
                  </a:lnTo>
                  <a:lnTo>
                    <a:pt x="12" y="16"/>
                  </a:lnTo>
                  <a:lnTo>
                    <a:pt x="20" y="19"/>
                  </a:lnTo>
                  <a:lnTo>
                    <a:pt x="29" y="21"/>
                  </a:lnTo>
                  <a:lnTo>
                    <a:pt x="36" y="22"/>
                  </a:lnTo>
                  <a:lnTo>
                    <a:pt x="42" y="23"/>
                  </a:lnTo>
                  <a:lnTo>
                    <a:pt x="44" y="23"/>
                  </a:lnTo>
                  <a:close/>
                </a:path>
              </a:pathLst>
            </a:custGeom>
            <a:solidFill>
              <a:srgbClr val="000000"/>
            </a:solidFill>
            <a:ln w="9525">
              <a:noFill/>
              <a:round/>
              <a:headEnd/>
              <a:tailEnd/>
            </a:ln>
          </p:spPr>
          <p:txBody>
            <a:bodyPr/>
            <a:lstStyle/>
            <a:p>
              <a:endParaRPr lang="en-US"/>
            </a:p>
          </p:txBody>
        </p:sp>
        <p:sp>
          <p:nvSpPr>
            <p:cNvPr id="10480" name="Freeform 141"/>
            <p:cNvSpPr>
              <a:spLocks/>
            </p:cNvSpPr>
            <p:nvPr/>
          </p:nvSpPr>
          <p:spPr bwMode="auto">
            <a:xfrm>
              <a:off x="2235" y="3783"/>
              <a:ext cx="22" cy="7"/>
            </a:xfrm>
            <a:custGeom>
              <a:avLst/>
              <a:gdLst>
                <a:gd name="T0" fmla="*/ 22 w 42"/>
                <a:gd name="T1" fmla="*/ 5 h 14"/>
                <a:gd name="T2" fmla="*/ 21 w 42"/>
                <a:gd name="T3" fmla="*/ 4 h 14"/>
                <a:gd name="T4" fmla="*/ 18 w 42"/>
                <a:gd name="T5" fmla="*/ 3 h 14"/>
                <a:gd name="T6" fmla="*/ 15 w 42"/>
                <a:gd name="T7" fmla="*/ 2 h 14"/>
                <a:gd name="T8" fmla="*/ 10 w 42"/>
                <a:gd name="T9" fmla="*/ 1 h 14"/>
                <a:gd name="T10" fmla="*/ 6 w 42"/>
                <a:gd name="T11" fmla="*/ 0 h 14"/>
                <a:gd name="T12" fmla="*/ 3 w 42"/>
                <a:gd name="T13" fmla="*/ 0 h 14"/>
                <a:gd name="T14" fmla="*/ 1 w 42"/>
                <a:gd name="T15" fmla="*/ 2 h 14"/>
                <a:gd name="T16" fmla="*/ 0 w 42"/>
                <a:gd name="T17" fmla="*/ 4 h 14"/>
                <a:gd name="T18" fmla="*/ 1 w 42"/>
                <a:gd name="T19" fmla="*/ 6 h 14"/>
                <a:gd name="T20" fmla="*/ 4 w 42"/>
                <a:gd name="T21" fmla="*/ 7 h 14"/>
                <a:gd name="T22" fmla="*/ 8 w 42"/>
                <a:gd name="T23" fmla="*/ 7 h 14"/>
                <a:gd name="T24" fmla="*/ 11 w 42"/>
                <a:gd name="T25" fmla="*/ 7 h 14"/>
                <a:gd name="T26" fmla="*/ 16 w 42"/>
                <a:gd name="T27" fmla="*/ 6 h 14"/>
                <a:gd name="T28" fmla="*/ 19 w 42"/>
                <a:gd name="T29" fmla="*/ 6 h 14"/>
                <a:gd name="T30" fmla="*/ 21 w 42"/>
                <a:gd name="T31" fmla="*/ 5 h 14"/>
                <a:gd name="T32" fmla="*/ 22 w 42"/>
                <a:gd name="T33" fmla="*/ 5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14"/>
                <a:gd name="T53" fmla="*/ 42 w 42"/>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14">
                  <a:moveTo>
                    <a:pt x="42" y="9"/>
                  </a:moveTo>
                  <a:lnTo>
                    <a:pt x="40" y="7"/>
                  </a:lnTo>
                  <a:lnTo>
                    <a:pt x="35" y="6"/>
                  </a:lnTo>
                  <a:lnTo>
                    <a:pt x="28" y="4"/>
                  </a:lnTo>
                  <a:lnTo>
                    <a:pt x="19" y="2"/>
                  </a:lnTo>
                  <a:lnTo>
                    <a:pt x="11" y="0"/>
                  </a:lnTo>
                  <a:lnTo>
                    <a:pt x="5" y="0"/>
                  </a:lnTo>
                  <a:lnTo>
                    <a:pt x="1" y="3"/>
                  </a:lnTo>
                  <a:lnTo>
                    <a:pt x="0" y="7"/>
                  </a:lnTo>
                  <a:lnTo>
                    <a:pt x="2" y="12"/>
                  </a:lnTo>
                  <a:lnTo>
                    <a:pt x="8" y="14"/>
                  </a:lnTo>
                  <a:lnTo>
                    <a:pt x="15" y="14"/>
                  </a:lnTo>
                  <a:lnTo>
                    <a:pt x="21" y="14"/>
                  </a:lnTo>
                  <a:lnTo>
                    <a:pt x="30" y="12"/>
                  </a:lnTo>
                  <a:lnTo>
                    <a:pt x="36" y="11"/>
                  </a:lnTo>
                  <a:lnTo>
                    <a:pt x="40" y="10"/>
                  </a:lnTo>
                  <a:lnTo>
                    <a:pt x="42" y="9"/>
                  </a:lnTo>
                  <a:close/>
                </a:path>
              </a:pathLst>
            </a:custGeom>
            <a:solidFill>
              <a:srgbClr val="000000"/>
            </a:solidFill>
            <a:ln w="9525">
              <a:noFill/>
              <a:round/>
              <a:headEnd/>
              <a:tailEnd/>
            </a:ln>
          </p:spPr>
          <p:txBody>
            <a:bodyPr/>
            <a:lstStyle/>
            <a:p>
              <a:endParaRPr lang="en-US"/>
            </a:p>
          </p:txBody>
        </p:sp>
        <p:sp>
          <p:nvSpPr>
            <p:cNvPr id="10481" name="Freeform 142"/>
            <p:cNvSpPr>
              <a:spLocks/>
            </p:cNvSpPr>
            <p:nvPr/>
          </p:nvSpPr>
          <p:spPr bwMode="auto">
            <a:xfrm>
              <a:off x="2238" y="3805"/>
              <a:ext cx="20" cy="11"/>
            </a:xfrm>
            <a:custGeom>
              <a:avLst/>
              <a:gdLst>
                <a:gd name="T0" fmla="*/ 20 w 40"/>
                <a:gd name="T1" fmla="*/ 0 h 22"/>
                <a:gd name="T2" fmla="*/ 19 w 40"/>
                <a:gd name="T3" fmla="*/ 0 h 22"/>
                <a:gd name="T4" fmla="*/ 17 w 40"/>
                <a:gd name="T5" fmla="*/ 1 h 22"/>
                <a:gd name="T6" fmla="*/ 13 w 40"/>
                <a:gd name="T7" fmla="*/ 1 h 22"/>
                <a:gd name="T8" fmla="*/ 9 w 40"/>
                <a:gd name="T9" fmla="*/ 3 h 22"/>
                <a:gd name="T10" fmla="*/ 5 w 40"/>
                <a:gd name="T11" fmla="*/ 3 h 22"/>
                <a:gd name="T12" fmla="*/ 2 w 40"/>
                <a:gd name="T13" fmla="*/ 6 h 22"/>
                <a:gd name="T14" fmla="*/ 0 w 40"/>
                <a:gd name="T15" fmla="*/ 7 h 22"/>
                <a:gd name="T16" fmla="*/ 1 w 40"/>
                <a:gd name="T17" fmla="*/ 9 h 22"/>
                <a:gd name="T18" fmla="*/ 3 w 40"/>
                <a:gd name="T19" fmla="*/ 11 h 22"/>
                <a:gd name="T20" fmla="*/ 6 w 40"/>
                <a:gd name="T21" fmla="*/ 11 h 22"/>
                <a:gd name="T22" fmla="*/ 10 w 40"/>
                <a:gd name="T23" fmla="*/ 10 h 22"/>
                <a:gd name="T24" fmla="*/ 12 w 40"/>
                <a:gd name="T25" fmla="*/ 7 h 22"/>
                <a:gd name="T26" fmla="*/ 15 w 40"/>
                <a:gd name="T27" fmla="*/ 5 h 22"/>
                <a:gd name="T28" fmla="*/ 18 w 40"/>
                <a:gd name="T29" fmla="*/ 3 h 22"/>
                <a:gd name="T30" fmla="*/ 19 w 40"/>
                <a:gd name="T31" fmla="*/ 1 h 22"/>
                <a:gd name="T32" fmla="*/ 20 w 40"/>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22"/>
                <a:gd name="T53" fmla="*/ 40 w 40"/>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22">
                  <a:moveTo>
                    <a:pt x="40" y="0"/>
                  </a:moveTo>
                  <a:lnTo>
                    <a:pt x="37" y="0"/>
                  </a:lnTo>
                  <a:lnTo>
                    <a:pt x="33" y="1"/>
                  </a:lnTo>
                  <a:lnTo>
                    <a:pt x="26" y="3"/>
                  </a:lnTo>
                  <a:lnTo>
                    <a:pt x="18" y="5"/>
                  </a:lnTo>
                  <a:lnTo>
                    <a:pt x="10" y="7"/>
                  </a:lnTo>
                  <a:lnTo>
                    <a:pt x="4" y="11"/>
                  </a:lnTo>
                  <a:lnTo>
                    <a:pt x="0" y="14"/>
                  </a:lnTo>
                  <a:lnTo>
                    <a:pt x="1" y="18"/>
                  </a:lnTo>
                  <a:lnTo>
                    <a:pt x="6" y="21"/>
                  </a:lnTo>
                  <a:lnTo>
                    <a:pt x="12" y="22"/>
                  </a:lnTo>
                  <a:lnTo>
                    <a:pt x="19" y="19"/>
                  </a:lnTo>
                  <a:lnTo>
                    <a:pt x="25" y="15"/>
                  </a:lnTo>
                  <a:lnTo>
                    <a:pt x="30" y="9"/>
                  </a:lnTo>
                  <a:lnTo>
                    <a:pt x="35" y="5"/>
                  </a:lnTo>
                  <a:lnTo>
                    <a:pt x="38" y="1"/>
                  </a:lnTo>
                  <a:lnTo>
                    <a:pt x="40" y="0"/>
                  </a:lnTo>
                  <a:close/>
                </a:path>
              </a:pathLst>
            </a:custGeom>
            <a:solidFill>
              <a:srgbClr val="000000"/>
            </a:solidFill>
            <a:ln w="9525">
              <a:noFill/>
              <a:round/>
              <a:headEnd/>
              <a:tailEnd/>
            </a:ln>
          </p:spPr>
          <p:txBody>
            <a:bodyPr/>
            <a:lstStyle/>
            <a:p>
              <a:endParaRPr lang="en-US"/>
            </a:p>
          </p:txBody>
        </p:sp>
        <p:sp>
          <p:nvSpPr>
            <p:cNvPr id="10482" name="Freeform 143"/>
            <p:cNvSpPr>
              <a:spLocks/>
            </p:cNvSpPr>
            <p:nvPr/>
          </p:nvSpPr>
          <p:spPr bwMode="auto">
            <a:xfrm>
              <a:off x="2310" y="3834"/>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483" name="Freeform 144"/>
            <p:cNvSpPr>
              <a:spLocks/>
            </p:cNvSpPr>
            <p:nvPr/>
          </p:nvSpPr>
          <p:spPr bwMode="auto">
            <a:xfrm>
              <a:off x="2310" y="3845"/>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484" name="Freeform 145"/>
            <p:cNvSpPr>
              <a:spLocks/>
            </p:cNvSpPr>
            <p:nvPr/>
          </p:nvSpPr>
          <p:spPr bwMode="auto">
            <a:xfrm>
              <a:off x="2310" y="3855"/>
              <a:ext cx="3" cy="1"/>
            </a:xfrm>
            <a:custGeom>
              <a:avLst/>
              <a:gdLst>
                <a:gd name="T0" fmla="*/ 2 w 6"/>
                <a:gd name="T1" fmla="*/ 1 h 4"/>
                <a:gd name="T2" fmla="*/ 3 w 6"/>
                <a:gd name="T3" fmla="*/ 1 h 4"/>
                <a:gd name="T4" fmla="*/ 3 w 6"/>
                <a:gd name="T5" fmla="*/ 1 h 4"/>
                <a:gd name="T6" fmla="*/ 3 w 6"/>
                <a:gd name="T7" fmla="*/ 1 h 4"/>
                <a:gd name="T8" fmla="*/ 3 w 6"/>
                <a:gd name="T9" fmla="*/ 1 h 4"/>
                <a:gd name="T10" fmla="*/ 3 w 6"/>
                <a:gd name="T11" fmla="*/ 0 h 4"/>
                <a:gd name="T12" fmla="*/ 3 w 6"/>
                <a:gd name="T13" fmla="*/ 0 h 4"/>
                <a:gd name="T14" fmla="*/ 3 w 6"/>
                <a:gd name="T15" fmla="*/ 0 h 4"/>
                <a:gd name="T16" fmla="*/ 2 w 6"/>
                <a:gd name="T17" fmla="*/ 0 h 4"/>
                <a:gd name="T18" fmla="*/ 2 w 6"/>
                <a:gd name="T19" fmla="*/ 0 h 4"/>
                <a:gd name="T20" fmla="*/ 1 w 6"/>
                <a:gd name="T21" fmla="*/ 0 h 4"/>
                <a:gd name="T22" fmla="*/ 0 w 6"/>
                <a:gd name="T23" fmla="*/ 0 h 4"/>
                <a:gd name="T24" fmla="*/ 0 w 6"/>
                <a:gd name="T25" fmla="*/ 1 h 4"/>
                <a:gd name="T26" fmla="*/ 0 w 6"/>
                <a:gd name="T27" fmla="*/ 1 h 4"/>
                <a:gd name="T28" fmla="*/ 1 w 6"/>
                <a:gd name="T29" fmla="*/ 1 h 4"/>
                <a:gd name="T30" fmla="*/ 2 w 6"/>
                <a:gd name="T31" fmla="*/ 1 h 4"/>
                <a:gd name="T32" fmla="*/ 2 w 6"/>
                <a:gd name="T33" fmla="*/ 1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4"/>
                <a:gd name="T53" fmla="*/ 6 w 6"/>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4">
                  <a:moveTo>
                    <a:pt x="4" y="4"/>
                  </a:moveTo>
                  <a:lnTo>
                    <a:pt x="5" y="4"/>
                  </a:lnTo>
                  <a:lnTo>
                    <a:pt x="5" y="3"/>
                  </a:lnTo>
                  <a:lnTo>
                    <a:pt x="6" y="3"/>
                  </a:lnTo>
                  <a:lnTo>
                    <a:pt x="6" y="2"/>
                  </a:lnTo>
                  <a:lnTo>
                    <a:pt x="6" y="0"/>
                  </a:lnTo>
                  <a:lnTo>
                    <a:pt x="5" y="0"/>
                  </a:lnTo>
                  <a:lnTo>
                    <a:pt x="4" y="0"/>
                  </a:lnTo>
                  <a:lnTo>
                    <a:pt x="3" y="0"/>
                  </a:lnTo>
                  <a:lnTo>
                    <a:pt x="2" y="0"/>
                  </a:lnTo>
                  <a:lnTo>
                    <a:pt x="0" y="0"/>
                  </a:lnTo>
                  <a:lnTo>
                    <a:pt x="0" y="2"/>
                  </a:lnTo>
                  <a:lnTo>
                    <a:pt x="0" y="3"/>
                  </a:lnTo>
                  <a:lnTo>
                    <a:pt x="2" y="3"/>
                  </a:lnTo>
                  <a:lnTo>
                    <a:pt x="3" y="4"/>
                  </a:lnTo>
                  <a:lnTo>
                    <a:pt x="4" y="4"/>
                  </a:lnTo>
                  <a:close/>
                </a:path>
              </a:pathLst>
            </a:custGeom>
            <a:solidFill>
              <a:srgbClr val="FFFFFF"/>
            </a:solidFill>
            <a:ln w="9525">
              <a:noFill/>
              <a:round/>
              <a:headEnd/>
              <a:tailEnd/>
            </a:ln>
          </p:spPr>
          <p:txBody>
            <a:bodyPr/>
            <a:lstStyle/>
            <a:p>
              <a:endParaRPr lang="en-US"/>
            </a:p>
          </p:txBody>
        </p:sp>
        <p:sp>
          <p:nvSpPr>
            <p:cNvPr id="10485" name="Freeform 146"/>
            <p:cNvSpPr>
              <a:spLocks/>
            </p:cNvSpPr>
            <p:nvPr/>
          </p:nvSpPr>
          <p:spPr bwMode="auto">
            <a:xfrm>
              <a:off x="2538" y="3942"/>
              <a:ext cx="22" cy="31"/>
            </a:xfrm>
            <a:custGeom>
              <a:avLst/>
              <a:gdLst>
                <a:gd name="T0" fmla="*/ 1 w 44"/>
                <a:gd name="T1" fmla="*/ 0 h 64"/>
                <a:gd name="T2" fmla="*/ 1 w 44"/>
                <a:gd name="T3" fmla="*/ 1 h 64"/>
                <a:gd name="T4" fmla="*/ 1 w 44"/>
                <a:gd name="T5" fmla="*/ 4 h 64"/>
                <a:gd name="T6" fmla="*/ 2 w 44"/>
                <a:gd name="T7" fmla="*/ 9 h 64"/>
                <a:gd name="T8" fmla="*/ 4 w 44"/>
                <a:gd name="T9" fmla="*/ 13 h 64"/>
                <a:gd name="T10" fmla="*/ 6 w 44"/>
                <a:gd name="T11" fmla="*/ 18 h 64"/>
                <a:gd name="T12" fmla="*/ 10 w 44"/>
                <a:gd name="T13" fmla="*/ 24 h 64"/>
                <a:gd name="T14" fmla="*/ 15 w 44"/>
                <a:gd name="T15" fmla="*/ 28 h 64"/>
                <a:gd name="T16" fmla="*/ 22 w 44"/>
                <a:gd name="T17" fmla="*/ 31 h 64"/>
                <a:gd name="T18" fmla="*/ 21 w 44"/>
                <a:gd name="T19" fmla="*/ 31 h 64"/>
                <a:gd name="T20" fmla="*/ 18 w 44"/>
                <a:gd name="T21" fmla="*/ 31 h 64"/>
                <a:gd name="T22" fmla="*/ 13 w 44"/>
                <a:gd name="T23" fmla="*/ 30 h 64"/>
                <a:gd name="T24" fmla="*/ 9 w 44"/>
                <a:gd name="T25" fmla="*/ 28 h 64"/>
                <a:gd name="T26" fmla="*/ 5 w 44"/>
                <a:gd name="T27" fmla="*/ 24 h 64"/>
                <a:gd name="T28" fmla="*/ 1 w 44"/>
                <a:gd name="T29" fmla="*/ 18 h 64"/>
                <a:gd name="T30" fmla="*/ 0 w 44"/>
                <a:gd name="T31" fmla="*/ 11 h 64"/>
                <a:gd name="T32" fmla="*/ 1 w 44"/>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4"/>
                <a:gd name="T53" fmla="*/ 44 w 44"/>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4">
                  <a:moveTo>
                    <a:pt x="2" y="0"/>
                  </a:moveTo>
                  <a:lnTo>
                    <a:pt x="2" y="3"/>
                  </a:lnTo>
                  <a:lnTo>
                    <a:pt x="3" y="8"/>
                  </a:lnTo>
                  <a:lnTo>
                    <a:pt x="4" y="18"/>
                  </a:lnTo>
                  <a:lnTo>
                    <a:pt x="8" y="27"/>
                  </a:lnTo>
                  <a:lnTo>
                    <a:pt x="13" y="38"/>
                  </a:lnTo>
                  <a:lnTo>
                    <a:pt x="20" y="49"/>
                  </a:lnTo>
                  <a:lnTo>
                    <a:pt x="31" y="57"/>
                  </a:lnTo>
                  <a:lnTo>
                    <a:pt x="44" y="64"/>
                  </a:lnTo>
                  <a:lnTo>
                    <a:pt x="42" y="64"/>
                  </a:lnTo>
                  <a:lnTo>
                    <a:pt x="36" y="64"/>
                  </a:lnTo>
                  <a:lnTo>
                    <a:pt x="27" y="61"/>
                  </a:lnTo>
                  <a:lnTo>
                    <a:pt x="18" y="57"/>
                  </a:lnTo>
                  <a:lnTo>
                    <a:pt x="10" y="50"/>
                  </a:lnTo>
                  <a:lnTo>
                    <a:pt x="3" y="38"/>
                  </a:lnTo>
                  <a:lnTo>
                    <a:pt x="0" y="22"/>
                  </a:lnTo>
                  <a:lnTo>
                    <a:pt x="2" y="0"/>
                  </a:lnTo>
                  <a:close/>
                </a:path>
              </a:pathLst>
            </a:custGeom>
            <a:solidFill>
              <a:srgbClr val="7F7F7F"/>
            </a:solidFill>
            <a:ln w="9525">
              <a:noFill/>
              <a:round/>
              <a:headEnd/>
              <a:tailEnd/>
            </a:ln>
          </p:spPr>
          <p:txBody>
            <a:bodyPr/>
            <a:lstStyle/>
            <a:p>
              <a:endParaRPr lang="en-US"/>
            </a:p>
          </p:txBody>
        </p:sp>
        <p:sp>
          <p:nvSpPr>
            <p:cNvPr id="10486" name="Freeform 147"/>
            <p:cNvSpPr>
              <a:spLocks/>
            </p:cNvSpPr>
            <p:nvPr/>
          </p:nvSpPr>
          <p:spPr bwMode="auto">
            <a:xfrm>
              <a:off x="2211" y="3942"/>
              <a:ext cx="23" cy="31"/>
            </a:xfrm>
            <a:custGeom>
              <a:avLst/>
              <a:gdLst>
                <a:gd name="T0" fmla="*/ 1 w 46"/>
                <a:gd name="T1" fmla="*/ 0 h 64"/>
                <a:gd name="T2" fmla="*/ 1 w 46"/>
                <a:gd name="T3" fmla="*/ 1 h 64"/>
                <a:gd name="T4" fmla="*/ 2 w 46"/>
                <a:gd name="T5" fmla="*/ 4 h 64"/>
                <a:gd name="T6" fmla="*/ 3 w 46"/>
                <a:gd name="T7" fmla="*/ 9 h 64"/>
                <a:gd name="T8" fmla="*/ 5 w 46"/>
                <a:gd name="T9" fmla="*/ 13 h 64"/>
                <a:gd name="T10" fmla="*/ 7 w 46"/>
                <a:gd name="T11" fmla="*/ 18 h 64"/>
                <a:gd name="T12" fmla="*/ 11 w 46"/>
                <a:gd name="T13" fmla="*/ 24 h 64"/>
                <a:gd name="T14" fmla="*/ 16 w 46"/>
                <a:gd name="T15" fmla="*/ 28 h 64"/>
                <a:gd name="T16" fmla="*/ 23 w 46"/>
                <a:gd name="T17" fmla="*/ 31 h 64"/>
                <a:gd name="T18" fmla="*/ 22 w 46"/>
                <a:gd name="T19" fmla="*/ 31 h 64"/>
                <a:gd name="T20" fmla="*/ 19 w 46"/>
                <a:gd name="T21" fmla="*/ 31 h 64"/>
                <a:gd name="T22" fmla="*/ 14 w 46"/>
                <a:gd name="T23" fmla="*/ 30 h 64"/>
                <a:gd name="T24" fmla="*/ 10 w 46"/>
                <a:gd name="T25" fmla="*/ 28 h 64"/>
                <a:gd name="T26" fmla="*/ 6 w 46"/>
                <a:gd name="T27" fmla="*/ 24 h 64"/>
                <a:gd name="T28" fmla="*/ 2 w 46"/>
                <a:gd name="T29" fmla="*/ 18 h 64"/>
                <a:gd name="T30" fmla="*/ 0 w 46"/>
                <a:gd name="T31" fmla="*/ 11 h 64"/>
                <a:gd name="T32" fmla="*/ 1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 y="0"/>
                  </a:moveTo>
                  <a:lnTo>
                    <a:pt x="2" y="3"/>
                  </a:lnTo>
                  <a:lnTo>
                    <a:pt x="4" y="8"/>
                  </a:lnTo>
                  <a:lnTo>
                    <a:pt x="6" y="18"/>
                  </a:lnTo>
                  <a:lnTo>
                    <a:pt x="9" y="27"/>
                  </a:lnTo>
                  <a:lnTo>
                    <a:pt x="15" y="38"/>
                  </a:lnTo>
                  <a:lnTo>
                    <a:pt x="22" y="49"/>
                  </a:lnTo>
                  <a:lnTo>
                    <a:pt x="32" y="57"/>
                  </a:lnTo>
                  <a:lnTo>
                    <a:pt x="46" y="64"/>
                  </a:lnTo>
                  <a:lnTo>
                    <a:pt x="44" y="64"/>
                  </a:lnTo>
                  <a:lnTo>
                    <a:pt x="38" y="64"/>
                  </a:lnTo>
                  <a:lnTo>
                    <a:pt x="29" y="61"/>
                  </a:lnTo>
                  <a:lnTo>
                    <a:pt x="20" y="57"/>
                  </a:lnTo>
                  <a:lnTo>
                    <a:pt x="11" y="50"/>
                  </a:lnTo>
                  <a:lnTo>
                    <a:pt x="4" y="38"/>
                  </a:lnTo>
                  <a:lnTo>
                    <a:pt x="0" y="22"/>
                  </a:lnTo>
                  <a:lnTo>
                    <a:pt x="2" y="0"/>
                  </a:lnTo>
                  <a:close/>
                </a:path>
              </a:pathLst>
            </a:custGeom>
            <a:solidFill>
              <a:srgbClr val="7F7F7F"/>
            </a:solidFill>
            <a:ln w="9525">
              <a:noFill/>
              <a:round/>
              <a:headEnd/>
              <a:tailEnd/>
            </a:ln>
          </p:spPr>
          <p:txBody>
            <a:bodyPr/>
            <a:lstStyle/>
            <a:p>
              <a:endParaRPr lang="en-US"/>
            </a:p>
          </p:txBody>
        </p:sp>
        <p:sp>
          <p:nvSpPr>
            <p:cNvPr id="10487" name="Freeform 148"/>
            <p:cNvSpPr>
              <a:spLocks/>
            </p:cNvSpPr>
            <p:nvPr/>
          </p:nvSpPr>
          <p:spPr bwMode="auto">
            <a:xfrm>
              <a:off x="2578" y="3930"/>
              <a:ext cx="8" cy="7"/>
            </a:xfrm>
            <a:custGeom>
              <a:avLst/>
              <a:gdLst>
                <a:gd name="T0" fmla="*/ 4 w 15"/>
                <a:gd name="T1" fmla="*/ 7 h 14"/>
                <a:gd name="T2" fmla="*/ 6 w 15"/>
                <a:gd name="T3" fmla="*/ 7 h 14"/>
                <a:gd name="T4" fmla="*/ 7 w 15"/>
                <a:gd name="T5" fmla="*/ 6 h 14"/>
                <a:gd name="T6" fmla="*/ 7 w 15"/>
                <a:gd name="T7" fmla="*/ 5 h 14"/>
                <a:gd name="T8" fmla="*/ 8 w 15"/>
                <a:gd name="T9" fmla="*/ 4 h 14"/>
                <a:gd name="T10" fmla="*/ 7 w 15"/>
                <a:gd name="T11" fmla="*/ 3 h 14"/>
                <a:gd name="T12" fmla="*/ 7 w 15"/>
                <a:gd name="T13" fmla="*/ 1 h 14"/>
                <a:gd name="T14" fmla="*/ 6 w 15"/>
                <a:gd name="T15" fmla="*/ 1 h 14"/>
                <a:gd name="T16" fmla="*/ 4 w 15"/>
                <a:gd name="T17" fmla="*/ 0 h 14"/>
                <a:gd name="T18" fmla="*/ 3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3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7" y="14"/>
                  </a:moveTo>
                  <a:lnTo>
                    <a:pt x="11" y="13"/>
                  </a:lnTo>
                  <a:lnTo>
                    <a:pt x="13" y="12"/>
                  </a:lnTo>
                  <a:lnTo>
                    <a:pt x="14" y="9"/>
                  </a:lnTo>
                  <a:lnTo>
                    <a:pt x="15" y="7"/>
                  </a:lnTo>
                  <a:lnTo>
                    <a:pt x="14" y="5"/>
                  </a:lnTo>
                  <a:lnTo>
                    <a:pt x="13" y="2"/>
                  </a:lnTo>
                  <a:lnTo>
                    <a:pt x="11" y="1"/>
                  </a:lnTo>
                  <a:lnTo>
                    <a:pt x="7" y="0"/>
                  </a:lnTo>
                  <a:lnTo>
                    <a:pt x="5" y="1"/>
                  </a:lnTo>
                  <a:lnTo>
                    <a:pt x="2" y="2"/>
                  </a:lnTo>
                  <a:lnTo>
                    <a:pt x="1" y="5"/>
                  </a:lnTo>
                  <a:lnTo>
                    <a:pt x="0" y="7"/>
                  </a:lnTo>
                  <a:lnTo>
                    <a:pt x="1" y="9"/>
                  </a:lnTo>
                  <a:lnTo>
                    <a:pt x="2" y="12"/>
                  </a:lnTo>
                  <a:lnTo>
                    <a:pt x="5" y="13"/>
                  </a:lnTo>
                  <a:lnTo>
                    <a:pt x="7" y="14"/>
                  </a:lnTo>
                  <a:close/>
                </a:path>
              </a:pathLst>
            </a:custGeom>
            <a:solidFill>
              <a:srgbClr val="FFFFFF"/>
            </a:solidFill>
            <a:ln w="9525">
              <a:noFill/>
              <a:round/>
              <a:headEnd/>
              <a:tailEnd/>
            </a:ln>
          </p:spPr>
          <p:txBody>
            <a:bodyPr/>
            <a:lstStyle/>
            <a:p>
              <a:endParaRPr lang="en-US"/>
            </a:p>
          </p:txBody>
        </p:sp>
        <p:sp>
          <p:nvSpPr>
            <p:cNvPr id="10488" name="Freeform 149"/>
            <p:cNvSpPr>
              <a:spLocks/>
            </p:cNvSpPr>
            <p:nvPr/>
          </p:nvSpPr>
          <p:spPr bwMode="auto">
            <a:xfrm>
              <a:off x="2254" y="3930"/>
              <a:ext cx="8" cy="7"/>
            </a:xfrm>
            <a:custGeom>
              <a:avLst/>
              <a:gdLst>
                <a:gd name="T0" fmla="*/ 4 w 15"/>
                <a:gd name="T1" fmla="*/ 7 h 14"/>
                <a:gd name="T2" fmla="*/ 5 w 15"/>
                <a:gd name="T3" fmla="*/ 7 h 14"/>
                <a:gd name="T4" fmla="*/ 6 w 15"/>
                <a:gd name="T5" fmla="*/ 6 h 14"/>
                <a:gd name="T6" fmla="*/ 7 w 15"/>
                <a:gd name="T7" fmla="*/ 5 h 14"/>
                <a:gd name="T8" fmla="*/ 8 w 15"/>
                <a:gd name="T9" fmla="*/ 4 h 14"/>
                <a:gd name="T10" fmla="*/ 7 w 15"/>
                <a:gd name="T11" fmla="*/ 3 h 14"/>
                <a:gd name="T12" fmla="*/ 6 w 15"/>
                <a:gd name="T13" fmla="*/ 1 h 14"/>
                <a:gd name="T14" fmla="*/ 5 w 15"/>
                <a:gd name="T15" fmla="*/ 1 h 14"/>
                <a:gd name="T16" fmla="*/ 4 w 15"/>
                <a:gd name="T17" fmla="*/ 0 h 14"/>
                <a:gd name="T18" fmla="*/ 2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2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8" y="14"/>
                  </a:moveTo>
                  <a:lnTo>
                    <a:pt x="10" y="13"/>
                  </a:lnTo>
                  <a:lnTo>
                    <a:pt x="12" y="12"/>
                  </a:lnTo>
                  <a:lnTo>
                    <a:pt x="13" y="9"/>
                  </a:lnTo>
                  <a:lnTo>
                    <a:pt x="15" y="7"/>
                  </a:lnTo>
                  <a:lnTo>
                    <a:pt x="13" y="5"/>
                  </a:lnTo>
                  <a:lnTo>
                    <a:pt x="12" y="2"/>
                  </a:lnTo>
                  <a:lnTo>
                    <a:pt x="10" y="1"/>
                  </a:lnTo>
                  <a:lnTo>
                    <a:pt x="8" y="0"/>
                  </a:lnTo>
                  <a:lnTo>
                    <a:pt x="4" y="1"/>
                  </a:lnTo>
                  <a:lnTo>
                    <a:pt x="2" y="2"/>
                  </a:lnTo>
                  <a:lnTo>
                    <a:pt x="1" y="5"/>
                  </a:lnTo>
                  <a:lnTo>
                    <a:pt x="0" y="7"/>
                  </a:lnTo>
                  <a:lnTo>
                    <a:pt x="1" y="9"/>
                  </a:lnTo>
                  <a:lnTo>
                    <a:pt x="2" y="12"/>
                  </a:lnTo>
                  <a:lnTo>
                    <a:pt x="4" y="13"/>
                  </a:lnTo>
                  <a:lnTo>
                    <a:pt x="8" y="14"/>
                  </a:lnTo>
                  <a:close/>
                </a:path>
              </a:pathLst>
            </a:custGeom>
            <a:solidFill>
              <a:srgbClr val="FFFFFF"/>
            </a:solidFill>
            <a:ln w="9525">
              <a:noFill/>
              <a:round/>
              <a:headEnd/>
              <a:tailEnd/>
            </a:ln>
          </p:spPr>
          <p:txBody>
            <a:bodyPr/>
            <a:lstStyle/>
            <a:p>
              <a:endParaRPr lang="en-US"/>
            </a:p>
          </p:txBody>
        </p:sp>
        <p:sp>
          <p:nvSpPr>
            <p:cNvPr id="10489" name="Freeform 150"/>
            <p:cNvSpPr>
              <a:spLocks/>
            </p:cNvSpPr>
            <p:nvPr/>
          </p:nvSpPr>
          <p:spPr bwMode="auto">
            <a:xfrm>
              <a:off x="2624" y="3917"/>
              <a:ext cx="25" cy="14"/>
            </a:xfrm>
            <a:custGeom>
              <a:avLst/>
              <a:gdLst>
                <a:gd name="T0" fmla="*/ 6 w 51"/>
                <a:gd name="T1" fmla="*/ 14 h 27"/>
                <a:gd name="T2" fmla="*/ 17 w 51"/>
                <a:gd name="T3" fmla="*/ 14 h 27"/>
                <a:gd name="T4" fmla="*/ 20 w 51"/>
                <a:gd name="T5" fmla="*/ 13 h 27"/>
                <a:gd name="T6" fmla="*/ 23 w 51"/>
                <a:gd name="T7" fmla="*/ 11 h 27"/>
                <a:gd name="T8" fmla="*/ 25 w 51"/>
                <a:gd name="T9" fmla="*/ 9 h 27"/>
                <a:gd name="T10" fmla="*/ 25 w 51"/>
                <a:gd name="T11" fmla="*/ 5 h 27"/>
                <a:gd name="T12" fmla="*/ 25 w 51"/>
                <a:gd name="T13" fmla="*/ 4 h 27"/>
                <a:gd name="T14" fmla="*/ 25 w 51"/>
                <a:gd name="T15" fmla="*/ 2 h 27"/>
                <a:gd name="T16" fmla="*/ 24 w 51"/>
                <a:gd name="T17" fmla="*/ 1 h 27"/>
                <a:gd name="T18" fmla="*/ 23 w 51"/>
                <a:gd name="T19" fmla="*/ 0 h 27"/>
                <a:gd name="T20" fmla="*/ 21 w 51"/>
                <a:gd name="T21" fmla="*/ 1 h 27"/>
                <a:gd name="T22" fmla="*/ 19 w 51"/>
                <a:gd name="T23" fmla="*/ 3 h 27"/>
                <a:gd name="T24" fmla="*/ 17 w 51"/>
                <a:gd name="T25" fmla="*/ 4 h 27"/>
                <a:gd name="T26" fmla="*/ 14 w 51"/>
                <a:gd name="T27" fmla="*/ 6 h 27"/>
                <a:gd name="T28" fmla="*/ 11 w 51"/>
                <a:gd name="T29" fmla="*/ 7 h 27"/>
                <a:gd name="T30" fmla="*/ 7 w 51"/>
                <a:gd name="T31" fmla="*/ 9 h 27"/>
                <a:gd name="T32" fmla="*/ 4 w 51"/>
                <a:gd name="T33" fmla="*/ 10 h 27"/>
                <a:gd name="T34" fmla="*/ 0 w 51"/>
                <a:gd name="T35" fmla="*/ 11 h 27"/>
                <a:gd name="T36" fmla="*/ 1 w 51"/>
                <a:gd name="T37" fmla="*/ 12 h 27"/>
                <a:gd name="T38" fmla="*/ 2 w 51"/>
                <a:gd name="T39" fmla="*/ 13 h 27"/>
                <a:gd name="T40" fmla="*/ 4 w 51"/>
                <a:gd name="T41" fmla="*/ 14 h 27"/>
                <a:gd name="T42" fmla="*/ 6 w 51"/>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27"/>
                <a:gd name="T68" fmla="*/ 51 w 51"/>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27">
                  <a:moveTo>
                    <a:pt x="13" y="27"/>
                  </a:moveTo>
                  <a:lnTo>
                    <a:pt x="34" y="27"/>
                  </a:lnTo>
                  <a:lnTo>
                    <a:pt x="41" y="26"/>
                  </a:lnTo>
                  <a:lnTo>
                    <a:pt x="46" y="22"/>
                  </a:lnTo>
                  <a:lnTo>
                    <a:pt x="50" y="17"/>
                  </a:lnTo>
                  <a:lnTo>
                    <a:pt x="51" y="10"/>
                  </a:lnTo>
                  <a:lnTo>
                    <a:pt x="51" y="8"/>
                  </a:lnTo>
                  <a:lnTo>
                    <a:pt x="50" y="4"/>
                  </a:lnTo>
                  <a:lnTo>
                    <a:pt x="49" y="2"/>
                  </a:lnTo>
                  <a:lnTo>
                    <a:pt x="46" y="0"/>
                  </a:lnTo>
                  <a:lnTo>
                    <a:pt x="43" y="2"/>
                  </a:lnTo>
                  <a:lnTo>
                    <a:pt x="38" y="6"/>
                  </a:lnTo>
                  <a:lnTo>
                    <a:pt x="34" y="8"/>
                  </a:lnTo>
                  <a:lnTo>
                    <a:pt x="28" y="11"/>
                  </a:lnTo>
                  <a:lnTo>
                    <a:pt x="22" y="14"/>
                  </a:lnTo>
                  <a:lnTo>
                    <a:pt x="15" y="17"/>
                  </a:lnTo>
                  <a:lnTo>
                    <a:pt x="8" y="19"/>
                  </a:lnTo>
                  <a:lnTo>
                    <a:pt x="0" y="22"/>
                  </a:lnTo>
                  <a:lnTo>
                    <a:pt x="3" y="24"/>
                  </a:lnTo>
                  <a:lnTo>
                    <a:pt x="5" y="26"/>
                  </a:lnTo>
                  <a:lnTo>
                    <a:pt x="8" y="27"/>
                  </a:lnTo>
                  <a:lnTo>
                    <a:pt x="13" y="27"/>
                  </a:lnTo>
                  <a:close/>
                </a:path>
              </a:pathLst>
            </a:custGeom>
            <a:solidFill>
              <a:srgbClr val="47C6C6"/>
            </a:solidFill>
            <a:ln w="9525">
              <a:noFill/>
              <a:round/>
              <a:headEnd/>
              <a:tailEnd/>
            </a:ln>
          </p:spPr>
          <p:txBody>
            <a:bodyPr/>
            <a:lstStyle/>
            <a:p>
              <a:endParaRPr lang="en-US"/>
            </a:p>
          </p:txBody>
        </p:sp>
        <p:sp>
          <p:nvSpPr>
            <p:cNvPr id="10490" name="Freeform 151"/>
            <p:cNvSpPr>
              <a:spLocks/>
            </p:cNvSpPr>
            <p:nvPr/>
          </p:nvSpPr>
          <p:spPr bwMode="auto">
            <a:xfrm>
              <a:off x="2621" y="3913"/>
              <a:ext cx="26" cy="15"/>
            </a:xfrm>
            <a:custGeom>
              <a:avLst/>
              <a:gdLst>
                <a:gd name="T0" fmla="*/ 20 w 50"/>
                <a:gd name="T1" fmla="*/ 0 h 29"/>
                <a:gd name="T2" fmla="*/ 9 w 50"/>
                <a:gd name="T3" fmla="*/ 0 h 29"/>
                <a:gd name="T4" fmla="*/ 5 w 50"/>
                <a:gd name="T5" fmla="*/ 1 h 29"/>
                <a:gd name="T6" fmla="*/ 3 w 50"/>
                <a:gd name="T7" fmla="*/ 3 h 29"/>
                <a:gd name="T8" fmla="*/ 1 w 50"/>
                <a:gd name="T9" fmla="*/ 5 h 29"/>
                <a:gd name="T10" fmla="*/ 0 w 50"/>
                <a:gd name="T11" fmla="*/ 9 h 29"/>
                <a:gd name="T12" fmla="*/ 0 w 50"/>
                <a:gd name="T13" fmla="*/ 11 h 29"/>
                <a:gd name="T14" fmla="*/ 1 w 50"/>
                <a:gd name="T15" fmla="*/ 12 h 29"/>
                <a:gd name="T16" fmla="*/ 1 w 50"/>
                <a:gd name="T17" fmla="*/ 13 h 29"/>
                <a:gd name="T18" fmla="*/ 2 w 50"/>
                <a:gd name="T19" fmla="*/ 15 h 29"/>
                <a:gd name="T20" fmla="*/ 6 w 50"/>
                <a:gd name="T21" fmla="*/ 13 h 29"/>
                <a:gd name="T22" fmla="*/ 10 w 50"/>
                <a:gd name="T23" fmla="*/ 12 h 29"/>
                <a:gd name="T24" fmla="*/ 14 w 50"/>
                <a:gd name="T25" fmla="*/ 11 h 29"/>
                <a:gd name="T26" fmla="*/ 17 w 50"/>
                <a:gd name="T27" fmla="*/ 9 h 29"/>
                <a:gd name="T28" fmla="*/ 20 w 50"/>
                <a:gd name="T29" fmla="*/ 8 h 29"/>
                <a:gd name="T30" fmla="*/ 22 w 50"/>
                <a:gd name="T31" fmla="*/ 7 h 29"/>
                <a:gd name="T32" fmla="*/ 24 w 50"/>
                <a:gd name="T33" fmla="*/ 5 h 29"/>
                <a:gd name="T34" fmla="*/ 26 w 50"/>
                <a:gd name="T35" fmla="*/ 4 h 29"/>
                <a:gd name="T36" fmla="*/ 25 w 50"/>
                <a:gd name="T37" fmla="*/ 2 h 29"/>
                <a:gd name="T38" fmla="*/ 24 w 50"/>
                <a:gd name="T39" fmla="*/ 1 h 29"/>
                <a:gd name="T40" fmla="*/ 22 w 50"/>
                <a:gd name="T41" fmla="*/ 0 h 29"/>
                <a:gd name="T42" fmla="*/ 20 w 50"/>
                <a:gd name="T43" fmla="*/ 0 h 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9"/>
                <a:gd name="T68" fmla="*/ 50 w 50"/>
                <a:gd name="T69" fmla="*/ 29 h 2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9">
                  <a:moveTo>
                    <a:pt x="38" y="0"/>
                  </a:moveTo>
                  <a:lnTo>
                    <a:pt x="17" y="0"/>
                  </a:lnTo>
                  <a:lnTo>
                    <a:pt x="10" y="1"/>
                  </a:lnTo>
                  <a:lnTo>
                    <a:pt x="5" y="5"/>
                  </a:lnTo>
                  <a:lnTo>
                    <a:pt x="1" y="10"/>
                  </a:lnTo>
                  <a:lnTo>
                    <a:pt x="0" y="17"/>
                  </a:lnTo>
                  <a:lnTo>
                    <a:pt x="0" y="21"/>
                  </a:lnTo>
                  <a:lnTo>
                    <a:pt x="1" y="23"/>
                  </a:lnTo>
                  <a:lnTo>
                    <a:pt x="2" y="26"/>
                  </a:lnTo>
                  <a:lnTo>
                    <a:pt x="4" y="29"/>
                  </a:lnTo>
                  <a:lnTo>
                    <a:pt x="12" y="26"/>
                  </a:lnTo>
                  <a:lnTo>
                    <a:pt x="19" y="24"/>
                  </a:lnTo>
                  <a:lnTo>
                    <a:pt x="26" y="21"/>
                  </a:lnTo>
                  <a:lnTo>
                    <a:pt x="32" y="18"/>
                  </a:lnTo>
                  <a:lnTo>
                    <a:pt x="38" y="15"/>
                  </a:lnTo>
                  <a:lnTo>
                    <a:pt x="42" y="13"/>
                  </a:lnTo>
                  <a:lnTo>
                    <a:pt x="47" y="9"/>
                  </a:lnTo>
                  <a:lnTo>
                    <a:pt x="50" y="7"/>
                  </a:lnTo>
                  <a:lnTo>
                    <a:pt x="48" y="3"/>
                  </a:lnTo>
                  <a:lnTo>
                    <a:pt x="46" y="1"/>
                  </a:lnTo>
                  <a:lnTo>
                    <a:pt x="42" y="0"/>
                  </a:lnTo>
                  <a:lnTo>
                    <a:pt x="38" y="0"/>
                  </a:lnTo>
                  <a:close/>
                </a:path>
              </a:pathLst>
            </a:custGeom>
            <a:solidFill>
              <a:srgbClr val="7FFFFF"/>
            </a:solidFill>
            <a:ln w="9525">
              <a:noFill/>
              <a:round/>
              <a:headEnd/>
              <a:tailEnd/>
            </a:ln>
          </p:spPr>
          <p:txBody>
            <a:bodyPr/>
            <a:lstStyle/>
            <a:p>
              <a:endParaRPr lang="en-US"/>
            </a:p>
          </p:txBody>
        </p:sp>
        <p:sp>
          <p:nvSpPr>
            <p:cNvPr id="10491" name="Freeform 152"/>
            <p:cNvSpPr>
              <a:spLocks/>
            </p:cNvSpPr>
            <p:nvPr/>
          </p:nvSpPr>
          <p:spPr bwMode="auto">
            <a:xfrm>
              <a:off x="2159" y="3913"/>
              <a:ext cx="26" cy="16"/>
            </a:xfrm>
            <a:custGeom>
              <a:avLst/>
              <a:gdLst>
                <a:gd name="T0" fmla="*/ 20 w 51"/>
                <a:gd name="T1" fmla="*/ 0 h 31"/>
                <a:gd name="T2" fmla="*/ 9 w 51"/>
                <a:gd name="T3" fmla="*/ 0 h 31"/>
                <a:gd name="T4" fmla="*/ 6 w 51"/>
                <a:gd name="T5" fmla="*/ 1 h 31"/>
                <a:gd name="T6" fmla="*/ 3 w 51"/>
                <a:gd name="T7" fmla="*/ 3 h 31"/>
                <a:gd name="T8" fmla="*/ 1 w 51"/>
                <a:gd name="T9" fmla="*/ 5 h 31"/>
                <a:gd name="T10" fmla="*/ 0 w 51"/>
                <a:gd name="T11" fmla="*/ 9 h 31"/>
                <a:gd name="T12" fmla="*/ 0 w 51"/>
                <a:gd name="T13" fmla="*/ 11 h 31"/>
                <a:gd name="T14" fmla="*/ 1 w 51"/>
                <a:gd name="T15" fmla="*/ 13 h 31"/>
                <a:gd name="T16" fmla="*/ 2 w 51"/>
                <a:gd name="T17" fmla="*/ 15 h 31"/>
                <a:gd name="T18" fmla="*/ 3 w 51"/>
                <a:gd name="T19" fmla="*/ 16 h 31"/>
                <a:gd name="T20" fmla="*/ 7 w 51"/>
                <a:gd name="T21" fmla="*/ 14 h 31"/>
                <a:gd name="T22" fmla="*/ 10 w 51"/>
                <a:gd name="T23" fmla="*/ 13 h 31"/>
                <a:gd name="T24" fmla="*/ 13 w 51"/>
                <a:gd name="T25" fmla="*/ 11 h 31"/>
                <a:gd name="T26" fmla="*/ 16 w 51"/>
                <a:gd name="T27" fmla="*/ 9 h 31"/>
                <a:gd name="T28" fmla="*/ 19 w 51"/>
                <a:gd name="T29" fmla="*/ 8 h 31"/>
                <a:gd name="T30" fmla="*/ 21 w 51"/>
                <a:gd name="T31" fmla="*/ 7 h 31"/>
                <a:gd name="T32" fmla="*/ 24 w 51"/>
                <a:gd name="T33" fmla="*/ 5 h 31"/>
                <a:gd name="T34" fmla="*/ 26 w 51"/>
                <a:gd name="T35" fmla="*/ 4 h 31"/>
                <a:gd name="T36" fmla="*/ 25 w 51"/>
                <a:gd name="T37" fmla="*/ 3 h 31"/>
                <a:gd name="T38" fmla="*/ 24 w 51"/>
                <a:gd name="T39" fmla="*/ 1 h 31"/>
                <a:gd name="T40" fmla="*/ 22 w 51"/>
                <a:gd name="T41" fmla="*/ 1 h 31"/>
                <a:gd name="T42" fmla="*/ 20 w 51"/>
                <a:gd name="T43" fmla="*/ 0 h 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31"/>
                <a:gd name="T68" fmla="*/ 51 w 51"/>
                <a:gd name="T69" fmla="*/ 31 h 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31">
                  <a:moveTo>
                    <a:pt x="39" y="0"/>
                  </a:moveTo>
                  <a:lnTo>
                    <a:pt x="18" y="0"/>
                  </a:lnTo>
                  <a:lnTo>
                    <a:pt x="11" y="1"/>
                  </a:lnTo>
                  <a:lnTo>
                    <a:pt x="6" y="5"/>
                  </a:lnTo>
                  <a:lnTo>
                    <a:pt x="2" y="10"/>
                  </a:lnTo>
                  <a:lnTo>
                    <a:pt x="0" y="17"/>
                  </a:lnTo>
                  <a:lnTo>
                    <a:pt x="0" y="22"/>
                  </a:lnTo>
                  <a:lnTo>
                    <a:pt x="2" y="25"/>
                  </a:lnTo>
                  <a:lnTo>
                    <a:pt x="4" y="29"/>
                  </a:lnTo>
                  <a:lnTo>
                    <a:pt x="6" y="31"/>
                  </a:lnTo>
                  <a:lnTo>
                    <a:pt x="13" y="28"/>
                  </a:lnTo>
                  <a:lnTo>
                    <a:pt x="20" y="25"/>
                  </a:lnTo>
                  <a:lnTo>
                    <a:pt x="26" y="22"/>
                  </a:lnTo>
                  <a:lnTo>
                    <a:pt x="32" y="18"/>
                  </a:lnTo>
                  <a:lnTo>
                    <a:pt x="37" y="15"/>
                  </a:lnTo>
                  <a:lnTo>
                    <a:pt x="42" y="13"/>
                  </a:lnTo>
                  <a:lnTo>
                    <a:pt x="47" y="9"/>
                  </a:lnTo>
                  <a:lnTo>
                    <a:pt x="51" y="7"/>
                  </a:lnTo>
                  <a:lnTo>
                    <a:pt x="49" y="5"/>
                  </a:lnTo>
                  <a:lnTo>
                    <a:pt x="47" y="2"/>
                  </a:lnTo>
                  <a:lnTo>
                    <a:pt x="43" y="1"/>
                  </a:lnTo>
                  <a:lnTo>
                    <a:pt x="39" y="0"/>
                  </a:lnTo>
                  <a:close/>
                </a:path>
              </a:pathLst>
            </a:custGeom>
            <a:solidFill>
              <a:srgbClr val="7FFFFF"/>
            </a:solidFill>
            <a:ln w="9525">
              <a:noFill/>
              <a:round/>
              <a:headEnd/>
              <a:tailEnd/>
            </a:ln>
          </p:spPr>
          <p:txBody>
            <a:bodyPr/>
            <a:lstStyle/>
            <a:p>
              <a:endParaRPr lang="en-US"/>
            </a:p>
          </p:txBody>
        </p:sp>
        <p:sp>
          <p:nvSpPr>
            <p:cNvPr id="10492" name="Freeform 153"/>
            <p:cNvSpPr>
              <a:spLocks/>
            </p:cNvSpPr>
            <p:nvPr/>
          </p:nvSpPr>
          <p:spPr bwMode="auto">
            <a:xfrm>
              <a:off x="2162" y="3917"/>
              <a:ext cx="25" cy="14"/>
            </a:xfrm>
            <a:custGeom>
              <a:avLst/>
              <a:gdLst>
                <a:gd name="T0" fmla="*/ 6 w 50"/>
                <a:gd name="T1" fmla="*/ 14 h 27"/>
                <a:gd name="T2" fmla="*/ 17 w 50"/>
                <a:gd name="T3" fmla="*/ 14 h 27"/>
                <a:gd name="T4" fmla="*/ 20 w 50"/>
                <a:gd name="T5" fmla="*/ 13 h 27"/>
                <a:gd name="T6" fmla="*/ 23 w 50"/>
                <a:gd name="T7" fmla="*/ 11 h 27"/>
                <a:gd name="T8" fmla="*/ 25 w 50"/>
                <a:gd name="T9" fmla="*/ 9 h 27"/>
                <a:gd name="T10" fmla="*/ 25 w 50"/>
                <a:gd name="T11" fmla="*/ 5 h 27"/>
                <a:gd name="T12" fmla="*/ 25 w 50"/>
                <a:gd name="T13" fmla="*/ 4 h 27"/>
                <a:gd name="T14" fmla="*/ 25 w 50"/>
                <a:gd name="T15" fmla="*/ 2 h 27"/>
                <a:gd name="T16" fmla="*/ 23 w 50"/>
                <a:gd name="T17" fmla="*/ 1 h 27"/>
                <a:gd name="T18" fmla="*/ 23 w 50"/>
                <a:gd name="T19" fmla="*/ 0 h 27"/>
                <a:gd name="T20" fmla="*/ 21 w 50"/>
                <a:gd name="T21" fmla="*/ 1 h 27"/>
                <a:gd name="T22" fmla="*/ 18 w 50"/>
                <a:gd name="T23" fmla="*/ 3 h 27"/>
                <a:gd name="T24" fmla="*/ 15 w 50"/>
                <a:gd name="T25" fmla="*/ 4 h 27"/>
                <a:gd name="T26" fmla="*/ 13 w 50"/>
                <a:gd name="T27" fmla="*/ 6 h 27"/>
                <a:gd name="T28" fmla="*/ 10 w 50"/>
                <a:gd name="T29" fmla="*/ 8 h 27"/>
                <a:gd name="T30" fmla="*/ 7 w 50"/>
                <a:gd name="T31" fmla="*/ 9 h 27"/>
                <a:gd name="T32" fmla="*/ 3 w 50"/>
                <a:gd name="T33" fmla="*/ 11 h 27"/>
                <a:gd name="T34" fmla="*/ 0 w 50"/>
                <a:gd name="T35" fmla="*/ 12 h 27"/>
                <a:gd name="T36" fmla="*/ 2 w 50"/>
                <a:gd name="T37" fmla="*/ 13 h 27"/>
                <a:gd name="T38" fmla="*/ 3 w 50"/>
                <a:gd name="T39" fmla="*/ 13 h 27"/>
                <a:gd name="T40" fmla="*/ 4 w 50"/>
                <a:gd name="T41" fmla="*/ 14 h 27"/>
                <a:gd name="T42" fmla="*/ 6 w 50"/>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7"/>
                <a:gd name="T68" fmla="*/ 50 w 50"/>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7">
                  <a:moveTo>
                    <a:pt x="12" y="27"/>
                  </a:moveTo>
                  <a:lnTo>
                    <a:pt x="33" y="27"/>
                  </a:lnTo>
                  <a:lnTo>
                    <a:pt x="39" y="26"/>
                  </a:lnTo>
                  <a:lnTo>
                    <a:pt x="45" y="22"/>
                  </a:lnTo>
                  <a:lnTo>
                    <a:pt x="49" y="17"/>
                  </a:lnTo>
                  <a:lnTo>
                    <a:pt x="50" y="10"/>
                  </a:lnTo>
                  <a:lnTo>
                    <a:pt x="50" y="8"/>
                  </a:lnTo>
                  <a:lnTo>
                    <a:pt x="49" y="4"/>
                  </a:lnTo>
                  <a:lnTo>
                    <a:pt x="46" y="2"/>
                  </a:lnTo>
                  <a:lnTo>
                    <a:pt x="45" y="0"/>
                  </a:lnTo>
                  <a:lnTo>
                    <a:pt x="41" y="2"/>
                  </a:lnTo>
                  <a:lnTo>
                    <a:pt x="36" y="6"/>
                  </a:lnTo>
                  <a:lnTo>
                    <a:pt x="31" y="8"/>
                  </a:lnTo>
                  <a:lnTo>
                    <a:pt x="26" y="11"/>
                  </a:lnTo>
                  <a:lnTo>
                    <a:pt x="20" y="15"/>
                  </a:lnTo>
                  <a:lnTo>
                    <a:pt x="14" y="18"/>
                  </a:lnTo>
                  <a:lnTo>
                    <a:pt x="7" y="21"/>
                  </a:lnTo>
                  <a:lnTo>
                    <a:pt x="0" y="24"/>
                  </a:lnTo>
                  <a:lnTo>
                    <a:pt x="3" y="25"/>
                  </a:lnTo>
                  <a:lnTo>
                    <a:pt x="6" y="26"/>
                  </a:lnTo>
                  <a:lnTo>
                    <a:pt x="8" y="27"/>
                  </a:lnTo>
                  <a:lnTo>
                    <a:pt x="12" y="27"/>
                  </a:lnTo>
                  <a:close/>
                </a:path>
              </a:pathLst>
            </a:custGeom>
            <a:solidFill>
              <a:srgbClr val="47C6C6"/>
            </a:solidFill>
            <a:ln w="9525">
              <a:noFill/>
              <a:round/>
              <a:headEnd/>
              <a:tailEnd/>
            </a:ln>
          </p:spPr>
          <p:txBody>
            <a:bodyPr/>
            <a:lstStyle/>
            <a:p>
              <a:endParaRPr lang="en-US"/>
            </a:p>
          </p:txBody>
        </p:sp>
      </p:grpSp>
      <p:grpSp>
        <p:nvGrpSpPr>
          <p:cNvPr id="7" name="Group 154"/>
          <p:cNvGrpSpPr>
            <a:grpSpLocks/>
          </p:cNvGrpSpPr>
          <p:nvPr/>
        </p:nvGrpSpPr>
        <p:grpSpPr bwMode="auto">
          <a:xfrm rot="444707">
            <a:off x="6629400" y="5257800"/>
            <a:ext cx="533400" cy="442913"/>
            <a:chOff x="2112" y="3600"/>
            <a:chExt cx="560" cy="465"/>
          </a:xfrm>
        </p:grpSpPr>
        <p:sp>
          <p:nvSpPr>
            <p:cNvPr id="10367" name="AutoShape 155"/>
            <p:cNvSpPr>
              <a:spLocks noChangeAspect="1" noChangeArrowheads="1" noTextEdit="1"/>
            </p:cNvSpPr>
            <p:nvPr/>
          </p:nvSpPr>
          <p:spPr bwMode="auto">
            <a:xfrm>
              <a:off x="2112" y="3600"/>
              <a:ext cx="560" cy="465"/>
            </a:xfrm>
            <a:prstGeom prst="rect">
              <a:avLst/>
            </a:prstGeom>
            <a:noFill/>
            <a:ln w="9525">
              <a:noFill/>
              <a:miter lim="800000"/>
              <a:headEnd/>
              <a:tailEnd/>
            </a:ln>
          </p:spPr>
          <p:txBody>
            <a:bodyPr/>
            <a:lstStyle/>
            <a:p>
              <a:endParaRPr lang="en-US"/>
            </a:p>
          </p:txBody>
        </p:sp>
        <p:sp>
          <p:nvSpPr>
            <p:cNvPr id="10368" name="Freeform 156"/>
            <p:cNvSpPr>
              <a:spLocks/>
            </p:cNvSpPr>
            <p:nvPr/>
          </p:nvSpPr>
          <p:spPr bwMode="auto">
            <a:xfrm>
              <a:off x="2130" y="3699"/>
              <a:ext cx="542" cy="301"/>
            </a:xfrm>
            <a:custGeom>
              <a:avLst/>
              <a:gdLst>
                <a:gd name="T0" fmla="*/ 383 w 1083"/>
                <a:gd name="T1" fmla="*/ 253 h 602"/>
                <a:gd name="T2" fmla="*/ 387 w 1083"/>
                <a:gd name="T3" fmla="*/ 267 h 602"/>
                <a:gd name="T4" fmla="*/ 398 w 1083"/>
                <a:gd name="T5" fmla="*/ 284 h 602"/>
                <a:gd name="T6" fmla="*/ 421 w 1083"/>
                <a:gd name="T7" fmla="*/ 298 h 602"/>
                <a:gd name="T8" fmla="*/ 456 w 1083"/>
                <a:gd name="T9" fmla="*/ 298 h 602"/>
                <a:gd name="T10" fmla="*/ 480 w 1083"/>
                <a:gd name="T11" fmla="*/ 284 h 602"/>
                <a:gd name="T12" fmla="*/ 491 w 1083"/>
                <a:gd name="T13" fmla="*/ 267 h 602"/>
                <a:gd name="T14" fmla="*/ 495 w 1083"/>
                <a:gd name="T15" fmla="*/ 253 h 602"/>
                <a:gd name="T16" fmla="*/ 497 w 1083"/>
                <a:gd name="T17" fmla="*/ 251 h 602"/>
                <a:gd name="T18" fmla="*/ 509 w 1083"/>
                <a:gd name="T19" fmla="*/ 251 h 602"/>
                <a:gd name="T20" fmla="*/ 527 w 1083"/>
                <a:gd name="T21" fmla="*/ 248 h 602"/>
                <a:gd name="T22" fmla="*/ 539 w 1083"/>
                <a:gd name="T23" fmla="*/ 237 h 602"/>
                <a:gd name="T24" fmla="*/ 542 w 1083"/>
                <a:gd name="T25" fmla="*/ 226 h 602"/>
                <a:gd name="T26" fmla="*/ 542 w 1083"/>
                <a:gd name="T27" fmla="*/ 224 h 602"/>
                <a:gd name="T28" fmla="*/ 542 w 1083"/>
                <a:gd name="T29" fmla="*/ 220 h 602"/>
                <a:gd name="T30" fmla="*/ 541 w 1083"/>
                <a:gd name="T31" fmla="*/ 212 h 602"/>
                <a:gd name="T32" fmla="*/ 537 w 1083"/>
                <a:gd name="T33" fmla="*/ 205 h 602"/>
                <a:gd name="T34" fmla="*/ 529 w 1083"/>
                <a:gd name="T35" fmla="*/ 199 h 602"/>
                <a:gd name="T36" fmla="*/ 524 w 1083"/>
                <a:gd name="T37" fmla="*/ 135 h 602"/>
                <a:gd name="T38" fmla="*/ 523 w 1083"/>
                <a:gd name="T39" fmla="*/ 132 h 602"/>
                <a:gd name="T40" fmla="*/ 520 w 1083"/>
                <a:gd name="T41" fmla="*/ 124 h 602"/>
                <a:gd name="T42" fmla="*/ 511 w 1083"/>
                <a:gd name="T43" fmla="*/ 115 h 602"/>
                <a:gd name="T44" fmla="*/ 495 w 1083"/>
                <a:gd name="T45" fmla="*/ 107 h 602"/>
                <a:gd name="T46" fmla="*/ 471 w 1083"/>
                <a:gd name="T47" fmla="*/ 90 h 602"/>
                <a:gd name="T48" fmla="*/ 445 w 1083"/>
                <a:gd name="T49" fmla="*/ 61 h 602"/>
                <a:gd name="T50" fmla="*/ 423 w 1083"/>
                <a:gd name="T51" fmla="*/ 31 h 602"/>
                <a:gd name="T52" fmla="*/ 411 w 1083"/>
                <a:gd name="T53" fmla="*/ 14 h 602"/>
                <a:gd name="T54" fmla="*/ 403 w 1083"/>
                <a:gd name="T55" fmla="*/ 8 h 602"/>
                <a:gd name="T56" fmla="*/ 390 w 1083"/>
                <a:gd name="T57" fmla="*/ 3 h 602"/>
                <a:gd name="T58" fmla="*/ 373 w 1083"/>
                <a:gd name="T59" fmla="*/ 1 h 602"/>
                <a:gd name="T60" fmla="*/ 353 w 1083"/>
                <a:gd name="T61" fmla="*/ 0 h 602"/>
                <a:gd name="T62" fmla="*/ 334 w 1083"/>
                <a:gd name="T63" fmla="*/ 0 h 602"/>
                <a:gd name="T64" fmla="*/ 296 w 1083"/>
                <a:gd name="T65" fmla="*/ 0 h 602"/>
                <a:gd name="T66" fmla="*/ 246 w 1083"/>
                <a:gd name="T67" fmla="*/ 0 h 602"/>
                <a:gd name="T68" fmla="*/ 190 w 1083"/>
                <a:gd name="T69" fmla="*/ 0 h 602"/>
                <a:gd name="T70" fmla="*/ 135 w 1083"/>
                <a:gd name="T71" fmla="*/ 0 h 602"/>
                <a:gd name="T72" fmla="*/ 88 w 1083"/>
                <a:gd name="T73" fmla="*/ 0 h 602"/>
                <a:gd name="T74" fmla="*/ 54 w 1083"/>
                <a:gd name="T75" fmla="*/ 0 h 602"/>
                <a:gd name="T76" fmla="*/ 42 w 1083"/>
                <a:gd name="T77" fmla="*/ 0 h 602"/>
                <a:gd name="T78" fmla="*/ 37 w 1083"/>
                <a:gd name="T79" fmla="*/ 1 h 602"/>
                <a:gd name="T80" fmla="*/ 27 w 1083"/>
                <a:gd name="T81" fmla="*/ 4 h 602"/>
                <a:gd name="T82" fmla="*/ 17 w 1083"/>
                <a:gd name="T83" fmla="*/ 13 h 602"/>
                <a:gd name="T84" fmla="*/ 12 w 1083"/>
                <a:gd name="T85" fmla="*/ 31 h 602"/>
                <a:gd name="T86" fmla="*/ 10 w 1083"/>
                <a:gd name="T87" fmla="*/ 193 h 602"/>
                <a:gd name="T88" fmla="*/ 1 w 1083"/>
                <a:gd name="T89" fmla="*/ 208 h 602"/>
                <a:gd name="T90" fmla="*/ 1 w 1083"/>
                <a:gd name="T91" fmla="*/ 229 h 602"/>
                <a:gd name="T92" fmla="*/ 4 w 1083"/>
                <a:gd name="T93" fmla="*/ 238 h 602"/>
                <a:gd name="T94" fmla="*/ 9 w 1083"/>
                <a:gd name="T95" fmla="*/ 246 h 602"/>
                <a:gd name="T96" fmla="*/ 17 w 1083"/>
                <a:gd name="T97" fmla="*/ 252 h 602"/>
                <a:gd name="T98" fmla="*/ 57 w 1083"/>
                <a:gd name="T99" fmla="*/ 254 h 602"/>
                <a:gd name="T100" fmla="*/ 59 w 1083"/>
                <a:gd name="T101" fmla="*/ 262 h 602"/>
                <a:gd name="T102" fmla="*/ 68 w 1083"/>
                <a:gd name="T103" fmla="*/ 278 h 602"/>
                <a:gd name="T104" fmla="*/ 86 w 1083"/>
                <a:gd name="T105" fmla="*/ 294 h 602"/>
                <a:gd name="T106" fmla="*/ 115 w 1083"/>
                <a:gd name="T107" fmla="*/ 301 h 602"/>
                <a:gd name="T108" fmla="*/ 124 w 1083"/>
                <a:gd name="T109" fmla="*/ 301 h 602"/>
                <a:gd name="T110" fmla="*/ 142 w 1083"/>
                <a:gd name="T111" fmla="*/ 297 h 602"/>
                <a:gd name="T112" fmla="*/ 162 w 1083"/>
                <a:gd name="T113" fmla="*/ 282 h 602"/>
                <a:gd name="T114" fmla="*/ 174 w 1083"/>
                <a:gd name="T115" fmla="*/ 251 h 60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83"/>
                <a:gd name="T175" fmla="*/ 0 h 602"/>
                <a:gd name="T176" fmla="*/ 1083 w 1083"/>
                <a:gd name="T177" fmla="*/ 602 h 60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83" h="602">
                  <a:moveTo>
                    <a:pt x="765" y="502"/>
                  </a:moveTo>
                  <a:lnTo>
                    <a:pt x="765" y="506"/>
                  </a:lnTo>
                  <a:lnTo>
                    <a:pt x="767" y="516"/>
                  </a:lnTo>
                  <a:lnTo>
                    <a:pt x="773" y="533"/>
                  </a:lnTo>
                  <a:lnTo>
                    <a:pt x="781" y="550"/>
                  </a:lnTo>
                  <a:lnTo>
                    <a:pt x="795" y="568"/>
                  </a:lnTo>
                  <a:lnTo>
                    <a:pt x="815" y="584"/>
                  </a:lnTo>
                  <a:lnTo>
                    <a:pt x="842" y="595"/>
                  </a:lnTo>
                  <a:lnTo>
                    <a:pt x="877" y="599"/>
                  </a:lnTo>
                  <a:lnTo>
                    <a:pt x="912" y="595"/>
                  </a:lnTo>
                  <a:lnTo>
                    <a:pt x="939" y="584"/>
                  </a:lnTo>
                  <a:lnTo>
                    <a:pt x="960" y="568"/>
                  </a:lnTo>
                  <a:lnTo>
                    <a:pt x="972" y="550"/>
                  </a:lnTo>
                  <a:lnTo>
                    <a:pt x="982" y="533"/>
                  </a:lnTo>
                  <a:lnTo>
                    <a:pt x="986" y="516"/>
                  </a:lnTo>
                  <a:lnTo>
                    <a:pt x="989" y="506"/>
                  </a:lnTo>
                  <a:lnTo>
                    <a:pt x="989" y="502"/>
                  </a:lnTo>
                  <a:lnTo>
                    <a:pt x="993" y="502"/>
                  </a:lnTo>
                  <a:lnTo>
                    <a:pt x="1003" y="503"/>
                  </a:lnTo>
                  <a:lnTo>
                    <a:pt x="1018" y="503"/>
                  </a:lnTo>
                  <a:lnTo>
                    <a:pt x="1036" y="502"/>
                  </a:lnTo>
                  <a:lnTo>
                    <a:pt x="1053" y="496"/>
                  </a:lnTo>
                  <a:lnTo>
                    <a:pt x="1068" y="488"/>
                  </a:lnTo>
                  <a:lnTo>
                    <a:pt x="1078" y="474"/>
                  </a:lnTo>
                  <a:lnTo>
                    <a:pt x="1083" y="453"/>
                  </a:lnTo>
                  <a:lnTo>
                    <a:pt x="1083" y="452"/>
                  </a:lnTo>
                  <a:lnTo>
                    <a:pt x="1083" y="451"/>
                  </a:lnTo>
                  <a:lnTo>
                    <a:pt x="1083" y="449"/>
                  </a:lnTo>
                  <a:lnTo>
                    <a:pt x="1083" y="446"/>
                  </a:lnTo>
                  <a:lnTo>
                    <a:pt x="1083" y="440"/>
                  </a:lnTo>
                  <a:lnTo>
                    <a:pt x="1082" y="434"/>
                  </a:lnTo>
                  <a:lnTo>
                    <a:pt x="1081" y="425"/>
                  </a:lnTo>
                  <a:lnTo>
                    <a:pt x="1077" y="419"/>
                  </a:lnTo>
                  <a:lnTo>
                    <a:pt x="1073" y="410"/>
                  </a:lnTo>
                  <a:lnTo>
                    <a:pt x="1067" y="404"/>
                  </a:lnTo>
                  <a:lnTo>
                    <a:pt x="1058" y="398"/>
                  </a:lnTo>
                  <a:lnTo>
                    <a:pt x="1047" y="394"/>
                  </a:lnTo>
                  <a:lnTo>
                    <a:pt x="1047" y="270"/>
                  </a:lnTo>
                  <a:lnTo>
                    <a:pt x="1047" y="268"/>
                  </a:lnTo>
                  <a:lnTo>
                    <a:pt x="1046" y="263"/>
                  </a:lnTo>
                  <a:lnTo>
                    <a:pt x="1044" y="256"/>
                  </a:lnTo>
                  <a:lnTo>
                    <a:pt x="1039" y="248"/>
                  </a:lnTo>
                  <a:lnTo>
                    <a:pt x="1032" y="239"/>
                  </a:lnTo>
                  <a:lnTo>
                    <a:pt x="1022" y="230"/>
                  </a:lnTo>
                  <a:lnTo>
                    <a:pt x="1007" y="221"/>
                  </a:lnTo>
                  <a:lnTo>
                    <a:pt x="989" y="215"/>
                  </a:lnTo>
                  <a:lnTo>
                    <a:pt x="965" y="203"/>
                  </a:lnTo>
                  <a:lnTo>
                    <a:pt x="941" y="181"/>
                  </a:lnTo>
                  <a:lnTo>
                    <a:pt x="915" y="153"/>
                  </a:lnTo>
                  <a:lnTo>
                    <a:pt x="889" y="122"/>
                  </a:lnTo>
                  <a:lnTo>
                    <a:pt x="865" y="90"/>
                  </a:lnTo>
                  <a:lnTo>
                    <a:pt x="846" y="62"/>
                  </a:lnTo>
                  <a:lnTo>
                    <a:pt x="830" y="41"/>
                  </a:lnTo>
                  <a:lnTo>
                    <a:pt x="821" y="28"/>
                  </a:lnTo>
                  <a:lnTo>
                    <a:pt x="816" y="22"/>
                  </a:lnTo>
                  <a:lnTo>
                    <a:pt x="805" y="16"/>
                  </a:lnTo>
                  <a:lnTo>
                    <a:pt x="794" y="12"/>
                  </a:lnTo>
                  <a:lnTo>
                    <a:pt x="780" y="7"/>
                  </a:lnTo>
                  <a:lnTo>
                    <a:pt x="764" y="5"/>
                  </a:lnTo>
                  <a:lnTo>
                    <a:pt x="745" y="3"/>
                  </a:lnTo>
                  <a:lnTo>
                    <a:pt x="727" y="0"/>
                  </a:lnTo>
                  <a:lnTo>
                    <a:pt x="706" y="0"/>
                  </a:lnTo>
                  <a:lnTo>
                    <a:pt x="692" y="0"/>
                  </a:lnTo>
                  <a:lnTo>
                    <a:pt x="668" y="0"/>
                  </a:lnTo>
                  <a:lnTo>
                    <a:pt x="634" y="0"/>
                  </a:lnTo>
                  <a:lnTo>
                    <a:pt x="592" y="0"/>
                  </a:lnTo>
                  <a:lnTo>
                    <a:pt x="544" y="0"/>
                  </a:lnTo>
                  <a:lnTo>
                    <a:pt x="491" y="0"/>
                  </a:lnTo>
                  <a:lnTo>
                    <a:pt x="435" y="0"/>
                  </a:lnTo>
                  <a:lnTo>
                    <a:pt x="379" y="0"/>
                  </a:lnTo>
                  <a:lnTo>
                    <a:pt x="324" y="0"/>
                  </a:lnTo>
                  <a:lnTo>
                    <a:pt x="270" y="0"/>
                  </a:lnTo>
                  <a:lnTo>
                    <a:pt x="219" y="0"/>
                  </a:lnTo>
                  <a:lnTo>
                    <a:pt x="175" y="0"/>
                  </a:lnTo>
                  <a:lnTo>
                    <a:pt x="137" y="0"/>
                  </a:lnTo>
                  <a:lnTo>
                    <a:pt x="108" y="0"/>
                  </a:lnTo>
                  <a:lnTo>
                    <a:pt x="90" y="0"/>
                  </a:lnTo>
                  <a:lnTo>
                    <a:pt x="83" y="0"/>
                  </a:lnTo>
                  <a:lnTo>
                    <a:pt x="81" y="0"/>
                  </a:lnTo>
                  <a:lnTo>
                    <a:pt x="74" y="1"/>
                  </a:lnTo>
                  <a:lnTo>
                    <a:pt x="64" y="4"/>
                  </a:lnTo>
                  <a:lnTo>
                    <a:pt x="54" y="8"/>
                  </a:lnTo>
                  <a:lnTo>
                    <a:pt x="43" y="15"/>
                  </a:lnTo>
                  <a:lnTo>
                    <a:pt x="33" y="27"/>
                  </a:lnTo>
                  <a:lnTo>
                    <a:pt x="26" y="42"/>
                  </a:lnTo>
                  <a:lnTo>
                    <a:pt x="24" y="62"/>
                  </a:lnTo>
                  <a:lnTo>
                    <a:pt x="24" y="384"/>
                  </a:lnTo>
                  <a:lnTo>
                    <a:pt x="19" y="386"/>
                  </a:lnTo>
                  <a:lnTo>
                    <a:pt x="11" y="397"/>
                  </a:lnTo>
                  <a:lnTo>
                    <a:pt x="2" y="417"/>
                  </a:lnTo>
                  <a:lnTo>
                    <a:pt x="0" y="450"/>
                  </a:lnTo>
                  <a:lnTo>
                    <a:pt x="1" y="459"/>
                  </a:lnTo>
                  <a:lnTo>
                    <a:pt x="3" y="468"/>
                  </a:lnTo>
                  <a:lnTo>
                    <a:pt x="7" y="477"/>
                  </a:lnTo>
                  <a:lnTo>
                    <a:pt x="11" y="484"/>
                  </a:lnTo>
                  <a:lnTo>
                    <a:pt x="17" y="492"/>
                  </a:lnTo>
                  <a:lnTo>
                    <a:pt x="25" y="498"/>
                  </a:lnTo>
                  <a:lnTo>
                    <a:pt x="34" y="504"/>
                  </a:lnTo>
                  <a:lnTo>
                    <a:pt x="45" y="508"/>
                  </a:lnTo>
                  <a:lnTo>
                    <a:pt x="113" y="508"/>
                  </a:lnTo>
                  <a:lnTo>
                    <a:pt x="114" y="512"/>
                  </a:lnTo>
                  <a:lnTo>
                    <a:pt x="117" y="523"/>
                  </a:lnTo>
                  <a:lnTo>
                    <a:pt x="125" y="538"/>
                  </a:lnTo>
                  <a:lnTo>
                    <a:pt x="136" y="555"/>
                  </a:lnTo>
                  <a:lnTo>
                    <a:pt x="152" y="572"/>
                  </a:lnTo>
                  <a:lnTo>
                    <a:pt x="172" y="587"/>
                  </a:lnTo>
                  <a:lnTo>
                    <a:pt x="198" y="598"/>
                  </a:lnTo>
                  <a:lnTo>
                    <a:pt x="230" y="602"/>
                  </a:lnTo>
                  <a:lnTo>
                    <a:pt x="235" y="602"/>
                  </a:lnTo>
                  <a:lnTo>
                    <a:pt x="248" y="602"/>
                  </a:lnTo>
                  <a:lnTo>
                    <a:pt x="265" y="599"/>
                  </a:lnTo>
                  <a:lnTo>
                    <a:pt x="284" y="593"/>
                  </a:lnTo>
                  <a:lnTo>
                    <a:pt x="305" y="582"/>
                  </a:lnTo>
                  <a:lnTo>
                    <a:pt x="324" y="564"/>
                  </a:lnTo>
                  <a:lnTo>
                    <a:pt x="339" y="537"/>
                  </a:lnTo>
                  <a:lnTo>
                    <a:pt x="347" y="502"/>
                  </a:lnTo>
                  <a:lnTo>
                    <a:pt x="765" y="502"/>
                  </a:lnTo>
                  <a:close/>
                </a:path>
              </a:pathLst>
            </a:custGeom>
            <a:solidFill>
              <a:srgbClr val="FFFFFF"/>
            </a:solidFill>
            <a:ln w="9525">
              <a:noFill/>
              <a:round/>
              <a:headEnd/>
              <a:tailEnd/>
            </a:ln>
          </p:spPr>
          <p:txBody>
            <a:bodyPr/>
            <a:lstStyle/>
            <a:p>
              <a:endParaRPr lang="en-US"/>
            </a:p>
          </p:txBody>
        </p:sp>
        <p:sp>
          <p:nvSpPr>
            <p:cNvPr id="10369" name="Freeform 157"/>
            <p:cNvSpPr>
              <a:spLocks/>
            </p:cNvSpPr>
            <p:nvPr/>
          </p:nvSpPr>
          <p:spPr bwMode="auto">
            <a:xfrm>
              <a:off x="2148" y="3713"/>
              <a:ext cx="511" cy="226"/>
            </a:xfrm>
            <a:custGeom>
              <a:avLst/>
              <a:gdLst>
                <a:gd name="T0" fmla="*/ 13 w 1022"/>
                <a:gd name="T1" fmla="*/ 226 h 453"/>
                <a:gd name="T2" fmla="*/ 6 w 1022"/>
                <a:gd name="T3" fmla="*/ 223 h 453"/>
                <a:gd name="T4" fmla="*/ 2 w 1022"/>
                <a:gd name="T5" fmla="*/ 219 h 453"/>
                <a:gd name="T6" fmla="*/ 1 w 1022"/>
                <a:gd name="T7" fmla="*/ 214 h 453"/>
                <a:gd name="T8" fmla="*/ 0 w 1022"/>
                <a:gd name="T9" fmla="*/ 209 h 453"/>
                <a:gd name="T10" fmla="*/ 1 w 1022"/>
                <a:gd name="T11" fmla="*/ 200 h 453"/>
                <a:gd name="T12" fmla="*/ 5 w 1022"/>
                <a:gd name="T13" fmla="*/ 194 h 453"/>
                <a:gd name="T14" fmla="*/ 8 w 1022"/>
                <a:gd name="T15" fmla="*/ 191 h 453"/>
                <a:gd name="T16" fmla="*/ 10 w 1022"/>
                <a:gd name="T17" fmla="*/ 190 h 453"/>
                <a:gd name="T18" fmla="*/ 10 w 1022"/>
                <a:gd name="T19" fmla="*/ 20 h 453"/>
                <a:gd name="T20" fmla="*/ 12 w 1022"/>
                <a:gd name="T21" fmla="*/ 9 h 453"/>
                <a:gd name="T22" fmla="*/ 18 w 1022"/>
                <a:gd name="T23" fmla="*/ 3 h 453"/>
                <a:gd name="T24" fmla="*/ 24 w 1022"/>
                <a:gd name="T25" fmla="*/ 0 h 453"/>
                <a:gd name="T26" fmla="*/ 26 w 1022"/>
                <a:gd name="T27" fmla="*/ 0 h 453"/>
                <a:gd name="T28" fmla="*/ 354 w 1022"/>
                <a:gd name="T29" fmla="*/ 0 h 453"/>
                <a:gd name="T30" fmla="*/ 369 w 1022"/>
                <a:gd name="T31" fmla="*/ 1 h 453"/>
                <a:gd name="T32" fmla="*/ 372 w 1022"/>
                <a:gd name="T33" fmla="*/ 1 h 453"/>
                <a:gd name="T34" fmla="*/ 376 w 1022"/>
                <a:gd name="T35" fmla="*/ 3 h 453"/>
                <a:gd name="T36" fmla="*/ 379 w 1022"/>
                <a:gd name="T37" fmla="*/ 5 h 453"/>
                <a:gd name="T38" fmla="*/ 383 w 1022"/>
                <a:gd name="T39" fmla="*/ 9 h 453"/>
                <a:gd name="T40" fmla="*/ 391 w 1022"/>
                <a:gd name="T41" fmla="*/ 19 h 453"/>
                <a:gd name="T42" fmla="*/ 400 w 1022"/>
                <a:gd name="T43" fmla="*/ 30 h 453"/>
                <a:gd name="T44" fmla="*/ 410 w 1022"/>
                <a:gd name="T45" fmla="*/ 43 h 453"/>
                <a:gd name="T46" fmla="*/ 419 w 1022"/>
                <a:gd name="T47" fmla="*/ 55 h 453"/>
                <a:gd name="T48" fmla="*/ 427 w 1022"/>
                <a:gd name="T49" fmla="*/ 67 h 453"/>
                <a:gd name="T50" fmla="*/ 433 w 1022"/>
                <a:gd name="T51" fmla="*/ 76 h 453"/>
                <a:gd name="T52" fmla="*/ 437 w 1022"/>
                <a:gd name="T53" fmla="*/ 82 h 453"/>
                <a:gd name="T54" fmla="*/ 439 w 1022"/>
                <a:gd name="T55" fmla="*/ 84 h 453"/>
                <a:gd name="T56" fmla="*/ 440 w 1022"/>
                <a:gd name="T57" fmla="*/ 86 h 453"/>
                <a:gd name="T58" fmla="*/ 441 w 1022"/>
                <a:gd name="T59" fmla="*/ 88 h 453"/>
                <a:gd name="T60" fmla="*/ 443 w 1022"/>
                <a:gd name="T61" fmla="*/ 90 h 453"/>
                <a:gd name="T62" fmla="*/ 447 w 1022"/>
                <a:gd name="T63" fmla="*/ 92 h 453"/>
                <a:gd name="T64" fmla="*/ 451 w 1022"/>
                <a:gd name="T65" fmla="*/ 95 h 453"/>
                <a:gd name="T66" fmla="*/ 456 w 1022"/>
                <a:gd name="T67" fmla="*/ 99 h 453"/>
                <a:gd name="T68" fmla="*/ 464 w 1022"/>
                <a:gd name="T69" fmla="*/ 102 h 453"/>
                <a:gd name="T70" fmla="*/ 474 w 1022"/>
                <a:gd name="T71" fmla="*/ 106 h 453"/>
                <a:gd name="T72" fmla="*/ 481 w 1022"/>
                <a:gd name="T73" fmla="*/ 109 h 453"/>
                <a:gd name="T74" fmla="*/ 486 w 1022"/>
                <a:gd name="T75" fmla="*/ 113 h 453"/>
                <a:gd name="T76" fmla="*/ 490 w 1022"/>
                <a:gd name="T77" fmla="*/ 116 h 453"/>
                <a:gd name="T78" fmla="*/ 492 w 1022"/>
                <a:gd name="T79" fmla="*/ 118 h 453"/>
                <a:gd name="T80" fmla="*/ 493 w 1022"/>
                <a:gd name="T81" fmla="*/ 121 h 453"/>
                <a:gd name="T82" fmla="*/ 494 w 1022"/>
                <a:gd name="T83" fmla="*/ 122 h 453"/>
                <a:gd name="T84" fmla="*/ 494 w 1022"/>
                <a:gd name="T85" fmla="*/ 124 h 453"/>
                <a:gd name="T86" fmla="*/ 494 w 1022"/>
                <a:gd name="T87" fmla="*/ 124 h 453"/>
                <a:gd name="T88" fmla="*/ 494 w 1022"/>
                <a:gd name="T89" fmla="*/ 196 h 453"/>
                <a:gd name="T90" fmla="*/ 494 w 1022"/>
                <a:gd name="T91" fmla="*/ 196 h 453"/>
                <a:gd name="T92" fmla="*/ 497 w 1022"/>
                <a:gd name="T93" fmla="*/ 196 h 453"/>
                <a:gd name="T94" fmla="*/ 499 w 1022"/>
                <a:gd name="T95" fmla="*/ 196 h 453"/>
                <a:gd name="T96" fmla="*/ 502 w 1022"/>
                <a:gd name="T97" fmla="*/ 196 h 453"/>
                <a:gd name="T98" fmla="*/ 506 w 1022"/>
                <a:gd name="T99" fmla="*/ 197 h 453"/>
                <a:gd name="T100" fmla="*/ 508 w 1022"/>
                <a:gd name="T101" fmla="*/ 200 h 453"/>
                <a:gd name="T102" fmla="*/ 510 w 1022"/>
                <a:gd name="T103" fmla="*/ 203 h 453"/>
                <a:gd name="T104" fmla="*/ 511 w 1022"/>
                <a:gd name="T105" fmla="*/ 208 h 453"/>
                <a:gd name="T106" fmla="*/ 510 w 1022"/>
                <a:gd name="T107" fmla="*/ 213 h 453"/>
                <a:gd name="T108" fmla="*/ 508 w 1022"/>
                <a:gd name="T109" fmla="*/ 217 h 453"/>
                <a:gd name="T110" fmla="*/ 506 w 1022"/>
                <a:gd name="T111" fmla="*/ 220 h 453"/>
                <a:gd name="T112" fmla="*/ 502 w 1022"/>
                <a:gd name="T113" fmla="*/ 223 h 453"/>
                <a:gd name="T114" fmla="*/ 499 w 1022"/>
                <a:gd name="T115" fmla="*/ 224 h 453"/>
                <a:gd name="T116" fmla="*/ 497 w 1022"/>
                <a:gd name="T117" fmla="*/ 226 h 453"/>
                <a:gd name="T118" fmla="*/ 494 w 1022"/>
                <a:gd name="T119" fmla="*/ 226 h 453"/>
                <a:gd name="T120" fmla="*/ 494 w 1022"/>
                <a:gd name="T121" fmla="*/ 226 h 453"/>
                <a:gd name="T122" fmla="*/ 13 w 1022"/>
                <a:gd name="T123" fmla="*/ 226 h 4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22"/>
                <a:gd name="T187" fmla="*/ 0 h 453"/>
                <a:gd name="T188" fmla="*/ 1022 w 1022"/>
                <a:gd name="T189" fmla="*/ 453 h 4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22" h="453">
                  <a:moveTo>
                    <a:pt x="25" y="453"/>
                  </a:moveTo>
                  <a:lnTo>
                    <a:pt x="12" y="447"/>
                  </a:lnTo>
                  <a:lnTo>
                    <a:pt x="4" y="438"/>
                  </a:lnTo>
                  <a:lnTo>
                    <a:pt x="1" y="429"/>
                  </a:lnTo>
                  <a:lnTo>
                    <a:pt x="0" y="419"/>
                  </a:lnTo>
                  <a:lnTo>
                    <a:pt x="2" y="401"/>
                  </a:lnTo>
                  <a:lnTo>
                    <a:pt x="9" y="388"/>
                  </a:lnTo>
                  <a:lnTo>
                    <a:pt x="16" y="382"/>
                  </a:lnTo>
                  <a:lnTo>
                    <a:pt x="19" y="380"/>
                  </a:lnTo>
                  <a:lnTo>
                    <a:pt x="19" y="40"/>
                  </a:lnTo>
                  <a:lnTo>
                    <a:pt x="24" y="19"/>
                  </a:lnTo>
                  <a:lnTo>
                    <a:pt x="35" y="7"/>
                  </a:lnTo>
                  <a:lnTo>
                    <a:pt x="47" y="1"/>
                  </a:lnTo>
                  <a:lnTo>
                    <a:pt x="51" y="0"/>
                  </a:lnTo>
                  <a:lnTo>
                    <a:pt x="707" y="0"/>
                  </a:lnTo>
                  <a:lnTo>
                    <a:pt x="738" y="2"/>
                  </a:lnTo>
                  <a:lnTo>
                    <a:pt x="743" y="3"/>
                  </a:lnTo>
                  <a:lnTo>
                    <a:pt x="751" y="7"/>
                  </a:lnTo>
                  <a:lnTo>
                    <a:pt x="758" y="11"/>
                  </a:lnTo>
                  <a:lnTo>
                    <a:pt x="766" y="18"/>
                  </a:lnTo>
                  <a:lnTo>
                    <a:pt x="782" y="38"/>
                  </a:lnTo>
                  <a:lnTo>
                    <a:pt x="800" y="61"/>
                  </a:lnTo>
                  <a:lnTo>
                    <a:pt x="819" y="86"/>
                  </a:lnTo>
                  <a:lnTo>
                    <a:pt x="837" y="111"/>
                  </a:lnTo>
                  <a:lnTo>
                    <a:pt x="853" y="134"/>
                  </a:lnTo>
                  <a:lnTo>
                    <a:pt x="866" y="152"/>
                  </a:lnTo>
                  <a:lnTo>
                    <a:pt x="874" y="165"/>
                  </a:lnTo>
                  <a:lnTo>
                    <a:pt x="878" y="169"/>
                  </a:lnTo>
                  <a:lnTo>
                    <a:pt x="880" y="173"/>
                  </a:lnTo>
                  <a:lnTo>
                    <a:pt x="882" y="176"/>
                  </a:lnTo>
                  <a:lnTo>
                    <a:pt x="886" y="181"/>
                  </a:lnTo>
                  <a:lnTo>
                    <a:pt x="893" y="185"/>
                  </a:lnTo>
                  <a:lnTo>
                    <a:pt x="901" y="191"/>
                  </a:lnTo>
                  <a:lnTo>
                    <a:pt x="912" y="198"/>
                  </a:lnTo>
                  <a:lnTo>
                    <a:pt x="928" y="205"/>
                  </a:lnTo>
                  <a:lnTo>
                    <a:pt x="948" y="213"/>
                  </a:lnTo>
                  <a:lnTo>
                    <a:pt x="962" y="219"/>
                  </a:lnTo>
                  <a:lnTo>
                    <a:pt x="972" y="226"/>
                  </a:lnTo>
                  <a:lnTo>
                    <a:pt x="979" y="232"/>
                  </a:lnTo>
                  <a:lnTo>
                    <a:pt x="984" y="237"/>
                  </a:lnTo>
                  <a:lnTo>
                    <a:pt x="986" y="242"/>
                  </a:lnTo>
                  <a:lnTo>
                    <a:pt x="987" y="245"/>
                  </a:lnTo>
                  <a:lnTo>
                    <a:pt x="987" y="248"/>
                  </a:lnTo>
                  <a:lnTo>
                    <a:pt x="987" y="249"/>
                  </a:lnTo>
                  <a:lnTo>
                    <a:pt x="987" y="392"/>
                  </a:lnTo>
                  <a:lnTo>
                    <a:pt x="988" y="392"/>
                  </a:lnTo>
                  <a:lnTo>
                    <a:pt x="993" y="392"/>
                  </a:lnTo>
                  <a:lnTo>
                    <a:pt x="997" y="392"/>
                  </a:lnTo>
                  <a:lnTo>
                    <a:pt x="1004" y="393"/>
                  </a:lnTo>
                  <a:lnTo>
                    <a:pt x="1011" y="395"/>
                  </a:lnTo>
                  <a:lnTo>
                    <a:pt x="1016" y="400"/>
                  </a:lnTo>
                  <a:lnTo>
                    <a:pt x="1020" y="407"/>
                  </a:lnTo>
                  <a:lnTo>
                    <a:pt x="1022" y="417"/>
                  </a:lnTo>
                  <a:lnTo>
                    <a:pt x="1020" y="427"/>
                  </a:lnTo>
                  <a:lnTo>
                    <a:pt x="1016" y="435"/>
                  </a:lnTo>
                  <a:lnTo>
                    <a:pt x="1011" y="441"/>
                  </a:lnTo>
                  <a:lnTo>
                    <a:pt x="1004" y="446"/>
                  </a:lnTo>
                  <a:lnTo>
                    <a:pt x="997" y="449"/>
                  </a:lnTo>
                  <a:lnTo>
                    <a:pt x="993" y="452"/>
                  </a:lnTo>
                  <a:lnTo>
                    <a:pt x="988" y="453"/>
                  </a:lnTo>
                  <a:lnTo>
                    <a:pt x="987" y="453"/>
                  </a:lnTo>
                  <a:lnTo>
                    <a:pt x="25" y="453"/>
                  </a:lnTo>
                  <a:close/>
                </a:path>
              </a:pathLst>
            </a:custGeom>
            <a:solidFill>
              <a:srgbClr val="000000"/>
            </a:solidFill>
            <a:ln w="9525">
              <a:noFill/>
              <a:round/>
              <a:headEnd/>
              <a:tailEnd/>
            </a:ln>
          </p:spPr>
          <p:txBody>
            <a:bodyPr/>
            <a:lstStyle/>
            <a:p>
              <a:endParaRPr lang="en-US"/>
            </a:p>
          </p:txBody>
        </p:sp>
        <p:sp>
          <p:nvSpPr>
            <p:cNvPr id="10370" name="Freeform 158"/>
            <p:cNvSpPr>
              <a:spLocks/>
            </p:cNvSpPr>
            <p:nvPr/>
          </p:nvSpPr>
          <p:spPr bwMode="auto">
            <a:xfrm>
              <a:off x="2488" y="3723"/>
              <a:ext cx="141" cy="117"/>
            </a:xfrm>
            <a:custGeom>
              <a:avLst/>
              <a:gdLst>
                <a:gd name="T0" fmla="*/ 115 w 283"/>
                <a:gd name="T1" fmla="*/ 101 h 234"/>
                <a:gd name="T2" fmla="*/ 102 w 283"/>
                <a:gd name="T3" fmla="*/ 95 h 234"/>
                <a:gd name="T4" fmla="*/ 94 w 283"/>
                <a:gd name="T5" fmla="*/ 89 h 234"/>
                <a:gd name="T6" fmla="*/ 88 w 283"/>
                <a:gd name="T7" fmla="*/ 84 h 234"/>
                <a:gd name="T8" fmla="*/ 83 w 283"/>
                <a:gd name="T9" fmla="*/ 83 h 234"/>
                <a:gd name="T10" fmla="*/ 80 w 283"/>
                <a:gd name="T11" fmla="*/ 84 h 234"/>
                <a:gd name="T12" fmla="*/ 76 w 283"/>
                <a:gd name="T13" fmla="*/ 84 h 234"/>
                <a:gd name="T14" fmla="*/ 70 w 283"/>
                <a:gd name="T15" fmla="*/ 84 h 234"/>
                <a:gd name="T16" fmla="*/ 58 w 283"/>
                <a:gd name="T17" fmla="*/ 80 h 234"/>
                <a:gd name="T18" fmla="*/ 44 w 283"/>
                <a:gd name="T19" fmla="*/ 66 h 234"/>
                <a:gd name="T20" fmla="*/ 33 w 283"/>
                <a:gd name="T21" fmla="*/ 48 h 234"/>
                <a:gd name="T22" fmla="*/ 26 w 283"/>
                <a:gd name="T23" fmla="*/ 31 h 234"/>
                <a:gd name="T24" fmla="*/ 24 w 283"/>
                <a:gd name="T25" fmla="*/ 17 h 234"/>
                <a:gd name="T26" fmla="*/ 25 w 283"/>
                <a:gd name="T27" fmla="*/ 7 h 234"/>
                <a:gd name="T28" fmla="*/ 25 w 283"/>
                <a:gd name="T29" fmla="*/ 2 h 234"/>
                <a:gd name="T30" fmla="*/ 16 w 283"/>
                <a:gd name="T31" fmla="*/ 1 h 234"/>
                <a:gd name="T32" fmla="*/ 11 w 283"/>
                <a:gd name="T33" fmla="*/ 0 h 234"/>
                <a:gd name="T34" fmla="*/ 5 w 283"/>
                <a:gd name="T35" fmla="*/ 0 h 234"/>
                <a:gd name="T36" fmla="*/ 4 w 283"/>
                <a:gd name="T37" fmla="*/ 2 h 234"/>
                <a:gd name="T38" fmla="*/ 9 w 283"/>
                <a:gd name="T39" fmla="*/ 6 h 234"/>
                <a:gd name="T40" fmla="*/ 8 w 283"/>
                <a:gd name="T41" fmla="*/ 13 h 234"/>
                <a:gd name="T42" fmla="*/ 12 w 283"/>
                <a:gd name="T43" fmla="*/ 28 h 234"/>
                <a:gd name="T44" fmla="*/ 21 w 283"/>
                <a:gd name="T45" fmla="*/ 48 h 234"/>
                <a:gd name="T46" fmla="*/ 29 w 283"/>
                <a:gd name="T47" fmla="*/ 67 h 234"/>
                <a:gd name="T48" fmla="*/ 36 w 283"/>
                <a:gd name="T49" fmla="*/ 81 h 234"/>
                <a:gd name="T50" fmla="*/ 43 w 283"/>
                <a:gd name="T51" fmla="*/ 94 h 234"/>
                <a:gd name="T52" fmla="*/ 57 w 283"/>
                <a:gd name="T53" fmla="*/ 105 h 234"/>
                <a:gd name="T54" fmla="*/ 81 w 283"/>
                <a:gd name="T55" fmla="*/ 111 h 234"/>
                <a:gd name="T56" fmla="*/ 106 w 283"/>
                <a:gd name="T57" fmla="*/ 112 h 234"/>
                <a:gd name="T58" fmla="*/ 119 w 283"/>
                <a:gd name="T59" fmla="*/ 112 h 234"/>
                <a:gd name="T60" fmla="*/ 130 w 283"/>
                <a:gd name="T61" fmla="*/ 114 h 234"/>
                <a:gd name="T62" fmla="*/ 138 w 283"/>
                <a:gd name="T63" fmla="*/ 116 h 234"/>
                <a:gd name="T64" fmla="*/ 140 w 283"/>
                <a:gd name="T65" fmla="*/ 115 h 234"/>
                <a:gd name="T66" fmla="*/ 138 w 283"/>
                <a:gd name="T67" fmla="*/ 112 h 234"/>
                <a:gd name="T68" fmla="*/ 134 w 283"/>
                <a:gd name="T69" fmla="*/ 108 h 234"/>
                <a:gd name="T70" fmla="*/ 128 w 283"/>
                <a:gd name="T71" fmla="*/ 105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3"/>
                <a:gd name="T109" fmla="*/ 0 h 234"/>
                <a:gd name="T110" fmla="*/ 283 w 283"/>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3" h="234">
                  <a:moveTo>
                    <a:pt x="247" y="207"/>
                  </a:moveTo>
                  <a:lnTo>
                    <a:pt x="230" y="201"/>
                  </a:lnTo>
                  <a:lnTo>
                    <a:pt x="217" y="196"/>
                  </a:lnTo>
                  <a:lnTo>
                    <a:pt x="205" y="190"/>
                  </a:lnTo>
                  <a:lnTo>
                    <a:pt x="197" y="184"/>
                  </a:lnTo>
                  <a:lnTo>
                    <a:pt x="189" y="178"/>
                  </a:lnTo>
                  <a:lnTo>
                    <a:pt x="183" y="172"/>
                  </a:lnTo>
                  <a:lnTo>
                    <a:pt x="177" y="168"/>
                  </a:lnTo>
                  <a:lnTo>
                    <a:pt x="170" y="164"/>
                  </a:lnTo>
                  <a:lnTo>
                    <a:pt x="167" y="166"/>
                  </a:lnTo>
                  <a:lnTo>
                    <a:pt x="164" y="167"/>
                  </a:lnTo>
                  <a:lnTo>
                    <a:pt x="160" y="167"/>
                  </a:lnTo>
                  <a:lnTo>
                    <a:pt x="157" y="168"/>
                  </a:lnTo>
                  <a:lnTo>
                    <a:pt x="152" y="168"/>
                  </a:lnTo>
                  <a:lnTo>
                    <a:pt x="147" y="168"/>
                  </a:lnTo>
                  <a:lnTo>
                    <a:pt x="140" y="167"/>
                  </a:lnTo>
                  <a:lnTo>
                    <a:pt x="133" y="166"/>
                  </a:lnTo>
                  <a:lnTo>
                    <a:pt x="117" y="160"/>
                  </a:lnTo>
                  <a:lnTo>
                    <a:pt x="102" y="147"/>
                  </a:lnTo>
                  <a:lnTo>
                    <a:pt x="88" y="132"/>
                  </a:lnTo>
                  <a:lnTo>
                    <a:pt x="76" y="114"/>
                  </a:lnTo>
                  <a:lnTo>
                    <a:pt x="66" y="95"/>
                  </a:lnTo>
                  <a:lnTo>
                    <a:pt x="59" y="77"/>
                  </a:lnTo>
                  <a:lnTo>
                    <a:pt x="53" y="62"/>
                  </a:lnTo>
                  <a:lnTo>
                    <a:pt x="50" y="49"/>
                  </a:lnTo>
                  <a:lnTo>
                    <a:pt x="48" y="34"/>
                  </a:lnTo>
                  <a:lnTo>
                    <a:pt x="49" y="23"/>
                  </a:lnTo>
                  <a:lnTo>
                    <a:pt x="51" y="15"/>
                  </a:lnTo>
                  <a:lnTo>
                    <a:pt x="56" y="8"/>
                  </a:lnTo>
                  <a:lnTo>
                    <a:pt x="50" y="4"/>
                  </a:lnTo>
                  <a:lnTo>
                    <a:pt x="42" y="2"/>
                  </a:lnTo>
                  <a:lnTo>
                    <a:pt x="33" y="1"/>
                  </a:lnTo>
                  <a:lnTo>
                    <a:pt x="26" y="0"/>
                  </a:lnTo>
                  <a:lnTo>
                    <a:pt x="23" y="0"/>
                  </a:lnTo>
                  <a:lnTo>
                    <a:pt x="19" y="0"/>
                  </a:lnTo>
                  <a:lnTo>
                    <a:pt x="11" y="0"/>
                  </a:lnTo>
                  <a:lnTo>
                    <a:pt x="0" y="0"/>
                  </a:lnTo>
                  <a:lnTo>
                    <a:pt x="8" y="3"/>
                  </a:lnTo>
                  <a:lnTo>
                    <a:pt x="15" y="8"/>
                  </a:lnTo>
                  <a:lnTo>
                    <a:pt x="18" y="11"/>
                  </a:lnTo>
                  <a:lnTo>
                    <a:pt x="18" y="16"/>
                  </a:lnTo>
                  <a:lnTo>
                    <a:pt x="16" y="25"/>
                  </a:lnTo>
                  <a:lnTo>
                    <a:pt x="19" y="39"/>
                  </a:lnTo>
                  <a:lnTo>
                    <a:pt x="24" y="56"/>
                  </a:lnTo>
                  <a:lnTo>
                    <a:pt x="33" y="76"/>
                  </a:lnTo>
                  <a:lnTo>
                    <a:pt x="42" y="96"/>
                  </a:lnTo>
                  <a:lnTo>
                    <a:pt x="51" y="116"/>
                  </a:lnTo>
                  <a:lnTo>
                    <a:pt x="59" y="134"/>
                  </a:lnTo>
                  <a:lnTo>
                    <a:pt x="66" y="148"/>
                  </a:lnTo>
                  <a:lnTo>
                    <a:pt x="72" y="161"/>
                  </a:lnTo>
                  <a:lnTo>
                    <a:pt x="79" y="174"/>
                  </a:lnTo>
                  <a:lnTo>
                    <a:pt x="87" y="187"/>
                  </a:lnTo>
                  <a:lnTo>
                    <a:pt x="98" y="199"/>
                  </a:lnTo>
                  <a:lnTo>
                    <a:pt x="114" y="209"/>
                  </a:lnTo>
                  <a:lnTo>
                    <a:pt x="135" y="217"/>
                  </a:lnTo>
                  <a:lnTo>
                    <a:pt x="162" y="222"/>
                  </a:lnTo>
                  <a:lnTo>
                    <a:pt x="196" y="223"/>
                  </a:lnTo>
                  <a:lnTo>
                    <a:pt x="212" y="223"/>
                  </a:lnTo>
                  <a:lnTo>
                    <a:pt x="226" y="223"/>
                  </a:lnTo>
                  <a:lnTo>
                    <a:pt x="239" y="223"/>
                  </a:lnTo>
                  <a:lnTo>
                    <a:pt x="250" y="224"/>
                  </a:lnTo>
                  <a:lnTo>
                    <a:pt x="260" y="227"/>
                  </a:lnTo>
                  <a:lnTo>
                    <a:pt x="269" y="229"/>
                  </a:lnTo>
                  <a:lnTo>
                    <a:pt x="276" y="231"/>
                  </a:lnTo>
                  <a:lnTo>
                    <a:pt x="283" y="234"/>
                  </a:lnTo>
                  <a:lnTo>
                    <a:pt x="281" y="230"/>
                  </a:lnTo>
                  <a:lnTo>
                    <a:pt x="279" y="227"/>
                  </a:lnTo>
                  <a:lnTo>
                    <a:pt x="277" y="223"/>
                  </a:lnTo>
                  <a:lnTo>
                    <a:pt x="273" y="220"/>
                  </a:lnTo>
                  <a:lnTo>
                    <a:pt x="269" y="216"/>
                  </a:lnTo>
                  <a:lnTo>
                    <a:pt x="263" y="213"/>
                  </a:lnTo>
                  <a:lnTo>
                    <a:pt x="256" y="209"/>
                  </a:lnTo>
                  <a:lnTo>
                    <a:pt x="247" y="207"/>
                  </a:lnTo>
                  <a:close/>
                </a:path>
              </a:pathLst>
            </a:custGeom>
            <a:solidFill>
              <a:srgbClr val="FFD877"/>
            </a:solidFill>
            <a:ln w="9525">
              <a:noFill/>
              <a:round/>
              <a:headEnd/>
              <a:tailEnd/>
            </a:ln>
          </p:spPr>
          <p:txBody>
            <a:bodyPr/>
            <a:lstStyle/>
            <a:p>
              <a:endParaRPr lang="en-US"/>
            </a:p>
          </p:txBody>
        </p:sp>
        <p:sp>
          <p:nvSpPr>
            <p:cNvPr id="10371" name="Freeform 159"/>
            <p:cNvSpPr>
              <a:spLocks/>
            </p:cNvSpPr>
            <p:nvPr/>
          </p:nvSpPr>
          <p:spPr bwMode="auto">
            <a:xfrm>
              <a:off x="2171" y="3724"/>
              <a:ext cx="159" cy="203"/>
            </a:xfrm>
            <a:custGeom>
              <a:avLst/>
              <a:gdLst>
                <a:gd name="T0" fmla="*/ 0 w 317"/>
                <a:gd name="T1" fmla="*/ 17 h 404"/>
                <a:gd name="T2" fmla="*/ 0 w 317"/>
                <a:gd name="T3" fmla="*/ 178 h 404"/>
                <a:gd name="T4" fmla="*/ 0 w 317"/>
                <a:gd name="T5" fmla="*/ 180 h 404"/>
                <a:gd name="T6" fmla="*/ 1 w 317"/>
                <a:gd name="T7" fmla="*/ 186 h 404"/>
                <a:gd name="T8" fmla="*/ 3 w 317"/>
                <a:gd name="T9" fmla="*/ 194 h 404"/>
                <a:gd name="T10" fmla="*/ 8 w 317"/>
                <a:gd name="T11" fmla="*/ 203 h 404"/>
                <a:gd name="T12" fmla="*/ 159 w 317"/>
                <a:gd name="T13" fmla="*/ 203 h 404"/>
                <a:gd name="T14" fmla="*/ 12 w 317"/>
                <a:gd name="T15" fmla="*/ 0 h 404"/>
                <a:gd name="T16" fmla="*/ 8 w 317"/>
                <a:gd name="T17" fmla="*/ 2 h 404"/>
                <a:gd name="T18" fmla="*/ 4 w 317"/>
                <a:gd name="T19" fmla="*/ 5 h 404"/>
                <a:gd name="T20" fmla="*/ 1 w 317"/>
                <a:gd name="T21" fmla="*/ 11 h 404"/>
                <a:gd name="T22" fmla="*/ 0 w 317"/>
                <a:gd name="T23" fmla="*/ 17 h 4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7"/>
                <a:gd name="T37" fmla="*/ 0 h 404"/>
                <a:gd name="T38" fmla="*/ 317 w 317"/>
                <a:gd name="T39" fmla="*/ 404 h 4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7" h="404">
                  <a:moveTo>
                    <a:pt x="0" y="34"/>
                  </a:moveTo>
                  <a:lnTo>
                    <a:pt x="0" y="355"/>
                  </a:lnTo>
                  <a:lnTo>
                    <a:pt x="0" y="359"/>
                  </a:lnTo>
                  <a:lnTo>
                    <a:pt x="1" y="371"/>
                  </a:lnTo>
                  <a:lnTo>
                    <a:pt x="5" y="386"/>
                  </a:lnTo>
                  <a:lnTo>
                    <a:pt x="15" y="404"/>
                  </a:lnTo>
                  <a:lnTo>
                    <a:pt x="317" y="404"/>
                  </a:lnTo>
                  <a:lnTo>
                    <a:pt x="23" y="0"/>
                  </a:lnTo>
                  <a:lnTo>
                    <a:pt x="16" y="3"/>
                  </a:lnTo>
                  <a:lnTo>
                    <a:pt x="8" y="10"/>
                  </a:lnTo>
                  <a:lnTo>
                    <a:pt x="2" y="21"/>
                  </a:lnTo>
                  <a:lnTo>
                    <a:pt x="0" y="34"/>
                  </a:lnTo>
                  <a:close/>
                </a:path>
              </a:pathLst>
            </a:custGeom>
            <a:solidFill>
              <a:srgbClr val="FFC126"/>
            </a:solidFill>
            <a:ln w="9525">
              <a:noFill/>
              <a:round/>
              <a:headEnd/>
              <a:tailEnd/>
            </a:ln>
          </p:spPr>
          <p:txBody>
            <a:bodyPr/>
            <a:lstStyle/>
            <a:p>
              <a:endParaRPr lang="en-US"/>
            </a:p>
          </p:txBody>
        </p:sp>
        <p:sp>
          <p:nvSpPr>
            <p:cNvPr id="10372" name="Freeform 160"/>
            <p:cNvSpPr>
              <a:spLocks/>
            </p:cNvSpPr>
            <p:nvPr/>
          </p:nvSpPr>
          <p:spPr bwMode="auto">
            <a:xfrm>
              <a:off x="2214" y="3723"/>
              <a:ext cx="417" cy="204"/>
            </a:xfrm>
            <a:custGeom>
              <a:avLst/>
              <a:gdLst>
                <a:gd name="T0" fmla="*/ 372 w 833"/>
                <a:gd name="T1" fmla="*/ 112 h 406"/>
                <a:gd name="T2" fmla="*/ 355 w 833"/>
                <a:gd name="T3" fmla="*/ 112 h 406"/>
                <a:gd name="T4" fmla="*/ 341 w 833"/>
                <a:gd name="T5" fmla="*/ 109 h 406"/>
                <a:gd name="T6" fmla="*/ 331 w 833"/>
                <a:gd name="T7" fmla="*/ 105 h 406"/>
                <a:gd name="T8" fmla="*/ 323 w 833"/>
                <a:gd name="T9" fmla="*/ 100 h 406"/>
                <a:gd name="T10" fmla="*/ 317 w 833"/>
                <a:gd name="T11" fmla="*/ 94 h 406"/>
                <a:gd name="T12" fmla="*/ 313 w 833"/>
                <a:gd name="T13" fmla="*/ 87 h 406"/>
                <a:gd name="T14" fmla="*/ 310 w 833"/>
                <a:gd name="T15" fmla="*/ 81 h 406"/>
                <a:gd name="T16" fmla="*/ 307 w 833"/>
                <a:gd name="T17" fmla="*/ 74 h 406"/>
                <a:gd name="T18" fmla="*/ 303 w 833"/>
                <a:gd name="T19" fmla="*/ 67 h 406"/>
                <a:gd name="T20" fmla="*/ 299 w 833"/>
                <a:gd name="T21" fmla="*/ 58 h 406"/>
                <a:gd name="T22" fmla="*/ 295 w 833"/>
                <a:gd name="T23" fmla="*/ 48 h 406"/>
                <a:gd name="T24" fmla="*/ 290 w 833"/>
                <a:gd name="T25" fmla="*/ 38 h 406"/>
                <a:gd name="T26" fmla="*/ 286 w 833"/>
                <a:gd name="T27" fmla="*/ 28 h 406"/>
                <a:gd name="T28" fmla="*/ 283 w 833"/>
                <a:gd name="T29" fmla="*/ 20 h 406"/>
                <a:gd name="T30" fmla="*/ 282 w 833"/>
                <a:gd name="T31" fmla="*/ 13 h 406"/>
                <a:gd name="T32" fmla="*/ 283 w 833"/>
                <a:gd name="T33" fmla="*/ 8 h 406"/>
                <a:gd name="T34" fmla="*/ 283 w 833"/>
                <a:gd name="T35" fmla="*/ 6 h 406"/>
                <a:gd name="T36" fmla="*/ 281 w 833"/>
                <a:gd name="T37" fmla="*/ 4 h 406"/>
                <a:gd name="T38" fmla="*/ 278 w 833"/>
                <a:gd name="T39" fmla="*/ 2 h 406"/>
                <a:gd name="T40" fmla="*/ 274 w 833"/>
                <a:gd name="T41" fmla="*/ 0 h 406"/>
                <a:gd name="T42" fmla="*/ 264 w 833"/>
                <a:gd name="T43" fmla="*/ 0 h 406"/>
                <a:gd name="T44" fmla="*/ 251 w 833"/>
                <a:gd name="T45" fmla="*/ 0 h 406"/>
                <a:gd name="T46" fmla="*/ 236 w 833"/>
                <a:gd name="T47" fmla="*/ 0 h 406"/>
                <a:gd name="T48" fmla="*/ 220 w 833"/>
                <a:gd name="T49" fmla="*/ 0 h 406"/>
                <a:gd name="T50" fmla="*/ 202 w 833"/>
                <a:gd name="T51" fmla="*/ 0 h 406"/>
                <a:gd name="T52" fmla="*/ 183 w 833"/>
                <a:gd name="T53" fmla="*/ 0 h 406"/>
                <a:gd name="T54" fmla="*/ 164 w 833"/>
                <a:gd name="T55" fmla="*/ 0 h 406"/>
                <a:gd name="T56" fmla="*/ 144 w 833"/>
                <a:gd name="T57" fmla="*/ 0 h 406"/>
                <a:gd name="T58" fmla="*/ 124 w 833"/>
                <a:gd name="T59" fmla="*/ 0 h 406"/>
                <a:gd name="T60" fmla="*/ 103 w 833"/>
                <a:gd name="T61" fmla="*/ 0 h 406"/>
                <a:gd name="T62" fmla="*/ 83 w 833"/>
                <a:gd name="T63" fmla="*/ 0 h 406"/>
                <a:gd name="T64" fmla="*/ 64 w 833"/>
                <a:gd name="T65" fmla="*/ 0 h 406"/>
                <a:gd name="T66" fmla="*/ 46 w 833"/>
                <a:gd name="T67" fmla="*/ 0 h 406"/>
                <a:gd name="T68" fmla="*/ 28 w 833"/>
                <a:gd name="T69" fmla="*/ 0 h 406"/>
                <a:gd name="T70" fmla="*/ 13 w 833"/>
                <a:gd name="T71" fmla="*/ 0 h 406"/>
                <a:gd name="T72" fmla="*/ 0 w 833"/>
                <a:gd name="T73" fmla="*/ 0 h 406"/>
                <a:gd name="T74" fmla="*/ 243 w 833"/>
                <a:gd name="T75" fmla="*/ 204 h 406"/>
                <a:gd name="T76" fmla="*/ 401 w 833"/>
                <a:gd name="T77" fmla="*/ 204 h 406"/>
                <a:gd name="T78" fmla="*/ 404 w 833"/>
                <a:gd name="T79" fmla="*/ 203 h 406"/>
                <a:gd name="T80" fmla="*/ 409 w 833"/>
                <a:gd name="T81" fmla="*/ 201 h 406"/>
                <a:gd name="T82" fmla="*/ 414 w 833"/>
                <a:gd name="T83" fmla="*/ 196 h 406"/>
                <a:gd name="T84" fmla="*/ 417 w 833"/>
                <a:gd name="T85" fmla="*/ 187 h 406"/>
                <a:gd name="T86" fmla="*/ 417 w 833"/>
                <a:gd name="T87" fmla="*/ 184 h 406"/>
                <a:gd name="T88" fmla="*/ 416 w 833"/>
                <a:gd name="T89" fmla="*/ 181 h 406"/>
                <a:gd name="T90" fmla="*/ 416 w 833"/>
                <a:gd name="T91" fmla="*/ 180 h 406"/>
                <a:gd name="T92" fmla="*/ 416 w 833"/>
                <a:gd name="T93" fmla="*/ 179 h 406"/>
                <a:gd name="T94" fmla="*/ 416 w 833"/>
                <a:gd name="T95" fmla="*/ 120 h 406"/>
                <a:gd name="T96" fmla="*/ 416 w 833"/>
                <a:gd name="T97" fmla="*/ 120 h 406"/>
                <a:gd name="T98" fmla="*/ 416 w 833"/>
                <a:gd name="T99" fmla="*/ 120 h 406"/>
                <a:gd name="T100" fmla="*/ 416 w 833"/>
                <a:gd name="T101" fmla="*/ 119 h 406"/>
                <a:gd name="T102" fmla="*/ 415 w 833"/>
                <a:gd name="T103" fmla="*/ 118 h 406"/>
                <a:gd name="T104" fmla="*/ 412 w 833"/>
                <a:gd name="T105" fmla="*/ 116 h 406"/>
                <a:gd name="T106" fmla="*/ 408 w 833"/>
                <a:gd name="T107" fmla="*/ 115 h 406"/>
                <a:gd name="T108" fmla="*/ 404 w 833"/>
                <a:gd name="T109" fmla="*/ 114 h 406"/>
                <a:gd name="T110" fmla="*/ 399 w 833"/>
                <a:gd name="T111" fmla="*/ 113 h 406"/>
                <a:gd name="T112" fmla="*/ 393 w 833"/>
                <a:gd name="T113" fmla="*/ 112 h 406"/>
                <a:gd name="T114" fmla="*/ 387 w 833"/>
                <a:gd name="T115" fmla="*/ 112 h 406"/>
                <a:gd name="T116" fmla="*/ 380 w 833"/>
                <a:gd name="T117" fmla="*/ 112 h 406"/>
                <a:gd name="T118" fmla="*/ 372 w 833"/>
                <a:gd name="T119" fmla="*/ 112 h 4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33"/>
                <a:gd name="T181" fmla="*/ 0 h 406"/>
                <a:gd name="T182" fmla="*/ 833 w 833"/>
                <a:gd name="T183" fmla="*/ 406 h 4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33" h="406">
                  <a:moveTo>
                    <a:pt x="743" y="223"/>
                  </a:moveTo>
                  <a:lnTo>
                    <a:pt x="709" y="222"/>
                  </a:lnTo>
                  <a:lnTo>
                    <a:pt x="682" y="217"/>
                  </a:lnTo>
                  <a:lnTo>
                    <a:pt x="661" y="209"/>
                  </a:lnTo>
                  <a:lnTo>
                    <a:pt x="645" y="199"/>
                  </a:lnTo>
                  <a:lnTo>
                    <a:pt x="634" y="187"/>
                  </a:lnTo>
                  <a:lnTo>
                    <a:pt x="626" y="174"/>
                  </a:lnTo>
                  <a:lnTo>
                    <a:pt x="619" y="161"/>
                  </a:lnTo>
                  <a:lnTo>
                    <a:pt x="613" y="148"/>
                  </a:lnTo>
                  <a:lnTo>
                    <a:pt x="606" y="134"/>
                  </a:lnTo>
                  <a:lnTo>
                    <a:pt x="598" y="116"/>
                  </a:lnTo>
                  <a:lnTo>
                    <a:pt x="589" y="96"/>
                  </a:lnTo>
                  <a:lnTo>
                    <a:pt x="580" y="76"/>
                  </a:lnTo>
                  <a:lnTo>
                    <a:pt x="571" y="56"/>
                  </a:lnTo>
                  <a:lnTo>
                    <a:pt x="566" y="39"/>
                  </a:lnTo>
                  <a:lnTo>
                    <a:pt x="563" y="25"/>
                  </a:lnTo>
                  <a:lnTo>
                    <a:pt x="565" y="16"/>
                  </a:lnTo>
                  <a:lnTo>
                    <a:pt x="565" y="11"/>
                  </a:lnTo>
                  <a:lnTo>
                    <a:pt x="562" y="8"/>
                  </a:lnTo>
                  <a:lnTo>
                    <a:pt x="555" y="3"/>
                  </a:lnTo>
                  <a:lnTo>
                    <a:pt x="547" y="0"/>
                  </a:lnTo>
                  <a:lnTo>
                    <a:pt x="527" y="0"/>
                  </a:lnTo>
                  <a:lnTo>
                    <a:pt x="502" y="0"/>
                  </a:lnTo>
                  <a:lnTo>
                    <a:pt x="472" y="0"/>
                  </a:lnTo>
                  <a:lnTo>
                    <a:pt x="440" y="0"/>
                  </a:lnTo>
                  <a:lnTo>
                    <a:pt x="404" y="0"/>
                  </a:lnTo>
                  <a:lnTo>
                    <a:pt x="366" y="0"/>
                  </a:lnTo>
                  <a:lnTo>
                    <a:pt x="327" y="0"/>
                  </a:lnTo>
                  <a:lnTo>
                    <a:pt x="287" y="0"/>
                  </a:lnTo>
                  <a:lnTo>
                    <a:pt x="247" y="0"/>
                  </a:lnTo>
                  <a:lnTo>
                    <a:pt x="205" y="0"/>
                  </a:lnTo>
                  <a:lnTo>
                    <a:pt x="166" y="0"/>
                  </a:lnTo>
                  <a:lnTo>
                    <a:pt x="127" y="0"/>
                  </a:lnTo>
                  <a:lnTo>
                    <a:pt x="91" y="0"/>
                  </a:lnTo>
                  <a:lnTo>
                    <a:pt x="56" y="0"/>
                  </a:lnTo>
                  <a:lnTo>
                    <a:pt x="26" y="0"/>
                  </a:lnTo>
                  <a:lnTo>
                    <a:pt x="0" y="0"/>
                  </a:lnTo>
                  <a:lnTo>
                    <a:pt x="485" y="406"/>
                  </a:lnTo>
                  <a:lnTo>
                    <a:pt x="802" y="406"/>
                  </a:lnTo>
                  <a:lnTo>
                    <a:pt x="807" y="405"/>
                  </a:lnTo>
                  <a:lnTo>
                    <a:pt x="818" y="400"/>
                  </a:lnTo>
                  <a:lnTo>
                    <a:pt x="828" y="390"/>
                  </a:lnTo>
                  <a:lnTo>
                    <a:pt x="833" y="373"/>
                  </a:lnTo>
                  <a:lnTo>
                    <a:pt x="833" y="367"/>
                  </a:lnTo>
                  <a:lnTo>
                    <a:pt x="832" y="361"/>
                  </a:lnTo>
                  <a:lnTo>
                    <a:pt x="831" y="358"/>
                  </a:lnTo>
                  <a:lnTo>
                    <a:pt x="831" y="357"/>
                  </a:lnTo>
                  <a:lnTo>
                    <a:pt x="831" y="239"/>
                  </a:lnTo>
                  <a:lnTo>
                    <a:pt x="831" y="238"/>
                  </a:lnTo>
                  <a:lnTo>
                    <a:pt x="831" y="236"/>
                  </a:lnTo>
                  <a:lnTo>
                    <a:pt x="830" y="234"/>
                  </a:lnTo>
                  <a:lnTo>
                    <a:pt x="823" y="231"/>
                  </a:lnTo>
                  <a:lnTo>
                    <a:pt x="816" y="229"/>
                  </a:lnTo>
                  <a:lnTo>
                    <a:pt x="807" y="227"/>
                  </a:lnTo>
                  <a:lnTo>
                    <a:pt x="797" y="224"/>
                  </a:lnTo>
                  <a:lnTo>
                    <a:pt x="786" y="223"/>
                  </a:lnTo>
                  <a:lnTo>
                    <a:pt x="773" y="223"/>
                  </a:lnTo>
                  <a:lnTo>
                    <a:pt x="759" y="223"/>
                  </a:lnTo>
                  <a:lnTo>
                    <a:pt x="743" y="223"/>
                  </a:lnTo>
                  <a:close/>
                </a:path>
              </a:pathLst>
            </a:custGeom>
            <a:solidFill>
              <a:srgbClr val="FFC126"/>
            </a:solidFill>
            <a:ln w="9525">
              <a:noFill/>
              <a:round/>
              <a:headEnd/>
              <a:tailEnd/>
            </a:ln>
          </p:spPr>
          <p:txBody>
            <a:bodyPr/>
            <a:lstStyle/>
            <a:p>
              <a:endParaRPr lang="en-US"/>
            </a:p>
          </p:txBody>
        </p:sp>
        <p:sp>
          <p:nvSpPr>
            <p:cNvPr id="10373" name="Freeform 161"/>
            <p:cNvSpPr>
              <a:spLocks/>
            </p:cNvSpPr>
            <p:nvPr/>
          </p:nvSpPr>
          <p:spPr bwMode="auto">
            <a:xfrm>
              <a:off x="2611" y="3908"/>
              <a:ext cx="43" cy="29"/>
            </a:xfrm>
            <a:custGeom>
              <a:avLst/>
              <a:gdLst>
                <a:gd name="T0" fmla="*/ 29 w 85"/>
                <a:gd name="T1" fmla="*/ 29 h 56"/>
                <a:gd name="T2" fmla="*/ 34 w 85"/>
                <a:gd name="T3" fmla="*/ 28 h 56"/>
                <a:gd name="T4" fmla="*/ 39 w 85"/>
                <a:gd name="T5" fmla="*/ 25 h 56"/>
                <a:gd name="T6" fmla="*/ 42 w 85"/>
                <a:gd name="T7" fmla="*/ 20 h 56"/>
                <a:gd name="T8" fmla="*/ 43 w 85"/>
                <a:gd name="T9" fmla="*/ 14 h 56"/>
                <a:gd name="T10" fmla="*/ 43 w 85"/>
                <a:gd name="T11" fmla="*/ 14 h 56"/>
                <a:gd name="T12" fmla="*/ 42 w 85"/>
                <a:gd name="T13" fmla="*/ 9 h 56"/>
                <a:gd name="T14" fmla="*/ 39 w 85"/>
                <a:gd name="T15" fmla="*/ 4 h 56"/>
                <a:gd name="T16" fmla="*/ 34 w 85"/>
                <a:gd name="T17" fmla="*/ 1 h 56"/>
                <a:gd name="T18" fmla="*/ 29 w 85"/>
                <a:gd name="T19" fmla="*/ 0 h 56"/>
                <a:gd name="T20" fmla="*/ 15 w 85"/>
                <a:gd name="T21" fmla="*/ 0 h 56"/>
                <a:gd name="T22" fmla="*/ 9 w 85"/>
                <a:gd name="T23" fmla="*/ 1 h 56"/>
                <a:gd name="T24" fmla="*/ 4 w 85"/>
                <a:gd name="T25" fmla="*/ 4 h 56"/>
                <a:gd name="T26" fmla="*/ 1 w 85"/>
                <a:gd name="T27" fmla="*/ 9 h 56"/>
                <a:gd name="T28" fmla="*/ 0 w 85"/>
                <a:gd name="T29" fmla="*/ 14 h 56"/>
                <a:gd name="T30" fmla="*/ 0 w 85"/>
                <a:gd name="T31" fmla="*/ 14 h 56"/>
                <a:gd name="T32" fmla="*/ 1 w 85"/>
                <a:gd name="T33" fmla="*/ 20 h 56"/>
                <a:gd name="T34" fmla="*/ 4 w 85"/>
                <a:gd name="T35" fmla="*/ 25 h 56"/>
                <a:gd name="T36" fmla="*/ 9 w 85"/>
                <a:gd name="T37" fmla="*/ 28 h 56"/>
                <a:gd name="T38" fmla="*/ 15 w 85"/>
                <a:gd name="T39" fmla="*/ 29 h 56"/>
                <a:gd name="T40" fmla="*/ 29 w 85"/>
                <a:gd name="T41" fmla="*/ 29 h 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6"/>
                <a:gd name="T65" fmla="*/ 85 w 85"/>
                <a:gd name="T66" fmla="*/ 56 h 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6">
                  <a:moveTo>
                    <a:pt x="57" y="56"/>
                  </a:moveTo>
                  <a:lnTo>
                    <a:pt x="68" y="54"/>
                  </a:lnTo>
                  <a:lnTo>
                    <a:pt x="77" y="48"/>
                  </a:lnTo>
                  <a:lnTo>
                    <a:pt x="83" y="39"/>
                  </a:lnTo>
                  <a:lnTo>
                    <a:pt x="85" y="27"/>
                  </a:lnTo>
                  <a:lnTo>
                    <a:pt x="83" y="17"/>
                  </a:lnTo>
                  <a:lnTo>
                    <a:pt x="77" y="8"/>
                  </a:lnTo>
                  <a:lnTo>
                    <a:pt x="68" y="2"/>
                  </a:lnTo>
                  <a:lnTo>
                    <a:pt x="57" y="0"/>
                  </a:lnTo>
                  <a:lnTo>
                    <a:pt x="29" y="0"/>
                  </a:lnTo>
                  <a:lnTo>
                    <a:pt x="17" y="2"/>
                  </a:lnTo>
                  <a:lnTo>
                    <a:pt x="8" y="8"/>
                  </a:lnTo>
                  <a:lnTo>
                    <a:pt x="2" y="17"/>
                  </a:lnTo>
                  <a:lnTo>
                    <a:pt x="0" y="27"/>
                  </a:lnTo>
                  <a:lnTo>
                    <a:pt x="2" y="39"/>
                  </a:lnTo>
                  <a:lnTo>
                    <a:pt x="8" y="48"/>
                  </a:lnTo>
                  <a:lnTo>
                    <a:pt x="17" y="54"/>
                  </a:lnTo>
                  <a:lnTo>
                    <a:pt x="29" y="56"/>
                  </a:lnTo>
                  <a:lnTo>
                    <a:pt x="57" y="56"/>
                  </a:lnTo>
                  <a:close/>
                </a:path>
              </a:pathLst>
            </a:custGeom>
            <a:solidFill>
              <a:srgbClr val="000000"/>
            </a:solidFill>
            <a:ln w="9525">
              <a:noFill/>
              <a:round/>
              <a:headEnd/>
              <a:tailEnd/>
            </a:ln>
          </p:spPr>
          <p:txBody>
            <a:bodyPr/>
            <a:lstStyle/>
            <a:p>
              <a:endParaRPr lang="en-US"/>
            </a:p>
          </p:txBody>
        </p:sp>
        <p:sp>
          <p:nvSpPr>
            <p:cNvPr id="10374" name="Freeform 162"/>
            <p:cNvSpPr>
              <a:spLocks/>
            </p:cNvSpPr>
            <p:nvPr/>
          </p:nvSpPr>
          <p:spPr bwMode="auto">
            <a:xfrm>
              <a:off x="2155" y="3907"/>
              <a:ext cx="43" cy="28"/>
            </a:xfrm>
            <a:custGeom>
              <a:avLst/>
              <a:gdLst>
                <a:gd name="T0" fmla="*/ 29 w 87"/>
                <a:gd name="T1" fmla="*/ 28 h 57"/>
                <a:gd name="T2" fmla="*/ 35 w 87"/>
                <a:gd name="T3" fmla="*/ 27 h 57"/>
                <a:gd name="T4" fmla="*/ 39 w 87"/>
                <a:gd name="T5" fmla="*/ 24 h 57"/>
                <a:gd name="T6" fmla="*/ 42 w 87"/>
                <a:gd name="T7" fmla="*/ 19 h 57"/>
                <a:gd name="T8" fmla="*/ 43 w 87"/>
                <a:gd name="T9" fmla="*/ 14 h 57"/>
                <a:gd name="T10" fmla="*/ 43 w 87"/>
                <a:gd name="T11" fmla="*/ 14 h 57"/>
                <a:gd name="T12" fmla="*/ 42 w 87"/>
                <a:gd name="T13" fmla="*/ 9 h 57"/>
                <a:gd name="T14" fmla="*/ 39 w 87"/>
                <a:gd name="T15" fmla="*/ 4 h 57"/>
                <a:gd name="T16" fmla="*/ 35 w 87"/>
                <a:gd name="T17" fmla="*/ 1 h 57"/>
                <a:gd name="T18" fmla="*/ 29 w 87"/>
                <a:gd name="T19" fmla="*/ 0 h 57"/>
                <a:gd name="T20" fmla="*/ 14 w 87"/>
                <a:gd name="T21" fmla="*/ 0 h 57"/>
                <a:gd name="T22" fmla="*/ 9 w 87"/>
                <a:gd name="T23" fmla="*/ 1 h 57"/>
                <a:gd name="T24" fmla="*/ 4 w 87"/>
                <a:gd name="T25" fmla="*/ 4 h 57"/>
                <a:gd name="T26" fmla="*/ 1 w 87"/>
                <a:gd name="T27" fmla="*/ 9 h 57"/>
                <a:gd name="T28" fmla="*/ 0 w 87"/>
                <a:gd name="T29" fmla="*/ 14 h 57"/>
                <a:gd name="T30" fmla="*/ 0 w 87"/>
                <a:gd name="T31" fmla="*/ 14 h 57"/>
                <a:gd name="T32" fmla="*/ 1 w 87"/>
                <a:gd name="T33" fmla="*/ 19 h 57"/>
                <a:gd name="T34" fmla="*/ 4 w 87"/>
                <a:gd name="T35" fmla="*/ 24 h 57"/>
                <a:gd name="T36" fmla="*/ 9 w 87"/>
                <a:gd name="T37" fmla="*/ 27 h 57"/>
                <a:gd name="T38" fmla="*/ 14 w 87"/>
                <a:gd name="T39" fmla="*/ 28 h 57"/>
                <a:gd name="T40" fmla="*/ 29 w 87"/>
                <a:gd name="T41" fmla="*/ 28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57"/>
                <a:gd name="T65" fmla="*/ 87 w 8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57">
                  <a:moveTo>
                    <a:pt x="58" y="57"/>
                  </a:moveTo>
                  <a:lnTo>
                    <a:pt x="70" y="54"/>
                  </a:lnTo>
                  <a:lnTo>
                    <a:pt x="79" y="49"/>
                  </a:lnTo>
                  <a:lnTo>
                    <a:pt x="85" y="39"/>
                  </a:lnTo>
                  <a:lnTo>
                    <a:pt x="87" y="29"/>
                  </a:lnTo>
                  <a:lnTo>
                    <a:pt x="85" y="18"/>
                  </a:lnTo>
                  <a:lnTo>
                    <a:pt x="79" y="8"/>
                  </a:lnTo>
                  <a:lnTo>
                    <a:pt x="70" y="3"/>
                  </a:lnTo>
                  <a:lnTo>
                    <a:pt x="58" y="0"/>
                  </a:lnTo>
                  <a:lnTo>
                    <a:pt x="29" y="0"/>
                  </a:lnTo>
                  <a:lnTo>
                    <a:pt x="18" y="3"/>
                  </a:lnTo>
                  <a:lnTo>
                    <a:pt x="8" y="8"/>
                  </a:lnTo>
                  <a:lnTo>
                    <a:pt x="3" y="18"/>
                  </a:lnTo>
                  <a:lnTo>
                    <a:pt x="0" y="29"/>
                  </a:lnTo>
                  <a:lnTo>
                    <a:pt x="3" y="39"/>
                  </a:lnTo>
                  <a:lnTo>
                    <a:pt x="8" y="49"/>
                  </a:lnTo>
                  <a:lnTo>
                    <a:pt x="18" y="54"/>
                  </a:lnTo>
                  <a:lnTo>
                    <a:pt x="29" y="57"/>
                  </a:lnTo>
                  <a:lnTo>
                    <a:pt x="58" y="57"/>
                  </a:lnTo>
                  <a:close/>
                </a:path>
              </a:pathLst>
            </a:custGeom>
            <a:solidFill>
              <a:srgbClr val="000000"/>
            </a:solidFill>
            <a:ln w="9525">
              <a:noFill/>
              <a:round/>
              <a:headEnd/>
              <a:tailEnd/>
            </a:ln>
          </p:spPr>
          <p:txBody>
            <a:bodyPr/>
            <a:lstStyle/>
            <a:p>
              <a:endParaRPr lang="en-US"/>
            </a:p>
          </p:txBody>
        </p:sp>
        <p:sp>
          <p:nvSpPr>
            <p:cNvPr id="10375" name="Freeform 163"/>
            <p:cNvSpPr>
              <a:spLocks/>
            </p:cNvSpPr>
            <p:nvPr/>
          </p:nvSpPr>
          <p:spPr bwMode="auto">
            <a:xfrm>
              <a:off x="2183" y="3723"/>
              <a:ext cx="274" cy="204"/>
            </a:xfrm>
            <a:custGeom>
              <a:avLst/>
              <a:gdLst>
                <a:gd name="T0" fmla="*/ 4 w 547"/>
                <a:gd name="T1" fmla="*/ 0 h 406"/>
                <a:gd name="T2" fmla="*/ 3 w 547"/>
                <a:gd name="T3" fmla="*/ 0 h 406"/>
                <a:gd name="T4" fmla="*/ 2 w 547"/>
                <a:gd name="T5" fmla="*/ 0 h 406"/>
                <a:gd name="T6" fmla="*/ 1 w 547"/>
                <a:gd name="T7" fmla="*/ 1 h 406"/>
                <a:gd name="T8" fmla="*/ 0 w 547"/>
                <a:gd name="T9" fmla="*/ 1 h 406"/>
                <a:gd name="T10" fmla="*/ 147 w 547"/>
                <a:gd name="T11" fmla="*/ 204 h 406"/>
                <a:gd name="T12" fmla="*/ 274 w 547"/>
                <a:gd name="T13" fmla="*/ 204 h 406"/>
                <a:gd name="T14" fmla="*/ 31 w 547"/>
                <a:gd name="T15" fmla="*/ 0 h 406"/>
                <a:gd name="T16" fmla="*/ 25 w 547"/>
                <a:gd name="T17" fmla="*/ 0 h 406"/>
                <a:gd name="T18" fmla="*/ 20 w 547"/>
                <a:gd name="T19" fmla="*/ 0 h 406"/>
                <a:gd name="T20" fmla="*/ 15 w 547"/>
                <a:gd name="T21" fmla="*/ 0 h 406"/>
                <a:gd name="T22" fmla="*/ 11 w 547"/>
                <a:gd name="T23" fmla="*/ 0 h 406"/>
                <a:gd name="T24" fmla="*/ 8 w 547"/>
                <a:gd name="T25" fmla="*/ 0 h 406"/>
                <a:gd name="T26" fmla="*/ 5 w 547"/>
                <a:gd name="T27" fmla="*/ 0 h 406"/>
                <a:gd name="T28" fmla="*/ 4 w 547"/>
                <a:gd name="T29" fmla="*/ 0 h 406"/>
                <a:gd name="T30" fmla="*/ 4 w 547"/>
                <a:gd name="T31" fmla="*/ 0 h 4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7"/>
                <a:gd name="T49" fmla="*/ 0 h 406"/>
                <a:gd name="T50" fmla="*/ 547 w 547"/>
                <a:gd name="T51" fmla="*/ 406 h 4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7" h="406">
                  <a:moveTo>
                    <a:pt x="7" y="0"/>
                  </a:moveTo>
                  <a:lnTo>
                    <a:pt x="5" y="0"/>
                  </a:lnTo>
                  <a:lnTo>
                    <a:pt x="4" y="0"/>
                  </a:lnTo>
                  <a:lnTo>
                    <a:pt x="2" y="1"/>
                  </a:lnTo>
                  <a:lnTo>
                    <a:pt x="0" y="2"/>
                  </a:lnTo>
                  <a:lnTo>
                    <a:pt x="294" y="406"/>
                  </a:lnTo>
                  <a:lnTo>
                    <a:pt x="547" y="406"/>
                  </a:lnTo>
                  <a:lnTo>
                    <a:pt x="62" y="0"/>
                  </a:lnTo>
                  <a:lnTo>
                    <a:pt x="49" y="0"/>
                  </a:lnTo>
                  <a:lnTo>
                    <a:pt x="39" y="0"/>
                  </a:lnTo>
                  <a:lnTo>
                    <a:pt x="30" y="0"/>
                  </a:lnTo>
                  <a:lnTo>
                    <a:pt x="22" y="0"/>
                  </a:lnTo>
                  <a:lnTo>
                    <a:pt x="15" y="0"/>
                  </a:lnTo>
                  <a:lnTo>
                    <a:pt x="10" y="0"/>
                  </a:lnTo>
                  <a:lnTo>
                    <a:pt x="8" y="0"/>
                  </a:lnTo>
                  <a:lnTo>
                    <a:pt x="7" y="0"/>
                  </a:lnTo>
                  <a:close/>
                </a:path>
              </a:pathLst>
            </a:custGeom>
            <a:solidFill>
              <a:srgbClr val="FFDB82"/>
            </a:solidFill>
            <a:ln w="9525">
              <a:noFill/>
              <a:round/>
              <a:headEnd/>
              <a:tailEnd/>
            </a:ln>
          </p:spPr>
          <p:txBody>
            <a:bodyPr/>
            <a:lstStyle/>
            <a:p>
              <a:endParaRPr lang="en-US"/>
            </a:p>
          </p:txBody>
        </p:sp>
        <p:sp>
          <p:nvSpPr>
            <p:cNvPr id="10376" name="Freeform 164"/>
            <p:cNvSpPr>
              <a:spLocks/>
            </p:cNvSpPr>
            <p:nvPr/>
          </p:nvSpPr>
          <p:spPr bwMode="auto">
            <a:xfrm>
              <a:off x="2512" y="3727"/>
              <a:ext cx="68" cy="88"/>
            </a:xfrm>
            <a:custGeom>
              <a:avLst/>
              <a:gdLst>
                <a:gd name="T0" fmla="*/ 9 w 136"/>
                <a:gd name="T1" fmla="*/ 0 h 175"/>
                <a:gd name="T2" fmla="*/ 8 w 136"/>
                <a:gd name="T3" fmla="*/ 1 h 175"/>
                <a:gd name="T4" fmla="*/ 3 w 136"/>
                <a:gd name="T5" fmla="*/ 4 h 175"/>
                <a:gd name="T6" fmla="*/ 0 w 136"/>
                <a:gd name="T7" fmla="*/ 11 h 175"/>
                <a:gd name="T8" fmla="*/ 0 w 136"/>
                <a:gd name="T9" fmla="*/ 23 h 175"/>
                <a:gd name="T10" fmla="*/ 1 w 136"/>
                <a:gd name="T11" fmla="*/ 31 h 175"/>
                <a:gd name="T12" fmla="*/ 4 w 136"/>
                <a:gd name="T13" fmla="*/ 39 h 175"/>
                <a:gd name="T14" fmla="*/ 6 w 136"/>
                <a:gd name="T15" fmla="*/ 48 h 175"/>
                <a:gd name="T16" fmla="*/ 10 w 136"/>
                <a:gd name="T17" fmla="*/ 56 h 175"/>
                <a:gd name="T18" fmla="*/ 13 w 136"/>
                <a:gd name="T19" fmla="*/ 64 h 175"/>
                <a:gd name="T20" fmla="*/ 18 w 136"/>
                <a:gd name="T21" fmla="*/ 71 h 175"/>
                <a:gd name="T22" fmla="*/ 22 w 136"/>
                <a:gd name="T23" fmla="*/ 77 h 175"/>
                <a:gd name="T24" fmla="*/ 26 w 136"/>
                <a:gd name="T25" fmla="*/ 81 h 175"/>
                <a:gd name="T26" fmla="*/ 30 w 136"/>
                <a:gd name="T27" fmla="*/ 83 h 175"/>
                <a:gd name="T28" fmla="*/ 36 w 136"/>
                <a:gd name="T29" fmla="*/ 85 h 175"/>
                <a:gd name="T30" fmla="*/ 42 w 136"/>
                <a:gd name="T31" fmla="*/ 87 h 175"/>
                <a:gd name="T32" fmla="*/ 49 w 136"/>
                <a:gd name="T33" fmla="*/ 88 h 175"/>
                <a:gd name="T34" fmla="*/ 54 w 136"/>
                <a:gd name="T35" fmla="*/ 88 h 175"/>
                <a:gd name="T36" fmla="*/ 60 w 136"/>
                <a:gd name="T37" fmla="*/ 87 h 175"/>
                <a:gd name="T38" fmla="*/ 65 w 136"/>
                <a:gd name="T39" fmla="*/ 84 h 175"/>
                <a:gd name="T40" fmla="*/ 68 w 136"/>
                <a:gd name="T41" fmla="*/ 81 h 175"/>
                <a:gd name="T42" fmla="*/ 66 w 136"/>
                <a:gd name="T43" fmla="*/ 78 h 175"/>
                <a:gd name="T44" fmla="*/ 61 w 136"/>
                <a:gd name="T45" fmla="*/ 69 h 175"/>
                <a:gd name="T46" fmla="*/ 54 w 136"/>
                <a:gd name="T47" fmla="*/ 58 h 175"/>
                <a:gd name="T48" fmla="*/ 45 w 136"/>
                <a:gd name="T49" fmla="*/ 44 h 175"/>
                <a:gd name="T50" fmla="*/ 35 w 136"/>
                <a:gd name="T51" fmla="*/ 29 h 175"/>
                <a:gd name="T52" fmla="*/ 26 w 136"/>
                <a:gd name="T53" fmla="*/ 16 h 175"/>
                <a:gd name="T54" fmla="*/ 17 w 136"/>
                <a:gd name="T55" fmla="*/ 6 h 175"/>
                <a:gd name="T56" fmla="*/ 9 w 136"/>
                <a:gd name="T57" fmla="*/ 0 h 1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
                <a:gd name="T88" fmla="*/ 0 h 175"/>
                <a:gd name="T89" fmla="*/ 136 w 136"/>
                <a:gd name="T90" fmla="*/ 175 h 1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 h="175">
                  <a:moveTo>
                    <a:pt x="19" y="0"/>
                  </a:moveTo>
                  <a:lnTo>
                    <a:pt x="16" y="1"/>
                  </a:lnTo>
                  <a:lnTo>
                    <a:pt x="7" y="8"/>
                  </a:lnTo>
                  <a:lnTo>
                    <a:pt x="0" y="22"/>
                  </a:lnTo>
                  <a:lnTo>
                    <a:pt x="0" y="46"/>
                  </a:lnTo>
                  <a:lnTo>
                    <a:pt x="3" y="62"/>
                  </a:lnTo>
                  <a:lnTo>
                    <a:pt x="8" y="78"/>
                  </a:lnTo>
                  <a:lnTo>
                    <a:pt x="13" y="95"/>
                  </a:lnTo>
                  <a:lnTo>
                    <a:pt x="20" y="111"/>
                  </a:lnTo>
                  <a:lnTo>
                    <a:pt x="27" y="128"/>
                  </a:lnTo>
                  <a:lnTo>
                    <a:pt x="37" y="141"/>
                  </a:lnTo>
                  <a:lnTo>
                    <a:pt x="45" y="153"/>
                  </a:lnTo>
                  <a:lnTo>
                    <a:pt x="53" y="161"/>
                  </a:lnTo>
                  <a:lnTo>
                    <a:pt x="61" y="166"/>
                  </a:lnTo>
                  <a:lnTo>
                    <a:pt x="72" y="170"/>
                  </a:lnTo>
                  <a:lnTo>
                    <a:pt x="84" y="174"/>
                  </a:lnTo>
                  <a:lnTo>
                    <a:pt x="98" y="175"/>
                  </a:lnTo>
                  <a:lnTo>
                    <a:pt x="109" y="175"/>
                  </a:lnTo>
                  <a:lnTo>
                    <a:pt x="121" y="173"/>
                  </a:lnTo>
                  <a:lnTo>
                    <a:pt x="130" y="168"/>
                  </a:lnTo>
                  <a:lnTo>
                    <a:pt x="136" y="161"/>
                  </a:lnTo>
                  <a:lnTo>
                    <a:pt x="132" y="155"/>
                  </a:lnTo>
                  <a:lnTo>
                    <a:pt x="122" y="138"/>
                  </a:lnTo>
                  <a:lnTo>
                    <a:pt x="108" y="115"/>
                  </a:lnTo>
                  <a:lnTo>
                    <a:pt x="90" y="87"/>
                  </a:lnTo>
                  <a:lnTo>
                    <a:pt x="71" y="58"/>
                  </a:lnTo>
                  <a:lnTo>
                    <a:pt x="52" y="32"/>
                  </a:lnTo>
                  <a:lnTo>
                    <a:pt x="34" y="11"/>
                  </a:lnTo>
                  <a:lnTo>
                    <a:pt x="19" y="0"/>
                  </a:lnTo>
                  <a:close/>
                </a:path>
              </a:pathLst>
            </a:custGeom>
            <a:solidFill>
              <a:srgbClr val="000000"/>
            </a:solidFill>
            <a:ln w="9525">
              <a:noFill/>
              <a:round/>
              <a:headEnd/>
              <a:tailEnd/>
            </a:ln>
          </p:spPr>
          <p:txBody>
            <a:bodyPr/>
            <a:lstStyle/>
            <a:p>
              <a:endParaRPr lang="en-US"/>
            </a:p>
          </p:txBody>
        </p:sp>
        <p:sp>
          <p:nvSpPr>
            <p:cNvPr id="10377" name="Freeform 165"/>
            <p:cNvSpPr>
              <a:spLocks/>
            </p:cNvSpPr>
            <p:nvPr/>
          </p:nvSpPr>
          <p:spPr bwMode="auto">
            <a:xfrm>
              <a:off x="2525" y="3898"/>
              <a:ext cx="89" cy="90"/>
            </a:xfrm>
            <a:custGeom>
              <a:avLst/>
              <a:gdLst>
                <a:gd name="T0" fmla="*/ 44 w 179"/>
                <a:gd name="T1" fmla="*/ 90 h 180"/>
                <a:gd name="T2" fmla="*/ 53 w 179"/>
                <a:gd name="T3" fmla="*/ 89 h 180"/>
                <a:gd name="T4" fmla="*/ 61 w 179"/>
                <a:gd name="T5" fmla="*/ 87 h 180"/>
                <a:gd name="T6" fmla="*/ 70 w 179"/>
                <a:gd name="T7" fmla="*/ 83 h 180"/>
                <a:gd name="T8" fmla="*/ 76 w 179"/>
                <a:gd name="T9" fmla="*/ 77 h 180"/>
                <a:gd name="T10" fmla="*/ 82 w 179"/>
                <a:gd name="T11" fmla="*/ 70 h 180"/>
                <a:gd name="T12" fmla="*/ 86 w 179"/>
                <a:gd name="T13" fmla="*/ 62 h 180"/>
                <a:gd name="T14" fmla="*/ 88 w 179"/>
                <a:gd name="T15" fmla="*/ 54 h 180"/>
                <a:gd name="T16" fmla="*/ 89 w 179"/>
                <a:gd name="T17" fmla="*/ 45 h 180"/>
                <a:gd name="T18" fmla="*/ 88 w 179"/>
                <a:gd name="T19" fmla="*/ 36 h 180"/>
                <a:gd name="T20" fmla="*/ 86 w 179"/>
                <a:gd name="T21" fmla="*/ 27 h 180"/>
                <a:gd name="T22" fmla="*/ 82 w 179"/>
                <a:gd name="T23" fmla="*/ 20 h 180"/>
                <a:gd name="T24" fmla="*/ 76 w 179"/>
                <a:gd name="T25" fmla="*/ 13 h 180"/>
                <a:gd name="T26" fmla="*/ 70 w 179"/>
                <a:gd name="T27" fmla="*/ 7 h 180"/>
                <a:gd name="T28" fmla="*/ 61 w 179"/>
                <a:gd name="T29" fmla="*/ 3 h 180"/>
                <a:gd name="T30" fmla="*/ 53 w 179"/>
                <a:gd name="T31" fmla="*/ 1 h 180"/>
                <a:gd name="T32" fmla="*/ 44 w 179"/>
                <a:gd name="T33" fmla="*/ 0 h 180"/>
                <a:gd name="T34" fmla="*/ 35 w 179"/>
                <a:gd name="T35" fmla="*/ 1 h 180"/>
                <a:gd name="T36" fmla="*/ 27 w 179"/>
                <a:gd name="T37" fmla="*/ 3 h 180"/>
                <a:gd name="T38" fmla="*/ 19 w 179"/>
                <a:gd name="T39" fmla="*/ 7 h 180"/>
                <a:gd name="T40" fmla="*/ 13 w 179"/>
                <a:gd name="T41" fmla="*/ 13 h 180"/>
                <a:gd name="T42" fmla="*/ 7 w 179"/>
                <a:gd name="T43" fmla="*/ 20 h 180"/>
                <a:gd name="T44" fmla="*/ 3 w 179"/>
                <a:gd name="T45" fmla="*/ 27 h 180"/>
                <a:gd name="T46" fmla="*/ 1 w 179"/>
                <a:gd name="T47" fmla="*/ 36 h 180"/>
                <a:gd name="T48" fmla="*/ 0 w 179"/>
                <a:gd name="T49" fmla="*/ 45 h 180"/>
                <a:gd name="T50" fmla="*/ 1 w 179"/>
                <a:gd name="T51" fmla="*/ 54 h 180"/>
                <a:gd name="T52" fmla="*/ 3 w 179"/>
                <a:gd name="T53" fmla="*/ 62 h 180"/>
                <a:gd name="T54" fmla="*/ 7 w 179"/>
                <a:gd name="T55" fmla="*/ 70 h 180"/>
                <a:gd name="T56" fmla="*/ 13 w 179"/>
                <a:gd name="T57" fmla="*/ 77 h 180"/>
                <a:gd name="T58" fmla="*/ 19 w 179"/>
                <a:gd name="T59" fmla="*/ 83 h 180"/>
                <a:gd name="T60" fmla="*/ 27 w 179"/>
                <a:gd name="T61" fmla="*/ 87 h 180"/>
                <a:gd name="T62" fmla="*/ 35 w 179"/>
                <a:gd name="T63" fmla="*/ 89 h 180"/>
                <a:gd name="T64" fmla="*/ 44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7" y="177"/>
                  </a:lnTo>
                  <a:lnTo>
                    <a:pt x="123" y="173"/>
                  </a:lnTo>
                  <a:lnTo>
                    <a:pt x="140" y="165"/>
                  </a:lnTo>
                  <a:lnTo>
                    <a:pt x="152" y="153"/>
                  </a:lnTo>
                  <a:lnTo>
                    <a:pt x="164" y="140"/>
                  </a:lnTo>
                  <a:lnTo>
                    <a:pt x="172" y="124"/>
                  </a:lnTo>
                  <a:lnTo>
                    <a:pt x="176" y="108"/>
                  </a:lnTo>
                  <a:lnTo>
                    <a:pt x="179" y="90"/>
                  </a:lnTo>
                  <a:lnTo>
                    <a:pt x="176" y="71"/>
                  </a:lnTo>
                  <a:lnTo>
                    <a:pt x="172" y="55"/>
                  </a:lnTo>
                  <a:lnTo>
                    <a:pt x="164" y="39"/>
                  </a:lnTo>
                  <a:lnTo>
                    <a:pt x="152" y="26"/>
                  </a:lnTo>
                  <a:lnTo>
                    <a:pt x="140" y="15"/>
                  </a:lnTo>
                  <a:lnTo>
                    <a:pt x="123" y="7"/>
                  </a:lnTo>
                  <a:lnTo>
                    <a:pt x="107" y="2"/>
                  </a:lnTo>
                  <a:lnTo>
                    <a:pt x="89" y="0"/>
                  </a:lnTo>
                  <a:lnTo>
                    <a:pt x="70" y="2"/>
                  </a:lnTo>
                  <a:lnTo>
                    <a:pt x="54"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4" y="173"/>
                  </a:lnTo>
                  <a:lnTo>
                    <a:pt x="70" y="177"/>
                  </a:lnTo>
                  <a:lnTo>
                    <a:pt x="89" y="180"/>
                  </a:lnTo>
                  <a:close/>
                </a:path>
              </a:pathLst>
            </a:custGeom>
            <a:solidFill>
              <a:srgbClr val="000000"/>
            </a:solidFill>
            <a:ln w="9525">
              <a:noFill/>
              <a:round/>
              <a:headEnd/>
              <a:tailEnd/>
            </a:ln>
          </p:spPr>
          <p:txBody>
            <a:bodyPr/>
            <a:lstStyle/>
            <a:p>
              <a:endParaRPr lang="en-US"/>
            </a:p>
          </p:txBody>
        </p:sp>
        <p:sp>
          <p:nvSpPr>
            <p:cNvPr id="10378" name="Freeform 166"/>
            <p:cNvSpPr>
              <a:spLocks/>
            </p:cNvSpPr>
            <p:nvPr/>
          </p:nvSpPr>
          <p:spPr bwMode="auto">
            <a:xfrm>
              <a:off x="2201" y="3898"/>
              <a:ext cx="90" cy="90"/>
            </a:xfrm>
            <a:custGeom>
              <a:avLst/>
              <a:gdLst>
                <a:gd name="T0" fmla="*/ 45 w 179"/>
                <a:gd name="T1" fmla="*/ 90 h 180"/>
                <a:gd name="T2" fmla="*/ 54 w 179"/>
                <a:gd name="T3" fmla="*/ 89 h 180"/>
                <a:gd name="T4" fmla="*/ 62 w 179"/>
                <a:gd name="T5" fmla="*/ 87 h 180"/>
                <a:gd name="T6" fmla="*/ 70 w 179"/>
                <a:gd name="T7" fmla="*/ 83 h 180"/>
                <a:gd name="T8" fmla="*/ 77 w 179"/>
                <a:gd name="T9" fmla="*/ 77 h 180"/>
                <a:gd name="T10" fmla="*/ 82 w 179"/>
                <a:gd name="T11" fmla="*/ 70 h 180"/>
                <a:gd name="T12" fmla="*/ 86 w 179"/>
                <a:gd name="T13" fmla="*/ 62 h 180"/>
                <a:gd name="T14" fmla="*/ 89 w 179"/>
                <a:gd name="T15" fmla="*/ 54 h 180"/>
                <a:gd name="T16" fmla="*/ 90 w 179"/>
                <a:gd name="T17" fmla="*/ 45 h 180"/>
                <a:gd name="T18" fmla="*/ 89 w 179"/>
                <a:gd name="T19" fmla="*/ 36 h 180"/>
                <a:gd name="T20" fmla="*/ 86 w 179"/>
                <a:gd name="T21" fmla="*/ 27 h 180"/>
                <a:gd name="T22" fmla="*/ 82 w 179"/>
                <a:gd name="T23" fmla="*/ 20 h 180"/>
                <a:gd name="T24" fmla="*/ 77 w 179"/>
                <a:gd name="T25" fmla="*/ 13 h 180"/>
                <a:gd name="T26" fmla="*/ 70 w 179"/>
                <a:gd name="T27" fmla="*/ 7 h 180"/>
                <a:gd name="T28" fmla="*/ 62 w 179"/>
                <a:gd name="T29" fmla="*/ 3 h 180"/>
                <a:gd name="T30" fmla="*/ 54 w 179"/>
                <a:gd name="T31" fmla="*/ 1 h 180"/>
                <a:gd name="T32" fmla="*/ 45 w 179"/>
                <a:gd name="T33" fmla="*/ 0 h 180"/>
                <a:gd name="T34" fmla="*/ 36 w 179"/>
                <a:gd name="T35" fmla="*/ 1 h 180"/>
                <a:gd name="T36" fmla="*/ 28 w 179"/>
                <a:gd name="T37" fmla="*/ 3 h 180"/>
                <a:gd name="T38" fmla="*/ 20 w 179"/>
                <a:gd name="T39" fmla="*/ 7 h 180"/>
                <a:gd name="T40" fmla="*/ 13 w 179"/>
                <a:gd name="T41" fmla="*/ 13 h 180"/>
                <a:gd name="T42" fmla="*/ 8 w 179"/>
                <a:gd name="T43" fmla="*/ 20 h 180"/>
                <a:gd name="T44" fmla="*/ 4 w 179"/>
                <a:gd name="T45" fmla="*/ 27 h 180"/>
                <a:gd name="T46" fmla="*/ 1 w 179"/>
                <a:gd name="T47" fmla="*/ 36 h 180"/>
                <a:gd name="T48" fmla="*/ 0 w 179"/>
                <a:gd name="T49" fmla="*/ 45 h 180"/>
                <a:gd name="T50" fmla="*/ 1 w 179"/>
                <a:gd name="T51" fmla="*/ 54 h 180"/>
                <a:gd name="T52" fmla="*/ 4 w 179"/>
                <a:gd name="T53" fmla="*/ 62 h 180"/>
                <a:gd name="T54" fmla="*/ 8 w 179"/>
                <a:gd name="T55" fmla="*/ 70 h 180"/>
                <a:gd name="T56" fmla="*/ 13 w 179"/>
                <a:gd name="T57" fmla="*/ 77 h 180"/>
                <a:gd name="T58" fmla="*/ 20 w 179"/>
                <a:gd name="T59" fmla="*/ 83 h 180"/>
                <a:gd name="T60" fmla="*/ 28 w 179"/>
                <a:gd name="T61" fmla="*/ 87 h 180"/>
                <a:gd name="T62" fmla="*/ 36 w 179"/>
                <a:gd name="T63" fmla="*/ 89 h 180"/>
                <a:gd name="T64" fmla="*/ 45 w 179"/>
                <a:gd name="T65" fmla="*/ 90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9"/>
                <a:gd name="T100" fmla="*/ 0 h 180"/>
                <a:gd name="T101" fmla="*/ 179 w 179"/>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9" h="180">
                  <a:moveTo>
                    <a:pt x="89" y="180"/>
                  </a:moveTo>
                  <a:lnTo>
                    <a:pt x="108" y="177"/>
                  </a:lnTo>
                  <a:lnTo>
                    <a:pt x="124" y="173"/>
                  </a:lnTo>
                  <a:lnTo>
                    <a:pt x="140" y="165"/>
                  </a:lnTo>
                  <a:lnTo>
                    <a:pt x="153" y="153"/>
                  </a:lnTo>
                  <a:lnTo>
                    <a:pt x="164" y="140"/>
                  </a:lnTo>
                  <a:lnTo>
                    <a:pt x="172" y="124"/>
                  </a:lnTo>
                  <a:lnTo>
                    <a:pt x="177" y="108"/>
                  </a:lnTo>
                  <a:lnTo>
                    <a:pt x="179" y="90"/>
                  </a:lnTo>
                  <a:lnTo>
                    <a:pt x="177" y="71"/>
                  </a:lnTo>
                  <a:lnTo>
                    <a:pt x="172" y="55"/>
                  </a:lnTo>
                  <a:lnTo>
                    <a:pt x="164" y="39"/>
                  </a:lnTo>
                  <a:lnTo>
                    <a:pt x="153" y="26"/>
                  </a:lnTo>
                  <a:lnTo>
                    <a:pt x="140" y="15"/>
                  </a:lnTo>
                  <a:lnTo>
                    <a:pt x="124" y="7"/>
                  </a:lnTo>
                  <a:lnTo>
                    <a:pt x="108" y="2"/>
                  </a:lnTo>
                  <a:lnTo>
                    <a:pt x="89" y="0"/>
                  </a:lnTo>
                  <a:lnTo>
                    <a:pt x="71" y="2"/>
                  </a:lnTo>
                  <a:lnTo>
                    <a:pt x="55" y="7"/>
                  </a:lnTo>
                  <a:lnTo>
                    <a:pt x="39" y="15"/>
                  </a:lnTo>
                  <a:lnTo>
                    <a:pt x="26" y="26"/>
                  </a:lnTo>
                  <a:lnTo>
                    <a:pt x="15" y="39"/>
                  </a:lnTo>
                  <a:lnTo>
                    <a:pt x="7" y="55"/>
                  </a:lnTo>
                  <a:lnTo>
                    <a:pt x="2" y="71"/>
                  </a:lnTo>
                  <a:lnTo>
                    <a:pt x="0" y="90"/>
                  </a:lnTo>
                  <a:lnTo>
                    <a:pt x="2" y="108"/>
                  </a:lnTo>
                  <a:lnTo>
                    <a:pt x="7" y="124"/>
                  </a:lnTo>
                  <a:lnTo>
                    <a:pt x="15" y="140"/>
                  </a:lnTo>
                  <a:lnTo>
                    <a:pt x="26" y="153"/>
                  </a:lnTo>
                  <a:lnTo>
                    <a:pt x="39" y="165"/>
                  </a:lnTo>
                  <a:lnTo>
                    <a:pt x="55" y="173"/>
                  </a:lnTo>
                  <a:lnTo>
                    <a:pt x="71" y="177"/>
                  </a:lnTo>
                  <a:lnTo>
                    <a:pt x="89" y="180"/>
                  </a:lnTo>
                  <a:close/>
                </a:path>
              </a:pathLst>
            </a:custGeom>
            <a:solidFill>
              <a:srgbClr val="000000"/>
            </a:solidFill>
            <a:ln w="9525">
              <a:noFill/>
              <a:round/>
              <a:headEnd/>
              <a:tailEnd/>
            </a:ln>
          </p:spPr>
          <p:txBody>
            <a:bodyPr/>
            <a:lstStyle/>
            <a:p>
              <a:endParaRPr lang="en-US"/>
            </a:p>
          </p:txBody>
        </p:sp>
        <p:sp>
          <p:nvSpPr>
            <p:cNvPr id="10379" name="Freeform 167"/>
            <p:cNvSpPr>
              <a:spLocks/>
            </p:cNvSpPr>
            <p:nvPr/>
          </p:nvSpPr>
          <p:spPr bwMode="auto">
            <a:xfrm>
              <a:off x="2227" y="3924"/>
              <a:ext cx="38" cy="37"/>
            </a:xfrm>
            <a:custGeom>
              <a:avLst/>
              <a:gdLst>
                <a:gd name="T0" fmla="*/ 19 w 75"/>
                <a:gd name="T1" fmla="*/ 37 h 75"/>
                <a:gd name="T2" fmla="*/ 24 w 75"/>
                <a:gd name="T3" fmla="*/ 36 h 75"/>
                <a:gd name="T4" fmla="*/ 27 w 75"/>
                <a:gd name="T5" fmla="*/ 36 h 75"/>
                <a:gd name="T6" fmla="*/ 30 w 75"/>
                <a:gd name="T7" fmla="*/ 34 h 75"/>
                <a:gd name="T8" fmla="*/ 33 w 75"/>
                <a:gd name="T9" fmla="*/ 32 h 75"/>
                <a:gd name="T10" fmla="*/ 35 w 75"/>
                <a:gd name="T11" fmla="*/ 29 h 75"/>
                <a:gd name="T12" fmla="*/ 37 w 75"/>
                <a:gd name="T13" fmla="*/ 26 h 75"/>
                <a:gd name="T14" fmla="*/ 37 w 75"/>
                <a:gd name="T15" fmla="*/ 23 h 75"/>
                <a:gd name="T16" fmla="*/ 38 w 75"/>
                <a:gd name="T17" fmla="*/ 19 h 75"/>
                <a:gd name="T18" fmla="*/ 37 w 75"/>
                <a:gd name="T19" fmla="*/ 15 h 75"/>
                <a:gd name="T20" fmla="*/ 37 w 75"/>
                <a:gd name="T21" fmla="*/ 11 h 75"/>
                <a:gd name="T22" fmla="*/ 35 w 75"/>
                <a:gd name="T23" fmla="*/ 8 h 75"/>
                <a:gd name="T24" fmla="*/ 33 w 75"/>
                <a:gd name="T25" fmla="*/ 5 h 75"/>
                <a:gd name="T26" fmla="*/ 30 w 75"/>
                <a:gd name="T27" fmla="*/ 3 h 75"/>
                <a:gd name="T28" fmla="*/ 27 w 75"/>
                <a:gd name="T29" fmla="*/ 1 h 75"/>
                <a:gd name="T30" fmla="*/ 24 w 75"/>
                <a:gd name="T31" fmla="*/ 0 h 75"/>
                <a:gd name="T32" fmla="*/ 19 w 75"/>
                <a:gd name="T33" fmla="*/ 0 h 75"/>
                <a:gd name="T34" fmla="*/ 15 w 75"/>
                <a:gd name="T35" fmla="*/ 0 h 75"/>
                <a:gd name="T36" fmla="*/ 12 w 75"/>
                <a:gd name="T37" fmla="*/ 1 h 75"/>
                <a:gd name="T38" fmla="*/ 9 w 75"/>
                <a:gd name="T39" fmla="*/ 3 h 75"/>
                <a:gd name="T40" fmla="*/ 6 w 75"/>
                <a:gd name="T41" fmla="*/ 5 h 75"/>
                <a:gd name="T42" fmla="*/ 4 w 75"/>
                <a:gd name="T43" fmla="*/ 8 h 75"/>
                <a:gd name="T44" fmla="*/ 2 w 75"/>
                <a:gd name="T45" fmla="*/ 11 h 75"/>
                <a:gd name="T46" fmla="*/ 1 w 75"/>
                <a:gd name="T47" fmla="*/ 15 h 75"/>
                <a:gd name="T48" fmla="*/ 0 w 75"/>
                <a:gd name="T49" fmla="*/ 19 h 75"/>
                <a:gd name="T50" fmla="*/ 1 w 75"/>
                <a:gd name="T51" fmla="*/ 23 h 75"/>
                <a:gd name="T52" fmla="*/ 2 w 75"/>
                <a:gd name="T53" fmla="*/ 26 h 75"/>
                <a:gd name="T54" fmla="*/ 4 w 75"/>
                <a:gd name="T55" fmla="*/ 29 h 75"/>
                <a:gd name="T56" fmla="*/ 6 w 75"/>
                <a:gd name="T57" fmla="*/ 32 h 75"/>
                <a:gd name="T58" fmla="*/ 9 w 75"/>
                <a:gd name="T59" fmla="*/ 34 h 75"/>
                <a:gd name="T60" fmla="*/ 12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7" y="73"/>
                  </a:lnTo>
                  <a:lnTo>
                    <a:pt x="53" y="72"/>
                  </a:lnTo>
                  <a:lnTo>
                    <a:pt x="59" y="69"/>
                  </a:lnTo>
                  <a:lnTo>
                    <a:pt x="65" y="64"/>
                  </a:lnTo>
                  <a:lnTo>
                    <a:pt x="70" y="58"/>
                  </a:lnTo>
                  <a:lnTo>
                    <a:pt x="73" y="53"/>
                  </a:lnTo>
                  <a:lnTo>
                    <a:pt x="74" y="46"/>
                  </a:lnTo>
                  <a:lnTo>
                    <a:pt x="75" y="38"/>
                  </a:lnTo>
                  <a:lnTo>
                    <a:pt x="74" y="30"/>
                  </a:lnTo>
                  <a:lnTo>
                    <a:pt x="73" y="23"/>
                  </a:lnTo>
                  <a:lnTo>
                    <a:pt x="70" y="17"/>
                  </a:lnTo>
                  <a:lnTo>
                    <a:pt x="65" y="11"/>
                  </a:lnTo>
                  <a:lnTo>
                    <a:pt x="59" y="7"/>
                  </a:lnTo>
                  <a:lnTo>
                    <a:pt x="53" y="3"/>
                  </a:lnTo>
                  <a:lnTo>
                    <a:pt x="47" y="1"/>
                  </a:lnTo>
                  <a:lnTo>
                    <a:pt x="38" y="0"/>
                  </a:lnTo>
                  <a:lnTo>
                    <a:pt x="30" y="1"/>
                  </a:lnTo>
                  <a:lnTo>
                    <a:pt x="23" y="3"/>
                  </a:lnTo>
                  <a:lnTo>
                    <a:pt x="18" y="7"/>
                  </a:lnTo>
                  <a:lnTo>
                    <a:pt x="12" y="11"/>
                  </a:lnTo>
                  <a:lnTo>
                    <a:pt x="7" y="17"/>
                  </a:lnTo>
                  <a:lnTo>
                    <a:pt x="4" y="23"/>
                  </a:lnTo>
                  <a:lnTo>
                    <a:pt x="2" y="30"/>
                  </a:lnTo>
                  <a:lnTo>
                    <a:pt x="0" y="38"/>
                  </a:lnTo>
                  <a:lnTo>
                    <a:pt x="2" y="46"/>
                  </a:lnTo>
                  <a:lnTo>
                    <a:pt x="4" y="53"/>
                  </a:lnTo>
                  <a:lnTo>
                    <a:pt x="7" y="58"/>
                  </a:lnTo>
                  <a:lnTo>
                    <a:pt x="12" y="64"/>
                  </a:lnTo>
                  <a:lnTo>
                    <a:pt x="18"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380" name="Freeform 168"/>
            <p:cNvSpPr>
              <a:spLocks/>
            </p:cNvSpPr>
            <p:nvPr/>
          </p:nvSpPr>
          <p:spPr bwMode="auto">
            <a:xfrm>
              <a:off x="2238" y="3935"/>
              <a:ext cx="16" cy="16"/>
            </a:xfrm>
            <a:custGeom>
              <a:avLst/>
              <a:gdLst>
                <a:gd name="T0" fmla="*/ 8 w 33"/>
                <a:gd name="T1" fmla="*/ 16 h 32"/>
                <a:gd name="T2" fmla="*/ 11 w 33"/>
                <a:gd name="T3" fmla="*/ 15 h 32"/>
                <a:gd name="T4" fmla="*/ 14 w 33"/>
                <a:gd name="T5" fmla="*/ 13 h 32"/>
                <a:gd name="T6" fmla="*/ 15 w 33"/>
                <a:gd name="T7" fmla="*/ 11 h 32"/>
                <a:gd name="T8" fmla="*/ 16 w 33"/>
                <a:gd name="T9" fmla="*/ 8 h 32"/>
                <a:gd name="T10" fmla="*/ 15 w 33"/>
                <a:gd name="T11" fmla="*/ 4 h 32"/>
                <a:gd name="T12" fmla="*/ 14 w 33"/>
                <a:gd name="T13" fmla="*/ 2 h 32"/>
                <a:gd name="T14" fmla="*/ 11 w 33"/>
                <a:gd name="T15" fmla="*/ 1 h 32"/>
                <a:gd name="T16" fmla="*/ 8 w 33"/>
                <a:gd name="T17" fmla="*/ 0 h 32"/>
                <a:gd name="T18" fmla="*/ 5 w 33"/>
                <a:gd name="T19" fmla="*/ 1 h 32"/>
                <a:gd name="T20" fmla="*/ 2 w 33"/>
                <a:gd name="T21" fmla="*/ 2 h 32"/>
                <a:gd name="T22" fmla="*/ 0 w 33"/>
                <a:gd name="T23" fmla="*/ 4 h 32"/>
                <a:gd name="T24" fmla="*/ 0 w 33"/>
                <a:gd name="T25" fmla="*/ 8 h 32"/>
                <a:gd name="T26" fmla="*/ 0 w 33"/>
                <a:gd name="T27" fmla="*/ 11 h 32"/>
                <a:gd name="T28" fmla="*/ 2 w 33"/>
                <a:gd name="T29" fmla="*/ 13 h 32"/>
                <a:gd name="T30" fmla="*/ 5 w 33"/>
                <a:gd name="T31" fmla="*/ 15 h 32"/>
                <a:gd name="T32" fmla="*/ 8 w 33"/>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32"/>
                <a:gd name="T53" fmla="*/ 33 w 3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32">
                  <a:moveTo>
                    <a:pt x="16" y="32"/>
                  </a:moveTo>
                  <a:lnTo>
                    <a:pt x="23" y="31"/>
                  </a:lnTo>
                  <a:lnTo>
                    <a:pt x="28" y="27"/>
                  </a:lnTo>
                  <a:lnTo>
                    <a:pt x="31" y="23"/>
                  </a:lnTo>
                  <a:lnTo>
                    <a:pt x="33" y="16"/>
                  </a:lnTo>
                  <a:lnTo>
                    <a:pt x="31" y="9"/>
                  </a:lnTo>
                  <a:lnTo>
                    <a:pt x="28" y="4"/>
                  </a:lnTo>
                  <a:lnTo>
                    <a:pt x="23" y="1"/>
                  </a:lnTo>
                  <a:lnTo>
                    <a:pt x="16" y="0"/>
                  </a:lnTo>
                  <a:lnTo>
                    <a:pt x="10" y="1"/>
                  </a:lnTo>
                  <a:lnTo>
                    <a:pt x="5" y="4"/>
                  </a:lnTo>
                  <a:lnTo>
                    <a:pt x="1" y="9"/>
                  </a:lnTo>
                  <a:lnTo>
                    <a:pt x="0" y="16"/>
                  </a:lnTo>
                  <a:lnTo>
                    <a:pt x="1" y="23"/>
                  </a:lnTo>
                  <a:lnTo>
                    <a:pt x="5" y="27"/>
                  </a:lnTo>
                  <a:lnTo>
                    <a:pt x="10" y="31"/>
                  </a:lnTo>
                  <a:lnTo>
                    <a:pt x="16" y="32"/>
                  </a:lnTo>
                  <a:close/>
                </a:path>
              </a:pathLst>
            </a:custGeom>
            <a:solidFill>
              <a:srgbClr val="000000"/>
            </a:solidFill>
            <a:ln w="9525">
              <a:noFill/>
              <a:round/>
              <a:headEnd/>
              <a:tailEnd/>
            </a:ln>
          </p:spPr>
          <p:txBody>
            <a:bodyPr/>
            <a:lstStyle/>
            <a:p>
              <a:endParaRPr lang="en-US"/>
            </a:p>
          </p:txBody>
        </p:sp>
        <p:sp>
          <p:nvSpPr>
            <p:cNvPr id="10381" name="Freeform 169"/>
            <p:cNvSpPr>
              <a:spLocks/>
            </p:cNvSpPr>
            <p:nvPr/>
          </p:nvSpPr>
          <p:spPr bwMode="auto">
            <a:xfrm>
              <a:off x="2552" y="3924"/>
              <a:ext cx="37" cy="37"/>
            </a:xfrm>
            <a:custGeom>
              <a:avLst/>
              <a:gdLst>
                <a:gd name="T0" fmla="*/ 19 w 75"/>
                <a:gd name="T1" fmla="*/ 37 h 75"/>
                <a:gd name="T2" fmla="*/ 23 w 75"/>
                <a:gd name="T3" fmla="*/ 36 h 75"/>
                <a:gd name="T4" fmla="*/ 26 w 75"/>
                <a:gd name="T5" fmla="*/ 36 h 75"/>
                <a:gd name="T6" fmla="*/ 29 w 75"/>
                <a:gd name="T7" fmla="*/ 34 h 75"/>
                <a:gd name="T8" fmla="*/ 32 w 75"/>
                <a:gd name="T9" fmla="*/ 32 h 75"/>
                <a:gd name="T10" fmla="*/ 34 w 75"/>
                <a:gd name="T11" fmla="*/ 29 h 75"/>
                <a:gd name="T12" fmla="*/ 36 w 75"/>
                <a:gd name="T13" fmla="*/ 26 h 75"/>
                <a:gd name="T14" fmla="*/ 37 w 75"/>
                <a:gd name="T15" fmla="*/ 23 h 75"/>
                <a:gd name="T16" fmla="*/ 37 w 75"/>
                <a:gd name="T17" fmla="*/ 19 h 75"/>
                <a:gd name="T18" fmla="*/ 37 w 75"/>
                <a:gd name="T19" fmla="*/ 15 h 75"/>
                <a:gd name="T20" fmla="*/ 36 w 75"/>
                <a:gd name="T21" fmla="*/ 11 h 75"/>
                <a:gd name="T22" fmla="*/ 34 w 75"/>
                <a:gd name="T23" fmla="*/ 8 h 75"/>
                <a:gd name="T24" fmla="*/ 32 w 75"/>
                <a:gd name="T25" fmla="*/ 5 h 75"/>
                <a:gd name="T26" fmla="*/ 29 w 75"/>
                <a:gd name="T27" fmla="*/ 3 h 75"/>
                <a:gd name="T28" fmla="*/ 26 w 75"/>
                <a:gd name="T29" fmla="*/ 1 h 75"/>
                <a:gd name="T30" fmla="*/ 23 w 75"/>
                <a:gd name="T31" fmla="*/ 0 h 75"/>
                <a:gd name="T32" fmla="*/ 19 w 75"/>
                <a:gd name="T33" fmla="*/ 0 h 75"/>
                <a:gd name="T34" fmla="*/ 15 w 75"/>
                <a:gd name="T35" fmla="*/ 0 h 75"/>
                <a:gd name="T36" fmla="*/ 11 w 75"/>
                <a:gd name="T37" fmla="*/ 1 h 75"/>
                <a:gd name="T38" fmla="*/ 8 w 75"/>
                <a:gd name="T39" fmla="*/ 3 h 75"/>
                <a:gd name="T40" fmla="*/ 6 w 75"/>
                <a:gd name="T41" fmla="*/ 5 h 75"/>
                <a:gd name="T42" fmla="*/ 3 w 75"/>
                <a:gd name="T43" fmla="*/ 8 h 75"/>
                <a:gd name="T44" fmla="*/ 2 w 75"/>
                <a:gd name="T45" fmla="*/ 11 h 75"/>
                <a:gd name="T46" fmla="*/ 0 w 75"/>
                <a:gd name="T47" fmla="*/ 15 h 75"/>
                <a:gd name="T48" fmla="*/ 0 w 75"/>
                <a:gd name="T49" fmla="*/ 19 h 75"/>
                <a:gd name="T50" fmla="*/ 0 w 75"/>
                <a:gd name="T51" fmla="*/ 23 h 75"/>
                <a:gd name="T52" fmla="*/ 2 w 75"/>
                <a:gd name="T53" fmla="*/ 26 h 75"/>
                <a:gd name="T54" fmla="*/ 3 w 75"/>
                <a:gd name="T55" fmla="*/ 29 h 75"/>
                <a:gd name="T56" fmla="*/ 6 w 75"/>
                <a:gd name="T57" fmla="*/ 32 h 75"/>
                <a:gd name="T58" fmla="*/ 8 w 75"/>
                <a:gd name="T59" fmla="*/ 34 h 75"/>
                <a:gd name="T60" fmla="*/ 11 w 75"/>
                <a:gd name="T61" fmla="*/ 36 h 75"/>
                <a:gd name="T62" fmla="*/ 15 w 75"/>
                <a:gd name="T63" fmla="*/ 36 h 75"/>
                <a:gd name="T64" fmla="*/ 19 w 75"/>
                <a:gd name="T65" fmla="*/ 3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5"/>
                <a:gd name="T101" fmla="*/ 75 w 75"/>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5">
                  <a:moveTo>
                    <a:pt x="38" y="75"/>
                  </a:moveTo>
                  <a:lnTo>
                    <a:pt x="46" y="73"/>
                  </a:lnTo>
                  <a:lnTo>
                    <a:pt x="53" y="72"/>
                  </a:lnTo>
                  <a:lnTo>
                    <a:pt x="59" y="69"/>
                  </a:lnTo>
                  <a:lnTo>
                    <a:pt x="65" y="64"/>
                  </a:lnTo>
                  <a:lnTo>
                    <a:pt x="69" y="58"/>
                  </a:lnTo>
                  <a:lnTo>
                    <a:pt x="73" y="53"/>
                  </a:lnTo>
                  <a:lnTo>
                    <a:pt x="74" y="46"/>
                  </a:lnTo>
                  <a:lnTo>
                    <a:pt x="75" y="38"/>
                  </a:lnTo>
                  <a:lnTo>
                    <a:pt x="74" y="30"/>
                  </a:lnTo>
                  <a:lnTo>
                    <a:pt x="73" y="23"/>
                  </a:lnTo>
                  <a:lnTo>
                    <a:pt x="69" y="17"/>
                  </a:lnTo>
                  <a:lnTo>
                    <a:pt x="65" y="11"/>
                  </a:lnTo>
                  <a:lnTo>
                    <a:pt x="59" y="7"/>
                  </a:lnTo>
                  <a:lnTo>
                    <a:pt x="53" y="3"/>
                  </a:lnTo>
                  <a:lnTo>
                    <a:pt x="46" y="1"/>
                  </a:lnTo>
                  <a:lnTo>
                    <a:pt x="38" y="0"/>
                  </a:lnTo>
                  <a:lnTo>
                    <a:pt x="30" y="1"/>
                  </a:lnTo>
                  <a:lnTo>
                    <a:pt x="23" y="3"/>
                  </a:lnTo>
                  <a:lnTo>
                    <a:pt x="17" y="7"/>
                  </a:lnTo>
                  <a:lnTo>
                    <a:pt x="12" y="11"/>
                  </a:lnTo>
                  <a:lnTo>
                    <a:pt x="7" y="17"/>
                  </a:lnTo>
                  <a:lnTo>
                    <a:pt x="4" y="23"/>
                  </a:lnTo>
                  <a:lnTo>
                    <a:pt x="1" y="30"/>
                  </a:lnTo>
                  <a:lnTo>
                    <a:pt x="0" y="38"/>
                  </a:lnTo>
                  <a:lnTo>
                    <a:pt x="1" y="46"/>
                  </a:lnTo>
                  <a:lnTo>
                    <a:pt x="4" y="53"/>
                  </a:lnTo>
                  <a:lnTo>
                    <a:pt x="7" y="58"/>
                  </a:lnTo>
                  <a:lnTo>
                    <a:pt x="12" y="64"/>
                  </a:lnTo>
                  <a:lnTo>
                    <a:pt x="17" y="69"/>
                  </a:lnTo>
                  <a:lnTo>
                    <a:pt x="23" y="72"/>
                  </a:lnTo>
                  <a:lnTo>
                    <a:pt x="30" y="73"/>
                  </a:lnTo>
                  <a:lnTo>
                    <a:pt x="38" y="75"/>
                  </a:lnTo>
                  <a:close/>
                </a:path>
              </a:pathLst>
            </a:custGeom>
            <a:solidFill>
              <a:srgbClr val="7FFFFF"/>
            </a:solidFill>
            <a:ln w="9525">
              <a:noFill/>
              <a:round/>
              <a:headEnd/>
              <a:tailEnd/>
            </a:ln>
          </p:spPr>
          <p:txBody>
            <a:bodyPr/>
            <a:lstStyle/>
            <a:p>
              <a:endParaRPr lang="en-US"/>
            </a:p>
          </p:txBody>
        </p:sp>
        <p:sp>
          <p:nvSpPr>
            <p:cNvPr id="10382" name="Freeform 170"/>
            <p:cNvSpPr>
              <a:spLocks/>
            </p:cNvSpPr>
            <p:nvPr/>
          </p:nvSpPr>
          <p:spPr bwMode="auto">
            <a:xfrm>
              <a:off x="2563" y="3935"/>
              <a:ext cx="16" cy="16"/>
            </a:xfrm>
            <a:custGeom>
              <a:avLst/>
              <a:gdLst>
                <a:gd name="T0" fmla="*/ 8 w 32"/>
                <a:gd name="T1" fmla="*/ 16 h 32"/>
                <a:gd name="T2" fmla="*/ 11 w 32"/>
                <a:gd name="T3" fmla="*/ 15 h 32"/>
                <a:gd name="T4" fmla="*/ 14 w 32"/>
                <a:gd name="T5" fmla="*/ 13 h 32"/>
                <a:gd name="T6" fmla="*/ 15 w 32"/>
                <a:gd name="T7" fmla="*/ 11 h 32"/>
                <a:gd name="T8" fmla="*/ 16 w 32"/>
                <a:gd name="T9" fmla="*/ 8 h 32"/>
                <a:gd name="T10" fmla="*/ 15 w 32"/>
                <a:gd name="T11" fmla="*/ 4 h 32"/>
                <a:gd name="T12" fmla="*/ 14 w 32"/>
                <a:gd name="T13" fmla="*/ 2 h 32"/>
                <a:gd name="T14" fmla="*/ 11 w 32"/>
                <a:gd name="T15" fmla="*/ 1 h 32"/>
                <a:gd name="T16" fmla="*/ 8 w 32"/>
                <a:gd name="T17" fmla="*/ 0 h 32"/>
                <a:gd name="T18" fmla="*/ 4 w 32"/>
                <a:gd name="T19" fmla="*/ 1 h 32"/>
                <a:gd name="T20" fmla="*/ 2 w 32"/>
                <a:gd name="T21" fmla="*/ 2 h 32"/>
                <a:gd name="T22" fmla="*/ 1 w 32"/>
                <a:gd name="T23" fmla="*/ 4 h 32"/>
                <a:gd name="T24" fmla="*/ 0 w 32"/>
                <a:gd name="T25" fmla="*/ 8 h 32"/>
                <a:gd name="T26" fmla="*/ 1 w 32"/>
                <a:gd name="T27" fmla="*/ 11 h 32"/>
                <a:gd name="T28" fmla="*/ 2 w 32"/>
                <a:gd name="T29" fmla="*/ 13 h 32"/>
                <a:gd name="T30" fmla="*/ 4 w 32"/>
                <a:gd name="T31" fmla="*/ 15 h 32"/>
                <a:gd name="T32" fmla="*/ 8 w 32"/>
                <a:gd name="T33" fmla="*/ 16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32"/>
                <a:gd name="T53" fmla="*/ 32 w 3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32">
                  <a:moveTo>
                    <a:pt x="16" y="32"/>
                  </a:moveTo>
                  <a:lnTo>
                    <a:pt x="23" y="31"/>
                  </a:lnTo>
                  <a:lnTo>
                    <a:pt x="28" y="27"/>
                  </a:lnTo>
                  <a:lnTo>
                    <a:pt x="31" y="23"/>
                  </a:lnTo>
                  <a:lnTo>
                    <a:pt x="32" y="16"/>
                  </a:lnTo>
                  <a:lnTo>
                    <a:pt x="31" y="9"/>
                  </a:lnTo>
                  <a:lnTo>
                    <a:pt x="28" y="4"/>
                  </a:lnTo>
                  <a:lnTo>
                    <a:pt x="23" y="1"/>
                  </a:lnTo>
                  <a:lnTo>
                    <a:pt x="16" y="0"/>
                  </a:lnTo>
                  <a:lnTo>
                    <a:pt x="9" y="1"/>
                  </a:lnTo>
                  <a:lnTo>
                    <a:pt x="5" y="4"/>
                  </a:lnTo>
                  <a:lnTo>
                    <a:pt x="1" y="9"/>
                  </a:lnTo>
                  <a:lnTo>
                    <a:pt x="0" y="16"/>
                  </a:lnTo>
                  <a:lnTo>
                    <a:pt x="1" y="23"/>
                  </a:lnTo>
                  <a:lnTo>
                    <a:pt x="5" y="27"/>
                  </a:lnTo>
                  <a:lnTo>
                    <a:pt x="9" y="31"/>
                  </a:lnTo>
                  <a:lnTo>
                    <a:pt x="16" y="32"/>
                  </a:lnTo>
                  <a:close/>
                </a:path>
              </a:pathLst>
            </a:custGeom>
            <a:solidFill>
              <a:srgbClr val="000000"/>
            </a:solidFill>
            <a:ln w="9525">
              <a:noFill/>
              <a:round/>
              <a:headEnd/>
              <a:tailEnd/>
            </a:ln>
          </p:spPr>
          <p:txBody>
            <a:bodyPr/>
            <a:lstStyle/>
            <a:p>
              <a:endParaRPr lang="en-US"/>
            </a:p>
          </p:txBody>
        </p:sp>
        <p:sp>
          <p:nvSpPr>
            <p:cNvPr id="10383" name="Freeform 171"/>
            <p:cNvSpPr>
              <a:spLocks/>
            </p:cNvSpPr>
            <p:nvPr/>
          </p:nvSpPr>
          <p:spPr bwMode="auto">
            <a:xfrm>
              <a:off x="2616" y="3843"/>
              <a:ext cx="24" cy="39"/>
            </a:xfrm>
            <a:custGeom>
              <a:avLst/>
              <a:gdLst>
                <a:gd name="T0" fmla="*/ 12 w 47"/>
                <a:gd name="T1" fmla="*/ 39 h 78"/>
                <a:gd name="T2" fmla="*/ 17 w 47"/>
                <a:gd name="T3" fmla="*/ 37 h 78"/>
                <a:gd name="T4" fmla="*/ 21 w 47"/>
                <a:gd name="T5" fmla="*/ 33 h 78"/>
                <a:gd name="T6" fmla="*/ 23 w 47"/>
                <a:gd name="T7" fmla="*/ 26 h 78"/>
                <a:gd name="T8" fmla="*/ 24 w 47"/>
                <a:gd name="T9" fmla="*/ 19 h 78"/>
                <a:gd name="T10" fmla="*/ 23 w 47"/>
                <a:gd name="T11" fmla="*/ 11 h 78"/>
                <a:gd name="T12" fmla="*/ 21 w 47"/>
                <a:gd name="T13" fmla="*/ 6 h 78"/>
                <a:gd name="T14" fmla="*/ 17 w 47"/>
                <a:gd name="T15" fmla="*/ 2 h 78"/>
                <a:gd name="T16" fmla="*/ 12 w 47"/>
                <a:gd name="T17" fmla="*/ 0 h 78"/>
                <a:gd name="T18" fmla="*/ 8 w 47"/>
                <a:gd name="T19" fmla="*/ 2 h 78"/>
                <a:gd name="T20" fmla="*/ 4 w 47"/>
                <a:gd name="T21" fmla="*/ 6 h 78"/>
                <a:gd name="T22" fmla="*/ 2 w 47"/>
                <a:gd name="T23" fmla="*/ 11 h 78"/>
                <a:gd name="T24" fmla="*/ 0 w 47"/>
                <a:gd name="T25" fmla="*/ 19 h 78"/>
                <a:gd name="T26" fmla="*/ 2 w 47"/>
                <a:gd name="T27" fmla="*/ 26 h 78"/>
                <a:gd name="T28" fmla="*/ 4 w 47"/>
                <a:gd name="T29" fmla="*/ 33 h 78"/>
                <a:gd name="T30" fmla="*/ 8 w 47"/>
                <a:gd name="T31" fmla="*/ 37 h 78"/>
                <a:gd name="T32" fmla="*/ 12 w 47"/>
                <a:gd name="T33" fmla="*/ 39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78"/>
                <a:gd name="T53" fmla="*/ 47 w 47"/>
                <a:gd name="T54" fmla="*/ 78 h 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78">
                  <a:moveTo>
                    <a:pt x="24" y="78"/>
                  </a:moveTo>
                  <a:lnTo>
                    <a:pt x="34" y="74"/>
                  </a:lnTo>
                  <a:lnTo>
                    <a:pt x="41" y="66"/>
                  </a:lnTo>
                  <a:lnTo>
                    <a:pt x="45" y="53"/>
                  </a:lnTo>
                  <a:lnTo>
                    <a:pt x="47" y="38"/>
                  </a:lnTo>
                  <a:lnTo>
                    <a:pt x="45" y="23"/>
                  </a:lnTo>
                  <a:lnTo>
                    <a:pt x="41" y="12"/>
                  </a:lnTo>
                  <a:lnTo>
                    <a:pt x="34" y="4"/>
                  </a:lnTo>
                  <a:lnTo>
                    <a:pt x="24" y="0"/>
                  </a:lnTo>
                  <a:lnTo>
                    <a:pt x="15" y="4"/>
                  </a:lnTo>
                  <a:lnTo>
                    <a:pt x="7" y="12"/>
                  </a:lnTo>
                  <a:lnTo>
                    <a:pt x="3" y="23"/>
                  </a:lnTo>
                  <a:lnTo>
                    <a:pt x="0" y="38"/>
                  </a:lnTo>
                  <a:lnTo>
                    <a:pt x="3" y="53"/>
                  </a:lnTo>
                  <a:lnTo>
                    <a:pt x="7" y="66"/>
                  </a:lnTo>
                  <a:lnTo>
                    <a:pt x="15" y="74"/>
                  </a:lnTo>
                  <a:lnTo>
                    <a:pt x="24" y="78"/>
                  </a:lnTo>
                  <a:close/>
                </a:path>
              </a:pathLst>
            </a:custGeom>
            <a:solidFill>
              <a:srgbClr val="000000"/>
            </a:solidFill>
            <a:ln w="9525">
              <a:noFill/>
              <a:round/>
              <a:headEnd/>
              <a:tailEnd/>
            </a:ln>
          </p:spPr>
          <p:txBody>
            <a:bodyPr/>
            <a:lstStyle/>
            <a:p>
              <a:endParaRPr lang="en-US"/>
            </a:p>
          </p:txBody>
        </p:sp>
        <p:sp>
          <p:nvSpPr>
            <p:cNvPr id="10384" name="Freeform 172"/>
            <p:cNvSpPr>
              <a:spLocks/>
            </p:cNvSpPr>
            <p:nvPr/>
          </p:nvSpPr>
          <p:spPr bwMode="auto">
            <a:xfrm>
              <a:off x="2625" y="3852"/>
              <a:ext cx="10" cy="21"/>
            </a:xfrm>
            <a:custGeom>
              <a:avLst/>
              <a:gdLst>
                <a:gd name="T0" fmla="*/ 5 w 18"/>
                <a:gd name="T1" fmla="*/ 21 h 40"/>
                <a:gd name="T2" fmla="*/ 7 w 18"/>
                <a:gd name="T3" fmla="*/ 20 h 40"/>
                <a:gd name="T4" fmla="*/ 9 w 18"/>
                <a:gd name="T5" fmla="*/ 18 h 40"/>
                <a:gd name="T6" fmla="*/ 9 w 18"/>
                <a:gd name="T7" fmla="*/ 14 h 40"/>
                <a:gd name="T8" fmla="*/ 10 w 18"/>
                <a:gd name="T9" fmla="*/ 10 h 40"/>
                <a:gd name="T10" fmla="*/ 9 w 18"/>
                <a:gd name="T11" fmla="*/ 6 h 40"/>
                <a:gd name="T12" fmla="*/ 9 w 18"/>
                <a:gd name="T13" fmla="*/ 3 h 40"/>
                <a:gd name="T14" fmla="*/ 7 w 18"/>
                <a:gd name="T15" fmla="*/ 1 h 40"/>
                <a:gd name="T16" fmla="*/ 5 w 18"/>
                <a:gd name="T17" fmla="*/ 0 h 40"/>
                <a:gd name="T18" fmla="*/ 3 w 18"/>
                <a:gd name="T19" fmla="*/ 1 h 40"/>
                <a:gd name="T20" fmla="*/ 2 w 18"/>
                <a:gd name="T21" fmla="*/ 3 h 40"/>
                <a:gd name="T22" fmla="*/ 1 w 18"/>
                <a:gd name="T23" fmla="*/ 6 h 40"/>
                <a:gd name="T24" fmla="*/ 0 w 18"/>
                <a:gd name="T25" fmla="*/ 10 h 40"/>
                <a:gd name="T26" fmla="*/ 1 w 18"/>
                <a:gd name="T27" fmla="*/ 14 h 40"/>
                <a:gd name="T28" fmla="*/ 2 w 18"/>
                <a:gd name="T29" fmla="*/ 18 h 40"/>
                <a:gd name="T30" fmla="*/ 3 w 18"/>
                <a:gd name="T31" fmla="*/ 20 h 40"/>
                <a:gd name="T32" fmla="*/ 5 w 18"/>
                <a:gd name="T33" fmla="*/ 21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9" y="40"/>
                  </a:moveTo>
                  <a:lnTo>
                    <a:pt x="12" y="39"/>
                  </a:lnTo>
                  <a:lnTo>
                    <a:pt x="16" y="34"/>
                  </a:lnTo>
                  <a:lnTo>
                    <a:pt x="17" y="27"/>
                  </a:lnTo>
                  <a:lnTo>
                    <a:pt x="18" y="19"/>
                  </a:lnTo>
                  <a:lnTo>
                    <a:pt x="17" y="12"/>
                  </a:lnTo>
                  <a:lnTo>
                    <a:pt x="16" y="6"/>
                  </a:lnTo>
                  <a:lnTo>
                    <a:pt x="12" y="1"/>
                  </a:lnTo>
                  <a:lnTo>
                    <a:pt x="9" y="0"/>
                  </a:lnTo>
                  <a:lnTo>
                    <a:pt x="5" y="1"/>
                  </a:lnTo>
                  <a:lnTo>
                    <a:pt x="3" y="6"/>
                  </a:lnTo>
                  <a:lnTo>
                    <a:pt x="1" y="12"/>
                  </a:lnTo>
                  <a:lnTo>
                    <a:pt x="0" y="19"/>
                  </a:lnTo>
                  <a:lnTo>
                    <a:pt x="1" y="27"/>
                  </a:lnTo>
                  <a:lnTo>
                    <a:pt x="3" y="34"/>
                  </a:lnTo>
                  <a:lnTo>
                    <a:pt x="5" y="39"/>
                  </a:lnTo>
                  <a:lnTo>
                    <a:pt x="9" y="40"/>
                  </a:lnTo>
                  <a:close/>
                </a:path>
              </a:pathLst>
            </a:custGeom>
            <a:solidFill>
              <a:srgbClr val="FFF477"/>
            </a:solidFill>
            <a:ln w="9525">
              <a:noFill/>
              <a:round/>
              <a:headEnd/>
              <a:tailEnd/>
            </a:ln>
          </p:spPr>
          <p:txBody>
            <a:bodyPr/>
            <a:lstStyle/>
            <a:p>
              <a:endParaRPr lang="en-US"/>
            </a:p>
          </p:txBody>
        </p:sp>
        <p:sp>
          <p:nvSpPr>
            <p:cNvPr id="10385" name="Freeform 173"/>
            <p:cNvSpPr>
              <a:spLocks/>
            </p:cNvSpPr>
            <p:nvPr/>
          </p:nvSpPr>
          <p:spPr bwMode="auto">
            <a:xfrm>
              <a:off x="2520" y="3880"/>
              <a:ext cx="63" cy="39"/>
            </a:xfrm>
            <a:custGeom>
              <a:avLst/>
              <a:gdLst>
                <a:gd name="T0" fmla="*/ 63 w 124"/>
                <a:gd name="T1" fmla="*/ 7 h 77"/>
                <a:gd name="T2" fmla="*/ 61 w 124"/>
                <a:gd name="T3" fmla="*/ 7 h 77"/>
                <a:gd name="T4" fmla="*/ 55 w 124"/>
                <a:gd name="T5" fmla="*/ 6 h 77"/>
                <a:gd name="T6" fmla="*/ 48 w 124"/>
                <a:gd name="T7" fmla="*/ 6 h 77"/>
                <a:gd name="T8" fmla="*/ 38 w 124"/>
                <a:gd name="T9" fmla="*/ 7 h 77"/>
                <a:gd name="T10" fmla="*/ 27 w 124"/>
                <a:gd name="T11" fmla="*/ 11 h 77"/>
                <a:gd name="T12" fmla="*/ 18 w 124"/>
                <a:gd name="T13" fmla="*/ 16 h 77"/>
                <a:gd name="T14" fmla="*/ 8 w 124"/>
                <a:gd name="T15" fmla="*/ 26 h 77"/>
                <a:gd name="T16" fmla="*/ 0 w 124"/>
                <a:gd name="T17" fmla="*/ 39 h 77"/>
                <a:gd name="T18" fmla="*/ 0 w 124"/>
                <a:gd name="T19" fmla="*/ 37 h 77"/>
                <a:gd name="T20" fmla="*/ 2 w 124"/>
                <a:gd name="T21" fmla="*/ 30 h 77"/>
                <a:gd name="T22" fmla="*/ 4 w 124"/>
                <a:gd name="T23" fmla="*/ 22 h 77"/>
                <a:gd name="T24" fmla="*/ 9 w 124"/>
                <a:gd name="T25" fmla="*/ 12 h 77"/>
                <a:gd name="T26" fmla="*/ 17 w 124"/>
                <a:gd name="T27" fmla="*/ 5 h 77"/>
                <a:gd name="T28" fmla="*/ 28 w 124"/>
                <a:gd name="T29" fmla="*/ 0 h 77"/>
                <a:gd name="T30" fmla="*/ 43 w 124"/>
                <a:gd name="T31" fmla="*/ 1 h 77"/>
                <a:gd name="T32" fmla="*/ 63 w 124"/>
                <a:gd name="T33" fmla="*/ 7 h 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
                <a:gd name="T52" fmla="*/ 0 h 77"/>
                <a:gd name="T53" fmla="*/ 124 w 124"/>
                <a:gd name="T54" fmla="*/ 77 h 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 h="77">
                  <a:moveTo>
                    <a:pt x="124" y="14"/>
                  </a:moveTo>
                  <a:lnTo>
                    <a:pt x="121" y="13"/>
                  </a:lnTo>
                  <a:lnTo>
                    <a:pt x="109" y="12"/>
                  </a:lnTo>
                  <a:lnTo>
                    <a:pt x="94" y="12"/>
                  </a:lnTo>
                  <a:lnTo>
                    <a:pt x="75" y="14"/>
                  </a:lnTo>
                  <a:lnTo>
                    <a:pt x="54" y="21"/>
                  </a:lnTo>
                  <a:lnTo>
                    <a:pt x="35" y="32"/>
                  </a:lnTo>
                  <a:lnTo>
                    <a:pt x="15" y="51"/>
                  </a:lnTo>
                  <a:lnTo>
                    <a:pt x="0" y="77"/>
                  </a:lnTo>
                  <a:lnTo>
                    <a:pt x="0" y="73"/>
                  </a:lnTo>
                  <a:lnTo>
                    <a:pt x="3" y="60"/>
                  </a:lnTo>
                  <a:lnTo>
                    <a:pt x="8" y="43"/>
                  </a:lnTo>
                  <a:lnTo>
                    <a:pt x="18" y="24"/>
                  </a:lnTo>
                  <a:lnTo>
                    <a:pt x="33" y="9"/>
                  </a:lnTo>
                  <a:lnTo>
                    <a:pt x="55" y="0"/>
                  </a:lnTo>
                  <a:lnTo>
                    <a:pt x="85" y="1"/>
                  </a:lnTo>
                  <a:lnTo>
                    <a:pt x="124" y="14"/>
                  </a:lnTo>
                  <a:close/>
                </a:path>
              </a:pathLst>
            </a:custGeom>
            <a:solidFill>
              <a:srgbClr val="FFE29B"/>
            </a:solidFill>
            <a:ln w="9525">
              <a:noFill/>
              <a:round/>
              <a:headEnd/>
              <a:tailEnd/>
            </a:ln>
          </p:spPr>
          <p:txBody>
            <a:bodyPr/>
            <a:lstStyle/>
            <a:p>
              <a:endParaRPr lang="en-US"/>
            </a:p>
          </p:txBody>
        </p:sp>
        <p:sp>
          <p:nvSpPr>
            <p:cNvPr id="10386" name="Freeform 174"/>
            <p:cNvSpPr>
              <a:spLocks/>
            </p:cNvSpPr>
            <p:nvPr/>
          </p:nvSpPr>
          <p:spPr bwMode="auto">
            <a:xfrm>
              <a:off x="2198" y="3880"/>
              <a:ext cx="59" cy="32"/>
            </a:xfrm>
            <a:custGeom>
              <a:avLst/>
              <a:gdLst>
                <a:gd name="T0" fmla="*/ 59 w 117"/>
                <a:gd name="T1" fmla="*/ 7 h 65"/>
                <a:gd name="T2" fmla="*/ 57 w 117"/>
                <a:gd name="T3" fmla="*/ 6 h 65"/>
                <a:gd name="T4" fmla="*/ 52 w 117"/>
                <a:gd name="T5" fmla="*/ 6 h 65"/>
                <a:gd name="T6" fmla="*/ 45 w 117"/>
                <a:gd name="T7" fmla="*/ 6 h 65"/>
                <a:gd name="T8" fmla="*/ 36 w 117"/>
                <a:gd name="T9" fmla="*/ 6 h 65"/>
                <a:gd name="T10" fmla="*/ 27 w 117"/>
                <a:gd name="T11" fmla="*/ 8 h 65"/>
                <a:gd name="T12" fmla="*/ 17 w 117"/>
                <a:gd name="T13" fmla="*/ 13 h 65"/>
                <a:gd name="T14" fmla="*/ 8 w 117"/>
                <a:gd name="T15" fmla="*/ 21 h 65"/>
                <a:gd name="T16" fmla="*/ 0 w 117"/>
                <a:gd name="T17" fmla="*/ 32 h 65"/>
                <a:gd name="T18" fmla="*/ 1 w 117"/>
                <a:gd name="T19" fmla="*/ 30 h 65"/>
                <a:gd name="T20" fmla="*/ 2 w 117"/>
                <a:gd name="T21" fmla="*/ 25 h 65"/>
                <a:gd name="T22" fmla="*/ 5 w 117"/>
                <a:gd name="T23" fmla="*/ 17 h 65"/>
                <a:gd name="T24" fmla="*/ 10 w 117"/>
                <a:gd name="T25" fmla="*/ 10 h 65"/>
                <a:gd name="T26" fmla="*/ 17 w 117"/>
                <a:gd name="T27" fmla="*/ 3 h 65"/>
                <a:gd name="T28" fmla="*/ 28 w 117"/>
                <a:gd name="T29" fmla="*/ 0 h 65"/>
                <a:gd name="T30" fmla="*/ 41 w 117"/>
                <a:gd name="T31" fmla="*/ 0 h 65"/>
                <a:gd name="T32" fmla="*/ 59 w 117"/>
                <a:gd name="T33" fmla="*/ 7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
                <a:gd name="T52" fmla="*/ 0 h 65"/>
                <a:gd name="T53" fmla="*/ 117 w 117"/>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 h="65">
                  <a:moveTo>
                    <a:pt x="117" y="14"/>
                  </a:moveTo>
                  <a:lnTo>
                    <a:pt x="114" y="13"/>
                  </a:lnTo>
                  <a:lnTo>
                    <a:pt x="104" y="12"/>
                  </a:lnTo>
                  <a:lnTo>
                    <a:pt x="90" y="12"/>
                  </a:lnTo>
                  <a:lnTo>
                    <a:pt x="72" y="13"/>
                  </a:lnTo>
                  <a:lnTo>
                    <a:pt x="53" y="17"/>
                  </a:lnTo>
                  <a:lnTo>
                    <a:pt x="33" y="27"/>
                  </a:lnTo>
                  <a:lnTo>
                    <a:pt x="15" y="42"/>
                  </a:lnTo>
                  <a:lnTo>
                    <a:pt x="0" y="65"/>
                  </a:lnTo>
                  <a:lnTo>
                    <a:pt x="1" y="60"/>
                  </a:lnTo>
                  <a:lnTo>
                    <a:pt x="3" y="50"/>
                  </a:lnTo>
                  <a:lnTo>
                    <a:pt x="9" y="35"/>
                  </a:lnTo>
                  <a:lnTo>
                    <a:pt x="19" y="20"/>
                  </a:lnTo>
                  <a:lnTo>
                    <a:pt x="34" y="7"/>
                  </a:lnTo>
                  <a:lnTo>
                    <a:pt x="55" y="0"/>
                  </a:lnTo>
                  <a:lnTo>
                    <a:pt x="82" y="1"/>
                  </a:lnTo>
                  <a:lnTo>
                    <a:pt x="117" y="14"/>
                  </a:lnTo>
                  <a:close/>
                </a:path>
              </a:pathLst>
            </a:custGeom>
            <a:solidFill>
              <a:srgbClr val="FFE29B"/>
            </a:solidFill>
            <a:ln w="9525">
              <a:noFill/>
              <a:round/>
              <a:headEnd/>
              <a:tailEnd/>
            </a:ln>
          </p:spPr>
          <p:txBody>
            <a:bodyPr/>
            <a:lstStyle/>
            <a:p>
              <a:endParaRPr lang="en-US"/>
            </a:p>
          </p:txBody>
        </p:sp>
        <p:sp>
          <p:nvSpPr>
            <p:cNvPr id="10387" name="Freeform 175"/>
            <p:cNvSpPr>
              <a:spLocks/>
            </p:cNvSpPr>
            <p:nvPr/>
          </p:nvSpPr>
          <p:spPr bwMode="auto">
            <a:xfrm>
              <a:off x="2520" y="3735"/>
              <a:ext cx="40" cy="72"/>
            </a:xfrm>
            <a:custGeom>
              <a:avLst/>
              <a:gdLst>
                <a:gd name="T0" fmla="*/ 8 w 79"/>
                <a:gd name="T1" fmla="*/ 6 h 145"/>
                <a:gd name="T2" fmla="*/ 7 w 79"/>
                <a:gd name="T3" fmla="*/ 4 h 145"/>
                <a:gd name="T4" fmla="*/ 6 w 79"/>
                <a:gd name="T5" fmla="*/ 2 h 145"/>
                <a:gd name="T6" fmla="*/ 5 w 79"/>
                <a:gd name="T7" fmla="*/ 1 h 145"/>
                <a:gd name="T8" fmla="*/ 4 w 79"/>
                <a:gd name="T9" fmla="*/ 0 h 145"/>
                <a:gd name="T10" fmla="*/ 2 w 79"/>
                <a:gd name="T11" fmla="*/ 2 h 145"/>
                <a:gd name="T12" fmla="*/ 1 w 79"/>
                <a:gd name="T13" fmla="*/ 5 h 145"/>
                <a:gd name="T14" fmla="*/ 0 w 79"/>
                <a:gd name="T15" fmla="*/ 11 h 145"/>
                <a:gd name="T16" fmla="*/ 1 w 79"/>
                <a:gd name="T17" fmla="*/ 17 h 145"/>
                <a:gd name="T18" fmla="*/ 2 w 79"/>
                <a:gd name="T19" fmla="*/ 23 h 145"/>
                <a:gd name="T20" fmla="*/ 4 w 79"/>
                <a:gd name="T21" fmla="*/ 31 h 145"/>
                <a:gd name="T22" fmla="*/ 7 w 79"/>
                <a:gd name="T23" fmla="*/ 39 h 145"/>
                <a:gd name="T24" fmla="*/ 11 w 79"/>
                <a:gd name="T25" fmla="*/ 47 h 145"/>
                <a:gd name="T26" fmla="*/ 15 w 79"/>
                <a:gd name="T27" fmla="*/ 55 h 145"/>
                <a:gd name="T28" fmla="*/ 20 w 79"/>
                <a:gd name="T29" fmla="*/ 62 h 145"/>
                <a:gd name="T30" fmla="*/ 27 w 79"/>
                <a:gd name="T31" fmla="*/ 68 h 145"/>
                <a:gd name="T32" fmla="*/ 34 w 79"/>
                <a:gd name="T33" fmla="*/ 71 h 145"/>
                <a:gd name="T34" fmla="*/ 36 w 79"/>
                <a:gd name="T35" fmla="*/ 72 h 145"/>
                <a:gd name="T36" fmla="*/ 37 w 79"/>
                <a:gd name="T37" fmla="*/ 72 h 145"/>
                <a:gd name="T38" fmla="*/ 39 w 79"/>
                <a:gd name="T39" fmla="*/ 72 h 145"/>
                <a:gd name="T40" fmla="*/ 40 w 79"/>
                <a:gd name="T41" fmla="*/ 72 h 145"/>
                <a:gd name="T42" fmla="*/ 32 w 79"/>
                <a:gd name="T43" fmla="*/ 65 h 145"/>
                <a:gd name="T44" fmla="*/ 27 w 79"/>
                <a:gd name="T45" fmla="*/ 57 h 145"/>
                <a:gd name="T46" fmla="*/ 22 w 79"/>
                <a:gd name="T47" fmla="*/ 48 h 145"/>
                <a:gd name="T48" fmla="*/ 18 w 79"/>
                <a:gd name="T49" fmla="*/ 39 h 145"/>
                <a:gd name="T50" fmla="*/ 14 w 79"/>
                <a:gd name="T51" fmla="*/ 30 h 145"/>
                <a:gd name="T52" fmla="*/ 12 w 79"/>
                <a:gd name="T53" fmla="*/ 21 h 145"/>
                <a:gd name="T54" fmla="*/ 9 w 79"/>
                <a:gd name="T55" fmla="*/ 13 h 145"/>
                <a:gd name="T56" fmla="*/ 8 w 79"/>
                <a:gd name="T57" fmla="*/ 6 h 1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
                <a:gd name="T88" fmla="*/ 0 h 145"/>
                <a:gd name="T89" fmla="*/ 79 w 79"/>
                <a:gd name="T90" fmla="*/ 145 h 1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 h="145">
                  <a:moveTo>
                    <a:pt x="16" y="12"/>
                  </a:moveTo>
                  <a:lnTo>
                    <a:pt x="14" y="9"/>
                  </a:lnTo>
                  <a:lnTo>
                    <a:pt x="11" y="5"/>
                  </a:lnTo>
                  <a:lnTo>
                    <a:pt x="9" y="2"/>
                  </a:lnTo>
                  <a:lnTo>
                    <a:pt x="7" y="0"/>
                  </a:lnTo>
                  <a:lnTo>
                    <a:pt x="3" y="5"/>
                  </a:lnTo>
                  <a:lnTo>
                    <a:pt x="1" y="11"/>
                  </a:lnTo>
                  <a:lnTo>
                    <a:pt x="0" y="22"/>
                  </a:lnTo>
                  <a:lnTo>
                    <a:pt x="1" y="35"/>
                  </a:lnTo>
                  <a:lnTo>
                    <a:pt x="3" y="47"/>
                  </a:lnTo>
                  <a:lnTo>
                    <a:pt x="8" y="62"/>
                  </a:lnTo>
                  <a:lnTo>
                    <a:pt x="13" y="78"/>
                  </a:lnTo>
                  <a:lnTo>
                    <a:pt x="21" y="94"/>
                  </a:lnTo>
                  <a:lnTo>
                    <a:pt x="29" y="110"/>
                  </a:lnTo>
                  <a:lnTo>
                    <a:pt x="40" y="125"/>
                  </a:lnTo>
                  <a:lnTo>
                    <a:pt x="53" y="136"/>
                  </a:lnTo>
                  <a:lnTo>
                    <a:pt x="68" y="143"/>
                  </a:lnTo>
                  <a:lnTo>
                    <a:pt x="71" y="144"/>
                  </a:lnTo>
                  <a:lnTo>
                    <a:pt x="74" y="144"/>
                  </a:lnTo>
                  <a:lnTo>
                    <a:pt x="77" y="145"/>
                  </a:lnTo>
                  <a:lnTo>
                    <a:pt x="79" y="145"/>
                  </a:lnTo>
                  <a:lnTo>
                    <a:pt x="64" y="130"/>
                  </a:lnTo>
                  <a:lnTo>
                    <a:pt x="53" y="114"/>
                  </a:lnTo>
                  <a:lnTo>
                    <a:pt x="43" y="96"/>
                  </a:lnTo>
                  <a:lnTo>
                    <a:pt x="35" y="78"/>
                  </a:lnTo>
                  <a:lnTo>
                    <a:pt x="28" y="60"/>
                  </a:lnTo>
                  <a:lnTo>
                    <a:pt x="23" y="42"/>
                  </a:lnTo>
                  <a:lnTo>
                    <a:pt x="18" y="26"/>
                  </a:lnTo>
                  <a:lnTo>
                    <a:pt x="16" y="12"/>
                  </a:lnTo>
                  <a:close/>
                </a:path>
              </a:pathLst>
            </a:custGeom>
            <a:solidFill>
              <a:srgbClr val="3FFFFF"/>
            </a:solidFill>
            <a:ln w="9525">
              <a:noFill/>
              <a:round/>
              <a:headEnd/>
              <a:tailEnd/>
            </a:ln>
          </p:spPr>
          <p:txBody>
            <a:bodyPr/>
            <a:lstStyle/>
            <a:p>
              <a:endParaRPr lang="en-US"/>
            </a:p>
          </p:txBody>
        </p:sp>
        <p:sp>
          <p:nvSpPr>
            <p:cNvPr id="10388" name="Freeform 176"/>
            <p:cNvSpPr>
              <a:spLocks/>
            </p:cNvSpPr>
            <p:nvPr/>
          </p:nvSpPr>
          <p:spPr bwMode="auto">
            <a:xfrm>
              <a:off x="2529" y="3741"/>
              <a:ext cx="40" cy="66"/>
            </a:xfrm>
            <a:custGeom>
              <a:avLst/>
              <a:gdLst>
                <a:gd name="T0" fmla="*/ 40 w 82"/>
                <a:gd name="T1" fmla="*/ 64 h 133"/>
                <a:gd name="T2" fmla="*/ 40 w 82"/>
                <a:gd name="T3" fmla="*/ 64 h 133"/>
                <a:gd name="T4" fmla="*/ 40 w 82"/>
                <a:gd name="T5" fmla="*/ 64 h 133"/>
                <a:gd name="T6" fmla="*/ 39 w 82"/>
                <a:gd name="T7" fmla="*/ 64 h 133"/>
                <a:gd name="T8" fmla="*/ 38 w 82"/>
                <a:gd name="T9" fmla="*/ 63 h 133"/>
                <a:gd name="T10" fmla="*/ 37 w 82"/>
                <a:gd name="T11" fmla="*/ 62 h 133"/>
                <a:gd name="T12" fmla="*/ 34 w 82"/>
                <a:gd name="T13" fmla="*/ 56 h 133"/>
                <a:gd name="T14" fmla="*/ 30 w 82"/>
                <a:gd name="T15" fmla="*/ 49 h 133"/>
                <a:gd name="T16" fmla="*/ 25 w 82"/>
                <a:gd name="T17" fmla="*/ 39 h 133"/>
                <a:gd name="T18" fmla="*/ 19 w 82"/>
                <a:gd name="T19" fmla="*/ 29 h 133"/>
                <a:gd name="T20" fmla="*/ 12 w 82"/>
                <a:gd name="T21" fmla="*/ 18 h 133"/>
                <a:gd name="T22" fmla="*/ 6 w 82"/>
                <a:gd name="T23" fmla="*/ 9 h 133"/>
                <a:gd name="T24" fmla="*/ 0 w 82"/>
                <a:gd name="T25" fmla="*/ 0 h 133"/>
                <a:gd name="T26" fmla="*/ 1 w 82"/>
                <a:gd name="T27" fmla="*/ 7 h 133"/>
                <a:gd name="T28" fmla="*/ 3 w 82"/>
                <a:gd name="T29" fmla="*/ 15 h 133"/>
                <a:gd name="T30" fmla="*/ 6 w 82"/>
                <a:gd name="T31" fmla="*/ 24 h 133"/>
                <a:gd name="T32" fmla="*/ 9 w 82"/>
                <a:gd name="T33" fmla="*/ 33 h 133"/>
                <a:gd name="T34" fmla="*/ 13 w 82"/>
                <a:gd name="T35" fmla="*/ 42 h 133"/>
                <a:gd name="T36" fmla="*/ 18 w 82"/>
                <a:gd name="T37" fmla="*/ 51 h 133"/>
                <a:gd name="T38" fmla="*/ 23 w 82"/>
                <a:gd name="T39" fmla="*/ 59 h 133"/>
                <a:gd name="T40" fmla="*/ 31 w 82"/>
                <a:gd name="T41" fmla="*/ 66 h 133"/>
                <a:gd name="T42" fmla="*/ 34 w 82"/>
                <a:gd name="T43" fmla="*/ 66 h 133"/>
                <a:gd name="T44" fmla="*/ 37 w 82"/>
                <a:gd name="T45" fmla="*/ 66 h 133"/>
                <a:gd name="T46" fmla="*/ 38 w 82"/>
                <a:gd name="T47" fmla="*/ 65 h 133"/>
                <a:gd name="T48" fmla="*/ 40 w 82"/>
                <a:gd name="T49" fmla="*/ 64 h 1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133"/>
                <a:gd name="T77" fmla="*/ 82 w 82"/>
                <a:gd name="T78" fmla="*/ 133 h 1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133">
                  <a:moveTo>
                    <a:pt x="82" y="129"/>
                  </a:moveTo>
                  <a:lnTo>
                    <a:pt x="81" y="128"/>
                  </a:lnTo>
                  <a:lnTo>
                    <a:pt x="80" y="128"/>
                  </a:lnTo>
                  <a:lnTo>
                    <a:pt x="78" y="127"/>
                  </a:lnTo>
                  <a:lnTo>
                    <a:pt x="76" y="124"/>
                  </a:lnTo>
                  <a:lnTo>
                    <a:pt x="70" y="113"/>
                  </a:lnTo>
                  <a:lnTo>
                    <a:pt x="61" y="98"/>
                  </a:lnTo>
                  <a:lnTo>
                    <a:pt x="51" y="79"/>
                  </a:lnTo>
                  <a:lnTo>
                    <a:pt x="38" y="59"/>
                  </a:lnTo>
                  <a:lnTo>
                    <a:pt x="25" y="37"/>
                  </a:lnTo>
                  <a:lnTo>
                    <a:pt x="12" y="18"/>
                  </a:lnTo>
                  <a:lnTo>
                    <a:pt x="0" y="0"/>
                  </a:lnTo>
                  <a:lnTo>
                    <a:pt x="2" y="14"/>
                  </a:lnTo>
                  <a:lnTo>
                    <a:pt x="7" y="30"/>
                  </a:lnTo>
                  <a:lnTo>
                    <a:pt x="12" y="48"/>
                  </a:lnTo>
                  <a:lnTo>
                    <a:pt x="19" y="66"/>
                  </a:lnTo>
                  <a:lnTo>
                    <a:pt x="27" y="84"/>
                  </a:lnTo>
                  <a:lnTo>
                    <a:pt x="37" y="102"/>
                  </a:lnTo>
                  <a:lnTo>
                    <a:pt x="48" y="118"/>
                  </a:lnTo>
                  <a:lnTo>
                    <a:pt x="63" y="133"/>
                  </a:lnTo>
                  <a:lnTo>
                    <a:pt x="69" y="133"/>
                  </a:lnTo>
                  <a:lnTo>
                    <a:pt x="75" y="133"/>
                  </a:lnTo>
                  <a:lnTo>
                    <a:pt x="78" y="131"/>
                  </a:lnTo>
                  <a:lnTo>
                    <a:pt x="82" y="129"/>
                  </a:lnTo>
                  <a:close/>
                </a:path>
              </a:pathLst>
            </a:custGeom>
            <a:solidFill>
              <a:srgbClr val="BFFFFF"/>
            </a:solidFill>
            <a:ln w="9525">
              <a:noFill/>
              <a:round/>
              <a:headEnd/>
              <a:tailEnd/>
            </a:ln>
          </p:spPr>
          <p:txBody>
            <a:bodyPr/>
            <a:lstStyle/>
            <a:p>
              <a:endParaRPr lang="en-US"/>
            </a:p>
          </p:txBody>
        </p:sp>
        <p:sp>
          <p:nvSpPr>
            <p:cNvPr id="10389" name="Freeform 177"/>
            <p:cNvSpPr>
              <a:spLocks/>
            </p:cNvSpPr>
            <p:nvPr/>
          </p:nvSpPr>
          <p:spPr bwMode="auto">
            <a:xfrm>
              <a:off x="2534" y="3764"/>
              <a:ext cx="8" cy="9"/>
            </a:xfrm>
            <a:custGeom>
              <a:avLst/>
              <a:gdLst>
                <a:gd name="T0" fmla="*/ 4 w 17"/>
                <a:gd name="T1" fmla="*/ 9 h 19"/>
                <a:gd name="T2" fmla="*/ 6 w 17"/>
                <a:gd name="T3" fmla="*/ 9 h 19"/>
                <a:gd name="T4" fmla="*/ 7 w 17"/>
                <a:gd name="T5" fmla="*/ 7 h 19"/>
                <a:gd name="T6" fmla="*/ 7 w 17"/>
                <a:gd name="T7" fmla="*/ 6 h 19"/>
                <a:gd name="T8" fmla="*/ 8 w 17"/>
                <a:gd name="T9" fmla="*/ 5 h 19"/>
                <a:gd name="T10" fmla="*/ 7 w 17"/>
                <a:gd name="T11" fmla="*/ 3 h 19"/>
                <a:gd name="T12" fmla="*/ 7 w 17"/>
                <a:gd name="T13" fmla="*/ 1 h 19"/>
                <a:gd name="T14" fmla="*/ 6 w 17"/>
                <a:gd name="T15" fmla="*/ 1 h 19"/>
                <a:gd name="T16" fmla="*/ 4 w 17"/>
                <a:gd name="T17" fmla="*/ 0 h 19"/>
                <a:gd name="T18" fmla="*/ 2 w 17"/>
                <a:gd name="T19" fmla="*/ 1 h 19"/>
                <a:gd name="T20" fmla="*/ 1 w 17"/>
                <a:gd name="T21" fmla="*/ 1 h 19"/>
                <a:gd name="T22" fmla="*/ 1 w 17"/>
                <a:gd name="T23" fmla="*/ 3 h 19"/>
                <a:gd name="T24" fmla="*/ 0 w 17"/>
                <a:gd name="T25" fmla="*/ 5 h 19"/>
                <a:gd name="T26" fmla="*/ 1 w 17"/>
                <a:gd name="T27" fmla="*/ 6 h 19"/>
                <a:gd name="T28" fmla="*/ 1 w 17"/>
                <a:gd name="T29" fmla="*/ 7 h 19"/>
                <a:gd name="T30" fmla="*/ 2 w 17"/>
                <a:gd name="T31" fmla="*/ 9 h 19"/>
                <a:gd name="T32" fmla="*/ 4 w 17"/>
                <a:gd name="T33" fmla="*/ 9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9" y="19"/>
                  </a:moveTo>
                  <a:lnTo>
                    <a:pt x="12" y="18"/>
                  </a:lnTo>
                  <a:lnTo>
                    <a:pt x="14" y="15"/>
                  </a:lnTo>
                  <a:lnTo>
                    <a:pt x="15" y="13"/>
                  </a:lnTo>
                  <a:lnTo>
                    <a:pt x="17" y="10"/>
                  </a:lnTo>
                  <a:lnTo>
                    <a:pt x="15" y="6"/>
                  </a:lnTo>
                  <a:lnTo>
                    <a:pt x="14" y="3"/>
                  </a:lnTo>
                  <a:lnTo>
                    <a:pt x="12" y="2"/>
                  </a:lnTo>
                  <a:lnTo>
                    <a:pt x="9" y="0"/>
                  </a:lnTo>
                  <a:lnTo>
                    <a:pt x="5" y="2"/>
                  </a:lnTo>
                  <a:lnTo>
                    <a:pt x="3" y="3"/>
                  </a:lnTo>
                  <a:lnTo>
                    <a:pt x="2" y="6"/>
                  </a:lnTo>
                  <a:lnTo>
                    <a:pt x="0" y="10"/>
                  </a:lnTo>
                  <a:lnTo>
                    <a:pt x="2" y="13"/>
                  </a:lnTo>
                  <a:lnTo>
                    <a:pt x="3" y="15"/>
                  </a:lnTo>
                  <a:lnTo>
                    <a:pt x="5" y="18"/>
                  </a:lnTo>
                  <a:lnTo>
                    <a:pt x="9" y="19"/>
                  </a:lnTo>
                  <a:close/>
                </a:path>
              </a:pathLst>
            </a:custGeom>
            <a:solidFill>
              <a:srgbClr val="FFFFFF"/>
            </a:solidFill>
            <a:ln w="9525">
              <a:noFill/>
              <a:round/>
              <a:headEnd/>
              <a:tailEnd/>
            </a:ln>
          </p:spPr>
          <p:txBody>
            <a:bodyPr/>
            <a:lstStyle/>
            <a:p>
              <a:endParaRPr lang="en-US"/>
            </a:p>
          </p:txBody>
        </p:sp>
        <p:sp>
          <p:nvSpPr>
            <p:cNvPr id="10390" name="Freeform 178"/>
            <p:cNvSpPr>
              <a:spLocks/>
            </p:cNvSpPr>
            <p:nvPr/>
          </p:nvSpPr>
          <p:spPr bwMode="auto">
            <a:xfrm>
              <a:off x="2429" y="3735"/>
              <a:ext cx="89" cy="81"/>
            </a:xfrm>
            <a:custGeom>
              <a:avLst/>
              <a:gdLst>
                <a:gd name="T0" fmla="*/ 64 w 178"/>
                <a:gd name="T1" fmla="*/ 1 h 162"/>
                <a:gd name="T2" fmla="*/ 67 w 178"/>
                <a:gd name="T3" fmla="*/ 5 h 162"/>
                <a:gd name="T4" fmla="*/ 71 w 178"/>
                <a:gd name="T5" fmla="*/ 13 h 162"/>
                <a:gd name="T6" fmla="*/ 75 w 178"/>
                <a:gd name="T7" fmla="*/ 24 h 162"/>
                <a:gd name="T8" fmla="*/ 79 w 178"/>
                <a:gd name="T9" fmla="*/ 37 h 162"/>
                <a:gd name="T10" fmla="*/ 83 w 178"/>
                <a:gd name="T11" fmla="*/ 49 h 162"/>
                <a:gd name="T12" fmla="*/ 87 w 178"/>
                <a:gd name="T13" fmla="*/ 60 h 162"/>
                <a:gd name="T14" fmla="*/ 89 w 178"/>
                <a:gd name="T15" fmla="*/ 70 h 162"/>
                <a:gd name="T16" fmla="*/ 89 w 178"/>
                <a:gd name="T17" fmla="*/ 74 h 162"/>
                <a:gd name="T18" fmla="*/ 88 w 178"/>
                <a:gd name="T19" fmla="*/ 76 h 162"/>
                <a:gd name="T20" fmla="*/ 87 w 178"/>
                <a:gd name="T21" fmla="*/ 77 h 162"/>
                <a:gd name="T22" fmla="*/ 84 w 178"/>
                <a:gd name="T23" fmla="*/ 78 h 162"/>
                <a:gd name="T24" fmla="*/ 80 w 178"/>
                <a:gd name="T25" fmla="*/ 80 h 162"/>
                <a:gd name="T26" fmla="*/ 74 w 178"/>
                <a:gd name="T27" fmla="*/ 80 h 162"/>
                <a:gd name="T28" fmla="*/ 67 w 178"/>
                <a:gd name="T29" fmla="*/ 81 h 162"/>
                <a:gd name="T30" fmla="*/ 57 w 178"/>
                <a:gd name="T31" fmla="*/ 81 h 162"/>
                <a:gd name="T32" fmla="*/ 44 w 178"/>
                <a:gd name="T33" fmla="*/ 81 h 162"/>
                <a:gd name="T34" fmla="*/ 35 w 178"/>
                <a:gd name="T35" fmla="*/ 81 h 162"/>
                <a:gd name="T36" fmla="*/ 26 w 178"/>
                <a:gd name="T37" fmla="*/ 81 h 162"/>
                <a:gd name="T38" fmla="*/ 19 w 178"/>
                <a:gd name="T39" fmla="*/ 81 h 162"/>
                <a:gd name="T40" fmla="*/ 12 w 178"/>
                <a:gd name="T41" fmla="*/ 81 h 162"/>
                <a:gd name="T42" fmla="*/ 7 w 178"/>
                <a:gd name="T43" fmla="*/ 80 h 162"/>
                <a:gd name="T44" fmla="*/ 3 w 178"/>
                <a:gd name="T45" fmla="*/ 77 h 162"/>
                <a:gd name="T46" fmla="*/ 1 w 178"/>
                <a:gd name="T47" fmla="*/ 73 h 162"/>
                <a:gd name="T48" fmla="*/ 0 w 178"/>
                <a:gd name="T49" fmla="*/ 67 h 162"/>
                <a:gd name="T50" fmla="*/ 0 w 178"/>
                <a:gd name="T51" fmla="*/ 50 h 162"/>
                <a:gd name="T52" fmla="*/ 0 w 178"/>
                <a:gd name="T53" fmla="*/ 34 h 162"/>
                <a:gd name="T54" fmla="*/ 0 w 178"/>
                <a:gd name="T55" fmla="*/ 21 h 162"/>
                <a:gd name="T56" fmla="*/ 0 w 178"/>
                <a:gd name="T57" fmla="*/ 16 h 162"/>
                <a:gd name="T58" fmla="*/ 0 w 178"/>
                <a:gd name="T59" fmla="*/ 13 h 162"/>
                <a:gd name="T60" fmla="*/ 1 w 178"/>
                <a:gd name="T61" fmla="*/ 9 h 162"/>
                <a:gd name="T62" fmla="*/ 5 w 178"/>
                <a:gd name="T63" fmla="*/ 3 h 162"/>
                <a:gd name="T64" fmla="*/ 14 w 178"/>
                <a:gd name="T65" fmla="*/ 0 h 162"/>
                <a:gd name="T66" fmla="*/ 16 w 178"/>
                <a:gd name="T67" fmla="*/ 0 h 162"/>
                <a:gd name="T68" fmla="*/ 21 w 178"/>
                <a:gd name="T69" fmla="*/ 0 h 162"/>
                <a:gd name="T70" fmla="*/ 28 w 178"/>
                <a:gd name="T71" fmla="*/ 0 h 162"/>
                <a:gd name="T72" fmla="*/ 37 w 178"/>
                <a:gd name="T73" fmla="*/ 0 h 162"/>
                <a:gd name="T74" fmla="*/ 45 w 178"/>
                <a:gd name="T75" fmla="*/ 1 h 162"/>
                <a:gd name="T76" fmla="*/ 53 w 178"/>
                <a:gd name="T77" fmla="*/ 1 h 162"/>
                <a:gd name="T78" fmla="*/ 60 w 178"/>
                <a:gd name="T79" fmla="*/ 1 h 162"/>
                <a:gd name="T80" fmla="*/ 64 w 17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8"/>
                <a:gd name="T124" fmla="*/ 0 h 162"/>
                <a:gd name="T125" fmla="*/ 178 w 178"/>
                <a:gd name="T126" fmla="*/ 162 h 16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8" h="162">
                  <a:moveTo>
                    <a:pt x="128" y="3"/>
                  </a:moveTo>
                  <a:lnTo>
                    <a:pt x="133" y="10"/>
                  </a:lnTo>
                  <a:lnTo>
                    <a:pt x="141" y="26"/>
                  </a:lnTo>
                  <a:lnTo>
                    <a:pt x="150" y="49"/>
                  </a:lnTo>
                  <a:lnTo>
                    <a:pt x="158" y="73"/>
                  </a:lnTo>
                  <a:lnTo>
                    <a:pt x="166" y="99"/>
                  </a:lnTo>
                  <a:lnTo>
                    <a:pt x="174" y="121"/>
                  </a:lnTo>
                  <a:lnTo>
                    <a:pt x="178" y="139"/>
                  </a:lnTo>
                  <a:lnTo>
                    <a:pt x="178" y="148"/>
                  </a:lnTo>
                  <a:lnTo>
                    <a:pt x="176" y="152"/>
                  </a:lnTo>
                  <a:lnTo>
                    <a:pt x="173" y="154"/>
                  </a:lnTo>
                  <a:lnTo>
                    <a:pt x="168" y="156"/>
                  </a:lnTo>
                  <a:lnTo>
                    <a:pt x="160" y="159"/>
                  </a:lnTo>
                  <a:lnTo>
                    <a:pt x="148" y="160"/>
                  </a:lnTo>
                  <a:lnTo>
                    <a:pt x="133" y="162"/>
                  </a:lnTo>
                  <a:lnTo>
                    <a:pt x="114" y="162"/>
                  </a:lnTo>
                  <a:lnTo>
                    <a:pt x="88" y="162"/>
                  </a:lnTo>
                  <a:lnTo>
                    <a:pt x="70" y="162"/>
                  </a:lnTo>
                  <a:lnTo>
                    <a:pt x="53" y="162"/>
                  </a:lnTo>
                  <a:lnTo>
                    <a:pt x="38" y="162"/>
                  </a:lnTo>
                  <a:lnTo>
                    <a:pt x="24" y="161"/>
                  </a:lnTo>
                  <a:lnTo>
                    <a:pt x="14" y="159"/>
                  </a:lnTo>
                  <a:lnTo>
                    <a:pt x="6" y="153"/>
                  </a:lnTo>
                  <a:lnTo>
                    <a:pt x="1" y="146"/>
                  </a:lnTo>
                  <a:lnTo>
                    <a:pt x="0" y="134"/>
                  </a:lnTo>
                  <a:lnTo>
                    <a:pt x="0" y="100"/>
                  </a:lnTo>
                  <a:lnTo>
                    <a:pt x="0" y="67"/>
                  </a:lnTo>
                  <a:lnTo>
                    <a:pt x="0" y="42"/>
                  </a:lnTo>
                  <a:lnTo>
                    <a:pt x="0" y="32"/>
                  </a:lnTo>
                  <a:lnTo>
                    <a:pt x="0" y="27"/>
                  </a:lnTo>
                  <a:lnTo>
                    <a:pt x="2" y="17"/>
                  </a:lnTo>
                  <a:lnTo>
                    <a:pt x="10" y="5"/>
                  </a:lnTo>
                  <a:lnTo>
                    <a:pt x="29" y="0"/>
                  </a:lnTo>
                  <a:lnTo>
                    <a:pt x="32" y="0"/>
                  </a:lnTo>
                  <a:lnTo>
                    <a:pt x="42" y="0"/>
                  </a:lnTo>
                  <a:lnTo>
                    <a:pt x="56" y="0"/>
                  </a:lnTo>
                  <a:lnTo>
                    <a:pt x="73" y="0"/>
                  </a:lnTo>
                  <a:lnTo>
                    <a:pt x="91" y="1"/>
                  </a:lnTo>
                  <a:lnTo>
                    <a:pt x="107" y="1"/>
                  </a:lnTo>
                  <a:lnTo>
                    <a:pt x="120" y="2"/>
                  </a:lnTo>
                  <a:lnTo>
                    <a:pt x="128" y="3"/>
                  </a:lnTo>
                  <a:close/>
                </a:path>
              </a:pathLst>
            </a:custGeom>
            <a:solidFill>
              <a:srgbClr val="000000"/>
            </a:solidFill>
            <a:ln w="9525">
              <a:noFill/>
              <a:round/>
              <a:headEnd/>
              <a:tailEnd/>
            </a:ln>
          </p:spPr>
          <p:txBody>
            <a:bodyPr/>
            <a:lstStyle/>
            <a:p>
              <a:endParaRPr lang="en-US"/>
            </a:p>
          </p:txBody>
        </p:sp>
        <p:sp>
          <p:nvSpPr>
            <p:cNvPr id="10391" name="Freeform 179"/>
            <p:cNvSpPr>
              <a:spLocks/>
            </p:cNvSpPr>
            <p:nvPr/>
          </p:nvSpPr>
          <p:spPr bwMode="auto">
            <a:xfrm>
              <a:off x="2442" y="3743"/>
              <a:ext cx="39" cy="66"/>
            </a:xfrm>
            <a:custGeom>
              <a:avLst/>
              <a:gdLst>
                <a:gd name="T0" fmla="*/ 2 w 79"/>
                <a:gd name="T1" fmla="*/ 19 h 131"/>
                <a:gd name="T2" fmla="*/ 0 w 79"/>
                <a:gd name="T3" fmla="*/ 31 h 131"/>
                <a:gd name="T4" fmla="*/ 0 w 79"/>
                <a:gd name="T5" fmla="*/ 43 h 131"/>
                <a:gd name="T6" fmla="*/ 3 w 79"/>
                <a:gd name="T7" fmla="*/ 55 h 131"/>
                <a:gd name="T8" fmla="*/ 9 w 79"/>
                <a:gd name="T9" fmla="*/ 66 h 131"/>
                <a:gd name="T10" fmla="*/ 11 w 79"/>
                <a:gd name="T11" fmla="*/ 66 h 131"/>
                <a:gd name="T12" fmla="*/ 13 w 79"/>
                <a:gd name="T13" fmla="*/ 66 h 131"/>
                <a:gd name="T14" fmla="*/ 15 w 79"/>
                <a:gd name="T15" fmla="*/ 66 h 131"/>
                <a:gd name="T16" fmla="*/ 18 w 79"/>
                <a:gd name="T17" fmla="*/ 66 h 131"/>
                <a:gd name="T18" fmla="*/ 21 w 79"/>
                <a:gd name="T19" fmla="*/ 66 h 131"/>
                <a:gd name="T20" fmla="*/ 23 w 79"/>
                <a:gd name="T21" fmla="*/ 66 h 131"/>
                <a:gd name="T22" fmla="*/ 27 w 79"/>
                <a:gd name="T23" fmla="*/ 65 h 131"/>
                <a:gd name="T24" fmla="*/ 30 w 79"/>
                <a:gd name="T25" fmla="*/ 65 h 131"/>
                <a:gd name="T26" fmla="*/ 32 w 79"/>
                <a:gd name="T27" fmla="*/ 65 h 131"/>
                <a:gd name="T28" fmla="*/ 34 w 79"/>
                <a:gd name="T29" fmla="*/ 65 h 131"/>
                <a:gd name="T30" fmla="*/ 37 w 79"/>
                <a:gd name="T31" fmla="*/ 65 h 131"/>
                <a:gd name="T32" fmla="*/ 39 w 79"/>
                <a:gd name="T33" fmla="*/ 65 h 131"/>
                <a:gd name="T34" fmla="*/ 39 w 79"/>
                <a:gd name="T35" fmla="*/ 0 h 131"/>
                <a:gd name="T36" fmla="*/ 14 w 79"/>
                <a:gd name="T37" fmla="*/ 0 h 131"/>
                <a:gd name="T38" fmla="*/ 10 w 79"/>
                <a:gd name="T39" fmla="*/ 3 h 131"/>
                <a:gd name="T40" fmla="*/ 7 w 79"/>
                <a:gd name="T41" fmla="*/ 7 h 131"/>
                <a:gd name="T42" fmla="*/ 4 w 79"/>
                <a:gd name="T43" fmla="*/ 13 h 131"/>
                <a:gd name="T44" fmla="*/ 2 w 79"/>
                <a:gd name="T45" fmla="*/ 19 h 1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131"/>
                <a:gd name="T71" fmla="*/ 79 w 79"/>
                <a:gd name="T72" fmla="*/ 131 h 1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131">
                  <a:moveTo>
                    <a:pt x="4" y="38"/>
                  </a:moveTo>
                  <a:lnTo>
                    <a:pt x="0" y="61"/>
                  </a:lnTo>
                  <a:lnTo>
                    <a:pt x="1" y="86"/>
                  </a:lnTo>
                  <a:lnTo>
                    <a:pt x="7" y="109"/>
                  </a:lnTo>
                  <a:lnTo>
                    <a:pt x="18" y="131"/>
                  </a:lnTo>
                  <a:lnTo>
                    <a:pt x="22" y="131"/>
                  </a:lnTo>
                  <a:lnTo>
                    <a:pt x="27" y="131"/>
                  </a:lnTo>
                  <a:lnTo>
                    <a:pt x="31" y="131"/>
                  </a:lnTo>
                  <a:lnTo>
                    <a:pt x="37" y="131"/>
                  </a:lnTo>
                  <a:lnTo>
                    <a:pt x="42" y="131"/>
                  </a:lnTo>
                  <a:lnTo>
                    <a:pt x="47" y="131"/>
                  </a:lnTo>
                  <a:lnTo>
                    <a:pt x="54" y="130"/>
                  </a:lnTo>
                  <a:lnTo>
                    <a:pt x="60" y="130"/>
                  </a:lnTo>
                  <a:lnTo>
                    <a:pt x="65" y="130"/>
                  </a:lnTo>
                  <a:lnTo>
                    <a:pt x="69" y="130"/>
                  </a:lnTo>
                  <a:lnTo>
                    <a:pt x="74" y="130"/>
                  </a:lnTo>
                  <a:lnTo>
                    <a:pt x="79" y="130"/>
                  </a:lnTo>
                  <a:lnTo>
                    <a:pt x="79" y="0"/>
                  </a:lnTo>
                  <a:lnTo>
                    <a:pt x="29" y="0"/>
                  </a:lnTo>
                  <a:lnTo>
                    <a:pt x="21" y="6"/>
                  </a:lnTo>
                  <a:lnTo>
                    <a:pt x="14" y="14"/>
                  </a:lnTo>
                  <a:lnTo>
                    <a:pt x="8" y="25"/>
                  </a:lnTo>
                  <a:lnTo>
                    <a:pt x="4" y="38"/>
                  </a:lnTo>
                  <a:close/>
                </a:path>
              </a:pathLst>
            </a:custGeom>
            <a:solidFill>
              <a:srgbClr val="BFFFFF"/>
            </a:solidFill>
            <a:ln w="9525">
              <a:noFill/>
              <a:round/>
              <a:headEnd/>
              <a:tailEnd/>
            </a:ln>
          </p:spPr>
          <p:txBody>
            <a:bodyPr/>
            <a:lstStyle/>
            <a:p>
              <a:endParaRPr lang="en-US"/>
            </a:p>
          </p:txBody>
        </p:sp>
        <p:sp>
          <p:nvSpPr>
            <p:cNvPr id="10392" name="Freeform 180"/>
            <p:cNvSpPr>
              <a:spLocks/>
            </p:cNvSpPr>
            <p:nvPr/>
          </p:nvSpPr>
          <p:spPr bwMode="auto">
            <a:xfrm>
              <a:off x="2437" y="3743"/>
              <a:ext cx="20" cy="66"/>
            </a:xfrm>
            <a:custGeom>
              <a:avLst/>
              <a:gdLst>
                <a:gd name="T0" fmla="*/ 0 w 39"/>
                <a:gd name="T1" fmla="*/ 13 h 131"/>
                <a:gd name="T2" fmla="*/ 0 w 39"/>
                <a:gd name="T3" fmla="*/ 17 h 131"/>
                <a:gd name="T4" fmla="*/ 0 w 39"/>
                <a:gd name="T5" fmla="*/ 27 h 131"/>
                <a:gd name="T6" fmla="*/ 0 w 39"/>
                <a:gd name="T7" fmla="*/ 40 h 131"/>
                <a:gd name="T8" fmla="*/ 0 w 39"/>
                <a:gd name="T9" fmla="*/ 54 h 131"/>
                <a:gd name="T10" fmla="*/ 1 w 39"/>
                <a:gd name="T11" fmla="*/ 59 h 131"/>
                <a:gd name="T12" fmla="*/ 4 w 39"/>
                <a:gd name="T13" fmla="*/ 63 h 131"/>
                <a:gd name="T14" fmla="*/ 8 w 39"/>
                <a:gd name="T15" fmla="*/ 65 h 131"/>
                <a:gd name="T16" fmla="*/ 14 w 39"/>
                <a:gd name="T17" fmla="*/ 66 h 131"/>
                <a:gd name="T18" fmla="*/ 9 w 39"/>
                <a:gd name="T19" fmla="*/ 55 h 131"/>
                <a:gd name="T20" fmla="*/ 6 w 39"/>
                <a:gd name="T21" fmla="*/ 43 h 131"/>
                <a:gd name="T22" fmla="*/ 5 w 39"/>
                <a:gd name="T23" fmla="*/ 31 h 131"/>
                <a:gd name="T24" fmla="*/ 7 w 39"/>
                <a:gd name="T25" fmla="*/ 19 h 131"/>
                <a:gd name="T26" fmla="*/ 9 w 39"/>
                <a:gd name="T27" fmla="*/ 13 h 131"/>
                <a:gd name="T28" fmla="*/ 12 w 39"/>
                <a:gd name="T29" fmla="*/ 7 h 131"/>
                <a:gd name="T30" fmla="*/ 16 w 39"/>
                <a:gd name="T31" fmla="*/ 3 h 131"/>
                <a:gd name="T32" fmla="*/ 20 w 39"/>
                <a:gd name="T33" fmla="*/ 0 h 131"/>
                <a:gd name="T34" fmla="*/ 12 w 39"/>
                <a:gd name="T35" fmla="*/ 0 h 131"/>
                <a:gd name="T36" fmla="*/ 6 w 39"/>
                <a:gd name="T37" fmla="*/ 2 h 131"/>
                <a:gd name="T38" fmla="*/ 2 w 39"/>
                <a:gd name="T39" fmla="*/ 6 h 131"/>
                <a:gd name="T40" fmla="*/ 1 w 39"/>
                <a:gd name="T41" fmla="*/ 11 h 131"/>
                <a:gd name="T42" fmla="*/ 0 w 39"/>
                <a:gd name="T43" fmla="*/ 13 h 1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131"/>
                <a:gd name="T68" fmla="*/ 39 w 39"/>
                <a:gd name="T69" fmla="*/ 131 h 1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131">
                  <a:moveTo>
                    <a:pt x="0" y="25"/>
                  </a:moveTo>
                  <a:lnTo>
                    <a:pt x="0" y="33"/>
                  </a:lnTo>
                  <a:lnTo>
                    <a:pt x="0" y="54"/>
                  </a:lnTo>
                  <a:lnTo>
                    <a:pt x="0" y="80"/>
                  </a:lnTo>
                  <a:lnTo>
                    <a:pt x="0" y="108"/>
                  </a:lnTo>
                  <a:lnTo>
                    <a:pt x="2" y="118"/>
                  </a:lnTo>
                  <a:lnTo>
                    <a:pt x="8" y="125"/>
                  </a:lnTo>
                  <a:lnTo>
                    <a:pt x="16" y="129"/>
                  </a:lnTo>
                  <a:lnTo>
                    <a:pt x="28" y="131"/>
                  </a:lnTo>
                  <a:lnTo>
                    <a:pt x="17" y="109"/>
                  </a:lnTo>
                  <a:lnTo>
                    <a:pt x="11" y="86"/>
                  </a:lnTo>
                  <a:lnTo>
                    <a:pt x="10" y="61"/>
                  </a:lnTo>
                  <a:lnTo>
                    <a:pt x="14" y="38"/>
                  </a:lnTo>
                  <a:lnTo>
                    <a:pt x="18" y="25"/>
                  </a:lnTo>
                  <a:lnTo>
                    <a:pt x="24" y="14"/>
                  </a:lnTo>
                  <a:lnTo>
                    <a:pt x="31" y="6"/>
                  </a:lnTo>
                  <a:lnTo>
                    <a:pt x="39" y="0"/>
                  </a:lnTo>
                  <a:lnTo>
                    <a:pt x="24" y="0"/>
                  </a:lnTo>
                  <a:lnTo>
                    <a:pt x="11" y="3"/>
                  </a:lnTo>
                  <a:lnTo>
                    <a:pt x="3" y="12"/>
                  </a:lnTo>
                  <a:lnTo>
                    <a:pt x="1" y="22"/>
                  </a:lnTo>
                  <a:lnTo>
                    <a:pt x="0" y="25"/>
                  </a:lnTo>
                  <a:close/>
                </a:path>
              </a:pathLst>
            </a:custGeom>
            <a:solidFill>
              <a:srgbClr val="3FFFFF"/>
            </a:solidFill>
            <a:ln w="9525">
              <a:noFill/>
              <a:round/>
              <a:headEnd/>
              <a:tailEnd/>
            </a:ln>
          </p:spPr>
          <p:txBody>
            <a:bodyPr/>
            <a:lstStyle/>
            <a:p>
              <a:endParaRPr lang="en-US"/>
            </a:p>
          </p:txBody>
        </p:sp>
        <p:sp>
          <p:nvSpPr>
            <p:cNvPr id="10393" name="Freeform 181"/>
            <p:cNvSpPr>
              <a:spLocks/>
            </p:cNvSpPr>
            <p:nvPr/>
          </p:nvSpPr>
          <p:spPr bwMode="auto">
            <a:xfrm>
              <a:off x="2489" y="3745"/>
              <a:ext cx="21" cy="62"/>
            </a:xfrm>
            <a:custGeom>
              <a:avLst/>
              <a:gdLst>
                <a:gd name="T0" fmla="*/ 21 w 40"/>
                <a:gd name="T1" fmla="*/ 58 h 126"/>
                <a:gd name="T2" fmla="*/ 20 w 40"/>
                <a:gd name="T3" fmla="*/ 54 h 126"/>
                <a:gd name="T4" fmla="*/ 18 w 40"/>
                <a:gd name="T5" fmla="*/ 48 h 126"/>
                <a:gd name="T6" fmla="*/ 16 w 40"/>
                <a:gd name="T7" fmla="*/ 40 h 126"/>
                <a:gd name="T8" fmla="*/ 13 w 40"/>
                <a:gd name="T9" fmla="*/ 31 h 126"/>
                <a:gd name="T10" fmla="*/ 8 w 40"/>
                <a:gd name="T11" fmla="*/ 21 h 126"/>
                <a:gd name="T12" fmla="*/ 5 w 40"/>
                <a:gd name="T13" fmla="*/ 13 h 126"/>
                <a:gd name="T14" fmla="*/ 2 w 40"/>
                <a:gd name="T15" fmla="*/ 5 h 126"/>
                <a:gd name="T16" fmla="*/ 0 w 40"/>
                <a:gd name="T17" fmla="*/ 0 h 126"/>
                <a:gd name="T18" fmla="*/ 0 w 40"/>
                <a:gd name="T19" fmla="*/ 1 h 126"/>
                <a:gd name="T20" fmla="*/ 6 w 40"/>
                <a:gd name="T21" fmla="*/ 20 h 126"/>
                <a:gd name="T22" fmla="*/ 9 w 40"/>
                <a:gd name="T23" fmla="*/ 36 h 126"/>
                <a:gd name="T24" fmla="*/ 10 w 40"/>
                <a:gd name="T25" fmla="*/ 50 h 126"/>
                <a:gd name="T26" fmla="*/ 9 w 40"/>
                <a:gd name="T27" fmla="*/ 62 h 126"/>
                <a:gd name="T28" fmla="*/ 14 w 40"/>
                <a:gd name="T29" fmla="*/ 61 h 126"/>
                <a:gd name="T30" fmla="*/ 17 w 40"/>
                <a:gd name="T31" fmla="*/ 60 h 126"/>
                <a:gd name="T32" fmla="*/ 20 w 40"/>
                <a:gd name="T33" fmla="*/ 59 h 126"/>
                <a:gd name="T34" fmla="*/ 21 w 40"/>
                <a:gd name="T35" fmla="*/ 58 h 1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126"/>
                <a:gd name="T56" fmla="*/ 40 w 40"/>
                <a:gd name="T57" fmla="*/ 126 h 1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126">
                  <a:moveTo>
                    <a:pt x="40" y="117"/>
                  </a:moveTo>
                  <a:lnTo>
                    <a:pt x="39" y="110"/>
                  </a:lnTo>
                  <a:lnTo>
                    <a:pt x="35" y="97"/>
                  </a:lnTo>
                  <a:lnTo>
                    <a:pt x="30" y="81"/>
                  </a:lnTo>
                  <a:lnTo>
                    <a:pt x="24" y="62"/>
                  </a:lnTo>
                  <a:lnTo>
                    <a:pt x="16" y="43"/>
                  </a:lnTo>
                  <a:lnTo>
                    <a:pt x="10" y="26"/>
                  </a:lnTo>
                  <a:lnTo>
                    <a:pt x="4" y="11"/>
                  </a:lnTo>
                  <a:lnTo>
                    <a:pt x="0" y="0"/>
                  </a:lnTo>
                  <a:lnTo>
                    <a:pt x="0" y="3"/>
                  </a:lnTo>
                  <a:lnTo>
                    <a:pt x="12" y="41"/>
                  </a:lnTo>
                  <a:lnTo>
                    <a:pt x="18" y="74"/>
                  </a:lnTo>
                  <a:lnTo>
                    <a:pt x="19" y="102"/>
                  </a:lnTo>
                  <a:lnTo>
                    <a:pt x="17" y="126"/>
                  </a:lnTo>
                  <a:lnTo>
                    <a:pt x="26" y="124"/>
                  </a:lnTo>
                  <a:lnTo>
                    <a:pt x="33" y="122"/>
                  </a:lnTo>
                  <a:lnTo>
                    <a:pt x="38" y="120"/>
                  </a:lnTo>
                  <a:lnTo>
                    <a:pt x="40" y="117"/>
                  </a:lnTo>
                  <a:close/>
                </a:path>
              </a:pathLst>
            </a:custGeom>
            <a:solidFill>
              <a:srgbClr val="3FFFFF"/>
            </a:solidFill>
            <a:ln w="9525">
              <a:noFill/>
              <a:round/>
              <a:headEnd/>
              <a:tailEnd/>
            </a:ln>
          </p:spPr>
          <p:txBody>
            <a:bodyPr/>
            <a:lstStyle/>
            <a:p>
              <a:endParaRPr lang="en-US"/>
            </a:p>
          </p:txBody>
        </p:sp>
        <p:sp>
          <p:nvSpPr>
            <p:cNvPr id="10394" name="Freeform 182"/>
            <p:cNvSpPr>
              <a:spLocks/>
            </p:cNvSpPr>
            <p:nvPr/>
          </p:nvSpPr>
          <p:spPr bwMode="auto">
            <a:xfrm>
              <a:off x="2489" y="3746"/>
              <a:ext cx="10" cy="61"/>
            </a:xfrm>
            <a:custGeom>
              <a:avLst/>
              <a:gdLst>
                <a:gd name="T0" fmla="*/ 0 w 19"/>
                <a:gd name="T1" fmla="*/ 0 h 123"/>
                <a:gd name="T2" fmla="*/ 0 w 19"/>
                <a:gd name="T3" fmla="*/ 61 h 123"/>
                <a:gd name="T4" fmla="*/ 2 w 19"/>
                <a:gd name="T5" fmla="*/ 61 h 123"/>
                <a:gd name="T6" fmla="*/ 5 w 19"/>
                <a:gd name="T7" fmla="*/ 61 h 123"/>
                <a:gd name="T8" fmla="*/ 7 w 19"/>
                <a:gd name="T9" fmla="*/ 61 h 123"/>
                <a:gd name="T10" fmla="*/ 9 w 19"/>
                <a:gd name="T11" fmla="*/ 61 h 123"/>
                <a:gd name="T12" fmla="*/ 10 w 19"/>
                <a:gd name="T13" fmla="*/ 49 h 123"/>
                <a:gd name="T14" fmla="*/ 9 w 19"/>
                <a:gd name="T15" fmla="*/ 35 h 123"/>
                <a:gd name="T16" fmla="*/ 6 w 19"/>
                <a:gd name="T17" fmla="*/ 19 h 123"/>
                <a:gd name="T18" fmla="*/ 0 w 19"/>
                <a:gd name="T19" fmla="*/ 0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23"/>
                <a:gd name="T32" fmla="*/ 19 w 19"/>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23">
                  <a:moveTo>
                    <a:pt x="0" y="0"/>
                  </a:moveTo>
                  <a:lnTo>
                    <a:pt x="0" y="123"/>
                  </a:lnTo>
                  <a:lnTo>
                    <a:pt x="4" y="123"/>
                  </a:lnTo>
                  <a:lnTo>
                    <a:pt x="9" y="123"/>
                  </a:lnTo>
                  <a:lnTo>
                    <a:pt x="14" y="123"/>
                  </a:lnTo>
                  <a:lnTo>
                    <a:pt x="17" y="123"/>
                  </a:lnTo>
                  <a:lnTo>
                    <a:pt x="19" y="99"/>
                  </a:lnTo>
                  <a:lnTo>
                    <a:pt x="18" y="71"/>
                  </a:lnTo>
                  <a:lnTo>
                    <a:pt x="12" y="38"/>
                  </a:lnTo>
                  <a:lnTo>
                    <a:pt x="0" y="0"/>
                  </a:lnTo>
                  <a:close/>
                </a:path>
              </a:pathLst>
            </a:custGeom>
            <a:solidFill>
              <a:srgbClr val="BFFFFF"/>
            </a:solidFill>
            <a:ln w="9525">
              <a:noFill/>
              <a:round/>
              <a:headEnd/>
              <a:tailEnd/>
            </a:ln>
          </p:spPr>
          <p:txBody>
            <a:bodyPr/>
            <a:lstStyle/>
            <a:p>
              <a:endParaRPr lang="en-US"/>
            </a:p>
          </p:txBody>
        </p:sp>
        <p:sp>
          <p:nvSpPr>
            <p:cNvPr id="10395" name="Freeform 183"/>
            <p:cNvSpPr>
              <a:spLocks/>
            </p:cNvSpPr>
            <p:nvPr/>
          </p:nvSpPr>
          <p:spPr bwMode="auto">
            <a:xfrm>
              <a:off x="2470" y="3779"/>
              <a:ext cx="7" cy="11"/>
            </a:xfrm>
            <a:custGeom>
              <a:avLst/>
              <a:gdLst>
                <a:gd name="T0" fmla="*/ 4 w 14"/>
                <a:gd name="T1" fmla="*/ 11 h 21"/>
                <a:gd name="T2" fmla="*/ 5 w 14"/>
                <a:gd name="T3" fmla="*/ 10 h 21"/>
                <a:gd name="T4" fmla="*/ 6 w 14"/>
                <a:gd name="T5" fmla="*/ 9 h 21"/>
                <a:gd name="T6" fmla="*/ 6 w 14"/>
                <a:gd name="T7" fmla="*/ 8 h 21"/>
                <a:gd name="T8" fmla="*/ 7 w 14"/>
                <a:gd name="T9" fmla="*/ 6 h 21"/>
                <a:gd name="T10" fmla="*/ 6 w 14"/>
                <a:gd name="T11" fmla="*/ 3 h 21"/>
                <a:gd name="T12" fmla="*/ 6 w 14"/>
                <a:gd name="T13" fmla="*/ 2 h 21"/>
                <a:gd name="T14" fmla="*/ 5 w 14"/>
                <a:gd name="T15" fmla="*/ 1 h 21"/>
                <a:gd name="T16" fmla="*/ 4 w 14"/>
                <a:gd name="T17" fmla="*/ 0 h 21"/>
                <a:gd name="T18" fmla="*/ 2 w 14"/>
                <a:gd name="T19" fmla="*/ 1 h 21"/>
                <a:gd name="T20" fmla="*/ 1 w 14"/>
                <a:gd name="T21" fmla="*/ 2 h 21"/>
                <a:gd name="T22" fmla="*/ 0 w 14"/>
                <a:gd name="T23" fmla="*/ 3 h 21"/>
                <a:gd name="T24" fmla="*/ 0 w 14"/>
                <a:gd name="T25" fmla="*/ 6 h 21"/>
                <a:gd name="T26" fmla="*/ 0 w 14"/>
                <a:gd name="T27" fmla="*/ 8 h 21"/>
                <a:gd name="T28" fmla="*/ 1 w 14"/>
                <a:gd name="T29" fmla="*/ 9 h 21"/>
                <a:gd name="T30" fmla="*/ 2 w 14"/>
                <a:gd name="T31" fmla="*/ 10 h 21"/>
                <a:gd name="T32" fmla="*/ 4 w 14"/>
                <a:gd name="T33" fmla="*/ 1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1"/>
                <a:gd name="T53" fmla="*/ 14 w 14"/>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1">
                  <a:moveTo>
                    <a:pt x="7" y="21"/>
                  </a:moveTo>
                  <a:lnTo>
                    <a:pt x="9" y="20"/>
                  </a:lnTo>
                  <a:lnTo>
                    <a:pt x="11" y="18"/>
                  </a:lnTo>
                  <a:lnTo>
                    <a:pt x="12" y="15"/>
                  </a:lnTo>
                  <a:lnTo>
                    <a:pt x="14" y="11"/>
                  </a:lnTo>
                  <a:lnTo>
                    <a:pt x="12" y="6"/>
                  </a:lnTo>
                  <a:lnTo>
                    <a:pt x="11" y="4"/>
                  </a:lnTo>
                  <a:lnTo>
                    <a:pt x="9" y="2"/>
                  </a:lnTo>
                  <a:lnTo>
                    <a:pt x="7" y="0"/>
                  </a:lnTo>
                  <a:lnTo>
                    <a:pt x="3" y="2"/>
                  </a:lnTo>
                  <a:lnTo>
                    <a:pt x="2" y="4"/>
                  </a:lnTo>
                  <a:lnTo>
                    <a:pt x="0" y="6"/>
                  </a:lnTo>
                  <a:lnTo>
                    <a:pt x="0" y="11"/>
                  </a:lnTo>
                  <a:lnTo>
                    <a:pt x="0" y="15"/>
                  </a:lnTo>
                  <a:lnTo>
                    <a:pt x="2" y="18"/>
                  </a:lnTo>
                  <a:lnTo>
                    <a:pt x="3" y="20"/>
                  </a:lnTo>
                  <a:lnTo>
                    <a:pt x="7" y="21"/>
                  </a:lnTo>
                  <a:close/>
                </a:path>
              </a:pathLst>
            </a:custGeom>
            <a:solidFill>
              <a:srgbClr val="FFFFFF"/>
            </a:solidFill>
            <a:ln w="9525">
              <a:noFill/>
              <a:round/>
              <a:headEnd/>
              <a:tailEnd/>
            </a:ln>
          </p:spPr>
          <p:txBody>
            <a:bodyPr/>
            <a:lstStyle/>
            <a:p>
              <a:endParaRPr lang="en-US"/>
            </a:p>
          </p:txBody>
        </p:sp>
        <p:sp>
          <p:nvSpPr>
            <p:cNvPr id="10396" name="Freeform 184"/>
            <p:cNvSpPr>
              <a:spLocks/>
            </p:cNvSpPr>
            <p:nvPr/>
          </p:nvSpPr>
          <p:spPr bwMode="auto">
            <a:xfrm>
              <a:off x="2460" y="3762"/>
              <a:ext cx="7" cy="9"/>
            </a:xfrm>
            <a:custGeom>
              <a:avLst/>
              <a:gdLst>
                <a:gd name="T0" fmla="*/ 4 w 15"/>
                <a:gd name="T1" fmla="*/ 9 h 17"/>
                <a:gd name="T2" fmla="*/ 5 w 15"/>
                <a:gd name="T3" fmla="*/ 8 h 17"/>
                <a:gd name="T4" fmla="*/ 6 w 15"/>
                <a:gd name="T5" fmla="*/ 8 h 17"/>
                <a:gd name="T6" fmla="*/ 7 w 15"/>
                <a:gd name="T7" fmla="*/ 6 h 17"/>
                <a:gd name="T8" fmla="*/ 7 w 15"/>
                <a:gd name="T9" fmla="*/ 4 h 17"/>
                <a:gd name="T10" fmla="*/ 7 w 15"/>
                <a:gd name="T11" fmla="*/ 2 h 17"/>
                <a:gd name="T12" fmla="*/ 6 w 15"/>
                <a:gd name="T13" fmla="*/ 1 h 17"/>
                <a:gd name="T14" fmla="*/ 5 w 15"/>
                <a:gd name="T15" fmla="*/ 1 h 17"/>
                <a:gd name="T16" fmla="*/ 4 w 15"/>
                <a:gd name="T17" fmla="*/ 0 h 17"/>
                <a:gd name="T18" fmla="*/ 2 w 15"/>
                <a:gd name="T19" fmla="*/ 1 h 17"/>
                <a:gd name="T20" fmla="*/ 1 w 15"/>
                <a:gd name="T21" fmla="*/ 1 h 17"/>
                <a:gd name="T22" fmla="*/ 0 w 15"/>
                <a:gd name="T23" fmla="*/ 2 h 17"/>
                <a:gd name="T24" fmla="*/ 0 w 15"/>
                <a:gd name="T25" fmla="*/ 4 h 17"/>
                <a:gd name="T26" fmla="*/ 0 w 15"/>
                <a:gd name="T27" fmla="*/ 6 h 17"/>
                <a:gd name="T28" fmla="*/ 1 w 15"/>
                <a:gd name="T29" fmla="*/ 8 h 17"/>
                <a:gd name="T30" fmla="*/ 2 w 15"/>
                <a:gd name="T31" fmla="*/ 8 h 17"/>
                <a:gd name="T32" fmla="*/ 4 w 15"/>
                <a:gd name="T33" fmla="*/ 9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7"/>
                <a:gd name="T53" fmla="*/ 15 w 15"/>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7">
                  <a:moveTo>
                    <a:pt x="8" y="17"/>
                  </a:moveTo>
                  <a:lnTo>
                    <a:pt x="10" y="16"/>
                  </a:lnTo>
                  <a:lnTo>
                    <a:pt x="13" y="15"/>
                  </a:lnTo>
                  <a:lnTo>
                    <a:pt x="14" y="11"/>
                  </a:lnTo>
                  <a:lnTo>
                    <a:pt x="15" y="8"/>
                  </a:lnTo>
                  <a:lnTo>
                    <a:pt x="14" y="4"/>
                  </a:lnTo>
                  <a:lnTo>
                    <a:pt x="13" y="2"/>
                  </a:lnTo>
                  <a:lnTo>
                    <a:pt x="10" y="1"/>
                  </a:lnTo>
                  <a:lnTo>
                    <a:pt x="8" y="0"/>
                  </a:lnTo>
                  <a:lnTo>
                    <a:pt x="5" y="1"/>
                  </a:lnTo>
                  <a:lnTo>
                    <a:pt x="2" y="2"/>
                  </a:lnTo>
                  <a:lnTo>
                    <a:pt x="1" y="4"/>
                  </a:lnTo>
                  <a:lnTo>
                    <a:pt x="0" y="8"/>
                  </a:lnTo>
                  <a:lnTo>
                    <a:pt x="1" y="11"/>
                  </a:lnTo>
                  <a:lnTo>
                    <a:pt x="2" y="15"/>
                  </a:lnTo>
                  <a:lnTo>
                    <a:pt x="5" y="16"/>
                  </a:lnTo>
                  <a:lnTo>
                    <a:pt x="8" y="17"/>
                  </a:lnTo>
                  <a:close/>
                </a:path>
              </a:pathLst>
            </a:custGeom>
            <a:solidFill>
              <a:srgbClr val="FFFFFF"/>
            </a:solidFill>
            <a:ln w="9525">
              <a:noFill/>
              <a:round/>
              <a:headEnd/>
              <a:tailEnd/>
            </a:ln>
          </p:spPr>
          <p:txBody>
            <a:bodyPr/>
            <a:lstStyle/>
            <a:p>
              <a:endParaRPr lang="en-US"/>
            </a:p>
          </p:txBody>
        </p:sp>
        <p:sp>
          <p:nvSpPr>
            <p:cNvPr id="10397" name="Rectangle 185"/>
            <p:cNvSpPr>
              <a:spLocks noChangeArrowheads="1"/>
            </p:cNvSpPr>
            <p:nvPr/>
          </p:nvSpPr>
          <p:spPr bwMode="auto">
            <a:xfrm>
              <a:off x="2412" y="3730"/>
              <a:ext cx="6" cy="201"/>
            </a:xfrm>
            <a:prstGeom prst="rect">
              <a:avLst/>
            </a:prstGeom>
            <a:solidFill>
              <a:srgbClr val="000000"/>
            </a:solidFill>
            <a:ln w="9525">
              <a:noFill/>
              <a:miter lim="800000"/>
              <a:headEnd/>
              <a:tailEnd/>
            </a:ln>
          </p:spPr>
          <p:txBody>
            <a:bodyPr/>
            <a:lstStyle/>
            <a:p>
              <a:endParaRPr lang="en-US"/>
            </a:p>
          </p:txBody>
        </p:sp>
        <p:sp>
          <p:nvSpPr>
            <p:cNvPr id="10398" name="Freeform 186"/>
            <p:cNvSpPr>
              <a:spLocks/>
            </p:cNvSpPr>
            <p:nvPr/>
          </p:nvSpPr>
          <p:spPr bwMode="auto">
            <a:xfrm>
              <a:off x="2512" y="3831"/>
              <a:ext cx="36" cy="99"/>
            </a:xfrm>
            <a:custGeom>
              <a:avLst/>
              <a:gdLst>
                <a:gd name="T0" fmla="*/ 5 w 71"/>
                <a:gd name="T1" fmla="*/ 99 h 197"/>
                <a:gd name="T2" fmla="*/ 5 w 71"/>
                <a:gd name="T3" fmla="*/ 97 h 197"/>
                <a:gd name="T4" fmla="*/ 5 w 71"/>
                <a:gd name="T5" fmla="*/ 93 h 197"/>
                <a:gd name="T6" fmla="*/ 6 w 71"/>
                <a:gd name="T7" fmla="*/ 86 h 197"/>
                <a:gd name="T8" fmla="*/ 9 w 71"/>
                <a:gd name="T9" fmla="*/ 78 h 197"/>
                <a:gd name="T10" fmla="*/ 12 w 71"/>
                <a:gd name="T11" fmla="*/ 69 h 197"/>
                <a:gd name="T12" fmla="*/ 18 w 71"/>
                <a:gd name="T13" fmla="*/ 61 h 197"/>
                <a:gd name="T14" fmla="*/ 25 w 71"/>
                <a:gd name="T15" fmla="*/ 54 h 197"/>
                <a:gd name="T16" fmla="*/ 36 w 71"/>
                <a:gd name="T17" fmla="*/ 49 h 197"/>
                <a:gd name="T18" fmla="*/ 36 w 71"/>
                <a:gd name="T19" fmla="*/ 0 h 197"/>
                <a:gd name="T20" fmla="*/ 30 w 71"/>
                <a:gd name="T21" fmla="*/ 0 h 197"/>
                <a:gd name="T22" fmla="*/ 30 w 71"/>
                <a:gd name="T23" fmla="*/ 45 h 197"/>
                <a:gd name="T24" fmla="*/ 29 w 71"/>
                <a:gd name="T25" fmla="*/ 45 h 197"/>
                <a:gd name="T26" fmla="*/ 25 w 71"/>
                <a:gd name="T27" fmla="*/ 47 h 197"/>
                <a:gd name="T28" fmla="*/ 21 w 71"/>
                <a:gd name="T29" fmla="*/ 50 h 197"/>
                <a:gd name="T30" fmla="*/ 16 w 71"/>
                <a:gd name="T31" fmla="*/ 56 h 197"/>
                <a:gd name="T32" fmla="*/ 10 w 71"/>
                <a:gd name="T33" fmla="*/ 63 h 197"/>
                <a:gd name="T34" fmla="*/ 5 w 71"/>
                <a:gd name="T35" fmla="*/ 72 h 197"/>
                <a:gd name="T36" fmla="*/ 2 w 71"/>
                <a:gd name="T37" fmla="*/ 84 h 197"/>
                <a:gd name="T38" fmla="*/ 0 w 71"/>
                <a:gd name="T39" fmla="*/ 99 h 197"/>
                <a:gd name="T40" fmla="*/ 5 w 71"/>
                <a:gd name="T41" fmla="*/ 99 h 1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1"/>
                <a:gd name="T64" fmla="*/ 0 h 197"/>
                <a:gd name="T65" fmla="*/ 71 w 71"/>
                <a:gd name="T66" fmla="*/ 197 h 1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1" h="197">
                  <a:moveTo>
                    <a:pt x="9" y="197"/>
                  </a:moveTo>
                  <a:lnTo>
                    <a:pt x="9" y="194"/>
                  </a:lnTo>
                  <a:lnTo>
                    <a:pt x="10" y="185"/>
                  </a:lnTo>
                  <a:lnTo>
                    <a:pt x="12" y="172"/>
                  </a:lnTo>
                  <a:lnTo>
                    <a:pt x="17" y="156"/>
                  </a:lnTo>
                  <a:lnTo>
                    <a:pt x="24" y="138"/>
                  </a:lnTo>
                  <a:lnTo>
                    <a:pt x="35" y="122"/>
                  </a:lnTo>
                  <a:lnTo>
                    <a:pt x="50" y="107"/>
                  </a:lnTo>
                  <a:lnTo>
                    <a:pt x="71" y="97"/>
                  </a:lnTo>
                  <a:lnTo>
                    <a:pt x="71" y="0"/>
                  </a:lnTo>
                  <a:lnTo>
                    <a:pt x="60" y="0"/>
                  </a:lnTo>
                  <a:lnTo>
                    <a:pt x="60" y="89"/>
                  </a:lnTo>
                  <a:lnTo>
                    <a:pt x="57" y="90"/>
                  </a:lnTo>
                  <a:lnTo>
                    <a:pt x="50" y="93"/>
                  </a:lnTo>
                  <a:lnTo>
                    <a:pt x="41" y="100"/>
                  </a:lnTo>
                  <a:lnTo>
                    <a:pt x="31" y="111"/>
                  </a:lnTo>
                  <a:lnTo>
                    <a:pt x="19" y="126"/>
                  </a:lnTo>
                  <a:lnTo>
                    <a:pt x="10" y="144"/>
                  </a:lnTo>
                  <a:lnTo>
                    <a:pt x="3" y="168"/>
                  </a:lnTo>
                  <a:lnTo>
                    <a:pt x="0" y="197"/>
                  </a:lnTo>
                  <a:lnTo>
                    <a:pt x="9" y="197"/>
                  </a:lnTo>
                  <a:close/>
                </a:path>
              </a:pathLst>
            </a:custGeom>
            <a:solidFill>
              <a:srgbClr val="000000"/>
            </a:solidFill>
            <a:ln w="9525">
              <a:noFill/>
              <a:round/>
              <a:headEnd/>
              <a:tailEnd/>
            </a:ln>
          </p:spPr>
          <p:txBody>
            <a:bodyPr/>
            <a:lstStyle/>
            <a:p>
              <a:endParaRPr lang="en-US"/>
            </a:p>
          </p:txBody>
        </p:sp>
        <p:sp>
          <p:nvSpPr>
            <p:cNvPr id="10399" name="Freeform 187"/>
            <p:cNvSpPr>
              <a:spLocks/>
            </p:cNvSpPr>
            <p:nvPr/>
          </p:nvSpPr>
          <p:spPr bwMode="auto">
            <a:xfrm>
              <a:off x="2601" y="3829"/>
              <a:ext cx="8" cy="6"/>
            </a:xfrm>
            <a:custGeom>
              <a:avLst/>
              <a:gdLst>
                <a:gd name="T0" fmla="*/ 4 w 16"/>
                <a:gd name="T1" fmla="*/ 6 h 10"/>
                <a:gd name="T2" fmla="*/ 6 w 16"/>
                <a:gd name="T3" fmla="*/ 6 h 10"/>
                <a:gd name="T4" fmla="*/ 7 w 16"/>
                <a:gd name="T5" fmla="*/ 5 h 10"/>
                <a:gd name="T6" fmla="*/ 7 w 16"/>
                <a:gd name="T7" fmla="*/ 4 h 10"/>
                <a:gd name="T8" fmla="*/ 8 w 16"/>
                <a:gd name="T9" fmla="*/ 3 h 10"/>
                <a:gd name="T10" fmla="*/ 7 w 16"/>
                <a:gd name="T11" fmla="*/ 2 h 10"/>
                <a:gd name="T12" fmla="*/ 7 w 16"/>
                <a:gd name="T13" fmla="*/ 1 h 10"/>
                <a:gd name="T14" fmla="*/ 6 w 16"/>
                <a:gd name="T15" fmla="*/ 0 h 10"/>
                <a:gd name="T16" fmla="*/ 4 w 16"/>
                <a:gd name="T17" fmla="*/ 0 h 10"/>
                <a:gd name="T18" fmla="*/ 2 w 16"/>
                <a:gd name="T19" fmla="*/ 0 h 10"/>
                <a:gd name="T20" fmla="*/ 1 w 16"/>
                <a:gd name="T21" fmla="*/ 1 h 10"/>
                <a:gd name="T22" fmla="*/ 1 w 16"/>
                <a:gd name="T23" fmla="*/ 2 h 10"/>
                <a:gd name="T24" fmla="*/ 0 w 16"/>
                <a:gd name="T25" fmla="*/ 3 h 10"/>
                <a:gd name="T26" fmla="*/ 1 w 16"/>
                <a:gd name="T27" fmla="*/ 4 h 10"/>
                <a:gd name="T28" fmla="*/ 1 w 16"/>
                <a:gd name="T29" fmla="*/ 5 h 10"/>
                <a:gd name="T30" fmla="*/ 2 w 16"/>
                <a:gd name="T31" fmla="*/ 6 h 10"/>
                <a:gd name="T32" fmla="*/ 4 w 16"/>
                <a:gd name="T33" fmla="*/ 6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0"/>
                <a:gd name="T53" fmla="*/ 16 w 16"/>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0">
                  <a:moveTo>
                    <a:pt x="8" y="10"/>
                  </a:moveTo>
                  <a:lnTo>
                    <a:pt x="12" y="10"/>
                  </a:lnTo>
                  <a:lnTo>
                    <a:pt x="14" y="9"/>
                  </a:lnTo>
                  <a:lnTo>
                    <a:pt x="15" y="7"/>
                  </a:lnTo>
                  <a:lnTo>
                    <a:pt x="16" y="5"/>
                  </a:lnTo>
                  <a:lnTo>
                    <a:pt x="15" y="3"/>
                  </a:lnTo>
                  <a:lnTo>
                    <a:pt x="14" y="1"/>
                  </a:lnTo>
                  <a:lnTo>
                    <a:pt x="12" y="0"/>
                  </a:lnTo>
                  <a:lnTo>
                    <a:pt x="8" y="0"/>
                  </a:lnTo>
                  <a:lnTo>
                    <a:pt x="5" y="0"/>
                  </a:lnTo>
                  <a:lnTo>
                    <a:pt x="3" y="1"/>
                  </a:lnTo>
                  <a:lnTo>
                    <a:pt x="1" y="3"/>
                  </a:lnTo>
                  <a:lnTo>
                    <a:pt x="0" y="5"/>
                  </a:lnTo>
                  <a:lnTo>
                    <a:pt x="1" y="7"/>
                  </a:lnTo>
                  <a:lnTo>
                    <a:pt x="3" y="9"/>
                  </a:lnTo>
                  <a:lnTo>
                    <a:pt x="5" y="10"/>
                  </a:lnTo>
                  <a:lnTo>
                    <a:pt x="8" y="10"/>
                  </a:lnTo>
                  <a:close/>
                </a:path>
              </a:pathLst>
            </a:custGeom>
            <a:solidFill>
              <a:srgbClr val="FFFFFF"/>
            </a:solidFill>
            <a:ln w="9525">
              <a:noFill/>
              <a:round/>
              <a:headEnd/>
              <a:tailEnd/>
            </a:ln>
          </p:spPr>
          <p:txBody>
            <a:bodyPr/>
            <a:lstStyle/>
            <a:p>
              <a:endParaRPr lang="en-US"/>
            </a:p>
          </p:txBody>
        </p:sp>
        <p:sp>
          <p:nvSpPr>
            <p:cNvPr id="10400" name="Freeform 188"/>
            <p:cNvSpPr>
              <a:spLocks/>
            </p:cNvSpPr>
            <p:nvPr/>
          </p:nvSpPr>
          <p:spPr bwMode="auto">
            <a:xfrm>
              <a:off x="2254" y="3826"/>
              <a:ext cx="98" cy="24"/>
            </a:xfrm>
            <a:custGeom>
              <a:avLst/>
              <a:gdLst>
                <a:gd name="T0" fmla="*/ 49 w 195"/>
                <a:gd name="T1" fmla="*/ 15 h 48"/>
                <a:gd name="T2" fmla="*/ 43 w 195"/>
                <a:gd name="T3" fmla="*/ 15 h 48"/>
                <a:gd name="T4" fmla="*/ 38 w 195"/>
                <a:gd name="T5" fmla="*/ 14 h 48"/>
                <a:gd name="T6" fmla="*/ 33 w 195"/>
                <a:gd name="T7" fmla="*/ 13 h 48"/>
                <a:gd name="T8" fmla="*/ 28 w 195"/>
                <a:gd name="T9" fmla="*/ 11 h 48"/>
                <a:gd name="T10" fmla="*/ 24 w 195"/>
                <a:gd name="T11" fmla="*/ 9 h 48"/>
                <a:gd name="T12" fmla="*/ 20 w 195"/>
                <a:gd name="T13" fmla="*/ 6 h 48"/>
                <a:gd name="T14" fmla="*/ 16 w 195"/>
                <a:gd name="T15" fmla="*/ 3 h 48"/>
                <a:gd name="T16" fmla="*/ 13 w 195"/>
                <a:gd name="T17" fmla="*/ 0 h 48"/>
                <a:gd name="T18" fmla="*/ 0 w 195"/>
                <a:gd name="T19" fmla="*/ 0 h 48"/>
                <a:gd name="T20" fmla="*/ 4 w 195"/>
                <a:gd name="T21" fmla="*/ 5 h 48"/>
                <a:gd name="T22" fmla="*/ 8 w 195"/>
                <a:gd name="T23" fmla="*/ 10 h 48"/>
                <a:gd name="T24" fmla="*/ 13 w 195"/>
                <a:gd name="T25" fmla="*/ 13 h 48"/>
                <a:gd name="T26" fmla="*/ 20 w 195"/>
                <a:gd name="T27" fmla="*/ 17 h 48"/>
                <a:gd name="T28" fmla="*/ 26 w 195"/>
                <a:gd name="T29" fmla="*/ 20 h 48"/>
                <a:gd name="T30" fmla="*/ 33 w 195"/>
                <a:gd name="T31" fmla="*/ 23 h 48"/>
                <a:gd name="T32" fmla="*/ 41 w 195"/>
                <a:gd name="T33" fmla="*/ 24 h 48"/>
                <a:gd name="T34" fmla="*/ 49 w 195"/>
                <a:gd name="T35" fmla="*/ 24 h 48"/>
                <a:gd name="T36" fmla="*/ 57 w 195"/>
                <a:gd name="T37" fmla="*/ 24 h 48"/>
                <a:gd name="T38" fmla="*/ 65 w 195"/>
                <a:gd name="T39" fmla="*/ 23 h 48"/>
                <a:gd name="T40" fmla="*/ 71 w 195"/>
                <a:gd name="T41" fmla="*/ 20 h 48"/>
                <a:gd name="T42" fmla="*/ 78 w 195"/>
                <a:gd name="T43" fmla="*/ 17 h 48"/>
                <a:gd name="T44" fmla="*/ 84 w 195"/>
                <a:gd name="T45" fmla="*/ 13 h 48"/>
                <a:gd name="T46" fmla="*/ 89 w 195"/>
                <a:gd name="T47" fmla="*/ 10 h 48"/>
                <a:gd name="T48" fmla="*/ 94 w 195"/>
                <a:gd name="T49" fmla="*/ 5 h 48"/>
                <a:gd name="T50" fmla="*/ 98 w 195"/>
                <a:gd name="T51" fmla="*/ 0 h 48"/>
                <a:gd name="T52" fmla="*/ 85 w 195"/>
                <a:gd name="T53" fmla="*/ 0 h 48"/>
                <a:gd name="T54" fmla="*/ 81 w 195"/>
                <a:gd name="T55" fmla="*/ 3 h 48"/>
                <a:gd name="T56" fmla="*/ 78 w 195"/>
                <a:gd name="T57" fmla="*/ 6 h 48"/>
                <a:gd name="T58" fmla="*/ 74 w 195"/>
                <a:gd name="T59" fmla="*/ 9 h 48"/>
                <a:gd name="T60" fmla="*/ 69 w 195"/>
                <a:gd name="T61" fmla="*/ 11 h 48"/>
                <a:gd name="T62" fmla="*/ 65 w 195"/>
                <a:gd name="T63" fmla="*/ 13 h 48"/>
                <a:gd name="T64" fmla="*/ 59 w 195"/>
                <a:gd name="T65" fmla="*/ 14 h 48"/>
                <a:gd name="T66" fmla="*/ 54 w 195"/>
                <a:gd name="T67" fmla="*/ 15 h 48"/>
                <a:gd name="T68" fmla="*/ 49 w 195"/>
                <a:gd name="T69" fmla="*/ 15 h 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5"/>
                <a:gd name="T106" fmla="*/ 0 h 48"/>
                <a:gd name="T107" fmla="*/ 195 w 195"/>
                <a:gd name="T108" fmla="*/ 48 h 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5" h="48">
                  <a:moveTo>
                    <a:pt x="98" y="31"/>
                  </a:moveTo>
                  <a:lnTo>
                    <a:pt x="86" y="30"/>
                  </a:lnTo>
                  <a:lnTo>
                    <a:pt x="76" y="29"/>
                  </a:lnTo>
                  <a:lnTo>
                    <a:pt x="65" y="26"/>
                  </a:lnTo>
                  <a:lnTo>
                    <a:pt x="56" y="22"/>
                  </a:lnTo>
                  <a:lnTo>
                    <a:pt x="47" y="18"/>
                  </a:lnTo>
                  <a:lnTo>
                    <a:pt x="39" y="12"/>
                  </a:lnTo>
                  <a:lnTo>
                    <a:pt x="32" y="7"/>
                  </a:lnTo>
                  <a:lnTo>
                    <a:pt x="25" y="0"/>
                  </a:lnTo>
                  <a:lnTo>
                    <a:pt x="0" y="0"/>
                  </a:lnTo>
                  <a:lnTo>
                    <a:pt x="7" y="10"/>
                  </a:lnTo>
                  <a:lnTo>
                    <a:pt x="16" y="19"/>
                  </a:lnTo>
                  <a:lnTo>
                    <a:pt x="26" y="27"/>
                  </a:lnTo>
                  <a:lnTo>
                    <a:pt x="39" y="34"/>
                  </a:lnTo>
                  <a:lnTo>
                    <a:pt x="51" y="40"/>
                  </a:lnTo>
                  <a:lnTo>
                    <a:pt x="66" y="45"/>
                  </a:lnTo>
                  <a:lnTo>
                    <a:pt x="81" y="47"/>
                  </a:lnTo>
                  <a:lnTo>
                    <a:pt x="98" y="48"/>
                  </a:lnTo>
                  <a:lnTo>
                    <a:pt x="114" y="47"/>
                  </a:lnTo>
                  <a:lnTo>
                    <a:pt x="129" y="45"/>
                  </a:lnTo>
                  <a:lnTo>
                    <a:pt x="142" y="40"/>
                  </a:lnTo>
                  <a:lnTo>
                    <a:pt x="155" y="34"/>
                  </a:lnTo>
                  <a:lnTo>
                    <a:pt x="168" y="27"/>
                  </a:lnTo>
                  <a:lnTo>
                    <a:pt x="178" y="19"/>
                  </a:lnTo>
                  <a:lnTo>
                    <a:pt x="187" y="10"/>
                  </a:lnTo>
                  <a:lnTo>
                    <a:pt x="195" y="0"/>
                  </a:lnTo>
                  <a:lnTo>
                    <a:pt x="169" y="0"/>
                  </a:lnTo>
                  <a:lnTo>
                    <a:pt x="162" y="7"/>
                  </a:lnTo>
                  <a:lnTo>
                    <a:pt x="155" y="12"/>
                  </a:lnTo>
                  <a:lnTo>
                    <a:pt x="147" y="18"/>
                  </a:lnTo>
                  <a:lnTo>
                    <a:pt x="138" y="22"/>
                  </a:lnTo>
                  <a:lnTo>
                    <a:pt x="129" y="26"/>
                  </a:lnTo>
                  <a:lnTo>
                    <a:pt x="118" y="29"/>
                  </a:lnTo>
                  <a:lnTo>
                    <a:pt x="108" y="30"/>
                  </a:lnTo>
                  <a:lnTo>
                    <a:pt x="98" y="31"/>
                  </a:lnTo>
                  <a:close/>
                </a:path>
              </a:pathLst>
            </a:custGeom>
            <a:solidFill>
              <a:srgbClr val="FFFFFF"/>
            </a:solidFill>
            <a:ln w="9525">
              <a:noFill/>
              <a:round/>
              <a:headEnd/>
              <a:tailEnd/>
            </a:ln>
          </p:spPr>
          <p:txBody>
            <a:bodyPr/>
            <a:lstStyle/>
            <a:p>
              <a:endParaRPr lang="en-US"/>
            </a:p>
          </p:txBody>
        </p:sp>
        <p:sp>
          <p:nvSpPr>
            <p:cNvPr id="10401" name="Freeform 189"/>
            <p:cNvSpPr>
              <a:spLocks/>
            </p:cNvSpPr>
            <p:nvPr/>
          </p:nvSpPr>
          <p:spPr bwMode="auto">
            <a:xfrm>
              <a:off x="2292" y="3831"/>
              <a:ext cx="26" cy="30"/>
            </a:xfrm>
            <a:custGeom>
              <a:avLst/>
              <a:gdLst>
                <a:gd name="T0" fmla="*/ 21 w 51"/>
                <a:gd name="T1" fmla="*/ 0 h 60"/>
                <a:gd name="T2" fmla="*/ 22 w 51"/>
                <a:gd name="T3" fmla="*/ 1 h 60"/>
                <a:gd name="T4" fmla="*/ 24 w 51"/>
                <a:gd name="T5" fmla="*/ 3 h 60"/>
                <a:gd name="T6" fmla="*/ 26 w 51"/>
                <a:gd name="T7" fmla="*/ 5 h 60"/>
                <a:gd name="T8" fmla="*/ 25 w 51"/>
                <a:gd name="T9" fmla="*/ 8 h 60"/>
                <a:gd name="T10" fmla="*/ 25 w 51"/>
                <a:gd name="T11" fmla="*/ 8 h 60"/>
                <a:gd name="T12" fmla="*/ 25 w 51"/>
                <a:gd name="T13" fmla="*/ 10 h 60"/>
                <a:gd name="T14" fmla="*/ 24 w 51"/>
                <a:gd name="T15" fmla="*/ 11 h 60"/>
                <a:gd name="T16" fmla="*/ 25 w 51"/>
                <a:gd name="T17" fmla="*/ 14 h 60"/>
                <a:gd name="T18" fmla="*/ 26 w 51"/>
                <a:gd name="T19" fmla="*/ 15 h 60"/>
                <a:gd name="T20" fmla="*/ 25 w 51"/>
                <a:gd name="T21" fmla="*/ 18 h 60"/>
                <a:gd name="T22" fmla="*/ 24 w 51"/>
                <a:gd name="T23" fmla="*/ 19 h 60"/>
                <a:gd name="T24" fmla="*/ 23 w 51"/>
                <a:gd name="T25" fmla="*/ 19 h 60"/>
                <a:gd name="T26" fmla="*/ 24 w 51"/>
                <a:gd name="T27" fmla="*/ 20 h 60"/>
                <a:gd name="T28" fmla="*/ 25 w 51"/>
                <a:gd name="T29" fmla="*/ 22 h 60"/>
                <a:gd name="T30" fmla="*/ 26 w 51"/>
                <a:gd name="T31" fmla="*/ 26 h 60"/>
                <a:gd name="T32" fmla="*/ 24 w 51"/>
                <a:gd name="T33" fmla="*/ 29 h 60"/>
                <a:gd name="T34" fmla="*/ 22 w 51"/>
                <a:gd name="T35" fmla="*/ 30 h 60"/>
                <a:gd name="T36" fmla="*/ 19 w 51"/>
                <a:gd name="T37" fmla="*/ 30 h 60"/>
                <a:gd name="T38" fmla="*/ 16 w 51"/>
                <a:gd name="T39" fmla="*/ 30 h 60"/>
                <a:gd name="T40" fmla="*/ 12 w 51"/>
                <a:gd name="T41" fmla="*/ 30 h 60"/>
                <a:gd name="T42" fmla="*/ 8 w 51"/>
                <a:gd name="T43" fmla="*/ 30 h 60"/>
                <a:gd name="T44" fmla="*/ 5 w 51"/>
                <a:gd name="T45" fmla="*/ 29 h 60"/>
                <a:gd name="T46" fmla="*/ 2 w 51"/>
                <a:gd name="T47" fmla="*/ 28 h 60"/>
                <a:gd name="T48" fmla="*/ 1 w 51"/>
                <a:gd name="T49" fmla="*/ 27 h 60"/>
                <a:gd name="T50" fmla="*/ 0 w 51"/>
                <a:gd name="T51" fmla="*/ 25 h 60"/>
                <a:gd name="T52" fmla="*/ 2 w 51"/>
                <a:gd name="T53" fmla="*/ 22 h 60"/>
                <a:gd name="T54" fmla="*/ 3 w 51"/>
                <a:gd name="T55" fmla="*/ 21 h 60"/>
                <a:gd name="T56" fmla="*/ 4 w 51"/>
                <a:gd name="T57" fmla="*/ 20 h 60"/>
                <a:gd name="T58" fmla="*/ 3 w 51"/>
                <a:gd name="T59" fmla="*/ 20 h 60"/>
                <a:gd name="T60" fmla="*/ 2 w 51"/>
                <a:gd name="T61" fmla="*/ 18 h 60"/>
                <a:gd name="T62" fmla="*/ 1 w 51"/>
                <a:gd name="T63" fmla="*/ 15 h 60"/>
                <a:gd name="T64" fmla="*/ 1 w 51"/>
                <a:gd name="T65" fmla="*/ 14 h 60"/>
                <a:gd name="T66" fmla="*/ 3 w 51"/>
                <a:gd name="T67" fmla="*/ 12 h 60"/>
                <a:gd name="T68" fmla="*/ 4 w 51"/>
                <a:gd name="T69" fmla="*/ 11 h 60"/>
                <a:gd name="T70" fmla="*/ 5 w 51"/>
                <a:gd name="T71" fmla="*/ 11 h 60"/>
                <a:gd name="T72" fmla="*/ 5 w 51"/>
                <a:gd name="T73" fmla="*/ 11 h 60"/>
                <a:gd name="T74" fmla="*/ 3 w 51"/>
                <a:gd name="T75" fmla="*/ 10 h 60"/>
                <a:gd name="T76" fmla="*/ 2 w 51"/>
                <a:gd name="T77" fmla="*/ 8 h 60"/>
                <a:gd name="T78" fmla="*/ 1 w 51"/>
                <a:gd name="T79" fmla="*/ 6 h 60"/>
                <a:gd name="T80" fmla="*/ 2 w 51"/>
                <a:gd name="T81" fmla="*/ 4 h 60"/>
                <a:gd name="T82" fmla="*/ 4 w 51"/>
                <a:gd name="T83" fmla="*/ 2 h 60"/>
                <a:gd name="T84" fmla="*/ 5 w 51"/>
                <a:gd name="T85" fmla="*/ 1 h 60"/>
                <a:gd name="T86" fmla="*/ 6 w 51"/>
                <a:gd name="T87" fmla="*/ 1 h 60"/>
                <a:gd name="T88" fmla="*/ 7 w 51"/>
                <a:gd name="T89" fmla="*/ 1 h 60"/>
                <a:gd name="T90" fmla="*/ 21 w 51"/>
                <a:gd name="T91" fmla="*/ 0 h 6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60"/>
                <a:gd name="T140" fmla="*/ 51 w 51"/>
                <a:gd name="T141" fmla="*/ 60 h 6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60">
                  <a:moveTo>
                    <a:pt x="42" y="0"/>
                  </a:moveTo>
                  <a:lnTo>
                    <a:pt x="44" y="1"/>
                  </a:lnTo>
                  <a:lnTo>
                    <a:pt x="48" y="5"/>
                  </a:lnTo>
                  <a:lnTo>
                    <a:pt x="51" y="9"/>
                  </a:lnTo>
                  <a:lnTo>
                    <a:pt x="50" y="15"/>
                  </a:lnTo>
                  <a:lnTo>
                    <a:pt x="49" y="16"/>
                  </a:lnTo>
                  <a:lnTo>
                    <a:pt x="49" y="19"/>
                  </a:lnTo>
                  <a:lnTo>
                    <a:pt x="48" y="22"/>
                  </a:lnTo>
                  <a:lnTo>
                    <a:pt x="50" y="27"/>
                  </a:lnTo>
                  <a:lnTo>
                    <a:pt x="51" y="31"/>
                  </a:lnTo>
                  <a:lnTo>
                    <a:pt x="49" y="35"/>
                  </a:lnTo>
                  <a:lnTo>
                    <a:pt x="47" y="37"/>
                  </a:lnTo>
                  <a:lnTo>
                    <a:pt x="46" y="38"/>
                  </a:lnTo>
                  <a:lnTo>
                    <a:pt x="47" y="40"/>
                  </a:lnTo>
                  <a:lnTo>
                    <a:pt x="50" y="44"/>
                  </a:lnTo>
                  <a:lnTo>
                    <a:pt x="51" y="51"/>
                  </a:lnTo>
                  <a:lnTo>
                    <a:pt x="48" y="57"/>
                  </a:lnTo>
                  <a:lnTo>
                    <a:pt x="43" y="59"/>
                  </a:lnTo>
                  <a:lnTo>
                    <a:pt x="38" y="60"/>
                  </a:lnTo>
                  <a:lnTo>
                    <a:pt x="31" y="60"/>
                  </a:lnTo>
                  <a:lnTo>
                    <a:pt x="23" y="60"/>
                  </a:lnTo>
                  <a:lnTo>
                    <a:pt x="16" y="59"/>
                  </a:lnTo>
                  <a:lnTo>
                    <a:pt x="9" y="58"/>
                  </a:lnTo>
                  <a:lnTo>
                    <a:pt x="4" y="55"/>
                  </a:lnTo>
                  <a:lnTo>
                    <a:pt x="1" y="53"/>
                  </a:lnTo>
                  <a:lnTo>
                    <a:pt x="0" y="49"/>
                  </a:lnTo>
                  <a:lnTo>
                    <a:pt x="3" y="44"/>
                  </a:lnTo>
                  <a:lnTo>
                    <a:pt x="6" y="42"/>
                  </a:lnTo>
                  <a:lnTo>
                    <a:pt x="8" y="40"/>
                  </a:lnTo>
                  <a:lnTo>
                    <a:pt x="6" y="39"/>
                  </a:lnTo>
                  <a:lnTo>
                    <a:pt x="3" y="36"/>
                  </a:lnTo>
                  <a:lnTo>
                    <a:pt x="1" y="31"/>
                  </a:lnTo>
                  <a:lnTo>
                    <a:pt x="2" y="27"/>
                  </a:lnTo>
                  <a:lnTo>
                    <a:pt x="5" y="23"/>
                  </a:lnTo>
                  <a:lnTo>
                    <a:pt x="8" y="22"/>
                  </a:lnTo>
                  <a:lnTo>
                    <a:pt x="9" y="21"/>
                  </a:lnTo>
                  <a:lnTo>
                    <a:pt x="6" y="20"/>
                  </a:lnTo>
                  <a:lnTo>
                    <a:pt x="3" y="16"/>
                  </a:lnTo>
                  <a:lnTo>
                    <a:pt x="1" y="12"/>
                  </a:lnTo>
                  <a:lnTo>
                    <a:pt x="3" y="7"/>
                  </a:lnTo>
                  <a:lnTo>
                    <a:pt x="8" y="4"/>
                  </a:lnTo>
                  <a:lnTo>
                    <a:pt x="10" y="2"/>
                  </a:lnTo>
                  <a:lnTo>
                    <a:pt x="12" y="2"/>
                  </a:lnTo>
                  <a:lnTo>
                    <a:pt x="13" y="2"/>
                  </a:lnTo>
                  <a:lnTo>
                    <a:pt x="42" y="0"/>
                  </a:lnTo>
                  <a:close/>
                </a:path>
              </a:pathLst>
            </a:custGeom>
            <a:solidFill>
              <a:srgbClr val="FFDB82"/>
            </a:solidFill>
            <a:ln w="9525">
              <a:noFill/>
              <a:round/>
              <a:headEnd/>
              <a:tailEnd/>
            </a:ln>
          </p:spPr>
          <p:txBody>
            <a:bodyPr/>
            <a:lstStyle/>
            <a:p>
              <a:endParaRPr lang="en-US"/>
            </a:p>
          </p:txBody>
        </p:sp>
        <p:sp>
          <p:nvSpPr>
            <p:cNvPr id="10402" name="Freeform 190"/>
            <p:cNvSpPr>
              <a:spLocks/>
            </p:cNvSpPr>
            <p:nvPr/>
          </p:nvSpPr>
          <p:spPr bwMode="auto">
            <a:xfrm>
              <a:off x="2249" y="3761"/>
              <a:ext cx="108" cy="37"/>
            </a:xfrm>
            <a:custGeom>
              <a:avLst/>
              <a:gdLst>
                <a:gd name="T0" fmla="*/ 54 w 217"/>
                <a:gd name="T1" fmla="*/ 9 h 72"/>
                <a:gd name="T2" fmla="*/ 62 w 217"/>
                <a:gd name="T3" fmla="*/ 9 h 72"/>
                <a:gd name="T4" fmla="*/ 69 w 217"/>
                <a:gd name="T5" fmla="*/ 11 h 72"/>
                <a:gd name="T6" fmla="*/ 75 w 217"/>
                <a:gd name="T7" fmla="*/ 13 h 72"/>
                <a:gd name="T8" fmla="*/ 82 w 217"/>
                <a:gd name="T9" fmla="*/ 17 h 72"/>
                <a:gd name="T10" fmla="*/ 87 w 217"/>
                <a:gd name="T11" fmla="*/ 21 h 72"/>
                <a:gd name="T12" fmla="*/ 91 w 217"/>
                <a:gd name="T13" fmla="*/ 26 h 72"/>
                <a:gd name="T14" fmla="*/ 94 w 217"/>
                <a:gd name="T15" fmla="*/ 31 h 72"/>
                <a:gd name="T16" fmla="*/ 97 w 217"/>
                <a:gd name="T17" fmla="*/ 37 h 72"/>
                <a:gd name="T18" fmla="*/ 108 w 217"/>
                <a:gd name="T19" fmla="*/ 37 h 72"/>
                <a:gd name="T20" fmla="*/ 106 w 217"/>
                <a:gd name="T21" fmla="*/ 29 h 72"/>
                <a:gd name="T22" fmla="*/ 102 w 217"/>
                <a:gd name="T23" fmla="*/ 22 h 72"/>
                <a:gd name="T24" fmla="*/ 96 w 217"/>
                <a:gd name="T25" fmla="*/ 16 h 72"/>
                <a:gd name="T26" fmla="*/ 90 w 217"/>
                <a:gd name="T27" fmla="*/ 10 h 72"/>
                <a:gd name="T28" fmla="*/ 82 w 217"/>
                <a:gd name="T29" fmla="*/ 6 h 72"/>
                <a:gd name="T30" fmla="*/ 73 w 217"/>
                <a:gd name="T31" fmla="*/ 3 h 72"/>
                <a:gd name="T32" fmla="*/ 64 w 217"/>
                <a:gd name="T33" fmla="*/ 1 h 72"/>
                <a:gd name="T34" fmla="*/ 54 w 217"/>
                <a:gd name="T35" fmla="*/ 0 h 72"/>
                <a:gd name="T36" fmla="*/ 44 w 217"/>
                <a:gd name="T37" fmla="*/ 1 h 72"/>
                <a:gd name="T38" fmla="*/ 35 w 217"/>
                <a:gd name="T39" fmla="*/ 3 h 72"/>
                <a:gd name="T40" fmla="*/ 26 w 217"/>
                <a:gd name="T41" fmla="*/ 6 h 72"/>
                <a:gd name="T42" fmla="*/ 18 w 217"/>
                <a:gd name="T43" fmla="*/ 10 h 72"/>
                <a:gd name="T44" fmla="*/ 12 w 217"/>
                <a:gd name="T45" fmla="*/ 16 h 72"/>
                <a:gd name="T46" fmla="*/ 6 w 217"/>
                <a:gd name="T47" fmla="*/ 22 h 72"/>
                <a:gd name="T48" fmla="*/ 2 w 217"/>
                <a:gd name="T49" fmla="*/ 29 h 72"/>
                <a:gd name="T50" fmla="*/ 0 w 217"/>
                <a:gd name="T51" fmla="*/ 37 h 72"/>
                <a:gd name="T52" fmla="*/ 11 w 217"/>
                <a:gd name="T53" fmla="*/ 37 h 72"/>
                <a:gd name="T54" fmla="*/ 14 w 217"/>
                <a:gd name="T55" fmla="*/ 31 h 72"/>
                <a:gd name="T56" fmla="*/ 17 w 217"/>
                <a:gd name="T57" fmla="*/ 26 h 72"/>
                <a:gd name="T58" fmla="*/ 21 w 217"/>
                <a:gd name="T59" fmla="*/ 21 h 72"/>
                <a:gd name="T60" fmla="*/ 26 w 217"/>
                <a:gd name="T61" fmla="*/ 17 h 72"/>
                <a:gd name="T62" fmla="*/ 32 w 217"/>
                <a:gd name="T63" fmla="*/ 13 h 72"/>
                <a:gd name="T64" fmla="*/ 39 w 217"/>
                <a:gd name="T65" fmla="*/ 11 h 72"/>
                <a:gd name="T66" fmla="*/ 46 w 217"/>
                <a:gd name="T67" fmla="*/ 9 h 72"/>
                <a:gd name="T68" fmla="*/ 54 w 217"/>
                <a:gd name="T69" fmla="*/ 9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7"/>
                <a:gd name="T106" fmla="*/ 0 h 72"/>
                <a:gd name="T107" fmla="*/ 217 w 217"/>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7" h="72">
                  <a:moveTo>
                    <a:pt x="109" y="17"/>
                  </a:moveTo>
                  <a:lnTo>
                    <a:pt x="124" y="18"/>
                  </a:lnTo>
                  <a:lnTo>
                    <a:pt x="139" y="22"/>
                  </a:lnTo>
                  <a:lnTo>
                    <a:pt x="151" y="26"/>
                  </a:lnTo>
                  <a:lnTo>
                    <a:pt x="164" y="33"/>
                  </a:lnTo>
                  <a:lnTo>
                    <a:pt x="174" y="41"/>
                  </a:lnTo>
                  <a:lnTo>
                    <a:pt x="182" y="50"/>
                  </a:lnTo>
                  <a:lnTo>
                    <a:pt x="189" y="61"/>
                  </a:lnTo>
                  <a:lnTo>
                    <a:pt x="194" y="72"/>
                  </a:lnTo>
                  <a:lnTo>
                    <a:pt x="217" y="72"/>
                  </a:lnTo>
                  <a:lnTo>
                    <a:pt x="212" y="57"/>
                  </a:lnTo>
                  <a:lnTo>
                    <a:pt x="204" y="43"/>
                  </a:lnTo>
                  <a:lnTo>
                    <a:pt x="193" y="31"/>
                  </a:lnTo>
                  <a:lnTo>
                    <a:pt x="180" y="20"/>
                  </a:lnTo>
                  <a:lnTo>
                    <a:pt x="164" y="11"/>
                  </a:lnTo>
                  <a:lnTo>
                    <a:pt x="147" y="5"/>
                  </a:lnTo>
                  <a:lnTo>
                    <a:pt x="128" y="1"/>
                  </a:lnTo>
                  <a:lnTo>
                    <a:pt x="109" y="0"/>
                  </a:lnTo>
                  <a:lnTo>
                    <a:pt x="89" y="1"/>
                  </a:lnTo>
                  <a:lnTo>
                    <a:pt x="71" y="5"/>
                  </a:lnTo>
                  <a:lnTo>
                    <a:pt x="53" y="11"/>
                  </a:lnTo>
                  <a:lnTo>
                    <a:pt x="37" y="20"/>
                  </a:lnTo>
                  <a:lnTo>
                    <a:pt x="24" y="31"/>
                  </a:lnTo>
                  <a:lnTo>
                    <a:pt x="13" y="43"/>
                  </a:lnTo>
                  <a:lnTo>
                    <a:pt x="5" y="57"/>
                  </a:lnTo>
                  <a:lnTo>
                    <a:pt x="0" y="72"/>
                  </a:lnTo>
                  <a:lnTo>
                    <a:pt x="23" y="72"/>
                  </a:lnTo>
                  <a:lnTo>
                    <a:pt x="28" y="61"/>
                  </a:lnTo>
                  <a:lnTo>
                    <a:pt x="34" y="50"/>
                  </a:lnTo>
                  <a:lnTo>
                    <a:pt x="43" y="41"/>
                  </a:lnTo>
                  <a:lnTo>
                    <a:pt x="53" y="33"/>
                  </a:lnTo>
                  <a:lnTo>
                    <a:pt x="65" y="26"/>
                  </a:lnTo>
                  <a:lnTo>
                    <a:pt x="79" y="22"/>
                  </a:lnTo>
                  <a:lnTo>
                    <a:pt x="92" y="18"/>
                  </a:lnTo>
                  <a:lnTo>
                    <a:pt x="109" y="17"/>
                  </a:lnTo>
                  <a:close/>
                </a:path>
              </a:pathLst>
            </a:custGeom>
            <a:solidFill>
              <a:srgbClr val="FFFFFF"/>
            </a:solidFill>
            <a:ln w="9525">
              <a:noFill/>
              <a:round/>
              <a:headEnd/>
              <a:tailEnd/>
            </a:ln>
          </p:spPr>
          <p:txBody>
            <a:bodyPr/>
            <a:lstStyle/>
            <a:p>
              <a:endParaRPr lang="en-US"/>
            </a:p>
          </p:txBody>
        </p:sp>
        <p:sp>
          <p:nvSpPr>
            <p:cNvPr id="10403" name="Freeform 191"/>
            <p:cNvSpPr>
              <a:spLocks/>
            </p:cNvSpPr>
            <p:nvPr/>
          </p:nvSpPr>
          <p:spPr bwMode="auto">
            <a:xfrm>
              <a:off x="2248" y="3798"/>
              <a:ext cx="19" cy="28"/>
            </a:xfrm>
            <a:custGeom>
              <a:avLst/>
              <a:gdLst>
                <a:gd name="T0" fmla="*/ 11 w 38"/>
                <a:gd name="T1" fmla="*/ 8 h 57"/>
                <a:gd name="T2" fmla="*/ 11 w 38"/>
                <a:gd name="T3" fmla="*/ 6 h 57"/>
                <a:gd name="T4" fmla="*/ 11 w 38"/>
                <a:gd name="T5" fmla="*/ 4 h 57"/>
                <a:gd name="T6" fmla="*/ 12 w 38"/>
                <a:gd name="T7" fmla="*/ 2 h 57"/>
                <a:gd name="T8" fmla="*/ 12 w 38"/>
                <a:gd name="T9" fmla="*/ 0 h 57"/>
                <a:gd name="T10" fmla="*/ 1 w 38"/>
                <a:gd name="T11" fmla="*/ 0 h 57"/>
                <a:gd name="T12" fmla="*/ 1 w 38"/>
                <a:gd name="T13" fmla="*/ 2 h 57"/>
                <a:gd name="T14" fmla="*/ 1 w 38"/>
                <a:gd name="T15" fmla="*/ 4 h 57"/>
                <a:gd name="T16" fmla="*/ 0 w 38"/>
                <a:gd name="T17" fmla="*/ 6 h 57"/>
                <a:gd name="T18" fmla="*/ 0 w 38"/>
                <a:gd name="T19" fmla="*/ 8 h 57"/>
                <a:gd name="T20" fmla="*/ 1 w 38"/>
                <a:gd name="T21" fmla="*/ 13 h 57"/>
                <a:gd name="T22" fmla="*/ 1 w 38"/>
                <a:gd name="T23" fmla="*/ 18 h 57"/>
                <a:gd name="T24" fmla="*/ 3 w 38"/>
                <a:gd name="T25" fmla="*/ 24 h 57"/>
                <a:gd name="T26" fmla="*/ 6 w 38"/>
                <a:gd name="T27" fmla="*/ 28 h 57"/>
                <a:gd name="T28" fmla="*/ 19 w 38"/>
                <a:gd name="T29" fmla="*/ 28 h 57"/>
                <a:gd name="T30" fmla="*/ 16 w 38"/>
                <a:gd name="T31" fmla="*/ 24 h 57"/>
                <a:gd name="T32" fmla="*/ 14 w 38"/>
                <a:gd name="T33" fmla="*/ 19 h 57"/>
                <a:gd name="T34" fmla="*/ 12 w 38"/>
                <a:gd name="T35" fmla="*/ 14 h 57"/>
                <a:gd name="T36" fmla="*/ 11 w 38"/>
                <a:gd name="T37" fmla="*/ 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23" y="16"/>
                  </a:moveTo>
                  <a:lnTo>
                    <a:pt x="23" y="12"/>
                  </a:lnTo>
                  <a:lnTo>
                    <a:pt x="23" y="8"/>
                  </a:lnTo>
                  <a:lnTo>
                    <a:pt x="24" y="5"/>
                  </a:lnTo>
                  <a:lnTo>
                    <a:pt x="25" y="0"/>
                  </a:lnTo>
                  <a:lnTo>
                    <a:pt x="2" y="0"/>
                  </a:lnTo>
                  <a:lnTo>
                    <a:pt x="1" y="5"/>
                  </a:lnTo>
                  <a:lnTo>
                    <a:pt x="1" y="8"/>
                  </a:lnTo>
                  <a:lnTo>
                    <a:pt x="0" y="12"/>
                  </a:lnTo>
                  <a:lnTo>
                    <a:pt x="0" y="16"/>
                  </a:lnTo>
                  <a:lnTo>
                    <a:pt x="1" y="27"/>
                  </a:lnTo>
                  <a:lnTo>
                    <a:pt x="3" y="37"/>
                  </a:lnTo>
                  <a:lnTo>
                    <a:pt x="7" y="48"/>
                  </a:lnTo>
                  <a:lnTo>
                    <a:pt x="13" y="57"/>
                  </a:lnTo>
                  <a:lnTo>
                    <a:pt x="38" y="57"/>
                  </a:lnTo>
                  <a:lnTo>
                    <a:pt x="32" y="48"/>
                  </a:lnTo>
                  <a:lnTo>
                    <a:pt x="28" y="38"/>
                  </a:lnTo>
                  <a:lnTo>
                    <a:pt x="24" y="28"/>
                  </a:lnTo>
                  <a:lnTo>
                    <a:pt x="23" y="16"/>
                  </a:lnTo>
                  <a:close/>
                </a:path>
              </a:pathLst>
            </a:custGeom>
            <a:solidFill>
              <a:srgbClr val="FFFFFF"/>
            </a:solidFill>
            <a:ln w="9525">
              <a:noFill/>
              <a:round/>
              <a:headEnd/>
              <a:tailEnd/>
            </a:ln>
          </p:spPr>
          <p:txBody>
            <a:bodyPr/>
            <a:lstStyle/>
            <a:p>
              <a:endParaRPr lang="en-US"/>
            </a:p>
          </p:txBody>
        </p:sp>
        <p:sp>
          <p:nvSpPr>
            <p:cNvPr id="10404" name="Freeform 192"/>
            <p:cNvSpPr>
              <a:spLocks/>
            </p:cNvSpPr>
            <p:nvPr/>
          </p:nvSpPr>
          <p:spPr bwMode="auto">
            <a:xfrm>
              <a:off x="2339" y="3798"/>
              <a:ext cx="19" cy="28"/>
            </a:xfrm>
            <a:custGeom>
              <a:avLst/>
              <a:gdLst>
                <a:gd name="T0" fmla="*/ 19 w 38"/>
                <a:gd name="T1" fmla="*/ 0 h 57"/>
                <a:gd name="T2" fmla="*/ 7 w 38"/>
                <a:gd name="T3" fmla="*/ 0 h 57"/>
                <a:gd name="T4" fmla="*/ 7 w 38"/>
                <a:gd name="T5" fmla="*/ 2 h 57"/>
                <a:gd name="T6" fmla="*/ 7 w 38"/>
                <a:gd name="T7" fmla="*/ 4 h 57"/>
                <a:gd name="T8" fmla="*/ 7 w 38"/>
                <a:gd name="T9" fmla="*/ 6 h 57"/>
                <a:gd name="T10" fmla="*/ 7 w 38"/>
                <a:gd name="T11" fmla="*/ 8 h 57"/>
                <a:gd name="T12" fmla="*/ 7 w 38"/>
                <a:gd name="T13" fmla="*/ 14 h 57"/>
                <a:gd name="T14" fmla="*/ 6 w 38"/>
                <a:gd name="T15" fmla="*/ 19 h 57"/>
                <a:gd name="T16" fmla="*/ 3 w 38"/>
                <a:gd name="T17" fmla="*/ 24 h 57"/>
                <a:gd name="T18" fmla="*/ 0 w 38"/>
                <a:gd name="T19" fmla="*/ 28 h 57"/>
                <a:gd name="T20" fmla="*/ 13 w 38"/>
                <a:gd name="T21" fmla="*/ 28 h 57"/>
                <a:gd name="T22" fmla="*/ 15 w 38"/>
                <a:gd name="T23" fmla="*/ 24 h 57"/>
                <a:gd name="T24" fmla="*/ 18 w 38"/>
                <a:gd name="T25" fmla="*/ 18 h 57"/>
                <a:gd name="T26" fmla="*/ 19 w 38"/>
                <a:gd name="T27" fmla="*/ 13 h 57"/>
                <a:gd name="T28" fmla="*/ 19 w 38"/>
                <a:gd name="T29" fmla="*/ 8 h 57"/>
                <a:gd name="T30" fmla="*/ 19 w 38"/>
                <a:gd name="T31" fmla="*/ 6 h 57"/>
                <a:gd name="T32" fmla="*/ 19 w 38"/>
                <a:gd name="T33" fmla="*/ 4 h 57"/>
                <a:gd name="T34" fmla="*/ 19 w 38"/>
                <a:gd name="T35" fmla="*/ 2 h 57"/>
                <a:gd name="T36" fmla="*/ 19 w 38"/>
                <a:gd name="T37" fmla="*/ 0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57"/>
                <a:gd name="T59" fmla="*/ 38 w 3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57">
                  <a:moveTo>
                    <a:pt x="37" y="0"/>
                  </a:moveTo>
                  <a:lnTo>
                    <a:pt x="14" y="0"/>
                  </a:lnTo>
                  <a:lnTo>
                    <a:pt x="15" y="5"/>
                  </a:lnTo>
                  <a:lnTo>
                    <a:pt x="15" y="8"/>
                  </a:lnTo>
                  <a:lnTo>
                    <a:pt x="15" y="12"/>
                  </a:lnTo>
                  <a:lnTo>
                    <a:pt x="15" y="16"/>
                  </a:lnTo>
                  <a:lnTo>
                    <a:pt x="14" y="28"/>
                  </a:lnTo>
                  <a:lnTo>
                    <a:pt x="12" y="38"/>
                  </a:lnTo>
                  <a:lnTo>
                    <a:pt x="6" y="48"/>
                  </a:lnTo>
                  <a:lnTo>
                    <a:pt x="0" y="57"/>
                  </a:lnTo>
                  <a:lnTo>
                    <a:pt x="26" y="57"/>
                  </a:lnTo>
                  <a:lnTo>
                    <a:pt x="31" y="48"/>
                  </a:lnTo>
                  <a:lnTo>
                    <a:pt x="35" y="37"/>
                  </a:lnTo>
                  <a:lnTo>
                    <a:pt x="37" y="27"/>
                  </a:lnTo>
                  <a:lnTo>
                    <a:pt x="38" y="16"/>
                  </a:lnTo>
                  <a:lnTo>
                    <a:pt x="38" y="12"/>
                  </a:lnTo>
                  <a:lnTo>
                    <a:pt x="38" y="8"/>
                  </a:lnTo>
                  <a:lnTo>
                    <a:pt x="37" y="5"/>
                  </a:lnTo>
                  <a:lnTo>
                    <a:pt x="37" y="0"/>
                  </a:lnTo>
                  <a:close/>
                </a:path>
              </a:pathLst>
            </a:custGeom>
            <a:solidFill>
              <a:srgbClr val="FFFFFF"/>
            </a:solidFill>
            <a:ln w="9525">
              <a:noFill/>
              <a:round/>
              <a:headEnd/>
              <a:tailEnd/>
            </a:ln>
          </p:spPr>
          <p:txBody>
            <a:bodyPr/>
            <a:lstStyle/>
            <a:p>
              <a:endParaRPr lang="en-US"/>
            </a:p>
          </p:txBody>
        </p:sp>
        <p:sp>
          <p:nvSpPr>
            <p:cNvPr id="10405" name="Freeform 193"/>
            <p:cNvSpPr>
              <a:spLocks/>
            </p:cNvSpPr>
            <p:nvPr/>
          </p:nvSpPr>
          <p:spPr bwMode="auto">
            <a:xfrm>
              <a:off x="2291" y="383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7 h 25"/>
                <a:gd name="T40" fmla="*/ 21 w 58"/>
                <a:gd name="T41" fmla="*/ 8 h 25"/>
                <a:gd name="T42" fmla="*/ 14 w 58"/>
                <a:gd name="T43" fmla="*/ 10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4"/>
                  </a:lnTo>
                  <a:lnTo>
                    <a:pt x="0" y="8"/>
                  </a:lnTo>
                  <a:lnTo>
                    <a:pt x="0" y="15"/>
                  </a:lnTo>
                  <a:lnTo>
                    <a:pt x="3" y="20"/>
                  </a:lnTo>
                  <a:lnTo>
                    <a:pt x="8" y="22"/>
                  </a:lnTo>
                  <a:lnTo>
                    <a:pt x="15" y="24"/>
                  </a:lnTo>
                  <a:lnTo>
                    <a:pt x="23" y="25"/>
                  </a:lnTo>
                  <a:lnTo>
                    <a:pt x="31" y="25"/>
                  </a:lnTo>
                  <a:lnTo>
                    <a:pt x="40" y="24"/>
                  </a:lnTo>
                  <a:lnTo>
                    <a:pt x="46" y="23"/>
                  </a:lnTo>
                  <a:lnTo>
                    <a:pt x="51" y="22"/>
                  </a:lnTo>
                  <a:lnTo>
                    <a:pt x="56" y="17"/>
                  </a:lnTo>
                  <a:lnTo>
                    <a:pt x="58" y="12"/>
                  </a:lnTo>
                  <a:lnTo>
                    <a:pt x="55" y="6"/>
                  </a:lnTo>
                  <a:lnTo>
                    <a:pt x="46" y="1"/>
                  </a:lnTo>
                  <a:lnTo>
                    <a:pt x="48" y="4"/>
                  </a:lnTo>
                  <a:lnTo>
                    <a:pt x="50" y="8"/>
                  </a:lnTo>
                  <a:lnTo>
                    <a:pt x="49" y="13"/>
                  </a:lnTo>
                  <a:lnTo>
                    <a:pt x="41" y="16"/>
                  </a:lnTo>
                  <a:lnTo>
                    <a:pt x="27" y="19"/>
                  </a:lnTo>
                  <a:lnTo>
                    <a:pt x="18" y="17"/>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406" name="Freeform 194"/>
            <p:cNvSpPr>
              <a:spLocks/>
            </p:cNvSpPr>
            <p:nvPr/>
          </p:nvSpPr>
          <p:spPr bwMode="auto">
            <a:xfrm>
              <a:off x="2291" y="3841"/>
              <a:ext cx="29" cy="13"/>
            </a:xfrm>
            <a:custGeom>
              <a:avLst/>
              <a:gdLst>
                <a:gd name="T0" fmla="*/ 6 w 58"/>
                <a:gd name="T1" fmla="*/ 0 h 25"/>
                <a:gd name="T2" fmla="*/ 5 w 58"/>
                <a:gd name="T3" fmla="*/ 1 h 25"/>
                <a:gd name="T4" fmla="*/ 3 w 58"/>
                <a:gd name="T5" fmla="*/ 2 h 25"/>
                <a:gd name="T6" fmla="*/ 0 w 58"/>
                <a:gd name="T7" fmla="*/ 4 h 25"/>
                <a:gd name="T8" fmla="*/ 0 w 58"/>
                <a:gd name="T9" fmla="*/ 8 h 25"/>
                <a:gd name="T10" fmla="*/ 2 w 58"/>
                <a:gd name="T11" fmla="*/ 10 h 25"/>
                <a:gd name="T12" fmla="*/ 4 w 58"/>
                <a:gd name="T13" fmla="*/ 11 h 25"/>
                <a:gd name="T14" fmla="*/ 7 w 58"/>
                <a:gd name="T15" fmla="*/ 12 h 25"/>
                <a:gd name="T16" fmla="*/ 12 w 58"/>
                <a:gd name="T17" fmla="*/ 13 h 25"/>
                <a:gd name="T18" fmla="*/ 15 w 58"/>
                <a:gd name="T19" fmla="*/ 13 h 25"/>
                <a:gd name="T20" fmla="*/ 20 w 58"/>
                <a:gd name="T21" fmla="*/ 12 h 25"/>
                <a:gd name="T22" fmla="*/ 23 w 58"/>
                <a:gd name="T23" fmla="*/ 12 h 25"/>
                <a:gd name="T24" fmla="*/ 26 w 58"/>
                <a:gd name="T25" fmla="*/ 11 h 25"/>
                <a:gd name="T26" fmla="*/ 28 w 58"/>
                <a:gd name="T27" fmla="*/ 9 h 25"/>
                <a:gd name="T28" fmla="*/ 29 w 58"/>
                <a:gd name="T29" fmla="*/ 6 h 25"/>
                <a:gd name="T30" fmla="*/ 28 w 58"/>
                <a:gd name="T31" fmla="*/ 3 h 25"/>
                <a:gd name="T32" fmla="*/ 23 w 58"/>
                <a:gd name="T33" fmla="*/ 1 h 25"/>
                <a:gd name="T34" fmla="*/ 24 w 58"/>
                <a:gd name="T35" fmla="*/ 2 h 25"/>
                <a:gd name="T36" fmla="*/ 25 w 58"/>
                <a:gd name="T37" fmla="*/ 4 h 25"/>
                <a:gd name="T38" fmla="*/ 25 w 58"/>
                <a:gd name="T39" fmla="*/ 6 h 25"/>
                <a:gd name="T40" fmla="*/ 21 w 58"/>
                <a:gd name="T41" fmla="*/ 8 h 25"/>
                <a:gd name="T42" fmla="*/ 14 w 58"/>
                <a:gd name="T43" fmla="*/ 9 h 25"/>
                <a:gd name="T44" fmla="*/ 9 w 58"/>
                <a:gd name="T45" fmla="*/ 9 h 25"/>
                <a:gd name="T46" fmla="*/ 6 w 58"/>
                <a:gd name="T47" fmla="*/ 8 h 25"/>
                <a:gd name="T48" fmla="*/ 6 w 58"/>
                <a:gd name="T49" fmla="*/ 8 h 25"/>
                <a:gd name="T50" fmla="*/ 5 w 58"/>
                <a:gd name="T51" fmla="*/ 7 h 25"/>
                <a:gd name="T52" fmla="*/ 4 w 58"/>
                <a:gd name="T53" fmla="*/ 6 h 25"/>
                <a:gd name="T54" fmla="*/ 4 w 58"/>
                <a:gd name="T55" fmla="*/ 4 h 25"/>
                <a:gd name="T56" fmla="*/ 6 w 58"/>
                <a:gd name="T57" fmla="*/ 0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5"/>
                <a:gd name="T89" fmla="*/ 58 w 58"/>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5">
                  <a:moveTo>
                    <a:pt x="12" y="0"/>
                  </a:moveTo>
                  <a:lnTo>
                    <a:pt x="10" y="1"/>
                  </a:lnTo>
                  <a:lnTo>
                    <a:pt x="5" y="3"/>
                  </a:lnTo>
                  <a:lnTo>
                    <a:pt x="0" y="8"/>
                  </a:lnTo>
                  <a:lnTo>
                    <a:pt x="0" y="15"/>
                  </a:lnTo>
                  <a:lnTo>
                    <a:pt x="3" y="19"/>
                  </a:lnTo>
                  <a:lnTo>
                    <a:pt x="8" y="22"/>
                  </a:lnTo>
                  <a:lnTo>
                    <a:pt x="15" y="24"/>
                  </a:lnTo>
                  <a:lnTo>
                    <a:pt x="23" y="25"/>
                  </a:lnTo>
                  <a:lnTo>
                    <a:pt x="31" y="25"/>
                  </a:lnTo>
                  <a:lnTo>
                    <a:pt x="40" y="24"/>
                  </a:lnTo>
                  <a:lnTo>
                    <a:pt x="46" y="23"/>
                  </a:lnTo>
                  <a:lnTo>
                    <a:pt x="51" y="22"/>
                  </a:lnTo>
                  <a:lnTo>
                    <a:pt x="56" y="17"/>
                  </a:lnTo>
                  <a:lnTo>
                    <a:pt x="58" y="11"/>
                  </a:lnTo>
                  <a:lnTo>
                    <a:pt x="55" y="5"/>
                  </a:lnTo>
                  <a:lnTo>
                    <a:pt x="46" y="1"/>
                  </a:lnTo>
                  <a:lnTo>
                    <a:pt x="48" y="3"/>
                  </a:lnTo>
                  <a:lnTo>
                    <a:pt x="50" y="8"/>
                  </a:lnTo>
                  <a:lnTo>
                    <a:pt x="49" y="12"/>
                  </a:lnTo>
                  <a:lnTo>
                    <a:pt x="41" y="16"/>
                  </a:lnTo>
                  <a:lnTo>
                    <a:pt x="27" y="18"/>
                  </a:lnTo>
                  <a:lnTo>
                    <a:pt x="18" y="17"/>
                  </a:lnTo>
                  <a:lnTo>
                    <a:pt x="12" y="16"/>
                  </a:lnTo>
                  <a:lnTo>
                    <a:pt x="11" y="15"/>
                  </a:lnTo>
                  <a:lnTo>
                    <a:pt x="10" y="14"/>
                  </a:lnTo>
                  <a:lnTo>
                    <a:pt x="8" y="11"/>
                  </a:lnTo>
                  <a:lnTo>
                    <a:pt x="8" y="7"/>
                  </a:lnTo>
                  <a:lnTo>
                    <a:pt x="12" y="0"/>
                  </a:lnTo>
                  <a:close/>
                </a:path>
              </a:pathLst>
            </a:custGeom>
            <a:solidFill>
              <a:srgbClr val="000000"/>
            </a:solidFill>
            <a:ln w="9525">
              <a:noFill/>
              <a:round/>
              <a:headEnd/>
              <a:tailEnd/>
            </a:ln>
          </p:spPr>
          <p:txBody>
            <a:bodyPr/>
            <a:lstStyle/>
            <a:p>
              <a:endParaRPr lang="en-US"/>
            </a:p>
          </p:txBody>
        </p:sp>
        <p:sp>
          <p:nvSpPr>
            <p:cNvPr id="10407" name="Freeform 195"/>
            <p:cNvSpPr>
              <a:spLocks/>
            </p:cNvSpPr>
            <p:nvPr/>
          </p:nvSpPr>
          <p:spPr bwMode="auto">
            <a:xfrm>
              <a:off x="2291" y="3851"/>
              <a:ext cx="29" cy="12"/>
            </a:xfrm>
            <a:custGeom>
              <a:avLst/>
              <a:gdLst>
                <a:gd name="T0" fmla="*/ 6 w 58"/>
                <a:gd name="T1" fmla="*/ 0 h 26"/>
                <a:gd name="T2" fmla="*/ 5 w 58"/>
                <a:gd name="T3" fmla="*/ 0 h 26"/>
                <a:gd name="T4" fmla="*/ 3 w 58"/>
                <a:gd name="T5" fmla="*/ 2 h 26"/>
                <a:gd name="T6" fmla="*/ 0 w 58"/>
                <a:gd name="T7" fmla="*/ 4 h 26"/>
                <a:gd name="T8" fmla="*/ 0 w 58"/>
                <a:gd name="T9" fmla="*/ 7 h 26"/>
                <a:gd name="T10" fmla="*/ 2 w 58"/>
                <a:gd name="T11" fmla="*/ 9 h 26"/>
                <a:gd name="T12" fmla="*/ 4 w 58"/>
                <a:gd name="T13" fmla="*/ 11 h 26"/>
                <a:gd name="T14" fmla="*/ 7 w 58"/>
                <a:gd name="T15" fmla="*/ 12 h 26"/>
                <a:gd name="T16" fmla="*/ 12 w 58"/>
                <a:gd name="T17" fmla="*/ 12 h 26"/>
                <a:gd name="T18" fmla="*/ 15 w 58"/>
                <a:gd name="T19" fmla="*/ 12 h 26"/>
                <a:gd name="T20" fmla="*/ 20 w 58"/>
                <a:gd name="T21" fmla="*/ 12 h 26"/>
                <a:gd name="T22" fmla="*/ 23 w 58"/>
                <a:gd name="T23" fmla="*/ 11 h 26"/>
                <a:gd name="T24" fmla="*/ 26 w 58"/>
                <a:gd name="T25" fmla="*/ 10 h 26"/>
                <a:gd name="T26" fmla="*/ 28 w 58"/>
                <a:gd name="T27" fmla="*/ 8 h 26"/>
                <a:gd name="T28" fmla="*/ 29 w 58"/>
                <a:gd name="T29" fmla="*/ 6 h 26"/>
                <a:gd name="T30" fmla="*/ 28 w 58"/>
                <a:gd name="T31" fmla="*/ 3 h 26"/>
                <a:gd name="T32" fmla="*/ 23 w 58"/>
                <a:gd name="T33" fmla="*/ 0 h 26"/>
                <a:gd name="T34" fmla="*/ 24 w 58"/>
                <a:gd name="T35" fmla="*/ 2 h 26"/>
                <a:gd name="T36" fmla="*/ 25 w 58"/>
                <a:gd name="T37" fmla="*/ 4 h 26"/>
                <a:gd name="T38" fmla="*/ 25 w 58"/>
                <a:gd name="T39" fmla="*/ 6 h 26"/>
                <a:gd name="T40" fmla="*/ 21 w 58"/>
                <a:gd name="T41" fmla="*/ 8 h 26"/>
                <a:gd name="T42" fmla="*/ 14 w 58"/>
                <a:gd name="T43" fmla="*/ 9 h 26"/>
                <a:gd name="T44" fmla="*/ 9 w 58"/>
                <a:gd name="T45" fmla="*/ 8 h 26"/>
                <a:gd name="T46" fmla="*/ 6 w 58"/>
                <a:gd name="T47" fmla="*/ 7 h 26"/>
                <a:gd name="T48" fmla="*/ 6 w 58"/>
                <a:gd name="T49" fmla="*/ 7 h 26"/>
                <a:gd name="T50" fmla="*/ 5 w 58"/>
                <a:gd name="T51" fmla="*/ 6 h 26"/>
                <a:gd name="T52" fmla="*/ 4 w 58"/>
                <a:gd name="T53" fmla="*/ 6 h 26"/>
                <a:gd name="T54" fmla="*/ 4 w 58"/>
                <a:gd name="T55" fmla="*/ 3 h 26"/>
                <a:gd name="T56" fmla="*/ 6 w 58"/>
                <a:gd name="T57" fmla="*/ 0 h 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
                <a:gd name="T88" fmla="*/ 0 h 26"/>
                <a:gd name="T89" fmla="*/ 58 w 58"/>
                <a:gd name="T90" fmla="*/ 26 h 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 h="26">
                  <a:moveTo>
                    <a:pt x="12" y="0"/>
                  </a:moveTo>
                  <a:lnTo>
                    <a:pt x="10" y="1"/>
                  </a:lnTo>
                  <a:lnTo>
                    <a:pt x="5" y="4"/>
                  </a:lnTo>
                  <a:lnTo>
                    <a:pt x="0" y="8"/>
                  </a:lnTo>
                  <a:lnTo>
                    <a:pt x="0" y="15"/>
                  </a:lnTo>
                  <a:lnTo>
                    <a:pt x="3" y="20"/>
                  </a:lnTo>
                  <a:lnTo>
                    <a:pt x="8" y="23"/>
                  </a:lnTo>
                  <a:lnTo>
                    <a:pt x="15" y="25"/>
                  </a:lnTo>
                  <a:lnTo>
                    <a:pt x="23" y="26"/>
                  </a:lnTo>
                  <a:lnTo>
                    <a:pt x="31" y="26"/>
                  </a:lnTo>
                  <a:lnTo>
                    <a:pt x="40" y="25"/>
                  </a:lnTo>
                  <a:lnTo>
                    <a:pt x="46" y="23"/>
                  </a:lnTo>
                  <a:lnTo>
                    <a:pt x="51" y="22"/>
                  </a:lnTo>
                  <a:lnTo>
                    <a:pt x="56" y="18"/>
                  </a:lnTo>
                  <a:lnTo>
                    <a:pt x="58" y="12"/>
                  </a:lnTo>
                  <a:lnTo>
                    <a:pt x="55" y="6"/>
                  </a:lnTo>
                  <a:lnTo>
                    <a:pt x="46" y="1"/>
                  </a:lnTo>
                  <a:lnTo>
                    <a:pt x="48" y="4"/>
                  </a:lnTo>
                  <a:lnTo>
                    <a:pt x="50" y="8"/>
                  </a:lnTo>
                  <a:lnTo>
                    <a:pt x="49" y="14"/>
                  </a:lnTo>
                  <a:lnTo>
                    <a:pt x="41" y="18"/>
                  </a:lnTo>
                  <a:lnTo>
                    <a:pt x="27" y="19"/>
                  </a:lnTo>
                  <a:lnTo>
                    <a:pt x="18" y="18"/>
                  </a:lnTo>
                  <a:lnTo>
                    <a:pt x="12" y="16"/>
                  </a:lnTo>
                  <a:lnTo>
                    <a:pt x="11" y="15"/>
                  </a:lnTo>
                  <a:lnTo>
                    <a:pt x="10" y="14"/>
                  </a:lnTo>
                  <a:lnTo>
                    <a:pt x="8" y="12"/>
                  </a:lnTo>
                  <a:lnTo>
                    <a:pt x="8" y="7"/>
                  </a:lnTo>
                  <a:lnTo>
                    <a:pt x="12" y="0"/>
                  </a:lnTo>
                  <a:close/>
                </a:path>
              </a:pathLst>
            </a:custGeom>
            <a:solidFill>
              <a:srgbClr val="000000"/>
            </a:solidFill>
            <a:ln w="9525">
              <a:noFill/>
              <a:round/>
              <a:headEnd/>
              <a:tailEnd/>
            </a:ln>
          </p:spPr>
          <p:txBody>
            <a:bodyPr/>
            <a:lstStyle/>
            <a:p>
              <a:endParaRPr lang="en-US"/>
            </a:p>
          </p:txBody>
        </p:sp>
        <p:sp>
          <p:nvSpPr>
            <p:cNvPr id="10408" name="Freeform 196"/>
            <p:cNvSpPr>
              <a:spLocks/>
            </p:cNvSpPr>
            <p:nvPr/>
          </p:nvSpPr>
          <p:spPr bwMode="auto">
            <a:xfrm>
              <a:off x="2299" y="3862"/>
              <a:ext cx="12" cy="7"/>
            </a:xfrm>
            <a:custGeom>
              <a:avLst/>
              <a:gdLst>
                <a:gd name="T0" fmla="*/ 0 w 25"/>
                <a:gd name="T1" fmla="*/ 0 h 14"/>
                <a:gd name="T2" fmla="*/ 2 w 25"/>
                <a:gd name="T3" fmla="*/ 6 h 14"/>
                <a:gd name="T4" fmla="*/ 3 w 25"/>
                <a:gd name="T5" fmla="*/ 6 h 14"/>
                <a:gd name="T6" fmla="*/ 4 w 25"/>
                <a:gd name="T7" fmla="*/ 7 h 14"/>
                <a:gd name="T8" fmla="*/ 6 w 25"/>
                <a:gd name="T9" fmla="*/ 7 h 14"/>
                <a:gd name="T10" fmla="*/ 9 w 25"/>
                <a:gd name="T11" fmla="*/ 7 h 14"/>
                <a:gd name="T12" fmla="*/ 12 w 25"/>
                <a:gd name="T13" fmla="*/ 0 h 14"/>
                <a:gd name="T14" fmla="*/ 10 w 25"/>
                <a:gd name="T15" fmla="*/ 0 h 14"/>
                <a:gd name="T16" fmla="*/ 7 w 25"/>
                <a:gd name="T17" fmla="*/ 0 h 14"/>
                <a:gd name="T18" fmla="*/ 3 w 25"/>
                <a:gd name="T19" fmla="*/ 0 h 14"/>
                <a:gd name="T20" fmla="*/ 0 w 25"/>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14"/>
                <a:gd name="T35" fmla="*/ 25 w 25"/>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14">
                  <a:moveTo>
                    <a:pt x="0" y="0"/>
                  </a:moveTo>
                  <a:lnTo>
                    <a:pt x="5" y="12"/>
                  </a:lnTo>
                  <a:lnTo>
                    <a:pt x="6" y="12"/>
                  </a:lnTo>
                  <a:lnTo>
                    <a:pt x="9" y="13"/>
                  </a:lnTo>
                  <a:lnTo>
                    <a:pt x="13" y="14"/>
                  </a:lnTo>
                  <a:lnTo>
                    <a:pt x="19" y="13"/>
                  </a:lnTo>
                  <a:lnTo>
                    <a:pt x="25" y="0"/>
                  </a:lnTo>
                  <a:lnTo>
                    <a:pt x="21" y="0"/>
                  </a:lnTo>
                  <a:lnTo>
                    <a:pt x="14" y="0"/>
                  </a:lnTo>
                  <a:lnTo>
                    <a:pt x="6" y="0"/>
                  </a:lnTo>
                  <a:lnTo>
                    <a:pt x="0" y="0"/>
                  </a:lnTo>
                  <a:close/>
                </a:path>
              </a:pathLst>
            </a:custGeom>
            <a:solidFill>
              <a:srgbClr val="000000"/>
            </a:solidFill>
            <a:ln w="9525">
              <a:noFill/>
              <a:round/>
              <a:headEnd/>
              <a:tailEnd/>
            </a:ln>
          </p:spPr>
          <p:txBody>
            <a:bodyPr/>
            <a:lstStyle/>
            <a:p>
              <a:endParaRPr lang="en-US"/>
            </a:p>
          </p:txBody>
        </p:sp>
        <p:sp>
          <p:nvSpPr>
            <p:cNvPr id="10409" name="Freeform 197"/>
            <p:cNvSpPr>
              <a:spLocks/>
            </p:cNvSpPr>
            <p:nvPr/>
          </p:nvSpPr>
          <p:spPr bwMode="auto">
            <a:xfrm>
              <a:off x="2295" y="3829"/>
              <a:ext cx="22" cy="4"/>
            </a:xfrm>
            <a:custGeom>
              <a:avLst/>
              <a:gdLst>
                <a:gd name="T0" fmla="*/ 0 w 43"/>
                <a:gd name="T1" fmla="*/ 2 h 8"/>
                <a:gd name="T2" fmla="*/ 1 w 43"/>
                <a:gd name="T3" fmla="*/ 2 h 8"/>
                <a:gd name="T4" fmla="*/ 3 w 43"/>
                <a:gd name="T5" fmla="*/ 3 h 8"/>
                <a:gd name="T6" fmla="*/ 6 w 43"/>
                <a:gd name="T7" fmla="*/ 3 h 8"/>
                <a:gd name="T8" fmla="*/ 9 w 43"/>
                <a:gd name="T9" fmla="*/ 3 h 8"/>
                <a:gd name="T10" fmla="*/ 13 w 43"/>
                <a:gd name="T11" fmla="*/ 4 h 8"/>
                <a:gd name="T12" fmla="*/ 16 w 43"/>
                <a:gd name="T13" fmla="*/ 3 h 8"/>
                <a:gd name="T14" fmla="*/ 19 w 43"/>
                <a:gd name="T15" fmla="*/ 2 h 8"/>
                <a:gd name="T16" fmla="*/ 21 w 43"/>
                <a:gd name="T17" fmla="*/ 2 h 8"/>
                <a:gd name="T18" fmla="*/ 21 w 43"/>
                <a:gd name="T19" fmla="*/ 2 h 8"/>
                <a:gd name="T20" fmla="*/ 22 w 43"/>
                <a:gd name="T21" fmla="*/ 1 h 8"/>
                <a:gd name="T22" fmla="*/ 21 w 43"/>
                <a:gd name="T23" fmla="*/ 1 h 8"/>
                <a:gd name="T24" fmla="*/ 20 w 43"/>
                <a:gd name="T25" fmla="*/ 0 h 8"/>
                <a:gd name="T26" fmla="*/ 19 w 43"/>
                <a:gd name="T27" fmla="*/ 0 h 8"/>
                <a:gd name="T28" fmla="*/ 17 w 43"/>
                <a:gd name="T29" fmla="*/ 0 h 8"/>
                <a:gd name="T30" fmla="*/ 15 w 43"/>
                <a:gd name="T31" fmla="*/ 1 h 8"/>
                <a:gd name="T32" fmla="*/ 13 w 43"/>
                <a:gd name="T33" fmla="*/ 1 h 8"/>
                <a:gd name="T34" fmla="*/ 11 w 43"/>
                <a:gd name="T35" fmla="*/ 1 h 8"/>
                <a:gd name="T36" fmla="*/ 9 w 43"/>
                <a:gd name="T37" fmla="*/ 1 h 8"/>
                <a:gd name="T38" fmla="*/ 6 w 43"/>
                <a:gd name="T39" fmla="*/ 1 h 8"/>
                <a:gd name="T40" fmla="*/ 3 w 43"/>
                <a:gd name="T41" fmla="*/ 1 h 8"/>
                <a:gd name="T42" fmla="*/ 0 w 43"/>
                <a:gd name="T43" fmla="*/ 2 h 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
                <a:gd name="T67" fmla="*/ 0 h 8"/>
                <a:gd name="T68" fmla="*/ 43 w 43"/>
                <a:gd name="T69" fmla="*/ 8 h 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 h="8">
                  <a:moveTo>
                    <a:pt x="0" y="5"/>
                  </a:moveTo>
                  <a:lnTo>
                    <a:pt x="2" y="5"/>
                  </a:lnTo>
                  <a:lnTo>
                    <a:pt x="6" y="7"/>
                  </a:lnTo>
                  <a:lnTo>
                    <a:pt x="12" y="7"/>
                  </a:lnTo>
                  <a:lnTo>
                    <a:pt x="18" y="7"/>
                  </a:lnTo>
                  <a:lnTo>
                    <a:pt x="26" y="8"/>
                  </a:lnTo>
                  <a:lnTo>
                    <a:pt x="32" y="7"/>
                  </a:lnTo>
                  <a:lnTo>
                    <a:pt x="37" y="5"/>
                  </a:lnTo>
                  <a:lnTo>
                    <a:pt x="42" y="4"/>
                  </a:lnTo>
                  <a:lnTo>
                    <a:pt x="43" y="2"/>
                  </a:lnTo>
                  <a:lnTo>
                    <a:pt x="42" y="1"/>
                  </a:lnTo>
                  <a:lnTo>
                    <a:pt x="40" y="0"/>
                  </a:lnTo>
                  <a:lnTo>
                    <a:pt x="37" y="0"/>
                  </a:lnTo>
                  <a:lnTo>
                    <a:pt x="34" y="0"/>
                  </a:lnTo>
                  <a:lnTo>
                    <a:pt x="30" y="1"/>
                  </a:lnTo>
                  <a:lnTo>
                    <a:pt x="26" y="1"/>
                  </a:lnTo>
                  <a:lnTo>
                    <a:pt x="21" y="2"/>
                  </a:lnTo>
                  <a:lnTo>
                    <a:pt x="17" y="2"/>
                  </a:lnTo>
                  <a:lnTo>
                    <a:pt x="11" y="2"/>
                  </a:lnTo>
                  <a:lnTo>
                    <a:pt x="5" y="2"/>
                  </a:lnTo>
                  <a:lnTo>
                    <a:pt x="0" y="5"/>
                  </a:lnTo>
                  <a:close/>
                </a:path>
              </a:pathLst>
            </a:custGeom>
            <a:solidFill>
              <a:srgbClr val="000000"/>
            </a:solidFill>
            <a:ln w="9525">
              <a:noFill/>
              <a:round/>
              <a:headEnd/>
              <a:tailEnd/>
            </a:ln>
          </p:spPr>
          <p:txBody>
            <a:bodyPr/>
            <a:lstStyle/>
            <a:p>
              <a:endParaRPr lang="en-US"/>
            </a:p>
          </p:txBody>
        </p:sp>
        <p:sp>
          <p:nvSpPr>
            <p:cNvPr id="10410" name="Freeform 198"/>
            <p:cNvSpPr>
              <a:spLocks/>
            </p:cNvSpPr>
            <p:nvPr/>
          </p:nvSpPr>
          <p:spPr bwMode="auto">
            <a:xfrm>
              <a:off x="2271" y="3761"/>
              <a:ext cx="59" cy="69"/>
            </a:xfrm>
            <a:custGeom>
              <a:avLst/>
              <a:gdLst>
                <a:gd name="T0" fmla="*/ 42 w 118"/>
                <a:gd name="T1" fmla="*/ 69 h 139"/>
                <a:gd name="T2" fmla="*/ 42 w 118"/>
                <a:gd name="T3" fmla="*/ 66 h 139"/>
                <a:gd name="T4" fmla="*/ 42 w 118"/>
                <a:gd name="T5" fmla="*/ 60 h 139"/>
                <a:gd name="T6" fmla="*/ 44 w 118"/>
                <a:gd name="T7" fmla="*/ 53 h 139"/>
                <a:gd name="T8" fmla="*/ 48 w 118"/>
                <a:gd name="T9" fmla="*/ 46 h 139"/>
                <a:gd name="T10" fmla="*/ 51 w 118"/>
                <a:gd name="T11" fmla="*/ 43 h 139"/>
                <a:gd name="T12" fmla="*/ 54 w 118"/>
                <a:gd name="T13" fmla="*/ 39 h 139"/>
                <a:gd name="T14" fmla="*/ 57 w 118"/>
                <a:gd name="T15" fmla="*/ 33 h 139"/>
                <a:gd name="T16" fmla="*/ 59 w 118"/>
                <a:gd name="T17" fmla="*/ 26 h 139"/>
                <a:gd name="T18" fmla="*/ 59 w 118"/>
                <a:gd name="T19" fmla="*/ 20 h 139"/>
                <a:gd name="T20" fmla="*/ 57 w 118"/>
                <a:gd name="T21" fmla="*/ 13 h 139"/>
                <a:gd name="T22" fmla="*/ 53 w 118"/>
                <a:gd name="T23" fmla="*/ 7 h 139"/>
                <a:gd name="T24" fmla="*/ 44 w 118"/>
                <a:gd name="T25" fmla="*/ 2 h 139"/>
                <a:gd name="T26" fmla="*/ 34 w 118"/>
                <a:gd name="T27" fmla="*/ 0 h 139"/>
                <a:gd name="T28" fmla="*/ 25 w 118"/>
                <a:gd name="T29" fmla="*/ 0 h 139"/>
                <a:gd name="T30" fmla="*/ 17 w 118"/>
                <a:gd name="T31" fmla="*/ 2 h 139"/>
                <a:gd name="T32" fmla="*/ 11 w 118"/>
                <a:gd name="T33" fmla="*/ 6 h 139"/>
                <a:gd name="T34" fmla="*/ 5 w 118"/>
                <a:gd name="T35" fmla="*/ 12 h 139"/>
                <a:gd name="T36" fmla="*/ 2 w 118"/>
                <a:gd name="T37" fmla="*/ 17 h 139"/>
                <a:gd name="T38" fmla="*/ 0 w 118"/>
                <a:gd name="T39" fmla="*/ 23 h 139"/>
                <a:gd name="T40" fmla="*/ 1 w 118"/>
                <a:gd name="T41" fmla="*/ 28 h 139"/>
                <a:gd name="T42" fmla="*/ 3 w 118"/>
                <a:gd name="T43" fmla="*/ 32 h 139"/>
                <a:gd name="T44" fmla="*/ 6 w 118"/>
                <a:gd name="T45" fmla="*/ 37 h 139"/>
                <a:gd name="T46" fmla="*/ 9 w 118"/>
                <a:gd name="T47" fmla="*/ 42 h 139"/>
                <a:gd name="T48" fmla="*/ 14 w 118"/>
                <a:gd name="T49" fmla="*/ 47 h 139"/>
                <a:gd name="T50" fmla="*/ 18 w 118"/>
                <a:gd name="T51" fmla="*/ 51 h 139"/>
                <a:gd name="T52" fmla="*/ 21 w 118"/>
                <a:gd name="T53" fmla="*/ 55 h 139"/>
                <a:gd name="T54" fmla="*/ 23 w 118"/>
                <a:gd name="T55" fmla="*/ 58 h 139"/>
                <a:gd name="T56" fmla="*/ 24 w 118"/>
                <a:gd name="T57" fmla="*/ 61 h 139"/>
                <a:gd name="T58" fmla="*/ 24 w 118"/>
                <a:gd name="T59" fmla="*/ 63 h 139"/>
                <a:gd name="T60" fmla="*/ 24 w 118"/>
                <a:gd name="T61" fmla="*/ 66 h 139"/>
                <a:gd name="T62" fmla="*/ 24 w 118"/>
                <a:gd name="T63" fmla="*/ 69 h 139"/>
                <a:gd name="T64" fmla="*/ 24 w 118"/>
                <a:gd name="T65" fmla="*/ 69 h 139"/>
                <a:gd name="T66" fmla="*/ 42 w 118"/>
                <a:gd name="T67" fmla="*/ 69 h 1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9"/>
                <a:gd name="T104" fmla="*/ 118 w 118"/>
                <a:gd name="T105" fmla="*/ 139 h 1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9">
                  <a:moveTo>
                    <a:pt x="83" y="139"/>
                  </a:moveTo>
                  <a:lnTo>
                    <a:pt x="83" y="133"/>
                  </a:lnTo>
                  <a:lnTo>
                    <a:pt x="84" y="121"/>
                  </a:lnTo>
                  <a:lnTo>
                    <a:pt x="88" y="106"/>
                  </a:lnTo>
                  <a:lnTo>
                    <a:pt x="96" y="93"/>
                  </a:lnTo>
                  <a:lnTo>
                    <a:pt x="101" y="87"/>
                  </a:lnTo>
                  <a:lnTo>
                    <a:pt x="108" y="78"/>
                  </a:lnTo>
                  <a:lnTo>
                    <a:pt x="114" y="66"/>
                  </a:lnTo>
                  <a:lnTo>
                    <a:pt x="118" y="53"/>
                  </a:lnTo>
                  <a:lnTo>
                    <a:pt x="118" y="40"/>
                  </a:lnTo>
                  <a:lnTo>
                    <a:pt x="114" y="26"/>
                  </a:lnTo>
                  <a:lnTo>
                    <a:pt x="105" y="15"/>
                  </a:lnTo>
                  <a:lnTo>
                    <a:pt x="88" y="5"/>
                  </a:lnTo>
                  <a:lnTo>
                    <a:pt x="67" y="0"/>
                  </a:lnTo>
                  <a:lnTo>
                    <a:pt x="50" y="1"/>
                  </a:lnTo>
                  <a:lnTo>
                    <a:pt x="33" y="5"/>
                  </a:lnTo>
                  <a:lnTo>
                    <a:pt x="21" y="13"/>
                  </a:lnTo>
                  <a:lnTo>
                    <a:pt x="10" y="24"/>
                  </a:lnTo>
                  <a:lnTo>
                    <a:pt x="3" y="35"/>
                  </a:lnTo>
                  <a:lnTo>
                    <a:pt x="0" y="47"/>
                  </a:lnTo>
                  <a:lnTo>
                    <a:pt x="1" y="56"/>
                  </a:lnTo>
                  <a:lnTo>
                    <a:pt x="5" y="65"/>
                  </a:lnTo>
                  <a:lnTo>
                    <a:pt x="12" y="74"/>
                  </a:lnTo>
                  <a:lnTo>
                    <a:pt x="18" y="85"/>
                  </a:lnTo>
                  <a:lnTo>
                    <a:pt x="27" y="94"/>
                  </a:lnTo>
                  <a:lnTo>
                    <a:pt x="35" y="103"/>
                  </a:lnTo>
                  <a:lnTo>
                    <a:pt x="42" y="111"/>
                  </a:lnTo>
                  <a:lnTo>
                    <a:pt x="46" y="117"/>
                  </a:lnTo>
                  <a:lnTo>
                    <a:pt x="48" y="122"/>
                  </a:lnTo>
                  <a:lnTo>
                    <a:pt x="48" y="127"/>
                  </a:lnTo>
                  <a:lnTo>
                    <a:pt x="48" y="133"/>
                  </a:lnTo>
                  <a:lnTo>
                    <a:pt x="48" y="138"/>
                  </a:lnTo>
                  <a:lnTo>
                    <a:pt x="48" y="139"/>
                  </a:lnTo>
                  <a:lnTo>
                    <a:pt x="83" y="139"/>
                  </a:lnTo>
                  <a:close/>
                </a:path>
              </a:pathLst>
            </a:custGeom>
            <a:solidFill>
              <a:srgbClr val="FFFF00"/>
            </a:solidFill>
            <a:ln w="9525">
              <a:noFill/>
              <a:round/>
              <a:headEnd/>
              <a:tailEnd/>
            </a:ln>
          </p:spPr>
          <p:txBody>
            <a:bodyPr/>
            <a:lstStyle/>
            <a:p>
              <a:endParaRPr lang="en-US"/>
            </a:p>
          </p:txBody>
        </p:sp>
        <p:sp>
          <p:nvSpPr>
            <p:cNvPr id="10411" name="Freeform 199"/>
            <p:cNvSpPr>
              <a:spLocks/>
            </p:cNvSpPr>
            <p:nvPr/>
          </p:nvSpPr>
          <p:spPr bwMode="auto">
            <a:xfrm>
              <a:off x="2268" y="3758"/>
              <a:ext cx="66" cy="72"/>
            </a:xfrm>
            <a:custGeom>
              <a:avLst/>
              <a:gdLst>
                <a:gd name="T0" fmla="*/ 45 w 133"/>
                <a:gd name="T1" fmla="*/ 69 h 143"/>
                <a:gd name="T2" fmla="*/ 49 w 133"/>
                <a:gd name="T3" fmla="*/ 59 h 143"/>
                <a:gd name="T4" fmla="*/ 58 w 133"/>
                <a:gd name="T5" fmla="*/ 49 h 143"/>
                <a:gd name="T6" fmla="*/ 65 w 133"/>
                <a:gd name="T7" fmla="*/ 38 h 143"/>
                <a:gd name="T8" fmla="*/ 66 w 133"/>
                <a:gd name="T9" fmla="*/ 26 h 143"/>
                <a:gd name="T10" fmla="*/ 63 w 133"/>
                <a:gd name="T11" fmla="*/ 15 h 143"/>
                <a:gd name="T12" fmla="*/ 57 w 133"/>
                <a:gd name="T13" fmla="*/ 8 h 143"/>
                <a:gd name="T14" fmla="*/ 52 w 133"/>
                <a:gd name="T15" fmla="*/ 5 h 143"/>
                <a:gd name="T16" fmla="*/ 45 w 133"/>
                <a:gd name="T17" fmla="*/ 2 h 143"/>
                <a:gd name="T18" fmla="*/ 36 w 133"/>
                <a:gd name="T19" fmla="*/ 0 h 143"/>
                <a:gd name="T20" fmla="*/ 23 w 133"/>
                <a:gd name="T21" fmla="*/ 1 h 143"/>
                <a:gd name="T22" fmla="*/ 9 w 133"/>
                <a:gd name="T23" fmla="*/ 9 h 143"/>
                <a:gd name="T24" fmla="*/ 1 w 133"/>
                <a:gd name="T25" fmla="*/ 20 h 143"/>
                <a:gd name="T26" fmla="*/ 2 w 133"/>
                <a:gd name="T27" fmla="*/ 36 h 143"/>
                <a:gd name="T28" fmla="*/ 10 w 133"/>
                <a:gd name="T29" fmla="*/ 49 h 143"/>
                <a:gd name="T30" fmla="*/ 17 w 133"/>
                <a:gd name="T31" fmla="*/ 56 h 143"/>
                <a:gd name="T32" fmla="*/ 23 w 133"/>
                <a:gd name="T33" fmla="*/ 61 h 143"/>
                <a:gd name="T34" fmla="*/ 26 w 133"/>
                <a:gd name="T35" fmla="*/ 67 h 143"/>
                <a:gd name="T36" fmla="*/ 28 w 133"/>
                <a:gd name="T37" fmla="*/ 71 h 143"/>
                <a:gd name="T38" fmla="*/ 29 w 133"/>
                <a:gd name="T39" fmla="*/ 62 h 143"/>
                <a:gd name="T40" fmla="*/ 21 w 133"/>
                <a:gd name="T41" fmla="*/ 55 h 143"/>
                <a:gd name="T42" fmla="*/ 15 w 133"/>
                <a:gd name="T43" fmla="*/ 50 h 143"/>
                <a:gd name="T44" fmla="*/ 10 w 133"/>
                <a:gd name="T45" fmla="*/ 43 h 143"/>
                <a:gd name="T46" fmla="*/ 7 w 133"/>
                <a:gd name="T47" fmla="*/ 36 h 143"/>
                <a:gd name="T48" fmla="*/ 6 w 133"/>
                <a:gd name="T49" fmla="*/ 26 h 143"/>
                <a:gd name="T50" fmla="*/ 10 w 133"/>
                <a:gd name="T51" fmla="*/ 16 h 143"/>
                <a:gd name="T52" fmla="*/ 19 w 133"/>
                <a:gd name="T53" fmla="*/ 9 h 143"/>
                <a:gd name="T54" fmla="*/ 31 w 133"/>
                <a:gd name="T55" fmla="*/ 5 h 143"/>
                <a:gd name="T56" fmla="*/ 45 w 133"/>
                <a:gd name="T57" fmla="*/ 7 h 143"/>
                <a:gd name="T58" fmla="*/ 55 w 133"/>
                <a:gd name="T59" fmla="*/ 13 h 143"/>
                <a:gd name="T60" fmla="*/ 59 w 133"/>
                <a:gd name="T61" fmla="*/ 22 h 143"/>
                <a:gd name="T62" fmla="*/ 60 w 133"/>
                <a:gd name="T63" fmla="*/ 33 h 143"/>
                <a:gd name="T64" fmla="*/ 56 w 133"/>
                <a:gd name="T65" fmla="*/ 43 h 143"/>
                <a:gd name="T66" fmla="*/ 49 w 133"/>
                <a:gd name="T67" fmla="*/ 50 h 143"/>
                <a:gd name="T68" fmla="*/ 44 w 133"/>
                <a:gd name="T69" fmla="*/ 57 h 143"/>
                <a:gd name="T70" fmla="*/ 43 w 133"/>
                <a:gd name="T71" fmla="*/ 65 h 14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3"/>
                <a:gd name="T109" fmla="*/ 0 h 143"/>
                <a:gd name="T110" fmla="*/ 133 w 133"/>
                <a:gd name="T111" fmla="*/ 143 h 14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3" h="143">
                  <a:moveTo>
                    <a:pt x="91" y="141"/>
                  </a:moveTo>
                  <a:lnTo>
                    <a:pt x="91" y="137"/>
                  </a:lnTo>
                  <a:lnTo>
                    <a:pt x="94" y="128"/>
                  </a:lnTo>
                  <a:lnTo>
                    <a:pt x="98" y="117"/>
                  </a:lnTo>
                  <a:lnTo>
                    <a:pt x="106" y="108"/>
                  </a:lnTo>
                  <a:lnTo>
                    <a:pt x="117" y="98"/>
                  </a:lnTo>
                  <a:lnTo>
                    <a:pt x="125" y="86"/>
                  </a:lnTo>
                  <a:lnTo>
                    <a:pt x="130" y="75"/>
                  </a:lnTo>
                  <a:lnTo>
                    <a:pt x="133" y="63"/>
                  </a:lnTo>
                  <a:lnTo>
                    <a:pt x="133" y="51"/>
                  </a:lnTo>
                  <a:lnTo>
                    <a:pt x="132" y="39"/>
                  </a:lnTo>
                  <a:lnTo>
                    <a:pt x="126" y="29"/>
                  </a:lnTo>
                  <a:lnTo>
                    <a:pt x="119" y="20"/>
                  </a:lnTo>
                  <a:lnTo>
                    <a:pt x="115" y="16"/>
                  </a:lnTo>
                  <a:lnTo>
                    <a:pt x="110" y="13"/>
                  </a:lnTo>
                  <a:lnTo>
                    <a:pt x="105" y="9"/>
                  </a:lnTo>
                  <a:lnTo>
                    <a:pt x="98" y="6"/>
                  </a:lnTo>
                  <a:lnTo>
                    <a:pt x="90" y="3"/>
                  </a:lnTo>
                  <a:lnTo>
                    <a:pt x="82" y="1"/>
                  </a:lnTo>
                  <a:lnTo>
                    <a:pt x="73" y="0"/>
                  </a:lnTo>
                  <a:lnTo>
                    <a:pt x="62" y="0"/>
                  </a:lnTo>
                  <a:lnTo>
                    <a:pt x="46" y="2"/>
                  </a:lnTo>
                  <a:lnTo>
                    <a:pt x="31" y="8"/>
                  </a:lnTo>
                  <a:lnTo>
                    <a:pt x="19" y="17"/>
                  </a:lnTo>
                  <a:lnTo>
                    <a:pt x="8" y="28"/>
                  </a:lnTo>
                  <a:lnTo>
                    <a:pt x="3" y="40"/>
                  </a:lnTo>
                  <a:lnTo>
                    <a:pt x="0" y="55"/>
                  </a:lnTo>
                  <a:lnTo>
                    <a:pt x="4" y="71"/>
                  </a:lnTo>
                  <a:lnTo>
                    <a:pt x="13" y="89"/>
                  </a:lnTo>
                  <a:lnTo>
                    <a:pt x="21" y="98"/>
                  </a:lnTo>
                  <a:lnTo>
                    <a:pt x="28" y="106"/>
                  </a:lnTo>
                  <a:lnTo>
                    <a:pt x="35" y="112"/>
                  </a:lnTo>
                  <a:lnTo>
                    <a:pt x="42" y="116"/>
                  </a:lnTo>
                  <a:lnTo>
                    <a:pt x="46" y="121"/>
                  </a:lnTo>
                  <a:lnTo>
                    <a:pt x="51" y="127"/>
                  </a:lnTo>
                  <a:lnTo>
                    <a:pt x="53" y="134"/>
                  </a:lnTo>
                  <a:lnTo>
                    <a:pt x="54" y="143"/>
                  </a:lnTo>
                  <a:lnTo>
                    <a:pt x="57" y="141"/>
                  </a:lnTo>
                  <a:lnTo>
                    <a:pt x="60" y="134"/>
                  </a:lnTo>
                  <a:lnTo>
                    <a:pt x="59" y="124"/>
                  </a:lnTo>
                  <a:lnTo>
                    <a:pt x="49" y="114"/>
                  </a:lnTo>
                  <a:lnTo>
                    <a:pt x="43" y="109"/>
                  </a:lnTo>
                  <a:lnTo>
                    <a:pt x="37" y="105"/>
                  </a:lnTo>
                  <a:lnTo>
                    <a:pt x="31" y="99"/>
                  </a:lnTo>
                  <a:lnTo>
                    <a:pt x="26" y="93"/>
                  </a:lnTo>
                  <a:lnTo>
                    <a:pt x="21" y="86"/>
                  </a:lnTo>
                  <a:lnTo>
                    <a:pt x="18" y="79"/>
                  </a:lnTo>
                  <a:lnTo>
                    <a:pt x="15" y="71"/>
                  </a:lnTo>
                  <a:lnTo>
                    <a:pt x="13" y="62"/>
                  </a:lnTo>
                  <a:lnTo>
                    <a:pt x="13" y="51"/>
                  </a:lnTo>
                  <a:lnTo>
                    <a:pt x="16" y="41"/>
                  </a:lnTo>
                  <a:lnTo>
                    <a:pt x="21" y="32"/>
                  </a:lnTo>
                  <a:lnTo>
                    <a:pt x="29" y="24"/>
                  </a:lnTo>
                  <a:lnTo>
                    <a:pt x="38" y="17"/>
                  </a:lnTo>
                  <a:lnTo>
                    <a:pt x="50" y="13"/>
                  </a:lnTo>
                  <a:lnTo>
                    <a:pt x="62" y="10"/>
                  </a:lnTo>
                  <a:lnTo>
                    <a:pt x="77" y="10"/>
                  </a:lnTo>
                  <a:lnTo>
                    <a:pt x="91" y="13"/>
                  </a:lnTo>
                  <a:lnTo>
                    <a:pt x="102" y="18"/>
                  </a:lnTo>
                  <a:lnTo>
                    <a:pt x="111" y="25"/>
                  </a:lnTo>
                  <a:lnTo>
                    <a:pt x="117" y="34"/>
                  </a:lnTo>
                  <a:lnTo>
                    <a:pt x="119" y="44"/>
                  </a:lnTo>
                  <a:lnTo>
                    <a:pt x="120" y="55"/>
                  </a:lnTo>
                  <a:lnTo>
                    <a:pt x="120" y="66"/>
                  </a:lnTo>
                  <a:lnTo>
                    <a:pt x="117" y="76"/>
                  </a:lnTo>
                  <a:lnTo>
                    <a:pt x="112" y="85"/>
                  </a:lnTo>
                  <a:lnTo>
                    <a:pt x="106" y="93"/>
                  </a:lnTo>
                  <a:lnTo>
                    <a:pt x="99" y="100"/>
                  </a:lnTo>
                  <a:lnTo>
                    <a:pt x="94" y="107"/>
                  </a:lnTo>
                  <a:lnTo>
                    <a:pt x="89" y="114"/>
                  </a:lnTo>
                  <a:lnTo>
                    <a:pt x="86" y="121"/>
                  </a:lnTo>
                  <a:lnTo>
                    <a:pt x="87" y="130"/>
                  </a:lnTo>
                  <a:lnTo>
                    <a:pt x="91" y="141"/>
                  </a:lnTo>
                  <a:close/>
                </a:path>
              </a:pathLst>
            </a:custGeom>
            <a:solidFill>
              <a:srgbClr val="000000"/>
            </a:solidFill>
            <a:ln w="9525">
              <a:noFill/>
              <a:round/>
              <a:headEnd/>
              <a:tailEnd/>
            </a:ln>
          </p:spPr>
          <p:txBody>
            <a:bodyPr/>
            <a:lstStyle/>
            <a:p>
              <a:endParaRPr lang="en-US"/>
            </a:p>
          </p:txBody>
        </p:sp>
        <p:sp>
          <p:nvSpPr>
            <p:cNvPr id="10412" name="Freeform 200"/>
            <p:cNvSpPr>
              <a:spLocks/>
            </p:cNvSpPr>
            <p:nvPr/>
          </p:nvSpPr>
          <p:spPr bwMode="auto">
            <a:xfrm>
              <a:off x="2293" y="3779"/>
              <a:ext cx="20" cy="27"/>
            </a:xfrm>
            <a:custGeom>
              <a:avLst/>
              <a:gdLst>
                <a:gd name="T0" fmla="*/ 11 w 39"/>
                <a:gd name="T1" fmla="*/ 0 h 54"/>
                <a:gd name="T2" fmla="*/ 10 w 39"/>
                <a:gd name="T3" fmla="*/ 0 h 54"/>
                <a:gd name="T4" fmla="*/ 8 w 39"/>
                <a:gd name="T5" fmla="*/ 1 h 54"/>
                <a:gd name="T6" fmla="*/ 5 w 39"/>
                <a:gd name="T7" fmla="*/ 2 h 54"/>
                <a:gd name="T8" fmla="*/ 3 w 39"/>
                <a:gd name="T9" fmla="*/ 3 h 54"/>
                <a:gd name="T10" fmla="*/ 1 w 39"/>
                <a:gd name="T11" fmla="*/ 3 h 54"/>
                <a:gd name="T12" fmla="*/ 0 w 39"/>
                <a:gd name="T13" fmla="*/ 5 h 54"/>
                <a:gd name="T14" fmla="*/ 1 w 39"/>
                <a:gd name="T15" fmla="*/ 6 h 54"/>
                <a:gd name="T16" fmla="*/ 3 w 39"/>
                <a:gd name="T17" fmla="*/ 7 h 54"/>
                <a:gd name="T18" fmla="*/ 9 w 39"/>
                <a:gd name="T19" fmla="*/ 10 h 54"/>
                <a:gd name="T20" fmla="*/ 12 w 39"/>
                <a:gd name="T21" fmla="*/ 11 h 54"/>
                <a:gd name="T22" fmla="*/ 12 w 39"/>
                <a:gd name="T23" fmla="*/ 13 h 54"/>
                <a:gd name="T24" fmla="*/ 8 w 39"/>
                <a:gd name="T25" fmla="*/ 14 h 54"/>
                <a:gd name="T26" fmla="*/ 5 w 39"/>
                <a:gd name="T27" fmla="*/ 18 h 54"/>
                <a:gd name="T28" fmla="*/ 4 w 39"/>
                <a:gd name="T29" fmla="*/ 21 h 54"/>
                <a:gd name="T30" fmla="*/ 7 w 39"/>
                <a:gd name="T31" fmla="*/ 25 h 54"/>
                <a:gd name="T32" fmla="*/ 12 w 39"/>
                <a:gd name="T33" fmla="*/ 27 h 54"/>
                <a:gd name="T34" fmla="*/ 11 w 39"/>
                <a:gd name="T35" fmla="*/ 26 h 54"/>
                <a:gd name="T36" fmla="*/ 10 w 39"/>
                <a:gd name="T37" fmla="*/ 23 h 54"/>
                <a:gd name="T38" fmla="*/ 10 w 39"/>
                <a:gd name="T39" fmla="*/ 19 h 54"/>
                <a:gd name="T40" fmla="*/ 14 w 39"/>
                <a:gd name="T41" fmla="*/ 17 h 54"/>
                <a:gd name="T42" fmla="*/ 18 w 39"/>
                <a:gd name="T43" fmla="*/ 15 h 54"/>
                <a:gd name="T44" fmla="*/ 20 w 39"/>
                <a:gd name="T45" fmla="*/ 12 h 54"/>
                <a:gd name="T46" fmla="*/ 19 w 39"/>
                <a:gd name="T47" fmla="*/ 10 h 54"/>
                <a:gd name="T48" fmla="*/ 17 w 39"/>
                <a:gd name="T49" fmla="*/ 7 h 54"/>
                <a:gd name="T50" fmla="*/ 13 w 39"/>
                <a:gd name="T51" fmla="*/ 7 h 54"/>
                <a:gd name="T52" fmla="*/ 10 w 39"/>
                <a:gd name="T53" fmla="*/ 5 h 54"/>
                <a:gd name="T54" fmla="*/ 8 w 39"/>
                <a:gd name="T55" fmla="*/ 3 h 54"/>
                <a:gd name="T56" fmla="*/ 11 w 39"/>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
                <a:gd name="T88" fmla="*/ 0 h 54"/>
                <a:gd name="T89" fmla="*/ 39 w 39"/>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 h="54">
                  <a:moveTo>
                    <a:pt x="21" y="0"/>
                  </a:moveTo>
                  <a:lnTo>
                    <a:pt x="20" y="0"/>
                  </a:lnTo>
                  <a:lnTo>
                    <a:pt x="16" y="1"/>
                  </a:lnTo>
                  <a:lnTo>
                    <a:pt x="10" y="3"/>
                  </a:lnTo>
                  <a:lnTo>
                    <a:pt x="6" y="5"/>
                  </a:lnTo>
                  <a:lnTo>
                    <a:pt x="2" y="7"/>
                  </a:lnTo>
                  <a:lnTo>
                    <a:pt x="0" y="9"/>
                  </a:lnTo>
                  <a:lnTo>
                    <a:pt x="1" y="12"/>
                  </a:lnTo>
                  <a:lnTo>
                    <a:pt x="6" y="14"/>
                  </a:lnTo>
                  <a:lnTo>
                    <a:pt x="18" y="19"/>
                  </a:lnTo>
                  <a:lnTo>
                    <a:pt x="24" y="22"/>
                  </a:lnTo>
                  <a:lnTo>
                    <a:pt x="24" y="26"/>
                  </a:lnTo>
                  <a:lnTo>
                    <a:pt x="16" y="29"/>
                  </a:lnTo>
                  <a:lnTo>
                    <a:pt x="9" y="35"/>
                  </a:lnTo>
                  <a:lnTo>
                    <a:pt x="8" y="42"/>
                  </a:lnTo>
                  <a:lnTo>
                    <a:pt x="14" y="50"/>
                  </a:lnTo>
                  <a:lnTo>
                    <a:pt x="24" y="54"/>
                  </a:lnTo>
                  <a:lnTo>
                    <a:pt x="22" y="52"/>
                  </a:lnTo>
                  <a:lnTo>
                    <a:pt x="20" y="45"/>
                  </a:lnTo>
                  <a:lnTo>
                    <a:pt x="20" y="38"/>
                  </a:lnTo>
                  <a:lnTo>
                    <a:pt x="28" y="34"/>
                  </a:lnTo>
                  <a:lnTo>
                    <a:pt x="36" y="30"/>
                  </a:lnTo>
                  <a:lnTo>
                    <a:pt x="39" y="24"/>
                  </a:lnTo>
                  <a:lnTo>
                    <a:pt x="38" y="20"/>
                  </a:lnTo>
                  <a:lnTo>
                    <a:pt x="33" y="15"/>
                  </a:lnTo>
                  <a:lnTo>
                    <a:pt x="26" y="13"/>
                  </a:lnTo>
                  <a:lnTo>
                    <a:pt x="20" y="9"/>
                  </a:lnTo>
                  <a:lnTo>
                    <a:pt x="16" y="6"/>
                  </a:lnTo>
                  <a:lnTo>
                    <a:pt x="21" y="0"/>
                  </a:lnTo>
                  <a:close/>
                </a:path>
              </a:pathLst>
            </a:custGeom>
            <a:solidFill>
              <a:srgbClr val="000000"/>
            </a:solidFill>
            <a:ln w="9525">
              <a:noFill/>
              <a:round/>
              <a:headEnd/>
              <a:tailEnd/>
            </a:ln>
          </p:spPr>
          <p:txBody>
            <a:bodyPr/>
            <a:lstStyle/>
            <a:p>
              <a:endParaRPr lang="en-US"/>
            </a:p>
          </p:txBody>
        </p:sp>
        <p:sp>
          <p:nvSpPr>
            <p:cNvPr id="10413" name="Freeform 201"/>
            <p:cNvSpPr>
              <a:spLocks/>
            </p:cNvSpPr>
            <p:nvPr/>
          </p:nvSpPr>
          <p:spPr bwMode="auto">
            <a:xfrm>
              <a:off x="2342" y="3758"/>
              <a:ext cx="22" cy="12"/>
            </a:xfrm>
            <a:custGeom>
              <a:avLst/>
              <a:gdLst>
                <a:gd name="T0" fmla="*/ 0 w 44"/>
                <a:gd name="T1" fmla="*/ 12 h 23"/>
                <a:gd name="T2" fmla="*/ 1 w 44"/>
                <a:gd name="T3" fmla="*/ 11 h 23"/>
                <a:gd name="T4" fmla="*/ 3 w 44"/>
                <a:gd name="T5" fmla="*/ 9 h 23"/>
                <a:gd name="T6" fmla="*/ 6 w 44"/>
                <a:gd name="T7" fmla="*/ 7 h 23"/>
                <a:gd name="T8" fmla="*/ 10 w 44"/>
                <a:gd name="T9" fmla="*/ 4 h 23"/>
                <a:gd name="T10" fmla="*/ 13 w 44"/>
                <a:gd name="T11" fmla="*/ 1 h 23"/>
                <a:gd name="T12" fmla="*/ 17 w 44"/>
                <a:gd name="T13" fmla="*/ 0 h 23"/>
                <a:gd name="T14" fmla="*/ 20 w 44"/>
                <a:gd name="T15" fmla="*/ 0 h 23"/>
                <a:gd name="T16" fmla="*/ 22 w 44"/>
                <a:gd name="T17" fmla="*/ 2 h 23"/>
                <a:gd name="T18" fmla="*/ 22 w 44"/>
                <a:gd name="T19" fmla="*/ 4 h 23"/>
                <a:gd name="T20" fmla="*/ 20 w 44"/>
                <a:gd name="T21" fmla="*/ 7 h 23"/>
                <a:gd name="T22" fmla="*/ 16 w 44"/>
                <a:gd name="T23" fmla="*/ 8 h 23"/>
                <a:gd name="T24" fmla="*/ 12 w 44"/>
                <a:gd name="T25" fmla="*/ 9 h 23"/>
                <a:gd name="T26" fmla="*/ 7 w 44"/>
                <a:gd name="T27" fmla="*/ 11 h 23"/>
                <a:gd name="T28" fmla="*/ 4 w 44"/>
                <a:gd name="T29" fmla="*/ 11 h 23"/>
                <a:gd name="T30" fmla="*/ 1 w 44"/>
                <a:gd name="T31" fmla="*/ 12 h 23"/>
                <a:gd name="T32" fmla="*/ 0 w 44"/>
                <a:gd name="T33" fmla="*/ 1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0" y="23"/>
                  </a:moveTo>
                  <a:lnTo>
                    <a:pt x="1" y="22"/>
                  </a:lnTo>
                  <a:lnTo>
                    <a:pt x="6" y="17"/>
                  </a:lnTo>
                  <a:lnTo>
                    <a:pt x="11" y="13"/>
                  </a:lnTo>
                  <a:lnTo>
                    <a:pt x="19" y="7"/>
                  </a:lnTo>
                  <a:lnTo>
                    <a:pt x="26" y="2"/>
                  </a:lnTo>
                  <a:lnTo>
                    <a:pt x="34" y="0"/>
                  </a:lnTo>
                  <a:lnTo>
                    <a:pt x="40" y="0"/>
                  </a:lnTo>
                  <a:lnTo>
                    <a:pt x="44" y="3"/>
                  </a:lnTo>
                  <a:lnTo>
                    <a:pt x="44" y="8"/>
                  </a:lnTo>
                  <a:lnTo>
                    <a:pt x="39" y="13"/>
                  </a:lnTo>
                  <a:lnTo>
                    <a:pt x="32" y="16"/>
                  </a:lnTo>
                  <a:lnTo>
                    <a:pt x="24" y="18"/>
                  </a:lnTo>
                  <a:lnTo>
                    <a:pt x="15" y="21"/>
                  </a:lnTo>
                  <a:lnTo>
                    <a:pt x="8" y="22"/>
                  </a:lnTo>
                  <a:lnTo>
                    <a:pt x="2" y="23"/>
                  </a:lnTo>
                  <a:lnTo>
                    <a:pt x="0" y="23"/>
                  </a:lnTo>
                  <a:close/>
                </a:path>
              </a:pathLst>
            </a:custGeom>
            <a:solidFill>
              <a:srgbClr val="000000"/>
            </a:solidFill>
            <a:ln w="9525">
              <a:noFill/>
              <a:round/>
              <a:headEnd/>
              <a:tailEnd/>
            </a:ln>
          </p:spPr>
          <p:txBody>
            <a:bodyPr/>
            <a:lstStyle/>
            <a:p>
              <a:endParaRPr lang="en-US"/>
            </a:p>
          </p:txBody>
        </p:sp>
        <p:sp>
          <p:nvSpPr>
            <p:cNvPr id="10414" name="Freeform 202"/>
            <p:cNvSpPr>
              <a:spLocks/>
            </p:cNvSpPr>
            <p:nvPr/>
          </p:nvSpPr>
          <p:spPr bwMode="auto">
            <a:xfrm>
              <a:off x="2349" y="3782"/>
              <a:ext cx="20" cy="6"/>
            </a:xfrm>
            <a:custGeom>
              <a:avLst/>
              <a:gdLst>
                <a:gd name="T0" fmla="*/ 0 w 40"/>
                <a:gd name="T1" fmla="*/ 3 h 14"/>
                <a:gd name="T2" fmla="*/ 1 w 40"/>
                <a:gd name="T3" fmla="*/ 3 h 14"/>
                <a:gd name="T4" fmla="*/ 3 w 40"/>
                <a:gd name="T5" fmla="*/ 3 h 14"/>
                <a:gd name="T6" fmla="*/ 6 w 40"/>
                <a:gd name="T7" fmla="*/ 1 h 14"/>
                <a:gd name="T8" fmla="*/ 10 w 40"/>
                <a:gd name="T9" fmla="*/ 0 h 14"/>
                <a:gd name="T10" fmla="*/ 14 w 40"/>
                <a:gd name="T11" fmla="*/ 0 h 14"/>
                <a:gd name="T12" fmla="*/ 17 w 40"/>
                <a:gd name="T13" fmla="*/ 0 h 14"/>
                <a:gd name="T14" fmla="*/ 20 w 40"/>
                <a:gd name="T15" fmla="*/ 1 h 14"/>
                <a:gd name="T16" fmla="*/ 20 w 40"/>
                <a:gd name="T17" fmla="*/ 3 h 14"/>
                <a:gd name="T18" fmla="*/ 19 w 40"/>
                <a:gd name="T19" fmla="*/ 5 h 14"/>
                <a:gd name="T20" fmla="*/ 17 w 40"/>
                <a:gd name="T21" fmla="*/ 6 h 14"/>
                <a:gd name="T22" fmla="*/ 13 w 40"/>
                <a:gd name="T23" fmla="*/ 6 h 14"/>
                <a:gd name="T24" fmla="*/ 10 w 40"/>
                <a:gd name="T25" fmla="*/ 6 h 14"/>
                <a:gd name="T26" fmla="*/ 6 w 40"/>
                <a:gd name="T27" fmla="*/ 5 h 14"/>
                <a:gd name="T28" fmla="*/ 3 w 40"/>
                <a:gd name="T29" fmla="*/ 4 h 14"/>
                <a:gd name="T30" fmla="*/ 1 w 40"/>
                <a:gd name="T31" fmla="*/ 4 h 14"/>
                <a:gd name="T32" fmla="*/ 0 w 40"/>
                <a:gd name="T33" fmla="*/ 3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4"/>
                <a:gd name="T53" fmla="*/ 40 w 40"/>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4">
                  <a:moveTo>
                    <a:pt x="0" y="8"/>
                  </a:moveTo>
                  <a:lnTo>
                    <a:pt x="2" y="7"/>
                  </a:lnTo>
                  <a:lnTo>
                    <a:pt x="6" y="6"/>
                  </a:lnTo>
                  <a:lnTo>
                    <a:pt x="13" y="3"/>
                  </a:lnTo>
                  <a:lnTo>
                    <a:pt x="20" y="1"/>
                  </a:lnTo>
                  <a:lnTo>
                    <a:pt x="28" y="0"/>
                  </a:lnTo>
                  <a:lnTo>
                    <a:pt x="34" y="0"/>
                  </a:lnTo>
                  <a:lnTo>
                    <a:pt x="39" y="2"/>
                  </a:lnTo>
                  <a:lnTo>
                    <a:pt x="40" y="7"/>
                  </a:lnTo>
                  <a:lnTo>
                    <a:pt x="38" y="12"/>
                  </a:lnTo>
                  <a:lnTo>
                    <a:pt x="33" y="14"/>
                  </a:lnTo>
                  <a:lnTo>
                    <a:pt x="26" y="14"/>
                  </a:lnTo>
                  <a:lnTo>
                    <a:pt x="19" y="14"/>
                  </a:lnTo>
                  <a:lnTo>
                    <a:pt x="12" y="12"/>
                  </a:lnTo>
                  <a:lnTo>
                    <a:pt x="5" y="10"/>
                  </a:lnTo>
                  <a:lnTo>
                    <a:pt x="1" y="9"/>
                  </a:lnTo>
                  <a:lnTo>
                    <a:pt x="0" y="8"/>
                  </a:lnTo>
                  <a:close/>
                </a:path>
              </a:pathLst>
            </a:custGeom>
            <a:solidFill>
              <a:srgbClr val="000000"/>
            </a:solidFill>
            <a:ln w="9525">
              <a:noFill/>
              <a:round/>
              <a:headEnd/>
              <a:tailEnd/>
            </a:ln>
          </p:spPr>
          <p:txBody>
            <a:bodyPr/>
            <a:lstStyle/>
            <a:p>
              <a:endParaRPr lang="en-US"/>
            </a:p>
          </p:txBody>
        </p:sp>
        <p:sp>
          <p:nvSpPr>
            <p:cNvPr id="10415" name="Freeform 203"/>
            <p:cNvSpPr>
              <a:spLocks/>
            </p:cNvSpPr>
            <p:nvPr/>
          </p:nvSpPr>
          <p:spPr bwMode="auto">
            <a:xfrm>
              <a:off x="2349" y="3802"/>
              <a:ext cx="20" cy="10"/>
            </a:xfrm>
            <a:custGeom>
              <a:avLst/>
              <a:gdLst>
                <a:gd name="T0" fmla="*/ 0 w 39"/>
                <a:gd name="T1" fmla="*/ 0 h 21"/>
                <a:gd name="T2" fmla="*/ 1 w 39"/>
                <a:gd name="T3" fmla="*/ 0 h 21"/>
                <a:gd name="T4" fmla="*/ 4 w 39"/>
                <a:gd name="T5" fmla="*/ 0 h 21"/>
                <a:gd name="T6" fmla="*/ 7 w 39"/>
                <a:gd name="T7" fmla="*/ 1 h 21"/>
                <a:gd name="T8" fmla="*/ 11 w 39"/>
                <a:gd name="T9" fmla="*/ 2 h 21"/>
                <a:gd name="T10" fmla="*/ 15 w 39"/>
                <a:gd name="T11" fmla="*/ 3 h 21"/>
                <a:gd name="T12" fmla="*/ 18 w 39"/>
                <a:gd name="T13" fmla="*/ 5 h 21"/>
                <a:gd name="T14" fmla="*/ 20 w 39"/>
                <a:gd name="T15" fmla="*/ 6 h 21"/>
                <a:gd name="T16" fmla="*/ 19 w 39"/>
                <a:gd name="T17" fmla="*/ 8 h 21"/>
                <a:gd name="T18" fmla="*/ 17 w 39"/>
                <a:gd name="T19" fmla="*/ 10 h 21"/>
                <a:gd name="T20" fmla="*/ 14 w 39"/>
                <a:gd name="T21" fmla="*/ 10 h 21"/>
                <a:gd name="T22" fmla="*/ 10 w 39"/>
                <a:gd name="T23" fmla="*/ 9 h 21"/>
                <a:gd name="T24" fmla="*/ 8 w 39"/>
                <a:gd name="T25" fmla="*/ 7 h 21"/>
                <a:gd name="T26" fmla="*/ 5 w 39"/>
                <a:gd name="T27" fmla="*/ 5 h 21"/>
                <a:gd name="T28" fmla="*/ 2 w 39"/>
                <a:gd name="T29" fmla="*/ 2 h 21"/>
                <a:gd name="T30" fmla="*/ 1 w 39"/>
                <a:gd name="T31" fmla="*/ 0 h 21"/>
                <a:gd name="T32" fmla="*/ 0 w 39"/>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21"/>
                <a:gd name="T53" fmla="*/ 39 w 39"/>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21">
                  <a:moveTo>
                    <a:pt x="0" y="0"/>
                  </a:moveTo>
                  <a:lnTo>
                    <a:pt x="2" y="0"/>
                  </a:lnTo>
                  <a:lnTo>
                    <a:pt x="7" y="1"/>
                  </a:lnTo>
                  <a:lnTo>
                    <a:pt x="14" y="3"/>
                  </a:lnTo>
                  <a:lnTo>
                    <a:pt x="22" y="5"/>
                  </a:lnTo>
                  <a:lnTo>
                    <a:pt x="30" y="7"/>
                  </a:lnTo>
                  <a:lnTo>
                    <a:pt x="35" y="10"/>
                  </a:lnTo>
                  <a:lnTo>
                    <a:pt x="39" y="13"/>
                  </a:lnTo>
                  <a:lnTo>
                    <a:pt x="38" y="16"/>
                  </a:lnTo>
                  <a:lnTo>
                    <a:pt x="33" y="20"/>
                  </a:lnTo>
                  <a:lnTo>
                    <a:pt x="27" y="21"/>
                  </a:lnTo>
                  <a:lnTo>
                    <a:pt x="20" y="19"/>
                  </a:lnTo>
                  <a:lnTo>
                    <a:pt x="15" y="14"/>
                  </a:lnTo>
                  <a:lnTo>
                    <a:pt x="9" y="10"/>
                  </a:lnTo>
                  <a:lnTo>
                    <a:pt x="4" y="5"/>
                  </a:lnTo>
                  <a:lnTo>
                    <a:pt x="1" y="1"/>
                  </a:lnTo>
                  <a:lnTo>
                    <a:pt x="0" y="0"/>
                  </a:lnTo>
                  <a:close/>
                </a:path>
              </a:pathLst>
            </a:custGeom>
            <a:solidFill>
              <a:srgbClr val="000000"/>
            </a:solidFill>
            <a:ln w="9525">
              <a:noFill/>
              <a:round/>
              <a:headEnd/>
              <a:tailEnd/>
            </a:ln>
          </p:spPr>
          <p:txBody>
            <a:bodyPr/>
            <a:lstStyle/>
            <a:p>
              <a:endParaRPr lang="en-US"/>
            </a:p>
          </p:txBody>
        </p:sp>
        <p:sp>
          <p:nvSpPr>
            <p:cNvPr id="10416" name="Freeform 204"/>
            <p:cNvSpPr>
              <a:spLocks/>
            </p:cNvSpPr>
            <p:nvPr/>
          </p:nvSpPr>
          <p:spPr bwMode="auto">
            <a:xfrm>
              <a:off x="2241" y="3760"/>
              <a:ext cx="22" cy="11"/>
            </a:xfrm>
            <a:custGeom>
              <a:avLst/>
              <a:gdLst>
                <a:gd name="T0" fmla="*/ 22 w 44"/>
                <a:gd name="T1" fmla="*/ 11 h 23"/>
                <a:gd name="T2" fmla="*/ 22 w 44"/>
                <a:gd name="T3" fmla="*/ 11 h 23"/>
                <a:gd name="T4" fmla="*/ 19 w 44"/>
                <a:gd name="T5" fmla="*/ 9 h 23"/>
                <a:gd name="T6" fmla="*/ 16 w 44"/>
                <a:gd name="T7" fmla="*/ 6 h 23"/>
                <a:gd name="T8" fmla="*/ 12 w 44"/>
                <a:gd name="T9" fmla="*/ 4 h 23"/>
                <a:gd name="T10" fmla="*/ 9 w 44"/>
                <a:gd name="T11" fmla="*/ 2 h 23"/>
                <a:gd name="T12" fmla="*/ 5 w 44"/>
                <a:gd name="T13" fmla="*/ 0 h 23"/>
                <a:gd name="T14" fmla="*/ 2 w 44"/>
                <a:gd name="T15" fmla="*/ 0 h 23"/>
                <a:gd name="T16" fmla="*/ 0 w 44"/>
                <a:gd name="T17" fmla="*/ 2 h 23"/>
                <a:gd name="T18" fmla="*/ 0 w 44"/>
                <a:gd name="T19" fmla="*/ 4 h 23"/>
                <a:gd name="T20" fmla="*/ 3 w 44"/>
                <a:gd name="T21" fmla="*/ 6 h 23"/>
                <a:gd name="T22" fmla="*/ 6 w 44"/>
                <a:gd name="T23" fmla="*/ 8 h 23"/>
                <a:gd name="T24" fmla="*/ 10 w 44"/>
                <a:gd name="T25" fmla="*/ 9 h 23"/>
                <a:gd name="T26" fmla="*/ 14 w 44"/>
                <a:gd name="T27" fmla="*/ 10 h 23"/>
                <a:gd name="T28" fmla="*/ 18 w 44"/>
                <a:gd name="T29" fmla="*/ 11 h 23"/>
                <a:gd name="T30" fmla="*/ 21 w 44"/>
                <a:gd name="T31" fmla="*/ 11 h 23"/>
                <a:gd name="T32" fmla="*/ 22 w 44"/>
                <a:gd name="T33" fmla="*/ 11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23"/>
                <a:gd name="T53" fmla="*/ 44 w 44"/>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23">
                  <a:moveTo>
                    <a:pt x="44" y="23"/>
                  </a:moveTo>
                  <a:lnTo>
                    <a:pt x="43" y="22"/>
                  </a:lnTo>
                  <a:lnTo>
                    <a:pt x="38" y="19"/>
                  </a:lnTo>
                  <a:lnTo>
                    <a:pt x="32" y="13"/>
                  </a:lnTo>
                  <a:lnTo>
                    <a:pt x="24" y="8"/>
                  </a:lnTo>
                  <a:lnTo>
                    <a:pt x="17" y="4"/>
                  </a:lnTo>
                  <a:lnTo>
                    <a:pt x="9" y="0"/>
                  </a:lnTo>
                  <a:lnTo>
                    <a:pt x="4" y="0"/>
                  </a:lnTo>
                  <a:lnTo>
                    <a:pt x="0" y="4"/>
                  </a:lnTo>
                  <a:lnTo>
                    <a:pt x="0" y="8"/>
                  </a:lnTo>
                  <a:lnTo>
                    <a:pt x="5" y="13"/>
                  </a:lnTo>
                  <a:lnTo>
                    <a:pt x="12" y="16"/>
                  </a:lnTo>
                  <a:lnTo>
                    <a:pt x="20" y="19"/>
                  </a:lnTo>
                  <a:lnTo>
                    <a:pt x="29" y="21"/>
                  </a:lnTo>
                  <a:lnTo>
                    <a:pt x="36" y="22"/>
                  </a:lnTo>
                  <a:lnTo>
                    <a:pt x="42" y="23"/>
                  </a:lnTo>
                  <a:lnTo>
                    <a:pt x="44" y="23"/>
                  </a:lnTo>
                  <a:close/>
                </a:path>
              </a:pathLst>
            </a:custGeom>
            <a:solidFill>
              <a:srgbClr val="000000"/>
            </a:solidFill>
            <a:ln w="9525">
              <a:noFill/>
              <a:round/>
              <a:headEnd/>
              <a:tailEnd/>
            </a:ln>
          </p:spPr>
          <p:txBody>
            <a:bodyPr/>
            <a:lstStyle/>
            <a:p>
              <a:endParaRPr lang="en-US"/>
            </a:p>
          </p:txBody>
        </p:sp>
        <p:sp>
          <p:nvSpPr>
            <p:cNvPr id="10417" name="Freeform 205"/>
            <p:cNvSpPr>
              <a:spLocks/>
            </p:cNvSpPr>
            <p:nvPr/>
          </p:nvSpPr>
          <p:spPr bwMode="auto">
            <a:xfrm>
              <a:off x="2235" y="3783"/>
              <a:ext cx="22" cy="7"/>
            </a:xfrm>
            <a:custGeom>
              <a:avLst/>
              <a:gdLst>
                <a:gd name="T0" fmla="*/ 22 w 42"/>
                <a:gd name="T1" fmla="*/ 5 h 14"/>
                <a:gd name="T2" fmla="*/ 21 w 42"/>
                <a:gd name="T3" fmla="*/ 4 h 14"/>
                <a:gd name="T4" fmla="*/ 18 w 42"/>
                <a:gd name="T5" fmla="*/ 3 h 14"/>
                <a:gd name="T6" fmla="*/ 15 w 42"/>
                <a:gd name="T7" fmla="*/ 2 h 14"/>
                <a:gd name="T8" fmla="*/ 10 w 42"/>
                <a:gd name="T9" fmla="*/ 1 h 14"/>
                <a:gd name="T10" fmla="*/ 6 w 42"/>
                <a:gd name="T11" fmla="*/ 0 h 14"/>
                <a:gd name="T12" fmla="*/ 3 w 42"/>
                <a:gd name="T13" fmla="*/ 0 h 14"/>
                <a:gd name="T14" fmla="*/ 1 w 42"/>
                <a:gd name="T15" fmla="*/ 2 h 14"/>
                <a:gd name="T16" fmla="*/ 0 w 42"/>
                <a:gd name="T17" fmla="*/ 4 h 14"/>
                <a:gd name="T18" fmla="*/ 1 w 42"/>
                <a:gd name="T19" fmla="*/ 6 h 14"/>
                <a:gd name="T20" fmla="*/ 4 w 42"/>
                <a:gd name="T21" fmla="*/ 7 h 14"/>
                <a:gd name="T22" fmla="*/ 8 w 42"/>
                <a:gd name="T23" fmla="*/ 7 h 14"/>
                <a:gd name="T24" fmla="*/ 11 w 42"/>
                <a:gd name="T25" fmla="*/ 7 h 14"/>
                <a:gd name="T26" fmla="*/ 16 w 42"/>
                <a:gd name="T27" fmla="*/ 6 h 14"/>
                <a:gd name="T28" fmla="*/ 19 w 42"/>
                <a:gd name="T29" fmla="*/ 6 h 14"/>
                <a:gd name="T30" fmla="*/ 21 w 42"/>
                <a:gd name="T31" fmla="*/ 5 h 14"/>
                <a:gd name="T32" fmla="*/ 22 w 42"/>
                <a:gd name="T33" fmla="*/ 5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14"/>
                <a:gd name="T53" fmla="*/ 42 w 42"/>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14">
                  <a:moveTo>
                    <a:pt x="42" y="9"/>
                  </a:moveTo>
                  <a:lnTo>
                    <a:pt x="40" y="7"/>
                  </a:lnTo>
                  <a:lnTo>
                    <a:pt x="35" y="6"/>
                  </a:lnTo>
                  <a:lnTo>
                    <a:pt x="28" y="4"/>
                  </a:lnTo>
                  <a:lnTo>
                    <a:pt x="19" y="2"/>
                  </a:lnTo>
                  <a:lnTo>
                    <a:pt x="11" y="0"/>
                  </a:lnTo>
                  <a:lnTo>
                    <a:pt x="5" y="0"/>
                  </a:lnTo>
                  <a:lnTo>
                    <a:pt x="1" y="3"/>
                  </a:lnTo>
                  <a:lnTo>
                    <a:pt x="0" y="7"/>
                  </a:lnTo>
                  <a:lnTo>
                    <a:pt x="2" y="12"/>
                  </a:lnTo>
                  <a:lnTo>
                    <a:pt x="8" y="14"/>
                  </a:lnTo>
                  <a:lnTo>
                    <a:pt x="15" y="14"/>
                  </a:lnTo>
                  <a:lnTo>
                    <a:pt x="21" y="14"/>
                  </a:lnTo>
                  <a:lnTo>
                    <a:pt x="30" y="12"/>
                  </a:lnTo>
                  <a:lnTo>
                    <a:pt x="36" y="11"/>
                  </a:lnTo>
                  <a:lnTo>
                    <a:pt x="40" y="10"/>
                  </a:lnTo>
                  <a:lnTo>
                    <a:pt x="42" y="9"/>
                  </a:lnTo>
                  <a:close/>
                </a:path>
              </a:pathLst>
            </a:custGeom>
            <a:solidFill>
              <a:srgbClr val="000000"/>
            </a:solidFill>
            <a:ln w="9525">
              <a:noFill/>
              <a:round/>
              <a:headEnd/>
              <a:tailEnd/>
            </a:ln>
          </p:spPr>
          <p:txBody>
            <a:bodyPr/>
            <a:lstStyle/>
            <a:p>
              <a:endParaRPr lang="en-US"/>
            </a:p>
          </p:txBody>
        </p:sp>
        <p:sp>
          <p:nvSpPr>
            <p:cNvPr id="10418" name="Freeform 206"/>
            <p:cNvSpPr>
              <a:spLocks/>
            </p:cNvSpPr>
            <p:nvPr/>
          </p:nvSpPr>
          <p:spPr bwMode="auto">
            <a:xfrm>
              <a:off x="2238" y="3805"/>
              <a:ext cx="20" cy="11"/>
            </a:xfrm>
            <a:custGeom>
              <a:avLst/>
              <a:gdLst>
                <a:gd name="T0" fmla="*/ 20 w 40"/>
                <a:gd name="T1" fmla="*/ 0 h 22"/>
                <a:gd name="T2" fmla="*/ 19 w 40"/>
                <a:gd name="T3" fmla="*/ 0 h 22"/>
                <a:gd name="T4" fmla="*/ 17 w 40"/>
                <a:gd name="T5" fmla="*/ 1 h 22"/>
                <a:gd name="T6" fmla="*/ 13 w 40"/>
                <a:gd name="T7" fmla="*/ 1 h 22"/>
                <a:gd name="T8" fmla="*/ 9 w 40"/>
                <a:gd name="T9" fmla="*/ 3 h 22"/>
                <a:gd name="T10" fmla="*/ 5 w 40"/>
                <a:gd name="T11" fmla="*/ 3 h 22"/>
                <a:gd name="T12" fmla="*/ 2 w 40"/>
                <a:gd name="T13" fmla="*/ 6 h 22"/>
                <a:gd name="T14" fmla="*/ 0 w 40"/>
                <a:gd name="T15" fmla="*/ 7 h 22"/>
                <a:gd name="T16" fmla="*/ 1 w 40"/>
                <a:gd name="T17" fmla="*/ 9 h 22"/>
                <a:gd name="T18" fmla="*/ 3 w 40"/>
                <a:gd name="T19" fmla="*/ 11 h 22"/>
                <a:gd name="T20" fmla="*/ 6 w 40"/>
                <a:gd name="T21" fmla="*/ 11 h 22"/>
                <a:gd name="T22" fmla="*/ 10 w 40"/>
                <a:gd name="T23" fmla="*/ 10 h 22"/>
                <a:gd name="T24" fmla="*/ 12 w 40"/>
                <a:gd name="T25" fmla="*/ 7 h 22"/>
                <a:gd name="T26" fmla="*/ 15 w 40"/>
                <a:gd name="T27" fmla="*/ 5 h 22"/>
                <a:gd name="T28" fmla="*/ 18 w 40"/>
                <a:gd name="T29" fmla="*/ 3 h 22"/>
                <a:gd name="T30" fmla="*/ 19 w 40"/>
                <a:gd name="T31" fmla="*/ 1 h 22"/>
                <a:gd name="T32" fmla="*/ 20 w 40"/>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22"/>
                <a:gd name="T53" fmla="*/ 40 w 40"/>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22">
                  <a:moveTo>
                    <a:pt x="40" y="0"/>
                  </a:moveTo>
                  <a:lnTo>
                    <a:pt x="37" y="0"/>
                  </a:lnTo>
                  <a:lnTo>
                    <a:pt x="33" y="1"/>
                  </a:lnTo>
                  <a:lnTo>
                    <a:pt x="26" y="3"/>
                  </a:lnTo>
                  <a:lnTo>
                    <a:pt x="18" y="5"/>
                  </a:lnTo>
                  <a:lnTo>
                    <a:pt x="10" y="7"/>
                  </a:lnTo>
                  <a:lnTo>
                    <a:pt x="4" y="11"/>
                  </a:lnTo>
                  <a:lnTo>
                    <a:pt x="0" y="14"/>
                  </a:lnTo>
                  <a:lnTo>
                    <a:pt x="1" y="18"/>
                  </a:lnTo>
                  <a:lnTo>
                    <a:pt x="6" y="21"/>
                  </a:lnTo>
                  <a:lnTo>
                    <a:pt x="12" y="22"/>
                  </a:lnTo>
                  <a:lnTo>
                    <a:pt x="19" y="19"/>
                  </a:lnTo>
                  <a:lnTo>
                    <a:pt x="25" y="15"/>
                  </a:lnTo>
                  <a:lnTo>
                    <a:pt x="30" y="9"/>
                  </a:lnTo>
                  <a:lnTo>
                    <a:pt x="35" y="5"/>
                  </a:lnTo>
                  <a:lnTo>
                    <a:pt x="38" y="1"/>
                  </a:lnTo>
                  <a:lnTo>
                    <a:pt x="40" y="0"/>
                  </a:lnTo>
                  <a:close/>
                </a:path>
              </a:pathLst>
            </a:custGeom>
            <a:solidFill>
              <a:srgbClr val="000000"/>
            </a:solidFill>
            <a:ln w="9525">
              <a:noFill/>
              <a:round/>
              <a:headEnd/>
              <a:tailEnd/>
            </a:ln>
          </p:spPr>
          <p:txBody>
            <a:bodyPr/>
            <a:lstStyle/>
            <a:p>
              <a:endParaRPr lang="en-US"/>
            </a:p>
          </p:txBody>
        </p:sp>
        <p:sp>
          <p:nvSpPr>
            <p:cNvPr id="10419" name="Freeform 207"/>
            <p:cNvSpPr>
              <a:spLocks/>
            </p:cNvSpPr>
            <p:nvPr/>
          </p:nvSpPr>
          <p:spPr bwMode="auto">
            <a:xfrm>
              <a:off x="2310" y="3834"/>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420" name="Freeform 208"/>
            <p:cNvSpPr>
              <a:spLocks/>
            </p:cNvSpPr>
            <p:nvPr/>
          </p:nvSpPr>
          <p:spPr bwMode="auto">
            <a:xfrm>
              <a:off x="2310" y="3845"/>
              <a:ext cx="2" cy="2"/>
            </a:xfrm>
            <a:custGeom>
              <a:avLst/>
              <a:gdLst>
                <a:gd name="T0" fmla="*/ 1 w 5"/>
                <a:gd name="T1" fmla="*/ 2 h 4"/>
                <a:gd name="T2" fmla="*/ 2 w 5"/>
                <a:gd name="T3" fmla="*/ 2 h 4"/>
                <a:gd name="T4" fmla="*/ 2 w 5"/>
                <a:gd name="T5" fmla="*/ 1 h 4"/>
                <a:gd name="T6" fmla="*/ 2 w 5"/>
                <a:gd name="T7" fmla="*/ 1 h 4"/>
                <a:gd name="T8" fmla="*/ 2 w 5"/>
                <a:gd name="T9" fmla="*/ 1 h 4"/>
                <a:gd name="T10" fmla="*/ 2 w 5"/>
                <a:gd name="T11" fmla="*/ 1 h 4"/>
                <a:gd name="T12" fmla="*/ 2 w 5"/>
                <a:gd name="T13" fmla="*/ 1 h 4"/>
                <a:gd name="T14" fmla="*/ 2 w 5"/>
                <a:gd name="T15" fmla="*/ 0 h 4"/>
                <a:gd name="T16" fmla="*/ 1 w 5"/>
                <a:gd name="T17" fmla="*/ 0 h 4"/>
                <a:gd name="T18" fmla="*/ 1 w 5"/>
                <a:gd name="T19" fmla="*/ 0 h 4"/>
                <a:gd name="T20" fmla="*/ 1 w 5"/>
                <a:gd name="T21" fmla="*/ 1 h 4"/>
                <a:gd name="T22" fmla="*/ 0 w 5"/>
                <a:gd name="T23" fmla="*/ 1 h 4"/>
                <a:gd name="T24" fmla="*/ 0 w 5"/>
                <a:gd name="T25" fmla="*/ 1 h 4"/>
                <a:gd name="T26" fmla="*/ 0 w 5"/>
                <a:gd name="T27" fmla="*/ 1 h 4"/>
                <a:gd name="T28" fmla="*/ 1 w 5"/>
                <a:gd name="T29" fmla="*/ 1 h 4"/>
                <a:gd name="T30" fmla="*/ 1 w 5"/>
                <a:gd name="T31" fmla="*/ 2 h 4"/>
                <a:gd name="T32" fmla="*/ 1 w 5"/>
                <a:gd name="T33" fmla="*/ 2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4"/>
                <a:gd name="T53" fmla="*/ 5 w 5"/>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4">
                  <a:moveTo>
                    <a:pt x="3" y="4"/>
                  </a:moveTo>
                  <a:lnTo>
                    <a:pt x="4" y="4"/>
                  </a:lnTo>
                  <a:lnTo>
                    <a:pt x="4" y="3"/>
                  </a:lnTo>
                  <a:lnTo>
                    <a:pt x="5" y="3"/>
                  </a:lnTo>
                  <a:lnTo>
                    <a:pt x="5" y="2"/>
                  </a:lnTo>
                  <a:lnTo>
                    <a:pt x="5" y="1"/>
                  </a:lnTo>
                  <a:lnTo>
                    <a:pt x="4" y="1"/>
                  </a:lnTo>
                  <a:lnTo>
                    <a:pt x="4" y="0"/>
                  </a:lnTo>
                  <a:lnTo>
                    <a:pt x="3" y="0"/>
                  </a:lnTo>
                  <a:lnTo>
                    <a:pt x="2" y="0"/>
                  </a:lnTo>
                  <a:lnTo>
                    <a:pt x="2" y="1"/>
                  </a:lnTo>
                  <a:lnTo>
                    <a:pt x="0" y="1"/>
                  </a:lnTo>
                  <a:lnTo>
                    <a:pt x="0" y="2"/>
                  </a:lnTo>
                  <a:lnTo>
                    <a:pt x="0" y="3"/>
                  </a:lnTo>
                  <a:lnTo>
                    <a:pt x="2" y="3"/>
                  </a:lnTo>
                  <a:lnTo>
                    <a:pt x="2" y="4"/>
                  </a:lnTo>
                  <a:lnTo>
                    <a:pt x="3" y="4"/>
                  </a:lnTo>
                  <a:close/>
                </a:path>
              </a:pathLst>
            </a:custGeom>
            <a:solidFill>
              <a:srgbClr val="FFFFFF"/>
            </a:solidFill>
            <a:ln w="9525">
              <a:noFill/>
              <a:round/>
              <a:headEnd/>
              <a:tailEnd/>
            </a:ln>
          </p:spPr>
          <p:txBody>
            <a:bodyPr/>
            <a:lstStyle/>
            <a:p>
              <a:endParaRPr lang="en-US"/>
            </a:p>
          </p:txBody>
        </p:sp>
        <p:sp>
          <p:nvSpPr>
            <p:cNvPr id="10421" name="Freeform 209"/>
            <p:cNvSpPr>
              <a:spLocks/>
            </p:cNvSpPr>
            <p:nvPr/>
          </p:nvSpPr>
          <p:spPr bwMode="auto">
            <a:xfrm>
              <a:off x="2310" y="3855"/>
              <a:ext cx="3" cy="1"/>
            </a:xfrm>
            <a:custGeom>
              <a:avLst/>
              <a:gdLst>
                <a:gd name="T0" fmla="*/ 2 w 6"/>
                <a:gd name="T1" fmla="*/ 1 h 4"/>
                <a:gd name="T2" fmla="*/ 3 w 6"/>
                <a:gd name="T3" fmla="*/ 1 h 4"/>
                <a:gd name="T4" fmla="*/ 3 w 6"/>
                <a:gd name="T5" fmla="*/ 1 h 4"/>
                <a:gd name="T6" fmla="*/ 3 w 6"/>
                <a:gd name="T7" fmla="*/ 1 h 4"/>
                <a:gd name="T8" fmla="*/ 3 w 6"/>
                <a:gd name="T9" fmla="*/ 1 h 4"/>
                <a:gd name="T10" fmla="*/ 3 w 6"/>
                <a:gd name="T11" fmla="*/ 0 h 4"/>
                <a:gd name="T12" fmla="*/ 3 w 6"/>
                <a:gd name="T13" fmla="*/ 0 h 4"/>
                <a:gd name="T14" fmla="*/ 3 w 6"/>
                <a:gd name="T15" fmla="*/ 0 h 4"/>
                <a:gd name="T16" fmla="*/ 2 w 6"/>
                <a:gd name="T17" fmla="*/ 0 h 4"/>
                <a:gd name="T18" fmla="*/ 2 w 6"/>
                <a:gd name="T19" fmla="*/ 0 h 4"/>
                <a:gd name="T20" fmla="*/ 1 w 6"/>
                <a:gd name="T21" fmla="*/ 0 h 4"/>
                <a:gd name="T22" fmla="*/ 0 w 6"/>
                <a:gd name="T23" fmla="*/ 0 h 4"/>
                <a:gd name="T24" fmla="*/ 0 w 6"/>
                <a:gd name="T25" fmla="*/ 1 h 4"/>
                <a:gd name="T26" fmla="*/ 0 w 6"/>
                <a:gd name="T27" fmla="*/ 1 h 4"/>
                <a:gd name="T28" fmla="*/ 1 w 6"/>
                <a:gd name="T29" fmla="*/ 1 h 4"/>
                <a:gd name="T30" fmla="*/ 2 w 6"/>
                <a:gd name="T31" fmla="*/ 1 h 4"/>
                <a:gd name="T32" fmla="*/ 2 w 6"/>
                <a:gd name="T33" fmla="*/ 1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4"/>
                <a:gd name="T53" fmla="*/ 6 w 6"/>
                <a:gd name="T54" fmla="*/ 4 h 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4">
                  <a:moveTo>
                    <a:pt x="4" y="4"/>
                  </a:moveTo>
                  <a:lnTo>
                    <a:pt x="5" y="4"/>
                  </a:lnTo>
                  <a:lnTo>
                    <a:pt x="5" y="3"/>
                  </a:lnTo>
                  <a:lnTo>
                    <a:pt x="6" y="3"/>
                  </a:lnTo>
                  <a:lnTo>
                    <a:pt x="6" y="2"/>
                  </a:lnTo>
                  <a:lnTo>
                    <a:pt x="6" y="0"/>
                  </a:lnTo>
                  <a:lnTo>
                    <a:pt x="5" y="0"/>
                  </a:lnTo>
                  <a:lnTo>
                    <a:pt x="4" y="0"/>
                  </a:lnTo>
                  <a:lnTo>
                    <a:pt x="3" y="0"/>
                  </a:lnTo>
                  <a:lnTo>
                    <a:pt x="2" y="0"/>
                  </a:lnTo>
                  <a:lnTo>
                    <a:pt x="0" y="0"/>
                  </a:lnTo>
                  <a:lnTo>
                    <a:pt x="0" y="2"/>
                  </a:lnTo>
                  <a:lnTo>
                    <a:pt x="0" y="3"/>
                  </a:lnTo>
                  <a:lnTo>
                    <a:pt x="2" y="3"/>
                  </a:lnTo>
                  <a:lnTo>
                    <a:pt x="3" y="4"/>
                  </a:lnTo>
                  <a:lnTo>
                    <a:pt x="4" y="4"/>
                  </a:lnTo>
                  <a:close/>
                </a:path>
              </a:pathLst>
            </a:custGeom>
            <a:solidFill>
              <a:srgbClr val="FFFFFF"/>
            </a:solidFill>
            <a:ln w="9525">
              <a:noFill/>
              <a:round/>
              <a:headEnd/>
              <a:tailEnd/>
            </a:ln>
          </p:spPr>
          <p:txBody>
            <a:bodyPr/>
            <a:lstStyle/>
            <a:p>
              <a:endParaRPr lang="en-US"/>
            </a:p>
          </p:txBody>
        </p:sp>
        <p:sp>
          <p:nvSpPr>
            <p:cNvPr id="10422" name="Freeform 210"/>
            <p:cNvSpPr>
              <a:spLocks/>
            </p:cNvSpPr>
            <p:nvPr/>
          </p:nvSpPr>
          <p:spPr bwMode="auto">
            <a:xfrm>
              <a:off x="2538" y="3942"/>
              <a:ext cx="22" cy="31"/>
            </a:xfrm>
            <a:custGeom>
              <a:avLst/>
              <a:gdLst>
                <a:gd name="T0" fmla="*/ 1 w 44"/>
                <a:gd name="T1" fmla="*/ 0 h 64"/>
                <a:gd name="T2" fmla="*/ 1 w 44"/>
                <a:gd name="T3" fmla="*/ 1 h 64"/>
                <a:gd name="T4" fmla="*/ 1 w 44"/>
                <a:gd name="T5" fmla="*/ 4 h 64"/>
                <a:gd name="T6" fmla="*/ 2 w 44"/>
                <a:gd name="T7" fmla="*/ 9 h 64"/>
                <a:gd name="T8" fmla="*/ 4 w 44"/>
                <a:gd name="T9" fmla="*/ 13 h 64"/>
                <a:gd name="T10" fmla="*/ 6 w 44"/>
                <a:gd name="T11" fmla="*/ 18 h 64"/>
                <a:gd name="T12" fmla="*/ 10 w 44"/>
                <a:gd name="T13" fmla="*/ 24 h 64"/>
                <a:gd name="T14" fmla="*/ 15 w 44"/>
                <a:gd name="T15" fmla="*/ 28 h 64"/>
                <a:gd name="T16" fmla="*/ 22 w 44"/>
                <a:gd name="T17" fmla="*/ 31 h 64"/>
                <a:gd name="T18" fmla="*/ 21 w 44"/>
                <a:gd name="T19" fmla="*/ 31 h 64"/>
                <a:gd name="T20" fmla="*/ 18 w 44"/>
                <a:gd name="T21" fmla="*/ 31 h 64"/>
                <a:gd name="T22" fmla="*/ 13 w 44"/>
                <a:gd name="T23" fmla="*/ 30 h 64"/>
                <a:gd name="T24" fmla="*/ 9 w 44"/>
                <a:gd name="T25" fmla="*/ 28 h 64"/>
                <a:gd name="T26" fmla="*/ 5 w 44"/>
                <a:gd name="T27" fmla="*/ 24 h 64"/>
                <a:gd name="T28" fmla="*/ 1 w 44"/>
                <a:gd name="T29" fmla="*/ 18 h 64"/>
                <a:gd name="T30" fmla="*/ 0 w 44"/>
                <a:gd name="T31" fmla="*/ 11 h 64"/>
                <a:gd name="T32" fmla="*/ 1 w 44"/>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4"/>
                <a:gd name="T53" fmla="*/ 44 w 44"/>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4">
                  <a:moveTo>
                    <a:pt x="2" y="0"/>
                  </a:moveTo>
                  <a:lnTo>
                    <a:pt x="2" y="3"/>
                  </a:lnTo>
                  <a:lnTo>
                    <a:pt x="3" y="8"/>
                  </a:lnTo>
                  <a:lnTo>
                    <a:pt x="4" y="18"/>
                  </a:lnTo>
                  <a:lnTo>
                    <a:pt x="8" y="27"/>
                  </a:lnTo>
                  <a:lnTo>
                    <a:pt x="13" y="38"/>
                  </a:lnTo>
                  <a:lnTo>
                    <a:pt x="20" y="49"/>
                  </a:lnTo>
                  <a:lnTo>
                    <a:pt x="31" y="57"/>
                  </a:lnTo>
                  <a:lnTo>
                    <a:pt x="44" y="64"/>
                  </a:lnTo>
                  <a:lnTo>
                    <a:pt x="42" y="64"/>
                  </a:lnTo>
                  <a:lnTo>
                    <a:pt x="36" y="64"/>
                  </a:lnTo>
                  <a:lnTo>
                    <a:pt x="27" y="61"/>
                  </a:lnTo>
                  <a:lnTo>
                    <a:pt x="18" y="57"/>
                  </a:lnTo>
                  <a:lnTo>
                    <a:pt x="10" y="50"/>
                  </a:lnTo>
                  <a:lnTo>
                    <a:pt x="3" y="38"/>
                  </a:lnTo>
                  <a:lnTo>
                    <a:pt x="0" y="22"/>
                  </a:lnTo>
                  <a:lnTo>
                    <a:pt x="2" y="0"/>
                  </a:lnTo>
                  <a:close/>
                </a:path>
              </a:pathLst>
            </a:custGeom>
            <a:solidFill>
              <a:srgbClr val="7F7F7F"/>
            </a:solidFill>
            <a:ln w="9525">
              <a:noFill/>
              <a:round/>
              <a:headEnd/>
              <a:tailEnd/>
            </a:ln>
          </p:spPr>
          <p:txBody>
            <a:bodyPr/>
            <a:lstStyle/>
            <a:p>
              <a:endParaRPr lang="en-US"/>
            </a:p>
          </p:txBody>
        </p:sp>
        <p:sp>
          <p:nvSpPr>
            <p:cNvPr id="10423" name="Freeform 211"/>
            <p:cNvSpPr>
              <a:spLocks/>
            </p:cNvSpPr>
            <p:nvPr/>
          </p:nvSpPr>
          <p:spPr bwMode="auto">
            <a:xfrm>
              <a:off x="2211" y="3942"/>
              <a:ext cx="23" cy="31"/>
            </a:xfrm>
            <a:custGeom>
              <a:avLst/>
              <a:gdLst>
                <a:gd name="T0" fmla="*/ 1 w 46"/>
                <a:gd name="T1" fmla="*/ 0 h 64"/>
                <a:gd name="T2" fmla="*/ 1 w 46"/>
                <a:gd name="T3" fmla="*/ 1 h 64"/>
                <a:gd name="T4" fmla="*/ 2 w 46"/>
                <a:gd name="T5" fmla="*/ 4 h 64"/>
                <a:gd name="T6" fmla="*/ 3 w 46"/>
                <a:gd name="T7" fmla="*/ 9 h 64"/>
                <a:gd name="T8" fmla="*/ 5 w 46"/>
                <a:gd name="T9" fmla="*/ 13 h 64"/>
                <a:gd name="T10" fmla="*/ 7 w 46"/>
                <a:gd name="T11" fmla="*/ 18 h 64"/>
                <a:gd name="T12" fmla="*/ 11 w 46"/>
                <a:gd name="T13" fmla="*/ 24 h 64"/>
                <a:gd name="T14" fmla="*/ 16 w 46"/>
                <a:gd name="T15" fmla="*/ 28 h 64"/>
                <a:gd name="T16" fmla="*/ 23 w 46"/>
                <a:gd name="T17" fmla="*/ 31 h 64"/>
                <a:gd name="T18" fmla="*/ 22 w 46"/>
                <a:gd name="T19" fmla="*/ 31 h 64"/>
                <a:gd name="T20" fmla="*/ 19 w 46"/>
                <a:gd name="T21" fmla="*/ 31 h 64"/>
                <a:gd name="T22" fmla="*/ 14 w 46"/>
                <a:gd name="T23" fmla="*/ 30 h 64"/>
                <a:gd name="T24" fmla="*/ 10 w 46"/>
                <a:gd name="T25" fmla="*/ 28 h 64"/>
                <a:gd name="T26" fmla="*/ 6 w 46"/>
                <a:gd name="T27" fmla="*/ 24 h 64"/>
                <a:gd name="T28" fmla="*/ 2 w 46"/>
                <a:gd name="T29" fmla="*/ 18 h 64"/>
                <a:gd name="T30" fmla="*/ 0 w 46"/>
                <a:gd name="T31" fmla="*/ 11 h 64"/>
                <a:gd name="T32" fmla="*/ 1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 y="0"/>
                  </a:moveTo>
                  <a:lnTo>
                    <a:pt x="2" y="3"/>
                  </a:lnTo>
                  <a:lnTo>
                    <a:pt x="4" y="8"/>
                  </a:lnTo>
                  <a:lnTo>
                    <a:pt x="6" y="18"/>
                  </a:lnTo>
                  <a:lnTo>
                    <a:pt x="9" y="27"/>
                  </a:lnTo>
                  <a:lnTo>
                    <a:pt x="15" y="38"/>
                  </a:lnTo>
                  <a:lnTo>
                    <a:pt x="22" y="49"/>
                  </a:lnTo>
                  <a:lnTo>
                    <a:pt x="32" y="57"/>
                  </a:lnTo>
                  <a:lnTo>
                    <a:pt x="46" y="64"/>
                  </a:lnTo>
                  <a:lnTo>
                    <a:pt x="44" y="64"/>
                  </a:lnTo>
                  <a:lnTo>
                    <a:pt x="38" y="64"/>
                  </a:lnTo>
                  <a:lnTo>
                    <a:pt x="29" y="61"/>
                  </a:lnTo>
                  <a:lnTo>
                    <a:pt x="20" y="57"/>
                  </a:lnTo>
                  <a:lnTo>
                    <a:pt x="11" y="50"/>
                  </a:lnTo>
                  <a:lnTo>
                    <a:pt x="4" y="38"/>
                  </a:lnTo>
                  <a:lnTo>
                    <a:pt x="0" y="22"/>
                  </a:lnTo>
                  <a:lnTo>
                    <a:pt x="2" y="0"/>
                  </a:lnTo>
                  <a:close/>
                </a:path>
              </a:pathLst>
            </a:custGeom>
            <a:solidFill>
              <a:srgbClr val="7F7F7F"/>
            </a:solidFill>
            <a:ln w="9525">
              <a:noFill/>
              <a:round/>
              <a:headEnd/>
              <a:tailEnd/>
            </a:ln>
          </p:spPr>
          <p:txBody>
            <a:bodyPr/>
            <a:lstStyle/>
            <a:p>
              <a:endParaRPr lang="en-US"/>
            </a:p>
          </p:txBody>
        </p:sp>
        <p:sp>
          <p:nvSpPr>
            <p:cNvPr id="10424" name="Freeform 212"/>
            <p:cNvSpPr>
              <a:spLocks/>
            </p:cNvSpPr>
            <p:nvPr/>
          </p:nvSpPr>
          <p:spPr bwMode="auto">
            <a:xfrm>
              <a:off x="2578" y="3930"/>
              <a:ext cx="8" cy="7"/>
            </a:xfrm>
            <a:custGeom>
              <a:avLst/>
              <a:gdLst>
                <a:gd name="T0" fmla="*/ 4 w 15"/>
                <a:gd name="T1" fmla="*/ 7 h 14"/>
                <a:gd name="T2" fmla="*/ 6 w 15"/>
                <a:gd name="T3" fmla="*/ 7 h 14"/>
                <a:gd name="T4" fmla="*/ 7 w 15"/>
                <a:gd name="T5" fmla="*/ 6 h 14"/>
                <a:gd name="T6" fmla="*/ 7 w 15"/>
                <a:gd name="T7" fmla="*/ 5 h 14"/>
                <a:gd name="T8" fmla="*/ 8 w 15"/>
                <a:gd name="T9" fmla="*/ 4 h 14"/>
                <a:gd name="T10" fmla="*/ 7 w 15"/>
                <a:gd name="T11" fmla="*/ 3 h 14"/>
                <a:gd name="T12" fmla="*/ 7 w 15"/>
                <a:gd name="T13" fmla="*/ 1 h 14"/>
                <a:gd name="T14" fmla="*/ 6 w 15"/>
                <a:gd name="T15" fmla="*/ 1 h 14"/>
                <a:gd name="T16" fmla="*/ 4 w 15"/>
                <a:gd name="T17" fmla="*/ 0 h 14"/>
                <a:gd name="T18" fmla="*/ 3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3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7" y="14"/>
                  </a:moveTo>
                  <a:lnTo>
                    <a:pt x="11" y="13"/>
                  </a:lnTo>
                  <a:lnTo>
                    <a:pt x="13" y="12"/>
                  </a:lnTo>
                  <a:lnTo>
                    <a:pt x="14" y="9"/>
                  </a:lnTo>
                  <a:lnTo>
                    <a:pt x="15" y="7"/>
                  </a:lnTo>
                  <a:lnTo>
                    <a:pt x="14" y="5"/>
                  </a:lnTo>
                  <a:lnTo>
                    <a:pt x="13" y="2"/>
                  </a:lnTo>
                  <a:lnTo>
                    <a:pt x="11" y="1"/>
                  </a:lnTo>
                  <a:lnTo>
                    <a:pt x="7" y="0"/>
                  </a:lnTo>
                  <a:lnTo>
                    <a:pt x="5" y="1"/>
                  </a:lnTo>
                  <a:lnTo>
                    <a:pt x="2" y="2"/>
                  </a:lnTo>
                  <a:lnTo>
                    <a:pt x="1" y="5"/>
                  </a:lnTo>
                  <a:lnTo>
                    <a:pt x="0" y="7"/>
                  </a:lnTo>
                  <a:lnTo>
                    <a:pt x="1" y="9"/>
                  </a:lnTo>
                  <a:lnTo>
                    <a:pt x="2" y="12"/>
                  </a:lnTo>
                  <a:lnTo>
                    <a:pt x="5" y="13"/>
                  </a:lnTo>
                  <a:lnTo>
                    <a:pt x="7" y="14"/>
                  </a:lnTo>
                  <a:close/>
                </a:path>
              </a:pathLst>
            </a:custGeom>
            <a:solidFill>
              <a:srgbClr val="FFFFFF"/>
            </a:solidFill>
            <a:ln w="9525">
              <a:noFill/>
              <a:round/>
              <a:headEnd/>
              <a:tailEnd/>
            </a:ln>
          </p:spPr>
          <p:txBody>
            <a:bodyPr/>
            <a:lstStyle/>
            <a:p>
              <a:endParaRPr lang="en-US"/>
            </a:p>
          </p:txBody>
        </p:sp>
        <p:sp>
          <p:nvSpPr>
            <p:cNvPr id="10425" name="Freeform 213"/>
            <p:cNvSpPr>
              <a:spLocks/>
            </p:cNvSpPr>
            <p:nvPr/>
          </p:nvSpPr>
          <p:spPr bwMode="auto">
            <a:xfrm>
              <a:off x="2254" y="3930"/>
              <a:ext cx="8" cy="7"/>
            </a:xfrm>
            <a:custGeom>
              <a:avLst/>
              <a:gdLst>
                <a:gd name="T0" fmla="*/ 4 w 15"/>
                <a:gd name="T1" fmla="*/ 7 h 14"/>
                <a:gd name="T2" fmla="*/ 5 w 15"/>
                <a:gd name="T3" fmla="*/ 7 h 14"/>
                <a:gd name="T4" fmla="*/ 6 w 15"/>
                <a:gd name="T5" fmla="*/ 6 h 14"/>
                <a:gd name="T6" fmla="*/ 7 w 15"/>
                <a:gd name="T7" fmla="*/ 5 h 14"/>
                <a:gd name="T8" fmla="*/ 8 w 15"/>
                <a:gd name="T9" fmla="*/ 4 h 14"/>
                <a:gd name="T10" fmla="*/ 7 w 15"/>
                <a:gd name="T11" fmla="*/ 3 h 14"/>
                <a:gd name="T12" fmla="*/ 6 w 15"/>
                <a:gd name="T13" fmla="*/ 1 h 14"/>
                <a:gd name="T14" fmla="*/ 5 w 15"/>
                <a:gd name="T15" fmla="*/ 1 h 14"/>
                <a:gd name="T16" fmla="*/ 4 w 15"/>
                <a:gd name="T17" fmla="*/ 0 h 14"/>
                <a:gd name="T18" fmla="*/ 2 w 15"/>
                <a:gd name="T19" fmla="*/ 1 h 14"/>
                <a:gd name="T20" fmla="*/ 1 w 15"/>
                <a:gd name="T21" fmla="*/ 1 h 14"/>
                <a:gd name="T22" fmla="*/ 1 w 15"/>
                <a:gd name="T23" fmla="*/ 3 h 14"/>
                <a:gd name="T24" fmla="*/ 0 w 15"/>
                <a:gd name="T25" fmla="*/ 4 h 14"/>
                <a:gd name="T26" fmla="*/ 1 w 15"/>
                <a:gd name="T27" fmla="*/ 5 h 14"/>
                <a:gd name="T28" fmla="*/ 1 w 15"/>
                <a:gd name="T29" fmla="*/ 6 h 14"/>
                <a:gd name="T30" fmla="*/ 2 w 15"/>
                <a:gd name="T31" fmla="*/ 7 h 14"/>
                <a:gd name="T32" fmla="*/ 4 w 15"/>
                <a:gd name="T33" fmla="*/ 7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4"/>
                <a:gd name="T53" fmla="*/ 15 w 15"/>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4">
                  <a:moveTo>
                    <a:pt x="8" y="14"/>
                  </a:moveTo>
                  <a:lnTo>
                    <a:pt x="10" y="13"/>
                  </a:lnTo>
                  <a:lnTo>
                    <a:pt x="12" y="12"/>
                  </a:lnTo>
                  <a:lnTo>
                    <a:pt x="13" y="9"/>
                  </a:lnTo>
                  <a:lnTo>
                    <a:pt x="15" y="7"/>
                  </a:lnTo>
                  <a:lnTo>
                    <a:pt x="13" y="5"/>
                  </a:lnTo>
                  <a:lnTo>
                    <a:pt x="12" y="2"/>
                  </a:lnTo>
                  <a:lnTo>
                    <a:pt x="10" y="1"/>
                  </a:lnTo>
                  <a:lnTo>
                    <a:pt x="8" y="0"/>
                  </a:lnTo>
                  <a:lnTo>
                    <a:pt x="4" y="1"/>
                  </a:lnTo>
                  <a:lnTo>
                    <a:pt x="2" y="2"/>
                  </a:lnTo>
                  <a:lnTo>
                    <a:pt x="1" y="5"/>
                  </a:lnTo>
                  <a:lnTo>
                    <a:pt x="0" y="7"/>
                  </a:lnTo>
                  <a:lnTo>
                    <a:pt x="1" y="9"/>
                  </a:lnTo>
                  <a:lnTo>
                    <a:pt x="2" y="12"/>
                  </a:lnTo>
                  <a:lnTo>
                    <a:pt x="4" y="13"/>
                  </a:lnTo>
                  <a:lnTo>
                    <a:pt x="8" y="14"/>
                  </a:lnTo>
                  <a:close/>
                </a:path>
              </a:pathLst>
            </a:custGeom>
            <a:solidFill>
              <a:srgbClr val="FFFFFF"/>
            </a:solidFill>
            <a:ln w="9525">
              <a:noFill/>
              <a:round/>
              <a:headEnd/>
              <a:tailEnd/>
            </a:ln>
          </p:spPr>
          <p:txBody>
            <a:bodyPr/>
            <a:lstStyle/>
            <a:p>
              <a:endParaRPr lang="en-US"/>
            </a:p>
          </p:txBody>
        </p:sp>
        <p:sp>
          <p:nvSpPr>
            <p:cNvPr id="10426" name="Freeform 214"/>
            <p:cNvSpPr>
              <a:spLocks/>
            </p:cNvSpPr>
            <p:nvPr/>
          </p:nvSpPr>
          <p:spPr bwMode="auto">
            <a:xfrm>
              <a:off x="2624" y="3917"/>
              <a:ext cx="25" cy="14"/>
            </a:xfrm>
            <a:custGeom>
              <a:avLst/>
              <a:gdLst>
                <a:gd name="T0" fmla="*/ 6 w 51"/>
                <a:gd name="T1" fmla="*/ 14 h 27"/>
                <a:gd name="T2" fmla="*/ 17 w 51"/>
                <a:gd name="T3" fmla="*/ 14 h 27"/>
                <a:gd name="T4" fmla="*/ 20 w 51"/>
                <a:gd name="T5" fmla="*/ 13 h 27"/>
                <a:gd name="T6" fmla="*/ 23 w 51"/>
                <a:gd name="T7" fmla="*/ 11 h 27"/>
                <a:gd name="T8" fmla="*/ 25 w 51"/>
                <a:gd name="T9" fmla="*/ 9 h 27"/>
                <a:gd name="T10" fmla="*/ 25 w 51"/>
                <a:gd name="T11" fmla="*/ 5 h 27"/>
                <a:gd name="T12" fmla="*/ 25 w 51"/>
                <a:gd name="T13" fmla="*/ 4 h 27"/>
                <a:gd name="T14" fmla="*/ 25 w 51"/>
                <a:gd name="T15" fmla="*/ 2 h 27"/>
                <a:gd name="T16" fmla="*/ 24 w 51"/>
                <a:gd name="T17" fmla="*/ 1 h 27"/>
                <a:gd name="T18" fmla="*/ 23 w 51"/>
                <a:gd name="T19" fmla="*/ 0 h 27"/>
                <a:gd name="T20" fmla="*/ 21 w 51"/>
                <a:gd name="T21" fmla="*/ 1 h 27"/>
                <a:gd name="T22" fmla="*/ 19 w 51"/>
                <a:gd name="T23" fmla="*/ 3 h 27"/>
                <a:gd name="T24" fmla="*/ 17 w 51"/>
                <a:gd name="T25" fmla="*/ 4 h 27"/>
                <a:gd name="T26" fmla="*/ 14 w 51"/>
                <a:gd name="T27" fmla="*/ 6 h 27"/>
                <a:gd name="T28" fmla="*/ 11 w 51"/>
                <a:gd name="T29" fmla="*/ 7 h 27"/>
                <a:gd name="T30" fmla="*/ 7 w 51"/>
                <a:gd name="T31" fmla="*/ 9 h 27"/>
                <a:gd name="T32" fmla="*/ 4 w 51"/>
                <a:gd name="T33" fmla="*/ 10 h 27"/>
                <a:gd name="T34" fmla="*/ 0 w 51"/>
                <a:gd name="T35" fmla="*/ 11 h 27"/>
                <a:gd name="T36" fmla="*/ 1 w 51"/>
                <a:gd name="T37" fmla="*/ 12 h 27"/>
                <a:gd name="T38" fmla="*/ 2 w 51"/>
                <a:gd name="T39" fmla="*/ 13 h 27"/>
                <a:gd name="T40" fmla="*/ 4 w 51"/>
                <a:gd name="T41" fmla="*/ 14 h 27"/>
                <a:gd name="T42" fmla="*/ 6 w 51"/>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27"/>
                <a:gd name="T68" fmla="*/ 51 w 51"/>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27">
                  <a:moveTo>
                    <a:pt x="13" y="27"/>
                  </a:moveTo>
                  <a:lnTo>
                    <a:pt x="34" y="27"/>
                  </a:lnTo>
                  <a:lnTo>
                    <a:pt x="41" y="26"/>
                  </a:lnTo>
                  <a:lnTo>
                    <a:pt x="46" y="22"/>
                  </a:lnTo>
                  <a:lnTo>
                    <a:pt x="50" y="17"/>
                  </a:lnTo>
                  <a:lnTo>
                    <a:pt x="51" y="10"/>
                  </a:lnTo>
                  <a:lnTo>
                    <a:pt x="51" y="8"/>
                  </a:lnTo>
                  <a:lnTo>
                    <a:pt x="50" y="4"/>
                  </a:lnTo>
                  <a:lnTo>
                    <a:pt x="49" y="2"/>
                  </a:lnTo>
                  <a:lnTo>
                    <a:pt x="46" y="0"/>
                  </a:lnTo>
                  <a:lnTo>
                    <a:pt x="43" y="2"/>
                  </a:lnTo>
                  <a:lnTo>
                    <a:pt x="38" y="6"/>
                  </a:lnTo>
                  <a:lnTo>
                    <a:pt x="34" y="8"/>
                  </a:lnTo>
                  <a:lnTo>
                    <a:pt x="28" y="11"/>
                  </a:lnTo>
                  <a:lnTo>
                    <a:pt x="22" y="14"/>
                  </a:lnTo>
                  <a:lnTo>
                    <a:pt x="15" y="17"/>
                  </a:lnTo>
                  <a:lnTo>
                    <a:pt x="8" y="19"/>
                  </a:lnTo>
                  <a:lnTo>
                    <a:pt x="0" y="22"/>
                  </a:lnTo>
                  <a:lnTo>
                    <a:pt x="3" y="24"/>
                  </a:lnTo>
                  <a:lnTo>
                    <a:pt x="5" y="26"/>
                  </a:lnTo>
                  <a:lnTo>
                    <a:pt x="8" y="27"/>
                  </a:lnTo>
                  <a:lnTo>
                    <a:pt x="13" y="27"/>
                  </a:lnTo>
                  <a:close/>
                </a:path>
              </a:pathLst>
            </a:custGeom>
            <a:solidFill>
              <a:srgbClr val="47C6C6"/>
            </a:solidFill>
            <a:ln w="9525">
              <a:noFill/>
              <a:round/>
              <a:headEnd/>
              <a:tailEnd/>
            </a:ln>
          </p:spPr>
          <p:txBody>
            <a:bodyPr/>
            <a:lstStyle/>
            <a:p>
              <a:endParaRPr lang="en-US"/>
            </a:p>
          </p:txBody>
        </p:sp>
        <p:sp>
          <p:nvSpPr>
            <p:cNvPr id="10427" name="Freeform 215"/>
            <p:cNvSpPr>
              <a:spLocks/>
            </p:cNvSpPr>
            <p:nvPr/>
          </p:nvSpPr>
          <p:spPr bwMode="auto">
            <a:xfrm>
              <a:off x="2621" y="3913"/>
              <a:ext cx="26" cy="15"/>
            </a:xfrm>
            <a:custGeom>
              <a:avLst/>
              <a:gdLst>
                <a:gd name="T0" fmla="*/ 20 w 50"/>
                <a:gd name="T1" fmla="*/ 0 h 29"/>
                <a:gd name="T2" fmla="*/ 9 w 50"/>
                <a:gd name="T3" fmla="*/ 0 h 29"/>
                <a:gd name="T4" fmla="*/ 5 w 50"/>
                <a:gd name="T5" fmla="*/ 1 h 29"/>
                <a:gd name="T6" fmla="*/ 3 w 50"/>
                <a:gd name="T7" fmla="*/ 3 h 29"/>
                <a:gd name="T8" fmla="*/ 1 w 50"/>
                <a:gd name="T9" fmla="*/ 5 h 29"/>
                <a:gd name="T10" fmla="*/ 0 w 50"/>
                <a:gd name="T11" fmla="*/ 9 h 29"/>
                <a:gd name="T12" fmla="*/ 0 w 50"/>
                <a:gd name="T13" fmla="*/ 11 h 29"/>
                <a:gd name="T14" fmla="*/ 1 w 50"/>
                <a:gd name="T15" fmla="*/ 12 h 29"/>
                <a:gd name="T16" fmla="*/ 1 w 50"/>
                <a:gd name="T17" fmla="*/ 13 h 29"/>
                <a:gd name="T18" fmla="*/ 2 w 50"/>
                <a:gd name="T19" fmla="*/ 15 h 29"/>
                <a:gd name="T20" fmla="*/ 6 w 50"/>
                <a:gd name="T21" fmla="*/ 13 h 29"/>
                <a:gd name="T22" fmla="*/ 10 w 50"/>
                <a:gd name="T23" fmla="*/ 12 h 29"/>
                <a:gd name="T24" fmla="*/ 14 w 50"/>
                <a:gd name="T25" fmla="*/ 11 h 29"/>
                <a:gd name="T26" fmla="*/ 17 w 50"/>
                <a:gd name="T27" fmla="*/ 9 h 29"/>
                <a:gd name="T28" fmla="*/ 20 w 50"/>
                <a:gd name="T29" fmla="*/ 8 h 29"/>
                <a:gd name="T30" fmla="*/ 22 w 50"/>
                <a:gd name="T31" fmla="*/ 7 h 29"/>
                <a:gd name="T32" fmla="*/ 24 w 50"/>
                <a:gd name="T33" fmla="*/ 5 h 29"/>
                <a:gd name="T34" fmla="*/ 26 w 50"/>
                <a:gd name="T35" fmla="*/ 4 h 29"/>
                <a:gd name="T36" fmla="*/ 25 w 50"/>
                <a:gd name="T37" fmla="*/ 2 h 29"/>
                <a:gd name="T38" fmla="*/ 24 w 50"/>
                <a:gd name="T39" fmla="*/ 1 h 29"/>
                <a:gd name="T40" fmla="*/ 22 w 50"/>
                <a:gd name="T41" fmla="*/ 0 h 29"/>
                <a:gd name="T42" fmla="*/ 20 w 50"/>
                <a:gd name="T43" fmla="*/ 0 h 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9"/>
                <a:gd name="T68" fmla="*/ 50 w 50"/>
                <a:gd name="T69" fmla="*/ 29 h 2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9">
                  <a:moveTo>
                    <a:pt x="38" y="0"/>
                  </a:moveTo>
                  <a:lnTo>
                    <a:pt x="17" y="0"/>
                  </a:lnTo>
                  <a:lnTo>
                    <a:pt x="10" y="1"/>
                  </a:lnTo>
                  <a:lnTo>
                    <a:pt x="5" y="5"/>
                  </a:lnTo>
                  <a:lnTo>
                    <a:pt x="1" y="10"/>
                  </a:lnTo>
                  <a:lnTo>
                    <a:pt x="0" y="17"/>
                  </a:lnTo>
                  <a:lnTo>
                    <a:pt x="0" y="21"/>
                  </a:lnTo>
                  <a:lnTo>
                    <a:pt x="1" y="23"/>
                  </a:lnTo>
                  <a:lnTo>
                    <a:pt x="2" y="26"/>
                  </a:lnTo>
                  <a:lnTo>
                    <a:pt x="4" y="29"/>
                  </a:lnTo>
                  <a:lnTo>
                    <a:pt x="12" y="26"/>
                  </a:lnTo>
                  <a:lnTo>
                    <a:pt x="19" y="24"/>
                  </a:lnTo>
                  <a:lnTo>
                    <a:pt x="26" y="21"/>
                  </a:lnTo>
                  <a:lnTo>
                    <a:pt x="32" y="18"/>
                  </a:lnTo>
                  <a:lnTo>
                    <a:pt x="38" y="15"/>
                  </a:lnTo>
                  <a:lnTo>
                    <a:pt x="42" y="13"/>
                  </a:lnTo>
                  <a:lnTo>
                    <a:pt x="47" y="9"/>
                  </a:lnTo>
                  <a:lnTo>
                    <a:pt x="50" y="7"/>
                  </a:lnTo>
                  <a:lnTo>
                    <a:pt x="48" y="3"/>
                  </a:lnTo>
                  <a:lnTo>
                    <a:pt x="46" y="1"/>
                  </a:lnTo>
                  <a:lnTo>
                    <a:pt x="42" y="0"/>
                  </a:lnTo>
                  <a:lnTo>
                    <a:pt x="38" y="0"/>
                  </a:lnTo>
                  <a:close/>
                </a:path>
              </a:pathLst>
            </a:custGeom>
            <a:solidFill>
              <a:srgbClr val="7FFFFF"/>
            </a:solidFill>
            <a:ln w="9525">
              <a:noFill/>
              <a:round/>
              <a:headEnd/>
              <a:tailEnd/>
            </a:ln>
          </p:spPr>
          <p:txBody>
            <a:bodyPr/>
            <a:lstStyle/>
            <a:p>
              <a:endParaRPr lang="en-US"/>
            </a:p>
          </p:txBody>
        </p:sp>
        <p:sp>
          <p:nvSpPr>
            <p:cNvPr id="10428" name="Freeform 216"/>
            <p:cNvSpPr>
              <a:spLocks/>
            </p:cNvSpPr>
            <p:nvPr/>
          </p:nvSpPr>
          <p:spPr bwMode="auto">
            <a:xfrm>
              <a:off x="2159" y="3913"/>
              <a:ext cx="26" cy="16"/>
            </a:xfrm>
            <a:custGeom>
              <a:avLst/>
              <a:gdLst>
                <a:gd name="T0" fmla="*/ 20 w 51"/>
                <a:gd name="T1" fmla="*/ 0 h 31"/>
                <a:gd name="T2" fmla="*/ 9 w 51"/>
                <a:gd name="T3" fmla="*/ 0 h 31"/>
                <a:gd name="T4" fmla="*/ 6 w 51"/>
                <a:gd name="T5" fmla="*/ 1 h 31"/>
                <a:gd name="T6" fmla="*/ 3 w 51"/>
                <a:gd name="T7" fmla="*/ 3 h 31"/>
                <a:gd name="T8" fmla="*/ 1 w 51"/>
                <a:gd name="T9" fmla="*/ 5 h 31"/>
                <a:gd name="T10" fmla="*/ 0 w 51"/>
                <a:gd name="T11" fmla="*/ 9 h 31"/>
                <a:gd name="T12" fmla="*/ 0 w 51"/>
                <a:gd name="T13" fmla="*/ 11 h 31"/>
                <a:gd name="T14" fmla="*/ 1 w 51"/>
                <a:gd name="T15" fmla="*/ 13 h 31"/>
                <a:gd name="T16" fmla="*/ 2 w 51"/>
                <a:gd name="T17" fmla="*/ 15 h 31"/>
                <a:gd name="T18" fmla="*/ 3 w 51"/>
                <a:gd name="T19" fmla="*/ 16 h 31"/>
                <a:gd name="T20" fmla="*/ 7 w 51"/>
                <a:gd name="T21" fmla="*/ 14 h 31"/>
                <a:gd name="T22" fmla="*/ 10 w 51"/>
                <a:gd name="T23" fmla="*/ 13 h 31"/>
                <a:gd name="T24" fmla="*/ 13 w 51"/>
                <a:gd name="T25" fmla="*/ 11 h 31"/>
                <a:gd name="T26" fmla="*/ 16 w 51"/>
                <a:gd name="T27" fmla="*/ 9 h 31"/>
                <a:gd name="T28" fmla="*/ 19 w 51"/>
                <a:gd name="T29" fmla="*/ 8 h 31"/>
                <a:gd name="T30" fmla="*/ 21 w 51"/>
                <a:gd name="T31" fmla="*/ 7 h 31"/>
                <a:gd name="T32" fmla="*/ 24 w 51"/>
                <a:gd name="T33" fmla="*/ 5 h 31"/>
                <a:gd name="T34" fmla="*/ 26 w 51"/>
                <a:gd name="T35" fmla="*/ 4 h 31"/>
                <a:gd name="T36" fmla="*/ 25 w 51"/>
                <a:gd name="T37" fmla="*/ 3 h 31"/>
                <a:gd name="T38" fmla="*/ 24 w 51"/>
                <a:gd name="T39" fmla="*/ 1 h 31"/>
                <a:gd name="T40" fmla="*/ 22 w 51"/>
                <a:gd name="T41" fmla="*/ 1 h 31"/>
                <a:gd name="T42" fmla="*/ 20 w 51"/>
                <a:gd name="T43" fmla="*/ 0 h 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1"/>
                <a:gd name="T67" fmla="*/ 0 h 31"/>
                <a:gd name="T68" fmla="*/ 51 w 51"/>
                <a:gd name="T69" fmla="*/ 31 h 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1" h="31">
                  <a:moveTo>
                    <a:pt x="39" y="0"/>
                  </a:moveTo>
                  <a:lnTo>
                    <a:pt x="18" y="0"/>
                  </a:lnTo>
                  <a:lnTo>
                    <a:pt x="11" y="1"/>
                  </a:lnTo>
                  <a:lnTo>
                    <a:pt x="6" y="5"/>
                  </a:lnTo>
                  <a:lnTo>
                    <a:pt x="2" y="10"/>
                  </a:lnTo>
                  <a:lnTo>
                    <a:pt x="0" y="17"/>
                  </a:lnTo>
                  <a:lnTo>
                    <a:pt x="0" y="22"/>
                  </a:lnTo>
                  <a:lnTo>
                    <a:pt x="2" y="25"/>
                  </a:lnTo>
                  <a:lnTo>
                    <a:pt x="4" y="29"/>
                  </a:lnTo>
                  <a:lnTo>
                    <a:pt x="6" y="31"/>
                  </a:lnTo>
                  <a:lnTo>
                    <a:pt x="13" y="28"/>
                  </a:lnTo>
                  <a:lnTo>
                    <a:pt x="20" y="25"/>
                  </a:lnTo>
                  <a:lnTo>
                    <a:pt x="26" y="22"/>
                  </a:lnTo>
                  <a:lnTo>
                    <a:pt x="32" y="18"/>
                  </a:lnTo>
                  <a:lnTo>
                    <a:pt x="37" y="15"/>
                  </a:lnTo>
                  <a:lnTo>
                    <a:pt x="42" y="13"/>
                  </a:lnTo>
                  <a:lnTo>
                    <a:pt x="47" y="9"/>
                  </a:lnTo>
                  <a:lnTo>
                    <a:pt x="51" y="7"/>
                  </a:lnTo>
                  <a:lnTo>
                    <a:pt x="49" y="5"/>
                  </a:lnTo>
                  <a:lnTo>
                    <a:pt x="47" y="2"/>
                  </a:lnTo>
                  <a:lnTo>
                    <a:pt x="43" y="1"/>
                  </a:lnTo>
                  <a:lnTo>
                    <a:pt x="39" y="0"/>
                  </a:lnTo>
                  <a:close/>
                </a:path>
              </a:pathLst>
            </a:custGeom>
            <a:solidFill>
              <a:srgbClr val="7FFFFF"/>
            </a:solidFill>
            <a:ln w="9525">
              <a:noFill/>
              <a:round/>
              <a:headEnd/>
              <a:tailEnd/>
            </a:ln>
          </p:spPr>
          <p:txBody>
            <a:bodyPr/>
            <a:lstStyle/>
            <a:p>
              <a:endParaRPr lang="en-US"/>
            </a:p>
          </p:txBody>
        </p:sp>
        <p:sp>
          <p:nvSpPr>
            <p:cNvPr id="10429" name="Freeform 217"/>
            <p:cNvSpPr>
              <a:spLocks/>
            </p:cNvSpPr>
            <p:nvPr/>
          </p:nvSpPr>
          <p:spPr bwMode="auto">
            <a:xfrm>
              <a:off x="2162" y="3917"/>
              <a:ext cx="25" cy="14"/>
            </a:xfrm>
            <a:custGeom>
              <a:avLst/>
              <a:gdLst>
                <a:gd name="T0" fmla="*/ 6 w 50"/>
                <a:gd name="T1" fmla="*/ 14 h 27"/>
                <a:gd name="T2" fmla="*/ 17 w 50"/>
                <a:gd name="T3" fmla="*/ 14 h 27"/>
                <a:gd name="T4" fmla="*/ 20 w 50"/>
                <a:gd name="T5" fmla="*/ 13 h 27"/>
                <a:gd name="T6" fmla="*/ 23 w 50"/>
                <a:gd name="T7" fmla="*/ 11 h 27"/>
                <a:gd name="T8" fmla="*/ 25 w 50"/>
                <a:gd name="T9" fmla="*/ 9 h 27"/>
                <a:gd name="T10" fmla="*/ 25 w 50"/>
                <a:gd name="T11" fmla="*/ 5 h 27"/>
                <a:gd name="T12" fmla="*/ 25 w 50"/>
                <a:gd name="T13" fmla="*/ 4 h 27"/>
                <a:gd name="T14" fmla="*/ 25 w 50"/>
                <a:gd name="T15" fmla="*/ 2 h 27"/>
                <a:gd name="T16" fmla="*/ 23 w 50"/>
                <a:gd name="T17" fmla="*/ 1 h 27"/>
                <a:gd name="T18" fmla="*/ 23 w 50"/>
                <a:gd name="T19" fmla="*/ 0 h 27"/>
                <a:gd name="T20" fmla="*/ 21 w 50"/>
                <a:gd name="T21" fmla="*/ 1 h 27"/>
                <a:gd name="T22" fmla="*/ 18 w 50"/>
                <a:gd name="T23" fmla="*/ 3 h 27"/>
                <a:gd name="T24" fmla="*/ 15 w 50"/>
                <a:gd name="T25" fmla="*/ 4 h 27"/>
                <a:gd name="T26" fmla="*/ 13 w 50"/>
                <a:gd name="T27" fmla="*/ 6 h 27"/>
                <a:gd name="T28" fmla="*/ 10 w 50"/>
                <a:gd name="T29" fmla="*/ 8 h 27"/>
                <a:gd name="T30" fmla="*/ 7 w 50"/>
                <a:gd name="T31" fmla="*/ 9 h 27"/>
                <a:gd name="T32" fmla="*/ 3 w 50"/>
                <a:gd name="T33" fmla="*/ 11 h 27"/>
                <a:gd name="T34" fmla="*/ 0 w 50"/>
                <a:gd name="T35" fmla="*/ 12 h 27"/>
                <a:gd name="T36" fmla="*/ 2 w 50"/>
                <a:gd name="T37" fmla="*/ 13 h 27"/>
                <a:gd name="T38" fmla="*/ 3 w 50"/>
                <a:gd name="T39" fmla="*/ 13 h 27"/>
                <a:gd name="T40" fmla="*/ 4 w 50"/>
                <a:gd name="T41" fmla="*/ 14 h 27"/>
                <a:gd name="T42" fmla="*/ 6 w 50"/>
                <a:gd name="T43" fmla="*/ 14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
                <a:gd name="T67" fmla="*/ 0 h 27"/>
                <a:gd name="T68" fmla="*/ 50 w 50"/>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 h="27">
                  <a:moveTo>
                    <a:pt x="12" y="27"/>
                  </a:moveTo>
                  <a:lnTo>
                    <a:pt x="33" y="27"/>
                  </a:lnTo>
                  <a:lnTo>
                    <a:pt x="39" y="26"/>
                  </a:lnTo>
                  <a:lnTo>
                    <a:pt x="45" y="22"/>
                  </a:lnTo>
                  <a:lnTo>
                    <a:pt x="49" y="17"/>
                  </a:lnTo>
                  <a:lnTo>
                    <a:pt x="50" y="10"/>
                  </a:lnTo>
                  <a:lnTo>
                    <a:pt x="50" y="8"/>
                  </a:lnTo>
                  <a:lnTo>
                    <a:pt x="49" y="4"/>
                  </a:lnTo>
                  <a:lnTo>
                    <a:pt x="46" y="2"/>
                  </a:lnTo>
                  <a:lnTo>
                    <a:pt x="45" y="0"/>
                  </a:lnTo>
                  <a:lnTo>
                    <a:pt x="41" y="2"/>
                  </a:lnTo>
                  <a:lnTo>
                    <a:pt x="36" y="6"/>
                  </a:lnTo>
                  <a:lnTo>
                    <a:pt x="31" y="8"/>
                  </a:lnTo>
                  <a:lnTo>
                    <a:pt x="26" y="11"/>
                  </a:lnTo>
                  <a:lnTo>
                    <a:pt x="20" y="15"/>
                  </a:lnTo>
                  <a:lnTo>
                    <a:pt x="14" y="18"/>
                  </a:lnTo>
                  <a:lnTo>
                    <a:pt x="7" y="21"/>
                  </a:lnTo>
                  <a:lnTo>
                    <a:pt x="0" y="24"/>
                  </a:lnTo>
                  <a:lnTo>
                    <a:pt x="3" y="25"/>
                  </a:lnTo>
                  <a:lnTo>
                    <a:pt x="6" y="26"/>
                  </a:lnTo>
                  <a:lnTo>
                    <a:pt x="8" y="27"/>
                  </a:lnTo>
                  <a:lnTo>
                    <a:pt x="12" y="27"/>
                  </a:lnTo>
                  <a:close/>
                </a:path>
              </a:pathLst>
            </a:custGeom>
            <a:solidFill>
              <a:srgbClr val="47C6C6"/>
            </a:solidFill>
            <a:ln w="9525">
              <a:noFill/>
              <a:round/>
              <a:headEnd/>
              <a:tailEnd/>
            </a:ln>
          </p:spPr>
          <p:txBody>
            <a:bodyPr/>
            <a:lstStyle/>
            <a:p>
              <a:endParaRPr lang="en-US"/>
            </a:p>
          </p:txBody>
        </p:sp>
      </p:grpSp>
      <p:sp>
        <p:nvSpPr>
          <p:cNvPr id="44250" name="AutoShape 218"/>
          <p:cNvSpPr>
            <a:spLocks noChangeArrowheads="1"/>
          </p:cNvSpPr>
          <p:nvPr/>
        </p:nvSpPr>
        <p:spPr bwMode="auto">
          <a:xfrm flipH="1" flipV="1">
            <a:off x="8534400" y="2286000"/>
            <a:ext cx="381000" cy="1066800"/>
          </a:xfrm>
          <a:prstGeom prst="curvedRightArrow">
            <a:avLst>
              <a:gd name="adj1" fmla="val 41196"/>
              <a:gd name="adj2" fmla="val 80578"/>
              <a:gd name="adj3" fmla="val 36667"/>
            </a:avLst>
          </a:prstGeom>
          <a:solidFill>
            <a:schemeClr val="accent1"/>
          </a:solidFill>
          <a:ln w="9525">
            <a:solidFill>
              <a:schemeClr val="tx1"/>
            </a:solidFill>
            <a:miter lim="800000"/>
            <a:headEnd/>
            <a:tailEnd/>
          </a:ln>
        </p:spPr>
        <p:txBody>
          <a:bodyPr wrap="none" anchor="ctr"/>
          <a:lstStyle/>
          <a:p>
            <a:endParaRPr lang="en-US"/>
          </a:p>
        </p:txBody>
      </p:sp>
      <p:sp>
        <p:nvSpPr>
          <p:cNvPr id="44251" name="AutoShape 219"/>
          <p:cNvSpPr>
            <a:spLocks noChangeArrowheads="1"/>
          </p:cNvSpPr>
          <p:nvPr/>
        </p:nvSpPr>
        <p:spPr bwMode="auto">
          <a:xfrm>
            <a:off x="914400" y="3505200"/>
            <a:ext cx="381000" cy="1066800"/>
          </a:xfrm>
          <a:prstGeom prst="curvedRightArrow">
            <a:avLst>
              <a:gd name="adj1" fmla="val 41196"/>
              <a:gd name="adj2" fmla="val 80578"/>
              <a:gd name="adj3" fmla="val 36667"/>
            </a:avLst>
          </a:prstGeom>
          <a:solidFill>
            <a:schemeClr val="accent1"/>
          </a:solidFill>
          <a:ln w="9525">
            <a:solidFill>
              <a:schemeClr val="tx1"/>
            </a:solidFill>
            <a:miter lim="800000"/>
            <a:headEnd/>
            <a:tailEnd/>
          </a:ln>
        </p:spPr>
        <p:txBody>
          <a:bodyPr wrap="none" anchor="ctr"/>
          <a:lstStyle/>
          <a:p>
            <a:endParaRPr lang="en-US"/>
          </a:p>
        </p:txBody>
      </p:sp>
      <p:sp>
        <p:nvSpPr>
          <p:cNvPr id="44252" name="AutoShape 220"/>
          <p:cNvSpPr>
            <a:spLocks noChangeArrowheads="1"/>
          </p:cNvSpPr>
          <p:nvPr/>
        </p:nvSpPr>
        <p:spPr bwMode="auto">
          <a:xfrm>
            <a:off x="914400" y="4648200"/>
            <a:ext cx="381000" cy="1219200"/>
          </a:xfrm>
          <a:prstGeom prst="curvedRightArrow">
            <a:avLst>
              <a:gd name="adj1" fmla="val 47081"/>
              <a:gd name="adj2" fmla="val 92089"/>
              <a:gd name="adj3" fmla="val 36667"/>
            </a:avLst>
          </a:prstGeom>
          <a:solidFill>
            <a:schemeClr val="accent1"/>
          </a:solidFill>
          <a:ln w="9525">
            <a:solidFill>
              <a:schemeClr val="tx1"/>
            </a:solidFill>
            <a:miter lim="800000"/>
            <a:headEnd/>
            <a:tailEnd/>
          </a:ln>
        </p:spPr>
        <p:txBody>
          <a:bodyPr wrap="none" anchor="ctr"/>
          <a:lstStyle/>
          <a:p>
            <a:endParaRPr lang="en-US"/>
          </a:p>
        </p:txBody>
      </p:sp>
      <p:sp>
        <p:nvSpPr>
          <p:cNvPr id="44253" name="Text Box 221"/>
          <p:cNvSpPr txBox="1">
            <a:spLocks noChangeArrowheads="1"/>
          </p:cNvSpPr>
          <p:nvPr/>
        </p:nvSpPr>
        <p:spPr bwMode="auto">
          <a:xfrm>
            <a:off x="2041525" y="3130550"/>
            <a:ext cx="1217613" cy="517525"/>
          </a:xfrm>
          <a:prstGeom prst="rect">
            <a:avLst/>
          </a:prstGeom>
          <a:noFill/>
          <a:ln w="9525">
            <a:noFill/>
            <a:miter lim="800000"/>
            <a:headEnd/>
            <a:tailEnd/>
          </a:ln>
        </p:spPr>
        <p:txBody>
          <a:bodyPr wrap="none">
            <a:spAutoFit/>
          </a:bodyPr>
          <a:lstStyle/>
          <a:p>
            <a:r>
              <a:rPr lang="en-US" sz="1400" i="1"/>
              <a:t>Secretary:</a:t>
            </a:r>
            <a:r>
              <a:rPr lang="en-US" sz="1400"/>
              <a:t/>
            </a:r>
            <a:br>
              <a:rPr lang="en-US" sz="1400"/>
            </a:br>
            <a:r>
              <a:rPr lang="en-US" sz="1400"/>
              <a:t>types a letter</a:t>
            </a:r>
          </a:p>
        </p:txBody>
      </p:sp>
      <p:sp>
        <p:nvSpPr>
          <p:cNvPr id="44254" name="Text Box 222"/>
          <p:cNvSpPr txBox="1">
            <a:spLocks noChangeArrowheads="1"/>
          </p:cNvSpPr>
          <p:nvPr/>
        </p:nvSpPr>
        <p:spPr bwMode="auto">
          <a:xfrm>
            <a:off x="2286000" y="4089400"/>
            <a:ext cx="1392238" cy="517525"/>
          </a:xfrm>
          <a:prstGeom prst="rect">
            <a:avLst/>
          </a:prstGeom>
          <a:noFill/>
          <a:ln w="9525">
            <a:noFill/>
            <a:miter lim="800000"/>
            <a:headEnd/>
            <a:tailEnd/>
          </a:ln>
        </p:spPr>
        <p:txBody>
          <a:bodyPr wrap="none">
            <a:spAutoFit/>
          </a:bodyPr>
          <a:lstStyle/>
          <a:p>
            <a:r>
              <a:rPr lang="en-US" sz="1400" i="1"/>
              <a:t>Delivery boy:</a:t>
            </a:r>
            <a:r>
              <a:rPr lang="en-US" sz="1400"/>
              <a:t/>
            </a:r>
            <a:br>
              <a:rPr lang="en-US" sz="1400"/>
            </a:br>
            <a:r>
              <a:rPr lang="en-US" sz="1400"/>
              <a:t>drops the letter</a:t>
            </a:r>
          </a:p>
        </p:txBody>
      </p:sp>
      <p:pic>
        <p:nvPicPr>
          <p:cNvPr id="44044" name="Picture 12" descr="j0089302"/>
          <p:cNvPicPr>
            <a:picLocks noChangeAspect="1" noChangeArrowheads="1"/>
          </p:cNvPicPr>
          <p:nvPr/>
        </p:nvPicPr>
        <p:blipFill>
          <a:blip r:embed="rId5" cstate="print"/>
          <a:srcRect/>
          <a:stretch>
            <a:fillRect/>
          </a:stretch>
        </p:blipFill>
        <p:spPr bwMode="auto">
          <a:xfrm>
            <a:off x="7315200" y="5245100"/>
            <a:ext cx="990600" cy="844550"/>
          </a:xfrm>
          <a:prstGeom prst="rect">
            <a:avLst/>
          </a:prstGeom>
          <a:noFill/>
          <a:ln w="9525">
            <a:noFill/>
            <a:miter lim="800000"/>
            <a:headEnd/>
            <a:tailEnd/>
          </a:ln>
        </p:spPr>
      </p:pic>
      <p:pic>
        <p:nvPicPr>
          <p:cNvPr id="44047" name="Picture 15" descr="j0089302"/>
          <p:cNvPicPr>
            <a:picLocks noChangeAspect="1" noChangeArrowheads="1"/>
          </p:cNvPicPr>
          <p:nvPr/>
        </p:nvPicPr>
        <p:blipFill>
          <a:blip r:embed="rId5" cstate="print"/>
          <a:srcRect/>
          <a:stretch>
            <a:fillRect/>
          </a:stretch>
        </p:blipFill>
        <p:spPr bwMode="auto">
          <a:xfrm flipH="1">
            <a:off x="1295400" y="5245100"/>
            <a:ext cx="990600" cy="844550"/>
          </a:xfrm>
          <a:prstGeom prst="rect">
            <a:avLst/>
          </a:prstGeom>
          <a:noFill/>
          <a:ln w="9525">
            <a:noFill/>
            <a:miter lim="800000"/>
            <a:headEnd/>
            <a:tailEnd/>
          </a:ln>
        </p:spPr>
      </p:pic>
      <p:pic>
        <p:nvPicPr>
          <p:cNvPr id="44048" name="Picture 16" descr="j0089302"/>
          <p:cNvPicPr>
            <a:picLocks noChangeAspect="1" noChangeArrowheads="1"/>
          </p:cNvPicPr>
          <p:nvPr/>
        </p:nvPicPr>
        <p:blipFill>
          <a:blip r:embed="rId5" cstate="print"/>
          <a:srcRect/>
          <a:stretch>
            <a:fillRect/>
          </a:stretch>
        </p:blipFill>
        <p:spPr bwMode="auto">
          <a:xfrm>
            <a:off x="3505200" y="5480050"/>
            <a:ext cx="990600" cy="844550"/>
          </a:xfrm>
          <a:prstGeom prst="rect">
            <a:avLst/>
          </a:prstGeom>
          <a:noFill/>
          <a:ln w="9525">
            <a:noFill/>
            <a:miter lim="800000"/>
            <a:headEnd/>
            <a:tailEnd/>
          </a:ln>
        </p:spPr>
      </p:pic>
      <p:pic>
        <p:nvPicPr>
          <p:cNvPr id="44049" name="Picture 17" descr="j0089302"/>
          <p:cNvPicPr>
            <a:picLocks noChangeAspect="1" noChangeArrowheads="1"/>
          </p:cNvPicPr>
          <p:nvPr/>
        </p:nvPicPr>
        <p:blipFill>
          <a:blip r:embed="rId5" cstate="print"/>
          <a:srcRect/>
          <a:stretch>
            <a:fillRect/>
          </a:stretch>
        </p:blipFill>
        <p:spPr bwMode="auto">
          <a:xfrm flipH="1">
            <a:off x="5334000" y="4940300"/>
            <a:ext cx="990600" cy="844550"/>
          </a:xfrm>
          <a:prstGeom prst="rect">
            <a:avLst/>
          </a:prstGeom>
          <a:noFill/>
          <a:ln w="9525">
            <a:noFill/>
            <a:miter lim="800000"/>
            <a:headEnd/>
            <a:tailEnd/>
          </a:ln>
        </p:spPr>
      </p:pic>
      <p:sp>
        <p:nvSpPr>
          <p:cNvPr id="44257" name="Text Box 225"/>
          <p:cNvSpPr txBox="1">
            <a:spLocks noChangeArrowheads="1"/>
          </p:cNvSpPr>
          <p:nvPr/>
        </p:nvSpPr>
        <p:spPr bwMode="auto">
          <a:xfrm>
            <a:off x="6019800" y="2971800"/>
            <a:ext cx="1568450" cy="730250"/>
          </a:xfrm>
          <a:prstGeom prst="rect">
            <a:avLst/>
          </a:prstGeom>
          <a:noFill/>
          <a:ln w="9525">
            <a:noFill/>
            <a:miter lim="800000"/>
            <a:headEnd/>
            <a:tailEnd/>
          </a:ln>
        </p:spPr>
        <p:txBody>
          <a:bodyPr wrap="none">
            <a:spAutoFit/>
          </a:bodyPr>
          <a:lstStyle/>
          <a:p>
            <a:r>
              <a:rPr lang="en-US" sz="1400" i="1"/>
              <a:t>Secretary:</a:t>
            </a:r>
            <a:r>
              <a:rPr lang="en-US" sz="1400"/>
              <a:t/>
            </a:r>
            <a:br>
              <a:rPr lang="en-US" sz="1400"/>
            </a:br>
            <a:r>
              <a:rPr lang="en-US" sz="1400"/>
              <a:t>reads and reports</a:t>
            </a:r>
            <a:br>
              <a:rPr lang="en-US" sz="1400"/>
            </a:br>
            <a:r>
              <a:rPr lang="en-US" sz="1400"/>
              <a:t>the message</a:t>
            </a:r>
          </a:p>
        </p:txBody>
      </p:sp>
      <p:sp>
        <p:nvSpPr>
          <p:cNvPr id="44258" name="Text Box 226"/>
          <p:cNvSpPr txBox="1">
            <a:spLocks noChangeArrowheads="1"/>
          </p:cNvSpPr>
          <p:nvPr/>
        </p:nvSpPr>
        <p:spPr bwMode="auto">
          <a:xfrm>
            <a:off x="5791200" y="4159250"/>
            <a:ext cx="1370013" cy="517525"/>
          </a:xfrm>
          <a:prstGeom prst="rect">
            <a:avLst/>
          </a:prstGeom>
          <a:noFill/>
          <a:ln w="9525">
            <a:noFill/>
            <a:miter lim="800000"/>
            <a:headEnd/>
            <a:tailEnd/>
          </a:ln>
        </p:spPr>
        <p:txBody>
          <a:bodyPr wrap="none">
            <a:spAutoFit/>
          </a:bodyPr>
          <a:lstStyle/>
          <a:p>
            <a:r>
              <a:rPr lang="en-US" sz="1400" i="1"/>
              <a:t>Delivery boy:</a:t>
            </a:r>
            <a:r>
              <a:rPr lang="en-US" sz="1400"/>
              <a:t/>
            </a:r>
            <a:br>
              <a:rPr lang="en-US" sz="1400"/>
            </a:br>
            <a:r>
              <a:rPr lang="en-US" sz="1400"/>
              <a:t>takes the letter</a:t>
            </a:r>
          </a:p>
        </p:txBody>
      </p:sp>
      <p:grpSp>
        <p:nvGrpSpPr>
          <p:cNvPr id="8" name="Group 319"/>
          <p:cNvGrpSpPr>
            <a:grpSpLocks/>
          </p:cNvGrpSpPr>
          <p:nvPr/>
        </p:nvGrpSpPr>
        <p:grpSpPr bwMode="auto">
          <a:xfrm>
            <a:off x="7086600" y="3962400"/>
            <a:ext cx="1295400" cy="914400"/>
            <a:chOff x="4704" y="2688"/>
            <a:chExt cx="816" cy="576"/>
          </a:xfrm>
        </p:grpSpPr>
        <p:pic>
          <p:nvPicPr>
            <p:cNvPr id="10321" name="Picture 13" descr="j0290531"/>
            <p:cNvPicPr>
              <a:picLocks noChangeAspect="1" noChangeArrowheads="1"/>
            </p:cNvPicPr>
            <p:nvPr/>
          </p:nvPicPr>
          <p:blipFill>
            <a:blip r:embed="rId6" cstate="print"/>
            <a:srcRect/>
            <a:stretch>
              <a:fillRect/>
            </a:stretch>
          </p:blipFill>
          <p:spPr bwMode="auto">
            <a:xfrm flipH="1">
              <a:off x="4704" y="2688"/>
              <a:ext cx="432" cy="528"/>
            </a:xfrm>
            <a:prstGeom prst="rect">
              <a:avLst/>
            </a:prstGeom>
            <a:noFill/>
            <a:ln w="9525">
              <a:noFill/>
              <a:miter lim="800000"/>
              <a:headEnd/>
              <a:tailEnd/>
            </a:ln>
          </p:spPr>
        </p:pic>
        <p:grpSp>
          <p:nvGrpSpPr>
            <p:cNvPr id="10322" name="Group 228"/>
            <p:cNvGrpSpPr>
              <a:grpSpLocks/>
            </p:cNvGrpSpPr>
            <p:nvPr/>
          </p:nvGrpSpPr>
          <p:grpSpPr bwMode="auto">
            <a:xfrm>
              <a:off x="5136" y="2736"/>
              <a:ext cx="384" cy="528"/>
              <a:chOff x="1536" y="1920"/>
              <a:chExt cx="1329" cy="1081"/>
            </a:xfrm>
          </p:grpSpPr>
          <p:sp>
            <p:nvSpPr>
              <p:cNvPr id="10323" name="AutoShape 229"/>
              <p:cNvSpPr>
                <a:spLocks noChangeAspect="1" noChangeArrowheads="1" noTextEdit="1"/>
              </p:cNvSpPr>
              <p:nvPr/>
            </p:nvSpPr>
            <p:spPr bwMode="auto">
              <a:xfrm>
                <a:off x="1536" y="1920"/>
                <a:ext cx="1329" cy="1081"/>
              </a:xfrm>
              <a:prstGeom prst="rect">
                <a:avLst/>
              </a:prstGeom>
              <a:noFill/>
              <a:ln w="9525">
                <a:noFill/>
                <a:miter lim="800000"/>
                <a:headEnd/>
                <a:tailEnd/>
              </a:ln>
            </p:spPr>
            <p:txBody>
              <a:bodyPr/>
              <a:lstStyle/>
              <a:p>
                <a:endParaRPr lang="en-US"/>
              </a:p>
            </p:txBody>
          </p:sp>
          <p:sp>
            <p:nvSpPr>
              <p:cNvPr id="10324" name="Freeform 230"/>
              <p:cNvSpPr>
                <a:spLocks/>
              </p:cNvSpPr>
              <p:nvPr/>
            </p:nvSpPr>
            <p:spPr bwMode="auto">
              <a:xfrm>
                <a:off x="2597" y="2119"/>
                <a:ext cx="203" cy="91"/>
              </a:xfrm>
              <a:custGeom>
                <a:avLst/>
                <a:gdLst>
                  <a:gd name="T0" fmla="*/ 52 w 407"/>
                  <a:gd name="T1" fmla="*/ 88 h 183"/>
                  <a:gd name="T2" fmla="*/ 61 w 407"/>
                  <a:gd name="T3" fmla="*/ 89 h 183"/>
                  <a:gd name="T4" fmla="*/ 71 w 407"/>
                  <a:gd name="T5" fmla="*/ 89 h 183"/>
                  <a:gd name="T6" fmla="*/ 84 w 407"/>
                  <a:gd name="T7" fmla="*/ 90 h 183"/>
                  <a:gd name="T8" fmla="*/ 98 w 407"/>
                  <a:gd name="T9" fmla="*/ 91 h 183"/>
                  <a:gd name="T10" fmla="*/ 110 w 407"/>
                  <a:gd name="T11" fmla="*/ 91 h 183"/>
                  <a:gd name="T12" fmla="*/ 122 w 407"/>
                  <a:gd name="T13" fmla="*/ 90 h 183"/>
                  <a:gd name="T14" fmla="*/ 131 w 407"/>
                  <a:gd name="T15" fmla="*/ 89 h 183"/>
                  <a:gd name="T16" fmla="*/ 137 w 407"/>
                  <a:gd name="T17" fmla="*/ 86 h 183"/>
                  <a:gd name="T18" fmla="*/ 134 w 407"/>
                  <a:gd name="T19" fmla="*/ 78 h 183"/>
                  <a:gd name="T20" fmla="*/ 127 w 407"/>
                  <a:gd name="T21" fmla="*/ 68 h 183"/>
                  <a:gd name="T22" fmla="*/ 122 w 407"/>
                  <a:gd name="T23" fmla="*/ 60 h 183"/>
                  <a:gd name="T24" fmla="*/ 120 w 407"/>
                  <a:gd name="T25" fmla="*/ 52 h 183"/>
                  <a:gd name="T26" fmla="*/ 118 w 407"/>
                  <a:gd name="T27" fmla="*/ 47 h 183"/>
                  <a:gd name="T28" fmla="*/ 122 w 407"/>
                  <a:gd name="T29" fmla="*/ 47 h 183"/>
                  <a:gd name="T30" fmla="*/ 131 w 407"/>
                  <a:gd name="T31" fmla="*/ 47 h 183"/>
                  <a:gd name="T32" fmla="*/ 142 w 407"/>
                  <a:gd name="T33" fmla="*/ 48 h 183"/>
                  <a:gd name="T34" fmla="*/ 156 w 407"/>
                  <a:gd name="T35" fmla="*/ 49 h 183"/>
                  <a:gd name="T36" fmla="*/ 169 w 407"/>
                  <a:gd name="T37" fmla="*/ 50 h 183"/>
                  <a:gd name="T38" fmla="*/ 181 w 407"/>
                  <a:gd name="T39" fmla="*/ 50 h 183"/>
                  <a:gd name="T40" fmla="*/ 192 w 407"/>
                  <a:gd name="T41" fmla="*/ 50 h 183"/>
                  <a:gd name="T42" fmla="*/ 201 w 407"/>
                  <a:gd name="T43" fmla="*/ 47 h 183"/>
                  <a:gd name="T44" fmla="*/ 198 w 407"/>
                  <a:gd name="T45" fmla="*/ 39 h 183"/>
                  <a:gd name="T46" fmla="*/ 189 w 407"/>
                  <a:gd name="T47" fmla="*/ 33 h 183"/>
                  <a:gd name="T48" fmla="*/ 178 w 407"/>
                  <a:gd name="T49" fmla="*/ 27 h 183"/>
                  <a:gd name="T50" fmla="*/ 167 w 407"/>
                  <a:gd name="T51" fmla="*/ 21 h 183"/>
                  <a:gd name="T52" fmla="*/ 155 w 407"/>
                  <a:gd name="T53" fmla="*/ 15 h 183"/>
                  <a:gd name="T54" fmla="*/ 142 w 407"/>
                  <a:gd name="T55" fmla="*/ 10 h 183"/>
                  <a:gd name="T56" fmla="*/ 130 w 407"/>
                  <a:gd name="T57" fmla="*/ 7 h 183"/>
                  <a:gd name="T58" fmla="*/ 118 w 407"/>
                  <a:gd name="T59" fmla="*/ 3 h 183"/>
                  <a:gd name="T60" fmla="*/ 107 w 407"/>
                  <a:gd name="T61" fmla="*/ 2 h 183"/>
                  <a:gd name="T62" fmla="*/ 96 w 407"/>
                  <a:gd name="T63" fmla="*/ 0 h 183"/>
                  <a:gd name="T64" fmla="*/ 88 w 407"/>
                  <a:gd name="T65" fmla="*/ 1 h 183"/>
                  <a:gd name="T66" fmla="*/ 80 w 407"/>
                  <a:gd name="T67" fmla="*/ 2 h 183"/>
                  <a:gd name="T68" fmla="*/ 74 w 407"/>
                  <a:gd name="T69" fmla="*/ 6 h 183"/>
                  <a:gd name="T70" fmla="*/ 64 w 407"/>
                  <a:gd name="T71" fmla="*/ 9 h 183"/>
                  <a:gd name="T72" fmla="*/ 54 w 407"/>
                  <a:gd name="T73" fmla="*/ 13 h 183"/>
                  <a:gd name="T74" fmla="*/ 43 w 407"/>
                  <a:gd name="T75" fmla="*/ 19 h 183"/>
                  <a:gd name="T76" fmla="*/ 33 w 407"/>
                  <a:gd name="T77" fmla="*/ 25 h 183"/>
                  <a:gd name="T78" fmla="*/ 22 w 407"/>
                  <a:gd name="T79" fmla="*/ 29 h 183"/>
                  <a:gd name="T80" fmla="*/ 14 w 407"/>
                  <a:gd name="T81" fmla="*/ 34 h 183"/>
                  <a:gd name="T82" fmla="*/ 4 w 407"/>
                  <a:gd name="T83" fmla="*/ 38 h 183"/>
                  <a:gd name="T84" fmla="*/ 0 w 407"/>
                  <a:gd name="T85" fmla="*/ 42 h 1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7"/>
                  <a:gd name="T130" fmla="*/ 0 h 183"/>
                  <a:gd name="T131" fmla="*/ 407 w 407"/>
                  <a:gd name="T132" fmla="*/ 183 h 1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7" h="183">
                    <a:moveTo>
                      <a:pt x="97" y="177"/>
                    </a:moveTo>
                    <a:lnTo>
                      <a:pt x="99" y="177"/>
                    </a:lnTo>
                    <a:lnTo>
                      <a:pt x="104" y="177"/>
                    </a:lnTo>
                    <a:lnTo>
                      <a:pt x="108" y="177"/>
                    </a:lnTo>
                    <a:lnTo>
                      <a:pt x="116" y="177"/>
                    </a:lnTo>
                    <a:lnTo>
                      <a:pt x="122" y="179"/>
                    </a:lnTo>
                    <a:lnTo>
                      <a:pt x="129" y="179"/>
                    </a:lnTo>
                    <a:lnTo>
                      <a:pt x="135" y="179"/>
                    </a:lnTo>
                    <a:lnTo>
                      <a:pt x="142" y="179"/>
                    </a:lnTo>
                    <a:lnTo>
                      <a:pt x="152" y="181"/>
                    </a:lnTo>
                    <a:lnTo>
                      <a:pt x="160" y="181"/>
                    </a:lnTo>
                    <a:lnTo>
                      <a:pt x="169" y="181"/>
                    </a:lnTo>
                    <a:lnTo>
                      <a:pt x="179" y="181"/>
                    </a:lnTo>
                    <a:lnTo>
                      <a:pt x="186" y="183"/>
                    </a:lnTo>
                    <a:lnTo>
                      <a:pt x="196" y="183"/>
                    </a:lnTo>
                    <a:lnTo>
                      <a:pt x="205" y="183"/>
                    </a:lnTo>
                    <a:lnTo>
                      <a:pt x="213" y="183"/>
                    </a:lnTo>
                    <a:lnTo>
                      <a:pt x="220" y="183"/>
                    </a:lnTo>
                    <a:lnTo>
                      <a:pt x="230" y="183"/>
                    </a:lnTo>
                    <a:lnTo>
                      <a:pt x="237" y="181"/>
                    </a:lnTo>
                    <a:lnTo>
                      <a:pt x="245" y="181"/>
                    </a:lnTo>
                    <a:lnTo>
                      <a:pt x="251" y="181"/>
                    </a:lnTo>
                    <a:lnTo>
                      <a:pt x="258" y="181"/>
                    </a:lnTo>
                    <a:lnTo>
                      <a:pt x="262" y="179"/>
                    </a:lnTo>
                    <a:lnTo>
                      <a:pt x="268" y="177"/>
                    </a:lnTo>
                    <a:lnTo>
                      <a:pt x="270" y="175"/>
                    </a:lnTo>
                    <a:lnTo>
                      <a:pt x="274" y="173"/>
                    </a:lnTo>
                    <a:lnTo>
                      <a:pt x="276" y="170"/>
                    </a:lnTo>
                    <a:lnTo>
                      <a:pt x="274" y="164"/>
                    </a:lnTo>
                    <a:lnTo>
                      <a:pt x="268" y="156"/>
                    </a:lnTo>
                    <a:lnTo>
                      <a:pt x="262" y="151"/>
                    </a:lnTo>
                    <a:lnTo>
                      <a:pt x="257" y="143"/>
                    </a:lnTo>
                    <a:lnTo>
                      <a:pt x="255" y="137"/>
                    </a:lnTo>
                    <a:lnTo>
                      <a:pt x="251" y="132"/>
                    </a:lnTo>
                    <a:lnTo>
                      <a:pt x="247" y="124"/>
                    </a:lnTo>
                    <a:lnTo>
                      <a:pt x="245" y="120"/>
                    </a:lnTo>
                    <a:lnTo>
                      <a:pt x="243" y="115"/>
                    </a:lnTo>
                    <a:lnTo>
                      <a:pt x="241" y="109"/>
                    </a:lnTo>
                    <a:lnTo>
                      <a:pt x="241" y="105"/>
                    </a:lnTo>
                    <a:lnTo>
                      <a:pt x="239" y="101"/>
                    </a:lnTo>
                    <a:lnTo>
                      <a:pt x="239" y="97"/>
                    </a:lnTo>
                    <a:lnTo>
                      <a:pt x="237" y="94"/>
                    </a:lnTo>
                    <a:lnTo>
                      <a:pt x="239" y="94"/>
                    </a:lnTo>
                    <a:lnTo>
                      <a:pt x="245" y="94"/>
                    </a:lnTo>
                    <a:lnTo>
                      <a:pt x="249" y="94"/>
                    </a:lnTo>
                    <a:lnTo>
                      <a:pt x="257" y="95"/>
                    </a:lnTo>
                    <a:lnTo>
                      <a:pt x="262" y="95"/>
                    </a:lnTo>
                    <a:lnTo>
                      <a:pt x="270" y="97"/>
                    </a:lnTo>
                    <a:lnTo>
                      <a:pt x="277" y="97"/>
                    </a:lnTo>
                    <a:lnTo>
                      <a:pt x="285" y="97"/>
                    </a:lnTo>
                    <a:lnTo>
                      <a:pt x="295" y="97"/>
                    </a:lnTo>
                    <a:lnTo>
                      <a:pt x="302" y="99"/>
                    </a:lnTo>
                    <a:lnTo>
                      <a:pt x="312" y="99"/>
                    </a:lnTo>
                    <a:lnTo>
                      <a:pt x="319" y="101"/>
                    </a:lnTo>
                    <a:lnTo>
                      <a:pt x="329" y="101"/>
                    </a:lnTo>
                    <a:lnTo>
                      <a:pt x="338" y="101"/>
                    </a:lnTo>
                    <a:lnTo>
                      <a:pt x="348" y="101"/>
                    </a:lnTo>
                    <a:lnTo>
                      <a:pt x="355" y="101"/>
                    </a:lnTo>
                    <a:lnTo>
                      <a:pt x="363" y="101"/>
                    </a:lnTo>
                    <a:lnTo>
                      <a:pt x="372" y="101"/>
                    </a:lnTo>
                    <a:lnTo>
                      <a:pt x="378" y="101"/>
                    </a:lnTo>
                    <a:lnTo>
                      <a:pt x="384" y="101"/>
                    </a:lnTo>
                    <a:lnTo>
                      <a:pt x="390" y="99"/>
                    </a:lnTo>
                    <a:lnTo>
                      <a:pt x="397" y="99"/>
                    </a:lnTo>
                    <a:lnTo>
                      <a:pt x="403" y="95"/>
                    </a:lnTo>
                    <a:lnTo>
                      <a:pt x="407" y="92"/>
                    </a:lnTo>
                    <a:lnTo>
                      <a:pt x="403" y="86"/>
                    </a:lnTo>
                    <a:lnTo>
                      <a:pt x="397" y="78"/>
                    </a:lnTo>
                    <a:lnTo>
                      <a:pt x="392" y="75"/>
                    </a:lnTo>
                    <a:lnTo>
                      <a:pt x="384" y="71"/>
                    </a:lnTo>
                    <a:lnTo>
                      <a:pt x="378" y="67"/>
                    </a:lnTo>
                    <a:lnTo>
                      <a:pt x="372" y="63"/>
                    </a:lnTo>
                    <a:lnTo>
                      <a:pt x="365" y="57"/>
                    </a:lnTo>
                    <a:lnTo>
                      <a:pt x="357" y="54"/>
                    </a:lnTo>
                    <a:lnTo>
                      <a:pt x="350" y="50"/>
                    </a:lnTo>
                    <a:lnTo>
                      <a:pt x="342" y="46"/>
                    </a:lnTo>
                    <a:lnTo>
                      <a:pt x="334" y="42"/>
                    </a:lnTo>
                    <a:lnTo>
                      <a:pt x="325" y="38"/>
                    </a:lnTo>
                    <a:lnTo>
                      <a:pt x="317" y="35"/>
                    </a:lnTo>
                    <a:lnTo>
                      <a:pt x="310" y="31"/>
                    </a:lnTo>
                    <a:lnTo>
                      <a:pt x="302" y="27"/>
                    </a:lnTo>
                    <a:lnTo>
                      <a:pt x="295" y="25"/>
                    </a:lnTo>
                    <a:lnTo>
                      <a:pt x="285" y="21"/>
                    </a:lnTo>
                    <a:lnTo>
                      <a:pt x="277" y="19"/>
                    </a:lnTo>
                    <a:lnTo>
                      <a:pt x="268" y="16"/>
                    </a:lnTo>
                    <a:lnTo>
                      <a:pt x="260" y="14"/>
                    </a:lnTo>
                    <a:lnTo>
                      <a:pt x="251" y="12"/>
                    </a:lnTo>
                    <a:lnTo>
                      <a:pt x="243" y="10"/>
                    </a:lnTo>
                    <a:lnTo>
                      <a:pt x="236" y="6"/>
                    </a:lnTo>
                    <a:lnTo>
                      <a:pt x="228" y="6"/>
                    </a:lnTo>
                    <a:lnTo>
                      <a:pt x="220" y="4"/>
                    </a:lnTo>
                    <a:lnTo>
                      <a:pt x="215" y="4"/>
                    </a:lnTo>
                    <a:lnTo>
                      <a:pt x="205" y="2"/>
                    </a:lnTo>
                    <a:lnTo>
                      <a:pt x="199" y="0"/>
                    </a:lnTo>
                    <a:lnTo>
                      <a:pt x="192" y="0"/>
                    </a:lnTo>
                    <a:lnTo>
                      <a:pt x="186" y="0"/>
                    </a:lnTo>
                    <a:lnTo>
                      <a:pt x="182" y="0"/>
                    </a:lnTo>
                    <a:lnTo>
                      <a:pt x="177" y="2"/>
                    </a:lnTo>
                    <a:lnTo>
                      <a:pt x="171" y="2"/>
                    </a:lnTo>
                    <a:lnTo>
                      <a:pt x="167" y="4"/>
                    </a:lnTo>
                    <a:lnTo>
                      <a:pt x="161" y="4"/>
                    </a:lnTo>
                    <a:lnTo>
                      <a:pt x="158" y="6"/>
                    </a:lnTo>
                    <a:lnTo>
                      <a:pt x="152" y="8"/>
                    </a:lnTo>
                    <a:lnTo>
                      <a:pt x="148" y="12"/>
                    </a:lnTo>
                    <a:lnTo>
                      <a:pt x="141" y="14"/>
                    </a:lnTo>
                    <a:lnTo>
                      <a:pt x="135" y="16"/>
                    </a:lnTo>
                    <a:lnTo>
                      <a:pt x="129" y="18"/>
                    </a:lnTo>
                    <a:lnTo>
                      <a:pt x="123" y="21"/>
                    </a:lnTo>
                    <a:lnTo>
                      <a:pt x="116" y="25"/>
                    </a:lnTo>
                    <a:lnTo>
                      <a:pt x="108" y="27"/>
                    </a:lnTo>
                    <a:lnTo>
                      <a:pt x="101" y="31"/>
                    </a:lnTo>
                    <a:lnTo>
                      <a:pt x="95" y="35"/>
                    </a:lnTo>
                    <a:lnTo>
                      <a:pt x="87" y="38"/>
                    </a:lnTo>
                    <a:lnTo>
                      <a:pt x="80" y="42"/>
                    </a:lnTo>
                    <a:lnTo>
                      <a:pt x="74" y="44"/>
                    </a:lnTo>
                    <a:lnTo>
                      <a:pt x="66" y="50"/>
                    </a:lnTo>
                    <a:lnTo>
                      <a:pt x="59" y="52"/>
                    </a:lnTo>
                    <a:lnTo>
                      <a:pt x="53" y="56"/>
                    </a:lnTo>
                    <a:lnTo>
                      <a:pt x="45" y="59"/>
                    </a:lnTo>
                    <a:lnTo>
                      <a:pt x="40" y="63"/>
                    </a:lnTo>
                    <a:lnTo>
                      <a:pt x="34" y="65"/>
                    </a:lnTo>
                    <a:lnTo>
                      <a:pt x="28" y="69"/>
                    </a:lnTo>
                    <a:lnTo>
                      <a:pt x="23" y="71"/>
                    </a:lnTo>
                    <a:lnTo>
                      <a:pt x="19" y="73"/>
                    </a:lnTo>
                    <a:lnTo>
                      <a:pt x="9" y="76"/>
                    </a:lnTo>
                    <a:lnTo>
                      <a:pt x="4" y="80"/>
                    </a:lnTo>
                    <a:lnTo>
                      <a:pt x="0" y="82"/>
                    </a:lnTo>
                    <a:lnTo>
                      <a:pt x="0" y="84"/>
                    </a:lnTo>
                    <a:lnTo>
                      <a:pt x="97" y="177"/>
                    </a:lnTo>
                    <a:close/>
                  </a:path>
                </a:pathLst>
              </a:custGeom>
              <a:solidFill>
                <a:srgbClr val="FAC9B0"/>
              </a:solidFill>
              <a:ln w="9525">
                <a:noFill/>
                <a:round/>
                <a:headEnd/>
                <a:tailEnd/>
              </a:ln>
            </p:spPr>
            <p:txBody>
              <a:bodyPr/>
              <a:lstStyle/>
              <a:p>
                <a:endParaRPr lang="en-US"/>
              </a:p>
            </p:txBody>
          </p:sp>
          <p:sp>
            <p:nvSpPr>
              <p:cNvPr id="10325" name="Freeform 231"/>
              <p:cNvSpPr>
                <a:spLocks/>
              </p:cNvSpPr>
              <p:nvPr/>
            </p:nvSpPr>
            <p:spPr bwMode="auto">
              <a:xfrm>
                <a:off x="2621" y="2784"/>
                <a:ext cx="170" cy="78"/>
              </a:xfrm>
              <a:custGeom>
                <a:avLst/>
                <a:gdLst>
                  <a:gd name="T0" fmla="*/ 0 w 341"/>
                  <a:gd name="T1" fmla="*/ 14 h 156"/>
                  <a:gd name="T2" fmla="*/ 0 w 341"/>
                  <a:gd name="T3" fmla="*/ 78 h 156"/>
                  <a:gd name="T4" fmla="*/ 170 w 341"/>
                  <a:gd name="T5" fmla="*/ 45 h 156"/>
                  <a:gd name="T6" fmla="*/ 169 w 341"/>
                  <a:gd name="T7" fmla="*/ 44 h 156"/>
                  <a:gd name="T8" fmla="*/ 168 w 341"/>
                  <a:gd name="T9" fmla="*/ 43 h 156"/>
                  <a:gd name="T10" fmla="*/ 165 w 341"/>
                  <a:gd name="T11" fmla="*/ 41 h 156"/>
                  <a:gd name="T12" fmla="*/ 163 w 341"/>
                  <a:gd name="T13" fmla="*/ 39 h 156"/>
                  <a:gd name="T14" fmla="*/ 159 w 341"/>
                  <a:gd name="T15" fmla="*/ 35 h 156"/>
                  <a:gd name="T16" fmla="*/ 154 w 341"/>
                  <a:gd name="T17" fmla="*/ 31 h 156"/>
                  <a:gd name="T18" fmla="*/ 152 w 341"/>
                  <a:gd name="T19" fmla="*/ 29 h 156"/>
                  <a:gd name="T20" fmla="*/ 149 w 341"/>
                  <a:gd name="T21" fmla="*/ 28 h 156"/>
                  <a:gd name="T22" fmla="*/ 146 w 341"/>
                  <a:gd name="T23" fmla="*/ 26 h 156"/>
                  <a:gd name="T24" fmla="*/ 143 w 341"/>
                  <a:gd name="T25" fmla="*/ 24 h 156"/>
                  <a:gd name="T26" fmla="*/ 140 w 341"/>
                  <a:gd name="T27" fmla="*/ 21 h 156"/>
                  <a:gd name="T28" fmla="*/ 137 w 341"/>
                  <a:gd name="T29" fmla="*/ 19 h 156"/>
                  <a:gd name="T30" fmla="*/ 134 w 341"/>
                  <a:gd name="T31" fmla="*/ 18 h 156"/>
                  <a:gd name="T32" fmla="*/ 130 w 341"/>
                  <a:gd name="T33" fmla="*/ 15 h 156"/>
                  <a:gd name="T34" fmla="*/ 126 w 341"/>
                  <a:gd name="T35" fmla="*/ 13 h 156"/>
                  <a:gd name="T36" fmla="*/ 124 w 341"/>
                  <a:gd name="T37" fmla="*/ 11 h 156"/>
                  <a:gd name="T38" fmla="*/ 120 w 341"/>
                  <a:gd name="T39" fmla="*/ 10 h 156"/>
                  <a:gd name="T40" fmla="*/ 116 w 341"/>
                  <a:gd name="T41" fmla="*/ 9 h 156"/>
                  <a:gd name="T42" fmla="*/ 111 w 341"/>
                  <a:gd name="T43" fmla="*/ 7 h 156"/>
                  <a:gd name="T44" fmla="*/ 108 w 341"/>
                  <a:gd name="T45" fmla="*/ 5 h 156"/>
                  <a:gd name="T46" fmla="*/ 104 w 341"/>
                  <a:gd name="T47" fmla="*/ 4 h 156"/>
                  <a:gd name="T48" fmla="*/ 100 w 341"/>
                  <a:gd name="T49" fmla="*/ 3 h 156"/>
                  <a:gd name="T50" fmla="*/ 96 w 341"/>
                  <a:gd name="T51" fmla="*/ 2 h 156"/>
                  <a:gd name="T52" fmla="*/ 92 w 341"/>
                  <a:gd name="T53" fmla="*/ 1 h 156"/>
                  <a:gd name="T54" fmla="*/ 87 w 341"/>
                  <a:gd name="T55" fmla="*/ 1 h 156"/>
                  <a:gd name="T56" fmla="*/ 84 w 341"/>
                  <a:gd name="T57" fmla="*/ 1 h 156"/>
                  <a:gd name="T58" fmla="*/ 80 w 341"/>
                  <a:gd name="T59" fmla="*/ 0 h 156"/>
                  <a:gd name="T60" fmla="*/ 76 w 341"/>
                  <a:gd name="T61" fmla="*/ 0 h 156"/>
                  <a:gd name="T62" fmla="*/ 71 w 341"/>
                  <a:gd name="T63" fmla="*/ 0 h 156"/>
                  <a:gd name="T64" fmla="*/ 67 w 341"/>
                  <a:gd name="T65" fmla="*/ 0 h 156"/>
                  <a:gd name="T66" fmla="*/ 64 w 341"/>
                  <a:gd name="T67" fmla="*/ 0 h 156"/>
                  <a:gd name="T68" fmla="*/ 59 w 341"/>
                  <a:gd name="T69" fmla="*/ 0 h 156"/>
                  <a:gd name="T70" fmla="*/ 56 w 341"/>
                  <a:gd name="T71" fmla="*/ 1 h 156"/>
                  <a:gd name="T72" fmla="*/ 52 w 341"/>
                  <a:gd name="T73" fmla="*/ 1 h 156"/>
                  <a:gd name="T74" fmla="*/ 47 w 341"/>
                  <a:gd name="T75" fmla="*/ 1 h 156"/>
                  <a:gd name="T76" fmla="*/ 45 w 341"/>
                  <a:gd name="T77" fmla="*/ 2 h 156"/>
                  <a:gd name="T78" fmla="*/ 41 w 341"/>
                  <a:gd name="T79" fmla="*/ 3 h 156"/>
                  <a:gd name="T80" fmla="*/ 38 w 341"/>
                  <a:gd name="T81" fmla="*/ 4 h 156"/>
                  <a:gd name="T82" fmla="*/ 34 w 341"/>
                  <a:gd name="T83" fmla="*/ 4 h 156"/>
                  <a:gd name="T84" fmla="*/ 30 w 341"/>
                  <a:gd name="T85" fmla="*/ 5 h 156"/>
                  <a:gd name="T86" fmla="*/ 28 w 341"/>
                  <a:gd name="T87" fmla="*/ 6 h 156"/>
                  <a:gd name="T88" fmla="*/ 26 w 341"/>
                  <a:gd name="T89" fmla="*/ 7 h 156"/>
                  <a:gd name="T90" fmla="*/ 22 w 341"/>
                  <a:gd name="T91" fmla="*/ 7 h 156"/>
                  <a:gd name="T92" fmla="*/ 19 w 341"/>
                  <a:gd name="T93" fmla="*/ 8 h 156"/>
                  <a:gd name="T94" fmla="*/ 16 w 341"/>
                  <a:gd name="T95" fmla="*/ 8 h 156"/>
                  <a:gd name="T96" fmla="*/ 14 w 341"/>
                  <a:gd name="T97" fmla="*/ 9 h 156"/>
                  <a:gd name="T98" fmla="*/ 10 w 341"/>
                  <a:gd name="T99" fmla="*/ 10 h 156"/>
                  <a:gd name="T100" fmla="*/ 7 w 341"/>
                  <a:gd name="T101" fmla="*/ 11 h 156"/>
                  <a:gd name="T102" fmla="*/ 3 w 341"/>
                  <a:gd name="T103" fmla="*/ 12 h 156"/>
                  <a:gd name="T104" fmla="*/ 2 w 341"/>
                  <a:gd name="T105" fmla="*/ 13 h 156"/>
                  <a:gd name="T106" fmla="*/ 0 w 341"/>
                  <a:gd name="T107" fmla="*/ 14 h 156"/>
                  <a:gd name="T108" fmla="*/ 0 w 341"/>
                  <a:gd name="T109" fmla="*/ 14 h 156"/>
                  <a:gd name="T110" fmla="*/ 0 w 341"/>
                  <a:gd name="T111" fmla="*/ 14 h 15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1"/>
                  <a:gd name="T169" fmla="*/ 0 h 156"/>
                  <a:gd name="T170" fmla="*/ 341 w 341"/>
                  <a:gd name="T171" fmla="*/ 156 h 15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1" h="156">
                    <a:moveTo>
                      <a:pt x="0" y="29"/>
                    </a:moveTo>
                    <a:lnTo>
                      <a:pt x="0" y="156"/>
                    </a:lnTo>
                    <a:lnTo>
                      <a:pt x="341" y="90"/>
                    </a:lnTo>
                    <a:lnTo>
                      <a:pt x="339" y="88"/>
                    </a:lnTo>
                    <a:lnTo>
                      <a:pt x="337" y="86"/>
                    </a:lnTo>
                    <a:lnTo>
                      <a:pt x="331" y="82"/>
                    </a:lnTo>
                    <a:lnTo>
                      <a:pt x="327" y="77"/>
                    </a:lnTo>
                    <a:lnTo>
                      <a:pt x="318" y="69"/>
                    </a:lnTo>
                    <a:lnTo>
                      <a:pt x="308" y="63"/>
                    </a:lnTo>
                    <a:lnTo>
                      <a:pt x="305" y="59"/>
                    </a:lnTo>
                    <a:lnTo>
                      <a:pt x="299" y="56"/>
                    </a:lnTo>
                    <a:lnTo>
                      <a:pt x="293" y="52"/>
                    </a:lnTo>
                    <a:lnTo>
                      <a:pt x="287" y="48"/>
                    </a:lnTo>
                    <a:lnTo>
                      <a:pt x="280" y="42"/>
                    </a:lnTo>
                    <a:lnTo>
                      <a:pt x="274" y="38"/>
                    </a:lnTo>
                    <a:lnTo>
                      <a:pt x="268" y="35"/>
                    </a:lnTo>
                    <a:lnTo>
                      <a:pt x="261" y="31"/>
                    </a:lnTo>
                    <a:lnTo>
                      <a:pt x="253" y="27"/>
                    </a:lnTo>
                    <a:lnTo>
                      <a:pt x="248" y="23"/>
                    </a:lnTo>
                    <a:lnTo>
                      <a:pt x="240" y="19"/>
                    </a:lnTo>
                    <a:lnTo>
                      <a:pt x="232" y="18"/>
                    </a:lnTo>
                    <a:lnTo>
                      <a:pt x="223" y="14"/>
                    </a:lnTo>
                    <a:lnTo>
                      <a:pt x="217" y="10"/>
                    </a:lnTo>
                    <a:lnTo>
                      <a:pt x="208" y="8"/>
                    </a:lnTo>
                    <a:lnTo>
                      <a:pt x="200" y="6"/>
                    </a:lnTo>
                    <a:lnTo>
                      <a:pt x="192" y="4"/>
                    </a:lnTo>
                    <a:lnTo>
                      <a:pt x="185" y="2"/>
                    </a:lnTo>
                    <a:lnTo>
                      <a:pt x="175" y="2"/>
                    </a:lnTo>
                    <a:lnTo>
                      <a:pt x="168" y="2"/>
                    </a:lnTo>
                    <a:lnTo>
                      <a:pt x="160" y="0"/>
                    </a:lnTo>
                    <a:lnTo>
                      <a:pt x="152" y="0"/>
                    </a:lnTo>
                    <a:lnTo>
                      <a:pt x="143" y="0"/>
                    </a:lnTo>
                    <a:lnTo>
                      <a:pt x="135" y="0"/>
                    </a:lnTo>
                    <a:lnTo>
                      <a:pt x="128" y="0"/>
                    </a:lnTo>
                    <a:lnTo>
                      <a:pt x="118" y="0"/>
                    </a:lnTo>
                    <a:lnTo>
                      <a:pt x="113" y="2"/>
                    </a:lnTo>
                    <a:lnTo>
                      <a:pt x="105" y="2"/>
                    </a:lnTo>
                    <a:lnTo>
                      <a:pt x="95" y="2"/>
                    </a:lnTo>
                    <a:lnTo>
                      <a:pt x="90" y="4"/>
                    </a:lnTo>
                    <a:lnTo>
                      <a:pt x="82" y="6"/>
                    </a:lnTo>
                    <a:lnTo>
                      <a:pt x="76" y="8"/>
                    </a:lnTo>
                    <a:lnTo>
                      <a:pt x="69" y="8"/>
                    </a:lnTo>
                    <a:lnTo>
                      <a:pt x="61" y="10"/>
                    </a:lnTo>
                    <a:lnTo>
                      <a:pt x="57" y="12"/>
                    </a:lnTo>
                    <a:lnTo>
                      <a:pt x="52" y="14"/>
                    </a:lnTo>
                    <a:lnTo>
                      <a:pt x="44" y="14"/>
                    </a:lnTo>
                    <a:lnTo>
                      <a:pt x="38" y="16"/>
                    </a:lnTo>
                    <a:lnTo>
                      <a:pt x="33" y="16"/>
                    </a:lnTo>
                    <a:lnTo>
                      <a:pt x="29" y="18"/>
                    </a:lnTo>
                    <a:lnTo>
                      <a:pt x="21" y="21"/>
                    </a:lnTo>
                    <a:lnTo>
                      <a:pt x="14" y="23"/>
                    </a:lnTo>
                    <a:lnTo>
                      <a:pt x="6" y="25"/>
                    </a:lnTo>
                    <a:lnTo>
                      <a:pt x="4" y="27"/>
                    </a:lnTo>
                    <a:lnTo>
                      <a:pt x="0" y="29"/>
                    </a:lnTo>
                    <a:close/>
                  </a:path>
                </a:pathLst>
              </a:custGeom>
              <a:solidFill>
                <a:srgbClr val="85A19C"/>
              </a:solidFill>
              <a:ln w="9525">
                <a:noFill/>
                <a:round/>
                <a:headEnd/>
                <a:tailEnd/>
              </a:ln>
            </p:spPr>
            <p:txBody>
              <a:bodyPr/>
              <a:lstStyle/>
              <a:p>
                <a:endParaRPr lang="en-US"/>
              </a:p>
            </p:txBody>
          </p:sp>
          <p:sp>
            <p:nvSpPr>
              <p:cNvPr id="10326" name="Freeform 232"/>
              <p:cNvSpPr>
                <a:spLocks/>
              </p:cNvSpPr>
              <p:nvPr/>
            </p:nvSpPr>
            <p:spPr bwMode="auto">
              <a:xfrm>
                <a:off x="1878" y="2676"/>
                <a:ext cx="101" cy="184"/>
              </a:xfrm>
              <a:custGeom>
                <a:avLst/>
                <a:gdLst>
                  <a:gd name="T0" fmla="*/ 64 w 202"/>
                  <a:gd name="T1" fmla="*/ 0 h 369"/>
                  <a:gd name="T2" fmla="*/ 60 w 202"/>
                  <a:gd name="T3" fmla="*/ 9 h 369"/>
                  <a:gd name="T4" fmla="*/ 57 w 202"/>
                  <a:gd name="T5" fmla="*/ 14 h 369"/>
                  <a:gd name="T6" fmla="*/ 55 w 202"/>
                  <a:gd name="T7" fmla="*/ 20 h 369"/>
                  <a:gd name="T8" fmla="*/ 53 w 202"/>
                  <a:gd name="T9" fmla="*/ 25 h 369"/>
                  <a:gd name="T10" fmla="*/ 51 w 202"/>
                  <a:gd name="T11" fmla="*/ 32 h 369"/>
                  <a:gd name="T12" fmla="*/ 49 w 202"/>
                  <a:gd name="T13" fmla="*/ 39 h 369"/>
                  <a:gd name="T14" fmla="*/ 46 w 202"/>
                  <a:gd name="T15" fmla="*/ 46 h 369"/>
                  <a:gd name="T16" fmla="*/ 43 w 202"/>
                  <a:gd name="T17" fmla="*/ 53 h 369"/>
                  <a:gd name="T18" fmla="*/ 41 w 202"/>
                  <a:gd name="T19" fmla="*/ 61 h 369"/>
                  <a:gd name="T20" fmla="*/ 39 w 202"/>
                  <a:gd name="T21" fmla="*/ 68 h 369"/>
                  <a:gd name="T22" fmla="*/ 36 w 202"/>
                  <a:gd name="T23" fmla="*/ 77 h 369"/>
                  <a:gd name="T24" fmla="*/ 33 w 202"/>
                  <a:gd name="T25" fmla="*/ 84 h 369"/>
                  <a:gd name="T26" fmla="*/ 29 w 202"/>
                  <a:gd name="T27" fmla="*/ 92 h 369"/>
                  <a:gd name="T28" fmla="*/ 28 w 202"/>
                  <a:gd name="T29" fmla="*/ 99 h 369"/>
                  <a:gd name="T30" fmla="*/ 25 w 202"/>
                  <a:gd name="T31" fmla="*/ 108 h 369"/>
                  <a:gd name="T32" fmla="*/ 22 w 202"/>
                  <a:gd name="T33" fmla="*/ 116 h 369"/>
                  <a:gd name="T34" fmla="*/ 19 w 202"/>
                  <a:gd name="T35" fmla="*/ 122 h 369"/>
                  <a:gd name="T36" fmla="*/ 18 w 202"/>
                  <a:gd name="T37" fmla="*/ 130 h 369"/>
                  <a:gd name="T38" fmla="*/ 14 w 202"/>
                  <a:gd name="T39" fmla="*/ 137 h 369"/>
                  <a:gd name="T40" fmla="*/ 13 w 202"/>
                  <a:gd name="T41" fmla="*/ 143 h 369"/>
                  <a:gd name="T42" fmla="*/ 11 w 202"/>
                  <a:gd name="T43" fmla="*/ 150 h 369"/>
                  <a:gd name="T44" fmla="*/ 9 w 202"/>
                  <a:gd name="T45" fmla="*/ 156 h 369"/>
                  <a:gd name="T46" fmla="*/ 7 w 202"/>
                  <a:gd name="T47" fmla="*/ 161 h 369"/>
                  <a:gd name="T48" fmla="*/ 4 w 202"/>
                  <a:gd name="T49" fmla="*/ 171 h 369"/>
                  <a:gd name="T50" fmla="*/ 1 w 202"/>
                  <a:gd name="T51" fmla="*/ 178 h 369"/>
                  <a:gd name="T52" fmla="*/ 0 w 202"/>
                  <a:gd name="T53" fmla="*/ 182 h 369"/>
                  <a:gd name="T54" fmla="*/ 0 w 202"/>
                  <a:gd name="T55" fmla="*/ 184 h 369"/>
                  <a:gd name="T56" fmla="*/ 4 w 202"/>
                  <a:gd name="T57" fmla="*/ 181 h 369"/>
                  <a:gd name="T58" fmla="*/ 9 w 202"/>
                  <a:gd name="T59" fmla="*/ 178 h 369"/>
                  <a:gd name="T60" fmla="*/ 17 w 202"/>
                  <a:gd name="T61" fmla="*/ 174 h 369"/>
                  <a:gd name="T62" fmla="*/ 24 w 202"/>
                  <a:gd name="T63" fmla="*/ 168 h 369"/>
                  <a:gd name="T64" fmla="*/ 33 w 202"/>
                  <a:gd name="T65" fmla="*/ 162 h 369"/>
                  <a:gd name="T66" fmla="*/ 42 w 202"/>
                  <a:gd name="T67" fmla="*/ 156 h 369"/>
                  <a:gd name="T68" fmla="*/ 47 w 202"/>
                  <a:gd name="T69" fmla="*/ 152 h 369"/>
                  <a:gd name="T70" fmla="*/ 52 w 202"/>
                  <a:gd name="T71" fmla="*/ 149 h 369"/>
                  <a:gd name="T72" fmla="*/ 61 w 202"/>
                  <a:gd name="T73" fmla="*/ 140 h 369"/>
                  <a:gd name="T74" fmla="*/ 71 w 202"/>
                  <a:gd name="T75" fmla="*/ 133 h 369"/>
                  <a:gd name="T76" fmla="*/ 79 w 202"/>
                  <a:gd name="T77" fmla="*/ 125 h 369"/>
                  <a:gd name="T78" fmla="*/ 87 w 202"/>
                  <a:gd name="T79" fmla="*/ 117 h 369"/>
                  <a:gd name="T80" fmla="*/ 94 w 202"/>
                  <a:gd name="T81" fmla="*/ 110 h 369"/>
                  <a:gd name="T82" fmla="*/ 97 w 202"/>
                  <a:gd name="T83" fmla="*/ 103 h 369"/>
                  <a:gd name="T84" fmla="*/ 100 w 202"/>
                  <a:gd name="T85" fmla="*/ 96 h 369"/>
                  <a:gd name="T86" fmla="*/ 101 w 202"/>
                  <a:gd name="T87" fmla="*/ 91 h 369"/>
                  <a:gd name="T88" fmla="*/ 100 w 202"/>
                  <a:gd name="T89" fmla="*/ 85 h 369"/>
                  <a:gd name="T90" fmla="*/ 99 w 202"/>
                  <a:gd name="T91" fmla="*/ 80 h 369"/>
                  <a:gd name="T92" fmla="*/ 99 w 202"/>
                  <a:gd name="T93" fmla="*/ 71 h 369"/>
                  <a:gd name="T94" fmla="*/ 99 w 202"/>
                  <a:gd name="T95" fmla="*/ 62 h 369"/>
                  <a:gd name="T96" fmla="*/ 99 w 202"/>
                  <a:gd name="T97" fmla="*/ 56 h 369"/>
                  <a:gd name="T98" fmla="*/ 99 w 202"/>
                  <a:gd name="T99" fmla="*/ 50 h 369"/>
                  <a:gd name="T100" fmla="*/ 100 w 202"/>
                  <a:gd name="T101" fmla="*/ 46 h 369"/>
                  <a:gd name="T102" fmla="*/ 101 w 202"/>
                  <a:gd name="T103" fmla="*/ 42 h 3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2"/>
                  <a:gd name="T157" fmla="*/ 0 h 369"/>
                  <a:gd name="T158" fmla="*/ 202 w 202"/>
                  <a:gd name="T159" fmla="*/ 369 h 3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2" h="369">
                    <a:moveTo>
                      <a:pt x="202" y="85"/>
                    </a:moveTo>
                    <a:lnTo>
                      <a:pt x="128" y="0"/>
                    </a:lnTo>
                    <a:lnTo>
                      <a:pt x="124" y="7"/>
                    </a:lnTo>
                    <a:lnTo>
                      <a:pt x="120" y="19"/>
                    </a:lnTo>
                    <a:lnTo>
                      <a:pt x="116" y="23"/>
                    </a:lnTo>
                    <a:lnTo>
                      <a:pt x="115" y="28"/>
                    </a:lnTo>
                    <a:lnTo>
                      <a:pt x="113" y="34"/>
                    </a:lnTo>
                    <a:lnTo>
                      <a:pt x="111" y="40"/>
                    </a:lnTo>
                    <a:lnTo>
                      <a:pt x="109" y="45"/>
                    </a:lnTo>
                    <a:lnTo>
                      <a:pt x="107" y="51"/>
                    </a:lnTo>
                    <a:lnTo>
                      <a:pt x="103" y="57"/>
                    </a:lnTo>
                    <a:lnTo>
                      <a:pt x="101" y="64"/>
                    </a:lnTo>
                    <a:lnTo>
                      <a:pt x="99" y="72"/>
                    </a:lnTo>
                    <a:lnTo>
                      <a:pt x="97" y="78"/>
                    </a:lnTo>
                    <a:lnTo>
                      <a:pt x="94" y="85"/>
                    </a:lnTo>
                    <a:lnTo>
                      <a:pt x="92" y="93"/>
                    </a:lnTo>
                    <a:lnTo>
                      <a:pt x="90" y="100"/>
                    </a:lnTo>
                    <a:lnTo>
                      <a:pt x="86" y="106"/>
                    </a:lnTo>
                    <a:lnTo>
                      <a:pt x="84" y="114"/>
                    </a:lnTo>
                    <a:lnTo>
                      <a:pt x="82" y="123"/>
                    </a:lnTo>
                    <a:lnTo>
                      <a:pt x="78" y="131"/>
                    </a:lnTo>
                    <a:lnTo>
                      <a:pt x="77" y="137"/>
                    </a:lnTo>
                    <a:lnTo>
                      <a:pt x="73" y="144"/>
                    </a:lnTo>
                    <a:lnTo>
                      <a:pt x="71" y="154"/>
                    </a:lnTo>
                    <a:lnTo>
                      <a:pt x="69" y="161"/>
                    </a:lnTo>
                    <a:lnTo>
                      <a:pt x="65" y="169"/>
                    </a:lnTo>
                    <a:lnTo>
                      <a:pt x="63" y="177"/>
                    </a:lnTo>
                    <a:lnTo>
                      <a:pt x="59" y="184"/>
                    </a:lnTo>
                    <a:lnTo>
                      <a:pt x="58" y="192"/>
                    </a:lnTo>
                    <a:lnTo>
                      <a:pt x="56" y="199"/>
                    </a:lnTo>
                    <a:lnTo>
                      <a:pt x="52" y="209"/>
                    </a:lnTo>
                    <a:lnTo>
                      <a:pt x="50" y="216"/>
                    </a:lnTo>
                    <a:lnTo>
                      <a:pt x="48" y="222"/>
                    </a:lnTo>
                    <a:lnTo>
                      <a:pt x="44" y="232"/>
                    </a:lnTo>
                    <a:lnTo>
                      <a:pt x="42" y="237"/>
                    </a:lnTo>
                    <a:lnTo>
                      <a:pt x="38" y="245"/>
                    </a:lnTo>
                    <a:lnTo>
                      <a:pt x="37" y="253"/>
                    </a:lnTo>
                    <a:lnTo>
                      <a:pt x="35" y="260"/>
                    </a:lnTo>
                    <a:lnTo>
                      <a:pt x="33" y="268"/>
                    </a:lnTo>
                    <a:lnTo>
                      <a:pt x="29" y="275"/>
                    </a:lnTo>
                    <a:lnTo>
                      <a:pt x="27" y="281"/>
                    </a:lnTo>
                    <a:lnTo>
                      <a:pt x="25" y="287"/>
                    </a:lnTo>
                    <a:lnTo>
                      <a:pt x="23" y="294"/>
                    </a:lnTo>
                    <a:lnTo>
                      <a:pt x="21" y="300"/>
                    </a:lnTo>
                    <a:lnTo>
                      <a:pt x="19" y="306"/>
                    </a:lnTo>
                    <a:lnTo>
                      <a:pt x="18" y="312"/>
                    </a:lnTo>
                    <a:lnTo>
                      <a:pt x="16" y="317"/>
                    </a:lnTo>
                    <a:lnTo>
                      <a:pt x="14" y="323"/>
                    </a:lnTo>
                    <a:lnTo>
                      <a:pt x="10" y="332"/>
                    </a:lnTo>
                    <a:lnTo>
                      <a:pt x="8" y="342"/>
                    </a:lnTo>
                    <a:lnTo>
                      <a:pt x="4" y="350"/>
                    </a:lnTo>
                    <a:lnTo>
                      <a:pt x="2" y="357"/>
                    </a:lnTo>
                    <a:lnTo>
                      <a:pt x="0" y="361"/>
                    </a:lnTo>
                    <a:lnTo>
                      <a:pt x="0" y="365"/>
                    </a:lnTo>
                    <a:lnTo>
                      <a:pt x="0" y="367"/>
                    </a:lnTo>
                    <a:lnTo>
                      <a:pt x="0" y="369"/>
                    </a:lnTo>
                    <a:lnTo>
                      <a:pt x="0" y="367"/>
                    </a:lnTo>
                    <a:lnTo>
                      <a:pt x="8" y="363"/>
                    </a:lnTo>
                    <a:lnTo>
                      <a:pt x="12" y="359"/>
                    </a:lnTo>
                    <a:lnTo>
                      <a:pt x="18" y="357"/>
                    </a:lnTo>
                    <a:lnTo>
                      <a:pt x="23" y="351"/>
                    </a:lnTo>
                    <a:lnTo>
                      <a:pt x="33" y="348"/>
                    </a:lnTo>
                    <a:lnTo>
                      <a:pt x="38" y="342"/>
                    </a:lnTo>
                    <a:lnTo>
                      <a:pt x="48" y="336"/>
                    </a:lnTo>
                    <a:lnTo>
                      <a:pt x="56" y="331"/>
                    </a:lnTo>
                    <a:lnTo>
                      <a:pt x="65" y="325"/>
                    </a:lnTo>
                    <a:lnTo>
                      <a:pt x="75" y="317"/>
                    </a:lnTo>
                    <a:lnTo>
                      <a:pt x="84" y="312"/>
                    </a:lnTo>
                    <a:lnTo>
                      <a:pt x="88" y="308"/>
                    </a:lnTo>
                    <a:lnTo>
                      <a:pt x="94" y="304"/>
                    </a:lnTo>
                    <a:lnTo>
                      <a:pt x="99" y="300"/>
                    </a:lnTo>
                    <a:lnTo>
                      <a:pt x="105" y="298"/>
                    </a:lnTo>
                    <a:lnTo>
                      <a:pt x="113" y="289"/>
                    </a:lnTo>
                    <a:lnTo>
                      <a:pt x="122" y="281"/>
                    </a:lnTo>
                    <a:lnTo>
                      <a:pt x="132" y="274"/>
                    </a:lnTo>
                    <a:lnTo>
                      <a:pt x="141" y="266"/>
                    </a:lnTo>
                    <a:lnTo>
                      <a:pt x="151" y="258"/>
                    </a:lnTo>
                    <a:lnTo>
                      <a:pt x="158" y="251"/>
                    </a:lnTo>
                    <a:lnTo>
                      <a:pt x="166" y="243"/>
                    </a:lnTo>
                    <a:lnTo>
                      <a:pt x="173" y="235"/>
                    </a:lnTo>
                    <a:lnTo>
                      <a:pt x="179" y="228"/>
                    </a:lnTo>
                    <a:lnTo>
                      <a:pt x="187" y="220"/>
                    </a:lnTo>
                    <a:lnTo>
                      <a:pt x="191" y="213"/>
                    </a:lnTo>
                    <a:lnTo>
                      <a:pt x="194" y="207"/>
                    </a:lnTo>
                    <a:lnTo>
                      <a:pt x="198" y="199"/>
                    </a:lnTo>
                    <a:lnTo>
                      <a:pt x="200" y="192"/>
                    </a:lnTo>
                    <a:lnTo>
                      <a:pt x="202" y="188"/>
                    </a:lnTo>
                    <a:lnTo>
                      <a:pt x="202" y="182"/>
                    </a:lnTo>
                    <a:lnTo>
                      <a:pt x="200" y="177"/>
                    </a:lnTo>
                    <a:lnTo>
                      <a:pt x="200" y="171"/>
                    </a:lnTo>
                    <a:lnTo>
                      <a:pt x="198" y="165"/>
                    </a:lnTo>
                    <a:lnTo>
                      <a:pt x="198" y="161"/>
                    </a:lnTo>
                    <a:lnTo>
                      <a:pt x="198" y="150"/>
                    </a:lnTo>
                    <a:lnTo>
                      <a:pt x="198" y="142"/>
                    </a:lnTo>
                    <a:lnTo>
                      <a:pt x="198" y="133"/>
                    </a:lnTo>
                    <a:lnTo>
                      <a:pt x="198" y="125"/>
                    </a:lnTo>
                    <a:lnTo>
                      <a:pt x="198" y="118"/>
                    </a:lnTo>
                    <a:lnTo>
                      <a:pt x="198" y="112"/>
                    </a:lnTo>
                    <a:lnTo>
                      <a:pt x="198" y="104"/>
                    </a:lnTo>
                    <a:lnTo>
                      <a:pt x="198" y="100"/>
                    </a:lnTo>
                    <a:lnTo>
                      <a:pt x="200" y="95"/>
                    </a:lnTo>
                    <a:lnTo>
                      <a:pt x="200" y="93"/>
                    </a:lnTo>
                    <a:lnTo>
                      <a:pt x="202" y="87"/>
                    </a:lnTo>
                    <a:lnTo>
                      <a:pt x="202" y="85"/>
                    </a:lnTo>
                    <a:close/>
                  </a:path>
                </a:pathLst>
              </a:custGeom>
              <a:solidFill>
                <a:srgbClr val="85A19C"/>
              </a:solidFill>
              <a:ln w="9525">
                <a:noFill/>
                <a:round/>
                <a:headEnd/>
                <a:tailEnd/>
              </a:ln>
            </p:spPr>
            <p:txBody>
              <a:bodyPr/>
              <a:lstStyle/>
              <a:p>
                <a:endParaRPr lang="en-US"/>
              </a:p>
            </p:txBody>
          </p:sp>
          <p:sp>
            <p:nvSpPr>
              <p:cNvPr id="10327" name="Freeform 233"/>
              <p:cNvSpPr>
                <a:spLocks/>
              </p:cNvSpPr>
              <p:nvPr/>
            </p:nvSpPr>
            <p:spPr bwMode="auto">
              <a:xfrm>
                <a:off x="1644" y="2427"/>
                <a:ext cx="332" cy="300"/>
              </a:xfrm>
              <a:custGeom>
                <a:avLst/>
                <a:gdLst>
                  <a:gd name="T0" fmla="*/ 182 w 663"/>
                  <a:gd name="T1" fmla="*/ 0 h 601"/>
                  <a:gd name="T2" fmla="*/ 0 w 663"/>
                  <a:gd name="T3" fmla="*/ 84 h 601"/>
                  <a:gd name="T4" fmla="*/ 155 w 663"/>
                  <a:gd name="T5" fmla="*/ 300 h 601"/>
                  <a:gd name="T6" fmla="*/ 332 w 663"/>
                  <a:gd name="T7" fmla="*/ 194 h 601"/>
                  <a:gd name="T8" fmla="*/ 182 w 663"/>
                  <a:gd name="T9" fmla="*/ 0 h 601"/>
                  <a:gd name="T10" fmla="*/ 182 w 663"/>
                  <a:gd name="T11" fmla="*/ 0 h 601"/>
                  <a:gd name="T12" fmla="*/ 0 60000 65536"/>
                  <a:gd name="T13" fmla="*/ 0 60000 65536"/>
                  <a:gd name="T14" fmla="*/ 0 60000 65536"/>
                  <a:gd name="T15" fmla="*/ 0 60000 65536"/>
                  <a:gd name="T16" fmla="*/ 0 60000 65536"/>
                  <a:gd name="T17" fmla="*/ 0 60000 65536"/>
                  <a:gd name="T18" fmla="*/ 0 w 663"/>
                  <a:gd name="T19" fmla="*/ 0 h 601"/>
                  <a:gd name="T20" fmla="*/ 663 w 663"/>
                  <a:gd name="T21" fmla="*/ 601 h 601"/>
                </a:gdLst>
                <a:ahLst/>
                <a:cxnLst>
                  <a:cxn ang="T12">
                    <a:pos x="T0" y="T1"/>
                  </a:cxn>
                  <a:cxn ang="T13">
                    <a:pos x="T2" y="T3"/>
                  </a:cxn>
                  <a:cxn ang="T14">
                    <a:pos x="T4" y="T5"/>
                  </a:cxn>
                  <a:cxn ang="T15">
                    <a:pos x="T6" y="T7"/>
                  </a:cxn>
                  <a:cxn ang="T16">
                    <a:pos x="T8" y="T9"/>
                  </a:cxn>
                  <a:cxn ang="T17">
                    <a:pos x="T10" y="T11"/>
                  </a:cxn>
                </a:cxnLst>
                <a:rect l="T18" t="T19" r="T20" b="T21"/>
                <a:pathLst>
                  <a:path w="663" h="601">
                    <a:moveTo>
                      <a:pt x="363" y="0"/>
                    </a:moveTo>
                    <a:lnTo>
                      <a:pt x="0" y="168"/>
                    </a:lnTo>
                    <a:lnTo>
                      <a:pt x="310" y="601"/>
                    </a:lnTo>
                    <a:lnTo>
                      <a:pt x="663" y="388"/>
                    </a:lnTo>
                    <a:lnTo>
                      <a:pt x="363" y="0"/>
                    </a:lnTo>
                    <a:close/>
                  </a:path>
                </a:pathLst>
              </a:custGeom>
              <a:solidFill>
                <a:srgbClr val="FFFFFF"/>
              </a:solidFill>
              <a:ln w="9525">
                <a:noFill/>
                <a:round/>
                <a:headEnd/>
                <a:tailEnd/>
              </a:ln>
            </p:spPr>
            <p:txBody>
              <a:bodyPr/>
              <a:lstStyle/>
              <a:p>
                <a:endParaRPr lang="en-US"/>
              </a:p>
            </p:txBody>
          </p:sp>
          <p:sp>
            <p:nvSpPr>
              <p:cNvPr id="10328" name="Freeform 234"/>
              <p:cNvSpPr>
                <a:spLocks/>
              </p:cNvSpPr>
              <p:nvPr/>
            </p:nvSpPr>
            <p:spPr bwMode="auto">
              <a:xfrm>
                <a:off x="2179" y="2027"/>
                <a:ext cx="131" cy="197"/>
              </a:xfrm>
              <a:custGeom>
                <a:avLst/>
                <a:gdLst>
                  <a:gd name="T0" fmla="*/ 0 w 263"/>
                  <a:gd name="T1" fmla="*/ 0 h 393"/>
                  <a:gd name="T2" fmla="*/ 105 w 263"/>
                  <a:gd name="T3" fmla="*/ 22 h 393"/>
                  <a:gd name="T4" fmla="*/ 107 w 263"/>
                  <a:gd name="T5" fmla="*/ 24 h 393"/>
                  <a:gd name="T6" fmla="*/ 108 w 263"/>
                  <a:gd name="T7" fmla="*/ 26 h 393"/>
                  <a:gd name="T8" fmla="*/ 111 w 263"/>
                  <a:gd name="T9" fmla="*/ 29 h 393"/>
                  <a:gd name="T10" fmla="*/ 114 w 263"/>
                  <a:gd name="T11" fmla="*/ 33 h 393"/>
                  <a:gd name="T12" fmla="*/ 117 w 263"/>
                  <a:gd name="T13" fmla="*/ 37 h 393"/>
                  <a:gd name="T14" fmla="*/ 119 w 263"/>
                  <a:gd name="T15" fmla="*/ 39 h 393"/>
                  <a:gd name="T16" fmla="*/ 120 w 263"/>
                  <a:gd name="T17" fmla="*/ 42 h 393"/>
                  <a:gd name="T18" fmla="*/ 122 w 263"/>
                  <a:gd name="T19" fmla="*/ 44 h 393"/>
                  <a:gd name="T20" fmla="*/ 123 w 263"/>
                  <a:gd name="T21" fmla="*/ 47 h 393"/>
                  <a:gd name="T22" fmla="*/ 124 w 263"/>
                  <a:gd name="T23" fmla="*/ 50 h 393"/>
                  <a:gd name="T24" fmla="*/ 125 w 263"/>
                  <a:gd name="T25" fmla="*/ 52 h 393"/>
                  <a:gd name="T26" fmla="*/ 126 w 263"/>
                  <a:gd name="T27" fmla="*/ 55 h 393"/>
                  <a:gd name="T28" fmla="*/ 128 w 263"/>
                  <a:gd name="T29" fmla="*/ 57 h 393"/>
                  <a:gd name="T30" fmla="*/ 128 w 263"/>
                  <a:gd name="T31" fmla="*/ 60 h 393"/>
                  <a:gd name="T32" fmla="*/ 129 w 263"/>
                  <a:gd name="T33" fmla="*/ 63 h 393"/>
                  <a:gd name="T34" fmla="*/ 130 w 263"/>
                  <a:gd name="T35" fmla="*/ 66 h 393"/>
                  <a:gd name="T36" fmla="*/ 131 w 263"/>
                  <a:gd name="T37" fmla="*/ 69 h 393"/>
                  <a:gd name="T38" fmla="*/ 131 w 263"/>
                  <a:gd name="T39" fmla="*/ 71 h 393"/>
                  <a:gd name="T40" fmla="*/ 131 w 263"/>
                  <a:gd name="T41" fmla="*/ 73 h 393"/>
                  <a:gd name="T42" fmla="*/ 130 w 263"/>
                  <a:gd name="T43" fmla="*/ 76 h 393"/>
                  <a:gd name="T44" fmla="*/ 130 w 263"/>
                  <a:gd name="T45" fmla="*/ 79 h 393"/>
                  <a:gd name="T46" fmla="*/ 128 w 263"/>
                  <a:gd name="T47" fmla="*/ 84 h 393"/>
                  <a:gd name="T48" fmla="*/ 125 w 263"/>
                  <a:gd name="T49" fmla="*/ 89 h 393"/>
                  <a:gd name="T50" fmla="*/ 122 w 263"/>
                  <a:gd name="T51" fmla="*/ 92 h 393"/>
                  <a:gd name="T52" fmla="*/ 118 w 263"/>
                  <a:gd name="T53" fmla="*/ 96 h 393"/>
                  <a:gd name="T54" fmla="*/ 113 w 263"/>
                  <a:gd name="T55" fmla="*/ 100 h 393"/>
                  <a:gd name="T56" fmla="*/ 108 w 263"/>
                  <a:gd name="T57" fmla="*/ 104 h 393"/>
                  <a:gd name="T58" fmla="*/ 104 w 263"/>
                  <a:gd name="T59" fmla="*/ 107 h 393"/>
                  <a:gd name="T60" fmla="*/ 100 w 263"/>
                  <a:gd name="T61" fmla="*/ 110 h 393"/>
                  <a:gd name="T62" fmla="*/ 95 w 263"/>
                  <a:gd name="T63" fmla="*/ 112 h 393"/>
                  <a:gd name="T64" fmla="*/ 91 w 263"/>
                  <a:gd name="T65" fmla="*/ 116 h 393"/>
                  <a:gd name="T66" fmla="*/ 87 w 263"/>
                  <a:gd name="T67" fmla="*/ 118 h 393"/>
                  <a:gd name="T68" fmla="*/ 84 w 263"/>
                  <a:gd name="T69" fmla="*/ 120 h 393"/>
                  <a:gd name="T70" fmla="*/ 80 w 263"/>
                  <a:gd name="T71" fmla="*/ 122 h 393"/>
                  <a:gd name="T72" fmla="*/ 78 w 263"/>
                  <a:gd name="T73" fmla="*/ 124 h 393"/>
                  <a:gd name="T74" fmla="*/ 73 w 263"/>
                  <a:gd name="T75" fmla="*/ 126 h 393"/>
                  <a:gd name="T76" fmla="*/ 72 w 263"/>
                  <a:gd name="T77" fmla="*/ 127 h 393"/>
                  <a:gd name="T78" fmla="*/ 104 w 263"/>
                  <a:gd name="T79" fmla="*/ 188 h 393"/>
                  <a:gd name="T80" fmla="*/ 75 w 263"/>
                  <a:gd name="T81" fmla="*/ 197 h 393"/>
                  <a:gd name="T82" fmla="*/ 2 w 263"/>
                  <a:gd name="T83" fmla="*/ 197 h 393"/>
                  <a:gd name="T84" fmla="*/ 12 w 263"/>
                  <a:gd name="T85" fmla="*/ 111 h 393"/>
                  <a:gd name="T86" fmla="*/ 0 w 263"/>
                  <a:gd name="T87" fmla="*/ 0 h 393"/>
                  <a:gd name="T88" fmla="*/ 0 w 263"/>
                  <a:gd name="T89" fmla="*/ 0 h 3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63"/>
                  <a:gd name="T136" fmla="*/ 0 h 393"/>
                  <a:gd name="T137" fmla="*/ 263 w 263"/>
                  <a:gd name="T138" fmla="*/ 393 h 3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63" h="393">
                    <a:moveTo>
                      <a:pt x="0" y="0"/>
                    </a:moveTo>
                    <a:lnTo>
                      <a:pt x="211" y="44"/>
                    </a:lnTo>
                    <a:lnTo>
                      <a:pt x="215" y="47"/>
                    </a:lnTo>
                    <a:lnTo>
                      <a:pt x="217" y="51"/>
                    </a:lnTo>
                    <a:lnTo>
                      <a:pt x="223" y="57"/>
                    </a:lnTo>
                    <a:lnTo>
                      <a:pt x="228" y="65"/>
                    </a:lnTo>
                    <a:lnTo>
                      <a:pt x="234" y="74"/>
                    </a:lnTo>
                    <a:lnTo>
                      <a:pt x="238" y="78"/>
                    </a:lnTo>
                    <a:lnTo>
                      <a:pt x="240" y="84"/>
                    </a:lnTo>
                    <a:lnTo>
                      <a:pt x="244" y="87"/>
                    </a:lnTo>
                    <a:lnTo>
                      <a:pt x="247" y="93"/>
                    </a:lnTo>
                    <a:lnTo>
                      <a:pt x="249" y="99"/>
                    </a:lnTo>
                    <a:lnTo>
                      <a:pt x="251" y="104"/>
                    </a:lnTo>
                    <a:lnTo>
                      <a:pt x="253" y="110"/>
                    </a:lnTo>
                    <a:lnTo>
                      <a:pt x="257" y="114"/>
                    </a:lnTo>
                    <a:lnTo>
                      <a:pt x="257" y="120"/>
                    </a:lnTo>
                    <a:lnTo>
                      <a:pt x="259" y="125"/>
                    </a:lnTo>
                    <a:lnTo>
                      <a:pt x="261" y="131"/>
                    </a:lnTo>
                    <a:lnTo>
                      <a:pt x="263" y="137"/>
                    </a:lnTo>
                    <a:lnTo>
                      <a:pt x="263" y="142"/>
                    </a:lnTo>
                    <a:lnTo>
                      <a:pt x="263" y="146"/>
                    </a:lnTo>
                    <a:lnTo>
                      <a:pt x="261" y="152"/>
                    </a:lnTo>
                    <a:lnTo>
                      <a:pt x="261" y="158"/>
                    </a:lnTo>
                    <a:lnTo>
                      <a:pt x="257" y="167"/>
                    </a:lnTo>
                    <a:lnTo>
                      <a:pt x="251" y="177"/>
                    </a:lnTo>
                    <a:lnTo>
                      <a:pt x="244" y="184"/>
                    </a:lnTo>
                    <a:lnTo>
                      <a:pt x="236" y="192"/>
                    </a:lnTo>
                    <a:lnTo>
                      <a:pt x="227" y="200"/>
                    </a:lnTo>
                    <a:lnTo>
                      <a:pt x="217" y="207"/>
                    </a:lnTo>
                    <a:lnTo>
                      <a:pt x="209" y="213"/>
                    </a:lnTo>
                    <a:lnTo>
                      <a:pt x="200" y="220"/>
                    </a:lnTo>
                    <a:lnTo>
                      <a:pt x="190" y="224"/>
                    </a:lnTo>
                    <a:lnTo>
                      <a:pt x="183" y="232"/>
                    </a:lnTo>
                    <a:lnTo>
                      <a:pt x="175" y="236"/>
                    </a:lnTo>
                    <a:lnTo>
                      <a:pt x="168" y="239"/>
                    </a:lnTo>
                    <a:lnTo>
                      <a:pt x="160" y="243"/>
                    </a:lnTo>
                    <a:lnTo>
                      <a:pt x="156" y="247"/>
                    </a:lnTo>
                    <a:lnTo>
                      <a:pt x="147" y="251"/>
                    </a:lnTo>
                    <a:lnTo>
                      <a:pt x="145" y="253"/>
                    </a:lnTo>
                    <a:lnTo>
                      <a:pt x="208" y="376"/>
                    </a:lnTo>
                    <a:lnTo>
                      <a:pt x="150" y="393"/>
                    </a:lnTo>
                    <a:lnTo>
                      <a:pt x="4" y="393"/>
                    </a:lnTo>
                    <a:lnTo>
                      <a:pt x="25" y="222"/>
                    </a:lnTo>
                    <a:lnTo>
                      <a:pt x="0" y="0"/>
                    </a:lnTo>
                    <a:close/>
                  </a:path>
                </a:pathLst>
              </a:custGeom>
              <a:solidFill>
                <a:srgbClr val="FAC9B0"/>
              </a:solidFill>
              <a:ln w="9525">
                <a:noFill/>
                <a:round/>
                <a:headEnd/>
                <a:tailEnd/>
              </a:ln>
            </p:spPr>
            <p:txBody>
              <a:bodyPr/>
              <a:lstStyle/>
              <a:p>
                <a:endParaRPr lang="en-US"/>
              </a:p>
            </p:txBody>
          </p:sp>
          <p:sp>
            <p:nvSpPr>
              <p:cNvPr id="10329" name="Freeform 235"/>
              <p:cNvSpPr>
                <a:spLocks/>
              </p:cNvSpPr>
              <p:nvPr/>
            </p:nvSpPr>
            <p:spPr bwMode="auto">
              <a:xfrm>
                <a:off x="1815" y="2502"/>
                <a:ext cx="144" cy="77"/>
              </a:xfrm>
              <a:custGeom>
                <a:avLst/>
                <a:gdLst>
                  <a:gd name="T0" fmla="*/ 139 w 287"/>
                  <a:gd name="T1" fmla="*/ 13 h 154"/>
                  <a:gd name="T2" fmla="*/ 139 w 287"/>
                  <a:gd name="T3" fmla="*/ 18 h 154"/>
                  <a:gd name="T4" fmla="*/ 140 w 287"/>
                  <a:gd name="T5" fmla="*/ 23 h 154"/>
                  <a:gd name="T6" fmla="*/ 141 w 287"/>
                  <a:gd name="T7" fmla="*/ 29 h 154"/>
                  <a:gd name="T8" fmla="*/ 142 w 287"/>
                  <a:gd name="T9" fmla="*/ 34 h 154"/>
                  <a:gd name="T10" fmla="*/ 143 w 287"/>
                  <a:gd name="T11" fmla="*/ 40 h 154"/>
                  <a:gd name="T12" fmla="*/ 143 w 287"/>
                  <a:gd name="T13" fmla="*/ 45 h 154"/>
                  <a:gd name="T14" fmla="*/ 144 w 287"/>
                  <a:gd name="T15" fmla="*/ 51 h 154"/>
                  <a:gd name="T16" fmla="*/ 144 w 287"/>
                  <a:gd name="T17" fmla="*/ 57 h 154"/>
                  <a:gd name="T18" fmla="*/ 144 w 287"/>
                  <a:gd name="T19" fmla="*/ 61 h 154"/>
                  <a:gd name="T20" fmla="*/ 144 w 287"/>
                  <a:gd name="T21" fmla="*/ 69 h 154"/>
                  <a:gd name="T22" fmla="*/ 142 w 287"/>
                  <a:gd name="T23" fmla="*/ 75 h 154"/>
                  <a:gd name="T24" fmla="*/ 138 w 287"/>
                  <a:gd name="T25" fmla="*/ 77 h 154"/>
                  <a:gd name="T26" fmla="*/ 131 w 287"/>
                  <a:gd name="T27" fmla="*/ 76 h 154"/>
                  <a:gd name="T28" fmla="*/ 123 w 287"/>
                  <a:gd name="T29" fmla="*/ 73 h 154"/>
                  <a:gd name="T30" fmla="*/ 114 w 287"/>
                  <a:gd name="T31" fmla="*/ 70 h 154"/>
                  <a:gd name="T32" fmla="*/ 105 w 287"/>
                  <a:gd name="T33" fmla="*/ 65 h 154"/>
                  <a:gd name="T34" fmla="*/ 95 w 287"/>
                  <a:gd name="T35" fmla="*/ 60 h 154"/>
                  <a:gd name="T36" fmla="*/ 90 w 287"/>
                  <a:gd name="T37" fmla="*/ 57 h 154"/>
                  <a:gd name="T38" fmla="*/ 85 w 287"/>
                  <a:gd name="T39" fmla="*/ 55 h 154"/>
                  <a:gd name="T40" fmla="*/ 1 w 287"/>
                  <a:gd name="T41" fmla="*/ 65 h 154"/>
                  <a:gd name="T42" fmla="*/ 0 w 287"/>
                  <a:gd name="T43" fmla="*/ 59 h 154"/>
                  <a:gd name="T44" fmla="*/ 1 w 287"/>
                  <a:gd name="T45" fmla="*/ 52 h 154"/>
                  <a:gd name="T46" fmla="*/ 1 w 287"/>
                  <a:gd name="T47" fmla="*/ 46 h 154"/>
                  <a:gd name="T48" fmla="*/ 2 w 287"/>
                  <a:gd name="T49" fmla="*/ 41 h 154"/>
                  <a:gd name="T50" fmla="*/ 4 w 287"/>
                  <a:gd name="T51" fmla="*/ 35 h 154"/>
                  <a:gd name="T52" fmla="*/ 7 w 287"/>
                  <a:gd name="T53" fmla="*/ 29 h 154"/>
                  <a:gd name="T54" fmla="*/ 10 w 287"/>
                  <a:gd name="T55" fmla="*/ 22 h 154"/>
                  <a:gd name="T56" fmla="*/ 14 w 287"/>
                  <a:gd name="T57" fmla="*/ 17 h 154"/>
                  <a:gd name="T58" fmla="*/ 20 w 287"/>
                  <a:gd name="T59" fmla="*/ 12 h 154"/>
                  <a:gd name="T60" fmla="*/ 27 w 287"/>
                  <a:gd name="T61" fmla="*/ 6 h 154"/>
                  <a:gd name="T62" fmla="*/ 34 w 287"/>
                  <a:gd name="T63" fmla="*/ 3 h 154"/>
                  <a:gd name="T64" fmla="*/ 42 w 287"/>
                  <a:gd name="T65" fmla="*/ 2 h 154"/>
                  <a:gd name="T66" fmla="*/ 48 w 287"/>
                  <a:gd name="T67" fmla="*/ 0 h 154"/>
                  <a:gd name="T68" fmla="*/ 53 w 287"/>
                  <a:gd name="T69" fmla="*/ 0 h 154"/>
                  <a:gd name="T70" fmla="*/ 59 w 287"/>
                  <a:gd name="T71" fmla="*/ 0 h 154"/>
                  <a:gd name="T72" fmla="*/ 66 w 287"/>
                  <a:gd name="T73" fmla="*/ 0 h 154"/>
                  <a:gd name="T74" fmla="*/ 72 w 287"/>
                  <a:gd name="T75" fmla="*/ 0 h 154"/>
                  <a:gd name="T76" fmla="*/ 78 w 287"/>
                  <a:gd name="T77" fmla="*/ 0 h 154"/>
                  <a:gd name="T78" fmla="*/ 84 w 287"/>
                  <a:gd name="T79" fmla="*/ 0 h 154"/>
                  <a:gd name="T80" fmla="*/ 91 w 287"/>
                  <a:gd name="T81" fmla="*/ 0 h 154"/>
                  <a:gd name="T82" fmla="*/ 100 w 287"/>
                  <a:gd name="T83" fmla="*/ 1 h 154"/>
                  <a:gd name="T84" fmla="*/ 108 w 287"/>
                  <a:gd name="T85" fmla="*/ 2 h 154"/>
                  <a:gd name="T86" fmla="*/ 115 w 287"/>
                  <a:gd name="T87" fmla="*/ 2 h 154"/>
                  <a:gd name="T88" fmla="*/ 120 w 287"/>
                  <a:gd name="T89" fmla="*/ 3 h 154"/>
                  <a:gd name="T90" fmla="*/ 126 w 287"/>
                  <a:gd name="T91" fmla="*/ 5 h 154"/>
                  <a:gd name="T92" fmla="*/ 130 w 287"/>
                  <a:gd name="T93" fmla="*/ 6 h 154"/>
                  <a:gd name="T94" fmla="*/ 134 w 287"/>
                  <a:gd name="T95" fmla="*/ 10 h 154"/>
                  <a:gd name="T96" fmla="*/ 138 w 287"/>
                  <a:gd name="T97" fmla="*/ 12 h 154"/>
                  <a:gd name="T98" fmla="*/ 139 w 287"/>
                  <a:gd name="T99" fmla="*/ 13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87"/>
                  <a:gd name="T151" fmla="*/ 0 h 154"/>
                  <a:gd name="T152" fmla="*/ 287 w 287"/>
                  <a:gd name="T153" fmla="*/ 154 h 15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87" h="154">
                    <a:moveTo>
                      <a:pt x="278" y="26"/>
                    </a:moveTo>
                    <a:lnTo>
                      <a:pt x="278" y="26"/>
                    </a:lnTo>
                    <a:lnTo>
                      <a:pt x="278" y="30"/>
                    </a:lnTo>
                    <a:lnTo>
                      <a:pt x="278" y="36"/>
                    </a:lnTo>
                    <a:lnTo>
                      <a:pt x="279" y="43"/>
                    </a:lnTo>
                    <a:lnTo>
                      <a:pt x="279" y="47"/>
                    </a:lnTo>
                    <a:lnTo>
                      <a:pt x="281" y="53"/>
                    </a:lnTo>
                    <a:lnTo>
                      <a:pt x="281" y="59"/>
                    </a:lnTo>
                    <a:lnTo>
                      <a:pt x="283" y="62"/>
                    </a:lnTo>
                    <a:lnTo>
                      <a:pt x="283" y="68"/>
                    </a:lnTo>
                    <a:lnTo>
                      <a:pt x="283" y="74"/>
                    </a:lnTo>
                    <a:lnTo>
                      <a:pt x="285" y="80"/>
                    </a:lnTo>
                    <a:lnTo>
                      <a:pt x="285" y="85"/>
                    </a:lnTo>
                    <a:lnTo>
                      <a:pt x="285" y="91"/>
                    </a:lnTo>
                    <a:lnTo>
                      <a:pt x="287" y="97"/>
                    </a:lnTo>
                    <a:lnTo>
                      <a:pt x="287" y="102"/>
                    </a:lnTo>
                    <a:lnTo>
                      <a:pt x="287" y="108"/>
                    </a:lnTo>
                    <a:lnTo>
                      <a:pt x="287" y="114"/>
                    </a:lnTo>
                    <a:lnTo>
                      <a:pt x="287" y="118"/>
                    </a:lnTo>
                    <a:lnTo>
                      <a:pt x="287" y="123"/>
                    </a:lnTo>
                    <a:lnTo>
                      <a:pt x="287" y="129"/>
                    </a:lnTo>
                    <a:lnTo>
                      <a:pt x="287" y="137"/>
                    </a:lnTo>
                    <a:lnTo>
                      <a:pt x="285" y="144"/>
                    </a:lnTo>
                    <a:lnTo>
                      <a:pt x="283" y="150"/>
                    </a:lnTo>
                    <a:lnTo>
                      <a:pt x="281" y="154"/>
                    </a:lnTo>
                    <a:lnTo>
                      <a:pt x="276" y="154"/>
                    </a:lnTo>
                    <a:lnTo>
                      <a:pt x="270" y="154"/>
                    </a:lnTo>
                    <a:lnTo>
                      <a:pt x="262" y="152"/>
                    </a:lnTo>
                    <a:lnTo>
                      <a:pt x="257" y="150"/>
                    </a:lnTo>
                    <a:lnTo>
                      <a:pt x="245" y="146"/>
                    </a:lnTo>
                    <a:lnTo>
                      <a:pt x="236" y="142"/>
                    </a:lnTo>
                    <a:lnTo>
                      <a:pt x="228" y="139"/>
                    </a:lnTo>
                    <a:lnTo>
                      <a:pt x="219" y="135"/>
                    </a:lnTo>
                    <a:lnTo>
                      <a:pt x="209" y="129"/>
                    </a:lnTo>
                    <a:lnTo>
                      <a:pt x="200" y="125"/>
                    </a:lnTo>
                    <a:lnTo>
                      <a:pt x="190" y="120"/>
                    </a:lnTo>
                    <a:lnTo>
                      <a:pt x="184" y="118"/>
                    </a:lnTo>
                    <a:lnTo>
                      <a:pt x="179" y="114"/>
                    </a:lnTo>
                    <a:lnTo>
                      <a:pt x="173" y="112"/>
                    </a:lnTo>
                    <a:lnTo>
                      <a:pt x="169" y="110"/>
                    </a:lnTo>
                    <a:lnTo>
                      <a:pt x="2" y="131"/>
                    </a:lnTo>
                    <a:lnTo>
                      <a:pt x="2" y="129"/>
                    </a:lnTo>
                    <a:lnTo>
                      <a:pt x="2" y="125"/>
                    </a:lnTo>
                    <a:lnTo>
                      <a:pt x="0" y="118"/>
                    </a:lnTo>
                    <a:lnTo>
                      <a:pt x="2" y="110"/>
                    </a:lnTo>
                    <a:lnTo>
                      <a:pt x="2" y="104"/>
                    </a:lnTo>
                    <a:lnTo>
                      <a:pt x="2" y="99"/>
                    </a:lnTo>
                    <a:lnTo>
                      <a:pt x="2" y="93"/>
                    </a:lnTo>
                    <a:lnTo>
                      <a:pt x="4" y="89"/>
                    </a:lnTo>
                    <a:lnTo>
                      <a:pt x="4" y="83"/>
                    </a:lnTo>
                    <a:lnTo>
                      <a:pt x="6" y="78"/>
                    </a:lnTo>
                    <a:lnTo>
                      <a:pt x="8" y="70"/>
                    </a:lnTo>
                    <a:lnTo>
                      <a:pt x="11" y="64"/>
                    </a:lnTo>
                    <a:lnTo>
                      <a:pt x="13" y="59"/>
                    </a:lnTo>
                    <a:lnTo>
                      <a:pt x="15" y="53"/>
                    </a:lnTo>
                    <a:lnTo>
                      <a:pt x="19" y="45"/>
                    </a:lnTo>
                    <a:lnTo>
                      <a:pt x="23" y="40"/>
                    </a:lnTo>
                    <a:lnTo>
                      <a:pt x="28" y="34"/>
                    </a:lnTo>
                    <a:lnTo>
                      <a:pt x="34" y="30"/>
                    </a:lnTo>
                    <a:lnTo>
                      <a:pt x="40" y="24"/>
                    </a:lnTo>
                    <a:lnTo>
                      <a:pt x="48" y="19"/>
                    </a:lnTo>
                    <a:lnTo>
                      <a:pt x="53" y="13"/>
                    </a:lnTo>
                    <a:lnTo>
                      <a:pt x="61" y="9"/>
                    </a:lnTo>
                    <a:lnTo>
                      <a:pt x="68" y="7"/>
                    </a:lnTo>
                    <a:lnTo>
                      <a:pt x="78" y="4"/>
                    </a:lnTo>
                    <a:lnTo>
                      <a:pt x="84" y="4"/>
                    </a:lnTo>
                    <a:lnTo>
                      <a:pt x="89" y="2"/>
                    </a:lnTo>
                    <a:lnTo>
                      <a:pt x="95" y="0"/>
                    </a:lnTo>
                    <a:lnTo>
                      <a:pt x="99" y="0"/>
                    </a:lnTo>
                    <a:lnTo>
                      <a:pt x="105" y="0"/>
                    </a:lnTo>
                    <a:lnTo>
                      <a:pt x="112" y="0"/>
                    </a:lnTo>
                    <a:lnTo>
                      <a:pt x="118" y="0"/>
                    </a:lnTo>
                    <a:lnTo>
                      <a:pt x="125" y="0"/>
                    </a:lnTo>
                    <a:lnTo>
                      <a:pt x="131" y="0"/>
                    </a:lnTo>
                    <a:lnTo>
                      <a:pt x="137" y="0"/>
                    </a:lnTo>
                    <a:lnTo>
                      <a:pt x="144" y="0"/>
                    </a:lnTo>
                    <a:lnTo>
                      <a:pt x="150" y="0"/>
                    </a:lnTo>
                    <a:lnTo>
                      <a:pt x="156" y="0"/>
                    </a:lnTo>
                    <a:lnTo>
                      <a:pt x="162" y="0"/>
                    </a:lnTo>
                    <a:lnTo>
                      <a:pt x="167" y="0"/>
                    </a:lnTo>
                    <a:lnTo>
                      <a:pt x="173" y="0"/>
                    </a:lnTo>
                    <a:lnTo>
                      <a:pt x="181" y="0"/>
                    </a:lnTo>
                    <a:lnTo>
                      <a:pt x="192" y="0"/>
                    </a:lnTo>
                    <a:lnTo>
                      <a:pt x="200" y="2"/>
                    </a:lnTo>
                    <a:lnTo>
                      <a:pt x="209" y="4"/>
                    </a:lnTo>
                    <a:lnTo>
                      <a:pt x="215" y="4"/>
                    </a:lnTo>
                    <a:lnTo>
                      <a:pt x="222" y="4"/>
                    </a:lnTo>
                    <a:lnTo>
                      <a:pt x="230" y="4"/>
                    </a:lnTo>
                    <a:lnTo>
                      <a:pt x="236" y="5"/>
                    </a:lnTo>
                    <a:lnTo>
                      <a:pt x="240" y="7"/>
                    </a:lnTo>
                    <a:lnTo>
                      <a:pt x="245" y="9"/>
                    </a:lnTo>
                    <a:lnTo>
                      <a:pt x="251" y="9"/>
                    </a:lnTo>
                    <a:lnTo>
                      <a:pt x="255" y="11"/>
                    </a:lnTo>
                    <a:lnTo>
                      <a:pt x="260" y="13"/>
                    </a:lnTo>
                    <a:lnTo>
                      <a:pt x="266" y="17"/>
                    </a:lnTo>
                    <a:lnTo>
                      <a:pt x="268" y="19"/>
                    </a:lnTo>
                    <a:lnTo>
                      <a:pt x="272" y="21"/>
                    </a:lnTo>
                    <a:lnTo>
                      <a:pt x="276" y="24"/>
                    </a:lnTo>
                    <a:lnTo>
                      <a:pt x="278" y="26"/>
                    </a:lnTo>
                    <a:close/>
                  </a:path>
                </a:pathLst>
              </a:custGeom>
              <a:solidFill>
                <a:srgbClr val="FAC9B0"/>
              </a:solidFill>
              <a:ln w="9525">
                <a:noFill/>
                <a:round/>
                <a:headEnd/>
                <a:tailEnd/>
              </a:ln>
            </p:spPr>
            <p:txBody>
              <a:bodyPr/>
              <a:lstStyle/>
              <a:p>
                <a:endParaRPr lang="en-US"/>
              </a:p>
            </p:txBody>
          </p:sp>
          <p:sp>
            <p:nvSpPr>
              <p:cNvPr id="10330" name="Freeform 236"/>
              <p:cNvSpPr>
                <a:spLocks/>
              </p:cNvSpPr>
              <p:nvPr/>
            </p:nvSpPr>
            <p:spPr bwMode="auto">
              <a:xfrm>
                <a:off x="2098" y="1996"/>
                <a:ext cx="142" cy="145"/>
              </a:xfrm>
              <a:custGeom>
                <a:avLst/>
                <a:gdLst>
                  <a:gd name="T0" fmla="*/ 140 w 285"/>
                  <a:gd name="T1" fmla="*/ 30 h 289"/>
                  <a:gd name="T2" fmla="*/ 130 w 285"/>
                  <a:gd name="T3" fmla="*/ 21 h 289"/>
                  <a:gd name="T4" fmla="*/ 119 w 285"/>
                  <a:gd name="T5" fmla="*/ 15 h 289"/>
                  <a:gd name="T6" fmla="*/ 110 w 285"/>
                  <a:gd name="T7" fmla="*/ 10 h 289"/>
                  <a:gd name="T8" fmla="*/ 99 w 285"/>
                  <a:gd name="T9" fmla="*/ 5 h 289"/>
                  <a:gd name="T10" fmla="*/ 89 w 285"/>
                  <a:gd name="T11" fmla="*/ 2 h 289"/>
                  <a:gd name="T12" fmla="*/ 77 w 285"/>
                  <a:gd name="T13" fmla="*/ 0 h 289"/>
                  <a:gd name="T14" fmla="*/ 64 w 285"/>
                  <a:gd name="T15" fmla="*/ 1 h 289"/>
                  <a:gd name="T16" fmla="*/ 53 w 285"/>
                  <a:gd name="T17" fmla="*/ 5 h 289"/>
                  <a:gd name="T18" fmla="*/ 41 w 285"/>
                  <a:gd name="T19" fmla="*/ 12 h 289"/>
                  <a:gd name="T20" fmla="*/ 31 w 285"/>
                  <a:gd name="T21" fmla="*/ 21 h 289"/>
                  <a:gd name="T22" fmla="*/ 21 w 285"/>
                  <a:gd name="T23" fmla="*/ 34 h 289"/>
                  <a:gd name="T24" fmla="*/ 13 w 285"/>
                  <a:gd name="T25" fmla="*/ 47 h 289"/>
                  <a:gd name="T26" fmla="*/ 10 w 285"/>
                  <a:gd name="T27" fmla="*/ 55 h 289"/>
                  <a:gd name="T28" fmla="*/ 7 w 285"/>
                  <a:gd name="T29" fmla="*/ 62 h 289"/>
                  <a:gd name="T30" fmla="*/ 3 w 285"/>
                  <a:gd name="T31" fmla="*/ 73 h 289"/>
                  <a:gd name="T32" fmla="*/ 1 w 285"/>
                  <a:gd name="T33" fmla="*/ 83 h 289"/>
                  <a:gd name="T34" fmla="*/ 0 w 285"/>
                  <a:gd name="T35" fmla="*/ 93 h 289"/>
                  <a:gd name="T36" fmla="*/ 0 w 285"/>
                  <a:gd name="T37" fmla="*/ 103 h 289"/>
                  <a:gd name="T38" fmla="*/ 1 w 285"/>
                  <a:gd name="T39" fmla="*/ 112 h 289"/>
                  <a:gd name="T40" fmla="*/ 5 w 285"/>
                  <a:gd name="T41" fmla="*/ 124 h 289"/>
                  <a:gd name="T42" fmla="*/ 12 w 285"/>
                  <a:gd name="T43" fmla="*/ 133 h 289"/>
                  <a:gd name="T44" fmla="*/ 22 w 285"/>
                  <a:gd name="T45" fmla="*/ 140 h 289"/>
                  <a:gd name="T46" fmla="*/ 32 w 285"/>
                  <a:gd name="T47" fmla="*/ 143 h 289"/>
                  <a:gd name="T48" fmla="*/ 42 w 285"/>
                  <a:gd name="T49" fmla="*/ 145 h 289"/>
                  <a:gd name="T50" fmla="*/ 52 w 285"/>
                  <a:gd name="T51" fmla="*/ 145 h 289"/>
                  <a:gd name="T52" fmla="*/ 61 w 285"/>
                  <a:gd name="T53" fmla="*/ 144 h 289"/>
                  <a:gd name="T54" fmla="*/ 72 w 285"/>
                  <a:gd name="T55" fmla="*/ 142 h 289"/>
                  <a:gd name="T56" fmla="*/ 84 w 285"/>
                  <a:gd name="T57" fmla="*/ 137 h 289"/>
                  <a:gd name="T58" fmla="*/ 91 w 285"/>
                  <a:gd name="T59" fmla="*/ 133 h 289"/>
                  <a:gd name="T60" fmla="*/ 91 w 285"/>
                  <a:gd name="T61" fmla="*/ 131 h 289"/>
                  <a:gd name="T62" fmla="*/ 90 w 285"/>
                  <a:gd name="T63" fmla="*/ 121 h 289"/>
                  <a:gd name="T64" fmla="*/ 90 w 285"/>
                  <a:gd name="T65" fmla="*/ 112 h 289"/>
                  <a:gd name="T66" fmla="*/ 90 w 285"/>
                  <a:gd name="T67" fmla="*/ 103 h 289"/>
                  <a:gd name="T68" fmla="*/ 90 w 285"/>
                  <a:gd name="T69" fmla="*/ 93 h 289"/>
                  <a:gd name="T70" fmla="*/ 92 w 285"/>
                  <a:gd name="T71" fmla="*/ 82 h 289"/>
                  <a:gd name="T72" fmla="*/ 95 w 285"/>
                  <a:gd name="T73" fmla="*/ 73 h 289"/>
                  <a:gd name="T74" fmla="*/ 98 w 285"/>
                  <a:gd name="T75" fmla="*/ 63 h 289"/>
                  <a:gd name="T76" fmla="*/ 104 w 285"/>
                  <a:gd name="T77" fmla="*/ 55 h 289"/>
                  <a:gd name="T78" fmla="*/ 114 w 285"/>
                  <a:gd name="T79" fmla="*/ 48 h 289"/>
                  <a:gd name="T80" fmla="*/ 125 w 285"/>
                  <a:gd name="T81" fmla="*/ 40 h 289"/>
                  <a:gd name="T82" fmla="*/ 133 w 285"/>
                  <a:gd name="T83" fmla="*/ 35 h 289"/>
                  <a:gd name="T84" fmla="*/ 140 w 285"/>
                  <a:gd name="T85" fmla="*/ 32 h 289"/>
                  <a:gd name="T86" fmla="*/ 142 w 285"/>
                  <a:gd name="T87" fmla="*/ 32 h 28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5"/>
                  <a:gd name="T133" fmla="*/ 0 h 289"/>
                  <a:gd name="T134" fmla="*/ 285 w 285"/>
                  <a:gd name="T135" fmla="*/ 289 h 28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5" h="289">
                    <a:moveTo>
                      <a:pt x="285" y="63"/>
                    </a:moveTo>
                    <a:lnTo>
                      <a:pt x="283" y="61"/>
                    </a:lnTo>
                    <a:lnTo>
                      <a:pt x="281" y="59"/>
                    </a:lnTo>
                    <a:lnTo>
                      <a:pt x="275" y="53"/>
                    </a:lnTo>
                    <a:lnTo>
                      <a:pt x="268" y="50"/>
                    </a:lnTo>
                    <a:lnTo>
                      <a:pt x="260" y="42"/>
                    </a:lnTo>
                    <a:lnTo>
                      <a:pt x="251" y="36"/>
                    </a:lnTo>
                    <a:lnTo>
                      <a:pt x="243" y="32"/>
                    </a:lnTo>
                    <a:lnTo>
                      <a:pt x="239" y="29"/>
                    </a:lnTo>
                    <a:lnTo>
                      <a:pt x="234" y="25"/>
                    </a:lnTo>
                    <a:lnTo>
                      <a:pt x="228" y="23"/>
                    </a:lnTo>
                    <a:lnTo>
                      <a:pt x="220" y="19"/>
                    </a:lnTo>
                    <a:lnTo>
                      <a:pt x="213" y="15"/>
                    </a:lnTo>
                    <a:lnTo>
                      <a:pt x="207" y="12"/>
                    </a:lnTo>
                    <a:lnTo>
                      <a:pt x="199" y="10"/>
                    </a:lnTo>
                    <a:lnTo>
                      <a:pt x="192" y="6"/>
                    </a:lnTo>
                    <a:lnTo>
                      <a:pt x="184" y="6"/>
                    </a:lnTo>
                    <a:lnTo>
                      <a:pt x="178" y="4"/>
                    </a:lnTo>
                    <a:lnTo>
                      <a:pt x="171" y="2"/>
                    </a:lnTo>
                    <a:lnTo>
                      <a:pt x="161" y="0"/>
                    </a:lnTo>
                    <a:lnTo>
                      <a:pt x="154" y="0"/>
                    </a:lnTo>
                    <a:lnTo>
                      <a:pt x="146" y="0"/>
                    </a:lnTo>
                    <a:lnTo>
                      <a:pt x="138" y="2"/>
                    </a:lnTo>
                    <a:lnTo>
                      <a:pt x="129" y="2"/>
                    </a:lnTo>
                    <a:lnTo>
                      <a:pt x="123" y="4"/>
                    </a:lnTo>
                    <a:lnTo>
                      <a:pt x="114" y="6"/>
                    </a:lnTo>
                    <a:lnTo>
                      <a:pt x="106" y="10"/>
                    </a:lnTo>
                    <a:lnTo>
                      <a:pt x="99" y="13"/>
                    </a:lnTo>
                    <a:lnTo>
                      <a:pt x="91" y="17"/>
                    </a:lnTo>
                    <a:lnTo>
                      <a:pt x="83" y="23"/>
                    </a:lnTo>
                    <a:lnTo>
                      <a:pt x="76" y="29"/>
                    </a:lnTo>
                    <a:lnTo>
                      <a:pt x="68" y="34"/>
                    </a:lnTo>
                    <a:lnTo>
                      <a:pt x="62" y="42"/>
                    </a:lnTo>
                    <a:lnTo>
                      <a:pt x="55" y="50"/>
                    </a:lnTo>
                    <a:lnTo>
                      <a:pt x="51" y="59"/>
                    </a:lnTo>
                    <a:lnTo>
                      <a:pt x="43" y="67"/>
                    </a:lnTo>
                    <a:lnTo>
                      <a:pt x="38" y="74"/>
                    </a:lnTo>
                    <a:lnTo>
                      <a:pt x="32" y="84"/>
                    </a:lnTo>
                    <a:lnTo>
                      <a:pt x="26" y="93"/>
                    </a:lnTo>
                    <a:lnTo>
                      <a:pt x="24" y="99"/>
                    </a:lnTo>
                    <a:lnTo>
                      <a:pt x="22" y="105"/>
                    </a:lnTo>
                    <a:lnTo>
                      <a:pt x="21" y="109"/>
                    </a:lnTo>
                    <a:lnTo>
                      <a:pt x="19" y="114"/>
                    </a:lnTo>
                    <a:lnTo>
                      <a:pt x="15" y="120"/>
                    </a:lnTo>
                    <a:lnTo>
                      <a:pt x="15" y="124"/>
                    </a:lnTo>
                    <a:lnTo>
                      <a:pt x="13" y="129"/>
                    </a:lnTo>
                    <a:lnTo>
                      <a:pt x="11" y="135"/>
                    </a:lnTo>
                    <a:lnTo>
                      <a:pt x="7" y="145"/>
                    </a:lnTo>
                    <a:lnTo>
                      <a:pt x="5" y="154"/>
                    </a:lnTo>
                    <a:lnTo>
                      <a:pt x="3" y="160"/>
                    </a:lnTo>
                    <a:lnTo>
                      <a:pt x="2" y="166"/>
                    </a:lnTo>
                    <a:lnTo>
                      <a:pt x="2" y="169"/>
                    </a:lnTo>
                    <a:lnTo>
                      <a:pt x="2" y="175"/>
                    </a:lnTo>
                    <a:lnTo>
                      <a:pt x="0" y="185"/>
                    </a:lnTo>
                    <a:lnTo>
                      <a:pt x="0" y="194"/>
                    </a:lnTo>
                    <a:lnTo>
                      <a:pt x="0" y="200"/>
                    </a:lnTo>
                    <a:lnTo>
                      <a:pt x="0" y="205"/>
                    </a:lnTo>
                    <a:lnTo>
                      <a:pt x="0" y="209"/>
                    </a:lnTo>
                    <a:lnTo>
                      <a:pt x="2" y="215"/>
                    </a:lnTo>
                    <a:lnTo>
                      <a:pt x="2" y="223"/>
                    </a:lnTo>
                    <a:lnTo>
                      <a:pt x="5" y="232"/>
                    </a:lnTo>
                    <a:lnTo>
                      <a:pt x="7" y="238"/>
                    </a:lnTo>
                    <a:lnTo>
                      <a:pt x="11" y="247"/>
                    </a:lnTo>
                    <a:lnTo>
                      <a:pt x="15" y="253"/>
                    </a:lnTo>
                    <a:lnTo>
                      <a:pt x="21" y="261"/>
                    </a:lnTo>
                    <a:lnTo>
                      <a:pt x="24" y="266"/>
                    </a:lnTo>
                    <a:lnTo>
                      <a:pt x="32" y="272"/>
                    </a:lnTo>
                    <a:lnTo>
                      <a:pt x="38" y="276"/>
                    </a:lnTo>
                    <a:lnTo>
                      <a:pt x="45" y="280"/>
                    </a:lnTo>
                    <a:lnTo>
                      <a:pt x="51" y="282"/>
                    </a:lnTo>
                    <a:lnTo>
                      <a:pt x="59" y="285"/>
                    </a:lnTo>
                    <a:lnTo>
                      <a:pt x="64" y="285"/>
                    </a:lnTo>
                    <a:lnTo>
                      <a:pt x="72" y="287"/>
                    </a:lnTo>
                    <a:lnTo>
                      <a:pt x="78" y="287"/>
                    </a:lnTo>
                    <a:lnTo>
                      <a:pt x="85" y="289"/>
                    </a:lnTo>
                    <a:lnTo>
                      <a:pt x="91" y="289"/>
                    </a:lnTo>
                    <a:lnTo>
                      <a:pt x="99" y="289"/>
                    </a:lnTo>
                    <a:lnTo>
                      <a:pt x="104" y="289"/>
                    </a:lnTo>
                    <a:lnTo>
                      <a:pt x="110" y="289"/>
                    </a:lnTo>
                    <a:lnTo>
                      <a:pt x="116" y="289"/>
                    </a:lnTo>
                    <a:lnTo>
                      <a:pt x="123" y="287"/>
                    </a:lnTo>
                    <a:lnTo>
                      <a:pt x="129" y="287"/>
                    </a:lnTo>
                    <a:lnTo>
                      <a:pt x="135" y="287"/>
                    </a:lnTo>
                    <a:lnTo>
                      <a:pt x="144" y="283"/>
                    </a:lnTo>
                    <a:lnTo>
                      <a:pt x="154" y="282"/>
                    </a:lnTo>
                    <a:lnTo>
                      <a:pt x="161" y="278"/>
                    </a:lnTo>
                    <a:lnTo>
                      <a:pt x="169" y="274"/>
                    </a:lnTo>
                    <a:lnTo>
                      <a:pt x="175" y="270"/>
                    </a:lnTo>
                    <a:lnTo>
                      <a:pt x="178" y="268"/>
                    </a:lnTo>
                    <a:lnTo>
                      <a:pt x="182" y="266"/>
                    </a:lnTo>
                    <a:lnTo>
                      <a:pt x="184" y="266"/>
                    </a:lnTo>
                    <a:lnTo>
                      <a:pt x="182" y="264"/>
                    </a:lnTo>
                    <a:lnTo>
                      <a:pt x="182" y="261"/>
                    </a:lnTo>
                    <a:lnTo>
                      <a:pt x="180" y="255"/>
                    </a:lnTo>
                    <a:lnTo>
                      <a:pt x="180" y="247"/>
                    </a:lnTo>
                    <a:lnTo>
                      <a:pt x="180" y="242"/>
                    </a:lnTo>
                    <a:lnTo>
                      <a:pt x="180" y="236"/>
                    </a:lnTo>
                    <a:lnTo>
                      <a:pt x="180" y="230"/>
                    </a:lnTo>
                    <a:lnTo>
                      <a:pt x="180" y="224"/>
                    </a:lnTo>
                    <a:lnTo>
                      <a:pt x="180" y="219"/>
                    </a:lnTo>
                    <a:lnTo>
                      <a:pt x="180" y="211"/>
                    </a:lnTo>
                    <a:lnTo>
                      <a:pt x="180" y="205"/>
                    </a:lnTo>
                    <a:lnTo>
                      <a:pt x="180" y="200"/>
                    </a:lnTo>
                    <a:lnTo>
                      <a:pt x="180" y="192"/>
                    </a:lnTo>
                    <a:lnTo>
                      <a:pt x="180" y="185"/>
                    </a:lnTo>
                    <a:lnTo>
                      <a:pt x="182" y="177"/>
                    </a:lnTo>
                    <a:lnTo>
                      <a:pt x="184" y="171"/>
                    </a:lnTo>
                    <a:lnTo>
                      <a:pt x="184" y="164"/>
                    </a:lnTo>
                    <a:lnTo>
                      <a:pt x="184" y="158"/>
                    </a:lnTo>
                    <a:lnTo>
                      <a:pt x="186" y="150"/>
                    </a:lnTo>
                    <a:lnTo>
                      <a:pt x="190" y="145"/>
                    </a:lnTo>
                    <a:lnTo>
                      <a:pt x="192" y="139"/>
                    </a:lnTo>
                    <a:lnTo>
                      <a:pt x="194" y="131"/>
                    </a:lnTo>
                    <a:lnTo>
                      <a:pt x="197" y="126"/>
                    </a:lnTo>
                    <a:lnTo>
                      <a:pt x="201" y="120"/>
                    </a:lnTo>
                    <a:lnTo>
                      <a:pt x="205" y="116"/>
                    </a:lnTo>
                    <a:lnTo>
                      <a:pt x="209" y="110"/>
                    </a:lnTo>
                    <a:lnTo>
                      <a:pt x="213" y="107"/>
                    </a:lnTo>
                    <a:lnTo>
                      <a:pt x="218" y="103"/>
                    </a:lnTo>
                    <a:lnTo>
                      <a:pt x="228" y="95"/>
                    </a:lnTo>
                    <a:lnTo>
                      <a:pt x="237" y="89"/>
                    </a:lnTo>
                    <a:lnTo>
                      <a:pt x="243" y="84"/>
                    </a:lnTo>
                    <a:lnTo>
                      <a:pt x="251" y="80"/>
                    </a:lnTo>
                    <a:lnTo>
                      <a:pt x="256" y="74"/>
                    </a:lnTo>
                    <a:lnTo>
                      <a:pt x="262" y="72"/>
                    </a:lnTo>
                    <a:lnTo>
                      <a:pt x="266" y="69"/>
                    </a:lnTo>
                    <a:lnTo>
                      <a:pt x="272" y="67"/>
                    </a:lnTo>
                    <a:lnTo>
                      <a:pt x="277" y="65"/>
                    </a:lnTo>
                    <a:lnTo>
                      <a:pt x="281" y="63"/>
                    </a:lnTo>
                    <a:lnTo>
                      <a:pt x="285" y="63"/>
                    </a:lnTo>
                    <a:close/>
                  </a:path>
                </a:pathLst>
              </a:custGeom>
              <a:solidFill>
                <a:srgbClr val="999999"/>
              </a:solidFill>
              <a:ln w="9525">
                <a:noFill/>
                <a:round/>
                <a:headEnd/>
                <a:tailEnd/>
              </a:ln>
            </p:spPr>
            <p:txBody>
              <a:bodyPr/>
              <a:lstStyle/>
              <a:p>
                <a:endParaRPr lang="en-US"/>
              </a:p>
            </p:txBody>
          </p:sp>
          <p:sp>
            <p:nvSpPr>
              <p:cNvPr id="10331" name="Freeform 237"/>
              <p:cNvSpPr>
                <a:spLocks/>
              </p:cNvSpPr>
              <p:nvPr/>
            </p:nvSpPr>
            <p:spPr bwMode="auto">
              <a:xfrm>
                <a:off x="1873" y="2157"/>
                <a:ext cx="807" cy="417"/>
              </a:xfrm>
              <a:custGeom>
                <a:avLst/>
                <a:gdLst>
                  <a:gd name="T0" fmla="*/ 198 w 1614"/>
                  <a:gd name="T1" fmla="*/ 79 h 835"/>
                  <a:gd name="T2" fmla="*/ 225 w 1614"/>
                  <a:gd name="T3" fmla="*/ 74 h 835"/>
                  <a:gd name="T4" fmla="*/ 243 w 1614"/>
                  <a:gd name="T5" fmla="*/ 72 h 835"/>
                  <a:gd name="T6" fmla="*/ 263 w 1614"/>
                  <a:gd name="T7" fmla="*/ 70 h 835"/>
                  <a:gd name="T8" fmla="*/ 281 w 1614"/>
                  <a:gd name="T9" fmla="*/ 70 h 835"/>
                  <a:gd name="T10" fmla="*/ 309 w 1614"/>
                  <a:gd name="T11" fmla="*/ 73 h 835"/>
                  <a:gd name="T12" fmla="*/ 335 w 1614"/>
                  <a:gd name="T13" fmla="*/ 87 h 835"/>
                  <a:gd name="T14" fmla="*/ 361 w 1614"/>
                  <a:gd name="T15" fmla="*/ 112 h 835"/>
                  <a:gd name="T16" fmla="*/ 384 w 1614"/>
                  <a:gd name="T17" fmla="*/ 140 h 835"/>
                  <a:gd name="T18" fmla="*/ 399 w 1614"/>
                  <a:gd name="T19" fmla="*/ 161 h 835"/>
                  <a:gd name="T20" fmla="*/ 400 w 1614"/>
                  <a:gd name="T21" fmla="*/ 154 h 835"/>
                  <a:gd name="T22" fmla="*/ 398 w 1614"/>
                  <a:gd name="T23" fmla="*/ 128 h 835"/>
                  <a:gd name="T24" fmla="*/ 398 w 1614"/>
                  <a:gd name="T25" fmla="*/ 108 h 835"/>
                  <a:gd name="T26" fmla="*/ 400 w 1614"/>
                  <a:gd name="T27" fmla="*/ 87 h 835"/>
                  <a:gd name="T28" fmla="*/ 408 w 1614"/>
                  <a:gd name="T29" fmla="*/ 67 h 835"/>
                  <a:gd name="T30" fmla="*/ 426 w 1614"/>
                  <a:gd name="T31" fmla="*/ 46 h 835"/>
                  <a:gd name="T32" fmla="*/ 447 w 1614"/>
                  <a:gd name="T33" fmla="*/ 35 h 835"/>
                  <a:gd name="T34" fmla="*/ 476 w 1614"/>
                  <a:gd name="T35" fmla="*/ 31 h 835"/>
                  <a:gd name="T36" fmla="*/ 510 w 1614"/>
                  <a:gd name="T37" fmla="*/ 28 h 835"/>
                  <a:gd name="T38" fmla="*/ 549 w 1614"/>
                  <a:gd name="T39" fmla="*/ 24 h 835"/>
                  <a:gd name="T40" fmla="*/ 589 w 1614"/>
                  <a:gd name="T41" fmla="*/ 22 h 835"/>
                  <a:gd name="T42" fmla="*/ 628 w 1614"/>
                  <a:gd name="T43" fmla="*/ 19 h 835"/>
                  <a:gd name="T44" fmla="*/ 662 w 1614"/>
                  <a:gd name="T45" fmla="*/ 17 h 835"/>
                  <a:gd name="T46" fmla="*/ 693 w 1614"/>
                  <a:gd name="T47" fmla="*/ 14 h 835"/>
                  <a:gd name="T48" fmla="*/ 716 w 1614"/>
                  <a:gd name="T49" fmla="*/ 13 h 835"/>
                  <a:gd name="T50" fmla="*/ 733 w 1614"/>
                  <a:gd name="T51" fmla="*/ 13 h 835"/>
                  <a:gd name="T52" fmla="*/ 330 w 1614"/>
                  <a:gd name="T53" fmla="*/ 415 h 835"/>
                  <a:gd name="T54" fmla="*/ 334 w 1614"/>
                  <a:gd name="T55" fmla="*/ 395 h 835"/>
                  <a:gd name="T56" fmla="*/ 335 w 1614"/>
                  <a:gd name="T57" fmla="*/ 369 h 835"/>
                  <a:gd name="T58" fmla="*/ 333 w 1614"/>
                  <a:gd name="T59" fmla="*/ 349 h 835"/>
                  <a:gd name="T60" fmla="*/ 328 w 1614"/>
                  <a:gd name="T61" fmla="*/ 328 h 835"/>
                  <a:gd name="T62" fmla="*/ 320 w 1614"/>
                  <a:gd name="T63" fmla="*/ 307 h 835"/>
                  <a:gd name="T64" fmla="*/ 305 w 1614"/>
                  <a:gd name="T65" fmla="*/ 287 h 835"/>
                  <a:gd name="T66" fmla="*/ 285 w 1614"/>
                  <a:gd name="T67" fmla="*/ 268 h 835"/>
                  <a:gd name="T68" fmla="*/ 262 w 1614"/>
                  <a:gd name="T69" fmla="*/ 254 h 835"/>
                  <a:gd name="T70" fmla="*/ 237 w 1614"/>
                  <a:gd name="T71" fmla="*/ 245 h 835"/>
                  <a:gd name="T72" fmla="*/ 213 w 1614"/>
                  <a:gd name="T73" fmla="*/ 240 h 835"/>
                  <a:gd name="T74" fmla="*/ 189 w 1614"/>
                  <a:gd name="T75" fmla="*/ 240 h 835"/>
                  <a:gd name="T76" fmla="*/ 166 w 1614"/>
                  <a:gd name="T77" fmla="*/ 243 h 835"/>
                  <a:gd name="T78" fmla="*/ 145 w 1614"/>
                  <a:gd name="T79" fmla="*/ 250 h 835"/>
                  <a:gd name="T80" fmla="*/ 126 w 1614"/>
                  <a:gd name="T81" fmla="*/ 260 h 835"/>
                  <a:gd name="T82" fmla="*/ 103 w 1614"/>
                  <a:gd name="T83" fmla="*/ 287 h 835"/>
                  <a:gd name="T84" fmla="*/ 87 w 1614"/>
                  <a:gd name="T85" fmla="*/ 313 h 835"/>
                  <a:gd name="T86" fmla="*/ 69 w 1614"/>
                  <a:gd name="T87" fmla="*/ 335 h 835"/>
                  <a:gd name="T88" fmla="*/ 0 w 1614"/>
                  <a:gd name="T89" fmla="*/ 311 h 835"/>
                  <a:gd name="T90" fmla="*/ 10 w 1614"/>
                  <a:gd name="T91" fmla="*/ 291 h 835"/>
                  <a:gd name="T92" fmla="*/ 22 w 1614"/>
                  <a:gd name="T93" fmla="*/ 270 h 835"/>
                  <a:gd name="T94" fmla="*/ 39 w 1614"/>
                  <a:gd name="T95" fmla="*/ 243 h 835"/>
                  <a:gd name="T96" fmla="*/ 58 w 1614"/>
                  <a:gd name="T97" fmla="*/ 215 h 835"/>
                  <a:gd name="T98" fmla="*/ 78 w 1614"/>
                  <a:gd name="T99" fmla="*/ 186 h 835"/>
                  <a:gd name="T100" fmla="*/ 99 w 1614"/>
                  <a:gd name="T101" fmla="*/ 161 h 835"/>
                  <a:gd name="T102" fmla="*/ 117 w 1614"/>
                  <a:gd name="T103" fmla="*/ 140 h 835"/>
                  <a:gd name="T104" fmla="*/ 147 w 1614"/>
                  <a:gd name="T105" fmla="*/ 124 h 835"/>
                  <a:gd name="T106" fmla="*/ 169 w 1614"/>
                  <a:gd name="T107" fmla="*/ 109 h 835"/>
                  <a:gd name="T108" fmla="*/ 183 w 1614"/>
                  <a:gd name="T109" fmla="*/ 87 h 8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4"/>
                  <a:gd name="T166" fmla="*/ 0 h 835"/>
                  <a:gd name="T167" fmla="*/ 1614 w 1614"/>
                  <a:gd name="T168" fmla="*/ 835 h 83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4" h="835">
                    <a:moveTo>
                      <a:pt x="367" y="164"/>
                    </a:moveTo>
                    <a:lnTo>
                      <a:pt x="369" y="164"/>
                    </a:lnTo>
                    <a:lnTo>
                      <a:pt x="375" y="162"/>
                    </a:lnTo>
                    <a:lnTo>
                      <a:pt x="378" y="162"/>
                    </a:lnTo>
                    <a:lnTo>
                      <a:pt x="384" y="160"/>
                    </a:lnTo>
                    <a:lnTo>
                      <a:pt x="390" y="160"/>
                    </a:lnTo>
                    <a:lnTo>
                      <a:pt x="396" y="158"/>
                    </a:lnTo>
                    <a:lnTo>
                      <a:pt x="403" y="156"/>
                    </a:lnTo>
                    <a:lnTo>
                      <a:pt x="411" y="156"/>
                    </a:lnTo>
                    <a:lnTo>
                      <a:pt x="418" y="154"/>
                    </a:lnTo>
                    <a:lnTo>
                      <a:pt x="428" y="153"/>
                    </a:lnTo>
                    <a:lnTo>
                      <a:pt x="435" y="151"/>
                    </a:lnTo>
                    <a:lnTo>
                      <a:pt x="447" y="151"/>
                    </a:lnTo>
                    <a:lnTo>
                      <a:pt x="451" y="149"/>
                    </a:lnTo>
                    <a:lnTo>
                      <a:pt x="456" y="149"/>
                    </a:lnTo>
                    <a:lnTo>
                      <a:pt x="462" y="149"/>
                    </a:lnTo>
                    <a:lnTo>
                      <a:pt x="468" y="149"/>
                    </a:lnTo>
                    <a:lnTo>
                      <a:pt x="472" y="147"/>
                    </a:lnTo>
                    <a:lnTo>
                      <a:pt x="477" y="147"/>
                    </a:lnTo>
                    <a:lnTo>
                      <a:pt x="481" y="145"/>
                    </a:lnTo>
                    <a:lnTo>
                      <a:pt x="487" y="145"/>
                    </a:lnTo>
                    <a:lnTo>
                      <a:pt x="492" y="145"/>
                    </a:lnTo>
                    <a:lnTo>
                      <a:pt x="498" y="143"/>
                    </a:lnTo>
                    <a:lnTo>
                      <a:pt x="504" y="143"/>
                    </a:lnTo>
                    <a:lnTo>
                      <a:pt x="510" y="143"/>
                    </a:lnTo>
                    <a:lnTo>
                      <a:pt x="513" y="143"/>
                    </a:lnTo>
                    <a:lnTo>
                      <a:pt x="519" y="141"/>
                    </a:lnTo>
                    <a:lnTo>
                      <a:pt x="525" y="141"/>
                    </a:lnTo>
                    <a:lnTo>
                      <a:pt x="531" y="141"/>
                    </a:lnTo>
                    <a:lnTo>
                      <a:pt x="534" y="141"/>
                    </a:lnTo>
                    <a:lnTo>
                      <a:pt x="540" y="141"/>
                    </a:lnTo>
                    <a:lnTo>
                      <a:pt x="546" y="141"/>
                    </a:lnTo>
                    <a:lnTo>
                      <a:pt x="551" y="141"/>
                    </a:lnTo>
                    <a:lnTo>
                      <a:pt x="557" y="141"/>
                    </a:lnTo>
                    <a:lnTo>
                      <a:pt x="561" y="141"/>
                    </a:lnTo>
                    <a:lnTo>
                      <a:pt x="567" y="141"/>
                    </a:lnTo>
                    <a:lnTo>
                      <a:pt x="572" y="141"/>
                    </a:lnTo>
                    <a:lnTo>
                      <a:pt x="580" y="141"/>
                    </a:lnTo>
                    <a:lnTo>
                      <a:pt x="591" y="143"/>
                    </a:lnTo>
                    <a:lnTo>
                      <a:pt x="601" y="143"/>
                    </a:lnTo>
                    <a:lnTo>
                      <a:pt x="608" y="145"/>
                    </a:lnTo>
                    <a:lnTo>
                      <a:pt x="618" y="147"/>
                    </a:lnTo>
                    <a:lnTo>
                      <a:pt x="626" y="149"/>
                    </a:lnTo>
                    <a:lnTo>
                      <a:pt x="633" y="151"/>
                    </a:lnTo>
                    <a:lnTo>
                      <a:pt x="639" y="154"/>
                    </a:lnTo>
                    <a:lnTo>
                      <a:pt x="646" y="158"/>
                    </a:lnTo>
                    <a:lnTo>
                      <a:pt x="654" y="162"/>
                    </a:lnTo>
                    <a:lnTo>
                      <a:pt x="662" y="168"/>
                    </a:lnTo>
                    <a:lnTo>
                      <a:pt x="669" y="174"/>
                    </a:lnTo>
                    <a:lnTo>
                      <a:pt x="677" y="179"/>
                    </a:lnTo>
                    <a:lnTo>
                      <a:pt x="686" y="187"/>
                    </a:lnTo>
                    <a:lnTo>
                      <a:pt x="692" y="193"/>
                    </a:lnTo>
                    <a:lnTo>
                      <a:pt x="700" y="200"/>
                    </a:lnTo>
                    <a:lnTo>
                      <a:pt x="707" y="208"/>
                    </a:lnTo>
                    <a:lnTo>
                      <a:pt x="715" y="215"/>
                    </a:lnTo>
                    <a:lnTo>
                      <a:pt x="721" y="225"/>
                    </a:lnTo>
                    <a:lnTo>
                      <a:pt x="728" y="232"/>
                    </a:lnTo>
                    <a:lnTo>
                      <a:pt x="736" y="242"/>
                    </a:lnTo>
                    <a:lnTo>
                      <a:pt x="743" y="250"/>
                    </a:lnTo>
                    <a:lnTo>
                      <a:pt x="749" y="257"/>
                    </a:lnTo>
                    <a:lnTo>
                      <a:pt x="755" y="265"/>
                    </a:lnTo>
                    <a:lnTo>
                      <a:pt x="761" y="272"/>
                    </a:lnTo>
                    <a:lnTo>
                      <a:pt x="768" y="280"/>
                    </a:lnTo>
                    <a:lnTo>
                      <a:pt x="772" y="286"/>
                    </a:lnTo>
                    <a:lnTo>
                      <a:pt x="778" y="293"/>
                    </a:lnTo>
                    <a:lnTo>
                      <a:pt x="781" y="301"/>
                    </a:lnTo>
                    <a:lnTo>
                      <a:pt x="787" y="307"/>
                    </a:lnTo>
                    <a:lnTo>
                      <a:pt x="789" y="312"/>
                    </a:lnTo>
                    <a:lnTo>
                      <a:pt x="793" y="318"/>
                    </a:lnTo>
                    <a:lnTo>
                      <a:pt x="797" y="322"/>
                    </a:lnTo>
                    <a:lnTo>
                      <a:pt x="800" y="326"/>
                    </a:lnTo>
                    <a:lnTo>
                      <a:pt x="802" y="329"/>
                    </a:lnTo>
                    <a:lnTo>
                      <a:pt x="804" y="333"/>
                    </a:lnTo>
                    <a:lnTo>
                      <a:pt x="802" y="329"/>
                    </a:lnTo>
                    <a:lnTo>
                      <a:pt x="800" y="322"/>
                    </a:lnTo>
                    <a:lnTo>
                      <a:pt x="800" y="316"/>
                    </a:lnTo>
                    <a:lnTo>
                      <a:pt x="800" y="309"/>
                    </a:lnTo>
                    <a:lnTo>
                      <a:pt x="797" y="301"/>
                    </a:lnTo>
                    <a:lnTo>
                      <a:pt x="797" y="293"/>
                    </a:lnTo>
                    <a:lnTo>
                      <a:pt x="797" y="284"/>
                    </a:lnTo>
                    <a:lnTo>
                      <a:pt x="795" y="274"/>
                    </a:lnTo>
                    <a:lnTo>
                      <a:pt x="795" y="269"/>
                    </a:lnTo>
                    <a:lnTo>
                      <a:pt x="795" y="263"/>
                    </a:lnTo>
                    <a:lnTo>
                      <a:pt x="795" y="257"/>
                    </a:lnTo>
                    <a:lnTo>
                      <a:pt x="795" y="251"/>
                    </a:lnTo>
                    <a:lnTo>
                      <a:pt x="795" y="246"/>
                    </a:lnTo>
                    <a:lnTo>
                      <a:pt x="795" y="240"/>
                    </a:lnTo>
                    <a:lnTo>
                      <a:pt x="795" y="234"/>
                    </a:lnTo>
                    <a:lnTo>
                      <a:pt x="795" y="229"/>
                    </a:lnTo>
                    <a:lnTo>
                      <a:pt x="795" y="223"/>
                    </a:lnTo>
                    <a:lnTo>
                      <a:pt x="795" y="217"/>
                    </a:lnTo>
                    <a:lnTo>
                      <a:pt x="797" y="212"/>
                    </a:lnTo>
                    <a:lnTo>
                      <a:pt x="797" y="206"/>
                    </a:lnTo>
                    <a:lnTo>
                      <a:pt x="797" y="200"/>
                    </a:lnTo>
                    <a:lnTo>
                      <a:pt x="797" y="193"/>
                    </a:lnTo>
                    <a:lnTo>
                      <a:pt x="799" y="187"/>
                    </a:lnTo>
                    <a:lnTo>
                      <a:pt x="800" y="181"/>
                    </a:lnTo>
                    <a:lnTo>
                      <a:pt x="800" y="175"/>
                    </a:lnTo>
                    <a:lnTo>
                      <a:pt x="802" y="168"/>
                    </a:lnTo>
                    <a:lnTo>
                      <a:pt x="804" y="162"/>
                    </a:lnTo>
                    <a:lnTo>
                      <a:pt x="806" y="158"/>
                    </a:lnTo>
                    <a:lnTo>
                      <a:pt x="808" y="153"/>
                    </a:lnTo>
                    <a:lnTo>
                      <a:pt x="810" y="147"/>
                    </a:lnTo>
                    <a:lnTo>
                      <a:pt x="814" y="141"/>
                    </a:lnTo>
                    <a:lnTo>
                      <a:pt x="816" y="135"/>
                    </a:lnTo>
                    <a:lnTo>
                      <a:pt x="820" y="130"/>
                    </a:lnTo>
                    <a:lnTo>
                      <a:pt x="821" y="124"/>
                    </a:lnTo>
                    <a:lnTo>
                      <a:pt x="825" y="120"/>
                    </a:lnTo>
                    <a:lnTo>
                      <a:pt x="829" y="115"/>
                    </a:lnTo>
                    <a:lnTo>
                      <a:pt x="837" y="105"/>
                    </a:lnTo>
                    <a:lnTo>
                      <a:pt x="846" y="97"/>
                    </a:lnTo>
                    <a:lnTo>
                      <a:pt x="852" y="92"/>
                    </a:lnTo>
                    <a:lnTo>
                      <a:pt x="856" y="88"/>
                    </a:lnTo>
                    <a:lnTo>
                      <a:pt x="861" y="84"/>
                    </a:lnTo>
                    <a:lnTo>
                      <a:pt x="869" y="82"/>
                    </a:lnTo>
                    <a:lnTo>
                      <a:pt x="875" y="78"/>
                    </a:lnTo>
                    <a:lnTo>
                      <a:pt x="880" y="77"/>
                    </a:lnTo>
                    <a:lnTo>
                      <a:pt x="886" y="73"/>
                    </a:lnTo>
                    <a:lnTo>
                      <a:pt x="894" y="71"/>
                    </a:lnTo>
                    <a:lnTo>
                      <a:pt x="901" y="69"/>
                    </a:lnTo>
                    <a:lnTo>
                      <a:pt x="909" y="69"/>
                    </a:lnTo>
                    <a:lnTo>
                      <a:pt x="916" y="67"/>
                    </a:lnTo>
                    <a:lnTo>
                      <a:pt x="926" y="67"/>
                    </a:lnTo>
                    <a:lnTo>
                      <a:pt x="934" y="65"/>
                    </a:lnTo>
                    <a:lnTo>
                      <a:pt x="943" y="63"/>
                    </a:lnTo>
                    <a:lnTo>
                      <a:pt x="953" y="63"/>
                    </a:lnTo>
                    <a:lnTo>
                      <a:pt x="960" y="61"/>
                    </a:lnTo>
                    <a:lnTo>
                      <a:pt x="970" y="59"/>
                    </a:lnTo>
                    <a:lnTo>
                      <a:pt x="981" y="59"/>
                    </a:lnTo>
                    <a:lnTo>
                      <a:pt x="989" y="58"/>
                    </a:lnTo>
                    <a:lnTo>
                      <a:pt x="1000" y="58"/>
                    </a:lnTo>
                    <a:lnTo>
                      <a:pt x="1012" y="56"/>
                    </a:lnTo>
                    <a:lnTo>
                      <a:pt x="1021" y="56"/>
                    </a:lnTo>
                    <a:lnTo>
                      <a:pt x="1032" y="54"/>
                    </a:lnTo>
                    <a:lnTo>
                      <a:pt x="1042" y="54"/>
                    </a:lnTo>
                    <a:lnTo>
                      <a:pt x="1053" y="52"/>
                    </a:lnTo>
                    <a:lnTo>
                      <a:pt x="1065" y="52"/>
                    </a:lnTo>
                    <a:lnTo>
                      <a:pt x="1076" y="52"/>
                    </a:lnTo>
                    <a:lnTo>
                      <a:pt x="1088" y="52"/>
                    </a:lnTo>
                    <a:lnTo>
                      <a:pt x="1097" y="48"/>
                    </a:lnTo>
                    <a:lnTo>
                      <a:pt x="1109" y="48"/>
                    </a:lnTo>
                    <a:lnTo>
                      <a:pt x="1120" y="48"/>
                    </a:lnTo>
                    <a:lnTo>
                      <a:pt x="1131" y="48"/>
                    </a:lnTo>
                    <a:lnTo>
                      <a:pt x="1143" y="46"/>
                    </a:lnTo>
                    <a:lnTo>
                      <a:pt x="1154" y="46"/>
                    </a:lnTo>
                    <a:lnTo>
                      <a:pt x="1166" y="44"/>
                    </a:lnTo>
                    <a:lnTo>
                      <a:pt x="1177" y="44"/>
                    </a:lnTo>
                    <a:lnTo>
                      <a:pt x="1188" y="44"/>
                    </a:lnTo>
                    <a:lnTo>
                      <a:pt x="1200" y="42"/>
                    </a:lnTo>
                    <a:lnTo>
                      <a:pt x="1209" y="42"/>
                    </a:lnTo>
                    <a:lnTo>
                      <a:pt x="1221" y="42"/>
                    </a:lnTo>
                    <a:lnTo>
                      <a:pt x="1232" y="40"/>
                    </a:lnTo>
                    <a:lnTo>
                      <a:pt x="1243" y="40"/>
                    </a:lnTo>
                    <a:lnTo>
                      <a:pt x="1255" y="39"/>
                    </a:lnTo>
                    <a:lnTo>
                      <a:pt x="1264" y="39"/>
                    </a:lnTo>
                    <a:lnTo>
                      <a:pt x="1274" y="39"/>
                    </a:lnTo>
                    <a:lnTo>
                      <a:pt x="1285" y="37"/>
                    </a:lnTo>
                    <a:lnTo>
                      <a:pt x="1295" y="37"/>
                    </a:lnTo>
                    <a:lnTo>
                      <a:pt x="1306" y="37"/>
                    </a:lnTo>
                    <a:lnTo>
                      <a:pt x="1314" y="35"/>
                    </a:lnTo>
                    <a:lnTo>
                      <a:pt x="1323" y="35"/>
                    </a:lnTo>
                    <a:lnTo>
                      <a:pt x="1333" y="33"/>
                    </a:lnTo>
                    <a:lnTo>
                      <a:pt x="1342" y="33"/>
                    </a:lnTo>
                    <a:lnTo>
                      <a:pt x="1352" y="33"/>
                    </a:lnTo>
                    <a:lnTo>
                      <a:pt x="1361" y="31"/>
                    </a:lnTo>
                    <a:lnTo>
                      <a:pt x="1369" y="31"/>
                    </a:lnTo>
                    <a:lnTo>
                      <a:pt x="1378" y="31"/>
                    </a:lnTo>
                    <a:lnTo>
                      <a:pt x="1386" y="29"/>
                    </a:lnTo>
                    <a:lnTo>
                      <a:pt x="1394" y="29"/>
                    </a:lnTo>
                    <a:lnTo>
                      <a:pt x="1401" y="29"/>
                    </a:lnTo>
                    <a:lnTo>
                      <a:pt x="1409" y="29"/>
                    </a:lnTo>
                    <a:lnTo>
                      <a:pt x="1415" y="29"/>
                    </a:lnTo>
                    <a:lnTo>
                      <a:pt x="1420" y="29"/>
                    </a:lnTo>
                    <a:lnTo>
                      <a:pt x="1426" y="27"/>
                    </a:lnTo>
                    <a:lnTo>
                      <a:pt x="1432" y="27"/>
                    </a:lnTo>
                    <a:lnTo>
                      <a:pt x="1437" y="27"/>
                    </a:lnTo>
                    <a:lnTo>
                      <a:pt x="1443" y="27"/>
                    </a:lnTo>
                    <a:lnTo>
                      <a:pt x="1447" y="27"/>
                    </a:lnTo>
                    <a:lnTo>
                      <a:pt x="1451" y="27"/>
                    </a:lnTo>
                    <a:lnTo>
                      <a:pt x="1458" y="27"/>
                    </a:lnTo>
                    <a:lnTo>
                      <a:pt x="1464" y="27"/>
                    </a:lnTo>
                    <a:lnTo>
                      <a:pt x="1466" y="27"/>
                    </a:lnTo>
                    <a:lnTo>
                      <a:pt x="1468" y="27"/>
                    </a:lnTo>
                    <a:lnTo>
                      <a:pt x="1548" y="0"/>
                    </a:lnTo>
                    <a:lnTo>
                      <a:pt x="1614" y="134"/>
                    </a:lnTo>
                    <a:lnTo>
                      <a:pt x="1067" y="347"/>
                    </a:lnTo>
                    <a:lnTo>
                      <a:pt x="1122" y="491"/>
                    </a:lnTo>
                    <a:lnTo>
                      <a:pt x="660" y="835"/>
                    </a:lnTo>
                    <a:lnTo>
                      <a:pt x="660" y="831"/>
                    </a:lnTo>
                    <a:lnTo>
                      <a:pt x="662" y="826"/>
                    </a:lnTo>
                    <a:lnTo>
                      <a:pt x="662" y="822"/>
                    </a:lnTo>
                    <a:lnTo>
                      <a:pt x="664" y="816"/>
                    </a:lnTo>
                    <a:lnTo>
                      <a:pt x="664" y="811"/>
                    </a:lnTo>
                    <a:lnTo>
                      <a:pt x="666" y="805"/>
                    </a:lnTo>
                    <a:lnTo>
                      <a:pt x="666" y="797"/>
                    </a:lnTo>
                    <a:lnTo>
                      <a:pt x="667" y="790"/>
                    </a:lnTo>
                    <a:lnTo>
                      <a:pt x="667" y="780"/>
                    </a:lnTo>
                    <a:lnTo>
                      <a:pt x="669" y="772"/>
                    </a:lnTo>
                    <a:lnTo>
                      <a:pt x="669" y="763"/>
                    </a:lnTo>
                    <a:lnTo>
                      <a:pt x="669" y="753"/>
                    </a:lnTo>
                    <a:lnTo>
                      <a:pt x="669" y="748"/>
                    </a:lnTo>
                    <a:lnTo>
                      <a:pt x="669" y="744"/>
                    </a:lnTo>
                    <a:lnTo>
                      <a:pt x="669" y="738"/>
                    </a:lnTo>
                    <a:lnTo>
                      <a:pt x="671" y="733"/>
                    </a:lnTo>
                    <a:lnTo>
                      <a:pt x="669" y="727"/>
                    </a:lnTo>
                    <a:lnTo>
                      <a:pt x="669" y="721"/>
                    </a:lnTo>
                    <a:lnTo>
                      <a:pt x="667" y="715"/>
                    </a:lnTo>
                    <a:lnTo>
                      <a:pt x="667" y="710"/>
                    </a:lnTo>
                    <a:lnTo>
                      <a:pt x="667" y="704"/>
                    </a:lnTo>
                    <a:lnTo>
                      <a:pt x="666" y="698"/>
                    </a:lnTo>
                    <a:lnTo>
                      <a:pt x="666" y="693"/>
                    </a:lnTo>
                    <a:lnTo>
                      <a:pt x="664" y="687"/>
                    </a:lnTo>
                    <a:lnTo>
                      <a:pt x="664" y="681"/>
                    </a:lnTo>
                    <a:lnTo>
                      <a:pt x="662" y="674"/>
                    </a:lnTo>
                    <a:lnTo>
                      <a:pt x="660" y="668"/>
                    </a:lnTo>
                    <a:lnTo>
                      <a:pt x="660" y="664"/>
                    </a:lnTo>
                    <a:lnTo>
                      <a:pt x="656" y="656"/>
                    </a:lnTo>
                    <a:lnTo>
                      <a:pt x="654" y="651"/>
                    </a:lnTo>
                    <a:lnTo>
                      <a:pt x="652" y="645"/>
                    </a:lnTo>
                    <a:lnTo>
                      <a:pt x="650" y="639"/>
                    </a:lnTo>
                    <a:lnTo>
                      <a:pt x="646" y="634"/>
                    </a:lnTo>
                    <a:lnTo>
                      <a:pt x="645" y="626"/>
                    </a:lnTo>
                    <a:lnTo>
                      <a:pt x="641" y="620"/>
                    </a:lnTo>
                    <a:lnTo>
                      <a:pt x="639" y="615"/>
                    </a:lnTo>
                    <a:lnTo>
                      <a:pt x="635" y="609"/>
                    </a:lnTo>
                    <a:lnTo>
                      <a:pt x="631" y="603"/>
                    </a:lnTo>
                    <a:lnTo>
                      <a:pt x="627" y="598"/>
                    </a:lnTo>
                    <a:lnTo>
                      <a:pt x="624" y="592"/>
                    </a:lnTo>
                    <a:lnTo>
                      <a:pt x="620" y="586"/>
                    </a:lnTo>
                    <a:lnTo>
                      <a:pt x="614" y="580"/>
                    </a:lnTo>
                    <a:lnTo>
                      <a:pt x="610" y="575"/>
                    </a:lnTo>
                    <a:lnTo>
                      <a:pt x="607" y="569"/>
                    </a:lnTo>
                    <a:lnTo>
                      <a:pt x="601" y="563"/>
                    </a:lnTo>
                    <a:lnTo>
                      <a:pt x="595" y="558"/>
                    </a:lnTo>
                    <a:lnTo>
                      <a:pt x="589" y="554"/>
                    </a:lnTo>
                    <a:lnTo>
                      <a:pt x="584" y="548"/>
                    </a:lnTo>
                    <a:lnTo>
                      <a:pt x="576" y="542"/>
                    </a:lnTo>
                    <a:lnTo>
                      <a:pt x="570" y="537"/>
                    </a:lnTo>
                    <a:lnTo>
                      <a:pt x="563" y="531"/>
                    </a:lnTo>
                    <a:lnTo>
                      <a:pt x="557" y="527"/>
                    </a:lnTo>
                    <a:lnTo>
                      <a:pt x="550" y="523"/>
                    </a:lnTo>
                    <a:lnTo>
                      <a:pt x="544" y="520"/>
                    </a:lnTo>
                    <a:lnTo>
                      <a:pt x="536" y="516"/>
                    </a:lnTo>
                    <a:lnTo>
                      <a:pt x="531" y="512"/>
                    </a:lnTo>
                    <a:lnTo>
                      <a:pt x="523" y="508"/>
                    </a:lnTo>
                    <a:lnTo>
                      <a:pt x="517" y="504"/>
                    </a:lnTo>
                    <a:lnTo>
                      <a:pt x="510" y="501"/>
                    </a:lnTo>
                    <a:lnTo>
                      <a:pt x="502" y="499"/>
                    </a:lnTo>
                    <a:lnTo>
                      <a:pt x="496" y="497"/>
                    </a:lnTo>
                    <a:lnTo>
                      <a:pt x="489" y="493"/>
                    </a:lnTo>
                    <a:lnTo>
                      <a:pt x="481" y="491"/>
                    </a:lnTo>
                    <a:lnTo>
                      <a:pt x="475" y="491"/>
                    </a:lnTo>
                    <a:lnTo>
                      <a:pt x="468" y="487"/>
                    </a:lnTo>
                    <a:lnTo>
                      <a:pt x="460" y="485"/>
                    </a:lnTo>
                    <a:lnTo>
                      <a:pt x="453" y="483"/>
                    </a:lnTo>
                    <a:lnTo>
                      <a:pt x="447" y="483"/>
                    </a:lnTo>
                    <a:lnTo>
                      <a:pt x="439" y="482"/>
                    </a:lnTo>
                    <a:lnTo>
                      <a:pt x="434" y="482"/>
                    </a:lnTo>
                    <a:lnTo>
                      <a:pt x="426" y="480"/>
                    </a:lnTo>
                    <a:lnTo>
                      <a:pt x="420" y="480"/>
                    </a:lnTo>
                    <a:lnTo>
                      <a:pt x="413" y="480"/>
                    </a:lnTo>
                    <a:lnTo>
                      <a:pt x="405" y="480"/>
                    </a:lnTo>
                    <a:lnTo>
                      <a:pt x="397" y="480"/>
                    </a:lnTo>
                    <a:lnTo>
                      <a:pt x="392" y="480"/>
                    </a:lnTo>
                    <a:lnTo>
                      <a:pt x="384" y="480"/>
                    </a:lnTo>
                    <a:lnTo>
                      <a:pt x="378" y="480"/>
                    </a:lnTo>
                    <a:lnTo>
                      <a:pt x="371" y="480"/>
                    </a:lnTo>
                    <a:lnTo>
                      <a:pt x="365" y="482"/>
                    </a:lnTo>
                    <a:lnTo>
                      <a:pt x="357" y="482"/>
                    </a:lnTo>
                    <a:lnTo>
                      <a:pt x="352" y="483"/>
                    </a:lnTo>
                    <a:lnTo>
                      <a:pt x="344" y="483"/>
                    </a:lnTo>
                    <a:lnTo>
                      <a:pt x="337" y="485"/>
                    </a:lnTo>
                    <a:lnTo>
                      <a:pt x="331" y="487"/>
                    </a:lnTo>
                    <a:lnTo>
                      <a:pt x="325" y="489"/>
                    </a:lnTo>
                    <a:lnTo>
                      <a:pt x="319" y="489"/>
                    </a:lnTo>
                    <a:lnTo>
                      <a:pt x="314" y="493"/>
                    </a:lnTo>
                    <a:lnTo>
                      <a:pt x="308" y="495"/>
                    </a:lnTo>
                    <a:lnTo>
                      <a:pt x="300" y="497"/>
                    </a:lnTo>
                    <a:lnTo>
                      <a:pt x="295" y="499"/>
                    </a:lnTo>
                    <a:lnTo>
                      <a:pt x="289" y="501"/>
                    </a:lnTo>
                    <a:lnTo>
                      <a:pt x="283" y="502"/>
                    </a:lnTo>
                    <a:lnTo>
                      <a:pt x="280" y="506"/>
                    </a:lnTo>
                    <a:lnTo>
                      <a:pt x="274" y="508"/>
                    </a:lnTo>
                    <a:lnTo>
                      <a:pt x="268" y="512"/>
                    </a:lnTo>
                    <a:lnTo>
                      <a:pt x="262" y="516"/>
                    </a:lnTo>
                    <a:lnTo>
                      <a:pt x="259" y="518"/>
                    </a:lnTo>
                    <a:lnTo>
                      <a:pt x="253" y="521"/>
                    </a:lnTo>
                    <a:lnTo>
                      <a:pt x="249" y="525"/>
                    </a:lnTo>
                    <a:lnTo>
                      <a:pt x="240" y="531"/>
                    </a:lnTo>
                    <a:lnTo>
                      <a:pt x="232" y="539"/>
                    </a:lnTo>
                    <a:lnTo>
                      <a:pt x="224" y="548"/>
                    </a:lnTo>
                    <a:lnTo>
                      <a:pt x="219" y="556"/>
                    </a:lnTo>
                    <a:lnTo>
                      <a:pt x="211" y="563"/>
                    </a:lnTo>
                    <a:lnTo>
                      <a:pt x="207" y="575"/>
                    </a:lnTo>
                    <a:lnTo>
                      <a:pt x="202" y="582"/>
                    </a:lnTo>
                    <a:lnTo>
                      <a:pt x="196" y="590"/>
                    </a:lnTo>
                    <a:lnTo>
                      <a:pt x="192" y="598"/>
                    </a:lnTo>
                    <a:lnTo>
                      <a:pt x="186" y="607"/>
                    </a:lnTo>
                    <a:lnTo>
                      <a:pt x="181" y="613"/>
                    </a:lnTo>
                    <a:lnTo>
                      <a:pt x="177" y="620"/>
                    </a:lnTo>
                    <a:lnTo>
                      <a:pt x="173" y="626"/>
                    </a:lnTo>
                    <a:lnTo>
                      <a:pt x="169" y="634"/>
                    </a:lnTo>
                    <a:lnTo>
                      <a:pt x="164" y="639"/>
                    </a:lnTo>
                    <a:lnTo>
                      <a:pt x="160" y="643"/>
                    </a:lnTo>
                    <a:lnTo>
                      <a:pt x="154" y="649"/>
                    </a:lnTo>
                    <a:lnTo>
                      <a:pt x="150" y="655"/>
                    </a:lnTo>
                    <a:lnTo>
                      <a:pt x="145" y="662"/>
                    </a:lnTo>
                    <a:lnTo>
                      <a:pt x="137" y="670"/>
                    </a:lnTo>
                    <a:lnTo>
                      <a:pt x="129" y="676"/>
                    </a:lnTo>
                    <a:lnTo>
                      <a:pt x="124" y="681"/>
                    </a:lnTo>
                    <a:lnTo>
                      <a:pt x="120" y="685"/>
                    </a:lnTo>
                    <a:lnTo>
                      <a:pt x="116" y="689"/>
                    </a:lnTo>
                    <a:lnTo>
                      <a:pt x="108" y="693"/>
                    </a:lnTo>
                    <a:lnTo>
                      <a:pt x="107" y="695"/>
                    </a:lnTo>
                    <a:lnTo>
                      <a:pt x="0" y="622"/>
                    </a:lnTo>
                    <a:lnTo>
                      <a:pt x="0" y="620"/>
                    </a:lnTo>
                    <a:lnTo>
                      <a:pt x="2" y="617"/>
                    </a:lnTo>
                    <a:lnTo>
                      <a:pt x="4" y="613"/>
                    </a:lnTo>
                    <a:lnTo>
                      <a:pt x="8" y="607"/>
                    </a:lnTo>
                    <a:lnTo>
                      <a:pt x="11" y="598"/>
                    </a:lnTo>
                    <a:lnTo>
                      <a:pt x="15" y="588"/>
                    </a:lnTo>
                    <a:lnTo>
                      <a:pt x="19" y="582"/>
                    </a:lnTo>
                    <a:lnTo>
                      <a:pt x="21" y="579"/>
                    </a:lnTo>
                    <a:lnTo>
                      <a:pt x="25" y="573"/>
                    </a:lnTo>
                    <a:lnTo>
                      <a:pt x="30" y="567"/>
                    </a:lnTo>
                    <a:lnTo>
                      <a:pt x="32" y="560"/>
                    </a:lnTo>
                    <a:lnTo>
                      <a:pt x="36" y="554"/>
                    </a:lnTo>
                    <a:lnTo>
                      <a:pt x="40" y="548"/>
                    </a:lnTo>
                    <a:lnTo>
                      <a:pt x="44" y="540"/>
                    </a:lnTo>
                    <a:lnTo>
                      <a:pt x="48" y="533"/>
                    </a:lnTo>
                    <a:lnTo>
                      <a:pt x="53" y="527"/>
                    </a:lnTo>
                    <a:lnTo>
                      <a:pt x="57" y="520"/>
                    </a:lnTo>
                    <a:lnTo>
                      <a:pt x="63" y="512"/>
                    </a:lnTo>
                    <a:lnTo>
                      <a:pt x="67" y="502"/>
                    </a:lnTo>
                    <a:lnTo>
                      <a:pt x="72" y="497"/>
                    </a:lnTo>
                    <a:lnTo>
                      <a:pt x="78" y="487"/>
                    </a:lnTo>
                    <a:lnTo>
                      <a:pt x="84" y="480"/>
                    </a:lnTo>
                    <a:lnTo>
                      <a:pt x="89" y="472"/>
                    </a:lnTo>
                    <a:lnTo>
                      <a:pt x="95" y="464"/>
                    </a:lnTo>
                    <a:lnTo>
                      <a:pt x="99" y="455"/>
                    </a:lnTo>
                    <a:lnTo>
                      <a:pt x="105" y="447"/>
                    </a:lnTo>
                    <a:lnTo>
                      <a:pt x="110" y="440"/>
                    </a:lnTo>
                    <a:lnTo>
                      <a:pt x="116" y="430"/>
                    </a:lnTo>
                    <a:lnTo>
                      <a:pt x="122" y="423"/>
                    </a:lnTo>
                    <a:lnTo>
                      <a:pt x="127" y="415"/>
                    </a:lnTo>
                    <a:lnTo>
                      <a:pt x="133" y="405"/>
                    </a:lnTo>
                    <a:lnTo>
                      <a:pt x="139" y="398"/>
                    </a:lnTo>
                    <a:lnTo>
                      <a:pt x="145" y="388"/>
                    </a:lnTo>
                    <a:lnTo>
                      <a:pt x="150" y="381"/>
                    </a:lnTo>
                    <a:lnTo>
                      <a:pt x="156" y="373"/>
                    </a:lnTo>
                    <a:lnTo>
                      <a:pt x="162" y="364"/>
                    </a:lnTo>
                    <a:lnTo>
                      <a:pt x="167" y="358"/>
                    </a:lnTo>
                    <a:lnTo>
                      <a:pt x="173" y="350"/>
                    </a:lnTo>
                    <a:lnTo>
                      <a:pt x="179" y="341"/>
                    </a:lnTo>
                    <a:lnTo>
                      <a:pt x="184" y="335"/>
                    </a:lnTo>
                    <a:lnTo>
                      <a:pt x="190" y="328"/>
                    </a:lnTo>
                    <a:lnTo>
                      <a:pt x="198" y="322"/>
                    </a:lnTo>
                    <a:lnTo>
                      <a:pt x="202" y="314"/>
                    </a:lnTo>
                    <a:lnTo>
                      <a:pt x="207" y="309"/>
                    </a:lnTo>
                    <a:lnTo>
                      <a:pt x="213" y="301"/>
                    </a:lnTo>
                    <a:lnTo>
                      <a:pt x="219" y="297"/>
                    </a:lnTo>
                    <a:lnTo>
                      <a:pt x="224" y="291"/>
                    </a:lnTo>
                    <a:lnTo>
                      <a:pt x="228" y="286"/>
                    </a:lnTo>
                    <a:lnTo>
                      <a:pt x="234" y="280"/>
                    </a:lnTo>
                    <a:lnTo>
                      <a:pt x="240" y="276"/>
                    </a:lnTo>
                    <a:lnTo>
                      <a:pt x="249" y="267"/>
                    </a:lnTo>
                    <a:lnTo>
                      <a:pt x="259" y="261"/>
                    </a:lnTo>
                    <a:lnTo>
                      <a:pt x="268" y="255"/>
                    </a:lnTo>
                    <a:lnTo>
                      <a:pt x="278" y="253"/>
                    </a:lnTo>
                    <a:lnTo>
                      <a:pt x="285" y="250"/>
                    </a:lnTo>
                    <a:lnTo>
                      <a:pt x="293" y="248"/>
                    </a:lnTo>
                    <a:lnTo>
                      <a:pt x="299" y="244"/>
                    </a:lnTo>
                    <a:lnTo>
                      <a:pt x="306" y="240"/>
                    </a:lnTo>
                    <a:lnTo>
                      <a:pt x="312" y="236"/>
                    </a:lnTo>
                    <a:lnTo>
                      <a:pt x="318" y="232"/>
                    </a:lnTo>
                    <a:lnTo>
                      <a:pt x="323" y="229"/>
                    </a:lnTo>
                    <a:lnTo>
                      <a:pt x="329" y="227"/>
                    </a:lnTo>
                    <a:lnTo>
                      <a:pt x="337" y="219"/>
                    </a:lnTo>
                    <a:lnTo>
                      <a:pt x="344" y="212"/>
                    </a:lnTo>
                    <a:lnTo>
                      <a:pt x="350" y="204"/>
                    </a:lnTo>
                    <a:lnTo>
                      <a:pt x="356" y="198"/>
                    </a:lnTo>
                    <a:lnTo>
                      <a:pt x="359" y="191"/>
                    </a:lnTo>
                    <a:lnTo>
                      <a:pt x="363" y="185"/>
                    </a:lnTo>
                    <a:lnTo>
                      <a:pt x="365" y="179"/>
                    </a:lnTo>
                    <a:lnTo>
                      <a:pt x="365" y="174"/>
                    </a:lnTo>
                    <a:lnTo>
                      <a:pt x="367" y="166"/>
                    </a:lnTo>
                    <a:lnTo>
                      <a:pt x="367" y="164"/>
                    </a:lnTo>
                    <a:close/>
                  </a:path>
                </a:pathLst>
              </a:custGeom>
              <a:solidFill>
                <a:srgbClr val="A6BFFF"/>
              </a:solidFill>
              <a:ln w="9525">
                <a:noFill/>
                <a:round/>
                <a:headEnd/>
                <a:tailEnd/>
              </a:ln>
            </p:spPr>
            <p:txBody>
              <a:bodyPr/>
              <a:lstStyle/>
              <a:p>
                <a:endParaRPr lang="en-US"/>
              </a:p>
            </p:txBody>
          </p:sp>
          <p:sp>
            <p:nvSpPr>
              <p:cNvPr id="10332" name="Freeform 238"/>
              <p:cNvSpPr>
                <a:spLocks/>
              </p:cNvSpPr>
              <p:nvPr/>
            </p:nvSpPr>
            <p:spPr bwMode="auto">
              <a:xfrm>
                <a:off x="1950" y="2448"/>
                <a:ext cx="713" cy="393"/>
              </a:xfrm>
              <a:custGeom>
                <a:avLst/>
                <a:gdLst>
                  <a:gd name="T0" fmla="*/ 293 w 1424"/>
                  <a:gd name="T1" fmla="*/ 84 h 788"/>
                  <a:gd name="T2" fmla="*/ 322 w 1424"/>
                  <a:gd name="T3" fmla="*/ 65 h 788"/>
                  <a:gd name="T4" fmla="*/ 361 w 1424"/>
                  <a:gd name="T5" fmla="*/ 44 h 788"/>
                  <a:gd name="T6" fmla="*/ 402 w 1424"/>
                  <a:gd name="T7" fmla="*/ 23 h 788"/>
                  <a:gd name="T8" fmla="*/ 444 w 1424"/>
                  <a:gd name="T9" fmla="*/ 7 h 788"/>
                  <a:gd name="T10" fmla="*/ 482 w 1424"/>
                  <a:gd name="T11" fmla="*/ 0 h 788"/>
                  <a:gd name="T12" fmla="*/ 514 w 1424"/>
                  <a:gd name="T13" fmla="*/ 3 h 788"/>
                  <a:gd name="T14" fmla="*/ 547 w 1424"/>
                  <a:gd name="T15" fmla="*/ 12 h 788"/>
                  <a:gd name="T16" fmla="*/ 583 w 1424"/>
                  <a:gd name="T17" fmla="*/ 25 h 788"/>
                  <a:gd name="T18" fmla="*/ 618 w 1424"/>
                  <a:gd name="T19" fmla="*/ 43 h 788"/>
                  <a:gd name="T20" fmla="*/ 650 w 1424"/>
                  <a:gd name="T21" fmla="*/ 66 h 788"/>
                  <a:gd name="T22" fmla="*/ 676 w 1424"/>
                  <a:gd name="T23" fmla="*/ 94 h 788"/>
                  <a:gd name="T24" fmla="*/ 695 w 1424"/>
                  <a:gd name="T25" fmla="*/ 130 h 788"/>
                  <a:gd name="T26" fmla="*/ 703 w 1424"/>
                  <a:gd name="T27" fmla="*/ 172 h 788"/>
                  <a:gd name="T28" fmla="*/ 708 w 1424"/>
                  <a:gd name="T29" fmla="*/ 214 h 788"/>
                  <a:gd name="T30" fmla="*/ 711 w 1424"/>
                  <a:gd name="T31" fmla="*/ 255 h 788"/>
                  <a:gd name="T32" fmla="*/ 712 w 1424"/>
                  <a:gd name="T33" fmla="*/ 293 h 788"/>
                  <a:gd name="T34" fmla="*/ 712 w 1424"/>
                  <a:gd name="T35" fmla="*/ 325 h 788"/>
                  <a:gd name="T36" fmla="*/ 712 w 1424"/>
                  <a:gd name="T37" fmla="*/ 349 h 788"/>
                  <a:gd name="T38" fmla="*/ 637 w 1424"/>
                  <a:gd name="T39" fmla="*/ 352 h 788"/>
                  <a:gd name="T40" fmla="*/ 627 w 1424"/>
                  <a:gd name="T41" fmla="*/ 326 h 788"/>
                  <a:gd name="T42" fmla="*/ 616 w 1424"/>
                  <a:gd name="T43" fmla="*/ 293 h 788"/>
                  <a:gd name="T44" fmla="*/ 603 w 1424"/>
                  <a:gd name="T45" fmla="*/ 255 h 788"/>
                  <a:gd name="T46" fmla="*/ 591 w 1424"/>
                  <a:gd name="T47" fmla="*/ 215 h 788"/>
                  <a:gd name="T48" fmla="*/ 582 w 1424"/>
                  <a:gd name="T49" fmla="*/ 179 h 788"/>
                  <a:gd name="T50" fmla="*/ 576 w 1424"/>
                  <a:gd name="T51" fmla="*/ 148 h 788"/>
                  <a:gd name="T52" fmla="*/ 565 w 1424"/>
                  <a:gd name="T53" fmla="*/ 123 h 788"/>
                  <a:gd name="T54" fmla="*/ 536 w 1424"/>
                  <a:gd name="T55" fmla="*/ 112 h 788"/>
                  <a:gd name="T56" fmla="*/ 508 w 1424"/>
                  <a:gd name="T57" fmla="*/ 111 h 788"/>
                  <a:gd name="T58" fmla="*/ 481 w 1424"/>
                  <a:gd name="T59" fmla="*/ 114 h 788"/>
                  <a:gd name="T60" fmla="*/ 454 w 1424"/>
                  <a:gd name="T61" fmla="*/ 118 h 788"/>
                  <a:gd name="T62" fmla="*/ 439 w 1424"/>
                  <a:gd name="T63" fmla="*/ 126 h 788"/>
                  <a:gd name="T64" fmla="*/ 440 w 1424"/>
                  <a:gd name="T65" fmla="*/ 150 h 788"/>
                  <a:gd name="T66" fmla="*/ 437 w 1424"/>
                  <a:gd name="T67" fmla="*/ 184 h 788"/>
                  <a:gd name="T68" fmla="*/ 430 w 1424"/>
                  <a:gd name="T69" fmla="*/ 226 h 788"/>
                  <a:gd name="T70" fmla="*/ 415 w 1424"/>
                  <a:gd name="T71" fmla="*/ 270 h 788"/>
                  <a:gd name="T72" fmla="*/ 390 w 1424"/>
                  <a:gd name="T73" fmla="*/ 314 h 788"/>
                  <a:gd name="T74" fmla="*/ 352 w 1424"/>
                  <a:gd name="T75" fmla="*/ 350 h 788"/>
                  <a:gd name="T76" fmla="*/ 299 w 1424"/>
                  <a:gd name="T77" fmla="*/ 376 h 788"/>
                  <a:gd name="T78" fmla="*/ 239 w 1424"/>
                  <a:gd name="T79" fmla="*/ 389 h 788"/>
                  <a:gd name="T80" fmla="*/ 176 w 1424"/>
                  <a:gd name="T81" fmla="*/ 393 h 788"/>
                  <a:gd name="T82" fmla="*/ 116 w 1424"/>
                  <a:gd name="T83" fmla="*/ 389 h 788"/>
                  <a:gd name="T84" fmla="*/ 63 w 1424"/>
                  <a:gd name="T85" fmla="*/ 383 h 788"/>
                  <a:gd name="T86" fmla="*/ 24 w 1424"/>
                  <a:gd name="T87" fmla="*/ 375 h 788"/>
                  <a:gd name="T88" fmla="*/ 0 w 1424"/>
                  <a:gd name="T89" fmla="*/ 370 h 788"/>
                  <a:gd name="T90" fmla="*/ 54 w 1424"/>
                  <a:gd name="T91" fmla="*/ 228 h 788"/>
                  <a:gd name="T92" fmla="*/ 78 w 1424"/>
                  <a:gd name="T93" fmla="*/ 251 h 788"/>
                  <a:gd name="T94" fmla="*/ 111 w 1424"/>
                  <a:gd name="T95" fmla="*/ 274 h 788"/>
                  <a:gd name="T96" fmla="*/ 151 w 1424"/>
                  <a:gd name="T97" fmla="*/ 293 h 788"/>
                  <a:gd name="T98" fmla="*/ 199 w 1424"/>
                  <a:gd name="T99" fmla="*/ 303 h 788"/>
                  <a:gd name="T100" fmla="*/ 251 w 1424"/>
                  <a:gd name="T101" fmla="*/ 298 h 788"/>
                  <a:gd name="T102" fmla="*/ 290 w 1424"/>
                  <a:gd name="T103" fmla="*/ 277 h 788"/>
                  <a:gd name="T104" fmla="*/ 308 w 1424"/>
                  <a:gd name="T105" fmla="*/ 244 h 788"/>
                  <a:gd name="T106" fmla="*/ 311 w 1424"/>
                  <a:gd name="T107" fmla="*/ 206 h 788"/>
                  <a:gd name="T108" fmla="*/ 303 w 1424"/>
                  <a:gd name="T109" fmla="*/ 166 h 788"/>
                  <a:gd name="T110" fmla="*/ 291 w 1424"/>
                  <a:gd name="T111" fmla="*/ 131 h 788"/>
                  <a:gd name="T112" fmla="*/ 276 w 1424"/>
                  <a:gd name="T113" fmla="*/ 102 h 7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24"/>
                  <a:gd name="T172" fmla="*/ 0 h 788"/>
                  <a:gd name="T173" fmla="*/ 1424 w 1424"/>
                  <a:gd name="T174" fmla="*/ 788 h 7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24" h="788">
                    <a:moveTo>
                      <a:pt x="548" y="196"/>
                    </a:moveTo>
                    <a:lnTo>
                      <a:pt x="548" y="194"/>
                    </a:lnTo>
                    <a:lnTo>
                      <a:pt x="551" y="194"/>
                    </a:lnTo>
                    <a:lnTo>
                      <a:pt x="555" y="190"/>
                    </a:lnTo>
                    <a:lnTo>
                      <a:pt x="561" y="187"/>
                    </a:lnTo>
                    <a:lnTo>
                      <a:pt x="568" y="181"/>
                    </a:lnTo>
                    <a:lnTo>
                      <a:pt x="576" y="175"/>
                    </a:lnTo>
                    <a:lnTo>
                      <a:pt x="582" y="171"/>
                    </a:lnTo>
                    <a:lnTo>
                      <a:pt x="586" y="168"/>
                    </a:lnTo>
                    <a:lnTo>
                      <a:pt x="591" y="164"/>
                    </a:lnTo>
                    <a:lnTo>
                      <a:pt x="599" y="162"/>
                    </a:lnTo>
                    <a:lnTo>
                      <a:pt x="605" y="156"/>
                    </a:lnTo>
                    <a:lnTo>
                      <a:pt x="610" y="152"/>
                    </a:lnTo>
                    <a:lnTo>
                      <a:pt x="616" y="149"/>
                    </a:lnTo>
                    <a:lnTo>
                      <a:pt x="624" y="145"/>
                    </a:lnTo>
                    <a:lnTo>
                      <a:pt x="629" y="139"/>
                    </a:lnTo>
                    <a:lnTo>
                      <a:pt x="637" y="135"/>
                    </a:lnTo>
                    <a:lnTo>
                      <a:pt x="644" y="130"/>
                    </a:lnTo>
                    <a:lnTo>
                      <a:pt x="652" y="126"/>
                    </a:lnTo>
                    <a:lnTo>
                      <a:pt x="660" y="120"/>
                    </a:lnTo>
                    <a:lnTo>
                      <a:pt x="667" y="116"/>
                    </a:lnTo>
                    <a:lnTo>
                      <a:pt x="677" y="113"/>
                    </a:lnTo>
                    <a:lnTo>
                      <a:pt x="684" y="107"/>
                    </a:lnTo>
                    <a:lnTo>
                      <a:pt x="694" y="103"/>
                    </a:lnTo>
                    <a:lnTo>
                      <a:pt x="702" y="97"/>
                    </a:lnTo>
                    <a:lnTo>
                      <a:pt x="711" y="94"/>
                    </a:lnTo>
                    <a:lnTo>
                      <a:pt x="721" y="88"/>
                    </a:lnTo>
                    <a:lnTo>
                      <a:pt x="728" y="84"/>
                    </a:lnTo>
                    <a:lnTo>
                      <a:pt x="738" y="78"/>
                    </a:lnTo>
                    <a:lnTo>
                      <a:pt x="747" y="74"/>
                    </a:lnTo>
                    <a:lnTo>
                      <a:pt x="757" y="69"/>
                    </a:lnTo>
                    <a:lnTo>
                      <a:pt x="766" y="63"/>
                    </a:lnTo>
                    <a:lnTo>
                      <a:pt x="776" y="59"/>
                    </a:lnTo>
                    <a:lnTo>
                      <a:pt x="783" y="55"/>
                    </a:lnTo>
                    <a:lnTo>
                      <a:pt x="795" y="52"/>
                    </a:lnTo>
                    <a:lnTo>
                      <a:pt x="802" y="46"/>
                    </a:lnTo>
                    <a:lnTo>
                      <a:pt x="812" y="42"/>
                    </a:lnTo>
                    <a:lnTo>
                      <a:pt x="821" y="36"/>
                    </a:lnTo>
                    <a:lnTo>
                      <a:pt x="833" y="35"/>
                    </a:lnTo>
                    <a:lnTo>
                      <a:pt x="840" y="31"/>
                    </a:lnTo>
                    <a:lnTo>
                      <a:pt x="850" y="27"/>
                    </a:lnTo>
                    <a:lnTo>
                      <a:pt x="859" y="23"/>
                    </a:lnTo>
                    <a:lnTo>
                      <a:pt x="869" y="21"/>
                    </a:lnTo>
                    <a:lnTo>
                      <a:pt x="878" y="17"/>
                    </a:lnTo>
                    <a:lnTo>
                      <a:pt x="886" y="14"/>
                    </a:lnTo>
                    <a:lnTo>
                      <a:pt x="895" y="12"/>
                    </a:lnTo>
                    <a:lnTo>
                      <a:pt x="905" y="10"/>
                    </a:lnTo>
                    <a:lnTo>
                      <a:pt x="913" y="6"/>
                    </a:lnTo>
                    <a:lnTo>
                      <a:pt x="922" y="4"/>
                    </a:lnTo>
                    <a:lnTo>
                      <a:pt x="930" y="4"/>
                    </a:lnTo>
                    <a:lnTo>
                      <a:pt x="939" y="2"/>
                    </a:lnTo>
                    <a:lnTo>
                      <a:pt x="947" y="0"/>
                    </a:lnTo>
                    <a:lnTo>
                      <a:pt x="954" y="0"/>
                    </a:lnTo>
                    <a:lnTo>
                      <a:pt x="962" y="0"/>
                    </a:lnTo>
                    <a:lnTo>
                      <a:pt x="970" y="0"/>
                    </a:lnTo>
                    <a:lnTo>
                      <a:pt x="977" y="0"/>
                    </a:lnTo>
                    <a:lnTo>
                      <a:pt x="985" y="0"/>
                    </a:lnTo>
                    <a:lnTo>
                      <a:pt x="992" y="0"/>
                    </a:lnTo>
                    <a:lnTo>
                      <a:pt x="1000" y="2"/>
                    </a:lnTo>
                    <a:lnTo>
                      <a:pt x="1006" y="2"/>
                    </a:lnTo>
                    <a:lnTo>
                      <a:pt x="1013" y="4"/>
                    </a:lnTo>
                    <a:lnTo>
                      <a:pt x="1019" y="4"/>
                    </a:lnTo>
                    <a:lnTo>
                      <a:pt x="1027" y="6"/>
                    </a:lnTo>
                    <a:lnTo>
                      <a:pt x="1032" y="8"/>
                    </a:lnTo>
                    <a:lnTo>
                      <a:pt x="1040" y="10"/>
                    </a:lnTo>
                    <a:lnTo>
                      <a:pt x="1048" y="12"/>
                    </a:lnTo>
                    <a:lnTo>
                      <a:pt x="1055" y="14"/>
                    </a:lnTo>
                    <a:lnTo>
                      <a:pt x="1063" y="16"/>
                    </a:lnTo>
                    <a:lnTo>
                      <a:pt x="1070" y="17"/>
                    </a:lnTo>
                    <a:lnTo>
                      <a:pt x="1078" y="19"/>
                    </a:lnTo>
                    <a:lnTo>
                      <a:pt x="1086" y="21"/>
                    </a:lnTo>
                    <a:lnTo>
                      <a:pt x="1093" y="25"/>
                    </a:lnTo>
                    <a:lnTo>
                      <a:pt x="1101" y="27"/>
                    </a:lnTo>
                    <a:lnTo>
                      <a:pt x="1108" y="31"/>
                    </a:lnTo>
                    <a:lnTo>
                      <a:pt x="1118" y="33"/>
                    </a:lnTo>
                    <a:lnTo>
                      <a:pt x="1126" y="35"/>
                    </a:lnTo>
                    <a:lnTo>
                      <a:pt x="1133" y="36"/>
                    </a:lnTo>
                    <a:lnTo>
                      <a:pt x="1141" y="40"/>
                    </a:lnTo>
                    <a:lnTo>
                      <a:pt x="1148" y="44"/>
                    </a:lnTo>
                    <a:lnTo>
                      <a:pt x="1156" y="46"/>
                    </a:lnTo>
                    <a:lnTo>
                      <a:pt x="1164" y="50"/>
                    </a:lnTo>
                    <a:lnTo>
                      <a:pt x="1173" y="54"/>
                    </a:lnTo>
                    <a:lnTo>
                      <a:pt x="1181" y="57"/>
                    </a:lnTo>
                    <a:lnTo>
                      <a:pt x="1188" y="59"/>
                    </a:lnTo>
                    <a:lnTo>
                      <a:pt x="1196" y="63"/>
                    </a:lnTo>
                    <a:lnTo>
                      <a:pt x="1203" y="67"/>
                    </a:lnTo>
                    <a:lnTo>
                      <a:pt x="1211" y="73"/>
                    </a:lnTo>
                    <a:lnTo>
                      <a:pt x="1219" y="76"/>
                    </a:lnTo>
                    <a:lnTo>
                      <a:pt x="1226" y="80"/>
                    </a:lnTo>
                    <a:lnTo>
                      <a:pt x="1234" y="86"/>
                    </a:lnTo>
                    <a:lnTo>
                      <a:pt x="1242" y="90"/>
                    </a:lnTo>
                    <a:lnTo>
                      <a:pt x="1249" y="94"/>
                    </a:lnTo>
                    <a:lnTo>
                      <a:pt x="1257" y="99"/>
                    </a:lnTo>
                    <a:lnTo>
                      <a:pt x="1264" y="105"/>
                    </a:lnTo>
                    <a:lnTo>
                      <a:pt x="1270" y="111"/>
                    </a:lnTo>
                    <a:lnTo>
                      <a:pt x="1278" y="114"/>
                    </a:lnTo>
                    <a:lnTo>
                      <a:pt x="1285" y="120"/>
                    </a:lnTo>
                    <a:lnTo>
                      <a:pt x="1291" y="126"/>
                    </a:lnTo>
                    <a:lnTo>
                      <a:pt x="1299" y="132"/>
                    </a:lnTo>
                    <a:lnTo>
                      <a:pt x="1304" y="137"/>
                    </a:lnTo>
                    <a:lnTo>
                      <a:pt x="1310" y="143"/>
                    </a:lnTo>
                    <a:lnTo>
                      <a:pt x="1318" y="149"/>
                    </a:lnTo>
                    <a:lnTo>
                      <a:pt x="1323" y="156"/>
                    </a:lnTo>
                    <a:lnTo>
                      <a:pt x="1329" y="162"/>
                    </a:lnTo>
                    <a:lnTo>
                      <a:pt x="1335" y="168"/>
                    </a:lnTo>
                    <a:lnTo>
                      <a:pt x="1340" y="175"/>
                    </a:lnTo>
                    <a:lnTo>
                      <a:pt x="1346" y="183"/>
                    </a:lnTo>
                    <a:lnTo>
                      <a:pt x="1350" y="189"/>
                    </a:lnTo>
                    <a:lnTo>
                      <a:pt x="1356" y="196"/>
                    </a:lnTo>
                    <a:lnTo>
                      <a:pt x="1359" y="202"/>
                    </a:lnTo>
                    <a:lnTo>
                      <a:pt x="1365" y="211"/>
                    </a:lnTo>
                    <a:lnTo>
                      <a:pt x="1369" y="219"/>
                    </a:lnTo>
                    <a:lnTo>
                      <a:pt x="1373" y="227"/>
                    </a:lnTo>
                    <a:lnTo>
                      <a:pt x="1376" y="234"/>
                    </a:lnTo>
                    <a:lnTo>
                      <a:pt x="1380" y="244"/>
                    </a:lnTo>
                    <a:lnTo>
                      <a:pt x="1384" y="253"/>
                    </a:lnTo>
                    <a:lnTo>
                      <a:pt x="1388" y="261"/>
                    </a:lnTo>
                    <a:lnTo>
                      <a:pt x="1390" y="268"/>
                    </a:lnTo>
                    <a:lnTo>
                      <a:pt x="1394" y="278"/>
                    </a:lnTo>
                    <a:lnTo>
                      <a:pt x="1396" y="286"/>
                    </a:lnTo>
                    <a:lnTo>
                      <a:pt x="1397" y="297"/>
                    </a:lnTo>
                    <a:lnTo>
                      <a:pt x="1401" y="306"/>
                    </a:lnTo>
                    <a:lnTo>
                      <a:pt x="1403" y="316"/>
                    </a:lnTo>
                    <a:lnTo>
                      <a:pt x="1403" y="325"/>
                    </a:lnTo>
                    <a:lnTo>
                      <a:pt x="1405" y="335"/>
                    </a:lnTo>
                    <a:lnTo>
                      <a:pt x="1405" y="345"/>
                    </a:lnTo>
                    <a:lnTo>
                      <a:pt x="1407" y="354"/>
                    </a:lnTo>
                    <a:lnTo>
                      <a:pt x="1409" y="364"/>
                    </a:lnTo>
                    <a:lnTo>
                      <a:pt x="1409" y="373"/>
                    </a:lnTo>
                    <a:lnTo>
                      <a:pt x="1411" y="383"/>
                    </a:lnTo>
                    <a:lnTo>
                      <a:pt x="1413" y="394"/>
                    </a:lnTo>
                    <a:lnTo>
                      <a:pt x="1413" y="402"/>
                    </a:lnTo>
                    <a:lnTo>
                      <a:pt x="1413" y="411"/>
                    </a:lnTo>
                    <a:lnTo>
                      <a:pt x="1415" y="421"/>
                    </a:lnTo>
                    <a:lnTo>
                      <a:pt x="1415" y="430"/>
                    </a:lnTo>
                    <a:lnTo>
                      <a:pt x="1415" y="440"/>
                    </a:lnTo>
                    <a:lnTo>
                      <a:pt x="1416" y="449"/>
                    </a:lnTo>
                    <a:lnTo>
                      <a:pt x="1416" y="459"/>
                    </a:lnTo>
                    <a:lnTo>
                      <a:pt x="1418" y="468"/>
                    </a:lnTo>
                    <a:lnTo>
                      <a:pt x="1418" y="478"/>
                    </a:lnTo>
                    <a:lnTo>
                      <a:pt x="1418" y="485"/>
                    </a:lnTo>
                    <a:lnTo>
                      <a:pt x="1418" y="495"/>
                    </a:lnTo>
                    <a:lnTo>
                      <a:pt x="1420" y="504"/>
                    </a:lnTo>
                    <a:lnTo>
                      <a:pt x="1420" y="512"/>
                    </a:lnTo>
                    <a:lnTo>
                      <a:pt x="1420" y="521"/>
                    </a:lnTo>
                    <a:lnTo>
                      <a:pt x="1420" y="531"/>
                    </a:lnTo>
                    <a:lnTo>
                      <a:pt x="1422" y="538"/>
                    </a:lnTo>
                    <a:lnTo>
                      <a:pt x="1422" y="548"/>
                    </a:lnTo>
                    <a:lnTo>
                      <a:pt x="1422" y="556"/>
                    </a:lnTo>
                    <a:lnTo>
                      <a:pt x="1422" y="563"/>
                    </a:lnTo>
                    <a:lnTo>
                      <a:pt x="1422" y="573"/>
                    </a:lnTo>
                    <a:lnTo>
                      <a:pt x="1422" y="580"/>
                    </a:lnTo>
                    <a:lnTo>
                      <a:pt x="1422" y="588"/>
                    </a:lnTo>
                    <a:lnTo>
                      <a:pt x="1422" y="595"/>
                    </a:lnTo>
                    <a:lnTo>
                      <a:pt x="1424" y="603"/>
                    </a:lnTo>
                    <a:lnTo>
                      <a:pt x="1422" y="611"/>
                    </a:lnTo>
                    <a:lnTo>
                      <a:pt x="1422" y="618"/>
                    </a:lnTo>
                    <a:lnTo>
                      <a:pt x="1422" y="624"/>
                    </a:lnTo>
                    <a:lnTo>
                      <a:pt x="1422" y="632"/>
                    </a:lnTo>
                    <a:lnTo>
                      <a:pt x="1422" y="637"/>
                    </a:lnTo>
                    <a:lnTo>
                      <a:pt x="1422" y="645"/>
                    </a:lnTo>
                    <a:lnTo>
                      <a:pt x="1422" y="651"/>
                    </a:lnTo>
                    <a:lnTo>
                      <a:pt x="1422" y="656"/>
                    </a:lnTo>
                    <a:lnTo>
                      <a:pt x="1422" y="662"/>
                    </a:lnTo>
                    <a:lnTo>
                      <a:pt x="1422" y="668"/>
                    </a:lnTo>
                    <a:lnTo>
                      <a:pt x="1422" y="673"/>
                    </a:lnTo>
                    <a:lnTo>
                      <a:pt x="1422" y="679"/>
                    </a:lnTo>
                    <a:lnTo>
                      <a:pt x="1422" y="683"/>
                    </a:lnTo>
                    <a:lnTo>
                      <a:pt x="1422" y="689"/>
                    </a:lnTo>
                    <a:lnTo>
                      <a:pt x="1422" y="694"/>
                    </a:lnTo>
                    <a:lnTo>
                      <a:pt x="1422" y="700"/>
                    </a:lnTo>
                    <a:lnTo>
                      <a:pt x="1420" y="706"/>
                    </a:lnTo>
                    <a:lnTo>
                      <a:pt x="1420" y="713"/>
                    </a:lnTo>
                    <a:lnTo>
                      <a:pt x="1420" y="719"/>
                    </a:lnTo>
                    <a:lnTo>
                      <a:pt x="1420" y="727"/>
                    </a:lnTo>
                    <a:lnTo>
                      <a:pt x="1420" y="732"/>
                    </a:lnTo>
                    <a:lnTo>
                      <a:pt x="1420" y="736"/>
                    </a:lnTo>
                    <a:lnTo>
                      <a:pt x="1274" y="711"/>
                    </a:lnTo>
                    <a:lnTo>
                      <a:pt x="1274" y="710"/>
                    </a:lnTo>
                    <a:lnTo>
                      <a:pt x="1272" y="706"/>
                    </a:lnTo>
                    <a:lnTo>
                      <a:pt x="1270" y="702"/>
                    </a:lnTo>
                    <a:lnTo>
                      <a:pt x="1268" y="696"/>
                    </a:lnTo>
                    <a:lnTo>
                      <a:pt x="1264" y="689"/>
                    </a:lnTo>
                    <a:lnTo>
                      <a:pt x="1262" y="681"/>
                    </a:lnTo>
                    <a:lnTo>
                      <a:pt x="1261" y="675"/>
                    </a:lnTo>
                    <a:lnTo>
                      <a:pt x="1259" y="670"/>
                    </a:lnTo>
                    <a:lnTo>
                      <a:pt x="1257" y="664"/>
                    </a:lnTo>
                    <a:lnTo>
                      <a:pt x="1255" y="660"/>
                    </a:lnTo>
                    <a:lnTo>
                      <a:pt x="1253" y="653"/>
                    </a:lnTo>
                    <a:lnTo>
                      <a:pt x="1251" y="647"/>
                    </a:lnTo>
                    <a:lnTo>
                      <a:pt x="1247" y="641"/>
                    </a:lnTo>
                    <a:lnTo>
                      <a:pt x="1245" y="634"/>
                    </a:lnTo>
                    <a:lnTo>
                      <a:pt x="1243" y="626"/>
                    </a:lnTo>
                    <a:lnTo>
                      <a:pt x="1240" y="620"/>
                    </a:lnTo>
                    <a:lnTo>
                      <a:pt x="1238" y="613"/>
                    </a:lnTo>
                    <a:lnTo>
                      <a:pt x="1236" y="605"/>
                    </a:lnTo>
                    <a:lnTo>
                      <a:pt x="1234" y="597"/>
                    </a:lnTo>
                    <a:lnTo>
                      <a:pt x="1230" y="588"/>
                    </a:lnTo>
                    <a:lnTo>
                      <a:pt x="1228" y="580"/>
                    </a:lnTo>
                    <a:lnTo>
                      <a:pt x="1224" y="573"/>
                    </a:lnTo>
                    <a:lnTo>
                      <a:pt x="1222" y="565"/>
                    </a:lnTo>
                    <a:lnTo>
                      <a:pt x="1219" y="557"/>
                    </a:lnTo>
                    <a:lnTo>
                      <a:pt x="1217" y="548"/>
                    </a:lnTo>
                    <a:lnTo>
                      <a:pt x="1215" y="540"/>
                    </a:lnTo>
                    <a:lnTo>
                      <a:pt x="1211" y="531"/>
                    </a:lnTo>
                    <a:lnTo>
                      <a:pt x="1209" y="521"/>
                    </a:lnTo>
                    <a:lnTo>
                      <a:pt x="1205" y="512"/>
                    </a:lnTo>
                    <a:lnTo>
                      <a:pt x="1203" y="504"/>
                    </a:lnTo>
                    <a:lnTo>
                      <a:pt x="1200" y="495"/>
                    </a:lnTo>
                    <a:lnTo>
                      <a:pt x="1198" y="485"/>
                    </a:lnTo>
                    <a:lnTo>
                      <a:pt x="1194" y="478"/>
                    </a:lnTo>
                    <a:lnTo>
                      <a:pt x="1192" y="468"/>
                    </a:lnTo>
                    <a:lnTo>
                      <a:pt x="1188" y="459"/>
                    </a:lnTo>
                    <a:lnTo>
                      <a:pt x="1186" y="449"/>
                    </a:lnTo>
                    <a:lnTo>
                      <a:pt x="1183" y="441"/>
                    </a:lnTo>
                    <a:lnTo>
                      <a:pt x="1181" y="432"/>
                    </a:lnTo>
                    <a:lnTo>
                      <a:pt x="1179" y="422"/>
                    </a:lnTo>
                    <a:lnTo>
                      <a:pt x="1177" y="415"/>
                    </a:lnTo>
                    <a:lnTo>
                      <a:pt x="1175" y="407"/>
                    </a:lnTo>
                    <a:lnTo>
                      <a:pt x="1173" y="398"/>
                    </a:lnTo>
                    <a:lnTo>
                      <a:pt x="1169" y="390"/>
                    </a:lnTo>
                    <a:lnTo>
                      <a:pt x="1167" y="381"/>
                    </a:lnTo>
                    <a:lnTo>
                      <a:pt x="1165" y="373"/>
                    </a:lnTo>
                    <a:lnTo>
                      <a:pt x="1164" y="365"/>
                    </a:lnTo>
                    <a:lnTo>
                      <a:pt x="1162" y="358"/>
                    </a:lnTo>
                    <a:lnTo>
                      <a:pt x="1160" y="348"/>
                    </a:lnTo>
                    <a:lnTo>
                      <a:pt x="1158" y="341"/>
                    </a:lnTo>
                    <a:lnTo>
                      <a:pt x="1158" y="335"/>
                    </a:lnTo>
                    <a:lnTo>
                      <a:pt x="1154" y="327"/>
                    </a:lnTo>
                    <a:lnTo>
                      <a:pt x="1154" y="322"/>
                    </a:lnTo>
                    <a:lnTo>
                      <a:pt x="1152" y="314"/>
                    </a:lnTo>
                    <a:lnTo>
                      <a:pt x="1152" y="308"/>
                    </a:lnTo>
                    <a:lnTo>
                      <a:pt x="1152" y="303"/>
                    </a:lnTo>
                    <a:lnTo>
                      <a:pt x="1150" y="297"/>
                    </a:lnTo>
                    <a:lnTo>
                      <a:pt x="1150" y="291"/>
                    </a:lnTo>
                    <a:lnTo>
                      <a:pt x="1150" y="286"/>
                    </a:lnTo>
                    <a:lnTo>
                      <a:pt x="1148" y="280"/>
                    </a:lnTo>
                    <a:lnTo>
                      <a:pt x="1148" y="276"/>
                    </a:lnTo>
                    <a:lnTo>
                      <a:pt x="1146" y="270"/>
                    </a:lnTo>
                    <a:lnTo>
                      <a:pt x="1145" y="267"/>
                    </a:lnTo>
                    <a:lnTo>
                      <a:pt x="1139" y="259"/>
                    </a:lnTo>
                    <a:lnTo>
                      <a:pt x="1135" y="253"/>
                    </a:lnTo>
                    <a:lnTo>
                      <a:pt x="1129" y="246"/>
                    </a:lnTo>
                    <a:lnTo>
                      <a:pt x="1122" y="242"/>
                    </a:lnTo>
                    <a:lnTo>
                      <a:pt x="1112" y="236"/>
                    </a:lnTo>
                    <a:lnTo>
                      <a:pt x="1103" y="232"/>
                    </a:lnTo>
                    <a:lnTo>
                      <a:pt x="1099" y="230"/>
                    </a:lnTo>
                    <a:lnTo>
                      <a:pt x="1093" y="229"/>
                    </a:lnTo>
                    <a:lnTo>
                      <a:pt x="1087" y="227"/>
                    </a:lnTo>
                    <a:lnTo>
                      <a:pt x="1082" y="227"/>
                    </a:lnTo>
                    <a:lnTo>
                      <a:pt x="1076" y="227"/>
                    </a:lnTo>
                    <a:lnTo>
                      <a:pt x="1070" y="225"/>
                    </a:lnTo>
                    <a:lnTo>
                      <a:pt x="1065" y="225"/>
                    </a:lnTo>
                    <a:lnTo>
                      <a:pt x="1059" y="225"/>
                    </a:lnTo>
                    <a:lnTo>
                      <a:pt x="1051" y="223"/>
                    </a:lnTo>
                    <a:lnTo>
                      <a:pt x="1046" y="223"/>
                    </a:lnTo>
                    <a:lnTo>
                      <a:pt x="1040" y="223"/>
                    </a:lnTo>
                    <a:lnTo>
                      <a:pt x="1034" y="223"/>
                    </a:lnTo>
                    <a:lnTo>
                      <a:pt x="1027" y="223"/>
                    </a:lnTo>
                    <a:lnTo>
                      <a:pt x="1021" y="223"/>
                    </a:lnTo>
                    <a:lnTo>
                      <a:pt x="1015" y="223"/>
                    </a:lnTo>
                    <a:lnTo>
                      <a:pt x="1010" y="225"/>
                    </a:lnTo>
                    <a:lnTo>
                      <a:pt x="1002" y="225"/>
                    </a:lnTo>
                    <a:lnTo>
                      <a:pt x="996" y="225"/>
                    </a:lnTo>
                    <a:lnTo>
                      <a:pt x="991" y="225"/>
                    </a:lnTo>
                    <a:lnTo>
                      <a:pt x="985" y="225"/>
                    </a:lnTo>
                    <a:lnTo>
                      <a:pt x="977" y="225"/>
                    </a:lnTo>
                    <a:lnTo>
                      <a:pt x="972" y="227"/>
                    </a:lnTo>
                    <a:lnTo>
                      <a:pt x="966" y="227"/>
                    </a:lnTo>
                    <a:lnTo>
                      <a:pt x="960" y="229"/>
                    </a:lnTo>
                    <a:lnTo>
                      <a:pt x="953" y="229"/>
                    </a:lnTo>
                    <a:lnTo>
                      <a:pt x="947" y="229"/>
                    </a:lnTo>
                    <a:lnTo>
                      <a:pt x="941" y="230"/>
                    </a:lnTo>
                    <a:lnTo>
                      <a:pt x="937" y="230"/>
                    </a:lnTo>
                    <a:lnTo>
                      <a:pt x="932" y="232"/>
                    </a:lnTo>
                    <a:lnTo>
                      <a:pt x="926" y="232"/>
                    </a:lnTo>
                    <a:lnTo>
                      <a:pt x="920" y="234"/>
                    </a:lnTo>
                    <a:lnTo>
                      <a:pt x="916" y="236"/>
                    </a:lnTo>
                    <a:lnTo>
                      <a:pt x="907" y="236"/>
                    </a:lnTo>
                    <a:lnTo>
                      <a:pt x="899" y="238"/>
                    </a:lnTo>
                    <a:lnTo>
                      <a:pt x="892" y="240"/>
                    </a:lnTo>
                    <a:lnTo>
                      <a:pt x="886" y="242"/>
                    </a:lnTo>
                    <a:lnTo>
                      <a:pt x="882" y="242"/>
                    </a:lnTo>
                    <a:lnTo>
                      <a:pt x="878" y="244"/>
                    </a:lnTo>
                    <a:lnTo>
                      <a:pt x="876" y="244"/>
                    </a:lnTo>
                    <a:lnTo>
                      <a:pt x="876" y="246"/>
                    </a:lnTo>
                    <a:lnTo>
                      <a:pt x="876" y="248"/>
                    </a:lnTo>
                    <a:lnTo>
                      <a:pt x="876" y="253"/>
                    </a:lnTo>
                    <a:lnTo>
                      <a:pt x="876" y="259"/>
                    </a:lnTo>
                    <a:lnTo>
                      <a:pt x="876" y="263"/>
                    </a:lnTo>
                    <a:lnTo>
                      <a:pt x="876" y="267"/>
                    </a:lnTo>
                    <a:lnTo>
                      <a:pt x="876" y="272"/>
                    </a:lnTo>
                    <a:lnTo>
                      <a:pt x="876" y="278"/>
                    </a:lnTo>
                    <a:lnTo>
                      <a:pt x="876" y="282"/>
                    </a:lnTo>
                    <a:lnTo>
                      <a:pt x="876" y="287"/>
                    </a:lnTo>
                    <a:lnTo>
                      <a:pt x="876" y="293"/>
                    </a:lnTo>
                    <a:lnTo>
                      <a:pt x="878" y="301"/>
                    </a:lnTo>
                    <a:lnTo>
                      <a:pt x="876" y="306"/>
                    </a:lnTo>
                    <a:lnTo>
                      <a:pt x="876" y="314"/>
                    </a:lnTo>
                    <a:lnTo>
                      <a:pt x="876" y="320"/>
                    </a:lnTo>
                    <a:lnTo>
                      <a:pt x="876" y="327"/>
                    </a:lnTo>
                    <a:lnTo>
                      <a:pt x="876" y="335"/>
                    </a:lnTo>
                    <a:lnTo>
                      <a:pt x="876" y="343"/>
                    </a:lnTo>
                    <a:lnTo>
                      <a:pt x="875" y="352"/>
                    </a:lnTo>
                    <a:lnTo>
                      <a:pt x="875" y="362"/>
                    </a:lnTo>
                    <a:lnTo>
                      <a:pt x="873" y="369"/>
                    </a:lnTo>
                    <a:lnTo>
                      <a:pt x="873" y="377"/>
                    </a:lnTo>
                    <a:lnTo>
                      <a:pt x="871" y="386"/>
                    </a:lnTo>
                    <a:lnTo>
                      <a:pt x="871" y="396"/>
                    </a:lnTo>
                    <a:lnTo>
                      <a:pt x="869" y="405"/>
                    </a:lnTo>
                    <a:lnTo>
                      <a:pt x="867" y="415"/>
                    </a:lnTo>
                    <a:lnTo>
                      <a:pt x="865" y="424"/>
                    </a:lnTo>
                    <a:lnTo>
                      <a:pt x="865" y="434"/>
                    </a:lnTo>
                    <a:lnTo>
                      <a:pt x="861" y="443"/>
                    </a:lnTo>
                    <a:lnTo>
                      <a:pt x="859" y="453"/>
                    </a:lnTo>
                    <a:lnTo>
                      <a:pt x="856" y="462"/>
                    </a:lnTo>
                    <a:lnTo>
                      <a:pt x="856" y="474"/>
                    </a:lnTo>
                    <a:lnTo>
                      <a:pt x="852" y="481"/>
                    </a:lnTo>
                    <a:lnTo>
                      <a:pt x="848" y="493"/>
                    </a:lnTo>
                    <a:lnTo>
                      <a:pt x="846" y="502"/>
                    </a:lnTo>
                    <a:lnTo>
                      <a:pt x="842" y="514"/>
                    </a:lnTo>
                    <a:lnTo>
                      <a:pt x="838" y="523"/>
                    </a:lnTo>
                    <a:lnTo>
                      <a:pt x="833" y="533"/>
                    </a:lnTo>
                    <a:lnTo>
                      <a:pt x="829" y="542"/>
                    </a:lnTo>
                    <a:lnTo>
                      <a:pt x="825" y="554"/>
                    </a:lnTo>
                    <a:lnTo>
                      <a:pt x="821" y="561"/>
                    </a:lnTo>
                    <a:lnTo>
                      <a:pt x="816" y="573"/>
                    </a:lnTo>
                    <a:lnTo>
                      <a:pt x="810" y="582"/>
                    </a:lnTo>
                    <a:lnTo>
                      <a:pt x="806" y="592"/>
                    </a:lnTo>
                    <a:lnTo>
                      <a:pt x="800" y="601"/>
                    </a:lnTo>
                    <a:lnTo>
                      <a:pt x="793" y="611"/>
                    </a:lnTo>
                    <a:lnTo>
                      <a:pt x="787" y="620"/>
                    </a:lnTo>
                    <a:lnTo>
                      <a:pt x="779" y="630"/>
                    </a:lnTo>
                    <a:lnTo>
                      <a:pt x="774" y="637"/>
                    </a:lnTo>
                    <a:lnTo>
                      <a:pt x="766" y="647"/>
                    </a:lnTo>
                    <a:lnTo>
                      <a:pt x="757" y="654"/>
                    </a:lnTo>
                    <a:lnTo>
                      <a:pt x="749" y="664"/>
                    </a:lnTo>
                    <a:lnTo>
                      <a:pt x="741" y="672"/>
                    </a:lnTo>
                    <a:lnTo>
                      <a:pt x="732" y="679"/>
                    </a:lnTo>
                    <a:lnTo>
                      <a:pt x="722" y="687"/>
                    </a:lnTo>
                    <a:lnTo>
                      <a:pt x="713" y="696"/>
                    </a:lnTo>
                    <a:lnTo>
                      <a:pt x="703" y="702"/>
                    </a:lnTo>
                    <a:lnTo>
                      <a:pt x="694" y="710"/>
                    </a:lnTo>
                    <a:lnTo>
                      <a:pt x="683" y="717"/>
                    </a:lnTo>
                    <a:lnTo>
                      <a:pt x="671" y="725"/>
                    </a:lnTo>
                    <a:lnTo>
                      <a:pt x="660" y="729"/>
                    </a:lnTo>
                    <a:lnTo>
                      <a:pt x="648" y="734"/>
                    </a:lnTo>
                    <a:lnTo>
                      <a:pt x="635" y="740"/>
                    </a:lnTo>
                    <a:lnTo>
                      <a:pt x="624" y="746"/>
                    </a:lnTo>
                    <a:lnTo>
                      <a:pt x="610" y="750"/>
                    </a:lnTo>
                    <a:lnTo>
                      <a:pt x="597" y="753"/>
                    </a:lnTo>
                    <a:lnTo>
                      <a:pt x="586" y="759"/>
                    </a:lnTo>
                    <a:lnTo>
                      <a:pt x="572" y="763"/>
                    </a:lnTo>
                    <a:lnTo>
                      <a:pt x="559" y="765"/>
                    </a:lnTo>
                    <a:lnTo>
                      <a:pt x="546" y="769"/>
                    </a:lnTo>
                    <a:lnTo>
                      <a:pt x="532" y="770"/>
                    </a:lnTo>
                    <a:lnTo>
                      <a:pt x="519" y="774"/>
                    </a:lnTo>
                    <a:lnTo>
                      <a:pt x="506" y="776"/>
                    </a:lnTo>
                    <a:lnTo>
                      <a:pt x="490" y="778"/>
                    </a:lnTo>
                    <a:lnTo>
                      <a:pt x="477" y="780"/>
                    </a:lnTo>
                    <a:lnTo>
                      <a:pt x="464" y="782"/>
                    </a:lnTo>
                    <a:lnTo>
                      <a:pt x="451" y="784"/>
                    </a:lnTo>
                    <a:lnTo>
                      <a:pt x="435" y="784"/>
                    </a:lnTo>
                    <a:lnTo>
                      <a:pt x="422" y="786"/>
                    </a:lnTo>
                    <a:lnTo>
                      <a:pt x="407" y="786"/>
                    </a:lnTo>
                    <a:lnTo>
                      <a:pt x="394" y="786"/>
                    </a:lnTo>
                    <a:lnTo>
                      <a:pt x="380" y="788"/>
                    </a:lnTo>
                    <a:lnTo>
                      <a:pt x="367" y="788"/>
                    </a:lnTo>
                    <a:lnTo>
                      <a:pt x="352" y="788"/>
                    </a:lnTo>
                    <a:lnTo>
                      <a:pt x="338" y="788"/>
                    </a:lnTo>
                    <a:lnTo>
                      <a:pt x="325" y="786"/>
                    </a:lnTo>
                    <a:lnTo>
                      <a:pt x="312" y="786"/>
                    </a:lnTo>
                    <a:lnTo>
                      <a:pt x="297" y="786"/>
                    </a:lnTo>
                    <a:lnTo>
                      <a:pt x="283" y="784"/>
                    </a:lnTo>
                    <a:lnTo>
                      <a:pt x="270" y="784"/>
                    </a:lnTo>
                    <a:lnTo>
                      <a:pt x="257" y="782"/>
                    </a:lnTo>
                    <a:lnTo>
                      <a:pt x="245" y="782"/>
                    </a:lnTo>
                    <a:lnTo>
                      <a:pt x="232" y="780"/>
                    </a:lnTo>
                    <a:lnTo>
                      <a:pt x="219" y="778"/>
                    </a:lnTo>
                    <a:lnTo>
                      <a:pt x="205" y="776"/>
                    </a:lnTo>
                    <a:lnTo>
                      <a:pt x="194" y="776"/>
                    </a:lnTo>
                    <a:lnTo>
                      <a:pt x="181" y="774"/>
                    </a:lnTo>
                    <a:lnTo>
                      <a:pt x="169" y="772"/>
                    </a:lnTo>
                    <a:lnTo>
                      <a:pt x="158" y="770"/>
                    </a:lnTo>
                    <a:lnTo>
                      <a:pt x="148" y="770"/>
                    </a:lnTo>
                    <a:lnTo>
                      <a:pt x="137" y="767"/>
                    </a:lnTo>
                    <a:lnTo>
                      <a:pt x="125" y="767"/>
                    </a:lnTo>
                    <a:lnTo>
                      <a:pt x="116" y="763"/>
                    </a:lnTo>
                    <a:lnTo>
                      <a:pt x="106" y="763"/>
                    </a:lnTo>
                    <a:lnTo>
                      <a:pt x="97" y="761"/>
                    </a:lnTo>
                    <a:lnTo>
                      <a:pt x="87" y="759"/>
                    </a:lnTo>
                    <a:lnTo>
                      <a:pt x="78" y="759"/>
                    </a:lnTo>
                    <a:lnTo>
                      <a:pt x="70" y="757"/>
                    </a:lnTo>
                    <a:lnTo>
                      <a:pt x="63" y="755"/>
                    </a:lnTo>
                    <a:lnTo>
                      <a:pt x="53" y="753"/>
                    </a:lnTo>
                    <a:lnTo>
                      <a:pt x="47" y="751"/>
                    </a:lnTo>
                    <a:lnTo>
                      <a:pt x="40" y="750"/>
                    </a:lnTo>
                    <a:lnTo>
                      <a:pt x="32" y="748"/>
                    </a:lnTo>
                    <a:lnTo>
                      <a:pt x="27" y="748"/>
                    </a:lnTo>
                    <a:lnTo>
                      <a:pt x="21" y="746"/>
                    </a:lnTo>
                    <a:lnTo>
                      <a:pt x="19" y="746"/>
                    </a:lnTo>
                    <a:lnTo>
                      <a:pt x="9" y="742"/>
                    </a:lnTo>
                    <a:lnTo>
                      <a:pt x="4" y="742"/>
                    </a:lnTo>
                    <a:lnTo>
                      <a:pt x="0" y="742"/>
                    </a:lnTo>
                    <a:lnTo>
                      <a:pt x="63" y="400"/>
                    </a:lnTo>
                    <a:lnTo>
                      <a:pt x="65" y="402"/>
                    </a:lnTo>
                    <a:lnTo>
                      <a:pt x="70" y="411"/>
                    </a:lnTo>
                    <a:lnTo>
                      <a:pt x="72" y="417"/>
                    </a:lnTo>
                    <a:lnTo>
                      <a:pt x="78" y="422"/>
                    </a:lnTo>
                    <a:lnTo>
                      <a:pt x="84" y="430"/>
                    </a:lnTo>
                    <a:lnTo>
                      <a:pt x="93" y="440"/>
                    </a:lnTo>
                    <a:lnTo>
                      <a:pt x="99" y="447"/>
                    </a:lnTo>
                    <a:lnTo>
                      <a:pt x="108" y="457"/>
                    </a:lnTo>
                    <a:lnTo>
                      <a:pt x="112" y="460"/>
                    </a:lnTo>
                    <a:lnTo>
                      <a:pt x="118" y="466"/>
                    </a:lnTo>
                    <a:lnTo>
                      <a:pt x="124" y="472"/>
                    </a:lnTo>
                    <a:lnTo>
                      <a:pt x="127" y="478"/>
                    </a:lnTo>
                    <a:lnTo>
                      <a:pt x="133" y="481"/>
                    </a:lnTo>
                    <a:lnTo>
                      <a:pt x="139" y="487"/>
                    </a:lnTo>
                    <a:lnTo>
                      <a:pt x="144" y="493"/>
                    </a:lnTo>
                    <a:lnTo>
                      <a:pt x="152" y="499"/>
                    </a:lnTo>
                    <a:lnTo>
                      <a:pt x="156" y="504"/>
                    </a:lnTo>
                    <a:lnTo>
                      <a:pt x="163" y="510"/>
                    </a:lnTo>
                    <a:lnTo>
                      <a:pt x="171" y="516"/>
                    </a:lnTo>
                    <a:lnTo>
                      <a:pt x="179" y="521"/>
                    </a:lnTo>
                    <a:lnTo>
                      <a:pt x="184" y="525"/>
                    </a:lnTo>
                    <a:lnTo>
                      <a:pt x="192" y="531"/>
                    </a:lnTo>
                    <a:lnTo>
                      <a:pt x="200" y="535"/>
                    </a:lnTo>
                    <a:lnTo>
                      <a:pt x="207" y="540"/>
                    </a:lnTo>
                    <a:lnTo>
                      <a:pt x="215" y="546"/>
                    </a:lnTo>
                    <a:lnTo>
                      <a:pt x="222" y="550"/>
                    </a:lnTo>
                    <a:lnTo>
                      <a:pt x="232" y="556"/>
                    </a:lnTo>
                    <a:lnTo>
                      <a:pt x="240" y="561"/>
                    </a:lnTo>
                    <a:lnTo>
                      <a:pt x="247" y="563"/>
                    </a:lnTo>
                    <a:lnTo>
                      <a:pt x="257" y="569"/>
                    </a:lnTo>
                    <a:lnTo>
                      <a:pt x="264" y="573"/>
                    </a:lnTo>
                    <a:lnTo>
                      <a:pt x="274" y="578"/>
                    </a:lnTo>
                    <a:lnTo>
                      <a:pt x="283" y="582"/>
                    </a:lnTo>
                    <a:lnTo>
                      <a:pt x="293" y="586"/>
                    </a:lnTo>
                    <a:lnTo>
                      <a:pt x="302" y="588"/>
                    </a:lnTo>
                    <a:lnTo>
                      <a:pt x="314" y="592"/>
                    </a:lnTo>
                    <a:lnTo>
                      <a:pt x="321" y="594"/>
                    </a:lnTo>
                    <a:lnTo>
                      <a:pt x="333" y="597"/>
                    </a:lnTo>
                    <a:lnTo>
                      <a:pt x="342" y="599"/>
                    </a:lnTo>
                    <a:lnTo>
                      <a:pt x="354" y="603"/>
                    </a:lnTo>
                    <a:lnTo>
                      <a:pt x="363" y="603"/>
                    </a:lnTo>
                    <a:lnTo>
                      <a:pt x="375" y="605"/>
                    </a:lnTo>
                    <a:lnTo>
                      <a:pt x="386" y="605"/>
                    </a:lnTo>
                    <a:lnTo>
                      <a:pt x="397" y="607"/>
                    </a:lnTo>
                    <a:lnTo>
                      <a:pt x="407" y="607"/>
                    </a:lnTo>
                    <a:lnTo>
                      <a:pt x="418" y="607"/>
                    </a:lnTo>
                    <a:lnTo>
                      <a:pt x="430" y="607"/>
                    </a:lnTo>
                    <a:lnTo>
                      <a:pt x="441" y="607"/>
                    </a:lnTo>
                    <a:lnTo>
                      <a:pt x="452" y="605"/>
                    </a:lnTo>
                    <a:lnTo>
                      <a:pt x="466" y="603"/>
                    </a:lnTo>
                    <a:lnTo>
                      <a:pt x="477" y="601"/>
                    </a:lnTo>
                    <a:lnTo>
                      <a:pt x="490" y="601"/>
                    </a:lnTo>
                    <a:lnTo>
                      <a:pt x="502" y="597"/>
                    </a:lnTo>
                    <a:lnTo>
                      <a:pt x="511" y="594"/>
                    </a:lnTo>
                    <a:lnTo>
                      <a:pt x="523" y="590"/>
                    </a:lnTo>
                    <a:lnTo>
                      <a:pt x="534" y="586"/>
                    </a:lnTo>
                    <a:lnTo>
                      <a:pt x="542" y="582"/>
                    </a:lnTo>
                    <a:lnTo>
                      <a:pt x="551" y="576"/>
                    </a:lnTo>
                    <a:lnTo>
                      <a:pt x="559" y="571"/>
                    </a:lnTo>
                    <a:lnTo>
                      <a:pt x="567" y="567"/>
                    </a:lnTo>
                    <a:lnTo>
                      <a:pt x="574" y="561"/>
                    </a:lnTo>
                    <a:lnTo>
                      <a:pt x="580" y="556"/>
                    </a:lnTo>
                    <a:lnTo>
                      <a:pt x="586" y="548"/>
                    </a:lnTo>
                    <a:lnTo>
                      <a:pt x="591" y="542"/>
                    </a:lnTo>
                    <a:lnTo>
                      <a:pt x="595" y="535"/>
                    </a:lnTo>
                    <a:lnTo>
                      <a:pt x="601" y="527"/>
                    </a:lnTo>
                    <a:lnTo>
                      <a:pt x="605" y="519"/>
                    </a:lnTo>
                    <a:lnTo>
                      <a:pt x="608" y="514"/>
                    </a:lnTo>
                    <a:lnTo>
                      <a:pt x="612" y="506"/>
                    </a:lnTo>
                    <a:lnTo>
                      <a:pt x="614" y="497"/>
                    </a:lnTo>
                    <a:lnTo>
                      <a:pt x="616" y="489"/>
                    </a:lnTo>
                    <a:lnTo>
                      <a:pt x="618" y="481"/>
                    </a:lnTo>
                    <a:lnTo>
                      <a:pt x="618" y="472"/>
                    </a:lnTo>
                    <a:lnTo>
                      <a:pt x="620" y="464"/>
                    </a:lnTo>
                    <a:lnTo>
                      <a:pt x="622" y="455"/>
                    </a:lnTo>
                    <a:lnTo>
                      <a:pt x="622" y="447"/>
                    </a:lnTo>
                    <a:lnTo>
                      <a:pt x="622" y="438"/>
                    </a:lnTo>
                    <a:lnTo>
                      <a:pt x="622" y="428"/>
                    </a:lnTo>
                    <a:lnTo>
                      <a:pt x="622" y="421"/>
                    </a:lnTo>
                    <a:lnTo>
                      <a:pt x="622" y="413"/>
                    </a:lnTo>
                    <a:lnTo>
                      <a:pt x="620" y="403"/>
                    </a:lnTo>
                    <a:lnTo>
                      <a:pt x="618" y="394"/>
                    </a:lnTo>
                    <a:lnTo>
                      <a:pt x="618" y="386"/>
                    </a:lnTo>
                    <a:lnTo>
                      <a:pt x="616" y="377"/>
                    </a:lnTo>
                    <a:lnTo>
                      <a:pt x="614" y="367"/>
                    </a:lnTo>
                    <a:lnTo>
                      <a:pt x="612" y="360"/>
                    </a:lnTo>
                    <a:lnTo>
                      <a:pt x="610" y="350"/>
                    </a:lnTo>
                    <a:lnTo>
                      <a:pt x="608" y="341"/>
                    </a:lnTo>
                    <a:lnTo>
                      <a:pt x="605" y="333"/>
                    </a:lnTo>
                    <a:lnTo>
                      <a:pt x="603" y="325"/>
                    </a:lnTo>
                    <a:lnTo>
                      <a:pt x="599" y="316"/>
                    </a:lnTo>
                    <a:lnTo>
                      <a:pt x="597" y="308"/>
                    </a:lnTo>
                    <a:lnTo>
                      <a:pt x="595" y="301"/>
                    </a:lnTo>
                    <a:lnTo>
                      <a:pt x="591" y="291"/>
                    </a:lnTo>
                    <a:lnTo>
                      <a:pt x="589" y="284"/>
                    </a:lnTo>
                    <a:lnTo>
                      <a:pt x="586" y="278"/>
                    </a:lnTo>
                    <a:lnTo>
                      <a:pt x="584" y="270"/>
                    </a:lnTo>
                    <a:lnTo>
                      <a:pt x="582" y="263"/>
                    </a:lnTo>
                    <a:lnTo>
                      <a:pt x="578" y="257"/>
                    </a:lnTo>
                    <a:lnTo>
                      <a:pt x="576" y="251"/>
                    </a:lnTo>
                    <a:lnTo>
                      <a:pt x="572" y="244"/>
                    </a:lnTo>
                    <a:lnTo>
                      <a:pt x="568" y="238"/>
                    </a:lnTo>
                    <a:lnTo>
                      <a:pt x="567" y="232"/>
                    </a:lnTo>
                    <a:lnTo>
                      <a:pt x="563" y="227"/>
                    </a:lnTo>
                    <a:lnTo>
                      <a:pt x="559" y="219"/>
                    </a:lnTo>
                    <a:lnTo>
                      <a:pt x="555" y="211"/>
                    </a:lnTo>
                    <a:lnTo>
                      <a:pt x="551" y="204"/>
                    </a:lnTo>
                    <a:lnTo>
                      <a:pt x="549" y="198"/>
                    </a:lnTo>
                    <a:lnTo>
                      <a:pt x="548" y="196"/>
                    </a:lnTo>
                    <a:close/>
                  </a:path>
                </a:pathLst>
              </a:custGeom>
              <a:solidFill>
                <a:srgbClr val="B5667A"/>
              </a:solidFill>
              <a:ln w="9525">
                <a:noFill/>
                <a:round/>
                <a:headEnd/>
                <a:tailEnd/>
              </a:ln>
            </p:spPr>
            <p:txBody>
              <a:bodyPr/>
              <a:lstStyle/>
              <a:p>
                <a:endParaRPr lang="en-US"/>
              </a:p>
            </p:txBody>
          </p:sp>
          <p:sp>
            <p:nvSpPr>
              <p:cNvPr id="10333" name="Freeform 239"/>
              <p:cNvSpPr>
                <a:spLocks/>
              </p:cNvSpPr>
              <p:nvPr/>
            </p:nvSpPr>
            <p:spPr bwMode="auto">
              <a:xfrm>
                <a:off x="2199" y="2024"/>
                <a:ext cx="110" cy="114"/>
              </a:xfrm>
              <a:custGeom>
                <a:avLst/>
                <a:gdLst>
                  <a:gd name="T0" fmla="*/ 31 w 221"/>
                  <a:gd name="T1" fmla="*/ 0 h 228"/>
                  <a:gd name="T2" fmla="*/ 40 w 221"/>
                  <a:gd name="T3" fmla="*/ 3 h 228"/>
                  <a:gd name="T4" fmla="*/ 48 w 221"/>
                  <a:gd name="T5" fmla="*/ 6 h 228"/>
                  <a:gd name="T6" fmla="*/ 58 w 221"/>
                  <a:gd name="T7" fmla="*/ 10 h 228"/>
                  <a:gd name="T8" fmla="*/ 67 w 221"/>
                  <a:gd name="T9" fmla="*/ 14 h 228"/>
                  <a:gd name="T10" fmla="*/ 75 w 221"/>
                  <a:gd name="T11" fmla="*/ 20 h 228"/>
                  <a:gd name="T12" fmla="*/ 84 w 221"/>
                  <a:gd name="T13" fmla="*/ 26 h 228"/>
                  <a:gd name="T14" fmla="*/ 91 w 221"/>
                  <a:gd name="T15" fmla="*/ 33 h 228"/>
                  <a:gd name="T16" fmla="*/ 98 w 221"/>
                  <a:gd name="T17" fmla="*/ 38 h 228"/>
                  <a:gd name="T18" fmla="*/ 103 w 221"/>
                  <a:gd name="T19" fmla="*/ 46 h 228"/>
                  <a:gd name="T20" fmla="*/ 106 w 221"/>
                  <a:gd name="T21" fmla="*/ 54 h 228"/>
                  <a:gd name="T22" fmla="*/ 109 w 221"/>
                  <a:gd name="T23" fmla="*/ 61 h 228"/>
                  <a:gd name="T24" fmla="*/ 109 w 221"/>
                  <a:gd name="T25" fmla="*/ 70 h 228"/>
                  <a:gd name="T26" fmla="*/ 107 w 221"/>
                  <a:gd name="T27" fmla="*/ 78 h 228"/>
                  <a:gd name="T28" fmla="*/ 104 w 221"/>
                  <a:gd name="T29" fmla="*/ 87 h 228"/>
                  <a:gd name="T30" fmla="*/ 99 w 221"/>
                  <a:gd name="T31" fmla="*/ 95 h 228"/>
                  <a:gd name="T32" fmla="*/ 91 w 221"/>
                  <a:gd name="T33" fmla="*/ 103 h 228"/>
                  <a:gd name="T34" fmla="*/ 84 w 221"/>
                  <a:gd name="T35" fmla="*/ 108 h 228"/>
                  <a:gd name="T36" fmla="*/ 75 w 221"/>
                  <a:gd name="T37" fmla="*/ 112 h 228"/>
                  <a:gd name="T38" fmla="*/ 65 w 221"/>
                  <a:gd name="T39" fmla="*/ 114 h 228"/>
                  <a:gd name="T40" fmla="*/ 57 w 221"/>
                  <a:gd name="T41" fmla="*/ 114 h 228"/>
                  <a:gd name="T42" fmla="*/ 47 w 221"/>
                  <a:gd name="T43" fmla="*/ 114 h 228"/>
                  <a:gd name="T44" fmla="*/ 40 w 221"/>
                  <a:gd name="T45" fmla="*/ 113 h 228"/>
                  <a:gd name="T46" fmla="*/ 34 w 221"/>
                  <a:gd name="T47" fmla="*/ 110 h 228"/>
                  <a:gd name="T48" fmla="*/ 36 w 221"/>
                  <a:gd name="T49" fmla="*/ 108 h 228"/>
                  <a:gd name="T50" fmla="*/ 44 w 221"/>
                  <a:gd name="T51" fmla="*/ 106 h 228"/>
                  <a:gd name="T52" fmla="*/ 51 w 221"/>
                  <a:gd name="T53" fmla="*/ 104 h 228"/>
                  <a:gd name="T54" fmla="*/ 59 w 221"/>
                  <a:gd name="T55" fmla="*/ 102 h 228"/>
                  <a:gd name="T56" fmla="*/ 66 w 221"/>
                  <a:gd name="T57" fmla="*/ 98 h 228"/>
                  <a:gd name="T58" fmla="*/ 72 w 221"/>
                  <a:gd name="T59" fmla="*/ 95 h 228"/>
                  <a:gd name="T60" fmla="*/ 79 w 221"/>
                  <a:gd name="T61" fmla="*/ 90 h 228"/>
                  <a:gd name="T62" fmla="*/ 84 w 221"/>
                  <a:gd name="T63" fmla="*/ 86 h 228"/>
                  <a:gd name="T64" fmla="*/ 87 w 221"/>
                  <a:gd name="T65" fmla="*/ 80 h 228"/>
                  <a:gd name="T66" fmla="*/ 91 w 221"/>
                  <a:gd name="T67" fmla="*/ 75 h 228"/>
                  <a:gd name="T68" fmla="*/ 93 w 221"/>
                  <a:gd name="T69" fmla="*/ 69 h 228"/>
                  <a:gd name="T70" fmla="*/ 93 w 221"/>
                  <a:gd name="T71" fmla="*/ 62 h 228"/>
                  <a:gd name="T72" fmla="*/ 91 w 221"/>
                  <a:gd name="T73" fmla="*/ 56 h 228"/>
                  <a:gd name="T74" fmla="*/ 88 w 221"/>
                  <a:gd name="T75" fmla="*/ 50 h 228"/>
                  <a:gd name="T76" fmla="*/ 84 w 221"/>
                  <a:gd name="T77" fmla="*/ 44 h 228"/>
                  <a:gd name="T78" fmla="*/ 77 w 221"/>
                  <a:gd name="T79" fmla="*/ 37 h 228"/>
                  <a:gd name="T80" fmla="*/ 69 w 221"/>
                  <a:gd name="T81" fmla="*/ 31 h 228"/>
                  <a:gd name="T82" fmla="*/ 60 w 221"/>
                  <a:gd name="T83" fmla="*/ 27 h 228"/>
                  <a:gd name="T84" fmla="*/ 51 w 221"/>
                  <a:gd name="T85" fmla="*/ 24 h 228"/>
                  <a:gd name="T86" fmla="*/ 43 w 221"/>
                  <a:gd name="T87" fmla="*/ 22 h 228"/>
                  <a:gd name="T88" fmla="*/ 33 w 221"/>
                  <a:gd name="T89" fmla="*/ 20 h 228"/>
                  <a:gd name="T90" fmla="*/ 24 w 221"/>
                  <a:gd name="T91" fmla="*/ 19 h 228"/>
                  <a:gd name="T92" fmla="*/ 17 w 221"/>
                  <a:gd name="T93" fmla="*/ 18 h 228"/>
                  <a:gd name="T94" fmla="*/ 11 w 221"/>
                  <a:gd name="T95" fmla="*/ 18 h 228"/>
                  <a:gd name="T96" fmla="*/ 5 w 221"/>
                  <a:gd name="T97" fmla="*/ 17 h 228"/>
                  <a:gd name="T98" fmla="*/ 26 w 221"/>
                  <a:gd name="T99" fmla="*/ 0 h 2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1"/>
                  <a:gd name="T151" fmla="*/ 0 h 228"/>
                  <a:gd name="T152" fmla="*/ 221 w 221"/>
                  <a:gd name="T153" fmla="*/ 228 h 2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1" h="228">
                    <a:moveTo>
                      <a:pt x="53" y="0"/>
                    </a:moveTo>
                    <a:lnTo>
                      <a:pt x="63" y="0"/>
                    </a:lnTo>
                    <a:lnTo>
                      <a:pt x="71" y="4"/>
                    </a:lnTo>
                    <a:lnTo>
                      <a:pt x="80" y="6"/>
                    </a:lnTo>
                    <a:lnTo>
                      <a:pt x="90" y="10"/>
                    </a:lnTo>
                    <a:lnTo>
                      <a:pt x="97" y="12"/>
                    </a:lnTo>
                    <a:lnTo>
                      <a:pt x="109" y="15"/>
                    </a:lnTo>
                    <a:lnTo>
                      <a:pt x="116" y="19"/>
                    </a:lnTo>
                    <a:lnTo>
                      <a:pt x="126" y="25"/>
                    </a:lnTo>
                    <a:lnTo>
                      <a:pt x="135" y="29"/>
                    </a:lnTo>
                    <a:lnTo>
                      <a:pt x="143" y="34"/>
                    </a:lnTo>
                    <a:lnTo>
                      <a:pt x="150" y="40"/>
                    </a:lnTo>
                    <a:lnTo>
                      <a:pt x="160" y="46"/>
                    </a:lnTo>
                    <a:lnTo>
                      <a:pt x="168" y="52"/>
                    </a:lnTo>
                    <a:lnTo>
                      <a:pt x="175" y="57"/>
                    </a:lnTo>
                    <a:lnTo>
                      <a:pt x="183" y="65"/>
                    </a:lnTo>
                    <a:lnTo>
                      <a:pt x="190" y="71"/>
                    </a:lnTo>
                    <a:lnTo>
                      <a:pt x="196" y="76"/>
                    </a:lnTo>
                    <a:lnTo>
                      <a:pt x="202" y="84"/>
                    </a:lnTo>
                    <a:lnTo>
                      <a:pt x="206" y="92"/>
                    </a:lnTo>
                    <a:lnTo>
                      <a:pt x="211" y="99"/>
                    </a:lnTo>
                    <a:lnTo>
                      <a:pt x="213" y="107"/>
                    </a:lnTo>
                    <a:lnTo>
                      <a:pt x="217" y="114"/>
                    </a:lnTo>
                    <a:lnTo>
                      <a:pt x="219" y="122"/>
                    </a:lnTo>
                    <a:lnTo>
                      <a:pt x="221" y="131"/>
                    </a:lnTo>
                    <a:lnTo>
                      <a:pt x="219" y="139"/>
                    </a:lnTo>
                    <a:lnTo>
                      <a:pt x="219" y="147"/>
                    </a:lnTo>
                    <a:lnTo>
                      <a:pt x="215" y="156"/>
                    </a:lnTo>
                    <a:lnTo>
                      <a:pt x="213" y="164"/>
                    </a:lnTo>
                    <a:lnTo>
                      <a:pt x="209" y="173"/>
                    </a:lnTo>
                    <a:lnTo>
                      <a:pt x="204" y="181"/>
                    </a:lnTo>
                    <a:lnTo>
                      <a:pt x="198" y="190"/>
                    </a:lnTo>
                    <a:lnTo>
                      <a:pt x="190" y="202"/>
                    </a:lnTo>
                    <a:lnTo>
                      <a:pt x="183" y="206"/>
                    </a:lnTo>
                    <a:lnTo>
                      <a:pt x="175" y="211"/>
                    </a:lnTo>
                    <a:lnTo>
                      <a:pt x="168" y="215"/>
                    </a:lnTo>
                    <a:lnTo>
                      <a:pt x="160" y="219"/>
                    </a:lnTo>
                    <a:lnTo>
                      <a:pt x="150" y="223"/>
                    </a:lnTo>
                    <a:lnTo>
                      <a:pt x="143" y="225"/>
                    </a:lnTo>
                    <a:lnTo>
                      <a:pt x="131" y="227"/>
                    </a:lnTo>
                    <a:lnTo>
                      <a:pt x="124" y="228"/>
                    </a:lnTo>
                    <a:lnTo>
                      <a:pt x="114" y="228"/>
                    </a:lnTo>
                    <a:lnTo>
                      <a:pt x="105" y="228"/>
                    </a:lnTo>
                    <a:lnTo>
                      <a:pt x="95" y="228"/>
                    </a:lnTo>
                    <a:lnTo>
                      <a:pt x="88" y="228"/>
                    </a:lnTo>
                    <a:lnTo>
                      <a:pt x="80" y="225"/>
                    </a:lnTo>
                    <a:lnTo>
                      <a:pt x="74" y="223"/>
                    </a:lnTo>
                    <a:lnTo>
                      <a:pt x="69" y="219"/>
                    </a:lnTo>
                    <a:lnTo>
                      <a:pt x="65" y="217"/>
                    </a:lnTo>
                    <a:lnTo>
                      <a:pt x="72" y="215"/>
                    </a:lnTo>
                    <a:lnTo>
                      <a:pt x="80" y="213"/>
                    </a:lnTo>
                    <a:lnTo>
                      <a:pt x="88" y="211"/>
                    </a:lnTo>
                    <a:lnTo>
                      <a:pt x="95" y="211"/>
                    </a:lnTo>
                    <a:lnTo>
                      <a:pt x="103" y="208"/>
                    </a:lnTo>
                    <a:lnTo>
                      <a:pt x="110" y="206"/>
                    </a:lnTo>
                    <a:lnTo>
                      <a:pt x="118" y="204"/>
                    </a:lnTo>
                    <a:lnTo>
                      <a:pt x="126" y="202"/>
                    </a:lnTo>
                    <a:lnTo>
                      <a:pt x="133" y="196"/>
                    </a:lnTo>
                    <a:lnTo>
                      <a:pt x="139" y="192"/>
                    </a:lnTo>
                    <a:lnTo>
                      <a:pt x="145" y="189"/>
                    </a:lnTo>
                    <a:lnTo>
                      <a:pt x="152" y="185"/>
                    </a:lnTo>
                    <a:lnTo>
                      <a:pt x="158" y="179"/>
                    </a:lnTo>
                    <a:lnTo>
                      <a:pt x="164" y="175"/>
                    </a:lnTo>
                    <a:lnTo>
                      <a:pt x="168" y="171"/>
                    </a:lnTo>
                    <a:lnTo>
                      <a:pt x="173" y="166"/>
                    </a:lnTo>
                    <a:lnTo>
                      <a:pt x="175" y="160"/>
                    </a:lnTo>
                    <a:lnTo>
                      <a:pt x="179" y="154"/>
                    </a:lnTo>
                    <a:lnTo>
                      <a:pt x="183" y="149"/>
                    </a:lnTo>
                    <a:lnTo>
                      <a:pt x="185" y="143"/>
                    </a:lnTo>
                    <a:lnTo>
                      <a:pt x="187" y="137"/>
                    </a:lnTo>
                    <a:lnTo>
                      <a:pt x="187" y="130"/>
                    </a:lnTo>
                    <a:lnTo>
                      <a:pt x="187" y="124"/>
                    </a:lnTo>
                    <a:lnTo>
                      <a:pt x="187" y="118"/>
                    </a:lnTo>
                    <a:lnTo>
                      <a:pt x="183" y="112"/>
                    </a:lnTo>
                    <a:lnTo>
                      <a:pt x="181" y="105"/>
                    </a:lnTo>
                    <a:lnTo>
                      <a:pt x="177" y="99"/>
                    </a:lnTo>
                    <a:lnTo>
                      <a:pt x="173" y="93"/>
                    </a:lnTo>
                    <a:lnTo>
                      <a:pt x="168" y="88"/>
                    </a:lnTo>
                    <a:lnTo>
                      <a:pt x="162" y="80"/>
                    </a:lnTo>
                    <a:lnTo>
                      <a:pt x="154" y="74"/>
                    </a:lnTo>
                    <a:lnTo>
                      <a:pt x="148" y="69"/>
                    </a:lnTo>
                    <a:lnTo>
                      <a:pt x="139" y="63"/>
                    </a:lnTo>
                    <a:lnTo>
                      <a:pt x="129" y="57"/>
                    </a:lnTo>
                    <a:lnTo>
                      <a:pt x="120" y="54"/>
                    </a:lnTo>
                    <a:lnTo>
                      <a:pt x="112" y="50"/>
                    </a:lnTo>
                    <a:lnTo>
                      <a:pt x="103" y="48"/>
                    </a:lnTo>
                    <a:lnTo>
                      <a:pt x="93" y="46"/>
                    </a:lnTo>
                    <a:lnTo>
                      <a:pt x="86" y="44"/>
                    </a:lnTo>
                    <a:lnTo>
                      <a:pt x="76" y="42"/>
                    </a:lnTo>
                    <a:lnTo>
                      <a:pt x="67" y="40"/>
                    </a:lnTo>
                    <a:lnTo>
                      <a:pt x="57" y="40"/>
                    </a:lnTo>
                    <a:lnTo>
                      <a:pt x="48" y="38"/>
                    </a:lnTo>
                    <a:lnTo>
                      <a:pt x="38" y="38"/>
                    </a:lnTo>
                    <a:lnTo>
                      <a:pt x="34" y="36"/>
                    </a:lnTo>
                    <a:lnTo>
                      <a:pt x="29" y="36"/>
                    </a:lnTo>
                    <a:lnTo>
                      <a:pt x="23" y="36"/>
                    </a:lnTo>
                    <a:lnTo>
                      <a:pt x="19" y="34"/>
                    </a:lnTo>
                    <a:lnTo>
                      <a:pt x="10" y="33"/>
                    </a:lnTo>
                    <a:lnTo>
                      <a:pt x="0" y="33"/>
                    </a:lnTo>
                    <a:lnTo>
                      <a:pt x="53" y="0"/>
                    </a:lnTo>
                    <a:close/>
                  </a:path>
                </a:pathLst>
              </a:custGeom>
              <a:solidFill>
                <a:srgbClr val="000000"/>
              </a:solidFill>
              <a:ln w="9525">
                <a:noFill/>
                <a:round/>
                <a:headEnd/>
                <a:tailEnd/>
              </a:ln>
            </p:spPr>
            <p:txBody>
              <a:bodyPr/>
              <a:lstStyle/>
              <a:p>
                <a:endParaRPr lang="en-US"/>
              </a:p>
            </p:txBody>
          </p:sp>
          <p:sp>
            <p:nvSpPr>
              <p:cNvPr id="10334" name="Freeform 240"/>
              <p:cNvSpPr>
                <a:spLocks/>
              </p:cNvSpPr>
              <p:nvPr/>
            </p:nvSpPr>
            <p:spPr bwMode="auto">
              <a:xfrm>
                <a:off x="2306" y="2159"/>
                <a:ext cx="318" cy="33"/>
              </a:xfrm>
              <a:custGeom>
                <a:avLst/>
                <a:gdLst>
                  <a:gd name="T0" fmla="*/ 304 w 635"/>
                  <a:gd name="T1" fmla="*/ 3 h 67"/>
                  <a:gd name="T2" fmla="*/ 313 w 635"/>
                  <a:gd name="T3" fmla="*/ 12 h 67"/>
                  <a:gd name="T4" fmla="*/ 318 w 635"/>
                  <a:gd name="T5" fmla="*/ 22 h 67"/>
                  <a:gd name="T6" fmla="*/ 302 w 635"/>
                  <a:gd name="T7" fmla="*/ 22 h 67"/>
                  <a:gd name="T8" fmla="*/ 285 w 635"/>
                  <a:gd name="T9" fmla="*/ 22 h 67"/>
                  <a:gd name="T10" fmla="*/ 270 w 635"/>
                  <a:gd name="T11" fmla="*/ 22 h 67"/>
                  <a:gd name="T12" fmla="*/ 255 w 635"/>
                  <a:gd name="T13" fmla="*/ 22 h 67"/>
                  <a:gd name="T14" fmla="*/ 241 w 635"/>
                  <a:gd name="T15" fmla="*/ 21 h 67"/>
                  <a:gd name="T16" fmla="*/ 227 w 635"/>
                  <a:gd name="T17" fmla="*/ 20 h 67"/>
                  <a:gd name="T18" fmla="*/ 212 w 635"/>
                  <a:gd name="T19" fmla="*/ 19 h 67"/>
                  <a:gd name="T20" fmla="*/ 199 w 635"/>
                  <a:gd name="T21" fmla="*/ 19 h 67"/>
                  <a:gd name="T22" fmla="*/ 185 w 635"/>
                  <a:gd name="T23" fmla="*/ 17 h 67"/>
                  <a:gd name="T24" fmla="*/ 171 w 635"/>
                  <a:gd name="T25" fmla="*/ 17 h 67"/>
                  <a:gd name="T26" fmla="*/ 158 w 635"/>
                  <a:gd name="T27" fmla="*/ 16 h 67"/>
                  <a:gd name="T28" fmla="*/ 144 w 635"/>
                  <a:gd name="T29" fmla="*/ 16 h 67"/>
                  <a:gd name="T30" fmla="*/ 130 w 635"/>
                  <a:gd name="T31" fmla="*/ 16 h 67"/>
                  <a:gd name="T32" fmla="*/ 116 w 635"/>
                  <a:gd name="T33" fmla="*/ 16 h 67"/>
                  <a:gd name="T34" fmla="*/ 101 w 635"/>
                  <a:gd name="T35" fmla="*/ 16 h 67"/>
                  <a:gd name="T36" fmla="*/ 87 w 635"/>
                  <a:gd name="T37" fmla="*/ 18 h 67"/>
                  <a:gd name="T38" fmla="*/ 72 w 635"/>
                  <a:gd name="T39" fmla="*/ 19 h 67"/>
                  <a:gd name="T40" fmla="*/ 56 w 635"/>
                  <a:gd name="T41" fmla="*/ 22 h 67"/>
                  <a:gd name="T42" fmla="*/ 40 w 635"/>
                  <a:gd name="T43" fmla="*/ 24 h 67"/>
                  <a:gd name="T44" fmla="*/ 23 w 635"/>
                  <a:gd name="T45" fmla="*/ 27 h 67"/>
                  <a:gd name="T46" fmla="*/ 6 w 635"/>
                  <a:gd name="T47" fmla="*/ 31 h 67"/>
                  <a:gd name="T48" fmla="*/ 0 w 635"/>
                  <a:gd name="T49" fmla="*/ 26 h 67"/>
                  <a:gd name="T50" fmla="*/ 5 w 635"/>
                  <a:gd name="T51" fmla="*/ 16 h 67"/>
                  <a:gd name="T52" fmla="*/ 19 w 635"/>
                  <a:gd name="T53" fmla="*/ 15 h 67"/>
                  <a:gd name="T54" fmla="*/ 34 w 635"/>
                  <a:gd name="T55" fmla="*/ 14 h 67"/>
                  <a:gd name="T56" fmla="*/ 47 w 635"/>
                  <a:gd name="T57" fmla="*/ 13 h 67"/>
                  <a:gd name="T58" fmla="*/ 61 w 635"/>
                  <a:gd name="T59" fmla="*/ 12 h 67"/>
                  <a:gd name="T60" fmla="*/ 75 w 635"/>
                  <a:gd name="T61" fmla="*/ 12 h 67"/>
                  <a:gd name="T62" fmla="*/ 89 w 635"/>
                  <a:gd name="T63" fmla="*/ 11 h 67"/>
                  <a:gd name="T64" fmla="*/ 103 w 635"/>
                  <a:gd name="T65" fmla="*/ 10 h 67"/>
                  <a:gd name="T66" fmla="*/ 117 w 635"/>
                  <a:gd name="T67" fmla="*/ 10 h 67"/>
                  <a:gd name="T68" fmla="*/ 131 w 635"/>
                  <a:gd name="T69" fmla="*/ 10 h 67"/>
                  <a:gd name="T70" fmla="*/ 146 w 635"/>
                  <a:gd name="T71" fmla="*/ 9 h 67"/>
                  <a:gd name="T72" fmla="*/ 160 w 635"/>
                  <a:gd name="T73" fmla="*/ 8 h 67"/>
                  <a:gd name="T74" fmla="*/ 174 w 635"/>
                  <a:gd name="T75" fmla="*/ 8 h 67"/>
                  <a:gd name="T76" fmla="*/ 188 w 635"/>
                  <a:gd name="T77" fmla="*/ 7 h 67"/>
                  <a:gd name="T78" fmla="*/ 203 w 635"/>
                  <a:gd name="T79" fmla="*/ 7 h 67"/>
                  <a:gd name="T80" fmla="*/ 217 w 635"/>
                  <a:gd name="T81" fmla="*/ 7 h 67"/>
                  <a:gd name="T82" fmla="*/ 230 w 635"/>
                  <a:gd name="T83" fmla="*/ 6 h 67"/>
                  <a:gd name="T84" fmla="*/ 246 w 635"/>
                  <a:gd name="T85" fmla="*/ 5 h 67"/>
                  <a:gd name="T86" fmla="*/ 259 w 635"/>
                  <a:gd name="T87" fmla="*/ 4 h 67"/>
                  <a:gd name="T88" fmla="*/ 273 w 635"/>
                  <a:gd name="T89" fmla="*/ 3 h 67"/>
                  <a:gd name="T90" fmla="*/ 287 w 635"/>
                  <a:gd name="T91" fmla="*/ 1 h 67"/>
                  <a:gd name="T92" fmla="*/ 303 w 635"/>
                  <a:gd name="T93" fmla="*/ 0 h 6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35"/>
                  <a:gd name="T142" fmla="*/ 0 h 67"/>
                  <a:gd name="T143" fmla="*/ 635 w 635"/>
                  <a:gd name="T144" fmla="*/ 67 h 6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35" h="67">
                    <a:moveTo>
                      <a:pt x="605" y="0"/>
                    </a:moveTo>
                    <a:lnTo>
                      <a:pt x="607" y="2"/>
                    </a:lnTo>
                    <a:lnTo>
                      <a:pt x="608" y="6"/>
                    </a:lnTo>
                    <a:lnTo>
                      <a:pt x="614" y="12"/>
                    </a:lnTo>
                    <a:lnTo>
                      <a:pt x="620" y="17"/>
                    </a:lnTo>
                    <a:lnTo>
                      <a:pt x="626" y="25"/>
                    </a:lnTo>
                    <a:lnTo>
                      <a:pt x="631" y="33"/>
                    </a:lnTo>
                    <a:lnTo>
                      <a:pt x="633" y="40"/>
                    </a:lnTo>
                    <a:lnTo>
                      <a:pt x="635" y="44"/>
                    </a:lnTo>
                    <a:lnTo>
                      <a:pt x="624" y="44"/>
                    </a:lnTo>
                    <a:lnTo>
                      <a:pt x="612" y="44"/>
                    </a:lnTo>
                    <a:lnTo>
                      <a:pt x="603" y="44"/>
                    </a:lnTo>
                    <a:lnTo>
                      <a:pt x="591" y="44"/>
                    </a:lnTo>
                    <a:lnTo>
                      <a:pt x="580" y="44"/>
                    </a:lnTo>
                    <a:lnTo>
                      <a:pt x="570" y="44"/>
                    </a:lnTo>
                    <a:lnTo>
                      <a:pt x="559" y="44"/>
                    </a:lnTo>
                    <a:lnTo>
                      <a:pt x="551" y="44"/>
                    </a:lnTo>
                    <a:lnTo>
                      <a:pt x="540" y="44"/>
                    </a:lnTo>
                    <a:lnTo>
                      <a:pt x="529" y="44"/>
                    </a:lnTo>
                    <a:lnTo>
                      <a:pt x="519" y="44"/>
                    </a:lnTo>
                    <a:lnTo>
                      <a:pt x="510" y="44"/>
                    </a:lnTo>
                    <a:lnTo>
                      <a:pt x="500" y="42"/>
                    </a:lnTo>
                    <a:lnTo>
                      <a:pt x="491" y="42"/>
                    </a:lnTo>
                    <a:lnTo>
                      <a:pt x="481" y="42"/>
                    </a:lnTo>
                    <a:lnTo>
                      <a:pt x="472" y="42"/>
                    </a:lnTo>
                    <a:lnTo>
                      <a:pt x="462" y="42"/>
                    </a:lnTo>
                    <a:lnTo>
                      <a:pt x="453" y="40"/>
                    </a:lnTo>
                    <a:lnTo>
                      <a:pt x="443" y="40"/>
                    </a:lnTo>
                    <a:lnTo>
                      <a:pt x="434" y="40"/>
                    </a:lnTo>
                    <a:lnTo>
                      <a:pt x="424" y="38"/>
                    </a:lnTo>
                    <a:lnTo>
                      <a:pt x="416" y="38"/>
                    </a:lnTo>
                    <a:lnTo>
                      <a:pt x="407" y="38"/>
                    </a:lnTo>
                    <a:lnTo>
                      <a:pt x="397" y="38"/>
                    </a:lnTo>
                    <a:lnTo>
                      <a:pt x="388" y="36"/>
                    </a:lnTo>
                    <a:lnTo>
                      <a:pt x="378" y="36"/>
                    </a:lnTo>
                    <a:lnTo>
                      <a:pt x="369" y="35"/>
                    </a:lnTo>
                    <a:lnTo>
                      <a:pt x="361" y="35"/>
                    </a:lnTo>
                    <a:lnTo>
                      <a:pt x="352" y="35"/>
                    </a:lnTo>
                    <a:lnTo>
                      <a:pt x="342" y="35"/>
                    </a:lnTo>
                    <a:lnTo>
                      <a:pt x="335" y="35"/>
                    </a:lnTo>
                    <a:lnTo>
                      <a:pt x="325" y="35"/>
                    </a:lnTo>
                    <a:lnTo>
                      <a:pt x="316" y="33"/>
                    </a:lnTo>
                    <a:lnTo>
                      <a:pt x="306" y="33"/>
                    </a:lnTo>
                    <a:lnTo>
                      <a:pt x="297" y="33"/>
                    </a:lnTo>
                    <a:lnTo>
                      <a:pt x="287" y="33"/>
                    </a:lnTo>
                    <a:lnTo>
                      <a:pt x="278" y="33"/>
                    </a:lnTo>
                    <a:lnTo>
                      <a:pt x="270" y="33"/>
                    </a:lnTo>
                    <a:lnTo>
                      <a:pt x="259" y="33"/>
                    </a:lnTo>
                    <a:lnTo>
                      <a:pt x="251" y="33"/>
                    </a:lnTo>
                    <a:lnTo>
                      <a:pt x="242" y="33"/>
                    </a:lnTo>
                    <a:lnTo>
                      <a:pt x="232" y="33"/>
                    </a:lnTo>
                    <a:lnTo>
                      <a:pt x="222" y="33"/>
                    </a:lnTo>
                    <a:lnTo>
                      <a:pt x="213" y="33"/>
                    </a:lnTo>
                    <a:lnTo>
                      <a:pt x="202" y="33"/>
                    </a:lnTo>
                    <a:lnTo>
                      <a:pt x="194" y="35"/>
                    </a:lnTo>
                    <a:lnTo>
                      <a:pt x="183" y="35"/>
                    </a:lnTo>
                    <a:lnTo>
                      <a:pt x="173" y="36"/>
                    </a:lnTo>
                    <a:lnTo>
                      <a:pt x="164" y="36"/>
                    </a:lnTo>
                    <a:lnTo>
                      <a:pt x="152" y="38"/>
                    </a:lnTo>
                    <a:lnTo>
                      <a:pt x="143" y="38"/>
                    </a:lnTo>
                    <a:lnTo>
                      <a:pt x="133" y="40"/>
                    </a:lnTo>
                    <a:lnTo>
                      <a:pt x="122" y="42"/>
                    </a:lnTo>
                    <a:lnTo>
                      <a:pt x="112" y="44"/>
                    </a:lnTo>
                    <a:lnTo>
                      <a:pt x="101" y="44"/>
                    </a:lnTo>
                    <a:lnTo>
                      <a:pt x="91" y="48"/>
                    </a:lnTo>
                    <a:lnTo>
                      <a:pt x="80" y="48"/>
                    </a:lnTo>
                    <a:lnTo>
                      <a:pt x="68" y="50"/>
                    </a:lnTo>
                    <a:lnTo>
                      <a:pt x="57" y="52"/>
                    </a:lnTo>
                    <a:lnTo>
                      <a:pt x="46" y="55"/>
                    </a:lnTo>
                    <a:lnTo>
                      <a:pt x="34" y="57"/>
                    </a:lnTo>
                    <a:lnTo>
                      <a:pt x="23" y="61"/>
                    </a:lnTo>
                    <a:lnTo>
                      <a:pt x="11" y="63"/>
                    </a:lnTo>
                    <a:lnTo>
                      <a:pt x="0" y="67"/>
                    </a:lnTo>
                    <a:lnTo>
                      <a:pt x="0" y="59"/>
                    </a:lnTo>
                    <a:lnTo>
                      <a:pt x="0" y="52"/>
                    </a:lnTo>
                    <a:lnTo>
                      <a:pt x="0" y="42"/>
                    </a:lnTo>
                    <a:lnTo>
                      <a:pt x="2" y="35"/>
                    </a:lnTo>
                    <a:lnTo>
                      <a:pt x="10" y="33"/>
                    </a:lnTo>
                    <a:lnTo>
                      <a:pt x="19" y="33"/>
                    </a:lnTo>
                    <a:lnTo>
                      <a:pt x="29" y="31"/>
                    </a:lnTo>
                    <a:lnTo>
                      <a:pt x="38" y="31"/>
                    </a:lnTo>
                    <a:lnTo>
                      <a:pt x="48" y="31"/>
                    </a:lnTo>
                    <a:lnTo>
                      <a:pt x="57" y="29"/>
                    </a:lnTo>
                    <a:lnTo>
                      <a:pt x="67" y="29"/>
                    </a:lnTo>
                    <a:lnTo>
                      <a:pt x="76" y="29"/>
                    </a:lnTo>
                    <a:lnTo>
                      <a:pt x="84" y="27"/>
                    </a:lnTo>
                    <a:lnTo>
                      <a:pt x="93" y="27"/>
                    </a:lnTo>
                    <a:lnTo>
                      <a:pt x="103" y="27"/>
                    </a:lnTo>
                    <a:lnTo>
                      <a:pt x="112" y="27"/>
                    </a:lnTo>
                    <a:lnTo>
                      <a:pt x="122" y="25"/>
                    </a:lnTo>
                    <a:lnTo>
                      <a:pt x="131" y="25"/>
                    </a:lnTo>
                    <a:lnTo>
                      <a:pt x="141" y="25"/>
                    </a:lnTo>
                    <a:lnTo>
                      <a:pt x="150" y="25"/>
                    </a:lnTo>
                    <a:lnTo>
                      <a:pt x="160" y="23"/>
                    </a:lnTo>
                    <a:lnTo>
                      <a:pt x="169" y="23"/>
                    </a:lnTo>
                    <a:lnTo>
                      <a:pt x="177" y="23"/>
                    </a:lnTo>
                    <a:lnTo>
                      <a:pt x="188" y="23"/>
                    </a:lnTo>
                    <a:lnTo>
                      <a:pt x="198" y="21"/>
                    </a:lnTo>
                    <a:lnTo>
                      <a:pt x="205" y="21"/>
                    </a:lnTo>
                    <a:lnTo>
                      <a:pt x="215" y="21"/>
                    </a:lnTo>
                    <a:lnTo>
                      <a:pt x="226" y="21"/>
                    </a:lnTo>
                    <a:lnTo>
                      <a:pt x="234" y="21"/>
                    </a:lnTo>
                    <a:lnTo>
                      <a:pt x="243" y="21"/>
                    </a:lnTo>
                    <a:lnTo>
                      <a:pt x="253" y="21"/>
                    </a:lnTo>
                    <a:lnTo>
                      <a:pt x="262" y="21"/>
                    </a:lnTo>
                    <a:lnTo>
                      <a:pt x="272" y="19"/>
                    </a:lnTo>
                    <a:lnTo>
                      <a:pt x="281" y="19"/>
                    </a:lnTo>
                    <a:lnTo>
                      <a:pt x="291" y="19"/>
                    </a:lnTo>
                    <a:lnTo>
                      <a:pt x="302" y="19"/>
                    </a:lnTo>
                    <a:lnTo>
                      <a:pt x="310" y="17"/>
                    </a:lnTo>
                    <a:lnTo>
                      <a:pt x="319" y="17"/>
                    </a:lnTo>
                    <a:lnTo>
                      <a:pt x="329" y="17"/>
                    </a:lnTo>
                    <a:lnTo>
                      <a:pt x="338" y="17"/>
                    </a:lnTo>
                    <a:lnTo>
                      <a:pt x="348" y="17"/>
                    </a:lnTo>
                    <a:lnTo>
                      <a:pt x="357" y="17"/>
                    </a:lnTo>
                    <a:lnTo>
                      <a:pt x="367" y="15"/>
                    </a:lnTo>
                    <a:lnTo>
                      <a:pt x="376" y="15"/>
                    </a:lnTo>
                    <a:lnTo>
                      <a:pt x="386" y="15"/>
                    </a:lnTo>
                    <a:lnTo>
                      <a:pt x="396" y="15"/>
                    </a:lnTo>
                    <a:lnTo>
                      <a:pt x="405" y="14"/>
                    </a:lnTo>
                    <a:lnTo>
                      <a:pt x="415" y="14"/>
                    </a:lnTo>
                    <a:lnTo>
                      <a:pt x="422" y="14"/>
                    </a:lnTo>
                    <a:lnTo>
                      <a:pt x="434" y="14"/>
                    </a:lnTo>
                    <a:lnTo>
                      <a:pt x="443" y="14"/>
                    </a:lnTo>
                    <a:lnTo>
                      <a:pt x="453" y="14"/>
                    </a:lnTo>
                    <a:lnTo>
                      <a:pt x="460" y="12"/>
                    </a:lnTo>
                    <a:lnTo>
                      <a:pt x="470" y="12"/>
                    </a:lnTo>
                    <a:lnTo>
                      <a:pt x="479" y="10"/>
                    </a:lnTo>
                    <a:lnTo>
                      <a:pt x="491" y="10"/>
                    </a:lnTo>
                    <a:lnTo>
                      <a:pt x="498" y="10"/>
                    </a:lnTo>
                    <a:lnTo>
                      <a:pt x="508" y="8"/>
                    </a:lnTo>
                    <a:lnTo>
                      <a:pt x="517" y="8"/>
                    </a:lnTo>
                    <a:lnTo>
                      <a:pt x="527" y="8"/>
                    </a:lnTo>
                    <a:lnTo>
                      <a:pt x="536" y="6"/>
                    </a:lnTo>
                    <a:lnTo>
                      <a:pt x="546" y="6"/>
                    </a:lnTo>
                    <a:lnTo>
                      <a:pt x="555" y="4"/>
                    </a:lnTo>
                    <a:lnTo>
                      <a:pt x="565" y="4"/>
                    </a:lnTo>
                    <a:lnTo>
                      <a:pt x="574" y="2"/>
                    </a:lnTo>
                    <a:lnTo>
                      <a:pt x="584" y="2"/>
                    </a:lnTo>
                    <a:lnTo>
                      <a:pt x="593" y="0"/>
                    </a:lnTo>
                    <a:lnTo>
                      <a:pt x="605" y="0"/>
                    </a:lnTo>
                    <a:close/>
                  </a:path>
                </a:pathLst>
              </a:custGeom>
              <a:solidFill>
                <a:srgbClr val="000000"/>
              </a:solidFill>
              <a:ln w="9525">
                <a:noFill/>
                <a:round/>
                <a:headEnd/>
                <a:tailEnd/>
              </a:ln>
            </p:spPr>
            <p:txBody>
              <a:bodyPr/>
              <a:lstStyle/>
              <a:p>
                <a:endParaRPr lang="en-US"/>
              </a:p>
            </p:txBody>
          </p:sp>
          <p:sp>
            <p:nvSpPr>
              <p:cNvPr id="10335" name="Freeform 241"/>
              <p:cNvSpPr>
                <a:spLocks/>
              </p:cNvSpPr>
              <p:nvPr/>
            </p:nvSpPr>
            <p:spPr bwMode="auto">
              <a:xfrm>
                <a:off x="2107" y="2278"/>
                <a:ext cx="136" cy="274"/>
              </a:xfrm>
              <a:custGeom>
                <a:avLst/>
                <a:gdLst>
                  <a:gd name="T0" fmla="*/ 14 w 272"/>
                  <a:gd name="T1" fmla="*/ 3 h 547"/>
                  <a:gd name="T2" fmla="*/ 15 w 272"/>
                  <a:gd name="T3" fmla="*/ 11 h 547"/>
                  <a:gd name="T4" fmla="*/ 17 w 272"/>
                  <a:gd name="T5" fmla="*/ 19 h 547"/>
                  <a:gd name="T6" fmla="*/ 20 w 272"/>
                  <a:gd name="T7" fmla="*/ 28 h 547"/>
                  <a:gd name="T8" fmla="*/ 22 w 272"/>
                  <a:gd name="T9" fmla="*/ 37 h 547"/>
                  <a:gd name="T10" fmla="*/ 25 w 272"/>
                  <a:gd name="T11" fmla="*/ 47 h 547"/>
                  <a:gd name="T12" fmla="*/ 28 w 272"/>
                  <a:gd name="T13" fmla="*/ 54 h 547"/>
                  <a:gd name="T14" fmla="*/ 30 w 272"/>
                  <a:gd name="T15" fmla="*/ 59 h 547"/>
                  <a:gd name="T16" fmla="*/ 32 w 272"/>
                  <a:gd name="T17" fmla="*/ 64 h 547"/>
                  <a:gd name="T18" fmla="*/ 35 w 272"/>
                  <a:gd name="T19" fmla="*/ 70 h 547"/>
                  <a:gd name="T20" fmla="*/ 39 w 272"/>
                  <a:gd name="T21" fmla="*/ 76 h 547"/>
                  <a:gd name="T22" fmla="*/ 41 w 272"/>
                  <a:gd name="T23" fmla="*/ 84 h 547"/>
                  <a:gd name="T24" fmla="*/ 44 w 272"/>
                  <a:gd name="T25" fmla="*/ 89 h 547"/>
                  <a:gd name="T26" fmla="*/ 47 w 272"/>
                  <a:gd name="T27" fmla="*/ 94 h 547"/>
                  <a:gd name="T28" fmla="*/ 50 w 272"/>
                  <a:gd name="T29" fmla="*/ 99 h 547"/>
                  <a:gd name="T30" fmla="*/ 53 w 272"/>
                  <a:gd name="T31" fmla="*/ 104 h 547"/>
                  <a:gd name="T32" fmla="*/ 56 w 272"/>
                  <a:gd name="T33" fmla="*/ 110 h 547"/>
                  <a:gd name="T34" fmla="*/ 60 w 272"/>
                  <a:gd name="T35" fmla="*/ 116 h 547"/>
                  <a:gd name="T36" fmla="*/ 68 w 272"/>
                  <a:gd name="T37" fmla="*/ 126 h 547"/>
                  <a:gd name="T38" fmla="*/ 74 w 272"/>
                  <a:gd name="T39" fmla="*/ 134 h 547"/>
                  <a:gd name="T40" fmla="*/ 81 w 272"/>
                  <a:gd name="T41" fmla="*/ 143 h 547"/>
                  <a:gd name="T42" fmla="*/ 89 w 272"/>
                  <a:gd name="T43" fmla="*/ 151 h 547"/>
                  <a:gd name="T44" fmla="*/ 96 w 272"/>
                  <a:gd name="T45" fmla="*/ 158 h 547"/>
                  <a:gd name="T46" fmla="*/ 101 w 272"/>
                  <a:gd name="T47" fmla="*/ 166 h 547"/>
                  <a:gd name="T48" fmla="*/ 108 w 272"/>
                  <a:gd name="T49" fmla="*/ 173 h 547"/>
                  <a:gd name="T50" fmla="*/ 113 w 272"/>
                  <a:gd name="T51" fmla="*/ 181 h 547"/>
                  <a:gd name="T52" fmla="*/ 117 w 272"/>
                  <a:gd name="T53" fmla="*/ 187 h 547"/>
                  <a:gd name="T54" fmla="*/ 122 w 272"/>
                  <a:gd name="T55" fmla="*/ 195 h 547"/>
                  <a:gd name="T56" fmla="*/ 126 w 272"/>
                  <a:gd name="T57" fmla="*/ 202 h 547"/>
                  <a:gd name="T58" fmla="*/ 129 w 272"/>
                  <a:gd name="T59" fmla="*/ 209 h 547"/>
                  <a:gd name="T60" fmla="*/ 131 w 272"/>
                  <a:gd name="T61" fmla="*/ 217 h 547"/>
                  <a:gd name="T62" fmla="*/ 133 w 272"/>
                  <a:gd name="T63" fmla="*/ 225 h 547"/>
                  <a:gd name="T64" fmla="*/ 135 w 272"/>
                  <a:gd name="T65" fmla="*/ 233 h 547"/>
                  <a:gd name="T66" fmla="*/ 136 w 272"/>
                  <a:gd name="T67" fmla="*/ 241 h 547"/>
                  <a:gd name="T68" fmla="*/ 136 w 272"/>
                  <a:gd name="T69" fmla="*/ 249 h 547"/>
                  <a:gd name="T70" fmla="*/ 135 w 272"/>
                  <a:gd name="T71" fmla="*/ 259 h 547"/>
                  <a:gd name="T72" fmla="*/ 135 w 272"/>
                  <a:gd name="T73" fmla="*/ 266 h 547"/>
                  <a:gd name="T74" fmla="*/ 134 w 272"/>
                  <a:gd name="T75" fmla="*/ 271 h 547"/>
                  <a:gd name="T76" fmla="*/ 0 w 272"/>
                  <a:gd name="T77" fmla="*/ 29 h 547"/>
                  <a:gd name="T78" fmla="*/ 14 w 272"/>
                  <a:gd name="T79" fmla="*/ 0 h 5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72"/>
                  <a:gd name="T121" fmla="*/ 0 h 547"/>
                  <a:gd name="T122" fmla="*/ 272 w 272"/>
                  <a:gd name="T123" fmla="*/ 547 h 5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72" h="547">
                    <a:moveTo>
                      <a:pt x="28" y="0"/>
                    </a:moveTo>
                    <a:lnTo>
                      <a:pt x="28" y="6"/>
                    </a:lnTo>
                    <a:lnTo>
                      <a:pt x="28" y="13"/>
                    </a:lnTo>
                    <a:lnTo>
                      <a:pt x="30" y="21"/>
                    </a:lnTo>
                    <a:lnTo>
                      <a:pt x="32" y="30"/>
                    </a:lnTo>
                    <a:lnTo>
                      <a:pt x="34" y="38"/>
                    </a:lnTo>
                    <a:lnTo>
                      <a:pt x="36" y="45"/>
                    </a:lnTo>
                    <a:lnTo>
                      <a:pt x="40" y="55"/>
                    </a:lnTo>
                    <a:lnTo>
                      <a:pt x="42" y="65"/>
                    </a:lnTo>
                    <a:lnTo>
                      <a:pt x="45" y="74"/>
                    </a:lnTo>
                    <a:lnTo>
                      <a:pt x="47" y="84"/>
                    </a:lnTo>
                    <a:lnTo>
                      <a:pt x="51" y="93"/>
                    </a:lnTo>
                    <a:lnTo>
                      <a:pt x="57" y="103"/>
                    </a:lnTo>
                    <a:lnTo>
                      <a:pt x="57" y="108"/>
                    </a:lnTo>
                    <a:lnTo>
                      <a:pt x="59" y="112"/>
                    </a:lnTo>
                    <a:lnTo>
                      <a:pt x="61" y="118"/>
                    </a:lnTo>
                    <a:lnTo>
                      <a:pt x="62" y="123"/>
                    </a:lnTo>
                    <a:lnTo>
                      <a:pt x="64" y="127"/>
                    </a:lnTo>
                    <a:lnTo>
                      <a:pt x="68" y="133"/>
                    </a:lnTo>
                    <a:lnTo>
                      <a:pt x="70" y="139"/>
                    </a:lnTo>
                    <a:lnTo>
                      <a:pt x="74" y="142"/>
                    </a:lnTo>
                    <a:lnTo>
                      <a:pt x="78" y="152"/>
                    </a:lnTo>
                    <a:lnTo>
                      <a:pt x="81" y="163"/>
                    </a:lnTo>
                    <a:lnTo>
                      <a:pt x="83" y="167"/>
                    </a:lnTo>
                    <a:lnTo>
                      <a:pt x="87" y="173"/>
                    </a:lnTo>
                    <a:lnTo>
                      <a:pt x="89" y="177"/>
                    </a:lnTo>
                    <a:lnTo>
                      <a:pt x="93" y="182"/>
                    </a:lnTo>
                    <a:lnTo>
                      <a:pt x="95" y="188"/>
                    </a:lnTo>
                    <a:lnTo>
                      <a:pt x="99" y="194"/>
                    </a:lnTo>
                    <a:lnTo>
                      <a:pt x="100" y="198"/>
                    </a:lnTo>
                    <a:lnTo>
                      <a:pt x="104" y="203"/>
                    </a:lnTo>
                    <a:lnTo>
                      <a:pt x="106" y="207"/>
                    </a:lnTo>
                    <a:lnTo>
                      <a:pt x="110" y="213"/>
                    </a:lnTo>
                    <a:lnTo>
                      <a:pt x="112" y="219"/>
                    </a:lnTo>
                    <a:lnTo>
                      <a:pt x="116" y="224"/>
                    </a:lnTo>
                    <a:lnTo>
                      <a:pt x="121" y="232"/>
                    </a:lnTo>
                    <a:lnTo>
                      <a:pt x="129" y="241"/>
                    </a:lnTo>
                    <a:lnTo>
                      <a:pt x="135" y="251"/>
                    </a:lnTo>
                    <a:lnTo>
                      <a:pt x="142" y="260"/>
                    </a:lnTo>
                    <a:lnTo>
                      <a:pt x="148" y="268"/>
                    </a:lnTo>
                    <a:lnTo>
                      <a:pt x="156" y="277"/>
                    </a:lnTo>
                    <a:lnTo>
                      <a:pt x="163" y="285"/>
                    </a:lnTo>
                    <a:lnTo>
                      <a:pt x="171" y="295"/>
                    </a:lnTo>
                    <a:lnTo>
                      <a:pt x="178" y="302"/>
                    </a:lnTo>
                    <a:lnTo>
                      <a:pt x="184" y="310"/>
                    </a:lnTo>
                    <a:lnTo>
                      <a:pt x="192" y="316"/>
                    </a:lnTo>
                    <a:lnTo>
                      <a:pt x="197" y="325"/>
                    </a:lnTo>
                    <a:lnTo>
                      <a:pt x="203" y="331"/>
                    </a:lnTo>
                    <a:lnTo>
                      <a:pt x="211" y="338"/>
                    </a:lnTo>
                    <a:lnTo>
                      <a:pt x="216" y="346"/>
                    </a:lnTo>
                    <a:lnTo>
                      <a:pt x="222" y="354"/>
                    </a:lnTo>
                    <a:lnTo>
                      <a:pt x="226" y="361"/>
                    </a:lnTo>
                    <a:lnTo>
                      <a:pt x="232" y="369"/>
                    </a:lnTo>
                    <a:lnTo>
                      <a:pt x="235" y="374"/>
                    </a:lnTo>
                    <a:lnTo>
                      <a:pt x="241" y="382"/>
                    </a:lnTo>
                    <a:lnTo>
                      <a:pt x="245" y="390"/>
                    </a:lnTo>
                    <a:lnTo>
                      <a:pt x="249" y="395"/>
                    </a:lnTo>
                    <a:lnTo>
                      <a:pt x="253" y="403"/>
                    </a:lnTo>
                    <a:lnTo>
                      <a:pt x="256" y="412"/>
                    </a:lnTo>
                    <a:lnTo>
                      <a:pt x="258" y="418"/>
                    </a:lnTo>
                    <a:lnTo>
                      <a:pt x="260" y="426"/>
                    </a:lnTo>
                    <a:lnTo>
                      <a:pt x="262" y="433"/>
                    </a:lnTo>
                    <a:lnTo>
                      <a:pt x="266" y="441"/>
                    </a:lnTo>
                    <a:lnTo>
                      <a:pt x="266" y="449"/>
                    </a:lnTo>
                    <a:lnTo>
                      <a:pt x="268" y="456"/>
                    </a:lnTo>
                    <a:lnTo>
                      <a:pt x="270" y="466"/>
                    </a:lnTo>
                    <a:lnTo>
                      <a:pt x="272" y="473"/>
                    </a:lnTo>
                    <a:lnTo>
                      <a:pt x="272" y="481"/>
                    </a:lnTo>
                    <a:lnTo>
                      <a:pt x="272" y="490"/>
                    </a:lnTo>
                    <a:lnTo>
                      <a:pt x="272" y="498"/>
                    </a:lnTo>
                    <a:lnTo>
                      <a:pt x="272" y="509"/>
                    </a:lnTo>
                    <a:lnTo>
                      <a:pt x="270" y="517"/>
                    </a:lnTo>
                    <a:lnTo>
                      <a:pt x="270" y="527"/>
                    </a:lnTo>
                    <a:lnTo>
                      <a:pt x="270" y="532"/>
                    </a:lnTo>
                    <a:lnTo>
                      <a:pt x="270" y="536"/>
                    </a:lnTo>
                    <a:lnTo>
                      <a:pt x="268" y="542"/>
                    </a:lnTo>
                    <a:lnTo>
                      <a:pt x="268" y="547"/>
                    </a:lnTo>
                    <a:lnTo>
                      <a:pt x="0" y="57"/>
                    </a:lnTo>
                    <a:lnTo>
                      <a:pt x="28" y="0"/>
                    </a:lnTo>
                    <a:close/>
                  </a:path>
                </a:pathLst>
              </a:custGeom>
              <a:solidFill>
                <a:srgbClr val="000000"/>
              </a:solidFill>
              <a:ln w="9525">
                <a:noFill/>
                <a:round/>
                <a:headEnd/>
                <a:tailEnd/>
              </a:ln>
            </p:spPr>
            <p:txBody>
              <a:bodyPr/>
              <a:lstStyle/>
              <a:p>
                <a:endParaRPr lang="en-US"/>
              </a:p>
            </p:txBody>
          </p:sp>
          <p:sp>
            <p:nvSpPr>
              <p:cNvPr id="10336" name="Freeform 242"/>
              <p:cNvSpPr>
                <a:spLocks/>
              </p:cNvSpPr>
              <p:nvPr/>
            </p:nvSpPr>
            <p:spPr bwMode="auto">
              <a:xfrm>
                <a:off x="2220" y="2195"/>
                <a:ext cx="114" cy="199"/>
              </a:xfrm>
              <a:custGeom>
                <a:avLst/>
                <a:gdLst>
                  <a:gd name="T0" fmla="*/ 16 w 226"/>
                  <a:gd name="T1" fmla="*/ 4 h 399"/>
                  <a:gd name="T2" fmla="*/ 10 w 226"/>
                  <a:gd name="T3" fmla="*/ 14 h 399"/>
                  <a:gd name="T4" fmla="*/ 3 w 226"/>
                  <a:gd name="T5" fmla="*/ 24 h 399"/>
                  <a:gd name="T6" fmla="*/ 0 w 226"/>
                  <a:gd name="T7" fmla="*/ 35 h 399"/>
                  <a:gd name="T8" fmla="*/ 7 w 226"/>
                  <a:gd name="T9" fmla="*/ 42 h 399"/>
                  <a:gd name="T10" fmla="*/ 16 w 226"/>
                  <a:gd name="T11" fmla="*/ 46 h 399"/>
                  <a:gd name="T12" fmla="*/ 25 w 226"/>
                  <a:gd name="T13" fmla="*/ 53 h 399"/>
                  <a:gd name="T14" fmla="*/ 33 w 226"/>
                  <a:gd name="T15" fmla="*/ 61 h 399"/>
                  <a:gd name="T16" fmla="*/ 38 w 226"/>
                  <a:gd name="T17" fmla="*/ 68 h 399"/>
                  <a:gd name="T18" fmla="*/ 34 w 226"/>
                  <a:gd name="T19" fmla="*/ 72 h 399"/>
                  <a:gd name="T20" fmla="*/ 31 w 226"/>
                  <a:gd name="T21" fmla="*/ 80 h 399"/>
                  <a:gd name="T22" fmla="*/ 27 w 226"/>
                  <a:gd name="T23" fmla="*/ 88 h 399"/>
                  <a:gd name="T24" fmla="*/ 24 w 226"/>
                  <a:gd name="T25" fmla="*/ 98 h 399"/>
                  <a:gd name="T26" fmla="*/ 21 w 226"/>
                  <a:gd name="T27" fmla="*/ 108 h 399"/>
                  <a:gd name="T28" fmla="*/ 20 w 226"/>
                  <a:gd name="T29" fmla="*/ 118 h 399"/>
                  <a:gd name="T30" fmla="*/ 20 w 226"/>
                  <a:gd name="T31" fmla="*/ 130 h 399"/>
                  <a:gd name="T32" fmla="*/ 23 w 226"/>
                  <a:gd name="T33" fmla="*/ 141 h 399"/>
                  <a:gd name="T34" fmla="*/ 30 w 226"/>
                  <a:gd name="T35" fmla="*/ 153 h 399"/>
                  <a:gd name="T36" fmla="*/ 38 w 226"/>
                  <a:gd name="T37" fmla="*/ 163 h 399"/>
                  <a:gd name="T38" fmla="*/ 47 w 226"/>
                  <a:gd name="T39" fmla="*/ 172 h 399"/>
                  <a:gd name="T40" fmla="*/ 58 w 226"/>
                  <a:gd name="T41" fmla="*/ 179 h 399"/>
                  <a:gd name="T42" fmla="*/ 67 w 226"/>
                  <a:gd name="T43" fmla="*/ 184 h 399"/>
                  <a:gd name="T44" fmla="*/ 78 w 226"/>
                  <a:gd name="T45" fmla="*/ 189 h 399"/>
                  <a:gd name="T46" fmla="*/ 87 w 226"/>
                  <a:gd name="T47" fmla="*/ 193 h 399"/>
                  <a:gd name="T48" fmla="*/ 96 w 226"/>
                  <a:gd name="T49" fmla="*/ 195 h 399"/>
                  <a:gd name="T50" fmla="*/ 108 w 226"/>
                  <a:gd name="T51" fmla="*/ 198 h 399"/>
                  <a:gd name="T52" fmla="*/ 114 w 226"/>
                  <a:gd name="T53" fmla="*/ 199 h 399"/>
                  <a:gd name="T54" fmla="*/ 110 w 226"/>
                  <a:gd name="T55" fmla="*/ 193 h 399"/>
                  <a:gd name="T56" fmla="*/ 106 w 226"/>
                  <a:gd name="T57" fmla="*/ 187 h 399"/>
                  <a:gd name="T58" fmla="*/ 101 w 226"/>
                  <a:gd name="T59" fmla="*/ 177 h 399"/>
                  <a:gd name="T60" fmla="*/ 96 w 226"/>
                  <a:gd name="T61" fmla="*/ 167 h 399"/>
                  <a:gd name="T62" fmla="*/ 90 w 226"/>
                  <a:gd name="T63" fmla="*/ 154 h 399"/>
                  <a:gd name="T64" fmla="*/ 83 w 226"/>
                  <a:gd name="T65" fmla="*/ 143 h 399"/>
                  <a:gd name="T66" fmla="*/ 79 w 226"/>
                  <a:gd name="T67" fmla="*/ 132 h 399"/>
                  <a:gd name="T68" fmla="*/ 74 w 226"/>
                  <a:gd name="T69" fmla="*/ 122 h 399"/>
                  <a:gd name="T70" fmla="*/ 70 w 226"/>
                  <a:gd name="T71" fmla="*/ 114 h 399"/>
                  <a:gd name="T72" fmla="*/ 69 w 226"/>
                  <a:gd name="T73" fmla="*/ 108 h 399"/>
                  <a:gd name="T74" fmla="*/ 66 w 226"/>
                  <a:gd name="T75" fmla="*/ 97 h 399"/>
                  <a:gd name="T76" fmla="*/ 64 w 226"/>
                  <a:gd name="T77" fmla="*/ 89 h 399"/>
                  <a:gd name="T78" fmla="*/ 61 w 226"/>
                  <a:gd name="T79" fmla="*/ 79 h 399"/>
                  <a:gd name="T80" fmla="*/ 56 w 226"/>
                  <a:gd name="T81" fmla="*/ 69 h 399"/>
                  <a:gd name="T82" fmla="*/ 52 w 226"/>
                  <a:gd name="T83" fmla="*/ 58 h 399"/>
                  <a:gd name="T84" fmla="*/ 49 w 226"/>
                  <a:gd name="T85" fmla="*/ 48 h 399"/>
                  <a:gd name="T86" fmla="*/ 45 w 226"/>
                  <a:gd name="T87" fmla="*/ 39 h 399"/>
                  <a:gd name="T88" fmla="*/ 41 w 226"/>
                  <a:gd name="T89" fmla="*/ 30 h 399"/>
                  <a:gd name="T90" fmla="*/ 38 w 226"/>
                  <a:gd name="T91" fmla="*/ 22 h 399"/>
                  <a:gd name="T92" fmla="*/ 31 w 226"/>
                  <a:gd name="T93" fmla="*/ 11 h 399"/>
                  <a:gd name="T94" fmla="*/ 23 w 226"/>
                  <a:gd name="T95" fmla="*/ 0 h 39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6"/>
                  <a:gd name="T145" fmla="*/ 0 h 399"/>
                  <a:gd name="T146" fmla="*/ 226 w 226"/>
                  <a:gd name="T147" fmla="*/ 399 h 39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6" h="399">
                    <a:moveTo>
                      <a:pt x="44" y="0"/>
                    </a:moveTo>
                    <a:lnTo>
                      <a:pt x="40" y="1"/>
                    </a:lnTo>
                    <a:lnTo>
                      <a:pt x="32" y="9"/>
                    </a:lnTo>
                    <a:lnTo>
                      <a:pt x="28" y="15"/>
                    </a:lnTo>
                    <a:lnTo>
                      <a:pt x="23" y="20"/>
                    </a:lnTo>
                    <a:lnTo>
                      <a:pt x="19" y="28"/>
                    </a:lnTo>
                    <a:lnTo>
                      <a:pt x="15" y="36"/>
                    </a:lnTo>
                    <a:lnTo>
                      <a:pt x="9" y="41"/>
                    </a:lnTo>
                    <a:lnTo>
                      <a:pt x="6" y="49"/>
                    </a:lnTo>
                    <a:lnTo>
                      <a:pt x="2" y="57"/>
                    </a:lnTo>
                    <a:lnTo>
                      <a:pt x="2" y="64"/>
                    </a:lnTo>
                    <a:lnTo>
                      <a:pt x="0" y="70"/>
                    </a:lnTo>
                    <a:lnTo>
                      <a:pt x="4" y="76"/>
                    </a:lnTo>
                    <a:lnTo>
                      <a:pt x="8" y="79"/>
                    </a:lnTo>
                    <a:lnTo>
                      <a:pt x="13" y="85"/>
                    </a:lnTo>
                    <a:lnTo>
                      <a:pt x="21" y="87"/>
                    </a:lnTo>
                    <a:lnTo>
                      <a:pt x="27" y="89"/>
                    </a:lnTo>
                    <a:lnTo>
                      <a:pt x="32" y="93"/>
                    </a:lnTo>
                    <a:lnTo>
                      <a:pt x="38" y="98"/>
                    </a:lnTo>
                    <a:lnTo>
                      <a:pt x="44" y="102"/>
                    </a:lnTo>
                    <a:lnTo>
                      <a:pt x="49" y="106"/>
                    </a:lnTo>
                    <a:lnTo>
                      <a:pt x="53" y="112"/>
                    </a:lnTo>
                    <a:lnTo>
                      <a:pt x="59" y="116"/>
                    </a:lnTo>
                    <a:lnTo>
                      <a:pt x="65" y="123"/>
                    </a:lnTo>
                    <a:lnTo>
                      <a:pt x="72" y="129"/>
                    </a:lnTo>
                    <a:lnTo>
                      <a:pt x="74" y="135"/>
                    </a:lnTo>
                    <a:lnTo>
                      <a:pt x="76" y="136"/>
                    </a:lnTo>
                    <a:lnTo>
                      <a:pt x="74" y="136"/>
                    </a:lnTo>
                    <a:lnTo>
                      <a:pt x="72" y="138"/>
                    </a:lnTo>
                    <a:lnTo>
                      <a:pt x="68" y="144"/>
                    </a:lnTo>
                    <a:lnTo>
                      <a:pt x="65" y="152"/>
                    </a:lnTo>
                    <a:lnTo>
                      <a:pt x="63" y="155"/>
                    </a:lnTo>
                    <a:lnTo>
                      <a:pt x="61" y="161"/>
                    </a:lnTo>
                    <a:lnTo>
                      <a:pt x="57" y="167"/>
                    </a:lnTo>
                    <a:lnTo>
                      <a:pt x="55" y="171"/>
                    </a:lnTo>
                    <a:lnTo>
                      <a:pt x="53" y="176"/>
                    </a:lnTo>
                    <a:lnTo>
                      <a:pt x="49" y="182"/>
                    </a:lnTo>
                    <a:lnTo>
                      <a:pt x="49" y="190"/>
                    </a:lnTo>
                    <a:lnTo>
                      <a:pt x="47" y="197"/>
                    </a:lnTo>
                    <a:lnTo>
                      <a:pt x="46" y="201"/>
                    </a:lnTo>
                    <a:lnTo>
                      <a:pt x="44" y="209"/>
                    </a:lnTo>
                    <a:lnTo>
                      <a:pt x="42" y="216"/>
                    </a:lnTo>
                    <a:lnTo>
                      <a:pt x="42" y="224"/>
                    </a:lnTo>
                    <a:lnTo>
                      <a:pt x="40" y="230"/>
                    </a:lnTo>
                    <a:lnTo>
                      <a:pt x="40" y="237"/>
                    </a:lnTo>
                    <a:lnTo>
                      <a:pt x="40" y="245"/>
                    </a:lnTo>
                    <a:lnTo>
                      <a:pt x="40" y="252"/>
                    </a:lnTo>
                    <a:lnTo>
                      <a:pt x="40" y="260"/>
                    </a:lnTo>
                    <a:lnTo>
                      <a:pt x="42" y="268"/>
                    </a:lnTo>
                    <a:lnTo>
                      <a:pt x="44" y="275"/>
                    </a:lnTo>
                    <a:lnTo>
                      <a:pt x="46" y="283"/>
                    </a:lnTo>
                    <a:lnTo>
                      <a:pt x="49" y="290"/>
                    </a:lnTo>
                    <a:lnTo>
                      <a:pt x="53" y="298"/>
                    </a:lnTo>
                    <a:lnTo>
                      <a:pt x="59" y="306"/>
                    </a:lnTo>
                    <a:lnTo>
                      <a:pt x="65" y="313"/>
                    </a:lnTo>
                    <a:lnTo>
                      <a:pt x="70" y="321"/>
                    </a:lnTo>
                    <a:lnTo>
                      <a:pt x="76" y="327"/>
                    </a:lnTo>
                    <a:lnTo>
                      <a:pt x="80" y="332"/>
                    </a:lnTo>
                    <a:lnTo>
                      <a:pt x="87" y="338"/>
                    </a:lnTo>
                    <a:lnTo>
                      <a:pt x="93" y="344"/>
                    </a:lnTo>
                    <a:lnTo>
                      <a:pt x="101" y="349"/>
                    </a:lnTo>
                    <a:lnTo>
                      <a:pt x="106" y="353"/>
                    </a:lnTo>
                    <a:lnTo>
                      <a:pt x="114" y="359"/>
                    </a:lnTo>
                    <a:lnTo>
                      <a:pt x="120" y="363"/>
                    </a:lnTo>
                    <a:lnTo>
                      <a:pt x="127" y="367"/>
                    </a:lnTo>
                    <a:lnTo>
                      <a:pt x="133" y="368"/>
                    </a:lnTo>
                    <a:lnTo>
                      <a:pt x="141" y="372"/>
                    </a:lnTo>
                    <a:lnTo>
                      <a:pt x="146" y="376"/>
                    </a:lnTo>
                    <a:lnTo>
                      <a:pt x="154" y="378"/>
                    </a:lnTo>
                    <a:lnTo>
                      <a:pt x="160" y="382"/>
                    </a:lnTo>
                    <a:lnTo>
                      <a:pt x="167" y="386"/>
                    </a:lnTo>
                    <a:lnTo>
                      <a:pt x="173" y="386"/>
                    </a:lnTo>
                    <a:lnTo>
                      <a:pt x="179" y="387"/>
                    </a:lnTo>
                    <a:lnTo>
                      <a:pt x="182" y="389"/>
                    </a:lnTo>
                    <a:lnTo>
                      <a:pt x="190" y="391"/>
                    </a:lnTo>
                    <a:lnTo>
                      <a:pt x="200" y="393"/>
                    </a:lnTo>
                    <a:lnTo>
                      <a:pt x="209" y="395"/>
                    </a:lnTo>
                    <a:lnTo>
                      <a:pt x="215" y="397"/>
                    </a:lnTo>
                    <a:lnTo>
                      <a:pt x="220" y="397"/>
                    </a:lnTo>
                    <a:lnTo>
                      <a:pt x="224" y="397"/>
                    </a:lnTo>
                    <a:lnTo>
                      <a:pt x="226" y="399"/>
                    </a:lnTo>
                    <a:lnTo>
                      <a:pt x="224" y="395"/>
                    </a:lnTo>
                    <a:lnTo>
                      <a:pt x="220" y="391"/>
                    </a:lnTo>
                    <a:lnTo>
                      <a:pt x="219" y="387"/>
                    </a:lnTo>
                    <a:lnTo>
                      <a:pt x="217" y="384"/>
                    </a:lnTo>
                    <a:lnTo>
                      <a:pt x="213" y="378"/>
                    </a:lnTo>
                    <a:lnTo>
                      <a:pt x="211" y="374"/>
                    </a:lnTo>
                    <a:lnTo>
                      <a:pt x="209" y="367"/>
                    </a:lnTo>
                    <a:lnTo>
                      <a:pt x="205" y="361"/>
                    </a:lnTo>
                    <a:lnTo>
                      <a:pt x="201" y="355"/>
                    </a:lnTo>
                    <a:lnTo>
                      <a:pt x="198" y="348"/>
                    </a:lnTo>
                    <a:lnTo>
                      <a:pt x="194" y="340"/>
                    </a:lnTo>
                    <a:lnTo>
                      <a:pt x="190" y="334"/>
                    </a:lnTo>
                    <a:lnTo>
                      <a:pt x="186" y="327"/>
                    </a:lnTo>
                    <a:lnTo>
                      <a:pt x="182" y="319"/>
                    </a:lnTo>
                    <a:lnTo>
                      <a:pt x="179" y="309"/>
                    </a:lnTo>
                    <a:lnTo>
                      <a:pt x="175" y="302"/>
                    </a:lnTo>
                    <a:lnTo>
                      <a:pt x="169" y="294"/>
                    </a:lnTo>
                    <a:lnTo>
                      <a:pt x="165" y="287"/>
                    </a:lnTo>
                    <a:lnTo>
                      <a:pt x="162" y="279"/>
                    </a:lnTo>
                    <a:lnTo>
                      <a:pt x="158" y="271"/>
                    </a:lnTo>
                    <a:lnTo>
                      <a:pt x="156" y="264"/>
                    </a:lnTo>
                    <a:lnTo>
                      <a:pt x="152" y="258"/>
                    </a:lnTo>
                    <a:lnTo>
                      <a:pt x="148" y="251"/>
                    </a:lnTo>
                    <a:lnTo>
                      <a:pt x="146" y="245"/>
                    </a:lnTo>
                    <a:lnTo>
                      <a:pt x="143" y="237"/>
                    </a:lnTo>
                    <a:lnTo>
                      <a:pt x="143" y="233"/>
                    </a:lnTo>
                    <a:lnTo>
                      <a:pt x="139" y="228"/>
                    </a:lnTo>
                    <a:lnTo>
                      <a:pt x="139" y="224"/>
                    </a:lnTo>
                    <a:lnTo>
                      <a:pt x="137" y="220"/>
                    </a:lnTo>
                    <a:lnTo>
                      <a:pt x="137" y="216"/>
                    </a:lnTo>
                    <a:lnTo>
                      <a:pt x="135" y="209"/>
                    </a:lnTo>
                    <a:lnTo>
                      <a:pt x="133" y="199"/>
                    </a:lnTo>
                    <a:lnTo>
                      <a:pt x="131" y="195"/>
                    </a:lnTo>
                    <a:lnTo>
                      <a:pt x="129" y="190"/>
                    </a:lnTo>
                    <a:lnTo>
                      <a:pt x="127" y="184"/>
                    </a:lnTo>
                    <a:lnTo>
                      <a:pt x="127" y="178"/>
                    </a:lnTo>
                    <a:lnTo>
                      <a:pt x="124" y="173"/>
                    </a:lnTo>
                    <a:lnTo>
                      <a:pt x="122" y="167"/>
                    </a:lnTo>
                    <a:lnTo>
                      <a:pt x="120" y="159"/>
                    </a:lnTo>
                    <a:lnTo>
                      <a:pt x="118" y="154"/>
                    </a:lnTo>
                    <a:lnTo>
                      <a:pt x="114" y="146"/>
                    </a:lnTo>
                    <a:lnTo>
                      <a:pt x="112" y="138"/>
                    </a:lnTo>
                    <a:lnTo>
                      <a:pt x="110" y="133"/>
                    </a:lnTo>
                    <a:lnTo>
                      <a:pt x="108" y="125"/>
                    </a:lnTo>
                    <a:lnTo>
                      <a:pt x="104" y="117"/>
                    </a:lnTo>
                    <a:lnTo>
                      <a:pt x="103" y="112"/>
                    </a:lnTo>
                    <a:lnTo>
                      <a:pt x="101" y="104"/>
                    </a:lnTo>
                    <a:lnTo>
                      <a:pt x="97" y="97"/>
                    </a:lnTo>
                    <a:lnTo>
                      <a:pt x="95" y="91"/>
                    </a:lnTo>
                    <a:lnTo>
                      <a:pt x="91" y="85"/>
                    </a:lnTo>
                    <a:lnTo>
                      <a:pt x="89" y="79"/>
                    </a:lnTo>
                    <a:lnTo>
                      <a:pt x="87" y="74"/>
                    </a:lnTo>
                    <a:lnTo>
                      <a:pt x="84" y="66"/>
                    </a:lnTo>
                    <a:lnTo>
                      <a:pt x="82" y="60"/>
                    </a:lnTo>
                    <a:lnTo>
                      <a:pt x="80" y="57"/>
                    </a:lnTo>
                    <a:lnTo>
                      <a:pt x="78" y="53"/>
                    </a:lnTo>
                    <a:lnTo>
                      <a:pt x="76" y="45"/>
                    </a:lnTo>
                    <a:lnTo>
                      <a:pt x="72" y="39"/>
                    </a:lnTo>
                    <a:lnTo>
                      <a:pt x="66" y="30"/>
                    </a:lnTo>
                    <a:lnTo>
                      <a:pt x="61" y="22"/>
                    </a:lnTo>
                    <a:lnTo>
                      <a:pt x="55" y="15"/>
                    </a:lnTo>
                    <a:lnTo>
                      <a:pt x="51" y="9"/>
                    </a:lnTo>
                    <a:lnTo>
                      <a:pt x="46" y="1"/>
                    </a:lnTo>
                    <a:lnTo>
                      <a:pt x="44" y="0"/>
                    </a:lnTo>
                    <a:close/>
                  </a:path>
                </a:pathLst>
              </a:custGeom>
              <a:solidFill>
                <a:srgbClr val="FF1FC7"/>
              </a:solidFill>
              <a:ln w="9525">
                <a:noFill/>
                <a:round/>
                <a:headEnd/>
                <a:tailEnd/>
              </a:ln>
            </p:spPr>
            <p:txBody>
              <a:bodyPr/>
              <a:lstStyle/>
              <a:p>
                <a:endParaRPr lang="en-US"/>
              </a:p>
            </p:txBody>
          </p:sp>
          <p:sp>
            <p:nvSpPr>
              <p:cNvPr id="10337" name="Freeform 243"/>
              <p:cNvSpPr>
                <a:spLocks/>
              </p:cNvSpPr>
              <p:nvPr/>
            </p:nvSpPr>
            <p:spPr bwMode="auto">
              <a:xfrm>
                <a:off x="1968" y="2505"/>
                <a:ext cx="442" cy="336"/>
              </a:xfrm>
              <a:custGeom>
                <a:avLst/>
                <a:gdLst>
                  <a:gd name="T0" fmla="*/ 440 w 884"/>
                  <a:gd name="T1" fmla="*/ 39 h 674"/>
                  <a:gd name="T2" fmla="*/ 442 w 884"/>
                  <a:gd name="T3" fmla="*/ 58 h 674"/>
                  <a:gd name="T4" fmla="*/ 442 w 884"/>
                  <a:gd name="T5" fmla="*/ 79 h 674"/>
                  <a:gd name="T6" fmla="*/ 440 w 884"/>
                  <a:gd name="T7" fmla="*/ 101 h 674"/>
                  <a:gd name="T8" fmla="*/ 437 w 884"/>
                  <a:gd name="T9" fmla="*/ 124 h 674"/>
                  <a:gd name="T10" fmla="*/ 430 w 884"/>
                  <a:gd name="T11" fmla="*/ 146 h 674"/>
                  <a:gd name="T12" fmla="*/ 422 w 884"/>
                  <a:gd name="T13" fmla="*/ 168 h 674"/>
                  <a:gd name="T14" fmla="*/ 414 w 884"/>
                  <a:gd name="T15" fmla="*/ 192 h 674"/>
                  <a:gd name="T16" fmla="*/ 402 w 884"/>
                  <a:gd name="T17" fmla="*/ 213 h 674"/>
                  <a:gd name="T18" fmla="*/ 389 w 884"/>
                  <a:gd name="T19" fmla="*/ 234 h 674"/>
                  <a:gd name="T20" fmla="*/ 374 w 884"/>
                  <a:gd name="T21" fmla="*/ 254 h 674"/>
                  <a:gd name="T22" fmla="*/ 358 w 884"/>
                  <a:gd name="T23" fmla="*/ 273 h 674"/>
                  <a:gd name="T24" fmla="*/ 341 w 884"/>
                  <a:gd name="T25" fmla="*/ 289 h 674"/>
                  <a:gd name="T26" fmla="*/ 321 w 884"/>
                  <a:gd name="T27" fmla="*/ 304 h 674"/>
                  <a:gd name="T28" fmla="*/ 301 w 884"/>
                  <a:gd name="T29" fmla="*/ 316 h 674"/>
                  <a:gd name="T30" fmla="*/ 279 w 884"/>
                  <a:gd name="T31" fmla="*/ 326 h 674"/>
                  <a:gd name="T32" fmla="*/ 264 w 884"/>
                  <a:gd name="T33" fmla="*/ 329 h 674"/>
                  <a:gd name="T34" fmla="*/ 249 w 884"/>
                  <a:gd name="T35" fmla="*/ 332 h 674"/>
                  <a:gd name="T36" fmla="*/ 232 w 884"/>
                  <a:gd name="T37" fmla="*/ 334 h 674"/>
                  <a:gd name="T38" fmla="*/ 213 w 884"/>
                  <a:gd name="T39" fmla="*/ 335 h 674"/>
                  <a:gd name="T40" fmla="*/ 193 w 884"/>
                  <a:gd name="T41" fmla="*/ 336 h 674"/>
                  <a:gd name="T42" fmla="*/ 172 w 884"/>
                  <a:gd name="T43" fmla="*/ 336 h 674"/>
                  <a:gd name="T44" fmla="*/ 151 w 884"/>
                  <a:gd name="T45" fmla="*/ 335 h 674"/>
                  <a:gd name="T46" fmla="*/ 129 w 884"/>
                  <a:gd name="T47" fmla="*/ 335 h 674"/>
                  <a:gd name="T48" fmla="*/ 108 w 884"/>
                  <a:gd name="T49" fmla="*/ 333 h 674"/>
                  <a:gd name="T50" fmla="*/ 87 w 884"/>
                  <a:gd name="T51" fmla="*/ 332 h 674"/>
                  <a:gd name="T52" fmla="*/ 67 w 884"/>
                  <a:gd name="T53" fmla="*/ 331 h 674"/>
                  <a:gd name="T54" fmla="*/ 50 w 884"/>
                  <a:gd name="T55" fmla="*/ 330 h 674"/>
                  <a:gd name="T56" fmla="*/ 35 w 884"/>
                  <a:gd name="T57" fmla="*/ 328 h 674"/>
                  <a:gd name="T58" fmla="*/ 21 w 884"/>
                  <a:gd name="T59" fmla="*/ 327 h 674"/>
                  <a:gd name="T60" fmla="*/ 12 w 884"/>
                  <a:gd name="T61" fmla="*/ 327 h 674"/>
                  <a:gd name="T62" fmla="*/ 0 w 884"/>
                  <a:gd name="T63" fmla="*/ 307 h 674"/>
                  <a:gd name="T64" fmla="*/ 315 w 884"/>
                  <a:gd name="T65" fmla="*/ 296 h 674"/>
                  <a:gd name="T66" fmla="*/ 329 w 884"/>
                  <a:gd name="T67" fmla="*/ 284 h 674"/>
                  <a:gd name="T68" fmla="*/ 343 w 884"/>
                  <a:gd name="T69" fmla="*/ 269 h 674"/>
                  <a:gd name="T70" fmla="*/ 354 w 884"/>
                  <a:gd name="T71" fmla="*/ 253 h 674"/>
                  <a:gd name="T72" fmla="*/ 363 w 884"/>
                  <a:gd name="T73" fmla="*/ 235 h 674"/>
                  <a:gd name="T74" fmla="*/ 372 w 884"/>
                  <a:gd name="T75" fmla="*/ 214 h 674"/>
                  <a:gd name="T76" fmla="*/ 379 w 884"/>
                  <a:gd name="T77" fmla="*/ 194 h 674"/>
                  <a:gd name="T78" fmla="*/ 385 w 884"/>
                  <a:gd name="T79" fmla="*/ 172 h 674"/>
                  <a:gd name="T80" fmla="*/ 390 w 884"/>
                  <a:gd name="T81" fmla="*/ 150 h 674"/>
                  <a:gd name="T82" fmla="*/ 395 w 884"/>
                  <a:gd name="T83" fmla="*/ 127 h 674"/>
                  <a:gd name="T84" fmla="*/ 399 w 884"/>
                  <a:gd name="T85" fmla="*/ 105 h 674"/>
                  <a:gd name="T86" fmla="*/ 402 w 884"/>
                  <a:gd name="T87" fmla="*/ 83 h 674"/>
                  <a:gd name="T88" fmla="*/ 404 w 884"/>
                  <a:gd name="T89" fmla="*/ 62 h 674"/>
                  <a:gd name="T90" fmla="*/ 407 w 884"/>
                  <a:gd name="T91" fmla="*/ 41 h 674"/>
                  <a:gd name="T92" fmla="*/ 409 w 884"/>
                  <a:gd name="T93" fmla="*/ 21 h 674"/>
                  <a:gd name="T94" fmla="*/ 411 w 884"/>
                  <a:gd name="T95" fmla="*/ 4 h 6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84"/>
                  <a:gd name="T145" fmla="*/ 0 h 674"/>
                  <a:gd name="T146" fmla="*/ 884 w 884"/>
                  <a:gd name="T147" fmla="*/ 674 h 6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84" h="674">
                    <a:moveTo>
                      <a:pt x="875" y="52"/>
                    </a:moveTo>
                    <a:lnTo>
                      <a:pt x="877" y="59"/>
                    </a:lnTo>
                    <a:lnTo>
                      <a:pt x="877" y="69"/>
                    </a:lnTo>
                    <a:lnTo>
                      <a:pt x="879" y="78"/>
                    </a:lnTo>
                    <a:lnTo>
                      <a:pt x="880" y="88"/>
                    </a:lnTo>
                    <a:lnTo>
                      <a:pt x="882" y="95"/>
                    </a:lnTo>
                    <a:lnTo>
                      <a:pt x="882" y="107"/>
                    </a:lnTo>
                    <a:lnTo>
                      <a:pt x="884" y="116"/>
                    </a:lnTo>
                    <a:lnTo>
                      <a:pt x="884" y="128"/>
                    </a:lnTo>
                    <a:lnTo>
                      <a:pt x="884" y="137"/>
                    </a:lnTo>
                    <a:lnTo>
                      <a:pt x="884" y="147"/>
                    </a:lnTo>
                    <a:lnTo>
                      <a:pt x="884" y="158"/>
                    </a:lnTo>
                    <a:lnTo>
                      <a:pt x="884" y="168"/>
                    </a:lnTo>
                    <a:lnTo>
                      <a:pt x="882" y="179"/>
                    </a:lnTo>
                    <a:lnTo>
                      <a:pt x="880" y="191"/>
                    </a:lnTo>
                    <a:lnTo>
                      <a:pt x="880" y="202"/>
                    </a:lnTo>
                    <a:lnTo>
                      <a:pt x="879" y="213"/>
                    </a:lnTo>
                    <a:lnTo>
                      <a:pt x="877" y="225"/>
                    </a:lnTo>
                    <a:lnTo>
                      <a:pt x="875" y="236"/>
                    </a:lnTo>
                    <a:lnTo>
                      <a:pt x="873" y="248"/>
                    </a:lnTo>
                    <a:lnTo>
                      <a:pt x="871" y="257"/>
                    </a:lnTo>
                    <a:lnTo>
                      <a:pt x="867" y="269"/>
                    </a:lnTo>
                    <a:lnTo>
                      <a:pt x="863" y="280"/>
                    </a:lnTo>
                    <a:lnTo>
                      <a:pt x="860" y="293"/>
                    </a:lnTo>
                    <a:lnTo>
                      <a:pt x="858" y="305"/>
                    </a:lnTo>
                    <a:lnTo>
                      <a:pt x="852" y="316"/>
                    </a:lnTo>
                    <a:lnTo>
                      <a:pt x="850" y="327"/>
                    </a:lnTo>
                    <a:lnTo>
                      <a:pt x="844" y="337"/>
                    </a:lnTo>
                    <a:lnTo>
                      <a:pt x="841" y="350"/>
                    </a:lnTo>
                    <a:lnTo>
                      <a:pt x="837" y="362"/>
                    </a:lnTo>
                    <a:lnTo>
                      <a:pt x="831" y="373"/>
                    </a:lnTo>
                    <a:lnTo>
                      <a:pt x="827" y="385"/>
                    </a:lnTo>
                    <a:lnTo>
                      <a:pt x="822" y="396"/>
                    </a:lnTo>
                    <a:lnTo>
                      <a:pt x="816" y="405"/>
                    </a:lnTo>
                    <a:lnTo>
                      <a:pt x="810" y="417"/>
                    </a:lnTo>
                    <a:lnTo>
                      <a:pt x="804" y="428"/>
                    </a:lnTo>
                    <a:lnTo>
                      <a:pt x="799" y="440"/>
                    </a:lnTo>
                    <a:lnTo>
                      <a:pt x="791" y="449"/>
                    </a:lnTo>
                    <a:lnTo>
                      <a:pt x="784" y="461"/>
                    </a:lnTo>
                    <a:lnTo>
                      <a:pt x="778" y="470"/>
                    </a:lnTo>
                    <a:lnTo>
                      <a:pt x="770" y="481"/>
                    </a:lnTo>
                    <a:lnTo>
                      <a:pt x="765" y="491"/>
                    </a:lnTo>
                    <a:lnTo>
                      <a:pt x="757" y="501"/>
                    </a:lnTo>
                    <a:lnTo>
                      <a:pt x="747" y="510"/>
                    </a:lnTo>
                    <a:lnTo>
                      <a:pt x="742" y="520"/>
                    </a:lnTo>
                    <a:lnTo>
                      <a:pt x="732" y="529"/>
                    </a:lnTo>
                    <a:lnTo>
                      <a:pt x="725" y="539"/>
                    </a:lnTo>
                    <a:lnTo>
                      <a:pt x="715" y="548"/>
                    </a:lnTo>
                    <a:lnTo>
                      <a:pt x="709" y="558"/>
                    </a:lnTo>
                    <a:lnTo>
                      <a:pt x="698" y="563"/>
                    </a:lnTo>
                    <a:lnTo>
                      <a:pt x="690" y="573"/>
                    </a:lnTo>
                    <a:lnTo>
                      <a:pt x="681" y="580"/>
                    </a:lnTo>
                    <a:lnTo>
                      <a:pt x="671" y="588"/>
                    </a:lnTo>
                    <a:lnTo>
                      <a:pt x="662" y="596"/>
                    </a:lnTo>
                    <a:lnTo>
                      <a:pt x="652" y="603"/>
                    </a:lnTo>
                    <a:lnTo>
                      <a:pt x="641" y="609"/>
                    </a:lnTo>
                    <a:lnTo>
                      <a:pt x="633" y="617"/>
                    </a:lnTo>
                    <a:lnTo>
                      <a:pt x="622" y="622"/>
                    </a:lnTo>
                    <a:lnTo>
                      <a:pt x="610" y="628"/>
                    </a:lnTo>
                    <a:lnTo>
                      <a:pt x="601" y="634"/>
                    </a:lnTo>
                    <a:lnTo>
                      <a:pt x="590" y="639"/>
                    </a:lnTo>
                    <a:lnTo>
                      <a:pt x="578" y="645"/>
                    </a:lnTo>
                    <a:lnTo>
                      <a:pt x="569" y="649"/>
                    </a:lnTo>
                    <a:lnTo>
                      <a:pt x="557" y="653"/>
                    </a:lnTo>
                    <a:lnTo>
                      <a:pt x="546" y="658"/>
                    </a:lnTo>
                    <a:lnTo>
                      <a:pt x="540" y="658"/>
                    </a:lnTo>
                    <a:lnTo>
                      <a:pt x="533" y="660"/>
                    </a:lnTo>
                    <a:lnTo>
                      <a:pt x="527" y="660"/>
                    </a:lnTo>
                    <a:lnTo>
                      <a:pt x="521" y="662"/>
                    </a:lnTo>
                    <a:lnTo>
                      <a:pt x="514" y="664"/>
                    </a:lnTo>
                    <a:lnTo>
                      <a:pt x="506" y="664"/>
                    </a:lnTo>
                    <a:lnTo>
                      <a:pt x="498" y="666"/>
                    </a:lnTo>
                    <a:lnTo>
                      <a:pt x="491" y="668"/>
                    </a:lnTo>
                    <a:lnTo>
                      <a:pt x="481" y="668"/>
                    </a:lnTo>
                    <a:lnTo>
                      <a:pt x="474" y="668"/>
                    </a:lnTo>
                    <a:lnTo>
                      <a:pt x="464" y="670"/>
                    </a:lnTo>
                    <a:lnTo>
                      <a:pt x="455" y="670"/>
                    </a:lnTo>
                    <a:lnTo>
                      <a:pt x="445" y="670"/>
                    </a:lnTo>
                    <a:lnTo>
                      <a:pt x="436" y="672"/>
                    </a:lnTo>
                    <a:lnTo>
                      <a:pt x="426" y="672"/>
                    </a:lnTo>
                    <a:lnTo>
                      <a:pt x="418" y="674"/>
                    </a:lnTo>
                    <a:lnTo>
                      <a:pt x="407" y="674"/>
                    </a:lnTo>
                    <a:lnTo>
                      <a:pt x="396" y="674"/>
                    </a:lnTo>
                    <a:lnTo>
                      <a:pt x="386" y="674"/>
                    </a:lnTo>
                    <a:lnTo>
                      <a:pt x="377" y="674"/>
                    </a:lnTo>
                    <a:lnTo>
                      <a:pt x="365" y="674"/>
                    </a:lnTo>
                    <a:lnTo>
                      <a:pt x="356" y="674"/>
                    </a:lnTo>
                    <a:lnTo>
                      <a:pt x="344" y="674"/>
                    </a:lnTo>
                    <a:lnTo>
                      <a:pt x="335" y="674"/>
                    </a:lnTo>
                    <a:lnTo>
                      <a:pt x="323" y="672"/>
                    </a:lnTo>
                    <a:lnTo>
                      <a:pt x="312" y="672"/>
                    </a:lnTo>
                    <a:lnTo>
                      <a:pt x="301" y="672"/>
                    </a:lnTo>
                    <a:lnTo>
                      <a:pt x="289" y="672"/>
                    </a:lnTo>
                    <a:lnTo>
                      <a:pt x="280" y="672"/>
                    </a:lnTo>
                    <a:lnTo>
                      <a:pt x="268" y="672"/>
                    </a:lnTo>
                    <a:lnTo>
                      <a:pt x="257" y="672"/>
                    </a:lnTo>
                    <a:lnTo>
                      <a:pt x="247" y="672"/>
                    </a:lnTo>
                    <a:lnTo>
                      <a:pt x="236" y="670"/>
                    </a:lnTo>
                    <a:lnTo>
                      <a:pt x="226" y="670"/>
                    </a:lnTo>
                    <a:lnTo>
                      <a:pt x="215" y="668"/>
                    </a:lnTo>
                    <a:lnTo>
                      <a:pt x="204" y="668"/>
                    </a:lnTo>
                    <a:lnTo>
                      <a:pt x="194" y="668"/>
                    </a:lnTo>
                    <a:lnTo>
                      <a:pt x="183" y="666"/>
                    </a:lnTo>
                    <a:lnTo>
                      <a:pt x="173" y="666"/>
                    </a:lnTo>
                    <a:lnTo>
                      <a:pt x="164" y="666"/>
                    </a:lnTo>
                    <a:lnTo>
                      <a:pt x="152" y="666"/>
                    </a:lnTo>
                    <a:lnTo>
                      <a:pt x="145" y="664"/>
                    </a:lnTo>
                    <a:lnTo>
                      <a:pt x="133" y="664"/>
                    </a:lnTo>
                    <a:lnTo>
                      <a:pt x="126" y="664"/>
                    </a:lnTo>
                    <a:lnTo>
                      <a:pt x="116" y="662"/>
                    </a:lnTo>
                    <a:lnTo>
                      <a:pt x="109" y="662"/>
                    </a:lnTo>
                    <a:lnTo>
                      <a:pt x="99" y="662"/>
                    </a:lnTo>
                    <a:lnTo>
                      <a:pt x="93" y="662"/>
                    </a:lnTo>
                    <a:lnTo>
                      <a:pt x="84" y="660"/>
                    </a:lnTo>
                    <a:lnTo>
                      <a:pt x="76" y="660"/>
                    </a:lnTo>
                    <a:lnTo>
                      <a:pt x="69" y="658"/>
                    </a:lnTo>
                    <a:lnTo>
                      <a:pt x="63" y="658"/>
                    </a:lnTo>
                    <a:lnTo>
                      <a:pt x="55" y="658"/>
                    </a:lnTo>
                    <a:lnTo>
                      <a:pt x="48" y="658"/>
                    </a:lnTo>
                    <a:lnTo>
                      <a:pt x="42" y="656"/>
                    </a:lnTo>
                    <a:lnTo>
                      <a:pt x="38" y="656"/>
                    </a:lnTo>
                    <a:lnTo>
                      <a:pt x="33" y="656"/>
                    </a:lnTo>
                    <a:lnTo>
                      <a:pt x="27" y="656"/>
                    </a:lnTo>
                    <a:lnTo>
                      <a:pt x="23" y="656"/>
                    </a:lnTo>
                    <a:lnTo>
                      <a:pt x="19" y="656"/>
                    </a:lnTo>
                    <a:lnTo>
                      <a:pt x="13" y="656"/>
                    </a:lnTo>
                    <a:lnTo>
                      <a:pt x="10" y="656"/>
                    </a:lnTo>
                    <a:lnTo>
                      <a:pt x="0" y="615"/>
                    </a:lnTo>
                    <a:lnTo>
                      <a:pt x="607" y="609"/>
                    </a:lnTo>
                    <a:lnTo>
                      <a:pt x="614" y="603"/>
                    </a:lnTo>
                    <a:lnTo>
                      <a:pt x="622" y="599"/>
                    </a:lnTo>
                    <a:lnTo>
                      <a:pt x="630" y="594"/>
                    </a:lnTo>
                    <a:lnTo>
                      <a:pt x="637" y="588"/>
                    </a:lnTo>
                    <a:lnTo>
                      <a:pt x="645" y="582"/>
                    </a:lnTo>
                    <a:lnTo>
                      <a:pt x="652" y="577"/>
                    </a:lnTo>
                    <a:lnTo>
                      <a:pt x="658" y="569"/>
                    </a:lnTo>
                    <a:lnTo>
                      <a:pt x="666" y="563"/>
                    </a:lnTo>
                    <a:lnTo>
                      <a:pt x="671" y="556"/>
                    </a:lnTo>
                    <a:lnTo>
                      <a:pt x="677" y="548"/>
                    </a:lnTo>
                    <a:lnTo>
                      <a:pt x="685" y="540"/>
                    </a:lnTo>
                    <a:lnTo>
                      <a:pt x="690" y="533"/>
                    </a:lnTo>
                    <a:lnTo>
                      <a:pt x="696" y="525"/>
                    </a:lnTo>
                    <a:lnTo>
                      <a:pt x="702" y="516"/>
                    </a:lnTo>
                    <a:lnTo>
                      <a:pt x="707" y="508"/>
                    </a:lnTo>
                    <a:lnTo>
                      <a:pt x="713" y="501"/>
                    </a:lnTo>
                    <a:lnTo>
                      <a:pt x="715" y="489"/>
                    </a:lnTo>
                    <a:lnTo>
                      <a:pt x="721" y="480"/>
                    </a:lnTo>
                    <a:lnTo>
                      <a:pt x="725" y="472"/>
                    </a:lnTo>
                    <a:lnTo>
                      <a:pt x="730" y="462"/>
                    </a:lnTo>
                    <a:lnTo>
                      <a:pt x="734" y="451"/>
                    </a:lnTo>
                    <a:lnTo>
                      <a:pt x="740" y="442"/>
                    </a:lnTo>
                    <a:lnTo>
                      <a:pt x="744" y="430"/>
                    </a:lnTo>
                    <a:lnTo>
                      <a:pt x="747" y="421"/>
                    </a:lnTo>
                    <a:lnTo>
                      <a:pt x="749" y="411"/>
                    </a:lnTo>
                    <a:lnTo>
                      <a:pt x="753" y="400"/>
                    </a:lnTo>
                    <a:lnTo>
                      <a:pt x="757" y="390"/>
                    </a:lnTo>
                    <a:lnTo>
                      <a:pt x="761" y="379"/>
                    </a:lnTo>
                    <a:lnTo>
                      <a:pt x="765" y="367"/>
                    </a:lnTo>
                    <a:lnTo>
                      <a:pt x="768" y="358"/>
                    </a:lnTo>
                    <a:lnTo>
                      <a:pt x="770" y="346"/>
                    </a:lnTo>
                    <a:lnTo>
                      <a:pt x="774" y="335"/>
                    </a:lnTo>
                    <a:lnTo>
                      <a:pt x="776" y="324"/>
                    </a:lnTo>
                    <a:lnTo>
                      <a:pt x="778" y="312"/>
                    </a:lnTo>
                    <a:lnTo>
                      <a:pt x="780" y="301"/>
                    </a:lnTo>
                    <a:lnTo>
                      <a:pt x="784" y="289"/>
                    </a:lnTo>
                    <a:lnTo>
                      <a:pt x="785" y="278"/>
                    </a:lnTo>
                    <a:lnTo>
                      <a:pt x="787" y="267"/>
                    </a:lnTo>
                    <a:lnTo>
                      <a:pt x="789" y="255"/>
                    </a:lnTo>
                    <a:lnTo>
                      <a:pt x="793" y="246"/>
                    </a:lnTo>
                    <a:lnTo>
                      <a:pt x="793" y="232"/>
                    </a:lnTo>
                    <a:lnTo>
                      <a:pt x="797" y="221"/>
                    </a:lnTo>
                    <a:lnTo>
                      <a:pt x="797" y="211"/>
                    </a:lnTo>
                    <a:lnTo>
                      <a:pt x="799" y="200"/>
                    </a:lnTo>
                    <a:lnTo>
                      <a:pt x="801" y="189"/>
                    </a:lnTo>
                    <a:lnTo>
                      <a:pt x="803" y="177"/>
                    </a:lnTo>
                    <a:lnTo>
                      <a:pt x="804" y="166"/>
                    </a:lnTo>
                    <a:lnTo>
                      <a:pt x="806" y="156"/>
                    </a:lnTo>
                    <a:lnTo>
                      <a:pt x="806" y="145"/>
                    </a:lnTo>
                    <a:lnTo>
                      <a:pt x="808" y="135"/>
                    </a:lnTo>
                    <a:lnTo>
                      <a:pt x="808" y="124"/>
                    </a:lnTo>
                    <a:lnTo>
                      <a:pt x="810" y="113"/>
                    </a:lnTo>
                    <a:lnTo>
                      <a:pt x="812" y="103"/>
                    </a:lnTo>
                    <a:lnTo>
                      <a:pt x="812" y="92"/>
                    </a:lnTo>
                    <a:lnTo>
                      <a:pt x="814" y="82"/>
                    </a:lnTo>
                    <a:lnTo>
                      <a:pt x="816" y="73"/>
                    </a:lnTo>
                    <a:lnTo>
                      <a:pt x="816" y="61"/>
                    </a:lnTo>
                    <a:lnTo>
                      <a:pt x="818" y="54"/>
                    </a:lnTo>
                    <a:lnTo>
                      <a:pt x="818" y="42"/>
                    </a:lnTo>
                    <a:lnTo>
                      <a:pt x="820" y="35"/>
                    </a:lnTo>
                    <a:lnTo>
                      <a:pt x="820" y="25"/>
                    </a:lnTo>
                    <a:lnTo>
                      <a:pt x="822" y="18"/>
                    </a:lnTo>
                    <a:lnTo>
                      <a:pt x="822" y="8"/>
                    </a:lnTo>
                    <a:lnTo>
                      <a:pt x="823" y="0"/>
                    </a:lnTo>
                    <a:lnTo>
                      <a:pt x="875" y="52"/>
                    </a:lnTo>
                    <a:close/>
                  </a:path>
                </a:pathLst>
              </a:custGeom>
              <a:solidFill>
                <a:srgbClr val="000000"/>
              </a:solidFill>
              <a:ln w="9525">
                <a:noFill/>
                <a:round/>
                <a:headEnd/>
                <a:tailEnd/>
              </a:ln>
            </p:spPr>
            <p:txBody>
              <a:bodyPr/>
              <a:lstStyle/>
              <a:p>
                <a:endParaRPr lang="en-US"/>
              </a:p>
            </p:txBody>
          </p:sp>
          <p:sp>
            <p:nvSpPr>
              <p:cNvPr id="10338" name="Freeform 244"/>
              <p:cNvSpPr>
                <a:spLocks/>
              </p:cNvSpPr>
              <p:nvPr/>
            </p:nvSpPr>
            <p:spPr bwMode="auto">
              <a:xfrm>
                <a:off x="1969" y="2525"/>
                <a:ext cx="294" cy="228"/>
              </a:xfrm>
              <a:custGeom>
                <a:avLst/>
                <a:gdLst>
                  <a:gd name="T0" fmla="*/ 291 w 587"/>
                  <a:gd name="T1" fmla="*/ 12 h 457"/>
                  <a:gd name="T2" fmla="*/ 292 w 587"/>
                  <a:gd name="T3" fmla="*/ 22 h 457"/>
                  <a:gd name="T4" fmla="*/ 293 w 587"/>
                  <a:gd name="T5" fmla="*/ 33 h 457"/>
                  <a:gd name="T6" fmla="*/ 293 w 587"/>
                  <a:gd name="T7" fmla="*/ 44 h 457"/>
                  <a:gd name="T8" fmla="*/ 294 w 587"/>
                  <a:gd name="T9" fmla="*/ 55 h 457"/>
                  <a:gd name="T10" fmla="*/ 293 w 587"/>
                  <a:gd name="T11" fmla="*/ 66 h 457"/>
                  <a:gd name="T12" fmla="*/ 292 w 587"/>
                  <a:gd name="T13" fmla="*/ 79 h 457"/>
                  <a:gd name="T14" fmla="*/ 291 w 587"/>
                  <a:gd name="T15" fmla="*/ 90 h 457"/>
                  <a:gd name="T16" fmla="*/ 289 w 587"/>
                  <a:gd name="T17" fmla="*/ 103 h 457"/>
                  <a:gd name="T18" fmla="*/ 287 w 587"/>
                  <a:gd name="T19" fmla="*/ 114 h 457"/>
                  <a:gd name="T20" fmla="*/ 286 w 587"/>
                  <a:gd name="T21" fmla="*/ 125 h 457"/>
                  <a:gd name="T22" fmla="*/ 283 w 587"/>
                  <a:gd name="T23" fmla="*/ 136 h 457"/>
                  <a:gd name="T24" fmla="*/ 280 w 587"/>
                  <a:gd name="T25" fmla="*/ 147 h 457"/>
                  <a:gd name="T26" fmla="*/ 276 w 587"/>
                  <a:gd name="T27" fmla="*/ 158 h 457"/>
                  <a:gd name="T28" fmla="*/ 272 w 587"/>
                  <a:gd name="T29" fmla="*/ 168 h 457"/>
                  <a:gd name="T30" fmla="*/ 268 w 587"/>
                  <a:gd name="T31" fmla="*/ 178 h 457"/>
                  <a:gd name="T32" fmla="*/ 263 w 587"/>
                  <a:gd name="T33" fmla="*/ 187 h 457"/>
                  <a:gd name="T34" fmla="*/ 258 w 587"/>
                  <a:gd name="T35" fmla="*/ 195 h 457"/>
                  <a:gd name="T36" fmla="*/ 253 w 587"/>
                  <a:gd name="T37" fmla="*/ 202 h 457"/>
                  <a:gd name="T38" fmla="*/ 241 w 587"/>
                  <a:gd name="T39" fmla="*/ 215 h 457"/>
                  <a:gd name="T40" fmla="*/ 231 w 587"/>
                  <a:gd name="T41" fmla="*/ 220 h 457"/>
                  <a:gd name="T42" fmla="*/ 221 w 587"/>
                  <a:gd name="T43" fmla="*/ 223 h 457"/>
                  <a:gd name="T44" fmla="*/ 211 w 587"/>
                  <a:gd name="T45" fmla="*/ 226 h 457"/>
                  <a:gd name="T46" fmla="*/ 200 w 587"/>
                  <a:gd name="T47" fmla="*/ 227 h 457"/>
                  <a:gd name="T48" fmla="*/ 188 w 587"/>
                  <a:gd name="T49" fmla="*/ 227 h 457"/>
                  <a:gd name="T50" fmla="*/ 175 w 587"/>
                  <a:gd name="T51" fmla="*/ 227 h 457"/>
                  <a:gd name="T52" fmla="*/ 162 w 587"/>
                  <a:gd name="T53" fmla="*/ 226 h 457"/>
                  <a:gd name="T54" fmla="*/ 148 w 587"/>
                  <a:gd name="T55" fmla="*/ 224 h 457"/>
                  <a:gd name="T56" fmla="*/ 134 w 587"/>
                  <a:gd name="T57" fmla="*/ 221 h 457"/>
                  <a:gd name="T58" fmla="*/ 120 w 587"/>
                  <a:gd name="T59" fmla="*/ 219 h 457"/>
                  <a:gd name="T60" fmla="*/ 107 w 587"/>
                  <a:gd name="T61" fmla="*/ 216 h 457"/>
                  <a:gd name="T62" fmla="*/ 92 w 587"/>
                  <a:gd name="T63" fmla="*/ 212 h 457"/>
                  <a:gd name="T64" fmla="*/ 79 w 587"/>
                  <a:gd name="T65" fmla="*/ 207 h 457"/>
                  <a:gd name="T66" fmla="*/ 66 w 587"/>
                  <a:gd name="T67" fmla="*/ 203 h 457"/>
                  <a:gd name="T68" fmla="*/ 54 w 587"/>
                  <a:gd name="T69" fmla="*/ 199 h 457"/>
                  <a:gd name="T70" fmla="*/ 42 w 587"/>
                  <a:gd name="T71" fmla="*/ 194 h 457"/>
                  <a:gd name="T72" fmla="*/ 32 w 587"/>
                  <a:gd name="T73" fmla="*/ 190 h 457"/>
                  <a:gd name="T74" fmla="*/ 22 w 587"/>
                  <a:gd name="T75" fmla="*/ 185 h 457"/>
                  <a:gd name="T76" fmla="*/ 15 w 587"/>
                  <a:gd name="T77" fmla="*/ 181 h 457"/>
                  <a:gd name="T78" fmla="*/ 7 w 587"/>
                  <a:gd name="T79" fmla="*/ 177 h 457"/>
                  <a:gd name="T80" fmla="*/ 0 w 587"/>
                  <a:gd name="T81" fmla="*/ 170 h 457"/>
                  <a:gd name="T82" fmla="*/ 240 w 587"/>
                  <a:gd name="T83" fmla="*/ 198 h 457"/>
                  <a:gd name="T84" fmla="*/ 247 w 587"/>
                  <a:gd name="T85" fmla="*/ 187 h 457"/>
                  <a:gd name="T86" fmla="*/ 253 w 587"/>
                  <a:gd name="T87" fmla="*/ 174 h 457"/>
                  <a:gd name="T88" fmla="*/ 257 w 587"/>
                  <a:gd name="T89" fmla="*/ 163 h 457"/>
                  <a:gd name="T90" fmla="*/ 260 w 587"/>
                  <a:gd name="T91" fmla="*/ 156 h 457"/>
                  <a:gd name="T92" fmla="*/ 263 w 587"/>
                  <a:gd name="T93" fmla="*/ 147 h 457"/>
                  <a:gd name="T94" fmla="*/ 265 w 587"/>
                  <a:gd name="T95" fmla="*/ 138 h 457"/>
                  <a:gd name="T96" fmla="*/ 266 w 587"/>
                  <a:gd name="T97" fmla="*/ 128 h 457"/>
                  <a:gd name="T98" fmla="*/ 268 w 587"/>
                  <a:gd name="T99" fmla="*/ 119 h 457"/>
                  <a:gd name="T100" fmla="*/ 270 w 587"/>
                  <a:gd name="T101" fmla="*/ 108 h 457"/>
                  <a:gd name="T102" fmla="*/ 272 w 587"/>
                  <a:gd name="T103" fmla="*/ 98 h 457"/>
                  <a:gd name="T104" fmla="*/ 273 w 587"/>
                  <a:gd name="T105" fmla="*/ 86 h 457"/>
                  <a:gd name="T106" fmla="*/ 274 w 587"/>
                  <a:gd name="T107" fmla="*/ 76 h 457"/>
                  <a:gd name="T108" fmla="*/ 276 w 587"/>
                  <a:gd name="T109" fmla="*/ 65 h 457"/>
                  <a:gd name="T110" fmla="*/ 277 w 587"/>
                  <a:gd name="T111" fmla="*/ 52 h 457"/>
                  <a:gd name="T112" fmla="*/ 278 w 587"/>
                  <a:gd name="T113" fmla="*/ 41 h 457"/>
                  <a:gd name="T114" fmla="*/ 279 w 587"/>
                  <a:gd name="T115" fmla="*/ 28 h 457"/>
                  <a:gd name="T116" fmla="*/ 281 w 587"/>
                  <a:gd name="T117" fmla="*/ 16 h 457"/>
                  <a:gd name="T118" fmla="*/ 282 w 587"/>
                  <a:gd name="T119" fmla="*/ 4 h 457"/>
                  <a:gd name="T120" fmla="*/ 290 w 587"/>
                  <a:gd name="T121" fmla="*/ 7 h 4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87"/>
                  <a:gd name="T184" fmla="*/ 0 h 457"/>
                  <a:gd name="T185" fmla="*/ 587 w 587"/>
                  <a:gd name="T186" fmla="*/ 457 h 4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87" h="457">
                    <a:moveTo>
                      <a:pt x="580" y="14"/>
                    </a:moveTo>
                    <a:lnTo>
                      <a:pt x="580" y="17"/>
                    </a:lnTo>
                    <a:lnTo>
                      <a:pt x="582" y="25"/>
                    </a:lnTo>
                    <a:lnTo>
                      <a:pt x="582" y="31"/>
                    </a:lnTo>
                    <a:lnTo>
                      <a:pt x="584" y="38"/>
                    </a:lnTo>
                    <a:lnTo>
                      <a:pt x="584" y="44"/>
                    </a:lnTo>
                    <a:lnTo>
                      <a:pt x="584" y="52"/>
                    </a:lnTo>
                    <a:lnTo>
                      <a:pt x="586" y="57"/>
                    </a:lnTo>
                    <a:lnTo>
                      <a:pt x="586" y="67"/>
                    </a:lnTo>
                    <a:lnTo>
                      <a:pt x="586" y="73"/>
                    </a:lnTo>
                    <a:lnTo>
                      <a:pt x="586" y="80"/>
                    </a:lnTo>
                    <a:lnTo>
                      <a:pt x="586" y="88"/>
                    </a:lnTo>
                    <a:lnTo>
                      <a:pt x="587" y="95"/>
                    </a:lnTo>
                    <a:lnTo>
                      <a:pt x="587" y="103"/>
                    </a:lnTo>
                    <a:lnTo>
                      <a:pt x="587" y="111"/>
                    </a:lnTo>
                    <a:lnTo>
                      <a:pt x="587" y="118"/>
                    </a:lnTo>
                    <a:lnTo>
                      <a:pt x="587" y="126"/>
                    </a:lnTo>
                    <a:lnTo>
                      <a:pt x="586" y="133"/>
                    </a:lnTo>
                    <a:lnTo>
                      <a:pt x="586" y="141"/>
                    </a:lnTo>
                    <a:lnTo>
                      <a:pt x="584" y="149"/>
                    </a:lnTo>
                    <a:lnTo>
                      <a:pt x="584" y="158"/>
                    </a:lnTo>
                    <a:lnTo>
                      <a:pt x="584" y="164"/>
                    </a:lnTo>
                    <a:lnTo>
                      <a:pt x="582" y="173"/>
                    </a:lnTo>
                    <a:lnTo>
                      <a:pt x="582" y="181"/>
                    </a:lnTo>
                    <a:lnTo>
                      <a:pt x="582" y="189"/>
                    </a:lnTo>
                    <a:lnTo>
                      <a:pt x="580" y="196"/>
                    </a:lnTo>
                    <a:lnTo>
                      <a:pt x="578" y="206"/>
                    </a:lnTo>
                    <a:lnTo>
                      <a:pt x="578" y="211"/>
                    </a:lnTo>
                    <a:lnTo>
                      <a:pt x="578" y="221"/>
                    </a:lnTo>
                    <a:lnTo>
                      <a:pt x="574" y="229"/>
                    </a:lnTo>
                    <a:lnTo>
                      <a:pt x="574" y="236"/>
                    </a:lnTo>
                    <a:lnTo>
                      <a:pt x="572" y="244"/>
                    </a:lnTo>
                    <a:lnTo>
                      <a:pt x="572" y="251"/>
                    </a:lnTo>
                    <a:lnTo>
                      <a:pt x="568" y="259"/>
                    </a:lnTo>
                    <a:lnTo>
                      <a:pt x="567" y="267"/>
                    </a:lnTo>
                    <a:lnTo>
                      <a:pt x="565" y="272"/>
                    </a:lnTo>
                    <a:lnTo>
                      <a:pt x="563" y="282"/>
                    </a:lnTo>
                    <a:lnTo>
                      <a:pt x="561" y="287"/>
                    </a:lnTo>
                    <a:lnTo>
                      <a:pt x="559" y="295"/>
                    </a:lnTo>
                    <a:lnTo>
                      <a:pt x="557" y="303"/>
                    </a:lnTo>
                    <a:lnTo>
                      <a:pt x="555" y="310"/>
                    </a:lnTo>
                    <a:lnTo>
                      <a:pt x="551" y="316"/>
                    </a:lnTo>
                    <a:lnTo>
                      <a:pt x="549" y="324"/>
                    </a:lnTo>
                    <a:lnTo>
                      <a:pt x="548" y="329"/>
                    </a:lnTo>
                    <a:lnTo>
                      <a:pt x="544" y="337"/>
                    </a:lnTo>
                    <a:lnTo>
                      <a:pt x="542" y="343"/>
                    </a:lnTo>
                    <a:lnTo>
                      <a:pt x="538" y="350"/>
                    </a:lnTo>
                    <a:lnTo>
                      <a:pt x="536" y="356"/>
                    </a:lnTo>
                    <a:lnTo>
                      <a:pt x="532" y="364"/>
                    </a:lnTo>
                    <a:lnTo>
                      <a:pt x="529" y="369"/>
                    </a:lnTo>
                    <a:lnTo>
                      <a:pt x="525" y="375"/>
                    </a:lnTo>
                    <a:lnTo>
                      <a:pt x="523" y="381"/>
                    </a:lnTo>
                    <a:lnTo>
                      <a:pt x="519" y="384"/>
                    </a:lnTo>
                    <a:lnTo>
                      <a:pt x="515" y="390"/>
                    </a:lnTo>
                    <a:lnTo>
                      <a:pt x="511" y="396"/>
                    </a:lnTo>
                    <a:lnTo>
                      <a:pt x="508" y="400"/>
                    </a:lnTo>
                    <a:lnTo>
                      <a:pt x="506" y="405"/>
                    </a:lnTo>
                    <a:lnTo>
                      <a:pt x="496" y="413"/>
                    </a:lnTo>
                    <a:lnTo>
                      <a:pt x="489" y="422"/>
                    </a:lnTo>
                    <a:lnTo>
                      <a:pt x="481" y="430"/>
                    </a:lnTo>
                    <a:lnTo>
                      <a:pt x="473" y="438"/>
                    </a:lnTo>
                    <a:lnTo>
                      <a:pt x="468" y="438"/>
                    </a:lnTo>
                    <a:lnTo>
                      <a:pt x="462" y="441"/>
                    </a:lnTo>
                    <a:lnTo>
                      <a:pt x="454" y="443"/>
                    </a:lnTo>
                    <a:lnTo>
                      <a:pt x="449" y="445"/>
                    </a:lnTo>
                    <a:lnTo>
                      <a:pt x="441" y="447"/>
                    </a:lnTo>
                    <a:lnTo>
                      <a:pt x="435" y="449"/>
                    </a:lnTo>
                    <a:lnTo>
                      <a:pt x="430" y="451"/>
                    </a:lnTo>
                    <a:lnTo>
                      <a:pt x="422" y="453"/>
                    </a:lnTo>
                    <a:lnTo>
                      <a:pt x="414" y="453"/>
                    </a:lnTo>
                    <a:lnTo>
                      <a:pt x="407" y="455"/>
                    </a:lnTo>
                    <a:lnTo>
                      <a:pt x="399" y="455"/>
                    </a:lnTo>
                    <a:lnTo>
                      <a:pt x="392" y="455"/>
                    </a:lnTo>
                    <a:lnTo>
                      <a:pt x="384" y="455"/>
                    </a:lnTo>
                    <a:lnTo>
                      <a:pt x="376" y="455"/>
                    </a:lnTo>
                    <a:lnTo>
                      <a:pt x="367" y="455"/>
                    </a:lnTo>
                    <a:lnTo>
                      <a:pt x="359" y="457"/>
                    </a:lnTo>
                    <a:lnTo>
                      <a:pt x="350" y="455"/>
                    </a:lnTo>
                    <a:lnTo>
                      <a:pt x="340" y="455"/>
                    </a:lnTo>
                    <a:lnTo>
                      <a:pt x="333" y="453"/>
                    </a:lnTo>
                    <a:lnTo>
                      <a:pt x="323" y="453"/>
                    </a:lnTo>
                    <a:lnTo>
                      <a:pt x="314" y="451"/>
                    </a:lnTo>
                    <a:lnTo>
                      <a:pt x="304" y="451"/>
                    </a:lnTo>
                    <a:lnTo>
                      <a:pt x="295" y="449"/>
                    </a:lnTo>
                    <a:lnTo>
                      <a:pt x="287" y="447"/>
                    </a:lnTo>
                    <a:lnTo>
                      <a:pt x="278" y="445"/>
                    </a:lnTo>
                    <a:lnTo>
                      <a:pt x="268" y="443"/>
                    </a:lnTo>
                    <a:lnTo>
                      <a:pt x="259" y="441"/>
                    </a:lnTo>
                    <a:lnTo>
                      <a:pt x="249" y="440"/>
                    </a:lnTo>
                    <a:lnTo>
                      <a:pt x="240" y="438"/>
                    </a:lnTo>
                    <a:lnTo>
                      <a:pt x="230" y="436"/>
                    </a:lnTo>
                    <a:lnTo>
                      <a:pt x="221" y="434"/>
                    </a:lnTo>
                    <a:lnTo>
                      <a:pt x="213" y="432"/>
                    </a:lnTo>
                    <a:lnTo>
                      <a:pt x="202" y="430"/>
                    </a:lnTo>
                    <a:lnTo>
                      <a:pt x="194" y="426"/>
                    </a:lnTo>
                    <a:lnTo>
                      <a:pt x="184" y="424"/>
                    </a:lnTo>
                    <a:lnTo>
                      <a:pt x="175" y="421"/>
                    </a:lnTo>
                    <a:lnTo>
                      <a:pt x="165" y="419"/>
                    </a:lnTo>
                    <a:lnTo>
                      <a:pt x="158" y="415"/>
                    </a:lnTo>
                    <a:lnTo>
                      <a:pt x="148" y="413"/>
                    </a:lnTo>
                    <a:lnTo>
                      <a:pt x="141" y="409"/>
                    </a:lnTo>
                    <a:lnTo>
                      <a:pt x="131" y="407"/>
                    </a:lnTo>
                    <a:lnTo>
                      <a:pt x="124" y="403"/>
                    </a:lnTo>
                    <a:lnTo>
                      <a:pt x="116" y="402"/>
                    </a:lnTo>
                    <a:lnTo>
                      <a:pt x="108" y="398"/>
                    </a:lnTo>
                    <a:lnTo>
                      <a:pt x="99" y="394"/>
                    </a:lnTo>
                    <a:lnTo>
                      <a:pt x="91" y="392"/>
                    </a:lnTo>
                    <a:lnTo>
                      <a:pt x="84" y="388"/>
                    </a:lnTo>
                    <a:lnTo>
                      <a:pt x="78" y="386"/>
                    </a:lnTo>
                    <a:lnTo>
                      <a:pt x="68" y="383"/>
                    </a:lnTo>
                    <a:lnTo>
                      <a:pt x="63" y="381"/>
                    </a:lnTo>
                    <a:lnTo>
                      <a:pt x="55" y="377"/>
                    </a:lnTo>
                    <a:lnTo>
                      <a:pt x="49" y="373"/>
                    </a:lnTo>
                    <a:lnTo>
                      <a:pt x="44" y="371"/>
                    </a:lnTo>
                    <a:lnTo>
                      <a:pt x="38" y="367"/>
                    </a:lnTo>
                    <a:lnTo>
                      <a:pt x="34" y="365"/>
                    </a:lnTo>
                    <a:lnTo>
                      <a:pt x="29" y="362"/>
                    </a:lnTo>
                    <a:lnTo>
                      <a:pt x="23" y="360"/>
                    </a:lnTo>
                    <a:lnTo>
                      <a:pt x="19" y="356"/>
                    </a:lnTo>
                    <a:lnTo>
                      <a:pt x="13" y="354"/>
                    </a:lnTo>
                    <a:lnTo>
                      <a:pt x="9" y="352"/>
                    </a:lnTo>
                    <a:lnTo>
                      <a:pt x="4" y="346"/>
                    </a:lnTo>
                    <a:lnTo>
                      <a:pt x="0" y="341"/>
                    </a:lnTo>
                    <a:lnTo>
                      <a:pt x="25" y="348"/>
                    </a:lnTo>
                    <a:lnTo>
                      <a:pt x="473" y="403"/>
                    </a:lnTo>
                    <a:lnTo>
                      <a:pt x="479" y="396"/>
                    </a:lnTo>
                    <a:lnTo>
                      <a:pt x="485" y="390"/>
                    </a:lnTo>
                    <a:lnTo>
                      <a:pt x="489" y="383"/>
                    </a:lnTo>
                    <a:lnTo>
                      <a:pt x="494" y="375"/>
                    </a:lnTo>
                    <a:lnTo>
                      <a:pt x="496" y="365"/>
                    </a:lnTo>
                    <a:lnTo>
                      <a:pt x="502" y="358"/>
                    </a:lnTo>
                    <a:lnTo>
                      <a:pt x="506" y="348"/>
                    </a:lnTo>
                    <a:lnTo>
                      <a:pt x="511" y="339"/>
                    </a:lnTo>
                    <a:lnTo>
                      <a:pt x="511" y="333"/>
                    </a:lnTo>
                    <a:lnTo>
                      <a:pt x="513" y="327"/>
                    </a:lnTo>
                    <a:lnTo>
                      <a:pt x="515" y="324"/>
                    </a:lnTo>
                    <a:lnTo>
                      <a:pt x="517" y="318"/>
                    </a:lnTo>
                    <a:lnTo>
                      <a:pt x="519" y="312"/>
                    </a:lnTo>
                    <a:lnTo>
                      <a:pt x="521" y="306"/>
                    </a:lnTo>
                    <a:lnTo>
                      <a:pt x="523" y="301"/>
                    </a:lnTo>
                    <a:lnTo>
                      <a:pt x="525" y="295"/>
                    </a:lnTo>
                    <a:lnTo>
                      <a:pt x="525" y="289"/>
                    </a:lnTo>
                    <a:lnTo>
                      <a:pt x="527" y="282"/>
                    </a:lnTo>
                    <a:lnTo>
                      <a:pt x="529" y="276"/>
                    </a:lnTo>
                    <a:lnTo>
                      <a:pt x="530" y="270"/>
                    </a:lnTo>
                    <a:lnTo>
                      <a:pt x="530" y="265"/>
                    </a:lnTo>
                    <a:lnTo>
                      <a:pt x="532" y="257"/>
                    </a:lnTo>
                    <a:lnTo>
                      <a:pt x="534" y="251"/>
                    </a:lnTo>
                    <a:lnTo>
                      <a:pt x="536" y="246"/>
                    </a:lnTo>
                    <a:lnTo>
                      <a:pt x="536" y="238"/>
                    </a:lnTo>
                    <a:lnTo>
                      <a:pt x="538" y="230"/>
                    </a:lnTo>
                    <a:lnTo>
                      <a:pt x="538" y="223"/>
                    </a:lnTo>
                    <a:lnTo>
                      <a:pt x="540" y="217"/>
                    </a:lnTo>
                    <a:lnTo>
                      <a:pt x="542" y="210"/>
                    </a:lnTo>
                    <a:lnTo>
                      <a:pt x="542" y="204"/>
                    </a:lnTo>
                    <a:lnTo>
                      <a:pt x="544" y="196"/>
                    </a:lnTo>
                    <a:lnTo>
                      <a:pt x="546" y="189"/>
                    </a:lnTo>
                    <a:lnTo>
                      <a:pt x="546" y="181"/>
                    </a:lnTo>
                    <a:lnTo>
                      <a:pt x="546" y="173"/>
                    </a:lnTo>
                    <a:lnTo>
                      <a:pt x="548" y="166"/>
                    </a:lnTo>
                    <a:lnTo>
                      <a:pt x="548" y="158"/>
                    </a:lnTo>
                    <a:lnTo>
                      <a:pt x="548" y="152"/>
                    </a:lnTo>
                    <a:lnTo>
                      <a:pt x="549" y="145"/>
                    </a:lnTo>
                    <a:lnTo>
                      <a:pt x="551" y="137"/>
                    </a:lnTo>
                    <a:lnTo>
                      <a:pt x="551" y="130"/>
                    </a:lnTo>
                    <a:lnTo>
                      <a:pt x="551" y="122"/>
                    </a:lnTo>
                    <a:lnTo>
                      <a:pt x="553" y="113"/>
                    </a:lnTo>
                    <a:lnTo>
                      <a:pt x="553" y="105"/>
                    </a:lnTo>
                    <a:lnTo>
                      <a:pt x="555" y="97"/>
                    </a:lnTo>
                    <a:lnTo>
                      <a:pt x="555" y="90"/>
                    </a:lnTo>
                    <a:lnTo>
                      <a:pt x="555" y="82"/>
                    </a:lnTo>
                    <a:lnTo>
                      <a:pt x="557" y="73"/>
                    </a:lnTo>
                    <a:lnTo>
                      <a:pt x="557" y="67"/>
                    </a:lnTo>
                    <a:lnTo>
                      <a:pt x="557" y="57"/>
                    </a:lnTo>
                    <a:lnTo>
                      <a:pt x="559" y="50"/>
                    </a:lnTo>
                    <a:lnTo>
                      <a:pt x="559" y="40"/>
                    </a:lnTo>
                    <a:lnTo>
                      <a:pt x="561" y="33"/>
                    </a:lnTo>
                    <a:lnTo>
                      <a:pt x="561" y="25"/>
                    </a:lnTo>
                    <a:lnTo>
                      <a:pt x="563" y="17"/>
                    </a:lnTo>
                    <a:lnTo>
                      <a:pt x="563" y="8"/>
                    </a:lnTo>
                    <a:lnTo>
                      <a:pt x="565" y="0"/>
                    </a:lnTo>
                    <a:lnTo>
                      <a:pt x="580" y="14"/>
                    </a:lnTo>
                    <a:close/>
                  </a:path>
                </a:pathLst>
              </a:custGeom>
              <a:solidFill>
                <a:srgbClr val="000000"/>
              </a:solidFill>
              <a:ln w="9525">
                <a:noFill/>
                <a:round/>
                <a:headEnd/>
                <a:tailEnd/>
              </a:ln>
            </p:spPr>
            <p:txBody>
              <a:bodyPr/>
              <a:lstStyle/>
              <a:p>
                <a:endParaRPr lang="en-US"/>
              </a:p>
            </p:txBody>
          </p:sp>
          <p:sp>
            <p:nvSpPr>
              <p:cNvPr id="10339" name="Freeform 245"/>
              <p:cNvSpPr>
                <a:spLocks/>
              </p:cNvSpPr>
              <p:nvPr/>
            </p:nvSpPr>
            <p:spPr bwMode="auto">
              <a:xfrm>
                <a:off x="1861" y="2747"/>
                <a:ext cx="123" cy="118"/>
              </a:xfrm>
              <a:custGeom>
                <a:avLst/>
                <a:gdLst>
                  <a:gd name="T0" fmla="*/ 34 w 246"/>
                  <a:gd name="T1" fmla="*/ 11 h 236"/>
                  <a:gd name="T2" fmla="*/ 31 w 246"/>
                  <a:gd name="T3" fmla="*/ 17 h 236"/>
                  <a:gd name="T4" fmla="*/ 31 w 246"/>
                  <a:gd name="T5" fmla="*/ 20 h 236"/>
                  <a:gd name="T6" fmla="*/ 31 w 246"/>
                  <a:gd name="T7" fmla="*/ 26 h 236"/>
                  <a:gd name="T8" fmla="*/ 29 w 246"/>
                  <a:gd name="T9" fmla="*/ 33 h 236"/>
                  <a:gd name="T10" fmla="*/ 28 w 246"/>
                  <a:gd name="T11" fmla="*/ 39 h 236"/>
                  <a:gd name="T12" fmla="*/ 27 w 246"/>
                  <a:gd name="T13" fmla="*/ 47 h 236"/>
                  <a:gd name="T14" fmla="*/ 26 w 246"/>
                  <a:gd name="T15" fmla="*/ 55 h 236"/>
                  <a:gd name="T16" fmla="*/ 24 w 246"/>
                  <a:gd name="T17" fmla="*/ 61 h 236"/>
                  <a:gd name="T18" fmla="*/ 23 w 246"/>
                  <a:gd name="T19" fmla="*/ 69 h 236"/>
                  <a:gd name="T20" fmla="*/ 21 w 246"/>
                  <a:gd name="T21" fmla="*/ 76 h 236"/>
                  <a:gd name="T22" fmla="*/ 20 w 246"/>
                  <a:gd name="T23" fmla="*/ 82 h 236"/>
                  <a:gd name="T24" fmla="*/ 19 w 246"/>
                  <a:gd name="T25" fmla="*/ 87 h 236"/>
                  <a:gd name="T26" fmla="*/ 18 w 246"/>
                  <a:gd name="T27" fmla="*/ 92 h 236"/>
                  <a:gd name="T28" fmla="*/ 17 w 246"/>
                  <a:gd name="T29" fmla="*/ 97 h 236"/>
                  <a:gd name="T30" fmla="*/ 24 w 246"/>
                  <a:gd name="T31" fmla="*/ 96 h 236"/>
                  <a:gd name="T32" fmla="*/ 31 w 246"/>
                  <a:gd name="T33" fmla="*/ 95 h 236"/>
                  <a:gd name="T34" fmla="*/ 37 w 246"/>
                  <a:gd name="T35" fmla="*/ 94 h 236"/>
                  <a:gd name="T36" fmla="*/ 44 w 246"/>
                  <a:gd name="T37" fmla="*/ 93 h 236"/>
                  <a:gd name="T38" fmla="*/ 49 w 246"/>
                  <a:gd name="T39" fmla="*/ 90 h 236"/>
                  <a:gd name="T40" fmla="*/ 54 w 246"/>
                  <a:gd name="T41" fmla="*/ 88 h 236"/>
                  <a:gd name="T42" fmla="*/ 63 w 246"/>
                  <a:gd name="T43" fmla="*/ 81 h 236"/>
                  <a:gd name="T44" fmla="*/ 72 w 246"/>
                  <a:gd name="T45" fmla="*/ 73 h 236"/>
                  <a:gd name="T46" fmla="*/ 75 w 246"/>
                  <a:gd name="T47" fmla="*/ 68 h 236"/>
                  <a:gd name="T48" fmla="*/ 80 w 246"/>
                  <a:gd name="T49" fmla="*/ 62 h 236"/>
                  <a:gd name="T50" fmla="*/ 85 w 246"/>
                  <a:gd name="T51" fmla="*/ 56 h 236"/>
                  <a:gd name="T52" fmla="*/ 90 w 246"/>
                  <a:gd name="T53" fmla="*/ 49 h 236"/>
                  <a:gd name="T54" fmla="*/ 94 w 246"/>
                  <a:gd name="T55" fmla="*/ 40 h 236"/>
                  <a:gd name="T56" fmla="*/ 100 w 246"/>
                  <a:gd name="T57" fmla="*/ 33 h 236"/>
                  <a:gd name="T58" fmla="*/ 123 w 246"/>
                  <a:gd name="T59" fmla="*/ 45 h 236"/>
                  <a:gd name="T60" fmla="*/ 120 w 246"/>
                  <a:gd name="T61" fmla="*/ 54 h 236"/>
                  <a:gd name="T62" fmla="*/ 116 w 246"/>
                  <a:gd name="T63" fmla="*/ 63 h 236"/>
                  <a:gd name="T64" fmla="*/ 112 w 246"/>
                  <a:gd name="T65" fmla="*/ 71 h 236"/>
                  <a:gd name="T66" fmla="*/ 105 w 246"/>
                  <a:gd name="T67" fmla="*/ 79 h 236"/>
                  <a:gd name="T68" fmla="*/ 97 w 246"/>
                  <a:gd name="T69" fmla="*/ 86 h 236"/>
                  <a:gd name="T70" fmla="*/ 88 w 246"/>
                  <a:gd name="T71" fmla="*/ 93 h 236"/>
                  <a:gd name="T72" fmla="*/ 79 w 246"/>
                  <a:gd name="T73" fmla="*/ 98 h 236"/>
                  <a:gd name="T74" fmla="*/ 72 w 246"/>
                  <a:gd name="T75" fmla="*/ 102 h 236"/>
                  <a:gd name="T76" fmla="*/ 66 w 246"/>
                  <a:gd name="T77" fmla="*/ 104 h 236"/>
                  <a:gd name="T78" fmla="*/ 61 w 246"/>
                  <a:gd name="T79" fmla="*/ 107 h 236"/>
                  <a:gd name="T80" fmla="*/ 56 w 246"/>
                  <a:gd name="T81" fmla="*/ 109 h 236"/>
                  <a:gd name="T82" fmla="*/ 51 w 246"/>
                  <a:gd name="T83" fmla="*/ 111 h 236"/>
                  <a:gd name="T84" fmla="*/ 45 w 246"/>
                  <a:gd name="T85" fmla="*/ 112 h 236"/>
                  <a:gd name="T86" fmla="*/ 38 w 246"/>
                  <a:gd name="T87" fmla="*/ 114 h 236"/>
                  <a:gd name="T88" fmla="*/ 29 w 246"/>
                  <a:gd name="T89" fmla="*/ 116 h 236"/>
                  <a:gd name="T90" fmla="*/ 19 w 246"/>
                  <a:gd name="T91" fmla="*/ 118 h 236"/>
                  <a:gd name="T92" fmla="*/ 11 w 246"/>
                  <a:gd name="T93" fmla="*/ 118 h 236"/>
                  <a:gd name="T94" fmla="*/ 3 w 246"/>
                  <a:gd name="T95" fmla="*/ 118 h 236"/>
                  <a:gd name="T96" fmla="*/ 27 w 246"/>
                  <a:gd name="T97" fmla="*/ 0 h 2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6"/>
                  <a:gd name="T148" fmla="*/ 0 h 236"/>
                  <a:gd name="T149" fmla="*/ 246 w 246"/>
                  <a:gd name="T150" fmla="*/ 236 h 2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6" h="236">
                    <a:moveTo>
                      <a:pt x="53" y="0"/>
                    </a:moveTo>
                    <a:lnTo>
                      <a:pt x="67" y="21"/>
                    </a:lnTo>
                    <a:lnTo>
                      <a:pt x="67" y="25"/>
                    </a:lnTo>
                    <a:lnTo>
                      <a:pt x="63" y="33"/>
                    </a:lnTo>
                    <a:lnTo>
                      <a:pt x="63" y="36"/>
                    </a:lnTo>
                    <a:lnTo>
                      <a:pt x="63" y="40"/>
                    </a:lnTo>
                    <a:lnTo>
                      <a:pt x="61" y="46"/>
                    </a:lnTo>
                    <a:lnTo>
                      <a:pt x="61" y="52"/>
                    </a:lnTo>
                    <a:lnTo>
                      <a:pt x="59" y="57"/>
                    </a:lnTo>
                    <a:lnTo>
                      <a:pt x="57" y="65"/>
                    </a:lnTo>
                    <a:lnTo>
                      <a:pt x="55" y="71"/>
                    </a:lnTo>
                    <a:lnTo>
                      <a:pt x="55" y="78"/>
                    </a:lnTo>
                    <a:lnTo>
                      <a:pt x="53" y="86"/>
                    </a:lnTo>
                    <a:lnTo>
                      <a:pt x="53" y="93"/>
                    </a:lnTo>
                    <a:lnTo>
                      <a:pt x="52" y="101"/>
                    </a:lnTo>
                    <a:lnTo>
                      <a:pt x="52" y="109"/>
                    </a:lnTo>
                    <a:lnTo>
                      <a:pt x="50" y="114"/>
                    </a:lnTo>
                    <a:lnTo>
                      <a:pt x="48" y="122"/>
                    </a:lnTo>
                    <a:lnTo>
                      <a:pt x="46" y="130"/>
                    </a:lnTo>
                    <a:lnTo>
                      <a:pt x="46" y="137"/>
                    </a:lnTo>
                    <a:lnTo>
                      <a:pt x="44" y="143"/>
                    </a:lnTo>
                    <a:lnTo>
                      <a:pt x="42" y="151"/>
                    </a:lnTo>
                    <a:lnTo>
                      <a:pt x="40" y="156"/>
                    </a:lnTo>
                    <a:lnTo>
                      <a:pt x="40" y="164"/>
                    </a:lnTo>
                    <a:lnTo>
                      <a:pt x="38" y="168"/>
                    </a:lnTo>
                    <a:lnTo>
                      <a:pt x="38" y="173"/>
                    </a:lnTo>
                    <a:lnTo>
                      <a:pt x="36" y="179"/>
                    </a:lnTo>
                    <a:lnTo>
                      <a:pt x="36" y="183"/>
                    </a:lnTo>
                    <a:lnTo>
                      <a:pt x="34" y="190"/>
                    </a:lnTo>
                    <a:lnTo>
                      <a:pt x="34" y="194"/>
                    </a:lnTo>
                    <a:lnTo>
                      <a:pt x="40" y="192"/>
                    </a:lnTo>
                    <a:lnTo>
                      <a:pt x="48" y="192"/>
                    </a:lnTo>
                    <a:lnTo>
                      <a:pt x="55" y="190"/>
                    </a:lnTo>
                    <a:lnTo>
                      <a:pt x="63" y="190"/>
                    </a:lnTo>
                    <a:lnTo>
                      <a:pt x="69" y="189"/>
                    </a:lnTo>
                    <a:lnTo>
                      <a:pt x="74" y="187"/>
                    </a:lnTo>
                    <a:lnTo>
                      <a:pt x="80" y="185"/>
                    </a:lnTo>
                    <a:lnTo>
                      <a:pt x="88" y="185"/>
                    </a:lnTo>
                    <a:lnTo>
                      <a:pt x="92" y="181"/>
                    </a:lnTo>
                    <a:lnTo>
                      <a:pt x="97" y="179"/>
                    </a:lnTo>
                    <a:lnTo>
                      <a:pt x="101" y="177"/>
                    </a:lnTo>
                    <a:lnTo>
                      <a:pt x="107" y="175"/>
                    </a:lnTo>
                    <a:lnTo>
                      <a:pt x="116" y="168"/>
                    </a:lnTo>
                    <a:lnTo>
                      <a:pt x="126" y="162"/>
                    </a:lnTo>
                    <a:lnTo>
                      <a:pt x="135" y="154"/>
                    </a:lnTo>
                    <a:lnTo>
                      <a:pt x="143" y="145"/>
                    </a:lnTo>
                    <a:lnTo>
                      <a:pt x="147" y="139"/>
                    </a:lnTo>
                    <a:lnTo>
                      <a:pt x="150" y="135"/>
                    </a:lnTo>
                    <a:lnTo>
                      <a:pt x="156" y="130"/>
                    </a:lnTo>
                    <a:lnTo>
                      <a:pt x="160" y="124"/>
                    </a:lnTo>
                    <a:lnTo>
                      <a:pt x="164" y="116"/>
                    </a:lnTo>
                    <a:lnTo>
                      <a:pt x="169" y="111"/>
                    </a:lnTo>
                    <a:lnTo>
                      <a:pt x="173" y="103"/>
                    </a:lnTo>
                    <a:lnTo>
                      <a:pt x="179" y="97"/>
                    </a:lnTo>
                    <a:lnTo>
                      <a:pt x="183" y="88"/>
                    </a:lnTo>
                    <a:lnTo>
                      <a:pt x="188" y="80"/>
                    </a:lnTo>
                    <a:lnTo>
                      <a:pt x="194" y="73"/>
                    </a:lnTo>
                    <a:lnTo>
                      <a:pt x="200" y="65"/>
                    </a:lnTo>
                    <a:lnTo>
                      <a:pt x="246" y="80"/>
                    </a:lnTo>
                    <a:lnTo>
                      <a:pt x="246" y="90"/>
                    </a:lnTo>
                    <a:lnTo>
                      <a:pt x="244" y="99"/>
                    </a:lnTo>
                    <a:lnTo>
                      <a:pt x="240" y="107"/>
                    </a:lnTo>
                    <a:lnTo>
                      <a:pt x="238" y="116"/>
                    </a:lnTo>
                    <a:lnTo>
                      <a:pt x="232" y="126"/>
                    </a:lnTo>
                    <a:lnTo>
                      <a:pt x="226" y="133"/>
                    </a:lnTo>
                    <a:lnTo>
                      <a:pt x="223" y="141"/>
                    </a:lnTo>
                    <a:lnTo>
                      <a:pt x="217" y="151"/>
                    </a:lnTo>
                    <a:lnTo>
                      <a:pt x="209" y="158"/>
                    </a:lnTo>
                    <a:lnTo>
                      <a:pt x="202" y="164"/>
                    </a:lnTo>
                    <a:lnTo>
                      <a:pt x="194" y="171"/>
                    </a:lnTo>
                    <a:lnTo>
                      <a:pt x="185" y="179"/>
                    </a:lnTo>
                    <a:lnTo>
                      <a:pt x="175" y="185"/>
                    </a:lnTo>
                    <a:lnTo>
                      <a:pt x="168" y="190"/>
                    </a:lnTo>
                    <a:lnTo>
                      <a:pt x="158" y="196"/>
                    </a:lnTo>
                    <a:lnTo>
                      <a:pt x="149" y="202"/>
                    </a:lnTo>
                    <a:lnTo>
                      <a:pt x="143" y="204"/>
                    </a:lnTo>
                    <a:lnTo>
                      <a:pt x="137" y="206"/>
                    </a:lnTo>
                    <a:lnTo>
                      <a:pt x="131" y="208"/>
                    </a:lnTo>
                    <a:lnTo>
                      <a:pt x="128" y="211"/>
                    </a:lnTo>
                    <a:lnTo>
                      <a:pt x="122" y="213"/>
                    </a:lnTo>
                    <a:lnTo>
                      <a:pt x="118" y="215"/>
                    </a:lnTo>
                    <a:lnTo>
                      <a:pt x="112" y="217"/>
                    </a:lnTo>
                    <a:lnTo>
                      <a:pt x="107" y="219"/>
                    </a:lnTo>
                    <a:lnTo>
                      <a:pt x="101" y="221"/>
                    </a:lnTo>
                    <a:lnTo>
                      <a:pt x="95" y="223"/>
                    </a:lnTo>
                    <a:lnTo>
                      <a:pt x="90" y="223"/>
                    </a:lnTo>
                    <a:lnTo>
                      <a:pt x="86" y="225"/>
                    </a:lnTo>
                    <a:lnTo>
                      <a:pt x="76" y="228"/>
                    </a:lnTo>
                    <a:lnTo>
                      <a:pt x="67" y="232"/>
                    </a:lnTo>
                    <a:lnTo>
                      <a:pt x="57" y="232"/>
                    </a:lnTo>
                    <a:lnTo>
                      <a:pt x="48" y="234"/>
                    </a:lnTo>
                    <a:lnTo>
                      <a:pt x="38" y="236"/>
                    </a:lnTo>
                    <a:lnTo>
                      <a:pt x="31" y="236"/>
                    </a:lnTo>
                    <a:lnTo>
                      <a:pt x="21" y="236"/>
                    </a:lnTo>
                    <a:lnTo>
                      <a:pt x="14" y="236"/>
                    </a:lnTo>
                    <a:lnTo>
                      <a:pt x="6" y="236"/>
                    </a:lnTo>
                    <a:lnTo>
                      <a:pt x="0" y="236"/>
                    </a:lnTo>
                    <a:lnTo>
                      <a:pt x="53" y="0"/>
                    </a:lnTo>
                    <a:close/>
                  </a:path>
                </a:pathLst>
              </a:custGeom>
              <a:solidFill>
                <a:srgbClr val="000000"/>
              </a:solidFill>
              <a:ln w="9525">
                <a:noFill/>
                <a:round/>
                <a:headEnd/>
                <a:tailEnd/>
              </a:ln>
            </p:spPr>
            <p:txBody>
              <a:bodyPr/>
              <a:lstStyle/>
              <a:p>
                <a:endParaRPr lang="en-US"/>
              </a:p>
            </p:txBody>
          </p:sp>
          <p:sp>
            <p:nvSpPr>
              <p:cNvPr id="10340" name="Freeform 246"/>
              <p:cNvSpPr>
                <a:spLocks/>
              </p:cNvSpPr>
              <p:nvPr/>
            </p:nvSpPr>
            <p:spPr bwMode="auto">
              <a:xfrm>
                <a:off x="2374" y="2533"/>
                <a:ext cx="207" cy="70"/>
              </a:xfrm>
              <a:custGeom>
                <a:avLst/>
                <a:gdLst>
                  <a:gd name="T0" fmla="*/ 206 w 413"/>
                  <a:gd name="T1" fmla="*/ 64 h 139"/>
                  <a:gd name="T2" fmla="*/ 202 w 413"/>
                  <a:gd name="T3" fmla="*/ 69 h 139"/>
                  <a:gd name="T4" fmla="*/ 194 w 413"/>
                  <a:gd name="T5" fmla="*/ 69 h 139"/>
                  <a:gd name="T6" fmla="*/ 185 w 413"/>
                  <a:gd name="T7" fmla="*/ 69 h 139"/>
                  <a:gd name="T8" fmla="*/ 177 w 413"/>
                  <a:gd name="T9" fmla="*/ 68 h 139"/>
                  <a:gd name="T10" fmla="*/ 168 w 413"/>
                  <a:gd name="T11" fmla="*/ 67 h 139"/>
                  <a:gd name="T12" fmla="*/ 159 w 413"/>
                  <a:gd name="T13" fmla="*/ 66 h 139"/>
                  <a:gd name="T14" fmla="*/ 150 w 413"/>
                  <a:gd name="T15" fmla="*/ 65 h 139"/>
                  <a:gd name="T16" fmla="*/ 141 w 413"/>
                  <a:gd name="T17" fmla="*/ 64 h 139"/>
                  <a:gd name="T18" fmla="*/ 133 w 413"/>
                  <a:gd name="T19" fmla="*/ 63 h 139"/>
                  <a:gd name="T20" fmla="*/ 128 w 413"/>
                  <a:gd name="T21" fmla="*/ 62 h 139"/>
                  <a:gd name="T22" fmla="*/ 123 w 413"/>
                  <a:gd name="T23" fmla="*/ 60 h 139"/>
                  <a:gd name="T24" fmla="*/ 118 w 413"/>
                  <a:gd name="T25" fmla="*/ 59 h 139"/>
                  <a:gd name="T26" fmla="*/ 113 w 413"/>
                  <a:gd name="T27" fmla="*/ 58 h 139"/>
                  <a:gd name="T28" fmla="*/ 108 w 413"/>
                  <a:gd name="T29" fmla="*/ 58 h 139"/>
                  <a:gd name="T30" fmla="*/ 102 w 413"/>
                  <a:gd name="T31" fmla="*/ 57 h 139"/>
                  <a:gd name="T32" fmla="*/ 97 w 413"/>
                  <a:gd name="T33" fmla="*/ 56 h 139"/>
                  <a:gd name="T34" fmla="*/ 91 w 413"/>
                  <a:gd name="T35" fmla="*/ 55 h 139"/>
                  <a:gd name="T36" fmla="*/ 86 w 413"/>
                  <a:gd name="T37" fmla="*/ 53 h 139"/>
                  <a:gd name="T38" fmla="*/ 79 w 413"/>
                  <a:gd name="T39" fmla="*/ 51 h 139"/>
                  <a:gd name="T40" fmla="*/ 73 w 413"/>
                  <a:gd name="T41" fmla="*/ 50 h 139"/>
                  <a:gd name="T42" fmla="*/ 68 w 413"/>
                  <a:gd name="T43" fmla="*/ 48 h 139"/>
                  <a:gd name="T44" fmla="*/ 61 w 413"/>
                  <a:gd name="T45" fmla="*/ 46 h 139"/>
                  <a:gd name="T46" fmla="*/ 55 w 413"/>
                  <a:gd name="T47" fmla="*/ 44 h 139"/>
                  <a:gd name="T48" fmla="*/ 49 w 413"/>
                  <a:gd name="T49" fmla="*/ 42 h 139"/>
                  <a:gd name="T50" fmla="*/ 43 w 413"/>
                  <a:gd name="T51" fmla="*/ 40 h 139"/>
                  <a:gd name="T52" fmla="*/ 36 w 413"/>
                  <a:gd name="T53" fmla="*/ 39 h 139"/>
                  <a:gd name="T54" fmla="*/ 32 w 413"/>
                  <a:gd name="T55" fmla="*/ 37 h 139"/>
                  <a:gd name="T56" fmla="*/ 26 w 413"/>
                  <a:gd name="T57" fmla="*/ 35 h 139"/>
                  <a:gd name="T58" fmla="*/ 20 w 413"/>
                  <a:gd name="T59" fmla="*/ 33 h 139"/>
                  <a:gd name="T60" fmla="*/ 14 w 413"/>
                  <a:gd name="T61" fmla="*/ 30 h 139"/>
                  <a:gd name="T62" fmla="*/ 8 w 413"/>
                  <a:gd name="T63" fmla="*/ 27 h 139"/>
                  <a:gd name="T64" fmla="*/ 4 w 413"/>
                  <a:gd name="T65" fmla="*/ 25 h 139"/>
                  <a:gd name="T66" fmla="*/ 1 w 413"/>
                  <a:gd name="T67" fmla="*/ 21 h 139"/>
                  <a:gd name="T68" fmla="*/ 0 w 413"/>
                  <a:gd name="T69" fmla="*/ 16 h 139"/>
                  <a:gd name="T70" fmla="*/ 5 w 413"/>
                  <a:gd name="T71" fmla="*/ 9 h 139"/>
                  <a:gd name="T72" fmla="*/ 8 w 413"/>
                  <a:gd name="T73" fmla="*/ 2 h 139"/>
                  <a:gd name="T74" fmla="*/ 10 w 413"/>
                  <a:gd name="T75" fmla="*/ 0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3"/>
                  <a:gd name="T115" fmla="*/ 0 h 139"/>
                  <a:gd name="T116" fmla="*/ 413 w 413"/>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3" h="139">
                    <a:moveTo>
                      <a:pt x="19" y="0"/>
                    </a:moveTo>
                    <a:lnTo>
                      <a:pt x="411" y="128"/>
                    </a:lnTo>
                    <a:lnTo>
                      <a:pt x="413" y="139"/>
                    </a:lnTo>
                    <a:lnTo>
                      <a:pt x="403" y="137"/>
                    </a:lnTo>
                    <a:lnTo>
                      <a:pt x="395" y="137"/>
                    </a:lnTo>
                    <a:lnTo>
                      <a:pt x="388" y="137"/>
                    </a:lnTo>
                    <a:lnTo>
                      <a:pt x="378" y="137"/>
                    </a:lnTo>
                    <a:lnTo>
                      <a:pt x="369" y="137"/>
                    </a:lnTo>
                    <a:lnTo>
                      <a:pt x="361" y="137"/>
                    </a:lnTo>
                    <a:lnTo>
                      <a:pt x="354" y="135"/>
                    </a:lnTo>
                    <a:lnTo>
                      <a:pt x="344" y="135"/>
                    </a:lnTo>
                    <a:lnTo>
                      <a:pt x="335" y="134"/>
                    </a:lnTo>
                    <a:lnTo>
                      <a:pt x="327" y="134"/>
                    </a:lnTo>
                    <a:lnTo>
                      <a:pt x="317" y="132"/>
                    </a:lnTo>
                    <a:lnTo>
                      <a:pt x="310" y="132"/>
                    </a:lnTo>
                    <a:lnTo>
                      <a:pt x="300" y="130"/>
                    </a:lnTo>
                    <a:lnTo>
                      <a:pt x="291" y="130"/>
                    </a:lnTo>
                    <a:lnTo>
                      <a:pt x="281" y="128"/>
                    </a:lnTo>
                    <a:lnTo>
                      <a:pt x="272" y="128"/>
                    </a:lnTo>
                    <a:lnTo>
                      <a:pt x="266" y="126"/>
                    </a:lnTo>
                    <a:lnTo>
                      <a:pt x="260" y="124"/>
                    </a:lnTo>
                    <a:lnTo>
                      <a:pt x="255" y="124"/>
                    </a:lnTo>
                    <a:lnTo>
                      <a:pt x="251" y="122"/>
                    </a:lnTo>
                    <a:lnTo>
                      <a:pt x="245" y="120"/>
                    </a:lnTo>
                    <a:lnTo>
                      <a:pt x="241" y="120"/>
                    </a:lnTo>
                    <a:lnTo>
                      <a:pt x="236" y="118"/>
                    </a:lnTo>
                    <a:lnTo>
                      <a:pt x="230" y="118"/>
                    </a:lnTo>
                    <a:lnTo>
                      <a:pt x="226" y="116"/>
                    </a:lnTo>
                    <a:lnTo>
                      <a:pt x="220" y="116"/>
                    </a:lnTo>
                    <a:lnTo>
                      <a:pt x="215" y="115"/>
                    </a:lnTo>
                    <a:lnTo>
                      <a:pt x="209" y="115"/>
                    </a:lnTo>
                    <a:lnTo>
                      <a:pt x="203" y="113"/>
                    </a:lnTo>
                    <a:lnTo>
                      <a:pt x="200" y="111"/>
                    </a:lnTo>
                    <a:lnTo>
                      <a:pt x="194" y="111"/>
                    </a:lnTo>
                    <a:lnTo>
                      <a:pt x="188" y="109"/>
                    </a:lnTo>
                    <a:lnTo>
                      <a:pt x="182" y="109"/>
                    </a:lnTo>
                    <a:lnTo>
                      <a:pt x="177" y="107"/>
                    </a:lnTo>
                    <a:lnTo>
                      <a:pt x="171" y="105"/>
                    </a:lnTo>
                    <a:lnTo>
                      <a:pt x="165" y="103"/>
                    </a:lnTo>
                    <a:lnTo>
                      <a:pt x="158" y="101"/>
                    </a:lnTo>
                    <a:lnTo>
                      <a:pt x="152" y="101"/>
                    </a:lnTo>
                    <a:lnTo>
                      <a:pt x="146" y="99"/>
                    </a:lnTo>
                    <a:lnTo>
                      <a:pt x="143" y="97"/>
                    </a:lnTo>
                    <a:lnTo>
                      <a:pt x="135" y="96"/>
                    </a:lnTo>
                    <a:lnTo>
                      <a:pt x="129" y="94"/>
                    </a:lnTo>
                    <a:lnTo>
                      <a:pt x="122" y="92"/>
                    </a:lnTo>
                    <a:lnTo>
                      <a:pt x="118" y="90"/>
                    </a:lnTo>
                    <a:lnTo>
                      <a:pt x="110" y="88"/>
                    </a:lnTo>
                    <a:lnTo>
                      <a:pt x="105" y="86"/>
                    </a:lnTo>
                    <a:lnTo>
                      <a:pt x="97" y="84"/>
                    </a:lnTo>
                    <a:lnTo>
                      <a:pt x="91" y="82"/>
                    </a:lnTo>
                    <a:lnTo>
                      <a:pt x="85" y="80"/>
                    </a:lnTo>
                    <a:lnTo>
                      <a:pt x="78" y="78"/>
                    </a:lnTo>
                    <a:lnTo>
                      <a:pt x="72" y="77"/>
                    </a:lnTo>
                    <a:lnTo>
                      <a:pt x="66" y="75"/>
                    </a:lnTo>
                    <a:lnTo>
                      <a:pt x="63" y="73"/>
                    </a:lnTo>
                    <a:lnTo>
                      <a:pt x="57" y="71"/>
                    </a:lnTo>
                    <a:lnTo>
                      <a:pt x="51" y="69"/>
                    </a:lnTo>
                    <a:lnTo>
                      <a:pt x="47" y="69"/>
                    </a:lnTo>
                    <a:lnTo>
                      <a:pt x="40" y="65"/>
                    </a:lnTo>
                    <a:lnTo>
                      <a:pt x="32" y="61"/>
                    </a:lnTo>
                    <a:lnTo>
                      <a:pt x="27" y="59"/>
                    </a:lnTo>
                    <a:lnTo>
                      <a:pt x="21" y="56"/>
                    </a:lnTo>
                    <a:lnTo>
                      <a:pt x="15" y="54"/>
                    </a:lnTo>
                    <a:lnTo>
                      <a:pt x="11" y="52"/>
                    </a:lnTo>
                    <a:lnTo>
                      <a:pt x="8" y="50"/>
                    </a:lnTo>
                    <a:lnTo>
                      <a:pt x="6" y="48"/>
                    </a:lnTo>
                    <a:lnTo>
                      <a:pt x="2" y="42"/>
                    </a:lnTo>
                    <a:lnTo>
                      <a:pt x="0" y="38"/>
                    </a:lnTo>
                    <a:lnTo>
                      <a:pt x="0" y="31"/>
                    </a:lnTo>
                    <a:lnTo>
                      <a:pt x="8" y="23"/>
                    </a:lnTo>
                    <a:lnTo>
                      <a:pt x="9" y="18"/>
                    </a:lnTo>
                    <a:lnTo>
                      <a:pt x="13" y="12"/>
                    </a:lnTo>
                    <a:lnTo>
                      <a:pt x="15" y="4"/>
                    </a:lnTo>
                    <a:lnTo>
                      <a:pt x="19" y="0"/>
                    </a:lnTo>
                    <a:close/>
                  </a:path>
                </a:pathLst>
              </a:custGeom>
              <a:solidFill>
                <a:srgbClr val="000000"/>
              </a:solidFill>
              <a:ln w="9525">
                <a:noFill/>
                <a:round/>
                <a:headEnd/>
                <a:tailEnd/>
              </a:ln>
            </p:spPr>
            <p:txBody>
              <a:bodyPr/>
              <a:lstStyle/>
              <a:p>
                <a:endParaRPr lang="en-US"/>
              </a:p>
            </p:txBody>
          </p:sp>
          <p:sp>
            <p:nvSpPr>
              <p:cNvPr id="10341" name="Freeform 247"/>
              <p:cNvSpPr>
                <a:spLocks/>
              </p:cNvSpPr>
              <p:nvPr/>
            </p:nvSpPr>
            <p:spPr bwMode="auto">
              <a:xfrm>
                <a:off x="2432" y="2445"/>
                <a:ext cx="238" cy="353"/>
              </a:xfrm>
              <a:custGeom>
                <a:avLst/>
                <a:gdLst>
                  <a:gd name="T0" fmla="*/ 181 w 477"/>
                  <a:gd name="T1" fmla="*/ 70 h 705"/>
                  <a:gd name="T2" fmla="*/ 195 w 477"/>
                  <a:gd name="T3" fmla="*/ 86 h 705"/>
                  <a:gd name="T4" fmla="*/ 205 w 477"/>
                  <a:gd name="T5" fmla="*/ 100 h 705"/>
                  <a:gd name="T6" fmla="*/ 216 w 477"/>
                  <a:gd name="T7" fmla="*/ 116 h 705"/>
                  <a:gd name="T8" fmla="*/ 222 w 477"/>
                  <a:gd name="T9" fmla="*/ 130 h 705"/>
                  <a:gd name="T10" fmla="*/ 228 w 477"/>
                  <a:gd name="T11" fmla="*/ 145 h 705"/>
                  <a:gd name="T12" fmla="*/ 232 w 477"/>
                  <a:gd name="T13" fmla="*/ 160 h 705"/>
                  <a:gd name="T14" fmla="*/ 236 w 477"/>
                  <a:gd name="T15" fmla="*/ 174 h 705"/>
                  <a:gd name="T16" fmla="*/ 237 w 477"/>
                  <a:gd name="T17" fmla="*/ 189 h 705"/>
                  <a:gd name="T18" fmla="*/ 238 w 477"/>
                  <a:gd name="T19" fmla="*/ 204 h 705"/>
                  <a:gd name="T20" fmla="*/ 238 w 477"/>
                  <a:gd name="T21" fmla="*/ 219 h 705"/>
                  <a:gd name="T22" fmla="*/ 238 w 477"/>
                  <a:gd name="T23" fmla="*/ 234 h 705"/>
                  <a:gd name="T24" fmla="*/ 237 w 477"/>
                  <a:gd name="T25" fmla="*/ 249 h 705"/>
                  <a:gd name="T26" fmla="*/ 237 w 477"/>
                  <a:gd name="T27" fmla="*/ 264 h 705"/>
                  <a:gd name="T28" fmla="*/ 237 w 477"/>
                  <a:gd name="T29" fmla="*/ 281 h 705"/>
                  <a:gd name="T30" fmla="*/ 237 w 477"/>
                  <a:gd name="T31" fmla="*/ 297 h 705"/>
                  <a:gd name="T32" fmla="*/ 216 w 477"/>
                  <a:gd name="T33" fmla="*/ 346 h 705"/>
                  <a:gd name="T34" fmla="*/ 217 w 477"/>
                  <a:gd name="T35" fmla="*/ 337 h 705"/>
                  <a:gd name="T36" fmla="*/ 219 w 477"/>
                  <a:gd name="T37" fmla="*/ 324 h 705"/>
                  <a:gd name="T38" fmla="*/ 223 w 477"/>
                  <a:gd name="T39" fmla="*/ 308 h 705"/>
                  <a:gd name="T40" fmla="*/ 224 w 477"/>
                  <a:gd name="T41" fmla="*/ 298 h 705"/>
                  <a:gd name="T42" fmla="*/ 225 w 477"/>
                  <a:gd name="T43" fmla="*/ 286 h 705"/>
                  <a:gd name="T44" fmla="*/ 225 w 477"/>
                  <a:gd name="T45" fmla="*/ 275 h 705"/>
                  <a:gd name="T46" fmla="*/ 226 w 477"/>
                  <a:gd name="T47" fmla="*/ 262 h 705"/>
                  <a:gd name="T48" fmla="*/ 225 w 477"/>
                  <a:gd name="T49" fmla="*/ 247 h 705"/>
                  <a:gd name="T50" fmla="*/ 224 w 477"/>
                  <a:gd name="T51" fmla="*/ 231 h 705"/>
                  <a:gd name="T52" fmla="*/ 222 w 477"/>
                  <a:gd name="T53" fmla="*/ 214 h 705"/>
                  <a:gd name="T54" fmla="*/ 220 w 477"/>
                  <a:gd name="T55" fmla="*/ 196 h 705"/>
                  <a:gd name="T56" fmla="*/ 217 w 477"/>
                  <a:gd name="T57" fmla="*/ 177 h 705"/>
                  <a:gd name="T58" fmla="*/ 211 w 477"/>
                  <a:gd name="T59" fmla="*/ 160 h 705"/>
                  <a:gd name="T60" fmla="*/ 205 w 477"/>
                  <a:gd name="T61" fmla="*/ 143 h 705"/>
                  <a:gd name="T62" fmla="*/ 197 w 477"/>
                  <a:gd name="T63" fmla="*/ 128 h 705"/>
                  <a:gd name="T64" fmla="*/ 187 w 477"/>
                  <a:gd name="T65" fmla="*/ 114 h 705"/>
                  <a:gd name="T66" fmla="*/ 177 w 477"/>
                  <a:gd name="T67" fmla="*/ 101 h 705"/>
                  <a:gd name="T68" fmla="*/ 164 w 477"/>
                  <a:gd name="T69" fmla="*/ 88 h 705"/>
                  <a:gd name="T70" fmla="*/ 152 w 477"/>
                  <a:gd name="T71" fmla="*/ 77 h 705"/>
                  <a:gd name="T72" fmla="*/ 137 w 477"/>
                  <a:gd name="T73" fmla="*/ 67 h 705"/>
                  <a:gd name="T74" fmla="*/ 121 w 477"/>
                  <a:gd name="T75" fmla="*/ 56 h 705"/>
                  <a:gd name="T76" fmla="*/ 103 w 477"/>
                  <a:gd name="T77" fmla="*/ 46 h 705"/>
                  <a:gd name="T78" fmla="*/ 85 w 477"/>
                  <a:gd name="T79" fmla="*/ 37 h 705"/>
                  <a:gd name="T80" fmla="*/ 66 w 477"/>
                  <a:gd name="T81" fmla="*/ 29 h 705"/>
                  <a:gd name="T82" fmla="*/ 44 w 477"/>
                  <a:gd name="T83" fmla="*/ 20 h 705"/>
                  <a:gd name="T84" fmla="*/ 23 w 477"/>
                  <a:gd name="T85" fmla="*/ 12 h 705"/>
                  <a:gd name="T86" fmla="*/ 0 w 477"/>
                  <a:gd name="T87" fmla="*/ 5 h 705"/>
                  <a:gd name="T88" fmla="*/ 7 w 477"/>
                  <a:gd name="T89" fmla="*/ 3 h 705"/>
                  <a:gd name="T90" fmla="*/ 21 w 477"/>
                  <a:gd name="T91" fmla="*/ 0 h 705"/>
                  <a:gd name="T92" fmla="*/ 34 w 477"/>
                  <a:gd name="T93" fmla="*/ 0 h 705"/>
                  <a:gd name="T94" fmla="*/ 44 w 477"/>
                  <a:gd name="T95" fmla="*/ 0 h 705"/>
                  <a:gd name="T96" fmla="*/ 57 w 477"/>
                  <a:gd name="T97" fmla="*/ 2 h 705"/>
                  <a:gd name="T98" fmla="*/ 69 w 477"/>
                  <a:gd name="T99" fmla="*/ 4 h 705"/>
                  <a:gd name="T100" fmla="*/ 83 w 477"/>
                  <a:gd name="T101" fmla="*/ 7 h 705"/>
                  <a:gd name="T102" fmla="*/ 98 w 477"/>
                  <a:gd name="T103" fmla="*/ 12 h 705"/>
                  <a:gd name="T104" fmla="*/ 112 w 477"/>
                  <a:gd name="T105" fmla="*/ 19 h 705"/>
                  <a:gd name="T106" fmla="*/ 128 w 477"/>
                  <a:gd name="T107" fmla="*/ 29 h 705"/>
                  <a:gd name="T108" fmla="*/ 144 w 477"/>
                  <a:gd name="T109" fmla="*/ 39 h 705"/>
                  <a:gd name="T110" fmla="*/ 161 w 477"/>
                  <a:gd name="T111" fmla="*/ 52 h 7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7"/>
                  <a:gd name="T169" fmla="*/ 0 h 705"/>
                  <a:gd name="T170" fmla="*/ 477 w 477"/>
                  <a:gd name="T171" fmla="*/ 705 h 7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7" h="705">
                    <a:moveTo>
                      <a:pt x="340" y="119"/>
                    </a:moveTo>
                    <a:lnTo>
                      <a:pt x="348" y="125"/>
                    </a:lnTo>
                    <a:lnTo>
                      <a:pt x="356" y="135"/>
                    </a:lnTo>
                    <a:lnTo>
                      <a:pt x="363" y="140"/>
                    </a:lnTo>
                    <a:lnTo>
                      <a:pt x="371" y="148"/>
                    </a:lnTo>
                    <a:lnTo>
                      <a:pt x="376" y="156"/>
                    </a:lnTo>
                    <a:lnTo>
                      <a:pt x="384" y="163"/>
                    </a:lnTo>
                    <a:lnTo>
                      <a:pt x="390" y="171"/>
                    </a:lnTo>
                    <a:lnTo>
                      <a:pt x="395" y="178"/>
                    </a:lnTo>
                    <a:lnTo>
                      <a:pt x="401" y="186"/>
                    </a:lnTo>
                    <a:lnTo>
                      <a:pt x="407" y="194"/>
                    </a:lnTo>
                    <a:lnTo>
                      <a:pt x="411" y="199"/>
                    </a:lnTo>
                    <a:lnTo>
                      <a:pt x="416" y="209"/>
                    </a:lnTo>
                    <a:lnTo>
                      <a:pt x="422" y="216"/>
                    </a:lnTo>
                    <a:lnTo>
                      <a:pt x="426" y="224"/>
                    </a:lnTo>
                    <a:lnTo>
                      <a:pt x="432" y="232"/>
                    </a:lnTo>
                    <a:lnTo>
                      <a:pt x="435" y="239"/>
                    </a:lnTo>
                    <a:lnTo>
                      <a:pt x="439" y="245"/>
                    </a:lnTo>
                    <a:lnTo>
                      <a:pt x="441" y="253"/>
                    </a:lnTo>
                    <a:lnTo>
                      <a:pt x="445" y="260"/>
                    </a:lnTo>
                    <a:lnTo>
                      <a:pt x="449" y="268"/>
                    </a:lnTo>
                    <a:lnTo>
                      <a:pt x="451" y="275"/>
                    </a:lnTo>
                    <a:lnTo>
                      <a:pt x="454" y="283"/>
                    </a:lnTo>
                    <a:lnTo>
                      <a:pt x="456" y="289"/>
                    </a:lnTo>
                    <a:lnTo>
                      <a:pt x="460" y="298"/>
                    </a:lnTo>
                    <a:lnTo>
                      <a:pt x="462" y="304"/>
                    </a:lnTo>
                    <a:lnTo>
                      <a:pt x="462" y="311"/>
                    </a:lnTo>
                    <a:lnTo>
                      <a:pt x="464" y="319"/>
                    </a:lnTo>
                    <a:lnTo>
                      <a:pt x="468" y="327"/>
                    </a:lnTo>
                    <a:lnTo>
                      <a:pt x="468" y="334"/>
                    </a:lnTo>
                    <a:lnTo>
                      <a:pt x="470" y="340"/>
                    </a:lnTo>
                    <a:lnTo>
                      <a:pt x="472" y="348"/>
                    </a:lnTo>
                    <a:lnTo>
                      <a:pt x="473" y="357"/>
                    </a:lnTo>
                    <a:lnTo>
                      <a:pt x="473" y="363"/>
                    </a:lnTo>
                    <a:lnTo>
                      <a:pt x="473" y="370"/>
                    </a:lnTo>
                    <a:lnTo>
                      <a:pt x="475" y="378"/>
                    </a:lnTo>
                    <a:lnTo>
                      <a:pt x="475" y="386"/>
                    </a:lnTo>
                    <a:lnTo>
                      <a:pt x="475" y="391"/>
                    </a:lnTo>
                    <a:lnTo>
                      <a:pt x="477" y="399"/>
                    </a:lnTo>
                    <a:lnTo>
                      <a:pt x="477" y="407"/>
                    </a:lnTo>
                    <a:lnTo>
                      <a:pt x="477" y="414"/>
                    </a:lnTo>
                    <a:lnTo>
                      <a:pt x="477" y="422"/>
                    </a:lnTo>
                    <a:lnTo>
                      <a:pt x="477" y="429"/>
                    </a:lnTo>
                    <a:lnTo>
                      <a:pt x="477" y="437"/>
                    </a:lnTo>
                    <a:lnTo>
                      <a:pt x="477" y="445"/>
                    </a:lnTo>
                    <a:lnTo>
                      <a:pt x="477" y="452"/>
                    </a:lnTo>
                    <a:lnTo>
                      <a:pt x="477" y="460"/>
                    </a:lnTo>
                    <a:lnTo>
                      <a:pt x="477" y="467"/>
                    </a:lnTo>
                    <a:lnTo>
                      <a:pt x="477" y="475"/>
                    </a:lnTo>
                    <a:lnTo>
                      <a:pt x="477" y="483"/>
                    </a:lnTo>
                    <a:lnTo>
                      <a:pt x="477" y="490"/>
                    </a:lnTo>
                    <a:lnTo>
                      <a:pt x="475" y="498"/>
                    </a:lnTo>
                    <a:lnTo>
                      <a:pt x="475" y="505"/>
                    </a:lnTo>
                    <a:lnTo>
                      <a:pt x="475" y="513"/>
                    </a:lnTo>
                    <a:lnTo>
                      <a:pt x="475" y="521"/>
                    </a:lnTo>
                    <a:lnTo>
                      <a:pt x="475" y="528"/>
                    </a:lnTo>
                    <a:lnTo>
                      <a:pt x="475" y="538"/>
                    </a:lnTo>
                    <a:lnTo>
                      <a:pt x="475" y="543"/>
                    </a:lnTo>
                    <a:lnTo>
                      <a:pt x="475" y="553"/>
                    </a:lnTo>
                    <a:lnTo>
                      <a:pt x="475" y="561"/>
                    </a:lnTo>
                    <a:lnTo>
                      <a:pt x="475" y="568"/>
                    </a:lnTo>
                    <a:lnTo>
                      <a:pt x="475" y="578"/>
                    </a:lnTo>
                    <a:lnTo>
                      <a:pt x="475" y="585"/>
                    </a:lnTo>
                    <a:lnTo>
                      <a:pt x="475" y="593"/>
                    </a:lnTo>
                    <a:lnTo>
                      <a:pt x="477" y="602"/>
                    </a:lnTo>
                    <a:lnTo>
                      <a:pt x="430" y="705"/>
                    </a:lnTo>
                    <a:lnTo>
                      <a:pt x="430" y="697"/>
                    </a:lnTo>
                    <a:lnTo>
                      <a:pt x="432" y="692"/>
                    </a:lnTo>
                    <a:lnTo>
                      <a:pt x="432" y="686"/>
                    </a:lnTo>
                    <a:lnTo>
                      <a:pt x="432" y="682"/>
                    </a:lnTo>
                    <a:lnTo>
                      <a:pt x="434" y="678"/>
                    </a:lnTo>
                    <a:lnTo>
                      <a:pt x="435" y="673"/>
                    </a:lnTo>
                    <a:lnTo>
                      <a:pt x="435" y="667"/>
                    </a:lnTo>
                    <a:lnTo>
                      <a:pt x="437" y="661"/>
                    </a:lnTo>
                    <a:lnTo>
                      <a:pt x="439" y="654"/>
                    </a:lnTo>
                    <a:lnTo>
                      <a:pt x="439" y="648"/>
                    </a:lnTo>
                    <a:lnTo>
                      <a:pt x="441" y="640"/>
                    </a:lnTo>
                    <a:lnTo>
                      <a:pt x="443" y="631"/>
                    </a:lnTo>
                    <a:lnTo>
                      <a:pt x="445" y="623"/>
                    </a:lnTo>
                    <a:lnTo>
                      <a:pt x="447" y="616"/>
                    </a:lnTo>
                    <a:lnTo>
                      <a:pt x="447" y="610"/>
                    </a:lnTo>
                    <a:lnTo>
                      <a:pt x="447" y="604"/>
                    </a:lnTo>
                    <a:lnTo>
                      <a:pt x="447" y="599"/>
                    </a:lnTo>
                    <a:lnTo>
                      <a:pt x="449" y="595"/>
                    </a:lnTo>
                    <a:lnTo>
                      <a:pt x="449" y="589"/>
                    </a:lnTo>
                    <a:lnTo>
                      <a:pt x="449" y="583"/>
                    </a:lnTo>
                    <a:lnTo>
                      <a:pt x="449" y="578"/>
                    </a:lnTo>
                    <a:lnTo>
                      <a:pt x="451" y="572"/>
                    </a:lnTo>
                    <a:lnTo>
                      <a:pt x="451" y="566"/>
                    </a:lnTo>
                    <a:lnTo>
                      <a:pt x="451" y="561"/>
                    </a:lnTo>
                    <a:lnTo>
                      <a:pt x="451" y="555"/>
                    </a:lnTo>
                    <a:lnTo>
                      <a:pt x="451" y="549"/>
                    </a:lnTo>
                    <a:lnTo>
                      <a:pt x="451" y="542"/>
                    </a:lnTo>
                    <a:lnTo>
                      <a:pt x="451" y="536"/>
                    </a:lnTo>
                    <a:lnTo>
                      <a:pt x="451" y="530"/>
                    </a:lnTo>
                    <a:lnTo>
                      <a:pt x="453" y="523"/>
                    </a:lnTo>
                    <a:lnTo>
                      <a:pt x="451" y="515"/>
                    </a:lnTo>
                    <a:lnTo>
                      <a:pt x="451" y="509"/>
                    </a:lnTo>
                    <a:lnTo>
                      <a:pt x="451" y="502"/>
                    </a:lnTo>
                    <a:lnTo>
                      <a:pt x="451" y="494"/>
                    </a:lnTo>
                    <a:lnTo>
                      <a:pt x="449" y="485"/>
                    </a:lnTo>
                    <a:lnTo>
                      <a:pt x="449" y="479"/>
                    </a:lnTo>
                    <a:lnTo>
                      <a:pt x="449" y="469"/>
                    </a:lnTo>
                    <a:lnTo>
                      <a:pt x="449" y="462"/>
                    </a:lnTo>
                    <a:lnTo>
                      <a:pt x="447" y="454"/>
                    </a:lnTo>
                    <a:lnTo>
                      <a:pt x="447" y="445"/>
                    </a:lnTo>
                    <a:lnTo>
                      <a:pt x="445" y="435"/>
                    </a:lnTo>
                    <a:lnTo>
                      <a:pt x="445" y="427"/>
                    </a:lnTo>
                    <a:lnTo>
                      <a:pt x="443" y="418"/>
                    </a:lnTo>
                    <a:lnTo>
                      <a:pt x="443" y="408"/>
                    </a:lnTo>
                    <a:lnTo>
                      <a:pt x="441" y="399"/>
                    </a:lnTo>
                    <a:lnTo>
                      <a:pt x="441" y="391"/>
                    </a:lnTo>
                    <a:lnTo>
                      <a:pt x="439" y="382"/>
                    </a:lnTo>
                    <a:lnTo>
                      <a:pt x="435" y="372"/>
                    </a:lnTo>
                    <a:lnTo>
                      <a:pt x="435" y="363"/>
                    </a:lnTo>
                    <a:lnTo>
                      <a:pt x="434" y="353"/>
                    </a:lnTo>
                    <a:lnTo>
                      <a:pt x="430" y="344"/>
                    </a:lnTo>
                    <a:lnTo>
                      <a:pt x="428" y="336"/>
                    </a:lnTo>
                    <a:lnTo>
                      <a:pt x="424" y="327"/>
                    </a:lnTo>
                    <a:lnTo>
                      <a:pt x="422" y="319"/>
                    </a:lnTo>
                    <a:lnTo>
                      <a:pt x="418" y="311"/>
                    </a:lnTo>
                    <a:lnTo>
                      <a:pt x="416" y="302"/>
                    </a:lnTo>
                    <a:lnTo>
                      <a:pt x="413" y="294"/>
                    </a:lnTo>
                    <a:lnTo>
                      <a:pt x="411" y="285"/>
                    </a:lnTo>
                    <a:lnTo>
                      <a:pt x="405" y="277"/>
                    </a:lnTo>
                    <a:lnTo>
                      <a:pt x="401" y="270"/>
                    </a:lnTo>
                    <a:lnTo>
                      <a:pt x="397" y="262"/>
                    </a:lnTo>
                    <a:lnTo>
                      <a:pt x="394" y="256"/>
                    </a:lnTo>
                    <a:lnTo>
                      <a:pt x="388" y="249"/>
                    </a:lnTo>
                    <a:lnTo>
                      <a:pt x="384" y="241"/>
                    </a:lnTo>
                    <a:lnTo>
                      <a:pt x="380" y="234"/>
                    </a:lnTo>
                    <a:lnTo>
                      <a:pt x="375" y="228"/>
                    </a:lnTo>
                    <a:lnTo>
                      <a:pt x="369" y="220"/>
                    </a:lnTo>
                    <a:lnTo>
                      <a:pt x="363" y="214"/>
                    </a:lnTo>
                    <a:lnTo>
                      <a:pt x="357" y="207"/>
                    </a:lnTo>
                    <a:lnTo>
                      <a:pt x="354" y="201"/>
                    </a:lnTo>
                    <a:lnTo>
                      <a:pt x="348" y="195"/>
                    </a:lnTo>
                    <a:lnTo>
                      <a:pt x="342" y="188"/>
                    </a:lnTo>
                    <a:lnTo>
                      <a:pt x="335" y="182"/>
                    </a:lnTo>
                    <a:lnTo>
                      <a:pt x="329" y="176"/>
                    </a:lnTo>
                    <a:lnTo>
                      <a:pt x="323" y="171"/>
                    </a:lnTo>
                    <a:lnTo>
                      <a:pt x="318" y="165"/>
                    </a:lnTo>
                    <a:lnTo>
                      <a:pt x="310" y="159"/>
                    </a:lnTo>
                    <a:lnTo>
                      <a:pt x="304" y="154"/>
                    </a:lnTo>
                    <a:lnTo>
                      <a:pt x="297" y="148"/>
                    </a:lnTo>
                    <a:lnTo>
                      <a:pt x="289" y="144"/>
                    </a:lnTo>
                    <a:lnTo>
                      <a:pt x="281" y="138"/>
                    </a:lnTo>
                    <a:lnTo>
                      <a:pt x="274" y="133"/>
                    </a:lnTo>
                    <a:lnTo>
                      <a:pt x="266" y="127"/>
                    </a:lnTo>
                    <a:lnTo>
                      <a:pt x="259" y="121"/>
                    </a:lnTo>
                    <a:lnTo>
                      <a:pt x="249" y="118"/>
                    </a:lnTo>
                    <a:lnTo>
                      <a:pt x="243" y="112"/>
                    </a:lnTo>
                    <a:lnTo>
                      <a:pt x="234" y="106"/>
                    </a:lnTo>
                    <a:lnTo>
                      <a:pt x="224" y="100"/>
                    </a:lnTo>
                    <a:lnTo>
                      <a:pt x="217" y="97"/>
                    </a:lnTo>
                    <a:lnTo>
                      <a:pt x="207" y="91"/>
                    </a:lnTo>
                    <a:lnTo>
                      <a:pt x="198" y="87"/>
                    </a:lnTo>
                    <a:lnTo>
                      <a:pt x="190" y="83"/>
                    </a:lnTo>
                    <a:lnTo>
                      <a:pt x="181" y="78"/>
                    </a:lnTo>
                    <a:lnTo>
                      <a:pt x="171" y="74"/>
                    </a:lnTo>
                    <a:lnTo>
                      <a:pt x="162" y="68"/>
                    </a:lnTo>
                    <a:lnTo>
                      <a:pt x="152" y="64"/>
                    </a:lnTo>
                    <a:lnTo>
                      <a:pt x="141" y="60"/>
                    </a:lnTo>
                    <a:lnTo>
                      <a:pt x="133" y="57"/>
                    </a:lnTo>
                    <a:lnTo>
                      <a:pt x="122" y="53"/>
                    </a:lnTo>
                    <a:lnTo>
                      <a:pt x="112" y="49"/>
                    </a:lnTo>
                    <a:lnTo>
                      <a:pt x="101" y="43"/>
                    </a:lnTo>
                    <a:lnTo>
                      <a:pt x="89" y="40"/>
                    </a:lnTo>
                    <a:lnTo>
                      <a:pt x="80" y="36"/>
                    </a:lnTo>
                    <a:lnTo>
                      <a:pt x="68" y="32"/>
                    </a:lnTo>
                    <a:lnTo>
                      <a:pt x="57" y="28"/>
                    </a:lnTo>
                    <a:lnTo>
                      <a:pt x="46" y="24"/>
                    </a:lnTo>
                    <a:lnTo>
                      <a:pt x="34" y="19"/>
                    </a:lnTo>
                    <a:lnTo>
                      <a:pt x="23" y="17"/>
                    </a:lnTo>
                    <a:lnTo>
                      <a:pt x="11" y="11"/>
                    </a:lnTo>
                    <a:lnTo>
                      <a:pt x="0" y="9"/>
                    </a:lnTo>
                    <a:lnTo>
                      <a:pt x="2" y="9"/>
                    </a:lnTo>
                    <a:lnTo>
                      <a:pt x="6" y="5"/>
                    </a:lnTo>
                    <a:lnTo>
                      <a:pt x="10" y="5"/>
                    </a:lnTo>
                    <a:lnTo>
                      <a:pt x="15" y="5"/>
                    </a:lnTo>
                    <a:lnTo>
                      <a:pt x="21" y="3"/>
                    </a:lnTo>
                    <a:lnTo>
                      <a:pt x="29" y="3"/>
                    </a:lnTo>
                    <a:lnTo>
                      <a:pt x="32" y="2"/>
                    </a:lnTo>
                    <a:lnTo>
                      <a:pt x="42" y="0"/>
                    </a:lnTo>
                    <a:lnTo>
                      <a:pt x="49" y="0"/>
                    </a:lnTo>
                    <a:lnTo>
                      <a:pt x="59" y="0"/>
                    </a:lnTo>
                    <a:lnTo>
                      <a:pt x="63" y="0"/>
                    </a:lnTo>
                    <a:lnTo>
                      <a:pt x="68" y="0"/>
                    </a:lnTo>
                    <a:lnTo>
                      <a:pt x="74" y="0"/>
                    </a:lnTo>
                    <a:lnTo>
                      <a:pt x="80" y="0"/>
                    </a:lnTo>
                    <a:lnTo>
                      <a:pt x="86" y="0"/>
                    </a:lnTo>
                    <a:lnTo>
                      <a:pt x="89" y="0"/>
                    </a:lnTo>
                    <a:lnTo>
                      <a:pt x="95" y="2"/>
                    </a:lnTo>
                    <a:lnTo>
                      <a:pt x="103" y="2"/>
                    </a:lnTo>
                    <a:lnTo>
                      <a:pt x="108" y="2"/>
                    </a:lnTo>
                    <a:lnTo>
                      <a:pt x="114" y="3"/>
                    </a:lnTo>
                    <a:lnTo>
                      <a:pt x="120" y="3"/>
                    </a:lnTo>
                    <a:lnTo>
                      <a:pt x="125" y="5"/>
                    </a:lnTo>
                    <a:lnTo>
                      <a:pt x="131" y="5"/>
                    </a:lnTo>
                    <a:lnTo>
                      <a:pt x="139" y="7"/>
                    </a:lnTo>
                    <a:lnTo>
                      <a:pt x="145" y="9"/>
                    </a:lnTo>
                    <a:lnTo>
                      <a:pt x="152" y="11"/>
                    </a:lnTo>
                    <a:lnTo>
                      <a:pt x="160" y="11"/>
                    </a:lnTo>
                    <a:lnTo>
                      <a:pt x="167" y="13"/>
                    </a:lnTo>
                    <a:lnTo>
                      <a:pt x="173" y="17"/>
                    </a:lnTo>
                    <a:lnTo>
                      <a:pt x="181" y="19"/>
                    </a:lnTo>
                    <a:lnTo>
                      <a:pt x="188" y="22"/>
                    </a:lnTo>
                    <a:lnTo>
                      <a:pt x="196" y="24"/>
                    </a:lnTo>
                    <a:lnTo>
                      <a:pt x="202" y="28"/>
                    </a:lnTo>
                    <a:lnTo>
                      <a:pt x="211" y="32"/>
                    </a:lnTo>
                    <a:lnTo>
                      <a:pt x="219" y="36"/>
                    </a:lnTo>
                    <a:lnTo>
                      <a:pt x="224" y="38"/>
                    </a:lnTo>
                    <a:lnTo>
                      <a:pt x="232" y="41"/>
                    </a:lnTo>
                    <a:lnTo>
                      <a:pt x="241" y="47"/>
                    </a:lnTo>
                    <a:lnTo>
                      <a:pt x="247" y="51"/>
                    </a:lnTo>
                    <a:lnTo>
                      <a:pt x="257" y="57"/>
                    </a:lnTo>
                    <a:lnTo>
                      <a:pt x="264" y="62"/>
                    </a:lnTo>
                    <a:lnTo>
                      <a:pt x="274" y="66"/>
                    </a:lnTo>
                    <a:lnTo>
                      <a:pt x="281" y="72"/>
                    </a:lnTo>
                    <a:lnTo>
                      <a:pt x="289" y="78"/>
                    </a:lnTo>
                    <a:lnTo>
                      <a:pt x="299" y="83"/>
                    </a:lnTo>
                    <a:lnTo>
                      <a:pt x="306" y="91"/>
                    </a:lnTo>
                    <a:lnTo>
                      <a:pt x="314" y="97"/>
                    </a:lnTo>
                    <a:lnTo>
                      <a:pt x="323" y="104"/>
                    </a:lnTo>
                    <a:lnTo>
                      <a:pt x="331" y="112"/>
                    </a:lnTo>
                    <a:lnTo>
                      <a:pt x="340" y="119"/>
                    </a:lnTo>
                    <a:close/>
                  </a:path>
                </a:pathLst>
              </a:custGeom>
              <a:solidFill>
                <a:srgbClr val="000000"/>
              </a:solidFill>
              <a:ln w="9525">
                <a:noFill/>
                <a:round/>
                <a:headEnd/>
                <a:tailEnd/>
              </a:ln>
            </p:spPr>
            <p:txBody>
              <a:bodyPr/>
              <a:lstStyle/>
              <a:p>
                <a:endParaRPr lang="en-US"/>
              </a:p>
            </p:txBody>
          </p:sp>
          <p:sp>
            <p:nvSpPr>
              <p:cNvPr id="10342" name="Freeform 248"/>
              <p:cNvSpPr>
                <a:spLocks/>
              </p:cNvSpPr>
              <p:nvPr/>
            </p:nvSpPr>
            <p:spPr bwMode="auto">
              <a:xfrm>
                <a:off x="2133" y="2011"/>
                <a:ext cx="70" cy="17"/>
              </a:xfrm>
              <a:custGeom>
                <a:avLst/>
                <a:gdLst>
                  <a:gd name="T0" fmla="*/ 22 w 141"/>
                  <a:gd name="T1" fmla="*/ 3 h 34"/>
                  <a:gd name="T2" fmla="*/ 25 w 141"/>
                  <a:gd name="T3" fmla="*/ 2 h 34"/>
                  <a:gd name="T4" fmla="*/ 29 w 141"/>
                  <a:gd name="T5" fmla="*/ 1 h 34"/>
                  <a:gd name="T6" fmla="*/ 32 w 141"/>
                  <a:gd name="T7" fmla="*/ 1 h 34"/>
                  <a:gd name="T8" fmla="*/ 36 w 141"/>
                  <a:gd name="T9" fmla="*/ 1 h 34"/>
                  <a:gd name="T10" fmla="*/ 39 w 141"/>
                  <a:gd name="T11" fmla="*/ 0 h 34"/>
                  <a:gd name="T12" fmla="*/ 42 w 141"/>
                  <a:gd name="T13" fmla="*/ 0 h 34"/>
                  <a:gd name="T14" fmla="*/ 44 w 141"/>
                  <a:gd name="T15" fmla="*/ 0 h 34"/>
                  <a:gd name="T16" fmla="*/ 47 w 141"/>
                  <a:gd name="T17" fmla="*/ 1 h 34"/>
                  <a:gd name="T18" fmla="*/ 50 w 141"/>
                  <a:gd name="T19" fmla="*/ 1 h 34"/>
                  <a:gd name="T20" fmla="*/ 53 w 141"/>
                  <a:gd name="T21" fmla="*/ 1 h 34"/>
                  <a:gd name="T22" fmla="*/ 56 w 141"/>
                  <a:gd name="T23" fmla="*/ 1 h 34"/>
                  <a:gd name="T24" fmla="*/ 59 w 141"/>
                  <a:gd name="T25" fmla="*/ 1 h 34"/>
                  <a:gd name="T26" fmla="*/ 62 w 141"/>
                  <a:gd name="T27" fmla="*/ 2 h 34"/>
                  <a:gd name="T28" fmla="*/ 64 w 141"/>
                  <a:gd name="T29" fmla="*/ 3 h 34"/>
                  <a:gd name="T30" fmla="*/ 67 w 141"/>
                  <a:gd name="T31" fmla="*/ 4 h 34"/>
                  <a:gd name="T32" fmla="*/ 70 w 141"/>
                  <a:gd name="T33" fmla="*/ 6 h 34"/>
                  <a:gd name="T34" fmla="*/ 69 w 141"/>
                  <a:gd name="T35" fmla="*/ 7 h 34"/>
                  <a:gd name="T36" fmla="*/ 67 w 141"/>
                  <a:gd name="T37" fmla="*/ 9 h 34"/>
                  <a:gd name="T38" fmla="*/ 64 w 141"/>
                  <a:gd name="T39" fmla="*/ 10 h 34"/>
                  <a:gd name="T40" fmla="*/ 62 w 141"/>
                  <a:gd name="T41" fmla="*/ 12 h 34"/>
                  <a:gd name="T42" fmla="*/ 60 w 141"/>
                  <a:gd name="T43" fmla="*/ 13 h 34"/>
                  <a:gd name="T44" fmla="*/ 57 w 141"/>
                  <a:gd name="T45" fmla="*/ 14 h 34"/>
                  <a:gd name="T46" fmla="*/ 56 w 141"/>
                  <a:gd name="T47" fmla="*/ 15 h 34"/>
                  <a:gd name="T48" fmla="*/ 55 w 141"/>
                  <a:gd name="T49" fmla="*/ 17 h 34"/>
                  <a:gd name="T50" fmla="*/ 0 w 141"/>
                  <a:gd name="T51" fmla="*/ 17 h 34"/>
                  <a:gd name="T52" fmla="*/ 1 w 141"/>
                  <a:gd name="T53" fmla="*/ 14 h 34"/>
                  <a:gd name="T54" fmla="*/ 4 w 141"/>
                  <a:gd name="T55" fmla="*/ 11 h 34"/>
                  <a:gd name="T56" fmla="*/ 5 w 141"/>
                  <a:gd name="T57" fmla="*/ 9 h 34"/>
                  <a:gd name="T58" fmla="*/ 9 w 141"/>
                  <a:gd name="T59" fmla="*/ 9 h 34"/>
                  <a:gd name="T60" fmla="*/ 12 w 141"/>
                  <a:gd name="T61" fmla="*/ 6 h 34"/>
                  <a:gd name="T62" fmla="*/ 15 w 141"/>
                  <a:gd name="T63" fmla="*/ 5 h 34"/>
                  <a:gd name="T64" fmla="*/ 18 w 141"/>
                  <a:gd name="T65" fmla="*/ 4 h 34"/>
                  <a:gd name="T66" fmla="*/ 22 w 141"/>
                  <a:gd name="T67" fmla="*/ 3 h 34"/>
                  <a:gd name="T68" fmla="*/ 22 w 141"/>
                  <a:gd name="T69" fmla="*/ 3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1"/>
                  <a:gd name="T106" fmla="*/ 0 h 34"/>
                  <a:gd name="T107" fmla="*/ 141 w 141"/>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1" h="34">
                    <a:moveTo>
                      <a:pt x="44" y="7"/>
                    </a:moveTo>
                    <a:lnTo>
                      <a:pt x="51" y="5"/>
                    </a:lnTo>
                    <a:lnTo>
                      <a:pt x="59" y="3"/>
                    </a:lnTo>
                    <a:lnTo>
                      <a:pt x="65" y="1"/>
                    </a:lnTo>
                    <a:lnTo>
                      <a:pt x="72" y="1"/>
                    </a:lnTo>
                    <a:lnTo>
                      <a:pt x="78" y="0"/>
                    </a:lnTo>
                    <a:lnTo>
                      <a:pt x="84" y="0"/>
                    </a:lnTo>
                    <a:lnTo>
                      <a:pt x="89" y="0"/>
                    </a:lnTo>
                    <a:lnTo>
                      <a:pt x="95" y="1"/>
                    </a:lnTo>
                    <a:lnTo>
                      <a:pt x="101" y="1"/>
                    </a:lnTo>
                    <a:lnTo>
                      <a:pt x="106" y="1"/>
                    </a:lnTo>
                    <a:lnTo>
                      <a:pt x="112" y="3"/>
                    </a:lnTo>
                    <a:lnTo>
                      <a:pt x="118" y="3"/>
                    </a:lnTo>
                    <a:lnTo>
                      <a:pt x="124" y="5"/>
                    </a:lnTo>
                    <a:lnTo>
                      <a:pt x="129" y="7"/>
                    </a:lnTo>
                    <a:lnTo>
                      <a:pt x="135" y="9"/>
                    </a:lnTo>
                    <a:lnTo>
                      <a:pt x="141" y="13"/>
                    </a:lnTo>
                    <a:lnTo>
                      <a:pt x="139" y="15"/>
                    </a:lnTo>
                    <a:lnTo>
                      <a:pt x="135" y="19"/>
                    </a:lnTo>
                    <a:lnTo>
                      <a:pt x="129" y="20"/>
                    </a:lnTo>
                    <a:lnTo>
                      <a:pt x="125" y="24"/>
                    </a:lnTo>
                    <a:lnTo>
                      <a:pt x="120" y="26"/>
                    </a:lnTo>
                    <a:lnTo>
                      <a:pt x="114" y="28"/>
                    </a:lnTo>
                    <a:lnTo>
                      <a:pt x="112" y="30"/>
                    </a:lnTo>
                    <a:lnTo>
                      <a:pt x="110" y="34"/>
                    </a:lnTo>
                    <a:lnTo>
                      <a:pt x="0" y="34"/>
                    </a:lnTo>
                    <a:lnTo>
                      <a:pt x="2" y="28"/>
                    </a:lnTo>
                    <a:lnTo>
                      <a:pt x="8" y="22"/>
                    </a:lnTo>
                    <a:lnTo>
                      <a:pt x="11" y="19"/>
                    </a:lnTo>
                    <a:lnTo>
                      <a:pt x="19" y="17"/>
                    </a:lnTo>
                    <a:lnTo>
                      <a:pt x="25" y="13"/>
                    </a:lnTo>
                    <a:lnTo>
                      <a:pt x="30" y="11"/>
                    </a:lnTo>
                    <a:lnTo>
                      <a:pt x="36" y="9"/>
                    </a:lnTo>
                    <a:lnTo>
                      <a:pt x="44" y="7"/>
                    </a:lnTo>
                    <a:close/>
                  </a:path>
                </a:pathLst>
              </a:custGeom>
              <a:solidFill>
                <a:srgbClr val="000000"/>
              </a:solidFill>
              <a:ln w="9525">
                <a:noFill/>
                <a:round/>
                <a:headEnd/>
                <a:tailEnd/>
              </a:ln>
            </p:spPr>
            <p:txBody>
              <a:bodyPr/>
              <a:lstStyle/>
              <a:p>
                <a:endParaRPr lang="en-US"/>
              </a:p>
            </p:txBody>
          </p:sp>
          <p:sp>
            <p:nvSpPr>
              <p:cNvPr id="10343" name="Freeform 249"/>
              <p:cNvSpPr>
                <a:spLocks/>
              </p:cNvSpPr>
              <p:nvPr/>
            </p:nvSpPr>
            <p:spPr bwMode="auto">
              <a:xfrm>
                <a:off x="2108" y="2041"/>
                <a:ext cx="80" cy="23"/>
              </a:xfrm>
              <a:custGeom>
                <a:avLst/>
                <a:gdLst>
                  <a:gd name="T0" fmla="*/ 80 w 159"/>
                  <a:gd name="T1" fmla="*/ 0 h 46"/>
                  <a:gd name="T2" fmla="*/ 72 w 159"/>
                  <a:gd name="T3" fmla="*/ 15 h 46"/>
                  <a:gd name="T4" fmla="*/ 69 w 159"/>
                  <a:gd name="T5" fmla="*/ 17 h 46"/>
                  <a:gd name="T6" fmla="*/ 68 w 159"/>
                  <a:gd name="T7" fmla="*/ 17 h 46"/>
                  <a:gd name="T8" fmla="*/ 65 w 159"/>
                  <a:gd name="T9" fmla="*/ 18 h 46"/>
                  <a:gd name="T10" fmla="*/ 63 w 159"/>
                  <a:gd name="T11" fmla="*/ 19 h 46"/>
                  <a:gd name="T12" fmla="*/ 59 w 159"/>
                  <a:gd name="T13" fmla="*/ 19 h 46"/>
                  <a:gd name="T14" fmla="*/ 56 w 159"/>
                  <a:gd name="T15" fmla="*/ 20 h 46"/>
                  <a:gd name="T16" fmla="*/ 53 w 159"/>
                  <a:gd name="T17" fmla="*/ 20 h 46"/>
                  <a:gd name="T18" fmla="*/ 50 w 159"/>
                  <a:gd name="T19" fmla="*/ 20 h 46"/>
                  <a:gd name="T20" fmla="*/ 47 w 159"/>
                  <a:gd name="T21" fmla="*/ 20 h 46"/>
                  <a:gd name="T22" fmla="*/ 43 w 159"/>
                  <a:gd name="T23" fmla="*/ 21 h 46"/>
                  <a:gd name="T24" fmla="*/ 40 w 159"/>
                  <a:gd name="T25" fmla="*/ 21 h 46"/>
                  <a:gd name="T26" fmla="*/ 36 w 159"/>
                  <a:gd name="T27" fmla="*/ 22 h 46"/>
                  <a:gd name="T28" fmla="*/ 32 w 159"/>
                  <a:gd name="T29" fmla="*/ 22 h 46"/>
                  <a:gd name="T30" fmla="*/ 30 w 159"/>
                  <a:gd name="T31" fmla="*/ 22 h 46"/>
                  <a:gd name="T32" fmla="*/ 27 w 159"/>
                  <a:gd name="T33" fmla="*/ 22 h 46"/>
                  <a:gd name="T34" fmla="*/ 24 w 159"/>
                  <a:gd name="T35" fmla="*/ 23 h 46"/>
                  <a:gd name="T36" fmla="*/ 20 w 159"/>
                  <a:gd name="T37" fmla="*/ 22 h 46"/>
                  <a:gd name="T38" fmla="*/ 17 w 159"/>
                  <a:gd name="T39" fmla="*/ 22 h 46"/>
                  <a:gd name="T40" fmla="*/ 14 w 159"/>
                  <a:gd name="T41" fmla="*/ 22 h 46"/>
                  <a:gd name="T42" fmla="*/ 12 w 159"/>
                  <a:gd name="T43" fmla="*/ 22 h 46"/>
                  <a:gd name="T44" fmla="*/ 10 w 159"/>
                  <a:gd name="T45" fmla="*/ 22 h 46"/>
                  <a:gd name="T46" fmla="*/ 7 w 159"/>
                  <a:gd name="T47" fmla="*/ 22 h 46"/>
                  <a:gd name="T48" fmla="*/ 5 w 159"/>
                  <a:gd name="T49" fmla="*/ 21 h 46"/>
                  <a:gd name="T50" fmla="*/ 4 w 159"/>
                  <a:gd name="T51" fmla="*/ 21 h 46"/>
                  <a:gd name="T52" fmla="*/ 1 w 159"/>
                  <a:gd name="T53" fmla="*/ 20 h 46"/>
                  <a:gd name="T54" fmla="*/ 0 w 159"/>
                  <a:gd name="T55" fmla="*/ 20 h 46"/>
                  <a:gd name="T56" fmla="*/ 0 w 159"/>
                  <a:gd name="T57" fmla="*/ 19 h 46"/>
                  <a:gd name="T58" fmla="*/ 3 w 159"/>
                  <a:gd name="T59" fmla="*/ 18 h 46"/>
                  <a:gd name="T60" fmla="*/ 5 w 159"/>
                  <a:gd name="T61" fmla="*/ 13 h 46"/>
                  <a:gd name="T62" fmla="*/ 8 w 159"/>
                  <a:gd name="T63" fmla="*/ 10 h 46"/>
                  <a:gd name="T64" fmla="*/ 11 w 159"/>
                  <a:gd name="T65" fmla="*/ 7 h 46"/>
                  <a:gd name="T66" fmla="*/ 16 w 159"/>
                  <a:gd name="T67" fmla="*/ 6 h 46"/>
                  <a:gd name="T68" fmla="*/ 18 w 159"/>
                  <a:gd name="T69" fmla="*/ 4 h 46"/>
                  <a:gd name="T70" fmla="*/ 21 w 159"/>
                  <a:gd name="T71" fmla="*/ 4 h 46"/>
                  <a:gd name="T72" fmla="*/ 24 w 159"/>
                  <a:gd name="T73" fmla="*/ 3 h 46"/>
                  <a:gd name="T74" fmla="*/ 27 w 159"/>
                  <a:gd name="T75" fmla="*/ 3 h 46"/>
                  <a:gd name="T76" fmla="*/ 29 w 159"/>
                  <a:gd name="T77" fmla="*/ 2 h 46"/>
                  <a:gd name="T78" fmla="*/ 31 w 159"/>
                  <a:gd name="T79" fmla="*/ 2 h 46"/>
                  <a:gd name="T80" fmla="*/ 35 w 159"/>
                  <a:gd name="T81" fmla="*/ 2 h 46"/>
                  <a:gd name="T82" fmla="*/ 38 w 159"/>
                  <a:gd name="T83" fmla="*/ 2 h 46"/>
                  <a:gd name="T84" fmla="*/ 41 w 159"/>
                  <a:gd name="T85" fmla="*/ 1 h 46"/>
                  <a:gd name="T86" fmla="*/ 44 w 159"/>
                  <a:gd name="T87" fmla="*/ 1 h 46"/>
                  <a:gd name="T88" fmla="*/ 47 w 159"/>
                  <a:gd name="T89" fmla="*/ 1 h 46"/>
                  <a:gd name="T90" fmla="*/ 49 w 159"/>
                  <a:gd name="T91" fmla="*/ 1 h 46"/>
                  <a:gd name="T92" fmla="*/ 52 w 159"/>
                  <a:gd name="T93" fmla="*/ 1 h 46"/>
                  <a:gd name="T94" fmla="*/ 55 w 159"/>
                  <a:gd name="T95" fmla="*/ 1 h 46"/>
                  <a:gd name="T96" fmla="*/ 58 w 159"/>
                  <a:gd name="T97" fmla="*/ 1 h 46"/>
                  <a:gd name="T98" fmla="*/ 62 w 159"/>
                  <a:gd name="T99" fmla="*/ 1 h 46"/>
                  <a:gd name="T100" fmla="*/ 64 w 159"/>
                  <a:gd name="T101" fmla="*/ 1 h 46"/>
                  <a:gd name="T102" fmla="*/ 67 w 159"/>
                  <a:gd name="T103" fmla="*/ 1 h 46"/>
                  <a:gd name="T104" fmla="*/ 68 w 159"/>
                  <a:gd name="T105" fmla="*/ 1 h 46"/>
                  <a:gd name="T106" fmla="*/ 71 w 159"/>
                  <a:gd name="T107" fmla="*/ 1 h 46"/>
                  <a:gd name="T108" fmla="*/ 76 w 159"/>
                  <a:gd name="T109" fmla="*/ 0 h 46"/>
                  <a:gd name="T110" fmla="*/ 80 w 159"/>
                  <a:gd name="T111" fmla="*/ 0 h 46"/>
                  <a:gd name="T112" fmla="*/ 80 w 159"/>
                  <a:gd name="T113" fmla="*/ 0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
                  <a:gd name="T172" fmla="*/ 0 h 46"/>
                  <a:gd name="T173" fmla="*/ 159 w 159"/>
                  <a:gd name="T174" fmla="*/ 46 h 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 h="46">
                    <a:moveTo>
                      <a:pt x="159" y="0"/>
                    </a:moveTo>
                    <a:lnTo>
                      <a:pt x="144" y="31"/>
                    </a:lnTo>
                    <a:lnTo>
                      <a:pt x="138" y="33"/>
                    </a:lnTo>
                    <a:lnTo>
                      <a:pt x="135" y="33"/>
                    </a:lnTo>
                    <a:lnTo>
                      <a:pt x="129" y="35"/>
                    </a:lnTo>
                    <a:lnTo>
                      <a:pt x="125" y="37"/>
                    </a:lnTo>
                    <a:lnTo>
                      <a:pt x="117" y="37"/>
                    </a:lnTo>
                    <a:lnTo>
                      <a:pt x="112" y="39"/>
                    </a:lnTo>
                    <a:lnTo>
                      <a:pt x="106" y="39"/>
                    </a:lnTo>
                    <a:lnTo>
                      <a:pt x="100" y="40"/>
                    </a:lnTo>
                    <a:lnTo>
                      <a:pt x="93" y="40"/>
                    </a:lnTo>
                    <a:lnTo>
                      <a:pt x="85" y="42"/>
                    </a:lnTo>
                    <a:lnTo>
                      <a:pt x="79" y="42"/>
                    </a:lnTo>
                    <a:lnTo>
                      <a:pt x="72" y="44"/>
                    </a:lnTo>
                    <a:lnTo>
                      <a:pt x="64" y="44"/>
                    </a:lnTo>
                    <a:lnTo>
                      <a:pt x="59" y="44"/>
                    </a:lnTo>
                    <a:lnTo>
                      <a:pt x="53" y="44"/>
                    </a:lnTo>
                    <a:lnTo>
                      <a:pt x="47" y="46"/>
                    </a:lnTo>
                    <a:lnTo>
                      <a:pt x="40" y="44"/>
                    </a:lnTo>
                    <a:lnTo>
                      <a:pt x="34" y="44"/>
                    </a:lnTo>
                    <a:lnTo>
                      <a:pt x="28" y="44"/>
                    </a:lnTo>
                    <a:lnTo>
                      <a:pt x="24" y="44"/>
                    </a:lnTo>
                    <a:lnTo>
                      <a:pt x="19" y="44"/>
                    </a:lnTo>
                    <a:lnTo>
                      <a:pt x="13" y="44"/>
                    </a:lnTo>
                    <a:lnTo>
                      <a:pt x="9" y="42"/>
                    </a:lnTo>
                    <a:lnTo>
                      <a:pt x="7" y="42"/>
                    </a:lnTo>
                    <a:lnTo>
                      <a:pt x="1" y="40"/>
                    </a:lnTo>
                    <a:lnTo>
                      <a:pt x="0" y="39"/>
                    </a:lnTo>
                    <a:lnTo>
                      <a:pt x="0" y="37"/>
                    </a:lnTo>
                    <a:lnTo>
                      <a:pt x="5" y="35"/>
                    </a:lnTo>
                    <a:lnTo>
                      <a:pt x="9" y="27"/>
                    </a:lnTo>
                    <a:lnTo>
                      <a:pt x="15" y="20"/>
                    </a:lnTo>
                    <a:lnTo>
                      <a:pt x="22" y="14"/>
                    </a:lnTo>
                    <a:lnTo>
                      <a:pt x="32" y="12"/>
                    </a:lnTo>
                    <a:lnTo>
                      <a:pt x="36" y="8"/>
                    </a:lnTo>
                    <a:lnTo>
                      <a:pt x="41" y="8"/>
                    </a:lnTo>
                    <a:lnTo>
                      <a:pt x="47" y="6"/>
                    </a:lnTo>
                    <a:lnTo>
                      <a:pt x="53" y="6"/>
                    </a:lnTo>
                    <a:lnTo>
                      <a:pt x="57" y="4"/>
                    </a:lnTo>
                    <a:lnTo>
                      <a:pt x="62" y="4"/>
                    </a:lnTo>
                    <a:lnTo>
                      <a:pt x="70" y="4"/>
                    </a:lnTo>
                    <a:lnTo>
                      <a:pt x="76" y="4"/>
                    </a:lnTo>
                    <a:lnTo>
                      <a:pt x="81" y="2"/>
                    </a:lnTo>
                    <a:lnTo>
                      <a:pt x="87" y="2"/>
                    </a:lnTo>
                    <a:lnTo>
                      <a:pt x="93" y="2"/>
                    </a:lnTo>
                    <a:lnTo>
                      <a:pt x="98" y="2"/>
                    </a:lnTo>
                    <a:lnTo>
                      <a:pt x="104" y="2"/>
                    </a:lnTo>
                    <a:lnTo>
                      <a:pt x="110" y="2"/>
                    </a:lnTo>
                    <a:lnTo>
                      <a:pt x="116" y="2"/>
                    </a:lnTo>
                    <a:lnTo>
                      <a:pt x="123" y="2"/>
                    </a:lnTo>
                    <a:lnTo>
                      <a:pt x="127" y="2"/>
                    </a:lnTo>
                    <a:lnTo>
                      <a:pt x="133" y="2"/>
                    </a:lnTo>
                    <a:lnTo>
                      <a:pt x="136" y="2"/>
                    </a:lnTo>
                    <a:lnTo>
                      <a:pt x="142" y="2"/>
                    </a:lnTo>
                    <a:lnTo>
                      <a:pt x="152" y="0"/>
                    </a:lnTo>
                    <a:lnTo>
                      <a:pt x="159" y="0"/>
                    </a:lnTo>
                    <a:close/>
                  </a:path>
                </a:pathLst>
              </a:custGeom>
              <a:solidFill>
                <a:srgbClr val="000000"/>
              </a:solidFill>
              <a:ln w="9525">
                <a:noFill/>
                <a:round/>
                <a:headEnd/>
                <a:tailEnd/>
              </a:ln>
            </p:spPr>
            <p:txBody>
              <a:bodyPr/>
              <a:lstStyle/>
              <a:p>
                <a:endParaRPr lang="en-US"/>
              </a:p>
            </p:txBody>
          </p:sp>
          <p:sp>
            <p:nvSpPr>
              <p:cNvPr id="10344" name="Freeform 250"/>
              <p:cNvSpPr>
                <a:spLocks/>
              </p:cNvSpPr>
              <p:nvPr/>
            </p:nvSpPr>
            <p:spPr bwMode="auto">
              <a:xfrm>
                <a:off x="2122" y="2071"/>
                <a:ext cx="76" cy="33"/>
              </a:xfrm>
              <a:custGeom>
                <a:avLst/>
                <a:gdLst>
                  <a:gd name="T0" fmla="*/ 61 w 152"/>
                  <a:gd name="T1" fmla="*/ 0 h 67"/>
                  <a:gd name="T2" fmla="*/ 63 w 152"/>
                  <a:gd name="T3" fmla="*/ 2 h 67"/>
                  <a:gd name="T4" fmla="*/ 65 w 152"/>
                  <a:gd name="T5" fmla="*/ 5 h 67"/>
                  <a:gd name="T6" fmla="*/ 68 w 152"/>
                  <a:gd name="T7" fmla="*/ 8 h 67"/>
                  <a:gd name="T8" fmla="*/ 70 w 152"/>
                  <a:gd name="T9" fmla="*/ 9 h 67"/>
                  <a:gd name="T10" fmla="*/ 73 w 152"/>
                  <a:gd name="T11" fmla="*/ 12 h 67"/>
                  <a:gd name="T12" fmla="*/ 74 w 152"/>
                  <a:gd name="T13" fmla="*/ 14 h 67"/>
                  <a:gd name="T14" fmla="*/ 76 w 152"/>
                  <a:gd name="T15" fmla="*/ 16 h 67"/>
                  <a:gd name="T16" fmla="*/ 0 w 152"/>
                  <a:gd name="T17" fmla="*/ 33 h 67"/>
                  <a:gd name="T18" fmla="*/ 0 w 152"/>
                  <a:gd name="T19" fmla="*/ 30 h 67"/>
                  <a:gd name="T20" fmla="*/ 1 w 152"/>
                  <a:gd name="T21" fmla="*/ 28 h 67"/>
                  <a:gd name="T22" fmla="*/ 2 w 152"/>
                  <a:gd name="T23" fmla="*/ 26 h 67"/>
                  <a:gd name="T24" fmla="*/ 3 w 152"/>
                  <a:gd name="T25" fmla="*/ 25 h 67"/>
                  <a:gd name="T26" fmla="*/ 5 w 152"/>
                  <a:gd name="T27" fmla="*/ 21 h 67"/>
                  <a:gd name="T28" fmla="*/ 7 w 152"/>
                  <a:gd name="T29" fmla="*/ 18 h 67"/>
                  <a:gd name="T30" fmla="*/ 10 w 152"/>
                  <a:gd name="T31" fmla="*/ 15 h 67"/>
                  <a:gd name="T32" fmla="*/ 14 w 152"/>
                  <a:gd name="T33" fmla="*/ 12 h 67"/>
                  <a:gd name="T34" fmla="*/ 19 w 152"/>
                  <a:gd name="T35" fmla="*/ 11 h 67"/>
                  <a:gd name="T36" fmla="*/ 24 w 152"/>
                  <a:gd name="T37" fmla="*/ 9 h 67"/>
                  <a:gd name="T38" fmla="*/ 27 w 152"/>
                  <a:gd name="T39" fmla="*/ 8 h 67"/>
                  <a:gd name="T40" fmla="*/ 33 w 152"/>
                  <a:gd name="T41" fmla="*/ 7 h 67"/>
                  <a:gd name="T42" fmla="*/ 36 w 152"/>
                  <a:gd name="T43" fmla="*/ 6 h 67"/>
                  <a:gd name="T44" fmla="*/ 38 w 152"/>
                  <a:gd name="T45" fmla="*/ 6 h 67"/>
                  <a:gd name="T46" fmla="*/ 40 w 152"/>
                  <a:gd name="T47" fmla="*/ 5 h 67"/>
                  <a:gd name="T48" fmla="*/ 43 w 152"/>
                  <a:gd name="T49" fmla="*/ 5 h 67"/>
                  <a:gd name="T50" fmla="*/ 47 w 152"/>
                  <a:gd name="T51" fmla="*/ 4 h 67"/>
                  <a:gd name="T52" fmla="*/ 52 w 152"/>
                  <a:gd name="T53" fmla="*/ 3 h 67"/>
                  <a:gd name="T54" fmla="*/ 56 w 152"/>
                  <a:gd name="T55" fmla="*/ 1 h 67"/>
                  <a:gd name="T56" fmla="*/ 61 w 152"/>
                  <a:gd name="T57" fmla="*/ 0 h 67"/>
                  <a:gd name="T58" fmla="*/ 61 w 152"/>
                  <a:gd name="T59" fmla="*/ 0 h 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2"/>
                  <a:gd name="T91" fmla="*/ 0 h 67"/>
                  <a:gd name="T92" fmla="*/ 152 w 152"/>
                  <a:gd name="T93" fmla="*/ 67 h 6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2" h="67">
                    <a:moveTo>
                      <a:pt x="122" y="0"/>
                    </a:moveTo>
                    <a:lnTo>
                      <a:pt x="126" y="4"/>
                    </a:lnTo>
                    <a:lnTo>
                      <a:pt x="129" y="10"/>
                    </a:lnTo>
                    <a:lnTo>
                      <a:pt x="135" y="16"/>
                    </a:lnTo>
                    <a:lnTo>
                      <a:pt x="139" y="19"/>
                    </a:lnTo>
                    <a:lnTo>
                      <a:pt x="145" y="25"/>
                    </a:lnTo>
                    <a:lnTo>
                      <a:pt x="148" y="29"/>
                    </a:lnTo>
                    <a:lnTo>
                      <a:pt x="152" y="33"/>
                    </a:lnTo>
                    <a:lnTo>
                      <a:pt x="0" y="67"/>
                    </a:lnTo>
                    <a:lnTo>
                      <a:pt x="0" y="61"/>
                    </a:lnTo>
                    <a:lnTo>
                      <a:pt x="2" y="57"/>
                    </a:lnTo>
                    <a:lnTo>
                      <a:pt x="4" y="52"/>
                    </a:lnTo>
                    <a:lnTo>
                      <a:pt x="6" y="50"/>
                    </a:lnTo>
                    <a:lnTo>
                      <a:pt x="10" y="42"/>
                    </a:lnTo>
                    <a:lnTo>
                      <a:pt x="15" y="36"/>
                    </a:lnTo>
                    <a:lnTo>
                      <a:pt x="21" y="31"/>
                    </a:lnTo>
                    <a:lnTo>
                      <a:pt x="29" y="25"/>
                    </a:lnTo>
                    <a:lnTo>
                      <a:pt x="38" y="23"/>
                    </a:lnTo>
                    <a:lnTo>
                      <a:pt x="48" y="19"/>
                    </a:lnTo>
                    <a:lnTo>
                      <a:pt x="55" y="17"/>
                    </a:lnTo>
                    <a:lnTo>
                      <a:pt x="65" y="14"/>
                    </a:lnTo>
                    <a:lnTo>
                      <a:pt x="71" y="12"/>
                    </a:lnTo>
                    <a:lnTo>
                      <a:pt x="76" y="12"/>
                    </a:lnTo>
                    <a:lnTo>
                      <a:pt x="80" y="10"/>
                    </a:lnTo>
                    <a:lnTo>
                      <a:pt x="86" y="10"/>
                    </a:lnTo>
                    <a:lnTo>
                      <a:pt x="95" y="8"/>
                    </a:lnTo>
                    <a:lnTo>
                      <a:pt x="105" y="6"/>
                    </a:lnTo>
                    <a:lnTo>
                      <a:pt x="112" y="2"/>
                    </a:lnTo>
                    <a:lnTo>
                      <a:pt x="122" y="0"/>
                    </a:lnTo>
                    <a:close/>
                  </a:path>
                </a:pathLst>
              </a:custGeom>
              <a:solidFill>
                <a:srgbClr val="000000"/>
              </a:solidFill>
              <a:ln w="9525">
                <a:noFill/>
                <a:round/>
                <a:headEnd/>
                <a:tailEnd/>
              </a:ln>
            </p:spPr>
            <p:txBody>
              <a:bodyPr/>
              <a:lstStyle/>
              <a:p>
                <a:endParaRPr lang="en-US"/>
              </a:p>
            </p:txBody>
          </p:sp>
          <p:sp>
            <p:nvSpPr>
              <p:cNvPr id="10345" name="Freeform 251"/>
              <p:cNvSpPr>
                <a:spLocks/>
              </p:cNvSpPr>
              <p:nvPr/>
            </p:nvSpPr>
            <p:spPr bwMode="auto">
              <a:xfrm>
                <a:off x="2121" y="2102"/>
                <a:ext cx="86" cy="38"/>
              </a:xfrm>
              <a:custGeom>
                <a:avLst/>
                <a:gdLst>
                  <a:gd name="T0" fmla="*/ 66 w 173"/>
                  <a:gd name="T1" fmla="*/ 0 h 76"/>
                  <a:gd name="T2" fmla="*/ 71 w 173"/>
                  <a:gd name="T3" fmla="*/ 3 h 76"/>
                  <a:gd name="T4" fmla="*/ 78 w 173"/>
                  <a:gd name="T5" fmla="*/ 7 h 76"/>
                  <a:gd name="T6" fmla="*/ 84 w 173"/>
                  <a:gd name="T7" fmla="*/ 11 h 76"/>
                  <a:gd name="T8" fmla="*/ 84 w 173"/>
                  <a:gd name="T9" fmla="*/ 14 h 76"/>
                  <a:gd name="T10" fmla="*/ 78 w 173"/>
                  <a:gd name="T11" fmla="*/ 15 h 76"/>
                  <a:gd name="T12" fmla="*/ 72 w 173"/>
                  <a:gd name="T13" fmla="*/ 17 h 76"/>
                  <a:gd name="T14" fmla="*/ 66 w 173"/>
                  <a:gd name="T15" fmla="*/ 17 h 76"/>
                  <a:gd name="T16" fmla="*/ 61 w 173"/>
                  <a:gd name="T17" fmla="*/ 19 h 76"/>
                  <a:gd name="T18" fmla="*/ 56 w 173"/>
                  <a:gd name="T19" fmla="*/ 21 h 76"/>
                  <a:gd name="T20" fmla="*/ 50 w 173"/>
                  <a:gd name="T21" fmla="*/ 22 h 76"/>
                  <a:gd name="T22" fmla="*/ 45 w 173"/>
                  <a:gd name="T23" fmla="*/ 24 h 76"/>
                  <a:gd name="T24" fmla="*/ 40 w 173"/>
                  <a:gd name="T25" fmla="*/ 26 h 76"/>
                  <a:gd name="T26" fmla="*/ 34 w 173"/>
                  <a:gd name="T27" fmla="*/ 27 h 76"/>
                  <a:gd name="T28" fmla="*/ 28 w 173"/>
                  <a:gd name="T29" fmla="*/ 28 h 76"/>
                  <a:gd name="T30" fmla="*/ 24 w 173"/>
                  <a:gd name="T31" fmla="*/ 30 h 76"/>
                  <a:gd name="T32" fmla="*/ 19 w 173"/>
                  <a:gd name="T33" fmla="*/ 33 h 76"/>
                  <a:gd name="T34" fmla="*/ 13 w 173"/>
                  <a:gd name="T35" fmla="*/ 35 h 76"/>
                  <a:gd name="T36" fmla="*/ 8 w 173"/>
                  <a:gd name="T37" fmla="*/ 36 h 76"/>
                  <a:gd name="T38" fmla="*/ 3 w 173"/>
                  <a:gd name="T39" fmla="*/ 37 h 76"/>
                  <a:gd name="T40" fmla="*/ 0 w 173"/>
                  <a:gd name="T41" fmla="*/ 36 h 76"/>
                  <a:gd name="T42" fmla="*/ 0 w 173"/>
                  <a:gd name="T43" fmla="*/ 29 h 76"/>
                  <a:gd name="T44" fmla="*/ 3 w 173"/>
                  <a:gd name="T45" fmla="*/ 23 h 76"/>
                  <a:gd name="T46" fmla="*/ 9 w 173"/>
                  <a:gd name="T47" fmla="*/ 17 h 76"/>
                  <a:gd name="T48" fmla="*/ 16 w 173"/>
                  <a:gd name="T49" fmla="*/ 12 h 76"/>
                  <a:gd name="T50" fmla="*/ 21 w 173"/>
                  <a:gd name="T51" fmla="*/ 11 h 76"/>
                  <a:gd name="T52" fmla="*/ 27 w 173"/>
                  <a:gd name="T53" fmla="*/ 10 h 76"/>
                  <a:gd name="T54" fmla="*/ 31 w 173"/>
                  <a:gd name="T55" fmla="*/ 9 h 76"/>
                  <a:gd name="T56" fmla="*/ 37 w 173"/>
                  <a:gd name="T57" fmla="*/ 6 h 76"/>
                  <a:gd name="T58" fmla="*/ 43 w 173"/>
                  <a:gd name="T59" fmla="*/ 6 h 76"/>
                  <a:gd name="T60" fmla="*/ 47 w 173"/>
                  <a:gd name="T61" fmla="*/ 5 h 76"/>
                  <a:gd name="T62" fmla="*/ 53 w 173"/>
                  <a:gd name="T63" fmla="*/ 4 h 76"/>
                  <a:gd name="T64" fmla="*/ 58 w 173"/>
                  <a:gd name="T65" fmla="*/ 3 h 76"/>
                  <a:gd name="T66" fmla="*/ 63 w 173"/>
                  <a:gd name="T67" fmla="*/ 1 h 76"/>
                  <a:gd name="T68" fmla="*/ 65 w 173"/>
                  <a:gd name="T69" fmla="*/ 0 h 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3"/>
                  <a:gd name="T106" fmla="*/ 0 h 76"/>
                  <a:gd name="T107" fmla="*/ 173 w 173"/>
                  <a:gd name="T108" fmla="*/ 76 h 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3" h="76">
                    <a:moveTo>
                      <a:pt x="130" y="0"/>
                    </a:moveTo>
                    <a:lnTo>
                      <a:pt x="133" y="0"/>
                    </a:lnTo>
                    <a:lnTo>
                      <a:pt x="139" y="2"/>
                    </a:lnTo>
                    <a:lnTo>
                      <a:pt x="143" y="6"/>
                    </a:lnTo>
                    <a:lnTo>
                      <a:pt x="150" y="10"/>
                    </a:lnTo>
                    <a:lnTo>
                      <a:pt x="156" y="15"/>
                    </a:lnTo>
                    <a:lnTo>
                      <a:pt x="164" y="19"/>
                    </a:lnTo>
                    <a:lnTo>
                      <a:pt x="168" y="23"/>
                    </a:lnTo>
                    <a:lnTo>
                      <a:pt x="173" y="29"/>
                    </a:lnTo>
                    <a:lnTo>
                      <a:pt x="168" y="29"/>
                    </a:lnTo>
                    <a:lnTo>
                      <a:pt x="162" y="29"/>
                    </a:lnTo>
                    <a:lnTo>
                      <a:pt x="156" y="31"/>
                    </a:lnTo>
                    <a:lnTo>
                      <a:pt x="150" y="31"/>
                    </a:lnTo>
                    <a:lnTo>
                      <a:pt x="145" y="33"/>
                    </a:lnTo>
                    <a:lnTo>
                      <a:pt x="139" y="34"/>
                    </a:lnTo>
                    <a:lnTo>
                      <a:pt x="133" y="34"/>
                    </a:lnTo>
                    <a:lnTo>
                      <a:pt x="128" y="36"/>
                    </a:lnTo>
                    <a:lnTo>
                      <a:pt x="122" y="38"/>
                    </a:lnTo>
                    <a:lnTo>
                      <a:pt x="116" y="40"/>
                    </a:lnTo>
                    <a:lnTo>
                      <a:pt x="112" y="42"/>
                    </a:lnTo>
                    <a:lnTo>
                      <a:pt x="107" y="44"/>
                    </a:lnTo>
                    <a:lnTo>
                      <a:pt x="101" y="44"/>
                    </a:lnTo>
                    <a:lnTo>
                      <a:pt x="95" y="48"/>
                    </a:lnTo>
                    <a:lnTo>
                      <a:pt x="90" y="48"/>
                    </a:lnTo>
                    <a:lnTo>
                      <a:pt x="86" y="50"/>
                    </a:lnTo>
                    <a:lnTo>
                      <a:pt x="80" y="52"/>
                    </a:lnTo>
                    <a:lnTo>
                      <a:pt x="74" y="53"/>
                    </a:lnTo>
                    <a:lnTo>
                      <a:pt x="69" y="55"/>
                    </a:lnTo>
                    <a:lnTo>
                      <a:pt x="63" y="57"/>
                    </a:lnTo>
                    <a:lnTo>
                      <a:pt x="57" y="57"/>
                    </a:lnTo>
                    <a:lnTo>
                      <a:pt x="54" y="61"/>
                    </a:lnTo>
                    <a:lnTo>
                      <a:pt x="48" y="61"/>
                    </a:lnTo>
                    <a:lnTo>
                      <a:pt x="44" y="65"/>
                    </a:lnTo>
                    <a:lnTo>
                      <a:pt x="38" y="65"/>
                    </a:lnTo>
                    <a:lnTo>
                      <a:pt x="33" y="67"/>
                    </a:lnTo>
                    <a:lnTo>
                      <a:pt x="27" y="69"/>
                    </a:lnTo>
                    <a:lnTo>
                      <a:pt x="21" y="71"/>
                    </a:lnTo>
                    <a:lnTo>
                      <a:pt x="16" y="71"/>
                    </a:lnTo>
                    <a:lnTo>
                      <a:pt x="12" y="72"/>
                    </a:lnTo>
                    <a:lnTo>
                      <a:pt x="6" y="74"/>
                    </a:lnTo>
                    <a:lnTo>
                      <a:pt x="2" y="76"/>
                    </a:lnTo>
                    <a:lnTo>
                      <a:pt x="0" y="71"/>
                    </a:lnTo>
                    <a:lnTo>
                      <a:pt x="0" y="65"/>
                    </a:lnTo>
                    <a:lnTo>
                      <a:pt x="0" y="59"/>
                    </a:lnTo>
                    <a:lnTo>
                      <a:pt x="2" y="53"/>
                    </a:lnTo>
                    <a:lnTo>
                      <a:pt x="6" y="46"/>
                    </a:lnTo>
                    <a:lnTo>
                      <a:pt x="14" y="40"/>
                    </a:lnTo>
                    <a:lnTo>
                      <a:pt x="19" y="33"/>
                    </a:lnTo>
                    <a:lnTo>
                      <a:pt x="29" y="29"/>
                    </a:lnTo>
                    <a:lnTo>
                      <a:pt x="33" y="25"/>
                    </a:lnTo>
                    <a:lnTo>
                      <a:pt x="36" y="25"/>
                    </a:lnTo>
                    <a:lnTo>
                      <a:pt x="42" y="23"/>
                    </a:lnTo>
                    <a:lnTo>
                      <a:pt x="48" y="21"/>
                    </a:lnTo>
                    <a:lnTo>
                      <a:pt x="54" y="19"/>
                    </a:lnTo>
                    <a:lnTo>
                      <a:pt x="57" y="17"/>
                    </a:lnTo>
                    <a:lnTo>
                      <a:pt x="63" y="17"/>
                    </a:lnTo>
                    <a:lnTo>
                      <a:pt x="69" y="15"/>
                    </a:lnTo>
                    <a:lnTo>
                      <a:pt x="74" y="13"/>
                    </a:lnTo>
                    <a:lnTo>
                      <a:pt x="80" y="13"/>
                    </a:lnTo>
                    <a:lnTo>
                      <a:pt x="86" y="12"/>
                    </a:lnTo>
                    <a:lnTo>
                      <a:pt x="92" y="12"/>
                    </a:lnTo>
                    <a:lnTo>
                      <a:pt x="95" y="10"/>
                    </a:lnTo>
                    <a:lnTo>
                      <a:pt x="101" y="10"/>
                    </a:lnTo>
                    <a:lnTo>
                      <a:pt x="107" y="8"/>
                    </a:lnTo>
                    <a:lnTo>
                      <a:pt x="112" y="8"/>
                    </a:lnTo>
                    <a:lnTo>
                      <a:pt x="116" y="6"/>
                    </a:lnTo>
                    <a:lnTo>
                      <a:pt x="120" y="4"/>
                    </a:lnTo>
                    <a:lnTo>
                      <a:pt x="126" y="2"/>
                    </a:lnTo>
                    <a:lnTo>
                      <a:pt x="130" y="0"/>
                    </a:lnTo>
                    <a:close/>
                  </a:path>
                </a:pathLst>
              </a:custGeom>
              <a:solidFill>
                <a:srgbClr val="000000"/>
              </a:solidFill>
              <a:ln w="9525">
                <a:noFill/>
                <a:round/>
                <a:headEnd/>
                <a:tailEnd/>
              </a:ln>
            </p:spPr>
            <p:txBody>
              <a:bodyPr/>
              <a:lstStyle/>
              <a:p>
                <a:endParaRPr lang="en-US"/>
              </a:p>
            </p:txBody>
          </p:sp>
          <p:sp>
            <p:nvSpPr>
              <p:cNvPr id="10346" name="Freeform 252"/>
              <p:cNvSpPr>
                <a:spLocks/>
              </p:cNvSpPr>
              <p:nvPr/>
            </p:nvSpPr>
            <p:spPr bwMode="auto">
              <a:xfrm>
                <a:off x="2270" y="2181"/>
                <a:ext cx="37" cy="138"/>
              </a:xfrm>
              <a:custGeom>
                <a:avLst/>
                <a:gdLst>
                  <a:gd name="T0" fmla="*/ 14 w 74"/>
                  <a:gd name="T1" fmla="*/ 3 h 278"/>
                  <a:gd name="T2" fmla="*/ 18 w 74"/>
                  <a:gd name="T3" fmla="*/ 9 h 278"/>
                  <a:gd name="T4" fmla="*/ 20 w 74"/>
                  <a:gd name="T5" fmla="*/ 17 h 278"/>
                  <a:gd name="T6" fmla="*/ 22 w 74"/>
                  <a:gd name="T7" fmla="*/ 24 h 278"/>
                  <a:gd name="T8" fmla="*/ 22 w 74"/>
                  <a:gd name="T9" fmla="*/ 32 h 278"/>
                  <a:gd name="T10" fmla="*/ 21 w 74"/>
                  <a:gd name="T11" fmla="*/ 41 h 278"/>
                  <a:gd name="T12" fmla="*/ 20 w 74"/>
                  <a:gd name="T13" fmla="*/ 49 h 278"/>
                  <a:gd name="T14" fmla="*/ 19 w 74"/>
                  <a:gd name="T15" fmla="*/ 58 h 278"/>
                  <a:gd name="T16" fmla="*/ 18 w 74"/>
                  <a:gd name="T17" fmla="*/ 66 h 278"/>
                  <a:gd name="T18" fmla="*/ 16 w 74"/>
                  <a:gd name="T19" fmla="*/ 74 h 278"/>
                  <a:gd name="T20" fmla="*/ 16 w 74"/>
                  <a:gd name="T21" fmla="*/ 83 h 278"/>
                  <a:gd name="T22" fmla="*/ 16 w 74"/>
                  <a:gd name="T23" fmla="*/ 91 h 278"/>
                  <a:gd name="T24" fmla="*/ 17 w 74"/>
                  <a:gd name="T25" fmla="*/ 99 h 278"/>
                  <a:gd name="T26" fmla="*/ 19 w 74"/>
                  <a:gd name="T27" fmla="*/ 106 h 278"/>
                  <a:gd name="T28" fmla="*/ 22 w 74"/>
                  <a:gd name="T29" fmla="*/ 113 h 278"/>
                  <a:gd name="T30" fmla="*/ 28 w 74"/>
                  <a:gd name="T31" fmla="*/ 120 h 278"/>
                  <a:gd name="T32" fmla="*/ 33 w 74"/>
                  <a:gd name="T33" fmla="*/ 127 h 278"/>
                  <a:gd name="T34" fmla="*/ 35 w 74"/>
                  <a:gd name="T35" fmla="*/ 134 h 278"/>
                  <a:gd name="T36" fmla="*/ 32 w 74"/>
                  <a:gd name="T37" fmla="*/ 137 h 278"/>
                  <a:gd name="T38" fmla="*/ 24 w 74"/>
                  <a:gd name="T39" fmla="*/ 135 h 278"/>
                  <a:gd name="T40" fmla="*/ 19 w 74"/>
                  <a:gd name="T41" fmla="*/ 132 h 278"/>
                  <a:gd name="T42" fmla="*/ 14 w 74"/>
                  <a:gd name="T43" fmla="*/ 128 h 278"/>
                  <a:gd name="T44" fmla="*/ 9 w 74"/>
                  <a:gd name="T45" fmla="*/ 123 h 278"/>
                  <a:gd name="T46" fmla="*/ 6 w 74"/>
                  <a:gd name="T47" fmla="*/ 117 h 278"/>
                  <a:gd name="T48" fmla="*/ 3 w 74"/>
                  <a:gd name="T49" fmla="*/ 110 h 278"/>
                  <a:gd name="T50" fmla="*/ 2 w 74"/>
                  <a:gd name="T51" fmla="*/ 103 h 278"/>
                  <a:gd name="T52" fmla="*/ 1 w 74"/>
                  <a:gd name="T53" fmla="*/ 95 h 278"/>
                  <a:gd name="T54" fmla="*/ 0 w 74"/>
                  <a:gd name="T55" fmla="*/ 87 h 278"/>
                  <a:gd name="T56" fmla="*/ 0 w 74"/>
                  <a:gd name="T57" fmla="*/ 78 h 278"/>
                  <a:gd name="T58" fmla="*/ 0 w 74"/>
                  <a:gd name="T59" fmla="*/ 70 h 278"/>
                  <a:gd name="T60" fmla="*/ 1 w 74"/>
                  <a:gd name="T61" fmla="*/ 63 h 278"/>
                  <a:gd name="T62" fmla="*/ 1 w 74"/>
                  <a:gd name="T63" fmla="*/ 55 h 278"/>
                  <a:gd name="T64" fmla="*/ 2 w 74"/>
                  <a:gd name="T65" fmla="*/ 47 h 278"/>
                  <a:gd name="T66" fmla="*/ 2 w 74"/>
                  <a:gd name="T67" fmla="*/ 42 h 278"/>
                  <a:gd name="T68" fmla="*/ 3 w 74"/>
                  <a:gd name="T69" fmla="*/ 36 h 278"/>
                  <a:gd name="T70" fmla="*/ 5 w 74"/>
                  <a:gd name="T71" fmla="*/ 31 h 278"/>
                  <a:gd name="T72" fmla="*/ 5 w 74"/>
                  <a:gd name="T73" fmla="*/ 25 h 278"/>
                  <a:gd name="T74" fmla="*/ 6 w 74"/>
                  <a:gd name="T75" fmla="*/ 20 h 278"/>
                  <a:gd name="T76" fmla="*/ 9 w 74"/>
                  <a:gd name="T77" fmla="*/ 14 h 278"/>
                  <a:gd name="T78" fmla="*/ 9 w 74"/>
                  <a:gd name="T79" fmla="*/ 8 h 278"/>
                  <a:gd name="T80" fmla="*/ 11 w 74"/>
                  <a:gd name="T81" fmla="*/ 3 h 278"/>
                  <a:gd name="T82" fmla="*/ 12 w 74"/>
                  <a:gd name="T83" fmla="*/ 0 h 27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4"/>
                  <a:gd name="T127" fmla="*/ 0 h 278"/>
                  <a:gd name="T128" fmla="*/ 74 w 74"/>
                  <a:gd name="T129" fmla="*/ 278 h 27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4" h="278">
                    <a:moveTo>
                      <a:pt x="25" y="0"/>
                    </a:moveTo>
                    <a:lnTo>
                      <a:pt x="28" y="6"/>
                    </a:lnTo>
                    <a:lnTo>
                      <a:pt x="32" y="13"/>
                    </a:lnTo>
                    <a:lnTo>
                      <a:pt x="36" y="19"/>
                    </a:lnTo>
                    <a:lnTo>
                      <a:pt x="38" y="29"/>
                    </a:lnTo>
                    <a:lnTo>
                      <a:pt x="40" y="34"/>
                    </a:lnTo>
                    <a:lnTo>
                      <a:pt x="42" y="42"/>
                    </a:lnTo>
                    <a:lnTo>
                      <a:pt x="44" y="49"/>
                    </a:lnTo>
                    <a:lnTo>
                      <a:pt x="44" y="59"/>
                    </a:lnTo>
                    <a:lnTo>
                      <a:pt x="44" y="65"/>
                    </a:lnTo>
                    <a:lnTo>
                      <a:pt x="44" y="74"/>
                    </a:lnTo>
                    <a:lnTo>
                      <a:pt x="42" y="82"/>
                    </a:lnTo>
                    <a:lnTo>
                      <a:pt x="42" y="89"/>
                    </a:lnTo>
                    <a:lnTo>
                      <a:pt x="40" y="99"/>
                    </a:lnTo>
                    <a:lnTo>
                      <a:pt x="40" y="108"/>
                    </a:lnTo>
                    <a:lnTo>
                      <a:pt x="38" y="116"/>
                    </a:lnTo>
                    <a:lnTo>
                      <a:pt x="38" y="126"/>
                    </a:lnTo>
                    <a:lnTo>
                      <a:pt x="36" y="133"/>
                    </a:lnTo>
                    <a:lnTo>
                      <a:pt x="34" y="141"/>
                    </a:lnTo>
                    <a:lnTo>
                      <a:pt x="32" y="150"/>
                    </a:lnTo>
                    <a:lnTo>
                      <a:pt x="32" y="158"/>
                    </a:lnTo>
                    <a:lnTo>
                      <a:pt x="32" y="167"/>
                    </a:lnTo>
                    <a:lnTo>
                      <a:pt x="32" y="175"/>
                    </a:lnTo>
                    <a:lnTo>
                      <a:pt x="32" y="183"/>
                    </a:lnTo>
                    <a:lnTo>
                      <a:pt x="34" y="192"/>
                    </a:lnTo>
                    <a:lnTo>
                      <a:pt x="34" y="200"/>
                    </a:lnTo>
                    <a:lnTo>
                      <a:pt x="36" y="205"/>
                    </a:lnTo>
                    <a:lnTo>
                      <a:pt x="38" y="213"/>
                    </a:lnTo>
                    <a:lnTo>
                      <a:pt x="44" y="222"/>
                    </a:lnTo>
                    <a:lnTo>
                      <a:pt x="45" y="228"/>
                    </a:lnTo>
                    <a:lnTo>
                      <a:pt x="51" y="236"/>
                    </a:lnTo>
                    <a:lnTo>
                      <a:pt x="57" y="241"/>
                    </a:lnTo>
                    <a:lnTo>
                      <a:pt x="64" y="249"/>
                    </a:lnTo>
                    <a:lnTo>
                      <a:pt x="66" y="255"/>
                    </a:lnTo>
                    <a:lnTo>
                      <a:pt x="68" y="262"/>
                    </a:lnTo>
                    <a:lnTo>
                      <a:pt x="70" y="270"/>
                    </a:lnTo>
                    <a:lnTo>
                      <a:pt x="74" y="278"/>
                    </a:lnTo>
                    <a:lnTo>
                      <a:pt x="64" y="276"/>
                    </a:lnTo>
                    <a:lnTo>
                      <a:pt x="57" y="276"/>
                    </a:lnTo>
                    <a:lnTo>
                      <a:pt x="49" y="272"/>
                    </a:lnTo>
                    <a:lnTo>
                      <a:pt x="44" y="270"/>
                    </a:lnTo>
                    <a:lnTo>
                      <a:pt x="38" y="266"/>
                    </a:lnTo>
                    <a:lnTo>
                      <a:pt x="32" y="262"/>
                    </a:lnTo>
                    <a:lnTo>
                      <a:pt x="28" y="257"/>
                    </a:lnTo>
                    <a:lnTo>
                      <a:pt x="25" y="253"/>
                    </a:lnTo>
                    <a:lnTo>
                      <a:pt x="19" y="247"/>
                    </a:lnTo>
                    <a:lnTo>
                      <a:pt x="15" y="241"/>
                    </a:lnTo>
                    <a:lnTo>
                      <a:pt x="13" y="236"/>
                    </a:lnTo>
                    <a:lnTo>
                      <a:pt x="9" y="228"/>
                    </a:lnTo>
                    <a:lnTo>
                      <a:pt x="7" y="222"/>
                    </a:lnTo>
                    <a:lnTo>
                      <a:pt x="5" y="215"/>
                    </a:lnTo>
                    <a:lnTo>
                      <a:pt x="4" y="207"/>
                    </a:lnTo>
                    <a:lnTo>
                      <a:pt x="4" y="200"/>
                    </a:lnTo>
                    <a:lnTo>
                      <a:pt x="2" y="192"/>
                    </a:lnTo>
                    <a:lnTo>
                      <a:pt x="2" y="183"/>
                    </a:lnTo>
                    <a:lnTo>
                      <a:pt x="0" y="175"/>
                    </a:lnTo>
                    <a:lnTo>
                      <a:pt x="0" y="167"/>
                    </a:lnTo>
                    <a:lnTo>
                      <a:pt x="0" y="158"/>
                    </a:lnTo>
                    <a:lnTo>
                      <a:pt x="0" y="150"/>
                    </a:lnTo>
                    <a:lnTo>
                      <a:pt x="0" y="141"/>
                    </a:lnTo>
                    <a:lnTo>
                      <a:pt x="2" y="133"/>
                    </a:lnTo>
                    <a:lnTo>
                      <a:pt x="2" y="126"/>
                    </a:lnTo>
                    <a:lnTo>
                      <a:pt x="2" y="116"/>
                    </a:lnTo>
                    <a:lnTo>
                      <a:pt x="2" y="110"/>
                    </a:lnTo>
                    <a:lnTo>
                      <a:pt x="2" y="103"/>
                    </a:lnTo>
                    <a:lnTo>
                      <a:pt x="4" y="95"/>
                    </a:lnTo>
                    <a:lnTo>
                      <a:pt x="5" y="87"/>
                    </a:lnTo>
                    <a:lnTo>
                      <a:pt x="5" y="84"/>
                    </a:lnTo>
                    <a:lnTo>
                      <a:pt x="7" y="78"/>
                    </a:lnTo>
                    <a:lnTo>
                      <a:pt x="7" y="72"/>
                    </a:lnTo>
                    <a:lnTo>
                      <a:pt x="7" y="68"/>
                    </a:lnTo>
                    <a:lnTo>
                      <a:pt x="9" y="63"/>
                    </a:lnTo>
                    <a:lnTo>
                      <a:pt x="9" y="59"/>
                    </a:lnTo>
                    <a:lnTo>
                      <a:pt x="11" y="51"/>
                    </a:lnTo>
                    <a:lnTo>
                      <a:pt x="13" y="46"/>
                    </a:lnTo>
                    <a:lnTo>
                      <a:pt x="13" y="40"/>
                    </a:lnTo>
                    <a:lnTo>
                      <a:pt x="15" y="34"/>
                    </a:lnTo>
                    <a:lnTo>
                      <a:pt x="17" y="29"/>
                    </a:lnTo>
                    <a:lnTo>
                      <a:pt x="17" y="23"/>
                    </a:lnTo>
                    <a:lnTo>
                      <a:pt x="19" y="17"/>
                    </a:lnTo>
                    <a:lnTo>
                      <a:pt x="21" y="13"/>
                    </a:lnTo>
                    <a:lnTo>
                      <a:pt x="23" y="6"/>
                    </a:lnTo>
                    <a:lnTo>
                      <a:pt x="25" y="0"/>
                    </a:lnTo>
                    <a:close/>
                  </a:path>
                </a:pathLst>
              </a:custGeom>
              <a:solidFill>
                <a:srgbClr val="000000"/>
              </a:solidFill>
              <a:ln w="9525">
                <a:noFill/>
                <a:round/>
                <a:headEnd/>
                <a:tailEnd/>
              </a:ln>
            </p:spPr>
            <p:txBody>
              <a:bodyPr/>
              <a:lstStyle/>
              <a:p>
                <a:endParaRPr lang="en-US"/>
              </a:p>
            </p:txBody>
          </p:sp>
          <p:sp>
            <p:nvSpPr>
              <p:cNvPr id="10347" name="Freeform 253"/>
              <p:cNvSpPr>
                <a:spLocks/>
              </p:cNvSpPr>
              <p:nvPr/>
            </p:nvSpPr>
            <p:spPr bwMode="auto">
              <a:xfrm>
                <a:off x="1873" y="2459"/>
                <a:ext cx="82" cy="88"/>
              </a:xfrm>
              <a:custGeom>
                <a:avLst/>
                <a:gdLst>
                  <a:gd name="T0" fmla="*/ 0 w 163"/>
                  <a:gd name="T1" fmla="*/ 0 h 177"/>
                  <a:gd name="T2" fmla="*/ 82 w 163"/>
                  <a:gd name="T3" fmla="*/ 28 h 177"/>
                  <a:gd name="T4" fmla="*/ 75 w 163"/>
                  <a:gd name="T5" fmla="*/ 88 h 177"/>
                  <a:gd name="T6" fmla="*/ 0 w 163"/>
                  <a:gd name="T7" fmla="*/ 17 h 177"/>
                  <a:gd name="T8" fmla="*/ 0 w 163"/>
                  <a:gd name="T9" fmla="*/ 0 h 177"/>
                  <a:gd name="T10" fmla="*/ 0 w 163"/>
                  <a:gd name="T11" fmla="*/ 0 h 177"/>
                  <a:gd name="T12" fmla="*/ 0 60000 65536"/>
                  <a:gd name="T13" fmla="*/ 0 60000 65536"/>
                  <a:gd name="T14" fmla="*/ 0 60000 65536"/>
                  <a:gd name="T15" fmla="*/ 0 60000 65536"/>
                  <a:gd name="T16" fmla="*/ 0 60000 65536"/>
                  <a:gd name="T17" fmla="*/ 0 60000 65536"/>
                  <a:gd name="T18" fmla="*/ 0 w 163"/>
                  <a:gd name="T19" fmla="*/ 0 h 177"/>
                  <a:gd name="T20" fmla="*/ 163 w 163"/>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63" h="177">
                    <a:moveTo>
                      <a:pt x="0" y="0"/>
                    </a:moveTo>
                    <a:lnTo>
                      <a:pt x="163" y="57"/>
                    </a:lnTo>
                    <a:lnTo>
                      <a:pt x="150" y="177"/>
                    </a:lnTo>
                    <a:lnTo>
                      <a:pt x="0" y="34"/>
                    </a:lnTo>
                    <a:lnTo>
                      <a:pt x="0" y="0"/>
                    </a:lnTo>
                    <a:close/>
                  </a:path>
                </a:pathLst>
              </a:custGeom>
              <a:solidFill>
                <a:srgbClr val="FFFFFF"/>
              </a:solidFill>
              <a:ln w="9525">
                <a:noFill/>
                <a:round/>
                <a:headEnd/>
                <a:tailEnd/>
              </a:ln>
            </p:spPr>
            <p:txBody>
              <a:bodyPr/>
              <a:lstStyle/>
              <a:p>
                <a:endParaRPr lang="en-US"/>
              </a:p>
            </p:txBody>
          </p:sp>
          <p:sp>
            <p:nvSpPr>
              <p:cNvPr id="10348" name="Freeform 254"/>
              <p:cNvSpPr>
                <a:spLocks/>
              </p:cNvSpPr>
              <p:nvPr/>
            </p:nvSpPr>
            <p:spPr bwMode="auto">
              <a:xfrm>
                <a:off x="2180" y="2219"/>
                <a:ext cx="62" cy="155"/>
              </a:xfrm>
              <a:custGeom>
                <a:avLst/>
                <a:gdLst>
                  <a:gd name="T0" fmla="*/ 9 w 126"/>
                  <a:gd name="T1" fmla="*/ 0 h 310"/>
                  <a:gd name="T2" fmla="*/ 16 w 126"/>
                  <a:gd name="T3" fmla="*/ 2 h 310"/>
                  <a:gd name="T4" fmla="*/ 23 w 126"/>
                  <a:gd name="T5" fmla="*/ 4 h 310"/>
                  <a:gd name="T6" fmla="*/ 27 w 126"/>
                  <a:gd name="T7" fmla="*/ 5 h 310"/>
                  <a:gd name="T8" fmla="*/ 35 w 126"/>
                  <a:gd name="T9" fmla="*/ 9 h 310"/>
                  <a:gd name="T10" fmla="*/ 43 w 126"/>
                  <a:gd name="T11" fmla="*/ 14 h 310"/>
                  <a:gd name="T12" fmla="*/ 50 w 126"/>
                  <a:gd name="T13" fmla="*/ 20 h 310"/>
                  <a:gd name="T14" fmla="*/ 54 w 126"/>
                  <a:gd name="T15" fmla="*/ 25 h 310"/>
                  <a:gd name="T16" fmla="*/ 58 w 126"/>
                  <a:gd name="T17" fmla="*/ 34 h 310"/>
                  <a:gd name="T18" fmla="*/ 61 w 126"/>
                  <a:gd name="T19" fmla="*/ 41 h 310"/>
                  <a:gd name="T20" fmla="*/ 58 w 126"/>
                  <a:gd name="T21" fmla="*/ 155 h 310"/>
                  <a:gd name="T22" fmla="*/ 52 w 126"/>
                  <a:gd name="T23" fmla="*/ 147 h 310"/>
                  <a:gd name="T24" fmla="*/ 48 w 126"/>
                  <a:gd name="T25" fmla="*/ 139 h 310"/>
                  <a:gd name="T26" fmla="*/ 44 w 126"/>
                  <a:gd name="T27" fmla="*/ 130 h 310"/>
                  <a:gd name="T28" fmla="*/ 42 w 126"/>
                  <a:gd name="T29" fmla="*/ 120 h 310"/>
                  <a:gd name="T30" fmla="*/ 41 w 126"/>
                  <a:gd name="T31" fmla="*/ 115 h 310"/>
                  <a:gd name="T32" fmla="*/ 41 w 126"/>
                  <a:gd name="T33" fmla="*/ 110 h 310"/>
                  <a:gd name="T34" fmla="*/ 40 w 126"/>
                  <a:gd name="T35" fmla="*/ 104 h 310"/>
                  <a:gd name="T36" fmla="*/ 40 w 126"/>
                  <a:gd name="T37" fmla="*/ 100 h 310"/>
                  <a:gd name="T38" fmla="*/ 40 w 126"/>
                  <a:gd name="T39" fmla="*/ 95 h 310"/>
                  <a:gd name="T40" fmla="*/ 40 w 126"/>
                  <a:gd name="T41" fmla="*/ 89 h 310"/>
                  <a:gd name="T42" fmla="*/ 39 w 126"/>
                  <a:gd name="T43" fmla="*/ 80 h 310"/>
                  <a:gd name="T44" fmla="*/ 38 w 126"/>
                  <a:gd name="T45" fmla="*/ 74 h 310"/>
                  <a:gd name="T46" fmla="*/ 38 w 126"/>
                  <a:gd name="T47" fmla="*/ 70 h 310"/>
                  <a:gd name="T48" fmla="*/ 37 w 126"/>
                  <a:gd name="T49" fmla="*/ 60 h 310"/>
                  <a:gd name="T50" fmla="*/ 35 w 126"/>
                  <a:gd name="T51" fmla="*/ 50 h 310"/>
                  <a:gd name="T52" fmla="*/ 33 w 126"/>
                  <a:gd name="T53" fmla="*/ 42 h 310"/>
                  <a:gd name="T54" fmla="*/ 27 w 126"/>
                  <a:gd name="T55" fmla="*/ 34 h 310"/>
                  <a:gd name="T56" fmla="*/ 22 w 126"/>
                  <a:gd name="T57" fmla="*/ 24 h 310"/>
                  <a:gd name="T58" fmla="*/ 14 w 126"/>
                  <a:gd name="T59" fmla="*/ 18 h 310"/>
                  <a:gd name="T60" fmla="*/ 9 w 126"/>
                  <a:gd name="T61" fmla="*/ 15 h 310"/>
                  <a:gd name="T62" fmla="*/ 5 w 126"/>
                  <a:gd name="T63" fmla="*/ 12 h 310"/>
                  <a:gd name="T64" fmla="*/ 1 w 126"/>
                  <a:gd name="T65" fmla="*/ 10 h 310"/>
                  <a:gd name="T66" fmla="*/ 1 w 126"/>
                  <a:gd name="T67" fmla="*/ 6 h 310"/>
                  <a:gd name="T68" fmla="*/ 6 w 126"/>
                  <a:gd name="T69" fmla="*/ 0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310"/>
                  <a:gd name="T107" fmla="*/ 126 w 126"/>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310">
                    <a:moveTo>
                      <a:pt x="12" y="0"/>
                    </a:moveTo>
                    <a:lnTo>
                      <a:pt x="19" y="0"/>
                    </a:lnTo>
                    <a:lnTo>
                      <a:pt x="25" y="2"/>
                    </a:lnTo>
                    <a:lnTo>
                      <a:pt x="32" y="4"/>
                    </a:lnTo>
                    <a:lnTo>
                      <a:pt x="40" y="6"/>
                    </a:lnTo>
                    <a:lnTo>
                      <a:pt x="46" y="8"/>
                    </a:lnTo>
                    <a:lnTo>
                      <a:pt x="50" y="9"/>
                    </a:lnTo>
                    <a:lnTo>
                      <a:pt x="55" y="11"/>
                    </a:lnTo>
                    <a:lnTo>
                      <a:pt x="63" y="13"/>
                    </a:lnTo>
                    <a:lnTo>
                      <a:pt x="72" y="17"/>
                    </a:lnTo>
                    <a:lnTo>
                      <a:pt x="80" y="23"/>
                    </a:lnTo>
                    <a:lnTo>
                      <a:pt x="88" y="28"/>
                    </a:lnTo>
                    <a:lnTo>
                      <a:pt x="97" y="34"/>
                    </a:lnTo>
                    <a:lnTo>
                      <a:pt x="101" y="40"/>
                    </a:lnTo>
                    <a:lnTo>
                      <a:pt x="107" y="46"/>
                    </a:lnTo>
                    <a:lnTo>
                      <a:pt x="110" y="51"/>
                    </a:lnTo>
                    <a:lnTo>
                      <a:pt x="114" y="59"/>
                    </a:lnTo>
                    <a:lnTo>
                      <a:pt x="118" y="67"/>
                    </a:lnTo>
                    <a:lnTo>
                      <a:pt x="120" y="72"/>
                    </a:lnTo>
                    <a:lnTo>
                      <a:pt x="124" y="82"/>
                    </a:lnTo>
                    <a:lnTo>
                      <a:pt x="126" y="89"/>
                    </a:lnTo>
                    <a:lnTo>
                      <a:pt x="118" y="310"/>
                    </a:lnTo>
                    <a:lnTo>
                      <a:pt x="110" y="300"/>
                    </a:lnTo>
                    <a:lnTo>
                      <a:pt x="105" y="293"/>
                    </a:lnTo>
                    <a:lnTo>
                      <a:pt x="99" y="285"/>
                    </a:lnTo>
                    <a:lnTo>
                      <a:pt x="97" y="278"/>
                    </a:lnTo>
                    <a:lnTo>
                      <a:pt x="93" y="268"/>
                    </a:lnTo>
                    <a:lnTo>
                      <a:pt x="90" y="259"/>
                    </a:lnTo>
                    <a:lnTo>
                      <a:pt x="88" y="249"/>
                    </a:lnTo>
                    <a:lnTo>
                      <a:pt x="86" y="240"/>
                    </a:lnTo>
                    <a:lnTo>
                      <a:pt x="86" y="234"/>
                    </a:lnTo>
                    <a:lnTo>
                      <a:pt x="84" y="230"/>
                    </a:lnTo>
                    <a:lnTo>
                      <a:pt x="84" y="224"/>
                    </a:lnTo>
                    <a:lnTo>
                      <a:pt x="84" y="221"/>
                    </a:lnTo>
                    <a:lnTo>
                      <a:pt x="82" y="215"/>
                    </a:lnTo>
                    <a:lnTo>
                      <a:pt x="82" y="209"/>
                    </a:lnTo>
                    <a:lnTo>
                      <a:pt x="82" y="203"/>
                    </a:lnTo>
                    <a:lnTo>
                      <a:pt x="82" y="200"/>
                    </a:lnTo>
                    <a:lnTo>
                      <a:pt x="82" y="194"/>
                    </a:lnTo>
                    <a:lnTo>
                      <a:pt x="82" y="190"/>
                    </a:lnTo>
                    <a:lnTo>
                      <a:pt x="82" y="184"/>
                    </a:lnTo>
                    <a:lnTo>
                      <a:pt x="82" y="179"/>
                    </a:lnTo>
                    <a:lnTo>
                      <a:pt x="80" y="169"/>
                    </a:lnTo>
                    <a:lnTo>
                      <a:pt x="80" y="160"/>
                    </a:lnTo>
                    <a:lnTo>
                      <a:pt x="80" y="154"/>
                    </a:lnTo>
                    <a:lnTo>
                      <a:pt x="78" y="148"/>
                    </a:lnTo>
                    <a:lnTo>
                      <a:pt x="78" y="144"/>
                    </a:lnTo>
                    <a:lnTo>
                      <a:pt x="78" y="139"/>
                    </a:lnTo>
                    <a:lnTo>
                      <a:pt x="76" y="129"/>
                    </a:lnTo>
                    <a:lnTo>
                      <a:pt x="76" y="120"/>
                    </a:lnTo>
                    <a:lnTo>
                      <a:pt x="74" y="110"/>
                    </a:lnTo>
                    <a:lnTo>
                      <a:pt x="72" y="101"/>
                    </a:lnTo>
                    <a:lnTo>
                      <a:pt x="69" y="91"/>
                    </a:lnTo>
                    <a:lnTo>
                      <a:pt x="67" y="84"/>
                    </a:lnTo>
                    <a:lnTo>
                      <a:pt x="61" y="74"/>
                    </a:lnTo>
                    <a:lnTo>
                      <a:pt x="55" y="67"/>
                    </a:lnTo>
                    <a:lnTo>
                      <a:pt x="50" y="57"/>
                    </a:lnTo>
                    <a:lnTo>
                      <a:pt x="44" y="49"/>
                    </a:lnTo>
                    <a:lnTo>
                      <a:pt x="36" y="42"/>
                    </a:lnTo>
                    <a:lnTo>
                      <a:pt x="29" y="36"/>
                    </a:lnTo>
                    <a:lnTo>
                      <a:pt x="23" y="32"/>
                    </a:lnTo>
                    <a:lnTo>
                      <a:pt x="19" y="30"/>
                    </a:lnTo>
                    <a:lnTo>
                      <a:pt x="13" y="27"/>
                    </a:lnTo>
                    <a:lnTo>
                      <a:pt x="10" y="25"/>
                    </a:lnTo>
                    <a:lnTo>
                      <a:pt x="4" y="21"/>
                    </a:lnTo>
                    <a:lnTo>
                      <a:pt x="2" y="19"/>
                    </a:lnTo>
                    <a:lnTo>
                      <a:pt x="0" y="15"/>
                    </a:lnTo>
                    <a:lnTo>
                      <a:pt x="2" y="13"/>
                    </a:lnTo>
                    <a:lnTo>
                      <a:pt x="6" y="6"/>
                    </a:lnTo>
                    <a:lnTo>
                      <a:pt x="12" y="0"/>
                    </a:lnTo>
                    <a:close/>
                  </a:path>
                </a:pathLst>
              </a:custGeom>
              <a:solidFill>
                <a:srgbClr val="000000"/>
              </a:solidFill>
              <a:ln w="9525">
                <a:noFill/>
                <a:round/>
                <a:headEnd/>
                <a:tailEnd/>
              </a:ln>
            </p:spPr>
            <p:txBody>
              <a:bodyPr/>
              <a:lstStyle/>
              <a:p>
                <a:endParaRPr lang="en-US"/>
              </a:p>
            </p:txBody>
          </p:sp>
          <p:sp>
            <p:nvSpPr>
              <p:cNvPr id="10349" name="Freeform 255"/>
              <p:cNvSpPr>
                <a:spLocks/>
              </p:cNvSpPr>
              <p:nvPr/>
            </p:nvSpPr>
            <p:spPr bwMode="auto">
              <a:xfrm>
                <a:off x="2612" y="2132"/>
                <a:ext cx="75" cy="102"/>
              </a:xfrm>
              <a:custGeom>
                <a:avLst/>
                <a:gdLst>
                  <a:gd name="T0" fmla="*/ 9 w 150"/>
                  <a:gd name="T1" fmla="*/ 0 h 203"/>
                  <a:gd name="T2" fmla="*/ 75 w 150"/>
                  <a:gd name="T3" fmla="*/ 84 h 203"/>
                  <a:gd name="T4" fmla="*/ 42 w 150"/>
                  <a:gd name="T5" fmla="*/ 102 h 203"/>
                  <a:gd name="T6" fmla="*/ 0 w 150"/>
                  <a:gd name="T7" fmla="*/ 44 h 203"/>
                  <a:gd name="T8" fmla="*/ 9 w 150"/>
                  <a:gd name="T9" fmla="*/ 0 h 203"/>
                  <a:gd name="T10" fmla="*/ 9 w 150"/>
                  <a:gd name="T11" fmla="*/ 0 h 203"/>
                  <a:gd name="T12" fmla="*/ 0 60000 65536"/>
                  <a:gd name="T13" fmla="*/ 0 60000 65536"/>
                  <a:gd name="T14" fmla="*/ 0 60000 65536"/>
                  <a:gd name="T15" fmla="*/ 0 60000 65536"/>
                  <a:gd name="T16" fmla="*/ 0 60000 65536"/>
                  <a:gd name="T17" fmla="*/ 0 60000 65536"/>
                  <a:gd name="T18" fmla="*/ 0 w 150"/>
                  <a:gd name="T19" fmla="*/ 0 h 203"/>
                  <a:gd name="T20" fmla="*/ 150 w 150"/>
                  <a:gd name="T21" fmla="*/ 203 h 203"/>
                </a:gdLst>
                <a:ahLst/>
                <a:cxnLst>
                  <a:cxn ang="T12">
                    <a:pos x="T0" y="T1"/>
                  </a:cxn>
                  <a:cxn ang="T13">
                    <a:pos x="T2" y="T3"/>
                  </a:cxn>
                  <a:cxn ang="T14">
                    <a:pos x="T4" y="T5"/>
                  </a:cxn>
                  <a:cxn ang="T15">
                    <a:pos x="T6" y="T7"/>
                  </a:cxn>
                  <a:cxn ang="T16">
                    <a:pos x="T8" y="T9"/>
                  </a:cxn>
                  <a:cxn ang="T17">
                    <a:pos x="T10" y="T11"/>
                  </a:cxn>
                </a:cxnLst>
                <a:rect l="T18" t="T19" r="T20" b="T21"/>
                <a:pathLst>
                  <a:path w="150" h="203">
                    <a:moveTo>
                      <a:pt x="17" y="0"/>
                    </a:moveTo>
                    <a:lnTo>
                      <a:pt x="150" y="167"/>
                    </a:lnTo>
                    <a:lnTo>
                      <a:pt x="84" y="203"/>
                    </a:lnTo>
                    <a:lnTo>
                      <a:pt x="0" y="88"/>
                    </a:lnTo>
                    <a:lnTo>
                      <a:pt x="17" y="0"/>
                    </a:lnTo>
                    <a:close/>
                  </a:path>
                </a:pathLst>
              </a:custGeom>
              <a:solidFill>
                <a:srgbClr val="FFFFFF"/>
              </a:solidFill>
              <a:ln w="9525">
                <a:noFill/>
                <a:round/>
                <a:headEnd/>
                <a:tailEnd/>
              </a:ln>
            </p:spPr>
            <p:txBody>
              <a:bodyPr/>
              <a:lstStyle/>
              <a:p>
                <a:endParaRPr lang="en-US"/>
              </a:p>
            </p:txBody>
          </p:sp>
          <p:sp>
            <p:nvSpPr>
              <p:cNvPr id="10350" name="Freeform 256"/>
              <p:cNvSpPr>
                <a:spLocks/>
              </p:cNvSpPr>
              <p:nvPr/>
            </p:nvSpPr>
            <p:spPr bwMode="auto">
              <a:xfrm>
                <a:off x="2546" y="2606"/>
                <a:ext cx="88" cy="195"/>
              </a:xfrm>
              <a:custGeom>
                <a:avLst/>
                <a:gdLst>
                  <a:gd name="T0" fmla="*/ 88 w 177"/>
                  <a:gd name="T1" fmla="*/ 195 h 390"/>
                  <a:gd name="T2" fmla="*/ 81 w 177"/>
                  <a:gd name="T3" fmla="*/ 194 h 390"/>
                  <a:gd name="T4" fmla="*/ 75 w 177"/>
                  <a:gd name="T5" fmla="*/ 192 h 390"/>
                  <a:gd name="T6" fmla="*/ 69 w 177"/>
                  <a:gd name="T7" fmla="*/ 189 h 390"/>
                  <a:gd name="T8" fmla="*/ 64 w 177"/>
                  <a:gd name="T9" fmla="*/ 187 h 390"/>
                  <a:gd name="T10" fmla="*/ 59 w 177"/>
                  <a:gd name="T11" fmla="*/ 182 h 390"/>
                  <a:gd name="T12" fmla="*/ 53 w 177"/>
                  <a:gd name="T13" fmla="*/ 178 h 390"/>
                  <a:gd name="T14" fmla="*/ 48 w 177"/>
                  <a:gd name="T15" fmla="*/ 172 h 390"/>
                  <a:gd name="T16" fmla="*/ 45 w 177"/>
                  <a:gd name="T17" fmla="*/ 168 h 390"/>
                  <a:gd name="T18" fmla="*/ 40 w 177"/>
                  <a:gd name="T19" fmla="*/ 161 h 390"/>
                  <a:gd name="T20" fmla="*/ 36 w 177"/>
                  <a:gd name="T21" fmla="*/ 154 h 390"/>
                  <a:gd name="T22" fmla="*/ 31 w 177"/>
                  <a:gd name="T23" fmla="*/ 148 h 390"/>
                  <a:gd name="T24" fmla="*/ 28 w 177"/>
                  <a:gd name="T25" fmla="*/ 141 h 390"/>
                  <a:gd name="T26" fmla="*/ 25 w 177"/>
                  <a:gd name="T27" fmla="*/ 133 h 390"/>
                  <a:gd name="T28" fmla="*/ 22 w 177"/>
                  <a:gd name="T29" fmla="*/ 125 h 390"/>
                  <a:gd name="T30" fmla="*/ 19 w 177"/>
                  <a:gd name="T31" fmla="*/ 118 h 390"/>
                  <a:gd name="T32" fmla="*/ 16 w 177"/>
                  <a:gd name="T33" fmla="*/ 109 h 390"/>
                  <a:gd name="T34" fmla="*/ 13 w 177"/>
                  <a:gd name="T35" fmla="*/ 101 h 390"/>
                  <a:gd name="T36" fmla="*/ 11 w 177"/>
                  <a:gd name="T37" fmla="*/ 93 h 390"/>
                  <a:gd name="T38" fmla="*/ 9 w 177"/>
                  <a:gd name="T39" fmla="*/ 85 h 390"/>
                  <a:gd name="T40" fmla="*/ 7 w 177"/>
                  <a:gd name="T41" fmla="*/ 77 h 390"/>
                  <a:gd name="T42" fmla="*/ 6 w 177"/>
                  <a:gd name="T43" fmla="*/ 69 h 390"/>
                  <a:gd name="T44" fmla="*/ 5 w 177"/>
                  <a:gd name="T45" fmla="*/ 61 h 390"/>
                  <a:gd name="T46" fmla="*/ 3 w 177"/>
                  <a:gd name="T47" fmla="*/ 53 h 390"/>
                  <a:gd name="T48" fmla="*/ 2 w 177"/>
                  <a:gd name="T49" fmla="*/ 47 h 390"/>
                  <a:gd name="T50" fmla="*/ 1 w 177"/>
                  <a:gd name="T51" fmla="*/ 39 h 390"/>
                  <a:gd name="T52" fmla="*/ 0 w 177"/>
                  <a:gd name="T53" fmla="*/ 33 h 390"/>
                  <a:gd name="T54" fmla="*/ 0 w 177"/>
                  <a:gd name="T55" fmla="*/ 25 h 390"/>
                  <a:gd name="T56" fmla="*/ 0 w 177"/>
                  <a:gd name="T57" fmla="*/ 21 h 390"/>
                  <a:gd name="T58" fmla="*/ 0 w 177"/>
                  <a:gd name="T59" fmla="*/ 15 h 390"/>
                  <a:gd name="T60" fmla="*/ 0 w 177"/>
                  <a:gd name="T61" fmla="*/ 11 h 390"/>
                  <a:gd name="T62" fmla="*/ 1 w 177"/>
                  <a:gd name="T63" fmla="*/ 3 h 390"/>
                  <a:gd name="T64" fmla="*/ 6 w 177"/>
                  <a:gd name="T65" fmla="*/ 0 h 3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390"/>
                  <a:gd name="T101" fmla="*/ 177 w 177"/>
                  <a:gd name="T102" fmla="*/ 390 h 3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390">
                    <a:moveTo>
                      <a:pt x="13" y="0"/>
                    </a:moveTo>
                    <a:lnTo>
                      <a:pt x="177" y="390"/>
                    </a:lnTo>
                    <a:lnTo>
                      <a:pt x="169" y="388"/>
                    </a:lnTo>
                    <a:lnTo>
                      <a:pt x="162" y="388"/>
                    </a:lnTo>
                    <a:lnTo>
                      <a:pt x="156" y="384"/>
                    </a:lnTo>
                    <a:lnTo>
                      <a:pt x="150" y="384"/>
                    </a:lnTo>
                    <a:lnTo>
                      <a:pt x="145" y="380"/>
                    </a:lnTo>
                    <a:lnTo>
                      <a:pt x="139" y="378"/>
                    </a:lnTo>
                    <a:lnTo>
                      <a:pt x="133" y="374"/>
                    </a:lnTo>
                    <a:lnTo>
                      <a:pt x="128" y="373"/>
                    </a:lnTo>
                    <a:lnTo>
                      <a:pt x="124" y="367"/>
                    </a:lnTo>
                    <a:lnTo>
                      <a:pt x="118" y="363"/>
                    </a:lnTo>
                    <a:lnTo>
                      <a:pt x="112" y="359"/>
                    </a:lnTo>
                    <a:lnTo>
                      <a:pt x="107" y="355"/>
                    </a:lnTo>
                    <a:lnTo>
                      <a:pt x="101" y="350"/>
                    </a:lnTo>
                    <a:lnTo>
                      <a:pt x="97" y="344"/>
                    </a:lnTo>
                    <a:lnTo>
                      <a:pt x="93" y="338"/>
                    </a:lnTo>
                    <a:lnTo>
                      <a:pt x="90" y="335"/>
                    </a:lnTo>
                    <a:lnTo>
                      <a:pt x="84" y="329"/>
                    </a:lnTo>
                    <a:lnTo>
                      <a:pt x="80" y="321"/>
                    </a:lnTo>
                    <a:lnTo>
                      <a:pt x="74" y="316"/>
                    </a:lnTo>
                    <a:lnTo>
                      <a:pt x="72" y="308"/>
                    </a:lnTo>
                    <a:lnTo>
                      <a:pt x="67" y="302"/>
                    </a:lnTo>
                    <a:lnTo>
                      <a:pt x="63" y="295"/>
                    </a:lnTo>
                    <a:lnTo>
                      <a:pt x="59" y="287"/>
                    </a:lnTo>
                    <a:lnTo>
                      <a:pt x="57" y="281"/>
                    </a:lnTo>
                    <a:lnTo>
                      <a:pt x="53" y="274"/>
                    </a:lnTo>
                    <a:lnTo>
                      <a:pt x="50" y="266"/>
                    </a:lnTo>
                    <a:lnTo>
                      <a:pt x="46" y="258"/>
                    </a:lnTo>
                    <a:lnTo>
                      <a:pt x="44" y="251"/>
                    </a:lnTo>
                    <a:lnTo>
                      <a:pt x="40" y="243"/>
                    </a:lnTo>
                    <a:lnTo>
                      <a:pt x="38" y="236"/>
                    </a:lnTo>
                    <a:lnTo>
                      <a:pt x="34" y="226"/>
                    </a:lnTo>
                    <a:lnTo>
                      <a:pt x="32" y="219"/>
                    </a:lnTo>
                    <a:lnTo>
                      <a:pt x="31" y="211"/>
                    </a:lnTo>
                    <a:lnTo>
                      <a:pt x="27" y="203"/>
                    </a:lnTo>
                    <a:lnTo>
                      <a:pt x="25" y="194"/>
                    </a:lnTo>
                    <a:lnTo>
                      <a:pt x="23" y="186"/>
                    </a:lnTo>
                    <a:lnTo>
                      <a:pt x="19" y="179"/>
                    </a:lnTo>
                    <a:lnTo>
                      <a:pt x="19" y="169"/>
                    </a:lnTo>
                    <a:lnTo>
                      <a:pt x="17" y="162"/>
                    </a:lnTo>
                    <a:lnTo>
                      <a:pt x="15" y="154"/>
                    </a:lnTo>
                    <a:lnTo>
                      <a:pt x="13" y="146"/>
                    </a:lnTo>
                    <a:lnTo>
                      <a:pt x="12" y="137"/>
                    </a:lnTo>
                    <a:lnTo>
                      <a:pt x="10" y="129"/>
                    </a:lnTo>
                    <a:lnTo>
                      <a:pt x="10" y="122"/>
                    </a:lnTo>
                    <a:lnTo>
                      <a:pt x="8" y="114"/>
                    </a:lnTo>
                    <a:lnTo>
                      <a:pt x="6" y="106"/>
                    </a:lnTo>
                    <a:lnTo>
                      <a:pt x="4" y="99"/>
                    </a:lnTo>
                    <a:lnTo>
                      <a:pt x="4" y="93"/>
                    </a:lnTo>
                    <a:lnTo>
                      <a:pt x="2" y="84"/>
                    </a:lnTo>
                    <a:lnTo>
                      <a:pt x="2" y="78"/>
                    </a:lnTo>
                    <a:lnTo>
                      <a:pt x="0" y="70"/>
                    </a:lnTo>
                    <a:lnTo>
                      <a:pt x="0" y="65"/>
                    </a:lnTo>
                    <a:lnTo>
                      <a:pt x="0" y="57"/>
                    </a:lnTo>
                    <a:lnTo>
                      <a:pt x="0" y="51"/>
                    </a:lnTo>
                    <a:lnTo>
                      <a:pt x="0" y="47"/>
                    </a:lnTo>
                    <a:lnTo>
                      <a:pt x="0" y="42"/>
                    </a:lnTo>
                    <a:lnTo>
                      <a:pt x="0" y="36"/>
                    </a:lnTo>
                    <a:lnTo>
                      <a:pt x="0" y="30"/>
                    </a:lnTo>
                    <a:lnTo>
                      <a:pt x="0" y="25"/>
                    </a:lnTo>
                    <a:lnTo>
                      <a:pt x="0" y="21"/>
                    </a:lnTo>
                    <a:lnTo>
                      <a:pt x="0" y="13"/>
                    </a:lnTo>
                    <a:lnTo>
                      <a:pt x="2" y="7"/>
                    </a:lnTo>
                    <a:lnTo>
                      <a:pt x="13" y="0"/>
                    </a:lnTo>
                    <a:close/>
                  </a:path>
                </a:pathLst>
              </a:custGeom>
              <a:solidFill>
                <a:srgbClr val="000000"/>
              </a:solidFill>
              <a:ln w="9525">
                <a:noFill/>
                <a:round/>
                <a:headEnd/>
                <a:tailEnd/>
              </a:ln>
            </p:spPr>
            <p:txBody>
              <a:bodyPr/>
              <a:lstStyle/>
              <a:p>
                <a:endParaRPr lang="en-US"/>
              </a:p>
            </p:txBody>
          </p:sp>
          <p:sp>
            <p:nvSpPr>
              <p:cNvPr id="10351" name="Freeform 257"/>
              <p:cNvSpPr>
                <a:spLocks/>
              </p:cNvSpPr>
              <p:nvPr/>
            </p:nvSpPr>
            <p:spPr bwMode="auto">
              <a:xfrm>
                <a:off x="2636" y="2777"/>
                <a:ext cx="129" cy="86"/>
              </a:xfrm>
              <a:custGeom>
                <a:avLst/>
                <a:gdLst>
                  <a:gd name="T0" fmla="*/ 27 w 258"/>
                  <a:gd name="T1" fmla="*/ 4 h 173"/>
                  <a:gd name="T2" fmla="*/ 33 w 258"/>
                  <a:gd name="T3" fmla="*/ 1 h 173"/>
                  <a:gd name="T4" fmla="*/ 40 w 258"/>
                  <a:gd name="T5" fmla="*/ 0 h 173"/>
                  <a:gd name="T6" fmla="*/ 47 w 258"/>
                  <a:gd name="T7" fmla="*/ 0 h 173"/>
                  <a:gd name="T8" fmla="*/ 55 w 258"/>
                  <a:gd name="T9" fmla="*/ 0 h 173"/>
                  <a:gd name="T10" fmla="*/ 63 w 258"/>
                  <a:gd name="T11" fmla="*/ 2 h 173"/>
                  <a:gd name="T12" fmla="*/ 72 w 258"/>
                  <a:gd name="T13" fmla="*/ 5 h 173"/>
                  <a:gd name="T14" fmla="*/ 81 w 258"/>
                  <a:gd name="T15" fmla="*/ 7 h 173"/>
                  <a:gd name="T16" fmla="*/ 89 w 258"/>
                  <a:gd name="T17" fmla="*/ 10 h 173"/>
                  <a:gd name="T18" fmla="*/ 98 w 258"/>
                  <a:gd name="T19" fmla="*/ 15 h 173"/>
                  <a:gd name="T20" fmla="*/ 105 w 258"/>
                  <a:gd name="T21" fmla="*/ 20 h 173"/>
                  <a:gd name="T22" fmla="*/ 112 w 258"/>
                  <a:gd name="T23" fmla="*/ 26 h 173"/>
                  <a:gd name="T24" fmla="*/ 118 w 258"/>
                  <a:gd name="T25" fmla="*/ 31 h 173"/>
                  <a:gd name="T26" fmla="*/ 122 w 258"/>
                  <a:gd name="T27" fmla="*/ 37 h 173"/>
                  <a:gd name="T28" fmla="*/ 126 w 258"/>
                  <a:gd name="T29" fmla="*/ 43 h 173"/>
                  <a:gd name="T30" fmla="*/ 128 w 258"/>
                  <a:gd name="T31" fmla="*/ 49 h 173"/>
                  <a:gd name="T32" fmla="*/ 0 w 258"/>
                  <a:gd name="T33" fmla="*/ 86 h 173"/>
                  <a:gd name="T34" fmla="*/ 3 w 258"/>
                  <a:gd name="T35" fmla="*/ 82 h 173"/>
                  <a:gd name="T36" fmla="*/ 10 w 258"/>
                  <a:gd name="T37" fmla="*/ 78 h 173"/>
                  <a:gd name="T38" fmla="*/ 16 w 258"/>
                  <a:gd name="T39" fmla="*/ 74 h 173"/>
                  <a:gd name="T40" fmla="*/ 24 w 258"/>
                  <a:gd name="T41" fmla="*/ 70 h 173"/>
                  <a:gd name="T42" fmla="*/ 31 w 258"/>
                  <a:gd name="T43" fmla="*/ 67 h 173"/>
                  <a:gd name="T44" fmla="*/ 40 w 258"/>
                  <a:gd name="T45" fmla="*/ 65 h 173"/>
                  <a:gd name="T46" fmla="*/ 48 w 258"/>
                  <a:gd name="T47" fmla="*/ 62 h 173"/>
                  <a:gd name="T48" fmla="*/ 57 w 258"/>
                  <a:gd name="T49" fmla="*/ 59 h 173"/>
                  <a:gd name="T50" fmla="*/ 65 w 258"/>
                  <a:gd name="T51" fmla="*/ 56 h 173"/>
                  <a:gd name="T52" fmla="*/ 72 w 258"/>
                  <a:gd name="T53" fmla="*/ 54 h 173"/>
                  <a:gd name="T54" fmla="*/ 79 w 258"/>
                  <a:gd name="T55" fmla="*/ 51 h 173"/>
                  <a:gd name="T56" fmla="*/ 86 w 258"/>
                  <a:gd name="T57" fmla="*/ 50 h 173"/>
                  <a:gd name="T58" fmla="*/ 92 w 258"/>
                  <a:gd name="T59" fmla="*/ 48 h 173"/>
                  <a:gd name="T60" fmla="*/ 98 w 258"/>
                  <a:gd name="T61" fmla="*/ 46 h 173"/>
                  <a:gd name="T62" fmla="*/ 104 w 258"/>
                  <a:gd name="T63" fmla="*/ 44 h 173"/>
                  <a:gd name="T64" fmla="*/ 25 w 258"/>
                  <a:gd name="T65" fmla="*/ 6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8"/>
                  <a:gd name="T100" fmla="*/ 0 h 173"/>
                  <a:gd name="T101" fmla="*/ 258 w 258"/>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8" h="173">
                    <a:moveTo>
                      <a:pt x="51" y="12"/>
                    </a:moveTo>
                    <a:lnTo>
                      <a:pt x="55" y="8"/>
                    </a:lnTo>
                    <a:lnTo>
                      <a:pt x="61" y="4"/>
                    </a:lnTo>
                    <a:lnTo>
                      <a:pt x="66" y="2"/>
                    </a:lnTo>
                    <a:lnTo>
                      <a:pt x="72" y="2"/>
                    </a:lnTo>
                    <a:lnTo>
                      <a:pt x="80" y="0"/>
                    </a:lnTo>
                    <a:lnTo>
                      <a:pt x="85" y="0"/>
                    </a:lnTo>
                    <a:lnTo>
                      <a:pt x="95" y="0"/>
                    </a:lnTo>
                    <a:lnTo>
                      <a:pt x="102" y="0"/>
                    </a:lnTo>
                    <a:lnTo>
                      <a:pt x="110" y="0"/>
                    </a:lnTo>
                    <a:lnTo>
                      <a:pt x="118" y="2"/>
                    </a:lnTo>
                    <a:lnTo>
                      <a:pt x="127" y="4"/>
                    </a:lnTo>
                    <a:lnTo>
                      <a:pt x="137" y="6"/>
                    </a:lnTo>
                    <a:lnTo>
                      <a:pt x="144" y="10"/>
                    </a:lnTo>
                    <a:lnTo>
                      <a:pt x="154" y="12"/>
                    </a:lnTo>
                    <a:lnTo>
                      <a:pt x="163" y="15"/>
                    </a:lnTo>
                    <a:lnTo>
                      <a:pt x="171" y="19"/>
                    </a:lnTo>
                    <a:lnTo>
                      <a:pt x="179" y="21"/>
                    </a:lnTo>
                    <a:lnTo>
                      <a:pt x="188" y="27"/>
                    </a:lnTo>
                    <a:lnTo>
                      <a:pt x="196" y="31"/>
                    </a:lnTo>
                    <a:lnTo>
                      <a:pt x="203" y="36"/>
                    </a:lnTo>
                    <a:lnTo>
                      <a:pt x="211" y="40"/>
                    </a:lnTo>
                    <a:lnTo>
                      <a:pt x="218" y="46"/>
                    </a:lnTo>
                    <a:lnTo>
                      <a:pt x="224" y="52"/>
                    </a:lnTo>
                    <a:lnTo>
                      <a:pt x="232" y="57"/>
                    </a:lnTo>
                    <a:lnTo>
                      <a:pt x="237" y="63"/>
                    </a:lnTo>
                    <a:lnTo>
                      <a:pt x="241" y="69"/>
                    </a:lnTo>
                    <a:lnTo>
                      <a:pt x="245" y="74"/>
                    </a:lnTo>
                    <a:lnTo>
                      <a:pt x="251" y="80"/>
                    </a:lnTo>
                    <a:lnTo>
                      <a:pt x="253" y="86"/>
                    </a:lnTo>
                    <a:lnTo>
                      <a:pt x="255" y="93"/>
                    </a:lnTo>
                    <a:lnTo>
                      <a:pt x="256" y="99"/>
                    </a:lnTo>
                    <a:lnTo>
                      <a:pt x="258" y="105"/>
                    </a:lnTo>
                    <a:lnTo>
                      <a:pt x="0" y="173"/>
                    </a:lnTo>
                    <a:lnTo>
                      <a:pt x="4" y="168"/>
                    </a:lnTo>
                    <a:lnTo>
                      <a:pt x="7" y="164"/>
                    </a:lnTo>
                    <a:lnTo>
                      <a:pt x="13" y="160"/>
                    </a:lnTo>
                    <a:lnTo>
                      <a:pt x="21" y="156"/>
                    </a:lnTo>
                    <a:lnTo>
                      <a:pt x="26" y="152"/>
                    </a:lnTo>
                    <a:lnTo>
                      <a:pt x="32" y="149"/>
                    </a:lnTo>
                    <a:lnTo>
                      <a:pt x="40" y="145"/>
                    </a:lnTo>
                    <a:lnTo>
                      <a:pt x="49" y="141"/>
                    </a:lnTo>
                    <a:lnTo>
                      <a:pt x="55" y="137"/>
                    </a:lnTo>
                    <a:lnTo>
                      <a:pt x="63" y="135"/>
                    </a:lnTo>
                    <a:lnTo>
                      <a:pt x="72" y="131"/>
                    </a:lnTo>
                    <a:lnTo>
                      <a:pt x="80" y="130"/>
                    </a:lnTo>
                    <a:lnTo>
                      <a:pt x="87" y="126"/>
                    </a:lnTo>
                    <a:lnTo>
                      <a:pt x="97" y="124"/>
                    </a:lnTo>
                    <a:lnTo>
                      <a:pt x="104" y="120"/>
                    </a:lnTo>
                    <a:lnTo>
                      <a:pt x="114" y="118"/>
                    </a:lnTo>
                    <a:lnTo>
                      <a:pt x="121" y="116"/>
                    </a:lnTo>
                    <a:lnTo>
                      <a:pt x="129" y="112"/>
                    </a:lnTo>
                    <a:lnTo>
                      <a:pt x="137" y="111"/>
                    </a:lnTo>
                    <a:lnTo>
                      <a:pt x="144" y="109"/>
                    </a:lnTo>
                    <a:lnTo>
                      <a:pt x="152" y="105"/>
                    </a:lnTo>
                    <a:lnTo>
                      <a:pt x="159" y="103"/>
                    </a:lnTo>
                    <a:lnTo>
                      <a:pt x="165" y="101"/>
                    </a:lnTo>
                    <a:lnTo>
                      <a:pt x="173" y="101"/>
                    </a:lnTo>
                    <a:lnTo>
                      <a:pt x="179" y="97"/>
                    </a:lnTo>
                    <a:lnTo>
                      <a:pt x="184" y="97"/>
                    </a:lnTo>
                    <a:lnTo>
                      <a:pt x="190" y="93"/>
                    </a:lnTo>
                    <a:lnTo>
                      <a:pt x="196" y="93"/>
                    </a:lnTo>
                    <a:lnTo>
                      <a:pt x="203" y="90"/>
                    </a:lnTo>
                    <a:lnTo>
                      <a:pt x="209" y="88"/>
                    </a:lnTo>
                    <a:lnTo>
                      <a:pt x="51" y="12"/>
                    </a:lnTo>
                    <a:close/>
                  </a:path>
                </a:pathLst>
              </a:custGeom>
              <a:solidFill>
                <a:srgbClr val="000000"/>
              </a:solidFill>
              <a:ln w="9525">
                <a:noFill/>
                <a:round/>
                <a:headEnd/>
                <a:tailEnd/>
              </a:ln>
            </p:spPr>
            <p:txBody>
              <a:bodyPr/>
              <a:lstStyle/>
              <a:p>
                <a:endParaRPr lang="en-US"/>
              </a:p>
            </p:txBody>
          </p:sp>
          <p:sp>
            <p:nvSpPr>
              <p:cNvPr id="10352" name="Freeform 258"/>
              <p:cNvSpPr>
                <a:spLocks/>
              </p:cNvSpPr>
              <p:nvPr/>
            </p:nvSpPr>
            <p:spPr bwMode="auto">
              <a:xfrm>
                <a:off x="2400" y="2216"/>
                <a:ext cx="43" cy="242"/>
              </a:xfrm>
              <a:custGeom>
                <a:avLst/>
                <a:gdLst>
                  <a:gd name="T0" fmla="*/ 4 w 86"/>
                  <a:gd name="T1" fmla="*/ 4 h 485"/>
                  <a:gd name="T2" fmla="*/ 5 w 86"/>
                  <a:gd name="T3" fmla="*/ 10 h 485"/>
                  <a:gd name="T4" fmla="*/ 7 w 86"/>
                  <a:gd name="T5" fmla="*/ 22 h 485"/>
                  <a:gd name="T6" fmla="*/ 11 w 86"/>
                  <a:gd name="T7" fmla="*/ 35 h 485"/>
                  <a:gd name="T8" fmla="*/ 13 w 86"/>
                  <a:gd name="T9" fmla="*/ 46 h 485"/>
                  <a:gd name="T10" fmla="*/ 15 w 86"/>
                  <a:gd name="T11" fmla="*/ 54 h 485"/>
                  <a:gd name="T12" fmla="*/ 17 w 86"/>
                  <a:gd name="T13" fmla="*/ 63 h 485"/>
                  <a:gd name="T14" fmla="*/ 19 w 86"/>
                  <a:gd name="T15" fmla="*/ 71 h 485"/>
                  <a:gd name="T16" fmla="*/ 21 w 86"/>
                  <a:gd name="T17" fmla="*/ 80 h 485"/>
                  <a:gd name="T18" fmla="*/ 23 w 86"/>
                  <a:gd name="T19" fmla="*/ 89 h 485"/>
                  <a:gd name="T20" fmla="*/ 26 w 86"/>
                  <a:gd name="T21" fmla="*/ 99 h 485"/>
                  <a:gd name="T22" fmla="*/ 27 w 86"/>
                  <a:gd name="T23" fmla="*/ 108 h 485"/>
                  <a:gd name="T24" fmla="*/ 29 w 86"/>
                  <a:gd name="T25" fmla="*/ 118 h 485"/>
                  <a:gd name="T26" fmla="*/ 31 w 86"/>
                  <a:gd name="T27" fmla="*/ 127 h 485"/>
                  <a:gd name="T28" fmla="*/ 34 w 86"/>
                  <a:gd name="T29" fmla="*/ 136 h 485"/>
                  <a:gd name="T30" fmla="*/ 35 w 86"/>
                  <a:gd name="T31" fmla="*/ 145 h 485"/>
                  <a:gd name="T32" fmla="*/ 37 w 86"/>
                  <a:gd name="T33" fmla="*/ 154 h 485"/>
                  <a:gd name="T34" fmla="*/ 38 w 86"/>
                  <a:gd name="T35" fmla="*/ 163 h 485"/>
                  <a:gd name="T36" fmla="*/ 40 w 86"/>
                  <a:gd name="T37" fmla="*/ 177 h 485"/>
                  <a:gd name="T38" fmla="*/ 41 w 86"/>
                  <a:gd name="T39" fmla="*/ 187 h 485"/>
                  <a:gd name="T40" fmla="*/ 42 w 86"/>
                  <a:gd name="T41" fmla="*/ 197 h 485"/>
                  <a:gd name="T42" fmla="*/ 42 w 86"/>
                  <a:gd name="T43" fmla="*/ 204 h 485"/>
                  <a:gd name="T44" fmla="*/ 42 w 86"/>
                  <a:gd name="T45" fmla="*/ 215 h 485"/>
                  <a:gd name="T46" fmla="*/ 40 w 86"/>
                  <a:gd name="T47" fmla="*/ 227 h 485"/>
                  <a:gd name="T48" fmla="*/ 38 w 86"/>
                  <a:gd name="T49" fmla="*/ 237 h 485"/>
                  <a:gd name="T50" fmla="*/ 35 w 86"/>
                  <a:gd name="T51" fmla="*/ 242 h 485"/>
                  <a:gd name="T52" fmla="*/ 25 w 86"/>
                  <a:gd name="T53" fmla="*/ 242 h 485"/>
                  <a:gd name="T54" fmla="*/ 23 w 86"/>
                  <a:gd name="T55" fmla="*/ 231 h 485"/>
                  <a:gd name="T56" fmla="*/ 22 w 86"/>
                  <a:gd name="T57" fmla="*/ 221 h 485"/>
                  <a:gd name="T58" fmla="*/ 21 w 86"/>
                  <a:gd name="T59" fmla="*/ 209 h 485"/>
                  <a:gd name="T60" fmla="*/ 20 w 86"/>
                  <a:gd name="T61" fmla="*/ 199 h 485"/>
                  <a:gd name="T62" fmla="*/ 19 w 86"/>
                  <a:gd name="T63" fmla="*/ 188 h 485"/>
                  <a:gd name="T64" fmla="*/ 18 w 86"/>
                  <a:gd name="T65" fmla="*/ 177 h 485"/>
                  <a:gd name="T66" fmla="*/ 17 w 86"/>
                  <a:gd name="T67" fmla="*/ 166 h 485"/>
                  <a:gd name="T68" fmla="*/ 17 w 86"/>
                  <a:gd name="T69" fmla="*/ 156 h 485"/>
                  <a:gd name="T70" fmla="*/ 15 w 86"/>
                  <a:gd name="T71" fmla="*/ 144 h 485"/>
                  <a:gd name="T72" fmla="*/ 14 w 86"/>
                  <a:gd name="T73" fmla="*/ 134 h 485"/>
                  <a:gd name="T74" fmla="*/ 14 w 86"/>
                  <a:gd name="T75" fmla="*/ 123 h 485"/>
                  <a:gd name="T76" fmla="*/ 12 w 86"/>
                  <a:gd name="T77" fmla="*/ 112 h 485"/>
                  <a:gd name="T78" fmla="*/ 11 w 86"/>
                  <a:gd name="T79" fmla="*/ 102 h 485"/>
                  <a:gd name="T80" fmla="*/ 11 w 86"/>
                  <a:gd name="T81" fmla="*/ 91 h 485"/>
                  <a:gd name="T82" fmla="*/ 10 w 86"/>
                  <a:gd name="T83" fmla="*/ 80 h 485"/>
                  <a:gd name="T84" fmla="*/ 9 w 86"/>
                  <a:gd name="T85" fmla="*/ 70 h 485"/>
                  <a:gd name="T86" fmla="*/ 7 w 86"/>
                  <a:gd name="T87" fmla="*/ 60 h 485"/>
                  <a:gd name="T88" fmla="*/ 6 w 86"/>
                  <a:gd name="T89" fmla="*/ 49 h 485"/>
                  <a:gd name="T90" fmla="*/ 4 w 86"/>
                  <a:gd name="T91" fmla="*/ 39 h 485"/>
                  <a:gd name="T92" fmla="*/ 3 w 86"/>
                  <a:gd name="T93" fmla="*/ 29 h 485"/>
                  <a:gd name="T94" fmla="*/ 1 w 86"/>
                  <a:gd name="T95" fmla="*/ 19 h 485"/>
                  <a:gd name="T96" fmla="*/ 0 w 86"/>
                  <a:gd name="T97" fmla="*/ 11 h 485"/>
                  <a:gd name="T98" fmla="*/ 2 w 86"/>
                  <a:gd name="T99" fmla="*/ 4 h 48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6"/>
                  <a:gd name="T151" fmla="*/ 0 h 485"/>
                  <a:gd name="T152" fmla="*/ 86 w 86"/>
                  <a:gd name="T153" fmla="*/ 485 h 48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6" h="485">
                    <a:moveTo>
                      <a:pt x="6" y="0"/>
                    </a:moveTo>
                    <a:lnTo>
                      <a:pt x="6" y="2"/>
                    </a:lnTo>
                    <a:lnTo>
                      <a:pt x="8" y="8"/>
                    </a:lnTo>
                    <a:lnTo>
                      <a:pt x="8" y="12"/>
                    </a:lnTo>
                    <a:lnTo>
                      <a:pt x="10" y="16"/>
                    </a:lnTo>
                    <a:lnTo>
                      <a:pt x="10" y="21"/>
                    </a:lnTo>
                    <a:lnTo>
                      <a:pt x="12" y="29"/>
                    </a:lnTo>
                    <a:lnTo>
                      <a:pt x="12" y="36"/>
                    </a:lnTo>
                    <a:lnTo>
                      <a:pt x="14" y="44"/>
                    </a:lnTo>
                    <a:lnTo>
                      <a:pt x="15" y="52"/>
                    </a:lnTo>
                    <a:lnTo>
                      <a:pt x="19" y="61"/>
                    </a:lnTo>
                    <a:lnTo>
                      <a:pt x="21" y="71"/>
                    </a:lnTo>
                    <a:lnTo>
                      <a:pt x="25" y="80"/>
                    </a:lnTo>
                    <a:lnTo>
                      <a:pt x="25" y="86"/>
                    </a:lnTo>
                    <a:lnTo>
                      <a:pt x="27" y="92"/>
                    </a:lnTo>
                    <a:lnTo>
                      <a:pt x="29" y="97"/>
                    </a:lnTo>
                    <a:lnTo>
                      <a:pt x="31" y="103"/>
                    </a:lnTo>
                    <a:lnTo>
                      <a:pt x="31" y="109"/>
                    </a:lnTo>
                    <a:lnTo>
                      <a:pt x="33" y="114"/>
                    </a:lnTo>
                    <a:lnTo>
                      <a:pt x="33" y="120"/>
                    </a:lnTo>
                    <a:lnTo>
                      <a:pt x="34" y="126"/>
                    </a:lnTo>
                    <a:lnTo>
                      <a:pt x="36" y="130"/>
                    </a:lnTo>
                    <a:lnTo>
                      <a:pt x="38" y="137"/>
                    </a:lnTo>
                    <a:lnTo>
                      <a:pt x="38" y="143"/>
                    </a:lnTo>
                    <a:lnTo>
                      <a:pt x="40" y="149"/>
                    </a:lnTo>
                    <a:lnTo>
                      <a:pt x="40" y="154"/>
                    </a:lnTo>
                    <a:lnTo>
                      <a:pt x="42" y="160"/>
                    </a:lnTo>
                    <a:lnTo>
                      <a:pt x="44" y="168"/>
                    </a:lnTo>
                    <a:lnTo>
                      <a:pt x="46" y="173"/>
                    </a:lnTo>
                    <a:lnTo>
                      <a:pt x="46" y="179"/>
                    </a:lnTo>
                    <a:lnTo>
                      <a:pt x="48" y="185"/>
                    </a:lnTo>
                    <a:lnTo>
                      <a:pt x="50" y="192"/>
                    </a:lnTo>
                    <a:lnTo>
                      <a:pt x="52" y="198"/>
                    </a:lnTo>
                    <a:lnTo>
                      <a:pt x="52" y="204"/>
                    </a:lnTo>
                    <a:lnTo>
                      <a:pt x="54" y="211"/>
                    </a:lnTo>
                    <a:lnTo>
                      <a:pt x="54" y="217"/>
                    </a:lnTo>
                    <a:lnTo>
                      <a:pt x="55" y="223"/>
                    </a:lnTo>
                    <a:lnTo>
                      <a:pt x="57" y="229"/>
                    </a:lnTo>
                    <a:lnTo>
                      <a:pt x="59" y="236"/>
                    </a:lnTo>
                    <a:lnTo>
                      <a:pt x="59" y="242"/>
                    </a:lnTo>
                    <a:lnTo>
                      <a:pt x="61" y="249"/>
                    </a:lnTo>
                    <a:lnTo>
                      <a:pt x="63" y="255"/>
                    </a:lnTo>
                    <a:lnTo>
                      <a:pt x="63" y="261"/>
                    </a:lnTo>
                    <a:lnTo>
                      <a:pt x="65" y="267"/>
                    </a:lnTo>
                    <a:lnTo>
                      <a:pt x="67" y="272"/>
                    </a:lnTo>
                    <a:lnTo>
                      <a:pt x="67" y="278"/>
                    </a:lnTo>
                    <a:lnTo>
                      <a:pt x="69" y="286"/>
                    </a:lnTo>
                    <a:lnTo>
                      <a:pt x="69" y="291"/>
                    </a:lnTo>
                    <a:lnTo>
                      <a:pt x="71" y="297"/>
                    </a:lnTo>
                    <a:lnTo>
                      <a:pt x="71" y="303"/>
                    </a:lnTo>
                    <a:lnTo>
                      <a:pt x="73" y="308"/>
                    </a:lnTo>
                    <a:lnTo>
                      <a:pt x="73" y="314"/>
                    </a:lnTo>
                    <a:lnTo>
                      <a:pt x="74" y="320"/>
                    </a:lnTo>
                    <a:lnTo>
                      <a:pt x="76" y="327"/>
                    </a:lnTo>
                    <a:lnTo>
                      <a:pt x="78" y="337"/>
                    </a:lnTo>
                    <a:lnTo>
                      <a:pt x="78" y="346"/>
                    </a:lnTo>
                    <a:lnTo>
                      <a:pt x="80" y="354"/>
                    </a:lnTo>
                    <a:lnTo>
                      <a:pt x="80" y="362"/>
                    </a:lnTo>
                    <a:lnTo>
                      <a:pt x="82" y="369"/>
                    </a:lnTo>
                    <a:lnTo>
                      <a:pt x="82" y="375"/>
                    </a:lnTo>
                    <a:lnTo>
                      <a:pt x="84" y="383"/>
                    </a:lnTo>
                    <a:lnTo>
                      <a:pt x="84" y="386"/>
                    </a:lnTo>
                    <a:lnTo>
                      <a:pt x="84" y="394"/>
                    </a:lnTo>
                    <a:lnTo>
                      <a:pt x="84" y="398"/>
                    </a:lnTo>
                    <a:lnTo>
                      <a:pt x="84" y="403"/>
                    </a:lnTo>
                    <a:lnTo>
                      <a:pt x="84" y="409"/>
                    </a:lnTo>
                    <a:lnTo>
                      <a:pt x="86" y="413"/>
                    </a:lnTo>
                    <a:lnTo>
                      <a:pt x="84" y="421"/>
                    </a:lnTo>
                    <a:lnTo>
                      <a:pt x="84" y="430"/>
                    </a:lnTo>
                    <a:lnTo>
                      <a:pt x="82" y="438"/>
                    </a:lnTo>
                    <a:lnTo>
                      <a:pt x="82" y="445"/>
                    </a:lnTo>
                    <a:lnTo>
                      <a:pt x="80" y="455"/>
                    </a:lnTo>
                    <a:lnTo>
                      <a:pt x="78" y="464"/>
                    </a:lnTo>
                    <a:lnTo>
                      <a:pt x="76" y="468"/>
                    </a:lnTo>
                    <a:lnTo>
                      <a:pt x="76" y="474"/>
                    </a:lnTo>
                    <a:lnTo>
                      <a:pt x="74" y="480"/>
                    </a:lnTo>
                    <a:lnTo>
                      <a:pt x="74" y="485"/>
                    </a:lnTo>
                    <a:lnTo>
                      <a:pt x="69" y="485"/>
                    </a:lnTo>
                    <a:lnTo>
                      <a:pt x="63" y="485"/>
                    </a:lnTo>
                    <a:lnTo>
                      <a:pt x="55" y="485"/>
                    </a:lnTo>
                    <a:lnTo>
                      <a:pt x="50" y="485"/>
                    </a:lnTo>
                    <a:lnTo>
                      <a:pt x="48" y="478"/>
                    </a:lnTo>
                    <a:lnTo>
                      <a:pt x="46" y="470"/>
                    </a:lnTo>
                    <a:lnTo>
                      <a:pt x="46" y="462"/>
                    </a:lnTo>
                    <a:lnTo>
                      <a:pt x="46" y="457"/>
                    </a:lnTo>
                    <a:lnTo>
                      <a:pt x="44" y="449"/>
                    </a:lnTo>
                    <a:lnTo>
                      <a:pt x="44" y="442"/>
                    </a:lnTo>
                    <a:lnTo>
                      <a:pt x="42" y="434"/>
                    </a:lnTo>
                    <a:lnTo>
                      <a:pt x="42" y="428"/>
                    </a:lnTo>
                    <a:lnTo>
                      <a:pt x="42" y="419"/>
                    </a:lnTo>
                    <a:lnTo>
                      <a:pt x="40" y="413"/>
                    </a:lnTo>
                    <a:lnTo>
                      <a:pt x="40" y="405"/>
                    </a:lnTo>
                    <a:lnTo>
                      <a:pt x="40" y="398"/>
                    </a:lnTo>
                    <a:lnTo>
                      <a:pt x="40" y="390"/>
                    </a:lnTo>
                    <a:lnTo>
                      <a:pt x="38" y="383"/>
                    </a:lnTo>
                    <a:lnTo>
                      <a:pt x="38" y="377"/>
                    </a:lnTo>
                    <a:lnTo>
                      <a:pt x="38" y="369"/>
                    </a:lnTo>
                    <a:lnTo>
                      <a:pt x="36" y="362"/>
                    </a:lnTo>
                    <a:lnTo>
                      <a:pt x="36" y="354"/>
                    </a:lnTo>
                    <a:lnTo>
                      <a:pt x="34" y="346"/>
                    </a:lnTo>
                    <a:lnTo>
                      <a:pt x="34" y="341"/>
                    </a:lnTo>
                    <a:lnTo>
                      <a:pt x="34" y="333"/>
                    </a:lnTo>
                    <a:lnTo>
                      <a:pt x="34" y="326"/>
                    </a:lnTo>
                    <a:lnTo>
                      <a:pt x="33" y="318"/>
                    </a:lnTo>
                    <a:lnTo>
                      <a:pt x="33" y="312"/>
                    </a:lnTo>
                    <a:lnTo>
                      <a:pt x="33" y="303"/>
                    </a:lnTo>
                    <a:lnTo>
                      <a:pt x="31" y="297"/>
                    </a:lnTo>
                    <a:lnTo>
                      <a:pt x="31" y="289"/>
                    </a:lnTo>
                    <a:lnTo>
                      <a:pt x="31" y="282"/>
                    </a:lnTo>
                    <a:lnTo>
                      <a:pt x="31" y="274"/>
                    </a:lnTo>
                    <a:lnTo>
                      <a:pt x="29" y="268"/>
                    </a:lnTo>
                    <a:lnTo>
                      <a:pt x="29" y="261"/>
                    </a:lnTo>
                    <a:lnTo>
                      <a:pt x="29" y="255"/>
                    </a:lnTo>
                    <a:lnTo>
                      <a:pt x="29" y="246"/>
                    </a:lnTo>
                    <a:lnTo>
                      <a:pt x="27" y="240"/>
                    </a:lnTo>
                    <a:lnTo>
                      <a:pt x="27" y="232"/>
                    </a:lnTo>
                    <a:lnTo>
                      <a:pt x="25" y="225"/>
                    </a:lnTo>
                    <a:lnTo>
                      <a:pt x="25" y="217"/>
                    </a:lnTo>
                    <a:lnTo>
                      <a:pt x="23" y="211"/>
                    </a:lnTo>
                    <a:lnTo>
                      <a:pt x="23" y="204"/>
                    </a:lnTo>
                    <a:lnTo>
                      <a:pt x="23" y="196"/>
                    </a:lnTo>
                    <a:lnTo>
                      <a:pt x="21" y="189"/>
                    </a:lnTo>
                    <a:lnTo>
                      <a:pt x="21" y="183"/>
                    </a:lnTo>
                    <a:lnTo>
                      <a:pt x="19" y="175"/>
                    </a:lnTo>
                    <a:lnTo>
                      <a:pt x="19" y="168"/>
                    </a:lnTo>
                    <a:lnTo>
                      <a:pt x="19" y="160"/>
                    </a:lnTo>
                    <a:lnTo>
                      <a:pt x="17" y="154"/>
                    </a:lnTo>
                    <a:lnTo>
                      <a:pt x="17" y="147"/>
                    </a:lnTo>
                    <a:lnTo>
                      <a:pt x="17" y="141"/>
                    </a:lnTo>
                    <a:lnTo>
                      <a:pt x="15" y="133"/>
                    </a:lnTo>
                    <a:lnTo>
                      <a:pt x="15" y="128"/>
                    </a:lnTo>
                    <a:lnTo>
                      <a:pt x="14" y="120"/>
                    </a:lnTo>
                    <a:lnTo>
                      <a:pt x="14" y="113"/>
                    </a:lnTo>
                    <a:lnTo>
                      <a:pt x="12" y="105"/>
                    </a:lnTo>
                    <a:lnTo>
                      <a:pt x="12" y="99"/>
                    </a:lnTo>
                    <a:lnTo>
                      <a:pt x="10" y="92"/>
                    </a:lnTo>
                    <a:lnTo>
                      <a:pt x="10" y="86"/>
                    </a:lnTo>
                    <a:lnTo>
                      <a:pt x="8" y="78"/>
                    </a:lnTo>
                    <a:lnTo>
                      <a:pt x="8" y="71"/>
                    </a:lnTo>
                    <a:lnTo>
                      <a:pt x="6" y="65"/>
                    </a:lnTo>
                    <a:lnTo>
                      <a:pt x="6" y="59"/>
                    </a:lnTo>
                    <a:lnTo>
                      <a:pt x="4" y="52"/>
                    </a:lnTo>
                    <a:lnTo>
                      <a:pt x="2" y="46"/>
                    </a:lnTo>
                    <a:lnTo>
                      <a:pt x="2" y="38"/>
                    </a:lnTo>
                    <a:lnTo>
                      <a:pt x="0" y="33"/>
                    </a:lnTo>
                    <a:lnTo>
                      <a:pt x="0" y="27"/>
                    </a:lnTo>
                    <a:lnTo>
                      <a:pt x="0" y="23"/>
                    </a:lnTo>
                    <a:lnTo>
                      <a:pt x="2" y="17"/>
                    </a:lnTo>
                    <a:lnTo>
                      <a:pt x="2" y="16"/>
                    </a:lnTo>
                    <a:lnTo>
                      <a:pt x="4" y="8"/>
                    </a:lnTo>
                    <a:lnTo>
                      <a:pt x="6" y="0"/>
                    </a:lnTo>
                    <a:close/>
                  </a:path>
                </a:pathLst>
              </a:custGeom>
              <a:solidFill>
                <a:srgbClr val="000000"/>
              </a:solidFill>
              <a:ln w="9525">
                <a:noFill/>
                <a:round/>
                <a:headEnd/>
                <a:tailEnd/>
              </a:ln>
            </p:spPr>
            <p:txBody>
              <a:bodyPr/>
              <a:lstStyle/>
              <a:p>
                <a:endParaRPr lang="en-US"/>
              </a:p>
            </p:txBody>
          </p:sp>
          <p:sp>
            <p:nvSpPr>
              <p:cNvPr id="10353" name="Freeform 259"/>
              <p:cNvSpPr>
                <a:spLocks/>
              </p:cNvSpPr>
              <p:nvPr/>
            </p:nvSpPr>
            <p:spPr bwMode="auto">
              <a:xfrm>
                <a:off x="1827" y="2492"/>
                <a:ext cx="120" cy="102"/>
              </a:xfrm>
              <a:custGeom>
                <a:avLst/>
                <a:gdLst>
                  <a:gd name="T0" fmla="*/ 36 w 239"/>
                  <a:gd name="T1" fmla="*/ 0 h 203"/>
                  <a:gd name="T2" fmla="*/ 41 w 239"/>
                  <a:gd name="T3" fmla="*/ 0 h 203"/>
                  <a:gd name="T4" fmla="*/ 48 w 239"/>
                  <a:gd name="T5" fmla="*/ 0 h 203"/>
                  <a:gd name="T6" fmla="*/ 52 w 239"/>
                  <a:gd name="T7" fmla="*/ 1 h 203"/>
                  <a:gd name="T8" fmla="*/ 58 w 239"/>
                  <a:gd name="T9" fmla="*/ 1 h 203"/>
                  <a:gd name="T10" fmla="*/ 64 w 239"/>
                  <a:gd name="T11" fmla="*/ 3 h 203"/>
                  <a:gd name="T12" fmla="*/ 70 w 239"/>
                  <a:gd name="T13" fmla="*/ 4 h 203"/>
                  <a:gd name="T14" fmla="*/ 75 w 239"/>
                  <a:gd name="T15" fmla="*/ 6 h 203"/>
                  <a:gd name="T16" fmla="*/ 80 w 239"/>
                  <a:gd name="T17" fmla="*/ 8 h 203"/>
                  <a:gd name="T18" fmla="*/ 85 w 239"/>
                  <a:gd name="T19" fmla="*/ 10 h 203"/>
                  <a:gd name="T20" fmla="*/ 90 w 239"/>
                  <a:gd name="T21" fmla="*/ 12 h 203"/>
                  <a:gd name="T22" fmla="*/ 95 w 239"/>
                  <a:gd name="T23" fmla="*/ 14 h 203"/>
                  <a:gd name="T24" fmla="*/ 100 w 239"/>
                  <a:gd name="T25" fmla="*/ 16 h 203"/>
                  <a:gd name="T26" fmla="*/ 106 w 239"/>
                  <a:gd name="T27" fmla="*/ 18 h 203"/>
                  <a:gd name="T28" fmla="*/ 111 w 239"/>
                  <a:gd name="T29" fmla="*/ 20 h 203"/>
                  <a:gd name="T30" fmla="*/ 117 w 239"/>
                  <a:gd name="T31" fmla="*/ 22 h 203"/>
                  <a:gd name="T32" fmla="*/ 120 w 239"/>
                  <a:gd name="T33" fmla="*/ 26 h 203"/>
                  <a:gd name="T34" fmla="*/ 120 w 239"/>
                  <a:gd name="T35" fmla="*/ 31 h 203"/>
                  <a:gd name="T36" fmla="*/ 115 w 239"/>
                  <a:gd name="T37" fmla="*/ 35 h 203"/>
                  <a:gd name="T38" fmla="*/ 107 w 239"/>
                  <a:gd name="T39" fmla="*/ 36 h 203"/>
                  <a:gd name="T40" fmla="*/ 99 w 239"/>
                  <a:gd name="T41" fmla="*/ 35 h 203"/>
                  <a:gd name="T42" fmla="*/ 91 w 239"/>
                  <a:gd name="T43" fmla="*/ 33 h 203"/>
                  <a:gd name="T44" fmla="*/ 83 w 239"/>
                  <a:gd name="T45" fmla="*/ 31 h 203"/>
                  <a:gd name="T46" fmla="*/ 74 w 239"/>
                  <a:gd name="T47" fmla="*/ 28 h 203"/>
                  <a:gd name="T48" fmla="*/ 66 w 239"/>
                  <a:gd name="T49" fmla="*/ 26 h 203"/>
                  <a:gd name="T50" fmla="*/ 59 w 239"/>
                  <a:gd name="T51" fmla="*/ 23 h 203"/>
                  <a:gd name="T52" fmla="*/ 51 w 239"/>
                  <a:gd name="T53" fmla="*/ 21 h 203"/>
                  <a:gd name="T54" fmla="*/ 45 w 239"/>
                  <a:gd name="T55" fmla="*/ 20 h 203"/>
                  <a:gd name="T56" fmla="*/ 38 w 239"/>
                  <a:gd name="T57" fmla="*/ 21 h 203"/>
                  <a:gd name="T58" fmla="*/ 33 w 239"/>
                  <a:gd name="T59" fmla="*/ 24 h 203"/>
                  <a:gd name="T60" fmla="*/ 29 w 239"/>
                  <a:gd name="T61" fmla="*/ 28 h 203"/>
                  <a:gd name="T62" fmla="*/ 26 w 239"/>
                  <a:gd name="T63" fmla="*/ 33 h 203"/>
                  <a:gd name="T64" fmla="*/ 25 w 239"/>
                  <a:gd name="T65" fmla="*/ 38 h 203"/>
                  <a:gd name="T66" fmla="*/ 24 w 239"/>
                  <a:gd name="T67" fmla="*/ 43 h 203"/>
                  <a:gd name="T68" fmla="*/ 23 w 239"/>
                  <a:gd name="T69" fmla="*/ 49 h 203"/>
                  <a:gd name="T70" fmla="*/ 22 w 239"/>
                  <a:gd name="T71" fmla="*/ 55 h 203"/>
                  <a:gd name="T72" fmla="*/ 22 w 239"/>
                  <a:gd name="T73" fmla="*/ 63 h 203"/>
                  <a:gd name="T74" fmla="*/ 79 w 239"/>
                  <a:gd name="T75" fmla="*/ 61 h 203"/>
                  <a:gd name="T76" fmla="*/ 85 w 239"/>
                  <a:gd name="T77" fmla="*/ 61 h 203"/>
                  <a:gd name="T78" fmla="*/ 90 w 239"/>
                  <a:gd name="T79" fmla="*/ 61 h 203"/>
                  <a:gd name="T80" fmla="*/ 99 w 239"/>
                  <a:gd name="T81" fmla="*/ 61 h 203"/>
                  <a:gd name="T82" fmla="*/ 7 w 239"/>
                  <a:gd name="T83" fmla="*/ 97 h 203"/>
                  <a:gd name="T84" fmla="*/ 4 w 239"/>
                  <a:gd name="T85" fmla="*/ 90 h 203"/>
                  <a:gd name="T86" fmla="*/ 2 w 239"/>
                  <a:gd name="T87" fmla="*/ 83 h 203"/>
                  <a:gd name="T88" fmla="*/ 1 w 239"/>
                  <a:gd name="T89" fmla="*/ 75 h 203"/>
                  <a:gd name="T90" fmla="*/ 0 w 239"/>
                  <a:gd name="T91" fmla="*/ 68 h 203"/>
                  <a:gd name="T92" fmla="*/ 1 w 239"/>
                  <a:gd name="T93" fmla="*/ 60 h 203"/>
                  <a:gd name="T94" fmla="*/ 1 w 239"/>
                  <a:gd name="T95" fmla="*/ 53 h 203"/>
                  <a:gd name="T96" fmla="*/ 3 w 239"/>
                  <a:gd name="T97" fmla="*/ 47 h 203"/>
                  <a:gd name="T98" fmla="*/ 6 w 239"/>
                  <a:gd name="T99" fmla="*/ 40 h 203"/>
                  <a:gd name="T100" fmla="*/ 8 w 239"/>
                  <a:gd name="T101" fmla="*/ 33 h 203"/>
                  <a:gd name="T102" fmla="*/ 12 w 239"/>
                  <a:gd name="T103" fmla="*/ 27 h 203"/>
                  <a:gd name="T104" fmla="*/ 14 w 239"/>
                  <a:gd name="T105" fmla="*/ 22 h 203"/>
                  <a:gd name="T106" fmla="*/ 17 w 239"/>
                  <a:gd name="T107" fmla="*/ 16 h 203"/>
                  <a:gd name="T108" fmla="*/ 22 w 239"/>
                  <a:gd name="T109" fmla="*/ 11 h 203"/>
                  <a:gd name="T110" fmla="*/ 29 w 239"/>
                  <a:gd name="T111" fmla="*/ 5 h 203"/>
                  <a:gd name="T112" fmla="*/ 33 w 239"/>
                  <a:gd name="T113" fmla="*/ 1 h 2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9"/>
                  <a:gd name="T172" fmla="*/ 0 h 203"/>
                  <a:gd name="T173" fmla="*/ 239 w 239"/>
                  <a:gd name="T174" fmla="*/ 203 h 2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9" h="203">
                    <a:moveTo>
                      <a:pt x="66" y="2"/>
                    </a:moveTo>
                    <a:lnTo>
                      <a:pt x="72" y="0"/>
                    </a:lnTo>
                    <a:lnTo>
                      <a:pt x="76" y="0"/>
                    </a:lnTo>
                    <a:lnTo>
                      <a:pt x="82" y="0"/>
                    </a:lnTo>
                    <a:lnTo>
                      <a:pt x="89" y="0"/>
                    </a:lnTo>
                    <a:lnTo>
                      <a:pt x="95" y="0"/>
                    </a:lnTo>
                    <a:lnTo>
                      <a:pt x="101" y="0"/>
                    </a:lnTo>
                    <a:lnTo>
                      <a:pt x="104" y="2"/>
                    </a:lnTo>
                    <a:lnTo>
                      <a:pt x="112" y="2"/>
                    </a:lnTo>
                    <a:lnTo>
                      <a:pt x="116" y="2"/>
                    </a:lnTo>
                    <a:lnTo>
                      <a:pt x="121" y="4"/>
                    </a:lnTo>
                    <a:lnTo>
                      <a:pt x="127" y="5"/>
                    </a:lnTo>
                    <a:lnTo>
                      <a:pt x="133" y="7"/>
                    </a:lnTo>
                    <a:lnTo>
                      <a:pt x="139" y="7"/>
                    </a:lnTo>
                    <a:lnTo>
                      <a:pt x="144" y="11"/>
                    </a:lnTo>
                    <a:lnTo>
                      <a:pt x="150" y="11"/>
                    </a:lnTo>
                    <a:lnTo>
                      <a:pt x="156" y="15"/>
                    </a:lnTo>
                    <a:lnTo>
                      <a:pt x="160" y="15"/>
                    </a:lnTo>
                    <a:lnTo>
                      <a:pt x="163" y="17"/>
                    </a:lnTo>
                    <a:lnTo>
                      <a:pt x="169" y="19"/>
                    </a:lnTo>
                    <a:lnTo>
                      <a:pt x="175" y="23"/>
                    </a:lnTo>
                    <a:lnTo>
                      <a:pt x="180" y="23"/>
                    </a:lnTo>
                    <a:lnTo>
                      <a:pt x="184" y="26"/>
                    </a:lnTo>
                    <a:lnTo>
                      <a:pt x="190" y="28"/>
                    </a:lnTo>
                    <a:lnTo>
                      <a:pt x="196" y="30"/>
                    </a:lnTo>
                    <a:lnTo>
                      <a:pt x="199" y="32"/>
                    </a:lnTo>
                    <a:lnTo>
                      <a:pt x="205" y="34"/>
                    </a:lnTo>
                    <a:lnTo>
                      <a:pt x="211" y="36"/>
                    </a:lnTo>
                    <a:lnTo>
                      <a:pt x="217" y="38"/>
                    </a:lnTo>
                    <a:lnTo>
                      <a:pt x="222" y="40"/>
                    </a:lnTo>
                    <a:lnTo>
                      <a:pt x="228" y="42"/>
                    </a:lnTo>
                    <a:lnTo>
                      <a:pt x="234" y="43"/>
                    </a:lnTo>
                    <a:lnTo>
                      <a:pt x="239" y="47"/>
                    </a:lnTo>
                    <a:lnTo>
                      <a:pt x="239" y="51"/>
                    </a:lnTo>
                    <a:lnTo>
                      <a:pt x="239" y="57"/>
                    </a:lnTo>
                    <a:lnTo>
                      <a:pt x="239" y="62"/>
                    </a:lnTo>
                    <a:lnTo>
                      <a:pt x="239" y="68"/>
                    </a:lnTo>
                    <a:lnTo>
                      <a:pt x="230" y="70"/>
                    </a:lnTo>
                    <a:lnTo>
                      <a:pt x="222" y="72"/>
                    </a:lnTo>
                    <a:lnTo>
                      <a:pt x="213" y="72"/>
                    </a:lnTo>
                    <a:lnTo>
                      <a:pt x="207" y="72"/>
                    </a:lnTo>
                    <a:lnTo>
                      <a:pt x="198" y="70"/>
                    </a:lnTo>
                    <a:lnTo>
                      <a:pt x="190" y="68"/>
                    </a:lnTo>
                    <a:lnTo>
                      <a:pt x="182" y="66"/>
                    </a:lnTo>
                    <a:lnTo>
                      <a:pt x="173" y="64"/>
                    </a:lnTo>
                    <a:lnTo>
                      <a:pt x="165" y="61"/>
                    </a:lnTo>
                    <a:lnTo>
                      <a:pt x="158" y="59"/>
                    </a:lnTo>
                    <a:lnTo>
                      <a:pt x="148" y="55"/>
                    </a:lnTo>
                    <a:lnTo>
                      <a:pt x="140" y="53"/>
                    </a:lnTo>
                    <a:lnTo>
                      <a:pt x="131" y="51"/>
                    </a:lnTo>
                    <a:lnTo>
                      <a:pt x="125" y="47"/>
                    </a:lnTo>
                    <a:lnTo>
                      <a:pt x="118" y="45"/>
                    </a:lnTo>
                    <a:lnTo>
                      <a:pt x="110" y="43"/>
                    </a:lnTo>
                    <a:lnTo>
                      <a:pt x="102" y="42"/>
                    </a:lnTo>
                    <a:lnTo>
                      <a:pt x="97" y="42"/>
                    </a:lnTo>
                    <a:lnTo>
                      <a:pt x="89" y="40"/>
                    </a:lnTo>
                    <a:lnTo>
                      <a:pt x="83" y="42"/>
                    </a:lnTo>
                    <a:lnTo>
                      <a:pt x="76" y="42"/>
                    </a:lnTo>
                    <a:lnTo>
                      <a:pt x="72" y="43"/>
                    </a:lnTo>
                    <a:lnTo>
                      <a:pt x="66" y="47"/>
                    </a:lnTo>
                    <a:lnTo>
                      <a:pt x="63" y="51"/>
                    </a:lnTo>
                    <a:lnTo>
                      <a:pt x="57" y="55"/>
                    </a:lnTo>
                    <a:lnTo>
                      <a:pt x="53" y="62"/>
                    </a:lnTo>
                    <a:lnTo>
                      <a:pt x="51" y="66"/>
                    </a:lnTo>
                    <a:lnTo>
                      <a:pt x="51" y="70"/>
                    </a:lnTo>
                    <a:lnTo>
                      <a:pt x="49" y="76"/>
                    </a:lnTo>
                    <a:lnTo>
                      <a:pt x="49" y="81"/>
                    </a:lnTo>
                    <a:lnTo>
                      <a:pt x="47" y="85"/>
                    </a:lnTo>
                    <a:lnTo>
                      <a:pt x="45" y="91"/>
                    </a:lnTo>
                    <a:lnTo>
                      <a:pt x="45" y="97"/>
                    </a:lnTo>
                    <a:lnTo>
                      <a:pt x="45" y="104"/>
                    </a:lnTo>
                    <a:lnTo>
                      <a:pt x="44" y="110"/>
                    </a:lnTo>
                    <a:lnTo>
                      <a:pt x="44" y="118"/>
                    </a:lnTo>
                    <a:lnTo>
                      <a:pt x="44" y="125"/>
                    </a:lnTo>
                    <a:lnTo>
                      <a:pt x="44" y="135"/>
                    </a:lnTo>
                    <a:lnTo>
                      <a:pt x="158" y="121"/>
                    </a:lnTo>
                    <a:lnTo>
                      <a:pt x="163" y="121"/>
                    </a:lnTo>
                    <a:lnTo>
                      <a:pt x="169" y="121"/>
                    </a:lnTo>
                    <a:lnTo>
                      <a:pt x="173" y="121"/>
                    </a:lnTo>
                    <a:lnTo>
                      <a:pt x="179" y="121"/>
                    </a:lnTo>
                    <a:lnTo>
                      <a:pt x="188" y="121"/>
                    </a:lnTo>
                    <a:lnTo>
                      <a:pt x="198" y="121"/>
                    </a:lnTo>
                    <a:lnTo>
                      <a:pt x="19" y="203"/>
                    </a:lnTo>
                    <a:lnTo>
                      <a:pt x="13" y="194"/>
                    </a:lnTo>
                    <a:lnTo>
                      <a:pt x="11" y="188"/>
                    </a:lnTo>
                    <a:lnTo>
                      <a:pt x="7" y="180"/>
                    </a:lnTo>
                    <a:lnTo>
                      <a:pt x="5" y="173"/>
                    </a:lnTo>
                    <a:lnTo>
                      <a:pt x="4" y="165"/>
                    </a:lnTo>
                    <a:lnTo>
                      <a:pt x="2" y="158"/>
                    </a:lnTo>
                    <a:lnTo>
                      <a:pt x="2" y="150"/>
                    </a:lnTo>
                    <a:lnTo>
                      <a:pt x="2" y="142"/>
                    </a:lnTo>
                    <a:lnTo>
                      <a:pt x="0" y="135"/>
                    </a:lnTo>
                    <a:lnTo>
                      <a:pt x="0" y="129"/>
                    </a:lnTo>
                    <a:lnTo>
                      <a:pt x="2" y="119"/>
                    </a:lnTo>
                    <a:lnTo>
                      <a:pt x="2" y="114"/>
                    </a:lnTo>
                    <a:lnTo>
                      <a:pt x="2" y="106"/>
                    </a:lnTo>
                    <a:lnTo>
                      <a:pt x="4" y="100"/>
                    </a:lnTo>
                    <a:lnTo>
                      <a:pt x="5" y="93"/>
                    </a:lnTo>
                    <a:lnTo>
                      <a:pt x="9" y="87"/>
                    </a:lnTo>
                    <a:lnTo>
                      <a:pt x="11" y="80"/>
                    </a:lnTo>
                    <a:lnTo>
                      <a:pt x="13" y="74"/>
                    </a:lnTo>
                    <a:lnTo>
                      <a:pt x="15" y="66"/>
                    </a:lnTo>
                    <a:lnTo>
                      <a:pt x="19" y="61"/>
                    </a:lnTo>
                    <a:lnTo>
                      <a:pt x="23" y="53"/>
                    </a:lnTo>
                    <a:lnTo>
                      <a:pt x="25" y="49"/>
                    </a:lnTo>
                    <a:lnTo>
                      <a:pt x="28" y="43"/>
                    </a:lnTo>
                    <a:lnTo>
                      <a:pt x="32" y="38"/>
                    </a:lnTo>
                    <a:lnTo>
                      <a:pt x="34" y="32"/>
                    </a:lnTo>
                    <a:lnTo>
                      <a:pt x="40" y="26"/>
                    </a:lnTo>
                    <a:lnTo>
                      <a:pt x="44" y="21"/>
                    </a:lnTo>
                    <a:lnTo>
                      <a:pt x="47" y="17"/>
                    </a:lnTo>
                    <a:lnTo>
                      <a:pt x="57" y="9"/>
                    </a:lnTo>
                    <a:lnTo>
                      <a:pt x="66" y="2"/>
                    </a:lnTo>
                    <a:close/>
                  </a:path>
                </a:pathLst>
              </a:custGeom>
              <a:solidFill>
                <a:srgbClr val="000000"/>
              </a:solidFill>
              <a:ln w="9525">
                <a:noFill/>
                <a:round/>
                <a:headEnd/>
                <a:tailEnd/>
              </a:ln>
            </p:spPr>
            <p:txBody>
              <a:bodyPr/>
              <a:lstStyle/>
              <a:p>
                <a:endParaRPr lang="en-US"/>
              </a:p>
            </p:txBody>
          </p:sp>
          <p:sp>
            <p:nvSpPr>
              <p:cNvPr id="10354" name="Freeform 260"/>
              <p:cNvSpPr>
                <a:spLocks/>
              </p:cNvSpPr>
              <p:nvPr/>
            </p:nvSpPr>
            <p:spPr bwMode="auto">
              <a:xfrm>
                <a:off x="2424" y="2187"/>
                <a:ext cx="240" cy="136"/>
              </a:xfrm>
              <a:custGeom>
                <a:avLst/>
                <a:gdLst>
                  <a:gd name="T0" fmla="*/ 236 w 481"/>
                  <a:gd name="T1" fmla="*/ 27 h 272"/>
                  <a:gd name="T2" fmla="*/ 225 w 481"/>
                  <a:gd name="T3" fmla="*/ 36 h 272"/>
                  <a:gd name="T4" fmla="*/ 214 w 481"/>
                  <a:gd name="T5" fmla="*/ 45 h 272"/>
                  <a:gd name="T6" fmla="*/ 202 w 481"/>
                  <a:gd name="T7" fmla="*/ 51 h 272"/>
                  <a:gd name="T8" fmla="*/ 190 w 481"/>
                  <a:gd name="T9" fmla="*/ 59 h 272"/>
                  <a:gd name="T10" fmla="*/ 178 w 481"/>
                  <a:gd name="T11" fmla="*/ 67 h 272"/>
                  <a:gd name="T12" fmla="*/ 165 w 481"/>
                  <a:gd name="T13" fmla="*/ 72 h 272"/>
                  <a:gd name="T14" fmla="*/ 153 w 481"/>
                  <a:gd name="T15" fmla="*/ 79 h 272"/>
                  <a:gd name="T16" fmla="*/ 139 w 481"/>
                  <a:gd name="T17" fmla="*/ 85 h 272"/>
                  <a:gd name="T18" fmla="*/ 127 w 481"/>
                  <a:gd name="T19" fmla="*/ 90 h 272"/>
                  <a:gd name="T20" fmla="*/ 115 w 481"/>
                  <a:gd name="T21" fmla="*/ 95 h 272"/>
                  <a:gd name="T22" fmla="*/ 102 w 481"/>
                  <a:gd name="T23" fmla="*/ 101 h 272"/>
                  <a:gd name="T24" fmla="*/ 90 w 481"/>
                  <a:gd name="T25" fmla="*/ 105 h 272"/>
                  <a:gd name="T26" fmla="*/ 78 w 481"/>
                  <a:gd name="T27" fmla="*/ 110 h 272"/>
                  <a:gd name="T28" fmla="*/ 65 w 481"/>
                  <a:gd name="T29" fmla="*/ 114 h 272"/>
                  <a:gd name="T30" fmla="*/ 54 w 481"/>
                  <a:gd name="T31" fmla="*/ 118 h 272"/>
                  <a:gd name="T32" fmla="*/ 43 w 481"/>
                  <a:gd name="T33" fmla="*/ 122 h 272"/>
                  <a:gd name="T34" fmla="*/ 33 w 481"/>
                  <a:gd name="T35" fmla="*/ 124 h 272"/>
                  <a:gd name="T36" fmla="*/ 23 w 481"/>
                  <a:gd name="T37" fmla="*/ 127 h 272"/>
                  <a:gd name="T38" fmla="*/ 15 w 481"/>
                  <a:gd name="T39" fmla="*/ 131 h 272"/>
                  <a:gd name="T40" fmla="*/ 6 w 481"/>
                  <a:gd name="T41" fmla="*/ 134 h 272"/>
                  <a:gd name="T42" fmla="*/ 0 w 481"/>
                  <a:gd name="T43" fmla="*/ 136 h 272"/>
                  <a:gd name="T44" fmla="*/ 7 w 481"/>
                  <a:gd name="T45" fmla="*/ 120 h 272"/>
                  <a:gd name="T46" fmla="*/ 16 w 481"/>
                  <a:gd name="T47" fmla="*/ 116 h 272"/>
                  <a:gd name="T48" fmla="*/ 25 w 481"/>
                  <a:gd name="T49" fmla="*/ 112 h 272"/>
                  <a:gd name="T50" fmla="*/ 35 w 481"/>
                  <a:gd name="T51" fmla="*/ 106 h 272"/>
                  <a:gd name="T52" fmla="*/ 46 w 481"/>
                  <a:gd name="T53" fmla="*/ 103 h 272"/>
                  <a:gd name="T54" fmla="*/ 58 w 481"/>
                  <a:gd name="T55" fmla="*/ 97 h 272"/>
                  <a:gd name="T56" fmla="*/ 69 w 481"/>
                  <a:gd name="T57" fmla="*/ 91 h 272"/>
                  <a:gd name="T58" fmla="*/ 81 w 481"/>
                  <a:gd name="T59" fmla="*/ 85 h 272"/>
                  <a:gd name="T60" fmla="*/ 94 w 481"/>
                  <a:gd name="T61" fmla="*/ 79 h 272"/>
                  <a:gd name="T62" fmla="*/ 106 w 481"/>
                  <a:gd name="T63" fmla="*/ 73 h 272"/>
                  <a:gd name="T64" fmla="*/ 118 w 481"/>
                  <a:gd name="T65" fmla="*/ 67 h 272"/>
                  <a:gd name="T66" fmla="*/ 131 w 481"/>
                  <a:gd name="T67" fmla="*/ 60 h 272"/>
                  <a:gd name="T68" fmla="*/ 144 w 481"/>
                  <a:gd name="T69" fmla="*/ 53 h 272"/>
                  <a:gd name="T70" fmla="*/ 156 w 481"/>
                  <a:gd name="T71" fmla="*/ 46 h 272"/>
                  <a:gd name="T72" fmla="*/ 168 w 481"/>
                  <a:gd name="T73" fmla="*/ 40 h 272"/>
                  <a:gd name="T74" fmla="*/ 180 w 481"/>
                  <a:gd name="T75" fmla="*/ 34 h 272"/>
                  <a:gd name="T76" fmla="*/ 192 w 481"/>
                  <a:gd name="T77" fmla="*/ 27 h 272"/>
                  <a:gd name="T78" fmla="*/ 202 w 481"/>
                  <a:gd name="T79" fmla="*/ 20 h 272"/>
                  <a:gd name="T80" fmla="*/ 213 w 481"/>
                  <a:gd name="T81" fmla="*/ 14 h 272"/>
                  <a:gd name="T82" fmla="*/ 222 w 481"/>
                  <a:gd name="T83" fmla="*/ 9 h 272"/>
                  <a:gd name="T84" fmla="*/ 232 w 481"/>
                  <a:gd name="T85" fmla="*/ 3 h 272"/>
                  <a:gd name="T86" fmla="*/ 237 w 481"/>
                  <a:gd name="T87" fmla="*/ 0 h 2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81"/>
                  <a:gd name="T133" fmla="*/ 0 h 272"/>
                  <a:gd name="T134" fmla="*/ 481 w 481"/>
                  <a:gd name="T135" fmla="*/ 272 h 2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81" h="272">
                    <a:moveTo>
                      <a:pt x="475" y="0"/>
                    </a:moveTo>
                    <a:lnTo>
                      <a:pt x="481" y="52"/>
                    </a:lnTo>
                    <a:lnTo>
                      <a:pt x="473" y="55"/>
                    </a:lnTo>
                    <a:lnTo>
                      <a:pt x="466" y="61"/>
                    </a:lnTo>
                    <a:lnTo>
                      <a:pt x="458" y="67"/>
                    </a:lnTo>
                    <a:lnTo>
                      <a:pt x="450" y="73"/>
                    </a:lnTo>
                    <a:lnTo>
                      <a:pt x="445" y="78"/>
                    </a:lnTo>
                    <a:lnTo>
                      <a:pt x="437" y="84"/>
                    </a:lnTo>
                    <a:lnTo>
                      <a:pt x="429" y="90"/>
                    </a:lnTo>
                    <a:lnTo>
                      <a:pt x="422" y="95"/>
                    </a:lnTo>
                    <a:lnTo>
                      <a:pt x="414" y="99"/>
                    </a:lnTo>
                    <a:lnTo>
                      <a:pt x="405" y="103"/>
                    </a:lnTo>
                    <a:lnTo>
                      <a:pt x="397" y="109"/>
                    </a:lnTo>
                    <a:lnTo>
                      <a:pt x="390" y="114"/>
                    </a:lnTo>
                    <a:lnTo>
                      <a:pt x="380" y="118"/>
                    </a:lnTo>
                    <a:lnTo>
                      <a:pt x="372" y="124"/>
                    </a:lnTo>
                    <a:lnTo>
                      <a:pt x="365" y="128"/>
                    </a:lnTo>
                    <a:lnTo>
                      <a:pt x="357" y="133"/>
                    </a:lnTo>
                    <a:lnTo>
                      <a:pt x="348" y="137"/>
                    </a:lnTo>
                    <a:lnTo>
                      <a:pt x="340" y="141"/>
                    </a:lnTo>
                    <a:lnTo>
                      <a:pt x="331" y="145"/>
                    </a:lnTo>
                    <a:lnTo>
                      <a:pt x="323" y="151"/>
                    </a:lnTo>
                    <a:lnTo>
                      <a:pt x="314" y="154"/>
                    </a:lnTo>
                    <a:lnTo>
                      <a:pt x="306" y="158"/>
                    </a:lnTo>
                    <a:lnTo>
                      <a:pt x="296" y="162"/>
                    </a:lnTo>
                    <a:lnTo>
                      <a:pt x="289" y="166"/>
                    </a:lnTo>
                    <a:lnTo>
                      <a:pt x="279" y="170"/>
                    </a:lnTo>
                    <a:lnTo>
                      <a:pt x="272" y="173"/>
                    </a:lnTo>
                    <a:lnTo>
                      <a:pt x="262" y="177"/>
                    </a:lnTo>
                    <a:lnTo>
                      <a:pt x="255" y="181"/>
                    </a:lnTo>
                    <a:lnTo>
                      <a:pt x="247" y="185"/>
                    </a:lnTo>
                    <a:lnTo>
                      <a:pt x="237" y="189"/>
                    </a:lnTo>
                    <a:lnTo>
                      <a:pt x="230" y="190"/>
                    </a:lnTo>
                    <a:lnTo>
                      <a:pt x="222" y="196"/>
                    </a:lnTo>
                    <a:lnTo>
                      <a:pt x="213" y="198"/>
                    </a:lnTo>
                    <a:lnTo>
                      <a:pt x="205" y="202"/>
                    </a:lnTo>
                    <a:lnTo>
                      <a:pt x="196" y="206"/>
                    </a:lnTo>
                    <a:lnTo>
                      <a:pt x="188" y="209"/>
                    </a:lnTo>
                    <a:lnTo>
                      <a:pt x="180" y="211"/>
                    </a:lnTo>
                    <a:lnTo>
                      <a:pt x="171" y="213"/>
                    </a:lnTo>
                    <a:lnTo>
                      <a:pt x="163" y="217"/>
                    </a:lnTo>
                    <a:lnTo>
                      <a:pt x="156" y="221"/>
                    </a:lnTo>
                    <a:lnTo>
                      <a:pt x="148" y="223"/>
                    </a:lnTo>
                    <a:lnTo>
                      <a:pt x="139" y="225"/>
                    </a:lnTo>
                    <a:lnTo>
                      <a:pt x="131" y="228"/>
                    </a:lnTo>
                    <a:lnTo>
                      <a:pt x="125" y="230"/>
                    </a:lnTo>
                    <a:lnTo>
                      <a:pt x="116" y="234"/>
                    </a:lnTo>
                    <a:lnTo>
                      <a:pt x="108" y="236"/>
                    </a:lnTo>
                    <a:lnTo>
                      <a:pt x="101" y="240"/>
                    </a:lnTo>
                    <a:lnTo>
                      <a:pt x="95" y="242"/>
                    </a:lnTo>
                    <a:lnTo>
                      <a:pt x="87" y="244"/>
                    </a:lnTo>
                    <a:lnTo>
                      <a:pt x="80" y="246"/>
                    </a:lnTo>
                    <a:lnTo>
                      <a:pt x="74" y="248"/>
                    </a:lnTo>
                    <a:lnTo>
                      <a:pt x="66" y="249"/>
                    </a:lnTo>
                    <a:lnTo>
                      <a:pt x="61" y="251"/>
                    </a:lnTo>
                    <a:lnTo>
                      <a:pt x="53" y="253"/>
                    </a:lnTo>
                    <a:lnTo>
                      <a:pt x="47" y="255"/>
                    </a:lnTo>
                    <a:lnTo>
                      <a:pt x="42" y="259"/>
                    </a:lnTo>
                    <a:lnTo>
                      <a:pt x="36" y="259"/>
                    </a:lnTo>
                    <a:lnTo>
                      <a:pt x="30" y="261"/>
                    </a:lnTo>
                    <a:lnTo>
                      <a:pt x="25" y="263"/>
                    </a:lnTo>
                    <a:lnTo>
                      <a:pt x="19" y="265"/>
                    </a:lnTo>
                    <a:lnTo>
                      <a:pt x="13" y="267"/>
                    </a:lnTo>
                    <a:lnTo>
                      <a:pt x="7" y="268"/>
                    </a:lnTo>
                    <a:lnTo>
                      <a:pt x="4" y="268"/>
                    </a:lnTo>
                    <a:lnTo>
                      <a:pt x="0" y="272"/>
                    </a:lnTo>
                    <a:lnTo>
                      <a:pt x="6" y="244"/>
                    </a:lnTo>
                    <a:lnTo>
                      <a:pt x="9" y="242"/>
                    </a:lnTo>
                    <a:lnTo>
                      <a:pt x="15" y="240"/>
                    </a:lnTo>
                    <a:lnTo>
                      <a:pt x="19" y="238"/>
                    </a:lnTo>
                    <a:lnTo>
                      <a:pt x="26" y="236"/>
                    </a:lnTo>
                    <a:lnTo>
                      <a:pt x="32" y="232"/>
                    </a:lnTo>
                    <a:lnTo>
                      <a:pt x="38" y="230"/>
                    </a:lnTo>
                    <a:lnTo>
                      <a:pt x="44" y="227"/>
                    </a:lnTo>
                    <a:lnTo>
                      <a:pt x="51" y="225"/>
                    </a:lnTo>
                    <a:lnTo>
                      <a:pt x="57" y="221"/>
                    </a:lnTo>
                    <a:lnTo>
                      <a:pt x="64" y="217"/>
                    </a:lnTo>
                    <a:lnTo>
                      <a:pt x="70" y="213"/>
                    </a:lnTo>
                    <a:lnTo>
                      <a:pt x="78" y="211"/>
                    </a:lnTo>
                    <a:lnTo>
                      <a:pt x="85" y="208"/>
                    </a:lnTo>
                    <a:lnTo>
                      <a:pt x="93" y="206"/>
                    </a:lnTo>
                    <a:lnTo>
                      <a:pt x="101" y="202"/>
                    </a:lnTo>
                    <a:lnTo>
                      <a:pt x="108" y="198"/>
                    </a:lnTo>
                    <a:lnTo>
                      <a:pt x="116" y="194"/>
                    </a:lnTo>
                    <a:lnTo>
                      <a:pt x="123" y="190"/>
                    </a:lnTo>
                    <a:lnTo>
                      <a:pt x="129" y="187"/>
                    </a:lnTo>
                    <a:lnTo>
                      <a:pt x="139" y="183"/>
                    </a:lnTo>
                    <a:lnTo>
                      <a:pt x="146" y="179"/>
                    </a:lnTo>
                    <a:lnTo>
                      <a:pt x="156" y="175"/>
                    </a:lnTo>
                    <a:lnTo>
                      <a:pt x="163" y="171"/>
                    </a:lnTo>
                    <a:lnTo>
                      <a:pt x="171" y="168"/>
                    </a:lnTo>
                    <a:lnTo>
                      <a:pt x="180" y="162"/>
                    </a:lnTo>
                    <a:lnTo>
                      <a:pt x="188" y="158"/>
                    </a:lnTo>
                    <a:lnTo>
                      <a:pt x="196" y="154"/>
                    </a:lnTo>
                    <a:lnTo>
                      <a:pt x="205" y="151"/>
                    </a:lnTo>
                    <a:lnTo>
                      <a:pt x="213" y="147"/>
                    </a:lnTo>
                    <a:lnTo>
                      <a:pt x="220" y="143"/>
                    </a:lnTo>
                    <a:lnTo>
                      <a:pt x="230" y="137"/>
                    </a:lnTo>
                    <a:lnTo>
                      <a:pt x="237" y="133"/>
                    </a:lnTo>
                    <a:lnTo>
                      <a:pt x="247" y="128"/>
                    </a:lnTo>
                    <a:lnTo>
                      <a:pt x="255" y="126"/>
                    </a:lnTo>
                    <a:lnTo>
                      <a:pt x="262" y="120"/>
                    </a:lnTo>
                    <a:lnTo>
                      <a:pt x="272" y="116"/>
                    </a:lnTo>
                    <a:lnTo>
                      <a:pt x="279" y="111"/>
                    </a:lnTo>
                    <a:lnTo>
                      <a:pt x="289" y="107"/>
                    </a:lnTo>
                    <a:lnTo>
                      <a:pt x="296" y="101"/>
                    </a:lnTo>
                    <a:lnTo>
                      <a:pt x="304" y="99"/>
                    </a:lnTo>
                    <a:lnTo>
                      <a:pt x="312" y="93"/>
                    </a:lnTo>
                    <a:lnTo>
                      <a:pt x="319" y="90"/>
                    </a:lnTo>
                    <a:lnTo>
                      <a:pt x="329" y="84"/>
                    </a:lnTo>
                    <a:lnTo>
                      <a:pt x="336" y="80"/>
                    </a:lnTo>
                    <a:lnTo>
                      <a:pt x="344" y="74"/>
                    </a:lnTo>
                    <a:lnTo>
                      <a:pt x="352" y="71"/>
                    </a:lnTo>
                    <a:lnTo>
                      <a:pt x="361" y="67"/>
                    </a:lnTo>
                    <a:lnTo>
                      <a:pt x="369" y="63"/>
                    </a:lnTo>
                    <a:lnTo>
                      <a:pt x="374" y="57"/>
                    </a:lnTo>
                    <a:lnTo>
                      <a:pt x="384" y="54"/>
                    </a:lnTo>
                    <a:lnTo>
                      <a:pt x="390" y="48"/>
                    </a:lnTo>
                    <a:lnTo>
                      <a:pt x="399" y="46"/>
                    </a:lnTo>
                    <a:lnTo>
                      <a:pt x="405" y="40"/>
                    </a:lnTo>
                    <a:lnTo>
                      <a:pt x="412" y="36"/>
                    </a:lnTo>
                    <a:lnTo>
                      <a:pt x="420" y="33"/>
                    </a:lnTo>
                    <a:lnTo>
                      <a:pt x="426" y="29"/>
                    </a:lnTo>
                    <a:lnTo>
                      <a:pt x="431" y="25"/>
                    </a:lnTo>
                    <a:lnTo>
                      <a:pt x="439" y="21"/>
                    </a:lnTo>
                    <a:lnTo>
                      <a:pt x="445" y="17"/>
                    </a:lnTo>
                    <a:lnTo>
                      <a:pt x="450" y="14"/>
                    </a:lnTo>
                    <a:lnTo>
                      <a:pt x="456" y="10"/>
                    </a:lnTo>
                    <a:lnTo>
                      <a:pt x="464" y="6"/>
                    </a:lnTo>
                    <a:lnTo>
                      <a:pt x="469" y="2"/>
                    </a:lnTo>
                    <a:lnTo>
                      <a:pt x="475" y="0"/>
                    </a:lnTo>
                    <a:close/>
                  </a:path>
                </a:pathLst>
              </a:custGeom>
              <a:solidFill>
                <a:srgbClr val="000000"/>
              </a:solidFill>
              <a:ln w="9525">
                <a:noFill/>
                <a:round/>
                <a:headEnd/>
                <a:tailEnd/>
              </a:ln>
            </p:spPr>
            <p:txBody>
              <a:bodyPr/>
              <a:lstStyle/>
              <a:p>
                <a:endParaRPr lang="en-US"/>
              </a:p>
            </p:txBody>
          </p:sp>
          <p:sp>
            <p:nvSpPr>
              <p:cNvPr id="10355" name="Freeform 261"/>
              <p:cNvSpPr>
                <a:spLocks/>
              </p:cNvSpPr>
              <p:nvPr/>
            </p:nvSpPr>
            <p:spPr bwMode="auto">
              <a:xfrm>
                <a:off x="2626" y="2136"/>
                <a:ext cx="46" cy="77"/>
              </a:xfrm>
              <a:custGeom>
                <a:avLst/>
                <a:gdLst>
                  <a:gd name="T0" fmla="*/ 0 w 91"/>
                  <a:gd name="T1" fmla="*/ 0 h 154"/>
                  <a:gd name="T2" fmla="*/ 3 w 91"/>
                  <a:gd name="T3" fmla="*/ 1 h 154"/>
                  <a:gd name="T4" fmla="*/ 7 w 91"/>
                  <a:gd name="T5" fmla="*/ 3 h 154"/>
                  <a:gd name="T6" fmla="*/ 10 w 91"/>
                  <a:gd name="T7" fmla="*/ 6 h 154"/>
                  <a:gd name="T8" fmla="*/ 12 w 91"/>
                  <a:gd name="T9" fmla="*/ 10 h 154"/>
                  <a:gd name="T10" fmla="*/ 16 w 91"/>
                  <a:gd name="T11" fmla="*/ 14 h 154"/>
                  <a:gd name="T12" fmla="*/ 19 w 91"/>
                  <a:gd name="T13" fmla="*/ 19 h 154"/>
                  <a:gd name="T14" fmla="*/ 23 w 91"/>
                  <a:gd name="T15" fmla="*/ 23 h 154"/>
                  <a:gd name="T16" fmla="*/ 26 w 91"/>
                  <a:gd name="T17" fmla="*/ 28 h 154"/>
                  <a:gd name="T18" fmla="*/ 29 w 91"/>
                  <a:gd name="T19" fmla="*/ 33 h 154"/>
                  <a:gd name="T20" fmla="*/ 32 w 91"/>
                  <a:gd name="T21" fmla="*/ 38 h 154"/>
                  <a:gd name="T22" fmla="*/ 34 w 91"/>
                  <a:gd name="T23" fmla="*/ 42 h 154"/>
                  <a:gd name="T24" fmla="*/ 37 w 91"/>
                  <a:gd name="T25" fmla="*/ 47 h 154"/>
                  <a:gd name="T26" fmla="*/ 39 w 91"/>
                  <a:gd name="T27" fmla="*/ 52 h 154"/>
                  <a:gd name="T28" fmla="*/ 42 w 91"/>
                  <a:gd name="T29" fmla="*/ 57 h 154"/>
                  <a:gd name="T30" fmla="*/ 44 w 91"/>
                  <a:gd name="T31" fmla="*/ 59 h 154"/>
                  <a:gd name="T32" fmla="*/ 46 w 91"/>
                  <a:gd name="T33" fmla="*/ 63 h 154"/>
                  <a:gd name="T34" fmla="*/ 38 w 91"/>
                  <a:gd name="T35" fmla="*/ 77 h 154"/>
                  <a:gd name="T36" fmla="*/ 34 w 91"/>
                  <a:gd name="T37" fmla="*/ 73 h 154"/>
                  <a:gd name="T38" fmla="*/ 31 w 91"/>
                  <a:gd name="T39" fmla="*/ 69 h 154"/>
                  <a:gd name="T40" fmla="*/ 26 w 91"/>
                  <a:gd name="T41" fmla="*/ 65 h 154"/>
                  <a:gd name="T42" fmla="*/ 23 w 91"/>
                  <a:gd name="T43" fmla="*/ 60 h 154"/>
                  <a:gd name="T44" fmla="*/ 19 w 91"/>
                  <a:gd name="T45" fmla="*/ 56 h 154"/>
                  <a:gd name="T46" fmla="*/ 16 w 91"/>
                  <a:gd name="T47" fmla="*/ 51 h 154"/>
                  <a:gd name="T48" fmla="*/ 13 w 91"/>
                  <a:gd name="T49" fmla="*/ 46 h 154"/>
                  <a:gd name="T50" fmla="*/ 11 w 91"/>
                  <a:gd name="T51" fmla="*/ 41 h 154"/>
                  <a:gd name="T52" fmla="*/ 10 w 91"/>
                  <a:gd name="T53" fmla="*/ 39 h 154"/>
                  <a:gd name="T54" fmla="*/ 9 w 91"/>
                  <a:gd name="T55" fmla="*/ 36 h 154"/>
                  <a:gd name="T56" fmla="*/ 7 w 91"/>
                  <a:gd name="T57" fmla="*/ 33 h 154"/>
                  <a:gd name="T58" fmla="*/ 6 w 91"/>
                  <a:gd name="T59" fmla="*/ 31 h 154"/>
                  <a:gd name="T60" fmla="*/ 5 w 91"/>
                  <a:gd name="T61" fmla="*/ 28 h 154"/>
                  <a:gd name="T62" fmla="*/ 4 w 91"/>
                  <a:gd name="T63" fmla="*/ 25 h 154"/>
                  <a:gd name="T64" fmla="*/ 3 w 91"/>
                  <a:gd name="T65" fmla="*/ 22 h 154"/>
                  <a:gd name="T66" fmla="*/ 3 w 91"/>
                  <a:gd name="T67" fmla="*/ 20 h 154"/>
                  <a:gd name="T68" fmla="*/ 2 w 91"/>
                  <a:gd name="T69" fmla="*/ 17 h 154"/>
                  <a:gd name="T70" fmla="*/ 1 w 91"/>
                  <a:gd name="T71" fmla="*/ 15 h 154"/>
                  <a:gd name="T72" fmla="*/ 1 w 91"/>
                  <a:gd name="T73" fmla="*/ 12 h 154"/>
                  <a:gd name="T74" fmla="*/ 1 w 91"/>
                  <a:gd name="T75" fmla="*/ 10 h 154"/>
                  <a:gd name="T76" fmla="*/ 0 w 91"/>
                  <a:gd name="T77" fmla="*/ 5 h 154"/>
                  <a:gd name="T78" fmla="*/ 0 w 91"/>
                  <a:gd name="T79" fmla="*/ 0 h 154"/>
                  <a:gd name="T80" fmla="*/ 0 w 91"/>
                  <a:gd name="T81" fmla="*/ 0 h 1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1"/>
                  <a:gd name="T124" fmla="*/ 0 h 154"/>
                  <a:gd name="T125" fmla="*/ 91 w 91"/>
                  <a:gd name="T126" fmla="*/ 154 h 1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1" h="154">
                    <a:moveTo>
                      <a:pt x="0" y="0"/>
                    </a:moveTo>
                    <a:lnTo>
                      <a:pt x="5" y="3"/>
                    </a:lnTo>
                    <a:lnTo>
                      <a:pt x="13" y="7"/>
                    </a:lnTo>
                    <a:lnTo>
                      <a:pt x="19" y="13"/>
                    </a:lnTo>
                    <a:lnTo>
                      <a:pt x="24" y="21"/>
                    </a:lnTo>
                    <a:lnTo>
                      <a:pt x="32" y="28"/>
                    </a:lnTo>
                    <a:lnTo>
                      <a:pt x="38" y="38"/>
                    </a:lnTo>
                    <a:lnTo>
                      <a:pt x="45" y="47"/>
                    </a:lnTo>
                    <a:lnTo>
                      <a:pt x="51" y="57"/>
                    </a:lnTo>
                    <a:lnTo>
                      <a:pt x="57" y="66"/>
                    </a:lnTo>
                    <a:lnTo>
                      <a:pt x="63" y="76"/>
                    </a:lnTo>
                    <a:lnTo>
                      <a:pt x="68" y="85"/>
                    </a:lnTo>
                    <a:lnTo>
                      <a:pt x="74" y="95"/>
                    </a:lnTo>
                    <a:lnTo>
                      <a:pt x="78" y="104"/>
                    </a:lnTo>
                    <a:lnTo>
                      <a:pt x="83" y="114"/>
                    </a:lnTo>
                    <a:lnTo>
                      <a:pt x="87" y="119"/>
                    </a:lnTo>
                    <a:lnTo>
                      <a:pt x="91" y="127"/>
                    </a:lnTo>
                    <a:lnTo>
                      <a:pt x="76" y="154"/>
                    </a:lnTo>
                    <a:lnTo>
                      <a:pt x="68" y="146"/>
                    </a:lnTo>
                    <a:lnTo>
                      <a:pt x="61" y="138"/>
                    </a:lnTo>
                    <a:lnTo>
                      <a:pt x="51" y="129"/>
                    </a:lnTo>
                    <a:lnTo>
                      <a:pt x="45" y="121"/>
                    </a:lnTo>
                    <a:lnTo>
                      <a:pt x="38" y="112"/>
                    </a:lnTo>
                    <a:lnTo>
                      <a:pt x="32" y="102"/>
                    </a:lnTo>
                    <a:lnTo>
                      <a:pt x="26" y="93"/>
                    </a:lnTo>
                    <a:lnTo>
                      <a:pt x="21" y="83"/>
                    </a:lnTo>
                    <a:lnTo>
                      <a:pt x="19" y="78"/>
                    </a:lnTo>
                    <a:lnTo>
                      <a:pt x="17" y="72"/>
                    </a:lnTo>
                    <a:lnTo>
                      <a:pt x="13" y="66"/>
                    </a:lnTo>
                    <a:lnTo>
                      <a:pt x="11" y="62"/>
                    </a:lnTo>
                    <a:lnTo>
                      <a:pt x="9" y="57"/>
                    </a:lnTo>
                    <a:lnTo>
                      <a:pt x="7" y="51"/>
                    </a:lnTo>
                    <a:lnTo>
                      <a:pt x="5" y="45"/>
                    </a:lnTo>
                    <a:lnTo>
                      <a:pt x="5" y="40"/>
                    </a:lnTo>
                    <a:lnTo>
                      <a:pt x="4" y="34"/>
                    </a:lnTo>
                    <a:lnTo>
                      <a:pt x="2" y="30"/>
                    </a:lnTo>
                    <a:lnTo>
                      <a:pt x="2" y="24"/>
                    </a:lnTo>
                    <a:lnTo>
                      <a:pt x="2" y="19"/>
                    </a:lnTo>
                    <a:lnTo>
                      <a:pt x="0" y="9"/>
                    </a:lnTo>
                    <a:lnTo>
                      <a:pt x="0" y="0"/>
                    </a:lnTo>
                    <a:close/>
                  </a:path>
                </a:pathLst>
              </a:custGeom>
              <a:solidFill>
                <a:srgbClr val="000000"/>
              </a:solidFill>
              <a:ln w="9525">
                <a:noFill/>
                <a:round/>
                <a:headEnd/>
                <a:tailEnd/>
              </a:ln>
            </p:spPr>
            <p:txBody>
              <a:bodyPr/>
              <a:lstStyle/>
              <a:p>
                <a:endParaRPr lang="en-US"/>
              </a:p>
            </p:txBody>
          </p:sp>
          <p:sp>
            <p:nvSpPr>
              <p:cNvPr id="10356" name="Freeform 262"/>
              <p:cNvSpPr>
                <a:spLocks/>
              </p:cNvSpPr>
              <p:nvPr/>
            </p:nvSpPr>
            <p:spPr bwMode="auto">
              <a:xfrm>
                <a:off x="2624" y="2113"/>
                <a:ext cx="160" cy="59"/>
              </a:xfrm>
              <a:custGeom>
                <a:avLst/>
                <a:gdLst>
                  <a:gd name="T0" fmla="*/ 64 w 319"/>
                  <a:gd name="T1" fmla="*/ 0 h 118"/>
                  <a:gd name="T2" fmla="*/ 71 w 319"/>
                  <a:gd name="T3" fmla="*/ 0 h 118"/>
                  <a:gd name="T4" fmla="*/ 77 w 319"/>
                  <a:gd name="T5" fmla="*/ 0 h 118"/>
                  <a:gd name="T6" fmla="*/ 85 w 319"/>
                  <a:gd name="T7" fmla="*/ 0 h 118"/>
                  <a:gd name="T8" fmla="*/ 91 w 319"/>
                  <a:gd name="T9" fmla="*/ 2 h 118"/>
                  <a:gd name="T10" fmla="*/ 98 w 319"/>
                  <a:gd name="T11" fmla="*/ 4 h 118"/>
                  <a:gd name="T12" fmla="*/ 105 w 319"/>
                  <a:gd name="T13" fmla="*/ 7 h 118"/>
                  <a:gd name="T14" fmla="*/ 111 w 319"/>
                  <a:gd name="T15" fmla="*/ 10 h 118"/>
                  <a:gd name="T16" fmla="*/ 118 w 319"/>
                  <a:gd name="T17" fmla="*/ 14 h 118"/>
                  <a:gd name="T18" fmla="*/ 124 w 319"/>
                  <a:gd name="T19" fmla="*/ 17 h 118"/>
                  <a:gd name="T20" fmla="*/ 130 w 319"/>
                  <a:gd name="T21" fmla="*/ 22 h 118"/>
                  <a:gd name="T22" fmla="*/ 135 w 319"/>
                  <a:gd name="T23" fmla="*/ 27 h 118"/>
                  <a:gd name="T24" fmla="*/ 141 w 319"/>
                  <a:gd name="T25" fmla="*/ 31 h 118"/>
                  <a:gd name="T26" fmla="*/ 147 w 319"/>
                  <a:gd name="T27" fmla="*/ 37 h 118"/>
                  <a:gd name="T28" fmla="*/ 152 w 319"/>
                  <a:gd name="T29" fmla="*/ 43 h 118"/>
                  <a:gd name="T30" fmla="*/ 158 w 319"/>
                  <a:gd name="T31" fmla="*/ 50 h 118"/>
                  <a:gd name="T32" fmla="*/ 160 w 319"/>
                  <a:gd name="T33" fmla="*/ 54 h 118"/>
                  <a:gd name="T34" fmla="*/ 160 w 319"/>
                  <a:gd name="T35" fmla="*/ 56 h 118"/>
                  <a:gd name="T36" fmla="*/ 155 w 319"/>
                  <a:gd name="T37" fmla="*/ 55 h 118"/>
                  <a:gd name="T38" fmla="*/ 147 w 319"/>
                  <a:gd name="T39" fmla="*/ 50 h 118"/>
                  <a:gd name="T40" fmla="*/ 139 w 319"/>
                  <a:gd name="T41" fmla="*/ 44 h 118"/>
                  <a:gd name="T42" fmla="*/ 130 w 319"/>
                  <a:gd name="T43" fmla="*/ 40 h 118"/>
                  <a:gd name="T44" fmla="*/ 121 w 319"/>
                  <a:gd name="T45" fmla="*/ 36 h 118"/>
                  <a:gd name="T46" fmla="*/ 112 w 319"/>
                  <a:gd name="T47" fmla="*/ 34 h 118"/>
                  <a:gd name="T48" fmla="*/ 103 w 319"/>
                  <a:gd name="T49" fmla="*/ 31 h 118"/>
                  <a:gd name="T50" fmla="*/ 93 w 319"/>
                  <a:gd name="T51" fmla="*/ 30 h 118"/>
                  <a:gd name="T52" fmla="*/ 85 w 319"/>
                  <a:gd name="T53" fmla="*/ 30 h 118"/>
                  <a:gd name="T54" fmla="*/ 75 w 319"/>
                  <a:gd name="T55" fmla="*/ 30 h 118"/>
                  <a:gd name="T56" fmla="*/ 66 w 319"/>
                  <a:gd name="T57" fmla="*/ 31 h 118"/>
                  <a:gd name="T58" fmla="*/ 55 w 319"/>
                  <a:gd name="T59" fmla="*/ 34 h 118"/>
                  <a:gd name="T60" fmla="*/ 47 w 319"/>
                  <a:gd name="T61" fmla="*/ 37 h 118"/>
                  <a:gd name="T62" fmla="*/ 38 w 319"/>
                  <a:gd name="T63" fmla="*/ 40 h 118"/>
                  <a:gd name="T64" fmla="*/ 29 w 319"/>
                  <a:gd name="T65" fmla="*/ 45 h 118"/>
                  <a:gd name="T66" fmla="*/ 21 w 319"/>
                  <a:gd name="T67" fmla="*/ 50 h 118"/>
                  <a:gd name="T68" fmla="*/ 13 w 319"/>
                  <a:gd name="T69" fmla="*/ 50 h 118"/>
                  <a:gd name="T70" fmla="*/ 4 w 319"/>
                  <a:gd name="T71" fmla="*/ 45 h 118"/>
                  <a:gd name="T72" fmla="*/ 3 w 319"/>
                  <a:gd name="T73" fmla="*/ 39 h 118"/>
                  <a:gd name="T74" fmla="*/ 11 w 319"/>
                  <a:gd name="T75" fmla="*/ 34 h 118"/>
                  <a:gd name="T76" fmla="*/ 17 w 319"/>
                  <a:gd name="T77" fmla="*/ 28 h 118"/>
                  <a:gd name="T78" fmla="*/ 25 w 319"/>
                  <a:gd name="T79" fmla="*/ 22 h 118"/>
                  <a:gd name="T80" fmla="*/ 33 w 319"/>
                  <a:gd name="T81" fmla="*/ 16 h 118"/>
                  <a:gd name="T82" fmla="*/ 39 w 319"/>
                  <a:gd name="T83" fmla="*/ 11 h 118"/>
                  <a:gd name="T84" fmla="*/ 48 w 319"/>
                  <a:gd name="T85" fmla="*/ 6 h 118"/>
                  <a:gd name="T86" fmla="*/ 56 w 319"/>
                  <a:gd name="T87" fmla="*/ 2 h 118"/>
                  <a:gd name="T88" fmla="*/ 60 w 319"/>
                  <a:gd name="T89" fmla="*/ 2 h 1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9"/>
                  <a:gd name="T136" fmla="*/ 0 h 118"/>
                  <a:gd name="T137" fmla="*/ 319 w 319"/>
                  <a:gd name="T138" fmla="*/ 118 h 1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9" h="118">
                    <a:moveTo>
                      <a:pt x="120" y="4"/>
                    </a:moveTo>
                    <a:lnTo>
                      <a:pt x="127" y="0"/>
                    </a:lnTo>
                    <a:lnTo>
                      <a:pt x="133" y="0"/>
                    </a:lnTo>
                    <a:lnTo>
                      <a:pt x="141" y="0"/>
                    </a:lnTo>
                    <a:lnTo>
                      <a:pt x="148" y="0"/>
                    </a:lnTo>
                    <a:lnTo>
                      <a:pt x="154" y="0"/>
                    </a:lnTo>
                    <a:lnTo>
                      <a:pt x="162" y="0"/>
                    </a:lnTo>
                    <a:lnTo>
                      <a:pt x="169" y="0"/>
                    </a:lnTo>
                    <a:lnTo>
                      <a:pt x="177" y="2"/>
                    </a:lnTo>
                    <a:lnTo>
                      <a:pt x="182" y="4"/>
                    </a:lnTo>
                    <a:lnTo>
                      <a:pt x="188" y="6"/>
                    </a:lnTo>
                    <a:lnTo>
                      <a:pt x="196" y="8"/>
                    </a:lnTo>
                    <a:lnTo>
                      <a:pt x="203" y="10"/>
                    </a:lnTo>
                    <a:lnTo>
                      <a:pt x="209" y="13"/>
                    </a:lnTo>
                    <a:lnTo>
                      <a:pt x="215" y="15"/>
                    </a:lnTo>
                    <a:lnTo>
                      <a:pt x="222" y="19"/>
                    </a:lnTo>
                    <a:lnTo>
                      <a:pt x="230" y="23"/>
                    </a:lnTo>
                    <a:lnTo>
                      <a:pt x="236" y="27"/>
                    </a:lnTo>
                    <a:lnTo>
                      <a:pt x="241" y="30"/>
                    </a:lnTo>
                    <a:lnTo>
                      <a:pt x="247" y="34"/>
                    </a:lnTo>
                    <a:lnTo>
                      <a:pt x="253" y="38"/>
                    </a:lnTo>
                    <a:lnTo>
                      <a:pt x="259" y="44"/>
                    </a:lnTo>
                    <a:lnTo>
                      <a:pt x="264" y="48"/>
                    </a:lnTo>
                    <a:lnTo>
                      <a:pt x="270" y="53"/>
                    </a:lnTo>
                    <a:lnTo>
                      <a:pt x="278" y="59"/>
                    </a:lnTo>
                    <a:lnTo>
                      <a:pt x="281" y="63"/>
                    </a:lnTo>
                    <a:lnTo>
                      <a:pt x="287" y="68"/>
                    </a:lnTo>
                    <a:lnTo>
                      <a:pt x="293" y="74"/>
                    </a:lnTo>
                    <a:lnTo>
                      <a:pt x="298" y="80"/>
                    </a:lnTo>
                    <a:lnTo>
                      <a:pt x="304" y="86"/>
                    </a:lnTo>
                    <a:lnTo>
                      <a:pt x="310" y="93"/>
                    </a:lnTo>
                    <a:lnTo>
                      <a:pt x="316" y="99"/>
                    </a:lnTo>
                    <a:lnTo>
                      <a:pt x="319" y="106"/>
                    </a:lnTo>
                    <a:lnTo>
                      <a:pt x="319" y="108"/>
                    </a:lnTo>
                    <a:lnTo>
                      <a:pt x="319" y="110"/>
                    </a:lnTo>
                    <a:lnTo>
                      <a:pt x="319" y="112"/>
                    </a:lnTo>
                    <a:lnTo>
                      <a:pt x="319" y="118"/>
                    </a:lnTo>
                    <a:lnTo>
                      <a:pt x="310" y="110"/>
                    </a:lnTo>
                    <a:lnTo>
                      <a:pt x="302" y="105"/>
                    </a:lnTo>
                    <a:lnTo>
                      <a:pt x="293" y="99"/>
                    </a:lnTo>
                    <a:lnTo>
                      <a:pt x="287" y="93"/>
                    </a:lnTo>
                    <a:lnTo>
                      <a:pt x="278" y="87"/>
                    </a:lnTo>
                    <a:lnTo>
                      <a:pt x="268" y="84"/>
                    </a:lnTo>
                    <a:lnTo>
                      <a:pt x="260" y="80"/>
                    </a:lnTo>
                    <a:lnTo>
                      <a:pt x="253" y="76"/>
                    </a:lnTo>
                    <a:lnTo>
                      <a:pt x="241" y="72"/>
                    </a:lnTo>
                    <a:lnTo>
                      <a:pt x="234" y="68"/>
                    </a:lnTo>
                    <a:lnTo>
                      <a:pt x="224" y="67"/>
                    </a:lnTo>
                    <a:lnTo>
                      <a:pt x="215" y="65"/>
                    </a:lnTo>
                    <a:lnTo>
                      <a:pt x="205" y="63"/>
                    </a:lnTo>
                    <a:lnTo>
                      <a:pt x="198" y="61"/>
                    </a:lnTo>
                    <a:lnTo>
                      <a:pt x="186" y="61"/>
                    </a:lnTo>
                    <a:lnTo>
                      <a:pt x="179" y="61"/>
                    </a:lnTo>
                    <a:lnTo>
                      <a:pt x="169" y="59"/>
                    </a:lnTo>
                    <a:lnTo>
                      <a:pt x="160" y="59"/>
                    </a:lnTo>
                    <a:lnTo>
                      <a:pt x="150" y="61"/>
                    </a:lnTo>
                    <a:lnTo>
                      <a:pt x="141" y="61"/>
                    </a:lnTo>
                    <a:lnTo>
                      <a:pt x="131" y="63"/>
                    </a:lnTo>
                    <a:lnTo>
                      <a:pt x="122" y="65"/>
                    </a:lnTo>
                    <a:lnTo>
                      <a:pt x="110" y="67"/>
                    </a:lnTo>
                    <a:lnTo>
                      <a:pt x="103" y="70"/>
                    </a:lnTo>
                    <a:lnTo>
                      <a:pt x="93" y="74"/>
                    </a:lnTo>
                    <a:lnTo>
                      <a:pt x="84" y="76"/>
                    </a:lnTo>
                    <a:lnTo>
                      <a:pt x="76" y="80"/>
                    </a:lnTo>
                    <a:lnTo>
                      <a:pt x="67" y="84"/>
                    </a:lnTo>
                    <a:lnTo>
                      <a:pt x="57" y="89"/>
                    </a:lnTo>
                    <a:lnTo>
                      <a:pt x="49" y="93"/>
                    </a:lnTo>
                    <a:lnTo>
                      <a:pt x="42" y="99"/>
                    </a:lnTo>
                    <a:lnTo>
                      <a:pt x="32" y="106"/>
                    </a:lnTo>
                    <a:lnTo>
                      <a:pt x="25" y="99"/>
                    </a:lnTo>
                    <a:lnTo>
                      <a:pt x="15" y="95"/>
                    </a:lnTo>
                    <a:lnTo>
                      <a:pt x="8" y="89"/>
                    </a:lnTo>
                    <a:lnTo>
                      <a:pt x="0" y="84"/>
                    </a:lnTo>
                    <a:lnTo>
                      <a:pt x="6" y="78"/>
                    </a:lnTo>
                    <a:lnTo>
                      <a:pt x="13" y="74"/>
                    </a:lnTo>
                    <a:lnTo>
                      <a:pt x="21" y="68"/>
                    </a:lnTo>
                    <a:lnTo>
                      <a:pt x="27" y="63"/>
                    </a:lnTo>
                    <a:lnTo>
                      <a:pt x="34" y="55"/>
                    </a:lnTo>
                    <a:lnTo>
                      <a:pt x="42" y="51"/>
                    </a:lnTo>
                    <a:lnTo>
                      <a:pt x="49" y="44"/>
                    </a:lnTo>
                    <a:lnTo>
                      <a:pt x="57" y="38"/>
                    </a:lnTo>
                    <a:lnTo>
                      <a:pt x="65" y="32"/>
                    </a:lnTo>
                    <a:lnTo>
                      <a:pt x="72" y="27"/>
                    </a:lnTo>
                    <a:lnTo>
                      <a:pt x="78" y="21"/>
                    </a:lnTo>
                    <a:lnTo>
                      <a:pt x="87" y="17"/>
                    </a:lnTo>
                    <a:lnTo>
                      <a:pt x="95" y="11"/>
                    </a:lnTo>
                    <a:lnTo>
                      <a:pt x="105" y="8"/>
                    </a:lnTo>
                    <a:lnTo>
                      <a:pt x="112" y="4"/>
                    </a:lnTo>
                    <a:lnTo>
                      <a:pt x="120" y="4"/>
                    </a:lnTo>
                    <a:close/>
                  </a:path>
                </a:pathLst>
              </a:custGeom>
              <a:solidFill>
                <a:srgbClr val="000000"/>
              </a:solidFill>
              <a:ln w="9525">
                <a:noFill/>
                <a:round/>
                <a:headEnd/>
                <a:tailEnd/>
              </a:ln>
            </p:spPr>
            <p:txBody>
              <a:bodyPr/>
              <a:lstStyle/>
              <a:p>
                <a:endParaRPr lang="en-US"/>
              </a:p>
            </p:txBody>
          </p:sp>
          <p:sp>
            <p:nvSpPr>
              <p:cNvPr id="10357" name="Freeform 263"/>
              <p:cNvSpPr>
                <a:spLocks/>
              </p:cNvSpPr>
              <p:nvPr/>
            </p:nvSpPr>
            <p:spPr bwMode="auto">
              <a:xfrm>
                <a:off x="1939" y="2366"/>
                <a:ext cx="217" cy="160"/>
              </a:xfrm>
              <a:custGeom>
                <a:avLst/>
                <a:gdLst>
                  <a:gd name="T0" fmla="*/ 214 w 434"/>
                  <a:gd name="T1" fmla="*/ 6 h 319"/>
                  <a:gd name="T2" fmla="*/ 208 w 434"/>
                  <a:gd name="T3" fmla="*/ 6 h 319"/>
                  <a:gd name="T4" fmla="*/ 205 w 434"/>
                  <a:gd name="T5" fmla="*/ 6 h 319"/>
                  <a:gd name="T6" fmla="*/ 199 w 434"/>
                  <a:gd name="T7" fmla="*/ 5 h 319"/>
                  <a:gd name="T8" fmla="*/ 193 w 434"/>
                  <a:gd name="T9" fmla="*/ 4 h 319"/>
                  <a:gd name="T10" fmla="*/ 186 w 434"/>
                  <a:gd name="T11" fmla="*/ 3 h 319"/>
                  <a:gd name="T12" fmla="*/ 178 w 434"/>
                  <a:gd name="T13" fmla="*/ 2 h 319"/>
                  <a:gd name="T14" fmla="*/ 170 w 434"/>
                  <a:gd name="T15" fmla="*/ 1 h 319"/>
                  <a:gd name="T16" fmla="*/ 160 w 434"/>
                  <a:gd name="T17" fmla="*/ 1 h 319"/>
                  <a:gd name="T18" fmla="*/ 151 w 434"/>
                  <a:gd name="T19" fmla="*/ 1 h 319"/>
                  <a:gd name="T20" fmla="*/ 142 w 434"/>
                  <a:gd name="T21" fmla="*/ 0 h 319"/>
                  <a:gd name="T22" fmla="*/ 132 w 434"/>
                  <a:gd name="T23" fmla="*/ 0 h 319"/>
                  <a:gd name="T24" fmla="*/ 122 w 434"/>
                  <a:gd name="T25" fmla="*/ 1 h 319"/>
                  <a:gd name="T26" fmla="*/ 113 w 434"/>
                  <a:gd name="T27" fmla="*/ 2 h 319"/>
                  <a:gd name="T28" fmla="*/ 104 w 434"/>
                  <a:gd name="T29" fmla="*/ 3 h 319"/>
                  <a:gd name="T30" fmla="*/ 95 w 434"/>
                  <a:gd name="T31" fmla="*/ 5 h 319"/>
                  <a:gd name="T32" fmla="*/ 88 w 434"/>
                  <a:gd name="T33" fmla="*/ 8 h 319"/>
                  <a:gd name="T34" fmla="*/ 81 w 434"/>
                  <a:gd name="T35" fmla="*/ 12 h 319"/>
                  <a:gd name="T36" fmla="*/ 74 w 434"/>
                  <a:gd name="T37" fmla="*/ 14 h 319"/>
                  <a:gd name="T38" fmla="*/ 68 w 434"/>
                  <a:gd name="T39" fmla="*/ 19 h 319"/>
                  <a:gd name="T40" fmla="*/ 62 w 434"/>
                  <a:gd name="T41" fmla="*/ 24 h 319"/>
                  <a:gd name="T42" fmla="*/ 56 w 434"/>
                  <a:gd name="T43" fmla="*/ 30 h 319"/>
                  <a:gd name="T44" fmla="*/ 50 w 434"/>
                  <a:gd name="T45" fmla="*/ 35 h 319"/>
                  <a:gd name="T46" fmla="*/ 44 w 434"/>
                  <a:gd name="T47" fmla="*/ 42 h 319"/>
                  <a:gd name="T48" fmla="*/ 38 w 434"/>
                  <a:gd name="T49" fmla="*/ 50 h 319"/>
                  <a:gd name="T50" fmla="*/ 34 w 434"/>
                  <a:gd name="T51" fmla="*/ 57 h 319"/>
                  <a:gd name="T52" fmla="*/ 27 w 434"/>
                  <a:gd name="T53" fmla="*/ 66 h 319"/>
                  <a:gd name="T54" fmla="*/ 23 w 434"/>
                  <a:gd name="T55" fmla="*/ 75 h 319"/>
                  <a:gd name="T56" fmla="*/ 19 w 434"/>
                  <a:gd name="T57" fmla="*/ 82 h 319"/>
                  <a:gd name="T58" fmla="*/ 17 w 434"/>
                  <a:gd name="T59" fmla="*/ 88 h 319"/>
                  <a:gd name="T60" fmla="*/ 14 w 434"/>
                  <a:gd name="T61" fmla="*/ 93 h 319"/>
                  <a:gd name="T62" fmla="*/ 13 w 434"/>
                  <a:gd name="T63" fmla="*/ 99 h 319"/>
                  <a:gd name="T64" fmla="*/ 11 w 434"/>
                  <a:gd name="T65" fmla="*/ 105 h 319"/>
                  <a:gd name="T66" fmla="*/ 9 w 434"/>
                  <a:gd name="T67" fmla="*/ 110 h 319"/>
                  <a:gd name="T68" fmla="*/ 7 w 434"/>
                  <a:gd name="T69" fmla="*/ 117 h 319"/>
                  <a:gd name="T70" fmla="*/ 6 w 434"/>
                  <a:gd name="T71" fmla="*/ 124 h 319"/>
                  <a:gd name="T72" fmla="*/ 4 w 434"/>
                  <a:gd name="T73" fmla="*/ 130 h 319"/>
                  <a:gd name="T74" fmla="*/ 2 w 434"/>
                  <a:gd name="T75" fmla="*/ 138 h 319"/>
                  <a:gd name="T76" fmla="*/ 1 w 434"/>
                  <a:gd name="T77" fmla="*/ 145 h 319"/>
                  <a:gd name="T78" fmla="*/ 0 w 434"/>
                  <a:gd name="T79" fmla="*/ 152 h 319"/>
                  <a:gd name="T80" fmla="*/ 2 w 434"/>
                  <a:gd name="T81" fmla="*/ 157 h 319"/>
                  <a:gd name="T82" fmla="*/ 4 w 434"/>
                  <a:gd name="T83" fmla="*/ 158 h 319"/>
                  <a:gd name="T84" fmla="*/ 7 w 434"/>
                  <a:gd name="T85" fmla="*/ 159 h 319"/>
                  <a:gd name="T86" fmla="*/ 12 w 434"/>
                  <a:gd name="T87" fmla="*/ 159 h 319"/>
                  <a:gd name="T88" fmla="*/ 81 w 434"/>
                  <a:gd name="T89" fmla="*/ 22 h 319"/>
                  <a:gd name="T90" fmla="*/ 217 w 434"/>
                  <a:gd name="T91" fmla="*/ 8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34"/>
                  <a:gd name="T139" fmla="*/ 0 h 319"/>
                  <a:gd name="T140" fmla="*/ 434 w 434"/>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34" h="319">
                    <a:moveTo>
                      <a:pt x="434" y="15"/>
                    </a:moveTo>
                    <a:lnTo>
                      <a:pt x="428" y="11"/>
                    </a:lnTo>
                    <a:lnTo>
                      <a:pt x="420" y="11"/>
                    </a:lnTo>
                    <a:lnTo>
                      <a:pt x="415" y="11"/>
                    </a:lnTo>
                    <a:lnTo>
                      <a:pt x="413" y="13"/>
                    </a:lnTo>
                    <a:lnTo>
                      <a:pt x="409" y="11"/>
                    </a:lnTo>
                    <a:lnTo>
                      <a:pt x="403" y="11"/>
                    </a:lnTo>
                    <a:lnTo>
                      <a:pt x="398" y="9"/>
                    </a:lnTo>
                    <a:lnTo>
                      <a:pt x="394" y="9"/>
                    </a:lnTo>
                    <a:lnTo>
                      <a:pt x="386" y="7"/>
                    </a:lnTo>
                    <a:lnTo>
                      <a:pt x="379" y="7"/>
                    </a:lnTo>
                    <a:lnTo>
                      <a:pt x="371" y="6"/>
                    </a:lnTo>
                    <a:lnTo>
                      <a:pt x="365" y="6"/>
                    </a:lnTo>
                    <a:lnTo>
                      <a:pt x="356" y="4"/>
                    </a:lnTo>
                    <a:lnTo>
                      <a:pt x="346" y="4"/>
                    </a:lnTo>
                    <a:lnTo>
                      <a:pt x="339" y="2"/>
                    </a:lnTo>
                    <a:lnTo>
                      <a:pt x="329" y="2"/>
                    </a:lnTo>
                    <a:lnTo>
                      <a:pt x="320" y="2"/>
                    </a:lnTo>
                    <a:lnTo>
                      <a:pt x="312" y="2"/>
                    </a:lnTo>
                    <a:lnTo>
                      <a:pt x="302" y="2"/>
                    </a:lnTo>
                    <a:lnTo>
                      <a:pt x="293" y="2"/>
                    </a:lnTo>
                    <a:lnTo>
                      <a:pt x="283" y="0"/>
                    </a:lnTo>
                    <a:lnTo>
                      <a:pt x="274" y="0"/>
                    </a:lnTo>
                    <a:lnTo>
                      <a:pt x="263" y="0"/>
                    </a:lnTo>
                    <a:lnTo>
                      <a:pt x="255" y="2"/>
                    </a:lnTo>
                    <a:lnTo>
                      <a:pt x="244" y="2"/>
                    </a:lnTo>
                    <a:lnTo>
                      <a:pt x="234" y="2"/>
                    </a:lnTo>
                    <a:lnTo>
                      <a:pt x="226" y="4"/>
                    </a:lnTo>
                    <a:lnTo>
                      <a:pt x="217" y="6"/>
                    </a:lnTo>
                    <a:lnTo>
                      <a:pt x="207" y="6"/>
                    </a:lnTo>
                    <a:lnTo>
                      <a:pt x="200" y="7"/>
                    </a:lnTo>
                    <a:lnTo>
                      <a:pt x="190" y="9"/>
                    </a:lnTo>
                    <a:lnTo>
                      <a:pt x="183" y="13"/>
                    </a:lnTo>
                    <a:lnTo>
                      <a:pt x="175" y="15"/>
                    </a:lnTo>
                    <a:lnTo>
                      <a:pt x="167" y="19"/>
                    </a:lnTo>
                    <a:lnTo>
                      <a:pt x="162" y="23"/>
                    </a:lnTo>
                    <a:lnTo>
                      <a:pt x="156" y="26"/>
                    </a:lnTo>
                    <a:lnTo>
                      <a:pt x="148" y="28"/>
                    </a:lnTo>
                    <a:lnTo>
                      <a:pt x="143" y="34"/>
                    </a:lnTo>
                    <a:lnTo>
                      <a:pt x="135" y="38"/>
                    </a:lnTo>
                    <a:lnTo>
                      <a:pt x="129" y="44"/>
                    </a:lnTo>
                    <a:lnTo>
                      <a:pt x="124" y="47"/>
                    </a:lnTo>
                    <a:lnTo>
                      <a:pt x="118" y="53"/>
                    </a:lnTo>
                    <a:lnTo>
                      <a:pt x="112" y="59"/>
                    </a:lnTo>
                    <a:lnTo>
                      <a:pt x="107" y="64"/>
                    </a:lnTo>
                    <a:lnTo>
                      <a:pt x="99" y="70"/>
                    </a:lnTo>
                    <a:lnTo>
                      <a:pt x="93" y="78"/>
                    </a:lnTo>
                    <a:lnTo>
                      <a:pt x="88" y="83"/>
                    </a:lnTo>
                    <a:lnTo>
                      <a:pt x="82" y="91"/>
                    </a:lnTo>
                    <a:lnTo>
                      <a:pt x="76" y="99"/>
                    </a:lnTo>
                    <a:lnTo>
                      <a:pt x="70" y="106"/>
                    </a:lnTo>
                    <a:lnTo>
                      <a:pt x="67" y="114"/>
                    </a:lnTo>
                    <a:lnTo>
                      <a:pt x="61" y="123"/>
                    </a:lnTo>
                    <a:lnTo>
                      <a:pt x="55" y="131"/>
                    </a:lnTo>
                    <a:lnTo>
                      <a:pt x="50" y="141"/>
                    </a:lnTo>
                    <a:lnTo>
                      <a:pt x="46" y="150"/>
                    </a:lnTo>
                    <a:lnTo>
                      <a:pt x="42" y="160"/>
                    </a:lnTo>
                    <a:lnTo>
                      <a:pt x="38" y="163"/>
                    </a:lnTo>
                    <a:lnTo>
                      <a:pt x="36" y="169"/>
                    </a:lnTo>
                    <a:lnTo>
                      <a:pt x="34" y="175"/>
                    </a:lnTo>
                    <a:lnTo>
                      <a:pt x="32" y="180"/>
                    </a:lnTo>
                    <a:lnTo>
                      <a:pt x="29" y="186"/>
                    </a:lnTo>
                    <a:lnTo>
                      <a:pt x="27" y="192"/>
                    </a:lnTo>
                    <a:lnTo>
                      <a:pt x="25" y="198"/>
                    </a:lnTo>
                    <a:lnTo>
                      <a:pt x="23" y="203"/>
                    </a:lnTo>
                    <a:lnTo>
                      <a:pt x="21" y="209"/>
                    </a:lnTo>
                    <a:lnTo>
                      <a:pt x="19" y="215"/>
                    </a:lnTo>
                    <a:lnTo>
                      <a:pt x="17" y="220"/>
                    </a:lnTo>
                    <a:lnTo>
                      <a:pt x="15" y="228"/>
                    </a:lnTo>
                    <a:lnTo>
                      <a:pt x="13" y="234"/>
                    </a:lnTo>
                    <a:lnTo>
                      <a:pt x="13" y="241"/>
                    </a:lnTo>
                    <a:lnTo>
                      <a:pt x="12" y="247"/>
                    </a:lnTo>
                    <a:lnTo>
                      <a:pt x="10" y="255"/>
                    </a:lnTo>
                    <a:lnTo>
                      <a:pt x="8" y="260"/>
                    </a:lnTo>
                    <a:lnTo>
                      <a:pt x="6" y="268"/>
                    </a:lnTo>
                    <a:lnTo>
                      <a:pt x="4" y="276"/>
                    </a:lnTo>
                    <a:lnTo>
                      <a:pt x="4" y="281"/>
                    </a:lnTo>
                    <a:lnTo>
                      <a:pt x="2" y="289"/>
                    </a:lnTo>
                    <a:lnTo>
                      <a:pt x="2" y="296"/>
                    </a:lnTo>
                    <a:lnTo>
                      <a:pt x="0" y="304"/>
                    </a:lnTo>
                    <a:lnTo>
                      <a:pt x="0" y="314"/>
                    </a:lnTo>
                    <a:lnTo>
                      <a:pt x="4" y="314"/>
                    </a:lnTo>
                    <a:lnTo>
                      <a:pt x="8" y="315"/>
                    </a:lnTo>
                    <a:lnTo>
                      <a:pt x="13" y="317"/>
                    </a:lnTo>
                    <a:lnTo>
                      <a:pt x="15" y="317"/>
                    </a:lnTo>
                    <a:lnTo>
                      <a:pt x="17" y="317"/>
                    </a:lnTo>
                    <a:lnTo>
                      <a:pt x="23" y="317"/>
                    </a:lnTo>
                    <a:lnTo>
                      <a:pt x="29" y="319"/>
                    </a:lnTo>
                    <a:lnTo>
                      <a:pt x="162" y="44"/>
                    </a:lnTo>
                    <a:lnTo>
                      <a:pt x="434" y="15"/>
                    </a:lnTo>
                    <a:close/>
                  </a:path>
                </a:pathLst>
              </a:custGeom>
              <a:solidFill>
                <a:srgbClr val="000000"/>
              </a:solidFill>
              <a:ln w="9525">
                <a:noFill/>
                <a:round/>
                <a:headEnd/>
                <a:tailEnd/>
              </a:ln>
            </p:spPr>
            <p:txBody>
              <a:bodyPr/>
              <a:lstStyle/>
              <a:p>
                <a:endParaRPr lang="en-US"/>
              </a:p>
            </p:txBody>
          </p:sp>
          <p:sp>
            <p:nvSpPr>
              <p:cNvPr id="10358" name="Freeform 264"/>
              <p:cNvSpPr>
                <a:spLocks/>
              </p:cNvSpPr>
              <p:nvPr/>
            </p:nvSpPr>
            <p:spPr bwMode="auto">
              <a:xfrm>
                <a:off x="1886" y="2120"/>
                <a:ext cx="315" cy="358"/>
              </a:xfrm>
              <a:custGeom>
                <a:avLst/>
                <a:gdLst>
                  <a:gd name="T0" fmla="*/ 293 w 629"/>
                  <a:gd name="T1" fmla="*/ 102 h 717"/>
                  <a:gd name="T2" fmla="*/ 276 w 629"/>
                  <a:gd name="T3" fmla="*/ 102 h 717"/>
                  <a:gd name="T4" fmla="*/ 258 w 629"/>
                  <a:gd name="T5" fmla="*/ 104 h 717"/>
                  <a:gd name="T6" fmla="*/ 239 w 629"/>
                  <a:gd name="T7" fmla="*/ 104 h 717"/>
                  <a:gd name="T8" fmla="*/ 221 w 629"/>
                  <a:gd name="T9" fmla="*/ 106 h 717"/>
                  <a:gd name="T10" fmla="*/ 202 w 629"/>
                  <a:gd name="T11" fmla="*/ 109 h 717"/>
                  <a:gd name="T12" fmla="*/ 185 w 629"/>
                  <a:gd name="T13" fmla="*/ 113 h 717"/>
                  <a:gd name="T14" fmla="*/ 169 w 629"/>
                  <a:gd name="T15" fmla="*/ 117 h 717"/>
                  <a:gd name="T16" fmla="*/ 156 w 629"/>
                  <a:gd name="T17" fmla="*/ 122 h 717"/>
                  <a:gd name="T18" fmla="*/ 144 w 629"/>
                  <a:gd name="T19" fmla="*/ 126 h 717"/>
                  <a:gd name="T20" fmla="*/ 129 w 629"/>
                  <a:gd name="T21" fmla="*/ 131 h 717"/>
                  <a:gd name="T22" fmla="*/ 114 w 629"/>
                  <a:gd name="T23" fmla="*/ 139 h 717"/>
                  <a:gd name="T24" fmla="*/ 100 w 629"/>
                  <a:gd name="T25" fmla="*/ 147 h 717"/>
                  <a:gd name="T26" fmla="*/ 85 w 629"/>
                  <a:gd name="T27" fmla="*/ 160 h 717"/>
                  <a:gd name="T28" fmla="*/ 69 w 629"/>
                  <a:gd name="T29" fmla="*/ 175 h 717"/>
                  <a:gd name="T30" fmla="*/ 58 w 629"/>
                  <a:gd name="T31" fmla="*/ 189 h 717"/>
                  <a:gd name="T32" fmla="*/ 51 w 629"/>
                  <a:gd name="T33" fmla="*/ 201 h 717"/>
                  <a:gd name="T34" fmla="*/ 45 w 629"/>
                  <a:gd name="T35" fmla="*/ 213 h 717"/>
                  <a:gd name="T36" fmla="*/ 38 w 629"/>
                  <a:gd name="T37" fmla="*/ 226 h 717"/>
                  <a:gd name="T38" fmla="*/ 32 w 629"/>
                  <a:gd name="T39" fmla="*/ 239 h 717"/>
                  <a:gd name="T40" fmla="*/ 27 w 629"/>
                  <a:gd name="T41" fmla="*/ 251 h 717"/>
                  <a:gd name="T42" fmla="*/ 22 w 629"/>
                  <a:gd name="T43" fmla="*/ 261 h 717"/>
                  <a:gd name="T44" fmla="*/ 15 w 629"/>
                  <a:gd name="T45" fmla="*/ 277 h 717"/>
                  <a:gd name="T46" fmla="*/ 9 w 629"/>
                  <a:gd name="T47" fmla="*/ 294 h 717"/>
                  <a:gd name="T48" fmla="*/ 4 w 629"/>
                  <a:gd name="T49" fmla="*/ 310 h 717"/>
                  <a:gd name="T50" fmla="*/ 1 w 629"/>
                  <a:gd name="T51" fmla="*/ 324 h 717"/>
                  <a:gd name="T52" fmla="*/ 0 w 629"/>
                  <a:gd name="T53" fmla="*/ 337 h 717"/>
                  <a:gd name="T54" fmla="*/ 1 w 629"/>
                  <a:gd name="T55" fmla="*/ 352 h 717"/>
                  <a:gd name="T56" fmla="*/ 10 w 629"/>
                  <a:gd name="T57" fmla="*/ 353 h 717"/>
                  <a:gd name="T58" fmla="*/ 18 w 629"/>
                  <a:gd name="T59" fmla="*/ 340 h 717"/>
                  <a:gd name="T60" fmla="*/ 22 w 629"/>
                  <a:gd name="T61" fmla="*/ 326 h 717"/>
                  <a:gd name="T62" fmla="*/ 28 w 629"/>
                  <a:gd name="T63" fmla="*/ 309 h 717"/>
                  <a:gd name="T64" fmla="*/ 34 w 629"/>
                  <a:gd name="T65" fmla="*/ 291 h 717"/>
                  <a:gd name="T66" fmla="*/ 41 w 629"/>
                  <a:gd name="T67" fmla="*/ 277 h 717"/>
                  <a:gd name="T68" fmla="*/ 47 w 629"/>
                  <a:gd name="T69" fmla="*/ 266 h 717"/>
                  <a:gd name="T70" fmla="*/ 52 w 629"/>
                  <a:gd name="T71" fmla="*/ 256 h 717"/>
                  <a:gd name="T72" fmla="*/ 58 w 629"/>
                  <a:gd name="T73" fmla="*/ 244 h 717"/>
                  <a:gd name="T74" fmla="*/ 66 w 629"/>
                  <a:gd name="T75" fmla="*/ 232 h 717"/>
                  <a:gd name="T76" fmla="*/ 74 w 629"/>
                  <a:gd name="T77" fmla="*/ 220 h 717"/>
                  <a:gd name="T78" fmla="*/ 82 w 629"/>
                  <a:gd name="T79" fmla="*/ 208 h 717"/>
                  <a:gd name="T80" fmla="*/ 92 w 629"/>
                  <a:gd name="T81" fmla="*/ 195 h 717"/>
                  <a:gd name="T82" fmla="*/ 103 w 629"/>
                  <a:gd name="T83" fmla="*/ 181 h 717"/>
                  <a:gd name="T84" fmla="*/ 114 w 629"/>
                  <a:gd name="T85" fmla="*/ 168 h 717"/>
                  <a:gd name="T86" fmla="*/ 127 w 629"/>
                  <a:gd name="T87" fmla="*/ 157 h 717"/>
                  <a:gd name="T88" fmla="*/ 140 w 629"/>
                  <a:gd name="T89" fmla="*/ 146 h 717"/>
                  <a:gd name="T90" fmla="*/ 153 w 629"/>
                  <a:gd name="T91" fmla="*/ 138 h 717"/>
                  <a:gd name="T92" fmla="*/ 166 w 629"/>
                  <a:gd name="T93" fmla="*/ 130 h 717"/>
                  <a:gd name="T94" fmla="*/ 181 w 629"/>
                  <a:gd name="T95" fmla="*/ 124 h 717"/>
                  <a:gd name="T96" fmla="*/ 195 w 629"/>
                  <a:gd name="T97" fmla="*/ 118 h 717"/>
                  <a:gd name="T98" fmla="*/ 209 w 629"/>
                  <a:gd name="T99" fmla="*/ 114 h 717"/>
                  <a:gd name="T100" fmla="*/ 224 w 629"/>
                  <a:gd name="T101" fmla="*/ 111 h 717"/>
                  <a:gd name="T102" fmla="*/ 238 w 629"/>
                  <a:gd name="T103" fmla="*/ 108 h 717"/>
                  <a:gd name="T104" fmla="*/ 253 w 629"/>
                  <a:gd name="T105" fmla="*/ 108 h 717"/>
                  <a:gd name="T106" fmla="*/ 267 w 629"/>
                  <a:gd name="T107" fmla="*/ 108 h 717"/>
                  <a:gd name="T108" fmla="*/ 281 w 629"/>
                  <a:gd name="T109" fmla="*/ 109 h 717"/>
                  <a:gd name="T110" fmla="*/ 294 w 629"/>
                  <a:gd name="T111" fmla="*/ 112 h 717"/>
                  <a:gd name="T112" fmla="*/ 307 w 629"/>
                  <a:gd name="T113" fmla="*/ 116 h 7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29"/>
                  <a:gd name="T172" fmla="*/ 0 h 717"/>
                  <a:gd name="T173" fmla="*/ 629 w 629"/>
                  <a:gd name="T174" fmla="*/ 717 h 7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29" h="717">
                    <a:moveTo>
                      <a:pt x="629" y="236"/>
                    </a:moveTo>
                    <a:lnTo>
                      <a:pt x="606" y="0"/>
                    </a:lnTo>
                    <a:lnTo>
                      <a:pt x="599" y="12"/>
                    </a:lnTo>
                    <a:lnTo>
                      <a:pt x="585" y="204"/>
                    </a:lnTo>
                    <a:lnTo>
                      <a:pt x="576" y="204"/>
                    </a:lnTo>
                    <a:lnTo>
                      <a:pt x="568" y="204"/>
                    </a:lnTo>
                    <a:lnTo>
                      <a:pt x="559" y="204"/>
                    </a:lnTo>
                    <a:lnTo>
                      <a:pt x="551" y="204"/>
                    </a:lnTo>
                    <a:lnTo>
                      <a:pt x="542" y="204"/>
                    </a:lnTo>
                    <a:lnTo>
                      <a:pt x="532" y="206"/>
                    </a:lnTo>
                    <a:lnTo>
                      <a:pt x="524" y="206"/>
                    </a:lnTo>
                    <a:lnTo>
                      <a:pt x="515" y="208"/>
                    </a:lnTo>
                    <a:lnTo>
                      <a:pt x="505" y="208"/>
                    </a:lnTo>
                    <a:lnTo>
                      <a:pt x="496" y="208"/>
                    </a:lnTo>
                    <a:lnTo>
                      <a:pt x="486" y="208"/>
                    </a:lnTo>
                    <a:lnTo>
                      <a:pt x="477" y="209"/>
                    </a:lnTo>
                    <a:lnTo>
                      <a:pt x="467" y="209"/>
                    </a:lnTo>
                    <a:lnTo>
                      <a:pt x="458" y="211"/>
                    </a:lnTo>
                    <a:lnTo>
                      <a:pt x="448" y="211"/>
                    </a:lnTo>
                    <a:lnTo>
                      <a:pt x="441" y="213"/>
                    </a:lnTo>
                    <a:lnTo>
                      <a:pt x="429" y="213"/>
                    </a:lnTo>
                    <a:lnTo>
                      <a:pt x="420" y="215"/>
                    </a:lnTo>
                    <a:lnTo>
                      <a:pt x="410" y="217"/>
                    </a:lnTo>
                    <a:lnTo>
                      <a:pt x="403" y="219"/>
                    </a:lnTo>
                    <a:lnTo>
                      <a:pt x="393" y="219"/>
                    </a:lnTo>
                    <a:lnTo>
                      <a:pt x="386" y="221"/>
                    </a:lnTo>
                    <a:lnTo>
                      <a:pt x="376" y="223"/>
                    </a:lnTo>
                    <a:lnTo>
                      <a:pt x="369" y="227"/>
                    </a:lnTo>
                    <a:lnTo>
                      <a:pt x="361" y="227"/>
                    </a:lnTo>
                    <a:lnTo>
                      <a:pt x="351" y="228"/>
                    </a:lnTo>
                    <a:lnTo>
                      <a:pt x="344" y="230"/>
                    </a:lnTo>
                    <a:lnTo>
                      <a:pt x="338" y="234"/>
                    </a:lnTo>
                    <a:lnTo>
                      <a:pt x="330" y="236"/>
                    </a:lnTo>
                    <a:lnTo>
                      <a:pt x="323" y="238"/>
                    </a:lnTo>
                    <a:lnTo>
                      <a:pt x="317" y="240"/>
                    </a:lnTo>
                    <a:lnTo>
                      <a:pt x="311" y="244"/>
                    </a:lnTo>
                    <a:lnTo>
                      <a:pt x="306" y="246"/>
                    </a:lnTo>
                    <a:lnTo>
                      <a:pt x="300" y="248"/>
                    </a:lnTo>
                    <a:lnTo>
                      <a:pt x="292" y="249"/>
                    </a:lnTo>
                    <a:lnTo>
                      <a:pt x="287" y="253"/>
                    </a:lnTo>
                    <a:lnTo>
                      <a:pt x="279" y="255"/>
                    </a:lnTo>
                    <a:lnTo>
                      <a:pt x="273" y="257"/>
                    </a:lnTo>
                    <a:lnTo>
                      <a:pt x="266" y="261"/>
                    </a:lnTo>
                    <a:lnTo>
                      <a:pt x="258" y="263"/>
                    </a:lnTo>
                    <a:lnTo>
                      <a:pt x="251" y="267"/>
                    </a:lnTo>
                    <a:lnTo>
                      <a:pt x="243" y="268"/>
                    </a:lnTo>
                    <a:lnTo>
                      <a:pt x="235" y="272"/>
                    </a:lnTo>
                    <a:lnTo>
                      <a:pt x="228" y="278"/>
                    </a:lnTo>
                    <a:lnTo>
                      <a:pt x="222" y="282"/>
                    </a:lnTo>
                    <a:lnTo>
                      <a:pt x="215" y="286"/>
                    </a:lnTo>
                    <a:lnTo>
                      <a:pt x="207" y="289"/>
                    </a:lnTo>
                    <a:lnTo>
                      <a:pt x="199" y="295"/>
                    </a:lnTo>
                    <a:lnTo>
                      <a:pt x="192" y="301"/>
                    </a:lnTo>
                    <a:lnTo>
                      <a:pt x="184" y="306"/>
                    </a:lnTo>
                    <a:lnTo>
                      <a:pt x="176" y="312"/>
                    </a:lnTo>
                    <a:lnTo>
                      <a:pt x="169" y="320"/>
                    </a:lnTo>
                    <a:lnTo>
                      <a:pt x="159" y="325"/>
                    </a:lnTo>
                    <a:lnTo>
                      <a:pt x="152" y="333"/>
                    </a:lnTo>
                    <a:lnTo>
                      <a:pt x="146" y="341"/>
                    </a:lnTo>
                    <a:lnTo>
                      <a:pt x="138" y="350"/>
                    </a:lnTo>
                    <a:lnTo>
                      <a:pt x="131" y="358"/>
                    </a:lnTo>
                    <a:lnTo>
                      <a:pt x="123" y="369"/>
                    </a:lnTo>
                    <a:lnTo>
                      <a:pt x="119" y="373"/>
                    </a:lnTo>
                    <a:lnTo>
                      <a:pt x="116" y="379"/>
                    </a:lnTo>
                    <a:lnTo>
                      <a:pt x="112" y="384"/>
                    </a:lnTo>
                    <a:lnTo>
                      <a:pt x="110" y="390"/>
                    </a:lnTo>
                    <a:lnTo>
                      <a:pt x="106" y="396"/>
                    </a:lnTo>
                    <a:lnTo>
                      <a:pt x="102" y="402"/>
                    </a:lnTo>
                    <a:lnTo>
                      <a:pt x="99" y="407"/>
                    </a:lnTo>
                    <a:lnTo>
                      <a:pt x="95" y="413"/>
                    </a:lnTo>
                    <a:lnTo>
                      <a:pt x="93" y="419"/>
                    </a:lnTo>
                    <a:lnTo>
                      <a:pt x="89" y="426"/>
                    </a:lnTo>
                    <a:lnTo>
                      <a:pt x="87" y="434"/>
                    </a:lnTo>
                    <a:lnTo>
                      <a:pt x="83" y="441"/>
                    </a:lnTo>
                    <a:lnTo>
                      <a:pt x="80" y="447"/>
                    </a:lnTo>
                    <a:lnTo>
                      <a:pt x="76" y="453"/>
                    </a:lnTo>
                    <a:lnTo>
                      <a:pt x="72" y="460"/>
                    </a:lnTo>
                    <a:lnTo>
                      <a:pt x="70" y="466"/>
                    </a:lnTo>
                    <a:lnTo>
                      <a:pt x="68" y="472"/>
                    </a:lnTo>
                    <a:lnTo>
                      <a:pt x="64" y="478"/>
                    </a:lnTo>
                    <a:lnTo>
                      <a:pt x="62" y="485"/>
                    </a:lnTo>
                    <a:lnTo>
                      <a:pt x="59" y="491"/>
                    </a:lnTo>
                    <a:lnTo>
                      <a:pt x="57" y="497"/>
                    </a:lnTo>
                    <a:lnTo>
                      <a:pt x="53" y="502"/>
                    </a:lnTo>
                    <a:lnTo>
                      <a:pt x="51" y="508"/>
                    </a:lnTo>
                    <a:lnTo>
                      <a:pt x="47" y="514"/>
                    </a:lnTo>
                    <a:lnTo>
                      <a:pt x="45" y="518"/>
                    </a:lnTo>
                    <a:lnTo>
                      <a:pt x="43" y="523"/>
                    </a:lnTo>
                    <a:lnTo>
                      <a:pt x="42" y="529"/>
                    </a:lnTo>
                    <a:lnTo>
                      <a:pt x="40" y="535"/>
                    </a:lnTo>
                    <a:lnTo>
                      <a:pt x="34" y="544"/>
                    </a:lnTo>
                    <a:lnTo>
                      <a:pt x="30" y="554"/>
                    </a:lnTo>
                    <a:lnTo>
                      <a:pt x="26" y="563"/>
                    </a:lnTo>
                    <a:lnTo>
                      <a:pt x="22" y="573"/>
                    </a:lnTo>
                    <a:lnTo>
                      <a:pt x="19" y="580"/>
                    </a:lnTo>
                    <a:lnTo>
                      <a:pt x="17" y="588"/>
                    </a:lnTo>
                    <a:lnTo>
                      <a:pt x="13" y="597"/>
                    </a:lnTo>
                    <a:lnTo>
                      <a:pt x="13" y="605"/>
                    </a:lnTo>
                    <a:lnTo>
                      <a:pt x="9" y="613"/>
                    </a:lnTo>
                    <a:lnTo>
                      <a:pt x="7" y="620"/>
                    </a:lnTo>
                    <a:lnTo>
                      <a:pt x="5" y="628"/>
                    </a:lnTo>
                    <a:lnTo>
                      <a:pt x="3" y="634"/>
                    </a:lnTo>
                    <a:lnTo>
                      <a:pt x="2" y="641"/>
                    </a:lnTo>
                    <a:lnTo>
                      <a:pt x="2" y="649"/>
                    </a:lnTo>
                    <a:lnTo>
                      <a:pt x="0" y="656"/>
                    </a:lnTo>
                    <a:lnTo>
                      <a:pt x="0" y="662"/>
                    </a:lnTo>
                    <a:lnTo>
                      <a:pt x="0" y="668"/>
                    </a:lnTo>
                    <a:lnTo>
                      <a:pt x="0" y="675"/>
                    </a:lnTo>
                    <a:lnTo>
                      <a:pt x="0" y="683"/>
                    </a:lnTo>
                    <a:lnTo>
                      <a:pt x="0" y="689"/>
                    </a:lnTo>
                    <a:lnTo>
                      <a:pt x="0" y="696"/>
                    </a:lnTo>
                    <a:lnTo>
                      <a:pt x="2" y="704"/>
                    </a:lnTo>
                    <a:lnTo>
                      <a:pt x="3" y="710"/>
                    </a:lnTo>
                    <a:lnTo>
                      <a:pt x="5" y="717"/>
                    </a:lnTo>
                    <a:lnTo>
                      <a:pt x="11" y="711"/>
                    </a:lnTo>
                    <a:lnTo>
                      <a:pt x="19" y="706"/>
                    </a:lnTo>
                    <a:lnTo>
                      <a:pt x="24" y="700"/>
                    </a:lnTo>
                    <a:lnTo>
                      <a:pt x="32" y="696"/>
                    </a:lnTo>
                    <a:lnTo>
                      <a:pt x="34" y="689"/>
                    </a:lnTo>
                    <a:lnTo>
                      <a:pt x="36" y="681"/>
                    </a:lnTo>
                    <a:lnTo>
                      <a:pt x="38" y="673"/>
                    </a:lnTo>
                    <a:lnTo>
                      <a:pt x="40" y="668"/>
                    </a:lnTo>
                    <a:lnTo>
                      <a:pt x="42" y="660"/>
                    </a:lnTo>
                    <a:lnTo>
                      <a:pt x="43" y="653"/>
                    </a:lnTo>
                    <a:lnTo>
                      <a:pt x="47" y="643"/>
                    </a:lnTo>
                    <a:lnTo>
                      <a:pt x="49" y="635"/>
                    </a:lnTo>
                    <a:lnTo>
                      <a:pt x="53" y="628"/>
                    </a:lnTo>
                    <a:lnTo>
                      <a:pt x="55" y="618"/>
                    </a:lnTo>
                    <a:lnTo>
                      <a:pt x="59" y="609"/>
                    </a:lnTo>
                    <a:lnTo>
                      <a:pt x="62" y="601"/>
                    </a:lnTo>
                    <a:lnTo>
                      <a:pt x="64" y="592"/>
                    </a:lnTo>
                    <a:lnTo>
                      <a:pt x="68" y="582"/>
                    </a:lnTo>
                    <a:lnTo>
                      <a:pt x="72" y="575"/>
                    </a:lnTo>
                    <a:lnTo>
                      <a:pt x="78" y="565"/>
                    </a:lnTo>
                    <a:lnTo>
                      <a:pt x="80" y="559"/>
                    </a:lnTo>
                    <a:lnTo>
                      <a:pt x="81" y="554"/>
                    </a:lnTo>
                    <a:lnTo>
                      <a:pt x="83" y="548"/>
                    </a:lnTo>
                    <a:lnTo>
                      <a:pt x="87" y="544"/>
                    </a:lnTo>
                    <a:lnTo>
                      <a:pt x="89" y="538"/>
                    </a:lnTo>
                    <a:lnTo>
                      <a:pt x="93" y="533"/>
                    </a:lnTo>
                    <a:lnTo>
                      <a:pt x="95" y="527"/>
                    </a:lnTo>
                    <a:lnTo>
                      <a:pt x="99" y="521"/>
                    </a:lnTo>
                    <a:lnTo>
                      <a:pt x="100" y="516"/>
                    </a:lnTo>
                    <a:lnTo>
                      <a:pt x="104" y="512"/>
                    </a:lnTo>
                    <a:lnTo>
                      <a:pt x="106" y="506"/>
                    </a:lnTo>
                    <a:lnTo>
                      <a:pt x="110" y="500"/>
                    </a:lnTo>
                    <a:lnTo>
                      <a:pt x="112" y="495"/>
                    </a:lnTo>
                    <a:lnTo>
                      <a:pt x="116" y="489"/>
                    </a:lnTo>
                    <a:lnTo>
                      <a:pt x="119" y="483"/>
                    </a:lnTo>
                    <a:lnTo>
                      <a:pt x="123" y="478"/>
                    </a:lnTo>
                    <a:lnTo>
                      <a:pt x="127" y="472"/>
                    </a:lnTo>
                    <a:lnTo>
                      <a:pt x="131" y="464"/>
                    </a:lnTo>
                    <a:lnTo>
                      <a:pt x="135" y="459"/>
                    </a:lnTo>
                    <a:lnTo>
                      <a:pt x="138" y="453"/>
                    </a:lnTo>
                    <a:lnTo>
                      <a:pt x="142" y="447"/>
                    </a:lnTo>
                    <a:lnTo>
                      <a:pt x="148" y="441"/>
                    </a:lnTo>
                    <a:lnTo>
                      <a:pt x="150" y="434"/>
                    </a:lnTo>
                    <a:lnTo>
                      <a:pt x="156" y="430"/>
                    </a:lnTo>
                    <a:lnTo>
                      <a:pt x="159" y="422"/>
                    </a:lnTo>
                    <a:lnTo>
                      <a:pt x="163" y="417"/>
                    </a:lnTo>
                    <a:lnTo>
                      <a:pt x="169" y="409"/>
                    </a:lnTo>
                    <a:lnTo>
                      <a:pt x="173" y="403"/>
                    </a:lnTo>
                    <a:lnTo>
                      <a:pt x="178" y="396"/>
                    </a:lnTo>
                    <a:lnTo>
                      <a:pt x="184" y="390"/>
                    </a:lnTo>
                    <a:lnTo>
                      <a:pt x="190" y="383"/>
                    </a:lnTo>
                    <a:lnTo>
                      <a:pt x="196" y="377"/>
                    </a:lnTo>
                    <a:lnTo>
                      <a:pt x="201" y="369"/>
                    </a:lnTo>
                    <a:lnTo>
                      <a:pt x="205" y="362"/>
                    </a:lnTo>
                    <a:lnTo>
                      <a:pt x="211" y="354"/>
                    </a:lnTo>
                    <a:lnTo>
                      <a:pt x="216" y="348"/>
                    </a:lnTo>
                    <a:lnTo>
                      <a:pt x="222" y="343"/>
                    </a:lnTo>
                    <a:lnTo>
                      <a:pt x="228" y="337"/>
                    </a:lnTo>
                    <a:lnTo>
                      <a:pt x="234" y="331"/>
                    </a:lnTo>
                    <a:lnTo>
                      <a:pt x="241" y="325"/>
                    </a:lnTo>
                    <a:lnTo>
                      <a:pt x="247" y="320"/>
                    </a:lnTo>
                    <a:lnTo>
                      <a:pt x="253" y="314"/>
                    </a:lnTo>
                    <a:lnTo>
                      <a:pt x="258" y="308"/>
                    </a:lnTo>
                    <a:lnTo>
                      <a:pt x="266" y="303"/>
                    </a:lnTo>
                    <a:lnTo>
                      <a:pt x="272" y="297"/>
                    </a:lnTo>
                    <a:lnTo>
                      <a:pt x="279" y="293"/>
                    </a:lnTo>
                    <a:lnTo>
                      <a:pt x="285" y="289"/>
                    </a:lnTo>
                    <a:lnTo>
                      <a:pt x="292" y="286"/>
                    </a:lnTo>
                    <a:lnTo>
                      <a:pt x="298" y="280"/>
                    </a:lnTo>
                    <a:lnTo>
                      <a:pt x="306" y="276"/>
                    </a:lnTo>
                    <a:lnTo>
                      <a:pt x="311" y="270"/>
                    </a:lnTo>
                    <a:lnTo>
                      <a:pt x="319" y="267"/>
                    </a:lnTo>
                    <a:lnTo>
                      <a:pt x="325" y="263"/>
                    </a:lnTo>
                    <a:lnTo>
                      <a:pt x="332" y="261"/>
                    </a:lnTo>
                    <a:lnTo>
                      <a:pt x="338" y="257"/>
                    </a:lnTo>
                    <a:lnTo>
                      <a:pt x="346" y="253"/>
                    </a:lnTo>
                    <a:lnTo>
                      <a:pt x="353" y="249"/>
                    </a:lnTo>
                    <a:lnTo>
                      <a:pt x="361" y="248"/>
                    </a:lnTo>
                    <a:lnTo>
                      <a:pt x="367" y="244"/>
                    </a:lnTo>
                    <a:lnTo>
                      <a:pt x="374" y="242"/>
                    </a:lnTo>
                    <a:lnTo>
                      <a:pt x="382" y="238"/>
                    </a:lnTo>
                    <a:lnTo>
                      <a:pt x="389" y="236"/>
                    </a:lnTo>
                    <a:lnTo>
                      <a:pt x="395" y="236"/>
                    </a:lnTo>
                    <a:lnTo>
                      <a:pt x="405" y="234"/>
                    </a:lnTo>
                    <a:lnTo>
                      <a:pt x="410" y="230"/>
                    </a:lnTo>
                    <a:lnTo>
                      <a:pt x="418" y="228"/>
                    </a:lnTo>
                    <a:lnTo>
                      <a:pt x="426" y="227"/>
                    </a:lnTo>
                    <a:lnTo>
                      <a:pt x="433" y="225"/>
                    </a:lnTo>
                    <a:lnTo>
                      <a:pt x="439" y="223"/>
                    </a:lnTo>
                    <a:lnTo>
                      <a:pt x="448" y="223"/>
                    </a:lnTo>
                    <a:lnTo>
                      <a:pt x="454" y="221"/>
                    </a:lnTo>
                    <a:lnTo>
                      <a:pt x="462" y="221"/>
                    </a:lnTo>
                    <a:lnTo>
                      <a:pt x="469" y="219"/>
                    </a:lnTo>
                    <a:lnTo>
                      <a:pt x="475" y="217"/>
                    </a:lnTo>
                    <a:lnTo>
                      <a:pt x="483" y="217"/>
                    </a:lnTo>
                    <a:lnTo>
                      <a:pt x="490" y="217"/>
                    </a:lnTo>
                    <a:lnTo>
                      <a:pt x="498" y="217"/>
                    </a:lnTo>
                    <a:lnTo>
                      <a:pt x="505" y="217"/>
                    </a:lnTo>
                    <a:lnTo>
                      <a:pt x="511" y="217"/>
                    </a:lnTo>
                    <a:lnTo>
                      <a:pt x="521" y="217"/>
                    </a:lnTo>
                    <a:lnTo>
                      <a:pt x="526" y="217"/>
                    </a:lnTo>
                    <a:lnTo>
                      <a:pt x="534" y="217"/>
                    </a:lnTo>
                    <a:lnTo>
                      <a:pt x="540" y="217"/>
                    </a:lnTo>
                    <a:lnTo>
                      <a:pt x="547" y="217"/>
                    </a:lnTo>
                    <a:lnTo>
                      <a:pt x="553" y="217"/>
                    </a:lnTo>
                    <a:lnTo>
                      <a:pt x="561" y="219"/>
                    </a:lnTo>
                    <a:lnTo>
                      <a:pt x="568" y="221"/>
                    </a:lnTo>
                    <a:lnTo>
                      <a:pt x="576" y="223"/>
                    </a:lnTo>
                    <a:lnTo>
                      <a:pt x="581" y="223"/>
                    </a:lnTo>
                    <a:lnTo>
                      <a:pt x="587" y="225"/>
                    </a:lnTo>
                    <a:lnTo>
                      <a:pt x="595" y="227"/>
                    </a:lnTo>
                    <a:lnTo>
                      <a:pt x="602" y="228"/>
                    </a:lnTo>
                    <a:lnTo>
                      <a:pt x="608" y="230"/>
                    </a:lnTo>
                    <a:lnTo>
                      <a:pt x="614" y="232"/>
                    </a:lnTo>
                    <a:lnTo>
                      <a:pt x="621" y="234"/>
                    </a:lnTo>
                    <a:lnTo>
                      <a:pt x="629" y="236"/>
                    </a:lnTo>
                    <a:close/>
                  </a:path>
                </a:pathLst>
              </a:custGeom>
              <a:solidFill>
                <a:srgbClr val="000000"/>
              </a:solidFill>
              <a:ln w="9525">
                <a:noFill/>
                <a:round/>
                <a:headEnd/>
                <a:tailEnd/>
              </a:ln>
            </p:spPr>
            <p:txBody>
              <a:bodyPr/>
              <a:lstStyle/>
              <a:p>
                <a:endParaRPr lang="en-US"/>
              </a:p>
            </p:txBody>
          </p:sp>
          <p:sp>
            <p:nvSpPr>
              <p:cNvPr id="10359" name="Freeform 265"/>
              <p:cNvSpPr>
                <a:spLocks/>
              </p:cNvSpPr>
              <p:nvPr/>
            </p:nvSpPr>
            <p:spPr bwMode="auto">
              <a:xfrm>
                <a:off x="2254" y="2366"/>
                <a:ext cx="90" cy="180"/>
              </a:xfrm>
              <a:custGeom>
                <a:avLst/>
                <a:gdLst>
                  <a:gd name="T0" fmla="*/ 69 w 181"/>
                  <a:gd name="T1" fmla="*/ 5 h 359"/>
                  <a:gd name="T2" fmla="*/ 75 w 181"/>
                  <a:gd name="T3" fmla="*/ 13 h 359"/>
                  <a:gd name="T4" fmla="*/ 82 w 181"/>
                  <a:gd name="T5" fmla="*/ 22 h 359"/>
                  <a:gd name="T6" fmla="*/ 86 w 181"/>
                  <a:gd name="T7" fmla="*/ 30 h 359"/>
                  <a:gd name="T8" fmla="*/ 87 w 181"/>
                  <a:gd name="T9" fmla="*/ 39 h 359"/>
                  <a:gd name="T10" fmla="*/ 89 w 181"/>
                  <a:gd name="T11" fmla="*/ 49 h 359"/>
                  <a:gd name="T12" fmla="*/ 90 w 181"/>
                  <a:gd name="T13" fmla="*/ 58 h 359"/>
                  <a:gd name="T14" fmla="*/ 89 w 181"/>
                  <a:gd name="T15" fmla="*/ 68 h 359"/>
                  <a:gd name="T16" fmla="*/ 88 w 181"/>
                  <a:gd name="T17" fmla="*/ 76 h 359"/>
                  <a:gd name="T18" fmla="*/ 86 w 181"/>
                  <a:gd name="T19" fmla="*/ 86 h 359"/>
                  <a:gd name="T20" fmla="*/ 83 w 181"/>
                  <a:gd name="T21" fmla="*/ 96 h 359"/>
                  <a:gd name="T22" fmla="*/ 78 w 181"/>
                  <a:gd name="T23" fmla="*/ 105 h 359"/>
                  <a:gd name="T24" fmla="*/ 73 w 181"/>
                  <a:gd name="T25" fmla="*/ 114 h 359"/>
                  <a:gd name="T26" fmla="*/ 67 w 181"/>
                  <a:gd name="T27" fmla="*/ 124 h 359"/>
                  <a:gd name="T28" fmla="*/ 62 w 181"/>
                  <a:gd name="T29" fmla="*/ 132 h 359"/>
                  <a:gd name="T30" fmla="*/ 55 w 181"/>
                  <a:gd name="T31" fmla="*/ 140 h 359"/>
                  <a:gd name="T32" fmla="*/ 48 w 181"/>
                  <a:gd name="T33" fmla="*/ 148 h 359"/>
                  <a:gd name="T34" fmla="*/ 40 w 181"/>
                  <a:gd name="T35" fmla="*/ 156 h 359"/>
                  <a:gd name="T36" fmla="*/ 32 w 181"/>
                  <a:gd name="T37" fmla="*/ 164 h 359"/>
                  <a:gd name="T38" fmla="*/ 24 w 181"/>
                  <a:gd name="T39" fmla="*/ 169 h 359"/>
                  <a:gd name="T40" fmla="*/ 16 w 181"/>
                  <a:gd name="T41" fmla="*/ 176 h 359"/>
                  <a:gd name="T42" fmla="*/ 8 w 181"/>
                  <a:gd name="T43" fmla="*/ 180 h 359"/>
                  <a:gd name="T44" fmla="*/ 0 w 181"/>
                  <a:gd name="T45" fmla="*/ 180 h 359"/>
                  <a:gd name="T46" fmla="*/ 2 w 181"/>
                  <a:gd name="T47" fmla="*/ 168 h 359"/>
                  <a:gd name="T48" fmla="*/ 7 w 181"/>
                  <a:gd name="T49" fmla="*/ 160 h 359"/>
                  <a:gd name="T50" fmla="*/ 13 w 181"/>
                  <a:gd name="T51" fmla="*/ 152 h 359"/>
                  <a:gd name="T52" fmla="*/ 21 w 181"/>
                  <a:gd name="T53" fmla="*/ 144 h 359"/>
                  <a:gd name="T54" fmla="*/ 29 w 181"/>
                  <a:gd name="T55" fmla="*/ 136 h 359"/>
                  <a:gd name="T56" fmla="*/ 38 w 181"/>
                  <a:gd name="T57" fmla="*/ 128 h 359"/>
                  <a:gd name="T58" fmla="*/ 46 w 181"/>
                  <a:gd name="T59" fmla="*/ 120 h 359"/>
                  <a:gd name="T60" fmla="*/ 53 w 181"/>
                  <a:gd name="T61" fmla="*/ 111 h 359"/>
                  <a:gd name="T62" fmla="*/ 58 w 181"/>
                  <a:gd name="T63" fmla="*/ 103 h 359"/>
                  <a:gd name="T64" fmla="*/ 63 w 181"/>
                  <a:gd name="T65" fmla="*/ 93 h 359"/>
                  <a:gd name="T66" fmla="*/ 65 w 181"/>
                  <a:gd name="T67" fmla="*/ 84 h 359"/>
                  <a:gd name="T68" fmla="*/ 67 w 181"/>
                  <a:gd name="T69" fmla="*/ 77 h 359"/>
                  <a:gd name="T70" fmla="*/ 68 w 181"/>
                  <a:gd name="T71" fmla="*/ 65 h 359"/>
                  <a:gd name="T72" fmla="*/ 68 w 181"/>
                  <a:gd name="T73" fmla="*/ 56 h 359"/>
                  <a:gd name="T74" fmla="*/ 68 w 181"/>
                  <a:gd name="T75" fmla="*/ 49 h 359"/>
                  <a:gd name="T76" fmla="*/ 67 w 181"/>
                  <a:gd name="T77" fmla="*/ 41 h 359"/>
                  <a:gd name="T78" fmla="*/ 65 w 181"/>
                  <a:gd name="T79" fmla="*/ 31 h 359"/>
                  <a:gd name="T80" fmla="*/ 58 w 181"/>
                  <a:gd name="T81" fmla="*/ 16 h 359"/>
                  <a:gd name="T82" fmla="*/ 56 w 181"/>
                  <a:gd name="T83" fmla="*/ 7 h 359"/>
                  <a:gd name="T84" fmla="*/ 64 w 181"/>
                  <a:gd name="T85" fmla="*/ 0 h 3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1"/>
                  <a:gd name="T130" fmla="*/ 0 h 359"/>
                  <a:gd name="T131" fmla="*/ 181 w 181"/>
                  <a:gd name="T132" fmla="*/ 359 h 3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1" h="359">
                    <a:moveTo>
                      <a:pt x="128" y="0"/>
                    </a:moveTo>
                    <a:lnTo>
                      <a:pt x="134" y="6"/>
                    </a:lnTo>
                    <a:lnTo>
                      <a:pt x="139" y="9"/>
                    </a:lnTo>
                    <a:lnTo>
                      <a:pt x="143" y="15"/>
                    </a:lnTo>
                    <a:lnTo>
                      <a:pt x="147" y="21"/>
                    </a:lnTo>
                    <a:lnTo>
                      <a:pt x="151" y="26"/>
                    </a:lnTo>
                    <a:lnTo>
                      <a:pt x="156" y="32"/>
                    </a:lnTo>
                    <a:lnTo>
                      <a:pt x="160" y="38"/>
                    </a:lnTo>
                    <a:lnTo>
                      <a:pt x="164" y="44"/>
                    </a:lnTo>
                    <a:lnTo>
                      <a:pt x="166" y="49"/>
                    </a:lnTo>
                    <a:lnTo>
                      <a:pt x="168" y="53"/>
                    </a:lnTo>
                    <a:lnTo>
                      <a:pt x="172" y="59"/>
                    </a:lnTo>
                    <a:lnTo>
                      <a:pt x="173" y="66"/>
                    </a:lnTo>
                    <a:lnTo>
                      <a:pt x="173" y="72"/>
                    </a:lnTo>
                    <a:lnTo>
                      <a:pt x="175" y="78"/>
                    </a:lnTo>
                    <a:lnTo>
                      <a:pt x="177" y="83"/>
                    </a:lnTo>
                    <a:lnTo>
                      <a:pt x="179" y="91"/>
                    </a:lnTo>
                    <a:lnTo>
                      <a:pt x="179" y="97"/>
                    </a:lnTo>
                    <a:lnTo>
                      <a:pt x="181" y="102"/>
                    </a:lnTo>
                    <a:lnTo>
                      <a:pt x="181" y="108"/>
                    </a:lnTo>
                    <a:lnTo>
                      <a:pt x="181" y="116"/>
                    </a:lnTo>
                    <a:lnTo>
                      <a:pt x="181" y="121"/>
                    </a:lnTo>
                    <a:lnTo>
                      <a:pt x="181" y="127"/>
                    </a:lnTo>
                    <a:lnTo>
                      <a:pt x="179" y="135"/>
                    </a:lnTo>
                    <a:lnTo>
                      <a:pt x="179" y="141"/>
                    </a:lnTo>
                    <a:lnTo>
                      <a:pt x="177" y="146"/>
                    </a:lnTo>
                    <a:lnTo>
                      <a:pt x="177" y="152"/>
                    </a:lnTo>
                    <a:lnTo>
                      <a:pt x="175" y="160"/>
                    </a:lnTo>
                    <a:lnTo>
                      <a:pt x="173" y="167"/>
                    </a:lnTo>
                    <a:lnTo>
                      <a:pt x="172" y="171"/>
                    </a:lnTo>
                    <a:lnTo>
                      <a:pt x="170" y="179"/>
                    </a:lnTo>
                    <a:lnTo>
                      <a:pt x="168" y="184"/>
                    </a:lnTo>
                    <a:lnTo>
                      <a:pt x="166" y="192"/>
                    </a:lnTo>
                    <a:lnTo>
                      <a:pt x="162" y="198"/>
                    </a:lnTo>
                    <a:lnTo>
                      <a:pt x="160" y="203"/>
                    </a:lnTo>
                    <a:lnTo>
                      <a:pt x="156" y="209"/>
                    </a:lnTo>
                    <a:lnTo>
                      <a:pt x="154" y="217"/>
                    </a:lnTo>
                    <a:lnTo>
                      <a:pt x="151" y="220"/>
                    </a:lnTo>
                    <a:lnTo>
                      <a:pt x="147" y="228"/>
                    </a:lnTo>
                    <a:lnTo>
                      <a:pt x="143" y="234"/>
                    </a:lnTo>
                    <a:lnTo>
                      <a:pt x="141" y="241"/>
                    </a:lnTo>
                    <a:lnTo>
                      <a:pt x="135" y="247"/>
                    </a:lnTo>
                    <a:lnTo>
                      <a:pt x="132" y="251"/>
                    </a:lnTo>
                    <a:lnTo>
                      <a:pt x="128" y="257"/>
                    </a:lnTo>
                    <a:lnTo>
                      <a:pt x="124" y="264"/>
                    </a:lnTo>
                    <a:lnTo>
                      <a:pt x="118" y="270"/>
                    </a:lnTo>
                    <a:lnTo>
                      <a:pt x="115" y="276"/>
                    </a:lnTo>
                    <a:lnTo>
                      <a:pt x="111" y="279"/>
                    </a:lnTo>
                    <a:lnTo>
                      <a:pt x="107" y="287"/>
                    </a:lnTo>
                    <a:lnTo>
                      <a:pt x="101" y="291"/>
                    </a:lnTo>
                    <a:lnTo>
                      <a:pt x="96" y="296"/>
                    </a:lnTo>
                    <a:lnTo>
                      <a:pt x="90" y="302"/>
                    </a:lnTo>
                    <a:lnTo>
                      <a:pt x="86" y="306"/>
                    </a:lnTo>
                    <a:lnTo>
                      <a:pt x="80" y="312"/>
                    </a:lnTo>
                    <a:lnTo>
                      <a:pt x="75" y="315"/>
                    </a:lnTo>
                    <a:lnTo>
                      <a:pt x="69" y="321"/>
                    </a:lnTo>
                    <a:lnTo>
                      <a:pt x="65" y="327"/>
                    </a:lnTo>
                    <a:lnTo>
                      <a:pt x="59" y="331"/>
                    </a:lnTo>
                    <a:lnTo>
                      <a:pt x="54" y="334"/>
                    </a:lnTo>
                    <a:lnTo>
                      <a:pt x="48" y="338"/>
                    </a:lnTo>
                    <a:lnTo>
                      <a:pt x="42" y="342"/>
                    </a:lnTo>
                    <a:lnTo>
                      <a:pt x="38" y="346"/>
                    </a:lnTo>
                    <a:lnTo>
                      <a:pt x="33" y="352"/>
                    </a:lnTo>
                    <a:lnTo>
                      <a:pt x="27" y="355"/>
                    </a:lnTo>
                    <a:lnTo>
                      <a:pt x="21" y="359"/>
                    </a:lnTo>
                    <a:lnTo>
                      <a:pt x="16" y="359"/>
                    </a:lnTo>
                    <a:lnTo>
                      <a:pt x="10" y="359"/>
                    </a:lnTo>
                    <a:lnTo>
                      <a:pt x="6" y="359"/>
                    </a:lnTo>
                    <a:lnTo>
                      <a:pt x="0" y="359"/>
                    </a:lnTo>
                    <a:lnTo>
                      <a:pt x="0" y="352"/>
                    </a:lnTo>
                    <a:lnTo>
                      <a:pt x="2" y="344"/>
                    </a:lnTo>
                    <a:lnTo>
                      <a:pt x="4" y="336"/>
                    </a:lnTo>
                    <a:lnTo>
                      <a:pt x="6" y="331"/>
                    </a:lnTo>
                    <a:lnTo>
                      <a:pt x="10" y="325"/>
                    </a:lnTo>
                    <a:lnTo>
                      <a:pt x="14" y="319"/>
                    </a:lnTo>
                    <a:lnTo>
                      <a:pt x="18" y="314"/>
                    </a:lnTo>
                    <a:lnTo>
                      <a:pt x="23" y="308"/>
                    </a:lnTo>
                    <a:lnTo>
                      <a:pt x="27" y="304"/>
                    </a:lnTo>
                    <a:lnTo>
                      <a:pt x="33" y="298"/>
                    </a:lnTo>
                    <a:lnTo>
                      <a:pt x="38" y="293"/>
                    </a:lnTo>
                    <a:lnTo>
                      <a:pt x="42" y="287"/>
                    </a:lnTo>
                    <a:lnTo>
                      <a:pt x="48" y="281"/>
                    </a:lnTo>
                    <a:lnTo>
                      <a:pt x="54" y="276"/>
                    </a:lnTo>
                    <a:lnTo>
                      <a:pt x="59" y="272"/>
                    </a:lnTo>
                    <a:lnTo>
                      <a:pt x="65" y="266"/>
                    </a:lnTo>
                    <a:lnTo>
                      <a:pt x="71" y="260"/>
                    </a:lnTo>
                    <a:lnTo>
                      <a:pt x="77" y="255"/>
                    </a:lnTo>
                    <a:lnTo>
                      <a:pt x="82" y="249"/>
                    </a:lnTo>
                    <a:lnTo>
                      <a:pt x="88" y="245"/>
                    </a:lnTo>
                    <a:lnTo>
                      <a:pt x="92" y="239"/>
                    </a:lnTo>
                    <a:lnTo>
                      <a:pt x="97" y="234"/>
                    </a:lnTo>
                    <a:lnTo>
                      <a:pt x="101" y="228"/>
                    </a:lnTo>
                    <a:lnTo>
                      <a:pt x="107" y="222"/>
                    </a:lnTo>
                    <a:lnTo>
                      <a:pt x="111" y="217"/>
                    </a:lnTo>
                    <a:lnTo>
                      <a:pt x="115" y="211"/>
                    </a:lnTo>
                    <a:lnTo>
                      <a:pt x="116" y="205"/>
                    </a:lnTo>
                    <a:lnTo>
                      <a:pt x="120" y="199"/>
                    </a:lnTo>
                    <a:lnTo>
                      <a:pt x="122" y="194"/>
                    </a:lnTo>
                    <a:lnTo>
                      <a:pt x="126" y="186"/>
                    </a:lnTo>
                    <a:lnTo>
                      <a:pt x="126" y="180"/>
                    </a:lnTo>
                    <a:lnTo>
                      <a:pt x="128" y="173"/>
                    </a:lnTo>
                    <a:lnTo>
                      <a:pt x="130" y="167"/>
                    </a:lnTo>
                    <a:lnTo>
                      <a:pt x="130" y="163"/>
                    </a:lnTo>
                    <a:lnTo>
                      <a:pt x="132" y="158"/>
                    </a:lnTo>
                    <a:lnTo>
                      <a:pt x="134" y="154"/>
                    </a:lnTo>
                    <a:lnTo>
                      <a:pt x="135" y="142"/>
                    </a:lnTo>
                    <a:lnTo>
                      <a:pt x="137" y="135"/>
                    </a:lnTo>
                    <a:lnTo>
                      <a:pt x="137" y="129"/>
                    </a:lnTo>
                    <a:lnTo>
                      <a:pt x="137" y="123"/>
                    </a:lnTo>
                    <a:lnTo>
                      <a:pt x="137" y="118"/>
                    </a:lnTo>
                    <a:lnTo>
                      <a:pt x="137" y="112"/>
                    </a:lnTo>
                    <a:lnTo>
                      <a:pt x="137" y="108"/>
                    </a:lnTo>
                    <a:lnTo>
                      <a:pt x="137" y="102"/>
                    </a:lnTo>
                    <a:lnTo>
                      <a:pt x="137" y="97"/>
                    </a:lnTo>
                    <a:lnTo>
                      <a:pt x="137" y="93"/>
                    </a:lnTo>
                    <a:lnTo>
                      <a:pt x="135" y="87"/>
                    </a:lnTo>
                    <a:lnTo>
                      <a:pt x="135" y="82"/>
                    </a:lnTo>
                    <a:lnTo>
                      <a:pt x="134" y="76"/>
                    </a:lnTo>
                    <a:lnTo>
                      <a:pt x="134" y="70"/>
                    </a:lnTo>
                    <a:lnTo>
                      <a:pt x="130" y="61"/>
                    </a:lnTo>
                    <a:lnTo>
                      <a:pt x="126" y="51"/>
                    </a:lnTo>
                    <a:lnTo>
                      <a:pt x="122" y="42"/>
                    </a:lnTo>
                    <a:lnTo>
                      <a:pt x="116" y="32"/>
                    </a:lnTo>
                    <a:lnTo>
                      <a:pt x="113" y="25"/>
                    </a:lnTo>
                    <a:lnTo>
                      <a:pt x="107" y="17"/>
                    </a:lnTo>
                    <a:lnTo>
                      <a:pt x="113" y="13"/>
                    </a:lnTo>
                    <a:lnTo>
                      <a:pt x="116" y="9"/>
                    </a:lnTo>
                    <a:lnTo>
                      <a:pt x="122" y="4"/>
                    </a:lnTo>
                    <a:lnTo>
                      <a:pt x="128" y="0"/>
                    </a:lnTo>
                    <a:close/>
                  </a:path>
                </a:pathLst>
              </a:custGeom>
              <a:solidFill>
                <a:srgbClr val="000000"/>
              </a:solidFill>
              <a:ln w="9525">
                <a:noFill/>
                <a:round/>
                <a:headEnd/>
                <a:tailEnd/>
              </a:ln>
            </p:spPr>
            <p:txBody>
              <a:bodyPr/>
              <a:lstStyle/>
              <a:p>
                <a:endParaRPr lang="en-US"/>
              </a:p>
            </p:txBody>
          </p:sp>
          <p:sp>
            <p:nvSpPr>
              <p:cNvPr id="10360" name="Freeform 266"/>
              <p:cNvSpPr>
                <a:spLocks/>
              </p:cNvSpPr>
              <p:nvPr/>
            </p:nvSpPr>
            <p:spPr bwMode="auto">
              <a:xfrm>
                <a:off x="2066" y="2413"/>
                <a:ext cx="106" cy="62"/>
              </a:xfrm>
              <a:custGeom>
                <a:avLst/>
                <a:gdLst>
                  <a:gd name="T0" fmla="*/ 1 w 211"/>
                  <a:gd name="T1" fmla="*/ 0 h 123"/>
                  <a:gd name="T2" fmla="*/ 5 w 211"/>
                  <a:gd name="T3" fmla="*/ 0 h 123"/>
                  <a:gd name="T4" fmla="*/ 9 w 211"/>
                  <a:gd name="T5" fmla="*/ 0 h 123"/>
                  <a:gd name="T6" fmla="*/ 13 w 211"/>
                  <a:gd name="T7" fmla="*/ 0 h 123"/>
                  <a:gd name="T8" fmla="*/ 16 w 211"/>
                  <a:gd name="T9" fmla="*/ 2 h 123"/>
                  <a:gd name="T10" fmla="*/ 21 w 211"/>
                  <a:gd name="T11" fmla="*/ 2 h 123"/>
                  <a:gd name="T12" fmla="*/ 25 w 211"/>
                  <a:gd name="T13" fmla="*/ 4 h 123"/>
                  <a:gd name="T14" fmla="*/ 30 w 211"/>
                  <a:gd name="T15" fmla="*/ 5 h 123"/>
                  <a:gd name="T16" fmla="*/ 33 w 211"/>
                  <a:gd name="T17" fmla="*/ 7 h 123"/>
                  <a:gd name="T18" fmla="*/ 38 w 211"/>
                  <a:gd name="T19" fmla="*/ 8 h 123"/>
                  <a:gd name="T20" fmla="*/ 42 w 211"/>
                  <a:gd name="T21" fmla="*/ 10 h 123"/>
                  <a:gd name="T22" fmla="*/ 46 w 211"/>
                  <a:gd name="T23" fmla="*/ 12 h 123"/>
                  <a:gd name="T24" fmla="*/ 51 w 211"/>
                  <a:gd name="T25" fmla="*/ 14 h 123"/>
                  <a:gd name="T26" fmla="*/ 54 w 211"/>
                  <a:gd name="T27" fmla="*/ 16 h 123"/>
                  <a:gd name="T28" fmla="*/ 58 w 211"/>
                  <a:gd name="T29" fmla="*/ 19 h 123"/>
                  <a:gd name="T30" fmla="*/ 62 w 211"/>
                  <a:gd name="T31" fmla="*/ 21 h 123"/>
                  <a:gd name="T32" fmla="*/ 67 w 211"/>
                  <a:gd name="T33" fmla="*/ 24 h 123"/>
                  <a:gd name="T34" fmla="*/ 70 w 211"/>
                  <a:gd name="T35" fmla="*/ 27 h 123"/>
                  <a:gd name="T36" fmla="*/ 73 w 211"/>
                  <a:gd name="T37" fmla="*/ 29 h 123"/>
                  <a:gd name="T38" fmla="*/ 76 w 211"/>
                  <a:gd name="T39" fmla="*/ 32 h 123"/>
                  <a:gd name="T40" fmla="*/ 80 w 211"/>
                  <a:gd name="T41" fmla="*/ 34 h 123"/>
                  <a:gd name="T42" fmla="*/ 83 w 211"/>
                  <a:gd name="T43" fmla="*/ 36 h 123"/>
                  <a:gd name="T44" fmla="*/ 86 w 211"/>
                  <a:gd name="T45" fmla="*/ 39 h 123"/>
                  <a:gd name="T46" fmla="*/ 89 w 211"/>
                  <a:gd name="T47" fmla="*/ 42 h 123"/>
                  <a:gd name="T48" fmla="*/ 92 w 211"/>
                  <a:gd name="T49" fmla="*/ 45 h 123"/>
                  <a:gd name="T50" fmla="*/ 94 w 211"/>
                  <a:gd name="T51" fmla="*/ 47 h 123"/>
                  <a:gd name="T52" fmla="*/ 96 w 211"/>
                  <a:gd name="T53" fmla="*/ 50 h 123"/>
                  <a:gd name="T54" fmla="*/ 98 w 211"/>
                  <a:gd name="T55" fmla="*/ 52 h 123"/>
                  <a:gd name="T56" fmla="*/ 101 w 211"/>
                  <a:gd name="T57" fmla="*/ 53 h 123"/>
                  <a:gd name="T58" fmla="*/ 104 w 211"/>
                  <a:gd name="T59" fmla="*/ 58 h 123"/>
                  <a:gd name="T60" fmla="*/ 106 w 211"/>
                  <a:gd name="T61" fmla="*/ 62 h 123"/>
                  <a:gd name="T62" fmla="*/ 1 w 211"/>
                  <a:gd name="T63" fmla="*/ 17 h 123"/>
                  <a:gd name="T64" fmla="*/ 0 w 211"/>
                  <a:gd name="T65" fmla="*/ 14 h 123"/>
                  <a:gd name="T66" fmla="*/ 0 w 211"/>
                  <a:gd name="T67" fmla="*/ 13 h 123"/>
                  <a:gd name="T68" fmla="*/ 0 w 211"/>
                  <a:gd name="T69" fmla="*/ 10 h 123"/>
                  <a:gd name="T70" fmla="*/ 0 w 211"/>
                  <a:gd name="T71" fmla="*/ 7 h 123"/>
                  <a:gd name="T72" fmla="*/ 0 w 211"/>
                  <a:gd name="T73" fmla="*/ 5 h 123"/>
                  <a:gd name="T74" fmla="*/ 0 w 211"/>
                  <a:gd name="T75" fmla="*/ 2 h 123"/>
                  <a:gd name="T76" fmla="*/ 0 w 211"/>
                  <a:gd name="T77" fmla="*/ 0 h 123"/>
                  <a:gd name="T78" fmla="*/ 1 w 211"/>
                  <a:gd name="T79" fmla="*/ 0 h 123"/>
                  <a:gd name="T80" fmla="*/ 1 w 211"/>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1"/>
                  <a:gd name="T124" fmla="*/ 0 h 123"/>
                  <a:gd name="T125" fmla="*/ 211 w 211"/>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1" h="123">
                    <a:moveTo>
                      <a:pt x="2" y="0"/>
                    </a:moveTo>
                    <a:lnTo>
                      <a:pt x="9" y="0"/>
                    </a:lnTo>
                    <a:lnTo>
                      <a:pt x="17" y="0"/>
                    </a:lnTo>
                    <a:lnTo>
                      <a:pt x="25" y="0"/>
                    </a:lnTo>
                    <a:lnTo>
                      <a:pt x="32" y="4"/>
                    </a:lnTo>
                    <a:lnTo>
                      <a:pt x="42" y="4"/>
                    </a:lnTo>
                    <a:lnTo>
                      <a:pt x="49" y="7"/>
                    </a:lnTo>
                    <a:lnTo>
                      <a:pt x="59" y="9"/>
                    </a:lnTo>
                    <a:lnTo>
                      <a:pt x="66" y="13"/>
                    </a:lnTo>
                    <a:lnTo>
                      <a:pt x="76" y="15"/>
                    </a:lnTo>
                    <a:lnTo>
                      <a:pt x="84" y="19"/>
                    </a:lnTo>
                    <a:lnTo>
                      <a:pt x="91" y="23"/>
                    </a:lnTo>
                    <a:lnTo>
                      <a:pt x="101" y="28"/>
                    </a:lnTo>
                    <a:lnTo>
                      <a:pt x="108" y="32"/>
                    </a:lnTo>
                    <a:lnTo>
                      <a:pt x="116" y="38"/>
                    </a:lnTo>
                    <a:lnTo>
                      <a:pt x="124" y="42"/>
                    </a:lnTo>
                    <a:lnTo>
                      <a:pt x="133" y="47"/>
                    </a:lnTo>
                    <a:lnTo>
                      <a:pt x="139" y="53"/>
                    </a:lnTo>
                    <a:lnTo>
                      <a:pt x="146" y="57"/>
                    </a:lnTo>
                    <a:lnTo>
                      <a:pt x="152" y="63"/>
                    </a:lnTo>
                    <a:lnTo>
                      <a:pt x="160" y="68"/>
                    </a:lnTo>
                    <a:lnTo>
                      <a:pt x="165" y="72"/>
                    </a:lnTo>
                    <a:lnTo>
                      <a:pt x="171" y="78"/>
                    </a:lnTo>
                    <a:lnTo>
                      <a:pt x="177" y="84"/>
                    </a:lnTo>
                    <a:lnTo>
                      <a:pt x="184" y="89"/>
                    </a:lnTo>
                    <a:lnTo>
                      <a:pt x="188" y="93"/>
                    </a:lnTo>
                    <a:lnTo>
                      <a:pt x="192" y="99"/>
                    </a:lnTo>
                    <a:lnTo>
                      <a:pt x="196" y="103"/>
                    </a:lnTo>
                    <a:lnTo>
                      <a:pt x="201" y="106"/>
                    </a:lnTo>
                    <a:lnTo>
                      <a:pt x="207" y="116"/>
                    </a:lnTo>
                    <a:lnTo>
                      <a:pt x="211" y="123"/>
                    </a:lnTo>
                    <a:lnTo>
                      <a:pt x="2" y="34"/>
                    </a:lnTo>
                    <a:lnTo>
                      <a:pt x="0" y="28"/>
                    </a:lnTo>
                    <a:lnTo>
                      <a:pt x="0" y="25"/>
                    </a:lnTo>
                    <a:lnTo>
                      <a:pt x="0" y="19"/>
                    </a:lnTo>
                    <a:lnTo>
                      <a:pt x="0" y="13"/>
                    </a:lnTo>
                    <a:lnTo>
                      <a:pt x="0" y="9"/>
                    </a:lnTo>
                    <a:lnTo>
                      <a:pt x="0" y="4"/>
                    </a:lnTo>
                    <a:lnTo>
                      <a:pt x="0" y="0"/>
                    </a:lnTo>
                    <a:lnTo>
                      <a:pt x="2" y="0"/>
                    </a:lnTo>
                    <a:close/>
                  </a:path>
                </a:pathLst>
              </a:custGeom>
              <a:solidFill>
                <a:srgbClr val="000000"/>
              </a:solidFill>
              <a:ln w="9525">
                <a:noFill/>
                <a:round/>
                <a:headEnd/>
                <a:tailEnd/>
              </a:ln>
            </p:spPr>
            <p:txBody>
              <a:bodyPr/>
              <a:lstStyle/>
              <a:p>
                <a:endParaRPr lang="en-US"/>
              </a:p>
            </p:txBody>
          </p:sp>
          <p:sp>
            <p:nvSpPr>
              <p:cNvPr id="10361" name="Freeform 267"/>
              <p:cNvSpPr>
                <a:spLocks/>
              </p:cNvSpPr>
              <p:nvPr/>
            </p:nvSpPr>
            <p:spPr bwMode="auto">
              <a:xfrm>
                <a:off x="2307" y="2758"/>
                <a:ext cx="124" cy="94"/>
              </a:xfrm>
              <a:custGeom>
                <a:avLst/>
                <a:gdLst>
                  <a:gd name="T0" fmla="*/ 80 w 247"/>
                  <a:gd name="T1" fmla="*/ 69 h 188"/>
                  <a:gd name="T2" fmla="*/ 74 w 247"/>
                  <a:gd name="T3" fmla="*/ 73 h 188"/>
                  <a:gd name="T4" fmla="*/ 69 w 247"/>
                  <a:gd name="T5" fmla="*/ 77 h 188"/>
                  <a:gd name="T6" fmla="*/ 63 w 247"/>
                  <a:gd name="T7" fmla="*/ 81 h 188"/>
                  <a:gd name="T8" fmla="*/ 58 w 247"/>
                  <a:gd name="T9" fmla="*/ 84 h 188"/>
                  <a:gd name="T10" fmla="*/ 53 w 247"/>
                  <a:gd name="T11" fmla="*/ 86 h 188"/>
                  <a:gd name="T12" fmla="*/ 47 w 247"/>
                  <a:gd name="T13" fmla="*/ 89 h 188"/>
                  <a:gd name="T14" fmla="*/ 42 w 247"/>
                  <a:gd name="T15" fmla="*/ 91 h 188"/>
                  <a:gd name="T16" fmla="*/ 36 w 247"/>
                  <a:gd name="T17" fmla="*/ 93 h 188"/>
                  <a:gd name="T18" fmla="*/ 32 w 247"/>
                  <a:gd name="T19" fmla="*/ 94 h 188"/>
                  <a:gd name="T20" fmla="*/ 26 w 247"/>
                  <a:gd name="T21" fmla="*/ 94 h 188"/>
                  <a:gd name="T22" fmla="*/ 21 w 247"/>
                  <a:gd name="T23" fmla="*/ 94 h 188"/>
                  <a:gd name="T24" fmla="*/ 14 w 247"/>
                  <a:gd name="T25" fmla="*/ 94 h 188"/>
                  <a:gd name="T26" fmla="*/ 4 w 247"/>
                  <a:gd name="T27" fmla="*/ 94 h 188"/>
                  <a:gd name="T28" fmla="*/ 3 w 247"/>
                  <a:gd name="T29" fmla="*/ 92 h 188"/>
                  <a:gd name="T30" fmla="*/ 11 w 247"/>
                  <a:gd name="T31" fmla="*/ 86 h 188"/>
                  <a:gd name="T32" fmla="*/ 18 w 247"/>
                  <a:gd name="T33" fmla="*/ 81 h 188"/>
                  <a:gd name="T34" fmla="*/ 26 w 247"/>
                  <a:gd name="T35" fmla="*/ 76 h 188"/>
                  <a:gd name="T36" fmla="*/ 33 w 247"/>
                  <a:gd name="T37" fmla="*/ 72 h 188"/>
                  <a:gd name="T38" fmla="*/ 41 w 247"/>
                  <a:gd name="T39" fmla="*/ 67 h 188"/>
                  <a:gd name="T40" fmla="*/ 49 w 247"/>
                  <a:gd name="T41" fmla="*/ 61 h 188"/>
                  <a:gd name="T42" fmla="*/ 56 w 247"/>
                  <a:gd name="T43" fmla="*/ 56 h 188"/>
                  <a:gd name="T44" fmla="*/ 63 w 247"/>
                  <a:gd name="T45" fmla="*/ 51 h 188"/>
                  <a:gd name="T46" fmla="*/ 70 w 247"/>
                  <a:gd name="T47" fmla="*/ 46 h 188"/>
                  <a:gd name="T48" fmla="*/ 76 w 247"/>
                  <a:gd name="T49" fmla="*/ 41 h 188"/>
                  <a:gd name="T50" fmla="*/ 83 w 247"/>
                  <a:gd name="T51" fmla="*/ 36 h 188"/>
                  <a:gd name="T52" fmla="*/ 88 w 247"/>
                  <a:gd name="T53" fmla="*/ 30 h 188"/>
                  <a:gd name="T54" fmla="*/ 93 w 247"/>
                  <a:gd name="T55" fmla="*/ 26 h 188"/>
                  <a:gd name="T56" fmla="*/ 100 w 247"/>
                  <a:gd name="T57" fmla="*/ 18 h 188"/>
                  <a:gd name="T58" fmla="*/ 124 w 247"/>
                  <a:gd name="T59" fmla="*/ 0 h 188"/>
                  <a:gd name="T60" fmla="*/ 120 w 247"/>
                  <a:gd name="T61" fmla="*/ 10 h 188"/>
                  <a:gd name="T62" fmla="*/ 116 w 247"/>
                  <a:gd name="T63" fmla="*/ 17 h 188"/>
                  <a:gd name="T64" fmla="*/ 111 w 247"/>
                  <a:gd name="T65" fmla="*/ 26 h 188"/>
                  <a:gd name="T66" fmla="*/ 107 w 247"/>
                  <a:gd name="T67" fmla="*/ 35 h 188"/>
                  <a:gd name="T68" fmla="*/ 103 w 247"/>
                  <a:gd name="T69" fmla="*/ 40 h 188"/>
                  <a:gd name="T70" fmla="*/ 99 w 247"/>
                  <a:gd name="T71" fmla="*/ 46 h 188"/>
                  <a:gd name="T72" fmla="*/ 94 w 247"/>
                  <a:gd name="T73" fmla="*/ 51 h 188"/>
                  <a:gd name="T74" fmla="*/ 90 w 247"/>
                  <a:gd name="T75" fmla="*/ 57 h 188"/>
                  <a:gd name="T76" fmla="*/ 85 w 247"/>
                  <a:gd name="T77" fmla="*/ 63 h 188"/>
                  <a:gd name="T78" fmla="*/ 83 w 247"/>
                  <a:gd name="T79" fmla="*/ 66 h 1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7"/>
                  <a:gd name="T121" fmla="*/ 0 h 188"/>
                  <a:gd name="T122" fmla="*/ 247 w 247"/>
                  <a:gd name="T123" fmla="*/ 188 h 18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7" h="188">
                    <a:moveTo>
                      <a:pt x="165" y="131"/>
                    </a:moveTo>
                    <a:lnTo>
                      <a:pt x="160" y="137"/>
                    </a:lnTo>
                    <a:lnTo>
                      <a:pt x="154" y="141"/>
                    </a:lnTo>
                    <a:lnTo>
                      <a:pt x="148" y="145"/>
                    </a:lnTo>
                    <a:lnTo>
                      <a:pt x="143" y="150"/>
                    </a:lnTo>
                    <a:lnTo>
                      <a:pt x="137" y="154"/>
                    </a:lnTo>
                    <a:lnTo>
                      <a:pt x="131" y="158"/>
                    </a:lnTo>
                    <a:lnTo>
                      <a:pt x="125" y="162"/>
                    </a:lnTo>
                    <a:lnTo>
                      <a:pt x="120" y="166"/>
                    </a:lnTo>
                    <a:lnTo>
                      <a:pt x="116" y="168"/>
                    </a:lnTo>
                    <a:lnTo>
                      <a:pt x="110" y="169"/>
                    </a:lnTo>
                    <a:lnTo>
                      <a:pt x="105" y="171"/>
                    </a:lnTo>
                    <a:lnTo>
                      <a:pt x="99" y="175"/>
                    </a:lnTo>
                    <a:lnTo>
                      <a:pt x="93" y="177"/>
                    </a:lnTo>
                    <a:lnTo>
                      <a:pt x="89" y="179"/>
                    </a:lnTo>
                    <a:lnTo>
                      <a:pt x="84" y="181"/>
                    </a:lnTo>
                    <a:lnTo>
                      <a:pt x="78" y="183"/>
                    </a:lnTo>
                    <a:lnTo>
                      <a:pt x="72" y="185"/>
                    </a:lnTo>
                    <a:lnTo>
                      <a:pt x="66" y="185"/>
                    </a:lnTo>
                    <a:lnTo>
                      <a:pt x="63" y="187"/>
                    </a:lnTo>
                    <a:lnTo>
                      <a:pt x="57" y="187"/>
                    </a:lnTo>
                    <a:lnTo>
                      <a:pt x="51" y="187"/>
                    </a:lnTo>
                    <a:lnTo>
                      <a:pt x="47" y="188"/>
                    </a:lnTo>
                    <a:lnTo>
                      <a:pt x="42" y="188"/>
                    </a:lnTo>
                    <a:lnTo>
                      <a:pt x="36" y="188"/>
                    </a:lnTo>
                    <a:lnTo>
                      <a:pt x="27" y="188"/>
                    </a:lnTo>
                    <a:lnTo>
                      <a:pt x="17" y="188"/>
                    </a:lnTo>
                    <a:lnTo>
                      <a:pt x="8" y="188"/>
                    </a:lnTo>
                    <a:lnTo>
                      <a:pt x="0" y="188"/>
                    </a:lnTo>
                    <a:lnTo>
                      <a:pt x="6" y="183"/>
                    </a:lnTo>
                    <a:lnTo>
                      <a:pt x="13" y="177"/>
                    </a:lnTo>
                    <a:lnTo>
                      <a:pt x="21" y="171"/>
                    </a:lnTo>
                    <a:lnTo>
                      <a:pt x="28" y="168"/>
                    </a:lnTo>
                    <a:lnTo>
                      <a:pt x="36" y="162"/>
                    </a:lnTo>
                    <a:lnTo>
                      <a:pt x="44" y="158"/>
                    </a:lnTo>
                    <a:lnTo>
                      <a:pt x="51" y="152"/>
                    </a:lnTo>
                    <a:lnTo>
                      <a:pt x="59" y="149"/>
                    </a:lnTo>
                    <a:lnTo>
                      <a:pt x="66" y="143"/>
                    </a:lnTo>
                    <a:lnTo>
                      <a:pt x="74" y="139"/>
                    </a:lnTo>
                    <a:lnTo>
                      <a:pt x="82" y="133"/>
                    </a:lnTo>
                    <a:lnTo>
                      <a:pt x="89" y="128"/>
                    </a:lnTo>
                    <a:lnTo>
                      <a:pt x="97" y="122"/>
                    </a:lnTo>
                    <a:lnTo>
                      <a:pt x="105" y="118"/>
                    </a:lnTo>
                    <a:lnTo>
                      <a:pt x="112" y="112"/>
                    </a:lnTo>
                    <a:lnTo>
                      <a:pt x="120" y="109"/>
                    </a:lnTo>
                    <a:lnTo>
                      <a:pt x="125" y="103"/>
                    </a:lnTo>
                    <a:lnTo>
                      <a:pt x="133" y="97"/>
                    </a:lnTo>
                    <a:lnTo>
                      <a:pt x="139" y="91"/>
                    </a:lnTo>
                    <a:lnTo>
                      <a:pt x="146" y="86"/>
                    </a:lnTo>
                    <a:lnTo>
                      <a:pt x="152" y="82"/>
                    </a:lnTo>
                    <a:lnTo>
                      <a:pt x="158" y="76"/>
                    </a:lnTo>
                    <a:lnTo>
                      <a:pt x="165" y="71"/>
                    </a:lnTo>
                    <a:lnTo>
                      <a:pt x="171" y="67"/>
                    </a:lnTo>
                    <a:lnTo>
                      <a:pt x="175" y="61"/>
                    </a:lnTo>
                    <a:lnTo>
                      <a:pt x="181" y="55"/>
                    </a:lnTo>
                    <a:lnTo>
                      <a:pt x="186" y="52"/>
                    </a:lnTo>
                    <a:lnTo>
                      <a:pt x="192" y="46"/>
                    </a:lnTo>
                    <a:lnTo>
                      <a:pt x="200" y="36"/>
                    </a:lnTo>
                    <a:lnTo>
                      <a:pt x="209" y="27"/>
                    </a:lnTo>
                    <a:lnTo>
                      <a:pt x="247" y="0"/>
                    </a:lnTo>
                    <a:lnTo>
                      <a:pt x="241" y="14"/>
                    </a:lnTo>
                    <a:lnTo>
                      <a:pt x="240" y="19"/>
                    </a:lnTo>
                    <a:lnTo>
                      <a:pt x="236" y="27"/>
                    </a:lnTo>
                    <a:lnTo>
                      <a:pt x="232" y="34"/>
                    </a:lnTo>
                    <a:lnTo>
                      <a:pt x="228" y="44"/>
                    </a:lnTo>
                    <a:lnTo>
                      <a:pt x="222" y="53"/>
                    </a:lnTo>
                    <a:lnTo>
                      <a:pt x="217" y="63"/>
                    </a:lnTo>
                    <a:lnTo>
                      <a:pt x="213" y="69"/>
                    </a:lnTo>
                    <a:lnTo>
                      <a:pt x="209" y="74"/>
                    </a:lnTo>
                    <a:lnTo>
                      <a:pt x="205" y="80"/>
                    </a:lnTo>
                    <a:lnTo>
                      <a:pt x="201" y="86"/>
                    </a:lnTo>
                    <a:lnTo>
                      <a:pt x="198" y="91"/>
                    </a:lnTo>
                    <a:lnTo>
                      <a:pt x="192" y="97"/>
                    </a:lnTo>
                    <a:lnTo>
                      <a:pt x="188" y="103"/>
                    </a:lnTo>
                    <a:lnTo>
                      <a:pt x="184" y="109"/>
                    </a:lnTo>
                    <a:lnTo>
                      <a:pt x="179" y="114"/>
                    </a:lnTo>
                    <a:lnTo>
                      <a:pt x="175" y="120"/>
                    </a:lnTo>
                    <a:lnTo>
                      <a:pt x="169" y="126"/>
                    </a:lnTo>
                    <a:lnTo>
                      <a:pt x="165" y="131"/>
                    </a:lnTo>
                    <a:close/>
                  </a:path>
                </a:pathLst>
              </a:custGeom>
              <a:solidFill>
                <a:srgbClr val="000000"/>
              </a:solidFill>
              <a:ln w="9525">
                <a:noFill/>
                <a:round/>
                <a:headEnd/>
                <a:tailEnd/>
              </a:ln>
            </p:spPr>
            <p:txBody>
              <a:bodyPr/>
              <a:lstStyle/>
              <a:p>
                <a:endParaRPr lang="en-US"/>
              </a:p>
            </p:txBody>
          </p:sp>
          <p:sp>
            <p:nvSpPr>
              <p:cNvPr id="10362" name="Freeform 268"/>
              <p:cNvSpPr>
                <a:spLocks/>
              </p:cNvSpPr>
              <p:nvPr/>
            </p:nvSpPr>
            <p:spPr bwMode="auto">
              <a:xfrm>
                <a:off x="2387" y="2381"/>
                <a:ext cx="19" cy="85"/>
              </a:xfrm>
              <a:custGeom>
                <a:avLst/>
                <a:gdLst>
                  <a:gd name="T0" fmla="*/ 10 w 38"/>
                  <a:gd name="T1" fmla="*/ 0 h 169"/>
                  <a:gd name="T2" fmla="*/ 19 w 38"/>
                  <a:gd name="T3" fmla="*/ 82 h 169"/>
                  <a:gd name="T4" fmla="*/ 3 w 38"/>
                  <a:gd name="T5" fmla="*/ 85 h 169"/>
                  <a:gd name="T6" fmla="*/ 2 w 38"/>
                  <a:gd name="T7" fmla="*/ 80 h 169"/>
                  <a:gd name="T8" fmla="*/ 1 w 38"/>
                  <a:gd name="T9" fmla="*/ 75 h 169"/>
                  <a:gd name="T10" fmla="*/ 1 w 38"/>
                  <a:gd name="T11" fmla="*/ 73 h 169"/>
                  <a:gd name="T12" fmla="*/ 1 w 38"/>
                  <a:gd name="T13" fmla="*/ 71 h 169"/>
                  <a:gd name="T14" fmla="*/ 1 w 38"/>
                  <a:gd name="T15" fmla="*/ 68 h 169"/>
                  <a:gd name="T16" fmla="*/ 1 w 38"/>
                  <a:gd name="T17" fmla="*/ 66 h 169"/>
                  <a:gd name="T18" fmla="*/ 0 w 38"/>
                  <a:gd name="T19" fmla="*/ 63 h 169"/>
                  <a:gd name="T20" fmla="*/ 0 w 38"/>
                  <a:gd name="T21" fmla="*/ 60 h 169"/>
                  <a:gd name="T22" fmla="*/ 0 w 38"/>
                  <a:gd name="T23" fmla="*/ 57 h 169"/>
                  <a:gd name="T24" fmla="*/ 0 w 38"/>
                  <a:gd name="T25" fmla="*/ 55 h 169"/>
                  <a:gd name="T26" fmla="*/ 0 w 38"/>
                  <a:gd name="T27" fmla="*/ 52 h 169"/>
                  <a:gd name="T28" fmla="*/ 1 w 38"/>
                  <a:gd name="T29" fmla="*/ 49 h 169"/>
                  <a:gd name="T30" fmla="*/ 1 w 38"/>
                  <a:gd name="T31" fmla="*/ 46 h 169"/>
                  <a:gd name="T32" fmla="*/ 1 w 38"/>
                  <a:gd name="T33" fmla="*/ 43 h 169"/>
                  <a:gd name="T34" fmla="*/ 1 w 38"/>
                  <a:gd name="T35" fmla="*/ 40 h 169"/>
                  <a:gd name="T36" fmla="*/ 1 w 38"/>
                  <a:gd name="T37" fmla="*/ 37 h 169"/>
                  <a:gd name="T38" fmla="*/ 2 w 38"/>
                  <a:gd name="T39" fmla="*/ 35 h 169"/>
                  <a:gd name="T40" fmla="*/ 2 w 38"/>
                  <a:gd name="T41" fmla="*/ 32 h 169"/>
                  <a:gd name="T42" fmla="*/ 3 w 38"/>
                  <a:gd name="T43" fmla="*/ 29 h 169"/>
                  <a:gd name="T44" fmla="*/ 3 w 38"/>
                  <a:gd name="T45" fmla="*/ 26 h 169"/>
                  <a:gd name="T46" fmla="*/ 5 w 38"/>
                  <a:gd name="T47" fmla="*/ 24 h 169"/>
                  <a:gd name="T48" fmla="*/ 5 w 38"/>
                  <a:gd name="T49" fmla="*/ 21 h 169"/>
                  <a:gd name="T50" fmla="*/ 5 w 38"/>
                  <a:gd name="T51" fmla="*/ 18 h 169"/>
                  <a:gd name="T52" fmla="*/ 6 w 38"/>
                  <a:gd name="T53" fmla="*/ 16 h 169"/>
                  <a:gd name="T54" fmla="*/ 6 w 38"/>
                  <a:gd name="T55" fmla="*/ 13 h 169"/>
                  <a:gd name="T56" fmla="*/ 7 w 38"/>
                  <a:gd name="T57" fmla="*/ 10 h 169"/>
                  <a:gd name="T58" fmla="*/ 10 w 38"/>
                  <a:gd name="T59" fmla="*/ 5 h 169"/>
                  <a:gd name="T60" fmla="*/ 10 w 38"/>
                  <a:gd name="T61" fmla="*/ 0 h 169"/>
                  <a:gd name="T62" fmla="*/ 10 w 38"/>
                  <a:gd name="T63" fmla="*/ 0 h 1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169"/>
                  <a:gd name="T98" fmla="*/ 38 w 38"/>
                  <a:gd name="T99" fmla="*/ 169 h 1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169">
                    <a:moveTo>
                      <a:pt x="21" y="0"/>
                    </a:moveTo>
                    <a:lnTo>
                      <a:pt x="38" y="164"/>
                    </a:lnTo>
                    <a:lnTo>
                      <a:pt x="7" y="169"/>
                    </a:lnTo>
                    <a:lnTo>
                      <a:pt x="5" y="160"/>
                    </a:lnTo>
                    <a:lnTo>
                      <a:pt x="3" y="150"/>
                    </a:lnTo>
                    <a:lnTo>
                      <a:pt x="2" y="145"/>
                    </a:lnTo>
                    <a:lnTo>
                      <a:pt x="2" y="141"/>
                    </a:lnTo>
                    <a:lnTo>
                      <a:pt x="2" y="135"/>
                    </a:lnTo>
                    <a:lnTo>
                      <a:pt x="2" y="131"/>
                    </a:lnTo>
                    <a:lnTo>
                      <a:pt x="0" y="126"/>
                    </a:lnTo>
                    <a:lnTo>
                      <a:pt x="0" y="120"/>
                    </a:lnTo>
                    <a:lnTo>
                      <a:pt x="0" y="114"/>
                    </a:lnTo>
                    <a:lnTo>
                      <a:pt x="0" y="109"/>
                    </a:lnTo>
                    <a:lnTo>
                      <a:pt x="0" y="103"/>
                    </a:lnTo>
                    <a:lnTo>
                      <a:pt x="2" y="97"/>
                    </a:lnTo>
                    <a:lnTo>
                      <a:pt x="2" y="91"/>
                    </a:lnTo>
                    <a:lnTo>
                      <a:pt x="3" y="86"/>
                    </a:lnTo>
                    <a:lnTo>
                      <a:pt x="3" y="80"/>
                    </a:lnTo>
                    <a:lnTo>
                      <a:pt x="3" y="74"/>
                    </a:lnTo>
                    <a:lnTo>
                      <a:pt x="5" y="69"/>
                    </a:lnTo>
                    <a:lnTo>
                      <a:pt x="5" y="63"/>
                    </a:lnTo>
                    <a:lnTo>
                      <a:pt x="7" y="57"/>
                    </a:lnTo>
                    <a:lnTo>
                      <a:pt x="7" y="52"/>
                    </a:lnTo>
                    <a:lnTo>
                      <a:pt x="9" y="48"/>
                    </a:lnTo>
                    <a:lnTo>
                      <a:pt x="11" y="42"/>
                    </a:lnTo>
                    <a:lnTo>
                      <a:pt x="11" y="36"/>
                    </a:lnTo>
                    <a:lnTo>
                      <a:pt x="13" y="31"/>
                    </a:lnTo>
                    <a:lnTo>
                      <a:pt x="13" y="25"/>
                    </a:lnTo>
                    <a:lnTo>
                      <a:pt x="15" y="19"/>
                    </a:lnTo>
                    <a:lnTo>
                      <a:pt x="19" y="10"/>
                    </a:lnTo>
                    <a:lnTo>
                      <a:pt x="21" y="0"/>
                    </a:lnTo>
                    <a:close/>
                  </a:path>
                </a:pathLst>
              </a:custGeom>
              <a:solidFill>
                <a:srgbClr val="000000"/>
              </a:solidFill>
              <a:ln w="9525">
                <a:noFill/>
                <a:round/>
                <a:headEnd/>
                <a:tailEnd/>
              </a:ln>
            </p:spPr>
            <p:txBody>
              <a:bodyPr/>
              <a:lstStyle/>
              <a:p>
                <a:endParaRPr lang="en-US"/>
              </a:p>
            </p:txBody>
          </p:sp>
          <p:sp>
            <p:nvSpPr>
              <p:cNvPr id="10363" name="Freeform 269"/>
              <p:cNvSpPr>
                <a:spLocks/>
              </p:cNvSpPr>
              <p:nvPr/>
            </p:nvSpPr>
            <p:spPr bwMode="auto">
              <a:xfrm>
                <a:off x="2310" y="2183"/>
                <a:ext cx="96" cy="33"/>
              </a:xfrm>
              <a:custGeom>
                <a:avLst/>
                <a:gdLst>
                  <a:gd name="T0" fmla="*/ 16 w 192"/>
                  <a:gd name="T1" fmla="*/ 8 h 64"/>
                  <a:gd name="T2" fmla="*/ 96 w 192"/>
                  <a:gd name="T3" fmla="*/ 0 h 64"/>
                  <a:gd name="T4" fmla="*/ 94 w 192"/>
                  <a:gd name="T5" fmla="*/ 1 h 64"/>
                  <a:gd name="T6" fmla="*/ 91 w 192"/>
                  <a:gd name="T7" fmla="*/ 2 h 64"/>
                  <a:gd name="T8" fmla="*/ 88 w 192"/>
                  <a:gd name="T9" fmla="*/ 3 h 64"/>
                  <a:gd name="T10" fmla="*/ 86 w 192"/>
                  <a:gd name="T11" fmla="*/ 5 h 64"/>
                  <a:gd name="T12" fmla="*/ 83 w 192"/>
                  <a:gd name="T13" fmla="*/ 6 h 64"/>
                  <a:gd name="T14" fmla="*/ 80 w 192"/>
                  <a:gd name="T15" fmla="*/ 7 h 64"/>
                  <a:gd name="T16" fmla="*/ 77 w 192"/>
                  <a:gd name="T17" fmla="*/ 8 h 64"/>
                  <a:gd name="T18" fmla="*/ 74 w 192"/>
                  <a:gd name="T19" fmla="*/ 9 h 64"/>
                  <a:gd name="T20" fmla="*/ 70 w 192"/>
                  <a:gd name="T21" fmla="*/ 10 h 64"/>
                  <a:gd name="T22" fmla="*/ 68 w 192"/>
                  <a:gd name="T23" fmla="*/ 11 h 64"/>
                  <a:gd name="T24" fmla="*/ 65 w 192"/>
                  <a:gd name="T25" fmla="*/ 11 h 64"/>
                  <a:gd name="T26" fmla="*/ 60 w 192"/>
                  <a:gd name="T27" fmla="*/ 12 h 64"/>
                  <a:gd name="T28" fmla="*/ 57 w 192"/>
                  <a:gd name="T29" fmla="*/ 12 h 64"/>
                  <a:gd name="T30" fmla="*/ 54 w 192"/>
                  <a:gd name="T31" fmla="*/ 13 h 64"/>
                  <a:gd name="T32" fmla="*/ 51 w 192"/>
                  <a:gd name="T33" fmla="*/ 13 h 64"/>
                  <a:gd name="T34" fmla="*/ 48 w 192"/>
                  <a:gd name="T35" fmla="*/ 15 h 64"/>
                  <a:gd name="T36" fmla="*/ 44 w 192"/>
                  <a:gd name="T37" fmla="*/ 15 h 64"/>
                  <a:gd name="T38" fmla="*/ 41 w 192"/>
                  <a:gd name="T39" fmla="*/ 17 h 64"/>
                  <a:gd name="T40" fmla="*/ 37 w 192"/>
                  <a:gd name="T41" fmla="*/ 18 h 64"/>
                  <a:gd name="T42" fmla="*/ 34 w 192"/>
                  <a:gd name="T43" fmla="*/ 19 h 64"/>
                  <a:gd name="T44" fmla="*/ 30 w 192"/>
                  <a:gd name="T45" fmla="*/ 19 h 64"/>
                  <a:gd name="T46" fmla="*/ 27 w 192"/>
                  <a:gd name="T47" fmla="*/ 20 h 64"/>
                  <a:gd name="T48" fmla="*/ 24 w 192"/>
                  <a:gd name="T49" fmla="*/ 21 h 64"/>
                  <a:gd name="T50" fmla="*/ 21 w 192"/>
                  <a:gd name="T51" fmla="*/ 22 h 64"/>
                  <a:gd name="T52" fmla="*/ 18 w 192"/>
                  <a:gd name="T53" fmla="*/ 23 h 64"/>
                  <a:gd name="T54" fmla="*/ 15 w 192"/>
                  <a:gd name="T55" fmla="*/ 24 h 64"/>
                  <a:gd name="T56" fmla="*/ 12 w 192"/>
                  <a:gd name="T57" fmla="*/ 25 h 64"/>
                  <a:gd name="T58" fmla="*/ 10 w 192"/>
                  <a:gd name="T59" fmla="*/ 27 h 64"/>
                  <a:gd name="T60" fmla="*/ 6 w 192"/>
                  <a:gd name="T61" fmla="*/ 28 h 64"/>
                  <a:gd name="T62" fmla="*/ 3 w 192"/>
                  <a:gd name="T63" fmla="*/ 29 h 64"/>
                  <a:gd name="T64" fmla="*/ 2 w 192"/>
                  <a:gd name="T65" fmla="*/ 31 h 64"/>
                  <a:gd name="T66" fmla="*/ 0 w 192"/>
                  <a:gd name="T67" fmla="*/ 33 h 64"/>
                  <a:gd name="T68" fmla="*/ 16 w 192"/>
                  <a:gd name="T69" fmla="*/ 8 h 64"/>
                  <a:gd name="T70" fmla="*/ 16 w 192"/>
                  <a:gd name="T71" fmla="*/ 8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2"/>
                  <a:gd name="T109" fmla="*/ 0 h 64"/>
                  <a:gd name="T110" fmla="*/ 192 w 192"/>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2" h="64">
                    <a:moveTo>
                      <a:pt x="32" y="15"/>
                    </a:moveTo>
                    <a:lnTo>
                      <a:pt x="192" y="0"/>
                    </a:lnTo>
                    <a:lnTo>
                      <a:pt x="188" y="2"/>
                    </a:lnTo>
                    <a:lnTo>
                      <a:pt x="182" y="4"/>
                    </a:lnTo>
                    <a:lnTo>
                      <a:pt x="176" y="5"/>
                    </a:lnTo>
                    <a:lnTo>
                      <a:pt x="171" y="9"/>
                    </a:lnTo>
                    <a:lnTo>
                      <a:pt x="165" y="11"/>
                    </a:lnTo>
                    <a:lnTo>
                      <a:pt x="159" y="13"/>
                    </a:lnTo>
                    <a:lnTo>
                      <a:pt x="154" y="15"/>
                    </a:lnTo>
                    <a:lnTo>
                      <a:pt x="148" y="17"/>
                    </a:lnTo>
                    <a:lnTo>
                      <a:pt x="140" y="19"/>
                    </a:lnTo>
                    <a:lnTo>
                      <a:pt x="135" y="21"/>
                    </a:lnTo>
                    <a:lnTo>
                      <a:pt x="129" y="21"/>
                    </a:lnTo>
                    <a:lnTo>
                      <a:pt x="121" y="24"/>
                    </a:lnTo>
                    <a:lnTo>
                      <a:pt x="114" y="24"/>
                    </a:lnTo>
                    <a:lnTo>
                      <a:pt x="108" y="26"/>
                    </a:lnTo>
                    <a:lnTo>
                      <a:pt x="102" y="26"/>
                    </a:lnTo>
                    <a:lnTo>
                      <a:pt x="95" y="30"/>
                    </a:lnTo>
                    <a:lnTo>
                      <a:pt x="87" y="30"/>
                    </a:lnTo>
                    <a:lnTo>
                      <a:pt x="81" y="32"/>
                    </a:lnTo>
                    <a:lnTo>
                      <a:pt x="74" y="34"/>
                    </a:lnTo>
                    <a:lnTo>
                      <a:pt x="68" y="36"/>
                    </a:lnTo>
                    <a:lnTo>
                      <a:pt x="60" y="36"/>
                    </a:lnTo>
                    <a:lnTo>
                      <a:pt x="55" y="38"/>
                    </a:lnTo>
                    <a:lnTo>
                      <a:pt x="47" y="40"/>
                    </a:lnTo>
                    <a:lnTo>
                      <a:pt x="41" y="43"/>
                    </a:lnTo>
                    <a:lnTo>
                      <a:pt x="36" y="45"/>
                    </a:lnTo>
                    <a:lnTo>
                      <a:pt x="30" y="47"/>
                    </a:lnTo>
                    <a:lnTo>
                      <a:pt x="24" y="49"/>
                    </a:lnTo>
                    <a:lnTo>
                      <a:pt x="19" y="53"/>
                    </a:lnTo>
                    <a:lnTo>
                      <a:pt x="13" y="55"/>
                    </a:lnTo>
                    <a:lnTo>
                      <a:pt x="7" y="57"/>
                    </a:lnTo>
                    <a:lnTo>
                      <a:pt x="3" y="61"/>
                    </a:lnTo>
                    <a:lnTo>
                      <a:pt x="0" y="64"/>
                    </a:lnTo>
                    <a:lnTo>
                      <a:pt x="32" y="15"/>
                    </a:lnTo>
                    <a:close/>
                  </a:path>
                </a:pathLst>
              </a:custGeom>
              <a:solidFill>
                <a:srgbClr val="000000"/>
              </a:solidFill>
              <a:ln w="9525">
                <a:noFill/>
                <a:round/>
                <a:headEnd/>
                <a:tailEnd/>
              </a:ln>
            </p:spPr>
            <p:txBody>
              <a:bodyPr/>
              <a:lstStyle/>
              <a:p>
                <a:endParaRPr lang="en-US"/>
              </a:p>
            </p:txBody>
          </p:sp>
          <p:sp>
            <p:nvSpPr>
              <p:cNvPr id="10364" name="Freeform 270"/>
              <p:cNvSpPr>
                <a:spLocks/>
              </p:cNvSpPr>
              <p:nvPr/>
            </p:nvSpPr>
            <p:spPr bwMode="auto">
              <a:xfrm>
                <a:off x="1648" y="2419"/>
                <a:ext cx="167" cy="172"/>
              </a:xfrm>
              <a:custGeom>
                <a:avLst/>
                <a:gdLst>
                  <a:gd name="T0" fmla="*/ 124 w 335"/>
                  <a:gd name="T1" fmla="*/ 48 h 344"/>
                  <a:gd name="T2" fmla="*/ 66 w 335"/>
                  <a:gd name="T3" fmla="*/ 170 h 344"/>
                  <a:gd name="T4" fmla="*/ 61 w 335"/>
                  <a:gd name="T5" fmla="*/ 172 h 344"/>
                  <a:gd name="T6" fmla="*/ 55 w 335"/>
                  <a:gd name="T7" fmla="*/ 172 h 344"/>
                  <a:gd name="T8" fmla="*/ 49 w 335"/>
                  <a:gd name="T9" fmla="*/ 172 h 344"/>
                  <a:gd name="T10" fmla="*/ 44 w 335"/>
                  <a:gd name="T11" fmla="*/ 170 h 344"/>
                  <a:gd name="T12" fmla="*/ 38 w 335"/>
                  <a:gd name="T13" fmla="*/ 167 h 344"/>
                  <a:gd name="T14" fmla="*/ 32 w 335"/>
                  <a:gd name="T15" fmla="*/ 163 h 344"/>
                  <a:gd name="T16" fmla="*/ 27 w 335"/>
                  <a:gd name="T17" fmla="*/ 158 h 344"/>
                  <a:gd name="T18" fmla="*/ 23 w 335"/>
                  <a:gd name="T19" fmla="*/ 153 h 344"/>
                  <a:gd name="T20" fmla="*/ 17 w 335"/>
                  <a:gd name="T21" fmla="*/ 148 h 344"/>
                  <a:gd name="T22" fmla="*/ 13 w 335"/>
                  <a:gd name="T23" fmla="*/ 141 h 344"/>
                  <a:gd name="T24" fmla="*/ 8 w 335"/>
                  <a:gd name="T25" fmla="*/ 134 h 344"/>
                  <a:gd name="T26" fmla="*/ 6 w 335"/>
                  <a:gd name="T27" fmla="*/ 127 h 344"/>
                  <a:gd name="T28" fmla="*/ 3 w 335"/>
                  <a:gd name="T29" fmla="*/ 121 h 344"/>
                  <a:gd name="T30" fmla="*/ 1 w 335"/>
                  <a:gd name="T31" fmla="*/ 114 h 344"/>
                  <a:gd name="T32" fmla="*/ 0 w 335"/>
                  <a:gd name="T33" fmla="*/ 106 h 344"/>
                  <a:gd name="T34" fmla="*/ 1 w 335"/>
                  <a:gd name="T35" fmla="*/ 101 h 344"/>
                  <a:gd name="T36" fmla="*/ 1 w 335"/>
                  <a:gd name="T37" fmla="*/ 95 h 344"/>
                  <a:gd name="T38" fmla="*/ 2 w 335"/>
                  <a:gd name="T39" fmla="*/ 89 h 344"/>
                  <a:gd name="T40" fmla="*/ 8 w 335"/>
                  <a:gd name="T41" fmla="*/ 82 h 344"/>
                  <a:gd name="T42" fmla="*/ 15 w 335"/>
                  <a:gd name="T43" fmla="*/ 76 h 344"/>
                  <a:gd name="T44" fmla="*/ 20 w 335"/>
                  <a:gd name="T45" fmla="*/ 75 h 344"/>
                  <a:gd name="T46" fmla="*/ 26 w 335"/>
                  <a:gd name="T47" fmla="*/ 74 h 344"/>
                  <a:gd name="T48" fmla="*/ 29 w 335"/>
                  <a:gd name="T49" fmla="*/ 72 h 344"/>
                  <a:gd name="T50" fmla="*/ 35 w 335"/>
                  <a:gd name="T51" fmla="*/ 71 h 344"/>
                  <a:gd name="T52" fmla="*/ 41 w 335"/>
                  <a:gd name="T53" fmla="*/ 69 h 344"/>
                  <a:gd name="T54" fmla="*/ 46 w 335"/>
                  <a:gd name="T55" fmla="*/ 68 h 344"/>
                  <a:gd name="T56" fmla="*/ 51 w 335"/>
                  <a:gd name="T57" fmla="*/ 66 h 344"/>
                  <a:gd name="T58" fmla="*/ 56 w 335"/>
                  <a:gd name="T59" fmla="*/ 64 h 344"/>
                  <a:gd name="T60" fmla="*/ 66 w 335"/>
                  <a:gd name="T61" fmla="*/ 59 h 344"/>
                  <a:gd name="T62" fmla="*/ 72 w 335"/>
                  <a:gd name="T63" fmla="*/ 56 h 344"/>
                  <a:gd name="T64" fmla="*/ 79 w 335"/>
                  <a:gd name="T65" fmla="*/ 53 h 344"/>
                  <a:gd name="T66" fmla="*/ 85 w 335"/>
                  <a:gd name="T67" fmla="*/ 49 h 344"/>
                  <a:gd name="T68" fmla="*/ 91 w 335"/>
                  <a:gd name="T69" fmla="*/ 46 h 344"/>
                  <a:gd name="T70" fmla="*/ 97 w 335"/>
                  <a:gd name="T71" fmla="*/ 42 h 344"/>
                  <a:gd name="T72" fmla="*/ 104 w 335"/>
                  <a:gd name="T73" fmla="*/ 37 h 344"/>
                  <a:gd name="T74" fmla="*/ 110 w 335"/>
                  <a:gd name="T75" fmla="*/ 34 h 344"/>
                  <a:gd name="T76" fmla="*/ 117 w 335"/>
                  <a:gd name="T77" fmla="*/ 28 h 344"/>
                  <a:gd name="T78" fmla="*/ 123 w 335"/>
                  <a:gd name="T79" fmla="*/ 25 h 344"/>
                  <a:gd name="T80" fmla="*/ 129 w 335"/>
                  <a:gd name="T81" fmla="*/ 20 h 344"/>
                  <a:gd name="T82" fmla="*/ 135 w 335"/>
                  <a:gd name="T83" fmla="*/ 17 h 344"/>
                  <a:gd name="T84" fmla="*/ 142 w 335"/>
                  <a:gd name="T85" fmla="*/ 12 h 344"/>
                  <a:gd name="T86" fmla="*/ 147 w 335"/>
                  <a:gd name="T87" fmla="*/ 9 h 344"/>
                  <a:gd name="T88" fmla="*/ 154 w 335"/>
                  <a:gd name="T89" fmla="*/ 5 h 344"/>
                  <a:gd name="T90" fmla="*/ 161 w 335"/>
                  <a:gd name="T91" fmla="*/ 2 h 344"/>
                  <a:gd name="T92" fmla="*/ 167 w 335"/>
                  <a:gd name="T93" fmla="*/ 0 h 3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5"/>
                  <a:gd name="T142" fmla="*/ 0 h 344"/>
                  <a:gd name="T143" fmla="*/ 335 w 335"/>
                  <a:gd name="T144" fmla="*/ 344 h 3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5" h="344">
                    <a:moveTo>
                      <a:pt x="335" y="0"/>
                    </a:moveTo>
                    <a:lnTo>
                      <a:pt x="248" y="97"/>
                    </a:lnTo>
                    <a:lnTo>
                      <a:pt x="48" y="213"/>
                    </a:lnTo>
                    <a:lnTo>
                      <a:pt x="133" y="339"/>
                    </a:lnTo>
                    <a:lnTo>
                      <a:pt x="128" y="341"/>
                    </a:lnTo>
                    <a:lnTo>
                      <a:pt x="122" y="343"/>
                    </a:lnTo>
                    <a:lnTo>
                      <a:pt x="116" y="343"/>
                    </a:lnTo>
                    <a:lnTo>
                      <a:pt x="111" y="344"/>
                    </a:lnTo>
                    <a:lnTo>
                      <a:pt x="105" y="343"/>
                    </a:lnTo>
                    <a:lnTo>
                      <a:pt x="99" y="343"/>
                    </a:lnTo>
                    <a:lnTo>
                      <a:pt x="94" y="341"/>
                    </a:lnTo>
                    <a:lnTo>
                      <a:pt x="88" y="339"/>
                    </a:lnTo>
                    <a:lnTo>
                      <a:pt x="82" y="337"/>
                    </a:lnTo>
                    <a:lnTo>
                      <a:pt x="76" y="333"/>
                    </a:lnTo>
                    <a:lnTo>
                      <a:pt x="71" y="329"/>
                    </a:lnTo>
                    <a:lnTo>
                      <a:pt x="65" y="325"/>
                    </a:lnTo>
                    <a:lnTo>
                      <a:pt x="59" y="322"/>
                    </a:lnTo>
                    <a:lnTo>
                      <a:pt x="55" y="316"/>
                    </a:lnTo>
                    <a:lnTo>
                      <a:pt x="50" y="310"/>
                    </a:lnTo>
                    <a:lnTo>
                      <a:pt x="46" y="306"/>
                    </a:lnTo>
                    <a:lnTo>
                      <a:pt x="40" y="301"/>
                    </a:lnTo>
                    <a:lnTo>
                      <a:pt x="35" y="295"/>
                    </a:lnTo>
                    <a:lnTo>
                      <a:pt x="29" y="287"/>
                    </a:lnTo>
                    <a:lnTo>
                      <a:pt x="27" y="282"/>
                    </a:lnTo>
                    <a:lnTo>
                      <a:pt x="21" y="274"/>
                    </a:lnTo>
                    <a:lnTo>
                      <a:pt x="17" y="268"/>
                    </a:lnTo>
                    <a:lnTo>
                      <a:pt x="16" y="261"/>
                    </a:lnTo>
                    <a:lnTo>
                      <a:pt x="12" y="255"/>
                    </a:lnTo>
                    <a:lnTo>
                      <a:pt x="10" y="247"/>
                    </a:lnTo>
                    <a:lnTo>
                      <a:pt x="6" y="242"/>
                    </a:lnTo>
                    <a:lnTo>
                      <a:pt x="4" y="234"/>
                    </a:lnTo>
                    <a:lnTo>
                      <a:pt x="2" y="228"/>
                    </a:lnTo>
                    <a:lnTo>
                      <a:pt x="2" y="221"/>
                    </a:lnTo>
                    <a:lnTo>
                      <a:pt x="0" y="213"/>
                    </a:lnTo>
                    <a:lnTo>
                      <a:pt x="0" y="208"/>
                    </a:lnTo>
                    <a:lnTo>
                      <a:pt x="2" y="202"/>
                    </a:lnTo>
                    <a:lnTo>
                      <a:pt x="2" y="196"/>
                    </a:lnTo>
                    <a:lnTo>
                      <a:pt x="2" y="190"/>
                    </a:lnTo>
                    <a:lnTo>
                      <a:pt x="2" y="185"/>
                    </a:lnTo>
                    <a:lnTo>
                      <a:pt x="4" y="179"/>
                    </a:lnTo>
                    <a:lnTo>
                      <a:pt x="10" y="170"/>
                    </a:lnTo>
                    <a:lnTo>
                      <a:pt x="16" y="164"/>
                    </a:lnTo>
                    <a:lnTo>
                      <a:pt x="23" y="158"/>
                    </a:lnTo>
                    <a:lnTo>
                      <a:pt x="31" y="152"/>
                    </a:lnTo>
                    <a:lnTo>
                      <a:pt x="35" y="151"/>
                    </a:lnTo>
                    <a:lnTo>
                      <a:pt x="40" y="149"/>
                    </a:lnTo>
                    <a:lnTo>
                      <a:pt x="46" y="147"/>
                    </a:lnTo>
                    <a:lnTo>
                      <a:pt x="52" y="147"/>
                    </a:lnTo>
                    <a:lnTo>
                      <a:pt x="55" y="143"/>
                    </a:lnTo>
                    <a:lnTo>
                      <a:pt x="59" y="143"/>
                    </a:lnTo>
                    <a:lnTo>
                      <a:pt x="65" y="141"/>
                    </a:lnTo>
                    <a:lnTo>
                      <a:pt x="71" y="141"/>
                    </a:lnTo>
                    <a:lnTo>
                      <a:pt x="76" y="139"/>
                    </a:lnTo>
                    <a:lnTo>
                      <a:pt x="82" y="137"/>
                    </a:lnTo>
                    <a:lnTo>
                      <a:pt x="86" y="135"/>
                    </a:lnTo>
                    <a:lnTo>
                      <a:pt x="92" y="135"/>
                    </a:lnTo>
                    <a:lnTo>
                      <a:pt x="97" y="133"/>
                    </a:lnTo>
                    <a:lnTo>
                      <a:pt x="103" y="131"/>
                    </a:lnTo>
                    <a:lnTo>
                      <a:pt x="109" y="130"/>
                    </a:lnTo>
                    <a:lnTo>
                      <a:pt x="113" y="128"/>
                    </a:lnTo>
                    <a:lnTo>
                      <a:pt x="122" y="124"/>
                    </a:lnTo>
                    <a:lnTo>
                      <a:pt x="132" y="118"/>
                    </a:lnTo>
                    <a:lnTo>
                      <a:pt x="137" y="114"/>
                    </a:lnTo>
                    <a:lnTo>
                      <a:pt x="145" y="112"/>
                    </a:lnTo>
                    <a:lnTo>
                      <a:pt x="151" y="109"/>
                    </a:lnTo>
                    <a:lnTo>
                      <a:pt x="158" y="107"/>
                    </a:lnTo>
                    <a:lnTo>
                      <a:pt x="164" y="103"/>
                    </a:lnTo>
                    <a:lnTo>
                      <a:pt x="170" y="99"/>
                    </a:lnTo>
                    <a:lnTo>
                      <a:pt x="175" y="95"/>
                    </a:lnTo>
                    <a:lnTo>
                      <a:pt x="183" y="92"/>
                    </a:lnTo>
                    <a:lnTo>
                      <a:pt x="189" y="88"/>
                    </a:lnTo>
                    <a:lnTo>
                      <a:pt x="194" y="84"/>
                    </a:lnTo>
                    <a:lnTo>
                      <a:pt x="202" y="78"/>
                    </a:lnTo>
                    <a:lnTo>
                      <a:pt x="208" y="74"/>
                    </a:lnTo>
                    <a:lnTo>
                      <a:pt x="215" y="71"/>
                    </a:lnTo>
                    <a:lnTo>
                      <a:pt x="221" y="67"/>
                    </a:lnTo>
                    <a:lnTo>
                      <a:pt x="227" y="61"/>
                    </a:lnTo>
                    <a:lnTo>
                      <a:pt x="234" y="57"/>
                    </a:lnTo>
                    <a:lnTo>
                      <a:pt x="240" y="54"/>
                    </a:lnTo>
                    <a:lnTo>
                      <a:pt x="246" y="50"/>
                    </a:lnTo>
                    <a:lnTo>
                      <a:pt x="251" y="44"/>
                    </a:lnTo>
                    <a:lnTo>
                      <a:pt x="259" y="40"/>
                    </a:lnTo>
                    <a:lnTo>
                      <a:pt x="265" y="36"/>
                    </a:lnTo>
                    <a:lnTo>
                      <a:pt x="270" y="33"/>
                    </a:lnTo>
                    <a:lnTo>
                      <a:pt x="276" y="29"/>
                    </a:lnTo>
                    <a:lnTo>
                      <a:pt x="284" y="25"/>
                    </a:lnTo>
                    <a:lnTo>
                      <a:pt x="289" y="21"/>
                    </a:lnTo>
                    <a:lnTo>
                      <a:pt x="295" y="17"/>
                    </a:lnTo>
                    <a:lnTo>
                      <a:pt x="301" y="14"/>
                    </a:lnTo>
                    <a:lnTo>
                      <a:pt x="308" y="10"/>
                    </a:lnTo>
                    <a:lnTo>
                      <a:pt x="314" y="8"/>
                    </a:lnTo>
                    <a:lnTo>
                      <a:pt x="322" y="4"/>
                    </a:lnTo>
                    <a:lnTo>
                      <a:pt x="327" y="2"/>
                    </a:lnTo>
                    <a:lnTo>
                      <a:pt x="335" y="0"/>
                    </a:lnTo>
                    <a:close/>
                  </a:path>
                </a:pathLst>
              </a:custGeom>
              <a:solidFill>
                <a:srgbClr val="000000"/>
              </a:solidFill>
              <a:ln w="9525">
                <a:noFill/>
                <a:round/>
                <a:headEnd/>
                <a:tailEnd/>
              </a:ln>
            </p:spPr>
            <p:txBody>
              <a:bodyPr/>
              <a:lstStyle/>
              <a:p>
                <a:endParaRPr lang="en-US"/>
              </a:p>
            </p:txBody>
          </p:sp>
          <p:sp>
            <p:nvSpPr>
              <p:cNvPr id="10365" name="Freeform 271"/>
              <p:cNvSpPr>
                <a:spLocks/>
              </p:cNvSpPr>
              <p:nvPr/>
            </p:nvSpPr>
            <p:spPr bwMode="auto">
              <a:xfrm>
                <a:off x="1718" y="2547"/>
                <a:ext cx="278" cy="187"/>
              </a:xfrm>
              <a:custGeom>
                <a:avLst/>
                <a:gdLst>
                  <a:gd name="T0" fmla="*/ 264 w 557"/>
                  <a:gd name="T1" fmla="*/ 45 h 373"/>
                  <a:gd name="T2" fmla="*/ 255 w 557"/>
                  <a:gd name="T3" fmla="*/ 35 h 373"/>
                  <a:gd name="T4" fmla="*/ 245 w 557"/>
                  <a:gd name="T5" fmla="*/ 26 h 373"/>
                  <a:gd name="T6" fmla="*/ 237 w 557"/>
                  <a:gd name="T7" fmla="*/ 16 h 373"/>
                  <a:gd name="T8" fmla="*/ 228 w 557"/>
                  <a:gd name="T9" fmla="*/ 9 h 373"/>
                  <a:gd name="T10" fmla="*/ 221 w 557"/>
                  <a:gd name="T11" fmla="*/ 0 h 373"/>
                  <a:gd name="T12" fmla="*/ 213 w 557"/>
                  <a:gd name="T13" fmla="*/ 5 h 373"/>
                  <a:gd name="T14" fmla="*/ 207 w 557"/>
                  <a:gd name="T15" fmla="*/ 14 h 373"/>
                  <a:gd name="T16" fmla="*/ 208 w 557"/>
                  <a:gd name="T17" fmla="*/ 25 h 373"/>
                  <a:gd name="T18" fmla="*/ 218 w 557"/>
                  <a:gd name="T19" fmla="*/ 36 h 373"/>
                  <a:gd name="T20" fmla="*/ 230 w 557"/>
                  <a:gd name="T21" fmla="*/ 48 h 373"/>
                  <a:gd name="T22" fmla="*/ 240 w 557"/>
                  <a:gd name="T23" fmla="*/ 56 h 373"/>
                  <a:gd name="T24" fmla="*/ 243 w 557"/>
                  <a:gd name="T25" fmla="*/ 61 h 373"/>
                  <a:gd name="T26" fmla="*/ 236 w 557"/>
                  <a:gd name="T27" fmla="*/ 64 h 373"/>
                  <a:gd name="T28" fmla="*/ 228 w 557"/>
                  <a:gd name="T29" fmla="*/ 68 h 373"/>
                  <a:gd name="T30" fmla="*/ 219 w 557"/>
                  <a:gd name="T31" fmla="*/ 73 h 373"/>
                  <a:gd name="T32" fmla="*/ 212 w 557"/>
                  <a:gd name="T33" fmla="*/ 77 h 373"/>
                  <a:gd name="T34" fmla="*/ 203 w 557"/>
                  <a:gd name="T35" fmla="*/ 84 h 373"/>
                  <a:gd name="T36" fmla="*/ 195 w 557"/>
                  <a:gd name="T37" fmla="*/ 90 h 373"/>
                  <a:gd name="T38" fmla="*/ 186 w 557"/>
                  <a:gd name="T39" fmla="*/ 96 h 373"/>
                  <a:gd name="T40" fmla="*/ 178 w 557"/>
                  <a:gd name="T41" fmla="*/ 102 h 373"/>
                  <a:gd name="T42" fmla="*/ 169 w 557"/>
                  <a:gd name="T43" fmla="*/ 109 h 373"/>
                  <a:gd name="T44" fmla="*/ 160 w 557"/>
                  <a:gd name="T45" fmla="*/ 114 h 373"/>
                  <a:gd name="T46" fmla="*/ 153 w 557"/>
                  <a:gd name="T47" fmla="*/ 121 h 373"/>
                  <a:gd name="T48" fmla="*/ 144 w 557"/>
                  <a:gd name="T49" fmla="*/ 127 h 373"/>
                  <a:gd name="T50" fmla="*/ 137 w 557"/>
                  <a:gd name="T51" fmla="*/ 133 h 373"/>
                  <a:gd name="T52" fmla="*/ 129 w 557"/>
                  <a:gd name="T53" fmla="*/ 138 h 373"/>
                  <a:gd name="T54" fmla="*/ 119 w 557"/>
                  <a:gd name="T55" fmla="*/ 146 h 373"/>
                  <a:gd name="T56" fmla="*/ 107 w 557"/>
                  <a:gd name="T57" fmla="*/ 152 h 373"/>
                  <a:gd name="T58" fmla="*/ 99 w 557"/>
                  <a:gd name="T59" fmla="*/ 156 h 373"/>
                  <a:gd name="T60" fmla="*/ 92 w 557"/>
                  <a:gd name="T61" fmla="*/ 153 h 373"/>
                  <a:gd name="T62" fmla="*/ 85 w 557"/>
                  <a:gd name="T63" fmla="*/ 146 h 373"/>
                  <a:gd name="T64" fmla="*/ 77 w 557"/>
                  <a:gd name="T65" fmla="*/ 136 h 373"/>
                  <a:gd name="T66" fmla="*/ 68 w 557"/>
                  <a:gd name="T67" fmla="*/ 125 h 373"/>
                  <a:gd name="T68" fmla="*/ 60 w 557"/>
                  <a:gd name="T69" fmla="*/ 113 h 373"/>
                  <a:gd name="T70" fmla="*/ 51 w 557"/>
                  <a:gd name="T71" fmla="*/ 102 h 373"/>
                  <a:gd name="T72" fmla="*/ 41 w 557"/>
                  <a:gd name="T73" fmla="*/ 91 h 373"/>
                  <a:gd name="T74" fmla="*/ 31 w 557"/>
                  <a:gd name="T75" fmla="*/ 81 h 373"/>
                  <a:gd name="T76" fmla="*/ 21 w 557"/>
                  <a:gd name="T77" fmla="*/ 73 h 373"/>
                  <a:gd name="T78" fmla="*/ 12 w 557"/>
                  <a:gd name="T79" fmla="*/ 70 h 373"/>
                  <a:gd name="T80" fmla="*/ 2 w 557"/>
                  <a:gd name="T81" fmla="*/ 68 h 373"/>
                  <a:gd name="T82" fmla="*/ 105 w 557"/>
                  <a:gd name="T83" fmla="*/ 185 h 373"/>
                  <a:gd name="T84" fmla="*/ 117 w 557"/>
                  <a:gd name="T85" fmla="*/ 180 h 373"/>
                  <a:gd name="T86" fmla="*/ 126 w 557"/>
                  <a:gd name="T87" fmla="*/ 174 h 373"/>
                  <a:gd name="T88" fmla="*/ 135 w 557"/>
                  <a:gd name="T89" fmla="*/ 168 h 373"/>
                  <a:gd name="T90" fmla="*/ 143 w 557"/>
                  <a:gd name="T91" fmla="*/ 159 h 373"/>
                  <a:gd name="T92" fmla="*/ 152 w 557"/>
                  <a:gd name="T93" fmla="*/ 151 h 373"/>
                  <a:gd name="T94" fmla="*/ 159 w 557"/>
                  <a:gd name="T95" fmla="*/ 141 h 373"/>
                  <a:gd name="T96" fmla="*/ 166 w 557"/>
                  <a:gd name="T97" fmla="*/ 132 h 373"/>
                  <a:gd name="T98" fmla="*/ 175 w 557"/>
                  <a:gd name="T99" fmla="*/ 123 h 373"/>
                  <a:gd name="T100" fmla="*/ 183 w 557"/>
                  <a:gd name="T101" fmla="*/ 113 h 373"/>
                  <a:gd name="T102" fmla="*/ 192 w 557"/>
                  <a:gd name="T103" fmla="*/ 105 h 373"/>
                  <a:gd name="T104" fmla="*/ 201 w 557"/>
                  <a:gd name="T105" fmla="*/ 96 h 373"/>
                  <a:gd name="T106" fmla="*/ 211 w 557"/>
                  <a:gd name="T107" fmla="*/ 89 h 373"/>
                  <a:gd name="T108" fmla="*/ 219 w 557"/>
                  <a:gd name="T109" fmla="*/ 83 h 373"/>
                  <a:gd name="T110" fmla="*/ 228 w 557"/>
                  <a:gd name="T111" fmla="*/ 78 h 373"/>
                  <a:gd name="T112" fmla="*/ 236 w 557"/>
                  <a:gd name="T113" fmla="*/ 74 h 373"/>
                  <a:gd name="T114" fmla="*/ 246 w 557"/>
                  <a:gd name="T115" fmla="*/ 72 h 373"/>
                  <a:gd name="T116" fmla="*/ 260 w 557"/>
                  <a:gd name="T117" fmla="*/ 68 h 373"/>
                  <a:gd name="T118" fmla="*/ 274 w 557"/>
                  <a:gd name="T119" fmla="*/ 65 h 3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57"/>
                  <a:gd name="T181" fmla="*/ 0 h 373"/>
                  <a:gd name="T182" fmla="*/ 557 w 557"/>
                  <a:gd name="T183" fmla="*/ 373 h 3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57" h="373">
                    <a:moveTo>
                      <a:pt x="557" y="129"/>
                    </a:moveTo>
                    <a:lnTo>
                      <a:pt x="536" y="97"/>
                    </a:lnTo>
                    <a:lnTo>
                      <a:pt x="529" y="89"/>
                    </a:lnTo>
                    <a:lnTo>
                      <a:pt x="523" y="82"/>
                    </a:lnTo>
                    <a:lnTo>
                      <a:pt x="515" y="76"/>
                    </a:lnTo>
                    <a:lnTo>
                      <a:pt x="510" y="70"/>
                    </a:lnTo>
                    <a:lnTo>
                      <a:pt x="504" y="63"/>
                    </a:lnTo>
                    <a:lnTo>
                      <a:pt x="498" y="57"/>
                    </a:lnTo>
                    <a:lnTo>
                      <a:pt x="491" y="51"/>
                    </a:lnTo>
                    <a:lnTo>
                      <a:pt x="487" y="46"/>
                    </a:lnTo>
                    <a:lnTo>
                      <a:pt x="479" y="38"/>
                    </a:lnTo>
                    <a:lnTo>
                      <a:pt x="474" y="32"/>
                    </a:lnTo>
                    <a:lnTo>
                      <a:pt x="468" y="27"/>
                    </a:lnTo>
                    <a:lnTo>
                      <a:pt x="462" y="23"/>
                    </a:lnTo>
                    <a:lnTo>
                      <a:pt x="456" y="17"/>
                    </a:lnTo>
                    <a:lnTo>
                      <a:pt x="451" y="11"/>
                    </a:lnTo>
                    <a:lnTo>
                      <a:pt x="447" y="6"/>
                    </a:lnTo>
                    <a:lnTo>
                      <a:pt x="443" y="0"/>
                    </a:lnTo>
                    <a:lnTo>
                      <a:pt x="436" y="4"/>
                    </a:lnTo>
                    <a:lnTo>
                      <a:pt x="432" y="6"/>
                    </a:lnTo>
                    <a:lnTo>
                      <a:pt x="426" y="9"/>
                    </a:lnTo>
                    <a:lnTo>
                      <a:pt x="422" y="13"/>
                    </a:lnTo>
                    <a:lnTo>
                      <a:pt x="417" y="19"/>
                    </a:lnTo>
                    <a:lnTo>
                      <a:pt x="415" y="27"/>
                    </a:lnTo>
                    <a:lnTo>
                      <a:pt x="413" y="34"/>
                    </a:lnTo>
                    <a:lnTo>
                      <a:pt x="415" y="42"/>
                    </a:lnTo>
                    <a:lnTo>
                      <a:pt x="417" y="49"/>
                    </a:lnTo>
                    <a:lnTo>
                      <a:pt x="422" y="57"/>
                    </a:lnTo>
                    <a:lnTo>
                      <a:pt x="428" y="65"/>
                    </a:lnTo>
                    <a:lnTo>
                      <a:pt x="436" y="72"/>
                    </a:lnTo>
                    <a:lnTo>
                      <a:pt x="443" y="80"/>
                    </a:lnTo>
                    <a:lnTo>
                      <a:pt x="453" y="87"/>
                    </a:lnTo>
                    <a:lnTo>
                      <a:pt x="460" y="95"/>
                    </a:lnTo>
                    <a:lnTo>
                      <a:pt x="472" y="105"/>
                    </a:lnTo>
                    <a:lnTo>
                      <a:pt x="475" y="108"/>
                    </a:lnTo>
                    <a:lnTo>
                      <a:pt x="481" y="112"/>
                    </a:lnTo>
                    <a:lnTo>
                      <a:pt x="487" y="116"/>
                    </a:lnTo>
                    <a:lnTo>
                      <a:pt x="491" y="120"/>
                    </a:lnTo>
                    <a:lnTo>
                      <a:pt x="487" y="122"/>
                    </a:lnTo>
                    <a:lnTo>
                      <a:pt x="481" y="124"/>
                    </a:lnTo>
                    <a:lnTo>
                      <a:pt x="475" y="125"/>
                    </a:lnTo>
                    <a:lnTo>
                      <a:pt x="472" y="127"/>
                    </a:lnTo>
                    <a:lnTo>
                      <a:pt x="466" y="131"/>
                    </a:lnTo>
                    <a:lnTo>
                      <a:pt x="460" y="133"/>
                    </a:lnTo>
                    <a:lnTo>
                      <a:pt x="456" y="135"/>
                    </a:lnTo>
                    <a:lnTo>
                      <a:pt x="451" y="139"/>
                    </a:lnTo>
                    <a:lnTo>
                      <a:pt x="445" y="141"/>
                    </a:lnTo>
                    <a:lnTo>
                      <a:pt x="439" y="145"/>
                    </a:lnTo>
                    <a:lnTo>
                      <a:pt x="434" y="148"/>
                    </a:lnTo>
                    <a:lnTo>
                      <a:pt x="430" y="152"/>
                    </a:lnTo>
                    <a:lnTo>
                      <a:pt x="424" y="154"/>
                    </a:lnTo>
                    <a:lnTo>
                      <a:pt x="418" y="160"/>
                    </a:lnTo>
                    <a:lnTo>
                      <a:pt x="413" y="164"/>
                    </a:lnTo>
                    <a:lnTo>
                      <a:pt x="407" y="167"/>
                    </a:lnTo>
                    <a:lnTo>
                      <a:pt x="401" y="169"/>
                    </a:lnTo>
                    <a:lnTo>
                      <a:pt x="396" y="175"/>
                    </a:lnTo>
                    <a:lnTo>
                      <a:pt x="390" y="179"/>
                    </a:lnTo>
                    <a:lnTo>
                      <a:pt x="384" y="183"/>
                    </a:lnTo>
                    <a:lnTo>
                      <a:pt x="379" y="186"/>
                    </a:lnTo>
                    <a:lnTo>
                      <a:pt x="373" y="192"/>
                    </a:lnTo>
                    <a:lnTo>
                      <a:pt x="367" y="194"/>
                    </a:lnTo>
                    <a:lnTo>
                      <a:pt x="361" y="200"/>
                    </a:lnTo>
                    <a:lnTo>
                      <a:pt x="356" y="203"/>
                    </a:lnTo>
                    <a:lnTo>
                      <a:pt x="350" y="207"/>
                    </a:lnTo>
                    <a:lnTo>
                      <a:pt x="344" y="211"/>
                    </a:lnTo>
                    <a:lnTo>
                      <a:pt x="339" y="217"/>
                    </a:lnTo>
                    <a:lnTo>
                      <a:pt x="333" y="221"/>
                    </a:lnTo>
                    <a:lnTo>
                      <a:pt x="327" y="224"/>
                    </a:lnTo>
                    <a:lnTo>
                      <a:pt x="321" y="228"/>
                    </a:lnTo>
                    <a:lnTo>
                      <a:pt x="318" y="234"/>
                    </a:lnTo>
                    <a:lnTo>
                      <a:pt x="312" y="238"/>
                    </a:lnTo>
                    <a:lnTo>
                      <a:pt x="306" y="241"/>
                    </a:lnTo>
                    <a:lnTo>
                      <a:pt x="301" y="245"/>
                    </a:lnTo>
                    <a:lnTo>
                      <a:pt x="295" y="249"/>
                    </a:lnTo>
                    <a:lnTo>
                      <a:pt x="289" y="253"/>
                    </a:lnTo>
                    <a:lnTo>
                      <a:pt x="283" y="257"/>
                    </a:lnTo>
                    <a:lnTo>
                      <a:pt x="280" y="260"/>
                    </a:lnTo>
                    <a:lnTo>
                      <a:pt x="274" y="266"/>
                    </a:lnTo>
                    <a:lnTo>
                      <a:pt x="270" y="268"/>
                    </a:lnTo>
                    <a:lnTo>
                      <a:pt x="264" y="272"/>
                    </a:lnTo>
                    <a:lnTo>
                      <a:pt x="259" y="276"/>
                    </a:lnTo>
                    <a:lnTo>
                      <a:pt x="255" y="280"/>
                    </a:lnTo>
                    <a:lnTo>
                      <a:pt x="245" y="285"/>
                    </a:lnTo>
                    <a:lnTo>
                      <a:pt x="238" y="291"/>
                    </a:lnTo>
                    <a:lnTo>
                      <a:pt x="230" y="297"/>
                    </a:lnTo>
                    <a:lnTo>
                      <a:pt x="221" y="300"/>
                    </a:lnTo>
                    <a:lnTo>
                      <a:pt x="215" y="304"/>
                    </a:lnTo>
                    <a:lnTo>
                      <a:pt x="209" y="308"/>
                    </a:lnTo>
                    <a:lnTo>
                      <a:pt x="202" y="310"/>
                    </a:lnTo>
                    <a:lnTo>
                      <a:pt x="198" y="312"/>
                    </a:lnTo>
                    <a:lnTo>
                      <a:pt x="192" y="312"/>
                    </a:lnTo>
                    <a:lnTo>
                      <a:pt x="188" y="312"/>
                    </a:lnTo>
                    <a:lnTo>
                      <a:pt x="185" y="306"/>
                    </a:lnTo>
                    <a:lnTo>
                      <a:pt x="181" y="302"/>
                    </a:lnTo>
                    <a:lnTo>
                      <a:pt x="175" y="297"/>
                    </a:lnTo>
                    <a:lnTo>
                      <a:pt x="171" y="291"/>
                    </a:lnTo>
                    <a:lnTo>
                      <a:pt x="166" y="285"/>
                    </a:lnTo>
                    <a:lnTo>
                      <a:pt x="160" y="280"/>
                    </a:lnTo>
                    <a:lnTo>
                      <a:pt x="154" y="272"/>
                    </a:lnTo>
                    <a:lnTo>
                      <a:pt x="150" y="264"/>
                    </a:lnTo>
                    <a:lnTo>
                      <a:pt x="143" y="257"/>
                    </a:lnTo>
                    <a:lnTo>
                      <a:pt x="137" y="249"/>
                    </a:lnTo>
                    <a:lnTo>
                      <a:pt x="131" y="241"/>
                    </a:lnTo>
                    <a:lnTo>
                      <a:pt x="126" y="234"/>
                    </a:lnTo>
                    <a:lnTo>
                      <a:pt x="120" y="226"/>
                    </a:lnTo>
                    <a:lnTo>
                      <a:pt x="114" y="219"/>
                    </a:lnTo>
                    <a:lnTo>
                      <a:pt x="107" y="211"/>
                    </a:lnTo>
                    <a:lnTo>
                      <a:pt x="103" y="203"/>
                    </a:lnTo>
                    <a:lnTo>
                      <a:pt x="95" y="196"/>
                    </a:lnTo>
                    <a:lnTo>
                      <a:pt x="88" y="188"/>
                    </a:lnTo>
                    <a:lnTo>
                      <a:pt x="82" y="181"/>
                    </a:lnTo>
                    <a:lnTo>
                      <a:pt x="76" y="175"/>
                    </a:lnTo>
                    <a:lnTo>
                      <a:pt x="69" y="167"/>
                    </a:lnTo>
                    <a:lnTo>
                      <a:pt x="63" y="162"/>
                    </a:lnTo>
                    <a:lnTo>
                      <a:pt x="55" y="156"/>
                    </a:lnTo>
                    <a:lnTo>
                      <a:pt x="50" y="152"/>
                    </a:lnTo>
                    <a:lnTo>
                      <a:pt x="42" y="146"/>
                    </a:lnTo>
                    <a:lnTo>
                      <a:pt x="36" y="143"/>
                    </a:lnTo>
                    <a:lnTo>
                      <a:pt x="29" y="139"/>
                    </a:lnTo>
                    <a:lnTo>
                      <a:pt x="25" y="139"/>
                    </a:lnTo>
                    <a:lnTo>
                      <a:pt x="17" y="135"/>
                    </a:lnTo>
                    <a:lnTo>
                      <a:pt x="12" y="135"/>
                    </a:lnTo>
                    <a:lnTo>
                      <a:pt x="4" y="135"/>
                    </a:lnTo>
                    <a:lnTo>
                      <a:pt x="0" y="137"/>
                    </a:lnTo>
                    <a:lnTo>
                      <a:pt x="204" y="373"/>
                    </a:lnTo>
                    <a:lnTo>
                      <a:pt x="211" y="369"/>
                    </a:lnTo>
                    <a:lnTo>
                      <a:pt x="219" y="367"/>
                    </a:lnTo>
                    <a:lnTo>
                      <a:pt x="226" y="363"/>
                    </a:lnTo>
                    <a:lnTo>
                      <a:pt x="234" y="359"/>
                    </a:lnTo>
                    <a:lnTo>
                      <a:pt x="240" y="356"/>
                    </a:lnTo>
                    <a:lnTo>
                      <a:pt x="245" y="352"/>
                    </a:lnTo>
                    <a:lnTo>
                      <a:pt x="253" y="348"/>
                    </a:lnTo>
                    <a:lnTo>
                      <a:pt x="259" y="344"/>
                    </a:lnTo>
                    <a:lnTo>
                      <a:pt x="264" y="338"/>
                    </a:lnTo>
                    <a:lnTo>
                      <a:pt x="270" y="335"/>
                    </a:lnTo>
                    <a:lnTo>
                      <a:pt x="276" y="329"/>
                    </a:lnTo>
                    <a:lnTo>
                      <a:pt x="282" y="323"/>
                    </a:lnTo>
                    <a:lnTo>
                      <a:pt x="287" y="318"/>
                    </a:lnTo>
                    <a:lnTo>
                      <a:pt x="293" y="312"/>
                    </a:lnTo>
                    <a:lnTo>
                      <a:pt x="299" y="306"/>
                    </a:lnTo>
                    <a:lnTo>
                      <a:pt x="304" y="302"/>
                    </a:lnTo>
                    <a:lnTo>
                      <a:pt x="308" y="295"/>
                    </a:lnTo>
                    <a:lnTo>
                      <a:pt x="314" y="289"/>
                    </a:lnTo>
                    <a:lnTo>
                      <a:pt x="318" y="281"/>
                    </a:lnTo>
                    <a:lnTo>
                      <a:pt x="323" y="278"/>
                    </a:lnTo>
                    <a:lnTo>
                      <a:pt x="327" y="270"/>
                    </a:lnTo>
                    <a:lnTo>
                      <a:pt x="333" y="264"/>
                    </a:lnTo>
                    <a:lnTo>
                      <a:pt x="339" y="257"/>
                    </a:lnTo>
                    <a:lnTo>
                      <a:pt x="344" y="251"/>
                    </a:lnTo>
                    <a:lnTo>
                      <a:pt x="350" y="245"/>
                    </a:lnTo>
                    <a:lnTo>
                      <a:pt x="354" y="240"/>
                    </a:lnTo>
                    <a:lnTo>
                      <a:pt x="359" y="232"/>
                    </a:lnTo>
                    <a:lnTo>
                      <a:pt x="367" y="226"/>
                    </a:lnTo>
                    <a:lnTo>
                      <a:pt x="373" y="221"/>
                    </a:lnTo>
                    <a:lnTo>
                      <a:pt x="377" y="215"/>
                    </a:lnTo>
                    <a:lnTo>
                      <a:pt x="384" y="209"/>
                    </a:lnTo>
                    <a:lnTo>
                      <a:pt x="392" y="203"/>
                    </a:lnTo>
                    <a:lnTo>
                      <a:pt x="398" y="196"/>
                    </a:lnTo>
                    <a:lnTo>
                      <a:pt x="403" y="192"/>
                    </a:lnTo>
                    <a:lnTo>
                      <a:pt x="409" y="186"/>
                    </a:lnTo>
                    <a:lnTo>
                      <a:pt x="417" y="183"/>
                    </a:lnTo>
                    <a:lnTo>
                      <a:pt x="422" y="177"/>
                    </a:lnTo>
                    <a:lnTo>
                      <a:pt x="428" y="173"/>
                    </a:lnTo>
                    <a:lnTo>
                      <a:pt x="434" y="169"/>
                    </a:lnTo>
                    <a:lnTo>
                      <a:pt x="439" y="165"/>
                    </a:lnTo>
                    <a:lnTo>
                      <a:pt x="445" y="164"/>
                    </a:lnTo>
                    <a:lnTo>
                      <a:pt x="451" y="160"/>
                    </a:lnTo>
                    <a:lnTo>
                      <a:pt x="456" y="156"/>
                    </a:lnTo>
                    <a:lnTo>
                      <a:pt x="462" y="154"/>
                    </a:lnTo>
                    <a:lnTo>
                      <a:pt x="466" y="152"/>
                    </a:lnTo>
                    <a:lnTo>
                      <a:pt x="472" y="148"/>
                    </a:lnTo>
                    <a:lnTo>
                      <a:pt x="477" y="146"/>
                    </a:lnTo>
                    <a:lnTo>
                      <a:pt x="483" y="146"/>
                    </a:lnTo>
                    <a:lnTo>
                      <a:pt x="493" y="143"/>
                    </a:lnTo>
                    <a:lnTo>
                      <a:pt x="502" y="139"/>
                    </a:lnTo>
                    <a:lnTo>
                      <a:pt x="510" y="137"/>
                    </a:lnTo>
                    <a:lnTo>
                      <a:pt x="521" y="135"/>
                    </a:lnTo>
                    <a:lnTo>
                      <a:pt x="531" y="133"/>
                    </a:lnTo>
                    <a:lnTo>
                      <a:pt x="538" y="131"/>
                    </a:lnTo>
                    <a:lnTo>
                      <a:pt x="548" y="129"/>
                    </a:lnTo>
                    <a:lnTo>
                      <a:pt x="557" y="129"/>
                    </a:lnTo>
                    <a:close/>
                  </a:path>
                </a:pathLst>
              </a:custGeom>
              <a:solidFill>
                <a:srgbClr val="000000"/>
              </a:solidFill>
              <a:ln w="9525">
                <a:noFill/>
                <a:round/>
                <a:headEnd/>
                <a:tailEnd/>
              </a:ln>
            </p:spPr>
            <p:txBody>
              <a:bodyPr/>
              <a:lstStyle/>
              <a:p>
                <a:endParaRPr lang="en-US"/>
              </a:p>
            </p:txBody>
          </p:sp>
          <p:sp>
            <p:nvSpPr>
              <p:cNvPr id="10366" name="Freeform 272"/>
              <p:cNvSpPr>
                <a:spLocks/>
              </p:cNvSpPr>
              <p:nvPr/>
            </p:nvSpPr>
            <p:spPr bwMode="auto">
              <a:xfrm>
                <a:off x="1695" y="2452"/>
                <a:ext cx="250" cy="209"/>
              </a:xfrm>
              <a:custGeom>
                <a:avLst/>
                <a:gdLst>
                  <a:gd name="T0" fmla="*/ 87 w 500"/>
                  <a:gd name="T1" fmla="*/ 87 h 416"/>
                  <a:gd name="T2" fmla="*/ 76 w 500"/>
                  <a:gd name="T3" fmla="*/ 88 h 416"/>
                  <a:gd name="T4" fmla="*/ 65 w 500"/>
                  <a:gd name="T5" fmla="*/ 88 h 416"/>
                  <a:gd name="T6" fmla="*/ 53 w 500"/>
                  <a:gd name="T7" fmla="*/ 86 h 416"/>
                  <a:gd name="T8" fmla="*/ 42 w 500"/>
                  <a:gd name="T9" fmla="*/ 84 h 416"/>
                  <a:gd name="T10" fmla="*/ 31 w 500"/>
                  <a:gd name="T11" fmla="*/ 81 h 416"/>
                  <a:gd name="T12" fmla="*/ 20 w 500"/>
                  <a:gd name="T13" fmla="*/ 79 h 416"/>
                  <a:gd name="T14" fmla="*/ 8 w 500"/>
                  <a:gd name="T15" fmla="*/ 74 h 416"/>
                  <a:gd name="T16" fmla="*/ 0 w 500"/>
                  <a:gd name="T17" fmla="*/ 78 h 416"/>
                  <a:gd name="T18" fmla="*/ 5 w 500"/>
                  <a:gd name="T19" fmla="*/ 87 h 416"/>
                  <a:gd name="T20" fmla="*/ 15 w 500"/>
                  <a:gd name="T21" fmla="*/ 99 h 416"/>
                  <a:gd name="T22" fmla="*/ 26 w 500"/>
                  <a:gd name="T23" fmla="*/ 104 h 416"/>
                  <a:gd name="T24" fmla="*/ 37 w 500"/>
                  <a:gd name="T25" fmla="*/ 105 h 416"/>
                  <a:gd name="T26" fmla="*/ 50 w 500"/>
                  <a:gd name="T27" fmla="*/ 106 h 416"/>
                  <a:gd name="T28" fmla="*/ 63 w 500"/>
                  <a:gd name="T29" fmla="*/ 104 h 416"/>
                  <a:gd name="T30" fmla="*/ 75 w 500"/>
                  <a:gd name="T31" fmla="*/ 103 h 416"/>
                  <a:gd name="T32" fmla="*/ 87 w 500"/>
                  <a:gd name="T33" fmla="*/ 102 h 416"/>
                  <a:gd name="T34" fmla="*/ 95 w 500"/>
                  <a:gd name="T35" fmla="*/ 106 h 416"/>
                  <a:gd name="T36" fmla="*/ 92 w 500"/>
                  <a:gd name="T37" fmla="*/ 122 h 416"/>
                  <a:gd name="T38" fmla="*/ 94 w 500"/>
                  <a:gd name="T39" fmla="*/ 140 h 416"/>
                  <a:gd name="T40" fmla="*/ 103 w 500"/>
                  <a:gd name="T41" fmla="*/ 154 h 416"/>
                  <a:gd name="T42" fmla="*/ 115 w 500"/>
                  <a:gd name="T43" fmla="*/ 163 h 416"/>
                  <a:gd name="T44" fmla="*/ 125 w 500"/>
                  <a:gd name="T45" fmla="*/ 173 h 416"/>
                  <a:gd name="T46" fmla="*/ 123 w 500"/>
                  <a:gd name="T47" fmla="*/ 191 h 416"/>
                  <a:gd name="T48" fmla="*/ 123 w 500"/>
                  <a:gd name="T49" fmla="*/ 204 h 416"/>
                  <a:gd name="T50" fmla="*/ 131 w 500"/>
                  <a:gd name="T51" fmla="*/ 209 h 416"/>
                  <a:gd name="T52" fmla="*/ 142 w 500"/>
                  <a:gd name="T53" fmla="*/ 207 h 416"/>
                  <a:gd name="T54" fmla="*/ 220 w 500"/>
                  <a:gd name="T55" fmla="*/ 185 h 416"/>
                  <a:gd name="T56" fmla="*/ 231 w 500"/>
                  <a:gd name="T57" fmla="*/ 179 h 416"/>
                  <a:gd name="T58" fmla="*/ 241 w 500"/>
                  <a:gd name="T59" fmla="*/ 175 h 416"/>
                  <a:gd name="T60" fmla="*/ 245 w 500"/>
                  <a:gd name="T61" fmla="*/ 169 h 416"/>
                  <a:gd name="T62" fmla="*/ 227 w 500"/>
                  <a:gd name="T63" fmla="*/ 165 h 416"/>
                  <a:gd name="T64" fmla="*/ 210 w 500"/>
                  <a:gd name="T65" fmla="*/ 164 h 416"/>
                  <a:gd name="T66" fmla="*/ 200 w 500"/>
                  <a:gd name="T67" fmla="*/ 164 h 416"/>
                  <a:gd name="T68" fmla="*/ 189 w 500"/>
                  <a:gd name="T69" fmla="*/ 164 h 416"/>
                  <a:gd name="T70" fmla="*/ 180 w 500"/>
                  <a:gd name="T71" fmla="*/ 164 h 416"/>
                  <a:gd name="T72" fmla="*/ 169 w 500"/>
                  <a:gd name="T73" fmla="*/ 163 h 416"/>
                  <a:gd name="T74" fmla="*/ 156 w 500"/>
                  <a:gd name="T75" fmla="*/ 163 h 416"/>
                  <a:gd name="T76" fmla="*/ 144 w 500"/>
                  <a:gd name="T77" fmla="*/ 161 h 416"/>
                  <a:gd name="T78" fmla="*/ 127 w 500"/>
                  <a:gd name="T79" fmla="*/ 158 h 416"/>
                  <a:gd name="T80" fmla="*/ 111 w 500"/>
                  <a:gd name="T81" fmla="*/ 152 h 416"/>
                  <a:gd name="T82" fmla="*/ 100 w 500"/>
                  <a:gd name="T83" fmla="*/ 141 h 416"/>
                  <a:gd name="T84" fmla="*/ 97 w 500"/>
                  <a:gd name="T85" fmla="*/ 132 h 416"/>
                  <a:gd name="T86" fmla="*/ 100 w 500"/>
                  <a:gd name="T87" fmla="*/ 121 h 416"/>
                  <a:gd name="T88" fmla="*/ 104 w 500"/>
                  <a:gd name="T89" fmla="*/ 110 h 416"/>
                  <a:gd name="T90" fmla="*/ 106 w 500"/>
                  <a:gd name="T91" fmla="*/ 98 h 416"/>
                  <a:gd name="T92" fmla="*/ 109 w 500"/>
                  <a:gd name="T93" fmla="*/ 85 h 416"/>
                  <a:gd name="T94" fmla="*/ 114 w 500"/>
                  <a:gd name="T95" fmla="*/ 71 h 416"/>
                  <a:gd name="T96" fmla="*/ 117 w 500"/>
                  <a:gd name="T97" fmla="*/ 58 h 416"/>
                  <a:gd name="T98" fmla="*/ 121 w 500"/>
                  <a:gd name="T99" fmla="*/ 45 h 416"/>
                  <a:gd name="T100" fmla="*/ 123 w 500"/>
                  <a:gd name="T101" fmla="*/ 32 h 416"/>
                  <a:gd name="T102" fmla="*/ 122 w 500"/>
                  <a:gd name="T103" fmla="*/ 19 h 416"/>
                  <a:gd name="T104" fmla="*/ 118 w 500"/>
                  <a:gd name="T105" fmla="*/ 8 h 416"/>
                  <a:gd name="T106" fmla="*/ 99 w 500"/>
                  <a:gd name="T107" fmla="*/ 83 h 4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0"/>
                  <a:gd name="T163" fmla="*/ 0 h 416"/>
                  <a:gd name="T164" fmla="*/ 500 w 500"/>
                  <a:gd name="T165" fmla="*/ 416 h 41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0" h="416">
                    <a:moveTo>
                      <a:pt x="197" y="165"/>
                    </a:moveTo>
                    <a:lnTo>
                      <a:pt x="188" y="169"/>
                    </a:lnTo>
                    <a:lnTo>
                      <a:pt x="178" y="171"/>
                    </a:lnTo>
                    <a:lnTo>
                      <a:pt x="173" y="173"/>
                    </a:lnTo>
                    <a:lnTo>
                      <a:pt x="169" y="173"/>
                    </a:lnTo>
                    <a:lnTo>
                      <a:pt x="163" y="175"/>
                    </a:lnTo>
                    <a:lnTo>
                      <a:pt x="157" y="175"/>
                    </a:lnTo>
                    <a:lnTo>
                      <a:pt x="152" y="175"/>
                    </a:lnTo>
                    <a:lnTo>
                      <a:pt x="146" y="175"/>
                    </a:lnTo>
                    <a:lnTo>
                      <a:pt x="140" y="175"/>
                    </a:lnTo>
                    <a:lnTo>
                      <a:pt x="135" y="175"/>
                    </a:lnTo>
                    <a:lnTo>
                      <a:pt x="129" y="175"/>
                    </a:lnTo>
                    <a:lnTo>
                      <a:pt x="125" y="175"/>
                    </a:lnTo>
                    <a:lnTo>
                      <a:pt x="119" y="173"/>
                    </a:lnTo>
                    <a:lnTo>
                      <a:pt x="114" y="173"/>
                    </a:lnTo>
                    <a:lnTo>
                      <a:pt x="106" y="171"/>
                    </a:lnTo>
                    <a:lnTo>
                      <a:pt x="100" y="171"/>
                    </a:lnTo>
                    <a:lnTo>
                      <a:pt x="95" y="169"/>
                    </a:lnTo>
                    <a:lnTo>
                      <a:pt x="89" y="169"/>
                    </a:lnTo>
                    <a:lnTo>
                      <a:pt x="83" y="167"/>
                    </a:lnTo>
                    <a:lnTo>
                      <a:pt x="77" y="165"/>
                    </a:lnTo>
                    <a:lnTo>
                      <a:pt x="72" y="165"/>
                    </a:lnTo>
                    <a:lnTo>
                      <a:pt x="68" y="163"/>
                    </a:lnTo>
                    <a:lnTo>
                      <a:pt x="62" y="161"/>
                    </a:lnTo>
                    <a:lnTo>
                      <a:pt x="57" y="161"/>
                    </a:lnTo>
                    <a:lnTo>
                      <a:pt x="53" y="160"/>
                    </a:lnTo>
                    <a:lnTo>
                      <a:pt x="47" y="160"/>
                    </a:lnTo>
                    <a:lnTo>
                      <a:pt x="39" y="158"/>
                    </a:lnTo>
                    <a:lnTo>
                      <a:pt x="32" y="156"/>
                    </a:lnTo>
                    <a:lnTo>
                      <a:pt x="28" y="154"/>
                    </a:lnTo>
                    <a:lnTo>
                      <a:pt x="22" y="152"/>
                    </a:lnTo>
                    <a:lnTo>
                      <a:pt x="15" y="148"/>
                    </a:lnTo>
                    <a:lnTo>
                      <a:pt x="7" y="148"/>
                    </a:lnTo>
                    <a:lnTo>
                      <a:pt x="1" y="148"/>
                    </a:lnTo>
                    <a:lnTo>
                      <a:pt x="0" y="152"/>
                    </a:lnTo>
                    <a:lnTo>
                      <a:pt x="0" y="156"/>
                    </a:lnTo>
                    <a:lnTo>
                      <a:pt x="1" y="161"/>
                    </a:lnTo>
                    <a:lnTo>
                      <a:pt x="3" y="163"/>
                    </a:lnTo>
                    <a:lnTo>
                      <a:pt x="5" y="169"/>
                    </a:lnTo>
                    <a:lnTo>
                      <a:pt x="9" y="173"/>
                    </a:lnTo>
                    <a:lnTo>
                      <a:pt x="13" y="179"/>
                    </a:lnTo>
                    <a:lnTo>
                      <a:pt x="19" y="188"/>
                    </a:lnTo>
                    <a:lnTo>
                      <a:pt x="26" y="196"/>
                    </a:lnTo>
                    <a:lnTo>
                      <a:pt x="30" y="198"/>
                    </a:lnTo>
                    <a:lnTo>
                      <a:pt x="36" y="201"/>
                    </a:lnTo>
                    <a:lnTo>
                      <a:pt x="41" y="203"/>
                    </a:lnTo>
                    <a:lnTo>
                      <a:pt x="47" y="205"/>
                    </a:lnTo>
                    <a:lnTo>
                      <a:pt x="51" y="207"/>
                    </a:lnTo>
                    <a:lnTo>
                      <a:pt x="57" y="207"/>
                    </a:lnTo>
                    <a:lnTo>
                      <a:pt x="62" y="209"/>
                    </a:lnTo>
                    <a:lnTo>
                      <a:pt x="70" y="209"/>
                    </a:lnTo>
                    <a:lnTo>
                      <a:pt x="74" y="209"/>
                    </a:lnTo>
                    <a:lnTo>
                      <a:pt x="81" y="211"/>
                    </a:lnTo>
                    <a:lnTo>
                      <a:pt x="87" y="211"/>
                    </a:lnTo>
                    <a:lnTo>
                      <a:pt x="95" y="211"/>
                    </a:lnTo>
                    <a:lnTo>
                      <a:pt x="100" y="211"/>
                    </a:lnTo>
                    <a:lnTo>
                      <a:pt x="106" y="209"/>
                    </a:lnTo>
                    <a:lnTo>
                      <a:pt x="112" y="209"/>
                    </a:lnTo>
                    <a:lnTo>
                      <a:pt x="119" y="209"/>
                    </a:lnTo>
                    <a:lnTo>
                      <a:pt x="125" y="207"/>
                    </a:lnTo>
                    <a:lnTo>
                      <a:pt x="131" y="207"/>
                    </a:lnTo>
                    <a:lnTo>
                      <a:pt x="136" y="207"/>
                    </a:lnTo>
                    <a:lnTo>
                      <a:pt x="144" y="207"/>
                    </a:lnTo>
                    <a:lnTo>
                      <a:pt x="150" y="205"/>
                    </a:lnTo>
                    <a:lnTo>
                      <a:pt x="155" y="205"/>
                    </a:lnTo>
                    <a:lnTo>
                      <a:pt x="163" y="203"/>
                    </a:lnTo>
                    <a:lnTo>
                      <a:pt x="169" y="203"/>
                    </a:lnTo>
                    <a:lnTo>
                      <a:pt x="174" y="203"/>
                    </a:lnTo>
                    <a:lnTo>
                      <a:pt x="180" y="203"/>
                    </a:lnTo>
                    <a:lnTo>
                      <a:pt x="186" y="203"/>
                    </a:lnTo>
                    <a:lnTo>
                      <a:pt x="192" y="203"/>
                    </a:lnTo>
                    <a:lnTo>
                      <a:pt x="190" y="211"/>
                    </a:lnTo>
                    <a:lnTo>
                      <a:pt x="190" y="219"/>
                    </a:lnTo>
                    <a:lnTo>
                      <a:pt x="188" y="226"/>
                    </a:lnTo>
                    <a:lnTo>
                      <a:pt x="188" y="236"/>
                    </a:lnTo>
                    <a:lnTo>
                      <a:pt x="184" y="243"/>
                    </a:lnTo>
                    <a:lnTo>
                      <a:pt x="184" y="255"/>
                    </a:lnTo>
                    <a:lnTo>
                      <a:pt x="184" y="262"/>
                    </a:lnTo>
                    <a:lnTo>
                      <a:pt x="188" y="272"/>
                    </a:lnTo>
                    <a:lnTo>
                      <a:pt x="188" y="279"/>
                    </a:lnTo>
                    <a:lnTo>
                      <a:pt x="192" y="287"/>
                    </a:lnTo>
                    <a:lnTo>
                      <a:pt x="195" y="295"/>
                    </a:lnTo>
                    <a:lnTo>
                      <a:pt x="201" y="302"/>
                    </a:lnTo>
                    <a:lnTo>
                      <a:pt x="205" y="306"/>
                    </a:lnTo>
                    <a:lnTo>
                      <a:pt x="209" y="312"/>
                    </a:lnTo>
                    <a:lnTo>
                      <a:pt x="216" y="315"/>
                    </a:lnTo>
                    <a:lnTo>
                      <a:pt x="222" y="321"/>
                    </a:lnTo>
                    <a:lnTo>
                      <a:pt x="230" y="325"/>
                    </a:lnTo>
                    <a:lnTo>
                      <a:pt x="237" y="329"/>
                    </a:lnTo>
                    <a:lnTo>
                      <a:pt x="245" y="331"/>
                    </a:lnTo>
                    <a:lnTo>
                      <a:pt x="254" y="335"/>
                    </a:lnTo>
                    <a:lnTo>
                      <a:pt x="250" y="344"/>
                    </a:lnTo>
                    <a:lnTo>
                      <a:pt x="249" y="354"/>
                    </a:lnTo>
                    <a:lnTo>
                      <a:pt x="247" y="363"/>
                    </a:lnTo>
                    <a:lnTo>
                      <a:pt x="247" y="373"/>
                    </a:lnTo>
                    <a:lnTo>
                      <a:pt x="245" y="380"/>
                    </a:lnTo>
                    <a:lnTo>
                      <a:pt x="245" y="388"/>
                    </a:lnTo>
                    <a:lnTo>
                      <a:pt x="245" y="393"/>
                    </a:lnTo>
                    <a:lnTo>
                      <a:pt x="245" y="401"/>
                    </a:lnTo>
                    <a:lnTo>
                      <a:pt x="245" y="407"/>
                    </a:lnTo>
                    <a:lnTo>
                      <a:pt x="249" y="411"/>
                    </a:lnTo>
                    <a:lnTo>
                      <a:pt x="250" y="412"/>
                    </a:lnTo>
                    <a:lnTo>
                      <a:pt x="256" y="416"/>
                    </a:lnTo>
                    <a:lnTo>
                      <a:pt x="262" y="416"/>
                    </a:lnTo>
                    <a:lnTo>
                      <a:pt x="268" y="416"/>
                    </a:lnTo>
                    <a:lnTo>
                      <a:pt x="271" y="416"/>
                    </a:lnTo>
                    <a:lnTo>
                      <a:pt x="277" y="414"/>
                    </a:lnTo>
                    <a:lnTo>
                      <a:pt x="283" y="412"/>
                    </a:lnTo>
                    <a:lnTo>
                      <a:pt x="289" y="412"/>
                    </a:lnTo>
                    <a:lnTo>
                      <a:pt x="302" y="350"/>
                    </a:lnTo>
                    <a:lnTo>
                      <a:pt x="437" y="373"/>
                    </a:lnTo>
                    <a:lnTo>
                      <a:pt x="439" y="369"/>
                    </a:lnTo>
                    <a:lnTo>
                      <a:pt x="446" y="365"/>
                    </a:lnTo>
                    <a:lnTo>
                      <a:pt x="450" y="361"/>
                    </a:lnTo>
                    <a:lnTo>
                      <a:pt x="456" y="359"/>
                    </a:lnTo>
                    <a:lnTo>
                      <a:pt x="462" y="357"/>
                    </a:lnTo>
                    <a:lnTo>
                      <a:pt x="467" y="355"/>
                    </a:lnTo>
                    <a:lnTo>
                      <a:pt x="471" y="354"/>
                    </a:lnTo>
                    <a:lnTo>
                      <a:pt x="477" y="350"/>
                    </a:lnTo>
                    <a:lnTo>
                      <a:pt x="481" y="348"/>
                    </a:lnTo>
                    <a:lnTo>
                      <a:pt x="486" y="346"/>
                    </a:lnTo>
                    <a:lnTo>
                      <a:pt x="494" y="342"/>
                    </a:lnTo>
                    <a:lnTo>
                      <a:pt x="500" y="338"/>
                    </a:lnTo>
                    <a:lnTo>
                      <a:pt x="490" y="336"/>
                    </a:lnTo>
                    <a:lnTo>
                      <a:pt x="482" y="333"/>
                    </a:lnTo>
                    <a:lnTo>
                      <a:pt x="473" y="331"/>
                    </a:lnTo>
                    <a:lnTo>
                      <a:pt x="463" y="331"/>
                    </a:lnTo>
                    <a:lnTo>
                      <a:pt x="454" y="329"/>
                    </a:lnTo>
                    <a:lnTo>
                      <a:pt x="444" y="329"/>
                    </a:lnTo>
                    <a:lnTo>
                      <a:pt x="435" y="329"/>
                    </a:lnTo>
                    <a:lnTo>
                      <a:pt x="425" y="329"/>
                    </a:lnTo>
                    <a:lnTo>
                      <a:pt x="420" y="327"/>
                    </a:lnTo>
                    <a:lnTo>
                      <a:pt x="414" y="327"/>
                    </a:lnTo>
                    <a:lnTo>
                      <a:pt x="408" y="327"/>
                    </a:lnTo>
                    <a:lnTo>
                      <a:pt x="404" y="327"/>
                    </a:lnTo>
                    <a:lnTo>
                      <a:pt x="399" y="327"/>
                    </a:lnTo>
                    <a:lnTo>
                      <a:pt x="395" y="327"/>
                    </a:lnTo>
                    <a:lnTo>
                      <a:pt x="389" y="327"/>
                    </a:lnTo>
                    <a:lnTo>
                      <a:pt x="384" y="327"/>
                    </a:lnTo>
                    <a:lnTo>
                      <a:pt x="378" y="327"/>
                    </a:lnTo>
                    <a:lnTo>
                      <a:pt x="374" y="327"/>
                    </a:lnTo>
                    <a:lnTo>
                      <a:pt x="368" y="327"/>
                    </a:lnTo>
                    <a:lnTo>
                      <a:pt x="365" y="327"/>
                    </a:lnTo>
                    <a:lnTo>
                      <a:pt x="359" y="327"/>
                    </a:lnTo>
                    <a:lnTo>
                      <a:pt x="353" y="327"/>
                    </a:lnTo>
                    <a:lnTo>
                      <a:pt x="347" y="327"/>
                    </a:lnTo>
                    <a:lnTo>
                      <a:pt x="344" y="327"/>
                    </a:lnTo>
                    <a:lnTo>
                      <a:pt x="338" y="325"/>
                    </a:lnTo>
                    <a:lnTo>
                      <a:pt x="332" y="325"/>
                    </a:lnTo>
                    <a:lnTo>
                      <a:pt x="327" y="325"/>
                    </a:lnTo>
                    <a:lnTo>
                      <a:pt x="321" y="325"/>
                    </a:lnTo>
                    <a:lnTo>
                      <a:pt x="311" y="325"/>
                    </a:lnTo>
                    <a:lnTo>
                      <a:pt x="302" y="325"/>
                    </a:lnTo>
                    <a:lnTo>
                      <a:pt x="296" y="323"/>
                    </a:lnTo>
                    <a:lnTo>
                      <a:pt x="290" y="323"/>
                    </a:lnTo>
                    <a:lnTo>
                      <a:pt x="287" y="321"/>
                    </a:lnTo>
                    <a:lnTo>
                      <a:pt x="283" y="321"/>
                    </a:lnTo>
                    <a:lnTo>
                      <a:pt x="271" y="319"/>
                    </a:lnTo>
                    <a:lnTo>
                      <a:pt x="264" y="319"/>
                    </a:lnTo>
                    <a:lnTo>
                      <a:pt x="254" y="315"/>
                    </a:lnTo>
                    <a:lnTo>
                      <a:pt x="245" y="312"/>
                    </a:lnTo>
                    <a:lnTo>
                      <a:pt x="237" y="308"/>
                    </a:lnTo>
                    <a:lnTo>
                      <a:pt x="230" y="306"/>
                    </a:lnTo>
                    <a:lnTo>
                      <a:pt x="222" y="302"/>
                    </a:lnTo>
                    <a:lnTo>
                      <a:pt x="214" y="298"/>
                    </a:lnTo>
                    <a:lnTo>
                      <a:pt x="207" y="293"/>
                    </a:lnTo>
                    <a:lnTo>
                      <a:pt x="203" y="287"/>
                    </a:lnTo>
                    <a:lnTo>
                      <a:pt x="199" y="281"/>
                    </a:lnTo>
                    <a:lnTo>
                      <a:pt x="195" y="277"/>
                    </a:lnTo>
                    <a:lnTo>
                      <a:pt x="193" y="272"/>
                    </a:lnTo>
                    <a:lnTo>
                      <a:pt x="193" y="268"/>
                    </a:lnTo>
                    <a:lnTo>
                      <a:pt x="193" y="262"/>
                    </a:lnTo>
                    <a:lnTo>
                      <a:pt x="193" y="258"/>
                    </a:lnTo>
                    <a:lnTo>
                      <a:pt x="195" y="253"/>
                    </a:lnTo>
                    <a:lnTo>
                      <a:pt x="197" y="247"/>
                    </a:lnTo>
                    <a:lnTo>
                      <a:pt x="199" y="241"/>
                    </a:lnTo>
                    <a:lnTo>
                      <a:pt x="201" y="236"/>
                    </a:lnTo>
                    <a:lnTo>
                      <a:pt x="203" y="230"/>
                    </a:lnTo>
                    <a:lnTo>
                      <a:pt x="205" y="224"/>
                    </a:lnTo>
                    <a:lnTo>
                      <a:pt x="207" y="219"/>
                    </a:lnTo>
                    <a:lnTo>
                      <a:pt x="209" y="215"/>
                    </a:lnTo>
                    <a:lnTo>
                      <a:pt x="211" y="209"/>
                    </a:lnTo>
                    <a:lnTo>
                      <a:pt x="212" y="203"/>
                    </a:lnTo>
                    <a:lnTo>
                      <a:pt x="212" y="196"/>
                    </a:lnTo>
                    <a:lnTo>
                      <a:pt x="214" y="190"/>
                    </a:lnTo>
                    <a:lnTo>
                      <a:pt x="214" y="182"/>
                    </a:lnTo>
                    <a:lnTo>
                      <a:pt x="216" y="177"/>
                    </a:lnTo>
                    <a:lnTo>
                      <a:pt x="218" y="169"/>
                    </a:lnTo>
                    <a:lnTo>
                      <a:pt x="220" y="163"/>
                    </a:lnTo>
                    <a:lnTo>
                      <a:pt x="222" y="158"/>
                    </a:lnTo>
                    <a:lnTo>
                      <a:pt x="226" y="150"/>
                    </a:lnTo>
                    <a:lnTo>
                      <a:pt x="228" y="142"/>
                    </a:lnTo>
                    <a:lnTo>
                      <a:pt x="230" y="137"/>
                    </a:lnTo>
                    <a:lnTo>
                      <a:pt x="231" y="129"/>
                    </a:lnTo>
                    <a:lnTo>
                      <a:pt x="233" y="123"/>
                    </a:lnTo>
                    <a:lnTo>
                      <a:pt x="233" y="116"/>
                    </a:lnTo>
                    <a:lnTo>
                      <a:pt x="235" y="110"/>
                    </a:lnTo>
                    <a:lnTo>
                      <a:pt x="237" y="103"/>
                    </a:lnTo>
                    <a:lnTo>
                      <a:pt x="241" y="97"/>
                    </a:lnTo>
                    <a:lnTo>
                      <a:pt x="241" y="89"/>
                    </a:lnTo>
                    <a:lnTo>
                      <a:pt x="243" y="84"/>
                    </a:lnTo>
                    <a:lnTo>
                      <a:pt x="243" y="76"/>
                    </a:lnTo>
                    <a:lnTo>
                      <a:pt x="245" y="70"/>
                    </a:lnTo>
                    <a:lnTo>
                      <a:pt x="245" y="63"/>
                    </a:lnTo>
                    <a:lnTo>
                      <a:pt x="245" y="57"/>
                    </a:lnTo>
                    <a:lnTo>
                      <a:pt x="245" y="49"/>
                    </a:lnTo>
                    <a:lnTo>
                      <a:pt x="245" y="45"/>
                    </a:lnTo>
                    <a:lnTo>
                      <a:pt x="243" y="38"/>
                    </a:lnTo>
                    <a:lnTo>
                      <a:pt x="241" y="32"/>
                    </a:lnTo>
                    <a:lnTo>
                      <a:pt x="239" y="26"/>
                    </a:lnTo>
                    <a:lnTo>
                      <a:pt x="237" y="21"/>
                    </a:lnTo>
                    <a:lnTo>
                      <a:pt x="235" y="15"/>
                    </a:lnTo>
                    <a:lnTo>
                      <a:pt x="233" y="9"/>
                    </a:lnTo>
                    <a:lnTo>
                      <a:pt x="230" y="4"/>
                    </a:lnTo>
                    <a:lnTo>
                      <a:pt x="226" y="0"/>
                    </a:lnTo>
                    <a:lnTo>
                      <a:pt x="197" y="165"/>
                    </a:lnTo>
                    <a:close/>
                  </a:path>
                </a:pathLst>
              </a:custGeom>
              <a:solidFill>
                <a:srgbClr val="000000"/>
              </a:solidFill>
              <a:ln w="9525">
                <a:noFill/>
                <a:round/>
                <a:headEnd/>
                <a:tailEnd/>
              </a:ln>
            </p:spPr>
            <p:txBody>
              <a:bodyPr/>
              <a:lstStyle/>
              <a:p>
                <a:endParaRPr lang="en-US"/>
              </a:p>
            </p:txBody>
          </p:sp>
        </p:grpSp>
      </p:grpSp>
      <p:grpSp>
        <p:nvGrpSpPr>
          <p:cNvPr id="10" name="Group 318"/>
          <p:cNvGrpSpPr>
            <a:grpSpLocks/>
          </p:cNvGrpSpPr>
          <p:nvPr/>
        </p:nvGrpSpPr>
        <p:grpSpPr bwMode="auto">
          <a:xfrm>
            <a:off x="1219200" y="4038600"/>
            <a:ext cx="1130300" cy="838200"/>
            <a:chOff x="768" y="2688"/>
            <a:chExt cx="712" cy="528"/>
          </a:xfrm>
        </p:grpSpPr>
        <p:pic>
          <p:nvPicPr>
            <p:cNvPr id="10275" name="Picture 11" descr="j0290192"/>
            <p:cNvPicPr>
              <a:picLocks noChangeAspect="1" noChangeArrowheads="1"/>
            </p:cNvPicPr>
            <p:nvPr/>
          </p:nvPicPr>
          <p:blipFill>
            <a:blip r:embed="rId7" cstate="print"/>
            <a:srcRect/>
            <a:stretch>
              <a:fillRect/>
            </a:stretch>
          </p:blipFill>
          <p:spPr bwMode="auto">
            <a:xfrm flipH="1">
              <a:off x="1056" y="2688"/>
              <a:ext cx="424" cy="480"/>
            </a:xfrm>
            <a:prstGeom prst="rect">
              <a:avLst/>
            </a:prstGeom>
            <a:noFill/>
            <a:ln w="9525">
              <a:noFill/>
              <a:miter lim="800000"/>
              <a:headEnd/>
              <a:tailEnd/>
            </a:ln>
          </p:spPr>
        </p:pic>
        <p:grpSp>
          <p:nvGrpSpPr>
            <p:cNvPr id="10276" name="Group 273"/>
            <p:cNvGrpSpPr>
              <a:grpSpLocks/>
            </p:cNvGrpSpPr>
            <p:nvPr/>
          </p:nvGrpSpPr>
          <p:grpSpPr bwMode="auto">
            <a:xfrm>
              <a:off x="768" y="2688"/>
              <a:ext cx="384" cy="528"/>
              <a:chOff x="1536" y="1920"/>
              <a:chExt cx="1329" cy="1081"/>
            </a:xfrm>
          </p:grpSpPr>
          <p:sp>
            <p:nvSpPr>
              <p:cNvPr id="10277" name="AutoShape 274"/>
              <p:cNvSpPr>
                <a:spLocks noChangeAspect="1" noChangeArrowheads="1" noTextEdit="1"/>
              </p:cNvSpPr>
              <p:nvPr/>
            </p:nvSpPr>
            <p:spPr bwMode="auto">
              <a:xfrm>
                <a:off x="1536" y="1920"/>
                <a:ext cx="1329" cy="1081"/>
              </a:xfrm>
              <a:prstGeom prst="rect">
                <a:avLst/>
              </a:prstGeom>
              <a:noFill/>
              <a:ln w="9525">
                <a:noFill/>
                <a:miter lim="800000"/>
                <a:headEnd/>
                <a:tailEnd/>
              </a:ln>
            </p:spPr>
            <p:txBody>
              <a:bodyPr/>
              <a:lstStyle/>
              <a:p>
                <a:endParaRPr lang="en-US"/>
              </a:p>
            </p:txBody>
          </p:sp>
          <p:sp>
            <p:nvSpPr>
              <p:cNvPr id="10278" name="Freeform 275"/>
              <p:cNvSpPr>
                <a:spLocks/>
              </p:cNvSpPr>
              <p:nvPr/>
            </p:nvSpPr>
            <p:spPr bwMode="auto">
              <a:xfrm>
                <a:off x="2597" y="2119"/>
                <a:ext cx="203" cy="91"/>
              </a:xfrm>
              <a:custGeom>
                <a:avLst/>
                <a:gdLst>
                  <a:gd name="T0" fmla="*/ 52 w 407"/>
                  <a:gd name="T1" fmla="*/ 88 h 183"/>
                  <a:gd name="T2" fmla="*/ 61 w 407"/>
                  <a:gd name="T3" fmla="*/ 89 h 183"/>
                  <a:gd name="T4" fmla="*/ 71 w 407"/>
                  <a:gd name="T5" fmla="*/ 89 h 183"/>
                  <a:gd name="T6" fmla="*/ 84 w 407"/>
                  <a:gd name="T7" fmla="*/ 90 h 183"/>
                  <a:gd name="T8" fmla="*/ 98 w 407"/>
                  <a:gd name="T9" fmla="*/ 91 h 183"/>
                  <a:gd name="T10" fmla="*/ 110 w 407"/>
                  <a:gd name="T11" fmla="*/ 91 h 183"/>
                  <a:gd name="T12" fmla="*/ 122 w 407"/>
                  <a:gd name="T13" fmla="*/ 90 h 183"/>
                  <a:gd name="T14" fmla="*/ 131 w 407"/>
                  <a:gd name="T15" fmla="*/ 89 h 183"/>
                  <a:gd name="T16" fmla="*/ 137 w 407"/>
                  <a:gd name="T17" fmla="*/ 86 h 183"/>
                  <a:gd name="T18" fmla="*/ 134 w 407"/>
                  <a:gd name="T19" fmla="*/ 78 h 183"/>
                  <a:gd name="T20" fmla="*/ 127 w 407"/>
                  <a:gd name="T21" fmla="*/ 68 h 183"/>
                  <a:gd name="T22" fmla="*/ 122 w 407"/>
                  <a:gd name="T23" fmla="*/ 60 h 183"/>
                  <a:gd name="T24" fmla="*/ 120 w 407"/>
                  <a:gd name="T25" fmla="*/ 52 h 183"/>
                  <a:gd name="T26" fmla="*/ 118 w 407"/>
                  <a:gd name="T27" fmla="*/ 47 h 183"/>
                  <a:gd name="T28" fmla="*/ 122 w 407"/>
                  <a:gd name="T29" fmla="*/ 47 h 183"/>
                  <a:gd name="T30" fmla="*/ 131 w 407"/>
                  <a:gd name="T31" fmla="*/ 47 h 183"/>
                  <a:gd name="T32" fmla="*/ 142 w 407"/>
                  <a:gd name="T33" fmla="*/ 48 h 183"/>
                  <a:gd name="T34" fmla="*/ 156 w 407"/>
                  <a:gd name="T35" fmla="*/ 49 h 183"/>
                  <a:gd name="T36" fmla="*/ 169 w 407"/>
                  <a:gd name="T37" fmla="*/ 50 h 183"/>
                  <a:gd name="T38" fmla="*/ 181 w 407"/>
                  <a:gd name="T39" fmla="*/ 50 h 183"/>
                  <a:gd name="T40" fmla="*/ 192 w 407"/>
                  <a:gd name="T41" fmla="*/ 50 h 183"/>
                  <a:gd name="T42" fmla="*/ 201 w 407"/>
                  <a:gd name="T43" fmla="*/ 47 h 183"/>
                  <a:gd name="T44" fmla="*/ 198 w 407"/>
                  <a:gd name="T45" fmla="*/ 39 h 183"/>
                  <a:gd name="T46" fmla="*/ 189 w 407"/>
                  <a:gd name="T47" fmla="*/ 33 h 183"/>
                  <a:gd name="T48" fmla="*/ 178 w 407"/>
                  <a:gd name="T49" fmla="*/ 27 h 183"/>
                  <a:gd name="T50" fmla="*/ 167 w 407"/>
                  <a:gd name="T51" fmla="*/ 21 h 183"/>
                  <a:gd name="T52" fmla="*/ 155 w 407"/>
                  <a:gd name="T53" fmla="*/ 15 h 183"/>
                  <a:gd name="T54" fmla="*/ 142 w 407"/>
                  <a:gd name="T55" fmla="*/ 10 h 183"/>
                  <a:gd name="T56" fmla="*/ 130 w 407"/>
                  <a:gd name="T57" fmla="*/ 7 h 183"/>
                  <a:gd name="T58" fmla="*/ 118 w 407"/>
                  <a:gd name="T59" fmla="*/ 3 h 183"/>
                  <a:gd name="T60" fmla="*/ 107 w 407"/>
                  <a:gd name="T61" fmla="*/ 2 h 183"/>
                  <a:gd name="T62" fmla="*/ 96 w 407"/>
                  <a:gd name="T63" fmla="*/ 0 h 183"/>
                  <a:gd name="T64" fmla="*/ 88 w 407"/>
                  <a:gd name="T65" fmla="*/ 1 h 183"/>
                  <a:gd name="T66" fmla="*/ 80 w 407"/>
                  <a:gd name="T67" fmla="*/ 2 h 183"/>
                  <a:gd name="T68" fmla="*/ 74 w 407"/>
                  <a:gd name="T69" fmla="*/ 6 h 183"/>
                  <a:gd name="T70" fmla="*/ 64 w 407"/>
                  <a:gd name="T71" fmla="*/ 9 h 183"/>
                  <a:gd name="T72" fmla="*/ 54 w 407"/>
                  <a:gd name="T73" fmla="*/ 13 h 183"/>
                  <a:gd name="T74" fmla="*/ 43 w 407"/>
                  <a:gd name="T75" fmla="*/ 19 h 183"/>
                  <a:gd name="T76" fmla="*/ 33 w 407"/>
                  <a:gd name="T77" fmla="*/ 25 h 183"/>
                  <a:gd name="T78" fmla="*/ 22 w 407"/>
                  <a:gd name="T79" fmla="*/ 29 h 183"/>
                  <a:gd name="T80" fmla="*/ 14 w 407"/>
                  <a:gd name="T81" fmla="*/ 34 h 183"/>
                  <a:gd name="T82" fmla="*/ 4 w 407"/>
                  <a:gd name="T83" fmla="*/ 38 h 183"/>
                  <a:gd name="T84" fmla="*/ 0 w 407"/>
                  <a:gd name="T85" fmla="*/ 42 h 1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7"/>
                  <a:gd name="T130" fmla="*/ 0 h 183"/>
                  <a:gd name="T131" fmla="*/ 407 w 407"/>
                  <a:gd name="T132" fmla="*/ 183 h 1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7" h="183">
                    <a:moveTo>
                      <a:pt x="97" y="177"/>
                    </a:moveTo>
                    <a:lnTo>
                      <a:pt x="99" y="177"/>
                    </a:lnTo>
                    <a:lnTo>
                      <a:pt x="104" y="177"/>
                    </a:lnTo>
                    <a:lnTo>
                      <a:pt x="108" y="177"/>
                    </a:lnTo>
                    <a:lnTo>
                      <a:pt x="116" y="177"/>
                    </a:lnTo>
                    <a:lnTo>
                      <a:pt x="122" y="179"/>
                    </a:lnTo>
                    <a:lnTo>
                      <a:pt x="129" y="179"/>
                    </a:lnTo>
                    <a:lnTo>
                      <a:pt x="135" y="179"/>
                    </a:lnTo>
                    <a:lnTo>
                      <a:pt x="142" y="179"/>
                    </a:lnTo>
                    <a:lnTo>
                      <a:pt x="152" y="181"/>
                    </a:lnTo>
                    <a:lnTo>
                      <a:pt x="160" y="181"/>
                    </a:lnTo>
                    <a:lnTo>
                      <a:pt x="169" y="181"/>
                    </a:lnTo>
                    <a:lnTo>
                      <a:pt x="179" y="181"/>
                    </a:lnTo>
                    <a:lnTo>
                      <a:pt x="186" y="183"/>
                    </a:lnTo>
                    <a:lnTo>
                      <a:pt x="196" y="183"/>
                    </a:lnTo>
                    <a:lnTo>
                      <a:pt x="205" y="183"/>
                    </a:lnTo>
                    <a:lnTo>
                      <a:pt x="213" y="183"/>
                    </a:lnTo>
                    <a:lnTo>
                      <a:pt x="220" y="183"/>
                    </a:lnTo>
                    <a:lnTo>
                      <a:pt x="230" y="183"/>
                    </a:lnTo>
                    <a:lnTo>
                      <a:pt x="237" y="181"/>
                    </a:lnTo>
                    <a:lnTo>
                      <a:pt x="245" y="181"/>
                    </a:lnTo>
                    <a:lnTo>
                      <a:pt x="251" y="181"/>
                    </a:lnTo>
                    <a:lnTo>
                      <a:pt x="258" y="181"/>
                    </a:lnTo>
                    <a:lnTo>
                      <a:pt x="262" y="179"/>
                    </a:lnTo>
                    <a:lnTo>
                      <a:pt x="268" y="177"/>
                    </a:lnTo>
                    <a:lnTo>
                      <a:pt x="270" y="175"/>
                    </a:lnTo>
                    <a:lnTo>
                      <a:pt x="274" y="173"/>
                    </a:lnTo>
                    <a:lnTo>
                      <a:pt x="276" y="170"/>
                    </a:lnTo>
                    <a:lnTo>
                      <a:pt x="274" y="164"/>
                    </a:lnTo>
                    <a:lnTo>
                      <a:pt x="268" y="156"/>
                    </a:lnTo>
                    <a:lnTo>
                      <a:pt x="262" y="151"/>
                    </a:lnTo>
                    <a:lnTo>
                      <a:pt x="257" y="143"/>
                    </a:lnTo>
                    <a:lnTo>
                      <a:pt x="255" y="137"/>
                    </a:lnTo>
                    <a:lnTo>
                      <a:pt x="251" y="132"/>
                    </a:lnTo>
                    <a:lnTo>
                      <a:pt x="247" y="124"/>
                    </a:lnTo>
                    <a:lnTo>
                      <a:pt x="245" y="120"/>
                    </a:lnTo>
                    <a:lnTo>
                      <a:pt x="243" y="115"/>
                    </a:lnTo>
                    <a:lnTo>
                      <a:pt x="241" y="109"/>
                    </a:lnTo>
                    <a:lnTo>
                      <a:pt x="241" y="105"/>
                    </a:lnTo>
                    <a:lnTo>
                      <a:pt x="239" y="101"/>
                    </a:lnTo>
                    <a:lnTo>
                      <a:pt x="239" y="97"/>
                    </a:lnTo>
                    <a:lnTo>
                      <a:pt x="237" y="94"/>
                    </a:lnTo>
                    <a:lnTo>
                      <a:pt x="239" y="94"/>
                    </a:lnTo>
                    <a:lnTo>
                      <a:pt x="245" y="94"/>
                    </a:lnTo>
                    <a:lnTo>
                      <a:pt x="249" y="94"/>
                    </a:lnTo>
                    <a:lnTo>
                      <a:pt x="257" y="95"/>
                    </a:lnTo>
                    <a:lnTo>
                      <a:pt x="262" y="95"/>
                    </a:lnTo>
                    <a:lnTo>
                      <a:pt x="270" y="97"/>
                    </a:lnTo>
                    <a:lnTo>
                      <a:pt x="277" y="97"/>
                    </a:lnTo>
                    <a:lnTo>
                      <a:pt x="285" y="97"/>
                    </a:lnTo>
                    <a:lnTo>
                      <a:pt x="295" y="97"/>
                    </a:lnTo>
                    <a:lnTo>
                      <a:pt x="302" y="99"/>
                    </a:lnTo>
                    <a:lnTo>
                      <a:pt x="312" y="99"/>
                    </a:lnTo>
                    <a:lnTo>
                      <a:pt x="319" y="101"/>
                    </a:lnTo>
                    <a:lnTo>
                      <a:pt x="329" y="101"/>
                    </a:lnTo>
                    <a:lnTo>
                      <a:pt x="338" y="101"/>
                    </a:lnTo>
                    <a:lnTo>
                      <a:pt x="348" y="101"/>
                    </a:lnTo>
                    <a:lnTo>
                      <a:pt x="355" y="101"/>
                    </a:lnTo>
                    <a:lnTo>
                      <a:pt x="363" y="101"/>
                    </a:lnTo>
                    <a:lnTo>
                      <a:pt x="372" y="101"/>
                    </a:lnTo>
                    <a:lnTo>
                      <a:pt x="378" y="101"/>
                    </a:lnTo>
                    <a:lnTo>
                      <a:pt x="384" y="101"/>
                    </a:lnTo>
                    <a:lnTo>
                      <a:pt x="390" y="99"/>
                    </a:lnTo>
                    <a:lnTo>
                      <a:pt x="397" y="99"/>
                    </a:lnTo>
                    <a:lnTo>
                      <a:pt x="403" y="95"/>
                    </a:lnTo>
                    <a:lnTo>
                      <a:pt x="407" y="92"/>
                    </a:lnTo>
                    <a:lnTo>
                      <a:pt x="403" y="86"/>
                    </a:lnTo>
                    <a:lnTo>
                      <a:pt x="397" y="78"/>
                    </a:lnTo>
                    <a:lnTo>
                      <a:pt x="392" y="75"/>
                    </a:lnTo>
                    <a:lnTo>
                      <a:pt x="384" y="71"/>
                    </a:lnTo>
                    <a:lnTo>
                      <a:pt x="378" y="67"/>
                    </a:lnTo>
                    <a:lnTo>
                      <a:pt x="372" y="63"/>
                    </a:lnTo>
                    <a:lnTo>
                      <a:pt x="365" y="57"/>
                    </a:lnTo>
                    <a:lnTo>
                      <a:pt x="357" y="54"/>
                    </a:lnTo>
                    <a:lnTo>
                      <a:pt x="350" y="50"/>
                    </a:lnTo>
                    <a:lnTo>
                      <a:pt x="342" y="46"/>
                    </a:lnTo>
                    <a:lnTo>
                      <a:pt x="334" y="42"/>
                    </a:lnTo>
                    <a:lnTo>
                      <a:pt x="325" y="38"/>
                    </a:lnTo>
                    <a:lnTo>
                      <a:pt x="317" y="35"/>
                    </a:lnTo>
                    <a:lnTo>
                      <a:pt x="310" y="31"/>
                    </a:lnTo>
                    <a:lnTo>
                      <a:pt x="302" y="27"/>
                    </a:lnTo>
                    <a:lnTo>
                      <a:pt x="295" y="25"/>
                    </a:lnTo>
                    <a:lnTo>
                      <a:pt x="285" y="21"/>
                    </a:lnTo>
                    <a:lnTo>
                      <a:pt x="277" y="19"/>
                    </a:lnTo>
                    <a:lnTo>
                      <a:pt x="268" y="16"/>
                    </a:lnTo>
                    <a:lnTo>
                      <a:pt x="260" y="14"/>
                    </a:lnTo>
                    <a:lnTo>
                      <a:pt x="251" y="12"/>
                    </a:lnTo>
                    <a:lnTo>
                      <a:pt x="243" y="10"/>
                    </a:lnTo>
                    <a:lnTo>
                      <a:pt x="236" y="6"/>
                    </a:lnTo>
                    <a:lnTo>
                      <a:pt x="228" y="6"/>
                    </a:lnTo>
                    <a:lnTo>
                      <a:pt x="220" y="4"/>
                    </a:lnTo>
                    <a:lnTo>
                      <a:pt x="215" y="4"/>
                    </a:lnTo>
                    <a:lnTo>
                      <a:pt x="205" y="2"/>
                    </a:lnTo>
                    <a:lnTo>
                      <a:pt x="199" y="0"/>
                    </a:lnTo>
                    <a:lnTo>
                      <a:pt x="192" y="0"/>
                    </a:lnTo>
                    <a:lnTo>
                      <a:pt x="186" y="0"/>
                    </a:lnTo>
                    <a:lnTo>
                      <a:pt x="182" y="0"/>
                    </a:lnTo>
                    <a:lnTo>
                      <a:pt x="177" y="2"/>
                    </a:lnTo>
                    <a:lnTo>
                      <a:pt x="171" y="2"/>
                    </a:lnTo>
                    <a:lnTo>
                      <a:pt x="167" y="4"/>
                    </a:lnTo>
                    <a:lnTo>
                      <a:pt x="161" y="4"/>
                    </a:lnTo>
                    <a:lnTo>
                      <a:pt x="158" y="6"/>
                    </a:lnTo>
                    <a:lnTo>
                      <a:pt x="152" y="8"/>
                    </a:lnTo>
                    <a:lnTo>
                      <a:pt x="148" y="12"/>
                    </a:lnTo>
                    <a:lnTo>
                      <a:pt x="141" y="14"/>
                    </a:lnTo>
                    <a:lnTo>
                      <a:pt x="135" y="16"/>
                    </a:lnTo>
                    <a:lnTo>
                      <a:pt x="129" y="18"/>
                    </a:lnTo>
                    <a:lnTo>
                      <a:pt x="123" y="21"/>
                    </a:lnTo>
                    <a:lnTo>
                      <a:pt x="116" y="25"/>
                    </a:lnTo>
                    <a:lnTo>
                      <a:pt x="108" y="27"/>
                    </a:lnTo>
                    <a:lnTo>
                      <a:pt x="101" y="31"/>
                    </a:lnTo>
                    <a:lnTo>
                      <a:pt x="95" y="35"/>
                    </a:lnTo>
                    <a:lnTo>
                      <a:pt x="87" y="38"/>
                    </a:lnTo>
                    <a:lnTo>
                      <a:pt x="80" y="42"/>
                    </a:lnTo>
                    <a:lnTo>
                      <a:pt x="74" y="44"/>
                    </a:lnTo>
                    <a:lnTo>
                      <a:pt x="66" y="50"/>
                    </a:lnTo>
                    <a:lnTo>
                      <a:pt x="59" y="52"/>
                    </a:lnTo>
                    <a:lnTo>
                      <a:pt x="53" y="56"/>
                    </a:lnTo>
                    <a:lnTo>
                      <a:pt x="45" y="59"/>
                    </a:lnTo>
                    <a:lnTo>
                      <a:pt x="40" y="63"/>
                    </a:lnTo>
                    <a:lnTo>
                      <a:pt x="34" y="65"/>
                    </a:lnTo>
                    <a:lnTo>
                      <a:pt x="28" y="69"/>
                    </a:lnTo>
                    <a:lnTo>
                      <a:pt x="23" y="71"/>
                    </a:lnTo>
                    <a:lnTo>
                      <a:pt x="19" y="73"/>
                    </a:lnTo>
                    <a:lnTo>
                      <a:pt x="9" y="76"/>
                    </a:lnTo>
                    <a:lnTo>
                      <a:pt x="4" y="80"/>
                    </a:lnTo>
                    <a:lnTo>
                      <a:pt x="0" y="82"/>
                    </a:lnTo>
                    <a:lnTo>
                      <a:pt x="0" y="84"/>
                    </a:lnTo>
                    <a:lnTo>
                      <a:pt x="97" y="177"/>
                    </a:lnTo>
                    <a:close/>
                  </a:path>
                </a:pathLst>
              </a:custGeom>
              <a:solidFill>
                <a:srgbClr val="FAC9B0"/>
              </a:solidFill>
              <a:ln w="9525">
                <a:noFill/>
                <a:round/>
                <a:headEnd/>
                <a:tailEnd/>
              </a:ln>
            </p:spPr>
            <p:txBody>
              <a:bodyPr/>
              <a:lstStyle/>
              <a:p>
                <a:endParaRPr lang="en-US"/>
              </a:p>
            </p:txBody>
          </p:sp>
          <p:sp>
            <p:nvSpPr>
              <p:cNvPr id="10279" name="Freeform 276"/>
              <p:cNvSpPr>
                <a:spLocks/>
              </p:cNvSpPr>
              <p:nvPr/>
            </p:nvSpPr>
            <p:spPr bwMode="auto">
              <a:xfrm>
                <a:off x="2621" y="2784"/>
                <a:ext cx="170" cy="78"/>
              </a:xfrm>
              <a:custGeom>
                <a:avLst/>
                <a:gdLst>
                  <a:gd name="T0" fmla="*/ 0 w 341"/>
                  <a:gd name="T1" fmla="*/ 14 h 156"/>
                  <a:gd name="T2" fmla="*/ 0 w 341"/>
                  <a:gd name="T3" fmla="*/ 78 h 156"/>
                  <a:gd name="T4" fmla="*/ 170 w 341"/>
                  <a:gd name="T5" fmla="*/ 45 h 156"/>
                  <a:gd name="T6" fmla="*/ 169 w 341"/>
                  <a:gd name="T7" fmla="*/ 44 h 156"/>
                  <a:gd name="T8" fmla="*/ 168 w 341"/>
                  <a:gd name="T9" fmla="*/ 43 h 156"/>
                  <a:gd name="T10" fmla="*/ 165 w 341"/>
                  <a:gd name="T11" fmla="*/ 41 h 156"/>
                  <a:gd name="T12" fmla="*/ 163 w 341"/>
                  <a:gd name="T13" fmla="*/ 39 h 156"/>
                  <a:gd name="T14" fmla="*/ 159 w 341"/>
                  <a:gd name="T15" fmla="*/ 35 h 156"/>
                  <a:gd name="T16" fmla="*/ 154 w 341"/>
                  <a:gd name="T17" fmla="*/ 31 h 156"/>
                  <a:gd name="T18" fmla="*/ 152 w 341"/>
                  <a:gd name="T19" fmla="*/ 29 h 156"/>
                  <a:gd name="T20" fmla="*/ 149 w 341"/>
                  <a:gd name="T21" fmla="*/ 28 h 156"/>
                  <a:gd name="T22" fmla="*/ 146 w 341"/>
                  <a:gd name="T23" fmla="*/ 26 h 156"/>
                  <a:gd name="T24" fmla="*/ 143 w 341"/>
                  <a:gd name="T25" fmla="*/ 24 h 156"/>
                  <a:gd name="T26" fmla="*/ 140 w 341"/>
                  <a:gd name="T27" fmla="*/ 21 h 156"/>
                  <a:gd name="T28" fmla="*/ 137 w 341"/>
                  <a:gd name="T29" fmla="*/ 19 h 156"/>
                  <a:gd name="T30" fmla="*/ 134 w 341"/>
                  <a:gd name="T31" fmla="*/ 18 h 156"/>
                  <a:gd name="T32" fmla="*/ 130 w 341"/>
                  <a:gd name="T33" fmla="*/ 15 h 156"/>
                  <a:gd name="T34" fmla="*/ 126 w 341"/>
                  <a:gd name="T35" fmla="*/ 13 h 156"/>
                  <a:gd name="T36" fmla="*/ 124 w 341"/>
                  <a:gd name="T37" fmla="*/ 11 h 156"/>
                  <a:gd name="T38" fmla="*/ 120 w 341"/>
                  <a:gd name="T39" fmla="*/ 10 h 156"/>
                  <a:gd name="T40" fmla="*/ 116 w 341"/>
                  <a:gd name="T41" fmla="*/ 9 h 156"/>
                  <a:gd name="T42" fmla="*/ 111 w 341"/>
                  <a:gd name="T43" fmla="*/ 7 h 156"/>
                  <a:gd name="T44" fmla="*/ 108 w 341"/>
                  <a:gd name="T45" fmla="*/ 5 h 156"/>
                  <a:gd name="T46" fmla="*/ 104 w 341"/>
                  <a:gd name="T47" fmla="*/ 4 h 156"/>
                  <a:gd name="T48" fmla="*/ 100 w 341"/>
                  <a:gd name="T49" fmla="*/ 3 h 156"/>
                  <a:gd name="T50" fmla="*/ 96 w 341"/>
                  <a:gd name="T51" fmla="*/ 2 h 156"/>
                  <a:gd name="T52" fmla="*/ 92 w 341"/>
                  <a:gd name="T53" fmla="*/ 1 h 156"/>
                  <a:gd name="T54" fmla="*/ 87 w 341"/>
                  <a:gd name="T55" fmla="*/ 1 h 156"/>
                  <a:gd name="T56" fmla="*/ 84 w 341"/>
                  <a:gd name="T57" fmla="*/ 1 h 156"/>
                  <a:gd name="T58" fmla="*/ 80 w 341"/>
                  <a:gd name="T59" fmla="*/ 0 h 156"/>
                  <a:gd name="T60" fmla="*/ 76 w 341"/>
                  <a:gd name="T61" fmla="*/ 0 h 156"/>
                  <a:gd name="T62" fmla="*/ 71 w 341"/>
                  <a:gd name="T63" fmla="*/ 0 h 156"/>
                  <a:gd name="T64" fmla="*/ 67 w 341"/>
                  <a:gd name="T65" fmla="*/ 0 h 156"/>
                  <a:gd name="T66" fmla="*/ 64 w 341"/>
                  <a:gd name="T67" fmla="*/ 0 h 156"/>
                  <a:gd name="T68" fmla="*/ 59 w 341"/>
                  <a:gd name="T69" fmla="*/ 0 h 156"/>
                  <a:gd name="T70" fmla="*/ 56 w 341"/>
                  <a:gd name="T71" fmla="*/ 1 h 156"/>
                  <a:gd name="T72" fmla="*/ 52 w 341"/>
                  <a:gd name="T73" fmla="*/ 1 h 156"/>
                  <a:gd name="T74" fmla="*/ 47 w 341"/>
                  <a:gd name="T75" fmla="*/ 1 h 156"/>
                  <a:gd name="T76" fmla="*/ 45 w 341"/>
                  <a:gd name="T77" fmla="*/ 2 h 156"/>
                  <a:gd name="T78" fmla="*/ 41 w 341"/>
                  <a:gd name="T79" fmla="*/ 3 h 156"/>
                  <a:gd name="T80" fmla="*/ 38 w 341"/>
                  <a:gd name="T81" fmla="*/ 4 h 156"/>
                  <a:gd name="T82" fmla="*/ 34 w 341"/>
                  <a:gd name="T83" fmla="*/ 4 h 156"/>
                  <a:gd name="T84" fmla="*/ 30 w 341"/>
                  <a:gd name="T85" fmla="*/ 5 h 156"/>
                  <a:gd name="T86" fmla="*/ 28 w 341"/>
                  <a:gd name="T87" fmla="*/ 6 h 156"/>
                  <a:gd name="T88" fmla="*/ 26 w 341"/>
                  <a:gd name="T89" fmla="*/ 7 h 156"/>
                  <a:gd name="T90" fmla="*/ 22 w 341"/>
                  <a:gd name="T91" fmla="*/ 7 h 156"/>
                  <a:gd name="T92" fmla="*/ 19 w 341"/>
                  <a:gd name="T93" fmla="*/ 8 h 156"/>
                  <a:gd name="T94" fmla="*/ 16 w 341"/>
                  <a:gd name="T95" fmla="*/ 8 h 156"/>
                  <a:gd name="T96" fmla="*/ 14 w 341"/>
                  <a:gd name="T97" fmla="*/ 9 h 156"/>
                  <a:gd name="T98" fmla="*/ 10 w 341"/>
                  <a:gd name="T99" fmla="*/ 10 h 156"/>
                  <a:gd name="T100" fmla="*/ 7 w 341"/>
                  <a:gd name="T101" fmla="*/ 11 h 156"/>
                  <a:gd name="T102" fmla="*/ 3 w 341"/>
                  <a:gd name="T103" fmla="*/ 12 h 156"/>
                  <a:gd name="T104" fmla="*/ 2 w 341"/>
                  <a:gd name="T105" fmla="*/ 13 h 156"/>
                  <a:gd name="T106" fmla="*/ 0 w 341"/>
                  <a:gd name="T107" fmla="*/ 14 h 156"/>
                  <a:gd name="T108" fmla="*/ 0 w 341"/>
                  <a:gd name="T109" fmla="*/ 14 h 156"/>
                  <a:gd name="T110" fmla="*/ 0 w 341"/>
                  <a:gd name="T111" fmla="*/ 14 h 15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1"/>
                  <a:gd name="T169" fmla="*/ 0 h 156"/>
                  <a:gd name="T170" fmla="*/ 341 w 341"/>
                  <a:gd name="T171" fmla="*/ 156 h 15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1" h="156">
                    <a:moveTo>
                      <a:pt x="0" y="29"/>
                    </a:moveTo>
                    <a:lnTo>
                      <a:pt x="0" y="156"/>
                    </a:lnTo>
                    <a:lnTo>
                      <a:pt x="341" y="90"/>
                    </a:lnTo>
                    <a:lnTo>
                      <a:pt x="339" y="88"/>
                    </a:lnTo>
                    <a:lnTo>
                      <a:pt x="337" y="86"/>
                    </a:lnTo>
                    <a:lnTo>
                      <a:pt x="331" y="82"/>
                    </a:lnTo>
                    <a:lnTo>
                      <a:pt x="327" y="77"/>
                    </a:lnTo>
                    <a:lnTo>
                      <a:pt x="318" y="69"/>
                    </a:lnTo>
                    <a:lnTo>
                      <a:pt x="308" y="63"/>
                    </a:lnTo>
                    <a:lnTo>
                      <a:pt x="305" y="59"/>
                    </a:lnTo>
                    <a:lnTo>
                      <a:pt x="299" y="56"/>
                    </a:lnTo>
                    <a:lnTo>
                      <a:pt x="293" y="52"/>
                    </a:lnTo>
                    <a:lnTo>
                      <a:pt x="287" y="48"/>
                    </a:lnTo>
                    <a:lnTo>
                      <a:pt x="280" y="42"/>
                    </a:lnTo>
                    <a:lnTo>
                      <a:pt x="274" y="38"/>
                    </a:lnTo>
                    <a:lnTo>
                      <a:pt x="268" y="35"/>
                    </a:lnTo>
                    <a:lnTo>
                      <a:pt x="261" y="31"/>
                    </a:lnTo>
                    <a:lnTo>
                      <a:pt x="253" y="27"/>
                    </a:lnTo>
                    <a:lnTo>
                      <a:pt x="248" y="23"/>
                    </a:lnTo>
                    <a:lnTo>
                      <a:pt x="240" y="19"/>
                    </a:lnTo>
                    <a:lnTo>
                      <a:pt x="232" y="18"/>
                    </a:lnTo>
                    <a:lnTo>
                      <a:pt x="223" y="14"/>
                    </a:lnTo>
                    <a:lnTo>
                      <a:pt x="217" y="10"/>
                    </a:lnTo>
                    <a:lnTo>
                      <a:pt x="208" y="8"/>
                    </a:lnTo>
                    <a:lnTo>
                      <a:pt x="200" y="6"/>
                    </a:lnTo>
                    <a:lnTo>
                      <a:pt x="192" y="4"/>
                    </a:lnTo>
                    <a:lnTo>
                      <a:pt x="185" y="2"/>
                    </a:lnTo>
                    <a:lnTo>
                      <a:pt x="175" y="2"/>
                    </a:lnTo>
                    <a:lnTo>
                      <a:pt x="168" y="2"/>
                    </a:lnTo>
                    <a:lnTo>
                      <a:pt x="160" y="0"/>
                    </a:lnTo>
                    <a:lnTo>
                      <a:pt x="152" y="0"/>
                    </a:lnTo>
                    <a:lnTo>
                      <a:pt x="143" y="0"/>
                    </a:lnTo>
                    <a:lnTo>
                      <a:pt x="135" y="0"/>
                    </a:lnTo>
                    <a:lnTo>
                      <a:pt x="128" y="0"/>
                    </a:lnTo>
                    <a:lnTo>
                      <a:pt x="118" y="0"/>
                    </a:lnTo>
                    <a:lnTo>
                      <a:pt x="113" y="2"/>
                    </a:lnTo>
                    <a:lnTo>
                      <a:pt x="105" y="2"/>
                    </a:lnTo>
                    <a:lnTo>
                      <a:pt x="95" y="2"/>
                    </a:lnTo>
                    <a:lnTo>
                      <a:pt x="90" y="4"/>
                    </a:lnTo>
                    <a:lnTo>
                      <a:pt x="82" y="6"/>
                    </a:lnTo>
                    <a:lnTo>
                      <a:pt x="76" y="8"/>
                    </a:lnTo>
                    <a:lnTo>
                      <a:pt x="69" y="8"/>
                    </a:lnTo>
                    <a:lnTo>
                      <a:pt x="61" y="10"/>
                    </a:lnTo>
                    <a:lnTo>
                      <a:pt x="57" y="12"/>
                    </a:lnTo>
                    <a:lnTo>
                      <a:pt x="52" y="14"/>
                    </a:lnTo>
                    <a:lnTo>
                      <a:pt x="44" y="14"/>
                    </a:lnTo>
                    <a:lnTo>
                      <a:pt x="38" y="16"/>
                    </a:lnTo>
                    <a:lnTo>
                      <a:pt x="33" y="16"/>
                    </a:lnTo>
                    <a:lnTo>
                      <a:pt x="29" y="18"/>
                    </a:lnTo>
                    <a:lnTo>
                      <a:pt x="21" y="21"/>
                    </a:lnTo>
                    <a:lnTo>
                      <a:pt x="14" y="23"/>
                    </a:lnTo>
                    <a:lnTo>
                      <a:pt x="6" y="25"/>
                    </a:lnTo>
                    <a:lnTo>
                      <a:pt x="4" y="27"/>
                    </a:lnTo>
                    <a:lnTo>
                      <a:pt x="0" y="29"/>
                    </a:lnTo>
                    <a:close/>
                  </a:path>
                </a:pathLst>
              </a:custGeom>
              <a:solidFill>
                <a:srgbClr val="85A19C"/>
              </a:solidFill>
              <a:ln w="9525">
                <a:noFill/>
                <a:round/>
                <a:headEnd/>
                <a:tailEnd/>
              </a:ln>
            </p:spPr>
            <p:txBody>
              <a:bodyPr/>
              <a:lstStyle/>
              <a:p>
                <a:endParaRPr lang="en-US"/>
              </a:p>
            </p:txBody>
          </p:sp>
          <p:sp>
            <p:nvSpPr>
              <p:cNvPr id="10280" name="Freeform 277"/>
              <p:cNvSpPr>
                <a:spLocks/>
              </p:cNvSpPr>
              <p:nvPr/>
            </p:nvSpPr>
            <p:spPr bwMode="auto">
              <a:xfrm>
                <a:off x="1878" y="2676"/>
                <a:ext cx="101" cy="184"/>
              </a:xfrm>
              <a:custGeom>
                <a:avLst/>
                <a:gdLst>
                  <a:gd name="T0" fmla="*/ 64 w 202"/>
                  <a:gd name="T1" fmla="*/ 0 h 369"/>
                  <a:gd name="T2" fmla="*/ 60 w 202"/>
                  <a:gd name="T3" fmla="*/ 9 h 369"/>
                  <a:gd name="T4" fmla="*/ 57 w 202"/>
                  <a:gd name="T5" fmla="*/ 14 h 369"/>
                  <a:gd name="T6" fmla="*/ 55 w 202"/>
                  <a:gd name="T7" fmla="*/ 20 h 369"/>
                  <a:gd name="T8" fmla="*/ 53 w 202"/>
                  <a:gd name="T9" fmla="*/ 25 h 369"/>
                  <a:gd name="T10" fmla="*/ 51 w 202"/>
                  <a:gd name="T11" fmla="*/ 32 h 369"/>
                  <a:gd name="T12" fmla="*/ 49 w 202"/>
                  <a:gd name="T13" fmla="*/ 39 h 369"/>
                  <a:gd name="T14" fmla="*/ 46 w 202"/>
                  <a:gd name="T15" fmla="*/ 46 h 369"/>
                  <a:gd name="T16" fmla="*/ 43 w 202"/>
                  <a:gd name="T17" fmla="*/ 53 h 369"/>
                  <a:gd name="T18" fmla="*/ 41 w 202"/>
                  <a:gd name="T19" fmla="*/ 61 h 369"/>
                  <a:gd name="T20" fmla="*/ 39 w 202"/>
                  <a:gd name="T21" fmla="*/ 68 h 369"/>
                  <a:gd name="T22" fmla="*/ 36 w 202"/>
                  <a:gd name="T23" fmla="*/ 77 h 369"/>
                  <a:gd name="T24" fmla="*/ 33 w 202"/>
                  <a:gd name="T25" fmla="*/ 84 h 369"/>
                  <a:gd name="T26" fmla="*/ 29 w 202"/>
                  <a:gd name="T27" fmla="*/ 92 h 369"/>
                  <a:gd name="T28" fmla="*/ 28 w 202"/>
                  <a:gd name="T29" fmla="*/ 99 h 369"/>
                  <a:gd name="T30" fmla="*/ 25 w 202"/>
                  <a:gd name="T31" fmla="*/ 108 h 369"/>
                  <a:gd name="T32" fmla="*/ 22 w 202"/>
                  <a:gd name="T33" fmla="*/ 116 h 369"/>
                  <a:gd name="T34" fmla="*/ 19 w 202"/>
                  <a:gd name="T35" fmla="*/ 122 h 369"/>
                  <a:gd name="T36" fmla="*/ 18 w 202"/>
                  <a:gd name="T37" fmla="*/ 130 h 369"/>
                  <a:gd name="T38" fmla="*/ 14 w 202"/>
                  <a:gd name="T39" fmla="*/ 137 h 369"/>
                  <a:gd name="T40" fmla="*/ 13 w 202"/>
                  <a:gd name="T41" fmla="*/ 143 h 369"/>
                  <a:gd name="T42" fmla="*/ 11 w 202"/>
                  <a:gd name="T43" fmla="*/ 150 h 369"/>
                  <a:gd name="T44" fmla="*/ 9 w 202"/>
                  <a:gd name="T45" fmla="*/ 156 h 369"/>
                  <a:gd name="T46" fmla="*/ 7 w 202"/>
                  <a:gd name="T47" fmla="*/ 161 h 369"/>
                  <a:gd name="T48" fmla="*/ 4 w 202"/>
                  <a:gd name="T49" fmla="*/ 171 h 369"/>
                  <a:gd name="T50" fmla="*/ 1 w 202"/>
                  <a:gd name="T51" fmla="*/ 178 h 369"/>
                  <a:gd name="T52" fmla="*/ 0 w 202"/>
                  <a:gd name="T53" fmla="*/ 182 h 369"/>
                  <a:gd name="T54" fmla="*/ 0 w 202"/>
                  <a:gd name="T55" fmla="*/ 184 h 369"/>
                  <a:gd name="T56" fmla="*/ 4 w 202"/>
                  <a:gd name="T57" fmla="*/ 181 h 369"/>
                  <a:gd name="T58" fmla="*/ 9 w 202"/>
                  <a:gd name="T59" fmla="*/ 178 h 369"/>
                  <a:gd name="T60" fmla="*/ 17 w 202"/>
                  <a:gd name="T61" fmla="*/ 174 h 369"/>
                  <a:gd name="T62" fmla="*/ 24 w 202"/>
                  <a:gd name="T63" fmla="*/ 168 h 369"/>
                  <a:gd name="T64" fmla="*/ 33 w 202"/>
                  <a:gd name="T65" fmla="*/ 162 h 369"/>
                  <a:gd name="T66" fmla="*/ 42 w 202"/>
                  <a:gd name="T67" fmla="*/ 156 h 369"/>
                  <a:gd name="T68" fmla="*/ 47 w 202"/>
                  <a:gd name="T69" fmla="*/ 152 h 369"/>
                  <a:gd name="T70" fmla="*/ 52 w 202"/>
                  <a:gd name="T71" fmla="*/ 149 h 369"/>
                  <a:gd name="T72" fmla="*/ 61 w 202"/>
                  <a:gd name="T73" fmla="*/ 140 h 369"/>
                  <a:gd name="T74" fmla="*/ 71 w 202"/>
                  <a:gd name="T75" fmla="*/ 133 h 369"/>
                  <a:gd name="T76" fmla="*/ 79 w 202"/>
                  <a:gd name="T77" fmla="*/ 125 h 369"/>
                  <a:gd name="T78" fmla="*/ 87 w 202"/>
                  <a:gd name="T79" fmla="*/ 117 h 369"/>
                  <a:gd name="T80" fmla="*/ 94 w 202"/>
                  <a:gd name="T81" fmla="*/ 110 h 369"/>
                  <a:gd name="T82" fmla="*/ 97 w 202"/>
                  <a:gd name="T83" fmla="*/ 103 h 369"/>
                  <a:gd name="T84" fmla="*/ 100 w 202"/>
                  <a:gd name="T85" fmla="*/ 96 h 369"/>
                  <a:gd name="T86" fmla="*/ 101 w 202"/>
                  <a:gd name="T87" fmla="*/ 91 h 369"/>
                  <a:gd name="T88" fmla="*/ 100 w 202"/>
                  <a:gd name="T89" fmla="*/ 85 h 369"/>
                  <a:gd name="T90" fmla="*/ 99 w 202"/>
                  <a:gd name="T91" fmla="*/ 80 h 369"/>
                  <a:gd name="T92" fmla="*/ 99 w 202"/>
                  <a:gd name="T93" fmla="*/ 71 h 369"/>
                  <a:gd name="T94" fmla="*/ 99 w 202"/>
                  <a:gd name="T95" fmla="*/ 62 h 369"/>
                  <a:gd name="T96" fmla="*/ 99 w 202"/>
                  <a:gd name="T97" fmla="*/ 56 h 369"/>
                  <a:gd name="T98" fmla="*/ 99 w 202"/>
                  <a:gd name="T99" fmla="*/ 50 h 369"/>
                  <a:gd name="T100" fmla="*/ 100 w 202"/>
                  <a:gd name="T101" fmla="*/ 46 h 369"/>
                  <a:gd name="T102" fmla="*/ 101 w 202"/>
                  <a:gd name="T103" fmla="*/ 42 h 3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2"/>
                  <a:gd name="T157" fmla="*/ 0 h 369"/>
                  <a:gd name="T158" fmla="*/ 202 w 202"/>
                  <a:gd name="T159" fmla="*/ 369 h 3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2" h="369">
                    <a:moveTo>
                      <a:pt x="202" y="85"/>
                    </a:moveTo>
                    <a:lnTo>
                      <a:pt x="128" y="0"/>
                    </a:lnTo>
                    <a:lnTo>
                      <a:pt x="124" y="7"/>
                    </a:lnTo>
                    <a:lnTo>
                      <a:pt x="120" y="19"/>
                    </a:lnTo>
                    <a:lnTo>
                      <a:pt x="116" y="23"/>
                    </a:lnTo>
                    <a:lnTo>
                      <a:pt x="115" y="28"/>
                    </a:lnTo>
                    <a:lnTo>
                      <a:pt x="113" y="34"/>
                    </a:lnTo>
                    <a:lnTo>
                      <a:pt x="111" y="40"/>
                    </a:lnTo>
                    <a:lnTo>
                      <a:pt x="109" y="45"/>
                    </a:lnTo>
                    <a:lnTo>
                      <a:pt x="107" y="51"/>
                    </a:lnTo>
                    <a:lnTo>
                      <a:pt x="103" y="57"/>
                    </a:lnTo>
                    <a:lnTo>
                      <a:pt x="101" y="64"/>
                    </a:lnTo>
                    <a:lnTo>
                      <a:pt x="99" y="72"/>
                    </a:lnTo>
                    <a:lnTo>
                      <a:pt x="97" y="78"/>
                    </a:lnTo>
                    <a:lnTo>
                      <a:pt x="94" y="85"/>
                    </a:lnTo>
                    <a:lnTo>
                      <a:pt x="92" y="93"/>
                    </a:lnTo>
                    <a:lnTo>
                      <a:pt x="90" y="100"/>
                    </a:lnTo>
                    <a:lnTo>
                      <a:pt x="86" y="106"/>
                    </a:lnTo>
                    <a:lnTo>
                      <a:pt x="84" y="114"/>
                    </a:lnTo>
                    <a:lnTo>
                      <a:pt x="82" y="123"/>
                    </a:lnTo>
                    <a:lnTo>
                      <a:pt x="78" y="131"/>
                    </a:lnTo>
                    <a:lnTo>
                      <a:pt x="77" y="137"/>
                    </a:lnTo>
                    <a:lnTo>
                      <a:pt x="73" y="144"/>
                    </a:lnTo>
                    <a:lnTo>
                      <a:pt x="71" y="154"/>
                    </a:lnTo>
                    <a:lnTo>
                      <a:pt x="69" y="161"/>
                    </a:lnTo>
                    <a:lnTo>
                      <a:pt x="65" y="169"/>
                    </a:lnTo>
                    <a:lnTo>
                      <a:pt x="63" y="177"/>
                    </a:lnTo>
                    <a:lnTo>
                      <a:pt x="59" y="184"/>
                    </a:lnTo>
                    <a:lnTo>
                      <a:pt x="58" y="192"/>
                    </a:lnTo>
                    <a:lnTo>
                      <a:pt x="56" y="199"/>
                    </a:lnTo>
                    <a:lnTo>
                      <a:pt x="52" y="209"/>
                    </a:lnTo>
                    <a:lnTo>
                      <a:pt x="50" y="216"/>
                    </a:lnTo>
                    <a:lnTo>
                      <a:pt x="48" y="222"/>
                    </a:lnTo>
                    <a:lnTo>
                      <a:pt x="44" y="232"/>
                    </a:lnTo>
                    <a:lnTo>
                      <a:pt x="42" y="237"/>
                    </a:lnTo>
                    <a:lnTo>
                      <a:pt x="38" y="245"/>
                    </a:lnTo>
                    <a:lnTo>
                      <a:pt x="37" y="253"/>
                    </a:lnTo>
                    <a:lnTo>
                      <a:pt x="35" y="260"/>
                    </a:lnTo>
                    <a:lnTo>
                      <a:pt x="33" y="268"/>
                    </a:lnTo>
                    <a:lnTo>
                      <a:pt x="29" y="275"/>
                    </a:lnTo>
                    <a:lnTo>
                      <a:pt x="27" y="281"/>
                    </a:lnTo>
                    <a:lnTo>
                      <a:pt x="25" y="287"/>
                    </a:lnTo>
                    <a:lnTo>
                      <a:pt x="23" y="294"/>
                    </a:lnTo>
                    <a:lnTo>
                      <a:pt x="21" y="300"/>
                    </a:lnTo>
                    <a:lnTo>
                      <a:pt x="19" y="306"/>
                    </a:lnTo>
                    <a:lnTo>
                      <a:pt x="18" y="312"/>
                    </a:lnTo>
                    <a:lnTo>
                      <a:pt x="16" y="317"/>
                    </a:lnTo>
                    <a:lnTo>
                      <a:pt x="14" y="323"/>
                    </a:lnTo>
                    <a:lnTo>
                      <a:pt x="10" y="332"/>
                    </a:lnTo>
                    <a:lnTo>
                      <a:pt x="8" y="342"/>
                    </a:lnTo>
                    <a:lnTo>
                      <a:pt x="4" y="350"/>
                    </a:lnTo>
                    <a:lnTo>
                      <a:pt x="2" y="357"/>
                    </a:lnTo>
                    <a:lnTo>
                      <a:pt x="0" y="361"/>
                    </a:lnTo>
                    <a:lnTo>
                      <a:pt x="0" y="365"/>
                    </a:lnTo>
                    <a:lnTo>
                      <a:pt x="0" y="367"/>
                    </a:lnTo>
                    <a:lnTo>
                      <a:pt x="0" y="369"/>
                    </a:lnTo>
                    <a:lnTo>
                      <a:pt x="0" y="367"/>
                    </a:lnTo>
                    <a:lnTo>
                      <a:pt x="8" y="363"/>
                    </a:lnTo>
                    <a:lnTo>
                      <a:pt x="12" y="359"/>
                    </a:lnTo>
                    <a:lnTo>
                      <a:pt x="18" y="357"/>
                    </a:lnTo>
                    <a:lnTo>
                      <a:pt x="23" y="351"/>
                    </a:lnTo>
                    <a:lnTo>
                      <a:pt x="33" y="348"/>
                    </a:lnTo>
                    <a:lnTo>
                      <a:pt x="38" y="342"/>
                    </a:lnTo>
                    <a:lnTo>
                      <a:pt x="48" y="336"/>
                    </a:lnTo>
                    <a:lnTo>
                      <a:pt x="56" y="331"/>
                    </a:lnTo>
                    <a:lnTo>
                      <a:pt x="65" y="325"/>
                    </a:lnTo>
                    <a:lnTo>
                      <a:pt x="75" y="317"/>
                    </a:lnTo>
                    <a:lnTo>
                      <a:pt x="84" y="312"/>
                    </a:lnTo>
                    <a:lnTo>
                      <a:pt x="88" y="308"/>
                    </a:lnTo>
                    <a:lnTo>
                      <a:pt x="94" y="304"/>
                    </a:lnTo>
                    <a:lnTo>
                      <a:pt x="99" y="300"/>
                    </a:lnTo>
                    <a:lnTo>
                      <a:pt x="105" y="298"/>
                    </a:lnTo>
                    <a:lnTo>
                      <a:pt x="113" y="289"/>
                    </a:lnTo>
                    <a:lnTo>
                      <a:pt x="122" y="281"/>
                    </a:lnTo>
                    <a:lnTo>
                      <a:pt x="132" y="274"/>
                    </a:lnTo>
                    <a:lnTo>
                      <a:pt x="141" y="266"/>
                    </a:lnTo>
                    <a:lnTo>
                      <a:pt x="151" y="258"/>
                    </a:lnTo>
                    <a:lnTo>
                      <a:pt x="158" y="251"/>
                    </a:lnTo>
                    <a:lnTo>
                      <a:pt x="166" y="243"/>
                    </a:lnTo>
                    <a:lnTo>
                      <a:pt x="173" y="235"/>
                    </a:lnTo>
                    <a:lnTo>
                      <a:pt x="179" y="228"/>
                    </a:lnTo>
                    <a:lnTo>
                      <a:pt x="187" y="220"/>
                    </a:lnTo>
                    <a:lnTo>
                      <a:pt x="191" y="213"/>
                    </a:lnTo>
                    <a:lnTo>
                      <a:pt x="194" y="207"/>
                    </a:lnTo>
                    <a:lnTo>
                      <a:pt x="198" y="199"/>
                    </a:lnTo>
                    <a:lnTo>
                      <a:pt x="200" y="192"/>
                    </a:lnTo>
                    <a:lnTo>
                      <a:pt x="202" y="188"/>
                    </a:lnTo>
                    <a:lnTo>
                      <a:pt x="202" y="182"/>
                    </a:lnTo>
                    <a:lnTo>
                      <a:pt x="200" y="177"/>
                    </a:lnTo>
                    <a:lnTo>
                      <a:pt x="200" y="171"/>
                    </a:lnTo>
                    <a:lnTo>
                      <a:pt x="198" y="165"/>
                    </a:lnTo>
                    <a:lnTo>
                      <a:pt x="198" y="161"/>
                    </a:lnTo>
                    <a:lnTo>
                      <a:pt x="198" y="150"/>
                    </a:lnTo>
                    <a:lnTo>
                      <a:pt x="198" y="142"/>
                    </a:lnTo>
                    <a:lnTo>
                      <a:pt x="198" y="133"/>
                    </a:lnTo>
                    <a:lnTo>
                      <a:pt x="198" y="125"/>
                    </a:lnTo>
                    <a:lnTo>
                      <a:pt x="198" y="118"/>
                    </a:lnTo>
                    <a:lnTo>
                      <a:pt x="198" y="112"/>
                    </a:lnTo>
                    <a:lnTo>
                      <a:pt x="198" y="104"/>
                    </a:lnTo>
                    <a:lnTo>
                      <a:pt x="198" y="100"/>
                    </a:lnTo>
                    <a:lnTo>
                      <a:pt x="200" y="95"/>
                    </a:lnTo>
                    <a:lnTo>
                      <a:pt x="200" y="93"/>
                    </a:lnTo>
                    <a:lnTo>
                      <a:pt x="202" y="87"/>
                    </a:lnTo>
                    <a:lnTo>
                      <a:pt x="202" y="85"/>
                    </a:lnTo>
                    <a:close/>
                  </a:path>
                </a:pathLst>
              </a:custGeom>
              <a:solidFill>
                <a:srgbClr val="85A19C"/>
              </a:solidFill>
              <a:ln w="9525">
                <a:noFill/>
                <a:round/>
                <a:headEnd/>
                <a:tailEnd/>
              </a:ln>
            </p:spPr>
            <p:txBody>
              <a:bodyPr/>
              <a:lstStyle/>
              <a:p>
                <a:endParaRPr lang="en-US"/>
              </a:p>
            </p:txBody>
          </p:sp>
          <p:sp>
            <p:nvSpPr>
              <p:cNvPr id="10281" name="Freeform 278"/>
              <p:cNvSpPr>
                <a:spLocks/>
              </p:cNvSpPr>
              <p:nvPr/>
            </p:nvSpPr>
            <p:spPr bwMode="auto">
              <a:xfrm>
                <a:off x="1644" y="2427"/>
                <a:ext cx="332" cy="300"/>
              </a:xfrm>
              <a:custGeom>
                <a:avLst/>
                <a:gdLst>
                  <a:gd name="T0" fmla="*/ 182 w 663"/>
                  <a:gd name="T1" fmla="*/ 0 h 601"/>
                  <a:gd name="T2" fmla="*/ 0 w 663"/>
                  <a:gd name="T3" fmla="*/ 84 h 601"/>
                  <a:gd name="T4" fmla="*/ 155 w 663"/>
                  <a:gd name="T5" fmla="*/ 300 h 601"/>
                  <a:gd name="T6" fmla="*/ 332 w 663"/>
                  <a:gd name="T7" fmla="*/ 194 h 601"/>
                  <a:gd name="T8" fmla="*/ 182 w 663"/>
                  <a:gd name="T9" fmla="*/ 0 h 601"/>
                  <a:gd name="T10" fmla="*/ 182 w 663"/>
                  <a:gd name="T11" fmla="*/ 0 h 601"/>
                  <a:gd name="T12" fmla="*/ 0 60000 65536"/>
                  <a:gd name="T13" fmla="*/ 0 60000 65536"/>
                  <a:gd name="T14" fmla="*/ 0 60000 65536"/>
                  <a:gd name="T15" fmla="*/ 0 60000 65536"/>
                  <a:gd name="T16" fmla="*/ 0 60000 65536"/>
                  <a:gd name="T17" fmla="*/ 0 60000 65536"/>
                  <a:gd name="T18" fmla="*/ 0 w 663"/>
                  <a:gd name="T19" fmla="*/ 0 h 601"/>
                  <a:gd name="T20" fmla="*/ 663 w 663"/>
                  <a:gd name="T21" fmla="*/ 601 h 601"/>
                </a:gdLst>
                <a:ahLst/>
                <a:cxnLst>
                  <a:cxn ang="T12">
                    <a:pos x="T0" y="T1"/>
                  </a:cxn>
                  <a:cxn ang="T13">
                    <a:pos x="T2" y="T3"/>
                  </a:cxn>
                  <a:cxn ang="T14">
                    <a:pos x="T4" y="T5"/>
                  </a:cxn>
                  <a:cxn ang="T15">
                    <a:pos x="T6" y="T7"/>
                  </a:cxn>
                  <a:cxn ang="T16">
                    <a:pos x="T8" y="T9"/>
                  </a:cxn>
                  <a:cxn ang="T17">
                    <a:pos x="T10" y="T11"/>
                  </a:cxn>
                </a:cxnLst>
                <a:rect l="T18" t="T19" r="T20" b="T21"/>
                <a:pathLst>
                  <a:path w="663" h="601">
                    <a:moveTo>
                      <a:pt x="363" y="0"/>
                    </a:moveTo>
                    <a:lnTo>
                      <a:pt x="0" y="168"/>
                    </a:lnTo>
                    <a:lnTo>
                      <a:pt x="310" y="601"/>
                    </a:lnTo>
                    <a:lnTo>
                      <a:pt x="663" y="388"/>
                    </a:lnTo>
                    <a:lnTo>
                      <a:pt x="363" y="0"/>
                    </a:lnTo>
                    <a:close/>
                  </a:path>
                </a:pathLst>
              </a:custGeom>
              <a:solidFill>
                <a:srgbClr val="FFFFFF"/>
              </a:solidFill>
              <a:ln w="9525">
                <a:noFill/>
                <a:round/>
                <a:headEnd/>
                <a:tailEnd/>
              </a:ln>
            </p:spPr>
            <p:txBody>
              <a:bodyPr/>
              <a:lstStyle/>
              <a:p>
                <a:endParaRPr lang="en-US"/>
              </a:p>
            </p:txBody>
          </p:sp>
          <p:sp>
            <p:nvSpPr>
              <p:cNvPr id="10282" name="Freeform 279"/>
              <p:cNvSpPr>
                <a:spLocks/>
              </p:cNvSpPr>
              <p:nvPr/>
            </p:nvSpPr>
            <p:spPr bwMode="auto">
              <a:xfrm>
                <a:off x="2179" y="2027"/>
                <a:ext cx="131" cy="197"/>
              </a:xfrm>
              <a:custGeom>
                <a:avLst/>
                <a:gdLst>
                  <a:gd name="T0" fmla="*/ 0 w 263"/>
                  <a:gd name="T1" fmla="*/ 0 h 393"/>
                  <a:gd name="T2" fmla="*/ 105 w 263"/>
                  <a:gd name="T3" fmla="*/ 22 h 393"/>
                  <a:gd name="T4" fmla="*/ 107 w 263"/>
                  <a:gd name="T5" fmla="*/ 24 h 393"/>
                  <a:gd name="T6" fmla="*/ 108 w 263"/>
                  <a:gd name="T7" fmla="*/ 26 h 393"/>
                  <a:gd name="T8" fmla="*/ 111 w 263"/>
                  <a:gd name="T9" fmla="*/ 29 h 393"/>
                  <a:gd name="T10" fmla="*/ 114 w 263"/>
                  <a:gd name="T11" fmla="*/ 33 h 393"/>
                  <a:gd name="T12" fmla="*/ 117 w 263"/>
                  <a:gd name="T13" fmla="*/ 37 h 393"/>
                  <a:gd name="T14" fmla="*/ 119 w 263"/>
                  <a:gd name="T15" fmla="*/ 39 h 393"/>
                  <a:gd name="T16" fmla="*/ 120 w 263"/>
                  <a:gd name="T17" fmla="*/ 42 h 393"/>
                  <a:gd name="T18" fmla="*/ 122 w 263"/>
                  <a:gd name="T19" fmla="*/ 44 h 393"/>
                  <a:gd name="T20" fmla="*/ 123 w 263"/>
                  <a:gd name="T21" fmla="*/ 47 h 393"/>
                  <a:gd name="T22" fmla="*/ 124 w 263"/>
                  <a:gd name="T23" fmla="*/ 50 h 393"/>
                  <a:gd name="T24" fmla="*/ 125 w 263"/>
                  <a:gd name="T25" fmla="*/ 52 h 393"/>
                  <a:gd name="T26" fmla="*/ 126 w 263"/>
                  <a:gd name="T27" fmla="*/ 55 h 393"/>
                  <a:gd name="T28" fmla="*/ 128 w 263"/>
                  <a:gd name="T29" fmla="*/ 57 h 393"/>
                  <a:gd name="T30" fmla="*/ 128 w 263"/>
                  <a:gd name="T31" fmla="*/ 60 h 393"/>
                  <a:gd name="T32" fmla="*/ 129 w 263"/>
                  <a:gd name="T33" fmla="*/ 63 h 393"/>
                  <a:gd name="T34" fmla="*/ 130 w 263"/>
                  <a:gd name="T35" fmla="*/ 66 h 393"/>
                  <a:gd name="T36" fmla="*/ 131 w 263"/>
                  <a:gd name="T37" fmla="*/ 69 h 393"/>
                  <a:gd name="T38" fmla="*/ 131 w 263"/>
                  <a:gd name="T39" fmla="*/ 71 h 393"/>
                  <a:gd name="T40" fmla="*/ 131 w 263"/>
                  <a:gd name="T41" fmla="*/ 73 h 393"/>
                  <a:gd name="T42" fmla="*/ 130 w 263"/>
                  <a:gd name="T43" fmla="*/ 76 h 393"/>
                  <a:gd name="T44" fmla="*/ 130 w 263"/>
                  <a:gd name="T45" fmla="*/ 79 h 393"/>
                  <a:gd name="T46" fmla="*/ 128 w 263"/>
                  <a:gd name="T47" fmla="*/ 84 h 393"/>
                  <a:gd name="T48" fmla="*/ 125 w 263"/>
                  <a:gd name="T49" fmla="*/ 89 h 393"/>
                  <a:gd name="T50" fmla="*/ 122 w 263"/>
                  <a:gd name="T51" fmla="*/ 92 h 393"/>
                  <a:gd name="T52" fmla="*/ 118 w 263"/>
                  <a:gd name="T53" fmla="*/ 96 h 393"/>
                  <a:gd name="T54" fmla="*/ 113 w 263"/>
                  <a:gd name="T55" fmla="*/ 100 h 393"/>
                  <a:gd name="T56" fmla="*/ 108 w 263"/>
                  <a:gd name="T57" fmla="*/ 104 h 393"/>
                  <a:gd name="T58" fmla="*/ 104 w 263"/>
                  <a:gd name="T59" fmla="*/ 107 h 393"/>
                  <a:gd name="T60" fmla="*/ 100 w 263"/>
                  <a:gd name="T61" fmla="*/ 110 h 393"/>
                  <a:gd name="T62" fmla="*/ 95 w 263"/>
                  <a:gd name="T63" fmla="*/ 112 h 393"/>
                  <a:gd name="T64" fmla="*/ 91 w 263"/>
                  <a:gd name="T65" fmla="*/ 116 h 393"/>
                  <a:gd name="T66" fmla="*/ 87 w 263"/>
                  <a:gd name="T67" fmla="*/ 118 h 393"/>
                  <a:gd name="T68" fmla="*/ 84 w 263"/>
                  <a:gd name="T69" fmla="*/ 120 h 393"/>
                  <a:gd name="T70" fmla="*/ 80 w 263"/>
                  <a:gd name="T71" fmla="*/ 122 h 393"/>
                  <a:gd name="T72" fmla="*/ 78 w 263"/>
                  <a:gd name="T73" fmla="*/ 124 h 393"/>
                  <a:gd name="T74" fmla="*/ 73 w 263"/>
                  <a:gd name="T75" fmla="*/ 126 h 393"/>
                  <a:gd name="T76" fmla="*/ 72 w 263"/>
                  <a:gd name="T77" fmla="*/ 127 h 393"/>
                  <a:gd name="T78" fmla="*/ 104 w 263"/>
                  <a:gd name="T79" fmla="*/ 188 h 393"/>
                  <a:gd name="T80" fmla="*/ 75 w 263"/>
                  <a:gd name="T81" fmla="*/ 197 h 393"/>
                  <a:gd name="T82" fmla="*/ 2 w 263"/>
                  <a:gd name="T83" fmla="*/ 197 h 393"/>
                  <a:gd name="T84" fmla="*/ 12 w 263"/>
                  <a:gd name="T85" fmla="*/ 111 h 393"/>
                  <a:gd name="T86" fmla="*/ 0 w 263"/>
                  <a:gd name="T87" fmla="*/ 0 h 393"/>
                  <a:gd name="T88" fmla="*/ 0 w 263"/>
                  <a:gd name="T89" fmla="*/ 0 h 3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63"/>
                  <a:gd name="T136" fmla="*/ 0 h 393"/>
                  <a:gd name="T137" fmla="*/ 263 w 263"/>
                  <a:gd name="T138" fmla="*/ 393 h 3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63" h="393">
                    <a:moveTo>
                      <a:pt x="0" y="0"/>
                    </a:moveTo>
                    <a:lnTo>
                      <a:pt x="211" y="44"/>
                    </a:lnTo>
                    <a:lnTo>
                      <a:pt x="215" y="47"/>
                    </a:lnTo>
                    <a:lnTo>
                      <a:pt x="217" y="51"/>
                    </a:lnTo>
                    <a:lnTo>
                      <a:pt x="223" y="57"/>
                    </a:lnTo>
                    <a:lnTo>
                      <a:pt x="228" y="65"/>
                    </a:lnTo>
                    <a:lnTo>
                      <a:pt x="234" y="74"/>
                    </a:lnTo>
                    <a:lnTo>
                      <a:pt x="238" y="78"/>
                    </a:lnTo>
                    <a:lnTo>
                      <a:pt x="240" y="84"/>
                    </a:lnTo>
                    <a:lnTo>
                      <a:pt x="244" y="87"/>
                    </a:lnTo>
                    <a:lnTo>
                      <a:pt x="247" y="93"/>
                    </a:lnTo>
                    <a:lnTo>
                      <a:pt x="249" y="99"/>
                    </a:lnTo>
                    <a:lnTo>
                      <a:pt x="251" y="104"/>
                    </a:lnTo>
                    <a:lnTo>
                      <a:pt x="253" y="110"/>
                    </a:lnTo>
                    <a:lnTo>
                      <a:pt x="257" y="114"/>
                    </a:lnTo>
                    <a:lnTo>
                      <a:pt x="257" y="120"/>
                    </a:lnTo>
                    <a:lnTo>
                      <a:pt x="259" y="125"/>
                    </a:lnTo>
                    <a:lnTo>
                      <a:pt x="261" y="131"/>
                    </a:lnTo>
                    <a:lnTo>
                      <a:pt x="263" y="137"/>
                    </a:lnTo>
                    <a:lnTo>
                      <a:pt x="263" y="142"/>
                    </a:lnTo>
                    <a:lnTo>
                      <a:pt x="263" y="146"/>
                    </a:lnTo>
                    <a:lnTo>
                      <a:pt x="261" y="152"/>
                    </a:lnTo>
                    <a:lnTo>
                      <a:pt x="261" y="158"/>
                    </a:lnTo>
                    <a:lnTo>
                      <a:pt x="257" y="167"/>
                    </a:lnTo>
                    <a:lnTo>
                      <a:pt x="251" y="177"/>
                    </a:lnTo>
                    <a:lnTo>
                      <a:pt x="244" y="184"/>
                    </a:lnTo>
                    <a:lnTo>
                      <a:pt x="236" y="192"/>
                    </a:lnTo>
                    <a:lnTo>
                      <a:pt x="227" y="200"/>
                    </a:lnTo>
                    <a:lnTo>
                      <a:pt x="217" y="207"/>
                    </a:lnTo>
                    <a:lnTo>
                      <a:pt x="209" y="213"/>
                    </a:lnTo>
                    <a:lnTo>
                      <a:pt x="200" y="220"/>
                    </a:lnTo>
                    <a:lnTo>
                      <a:pt x="190" y="224"/>
                    </a:lnTo>
                    <a:lnTo>
                      <a:pt x="183" y="232"/>
                    </a:lnTo>
                    <a:lnTo>
                      <a:pt x="175" y="236"/>
                    </a:lnTo>
                    <a:lnTo>
                      <a:pt x="168" y="239"/>
                    </a:lnTo>
                    <a:lnTo>
                      <a:pt x="160" y="243"/>
                    </a:lnTo>
                    <a:lnTo>
                      <a:pt x="156" y="247"/>
                    </a:lnTo>
                    <a:lnTo>
                      <a:pt x="147" y="251"/>
                    </a:lnTo>
                    <a:lnTo>
                      <a:pt x="145" y="253"/>
                    </a:lnTo>
                    <a:lnTo>
                      <a:pt x="208" y="376"/>
                    </a:lnTo>
                    <a:lnTo>
                      <a:pt x="150" y="393"/>
                    </a:lnTo>
                    <a:lnTo>
                      <a:pt x="4" y="393"/>
                    </a:lnTo>
                    <a:lnTo>
                      <a:pt x="25" y="222"/>
                    </a:lnTo>
                    <a:lnTo>
                      <a:pt x="0" y="0"/>
                    </a:lnTo>
                    <a:close/>
                  </a:path>
                </a:pathLst>
              </a:custGeom>
              <a:solidFill>
                <a:srgbClr val="FAC9B0"/>
              </a:solidFill>
              <a:ln w="9525">
                <a:noFill/>
                <a:round/>
                <a:headEnd/>
                <a:tailEnd/>
              </a:ln>
            </p:spPr>
            <p:txBody>
              <a:bodyPr/>
              <a:lstStyle/>
              <a:p>
                <a:endParaRPr lang="en-US"/>
              </a:p>
            </p:txBody>
          </p:sp>
          <p:sp>
            <p:nvSpPr>
              <p:cNvPr id="10283" name="Freeform 280"/>
              <p:cNvSpPr>
                <a:spLocks/>
              </p:cNvSpPr>
              <p:nvPr/>
            </p:nvSpPr>
            <p:spPr bwMode="auto">
              <a:xfrm>
                <a:off x="1815" y="2502"/>
                <a:ext cx="144" cy="77"/>
              </a:xfrm>
              <a:custGeom>
                <a:avLst/>
                <a:gdLst>
                  <a:gd name="T0" fmla="*/ 139 w 287"/>
                  <a:gd name="T1" fmla="*/ 13 h 154"/>
                  <a:gd name="T2" fmla="*/ 139 w 287"/>
                  <a:gd name="T3" fmla="*/ 18 h 154"/>
                  <a:gd name="T4" fmla="*/ 140 w 287"/>
                  <a:gd name="T5" fmla="*/ 23 h 154"/>
                  <a:gd name="T6" fmla="*/ 141 w 287"/>
                  <a:gd name="T7" fmla="*/ 29 h 154"/>
                  <a:gd name="T8" fmla="*/ 142 w 287"/>
                  <a:gd name="T9" fmla="*/ 34 h 154"/>
                  <a:gd name="T10" fmla="*/ 143 w 287"/>
                  <a:gd name="T11" fmla="*/ 40 h 154"/>
                  <a:gd name="T12" fmla="*/ 143 w 287"/>
                  <a:gd name="T13" fmla="*/ 45 h 154"/>
                  <a:gd name="T14" fmla="*/ 144 w 287"/>
                  <a:gd name="T15" fmla="*/ 51 h 154"/>
                  <a:gd name="T16" fmla="*/ 144 w 287"/>
                  <a:gd name="T17" fmla="*/ 57 h 154"/>
                  <a:gd name="T18" fmla="*/ 144 w 287"/>
                  <a:gd name="T19" fmla="*/ 61 h 154"/>
                  <a:gd name="T20" fmla="*/ 144 w 287"/>
                  <a:gd name="T21" fmla="*/ 69 h 154"/>
                  <a:gd name="T22" fmla="*/ 142 w 287"/>
                  <a:gd name="T23" fmla="*/ 75 h 154"/>
                  <a:gd name="T24" fmla="*/ 138 w 287"/>
                  <a:gd name="T25" fmla="*/ 77 h 154"/>
                  <a:gd name="T26" fmla="*/ 131 w 287"/>
                  <a:gd name="T27" fmla="*/ 76 h 154"/>
                  <a:gd name="T28" fmla="*/ 123 w 287"/>
                  <a:gd name="T29" fmla="*/ 73 h 154"/>
                  <a:gd name="T30" fmla="*/ 114 w 287"/>
                  <a:gd name="T31" fmla="*/ 70 h 154"/>
                  <a:gd name="T32" fmla="*/ 105 w 287"/>
                  <a:gd name="T33" fmla="*/ 65 h 154"/>
                  <a:gd name="T34" fmla="*/ 95 w 287"/>
                  <a:gd name="T35" fmla="*/ 60 h 154"/>
                  <a:gd name="T36" fmla="*/ 90 w 287"/>
                  <a:gd name="T37" fmla="*/ 57 h 154"/>
                  <a:gd name="T38" fmla="*/ 85 w 287"/>
                  <a:gd name="T39" fmla="*/ 55 h 154"/>
                  <a:gd name="T40" fmla="*/ 1 w 287"/>
                  <a:gd name="T41" fmla="*/ 65 h 154"/>
                  <a:gd name="T42" fmla="*/ 0 w 287"/>
                  <a:gd name="T43" fmla="*/ 59 h 154"/>
                  <a:gd name="T44" fmla="*/ 1 w 287"/>
                  <a:gd name="T45" fmla="*/ 52 h 154"/>
                  <a:gd name="T46" fmla="*/ 1 w 287"/>
                  <a:gd name="T47" fmla="*/ 46 h 154"/>
                  <a:gd name="T48" fmla="*/ 2 w 287"/>
                  <a:gd name="T49" fmla="*/ 41 h 154"/>
                  <a:gd name="T50" fmla="*/ 4 w 287"/>
                  <a:gd name="T51" fmla="*/ 35 h 154"/>
                  <a:gd name="T52" fmla="*/ 7 w 287"/>
                  <a:gd name="T53" fmla="*/ 29 h 154"/>
                  <a:gd name="T54" fmla="*/ 10 w 287"/>
                  <a:gd name="T55" fmla="*/ 22 h 154"/>
                  <a:gd name="T56" fmla="*/ 14 w 287"/>
                  <a:gd name="T57" fmla="*/ 17 h 154"/>
                  <a:gd name="T58" fmla="*/ 20 w 287"/>
                  <a:gd name="T59" fmla="*/ 12 h 154"/>
                  <a:gd name="T60" fmla="*/ 27 w 287"/>
                  <a:gd name="T61" fmla="*/ 6 h 154"/>
                  <a:gd name="T62" fmla="*/ 34 w 287"/>
                  <a:gd name="T63" fmla="*/ 3 h 154"/>
                  <a:gd name="T64" fmla="*/ 42 w 287"/>
                  <a:gd name="T65" fmla="*/ 2 h 154"/>
                  <a:gd name="T66" fmla="*/ 48 w 287"/>
                  <a:gd name="T67" fmla="*/ 0 h 154"/>
                  <a:gd name="T68" fmla="*/ 53 w 287"/>
                  <a:gd name="T69" fmla="*/ 0 h 154"/>
                  <a:gd name="T70" fmla="*/ 59 w 287"/>
                  <a:gd name="T71" fmla="*/ 0 h 154"/>
                  <a:gd name="T72" fmla="*/ 66 w 287"/>
                  <a:gd name="T73" fmla="*/ 0 h 154"/>
                  <a:gd name="T74" fmla="*/ 72 w 287"/>
                  <a:gd name="T75" fmla="*/ 0 h 154"/>
                  <a:gd name="T76" fmla="*/ 78 w 287"/>
                  <a:gd name="T77" fmla="*/ 0 h 154"/>
                  <a:gd name="T78" fmla="*/ 84 w 287"/>
                  <a:gd name="T79" fmla="*/ 0 h 154"/>
                  <a:gd name="T80" fmla="*/ 91 w 287"/>
                  <a:gd name="T81" fmla="*/ 0 h 154"/>
                  <a:gd name="T82" fmla="*/ 100 w 287"/>
                  <a:gd name="T83" fmla="*/ 1 h 154"/>
                  <a:gd name="T84" fmla="*/ 108 w 287"/>
                  <a:gd name="T85" fmla="*/ 2 h 154"/>
                  <a:gd name="T86" fmla="*/ 115 w 287"/>
                  <a:gd name="T87" fmla="*/ 2 h 154"/>
                  <a:gd name="T88" fmla="*/ 120 w 287"/>
                  <a:gd name="T89" fmla="*/ 3 h 154"/>
                  <a:gd name="T90" fmla="*/ 126 w 287"/>
                  <a:gd name="T91" fmla="*/ 5 h 154"/>
                  <a:gd name="T92" fmla="*/ 130 w 287"/>
                  <a:gd name="T93" fmla="*/ 6 h 154"/>
                  <a:gd name="T94" fmla="*/ 134 w 287"/>
                  <a:gd name="T95" fmla="*/ 10 h 154"/>
                  <a:gd name="T96" fmla="*/ 138 w 287"/>
                  <a:gd name="T97" fmla="*/ 12 h 154"/>
                  <a:gd name="T98" fmla="*/ 139 w 287"/>
                  <a:gd name="T99" fmla="*/ 13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87"/>
                  <a:gd name="T151" fmla="*/ 0 h 154"/>
                  <a:gd name="T152" fmla="*/ 287 w 287"/>
                  <a:gd name="T153" fmla="*/ 154 h 15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87" h="154">
                    <a:moveTo>
                      <a:pt x="278" y="26"/>
                    </a:moveTo>
                    <a:lnTo>
                      <a:pt x="278" y="26"/>
                    </a:lnTo>
                    <a:lnTo>
                      <a:pt x="278" y="30"/>
                    </a:lnTo>
                    <a:lnTo>
                      <a:pt x="278" y="36"/>
                    </a:lnTo>
                    <a:lnTo>
                      <a:pt x="279" y="43"/>
                    </a:lnTo>
                    <a:lnTo>
                      <a:pt x="279" y="47"/>
                    </a:lnTo>
                    <a:lnTo>
                      <a:pt x="281" y="53"/>
                    </a:lnTo>
                    <a:lnTo>
                      <a:pt x="281" y="59"/>
                    </a:lnTo>
                    <a:lnTo>
                      <a:pt x="283" y="62"/>
                    </a:lnTo>
                    <a:lnTo>
                      <a:pt x="283" y="68"/>
                    </a:lnTo>
                    <a:lnTo>
                      <a:pt x="283" y="74"/>
                    </a:lnTo>
                    <a:lnTo>
                      <a:pt x="285" y="80"/>
                    </a:lnTo>
                    <a:lnTo>
                      <a:pt x="285" y="85"/>
                    </a:lnTo>
                    <a:lnTo>
                      <a:pt x="285" y="91"/>
                    </a:lnTo>
                    <a:lnTo>
                      <a:pt x="287" y="97"/>
                    </a:lnTo>
                    <a:lnTo>
                      <a:pt x="287" y="102"/>
                    </a:lnTo>
                    <a:lnTo>
                      <a:pt x="287" y="108"/>
                    </a:lnTo>
                    <a:lnTo>
                      <a:pt x="287" y="114"/>
                    </a:lnTo>
                    <a:lnTo>
                      <a:pt x="287" y="118"/>
                    </a:lnTo>
                    <a:lnTo>
                      <a:pt x="287" y="123"/>
                    </a:lnTo>
                    <a:lnTo>
                      <a:pt x="287" y="129"/>
                    </a:lnTo>
                    <a:lnTo>
                      <a:pt x="287" y="137"/>
                    </a:lnTo>
                    <a:lnTo>
                      <a:pt x="285" y="144"/>
                    </a:lnTo>
                    <a:lnTo>
                      <a:pt x="283" y="150"/>
                    </a:lnTo>
                    <a:lnTo>
                      <a:pt x="281" y="154"/>
                    </a:lnTo>
                    <a:lnTo>
                      <a:pt x="276" y="154"/>
                    </a:lnTo>
                    <a:lnTo>
                      <a:pt x="270" y="154"/>
                    </a:lnTo>
                    <a:lnTo>
                      <a:pt x="262" y="152"/>
                    </a:lnTo>
                    <a:lnTo>
                      <a:pt x="257" y="150"/>
                    </a:lnTo>
                    <a:lnTo>
                      <a:pt x="245" y="146"/>
                    </a:lnTo>
                    <a:lnTo>
                      <a:pt x="236" y="142"/>
                    </a:lnTo>
                    <a:lnTo>
                      <a:pt x="228" y="139"/>
                    </a:lnTo>
                    <a:lnTo>
                      <a:pt x="219" y="135"/>
                    </a:lnTo>
                    <a:lnTo>
                      <a:pt x="209" y="129"/>
                    </a:lnTo>
                    <a:lnTo>
                      <a:pt x="200" y="125"/>
                    </a:lnTo>
                    <a:lnTo>
                      <a:pt x="190" y="120"/>
                    </a:lnTo>
                    <a:lnTo>
                      <a:pt x="184" y="118"/>
                    </a:lnTo>
                    <a:lnTo>
                      <a:pt x="179" y="114"/>
                    </a:lnTo>
                    <a:lnTo>
                      <a:pt x="173" y="112"/>
                    </a:lnTo>
                    <a:lnTo>
                      <a:pt x="169" y="110"/>
                    </a:lnTo>
                    <a:lnTo>
                      <a:pt x="2" y="131"/>
                    </a:lnTo>
                    <a:lnTo>
                      <a:pt x="2" y="129"/>
                    </a:lnTo>
                    <a:lnTo>
                      <a:pt x="2" y="125"/>
                    </a:lnTo>
                    <a:lnTo>
                      <a:pt x="0" y="118"/>
                    </a:lnTo>
                    <a:lnTo>
                      <a:pt x="2" y="110"/>
                    </a:lnTo>
                    <a:lnTo>
                      <a:pt x="2" y="104"/>
                    </a:lnTo>
                    <a:lnTo>
                      <a:pt x="2" y="99"/>
                    </a:lnTo>
                    <a:lnTo>
                      <a:pt x="2" y="93"/>
                    </a:lnTo>
                    <a:lnTo>
                      <a:pt x="4" y="89"/>
                    </a:lnTo>
                    <a:lnTo>
                      <a:pt x="4" y="83"/>
                    </a:lnTo>
                    <a:lnTo>
                      <a:pt x="6" y="78"/>
                    </a:lnTo>
                    <a:lnTo>
                      <a:pt x="8" y="70"/>
                    </a:lnTo>
                    <a:lnTo>
                      <a:pt x="11" y="64"/>
                    </a:lnTo>
                    <a:lnTo>
                      <a:pt x="13" y="59"/>
                    </a:lnTo>
                    <a:lnTo>
                      <a:pt x="15" y="53"/>
                    </a:lnTo>
                    <a:lnTo>
                      <a:pt x="19" y="45"/>
                    </a:lnTo>
                    <a:lnTo>
                      <a:pt x="23" y="40"/>
                    </a:lnTo>
                    <a:lnTo>
                      <a:pt x="28" y="34"/>
                    </a:lnTo>
                    <a:lnTo>
                      <a:pt x="34" y="30"/>
                    </a:lnTo>
                    <a:lnTo>
                      <a:pt x="40" y="24"/>
                    </a:lnTo>
                    <a:lnTo>
                      <a:pt x="48" y="19"/>
                    </a:lnTo>
                    <a:lnTo>
                      <a:pt x="53" y="13"/>
                    </a:lnTo>
                    <a:lnTo>
                      <a:pt x="61" y="9"/>
                    </a:lnTo>
                    <a:lnTo>
                      <a:pt x="68" y="7"/>
                    </a:lnTo>
                    <a:lnTo>
                      <a:pt x="78" y="4"/>
                    </a:lnTo>
                    <a:lnTo>
                      <a:pt x="84" y="4"/>
                    </a:lnTo>
                    <a:lnTo>
                      <a:pt x="89" y="2"/>
                    </a:lnTo>
                    <a:lnTo>
                      <a:pt x="95" y="0"/>
                    </a:lnTo>
                    <a:lnTo>
                      <a:pt x="99" y="0"/>
                    </a:lnTo>
                    <a:lnTo>
                      <a:pt x="105" y="0"/>
                    </a:lnTo>
                    <a:lnTo>
                      <a:pt x="112" y="0"/>
                    </a:lnTo>
                    <a:lnTo>
                      <a:pt x="118" y="0"/>
                    </a:lnTo>
                    <a:lnTo>
                      <a:pt x="125" y="0"/>
                    </a:lnTo>
                    <a:lnTo>
                      <a:pt x="131" y="0"/>
                    </a:lnTo>
                    <a:lnTo>
                      <a:pt x="137" y="0"/>
                    </a:lnTo>
                    <a:lnTo>
                      <a:pt x="144" y="0"/>
                    </a:lnTo>
                    <a:lnTo>
                      <a:pt x="150" y="0"/>
                    </a:lnTo>
                    <a:lnTo>
                      <a:pt x="156" y="0"/>
                    </a:lnTo>
                    <a:lnTo>
                      <a:pt x="162" y="0"/>
                    </a:lnTo>
                    <a:lnTo>
                      <a:pt x="167" y="0"/>
                    </a:lnTo>
                    <a:lnTo>
                      <a:pt x="173" y="0"/>
                    </a:lnTo>
                    <a:lnTo>
                      <a:pt x="181" y="0"/>
                    </a:lnTo>
                    <a:lnTo>
                      <a:pt x="192" y="0"/>
                    </a:lnTo>
                    <a:lnTo>
                      <a:pt x="200" y="2"/>
                    </a:lnTo>
                    <a:lnTo>
                      <a:pt x="209" y="4"/>
                    </a:lnTo>
                    <a:lnTo>
                      <a:pt x="215" y="4"/>
                    </a:lnTo>
                    <a:lnTo>
                      <a:pt x="222" y="4"/>
                    </a:lnTo>
                    <a:lnTo>
                      <a:pt x="230" y="4"/>
                    </a:lnTo>
                    <a:lnTo>
                      <a:pt x="236" y="5"/>
                    </a:lnTo>
                    <a:lnTo>
                      <a:pt x="240" y="7"/>
                    </a:lnTo>
                    <a:lnTo>
                      <a:pt x="245" y="9"/>
                    </a:lnTo>
                    <a:lnTo>
                      <a:pt x="251" y="9"/>
                    </a:lnTo>
                    <a:lnTo>
                      <a:pt x="255" y="11"/>
                    </a:lnTo>
                    <a:lnTo>
                      <a:pt x="260" y="13"/>
                    </a:lnTo>
                    <a:lnTo>
                      <a:pt x="266" y="17"/>
                    </a:lnTo>
                    <a:lnTo>
                      <a:pt x="268" y="19"/>
                    </a:lnTo>
                    <a:lnTo>
                      <a:pt x="272" y="21"/>
                    </a:lnTo>
                    <a:lnTo>
                      <a:pt x="276" y="24"/>
                    </a:lnTo>
                    <a:lnTo>
                      <a:pt x="278" y="26"/>
                    </a:lnTo>
                    <a:close/>
                  </a:path>
                </a:pathLst>
              </a:custGeom>
              <a:solidFill>
                <a:srgbClr val="FAC9B0"/>
              </a:solidFill>
              <a:ln w="9525">
                <a:noFill/>
                <a:round/>
                <a:headEnd/>
                <a:tailEnd/>
              </a:ln>
            </p:spPr>
            <p:txBody>
              <a:bodyPr/>
              <a:lstStyle/>
              <a:p>
                <a:endParaRPr lang="en-US"/>
              </a:p>
            </p:txBody>
          </p:sp>
          <p:sp>
            <p:nvSpPr>
              <p:cNvPr id="10284" name="Freeform 281"/>
              <p:cNvSpPr>
                <a:spLocks/>
              </p:cNvSpPr>
              <p:nvPr/>
            </p:nvSpPr>
            <p:spPr bwMode="auto">
              <a:xfrm>
                <a:off x="2098" y="1996"/>
                <a:ext cx="142" cy="145"/>
              </a:xfrm>
              <a:custGeom>
                <a:avLst/>
                <a:gdLst>
                  <a:gd name="T0" fmla="*/ 140 w 285"/>
                  <a:gd name="T1" fmla="*/ 30 h 289"/>
                  <a:gd name="T2" fmla="*/ 130 w 285"/>
                  <a:gd name="T3" fmla="*/ 21 h 289"/>
                  <a:gd name="T4" fmla="*/ 119 w 285"/>
                  <a:gd name="T5" fmla="*/ 15 h 289"/>
                  <a:gd name="T6" fmla="*/ 110 w 285"/>
                  <a:gd name="T7" fmla="*/ 10 h 289"/>
                  <a:gd name="T8" fmla="*/ 99 w 285"/>
                  <a:gd name="T9" fmla="*/ 5 h 289"/>
                  <a:gd name="T10" fmla="*/ 89 w 285"/>
                  <a:gd name="T11" fmla="*/ 2 h 289"/>
                  <a:gd name="T12" fmla="*/ 77 w 285"/>
                  <a:gd name="T13" fmla="*/ 0 h 289"/>
                  <a:gd name="T14" fmla="*/ 64 w 285"/>
                  <a:gd name="T15" fmla="*/ 1 h 289"/>
                  <a:gd name="T16" fmla="*/ 53 w 285"/>
                  <a:gd name="T17" fmla="*/ 5 h 289"/>
                  <a:gd name="T18" fmla="*/ 41 w 285"/>
                  <a:gd name="T19" fmla="*/ 12 h 289"/>
                  <a:gd name="T20" fmla="*/ 31 w 285"/>
                  <a:gd name="T21" fmla="*/ 21 h 289"/>
                  <a:gd name="T22" fmla="*/ 21 w 285"/>
                  <a:gd name="T23" fmla="*/ 34 h 289"/>
                  <a:gd name="T24" fmla="*/ 13 w 285"/>
                  <a:gd name="T25" fmla="*/ 47 h 289"/>
                  <a:gd name="T26" fmla="*/ 10 w 285"/>
                  <a:gd name="T27" fmla="*/ 55 h 289"/>
                  <a:gd name="T28" fmla="*/ 7 w 285"/>
                  <a:gd name="T29" fmla="*/ 62 h 289"/>
                  <a:gd name="T30" fmla="*/ 3 w 285"/>
                  <a:gd name="T31" fmla="*/ 73 h 289"/>
                  <a:gd name="T32" fmla="*/ 1 w 285"/>
                  <a:gd name="T33" fmla="*/ 83 h 289"/>
                  <a:gd name="T34" fmla="*/ 0 w 285"/>
                  <a:gd name="T35" fmla="*/ 93 h 289"/>
                  <a:gd name="T36" fmla="*/ 0 w 285"/>
                  <a:gd name="T37" fmla="*/ 103 h 289"/>
                  <a:gd name="T38" fmla="*/ 1 w 285"/>
                  <a:gd name="T39" fmla="*/ 112 h 289"/>
                  <a:gd name="T40" fmla="*/ 5 w 285"/>
                  <a:gd name="T41" fmla="*/ 124 h 289"/>
                  <a:gd name="T42" fmla="*/ 12 w 285"/>
                  <a:gd name="T43" fmla="*/ 133 h 289"/>
                  <a:gd name="T44" fmla="*/ 22 w 285"/>
                  <a:gd name="T45" fmla="*/ 140 h 289"/>
                  <a:gd name="T46" fmla="*/ 32 w 285"/>
                  <a:gd name="T47" fmla="*/ 143 h 289"/>
                  <a:gd name="T48" fmla="*/ 42 w 285"/>
                  <a:gd name="T49" fmla="*/ 145 h 289"/>
                  <a:gd name="T50" fmla="*/ 52 w 285"/>
                  <a:gd name="T51" fmla="*/ 145 h 289"/>
                  <a:gd name="T52" fmla="*/ 61 w 285"/>
                  <a:gd name="T53" fmla="*/ 144 h 289"/>
                  <a:gd name="T54" fmla="*/ 72 w 285"/>
                  <a:gd name="T55" fmla="*/ 142 h 289"/>
                  <a:gd name="T56" fmla="*/ 84 w 285"/>
                  <a:gd name="T57" fmla="*/ 137 h 289"/>
                  <a:gd name="T58" fmla="*/ 91 w 285"/>
                  <a:gd name="T59" fmla="*/ 133 h 289"/>
                  <a:gd name="T60" fmla="*/ 91 w 285"/>
                  <a:gd name="T61" fmla="*/ 131 h 289"/>
                  <a:gd name="T62" fmla="*/ 90 w 285"/>
                  <a:gd name="T63" fmla="*/ 121 h 289"/>
                  <a:gd name="T64" fmla="*/ 90 w 285"/>
                  <a:gd name="T65" fmla="*/ 112 h 289"/>
                  <a:gd name="T66" fmla="*/ 90 w 285"/>
                  <a:gd name="T67" fmla="*/ 103 h 289"/>
                  <a:gd name="T68" fmla="*/ 90 w 285"/>
                  <a:gd name="T69" fmla="*/ 93 h 289"/>
                  <a:gd name="T70" fmla="*/ 92 w 285"/>
                  <a:gd name="T71" fmla="*/ 82 h 289"/>
                  <a:gd name="T72" fmla="*/ 95 w 285"/>
                  <a:gd name="T73" fmla="*/ 73 h 289"/>
                  <a:gd name="T74" fmla="*/ 98 w 285"/>
                  <a:gd name="T75" fmla="*/ 63 h 289"/>
                  <a:gd name="T76" fmla="*/ 104 w 285"/>
                  <a:gd name="T77" fmla="*/ 55 h 289"/>
                  <a:gd name="T78" fmla="*/ 114 w 285"/>
                  <a:gd name="T79" fmla="*/ 48 h 289"/>
                  <a:gd name="T80" fmla="*/ 125 w 285"/>
                  <a:gd name="T81" fmla="*/ 40 h 289"/>
                  <a:gd name="T82" fmla="*/ 133 w 285"/>
                  <a:gd name="T83" fmla="*/ 35 h 289"/>
                  <a:gd name="T84" fmla="*/ 140 w 285"/>
                  <a:gd name="T85" fmla="*/ 32 h 289"/>
                  <a:gd name="T86" fmla="*/ 142 w 285"/>
                  <a:gd name="T87" fmla="*/ 32 h 28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5"/>
                  <a:gd name="T133" fmla="*/ 0 h 289"/>
                  <a:gd name="T134" fmla="*/ 285 w 285"/>
                  <a:gd name="T135" fmla="*/ 289 h 28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5" h="289">
                    <a:moveTo>
                      <a:pt x="285" y="63"/>
                    </a:moveTo>
                    <a:lnTo>
                      <a:pt x="283" y="61"/>
                    </a:lnTo>
                    <a:lnTo>
                      <a:pt x="281" y="59"/>
                    </a:lnTo>
                    <a:lnTo>
                      <a:pt x="275" y="53"/>
                    </a:lnTo>
                    <a:lnTo>
                      <a:pt x="268" y="50"/>
                    </a:lnTo>
                    <a:lnTo>
                      <a:pt x="260" y="42"/>
                    </a:lnTo>
                    <a:lnTo>
                      <a:pt x="251" y="36"/>
                    </a:lnTo>
                    <a:lnTo>
                      <a:pt x="243" y="32"/>
                    </a:lnTo>
                    <a:lnTo>
                      <a:pt x="239" y="29"/>
                    </a:lnTo>
                    <a:lnTo>
                      <a:pt x="234" y="25"/>
                    </a:lnTo>
                    <a:lnTo>
                      <a:pt x="228" y="23"/>
                    </a:lnTo>
                    <a:lnTo>
                      <a:pt x="220" y="19"/>
                    </a:lnTo>
                    <a:lnTo>
                      <a:pt x="213" y="15"/>
                    </a:lnTo>
                    <a:lnTo>
                      <a:pt x="207" y="12"/>
                    </a:lnTo>
                    <a:lnTo>
                      <a:pt x="199" y="10"/>
                    </a:lnTo>
                    <a:lnTo>
                      <a:pt x="192" y="6"/>
                    </a:lnTo>
                    <a:lnTo>
                      <a:pt x="184" y="6"/>
                    </a:lnTo>
                    <a:lnTo>
                      <a:pt x="178" y="4"/>
                    </a:lnTo>
                    <a:lnTo>
                      <a:pt x="171" y="2"/>
                    </a:lnTo>
                    <a:lnTo>
                      <a:pt x="161" y="0"/>
                    </a:lnTo>
                    <a:lnTo>
                      <a:pt x="154" y="0"/>
                    </a:lnTo>
                    <a:lnTo>
                      <a:pt x="146" y="0"/>
                    </a:lnTo>
                    <a:lnTo>
                      <a:pt x="138" y="2"/>
                    </a:lnTo>
                    <a:lnTo>
                      <a:pt x="129" y="2"/>
                    </a:lnTo>
                    <a:lnTo>
                      <a:pt x="123" y="4"/>
                    </a:lnTo>
                    <a:lnTo>
                      <a:pt x="114" y="6"/>
                    </a:lnTo>
                    <a:lnTo>
                      <a:pt x="106" y="10"/>
                    </a:lnTo>
                    <a:lnTo>
                      <a:pt x="99" y="13"/>
                    </a:lnTo>
                    <a:lnTo>
                      <a:pt x="91" y="17"/>
                    </a:lnTo>
                    <a:lnTo>
                      <a:pt x="83" y="23"/>
                    </a:lnTo>
                    <a:lnTo>
                      <a:pt x="76" y="29"/>
                    </a:lnTo>
                    <a:lnTo>
                      <a:pt x="68" y="34"/>
                    </a:lnTo>
                    <a:lnTo>
                      <a:pt x="62" y="42"/>
                    </a:lnTo>
                    <a:lnTo>
                      <a:pt x="55" y="50"/>
                    </a:lnTo>
                    <a:lnTo>
                      <a:pt x="51" y="59"/>
                    </a:lnTo>
                    <a:lnTo>
                      <a:pt x="43" y="67"/>
                    </a:lnTo>
                    <a:lnTo>
                      <a:pt x="38" y="74"/>
                    </a:lnTo>
                    <a:lnTo>
                      <a:pt x="32" y="84"/>
                    </a:lnTo>
                    <a:lnTo>
                      <a:pt x="26" y="93"/>
                    </a:lnTo>
                    <a:lnTo>
                      <a:pt x="24" y="99"/>
                    </a:lnTo>
                    <a:lnTo>
                      <a:pt x="22" y="105"/>
                    </a:lnTo>
                    <a:lnTo>
                      <a:pt x="21" y="109"/>
                    </a:lnTo>
                    <a:lnTo>
                      <a:pt x="19" y="114"/>
                    </a:lnTo>
                    <a:lnTo>
                      <a:pt x="15" y="120"/>
                    </a:lnTo>
                    <a:lnTo>
                      <a:pt x="15" y="124"/>
                    </a:lnTo>
                    <a:lnTo>
                      <a:pt x="13" y="129"/>
                    </a:lnTo>
                    <a:lnTo>
                      <a:pt x="11" y="135"/>
                    </a:lnTo>
                    <a:lnTo>
                      <a:pt x="7" y="145"/>
                    </a:lnTo>
                    <a:lnTo>
                      <a:pt x="5" y="154"/>
                    </a:lnTo>
                    <a:lnTo>
                      <a:pt x="3" y="160"/>
                    </a:lnTo>
                    <a:lnTo>
                      <a:pt x="2" y="166"/>
                    </a:lnTo>
                    <a:lnTo>
                      <a:pt x="2" y="169"/>
                    </a:lnTo>
                    <a:lnTo>
                      <a:pt x="2" y="175"/>
                    </a:lnTo>
                    <a:lnTo>
                      <a:pt x="0" y="185"/>
                    </a:lnTo>
                    <a:lnTo>
                      <a:pt x="0" y="194"/>
                    </a:lnTo>
                    <a:lnTo>
                      <a:pt x="0" y="200"/>
                    </a:lnTo>
                    <a:lnTo>
                      <a:pt x="0" y="205"/>
                    </a:lnTo>
                    <a:lnTo>
                      <a:pt x="0" y="209"/>
                    </a:lnTo>
                    <a:lnTo>
                      <a:pt x="2" y="215"/>
                    </a:lnTo>
                    <a:lnTo>
                      <a:pt x="2" y="223"/>
                    </a:lnTo>
                    <a:lnTo>
                      <a:pt x="5" y="232"/>
                    </a:lnTo>
                    <a:lnTo>
                      <a:pt x="7" y="238"/>
                    </a:lnTo>
                    <a:lnTo>
                      <a:pt x="11" y="247"/>
                    </a:lnTo>
                    <a:lnTo>
                      <a:pt x="15" y="253"/>
                    </a:lnTo>
                    <a:lnTo>
                      <a:pt x="21" y="261"/>
                    </a:lnTo>
                    <a:lnTo>
                      <a:pt x="24" y="266"/>
                    </a:lnTo>
                    <a:lnTo>
                      <a:pt x="32" y="272"/>
                    </a:lnTo>
                    <a:lnTo>
                      <a:pt x="38" y="276"/>
                    </a:lnTo>
                    <a:lnTo>
                      <a:pt x="45" y="280"/>
                    </a:lnTo>
                    <a:lnTo>
                      <a:pt x="51" y="282"/>
                    </a:lnTo>
                    <a:lnTo>
                      <a:pt x="59" y="285"/>
                    </a:lnTo>
                    <a:lnTo>
                      <a:pt x="64" y="285"/>
                    </a:lnTo>
                    <a:lnTo>
                      <a:pt x="72" y="287"/>
                    </a:lnTo>
                    <a:lnTo>
                      <a:pt x="78" y="287"/>
                    </a:lnTo>
                    <a:lnTo>
                      <a:pt x="85" y="289"/>
                    </a:lnTo>
                    <a:lnTo>
                      <a:pt x="91" y="289"/>
                    </a:lnTo>
                    <a:lnTo>
                      <a:pt x="99" y="289"/>
                    </a:lnTo>
                    <a:lnTo>
                      <a:pt x="104" y="289"/>
                    </a:lnTo>
                    <a:lnTo>
                      <a:pt x="110" y="289"/>
                    </a:lnTo>
                    <a:lnTo>
                      <a:pt x="116" y="289"/>
                    </a:lnTo>
                    <a:lnTo>
                      <a:pt x="123" y="287"/>
                    </a:lnTo>
                    <a:lnTo>
                      <a:pt x="129" y="287"/>
                    </a:lnTo>
                    <a:lnTo>
                      <a:pt x="135" y="287"/>
                    </a:lnTo>
                    <a:lnTo>
                      <a:pt x="144" y="283"/>
                    </a:lnTo>
                    <a:lnTo>
                      <a:pt x="154" y="282"/>
                    </a:lnTo>
                    <a:lnTo>
                      <a:pt x="161" y="278"/>
                    </a:lnTo>
                    <a:lnTo>
                      <a:pt x="169" y="274"/>
                    </a:lnTo>
                    <a:lnTo>
                      <a:pt x="175" y="270"/>
                    </a:lnTo>
                    <a:lnTo>
                      <a:pt x="178" y="268"/>
                    </a:lnTo>
                    <a:lnTo>
                      <a:pt x="182" y="266"/>
                    </a:lnTo>
                    <a:lnTo>
                      <a:pt x="184" y="266"/>
                    </a:lnTo>
                    <a:lnTo>
                      <a:pt x="182" y="264"/>
                    </a:lnTo>
                    <a:lnTo>
                      <a:pt x="182" y="261"/>
                    </a:lnTo>
                    <a:lnTo>
                      <a:pt x="180" y="255"/>
                    </a:lnTo>
                    <a:lnTo>
                      <a:pt x="180" y="247"/>
                    </a:lnTo>
                    <a:lnTo>
                      <a:pt x="180" y="242"/>
                    </a:lnTo>
                    <a:lnTo>
                      <a:pt x="180" y="236"/>
                    </a:lnTo>
                    <a:lnTo>
                      <a:pt x="180" y="230"/>
                    </a:lnTo>
                    <a:lnTo>
                      <a:pt x="180" y="224"/>
                    </a:lnTo>
                    <a:lnTo>
                      <a:pt x="180" y="219"/>
                    </a:lnTo>
                    <a:lnTo>
                      <a:pt x="180" y="211"/>
                    </a:lnTo>
                    <a:lnTo>
                      <a:pt x="180" y="205"/>
                    </a:lnTo>
                    <a:lnTo>
                      <a:pt x="180" y="200"/>
                    </a:lnTo>
                    <a:lnTo>
                      <a:pt x="180" y="192"/>
                    </a:lnTo>
                    <a:lnTo>
                      <a:pt x="180" y="185"/>
                    </a:lnTo>
                    <a:lnTo>
                      <a:pt x="182" y="177"/>
                    </a:lnTo>
                    <a:lnTo>
                      <a:pt x="184" y="171"/>
                    </a:lnTo>
                    <a:lnTo>
                      <a:pt x="184" y="164"/>
                    </a:lnTo>
                    <a:lnTo>
                      <a:pt x="184" y="158"/>
                    </a:lnTo>
                    <a:lnTo>
                      <a:pt x="186" y="150"/>
                    </a:lnTo>
                    <a:lnTo>
                      <a:pt x="190" y="145"/>
                    </a:lnTo>
                    <a:lnTo>
                      <a:pt x="192" y="139"/>
                    </a:lnTo>
                    <a:lnTo>
                      <a:pt x="194" y="131"/>
                    </a:lnTo>
                    <a:lnTo>
                      <a:pt x="197" y="126"/>
                    </a:lnTo>
                    <a:lnTo>
                      <a:pt x="201" y="120"/>
                    </a:lnTo>
                    <a:lnTo>
                      <a:pt x="205" y="116"/>
                    </a:lnTo>
                    <a:lnTo>
                      <a:pt x="209" y="110"/>
                    </a:lnTo>
                    <a:lnTo>
                      <a:pt x="213" y="107"/>
                    </a:lnTo>
                    <a:lnTo>
                      <a:pt x="218" y="103"/>
                    </a:lnTo>
                    <a:lnTo>
                      <a:pt x="228" y="95"/>
                    </a:lnTo>
                    <a:lnTo>
                      <a:pt x="237" y="89"/>
                    </a:lnTo>
                    <a:lnTo>
                      <a:pt x="243" y="84"/>
                    </a:lnTo>
                    <a:lnTo>
                      <a:pt x="251" y="80"/>
                    </a:lnTo>
                    <a:lnTo>
                      <a:pt x="256" y="74"/>
                    </a:lnTo>
                    <a:lnTo>
                      <a:pt x="262" y="72"/>
                    </a:lnTo>
                    <a:lnTo>
                      <a:pt x="266" y="69"/>
                    </a:lnTo>
                    <a:lnTo>
                      <a:pt x="272" y="67"/>
                    </a:lnTo>
                    <a:lnTo>
                      <a:pt x="277" y="65"/>
                    </a:lnTo>
                    <a:lnTo>
                      <a:pt x="281" y="63"/>
                    </a:lnTo>
                    <a:lnTo>
                      <a:pt x="285" y="63"/>
                    </a:lnTo>
                    <a:close/>
                  </a:path>
                </a:pathLst>
              </a:custGeom>
              <a:solidFill>
                <a:srgbClr val="999999"/>
              </a:solidFill>
              <a:ln w="9525">
                <a:noFill/>
                <a:round/>
                <a:headEnd/>
                <a:tailEnd/>
              </a:ln>
            </p:spPr>
            <p:txBody>
              <a:bodyPr/>
              <a:lstStyle/>
              <a:p>
                <a:endParaRPr lang="en-US"/>
              </a:p>
            </p:txBody>
          </p:sp>
          <p:sp>
            <p:nvSpPr>
              <p:cNvPr id="10285" name="Freeform 282"/>
              <p:cNvSpPr>
                <a:spLocks/>
              </p:cNvSpPr>
              <p:nvPr/>
            </p:nvSpPr>
            <p:spPr bwMode="auto">
              <a:xfrm>
                <a:off x="1873" y="2157"/>
                <a:ext cx="807" cy="417"/>
              </a:xfrm>
              <a:custGeom>
                <a:avLst/>
                <a:gdLst>
                  <a:gd name="T0" fmla="*/ 198 w 1614"/>
                  <a:gd name="T1" fmla="*/ 79 h 835"/>
                  <a:gd name="T2" fmla="*/ 225 w 1614"/>
                  <a:gd name="T3" fmla="*/ 74 h 835"/>
                  <a:gd name="T4" fmla="*/ 243 w 1614"/>
                  <a:gd name="T5" fmla="*/ 72 h 835"/>
                  <a:gd name="T6" fmla="*/ 263 w 1614"/>
                  <a:gd name="T7" fmla="*/ 70 h 835"/>
                  <a:gd name="T8" fmla="*/ 281 w 1614"/>
                  <a:gd name="T9" fmla="*/ 70 h 835"/>
                  <a:gd name="T10" fmla="*/ 309 w 1614"/>
                  <a:gd name="T11" fmla="*/ 73 h 835"/>
                  <a:gd name="T12" fmla="*/ 335 w 1614"/>
                  <a:gd name="T13" fmla="*/ 87 h 835"/>
                  <a:gd name="T14" fmla="*/ 361 w 1614"/>
                  <a:gd name="T15" fmla="*/ 112 h 835"/>
                  <a:gd name="T16" fmla="*/ 384 w 1614"/>
                  <a:gd name="T17" fmla="*/ 140 h 835"/>
                  <a:gd name="T18" fmla="*/ 399 w 1614"/>
                  <a:gd name="T19" fmla="*/ 161 h 835"/>
                  <a:gd name="T20" fmla="*/ 400 w 1614"/>
                  <a:gd name="T21" fmla="*/ 154 h 835"/>
                  <a:gd name="T22" fmla="*/ 398 w 1614"/>
                  <a:gd name="T23" fmla="*/ 128 h 835"/>
                  <a:gd name="T24" fmla="*/ 398 w 1614"/>
                  <a:gd name="T25" fmla="*/ 108 h 835"/>
                  <a:gd name="T26" fmla="*/ 400 w 1614"/>
                  <a:gd name="T27" fmla="*/ 87 h 835"/>
                  <a:gd name="T28" fmla="*/ 408 w 1614"/>
                  <a:gd name="T29" fmla="*/ 67 h 835"/>
                  <a:gd name="T30" fmla="*/ 426 w 1614"/>
                  <a:gd name="T31" fmla="*/ 46 h 835"/>
                  <a:gd name="T32" fmla="*/ 447 w 1614"/>
                  <a:gd name="T33" fmla="*/ 35 h 835"/>
                  <a:gd name="T34" fmla="*/ 476 w 1614"/>
                  <a:gd name="T35" fmla="*/ 31 h 835"/>
                  <a:gd name="T36" fmla="*/ 510 w 1614"/>
                  <a:gd name="T37" fmla="*/ 28 h 835"/>
                  <a:gd name="T38" fmla="*/ 549 w 1614"/>
                  <a:gd name="T39" fmla="*/ 24 h 835"/>
                  <a:gd name="T40" fmla="*/ 589 w 1614"/>
                  <a:gd name="T41" fmla="*/ 22 h 835"/>
                  <a:gd name="T42" fmla="*/ 628 w 1614"/>
                  <a:gd name="T43" fmla="*/ 19 h 835"/>
                  <a:gd name="T44" fmla="*/ 662 w 1614"/>
                  <a:gd name="T45" fmla="*/ 17 h 835"/>
                  <a:gd name="T46" fmla="*/ 693 w 1614"/>
                  <a:gd name="T47" fmla="*/ 14 h 835"/>
                  <a:gd name="T48" fmla="*/ 716 w 1614"/>
                  <a:gd name="T49" fmla="*/ 13 h 835"/>
                  <a:gd name="T50" fmla="*/ 733 w 1614"/>
                  <a:gd name="T51" fmla="*/ 13 h 835"/>
                  <a:gd name="T52" fmla="*/ 330 w 1614"/>
                  <a:gd name="T53" fmla="*/ 415 h 835"/>
                  <a:gd name="T54" fmla="*/ 334 w 1614"/>
                  <a:gd name="T55" fmla="*/ 395 h 835"/>
                  <a:gd name="T56" fmla="*/ 335 w 1614"/>
                  <a:gd name="T57" fmla="*/ 369 h 835"/>
                  <a:gd name="T58" fmla="*/ 333 w 1614"/>
                  <a:gd name="T59" fmla="*/ 349 h 835"/>
                  <a:gd name="T60" fmla="*/ 328 w 1614"/>
                  <a:gd name="T61" fmla="*/ 328 h 835"/>
                  <a:gd name="T62" fmla="*/ 320 w 1614"/>
                  <a:gd name="T63" fmla="*/ 307 h 835"/>
                  <a:gd name="T64" fmla="*/ 305 w 1614"/>
                  <a:gd name="T65" fmla="*/ 287 h 835"/>
                  <a:gd name="T66" fmla="*/ 285 w 1614"/>
                  <a:gd name="T67" fmla="*/ 268 h 835"/>
                  <a:gd name="T68" fmla="*/ 262 w 1614"/>
                  <a:gd name="T69" fmla="*/ 254 h 835"/>
                  <a:gd name="T70" fmla="*/ 237 w 1614"/>
                  <a:gd name="T71" fmla="*/ 245 h 835"/>
                  <a:gd name="T72" fmla="*/ 213 w 1614"/>
                  <a:gd name="T73" fmla="*/ 240 h 835"/>
                  <a:gd name="T74" fmla="*/ 189 w 1614"/>
                  <a:gd name="T75" fmla="*/ 240 h 835"/>
                  <a:gd name="T76" fmla="*/ 166 w 1614"/>
                  <a:gd name="T77" fmla="*/ 243 h 835"/>
                  <a:gd name="T78" fmla="*/ 145 w 1614"/>
                  <a:gd name="T79" fmla="*/ 250 h 835"/>
                  <a:gd name="T80" fmla="*/ 126 w 1614"/>
                  <a:gd name="T81" fmla="*/ 260 h 835"/>
                  <a:gd name="T82" fmla="*/ 103 w 1614"/>
                  <a:gd name="T83" fmla="*/ 287 h 835"/>
                  <a:gd name="T84" fmla="*/ 87 w 1614"/>
                  <a:gd name="T85" fmla="*/ 313 h 835"/>
                  <a:gd name="T86" fmla="*/ 69 w 1614"/>
                  <a:gd name="T87" fmla="*/ 335 h 835"/>
                  <a:gd name="T88" fmla="*/ 0 w 1614"/>
                  <a:gd name="T89" fmla="*/ 311 h 835"/>
                  <a:gd name="T90" fmla="*/ 10 w 1614"/>
                  <a:gd name="T91" fmla="*/ 291 h 835"/>
                  <a:gd name="T92" fmla="*/ 22 w 1614"/>
                  <a:gd name="T93" fmla="*/ 270 h 835"/>
                  <a:gd name="T94" fmla="*/ 39 w 1614"/>
                  <a:gd name="T95" fmla="*/ 243 h 835"/>
                  <a:gd name="T96" fmla="*/ 58 w 1614"/>
                  <a:gd name="T97" fmla="*/ 215 h 835"/>
                  <a:gd name="T98" fmla="*/ 78 w 1614"/>
                  <a:gd name="T99" fmla="*/ 186 h 835"/>
                  <a:gd name="T100" fmla="*/ 99 w 1614"/>
                  <a:gd name="T101" fmla="*/ 161 h 835"/>
                  <a:gd name="T102" fmla="*/ 117 w 1614"/>
                  <a:gd name="T103" fmla="*/ 140 h 835"/>
                  <a:gd name="T104" fmla="*/ 147 w 1614"/>
                  <a:gd name="T105" fmla="*/ 124 h 835"/>
                  <a:gd name="T106" fmla="*/ 169 w 1614"/>
                  <a:gd name="T107" fmla="*/ 109 h 835"/>
                  <a:gd name="T108" fmla="*/ 183 w 1614"/>
                  <a:gd name="T109" fmla="*/ 87 h 8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14"/>
                  <a:gd name="T166" fmla="*/ 0 h 835"/>
                  <a:gd name="T167" fmla="*/ 1614 w 1614"/>
                  <a:gd name="T168" fmla="*/ 835 h 83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14" h="835">
                    <a:moveTo>
                      <a:pt x="367" y="164"/>
                    </a:moveTo>
                    <a:lnTo>
                      <a:pt x="369" y="164"/>
                    </a:lnTo>
                    <a:lnTo>
                      <a:pt x="375" y="162"/>
                    </a:lnTo>
                    <a:lnTo>
                      <a:pt x="378" y="162"/>
                    </a:lnTo>
                    <a:lnTo>
                      <a:pt x="384" y="160"/>
                    </a:lnTo>
                    <a:lnTo>
                      <a:pt x="390" y="160"/>
                    </a:lnTo>
                    <a:lnTo>
                      <a:pt x="396" y="158"/>
                    </a:lnTo>
                    <a:lnTo>
                      <a:pt x="403" y="156"/>
                    </a:lnTo>
                    <a:lnTo>
                      <a:pt x="411" y="156"/>
                    </a:lnTo>
                    <a:lnTo>
                      <a:pt x="418" y="154"/>
                    </a:lnTo>
                    <a:lnTo>
                      <a:pt x="428" y="153"/>
                    </a:lnTo>
                    <a:lnTo>
                      <a:pt x="435" y="151"/>
                    </a:lnTo>
                    <a:lnTo>
                      <a:pt x="447" y="151"/>
                    </a:lnTo>
                    <a:lnTo>
                      <a:pt x="451" y="149"/>
                    </a:lnTo>
                    <a:lnTo>
                      <a:pt x="456" y="149"/>
                    </a:lnTo>
                    <a:lnTo>
                      <a:pt x="462" y="149"/>
                    </a:lnTo>
                    <a:lnTo>
                      <a:pt x="468" y="149"/>
                    </a:lnTo>
                    <a:lnTo>
                      <a:pt x="472" y="147"/>
                    </a:lnTo>
                    <a:lnTo>
                      <a:pt x="477" y="147"/>
                    </a:lnTo>
                    <a:lnTo>
                      <a:pt x="481" y="145"/>
                    </a:lnTo>
                    <a:lnTo>
                      <a:pt x="487" y="145"/>
                    </a:lnTo>
                    <a:lnTo>
                      <a:pt x="492" y="145"/>
                    </a:lnTo>
                    <a:lnTo>
                      <a:pt x="498" y="143"/>
                    </a:lnTo>
                    <a:lnTo>
                      <a:pt x="504" y="143"/>
                    </a:lnTo>
                    <a:lnTo>
                      <a:pt x="510" y="143"/>
                    </a:lnTo>
                    <a:lnTo>
                      <a:pt x="513" y="143"/>
                    </a:lnTo>
                    <a:lnTo>
                      <a:pt x="519" y="141"/>
                    </a:lnTo>
                    <a:lnTo>
                      <a:pt x="525" y="141"/>
                    </a:lnTo>
                    <a:lnTo>
                      <a:pt x="531" y="141"/>
                    </a:lnTo>
                    <a:lnTo>
                      <a:pt x="534" y="141"/>
                    </a:lnTo>
                    <a:lnTo>
                      <a:pt x="540" y="141"/>
                    </a:lnTo>
                    <a:lnTo>
                      <a:pt x="546" y="141"/>
                    </a:lnTo>
                    <a:lnTo>
                      <a:pt x="551" y="141"/>
                    </a:lnTo>
                    <a:lnTo>
                      <a:pt x="557" y="141"/>
                    </a:lnTo>
                    <a:lnTo>
                      <a:pt x="561" y="141"/>
                    </a:lnTo>
                    <a:lnTo>
                      <a:pt x="567" y="141"/>
                    </a:lnTo>
                    <a:lnTo>
                      <a:pt x="572" y="141"/>
                    </a:lnTo>
                    <a:lnTo>
                      <a:pt x="580" y="141"/>
                    </a:lnTo>
                    <a:lnTo>
                      <a:pt x="591" y="143"/>
                    </a:lnTo>
                    <a:lnTo>
                      <a:pt x="601" y="143"/>
                    </a:lnTo>
                    <a:lnTo>
                      <a:pt x="608" y="145"/>
                    </a:lnTo>
                    <a:lnTo>
                      <a:pt x="618" y="147"/>
                    </a:lnTo>
                    <a:lnTo>
                      <a:pt x="626" y="149"/>
                    </a:lnTo>
                    <a:lnTo>
                      <a:pt x="633" y="151"/>
                    </a:lnTo>
                    <a:lnTo>
                      <a:pt x="639" y="154"/>
                    </a:lnTo>
                    <a:lnTo>
                      <a:pt x="646" y="158"/>
                    </a:lnTo>
                    <a:lnTo>
                      <a:pt x="654" y="162"/>
                    </a:lnTo>
                    <a:lnTo>
                      <a:pt x="662" y="168"/>
                    </a:lnTo>
                    <a:lnTo>
                      <a:pt x="669" y="174"/>
                    </a:lnTo>
                    <a:lnTo>
                      <a:pt x="677" y="179"/>
                    </a:lnTo>
                    <a:lnTo>
                      <a:pt x="686" y="187"/>
                    </a:lnTo>
                    <a:lnTo>
                      <a:pt x="692" y="193"/>
                    </a:lnTo>
                    <a:lnTo>
                      <a:pt x="700" y="200"/>
                    </a:lnTo>
                    <a:lnTo>
                      <a:pt x="707" y="208"/>
                    </a:lnTo>
                    <a:lnTo>
                      <a:pt x="715" y="215"/>
                    </a:lnTo>
                    <a:lnTo>
                      <a:pt x="721" y="225"/>
                    </a:lnTo>
                    <a:lnTo>
                      <a:pt x="728" y="232"/>
                    </a:lnTo>
                    <a:lnTo>
                      <a:pt x="736" y="242"/>
                    </a:lnTo>
                    <a:lnTo>
                      <a:pt x="743" y="250"/>
                    </a:lnTo>
                    <a:lnTo>
                      <a:pt x="749" y="257"/>
                    </a:lnTo>
                    <a:lnTo>
                      <a:pt x="755" y="265"/>
                    </a:lnTo>
                    <a:lnTo>
                      <a:pt x="761" y="272"/>
                    </a:lnTo>
                    <a:lnTo>
                      <a:pt x="768" y="280"/>
                    </a:lnTo>
                    <a:lnTo>
                      <a:pt x="772" y="286"/>
                    </a:lnTo>
                    <a:lnTo>
                      <a:pt x="778" y="293"/>
                    </a:lnTo>
                    <a:lnTo>
                      <a:pt x="781" y="301"/>
                    </a:lnTo>
                    <a:lnTo>
                      <a:pt x="787" y="307"/>
                    </a:lnTo>
                    <a:lnTo>
                      <a:pt x="789" y="312"/>
                    </a:lnTo>
                    <a:lnTo>
                      <a:pt x="793" y="318"/>
                    </a:lnTo>
                    <a:lnTo>
                      <a:pt x="797" y="322"/>
                    </a:lnTo>
                    <a:lnTo>
                      <a:pt x="800" y="326"/>
                    </a:lnTo>
                    <a:lnTo>
                      <a:pt x="802" y="329"/>
                    </a:lnTo>
                    <a:lnTo>
                      <a:pt x="804" y="333"/>
                    </a:lnTo>
                    <a:lnTo>
                      <a:pt x="802" y="329"/>
                    </a:lnTo>
                    <a:lnTo>
                      <a:pt x="800" y="322"/>
                    </a:lnTo>
                    <a:lnTo>
                      <a:pt x="800" y="316"/>
                    </a:lnTo>
                    <a:lnTo>
                      <a:pt x="800" y="309"/>
                    </a:lnTo>
                    <a:lnTo>
                      <a:pt x="797" y="301"/>
                    </a:lnTo>
                    <a:lnTo>
                      <a:pt x="797" y="293"/>
                    </a:lnTo>
                    <a:lnTo>
                      <a:pt x="797" y="284"/>
                    </a:lnTo>
                    <a:lnTo>
                      <a:pt x="795" y="274"/>
                    </a:lnTo>
                    <a:lnTo>
                      <a:pt x="795" y="269"/>
                    </a:lnTo>
                    <a:lnTo>
                      <a:pt x="795" y="263"/>
                    </a:lnTo>
                    <a:lnTo>
                      <a:pt x="795" y="257"/>
                    </a:lnTo>
                    <a:lnTo>
                      <a:pt x="795" y="251"/>
                    </a:lnTo>
                    <a:lnTo>
                      <a:pt x="795" y="246"/>
                    </a:lnTo>
                    <a:lnTo>
                      <a:pt x="795" y="240"/>
                    </a:lnTo>
                    <a:lnTo>
                      <a:pt x="795" y="234"/>
                    </a:lnTo>
                    <a:lnTo>
                      <a:pt x="795" y="229"/>
                    </a:lnTo>
                    <a:lnTo>
                      <a:pt x="795" y="223"/>
                    </a:lnTo>
                    <a:lnTo>
                      <a:pt x="795" y="217"/>
                    </a:lnTo>
                    <a:lnTo>
                      <a:pt x="797" y="212"/>
                    </a:lnTo>
                    <a:lnTo>
                      <a:pt x="797" y="206"/>
                    </a:lnTo>
                    <a:lnTo>
                      <a:pt x="797" y="200"/>
                    </a:lnTo>
                    <a:lnTo>
                      <a:pt x="797" y="193"/>
                    </a:lnTo>
                    <a:lnTo>
                      <a:pt x="799" y="187"/>
                    </a:lnTo>
                    <a:lnTo>
                      <a:pt x="800" y="181"/>
                    </a:lnTo>
                    <a:lnTo>
                      <a:pt x="800" y="175"/>
                    </a:lnTo>
                    <a:lnTo>
                      <a:pt x="802" y="168"/>
                    </a:lnTo>
                    <a:lnTo>
                      <a:pt x="804" y="162"/>
                    </a:lnTo>
                    <a:lnTo>
                      <a:pt x="806" y="158"/>
                    </a:lnTo>
                    <a:lnTo>
                      <a:pt x="808" y="153"/>
                    </a:lnTo>
                    <a:lnTo>
                      <a:pt x="810" y="147"/>
                    </a:lnTo>
                    <a:lnTo>
                      <a:pt x="814" y="141"/>
                    </a:lnTo>
                    <a:lnTo>
                      <a:pt x="816" y="135"/>
                    </a:lnTo>
                    <a:lnTo>
                      <a:pt x="820" y="130"/>
                    </a:lnTo>
                    <a:lnTo>
                      <a:pt x="821" y="124"/>
                    </a:lnTo>
                    <a:lnTo>
                      <a:pt x="825" y="120"/>
                    </a:lnTo>
                    <a:lnTo>
                      <a:pt x="829" y="115"/>
                    </a:lnTo>
                    <a:lnTo>
                      <a:pt x="837" y="105"/>
                    </a:lnTo>
                    <a:lnTo>
                      <a:pt x="846" y="97"/>
                    </a:lnTo>
                    <a:lnTo>
                      <a:pt x="852" y="92"/>
                    </a:lnTo>
                    <a:lnTo>
                      <a:pt x="856" y="88"/>
                    </a:lnTo>
                    <a:lnTo>
                      <a:pt x="861" y="84"/>
                    </a:lnTo>
                    <a:lnTo>
                      <a:pt x="869" y="82"/>
                    </a:lnTo>
                    <a:lnTo>
                      <a:pt x="875" y="78"/>
                    </a:lnTo>
                    <a:lnTo>
                      <a:pt x="880" y="77"/>
                    </a:lnTo>
                    <a:lnTo>
                      <a:pt x="886" y="73"/>
                    </a:lnTo>
                    <a:lnTo>
                      <a:pt x="894" y="71"/>
                    </a:lnTo>
                    <a:lnTo>
                      <a:pt x="901" y="69"/>
                    </a:lnTo>
                    <a:lnTo>
                      <a:pt x="909" y="69"/>
                    </a:lnTo>
                    <a:lnTo>
                      <a:pt x="916" y="67"/>
                    </a:lnTo>
                    <a:lnTo>
                      <a:pt x="926" y="67"/>
                    </a:lnTo>
                    <a:lnTo>
                      <a:pt x="934" y="65"/>
                    </a:lnTo>
                    <a:lnTo>
                      <a:pt x="943" y="63"/>
                    </a:lnTo>
                    <a:lnTo>
                      <a:pt x="953" y="63"/>
                    </a:lnTo>
                    <a:lnTo>
                      <a:pt x="960" y="61"/>
                    </a:lnTo>
                    <a:lnTo>
                      <a:pt x="970" y="59"/>
                    </a:lnTo>
                    <a:lnTo>
                      <a:pt x="981" y="59"/>
                    </a:lnTo>
                    <a:lnTo>
                      <a:pt x="989" y="58"/>
                    </a:lnTo>
                    <a:lnTo>
                      <a:pt x="1000" y="58"/>
                    </a:lnTo>
                    <a:lnTo>
                      <a:pt x="1012" y="56"/>
                    </a:lnTo>
                    <a:lnTo>
                      <a:pt x="1021" y="56"/>
                    </a:lnTo>
                    <a:lnTo>
                      <a:pt x="1032" y="54"/>
                    </a:lnTo>
                    <a:lnTo>
                      <a:pt x="1042" y="54"/>
                    </a:lnTo>
                    <a:lnTo>
                      <a:pt x="1053" y="52"/>
                    </a:lnTo>
                    <a:lnTo>
                      <a:pt x="1065" y="52"/>
                    </a:lnTo>
                    <a:lnTo>
                      <a:pt x="1076" y="52"/>
                    </a:lnTo>
                    <a:lnTo>
                      <a:pt x="1088" y="52"/>
                    </a:lnTo>
                    <a:lnTo>
                      <a:pt x="1097" y="48"/>
                    </a:lnTo>
                    <a:lnTo>
                      <a:pt x="1109" y="48"/>
                    </a:lnTo>
                    <a:lnTo>
                      <a:pt x="1120" y="48"/>
                    </a:lnTo>
                    <a:lnTo>
                      <a:pt x="1131" y="48"/>
                    </a:lnTo>
                    <a:lnTo>
                      <a:pt x="1143" y="46"/>
                    </a:lnTo>
                    <a:lnTo>
                      <a:pt x="1154" y="46"/>
                    </a:lnTo>
                    <a:lnTo>
                      <a:pt x="1166" y="44"/>
                    </a:lnTo>
                    <a:lnTo>
                      <a:pt x="1177" y="44"/>
                    </a:lnTo>
                    <a:lnTo>
                      <a:pt x="1188" y="44"/>
                    </a:lnTo>
                    <a:lnTo>
                      <a:pt x="1200" y="42"/>
                    </a:lnTo>
                    <a:lnTo>
                      <a:pt x="1209" y="42"/>
                    </a:lnTo>
                    <a:lnTo>
                      <a:pt x="1221" y="42"/>
                    </a:lnTo>
                    <a:lnTo>
                      <a:pt x="1232" y="40"/>
                    </a:lnTo>
                    <a:lnTo>
                      <a:pt x="1243" y="40"/>
                    </a:lnTo>
                    <a:lnTo>
                      <a:pt x="1255" y="39"/>
                    </a:lnTo>
                    <a:lnTo>
                      <a:pt x="1264" y="39"/>
                    </a:lnTo>
                    <a:lnTo>
                      <a:pt x="1274" y="39"/>
                    </a:lnTo>
                    <a:lnTo>
                      <a:pt x="1285" y="37"/>
                    </a:lnTo>
                    <a:lnTo>
                      <a:pt x="1295" y="37"/>
                    </a:lnTo>
                    <a:lnTo>
                      <a:pt x="1306" y="37"/>
                    </a:lnTo>
                    <a:lnTo>
                      <a:pt x="1314" y="35"/>
                    </a:lnTo>
                    <a:lnTo>
                      <a:pt x="1323" y="35"/>
                    </a:lnTo>
                    <a:lnTo>
                      <a:pt x="1333" y="33"/>
                    </a:lnTo>
                    <a:lnTo>
                      <a:pt x="1342" y="33"/>
                    </a:lnTo>
                    <a:lnTo>
                      <a:pt x="1352" y="33"/>
                    </a:lnTo>
                    <a:lnTo>
                      <a:pt x="1361" y="31"/>
                    </a:lnTo>
                    <a:lnTo>
                      <a:pt x="1369" y="31"/>
                    </a:lnTo>
                    <a:lnTo>
                      <a:pt x="1378" y="31"/>
                    </a:lnTo>
                    <a:lnTo>
                      <a:pt x="1386" y="29"/>
                    </a:lnTo>
                    <a:lnTo>
                      <a:pt x="1394" y="29"/>
                    </a:lnTo>
                    <a:lnTo>
                      <a:pt x="1401" y="29"/>
                    </a:lnTo>
                    <a:lnTo>
                      <a:pt x="1409" y="29"/>
                    </a:lnTo>
                    <a:lnTo>
                      <a:pt x="1415" y="29"/>
                    </a:lnTo>
                    <a:lnTo>
                      <a:pt x="1420" y="29"/>
                    </a:lnTo>
                    <a:lnTo>
                      <a:pt x="1426" y="27"/>
                    </a:lnTo>
                    <a:lnTo>
                      <a:pt x="1432" y="27"/>
                    </a:lnTo>
                    <a:lnTo>
                      <a:pt x="1437" y="27"/>
                    </a:lnTo>
                    <a:lnTo>
                      <a:pt x="1443" y="27"/>
                    </a:lnTo>
                    <a:lnTo>
                      <a:pt x="1447" y="27"/>
                    </a:lnTo>
                    <a:lnTo>
                      <a:pt x="1451" y="27"/>
                    </a:lnTo>
                    <a:lnTo>
                      <a:pt x="1458" y="27"/>
                    </a:lnTo>
                    <a:lnTo>
                      <a:pt x="1464" y="27"/>
                    </a:lnTo>
                    <a:lnTo>
                      <a:pt x="1466" y="27"/>
                    </a:lnTo>
                    <a:lnTo>
                      <a:pt x="1468" y="27"/>
                    </a:lnTo>
                    <a:lnTo>
                      <a:pt x="1548" y="0"/>
                    </a:lnTo>
                    <a:lnTo>
                      <a:pt x="1614" y="134"/>
                    </a:lnTo>
                    <a:lnTo>
                      <a:pt x="1067" y="347"/>
                    </a:lnTo>
                    <a:lnTo>
                      <a:pt x="1122" y="491"/>
                    </a:lnTo>
                    <a:lnTo>
                      <a:pt x="660" y="835"/>
                    </a:lnTo>
                    <a:lnTo>
                      <a:pt x="660" y="831"/>
                    </a:lnTo>
                    <a:lnTo>
                      <a:pt x="662" y="826"/>
                    </a:lnTo>
                    <a:lnTo>
                      <a:pt x="662" y="822"/>
                    </a:lnTo>
                    <a:lnTo>
                      <a:pt x="664" y="816"/>
                    </a:lnTo>
                    <a:lnTo>
                      <a:pt x="664" y="811"/>
                    </a:lnTo>
                    <a:lnTo>
                      <a:pt x="666" y="805"/>
                    </a:lnTo>
                    <a:lnTo>
                      <a:pt x="666" y="797"/>
                    </a:lnTo>
                    <a:lnTo>
                      <a:pt x="667" y="790"/>
                    </a:lnTo>
                    <a:lnTo>
                      <a:pt x="667" y="780"/>
                    </a:lnTo>
                    <a:lnTo>
                      <a:pt x="669" y="772"/>
                    </a:lnTo>
                    <a:lnTo>
                      <a:pt x="669" y="763"/>
                    </a:lnTo>
                    <a:lnTo>
                      <a:pt x="669" y="753"/>
                    </a:lnTo>
                    <a:lnTo>
                      <a:pt x="669" y="748"/>
                    </a:lnTo>
                    <a:lnTo>
                      <a:pt x="669" y="744"/>
                    </a:lnTo>
                    <a:lnTo>
                      <a:pt x="669" y="738"/>
                    </a:lnTo>
                    <a:lnTo>
                      <a:pt x="671" y="733"/>
                    </a:lnTo>
                    <a:lnTo>
                      <a:pt x="669" y="727"/>
                    </a:lnTo>
                    <a:lnTo>
                      <a:pt x="669" y="721"/>
                    </a:lnTo>
                    <a:lnTo>
                      <a:pt x="667" y="715"/>
                    </a:lnTo>
                    <a:lnTo>
                      <a:pt x="667" y="710"/>
                    </a:lnTo>
                    <a:lnTo>
                      <a:pt x="667" y="704"/>
                    </a:lnTo>
                    <a:lnTo>
                      <a:pt x="666" y="698"/>
                    </a:lnTo>
                    <a:lnTo>
                      <a:pt x="666" y="693"/>
                    </a:lnTo>
                    <a:lnTo>
                      <a:pt x="664" y="687"/>
                    </a:lnTo>
                    <a:lnTo>
                      <a:pt x="664" y="681"/>
                    </a:lnTo>
                    <a:lnTo>
                      <a:pt x="662" y="674"/>
                    </a:lnTo>
                    <a:lnTo>
                      <a:pt x="660" y="668"/>
                    </a:lnTo>
                    <a:lnTo>
                      <a:pt x="660" y="664"/>
                    </a:lnTo>
                    <a:lnTo>
                      <a:pt x="656" y="656"/>
                    </a:lnTo>
                    <a:lnTo>
                      <a:pt x="654" y="651"/>
                    </a:lnTo>
                    <a:lnTo>
                      <a:pt x="652" y="645"/>
                    </a:lnTo>
                    <a:lnTo>
                      <a:pt x="650" y="639"/>
                    </a:lnTo>
                    <a:lnTo>
                      <a:pt x="646" y="634"/>
                    </a:lnTo>
                    <a:lnTo>
                      <a:pt x="645" y="626"/>
                    </a:lnTo>
                    <a:lnTo>
                      <a:pt x="641" y="620"/>
                    </a:lnTo>
                    <a:lnTo>
                      <a:pt x="639" y="615"/>
                    </a:lnTo>
                    <a:lnTo>
                      <a:pt x="635" y="609"/>
                    </a:lnTo>
                    <a:lnTo>
                      <a:pt x="631" y="603"/>
                    </a:lnTo>
                    <a:lnTo>
                      <a:pt x="627" y="598"/>
                    </a:lnTo>
                    <a:lnTo>
                      <a:pt x="624" y="592"/>
                    </a:lnTo>
                    <a:lnTo>
                      <a:pt x="620" y="586"/>
                    </a:lnTo>
                    <a:lnTo>
                      <a:pt x="614" y="580"/>
                    </a:lnTo>
                    <a:lnTo>
                      <a:pt x="610" y="575"/>
                    </a:lnTo>
                    <a:lnTo>
                      <a:pt x="607" y="569"/>
                    </a:lnTo>
                    <a:lnTo>
                      <a:pt x="601" y="563"/>
                    </a:lnTo>
                    <a:lnTo>
                      <a:pt x="595" y="558"/>
                    </a:lnTo>
                    <a:lnTo>
                      <a:pt x="589" y="554"/>
                    </a:lnTo>
                    <a:lnTo>
                      <a:pt x="584" y="548"/>
                    </a:lnTo>
                    <a:lnTo>
                      <a:pt x="576" y="542"/>
                    </a:lnTo>
                    <a:lnTo>
                      <a:pt x="570" y="537"/>
                    </a:lnTo>
                    <a:lnTo>
                      <a:pt x="563" y="531"/>
                    </a:lnTo>
                    <a:lnTo>
                      <a:pt x="557" y="527"/>
                    </a:lnTo>
                    <a:lnTo>
                      <a:pt x="550" y="523"/>
                    </a:lnTo>
                    <a:lnTo>
                      <a:pt x="544" y="520"/>
                    </a:lnTo>
                    <a:lnTo>
                      <a:pt x="536" y="516"/>
                    </a:lnTo>
                    <a:lnTo>
                      <a:pt x="531" y="512"/>
                    </a:lnTo>
                    <a:lnTo>
                      <a:pt x="523" y="508"/>
                    </a:lnTo>
                    <a:lnTo>
                      <a:pt x="517" y="504"/>
                    </a:lnTo>
                    <a:lnTo>
                      <a:pt x="510" y="501"/>
                    </a:lnTo>
                    <a:lnTo>
                      <a:pt x="502" y="499"/>
                    </a:lnTo>
                    <a:lnTo>
                      <a:pt x="496" y="497"/>
                    </a:lnTo>
                    <a:lnTo>
                      <a:pt x="489" y="493"/>
                    </a:lnTo>
                    <a:lnTo>
                      <a:pt x="481" y="491"/>
                    </a:lnTo>
                    <a:lnTo>
                      <a:pt x="475" y="491"/>
                    </a:lnTo>
                    <a:lnTo>
                      <a:pt x="468" y="487"/>
                    </a:lnTo>
                    <a:lnTo>
                      <a:pt x="460" y="485"/>
                    </a:lnTo>
                    <a:lnTo>
                      <a:pt x="453" y="483"/>
                    </a:lnTo>
                    <a:lnTo>
                      <a:pt x="447" y="483"/>
                    </a:lnTo>
                    <a:lnTo>
                      <a:pt x="439" y="482"/>
                    </a:lnTo>
                    <a:lnTo>
                      <a:pt x="434" y="482"/>
                    </a:lnTo>
                    <a:lnTo>
                      <a:pt x="426" y="480"/>
                    </a:lnTo>
                    <a:lnTo>
                      <a:pt x="420" y="480"/>
                    </a:lnTo>
                    <a:lnTo>
                      <a:pt x="413" y="480"/>
                    </a:lnTo>
                    <a:lnTo>
                      <a:pt x="405" y="480"/>
                    </a:lnTo>
                    <a:lnTo>
                      <a:pt x="397" y="480"/>
                    </a:lnTo>
                    <a:lnTo>
                      <a:pt x="392" y="480"/>
                    </a:lnTo>
                    <a:lnTo>
                      <a:pt x="384" y="480"/>
                    </a:lnTo>
                    <a:lnTo>
                      <a:pt x="378" y="480"/>
                    </a:lnTo>
                    <a:lnTo>
                      <a:pt x="371" y="480"/>
                    </a:lnTo>
                    <a:lnTo>
                      <a:pt x="365" y="482"/>
                    </a:lnTo>
                    <a:lnTo>
                      <a:pt x="357" y="482"/>
                    </a:lnTo>
                    <a:lnTo>
                      <a:pt x="352" y="483"/>
                    </a:lnTo>
                    <a:lnTo>
                      <a:pt x="344" y="483"/>
                    </a:lnTo>
                    <a:lnTo>
                      <a:pt x="337" y="485"/>
                    </a:lnTo>
                    <a:lnTo>
                      <a:pt x="331" y="487"/>
                    </a:lnTo>
                    <a:lnTo>
                      <a:pt x="325" y="489"/>
                    </a:lnTo>
                    <a:lnTo>
                      <a:pt x="319" y="489"/>
                    </a:lnTo>
                    <a:lnTo>
                      <a:pt x="314" y="493"/>
                    </a:lnTo>
                    <a:lnTo>
                      <a:pt x="308" y="495"/>
                    </a:lnTo>
                    <a:lnTo>
                      <a:pt x="300" y="497"/>
                    </a:lnTo>
                    <a:lnTo>
                      <a:pt x="295" y="499"/>
                    </a:lnTo>
                    <a:lnTo>
                      <a:pt x="289" y="501"/>
                    </a:lnTo>
                    <a:lnTo>
                      <a:pt x="283" y="502"/>
                    </a:lnTo>
                    <a:lnTo>
                      <a:pt x="280" y="506"/>
                    </a:lnTo>
                    <a:lnTo>
                      <a:pt x="274" y="508"/>
                    </a:lnTo>
                    <a:lnTo>
                      <a:pt x="268" y="512"/>
                    </a:lnTo>
                    <a:lnTo>
                      <a:pt x="262" y="516"/>
                    </a:lnTo>
                    <a:lnTo>
                      <a:pt x="259" y="518"/>
                    </a:lnTo>
                    <a:lnTo>
                      <a:pt x="253" y="521"/>
                    </a:lnTo>
                    <a:lnTo>
                      <a:pt x="249" y="525"/>
                    </a:lnTo>
                    <a:lnTo>
                      <a:pt x="240" y="531"/>
                    </a:lnTo>
                    <a:lnTo>
                      <a:pt x="232" y="539"/>
                    </a:lnTo>
                    <a:lnTo>
                      <a:pt x="224" y="548"/>
                    </a:lnTo>
                    <a:lnTo>
                      <a:pt x="219" y="556"/>
                    </a:lnTo>
                    <a:lnTo>
                      <a:pt x="211" y="563"/>
                    </a:lnTo>
                    <a:lnTo>
                      <a:pt x="207" y="575"/>
                    </a:lnTo>
                    <a:lnTo>
                      <a:pt x="202" y="582"/>
                    </a:lnTo>
                    <a:lnTo>
                      <a:pt x="196" y="590"/>
                    </a:lnTo>
                    <a:lnTo>
                      <a:pt x="192" y="598"/>
                    </a:lnTo>
                    <a:lnTo>
                      <a:pt x="186" y="607"/>
                    </a:lnTo>
                    <a:lnTo>
                      <a:pt x="181" y="613"/>
                    </a:lnTo>
                    <a:lnTo>
                      <a:pt x="177" y="620"/>
                    </a:lnTo>
                    <a:lnTo>
                      <a:pt x="173" y="626"/>
                    </a:lnTo>
                    <a:lnTo>
                      <a:pt x="169" y="634"/>
                    </a:lnTo>
                    <a:lnTo>
                      <a:pt x="164" y="639"/>
                    </a:lnTo>
                    <a:lnTo>
                      <a:pt x="160" y="643"/>
                    </a:lnTo>
                    <a:lnTo>
                      <a:pt x="154" y="649"/>
                    </a:lnTo>
                    <a:lnTo>
                      <a:pt x="150" y="655"/>
                    </a:lnTo>
                    <a:lnTo>
                      <a:pt x="145" y="662"/>
                    </a:lnTo>
                    <a:lnTo>
                      <a:pt x="137" y="670"/>
                    </a:lnTo>
                    <a:lnTo>
                      <a:pt x="129" y="676"/>
                    </a:lnTo>
                    <a:lnTo>
                      <a:pt x="124" y="681"/>
                    </a:lnTo>
                    <a:lnTo>
                      <a:pt x="120" y="685"/>
                    </a:lnTo>
                    <a:lnTo>
                      <a:pt x="116" y="689"/>
                    </a:lnTo>
                    <a:lnTo>
                      <a:pt x="108" y="693"/>
                    </a:lnTo>
                    <a:lnTo>
                      <a:pt x="107" y="695"/>
                    </a:lnTo>
                    <a:lnTo>
                      <a:pt x="0" y="622"/>
                    </a:lnTo>
                    <a:lnTo>
                      <a:pt x="0" y="620"/>
                    </a:lnTo>
                    <a:lnTo>
                      <a:pt x="2" y="617"/>
                    </a:lnTo>
                    <a:lnTo>
                      <a:pt x="4" y="613"/>
                    </a:lnTo>
                    <a:lnTo>
                      <a:pt x="8" y="607"/>
                    </a:lnTo>
                    <a:lnTo>
                      <a:pt x="11" y="598"/>
                    </a:lnTo>
                    <a:lnTo>
                      <a:pt x="15" y="588"/>
                    </a:lnTo>
                    <a:lnTo>
                      <a:pt x="19" y="582"/>
                    </a:lnTo>
                    <a:lnTo>
                      <a:pt x="21" y="579"/>
                    </a:lnTo>
                    <a:lnTo>
                      <a:pt x="25" y="573"/>
                    </a:lnTo>
                    <a:lnTo>
                      <a:pt x="30" y="567"/>
                    </a:lnTo>
                    <a:lnTo>
                      <a:pt x="32" y="560"/>
                    </a:lnTo>
                    <a:lnTo>
                      <a:pt x="36" y="554"/>
                    </a:lnTo>
                    <a:lnTo>
                      <a:pt x="40" y="548"/>
                    </a:lnTo>
                    <a:lnTo>
                      <a:pt x="44" y="540"/>
                    </a:lnTo>
                    <a:lnTo>
                      <a:pt x="48" y="533"/>
                    </a:lnTo>
                    <a:lnTo>
                      <a:pt x="53" y="527"/>
                    </a:lnTo>
                    <a:lnTo>
                      <a:pt x="57" y="520"/>
                    </a:lnTo>
                    <a:lnTo>
                      <a:pt x="63" y="512"/>
                    </a:lnTo>
                    <a:lnTo>
                      <a:pt x="67" y="502"/>
                    </a:lnTo>
                    <a:lnTo>
                      <a:pt x="72" y="497"/>
                    </a:lnTo>
                    <a:lnTo>
                      <a:pt x="78" y="487"/>
                    </a:lnTo>
                    <a:lnTo>
                      <a:pt x="84" y="480"/>
                    </a:lnTo>
                    <a:lnTo>
                      <a:pt x="89" y="472"/>
                    </a:lnTo>
                    <a:lnTo>
                      <a:pt x="95" y="464"/>
                    </a:lnTo>
                    <a:lnTo>
                      <a:pt x="99" y="455"/>
                    </a:lnTo>
                    <a:lnTo>
                      <a:pt x="105" y="447"/>
                    </a:lnTo>
                    <a:lnTo>
                      <a:pt x="110" y="440"/>
                    </a:lnTo>
                    <a:lnTo>
                      <a:pt x="116" y="430"/>
                    </a:lnTo>
                    <a:lnTo>
                      <a:pt x="122" y="423"/>
                    </a:lnTo>
                    <a:lnTo>
                      <a:pt x="127" y="415"/>
                    </a:lnTo>
                    <a:lnTo>
                      <a:pt x="133" y="405"/>
                    </a:lnTo>
                    <a:lnTo>
                      <a:pt x="139" y="398"/>
                    </a:lnTo>
                    <a:lnTo>
                      <a:pt x="145" y="388"/>
                    </a:lnTo>
                    <a:lnTo>
                      <a:pt x="150" y="381"/>
                    </a:lnTo>
                    <a:lnTo>
                      <a:pt x="156" y="373"/>
                    </a:lnTo>
                    <a:lnTo>
                      <a:pt x="162" y="364"/>
                    </a:lnTo>
                    <a:lnTo>
                      <a:pt x="167" y="358"/>
                    </a:lnTo>
                    <a:lnTo>
                      <a:pt x="173" y="350"/>
                    </a:lnTo>
                    <a:lnTo>
                      <a:pt x="179" y="341"/>
                    </a:lnTo>
                    <a:lnTo>
                      <a:pt x="184" y="335"/>
                    </a:lnTo>
                    <a:lnTo>
                      <a:pt x="190" y="328"/>
                    </a:lnTo>
                    <a:lnTo>
                      <a:pt x="198" y="322"/>
                    </a:lnTo>
                    <a:lnTo>
                      <a:pt x="202" y="314"/>
                    </a:lnTo>
                    <a:lnTo>
                      <a:pt x="207" y="309"/>
                    </a:lnTo>
                    <a:lnTo>
                      <a:pt x="213" y="301"/>
                    </a:lnTo>
                    <a:lnTo>
                      <a:pt x="219" y="297"/>
                    </a:lnTo>
                    <a:lnTo>
                      <a:pt x="224" y="291"/>
                    </a:lnTo>
                    <a:lnTo>
                      <a:pt x="228" y="286"/>
                    </a:lnTo>
                    <a:lnTo>
                      <a:pt x="234" y="280"/>
                    </a:lnTo>
                    <a:lnTo>
                      <a:pt x="240" y="276"/>
                    </a:lnTo>
                    <a:lnTo>
                      <a:pt x="249" y="267"/>
                    </a:lnTo>
                    <a:lnTo>
                      <a:pt x="259" y="261"/>
                    </a:lnTo>
                    <a:lnTo>
                      <a:pt x="268" y="255"/>
                    </a:lnTo>
                    <a:lnTo>
                      <a:pt x="278" y="253"/>
                    </a:lnTo>
                    <a:lnTo>
                      <a:pt x="285" y="250"/>
                    </a:lnTo>
                    <a:lnTo>
                      <a:pt x="293" y="248"/>
                    </a:lnTo>
                    <a:lnTo>
                      <a:pt x="299" y="244"/>
                    </a:lnTo>
                    <a:lnTo>
                      <a:pt x="306" y="240"/>
                    </a:lnTo>
                    <a:lnTo>
                      <a:pt x="312" y="236"/>
                    </a:lnTo>
                    <a:lnTo>
                      <a:pt x="318" y="232"/>
                    </a:lnTo>
                    <a:lnTo>
                      <a:pt x="323" y="229"/>
                    </a:lnTo>
                    <a:lnTo>
                      <a:pt x="329" y="227"/>
                    </a:lnTo>
                    <a:lnTo>
                      <a:pt x="337" y="219"/>
                    </a:lnTo>
                    <a:lnTo>
                      <a:pt x="344" y="212"/>
                    </a:lnTo>
                    <a:lnTo>
                      <a:pt x="350" y="204"/>
                    </a:lnTo>
                    <a:lnTo>
                      <a:pt x="356" y="198"/>
                    </a:lnTo>
                    <a:lnTo>
                      <a:pt x="359" y="191"/>
                    </a:lnTo>
                    <a:lnTo>
                      <a:pt x="363" y="185"/>
                    </a:lnTo>
                    <a:lnTo>
                      <a:pt x="365" y="179"/>
                    </a:lnTo>
                    <a:lnTo>
                      <a:pt x="365" y="174"/>
                    </a:lnTo>
                    <a:lnTo>
                      <a:pt x="367" y="166"/>
                    </a:lnTo>
                    <a:lnTo>
                      <a:pt x="367" y="164"/>
                    </a:lnTo>
                    <a:close/>
                  </a:path>
                </a:pathLst>
              </a:custGeom>
              <a:solidFill>
                <a:srgbClr val="A6BFFF"/>
              </a:solidFill>
              <a:ln w="9525">
                <a:noFill/>
                <a:round/>
                <a:headEnd/>
                <a:tailEnd/>
              </a:ln>
            </p:spPr>
            <p:txBody>
              <a:bodyPr/>
              <a:lstStyle/>
              <a:p>
                <a:endParaRPr lang="en-US"/>
              </a:p>
            </p:txBody>
          </p:sp>
          <p:sp>
            <p:nvSpPr>
              <p:cNvPr id="10286" name="Freeform 283"/>
              <p:cNvSpPr>
                <a:spLocks/>
              </p:cNvSpPr>
              <p:nvPr/>
            </p:nvSpPr>
            <p:spPr bwMode="auto">
              <a:xfrm>
                <a:off x="1950" y="2448"/>
                <a:ext cx="713" cy="393"/>
              </a:xfrm>
              <a:custGeom>
                <a:avLst/>
                <a:gdLst>
                  <a:gd name="T0" fmla="*/ 293 w 1424"/>
                  <a:gd name="T1" fmla="*/ 84 h 788"/>
                  <a:gd name="T2" fmla="*/ 322 w 1424"/>
                  <a:gd name="T3" fmla="*/ 65 h 788"/>
                  <a:gd name="T4" fmla="*/ 361 w 1424"/>
                  <a:gd name="T5" fmla="*/ 44 h 788"/>
                  <a:gd name="T6" fmla="*/ 402 w 1424"/>
                  <a:gd name="T7" fmla="*/ 23 h 788"/>
                  <a:gd name="T8" fmla="*/ 444 w 1424"/>
                  <a:gd name="T9" fmla="*/ 7 h 788"/>
                  <a:gd name="T10" fmla="*/ 482 w 1424"/>
                  <a:gd name="T11" fmla="*/ 0 h 788"/>
                  <a:gd name="T12" fmla="*/ 514 w 1424"/>
                  <a:gd name="T13" fmla="*/ 3 h 788"/>
                  <a:gd name="T14" fmla="*/ 547 w 1424"/>
                  <a:gd name="T15" fmla="*/ 12 h 788"/>
                  <a:gd name="T16" fmla="*/ 583 w 1424"/>
                  <a:gd name="T17" fmla="*/ 25 h 788"/>
                  <a:gd name="T18" fmla="*/ 618 w 1424"/>
                  <a:gd name="T19" fmla="*/ 43 h 788"/>
                  <a:gd name="T20" fmla="*/ 650 w 1424"/>
                  <a:gd name="T21" fmla="*/ 66 h 788"/>
                  <a:gd name="T22" fmla="*/ 676 w 1424"/>
                  <a:gd name="T23" fmla="*/ 94 h 788"/>
                  <a:gd name="T24" fmla="*/ 695 w 1424"/>
                  <a:gd name="T25" fmla="*/ 130 h 788"/>
                  <a:gd name="T26" fmla="*/ 703 w 1424"/>
                  <a:gd name="T27" fmla="*/ 172 h 788"/>
                  <a:gd name="T28" fmla="*/ 708 w 1424"/>
                  <a:gd name="T29" fmla="*/ 214 h 788"/>
                  <a:gd name="T30" fmla="*/ 711 w 1424"/>
                  <a:gd name="T31" fmla="*/ 255 h 788"/>
                  <a:gd name="T32" fmla="*/ 712 w 1424"/>
                  <a:gd name="T33" fmla="*/ 293 h 788"/>
                  <a:gd name="T34" fmla="*/ 712 w 1424"/>
                  <a:gd name="T35" fmla="*/ 325 h 788"/>
                  <a:gd name="T36" fmla="*/ 712 w 1424"/>
                  <a:gd name="T37" fmla="*/ 349 h 788"/>
                  <a:gd name="T38" fmla="*/ 637 w 1424"/>
                  <a:gd name="T39" fmla="*/ 352 h 788"/>
                  <a:gd name="T40" fmla="*/ 627 w 1424"/>
                  <a:gd name="T41" fmla="*/ 326 h 788"/>
                  <a:gd name="T42" fmla="*/ 616 w 1424"/>
                  <a:gd name="T43" fmla="*/ 293 h 788"/>
                  <a:gd name="T44" fmla="*/ 603 w 1424"/>
                  <a:gd name="T45" fmla="*/ 255 h 788"/>
                  <a:gd name="T46" fmla="*/ 591 w 1424"/>
                  <a:gd name="T47" fmla="*/ 215 h 788"/>
                  <a:gd name="T48" fmla="*/ 582 w 1424"/>
                  <a:gd name="T49" fmla="*/ 179 h 788"/>
                  <a:gd name="T50" fmla="*/ 576 w 1424"/>
                  <a:gd name="T51" fmla="*/ 148 h 788"/>
                  <a:gd name="T52" fmla="*/ 565 w 1424"/>
                  <a:gd name="T53" fmla="*/ 123 h 788"/>
                  <a:gd name="T54" fmla="*/ 536 w 1424"/>
                  <a:gd name="T55" fmla="*/ 112 h 788"/>
                  <a:gd name="T56" fmla="*/ 508 w 1424"/>
                  <a:gd name="T57" fmla="*/ 111 h 788"/>
                  <a:gd name="T58" fmla="*/ 481 w 1424"/>
                  <a:gd name="T59" fmla="*/ 114 h 788"/>
                  <a:gd name="T60" fmla="*/ 454 w 1424"/>
                  <a:gd name="T61" fmla="*/ 118 h 788"/>
                  <a:gd name="T62" fmla="*/ 439 w 1424"/>
                  <a:gd name="T63" fmla="*/ 126 h 788"/>
                  <a:gd name="T64" fmla="*/ 440 w 1424"/>
                  <a:gd name="T65" fmla="*/ 150 h 788"/>
                  <a:gd name="T66" fmla="*/ 437 w 1424"/>
                  <a:gd name="T67" fmla="*/ 184 h 788"/>
                  <a:gd name="T68" fmla="*/ 430 w 1424"/>
                  <a:gd name="T69" fmla="*/ 226 h 788"/>
                  <a:gd name="T70" fmla="*/ 415 w 1424"/>
                  <a:gd name="T71" fmla="*/ 270 h 788"/>
                  <a:gd name="T72" fmla="*/ 390 w 1424"/>
                  <a:gd name="T73" fmla="*/ 314 h 788"/>
                  <a:gd name="T74" fmla="*/ 352 w 1424"/>
                  <a:gd name="T75" fmla="*/ 350 h 788"/>
                  <a:gd name="T76" fmla="*/ 299 w 1424"/>
                  <a:gd name="T77" fmla="*/ 376 h 788"/>
                  <a:gd name="T78" fmla="*/ 239 w 1424"/>
                  <a:gd name="T79" fmla="*/ 389 h 788"/>
                  <a:gd name="T80" fmla="*/ 176 w 1424"/>
                  <a:gd name="T81" fmla="*/ 393 h 788"/>
                  <a:gd name="T82" fmla="*/ 116 w 1424"/>
                  <a:gd name="T83" fmla="*/ 389 h 788"/>
                  <a:gd name="T84" fmla="*/ 63 w 1424"/>
                  <a:gd name="T85" fmla="*/ 383 h 788"/>
                  <a:gd name="T86" fmla="*/ 24 w 1424"/>
                  <a:gd name="T87" fmla="*/ 375 h 788"/>
                  <a:gd name="T88" fmla="*/ 0 w 1424"/>
                  <a:gd name="T89" fmla="*/ 370 h 788"/>
                  <a:gd name="T90" fmla="*/ 54 w 1424"/>
                  <a:gd name="T91" fmla="*/ 228 h 788"/>
                  <a:gd name="T92" fmla="*/ 78 w 1424"/>
                  <a:gd name="T93" fmla="*/ 251 h 788"/>
                  <a:gd name="T94" fmla="*/ 111 w 1424"/>
                  <a:gd name="T95" fmla="*/ 274 h 788"/>
                  <a:gd name="T96" fmla="*/ 151 w 1424"/>
                  <a:gd name="T97" fmla="*/ 293 h 788"/>
                  <a:gd name="T98" fmla="*/ 199 w 1424"/>
                  <a:gd name="T99" fmla="*/ 303 h 788"/>
                  <a:gd name="T100" fmla="*/ 251 w 1424"/>
                  <a:gd name="T101" fmla="*/ 298 h 788"/>
                  <a:gd name="T102" fmla="*/ 290 w 1424"/>
                  <a:gd name="T103" fmla="*/ 277 h 788"/>
                  <a:gd name="T104" fmla="*/ 308 w 1424"/>
                  <a:gd name="T105" fmla="*/ 244 h 788"/>
                  <a:gd name="T106" fmla="*/ 311 w 1424"/>
                  <a:gd name="T107" fmla="*/ 206 h 788"/>
                  <a:gd name="T108" fmla="*/ 303 w 1424"/>
                  <a:gd name="T109" fmla="*/ 166 h 788"/>
                  <a:gd name="T110" fmla="*/ 291 w 1424"/>
                  <a:gd name="T111" fmla="*/ 131 h 788"/>
                  <a:gd name="T112" fmla="*/ 276 w 1424"/>
                  <a:gd name="T113" fmla="*/ 102 h 7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24"/>
                  <a:gd name="T172" fmla="*/ 0 h 788"/>
                  <a:gd name="T173" fmla="*/ 1424 w 1424"/>
                  <a:gd name="T174" fmla="*/ 788 h 7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24" h="788">
                    <a:moveTo>
                      <a:pt x="548" y="196"/>
                    </a:moveTo>
                    <a:lnTo>
                      <a:pt x="548" y="194"/>
                    </a:lnTo>
                    <a:lnTo>
                      <a:pt x="551" y="194"/>
                    </a:lnTo>
                    <a:lnTo>
                      <a:pt x="555" y="190"/>
                    </a:lnTo>
                    <a:lnTo>
                      <a:pt x="561" y="187"/>
                    </a:lnTo>
                    <a:lnTo>
                      <a:pt x="568" y="181"/>
                    </a:lnTo>
                    <a:lnTo>
                      <a:pt x="576" y="175"/>
                    </a:lnTo>
                    <a:lnTo>
                      <a:pt x="582" y="171"/>
                    </a:lnTo>
                    <a:lnTo>
                      <a:pt x="586" y="168"/>
                    </a:lnTo>
                    <a:lnTo>
                      <a:pt x="591" y="164"/>
                    </a:lnTo>
                    <a:lnTo>
                      <a:pt x="599" y="162"/>
                    </a:lnTo>
                    <a:lnTo>
                      <a:pt x="605" y="156"/>
                    </a:lnTo>
                    <a:lnTo>
                      <a:pt x="610" y="152"/>
                    </a:lnTo>
                    <a:lnTo>
                      <a:pt x="616" y="149"/>
                    </a:lnTo>
                    <a:lnTo>
                      <a:pt x="624" y="145"/>
                    </a:lnTo>
                    <a:lnTo>
                      <a:pt x="629" y="139"/>
                    </a:lnTo>
                    <a:lnTo>
                      <a:pt x="637" y="135"/>
                    </a:lnTo>
                    <a:lnTo>
                      <a:pt x="644" y="130"/>
                    </a:lnTo>
                    <a:lnTo>
                      <a:pt x="652" y="126"/>
                    </a:lnTo>
                    <a:lnTo>
                      <a:pt x="660" y="120"/>
                    </a:lnTo>
                    <a:lnTo>
                      <a:pt x="667" y="116"/>
                    </a:lnTo>
                    <a:lnTo>
                      <a:pt x="677" y="113"/>
                    </a:lnTo>
                    <a:lnTo>
                      <a:pt x="684" y="107"/>
                    </a:lnTo>
                    <a:lnTo>
                      <a:pt x="694" y="103"/>
                    </a:lnTo>
                    <a:lnTo>
                      <a:pt x="702" y="97"/>
                    </a:lnTo>
                    <a:lnTo>
                      <a:pt x="711" y="94"/>
                    </a:lnTo>
                    <a:lnTo>
                      <a:pt x="721" y="88"/>
                    </a:lnTo>
                    <a:lnTo>
                      <a:pt x="728" y="84"/>
                    </a:lnTo>
                    <a:lnTo>
                      <a:pt x="738" y="78"/>
                    </a:lnTo>
                    <a:lnTo>
                      <a:pt x="747" y="74"/>
                    </a:lnTo>
                    <a:lnTo>
                      <a:pt x="757" y="69"/>
                    </a:lnTo>
                    <a:lnTo>
                      <a:pt x="766" y="63"/>
                    </a:lnTo>
                    <a:lnTo>
                      <a:pt x="776" y="59"/>
                    </a:lnTo>
                    <a:lnTo>
                      <a:pt x="783" y="55"/>
                    </a:lnTo>
                    <a:lnTo>
                      <a:pt x="795" y="52"/>
                    </a:lnTo>
                    <a:lnTo>
                      <a:pt x="802" y="46"/>
                    </a:lnTo>
                    <a:lnTo>
                      <a:pt x="812" y="42"/>
                    </a:lnTo>
                    <a:lnTo>
                      <a:pt x="821" y="36"/>
                    </a:lnTo>
                    <a:lnTo>
                      <a:pt x="833" y="35"/>
                    </a:lnTo>
                    <a:lnTo>
                      <a:pt x="840" y="31"/>
                    </a:lnTo>
                    <a:lnTo>
                      <a:pt x="850" y="27"/>
                    </a:lnTo>
                    <a:lnTo>
                      <a:pt x="859" y="23"/>
                    </a:lnTo>
                    <a:lnTo>
                      <a:pt x="869" y="21"/>
                    </a:lnTo>
                    <a:lnTo>
                      <a:pt x="878" y="17"/>
                    </a:lnTo>
                    <a:lnTo>
                      <a:pt x="886" y="14"/>
                    </a:lnTo>
                    <a:lnTo>
                      <a:pt x="895" y="12"/>
                    </a:lnTo>
                    <a:lnTo>
                      <a:pt x="905" y="10"/>
                    </a:lnTo>
                    <a:lnTo>
                      <a:pt x="913" y="6"/>
                    </a:lnTo>
                    <a:lnTo>
                      <a:pt x="922" y="4"/>
                    </a:lnTo>
                    <a:lnTo>
                      <a:pt x="930" y="4"/>
                    </a:lnTo>
                    <a:lnTo>
                      <a:pt x="939" y="2"/>
                    </a:lnTo>
                    <a:lnTo>
                      <a:pt x="947" y="0"/>
                    </a:lnTo>
                    <a:lnTo>
                      <a:pt x="954" y="0"/>
                    </a:lnTo>
                    <a:lnTo>
                      <a:pt x="962" y="0"/>
                    </a:lnTo>
                    <a:lnTo>
                      <a:pt x="970" y="0"/>
                    </a:lnTo>
                    <a:lnTo>
                      <a:pt x="977" y="0"/>
                    </a:lnTo>
                    <a:lnTo>
                      <a:pt x="985" y="0"/>
                    </a:lnTo>
                    <a:lnTo>
                      <a:pt x="992" y="0"/>
                    </a:lnTo>
                    <a:lnTo>
                      <a:pt x="1000" y="2"/>
                    </a:lnTo>
                    <a:lnTo>
                      <a:pt x="1006" y="2"/>
                    </a:lnTo>
                    <a:lnTo>
                      <a:pt x="1013" y="4"/>
                    </a:lnTo>
                    <a:lnTo>
                      <a:pt x="1019" y="4"/>
                    </a:lnTo>
                    <a:lnTo>
                      <a:pt x="1027" y="6"/>
                    </a:lnTo>
                    <a:lnTo>
                      <a:pt x="1032" y="8"/>
                    </a:lnTo>
                    <a:lnTo>
                      <a:pt x="1040" y="10"/>
                    </a:lnTo>
                    <a:lnTo>
                      <a:pt x="1048" y="12"/>
                    </a:lnTo>
                    <a:lnTo>
                      <a:pt x="1055" y="14"/>
                    </a:lnTo>
                    <a:lnTo>
                      <a:pt x="1063" y="16"/>
                    </a:lnTo>
                    <a:lnTo>
                      <a:pt x="1070" y="17"/>
                    </a:lnTo>
                    <a:lnTo>
                      <a:pt x="1078" y="19"/>
                    </a:lnTo>
                    <a:lnTo>
                      <a:pt x="1086" y="21"/>
                    </a:lnTo>
                    <a:lnTo>
                      <a:pt x="1093" y="25"/>
                    </a:lnTo>
                    <a:lnTo>
                      <a:pt x="1101" y="27"/>
                    </a:lnTo>
                    <a:lnTo>
                      <a:pt x="1108" y="31"/>
                    </a:lnTo>
                    <a:lnTo>
                      <a:pt x="1118" y="33"/>
                    </a:lnTo>
                    <a:lnTo>
                      <a:pt x="1126" y="35"/>
                    </a:lnTo>
                    <a:lnTo>
                      <a:pt x="1133" y="36"/>
                    </a:lnTo>
                    <a:lnTo>
                      <a:pt x="1141" y="40"/>
                    </a:lnTo>
                    <a:lnTo>
                      <a:pt x="1148" y="44"/>
                    </a:lnTo>
                    <a:lnTo>
                      <a:pt x="1156" y="46"/>
                    </a:lnTo>
                    <a:lnTo>
                      <a:pt x="1164" y="50"/>
                    </a:lnTo>
                    <a:lnTo>
                      <a:pt x="1173" y="54"/>
                    </a:lnTo>
                    <a:lnTo>
                      <a:pt x="1181" y="57"/>
                    </a:lnTo>
                    <a:lnTo>
                      <a:pt x="1188" y="59"/>
                    </a:lnTo>
                    <a:lnTo>
                      <a:pt x="1196" y="63"/>
                    </a:lnTo>
                    <a:lnTo>
                      <a:pt x="1203" y="67"/>
                    </a:lnTo>
                    <a:lnTo>
                      <a:pt x="1211" y="73"/>
                    </a:lnTo>
                    <a:lnTo>
                      <a:pt x="1219" y="76"/>
                    </a:lnTo>
                    <a:lnTo>
                      <a:pt x="1226" y="80"/>
                    </a:lnTo>
                    <a:lnTo>
                      <a:pt x="1234" y="86"/>
                    </a:lnTo>
                    <a:lnTo>
                      <a:pt x="1242" y="90"/>
                    </a:lnTo>
                    <a:lnTo>
                      <a:pt x="1249" y="94"/>
                    </a:lnTo>
                    <a:lnTo>
                      <a:pt x="1257" y="99"/>
                    </a:lnTo>
                    <a:lnTo>
                      <a:pt x="1264" y="105"/>
                    </a:lnTo>
                    <a:lnTo>
                      <a:pt x="1270" y="111"/>
                    </a:lnTo>
                    <a:lnTo>
                      <a:pt x="1278" y="114"/>
                    </a:lnTo>
                    <a:lnTo>
                      <a:pt x="1285" y="120"/>
                    </a:lnTo>
                    <a:lnTo>
                      <a:pt x="1291" y="126"/>
                    </a:lnTo>
                    <a:lnTo>
                      <a:pt x="1299" y="132"/>
                    </a:lnTo>
                    <a:lnTo>
                      <a:pt x="1304" y="137"/>
                    </a:lnTo>
                    <a:lnTo>
                      <a:pt x="1310" y="143"/>
                    </a:lnTo>
                    <a:lnTo>
                      <a:pt x="1318" y="149"/>
                    </a:lnTo>
                    <a:lnTo>
                      <a:pt x="1323" y="156"/>
                    </a:lnTo>
                    <a:lnTo>
                      <a:pt x="1329" y="162"/>
                    </a:lnTo>
                    <a:lnTo>
                      <a:pt x="1335" y="168"/>
                    </a:lnTo>
                    <a:lnTo>
                      <a:pt x="1340" y="175"/>
                    </a:lnTo>
                    <a:lnTo>
                      <a:pt x="1346" y="183"/>
                    </a:lnTo>
                    <a:lnTo>
                      <a:pt x="1350" y="189"/>
                    </a:lnTo>
                    <a:lnTo>
                      <a:pt x="1356" y="196"/>
                    </a:lnTo>
                    <a:lnTo>
                      <a:pt x="1359" y="202"/>
                    </a:lnTo>
                    <a:lnTo>
                      <a:pt x="1365" y="211"/>
                    </a:lnTo>
                    <a:lnTo>
                      <a:pt x="1369" y="219"/>
                    </a:lnTo>
                    <a:lnTo>
                      <a:pt x="1373" y="227"/>
                    </a:lnTo>
                    <a:lnTo>
                      <a:pt x="1376" y="234"/>
                    </a:lnTo>
                    <a:lnTo>
                      <a:pt x="1380" y="244"/>
                    </a:lnTo>
                    <a:lnTo>
                      <a:pt x="1384" y="253"/>
                    </a:lnTo>
                    <a:lnTo>
                      <a:pt x="1388" y="261"/>
                    </a:lnTo>
                    <a:lnTo>
                      <a:pt x="1390" y="268"/>
                    </a:lnTo>
                    <a:lnTo>
                      <a:pt x="1394" y="278"/>
                    </a:lnTo>
                    <a:lnTo>
                      <a:pt x="1396" y="286"/>
                    </a:lnTo>
                    <a:lnTo>
                      <a:pt x="1397" y="297"/>
                    </a:lnTo>
                    <a:lnTo>
                      <a:pt x="1401" y="306"/>
                    </a:lnTo>
                    <a:lnTo>
                      <a:pt x="1403" y="316"/>
                    </a:lnTo>
                    <a:lnTo>
                      <a:pt x="1403" y="325"/>
                    </a:lnTo>
                    <a:lnTo>
                      <a:pt x="1405" y="335"/>
                    </a:lnTo>
                    <a:lnTo>
                      <a:pt x="1405" y="345"/>
                    </a:lnTo>
                    <a:lnTo>
                      <a:pt x="1407" y="354"/>
                    </a:lnTo>
                    <a:lnTo>
                      <a:pt x="1409" y="364"/>
                    </a:lnTo>
                    <a:lnTo>
                      <a:pt x="1409" y="373"/>
                    </a:lnTo>
                    <a:lnTo>
                      <a:pt x="1411" y="383"/>
                    </a:lnTo>
                    <a:lnTo>
                      <a:pt x="1413" y="394"/>
                    </a:lnTo>
                    <a:lnTo>
                      <a:pt x="1413" y="402"/>
                    </a:lnTo>
                    <a:lnTo>
                      <a:pt x="1413" y="411"/>
                    </a:lnTo>
                    <a:lnTo>
                      <a:pt x="1415" y="421"/>
                    </a:lnTo>
                    <a:lnTo>
                      <a:pt x="1415" y="430"/>
                    </a:lnTo>
                    <a:lnTo>
                      <a:pt x="1415" y="440"/>
                    </a:lnTo>
                    <a:lnTo>
                      <a:pt x="1416" y="449"/>
                    </a:lnTo>
                    <a:lnTo>
                      <a:pt x="1416" y="459"/>
                    </a:lnTo>
                    <a:lnTo>
                      <a:pt x="1418" y="468"/>
                    </a:lnTo>
                    <a:lnTo>
                      <a:pt x="1418" y="478"/>
                    </a:lnTo>
                    <a:lnTo>
                      <a:pt x="1418" y="485"/>
                    </a:lnTo>
                    <a:lnTo>
                      <a:pt x="1418" y="495"/>
                    </a:lnTo>
                    <a:lnTo>
                      <a:pt x="1420" y="504"/>
                    </a:lnTo>
                    <a:lnTo>
                      <a:pt x="1420" y="512"/>
                    </a:lnTo>
                    <a:lnTo>
                      <a:pt x="1420" y="521"/>
                    </a:lnTo>
                    <a:lnTo>
                      <a:pt x="1420" y="531"/>
                    </a:lnTo>
                    <a:lnTo>
                      <a:pt x="1422" y="538"/>
                    </a:lnTo>
                    <a:lnTo>
                      <a:pt x="1422" y="548"/>
                    </a:lnTo>
                    <a:lnTo>
                      <a:pt x="1422" y="556"/>
                    </a:lnTo>
                    <a:lnTo>
                      <a:pt x="1422" y="563"/>
                    </a:lnTo>
                    <a:lnTo>
                      <a:pt x="1422" y="573"/>
                    </a:lnTo>
                    <a:lnTo>
                      <a:pt x="1422" y="580"/>
                    </a:lnTo>
                    <a:lnTo>
                      <a:pt x="1422" y="588"/>
                    </a:lnTo>
                    <a:lnTo>
                      <a:pt x="1422" y="595"/>
                    </a:lnTo>
                    <a:lnTo>
                      <a:pt x="1424" y="603"/>
                    </a:lnTo>
                    <a:lnTo>
                      <a:pt x="1422" y="611"/>
                    </a:lnTo>
                    <a:lnTo>
                      <a:pt x="1422" y="618"/>
                    </a:lnTo>
                    <a:lnTo>
                      <a:pt x="1422" y="624"/>
                    </a:lnTo>
                    <a:lnTo>
                      <a:pt x="1422" y="632"/>
                    </a:lnTo>
                    <a:lnTo>
                      <a:pt x="1422" y="637"/>
                    </a:lnTo>
                    <a:lnTo>
                      <a:pt x="1422" y="645"/>
                    </a:lnTo>
                    <a:lnTo>
                      <a:pt x="1422" y="651"/>
                    </a:lnTo>
                    <a:lnTo>
                      <a:pt x="1422" y="656"/>
                    </a:lnTo>
                    <a:lnTo>
                      <a:pt x="1422" y="662"/>
                    </a:lnTo>
                    <a:lnTo>
                      <a:pt x="1422" y="668"/>
                    </a:lnTo>
                    <a:lnTo>
                      <a:pt x="1422" y="673"/>
                    </a:lnTo>
                    <a:lnTo>
                      <a:pt x="1422" y="679"/>
                    </a:lnTo>
                    <a:lnTo>
                      <a:pt x="1422" y="683"/>
                    </a:lnTo>
                    <a:lnTo>
                      <a:pt x="1422" y="689"/>
                    </a:lnTo>
                    <a:lnTo>
                      <a:pt x="1422" y="694"/>
                    </a:lnTo>
                    <a:lnTo>
                      <a:pt x="1422" y="700"/>
                    </a:lnTo>
                    <a:lnTo>
                      <a:pt x="1420" y="706"/>
                    </a:lnTo>
                    <a:lnTo>
                      <a:pt x="1420" y="713"/>
                    </a:lnTo>
                    <a:lnTo>
                      <a:pt x="1420" y="719"/>
                    </a:lnTo>
                    <a:lnTo>
                      <a:pt x="1420" y="727"/>
                    </a:lnTo>
                    <a:lnTo>
                      <a:pt x="1420" y="732"/>
                    </a:lnTo>
                    <a:lnTo>
                      <a:pt x="1420" y="736"/>
                    </a:lnTo>
                    <a:lnTo>
                      <a:pt x="1274" y="711"/>
                    </a:lnTo>
                    <a:lnTo>
                      <a:pt x="1274" y="710"/>
                    </a:lnTo>
                    <a:lnTo>
                      <a:pt x="1272" y="706"/>
                    </a:lnTo>
                    <a:lnTo>
                      <a:pt x="1270" y="702"/>
                    </a:lnTo>
                    <a:lnTo>
                      <a:pt x="1268" y="696"/>
                    </a:lnTo>
                    <a:lnTo>
                      <a:pt x="1264" y="689"/>
                    </a:lnTo>
                    <a:lnTo>
                      <a:pt x="1262" y="681"/>
                    </a:lnTo>
                    <a:lnTo>
                      <a:pt x="1261" y="675"/>
                    </a:lnTo>
                    <a:lnTo>
                      <a:pt x="1259" y="670"/>
                    </a:lnTo>
                    <a:lnTo>
                      <a:pt x="1257" y="664"/>
                    </a:lnTo>
                    <a:lnTo>
                      <a:pt x="1255" y="660"/>
                    </a:lnTo>
                    <a:lnTo>
                      <a:pt x="1253" y="653"/>
                    </a:lnTo>
                    <a:lnTo>
                      <a:pt x="1251" y="647"/>
                    </a:lnTo>
                    <a:lnTo>
                      <a:pt x="1247" y="641"/>
                    </a:lnTo>
                    <a:lnTo>
                      <a:pt x="1245" y="634"/>
                    </a:lnTo>
                    <a:lnTo>
                      <a:pt x="1243" y="626"/>
                    </a:lnTo>
                    <a:lnTo>
                      <a:pt x="1240" y="620"/>
                    </a:lnTo>
                    <a:lnTo>
                      <a:pt x="1238" y="613"/>
                    </a:lnTo>
                    <a:lnTo>
                      <a:pt x="1236" y="605"/>
                    </a:lnTo>
                    <a:lnTo>
                      <a:pt x="1234" y="597"/>
                    </a:lnTo>
                    <a:lnTo>
                      <a:pt x="1230" y="588"/>
                    </a:lnTo>
                    <a:lnTo>
                      <a:pt x="1228" y="580"/>
                    </a:lnTo>
                    <a:lnTo>
                      <a:pt x="1224" y="573"/>
                    </a:lnTo>
                    <a:lnTo>
                      <a:pt x="1222" y="565"/>
                    </a:lnTo>
                    <a:lnTo>
                      <a:pt x="1219" y="557"/>
                    </a:lnTo>
                    <a:lnTo>
                      <a:pt x="1217" y="548"/>
                    </a:lnTo>
                    <a:lnTo>
                      <a:pt x="1215" y="540"/>
                    </a:lnTo>
                    <a:lnTo>
                      <a:pt x="1211" y="531"/>
                    </a:lnTo>
                    <a:lnTo>
                      <a:pt x="1209" y="521"/>
                    </a:lnTo>
                    <a:lnTo>
                      <a:pt x="1205" y="512"/>
                    </a:lnTo>
                    <a:lnTo>
                      <a:pt x="1203" y="504"/>
                    </a:lnTo>
                    <a:lnTo>
                      <a:pt x="1200" y="495"/>
                    </a:lnTo>
                    <a:lnTo>
                      <a:pt x="1198" y="485"/>
                    </a:lnTo>
                    <a:lnTo>
                      <a:pt x="1194" y="478"/>
                    </a:lnTo>
                    <a:lnTo>
                      <a:pt x="1192" y="468"/>
                    </a:lnTo>
                    <a:lnTo>
                      <a:pt x="1188" y="459"/>
                    </a:lnTo>
                    <a:lnTo>
                      <a:pt x="1186" y="449"/>
                    </a:lnTo>
                    <a:lnTo>
                      <a:pt x="1183" y="441"/>
                    </a:lnTo>
                    <a:lnTo>
                      <a:pt x="1181" y="432"/>
                    </a:lnTo>
                    <a:lnTo>
                      <a:pt x="1179" y="422"/>
                    </a:lnTo>
                    <a:lnTo>
                      <a:pt x="1177" y="415"/>
                    </a:lnTo>
                    <a:lnTo>
                      <a:pt x="1175" y="407"/>
                    </a:lnTo>
                    <a:lnTo>
                      <a:pt x="1173" y="398"/>
                    </a:lnTo>
                    <a:lnTo>
                      <a:pt x="1169" y="390"/>
                    </a:lnTo>
                    <a:lnTo>
                      <a:pt x="1167" y="381"/>
                    </a:lnTo>
                    <a:lnTo>
                      <a:pt x="1165" y="373"/>
                    </a:lnTo>
                    <a:lnTo>
                      <a:pt x="1164" y="365"/>
                    </a:lnTo>
                    <a:lnTo>
                      <a:pt x="1162" y="358"/>
                    </a:lnTo>
                    <a:lnTo>
                      <a:pt x="1160" y="348"/>
                    </a:lnTo>
                    <a:lnTo>
                      <a:pt x="1158" y="341"/>
                    </a:lnTo>
                    <a:lnTo>
                      <a:pt x="1158" y="335"/>
                    </a:lnTo>
                    <a:lnTo>
                      <a:pt x="1154" y="327"/>
                    </a:lnTo>
                    <a:lnTo>
                      <a:pt x="1154" y="322"/>
                    </a:lnTo>
                    <a:lnTo>
                      <a:pt x="1152" y="314"/>
                    </a:lnTo>
                    <a:lnTo>
                      <a:pt x="1152" y="308"/>
                    </a:lnTo>
                    <a:lnTo>
                      <a:pt x="1152" y="303"/>
                    </a:lnTo>
                    <a:lnTo>
                      <a:pt x="1150" y="297"/>
                    </a:lnTo>
                    <a:lnTo>
                      <a:pt x="1150" y="291"/>
                    </a:lnTo>
                    <a:lnTo>
                      <a:pt x="1150" y="286"/>
                    </a:lnTo>
                    <a:lnTo>
                      <a:pt x="1148" y="280"/>
                    </a:lnTo>
                    <a:lnTo>
                      <a:pt x="1148" y="276"/>
                    </a:lnTo>
                    <a:lnTo>
                      <a:pt x="1146" y="270"/>
                    </a:lnTo>
                    <a:lnTo>
                      <a:pt x="1145" y="267"/>
                    </a:lnTo>
                    <a:lnTo>
                      <a:pt x="1139" y="259"/>
                    </a:lnTo>
                    <a:lnTo>
                      <a:pt x="1135" y="253"/>
                    </a:lnTo>
                    <a:lnTo>
                      <a:pt x="1129" y="246"/>
                    </a:lnTo>
                    <a:lnTo>
                      <a:pt x="1122" y="242"/>
                    </a:lnTo>
                    <a:lnTo>
                      <a:pt x="1112" y="236"/>
                    </a:lnTo>
                    <a:lnTo>
                      <a:pt x="1103" y="232"/>
                    </a:lnTo>
                    <a:lnTo>
                      <a:pt x="1099" y="230"/>
                    </a:lnTo>
                    <a:lnTo>
                      <a:pt x="1093" y="229"/>
                    </a:lnTo>
                    <a:lnTo>
                      <a:pt x="1087" y="227"/>
                    </a:lnTo>
                    <a:lnTo>
                      <a:pt x="1082" y="227"/>
                    </a:lnTo>
                    <a:lnTo>
                      <a:pt x="1076" y="227"/>
                    </a:lnTo>
                    <a:lnTo>
                      <a:pt x="1070" y="225"/>
                    </a:lnTo>
                    <a:lnTo>
                      <a:pt x="1065" y="225"/>
                    </a:lnTo>
                    <a:lnTo>
                      <a:pt x="1059" y="225"/>
                    </a:lnTo>
                    <a:lnTo>
                      <a:pt x="1051" y="223"/>
                    </a:lnTo>
                    <a:lnTo>
                      <a:pt x="1046" y="223"/>
                    </a:lnTo>
                    <a:lnTo>
                      <a:pt x="1040" y="223"/>
                    </a:lnTo>
                    <a:lnTo>
                      <a:pt x="1034" y="223"/>
                    </a:lnTo>
                    <a:lnTo>
                      <a:pt x="1027" y="223"/>
                    </a:lnTo>
                    <a:lnTo>
                      <a:pt x="1021" y="223"/>
                    </a:lnTo>
                    <a:lnTo>
                      <a:pt x="1015" y="223"/>
                    </a:lnTo>
                    <a:lnTo>
                      <a:pt x="1010" y="225"/>
                    </a:lnTo>
                    <a:lnTo>
                      <a:pt x="1002" y="225"/>
                    </a:lnTo>
                    <a:lnTo>
                      <a:pt x="996" y="225"/>
                    </a:lnTo>
                    <a:lnTo>
                      <a:pt x="991" y="225"/>
                    </a:lnTo>
                    <a:lnTo>
                      <a:pt x="985" y="225"/>
                    </a:lnTo>
                    <a:lnTo>
                      <a:pt x="977" y="225"/>
                    </a:lnTo>
                    <a:lnTo>
                      <a:pt x="972" y="227"/>
                    </a:lnTo>
                    <a:lnTo>
                      <a:pt x="966" y="227"/>
                    </a:lnTo>
                    <a:lnTo>
                      <a:pt x="960" y="229"/>
                    </a:lnTo>
                    <a:lnTo>
                      <a:pt x="953" y="229"/>
                    </a:lnTo>
                    <a:lnTo>
                      <a:pt x="947" y="229"/>
                    </a:lnTo>
                    <a:lnTo>
                      <a:pt x="941" y="230"/>
                    </a:lnTo>
                    <a:lnTo>
                      <a:pt x="937" y="230"/>
                    </a:lnTo>
                    <a:lnTo>
                      <a:pt x="932" y="232"/>
                    </a:lnTo>
                    <a:lnTo>
                      <a:pt x="926" y="232"/>
                    </a:lnTo>
                    <a:lnTo>
                      <a:pt x="920" y="234"/>
                    </a:lnTo>
                    <a:lnTo>
                      <a:pt x="916" y="236"/>
                    </a:lnTo>
                    <a:lnTo>
                      <a:pt x="907" y="236"/>
                    </a:lnTo>
                    <a:lnTo>
                      <a:pt x="899" y="238"/>
                    </a:lnTo>
                    <a:lnTo>
                      <a:pt x="892" y="240"/>
                    </a:lnTo>
                    <a:lnTo>
                      <a:pt x="886" y="242"/>
                    </a:lnTo>
                    <a:lnTo>
                      <a:pt x="882" y="242"/>
                    </a:lnTo>
                    <a:lnTo>
                      <a:pt x="878" y="244"/>
                    </a:lnTo>
                    <a:lnTo>
                      <a:pt x="876" y="244"/>
                    </a:lnTo>
                    <a:lnTo>
                      <a:pt x="876" y="246"/>
                    </a:lnTo>
                    <a:lnTo>
                      <a:pt x="876" y="248"/>
                    </a:lnTo>
                    <a:lnTo>
                      <a:pt x="876" y="253"/>
                    </a:lnTo>
                    <a:lnTo>
                      <a:pt x="876" y="259"/>
                    </a:lnTo>
                    <a:lnTo>
                      <a:pt x="876" y="263"/>
                    </a:lnTo>
                    <a:lnTo>
                      <a:pt x="876" y="267"/>
                    </a:lnTo>
                    <a:lnTo>
                      <a:pt x="876" y="272"/>
                    </a:lnTo>
                    <a:lnTo>
                      <a:pt x="876" y="278"/>
                    </a:lnTo>
                    <a:lnTo>
                      <a:pt x="876" y="282"/>
                    </a:lnTo>
                    <a:lnTo>
                      <a:pt x="876" y="287"/>
                    </a:lnTo>
                    <a:lnTo>
                      <a:pt x="876" y="293"/>
                    </a:lnTo>
                    <a:lnTo>
                      <a:pt x="878" y="301"/>
                    </a:lnTo>
                    <a:lnTo>
                      <a:pt x="876" y="306"/>
                    </a:lnTo>
                    <a:lnTo>
                      <a:pt x="876" y="314"/>
                    </a:lnTo>
                    <a:lnTo>
                      <a:pt x="876" y="320"/>
                    </a:lnTo>
                    <a:lnTo>
                      <a:pt x="876" y="327"/>
                    </a:lnTo>
                    <a:lnTo>
                      <a:pt x="876" y="335"/>
                    </a:lnTo>
                    <a:lnTo>
                      <a:pt x="876" y="343"/>
                    </a:lnTo>
                    <a:lnTo>
                      <a:pt x="875" y="352"/>
                    </a:lnTo>
                    <a:lnTo>
                      <a:pt x="875" y="362"/>
                    </a:lnTo>
                    <a:lnTo>
                      <a:pt x="873" y="369"/>
                    </a:lnTo>
                    <a:lnTo>
                      <a:pt x="873" y="377"/>
                    </a:lnTo>
                    <a:lnTo>
                      <a:pt x="871" y="386"/>
                    </a:lnTo>
                    <a:lnTo>
                      <a:pt x="871" y="396"/>
                    </a:lnTo>
                    <a:lnTo>
                      <a:pt x="869" y="405"/>
                    </a:lnTo>
                    <a:lnTo>
                      <a:pt x="867" y="415"/>
                    </a:lnTo>
                    <a:lnTo>
                      <a:pt x="865" y="424"/>
                    </a:lnTo>
                    <a:lnTo>
                      <a:pt x="865" y="434"/>
                    </a:lnTo>
                    <a:lnTo>
                      <a:pt x="861" y="443"/>
                    </a:lnTo>
                    <a:lnTo>
                      <a:pt x="859" y="453"/>
                    </a:lnTo>
                    <a:lnTo>
                      <a:pt x="856" y="462"/>
                    </a:lnTo>
                    <a:lnTo>
                      <a:pt x="856" y="474"/>
                    </a:lnTo>
                    <a:lnTo>
                      <a:pt x="852" y="481"/>
                    </a:lnTo>
                    <a:lnTo>
                      <a:pt x="848" y="493"/>
                    </a:lnTo>
                    <a:lnTo>
                      <a:pt x="846" y="502"/>
                    </a:lnTo>
                    <a:lnTo>
                      <a:pt x="842" y="514"/>
                    </a:lnTo>
                    <a:lnTo>
                      <a:pt x="838" y="523"/>
                    </a:lnTo>
                    <a:lnTo>
                      <a:pt x="833" y="533"/>
                    </a:lnTo>
                    <a:lnTo>
                      <a:pt x="829" y="542"/>
                    </a:lnTo>
                    <a:lnTo>
                      <a:pt x="825" y="554"/>
                    </a:lnTo>
                    <a:lnTo>
                      <a:pt x="821" y="561"/>
                    </a:lnTo>
                    <a:lnTo>
                      <a:pt x="816" y="573"/>
                    </a:lnTo>
                    <a:lnTo>
                      <a:pt x="810" y="582"/>
                    </a:lnTo>
                    <a:lnTo>
                      <a:pt x="806" y="592"/>
                    </a:lnTo>
                    <a:lnTo>
                      <a:pt x="800" y="601"/>
                    </a:lnTo>
                    <a:lnTo>
                      <a:pt x="793" y="611"/>
                    </a:lnTo>
                    <a:lnTo>
                      <a:pt x="787" y="620"/>
                    </a:lnTo>
                    <a:lnTo>
                      <a:pt x="779" y="630"/>
                    </a:lnTo>
                    <a:lnTo>
                      <a:pt x="774" y="637"/>
                    </a:lnTo>
                    <a:lnTo>
                      <a:pt x="766" y="647"/>
                    </a:lnTo>
                    <a:lnTo>
                      <a:pt x="757" y="654"/>
                    </a:lnTo>
                    <a:lnTo>
                      <a:pt x="749" y="664"/>
                    </a:lnTo>
                    <a:lnTo>
                      <a:pt x="741" y="672"/>
                    </a:lnTo>
                    <a:lnTo>
                      <a:pt x="732" y="679"/>
                    </a:lnTo>
                    <a:lnTo>
                      <a:pt x="722" y="687"/>
                    </a:lnTo>
                    <a:lnTo>
                      <a:pt x="713" y="696"/>
                    </a:lnTo>
                    <a:lnTo>
                      <a:pt x="703" y="702"/>
                    </a:lnTo>
                    <a:lnTo>
                      <a:pt x="694" y="710"/>
                    </a:lnTo>
                    <a:lnTo>
                      <a:pt x="683" y="717"/>
                    </a:lnTo>
                    <a:lnTo>
                      <a:pt x="671" y="725"/>
                    </a:lnTo>
                    <a:lnTo>
                      <a:pt x="660" y="729"/>
                    </a:lnTo>
                    <a:lnTo>
                      <a:pt x="648" y="734"/>
                    </a:lnTo>
                    <a:lnTo>
                      <a:pt x="635" y="740"/>
                    </a:lnTo>
                    <a:lnTo>
                      <a:pt x="624" y="746"/>
                    </a:lnTo>
                    <a:lnTo>
                      <a:pt x="610" y="750"/>
                    </a:lnTo>
                    <a:lnTo>
                      <a:pt x="597" y="753"/>
                    </a:lnTo>
                    <a:lnTo>
                      <a:pt x="586" y="759"/>
                    </a:lnTo>
                    <a:lnTo>
                      <a:pt x="572" y="763"/>
                    </a:lnTo>
                    <a:lnTo>
                      <a:pt x="559" y="765"/>
                    </a:lnTo>
                    <a:lnTo>
                      <a:pt x="546" y="769"/>
                    </a:lnTo>
                    <a:lnTo>
                      <a:pt x="532" y="770"/>
                    </a:lnTo>
                    <a:lnTo>
                      <a:pt x="519" y="774"/>
                    </a:lnTo>
                    <a:lnTo>
                      <a:pt x="506" y="776"/>
                    </a:lnTo>
                    <a:lnTo>
                      <a:pt x="490" y="778"/>
                    </a:lnTo>
                    <a:lnTo>
                      <a:pt x="477" y="780"/>
                    </a:lnTo>
                    <a:lnTo>
                      <a:pt x="464" y="782"/>
                    </a:lnTo>
                    <a:lnTo>
                      <a:pt x="451" y="784"/>
                    </a:lnTo>
                    <a:lnTo>
                      <a:pt x="435" y="784"/>
                    </a:lnTo>
                    <a:lnTo>
                      <a:pt x="422" y="786"/>
                    </a:lnTo>
                    <a:lnTo>
                      <a:pt x="407" y="786"/>
                    </a:lnTo>
                    <a:lnTo>
                      <a:pt x="394" y="786"/>
                    </a:lnTo>
                    <a:lnTo>
                      <a:pt x="380" y="788"/>
                    </a:lnTo>
                    <a:lnTo>
                      <a:pt x="367" y="788"/>
                    </a:lnTo>
                    <a:lnTo>
                      <a:pt x="352" y="788"/>
                    </a:lnTo>
                    <a:lnTo>
                      <a:pt x="338" y="788"/>
                    </a:lnTo>
                    <a:lnTo>
                      <a:pt x="325" y="786"/>
                    </a:lnTo>
                    <a:lnTo>
                      <a:pt x="312" y="786"/>
                    </a:lnTo>
                    <a:lnTo>
                      <a:pt x="297" y="786"/>
                    </a:lnTo>
                    <a:lnTo>
                      <a:pt x="283" y="784"/>
                    </a:lnTo>
                    <a:lnTo>
                      <a:pt x="270" y="784"/>
                    </a:lnTo>
                    <a:lnTo>
                      <a:pt x="257" y="782"/>
                    </a:lnTo>
                    <a:lnTo>
                      <a:pt x="245" y="782"/>
                    </a:lnTo>
                    <a:lnTo>
                      <a:pt x="232" y="780"/>
                    </a:lnTo>
                    <a:lnTo>
                      <a:pt x="219" y="778"/>
                    </a:lnTo>
                    <a:lnTo>
                      <a:pt x="205" y="776"/>
                    </a:lnTo>
                    <a:lnTo>
                      <a:pt x="194" y="776"/>
                    </a:lnTo>
                    <a:lnTo>
                      <a:pt x="181" y="774"/>
                    </a:lnTo>
                    <a:lnTo>
                      <a:pt x="169" y="772"/>
                    </a:lnTo>
                    <a:lnTo>
                      <a:pt x="158" y="770"/>
                    </a:lnTo>
                    <a:lnTo>
                      <a:pt x="148" y="770"/>
                    </a:lnTo>
                    <a:lnTo>
                      <a:pt x="137" y="767"/>
                    </a:lnTo>
                    <a:lnTo>
                      <a:pt x="125" y="767"/>
                    </a:lnTo>
                    <a:lnTo>
                      <a:pt x="116" y="763"/>
                    </a:lnTo>
                    <a:lnTo>
                      <a:pt x="106" y="763"/>
                    </a:lnTo>
                    <a:lnTo>
                      <a:pt x="97" y="761"/>
                    </a:lnTo>
                    <a:lnTo>
                      <a:pt x="87" y="759"/>
                    </a:lnTo>
                    <a:lnTo>
                      <a:pt x="78" y="759"/>
                    </a:lnTo>
                    <a:lnTo>
                      <a:pt x="70" y="757"/>
                    </a:lnTo>
                    <a:lnTo>
                      <a:pt x="63" y="755"/>
                    </a:lnTo>
                    <a:lnTo>
                      <a:pt x="53" y="753"/>
                    </a:lnTo>
                    <a:lnTo>
                      <a:pt x="47" y="751"/>
                    </a:lnTo>
                    <a:lnTo>
                      <a:pt x="40" y="750"/>
                    </a:lnTo>
                    <a:lnTo>
                      <a:pt x="32" y="748"/>
                    </a:lnTo>
                    <a:lnTo>
                      <a:pt x="27" y="748"/>
                    </a:lnTo>
                    <a:lnTo>
                      <a:pt x="21" y="746"/>
                    </a:lnTo>
                    <a:lnTo>
                      <a:pt x="19" y="746"/>
                    </a:lnTo>
                    <a:lnTo>
                      <a:pt x="9" y="742"/>
                    </a:lnTo>
                    <a:lnTo>
                      <a:pt x="4" y="742"/>
                    </a:lnTo>
                    <a:lnTo>
                      <a:pt x="0" y="742"/>
                    </a:lnTo>
                    <a:lnTo>
                      <a:pt x="63" y="400"/>
                    </a:lnTo>
                    <a:lnTo>
                      <a:pt x="65" y="402"/>
                    </a:lnTo>
                    <a:lnTo>
                      <a:pt x="70" y="411"/>
                    </a:lnTo>
                    <a:lnTo>
                      <a:pt x="72" y="417"/>
                    </a:lnTo>
                    <a:lnTo>
                      <a:pt x="78" y="422"/>
                    </a:lnTo>
                    <a:lnTo>
                      <a:pt x="84" y="430"/>
                    </a:lnTo>
                    <a:lnTo>
                      <a:pt x="93" y="440"/>
                    </a:lnTo>
                    <a:lnTo>
                      <a:pt x="99" y="447"/>
                    </a:lnTo>
                    <a:lnTo>
                      <a:pt x="108" y="457"/>
                    </a:lnTo>
                    <a:lnTo>
                      <a:pt x="112" y="460"/>
                    </a:lnTo>
                    <a:lnTo>
                      <a:pt x="118" y="466"/>
                    </a:lnTo>
                    <a:lnTo>
                      <a:pt x="124" y="472"/>
                    </a:lnTo>
                    <a:lnTo>
                      <a:pt x="127" y="478"/>
                    </a:lnTo>
                    <a:lnTo>
                      <a:pt x="133" y="481"/>
                    </a:lnTo>
                    <a:lnTo>
                      <a:pt x="139" y="487"/>
                    </a:lnTo>
                    <a:lnTo>
                      <a:pt x="144" y="493"/>
                    </a:lnTo>
                    <a:lnTo>
                      <a:pt x="152" y="499"/>
                    </a:lnTo>
                    <a:lnTo>
                      <a:pt x="156" y="504"/>
                    </a:lnTo>
                    <a:lnTo>
                      <a:pt x="163" y="510"/>
                    </a:lnTo>
                    <a:lnTo>
                      <a:pt x="171" y="516"/>
                    </a:lnTo>
                    <a:lnTo>
                      <a:pt x="179" y="521"/>
                    </a:lnTo>
                    <a:lnTo>
                      <a:pt x="184" y="525"/>
                    </a:lnTo>
                    <a:lnTo>
                      <a:pt x="192" y="531"/>
                    </a:lnTo>
                    <a:lnTo>
                      <a:pt x="200" y="535"/>
                    </a:lnTo>
                    <a:lnTo>
                      <a:pt x="207" y="540"/>
                    </a:lnTo>
                    <a:lnTo>
                      <a:pt x="215" y="546"/>
                    </a:lnTo>
                    <a:lnTo>
                      <a:pt x="222" y="550"/>
                    </a:lnTo>
                    <a:lnTo>
                      <a:pt x="232" y="556"/>
                    </a:lnTo>
                    <a:lnTo>
                      <a:pt x="240" y="561"/>
                    </a:lnTo>
                    <a:lnTo>
                      <a:pt x="247" y="563"/>
                    </a:lnTo>
                    <a:lnTo>
                      <a:pt x="257" y="569"/>
                    </a:lnTo>
                    <a:lnTo>
                      <a:pt x="264" y="573"/>
                    </a:lnTo>
                    <a:lnTo>
                      <a:pt x="274" y="578"/>
                    </a:lnTo>
                    <a:lnTo>
                      <a:pt x="283" y="582"/>
                    </a:lnTo>
                    <a:lnTo>
                      <a:pt x="293" y="586"/>
                    </a:lnTo>
                    <a:lnTo>
                      <a:pt x="302" y="588"/>
                    </a:lnTo>
                    <a:lnTo>
                      <a:pt x="314" y="592"/>
                    </a:lnTo>
                    <a:lnTo>
                      <a:pt x="321" y="594"/>
                    </a:lnTo>
                    <a:lnTo>
                      <a:pt x="333" y="597"/>
                    </a:lnTo>
                    <a:lnTo>
                      <a:pt x="342" y="599"/>
                    </a:lnTo>
                    <a:lnTo>
                      <a:pt x="354" y="603"/>
                    </a:lnTo>
                    <a:lnTo>
                      <a:pt x="363" y="603"/>
                    </a:lnTo>
                    <a:lnTo>
                      <a:pt x="375" y="605"/>
                    </a:lnTo>
                    <a:lnTo>
                      <a:pt x="386" y="605"/>
                    </a:lnTo>
                    <a:lnTo>
                      <a:pt x="397" y="607"/>
                    </a:lnTo>
                    <a:lnTo>
                      <a:pt x="407" y="607"/>
                    </a:lnTo>
                    <a:lnTo>
                      <a:pt x="418" y="607"/>
                    </a:lnTo>
                    <a:lnTo>
                      <a:pt x="430" y="607"/>
                    </a:lnTo>
                    <a:lnTo>
                      <a:pt x="441" y="607"/>
                    </a:lnTo>
                    <a:lnTo>
                      <a:pt x="452" y="605"/>
                    </a:lnTo>
                    <a:lnTo>
                      <a:pt x="466" y="603"/>
                    </a:lnTo>
                    <a:lnTo>
                      <a:pt x="477" y="601"/>
                    </a:lnTo>
                    <a:lnTo>
                      <a:pt x="490" y="601"/>
                    </a:lnTo>
                    <a:lnTo>
                      <a:pt x="502" y="597"/>
                    </a:lnTo>
                    <a:lnTo>
                      <a:pt x="511" y="594"/>
                    </a:lnTo>
                    <a:lnTo>
                      <a:pt x="523" y="590"/>
                    </a:lnTo>
                    <a:lnTo>
                      <a:pt x="534" y="586"/>
                    </a:lnTo>
                    <a:lnTo>
                      <a:pt x="542" y="582"/>
                    </a:lnTo>
                    <a:lnTo>
                      <a:pt x="551" y="576"/>
                    </a:lnTo>
                    <a:lnTo>
                      <a:pt x="559" y="571"/>
                    </a:lnTo>
                    <a:lnTo>
                      <a:pt x="567" y="567"/>
                    </a:lnTo>
                    <a:lnTo>
                      <a:pt x="574" y="561"/>
                    </a:lnTo>
                    <a:lnTo>
                      <a:pt x="580" y="556"/>
                    </a:lnTo>
                    <a:lnTo>
                      <a:pt x="586" y="548"/>
                    </a:lnTo>
                    <a:lnTo>
                      <a:pt x="591" y="542"/>
                    </a:lnTo>
                    <a:lnTo>
                      <a:pt x="595" y="535"/>
                    </a:lnTo>
                    <a:lnTo>
                      <a:pt x="601" y="527"/>
                    </a:lnTo>
                    <a:lnTo>
                      <a:pt x="605" y="519"/>
                    </a:lnTo>
                    <a:lnTo>
                      <a:pt x="608" y="514"/>
                    </a:lnTo>
                    <a:lnTo>
                      <a:pt x="612" y="506"/>
                    </a:lnTo>
                    <a:lnTo>
                      <a:pt x="614" y="497"/>
                    </a:lnTo>
                    <a:lnTo>
                      <a:pt x="616" y="489"/>
                    </a:lnTo>
                    <a:lnTo>
                      <a:pt x="618" y="481"/>
                    </a:lnTo>
                    <a:lnTo>
                      <a:pt x="618" y="472"/>
                    </a:lnTo>
                    <a:lnTo>
                      <a:pt x="620" y="464"/>
                    </a:lnTo>
                    <a:lnTo>
                      <a:pt x="622" y="455"/>
                    </a:lnTo>
                    <a:lnTo>
                      <a:pt x="622" y="447"/>
                    </a:lnTo>
                    <a:lnTo>
                      <a:pt x="622" y="438"/>
                    </a:lnTo>
                    <a:lnTo>
                      <a:pt x="622" y="428"/>
                    </a:lnTo>
                    <a:lnTo>
                      <a:pt x="622" y="421"/>
                    </a:lnTo>
                    <a:lnTo>
                      <a:pt x="622" y="413"/>
                    </a:lnTo>
                    <a:lnTo>
                      <a:pt x="620" y="403"/>
                    </a:lnTo>
                    <a:lnTo>
                      <a:pt x="618" y="394"/>
                    </a:lnTo>
                    <a:lnTo>
                      <a:pt x="618" y="386"/>
                    </a:lnTo>
                    <a:lnTo>
                      <a:pt x="616" y="377"/>
                    </a:lnTo>
                    <a:lnTo>
                      <a:pt x="614" y="367"/>
                    </a:lnTo>
                    <a:lnTo>
                      <a:pt x="612" y="360"/>
                    </a:lnTo>
                    <a:lnTo>
                      <a:pt x="610" y="350"/>
                    </a:lnTo>
                    <a:lnTo>
                      <a:pt x="608" y="341"/>
                    </a:lnTo>
                    <a:lnTo>
                      <a:pt x="605" y="333"/>
                    </a:lnTo>
                    <a:lnTo>
                      <a:pt x="603" y="325"/>
                    </a:lnTo>
                    <a:lnTo>
                      <a:pt x="599" y="316"/>
                    </a:lnTo>
                    <a:lnTo>
                      <a:pt x="597" y="308"/>
                    </a:lnTo>
                    <a:lnTo>
                      <a:pt x="595" y="301"/>
                    </a:lnTo>
                    <a:lnTo>
                      <a:pt x="591" y="291"/>
                    </a:lnTo>
                    <a:lnTo>
                      <a:pt x="589" y="284"/>
                    </a:lnTo>
                    <a:lnTo>
                      <a:pt x="586" y="278"/>
                    </a:lnTo>
                    <a:lnTo>
                      <a:pt x="584" y="270"/>
                    </a:lnTo>
                    <a:lnTo>
                      <a:pt x="582" y="263"/>
                    </a:lnTo>
                    <a:lnTo>
                      <a:pt x="578" y="257"/>
                    </a:lnTo>
                    <a:lnTo>
                      <a:pt x="576" y="251"/>
                    </a:lnTo>
                    <a:lnTo>
                      <a:pt x="572" y="244"/>
                    </a:lnTo>
                    <a:lnTo>
                      <a:pt x="568" y="238"/>
                    </a:lnTo>
                    <a:lnTo>
                      <a:pt x="567" y="232"/>
                    </a:lnTo>
                    <a:lnTo>
                      <a:pt x="563" y="227"/>
                    </a:lnTo>
                    <a:lnTo>
                      <a:pt x="559" y="219"/>
                    </a:lnTo>
                    <a:lnTo>
                      <a:pt x="555" y="211"/>
                    </a:lnTo>
                    <a:lnTo>
                      <a:pt x="551" y="204"/>
                    </a:lnTo>
                    <a:lnTo>
                      <a:pt x="549" y="198"/>
                    </a:lnTo>
                    <a:lnTo>
                      <a:pt x="548" y="196"/>
                    </a:lnTo>
                    <a:close/>
                  </a:path>
                </a:pathLst>
              </a:custGeom>
              <a:solidFill>
                <a:srgbClr val="B5667A"/>
              </a:solidFill>
              <a:ln w="9525">
                <a:noFill/>
                <a:round/>
                <a:headEnd/>
                <a:tailEnd/>
              </a:ln>
            </p:spPr>
            <p:txBody>
              <a:bodyPr/>
              <a:lstStyle/>
              <a:p>
                <a:endParaRPr lang="en-US"/>
              </a:p>
            </p:txBody>
          </p:sp>
          <p:sp>
            <p:nvSpPr>
              <p:cNvPr id="10287" name="Freeform 284"/>
              <p:cNvSpPr>
                <a:spLocks/>
              </p:cNvSpPr>
              <p:nvPr/>
            </p:nvSpPr>
            <p:spPr bwMode="auto">
              <a:xfrm>
                <a:off x="2199" y="2024"/>
                <a:ext cx="110" cy="114"/>
              </a:xfrm>
              <a:custGeom>
                <a:avLst/>
                <a:gdLst>
                  <a:gd name="T0" fmla="*/ 31 w 221"/>
                  <a:gd name="T1" fmla="*/ 0 h 228"/>
                  <a:gd name="T2" fmla="*/ 40 w 221"/>
                  <a:gd name="T3" fmla="*/ 3 h 228"/>
                  <a:gd name="T4" fmla="*/ 48 w 221"/>
                  <a:gd name="T5" fmla="*/ 6 h 228"/>
                  <a:gd name="T6" fmla="*/ 58 w 221"/>
                  <a:gd name="T7" fmla="*/ 10 h 228"/>
                  <a:gd name="T8" fmla="*/ 67 w 221"/>
                  <a:gd name="T9" fmla="*/ 14 h 228"/>
                  <a:gd name="T10" fmla="*/ 75 w 221"/>
                  <a:gd name="T11" fmla="*/ 20 h 228"/>
                  <a:gd name="T12" fmla="*/ 84 w 221"/>
                  <a:gd name="T13" fmla="*/ 26 h 228"/>
                  <a:gd name="T14" fmla="*/ 91 w 221"/>
                  <a:gd name="T15" fmla="*/ 33 h 228"/>
                  <a:gd name="T16" fmla="*/ 98 w 221"/>
                  <a:gd name="T17" fmla="*/ 38 h 228"/>
                  <a:gd name="T18" fmla="*/ 103 w 221"/>
                  <a:gd name="T19" fmla="*/ 46 h 228"/>
                  <a:gd name="T20" fmla="*/ 106 w 221"/>
                  <a:gd name="T21" fmla="*/ 54 h 228"/>
                  <a:gd name="T22" fmla="*/ 109 w 221"/>
                  <a:gd name="T23" fmla="*/ 61 h 228"/>
                  <a:gd name="T24" fmla="*/ 109 w 221"/>
                  <a:gd name="T25" fmla="*/ 70 h 228"/>
                  <a:gd name="T26" fmla="*/ 107 w 221"/>
                  <a:gd name="T27" fmla="*/ 78 h 228"/>
                  <a:gd name="T28" fmla="*/ 104 w 221"/>
                  <a:gd name="T29" fmla="*/ 87 h 228"/>
                  <a:gd name="T30" fmla="*/ 99 w 221"/>
                  <a:gd name="T31" fmla="*/ 95 h 228"/>
                  <a:gd name="T32" fmla="*/ 91 w 221"/>
                  <a:gd name="T33" fmla="*/ 103 h 228"/>
                  <a:gd name="T34" fmla="*/ 84 w 221"/>
                  <a:gd name="T35" fmla="*/ 108 h 228"/>
                  <a:gd name="T36" fmla="*/ 75 w 221"/>
                  <a:gd name="T37" fmla="*/ 112 h 228"/>
                  <a:gd name="T38" fmla="*/ 65 w 221"/>
                  <a:gd name="T39" fmla="*/ 114 h 228"/>
                  <a:gd name="T40" fmla="*/ 57 w 221"/>
                  <a:gd name="T41" fmla="*/ 114 h 228"/>
                  <a:gd name="T42" fmla="*/ 47 w 221"/>
                  <a:gd name="T43" fmla="*/ 114 h 228"/>
                  <a:gd name="T44" fmla="*/ 40 w 221"/>
                  <a:gd name="T45" fmla="*/ 113 h 228"/>
                  <a:gd name="T46" fmla="*/ 34 w 221"/>
                  <a:gd name="T47" fmla="*/ 110 h 228"/>
                  <a:gd name="T48" fmla="*/ 36 w 221"/>
                  <a:gd name="T49" fmla="*/ 108 h 228"/>
                  <a:gd name="T50" fmla="*/ 44 w 221"/>
                  <a:gd name="T51" fmla="*/ 106 h 228"/>
                  <a:gd name="T52" fmla="*/ 51 w 221"/>
                  <a:gd name="T53" fmla="*/ 104 h 228"/>
                  <a:gd name="T54" fmla="*/ 59 w 221"/>
                  <a:gd name="T55" fmla="*/ 102 h 228"/>
                  <a:gd name="T56" fmla="*/ 66 w 221"/>
                  <a:gd name="T57" fmla="*/ 98 h 228"/>
                  <a:gd name="T58" fmla="*/ 72 w 221"/>
                  <a:gd name="T59" fmla="*/ 95 h 228"/>
                  <a:gd name="T60" fmla="*/ 79 w 221"/>
                  <a:gd name="T61" fmla="*/ 90 h 228"/>
                  <a:gd name="T62" fmla="*/ 84 w 221"/>
                  <a:gd name="T63" fmla="*/ 86 h 228"/>
                  <a:gd name="T64" fmla="*/ 87 w 221"/>
                  <a:gd name="T65" fmla="*/ 80 h 228"/>
                  <a:gd name="T66" fmla="*/ 91 w 221"/>
                  <a:gd name="T67" fmla="*/ 75 h 228"/>
                  <a:gd name="T68" fmla="*/ 93 w 221"/>
                  <a:gd name="T69" fmla="*/ 69 h 228"/>
                  <a:gd name="T70" fmla="*/ 93 w 221"/>
                  <a:gd name="T71" fmla="*/ 62 h 228"/>
                  <a:gd name="T72" fmla="*/ 91 w 221"/>
                  <a:gd name="T73" fmla="*/ 56 h 228"/>
                  <a:gd name="T74" fmla="*/ 88 w 221"/>
                  <a:gd name="T75" fmla="*/ 50 h 228"/>
                  <a:gd name="T76" fmla="*/ 84 w 221"/>
                  <a:gd name="T77" fmla="*/ 44 h 228"/>
                  <a:gd name="T78" fmla="*/ 77 w 221"/>
                  <a:gd name="T79" fmla="*/ 37 h 228"/>
                  <a:gd name="T80" fmla="*/ 69 w 221"/>
                  <a:gd name="T81" fmla="*/ 31 h 228"/>
                  <a:gd name="T82" fmla="*/ 60 w 221"/>
                  <a:gd name="T83" fmla="*/ 27 h 228"/>
                  <a:gd name="T84" fmla="*/ 51 w 221"/>
                  <a:gd name="T85" fmla="*/ 24 h 228"/>
                  <a:gd name="T86" fmla="*/ 43 w 221"/>
                  <a:gd name="T87" fmla="*/ 22 h 228"/>
                  <a:gd name="T88" fmla="*/ 33 w 221"/>
                  <a:gd name="T89" fmla="*/ 20 h 228"/>
                  <a:gd name="T90" fmla="*/ 24 w 221"/>
                  <a:gd name="T91" fmla="*/ 19 h 228"/>
                  <a:gd name="T92" fmla="*/ 17 w 221"/>
                  <a:gd name="T93" fmla="*/ 18 h 228"/>
                  <a:gd name="T94" fmla="*/ 11 w 221"/>
                  <a:gd name="T95" fmla="*/ 18 h 228"/>
                  <a:gd name="T96" fmla="*/ 5 w 221"/>
                  <a:gd name="T97" fmla="*/ 17 h 228"/>
                  <a:gd name="T98" fmla="*/ 26 w 221"/>
                  <a:gd name="T99" fmla="*/ 0 h 2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1"/>
                  <a:gd name="T151" fmla="*/ 0 h 228"/>
                  <a:gd name="T152" fmla="*/ 221 w 221"/>
                  <a:gd name="T153" fmla="*/ 228 h 2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1" h="228">
                    <a:moveTo>
                      <a:pt x="53" y="0"/>
                    </a:moveTo>
                    <a:lnTo>
                      <a:pt x="63" y="0"/>
                    </a:lnTo>
                    <a:lnTo>
                      <a:pt x="71" y="4"/>
                    </a:lnTo>
                    <a:lnTo>
                      <a:pt x="80" y="6"/>
                    </a:lnTo>
                    <a:lnTo>
                      <a:pt x="90" y="10"/>
                    </a:lnTo>
                    <a:lnTo>
                      <a:pt x="97" y="12"/>
                    </a:lnTo>
                    <a:lnTo>
                      <a:pt x="109" y="15"/>
                    </a:lnTo>
                    <a:lnTo>
                      <a:pt x="116" y="19"/>
                    </a:lnTo>
                    <a:lnTo>
                      <a:pt x="126" y="25"/>
                    </a:lnTo>
                    <a:lnTo>
                      <a:pt x="135" y="29"/>
                    </a:lnTo>
                    <a:lnTo>
                      <a:pt x="143" y="34"/>
                    </a:lnTo>
                    <a:lnTo>
                      <a:pt x="150" y="40"/>
                    </a:lnTo>
                    <a:lnTo>
                      <a:pt x="160" y="46"/>
                    </a:lnTo>
                    <a:lnTo>
                      <a:pt x="168" y="52"/>
                    </a:lnTo>
                    <a:lnTo>
                      <a:pt x="175" y="57"/>
                    </a:lnTo>
                    <a:lnTo>
                      <a:pt x="183" y="65"/>
                    </a:lnTo>
                    <a:lnTo>
                      <a:pt x="190" y="71"/>
                    </a:lnTo>
                    <a:lnTo>
                      <a:pt x="196" y="76"/>
                    </a:lnTo>
                    <a:lnTo>
                      <a:pt x="202" y="84"/>
                    </a:lnTo>
                    <a:lnTo>
                      <a:pt x="206" y="92"/>
                    </a:lnTo>
                    <a:lnTo>
                      <a:pt x="211" y="99"/>
                    </a:lnTo>
                    <a:lnTo>
                      <a:pt x="213" y="107"/>
                    </a:lnTo>
                    <a:lnTo>
                      <a:pt x="217" y="114"/>
                    </a:lnTo>
                    <a:lnTo>
                      <a:pt x="219" y="122"/>
                    </a:lnTo>
                    <a:lnTo>
                      <a:pt x="221" y="131"/>
                    </a:lnTo>
                    <a:lnTo>
                      <a:pt x="219" y="139"/>
                    </a:lnTo>
                    <a:lnTo>
                      <a:pt x="219" y="147"/>
                    </a:lnTo>
                    <a:lnTo>
                      <a:pt x="215" y="156"/>
                    </a:lnTo>
                    <a:lnTo>
                      <a:pt x="213" y="164"/>
                    </a:lnTo>
                    <a:lnTo>
                      <a:pt x="209" y="173"/>
                    </a:lnTo>
                    <a:lnTo>
                      <a:pt x="204" y="181"/>
                    </a:lnTo>
                    <a:lnTo>
                      <a:pt x="198" y="190"/>
                    </a:lnTo>
                    <a:lnTo>
                      <a:pt x="190" y="202"/>
                    </a:lnTo>
                    <a:lnTo>
                      <a:pt x="183" y="206"/>
                    </a:lnTo>
                    <a:lnTo>
                      <a:pt x="175" y="211"/>
                    </a:lnTo>
                    <a:lnTo>
                      <a:pt x="168" y="215"/>
                    </a:lnTo>
                    <a:lnTo>
                      <a:pt x="160" y="219"/>
                    </a:lnTo>
                    <a:lnTo>
                      <a:pt x="150" y="223"/>
                    </a:lnTo>
                    <a:lnTo>
                      <a:pt x="143" y="225"/>
                    </a:lnTo>
                    <a:lnTo>
                      <a:pt x="131" y="227"/>
                    </a:lnTo>
                    <a:lnTo>
                      <a:pt x="124" y="228"/>
                    </a:lnTo>
                    <a:lnTo>
                      <a:pt x="114" y="228"/>
                    </a:lnTo>
                    <a:lnTo>
                      <a:pt x="105" y="228"/>
                    </a:lnTo>
                    <a:lnTo>
                      <a:pt x="95" y="228"/>
                    </a:lnTo>
                    <a:lnTo>
                      <a:pt x="88" y="228"/>
                    </a:lnTo>
                    <a:lnTo>
                      <a:pt x="80" y="225"/>
                    </a:lnTo>
                    <a:lnTo>
                      <a:pt x="74" y="223"/>
                    </a:lnTo>
                    <a:lnTo>
                      <a:pt x="69" y="219"/>
                    </a:lnTo>
                    <a:lnTo>
                      <a:pt x="65" y="217"/>
                    </a:lnTo>
                    <a:lnTo>
                      <a:pt x="72" y="215"/>
                    </a:lnTo>
                    <a:lnTo>
                      <a:pt x="80" y="213"/>
                    </a:lnTo>
                    <a:lnTo>
                      <a:pt x="88" y="211"/>
                    </a:lnTo>
                    <a:lnTo>
                      <a:pt x="95" y="211"/>
                    </a:lnTo>
                    <a:lnTo>
                      <a:pt x="103" y="208"/>
                    </a:lnTo>
                    <a:lnTo>
                      <a:pt x="110" y="206"/>
                    </a:lnTo>
                    <a:lnTo>
                      <a:pt x="118" y="204"/>
                    </a:lnTo>
                    <a:lnTo>
                      <a:pt x="126" y="202"/>
                    </a:lnTo>
                    <a:lnTo>
                      <a:pt x="133" y="196"/>
                    </a:lnTo>
                    <a:lnTo>
                      <a:pt x="139" y="192"/>
                    </a:lnTo>
                    <a:lnTo>
                      <a:pt x="145" y="189"/>
                    </a:lnTo>
                    <a:lnTo>
                      <a:pt x="152" y="185"/>
                    </a:lnTo>
                    <a:lnTo>
                      <a:pt x="158" y="179"/>
                    </a:lnTo>
                    <a:lnTo>
                      <a:pt x="164" y="175"/>
                    </a:lnTo>
                    <a:lnTo>
                      <a:pt x="168" y="171"/>
                    </a:lnTo>
                    <a:lnTo>
                      <a:pt x="173" y="166"/>
                    </a:lnTo>
                    <a:lnTo>
                      <a:pt x="175" y="160"/>
                    </a:lnTo>
                    <a:lnTo>
                      <a:pt x="179" y="154"/>
                    </a:lnTo>
                    <a:lnTo>
                      <a:pt x="183" y="149"/>
                    </a:lnTo>
                    <a:lnTo>
                      <a:pt x="185" y="143"/>
                    </a:lnTo>
                    <a:lnTo>
                      <a:pt x="187" y="137"/>
                    </a:lnTo>
                    <a:lnTo>
                      <a:pt x="187" y="130"/>
                    </a:lnTo>
                    <a:lnTo>
                      <a:pt x="187" y="124"/>
                    </a:lnTo>
                    <a:lnTo>
                      <a:pt x="187" y="118"/>
                    </a:lnTo>
                    <a:lnTo>
                      <a:pt x="183" y="112"/>
                    </a:lnTo>
                    <a:lnTo>
                      <a:pt x="181" y="105"/>
                    </a:lnTo>
                    <a:lnTo>
                      <a:pt x="177" y="99"/>
                    </a:lnTo>
                    <a:lnTo>
                      <a:pt x="173" y="93"/>
                    </a:lnTo>
                    <a:lnTo>
                      <a:pt x="168" y="88"/>
                    </a:lnTo>
                    <a:lnTo>
                      <a:pt x="162" y="80"/>
                    </a:lnTo>
                    <a:lnTo>
                      <a:pt x="154" y="74"/>
                    </a:lnTo>
                    <a:lnTo>
                      <a:pt x="148" y="69"/>
                    </a:lnTo>
                    <a:lnTo>
                      <a:pt x="139" y="63"/>
                    </a:lnTo>
                    <a:lnTo>
                      <a:pt x="129" y="57"/>
                    </a:lnTo>
                    <a:lnTo>
                      <a:pt x="120" y="54"/>
                    </a:lnTo>
                    <a:lnTo>
                      <a:pt x="112" y="50"/>
                    </a:lnTo>
                    <a:lnTo>
                      <a:pt x="103" y="48"/>
                    </a:lnTo>
                    <a:lnTo>
                      <a:pt x="93" y="46"/>
                    </a:lnTo>
                    <a:lnTo>
                      <a:pt x="86" y="44"/>
                    </a:lnTo>
                    <a:lnTo>
                      <a:pt x="76" y="42"/>
                    </a:lnTo>
                    <a:lnTo>
                      <a:pt x="67" y="40"/>
                    </a:lnTo>
                    <a:lnTo>
                      <a:pt x="57" y="40"/>
                    </a:lnTo>
                    <a:lnTo>
                      <a:pt x="48" y="38"/>
                    </a:lnTo>
                    <a:lnTo>
                      <a:pt x="38" y="38"/>
                    </a:lnTo>
                    <a:lnTo>
                      <a:pt x="34" y="36"/>
                    </a:lnTo>
                    <a:lnTo>
                      <a:pt x="29" y="36"/>
                    </a:lnTo>
                    <a:lnTo>
                      <a:pt x="23" y="36"/>
                    </a:lnTo>
                    <a:lnTo>
                      <a:pt x="19" y="34"/>
                    </a:lnTo>
                    <a:lnTo>
                      <a:pt x="10" y="33"/>
                    </a:lnTo>
                    <a:lnTo>
                      <a:pt x="0" y="33"/>
                    </a:lnTo>
                    <a:lnTo>
                      <a:pt x="53" y="0"/>
                    </a:lnTo>
                    <a:close/>
                  </a:path>
                </a:pathLst>
              </a:custGeom>
              <a:solidFill>
                <a:srgbClr val="000000"/>
              </a:solidFill>
              <a:ln w="9525">
                <a:noFill/>
                <a:round/>
                <a:headEnd/>
                <a:tailEnd/>
              </a:ln>
            </p:spPr>
            <p:txBody>
              <a:bodyPr/>
              <a:lstStyle/>
              <a:p>
                <a:endParaRPr lang="en-US"/>
              </a:p>
            </p:txBody>
          </p:sp>
          <p:sp>
            <p:nvSpPr>
              <p:cNvPr id="10288" name="Freeform 285"/>
              <p:cNvSpPr>
                <a:spLocks/>
              </p:cNvSpPr>
              <p:nvPr/>
            </p:nvSpPr>
            <p:spPr bwMode="auto">
              <a:xfrm>
                <a:off x="2306" y="2159"/>
                <a:ext cx="318" cy="33"/>
              </a:xfrm>
              <a:custGeom>
                <a:avLst/>
                <a:gdLst>
                  <a:gd name="T0" fmla="*/ 304 w 635"/>
                  <a:gd name="T1" fmla="*/ 3 h 67"/>
                  <a:gd name="T2" fmla="*/ 313 w 635"/>
                  <a:gd name="T3" fmla="*/ 12 h 67"/>
                  <a:gd name="T4" fmla="*/ 318 w 635"/>
                  <a:gd name="T5" fmla="*/ 22 h 67"/>
                  <a:gd name="T6" fmla="*/ 302 w 635"/>
                  <a:gd name="T7" fmla="*/ 22 h 67"/>
                  <a:gd name="T8" fmla="*/ 285 w 635"/>
                  <a:gd name="T9" fmla="*/ 22 h 67"/>
                  <a:gd name="T10" fmla="*/ 270 w 635"/>
                  <a:gd name="T11" fmla="*/ 22 h 67"/>
                  <a:gd name="T12" fmla="*/ 255 w 635"/>
                  <a:gd name="T13" fmla="*/ 22 h 67"/>
                  <a:gd name="T14" fmla="*/ 241 w 635"/>
                  <a:gd name="T15" fmla="*/ 21 h 67"/>
                  <a:gd name="T16" fmla="*/ 227 w 635"/>
                  <a:gd name="T17" fmla="*/ 20 h 67"/>
                  <a:gd name="T18" fmla="*/ 212 w 635"/>
                  <a:gd name="T19" fmla="*/ 19 h 67"/>
                  <a:gd name="T20" fmla="*/ 199 w 635"/>
                  <a:gd name="T21" fmla="*/ 19 h 67"/>
                  <a:gd name="T22" fmla="*/ 185 w 635"/>
                  <a:gd name="T23" fmla="*/ 17 h 67"/>
                  <a:gd name="T24" fmla="*/ 171 w 635"/>
                  <a:gd name="T25" fmla="*/ 17 h 67"/>
                  <a:gd name="T26" fmla="*/ 158 w 635"/>
                  <a:gd name="T27" fmla="*/ 16 h 67"/>
                  <a:gd name="T28" fmla="*/ 144 w 635"/>
                  <a:gd name="T29" fmla="*/ 16 h 67"/>
                  <a:gd name="T30" fmla="*/ 130 w 635"/>
                  <a:gd name="T31" fmla="*/ 16 h 67"/>
                  <a:gd name="T32" fmla="*/ 116 w 635"/>
                  <a:gd name="T33" fmla="*/ 16 h 67"/>
                  <a:gd name="T34" fmla="*/ 101 w 635"/>
                  <a:gd name="T35" fmla="*/ 16 h 67"/>
                  <a:gd name="T36" fmla="*/ 87 w 635"/>
                  <a:gd name="T37" fmla="*/ 18 h 67"/>
                  <a:gd name="T38" fmla="*/ 72 w 635"/>
                  <a:gd name="T39" fmla="*/ 19 h 67"/>
                  <a:gd name="T40" fmla="*/ 56 w 635"/>
                  <a:gd name="T41" fmla="*/ 22 h 67"/>
                  <a:gd name="T42" fmla="*/ 40 w 635"/>
                  <a:gd name="T43" fmla="*/ 24 h 67"/>
                  <a:gd name="T44" fmla="*/ 23 w 635"/>
                  <a:gd name="T45" fmla="*/ 27 h 67"/>
                  <a:gd name="T46" fmla="*/ 6 w 635"/>
                  <a:gd name="T47" fmla="*/ 31 h 67"/>
                  <a:gd name="T48" fmla="*/ 0 w 635"/>
                  <a:gd name="T49" fmla="*/ 26 h 67"/>
                  <a:gd name="T50" fmla="*/ 5 w 635"/>
                  <a:gd name="T51" fmla="*/ 16 h 67"/>
                  <a:gd name="T52" fmla="*/ 19 w 635"/>
                  <a:gd name="T53" fmla="*/ 15 h 67"/>
                  <a:gd name="T54" fmla="*/ 34 w 635"/>
                  <a:gd name="T55" fmla="*/ 14 h 67"/>
                  <a:gd name="T56" fmla="*/ 47 w 635"/>
                  <a:gd name="T57" fmla="*/ 13 h 67"/>
                  <a:gd name="T58" fmla="*/ 61 w 635"/>
                  <a:gd name="T59" fmla="*/ 12 h 67"/>
                  <a:gd name="T60" fmla="*/ 75 w 635"/>
                  <a:gd name="T61" fmla="*/ 12 h 67"/>
                  <a:gd name="T62" fmla="*/ 89 w 635"/>
                  <a:gd name="T63" fmla="*/ 11 h 67"/>
                  <a:gd name="T64" fmla="*/ 103 w 635"/>
                  <a:gd name="T65" fmla="*/ 10 h 67"/>
                  <a:gd name="T66" fmla="*/ 117 w 635"/>
                  <a:gd name="T67" fmla="*/ 10 h 67"/>
                  <a:gd name="T68" fmla="*/ 131 w 635"/>
                  <a:gd name="T69" fmla="*/ 10 h 67"/>
                  <a:gd name="T70" fmla="*/ 146 w 635"/>
                  <a:gd name="T71" fmla="*/ 9 h 67"/>
                  <a:gd name="T72" fmla="*/ 160 w 635"/>
                  <a:gd name="T73" fmla="*/ 8 h 67"/>
                  <a:gd name="T74" fmla="*/ 174 w 635"/>
                  <a:gd name="T75" fmla="*/ 8 h 67"/>
                  <a:gd name="T76" fmla="*/ 188 w 635"/>
                  <a:gd name="T77" fmla="*/ 7 h 67"/>
                  <a:gd name="T78" fmla="*/ 203 w 635"/>
                  <a:gd name="T79" fmla="*/ 7 h 67"/>
                  <a:gd name="T80" fmla="*/ 217 w 635"/>
                  <a:gd name="T81" fmla="*/ 7 h 67"/>
                  <a:gd name="T82" fmla="*/ 230 w 635"/>
                  <a:gd name="T83" fmla="*/ 6 h 67"/>
                  <a:gd name="T84" fmla="*/ 246 w 635"/>
                  <a:gd name="T85" fmla="*/ 5 h 67"/>
                  <a:gd name="T86" fmla="*/ 259 w 635"/>
                  <a:gd name="T87" fmla="*/ 4 h 67"/>
                  <a:gd name="T88" fmla="*/ 273 w 635"/>
                  <a:gd name="T89" fmla="*/ 3 h 67"/>
                  <a:gd name="T90" fmla="*/ 287 w 635"/>
                  <a:gd name="T91" fmla="*/ 1 h 67"/>
                  <a:gd name="T92" fmla="*/ 303 w 635"/>
                  <a:gd name="T93" fmla="*/ 0 h 6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35"/>
                  <a:gd name="T142" fmla="*/ 0 h 67"/>
                  <a:gd name="T143" fmla="*/ 635 w 635"/>
                  <a:gd name="T144" fmla="*/ 67 h 6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35" h="67">
                    <a:moveTo>
                      <a:pt x="605" y="0"/>
                    </a:moveTo>
                    <a:lnTo>
                      <a:pt x="607" y="2"/>
                    </a:lnTo>
                    <a:lnTo>
                      <a:pt x="608" y="6"/>
                    </a:lnTo>
                    <a:lnTo>
                      <a:pt x="614" y="12"/>
                    </a:lnTo>
                    <a:lnTo>
                      <a:pt x="620" y="17"/>
                    </a:lnTo>
                    <a:lnTo>
                      <a:pt x="626" y="25"/>
                    </a:lnTo>
                    <a:lnTo>
                      <a:pt x="631" y="33"/>
                    </a:lnTo>
                    <a:lnTo>
                      <a:pt x="633" y="40"/>
                    </a:lnTo>
                    <a:lnTo>
                      <a:pt x="635" y="44"/>
                    </a:lnTo>
                    <a:lnTo>
                      <a:pt x="624" y="44"/>
                    </a:lnTo>
                    <a:lnTo>
                      <a:pt x="612" y="44"/>
                    </a:lnTo>
                    <a:lnTo>
                      <a:pt x="603" y="44"/>
                    </a:lnTo>
                    <a:lnTo>
                      <a:pt x="591" y="44"/>
                    </a:lnTo>
                    <a:lnTo>
                      <a:pt x="580" y="44"/>
                    </a:lnTo>
                    <a:lnTo>
                      <a:pt x="570" y="44"/>
                    </a:lnTo>
                    <a:lnTo>
                      <a:pt x="559" y="44"/>
                    </a:lnTo>
                    <a:lnTo>
                      <a:pt x="551" y="44"/>
                    </a:lnTo>
                    <a:lnTo>
                      <a:pt x="540" y="44"/>
                    </a:lnTo>
                    <a:lnTo>
                      <a:pt x="529" y="44"/>
                    </a:lnTo>
                    <a:lnTo>
                      <a:pt x="519" y="44"/>
                    </a:lnTo>
                    <a:lnTo>
                      <a:pt x="510" y="44"/>
                    </a:lnTo>
                    <a:lnTo>
                      <a:pt x="500" y="42"/>
                    </a:lnTo>
                    <a:lnTo>
                      <a:pt x="491" y="42"/>
                    </a:lnTo>
                    <a:lnTo>
                      <a:pt x="481" y="42"/>
                    </a:lnTo>
                    <a:lnTo>
                      <a:pt x="472" y="42"/>
                    </a:lnTo>
                    <a:lnTo>
                      <a:pt x="462" y="42"/>
                    </a:lnTo>
                    <a:lnTo>
                      <a:pt x="453" y="40"/>
                    </a:lnTo>
                    <a:lnTo>
                      <a:pt x="443" y="40"/>
                    </a:lnTo>
                    <a:lnTo>
                      <a:pt x="434" y="40"/>
                    </a:lnTo>
                    <a:lnTo>
                      <a:pt x="424" y="38"/>
                    </a:lnTo>
                    <a:lnTo>
                      <a:pt x="416" y="38"/>
                    </a:lnTo>
                    <a:lnTo>
                      <a:pt x="407" y="38"/>
                    </a:lnTo>
                    <a:lnTo>
                      <a:pt x="397" y="38"/>
                    </a:lnTo>
                    <a:lnTo>
                      <a:pt x="388" y="36"/>
                    </a:lnTo>
                    <a:lnTo>
                      <a:pt x="378" y="36"/>
                    </a:lnTo>
                    <a:lnTo>
                      <a:pt x="369" y="35"/>
                    </a:lnTo>
                    <a:lnTo>
                      <a:pt x="361" y="35"/>
                    </a:lnTo>
                    <a:lnTo>
                      <a:pt x="352" y="35"/>
                    </a:lnTo>
                    <a:lnTo>
                      <a:pt x="342" y="35"/>
                    </a:lnTo>
                    <a:lnTo>
                      <a:pt x="335" y="35"/>
                    </a:lnTo>
                    <a:lnTo>
                      <a:pt x="325" y="35"/>
                    </a:lnTo>
                    <a:lnTo>
                      <a:pt x="316" y="33"/>
                    </a:lnTo>
                    <a:lnTo>
                      <a:pt x="306" y="33"/>
                    </a:lnTo>
                    <a:lnTo>
                      <a:pt x="297" y="33"/>
                    </a:lnTo>
                    <a:lnTo>
                      <a:pt x="287" y="33"/>
                    </a:lnTo>
                    <a:lnTo>
                      <a:pt x="278" y="33"/>
                    </a:lnTo>
                    <a:lnTo>
                      <a:pt x="270" y="33"/>
                    </a:lnTo>
                    <a:lnTo>
                      <a:pt x="259" y="33"/>
                    </a:lnTo>
                    <a:lnTo>
                      <a:pt x="251" y="33"/>
                    </a:lnTo>
                    <a:lnTo>
                      <a:pt x="242" y="33"/>
                    </a:lnTo>
                    <a:lnTo>
                      <a:pt x="232" y="33"/>
                    </a:lnTo>
                    <a:lnTo>
                      <a:pt x="222" y="33"/>
                    </a:lnTo>
                    <a:lnTo>
                      <a:pt x="213" y="33"/>
                    </a:lnTo>
                    <a:lnTo>
                      <a:pt x="202" y="33"/>
                    </a:lnTo>
                    <a:lnTo>
                      <a:pt x="194" y="35"/>
                    </a:lnTo>
                    <a:lnTo>
                      <a:pt x="183" y="35"/>
                    </a:lnTo>
                    <a:lnTo>
                      <a:pt x="173" y="36"/>
                    </a:lnTo>
                    <a:lnTo>
                      <a:pt x="164" y="36"/>
                    </a:lnTo>
                    <a:lnTo>
                      <a:pt x="152" y="38"/>
                    </a:lnTo>
                    <a:lnTo>
                      <a:pt x="143" y="38"/>
                    </a:lnTo>
                    <a:lnTo>
                      <a:pt x="133" y="40"/>
                    </a:lnTo>
                    <a:lnTo>
                      <a:pt x="122" y="42"/>
                    </a:lnTo>
                    <a:lnTo>
                      <a:pt x="112" y="44"/>
                    </a:lnTo>
                    <a:lnTo>
                      <a:pt x="101" y="44"/>
                    </a:lnTo>
                    <a:lnTo>
                      <a:pt x="91" y="48"/>
                    </a:lnTo>
                    <a:lnTo>
                      <a:pt x="80" y="48"/>
                    </a:lnTo>
                    <a:lnTo>
                      <a:pt x="68" y="50"/>
                    </a:lnTo>
                    <a:lnTo>
                      <a:pt x="57" y="52"/>
                    </a:lnTo>
                    <a:lnTo>
                      <a:pt x="46" y="55"/>
                    </a:lnTo>
                    <a:lnTo>
                      <a:pt x="34" y="57"/>
                    </a:lnTo>
                    <a:lnTo>
                      <a:pt x="23" y="61"/>
                    </a:lnTo>
                    <a:lnTo>
                      <a:pt x="11" y="63"/>
                    </a:lnTo>
                    <a:lnTo>
                      <a:pt x="0" y="67"/>
                    </a:lnTo>
                    <a:lnTo>
                      <a:pt x="0" y="59"/>
                    </a:lnTo>
                    <a:lnTo>
                      <a:pt x="0" y="52"/>
                    </a:lnTo>
                    <a:lnTo>
                      <a:pt x="0" y="42"/>
                    </a:lnTo>
                    <a:lnTo>
                      <a:pt x="2" y="35"/>
                    </a:lnTo>
                    <a:lnTo>
                      <a:pt x="10" y="33"/>
                    </a:lnTo>
                    <a:lnTo>
                      <a:pt x="19" y="33"/>
                    </a:lnTo>
                    <a:lnTo>
                      <a:pt x="29" y="31"/>
                    </a:lnTo>
                    <a:lnTo>
                      <a:pt x="38" y="31"/>
                    </a:lnTo>
                    <a:lnTo>
                      <a:pt x="48" y="31"/>
                    </a:lnTo>
                    <a:lnTo>
                      <a:pt x="57" y="29"/>
                    </a:lnTo>
                    <a:lnTo>
                      <a:pt x="67" y="29"/>
                    </a:lnTo>
                    <a:lnTo>
                      <a:pt x="76" y="29"/>
                    </a:lnTo>
                    <a:lnTo>
                      <a:pt x="84" y="27"/>
                    </a:lnTo>
                    <a:lnTo>
                      <a:pt x="93" y="27"/>
                    </a:lnTo>
                    <a:lnTo>
                      <a:pt x="103" y="27"/>
                    </a:lnTo>
                    <a:lnTo>
                      <a:pt x="112" y="27"/>
                    </a:lnTo>
                    <a:lnTo>
                      <a:pt x="122" y="25"/>
                    </a:lnTo>
                    <a:lnTo>
                      <a:pt x="131" y="25"/>
                    </a:lnTo>
                    <a:lnTo>
                      <a:pt x="141" y="25"/>
                    </a:lnTo>
                    <a:lnTo>
                      <a:pt x="150" y="25"/>
                    </a:lnTo>
                    <a:lnTo>
                      <a:pt x="160" y="23"/>
                    </a:lnTo>
                    <a:lnTo>
                      <a:pt x="169" y="23"/>
                    </a:lnTo>
                    <a:lnTo>
                      <a:pt x="177" y="23"/>
                    </a:lnTo>
                    <a:lnTo>
                      <a:pt x="188" y="23"/>
                    </a:lnTo>
                    <a:lnTo>
                      <a:pt x="198" y="21"/>
                    </a:lnTo>
                    <a:lnTo>
                      <a:pt x="205" y="21"/>
                    </a:lnTo>
                    <a:lnTo>
                      <a:pt x="215" y="21"/>
                    </a:lnTo>
                    <a:lnTo>
                      <a:pt x="226" y="21"/>
                    </a:lnTo>
                    <a:lnTo>
                      <a:pt x="234" y="21"/>
                    </a:lnTo>
                    <a:lnTo>
                      <a:pt x="243" y="21"/>
                    </a:lnTo>
                    <a:lnTo>
                      <a:pt x="253" y="21"/>
                    </a:lnTo>
                    <a:lnTo>
                      <a:pt x="262" y="21"/>
                    </a:lnTo>
                    <a:lnTo>
                      <a:pt x="272" y="19"/>
                    </a:lnTo>
                    <a:lnTo>
                      <a:pt x="281" y="19"/>
                    </a:lnTo>
                    <a:lnTo>
                      <a:pt x="291" y="19"/>
                    </a:lnTo>
                    <a:lnTo>
                      <a:pt x="302" y="19"/>
                    </a:lnTo>
                    <a:lnTo>
                      <a:pt x="310" y="17"/>
                    </a:lnTo>
                    <a:lnTo>
                      <a:pt x="319" y="17"/>
                    </a:lnTo>
                    <a:lnTo>
                      <a:pt x="329" y="17"/>
                    </a:lnTo>
                    <a:lnTo>
                      <a:pt x="338" y="17"/>
                    </a:lnTo>
                    <a:lnTo>
                      <a:pt x="348" y="17"/>
                    </a:lnTo>
                    <a:lnTo>
                      <a:pt x="357" y="17"/>
                    </a:lnTo>
                    <a:lnTo>
                      <a:pt x="367" y="15"/>
                    </a:lnTo>
                    <a:lnTo>
                      <a:pt x="376" y="15"/>
                    </a:lnTo>
                    <a:lnTo>
                      <a:pt x="386" y="15"/>
                    </a:lnTo>
                    <a:lnTo>
                      <a:pt x="396" y="15"/>
                    </a:lnTo>
                    <a:lnTo>
                      <a:pt x="405" y="14"/>
                    </a:lnTo>
                    <a:lnTo>
                      <a:pt x="415" y="14"/>
                    </a:lnTo>
                    <a:lnTo>
                      <a:pt x="422" y="14"/>
                    </a:lnTo>
                    <a:lnTo>
                      <a:pt x="434" y="14"/>
                    </a:lnTo>
                    <a:lnTo>
                      <a:pt x="443" y="14"/>
                    </a:lnTo>
                    <a:lnTo>
                      <a:pt x="453" y="14"/>
                    </a:lnTo>
                    <a:lnTo>
                      <a:pt x="460" y="12"/>
                    </a:lnTo>
                    <a:lnTo>
                      <a:pt x="470" y="12"/>
                    </a:lnTo>
                    <a:lnTo>
                      <a:pt x="479" y="10"/>
                    </a:lnTo>
                    <a:lnTo>
                      <a:pt x="491" y="10"/>
                    </a:lnTo>
                    <a:lnTo>
                      <a:pt x="498" y="10"/>
                    </a:lnTo>
                    <a:lnTo>
                      <a:pt x="508" y="8"/>
                    </a:lnTo>
                    <a:lnTo>
                      <a:pt x="517" y="8"/>
                    </a:lnTo>
                    <a:lnTo>
                      <a:pt x="527" y="8"/>
                    </a:lnTo>
                    <a:lnTo>
                      <a:pt x="536" y="6"/>
                    </a:lnTo>
                    <a:lnTo>
                      <a:pt x="546" y="6"/>
                    </a:lnTo>
                    <a:lnTo>
                      <a:pt x="555" y="4"/>
                    </a:lnTo>
                    <a:lnTo>
                      <a:pt x="565" y="4"/>
                    </a:lnTo>
                    <a:lnTo>
                      <a:pt x="574" y="2"/>
                    </a:lnTo>
                    <a:lnTo>
                      <a:pt x="584" y="2"/>
                    </a:lnTo>
                    <a:lnTo>
                      <a:pt x="593" y="0"/>
                    </a:lnTo>
                    <a:lnTo>
                      <a:pt x="605" y="0"/>
                    </a:lnTo>
                    <a:close/>
                  </a:path>
                </a:pathLst>
              </a:custGeom>
              <a:solidFill>
                <a:srgbClr val="000000"/>
              </a:solidFill>
              <a:ln w="9525">
                <a:noFill/>
                <a:round/>
                <a:headEnd/>
                <a:tailEnd/>
              </a:ln>
            </p:spPr>
            <p:txBody>
              <a:bodyPr/>
              <a:lstStyle/>
              <a:p>
                <a:endParaRPr lang="en-US"/>
              </a:p>
            </p:txBody>
          </p:sp>
          <p:sp>
            <p:nvSpPr>
              <p:cNvPr id="10289" name="Freeform 286"/>
              <p:cNvSpPr>
                <a:spLocks/>
              </p:cNvSpPr>
              <p:nvPr/>
            </p:nvSpPr>
            <p:spPr bwMode="auto">
              <a:xfrm>
                <a:off x="2107" y="2278"/>
                <a:ext cx="136" cy="274"/>
              </a:xfrm>
              <a:custGeom>
                <a:avLst/>
                <a:gdLst>
                  <a:gd name="T0" fmla="*/ 14 w 272"/>
                  <a:gd name="T1" fmla="*/ 3 h 547"/>
                  <a:gd name="T2" fmla="*/ 15 w 272"/>
                  <a:gd name="T3" fmla="*/ 11 h 547"/>
                  <a:gd name="T4" fmla="*/ 17 w 272"/>
                  <a:gd name="T5" fmla="*/ 19 h 547"/>
                  <a:gd name="T6" fmla="*/ 20 w 272"/>
                  <a:gd name="T7" fmla="*/ 28 h 547"/>
                  <a:gd name="T8" fmla="*/ 22 w 272"/>
                  <a:gd name="T9" fmla="*/ 37 h 547"/>
                  <a:gd name="T10" fmla="*/ 25 w 272"/>
                  <a:gd name="T11" fmla="*/ 47 h 547"/>
                  <a:gd name="T12" fmla="*/ 28 w 272"/>
                  <a:gd name="T13" fmla="*/ 54 h 547"/>
                  <a:gd name="T14" fmla="*/ 30 w 272"/>
                  <a:gd name="T15" fmla="*/ 59 h 547"/>
                  <a:gd name="T16" fmla="*/ 32 w 272"/>
                  <a:gd name="T17" fmla="*/ 64 h 547"/>
                  <a:gd name="T18" fmla="*/ 35 w 272"/>
                  <a:gd name="T19" fmla="*/ 70 h 547"/>
                  <a:gd name="T20" fmla="*/ 39 w 272"/>
                  <a:gd name="T21" fmla="*/ 76 h 547"/>
                  <a:gd name="T22" fmla="*/ 41 w 272"/>
                  <a:gd name="T23" fmla="*/ 84 h 547"/>
                  <a:gd name="T24" fmla="*/ 44 w 272"/>
                  <a:gd name="T25" fmla="*/ 89 h 547"/>
                  <a:gd name="T26" fmla="*/ 47 w 272"/>
                  <a:gd name="T27" fmla="*/ 94 h 547"/>
                  <a:gd name="T28" fmla="*/ 50 w 272"/>
                  <a:gd name="T29" fmla="*/ 99 h 547"/>
                  <a:gd name="T30" fmla="*/ 53 w 272"/>
                  <a:gd name="T31" fmla="*/ 104 h 547"/>
                  <a:gd name="T32" fmla="*/ 56 w 272"/>
                  <a:gd name="T33" fmla="*/ 110 h 547"/>
                  <a:gd name="T34" fmla="*/ 60 w 272"/>
                  <a:gd name="T35" fmla="*/ 116 h 547"/>
                  <a:gd name="T36" fmla="*/ 68 w 272"/>
                  <a:gd name="T37" fmla="*/ 126 h 547"/>
                  <a:gd name="T38" fmla="*/ 74 w 272"/>
                  <a:gd name="T39" fmla="*/ 134 h 547"/>
                  <a:gd name="T40" fmla="*/ 81 w 272"/>
                  <a:gd name="T41" fmla="*/ 143 h 547"/>
                  <a:gd name="T42" fmla="*/ 89 w 272"/>
                  <a:gd name="T43" fmla="*/ 151 h 547"/>
                  <a:gd name="T44" fmla="*/ 96 w 272"/>
                  <a:gd name="T45" fmla="*/ 158 h 547"/>
                  <a:gd name="T46" fmla="*/ 101 w 272"/>
                  <a:gd name="T47" fmla="*/ 166 h 547"/>
                  <a:gd name="T48" fmla="*/ 108 w 272"/>
                  <a:gd name="T49" fmla="*/ 173 h 547"/>
                  <a:gd name="T50" fmla="*/ 113 w 272"/>
                  <a:gd name="T51" fmla="*/ 181 h 547"/>
                  <a:gd name="T52" fmla="*/ 117 w 272"/>
                  <a:gd name="T53" fmla="*/ 187 h 547"/>
                  <a:gd name="T54" fmla="*/ 122 w 272"/>
                  <a:gd name="T55" fmla="*/ 195 h 547"/>
                  <a:gd name="T56" fmla="*/ 126 w 272"/>
                  <a:gd name="T57" fmla="*/ 202 h 547"/>
                  <a:gd name="T58" fmla="*/ 129 w 272"/>
                  <a:gd name="T59" fmla="*/ 209 h 547"/>
                  <a:gd name="T60" fmla="*/ 131 w 272"/>
                  <a:gd name="T61" fmla="*/ 217 h 547"/>
                  <a:gd name="T62" fmla="*/ 133 w 272"/>
                  <a:gd name="T63" fmla="*/ 225 h 547"/>
                  <a:gd name="T64" fmla="*/ 135 w 272"/>
                  <a:gd name="T65" fmla="*/ 233 h 547"/>
                  <a:gd name="T66" fmla="*/ 136 w 272"/>
                  <a:gd name="T67" fmla="*/ 241 h 547"/>
                  <a:gd name="T68" fmla="*/ 136 w 272"/>
                  <a:gd name="T69" fmla="*/ 249 h 547"/>
                  <a:gd name="T70" fmla="*/ 135 w 272"/>
                  <a:gd name="T71" fmla="*/ 259 h 547"/>
                  <a:gd name="T72" fmla="*/ 135 w 272"/>
                  <a:gd name="T73" fmla="*/ 266 h 547"/>
                  <a:gd name="T74" fmla="*/ 134 w 272"/>
                  <a:gd name="T75" fmla="*/ 271 h 547"/>
                  <a:gd name="T76" fmla="*/ 0 w 272"/>
                  <a:gd name="T77" fmla="*/ 29 h 547"/>
                  <a:gd name="T78" fmla="*/ 14 w 272"/>
                  <a:gd name="T79" fmla="*/ 0 h 5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72"/>
                  <a:gd name="T121" fmla="*/ 0 h 547"/>
                  <a:gd name="T122" fmla="*/ 272 w 272"/>
                  <a:gd name="T123" fmla="*/ 547 h 5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72" h="547">
                    <a:moveTo>
                      <a:pt x="28" y="0"/>
                    </a:moveTo>
                    <a:lnTo>
                      <a:pt x="28" y="6"/>
                    </a:lnTo>
                    <a:lnTo>
                      <a:pt x="28" y="13"/>
                    </a:lnTo>
                    <a:lnTo>
                      <a:pt x="30" y="21"/>
                    </a:lnTo>
                    <a:lnTo>
                      <a:pt x="32" y="30"/>
                    </a:lnTo>
                    <a:lnTo>
                      <a:pt x="34" y="38"/>
                    </a:lnTo>
                    <a:lnTo>
                      <a:pt x="36" y="45"/>
                    </a:lnTo>
                    <a:lnTo>
                      <a:pt x="40" y="55"/>
                    </a:lnTo>
                    <a:lnTo>
                      <a:pt x="42" y="65"/>
                    </a:lnTo>
                    <a:lnTo>
                      <a:pt x="45" y="74"/>
                    </a:lnTo>
                    <a:lnTo>
                      <a:pt x="47" y="84"/>
                    </a:lnTo>
                    <a:lnTo>
                      <a:pt x="51" y="93"/>
                    </a:lnTo>
                    <a:lnTo>
                      <a:pt x="57" y="103"/>
                    </a:lnTo>
                    <a:lnTo>
                      <a:pt x="57" y="108"/>
                    </a:lnTo>
                    <a:lnTo>
                      <a:pt x="59" y="112"/>
                    </a:lnTo>
                    <a:lnTo>
                      <a:pt x="61" y="118"/>
                    </a:lnTo>
                    <a:lnTo>
                      <a:pt x="62" y="123"/>
                    </a:lnTo>
                    <a:lnTo>
                      <a:pt x="64" y="127"/>
                    </a:lnTo>
                    <a:lnTo>
                      <a:pt x="68" y="133"/>
                    </a:lnTo>
                    <a:lnTo>
                      <a:pt x="70" y="139"/>
                    </a:lnTo>
                    <a:lnTo>
                      <a:pt x="74" y="142"/>
                    </a:lnTo>
                    <a:lnTo>
                      <a:pt x="78" y="152"/>
                    </a:lnTo>
                    <a:lnTo>
                      <a:pt x="81" y="163"/>
                    </a:lnTo>
                    <a:lnTo>
                      <a:pt x="83" y="167"/>
                    </a:lnTo>
                    <a:lnTo>
                      <a:pt x="87" y="173"/>
                    </a:lnTo>
                    <a:lnTo>
                      <a:pt x="89" y="177"/>
                    </a:lnTo>
                    <a:lnTo>
                      <a:pt x="93" y="182"/>
                    </a:lnTo>
                    <a:lnTo>
                      <a:pt x="95" y="188"/>
                    </a:lnTo>
                    <a:lnTo>
                      <a:pt x="99" y="194"/>
                    </a:lnTo>
                    <a:lnTo>
                      <a:pt x="100" y="198"/>
                    </a:lnTo>
                    <a:lnTo>
                      <a:pt x="104" y="203"/>
                    </a:lnTo>
                    <a:lnTo>
                      <a:pt x="106" y="207"/>
                    </a:lnTo>
                    <a:lnTo>
                      <a:pt x="110" y="213"/>
                    </a:lnTo>
                    <a:lnTo>
                      <a:pt x="112" y="219"/>
                    </a:lnTo>
                    <a:lnTo>
                      <a:pt x="116" y="224"/>
                    </a:lnTo>
                    <a:lnTo>
                      <a:pt x="121" y="232"/>
                    </a:lnTo>
                    <a:lnTo>
                      <a:pt x="129" y="241"/>
                    </a:lnTo>
                    <a:lnTo>
                      <a:pt x="135" y="251"/>
                    </a:lnTo>
                    <a:lnTo>
                      <a:pt x="142" y="260"/>
                    </a:lnTo>
                    <a:lnTo>
                      <a:pt x="148" y="268"/>
                    </a:lnTo>
                    <a:lnTo>
                      <a:pt x="156" y="277"/>
                    </a:lnTo>
                    <a:lnTo>
                      <a:pt x="163" y="285"/>
                    </a:lnTo>
                    <a:lnTo>
                      <a:pt x="171" y="295"/>
                    </a:lnTo>
                    <a:lnTo>
                      <a:pt x="178" y="302"/>
                    </a:lnTo>
                    <a:lnTo>
                      <a:pt x="184" y="310"/>
                    </a:lnTo>
                    <a:lnTo>
                      <a:pt x="192" y="316"/>
                    </a:lnTo>
                    <a:lnTo>
                      <a:pt x="197" y="325"/>
                    </a:lnTo>
                    <a:lnTo>
                      <a:pt x="203" y="331"/>
                    </a:lnTo>
                    <a:lnTo>
                      <a:pt x="211" y="338"/>
                    </a:lnTo>
                    <a:lnTo>
                      <a:pt x="216" y="346"/>
                    </a:lnTo>
                    <a:lnTo>
                      <a:pt x="222" y="354"/>
                    </a:lnTo>
                    <a:lnTo>
                      <a:pt x="226" y="361"/>
                    </a:lnTo>
                    <a:lnTo>
                      <a:pt x="232" y="369"/>
                    </a:lnTo>
                    <a:lnTo>
                      <a:pt x="235" y="374"/>
                    </a:lnTo>
                    <a:lnTo>
                      <a:pt x="241" y="382"/>
                    </a:lnTo>
                    <a:lnTo>
                      <a:pt x="245" y="390"/>
                    </a:lnTo>
                    <a:lnTo>
                      <a:pt x="249" y="395"/>
                    </a:lnTo>
                    <a:lnTo>
                      <a:pt x="253" y="403"/>
                    </a:lnTo>
                    <a:lnTo>
                      <a:pt x="256" y="412"/>
                    </a:lnTo>
                    <a:lnTo>
                      <a:pt x="258" y="418"/>
                    </a:lnTo>
                    <a:lnTo>
                      <a:pt x="260" y="426"/>
                    </a:lnTo>
                    <a:lnTo>
                      <a:pt x="262" y="433"/>
                    </a:lnTo>
                    <a:lnTo>
                      <a:pt x="266" y="441"/>
                    </a:lnTo>
                    <a:lnTo>
                      <a:pt x="266" y="449"/>
                    </a:lnTo>
                    <a:lnTo>
                      <a:pt x="268" y="456"/>
                    </a:lnTo>
                    <a:lnTo>
                      <a:pt x="270" y="466"/>
                    </a:lnTo>
                    <a:lnTo>
                      <a:pt x="272" y="473"/>
                    </a:lnTo>
                    <a:lnTo>
                      <a:pt x="272" y="481"/>
                    </a:lnTo>
                    <a:lnTo>
                      <a:pt x="272" y="490"/>
                    </a:lnTo>
                    <a:lnTo>
                      <a:pt x="272" y="498"/>
                    </a:lnTo>
                    <a:lnTo>
                      <a:pt x="272" y="509"/>
                    </a:lnTo>
                    <a:lnTo>
                      <a:pt x="270" y="517"/>
                    </a:lnTo>
                    <a:lnTo>
                      <a:pt x="270" y="527"/>
                    </a:lnTo>
                    <a:lnTo>
                      <a:pt x="270" y="532"/>
                    </a:lnTo>
                    <a:lnTo>
                      <a:pt x="270" y="536"/>
                    </a:lnTo>
                    <a:lnTo>
                      <a:pt x="268" y="542"/>
                    </a:lnTo>
                    <a:lnTo>
                      <a:pt x="268" y="547"/>
                    </a:lnTo>
                    <a:lnTo>
                      <a:pt x="0" y="57"/>
                    </a:lnTo>
                    <a:lnTo>
                      <a:pt x="28" y="0"/>
                    </a:lnTo>
                    <a:close/>
                  </a:path>
                </a:pathLst>
              </a:custGeom>
              <a:solidFill>
                <a:srgbClr val="000000"/>
              </a:solidFill>
              <a:ln w="9525">
                <a:noFill/>
                <a:round/>
                <a:headEnd/>
                <a:tailEnd/>
              </a:ln>
            </p:spPr>
            <p:txBody>
              <a:bodyPr/>
              <a:lstStyle/>
              <a:p>
                <a:endParaRPr lang="en-US"/>
              </a:p>
            </p:txBody>
          </p:sp>
          <p:sp>
            <p:nvSpPr>
              <p:cNvPr id="10290" name="Freeform 287"/>
              <p:cNvSpPr>
                <a:spLocks/>
              </p:cNvSpPr>
              <p:nvPr/>
            </p:nvSpPr>
            <p:spPr bwMode="auto">
              <a:xfrm>
                <a:off x="2220" y="2195"/>
                <a:ext cx="114" cy="199"/>
              </a:xfrm>
              <a:custGeom>
                <a:avLst/>
                <a:gdLst>
                  <a:gd name="T0" fmla="*/ 16 w 226"/>
                  <a:gd name="T1" fmla="*/ 4 h 399"/>
                  <a:gd name="T2" fmla="*/ 10 w 226"/>
                  <a:gd name="T3" fmla="*/ 14 h 399"/>
                  <a:gd name="T4" fmla="*/ 3 w 226"/>
                  <a:gd name="T5" fmla="*/ 24 h 399"/>
                  <a:gd name="T6" fmla="*/ 0 w 226"/>
                  <a:gd name="T7" fmla="*/ 35 h 399"/>
                  <a:gd name="T8" fmla="*/ 7 w 226"/>
                  <a:gd name="T9" fmla="*/ 42 h 399"/>
                  <a:gd name="T10" fmla="*/ 16 w 226"/>
                  <a:gd name="T11" fmla="*/ 46 h 399"/>
                  <a:gd name="T12" fmla="*/ 25 w 226"/>
                  <a:gd name="T13" fmla="*/ 53 h 399"/>
                  <a:gd name="T14" fmla="*/ 33 w 226"/>
                  <a:gd name="T15" fmla="*/ 61 h 399"/>
                  <a:gd name="T16" fmla="*/ 38 w 226"/>
                  <a:gd name="T17" fmla="*/ 68 h 399"/>
                  <a:gd name="T18" fmla="*/ 34 w 226"/>
                  <a:gd name="T19" fmla="*/ 72 h 399"/>
                  <a:gd name="T20" fmla="*/ 31 w 226"/>
                  <a:gd name="T21" fmla="*/ 80 h 399"/>
                  <a:gd name="T22" fmla="*/ 27 w 226"/>
                  <a:gd name="T23" fmla="*/ 88 h 399"/>
                  <a:gd name="T24" fmla="*/ 24 w 226"/>
                  <a:gd name="T25" fmla="*/ 98 h 399"/>
                  <a:gd name="T26" fmla="*/ 21 w 226"/>
                  <a:gd name="T27" fmla="*/ 108 h 399"/>
                  <a:gd name="T28" fmla="*/ 20 w 226"/>
                  <a:gd name="T29" fmla="*/ 118 h 399"/>
                  <a:gd name="T30" fmla="*/ 20 w 226"/>
                  <a:gd name="T31" fmla="*/ 130 h 399"/>
                  <a:gd name="T32" fmla="*/ 23 w 226"/>
                  <a:gd name="T33" fmla="*/ 141 h 399"/>
                  <a:gd name="T34" fmla="*/ 30 w 226"/>
                  <a:gd name="T35" fmla="*/ 153 h 399"/>
                  <a:gd name="T36" fmla="*/ 38 w 226"/>
                  <a:gd name="T37" fmla="*/ 163 h 399"/>
                  <a:gd name="T38" fmla="*/ 47 w 226"/>
                  <a:gd name="T39" fmla="*/ 172 h 399"/>
                  <a:gd name="T40" fmla="*/ 58 w 226"/>
                  <a:gd name="T41" fmla="*/ 179 h 399"/>
                  <a:gd name="T42" fmla="*/ 67 w 226"/>
                  <a:gd name="T43" fmla="*/ 184 h 399"/>
                  <a:gd name="T44" fmla="*/ 78 w 226"/>
                  <a:gd name="T45" fmla="*/ 189 h 399"/>
                  <a:gd name="T46" fmla="*/ 87 w 226"/>
                  <a:gd name="T47" fmla="*/ 193 h 399"/>
                  <a:gd name="T48" fmla="*/ 96 w 226"/>
                  <a:gd name="T49" fmla="*/ 195 h 399"/>
                  <a:gd name="T50" fmla="*/ 108 w 226"/>
                  <a:gd name="T51" fmla="*/ 198 h 399"/>
                  <a:gd name="T52" fmla="*/ 114 w 226"/>
                  <a:gd name="T53" fmla="*/ 199 h 399"/>
                  <a:gd name="T54" fmla="*/ 110 w 226"/>
                  <a:gd name="T55" fmla="*/ 193 h 399"/>
                  <a:gd name="T56" fmla="*/ 106 w 226"/>
                  <a:gd name="T57" fmla="*/ 187 h 399"/>
                  <a:gd name="T58" fmla="*/ 101 w 226"/>
                  <a:gd name="T59" fmla="*/ 177 h 399"/>
                  <a:gd name="T60" fmla="*/ 96 w 226"/>
                  <a:gd name="T61" fmla="*/ 167 h 399"/>
                  <a:gd name="T62" fmla="*/ 90 w 226"/>
                  <a:gd name="T63" fmla="*/ 154 h 399"/>
                  <a:gd name="T64" fmla="*/ 83 w 226"/>
                  <a:gd name="T65" fmla="*/ 143 h 399"/>
                  <a:gd name="T66" fmla="*/ 79 w 226"/>
                  <a:gd name="T67" fmla="*/ 132 h 399"/>
                  <a:gd name="T68" fmla="*/ 74 w 226"/>
                  <a:gd name="T69" fmla="*/ 122 h 399"/>
                  <a:gd name="T70" fmla="*/ 70 w 226"/>
                  <a:gd name="T71" fmla="*/ 114 h 399"/>
                  <a:gd name="T72" fmla="*/ 69 w 226"/>
                  <a:gd name="T73" fmla="*/ 108 h 399"/>
                  <a:gd name="T74" fmla="*/ 66 w 226"/>
                  <a:gd name="T75" fmla="*/ 97 h 399"/>
                  <a:gd name="T76" fmla="*/ 64 w 226"/>
                  <a:gd name="T77" fmla="*/ 89 h 399"/>
                  <a:gd name="T78" fmla="*/ 61 w 226"/>
                  <a:gd name="T79" fmla="*/ 79 h 399"/>
                  <a:gd name="T80" fmla="*/ 56 w 226"/>
                  <a:gd name="T81" fmla="*/ 69 h 399"/>
                  <a:gd name="T82" fmla="*/ 52 w 226"/>
                  <a:gd name="T83" fmla="*/ 58 h 399"/>
                  <a:gd name="T84" fmla="*/ 49 w 226"/>
                  <a:gd name="T85" fmla="*/ 48 h 399"/>
                  <a:gd name="T86" fmla="*/ 45 w 226"/>
                  <a:gd name="T87" fmla="*/ 39 h 399"/>
                  <a:gd name="T88" fmla="*/ 41 w 226"/>
                  <a:gd name="T89" fmla="*/ 30 h 399"/>
                  <a:gd name="T90" fmla="*/ 38 w 226"/>
                  <a:gd name="T91" fmla="*/ 22 h 399"/>
                  <a:gd name="T92" fmla="*/ 31 w 226"/>
                  <a:gd name="T93" fmla="*/ 11 h 399"/>
                  <a:gd name="T94" fmla="*/ 23 w 226"/>
                  <a:gd name="T95" fmla="*/ 0 h 39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6"/>
                  <a:gd name="T145" fmla="*/ 0 h 399"/>
                  <a:gd name="T146" fmla="*/ 226 w 226"/>
                  <a:gd name="T147" fmla="*/ 399 h 39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6" h="399">
                    <a:moveTo>
                      <a:pt x="44" y="0"/>
                    </a:moveTo>
                    <a:lnTo>
                      <a:pt x="40" y="1"/>
                    </a:lnTo>
                    <a:lnTo>
                      <a:pt x="32" y="9"/>
                    </a:lnTo>
                    <a:lnTo>
                      <a:pt x="28" y="15"/>
                    </a:lnTo>
                    <a:lnTo>
                      <a:pt x="23" y="20"/>
                    </a:lnTo>
                    <a:lnTo>
                      <a:pt x="19" y="28"/>
                    </a:lnTo>
                    <a:lnTo>
                      <a:pt x="15" y="36"/>
                    </a:lnTo>
                    <a:lnTo>
                      <a:pt x="9" y="41"/>
                    </a:lnTo>
                    <a:lnTo>
                      <a:pt x="6" y="49"/>
                    </a:lnTo>
                    <a:lnTo>
                      <a:pt x="2" y="57"/>
                    </a:lnTo>
                    <a:lnTo>
                      <a:pt x="2" y="64"/>
                    </a:lnTo>
                    <a:lnTo>
                      <a:pt x="0" y="70"/>
                    </a:lnTo>
                    <a:lnTo>
                      <a:pt x="4" y="76"/>
                    </a:lnTo>
                    <a:lnTo>
                      <a:pt x="8" y="79"/>
                    </a:lnTo>
                    <a:lnTo>
                      <a:pt x="13" y="85"/>
                    </a:lnTo>
                    <a:lnTo>
                      <a:pt x="21" y="87"/>
                    </a:lnTo>
                    <a:lnTo>
                      <a:pt x="27" y="89"/>
                    </a:lnTo>
                    <a:lnTo>
                      <a:pt x="32" y="93"/>
                    </a:lnTo>
                    <a:lnTo>
                      <a:pt x="38" y="98"/>
                    </a:lnTo>
                    <a:lnTo>
                      <a:pt x="44" y="102"/>
                    </a:lnTo>
                    <a:lnTo>
                      <a:pt x="49" y="106"/>
                    </a:lnTo>
                    <a:lnTo>
                      <a:pt x="53" y="112"/>
                    </a:lnTo>
                    <a:lnTo>
                      <a:pt x="59" y="116"/>
                    </a:lnTo>
                    <a:lnTo>
                      <a:pt x="65" y="123"/>
                    </a:lnTo>
                    <a:lnTo>
                      <a:pt x="72" y="129"/>
                    </a:lnTo>
                    <a:lnTo>
                      <a:pt x="74" y="135"/>
                    </a:lnTo>
                    <a:lnTo>
                      <a:pt x="76" y="136"/>
                    </a:lnTo>
                    <a:lnTo>
                      <a:pt x="74" y="136"/>
                    </a:lnTo>
                    <a:lnTo>
                      <a:pt x="72" y="138"/>
                    </a:lnTo>
                    <a:lnTo>
                      <a:pt x="68" y="144"/>
                    </a:lnTo>
                    <a:lnTo>
                      <a:pt x="65" y="152"/>
                    </a:lnTo>
                    <a:lnTo>
                      <a:pt x="63" y="155"/>
                    </a:lnTo>
                    <a:lnTo>
                      <a:pt x="61" y="161"/>
                    </a:lnTo>
                    <a:lnTo>
                      <a:pt x="57" y="167"/>
                    </a:lnTo>
                    <a:lnTo>
                      <a:pt x="55" y="171"/>
                    </a:lnTo>
                    <a:lnTo>
                      <a:pt x="53" y="176"/>
                    </a:lnTo>
                    <a:lnTo>
                      <a:pt x="49" y="182"/>
                    </a:lnTo>
                    <a:lnTo>
                      <a:pt x="49" y="190"/>
                    </a:lnTo>
                    <a:lnTo>
                      <a:pt x="47" y="197"/>
                    </a:lnTo>
                    <a:lnTo>
                      <a:pt x="46" y="201"/>
                    </a:lnTo>
                    <a:lnTo>
                      <a:pt x="44" y="209"/>
                    </a:lnTo>
                    <a:lnTo>
                      <a:pt x="42" y="216"/>
                    </a:lnTo>
                    <a:lnTo>
                      <a:pt x="42" y="224"/>
                    </a:lnTo>
                    <a:lnTo>
                      <a:pt x="40" y="230"/>
                    </a:lnTo>
                    <a:lnTo>
                      <a:pt x="40" y="237"/>
                    </a:lnTo>
                    <a:lnTo>
                      <a:pt x="40" y="245"/>
                    </a:lnTo>
                    <a:lnTo>
                      <a:pt x="40" y="252"/>
                    </a:lnTo>
                    <a:lnTo>
                      <a:pt x="40" y="260"/>
                    </a:lnTo>
                    <a:lnTo>
                      <a:pt x="42" y="268"/>
                    </a:lnTo>
                    <a:lnTo>
                      <a:pt x="44" y="275"/>
                    </a:lnTo>
                    <a:lnTo>
                      <a:pt x="46" y="283"/>
                    </a:lnTo>
                    <a:lnTo>
                      <a:pt x="49" y="290"/>
                    </a:lnTo>
                    <a:lnTo>
                      <a:pt x="53" y="298"/>
                    </a:lnTo>
                    <a:lnTo>
                      <a:pt x="59" y="306"/>
                    </a:lnTo>
                    <a:lnTo>
                      <a:pt x="65" y="313"/>
                    </a:lnTo>
                    <a:lnTo>
                      <a:pt x="70" y="321"/>
                    </a:lnTo>
                    <a:lnTo>
                      <a:pt x="76" y="327"/>
                    </a:lnTo>
                    <a:lnTo>
                      <a:pt x="80" y="332"/>
                    </a:lnTo>
                    <a:lnTo>
                      <a:pt x="87" y="338"/>
                    </a:lnTo>
                    <a:lnTo>
                      <a:pt x="93" y="344"/>
                    </a:lnTo>
                    <a:lnTo>
                      <a:pt x="101" y="349"/>
                    </a:lnTo>
                    <a:lnTo>
                      <a:pt x="106" y="353"/>
                    </a:lnTo>
                    <a:lnTo>
                      <a:pt x="114" y="359"/>
                    </a:lnTo>
                    <a:lnTo>
                      <a:pt x="120" y="363"/>
                    </a:lnTo>
                    <a:lnTo>
                      <a:pt x="127" y="367"/>
                    </a:lnTo>
                    <a:lnTo>
                      <a:pt x="133" y="368"/>
                    </a:lnTo>
                    <a:lnTo>
                      <a:pt x="141" y="372"/>
                    </a:lnTo>
                    <a:lnTo>
                      <a:pt x="146" y="376"/>
                    </a:lnTo>
                    <a:lnTo>
                      <a:pt x="154" y="378"/>
                    </a:lnTo>
                    <a:lnTo>
                      <a:pt x="160" y="382"/>
                    </a:lnTo>
                    <a:lnTo>
                      <a:pt x="167" y="386"/>
                    </a:lnTo>
                    <a:lnTo>
                      <a:pt x="173" y="386"/>
                    </a:lnTo>
                    <a:lnTo>
                      <a:pt x="179" y="387"/>
                    </a:lnTo>
                    <a:lnTo>
                      <a:pt x="182" y="389"/>
                    </a:lnTo>
                    <a:lnTo>
                      <a:pt x="190" y="391"/>
                    </a:lnTo>
                    <a:lnTo>
                      <a:pt x="200" y="393"/>
                    </a:lnTo>
                    <a:lnTo>
                      <a:pt x="209" y="395"/>
                    </a:lnTo>
                    <a:lnTo>
                      <a:pt x="215" y="397"/>
                    </a:lnTo>
                    <a:lnTo>
                      <a:pt x="220" y="397"/>
                    </a:lnTo>
                    <a:lnTo>
                      <a:pt x="224" y="397"/>
                    </a:lnTo>
                    <a:lnTo>
                      <a:pt x="226" y="399"/>
                    </a:lnTo>
                    <a:lnTo>
                      <a:pt x="224" y="395"/>
                    </a:lnTo>
                    <a:lnTo>
                      <a:pt x="220" y="391"/>
                    </a:lnTo>
                    <a:lnTo>
                      <a:pt x="219" y="387"/>
                    </a:lnTo>
                    <a:lnTo>
                      <a:pt x="217" y="384"/>
                    </a:lnTo>
                    <a:lnTo>
                      <a:pt x="213" y="378"/>
                    </a:lnTo>
                    <a:lnTo>
                      <a:pt x="211" y="374"/>
                    </a:lnTo>
                    <a:lnTo>
                      <a:pt x="209" y="367"/>
                    </a:lnTo>
                    <a:lnTo>
                      <a:pt x="205" y="361"/>
                    </a:lnTo>
                    <a:lnTo>
                      <a:pt x="201" y="355"/>
                    </a:lnTo>
                    <a:lnTo>
                      <a:pt x="198" y="348"/>
                    </a:lnTo>
                    <a:lnTo>
                      <a:pt x="194" y="340"/>
                    </a:lnTo>
                    <a:lnTo>
                      <a:pt x="190" y="334"/>
                    </a:lnTo>
                    <a:lnTo>
                      <a:pt x="186" y="327"/>
                    </a:lnTo>
                    <a:lnTo>
                      <a:pt x="182" y="319"/>
                    </a:lnTo>
                    <a:lnTo>
                      <a:pt x="179" y="309"/>
                    </a:lnTo>
                    <a:lnTo>
                      <a:pt x="175" y="302"/>
                    </a:lnTo>
                    <a:lnTo>
                      <a:pt x="169" y="294"/>
                    </a:lnTo>
                    <a:lnTo>
                      <a:pt x="165" y="287"/>
                    </a:lnTo>
                    <a:lnTo>
                      <a:pt x="162" y="279"/>
                    </a:lnTo>
                    <a:lnTo>
                      <a:pt x="158" y="271"/>
                    </a:lnTo>
                    <a:lnTo>
                      <a:pt x="156" y="264"/>
                    </a:lnTo>
                    <a:lnTo>
                      <a:pt x="152" y="258"/>
                    </a:lnTo>
                    <a:lnTo>
                      <a:pt x="148" y="251"/>
                    </a:lnTo>
                    <a:lnTo>
                      <a:pt x="146" y="245"/>
                    </a:lnTo>
                    <a:lnTo>
                      <a:pt x="143" y="237"/>
                    </a:lnTo>
                    <a:lnTo>
                      <a:pt x="143" y="233"/>
                    </a:lnTo>
                    <a:lnTo>
                      <a:pt x="139" y="228"/>
                    </a:lnTo>
                    <a:lnTo>
                      <a:pt x="139" y="224"/>
                    </a:lnTo>
                    <a:lnTo>
                      <a:pt x="137" y="220"/>
                    </a:lnTo>
                    <a:lnTo>
                      <a:pt x="137" y="216"/>
                    </a:lnTo>
                    <a:lnTo>
                      <a:pt x="135" y="209"/>
                    </a:lnTo>
                    <a:lnTo>
                      <a:pt x="133" y="199"/>
                    </a:lnTo>
                    <a:lnTo>
                      <a:pt x="131" y="195"/>
                    </a:lnTo>
                    <a:lnTo>
                      <a:pt x="129" y="190"/>
                    </a:lnTo>
                    <a:lnTo>
                      <a:pt x="127" y="184"/>
                    </a:lnTo>
                    <a:lnTo>
                      <a:pt x="127" y="178"/>
                    </a:lnTo>
                    <a:lnTo>
                      <a:pt x="124" y="173"/>
                    </a:lnTo>
                    <a:lnTo>
                      <a:pt x="122" y="167"/>
                    </a:lnTo>
                    <a:lnTo>
                      <a:pt x="120" y="159"/>
                    </a:lnTo>
                    <a:lnTo>
                      <a:pt x="118" y="154"/>
                    </a:lnTo>
                    <a:lnTo>
                      <a:pt x="114" y="146"/>
                    </a:lnTo>
                    <a:lnTo>
                      <a:pt x="112" y="138"/>
                    </a:lnTo>
                    <a:lnTo>
                      <a:pt x="110" y="133"/>
                    </a:lnTo>
                    <a:lnTo>
                      <a:pt x="108" y="125"/>
                    </a:lnTo>
                    <a:lnTo>
                      <a:pt x="104" y="117"/>
                    </a:lnTo>
                    <a:lnTo>
                      <a:pt x="103" y="112"/>
                    </a:lnTo>
                    <a:lnTo>
                      <a:pt x="101" y="104"/>
                    </a:lnTo>
                    <a:lnTo>
                      <a:pt x="97" y="97"/>
                    </a:lnTo>
                    <a:lnTo>
                      <a:pt x="95" y="91"/>
                    </a:lnTo>
                    <a:lnTo>
                      <a:pt x="91" y="85"/>
                    </a:lnTo>
                    <a:lnTo>
                      <a:pt x="89" y="79"/>
                    </a:lnTo>
                    <a:lnTo>
                      <a:pt x="87" y="74"/>
                    </a:lnTo>
                    <a:lnTo>
                      <a:pt x="84" y="66"/>
                    </a:lnTo>
                    <a:lnTo>
                      <a:pt x="82" y="60"/>
                    </a:lnTo>
                    <a:lnTo>
                      <a:pt x="80" y="57"/>
                    </a:lnTo>
                    <a:lnTo>
                      <a:pt x="78" y="53"/>
                    </a:lnTo>
                    <a:lnTo>
                      <a:pt x="76" y="45"/>
                    </a:lnTo>
                    <a:lnTo>
                      <a:pt x="72" y="39"/>
                    </a:lnTo>
                    <a:lnTo>
                      <a:pt x="66" y="30"/>
                    </a:lnTo>
                    <a:lnTo>
                      <a:pt x="61" y="22"/>
                    </a:lnTo>
                    <a:lnTo>
                      <a:pt x="55" y="15"/>
                    </a:lnTo>
                    <a:lnTo>
                      <a:pt x="51" y="9"/>
                    </a:lnTo>
                    <a:lnTo>
                      <a:pt x="46" y="1"/>
                    </a:lnTo>
                    <a:lnTo>
                      <a:pt x="44" y="0"/>
                    </a:lnTo>
                    <a:close/>
                  </a:path>
                </a:pathLst>
              </a:custGeom>
              <a:solidFill>
                <a:srgbClr val="FF1FC7"/>
              </a:solidFill>
              <a:ln w="9525">
                <a:noFill/>
                <a:round/>
                <a:headEnd/>
                <a:tailEnd/>
              </a:ln>
            </p:spPr>
            <p:txBody>
              <a:bodyPr/>
              <a:lstStyle/>
              <a:p>
                <a:endParaRPr lang="en-US"/>
              </a:p>
            </p:txBody>
          </p:sp>
          <p:sp>
            <p:nvSpPr>
              <p:cNvPr id="10291" name="Freeform 288"/>
              <p:cNvSpPr>
                <a:spLocks/>
              </p:cNvSpPr>
              <p:nvPr/>
            </p:nvSpPr>
            <p:spPr bwMode="auto">
              <a:xfrm>
                <a:off x="1968" y="2505"/>
                <a:ext cx="442" cy="336"/>
              </a:xfrm>
              <a:custGeom>
                <a:avLst/>
                <a:gdLst>
                  <a:gd name="T0" fmla="*/ 440 w 884"/>
                  <a:gd name="T1" fmla="*/ 39 h 674"/>
                  <a:gd name="T2" fmla="*/ 442 w 884"/>
                  <a:gd name="T3" fmla="*/ 58 h 674"/>
                  <a:gd name="T4" fmla="*/ 442 w 884"/>
                  <a:gd name="T5" fmla="*/ 79 h 674"/>
                  <a:gd name="T6" fmla="*/ 440 w 884"/>
                  <a:gd name="T7" fmla="*/ 101 h 674"/>
                  <a:gd name="T8" fmla="*/ 437 w 884"/>
                  <a:gd name="T9" fmla="*/ 124 h 674"/>
                  <a:gd name="T10" fmla="*/ 430 w 884"/>
                  <a:gd name="T11" fmla="*/ 146 h 674"/>
                  <a:gd name="T12" fmla="*/ 422 w 884"/>
                  <a:gd name="T13" fmla="*/ 168 h 674"/>
                  <a:gd name="T14" fmla="*/ 414 w 884"/>
                  <a:gd name="T15" fmla="*/ 192 h 674"/>
                  <a:gd name="T16" fmla="*/ 402 w 884"/>
                  <a:gd name="T17" fmla="*/ 213 h 674"/>
                  <a:gd name="T18" fmla="*/ 389 w 884"/>
                  <a:gd name="T19" fmla="*/ 234 h 674"/>
                  <a:gd name="T20" fmla="*/ 374 w 884"/>
                  <a:gd name="T21" fmla="*/ 254 h 674"/>
                  <a:gd name="T22" fmla="*/ 358 w 884"/>
                  <a:gd name="T23" fmla="*/ 273 h 674"/>
                  <a:gd name="T24" fmla="*/ 341 w 884"/>
                  <a:gd name="T25" fmla="*/ 289 h 674"/>
                  <a:gd name="T26" fmla="*/ 321 w 884"/>
                  <a:gd name="T27" fmla="*/ 304 h 674"/>
                  <a:gd name="T28" fmla="*/ 301 w 884"/>
                  <a:gd name="T29" fmla="*/ 316 h 674"/>
                  <a:gd name="T30" fmla="*/ 279 w 884"/>
                  <a:gd name="T31" fmla="*/ 326 h 674"/>
                  <a:gd name="T32" fmla="*/ 264 w 884"/>
                  <a:gd name="T33" fmla="*/ 329 h 674"/>
                  <a:gd name="T34" fmla="*/ 249 w 884"/>
                  <a:gd name="T35" fmla="*/ 332 h 674"/>
                  <a:gd name="T36" fmla="*/ 232 w 884"/>
                  <a:gd name="T37" fmla="*/ 334 h 674"/>
                  <a:gd name="T38" fmla="*/ 213 w 884"/>
                  <a:gd name="T39" fmla="*/ 335 h 674"/>
                  <a:gd name="T40" fmla="*/ 193 w 884"/>
                  <a:gd name="T41" fmla="*/ 336 h 674"/>
                  <a:gd name="T42" fmla="*/ 172 w 884"/>
                  <a:gd name="T43" fmla="*/ 336 h 674"/>
                  <a:gd name="T44" fmla="*/ 151 w 884"/>
                  <a:gd name="T45" fmla="*/ 335 h 674"/>
                  <a:gd name="T46" fmla="*/ 129 w 884"/>
                  <a:gd name="T47" fmla="*/ 335 h 674"/>
                  <a:gd name="T48" fmla="*/ 108 w 884"/>
                  <a:gd name="T49" fmla="*/ 333 h 674"/>
                  <a:gd name="T50" fmla="*/ 87 w 884"/>
                  <a:gd name="T51" fmla="*/ 332 h 674"/>
                  <a:gd name="T52" fmla="*/ 67 w 884"/>
                  <a:gd name="T53" fmla="*/ 331 h 674"/>
                  <a:gd name="T54" fmla="*/ 50 w 884"/>
                  <a:gd name="T55" fmla="*/ 330 h 674"/>
                  <a:gd name="T56" fmla="*/ 35 w 884"/>
                  <a:gd name="T57" fmla="*/ 328 h 674"/>
                  <a:gd name="T58" fmla="*/ 21 w 884"/>
                  <a:gd name="T59" fmla="*/ 327 h 674"/>
                  <a:gd name="T60" fmla="*/ 12 w 884"/>
                  <a:gd name="T61" fmla="*/ 327 h 674"/>
                  <a:gd name="T62" fmla="*/ 0 w 884"/>
                  <a:gd name="T63" fmla="*/ 307 h 674"/>
                  <a:gd name="T64" fmla="*/ 315 w 884"/>
                  <a:gd name="T65" fmla="*/ 296 h 674"/>
                  <a:gd name="T66" fmla="*/ 329 w 884"/>
                  <a:gd name="T67" fmla="*/ 284 h 674"/>
                  <a:gd name="T68" fmla="*/ 343 w 884"/>
                  <a:gd name="T69" fmla="*/ 269 h 674"/>
                  <a:gd name="T70" fmla="*/ 354 w 884"/>
                  <a:gd name="T71" fmla="*/ 253 h 674"/>
                  <a:gd name="T72" fmla="*/ 363 w 884"/>
                  <a:gd name="T73" fmla="*/ 235 h 674"/>
                  <a:gd name="T74" fmla="*/ 372 w 884"/>
                  <a:gd name="T75" fmla="*/ 214 h 674"/>
                  <a:gd name="T76" fmla="*/ 379 w 884"/>
                  <a:gd name="T77" fmla="*/ 194 h 674"/>
                  <a:gd name="T78" fmla="*/ 385 w 884"/>
                  <a:gd name="T79" fmla="*/ 172 h 674"/>
                  <a:gd name="T80" fmla="*/ 390 w 884"/>
                  <a:gd name="T81" fmla="*/ 150 h 674"/>
                  <a:gd name="T82" fmla="*/ 395 w 884"/>
                  <a:gd name="T83" fmla="*/ 127 h 674"/>
                  <a:gd name="T84" fmla="*/ 399 w 884"/>
                  <a:gd name="T85" fmla="*/ 105 h 674"/>
                  <a:gd name="T86" fmla="*/ 402 w 884"/>
                  <a:gd name="T87" fmla="*/ 83 h 674"/>
                  <a:gd name="T88" fmla="*/ 404 w 884"/>
                  <a:gd name="T89" fmla="*/ 62 h 674"/>
                  <a:gd name="T90" fmla="*/ 407 w 884"/>
                  <a:gd name="T91" fmla="*/ 41 h 674"/>
                  <a:gd name="T92" fmla="*/ 409 w 884"/>
                  <a:gd name="T93" fmla="*/ 21 h 674"/>
                  <a:gd name="T94" fmla="*/ 411 w 884"/>
                  <a:gd name="T95" fmla="*/ 4 h 6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84"/>
                  <a:gd name="T145" fmla="*/ 0 h 674"/>
                  <a:gd name="T146" fmla="*/ 884 w 884"/>
                  <a:gd name="T147" fmla="*/ 674 h 6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84" h="674">
                    <a:moveTo>
                      <a:pt x="875" y="52"/>
                    </a:moveTo>
                    <a:lnTo>
                      <a:pt x="877" y="59"/>
                    </a:lnTo>
                    <a:lnTo>
                      <a:pt x="877" y="69"/>
                    </a:lnTo>
                    <a:lnTo>
                      <a:pt x="879" y="78"/>
                    </a:lnTo>
                    <a:lnTo>
                      <a:pt x="880" y="88"/>
                    </a:lnTo>
                    <a:lnTo>
                      <a:pt x="882" y="95"/>
                    </a:lnTo>
                    <a:lnTo>
                      <a:pt x="882" y="107"/>
                    </a:lnTo>
                    <a:lnTo>
                      <a:pt x="884" y="116"/>
                    </a:lnTo>
                    <a:lnTo>
                      <a:pt x="884" y="128"/>
                    </a:lnTo>
                    <a:lnTo>
                      <a:pt x="884" y="137"/>
                    </a:lnTo>
                    <a:lnTo>
                      <a:pt x="884" y="147"/>
                    </a:lnTo>
                    <a:lnTo>
                      <a:pt x="884" y="158"/>
                    </a:lnTo>
                    <a:lnTo>
                      <a:pt x="884" y="168"/>
                    </a:lnTo>
                    <a:lnTo>
                      <a:pt x="882" y="179"/>
                    </a:lnTo>
                    <a:lnTo>
                      <a:pt x="880" y="191"/>
                    </a:lnTo>
                    <a:lnTo>
                      <a:pt x="880" y="202"/>
                    </a:lnTo>
                    <a:lnTo>
                      <a:pt x="879" y="213"/>
                    </a:lnTo>
                    <a:lnTo>
                      <a:pt x="877" y="225"/>
                    </a:lnTo>
                    <a:lnTo>
                      <a:pt x="875" y="236"/>
                    </a:lnTo>
                    <a:lnTo>
                      <a:pt x="873" y="248"/>
                    </a:lnTo>
                    <a:lnTo>
                      <a:pt x="871" y="257"/>
                    </a:lnTo>
                    <a:lnTo>
                      <a:pt x="867" y="269"/>
                    </a:lnTo>
                    <a:lnTo>
                      <a:pt x="863" y="280"/>
                    </a:lnTo>
                    <a:lnTo>
                      <a:pt x="860" y="293"/>
                    </a:lnTo>
                    <a:lnTo>
                      <a:pt x="858" y="305"/>
                    </a:lnTo>
                    <a:lnTo>
                      <a:pt x="852" y="316"/>
                    </a:lnTo>
                    <a:lnTo>
                      <a:pt x="850" y="327"/>
                    </a:lnTo>
                    <a:lnTo>
                      <a:pt x="844" y="337"/>
                    </a:lnTo>
                    <a:lnTo>
                      <a:pt x="841" y="350"/>
                    </a:lnTo>
                    <a:lnTo>
                      <a:pt x="837" y="362"/>
                    </a:lnTo>
                    <a:lnTo>
                      <a:pt x="831" y="373"/>
                    </a:lnTo>
                    <a:lnTo>
                      <a:pt x="827" y="385"/>
                    </a:lnTo>
                    <a:lnTo>
                      <a:pt x="822" y="396"/>
                    </a:lnTo>
                    <a:lnTo>
                      <a:pt x="816" y="405"/>
                    </a:lnTo>
                    <a:lnTo>
                      <a:pt x="810" y="417"/>
                    </a:lnTo>
                    <a:lnTo>
                      <a:pt x="804" y="428"/>
                    </a:lnTo>
                    <a:lnTo>
                      <a:pt x="799" y="440"/>
                    </a:lnTo>
                    <a:lnTo>
                      <a:pt x="791" y="449"/>
                    </a:lnTo>
                    <a:lnTo>
                      <a:pt x="784" y="461"/>
                    </a:lnTo>
                    <a:lnTo>
                      <a:pt x="778" y="470"/>
                    </a:lnTo>
                    <a:lnTo>
                      <a:pt x="770" y="481"/>
                    </a:lnTo>
                    <a:lnTo>
                      <a:pt x="765" y="491"/>
                    </a:lnTo>
                    <a:lnTo>
                      <a:pt x="757" y="501"/>
                    </a:lnTo>
                    <a:lnTo>
                      <a:pt x="747" y="510"/>
                    </a:lnTo>
                    <a:lnTo>
                      <a:pt x="742" y="520"/>
                    </a:lnTo>
                    <a:lnTo>
                      <a:pt x="732" y="529"/>
                    </a:lnTo>
                    <a:lnTo>
                      <a:pt x="725" y="539"/>
                    </a:lnTo>
                    <a:lnTo>
                      <a:pt x="715" y="548"/>
                    </a:lnTo>
                    <a:lnTo>
                      <a:pt x="709" y="558"/>
                    </a:lnTo>
                    <a:lnTo>
                      <a:pt x="698" y="563"/>
                    </a:lnTo>
                    <a:lnTo>
                      <a:pt x="690" y="573"/>
                    </a:lnTo>
                    <a:lnTo>
                      <a:pt x="681" y="580"/>
                    </a:lnTo>
                    <a:lnTo>
                      <a:pt x="671" y="588"/>
                    </a:lnTo>
                    <a:lnTo>
                      <a:pt x="662" y="596"/>
                    </a:lnTo>
                    <a:lnTo>
                      <a:pt x="652" y="603"/>
                    </a:lnTo>
                    <a:lnTo>
                      <a:pt x="641" y="609"/>
                    </a:lnTo>
                    <a:lnTo>
                      <a:pt x="633" y="617"/>
                    </a:lnTo>
                    <a:lnTo>
                      <a:pt x="622" y="622"/>
                    </a:lnTo>
                    <a:lnTo>
                      <a:pt x="610" y="628"/>
                    </a:lnTo>
                    <a:lnTo>
                      <a:pt x="601" y="634"/>
                    </a:lnTo>
                    <a:lnTo>
                      <a:pt x="590" y="639"/>
                    </a:lnTo>
                    <a:lnTo>
                      <a:pt x="578" y="645"/>
                    </a:lnTo>
                    <a:lnTo>
                      <a:pt x="569" y="649"/>
                    </a:lnTo>
                    <a:lnTo>
                      <a:pt x="557" y="653"/>
                    </a:lnTo>
                    <a:lnTo>
                      <a:pt x="546" y="658"/>
                    </a:lnTo>
                    <a:lnTo>
                      <a:pt x="540" y="658"/>
                    </a:lnTo>
                    <a:lnTo>
                      <a:pt x="533" y="660"/>
                    </a:lnTo>
                    <a:lnTo>
                      <a:pt x="527" y="660"/>
                    </a:lnTo>
                    <a:lnTo>
                      <a:pt x="521" y="662"/>
                    </a:lnTo>
                    <a:lnTo>
                      <a:pt x="514" y="664"/>
                    </a:lnTo>
                    <a:lnTo>
                      <a:pt x="506" y="664"/>
                    </a:lnTo>
                    <a:lnTo>
                      <a:pt x="498" y="666"/>
                    </a:lnTo>
                    <a:lnTo>
                      <a:pt x="491" y="668"/>
                    </a:lnTo>
                    <a:lnTo>
                      <a:pt x="481" y="668"/>
                    </a:lnTo>
                    <a:lnTo>
                      <a:pt x="474" y="668"/>
                    </a:lnTo>
                    <a:lnTo>
                      <a:pt x="464" y="670"/>
                    </a:lnTo>
                    <a:lnTo>
                      <a:pt x="455" y="670"/>
                    </a:lnTo>
                    <a:lnTo>
                      <a:pt x="445" y="670"/>
                    </a:lnTo>
                    <a:lnTo>
                      <a:pt x="436" y="672"/>
                    </a:lnTo>
                    <a:lnTo>
                      <a:pt x="426" y="672"/>
                    </a:lnTo>
                    <a:lnTo>
                      <a:pt x="418" y="674"/>
                    </a:lnTo>
                    <a:lnTo>
                      <a:pt x="407" y="674"/>
                    </a:lnTo>
                    <a:lnTo>
                      <a:pt x="396" y="674"/>
                    </a:lnTo>
                    <a:lnTo>
                      <a:pt x="386" y="674"/>
                    </a:lnTo>
                    <a:lnTo>
                      <a:pt x="377" y="674"/>
                    </a:lnTo>
                    <a:lnTo>
                      <a:pt x="365" y="674"/>
                    </a:lnTo>
                    <a:lnTo>
                      <a:pt x="356" y="674"/>
                    </a:lnTo>
                    <a:lnTo>
                      <a:pt x="344" y="674"/>
                    </a:lnTo>
                    <a:lnTo>
                      <a:pt x="335" y="674"/>
                    </a:lnTo>
                    <a:lnTo>
                      <a:pt x="323" y="672"/>
                    </a:lnTo>
                    <a:lnTo>
                      <a:pt x="312" y="672"/>
                    </a:lnTo>
                    <a:lnTo>
                      <a:pt x="301" y="672"/>
                    </a:lnTo>
                    <a:lnTo>
                      <a:pt x="289" y="672"/>
                    </a:lnTo>
                    <a:lnTo>
                      <a:pt x="280" y="672"/>
                    </a:lnTo>
                    <a:lnTo>
                      <a:pt x="268" y="672"/>
                    </a:lnTo>
                    <a:lnTo>
                      <a:pt x="257" y="672"/>
                    </a:lnTo>
                    <a:lnTo>
                      <a:pt x="247" y="672"/>
                    </a:lnTo>
                    <a:lnTo>
                      <a:pt x="236" y="670"/>
                    </a:lnTo>
                    <a:lnTo>
                      <a:pt x="226" y="670"/>
                    </a:lnTo>
                    <a:lnTo>
                      <a:pt x="215" y="668"/>
                    </a:lnTo>
                    <a:lnTo>
                      <a:pt x="204" y="668"/>
                    </a:lnTo>
                    <a:lnTo>
                      <a:pt x="194" y="668"/>
                    </a:lnTo>
                    <a:lnTo>
                      <a:pt x="183" y="666"/>
                    </a:lnTo>
                    <a:lnTo>
                      <a:pt x="173" y="666"/>
                    </a:lnTo>
                    <a:lnTo>
                      <a:pt x="164" y="666"/>
                    </a:lnTo>
                    <a:lnTo>
                      <a:pt x="152" y="666"/>
                    </a:lnTo>
                    <a:lnTo>
                      <a:pt x="145" y="664"/>
                    </a:lnTo>
                    <a:lnTo>
                      <a:pt x="133" y="664"/>
                    </a:lnTo>
                    <a:lnTo>
                      <a:pt x="126" y="664"/>
                    </a:lnTo>
                    <a:lnTo>
                      <a:pt x="116" y="662"/>
                    </a:lnTo>
                    <a:lnTo>
                      <a:pt x="109" y="662"/>
                    </a:lnTo>
                    <a:lnTo>
                      <a:pt x="99" y="662"/>
                    </a:lnTo>
                    <a:lnTo>
                      <a:pt x="93" y="662"/>
                    </a:lnTo>
                    <a:lnTo>
                      <a:pt x="84" y="660"/>
                    </a:lnTo>
                    <a:lnTo>
                      <a:pt x="76" y="660"/>
                    </a:lnTo>
                    <a:lnTo>
                      <a:pt x="69" y="658"/>
                    </a:lnTo>
                    <a:lnTo>
                      <a:pt x="63" y="658"/>
                    </a:lnTo>
                    <a:lnTo>
                      <a:pt x="55" y="658"/>
                    </a:lnTo>
                    <a:lnTo>
                      <a:pt x="48" y="658"/>
                    </a:lnTo>
                    <a:lnTo>
                      <a:pt x="42" y="656"/>
                    </a:lnTo>
                    <a:lnTo>
                      <a:pt x="38" y="656"/>
                    </a:lnTo>
                    <a:lnTo>
                      <a:pt x="33" y="656"/>
                    </a:lnTo>
                    <a:lnTo>
                      <a:pt x="27" y="656"/>
                    </a:lnTo>
                    <a:lnTo>
                      <a:pt x="23" y="656"/>
                    </a:lnTo>
                    <a:lnTo>
                      <a:pt x="19" y="656"/>
                    </a:lnTo>
                    <a:lnTo>
                      <a:pt x="13" y="656"/>
                    </a:lnTo>
                    <a:lnTo>
                      <a:pt x="10" y="656"/>
                    </a:lnTo>
                    <a:lnTo>
                      <a:pt x="0" y="615"/>
                    </a:lnTo>
                    <a:lnTo>
                      <a:pt x="607" y="609"/>
                    </a:lnTo>
                    <a:lnTo>
                      <a:pt x="614" y="603"/>
                    </a:lnTo>
                    <a:lnTo>
                      <a:pt x="622" y="599"/>
                    </a:lnTo>
                    <a:lnTo>
                      <a:pt x="630" y="594"/>
                    </a:lnTo>
                    <a:lnTo>
                      <a:pt x="637" y="588"/>
                    </a:lnTo>
                    <a:lnTo>
                      <a:pt x="645" y="582"/>
                    </a:lnTo>
                    <a:lnTo>
                      <a:pt x="652" y="577"/>
                    </a:lnTo>
                    <a:lnTo>
                      <a:pt x="658" y="569"/>
                    </a:lnTo>
                    <a:lnTo>
                      <a:pt x="666" y="563"/>
                    </a:lnTo>
                    <a:lnTo>
                      <a:pt x="671" y="556"/>
                    </a:lnTo>
                    <a:lnTo>
                      <a:pt x="677" y="548"/>
                    </a:lnTo>
                    <a:lnTo>
                      <a:pt x="685" y="540"/>
                    </a:lnTo>
                    <a:lnTo>
                      <a:pt x="690" y="533"/>
                    </a:lnTo>
                    <a:lnTo>
                      <a:pt x="696" y="525"/>
                    </a:lnTo>
                    <a:lnTo>
                      <a:pt x="702" y="516"/>
                    </a:lnTo>
                    <a:lnTo>
                      <a:pt x="707" y="508"/>
                    </a:lnTo>
                    <a:lnTo>
                      <a:pt x="713" y="501"/>
                    </a:lnTo>
                    <a:lnTo>
                      <a:pt x="715" y="489"/>
                    </a:lnTo>
                    <a:lnTo>
                      <a:pt x="721" y="480"/>
                    </a:lnTo>
                    <a:lnTo>
                      <a:pt x="725" y="472"/>
                    </a:lnTo>
                    <a:lnTo>
                      <a:pt x="730" y="462"/>
                    </a:lnTo>
                    <a:lnTo>
                      <a:pt x="734" y="451"/>
                    </a:lnTo>
                    <a:lnTo>
                      <a:pt x="740" y="442"/>
                    </a:lnTo>
                    <a:lnTo>
                      <a:pt x="744" y="430"/>
                    </a:lnTo>
                    <a:lnTo>
                      <a:pt x="747" y="421"/>
                    </a:lnTo>
                    <a:lnTo>
                      <a:pt x="749" y="411"/>
                    </a:lnTo>
                    <a:lnTo>
                      <a:pt x="753" y="400"/>
                    </a:lnTo>
                    <a:lnTo>
                      <a:pt x="757" y="390"/>
                    </a:lnTo>
                    <a:lnTo>
                      <a:pt x="761" y="379"/>
                    </a:lnTo>
                    <a:lnTo>
                      <a:pt x="765" y="367"/>
                    </a:lnTo>
                    <a:lnTo>
                      <a:pt x="768" y="358"/>
                    </a:lnTo>
                    <a:lnTo>
                      <a:pt x="770" y="346"/>
                    </a:lnTo>
                    <a:lnTo>
                      <a:pt x="774" y="335"/>
                    </a:lnTo>
                    <a:lnTo>
                      <a:pt x="776" y="324"/>
                    </a:lnTo>
                    <a:lnTo>
                      <a:pt x="778" y="312"/>
                    </a:lnTo>
                    <a:lnTo>
                      <a:pt x="780" y="301"/>
                    </a:lnTo>
                    <a:lnTo>
                      <a:pt x="784" y="289"/>
                    </a:lnTo>
                    <a:lnTo>
                      <a:pt x="785" y="278"/>
                    </a:lnTo>
                    <a:lnTo>
                      <a:pt x="787" y="267"/>
                    </a:lnTo>
                    <a:lnTo>
                      <a:pt x="789" y="255"/>
                    </a:lnTo>
                    <a:lnTo>
                      <a:pt x="793" y="246"/>
                    </a:lnTo>
                    <a:lnTo>
                      <a:pt x="793" y="232"/>
                    </a:lnTo>
                    <a:lnTo>
                      <a:pt x="797" y="221"/>
                    </a:lnTo>
                    <a:lnTo>
                      <a:pt x="797" y="211"/>
                    </a:lnTo>
                    <a:lnTo>
                      <a:pt x="799" y="200"/>
                    </a:lnTo>
                    <a:lnTo>
                      <a:pt x="801" y="189"/>
                    </a:lnTo>
                    <a:lnTo>
                      <a:pt x="803" y="177"/>
                    </a:lnTo>
                    <a:lnTo>
                      <a:pt x="804" y="166"/>
                    </a:lnTo>
                    <a:lnTo>
                      <a:pt x="806" y="156"/>
                    </a:lnTo>
                    <a:lnTo>
                      <a:pt x="806" y="145"/>
                    </a:lnTo>
                    <a:lnTo>
                      <a:pt x="808" y="135"/>
                    </a:lnTo>
                    <a:lnTo>
                      <a:pt x="808" y="124"/>
                    </a:lnTo>
                    <a:lnTo>
                      <a:pt x="810" y="113"/>
                    </a:lnTo>
                    <a:lnTo>
                      <a:pt x="812" y="103"/>
                    </a:lnTo>
                    <a:lnTo>
                      <a:pt x="812" y="92"/>
                    </a:lnTo>
                    <a:lnTo>
                      <a:pt x="814" y="82"/>
                    </a:lnTo>
                    <a:lnTo>
                      <a:pt x="816" y="73"/>
                    </a:lnTo>
                    <a:lnTo>
                      <a:pt x="816" y="61"/>
                    </a:lnTo>
                    <a:lnTo>
                      <a:pt x="818" y="54"/>
                    </a:lnTo>
                    <a:lnTo>
                      <a:pt x="818" y="42"/>
                    </a:lnTo>
                    <a:lnTo>
                      <a:pt x="820" y="35"/>
                    </a:lnTo>
                    <a:lnTo>
                      <a:pt x="820" y="25"/>
                    </a:lnTo>
                    <a:lnTo>
                      <a:pt x="822" y="18"/>
                    </a:lnTo>
                    <a:lnTo>
                      <a:pt x="822" y="8"/>
                    </a:lnTo>
                    <a:lnTo>
                      <a:pt x="823" y="0"/>
                    </a:lnTo>
                    <a:lnTo>
                      <a:pt x="875" y="52"/>
                    </a:lnTo>
                    <a:close/>
                  </a:path>
                </a:pathLst>
              </a:custGeom>
              <a:solidFill>
                <a:srgbClr val="000000"/>
              </a:solidFill>
              <a:ln w="9525">
                <a:noFill/>
                <a:round/>
                <a:headEnd/>
                <a:tailEnd/>
              </a:ln>
            </p:spPr>
            <p:txBody>
              <a:bodyPr/>
              <a:lstStyle/>
              <a:p>
                <a:endParaRPr lang="en-US"/>
              </a:p>
            </p:txBody>
          </p:sp>
          <p:sp>
            <p:nvSpPr>
              <p:cNvPr id="10292" name="Freeform 289"/>
              <p:cNvSpPr>
                <a:spLocks/>
              </p:cNvSpPr>
              <p:nvPr/>
            </p:nvSpPr>
            <p:spPr bwMode="auto">
              <a:xfrm>
                <a:off x="1969" y="2525"/>
                <a:ext cx="294" cy="228"/>
              </a:xfrm>
              <a:custGeom>
                <a:avLst/>
                <a:gdLst>
                  <a:gd name="T0" fmla="*/ 291 w 587"/>
                  <a:gd name="T1" fmla="*/ 12 h 457"/>
                  <a:gd name="T2" fmla="*/ 292 w 587"/>
                  <a:gd name="T3" fmla="*/ 22 h 457"/>
                  <a:gd name="T4" fmla="*/ 293 w 587"/>
                  <a:gd name="T5" fmla="*/ 33 h 457"/>
                  <a:gd name="T6" fmla="*/ 293 w 587"/>
                  <a:gd name="T7" fmla="*/ 44 h 457"/>
                  <a:gd name="T8" fmla="*/ 294 w 587"/>
                  <a:gd name="T9" fmla="*/ 55 h 457"/>
                  <a:gd name="T10" fmla="*/ 293 w 587"/>
                  <a:gd name="T11" fmla="*/ 66 h 457"/>
                  <a:gd name="T12" fmla="*/ 292 w 587"/>
                  <a:gd name="T13" fmla="*/ 79 h 457"/>
                  <a:gd name="T14" fmla="*/ 291 w 587"/>
                  <a:gd name="T15" fmla="*/ 90 h 457"/>
                  <a:gd name="T16" fmla="*/ 289 w 587"/>
                  <a:gd name="T17" fmla="*/ 103 h 457"/>
                  <a:gd name="T18" fmla="*/ 287 w 587"/>
                  <a:gd name="T19" fmla="*/ 114 h 457"/>
                  <a:gd name="T20" fmla="*/ 286 w 587"/>
                  <a:gd name="T21" fmla="*/ 125 h 457"/>
                  <a:gd name="T22" fmla="*/ 283 w 587"/>
                  <a:gd name="T23" fmla="*/ 136 h 457"/>
                  <a:gd name="T24" fmla="*/ 280 w 587"/>
                  <a:gd name="T25" fmla="*/ 147 h 457"/>
                  <a:gd name="T26" fmla="*/ 276 w 587"/>
                  <a:gd name="T27" fmla="*/ 158 h 457"/>
                  <a:gd name="T28" fmla="*/ 272 w 587"/>
                  <a:gd name="T29" fmla="*/ 168 h 457"/>
                  <a:gd name="T30" fmla="*/ 268 w 587"/>
                  <a:gd name="T31" fmla="*/ 178 h 457"/>
                  <a:gd name="T32" fmla="*/ 263 w 587"/>
                  <a:gd name="T33" fmla="*/ 187 h 457"/>
                  <a:gd name="T34" fmla="*/ 258 w 587"/>
                  <a:gd name="T35" fmla="*/ 195 h 457"/>
                  <a:gd name="T36" fmla="*/ 253 w 587"/>
                  <a:gd name="T37" fmla="*/ 202 h 457"/>
                  <a:gd name="T38" fmla="*/ 241 w 587"/>
                  <a:gd name="T39" fmla="*/ 215 h 457"/>
                  <a:gd name="T40" fmla="*/ 231 w 587"/>
                  <a:gd name="T41" fmla="*/ 220 h 457"/>
                  <a:gd name="T42" fmla="*/ 221 w 587"/>
                  <a:gd name="T43" fmla="*/ 223 h 457"/>
                  <a:gd name="T44" fmla="*/ 211 w 587"/>
                  <a:gd name="T45" fmla="*/ 226 h 457"/>
                  <a:gd name="T46" fmla="*/ 200 w 587"/>
                  <a:gd name="T47" fmla="*/ 227 h 457"/>
                  <a:gd name="T48" fmla="*/ 188 w 587"/>
                  <a:gd name="T49" fmla="*/ 227 h 457"/>
                  <a:gd name="T50" fmla="*/ 175 w 587"/>
                  <a:gd name="T51" fmla="*/ 227 h 457"/>
                  <a:gd name="T52" fmla="*/ 162 w 587"/>
                  <a:gd name="T53" fmla="*/ 226 h 457"/>
                  <a:gd name="T54" fmla="*/ 148 w 587"/>
                  <a:gd name="T55" fmla="*/ 224 h 457"/>
                  <a:gd name="T56" fmla="*/ 134 w 587"/>
                  <a:gd name="T57" fmla="*/ 221 h 457"/>
                  <a:gd name="T58" fmla="*/ 120 w 587"/>
                  <a:gd name="T59" fmla="*/ 219 h 457"/>
                  <a:gd name="T60" fmla="*/ 107 w 587"/>
                  <a:gd name="T61" fmla="*/ 216 h 457"/>
                  <a:gd name="T62" fmla="*/ 92 w 587"/>
                  <a:gd name="T63" fmla="*/ 212 h 457"/>
                  <a:gd name="T64" fmla="*/ 79 w 587"/>
                  <a:gd name="T65" fmla="*/ 207 h 457"/>
                  <a:gd name="T66" fmla="*/ 66 w 587"/>
                  <a:gd name="T67" fmla="*/ 203 h 457"/>
                  <a:gd name="T68" fmla="*/ 54 w 587"/>
                  <a:gd name="T69" fmla="*/ 199 h 457"/>
                  <a:gd name="T70" fmla="*/ 42 w 587"/>
                  <a:gd name="T71" fmla="*/ 194 h 457"/>
                  <a:gd name="T72" fmla="*/ 32 w 587"/>
                  <a:gd name="T73" fmla="*/ 190 h 457"/>
                  <a:gd name="T74" fmla="*/ 22 w 587"/>
                  <a:gd name="T75" fmla="*/ 185 h 457"/>
                  <a:gd name="T76" fmla="*/ 15 w 587"/>
                  <a:gd name="T77" fmla="*/ 181 h 457"/>
                  <a:gd name="T78" fmla="*/ 7 w 587"/>
                  <a:gd name="T79" fmla="*/ 177 h 457"/>
                  <a:gd name="T80" fmla="*/ 0 w 587"/>
                  <a:gd name="T81" fmla="*/ 170 h 457"/>
                  <a:gd name="T82" fmla="*/ 240 w 587"/>
                  <a:gd name="T83" fmla="*/ 198 h 457"/>
                  <a:gd name="T84" fmla="*/ 247 w 587"/>
                  <a:gd name="T85" fmla="*/ 187 h 457"/>
                  <a:gd name="T86" fmla="*/ 253 w 587"/>
                  <a:gd name="T87" fmla="*/ 174 h 457"/>
                  <a:gd name="T88" fmla="*/ 257 w 587"/>
                  <a:gd name="T89" fmla="*/ 163 h 457"/>
                  <a:gd name="T90" fmla="*/ 260 w 587"/>
                  <a:gd name="T91" fmla="*/ 156 h 457"/>
                  <a:gd name="T92" fmla="*/ 263 w 587"/>
                  <a:gd name="T93" fmla="*/ 147 h 457"/>
                  <a:gd name="T94" fmla="*/ 265 w 587"/>
                  <a:gd name="T95" fmla="*/ 138 h 457"/>
                  <a:gd name="T96" fmla="*/ 266 w 587"/>
                  <a:gd name="T97" fmla="*/ 128 h 457"/>
                  <a:gd name="T98" fmla="*/ 268 w 587"/>
                  <a:gd name="T99" fmla="*/ 119 h 457"/>
                  <a:gd name="T100" fmla="*/ 270 w 587"/>
                  <a:gd name="T101" fmla="*/ 108 h 457"/>
                  <a:gd name="T102" fmla="*/ 272 w 587"/>
                  <a:gd name="T103" fmla="*/ 98 h 457"/>
                  <a:gd name="T104" fmla="*/ 273 w 587"/>
                  <a:gd name="T105" fmla="*/ 86 h 457"/>
                  <a:gd name="T106" fmla="*/ 274 w 587"/>
                  <a:gd name="T107" fmla="*/ 76 h 457"/>
                  <a:gd name="T108" fmla="*/ 276 w 587"/>
                  <a:gd name="T109" fmla="*/ 65 h 457"/>
                  <a:gd name="T110" fmla="*/ 277 w 587"/>
                  <a:gd name="T111" fmla="*/ 52 h 457"/>
                  <a:gd name="T112" fmla="*/ 278 w 587"/>
                  <a:gd name="T113" fmla="*/ 41 h 457"/>
                  <a:gd name="T114" fmla="*/ 279 w 587"/>
                  <a:gd name="T115" fmla="*/ 28 h 457"/>
                  <a:gd name="T116" fmla="*/ 281 w 587"/>
                  <a:gd name="T117" fmla="*/ 16 h 457"/>
                  <a:gd name="T118" fmla="*/ 282 w 587"/>
                  <a:gd name="T119" fmla="*/ 4 h 457"/>
                  <a:gd name="T120" fmla="*/ 290 w 587"/>
                  <a:gd name="T121" fmla="*/ 7 h 4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87"/>
                  <a:gd name="T184" fmla="*/ 0 h 457"/>
                  <a:gd name="T185" fmla="*/ 587 w 587"/>
                  <a:gd name="T186" fmla="*/ 457 h 4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87" h="457">
                    <a:moveTo>
                      <a:pt x="580" y="14"/>
                    </a:moveTo>
                    <a:lnTo>
                      <a:pt x="580" y="17"/>
                    </a:lnTo>
                    <a:lnTo>
                      <a:pt x="582" y="25"/>
                    </a:lnTo>
                    <a:lnTo>
                      <a:pt x="582" y="31"/>
                    </a:lnTo>
                    <a:lnTo>
                      <a:pt x="584" y="38"/>
                    </a:lnTo>
                    <a:lnTo>
                      <a:pt x="584" y="44"/>
                    </a:lnTo>
                    <a:lnTo>
                      <a:pt x="584" y="52"/>
                    </a:lnTo>
                    <a:lnTo>
                      <a:pt x="586" y="57"/>
                    </a:lnTo>
                    <a:lnTo>
                      <a:pt x="586" y="67"/>
                    </a:lnTo>
                    <a:lnTo>
                      <a:pt x="586" y="73"/>
                    </a:lnTo>
                    <a:lnTo>
                      <a:pt x="586" y="80"/>
                    </a:lnTo>
                    <a:lnTo>
                      <a:pt x="586" y="88"/>
                    </a:lnTo>
                    <a:lnTo>
                      <a:pt x="587" y="95"/>
                    </a:lnTo>
                    <a:lnTo>
                      <a:pt x="587" y="103"/>
                    </a:lnTo>
                    <a:lnTo>
                      <a:pt x="587" y="111"/>
                    </a:lnTo>
                    <a:lnTo>
                      <a:pt x="587" y="118"/>
                    </a:lnTo>
                    <a:lnTo>
                      <a:pt x="587" y="126"/>
                    </a:lnTo>
                    <a:lnTo>
                      <a:pt x="586" y="133"/>
                    </a:lnTo>
                    <a:lnTo>
                      <a:pt x="586" y="141"/>
                    </a:lnTo>
                    <a:lnTo>
                      <a:pt x="584" y="149"/>
                    </a:lnTo>
                    <a:lnTo>
                      <a:pt x="584" y="158"/>
                    </a:lnTo>
                    <a:lnTo>
                      <a:pt x="584" y="164"/>
                    </a:lnTo>
                    <a:lnTo>
                      <a:pt x="582" y="173"/>
                    </a:lnTo>
                    <a:lnTo>
                      <a:pt x="582" y="181"/>
                    </a:lnTo>
                    <a:lnTo>
                      <a:pt x="582" y="189"/>
                    </a:lnTo>
                    <a:lnTo>
                      <a:pt x="580" y="196"/>
                    </a:lnTo>
                    <a:lnTo>
                      <a:pt x="578" y="206"/>
                    </a:lnTo>
                    <a:lnTo>
                      <a:pt x="578" y="211"/>
                    </a:lnTo>
                    <a:lnTo>
                      <a:pt x="578" y="221"/>
                    </a:lnTo>
                    <a:lnTo>
                      <a:pt x="574" y="229"/>
                    </a:lnTo>
                    <a:lnTo>
                      <a:pt x="574" y="236"/>
                    </a:lnTo>
                    <a:lnTo>
                      <a:pt x="572" y="244"/>
                    </a:lnTo>
                    <a:lnTo>
                      <a:pt x="572" y="251"/>
                    </a:lnTo>
                    <a:lnTo>
                      <a:pt x="568" y="259"/>
                    </a:lnTo>
                    <a:lnTo>
                      <a:pt x="567" y="267"/>
                    </a:lnTo>
                    <a:lnTo>
                      <a:pt x="565" y="272"/>
                    </a:lnTo>
                    <a:lnTo>
                      <a:pt x="563" y="282"/>
                    </a:lnTo>
                    <a:lnTo>
                      <a:pt x="561" y="287"/>
                    </a:lnTo>
                    <a:lnTo>
                      <a:pt x="559" y="295"/>
                    </a:lnTo>
                    <a:lnTo>
                      <a:pt x="557" y="303"/>
                    </a:lnTo>
                    <a:lnTo>
                      <a:pt x="555" y="310"/>
                    </a:lnTo>
                    <a:lnTo>
                      <a:pt x="551" y="316"/>
                    </a:lnTo>
                    <a:lnTo>
                      <a:pt x="549" y="324"/>
                    </a:lnTo>
                    <a:lnTo>
                      <a:pt x="548" y="329"/>
                    </a:lnTo>
                    <a:lnTo>
                      <a:pt x="544" y="337"/>
                    </a:lnTo>
                    <a:lnTo>
                      <a:pt x="542" y="343"/>
                    </a:lnTo>
                    <a:lnTo>
                      <a:pt x="538" y="350"/>
                    </a:lnTo>
                    <a:lnTo>
                      <a:pt x="536" y="356"/>
                    </a:lnTo>
                    <a:lnTo>
                      <a:pt x="532" y="364"/>
                    </a:lnTo>
                    <a:lnTo>
                      <a:pt x="529" y="369"/>
                    </a:lnTo>
                    <a:lnTo>
                      <a:pt x="525" y="375"/>
                    </a:lnTo>
                    <a:lnTo>
                      <a:pt x="523" y="381"/>
                    </a:lnTo>
                    <a:lnTo>
                      <a:pt x="519" y="384"/>
                    </a:lnTo>
                    <a:lnTo>
                      <a:pt x="515" y="390"/>
                    </a:lnTo>
                    <a:lnTo>
                      <a:pt x="511" y="396"/>
                    </a:lnTo>
                    <a:lnTo>
                      <a:pt x="508" y="400"/>
                    </a:lnTo>
                    <a:lnTo>
                      <a:pt x="506" y="405"/>
                    </a:lnTo>
                    <a:lnTo>
                      <a:pt x="496" y="413"/>
                    </a:lnTo>
                    <a:lnTo>
                      <a:pt x="489" y="422"/>
                    </a:lnTo>
                    <a:lnTo>
                      <a:pt x="481" y="430"/>
                    </a:lnTo>
                    <a:lnTo>
                      <a:pt x="473" y="438"/>
                    </a:lnTo>
                    <a:lnTo>
                      <a:pt x="468" y="438"/>
                    </a:lnTo>
                    <a:lnTo>
                      <a:pt x="462" y="441"/>
                    </a:lnTo>
                    <a:lnTo>
                      <a:pt x="454" y="443"/>
                    </a:lnTo>
                    <a:lnTo>
                      <a:pt x="449" y="445"/>
                    </a:lnTo>
                    <a:lnTo>
                      <a:pt x="441" y="447"/>
                    </a:lnTo>
                    <a:lnTo>
                      <a:pt x="435" y="449"/>
                    </a:lnTo>
                    <a:lnTo>
                      <a:pt x="430" y="451"/>
                    </a:lnTo>
                    <a:lnTo>
                      <a:pt x="422" y="453"/>
                    </a:lnTo>
                    <a:lnTo>
                      <a:pt x="414" y="453"/>
                    </a:lnTo>
                    <a:lnTo>
                      <a:pt x="407" y="455"/>
                    </a:lnTo>
                    <a:lnTo>
                      <a:pt x="399" y="455"/>
                    </a:lnTo>
                    <a:lnTo>
                      <a:pt x="392" y="455"/>
                    </a:lnTo>
                    <a:lnTo>
                      <a:pt x="384" y="455"/>
                    </a:lnTo>
                    <a:lnTo>
                      <a:pt x="376" y="455"/>
                    </a:lnTo>
                    <a:lnTo>
                      <a:pt x="367" y="455"/>
                    </a:lnTo>
                    <a:lnTo>
                      <a:pt x="359" y="457"/>
                    </a:lnTo>
                    <a:lnTo>
                      <a:pt x="350" y="455"/>
                    </a:lnTo>
                    <a:lnTo>
                      <a:pt x="340" y="455"/>
                    </a:lnTo>
                    <a:lnTo>
                      <a:pt x="333" y="453"/>
                    </a:lnTo>
                    <a:lnTo>
                      <a:pt x="323" y="453"/>
                    </a:lnTo>
                    <a:lnTo>
                      <a:pt x="314" y="451"/>
                    </a:lnTo>
                    <a:lnTo>
                      <a:pt x="304" y="451"/>
                    </a:lnTo>
                    <a:lnTo>
                      <a:pt x="295" y="449"/>
                    </a:lnTo>
                    <a:lnTo>
                      <a:pt x="287" y="447"/>
                    </a:lnTo>
                    <a:lnTo>
                      <a:pt x="278" y="445"/>
                    </a:lnTo>
                    <a:lnTo>
                      <a:pt x="268" y="443"/>
                    </a:lnTo>
                    <a:lnTo>
                      <a:pt x="259" y="441"/>
                    </a:lnTo>
                    <a:lnTo>
                      <a:pt x="249" y="440"/>
                    </a:lnTo>
                    <a:lnTo>
                      <a:pt x="240" y="438"/>
                    </a:lnTo>
                    <a:lnTo>
                      <a:pt x="230" y="436"/>
                    </a:lnTo>
                    <a:lnTo>
                      <a:pt x="221" y="434"/>
                    </a:lnTo>
                    <a:lnTo>
                      <a:pt x="213" y="432"/>
                    </a:lnTo>
                    <a:lnTo>
                      <a:pt x="202" y="430"/>
                    </a:lnTo>
                    <a:lnTo>
                      <a:pt x="194" y="426"/>
                    </a:lnTo>
                    <a:lnTo>
                      <a:pt x="184" y="424"/>
                    </a:lnTo>
                    <a:lnTo>
                      <a:pt x="175" y="421"/>
                    </a:lnTo>
                    <a:lnTo>
                      <a:pt x="165" y="419"/>
                    </a:lnTo>
                    <a:lnTo>
                      <a:pt x="158" y="415"/>
                    </a:lnTo>
                    <a:lnTo>
                      <a:pt x="148" y="413"/>
                    </a:lnTo>
                    <a:lnTo>
                      <a:pt x="141" y="409"/>
                    </a:lnTo>
                    <a:lnTo>
                      <a:pt x="131" y="407"/>
                    </a:lnTo>
                    <a:lnTo>
                      <a:pt x="124" y="403"/>
                    </a:lnTo>
                    <a:lnTo>
                      <a:pt x="116" y="402"/>
                    </a:lnTo>
                    <a:lnTo>
                      <a:pt x="108" y="398"/>
                    </a:lnTo>
                    <a:lnTo>
                      <a:pt x="99" y="394"/>
                    </a:lnTo>
                    <a:lnTo>
                      <a:pt x="91" y="392"/>
                    </a:lnTo>
                    <a:lnTo>
                      <a:pt x="84" y="388"/>
                    </a:lnTo>
                    <a:lnTo>
                      <a:pt x="78" y="386"/>
                    </a:lnTo>
                    <a:lnTo>
                      <a:pt x="68" y="383"/>
                    </a:lnTo>
                    <a:lnTo>
                      <a:pt x="63" y="381"/>
                    </a:lnTo>
                    <a:lnTo>
                      <a:pt x="55" y="377"/>
                    </a:lnTo>
                    <a:lnTo>
                      <a:pt x="49" y="373"/>
                    </a:lnTo>
                    <a:lnTo>
                      <a:pt x="44" y="371"/>
                    </a:lnTo>
                    <a:lnTo>
                      <a:pt x="38" y="367"/>
                    </a:lnTo>
                    <a:lnTo>
                      <a:pt x="34" y="365"/>
                    </a:lnTo>
                    <a:lnTo>
                      <a:pt x="29" y="362"/>
                    </a:lnTo>
                    <a:lnTo>
                      <a:pt x="23" y="360"/>
                    </a:lnTo>
                    <a:lnTo>
                      <a:pt x="19" y="356"/>
                    </a:lnTo>
                    <a:lnTo>
                      <a:pt x="13" y="354"/>
                    </a:lnTo>
                    <a:lnTo>
                      <a:pt x="9" y="352"/>
                    </a:lnTo>
                    <a:lnTo>
                      <a:pt x="4" y="346"/>
                    </a:lnTo>
                    <a:lnTo>
                      <a:pt x="0" y="341"/>
                    </a:lnTo>
                    <a:lnTo>
                      <a:pt x="25" y="348"/>
                    </a:lnTo>
                    <a:lnTo>
                      <a:pt x="473" y="403"/>
                    </a:lnTo>
                    <a:lnTo>
                      <a:pt x="479" y="396"/>
                    </a:lnTo>
                    <a:lnTo>
                      <a:pt x="485" y="390"/>
                    </a:lnTo>
                    <a:lnTo>
                      <a:pt x="489" y="383"/>
                    </a:lnTo>
                    <a:lnTo>
                      <a:pt x="494" y="375"/>
                    </a:lnTo>
                    <a:lnTo>
                      <a:pt x="496" y="365"/>
                    </a:lnTo>
                    <a:lnTo>
                      <a:pt x="502" y="358"/>
                    </a:lnTo>
                    <a:lnTo>
                      <a:pt x="506" y="348"/>
                    </a:lnTo>
                    <a:lnTo>
                      <a:pt x="511" y="339"/>
                    </a:lnTo>
                    <a:lnTo>
                      <a:pt x="511" y="333"/>
                    </a:lnTo>
                    <a:lnTo>
                      <a:pt x="513" y="327"/>
                    </a:lnTo>
                    <a:lnTo>
                      <a:pt x="515" y="324"/>
                    </a:lnTo>
                    <a:lnTo>
                      <a:pt x="517" y="318"/>
                    </a:lnTo>
                    <a:lnTo>
                      <a:pt x="519" y="312"/>
                    </a:lnTo>
                    <a:lnTo>
                      <a:pt x="521" y="306"/>
                    </a:lnTo>
                    <a:lnTo>
                      <a:pt x="523" y="301"/>
                    </a:lnTo>
                    <a:lnTo>
                      <a:pt x="525" y="295"/>
                    </a:lnTo>
                    <a:lnTo>
                      <a:pt x="525" y="289"/>
                    </a:lnTo>
                    <a:lnTo>
                      <a:pt x="527" y="282"/>
                    </a:lnTo>
                    <a:lnTo>
                      <a:pt x="529" y="276"/>
                    </a:lnTo>
                    <a:lnTo>
                      <a:pt x="530" y="270"/>
                    </a:lnTo>
                    <a:lnTo>
                      <a:pt x="530" y="265"/>
                    </a:lnTo>
                    <a:lnTo>
                      <a:pt x="532" y="257"/>
                    </a:lnTo>
                    <a:lnTo>
                      <a:pt x="534" y="251"/>
                    </a:lnTo>
                    <a:lnTo>
                      <a:pt x="536" y="246"/>
                    </a:lnTo>
                    <a:lnTo>
                      <a:pt x="536" y="238"/>
                    </a:lnTo>
                    <a:lnTo>
                      <a:pt x="538" y="230"/>
                    </a:lnTo>
                    <a:lnTo>
                      <a:pt x="538" y="223"/>
                    </a:lnTo>
                    <a:lnTo>
                      <a:pt x="540" y="217"/>
                    </a:lnTo>
                    <a:lnTo>
                      <a:pt x="542" y="210"/>
                    </a:lnTo>
                    <a:lnTo>
                      <a:pt x="542" y="204"/>
                    </a:lnTo>
                    <a:lnTo>
                      <a:pt x="544" y="196"/>
                    </a:lnTo>
                    <a:lnTo>
                      <a:pt x="546" y="189"/>
                    </a:lnTo>
                    <a:lnTo>
                      <a:pt x="546" y="181"/>
                    </a:lnTo>
                    <a:lnTo>
                      <a:pt x="546" y="173"/>
                    </a:lnTo>
                    <a:lnTo>
                      <a:pt x="548" y="166"/>
                    </a:lnTo>
                    <a:lnTo>
                      <a:pt x="548" y="158"/>
                    </a:lnTo>
                    <a:lnTo>
                      <a:pt x="548" y="152"/>
                    </a:lnTo>
                    <a:lnTo>
                      <a:pt x="549" y="145"/>
                    </a:lnTo>
                    <a:lnTo>
                      <a:pt x="551" y="137"/>
                    </a:lnTo>
                    <a:lnTo>
                      <a:pt x="551" y="130"/>
                    </a:lnTo>
                    <a:lnTo>
                      <a:pt x="551" y="122"/>
                    </a:lnTo>
                    <a:lnTo>
                      <a:pt x="553" y="113"/>
                    </a:lnTo>
                    <a:lnTo>
                      <a:pt x="553" y="105"/>
                    </a:lnTo>
                    <a:lnTo>
                      <a:pt x="555" y="97"/>
                    </a:lnTo>
                    <a:lnTo>
                      <a:pt x="555" y="90"/>
                    </a:lnTo>
                    <a:lnTo>
                      <a:pt x="555" y="82"/>
                    </a:lnTo>
                    <a:lnTo>
                      <a:pt x="557" y="73"/>
                    </a:lnTo>
                    <a:lnTo>
                      <a:pt x="557" y="67"/>
                    </a:lnTo>
                    <a:lnTo>
                      <a:pt x="557" y="57"/>
                    </a:lnTo>
                    <a:lnTo>
                      <a:pt x="559" y="50"/>
                    </a:lnTo>
                    <a:lnTo>
                      <a:pt x="559" y="40"/>
                    </a:lnTo>
                    <a:lnTo>
                      <a:pt x="561" y="33"/>
                    </a:lnTo>
                    <a:lnTo>
                      <a:pt x="561" y="25"/>
                    </a:lnTo>
                    <a:lnTo>
                      <a:pt x="563" y="17"/>
                    </a:lnTo>
                    <a:lnTo>
                      <a:pt x="563" y="8"/>
                    </a:lnTo>
                    <a:lnTo>
                      <a:pt x="565" y="0"/>
                    </a:lnTo>
                    <a:lnTo>
                      <a:pt x="580" y="14"/>
                    </a:lnTo>
                    <a:close/>
                  </a:path>
                </a:pathLst>
              </a:custGeom>
              <a:solidFill>
                <a:srgbClr val="000000"/>
              </a:solidFill>
              <a:ln w="9525">
                <a:noFill/>
                <a:round/>
                <a:headEnd/>
                <a:tailEnd/>
              </a:ln>
            </p:spPr>
            <p:txBody>
              <a:bodyPr/>
              <a:lstStyle/>
              <a:p>
                <a:endParaRPr lang="en-US"/>
              </a:p>
            </p:txBody>
          </p:sp>
          <p:sp>
            <p:nvSpPr>
              <p:cNvPr id="10293" name="Freeform 290"/>
              <p:cNvSpPr>
                <a:spLocks/>
              </p:cNvSpPr>
              <p:nvPr/>
            </p:nvSpPr>
            <p:spPr bwMode="auto">
              <a:xfrm>
                <a:off x="1861" y="2747"/>
                <a:ext cx="123" cy="118"/>
              </a:xfrm>
              <a:custGeom>
                <a:avLst/>
                <a:gdLst>
                  <a:gd name="T0" fmla="*/ 34 w 246"/>
                  <a:gd name="T1" fmla="*/ 11 h 236"/>
                  <a:gd name="T2" fmla="*/ 31 w 246"/>
                  <a:gd name="T3" fmla="*/ 17 h 236"/>
                  <a:gd name="T4" fmla="*/ 31 w 246"/>
                  <a:gd name="T5" fmla="*/ 20 h 236"/>
                  <a:gd name="T6" fmla="*/ 31 w 246"/>
                  <a:gd name="T7" fmla="*/ 26 h 236"/>
                  <a:gd name="T8" fmla="*/ 29 w 246"/>
                  <a:gd name="T9" fmla="*/ 33 h 236"/>
                  <a:gd name="T10" fmla="*/ 28 w 246"/>
                  <a:gd name="T11" fmla="*/ 39 h 236"/>
                  <a:gd name="T12" fmla="*/ 27 w 246"/>
                  <a:gd name="T13" fmla="*/ 47 h 236"/>
                  <a:gd name="T14" fmla="*/ 26 w 246"/>
                  <a:gd name="T15" fmla="*/ 55 h 236"/>
                  <a:gd name="T16" fmla="*/ 24 w 246"/>
                  <a:gd name="T17" fmla="*/ 61 h 236"/>
                  <a:gd name="T18" fmla="*/ 23 w 246"/>
                  <a:gd name="T19" fmla="*/ 69 h 236"/>
                  <a:gd name="T20" fmla="*/ 21 w 246"/>
                  <a:gd name="T21" fmla="*/ 76 h 236"/>
                  <a:gd name="T22" fmla="*/ 20 w 246"/>
                  <a:gd name="T23" fmla="*/ 82 h 236"/>
                  <a:gd name="T24" fmla="*/ 19 w 246"/>
                  <a:gd name="T25" fmla="*/ 87 h 236"/>
                  <a:gd name="T26" fmla="*/ 18 w 246"/>
                  <a:gd name="T27" fmla="*/ 92 h 236"/>
                  <a:gd name="T28" fmla="*/ 17 w 246"/>
                  <a:gd name="T29" fmla="*/ 97 h 236"/>
                  <a:gd name="T30" fmla="*/ 24 w 246"/>
                  <a:gd name="T31" fmla="*/ 96 h 236"/>
                  <a:gd name="T32" fmla="*/ 31 w 246"/>
                  <a:gd name="T33" fmla="*/ 95 h 236"/>
                  <a:gd name="T34" fmla="*/ 37 w 246"/>
                  <a:gd name="T35" fmla="*/ 94 h 236"/>
                  <a:gd name="T36" fmla="*/ 44 w 246"/>
                  <a:gd name="T37" fmla="*/ 93 h 236"/>
                  <a:gd name="T38" fmla="*/ 49 w 246"/>
                  <a:gd name="T39" fmla="*/ 90 h 236"/>
                  <a:gd name="T40" fmla="*/ 54 w 246"/>
                  <a:gd name="T41" fmla="*/ 88 h 236"/>
                  <a:gd name="T42" fmla="*/ 63 w 246"/>
                  <a:gd name="T43" fmla="*/ 81 h 236"/>
                  <a:gd name="T44" fmla="*/ 72 w 246"/>
                  <a:gd name="T45" fmla="*/ 73 h 236"/>
                  <a:gd name="T46" fmla="*/ 75 w 246"/>
                  <a:gd name="T47" fmla="*/ 68 h 236"/>
                  <a:gd name="T48" fmla="*/ 80 w 246"/>
                  <a:gd name="T49" fmla="*/ 62 h 236"/>
                  <a:gd name="T50" fmla="*/ 85 w 246"/>
                  <a:gd name="T51" fmla="*/ 56 h 236"/>
                  <a:gd name="T52" fmla="*/ 90 w 246"/>
                  <a:gd name="T53" fmla="*/ 49 h 236"/>
                  <a:gd name="T54" fmla="*/ 94 w 246"/>
                  <a:gd name="T55" fmla="*/ 40 h 236"/>
                  <a:gd name="T56" fmla="*/ 100 w 246"/>
                  <a:gd name="T57" fmla="*/ 33 h 236"/>
                  <a:gd name="T58" fmla="*/ 123 w 246"/>
                  <a:gd name="T59" fmla="*/ 45 h 236"/>
                  <a:gd name="T60" fmla="*/ 120 w 246"/>
                  <a:gd name="T61" fmla="*/ 54 h 236"/>
                  <a:gd name="T62" fmla="*/ 116 w 246"/>
                  <a:gd name="T63" fmla="*/ 63 h 236"/>
                  <a:gd name="T64" fmla="*/ 112 w 246"/>
                  <a:gd name="T65" fmla="*/ 71 h 236"/>
                  <a:gd name="T66" fmla="*/ 105 w 246"/>
                  <a:gd name="T67" fmla="*/ 79 h 236"/>
                  <a:gd name="T68" fmla="*/ 97 w 246"/>
                  <a:gd name="T69" fmla="*/ 86 h 236"/>
                  <a:gd name="T70" fmla="*/ 88 w 246"/>
                  <a:gd name="T71" fmla="*/ 93 h 236"/>
                  <a:gd name="T72" fmla="*/ 79 w 246"/>
                  <a:gd name="T73" fmla="*/ 98 h 236"/>
                  <a:gd name="T74" fmla="*/ 72 w 246"/>
                  <a:gd name="T75" fmla="*/ 102 h 236"/>
                  <a:gd name="T76" fmla="*/ 66 w 246"/>
                  <a:gd name="T77" fmla="*/ 104 h 236"/>
                  <a:gd name="T78" fmla="*/ 61 w 246"/>
                  <a:gd name="T79" fmla="*/ 107 h 236"/>
                  <a:gd name="T80" fmla="*/ 56 w 246"/>
                  <a:gd name="T81" fmla="*/ 109 h 236"/>
                  <a:gd name="T82" fmla="*/ 51 w 246"/>
                  <a:gd name="T83" fmla="*/ 111 h 236"/>
                  <a:gd name="T84" fmla="*/ 45 w 246"/>
                  <a:gd name="T85" fmla="*/ 112 h 236"/>
                  <a:gd name="T86" fmla="*/ 38 w 246"/>
                  <a:gd name="T87" fmla="*/ 114 h 236"/>
                  <a:gd name="T88" fmla="*/ 29 w 246"/>
                  <a:gd name="T89" fmla="*/ 116 h 236"/>
                  <a:gd name="T90" fmla="*/ 19 w 246"/>
                  <a:gd name="T91" fmla="*/ 118 h 236"/>
                  <a:gd name="T92" fmla="*/ 11 w 246"/>
                  <a:gd name="T93" fmla="*/ 118 h 236"/>
                  <a:gd name="T94" fmla="*/ 3 w 246"/>
                  <a:gd name="T95" fmla="*/ 118 h 236"/>
                  <a:gd name="T96" fmla="*/ 27 w 246"/>
                  <a:gd name="T97" fmla="*/ 0 h 2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6"/>
                  <a:gd name="T148" fmla="*/ 0 h 236"/>
                  <a:gd name="T149" fmla="*/ 246 w 246"/>
                  <a:gd name="T150" fmla="*/ 236 h 2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6" h="236">
                    <a:moveTo>
                      <a:pt x="53" y="0"/>
                    </a:moveTo>
                    <a:lnTo>
                      <a:pt x="67" y="21"/>
                    </a:lnTo>
                    <a:lnTo>
                      <a:pt x="67" y="25"/>
                    </a:lnTo>
                    <a:lnTo>
                      <a:pt x="63" y="33"/>
                    </a:lnTo>
                    <a:lnTo>
                      <a:pt x="63" y="36"/>
                    </a:lnTo>
                    <a:lnTo>
                      <a:pt x="63" y="40"/>
                    </a:lnTo>
                    <a:lnTo>
                      <a:pt x="61" y="46"/>
                    </a:lnTo>
                    <a:lnTo>
                      <a:pt x="61" y="52"/>
                    </a:lnTo>
                    <a:lnTo>
                      <a:pt x="59" y="57"/>
                    </a:lnTo>
                    <a:lnTo>
                      <a:pt x="57" y="65"/>
                    </a:lnTo>
                    <a:lnTo>
                      <a:pt x="55" y="71"/>
                    </a:lnTo>
                    <a:lnTo>
                      <a:pt x="55" y="78"/>
                    </a:lnTo>
                    <a:lnTo>
                      <a:pt x="53" y="86"/>
                    </a:lnTo>
                    <a:lnTo>
                      <a:pt x="53" y="93"/>
                    </a:lnTo>
                    <a:lnTo>
                      <a:pt x="52" y="101"/>
                    </a:lnTo>
                    <a:lnTo>
                      <a:pt x="52" y="109"/>
                    </a:lnTo>
                    <a:lnTo>
                      <a:pt x="50" y="114"/>
                    </a:lnTo>
                    <a:lnTo>
                      <a:pt x="48" y="122"/>
                    </a:lnTo>
                    <a:lnTo>
                      <a:pt x="46" y="130"/>
                    </a:lnTo>
                    <a:lnTo>
                      <a:pt x="46" y="137"/>
                    </a:lnTo>
                    <a:lnTo>
                      <a:pt x="44" y="143"/>
                    </a:lnTo>
                    <a:lnTo>
                      <a:pt x="42" y="151"/>
                    </a:lnTo>
                    <a:lnTo>
                      <a:pt x="40" y="156"/>
                    </a:lnTo>
                    <a:lnTo>
                      <a:pt x="40" y="164"/>
                    </a:lnTo>
                    <a:lnTo>
                      <a:pt x="38" y="168"/>
                    </a:lnTo>
                    <a:lnTo>
                      <a:pt x="38" y="173"/>
                    </a:lnTo>
                    <a:lnTo>
                      <a:pt x="36" y="179"/>
                    </a:lnTo>
                    <a:lnTo>
                      <a:pt x="36" y="183"/>
                    </a:lnTo>
                    <a:lnTo>
                      <a:pt x="34" y="190"/>
                    </a:lnTo>
                    <a:lnTo>
                      <a:pt x="34" y="194"/>
                    </a:lnTo>
                    <a:lnTo>
                      <a:pt x="40" y="192"/>
                    </a:lnTo>
                    <a:lnTo>
                      <a:pt x="48" y="192"/>
                    </a:lnTo>
                    <a:lnTo>
                      <a:pt x="55" y="190"/>
                    </a:lnTo>
                    <a:lnTo>
                      <a:pt x="63" y="190"/>
                    </a:lnTo>
                    <a:lnTo>
                      <a:pt x="69" y="189"/>
                    </a:lnTo>
                    <a:lnTo>
                      <a:pt x="74" y="187"/>
                    </a:lnTo>
                    <a:lnTo>
                      <a:pt x="80" y="185"/>
                    </a:lnTo>
                    <a:lnTo>
                      <a:pt x="88" y="185"/>
                    </a:lnTo>
                    <a:lnTo>
                      <a:pt x="92" y="181"/>
                    </a:lnTo>
                    <a:lnTo>
                      <a:pt x="97" y="179"/>
                    </a:lnTo>
                    <a:lnTo>
                      <a:pt x="101" y="177"/>
                    </a:lnTo>
                    <a:lnTo>
                      <a:pt x="107" y="175"/>
                    </a:lnTo>
                    <a:lnTo>
                      <a:pt x="116" y="168"/>
                    </a:lnTo>
                    <a:lnTo>
                      <a:pt x="126" y="162"/>
                    </a:lnTo>
                    <a:lnTo>
                      <a:pt x="135" y="154"/>
                    </a:lnTo>
                    <a:lnTo>
                      <a:pt x="143" y="145"/>
                    </a:lnTo>
                    <a:lnTo>
                      <a:pt x="147" y="139"/>
                    </a:lnTo>
                    <a:lnTo>
                      <a:pt x="150" y="135"/>
                    </a:lnTo>
                    <a:lnTo>
                      <a:pt x="156" y="130"/>
                    </a:lnTo>
                    <a:lnTo>
                      <a:pt x="160" y="124"/>
                    </a:lnTo>
                    <a:lnTo>
                      <a:pt x="164" y="116"/>
                    </a:lnTo>
                    <a:lnTo>
                      <a:pt x="169" y="111"/>
                    </a:lnTo>
                    <a:lnTo>
                      <a:pt x="173" y="103"/>
                    </a:lnTo>
                    <a:lnTo>
                      <a:pt x="179" y="97"/>
                    </a:lnTo>
                    <a:lnTo>
                      <a:pt x="183" y="88"/>
                    </a:lnTo>
                    <a:lnTo>
                      <a:pt x="188" y="80"/>
                    </a:lnTo>
                    <a:lnTo>
                      <a:pt x="194" y="73"/>
                    </a:lnTo>
                    <a:lnTo>
                      <a:pt x="200" y="65"/>
                    </a:lnTo>
                    <a:lnTo>
                      <a:pt x="246" y="80"/>
                    </a:lnTo>
                    <a:lnTo>
                      <a:pt x="246" y="90"/>
                    </a:lnTo>
                    <a:lnTo>
                      <a:pt x="244" y="99"/>
                    </a:lnTo>
                    <a:lnTo>
                      <a:pt x="240" y="107"/>
                    </a:lnTo>
                    <a:lnTo>
                      <a:pt x="238" y="116"/>
                    </a:lnTo>
                    <a:lnTo>
                      <a:pt x="232" y="126"/>
                    </a:lnTo>
                    <a:lnTo>
                      <a:pt x="226" y="133"/>
                    </a:lnTo>
                    <a:lnTo>
                      <a:pt x="223" y="141"/>
                    </a:lnTo>
                    <a:lnTo>
                      <a:pt x="217" y="151"/>
                    </a:lnTo>
                    <a:lnTo>
                      <a:pt x="209" y="158"/>
                    </a:lnTo>
                    <a:lnTo>
                      <a:pt x="202" y="164"/>
                    </a:lnTo>
                    <a:lnTo>
                      <a:pt x="194" y="171"/>
                    </a:lnTo>
                    <a:lnTo>
                      <a:pt x="185" y="179"/>
                    </a:lnTo>
                    <a:lnTo>
                      <a:pt x="175" y="185"/>
                    </a:lnTo>
                    <a:lnTo>
                      <a:pt x="168" y="190"/>
                    </a:lnTo>
                    <a:lnTo>
                      <a:pt x="158" y="196"/>
                    </a:lnTo>
                    <a:lnTo>
                      <a:pt x="149" y="202"/>
                    </a:lnTo>
                    <a:lnTo>
                      <a:pt x="143" y="204"/>
                    </a:lnTo>
                    <a:lnTo>
                      <a:pt x="137" y="206"/>
                    </a:lnTo>
                    <a:lnTo>
                      <a:pt x="131" y="208"/>
                    </a:lnTo>
                    <a:lnTo>
                      <a:pt x="128" y="211"/>
                    </a:lnTo>
                    <a:lnTo>
                      <a:pt x="122" y="213"/>
                    </a:lnTo>
                    <a:lnTo>
                      <a:pt x="118" y="215"/>
                    </a:lnTo>
                    <a:lnTo>
                      <a:pt x="112" y="217"/>
                    </a:lnTo>
                    <a:lnTo>
                      <a:pt x="107" y="219"/>
                    </a:lnTo>
                    <a:lnTo>
                      <a:pt x="101" y="221"/>
                    </a:lnTo>
                    <a:lnTo>
                      <a:pt x="95" y="223"/>
                    </a:lnTo>
                    <a:lnTo>
                      <a:pt x="90" y="223"/>
                    </a:lnTo>
                    <a:lnTo>
                      <a:pt x="86" y="225"/>
                    </a:lnTo>
                    <a:lnTo>
                      <a:pt x="76" y="228"/>
                    </a:lnTo>
                    <a:lnTo>
                      <a:pt x="67" y="232"/>
                    </a:lnTo>
                    <a:lnTo>
                      <a:pt x="57" y="232"/>
                    </a:lnTo>
                    <a:lnTo>
                      <a:pt x="48" y="234"/>
                    </a:lnTo>
                    <a:lnTo>
                      <a:pt x="38" y="236"/>
                    </a:lnTo>
                    <a:lnTo>
                      <a:pt x="31" y="236"/>
                    </a:lnTo>
                    <a:lnTo>
                      <a:pt x="21" y="236"/>
                    </a:lnTo>
                    <a:lnTo>
                      <a:pt x="14" y="236"/>
                    </a:lnTo>
                    <a:lnTo>
                      <a:pt x="6" y="236"/>
                    </a:lnTo>
                    <a:lnTo>
                      <a:pt x="0" y="236"/>
                    </a:lnTo>
                    <a:lnTo>
                      <a:pt x="53" y="0"/>
                    </a:lnTo>
                    <a:close/>
                  </a:path>
                </a:pathLst>
              </a:custGeom>
              <a:solidFill>
                <a:srgbClr val="000000"/>
              </a:solidFill>
              <a:ln w="9525">
                <a:noFill/>
                <a:round/>
                <a:headEnd/>
                <a:tailEnd/>
              </a:ln>
            </p:spPr>
            <p:txBody>
              <a:bodyPr/>
              <a:lstStyle/>
              <a:p>
                <a:endParaRPr lang="en-US"/>
              </a:p>
            </p:txBody>
          </p:sp>
          <p:sp>
            <p:nvSpPr>
              <p:cNvPr id="10294" name="Freeform 291"/>
              <p:cNvSpPr>
                <a:spLocks/>
              </p:cNvSpPr>
              <p:nvPr/>
            </p:nvSpPr>
            <p:spPr bwMode="auto">
              <a:xfrm>
                <a:off x="2374" y="2533"/>
                <a:ext cx="207" cy="70"/>
              </a:xfrm>
              <a:custGeom>
                <a:avLst/>
                <a:gdLst>
                  <a:gd name="T0" fmla="*/ 206 w 413"/>
                  <a:gd name="T1" fmla="*/ 64 h 139"/>
                  <a:gd name="T2" fmla="*/ 202 w 413"/>
                  <a:gd name="T3" fmla="*/ 69 h 139"/>
                  <a:gd name="T4" fmla="*/ 194 w 413"/>
                  <a:gd name="T5" fmla="*/ 69 h 139"/>
                  <a:gd name="T6" fmla="*/ 185 w 413"/>
                  <a:gd name="T7" fmla="*/ 69 h 139"/>
                  <a:gd name="T8" fmla="*/ 177 w 413"/>
                  <a:gd name="T9" fmla="*/ 68 h 139"/>
                  <a:gd name="T10" fmla="*/ 168 w 413"/>
                  <a:gd name="T11" fmla="*/ 67 h 139"/>
                  <a:gd name="T12" fmla="*/ 159 w 413"/>
                  <a:gd name="T13" fmla="*/ 66 h 139"/>
                  <a:gd name="T14" fmla="*/ 150 w 413"/>
                  <a:gd name="T15" fmla="*/ 65 h 139"/>
                  <a:gd name="T16" fmla="*/ 141 w 413"/>
                  <a:gd name="T17" fmla="*/ 64 h 139"/>
                  <a:gd name="T18" fmla="*/ 133 w 413"/>
                  <a:gd name="T19" fmla="*/ 63 h 139"/>
                  <a:gd name="T20" fmla="*/ 128 w 413"/>
                  <a:gd name="T21" fmla="*/ 62 h 139"/>
                  <a:gd name="T22" fmla="*/ 123 w 413"/>
                  <a:gd name="T23" fmla="*/ 60 h 139"/>
                  <a:gd name="T24" fmla="*/ 118 w 413"/>
                  <a:gd name="T25" fmla="*/ 59 h 139"/>
                  <a:gd name="T26" fmla="*/ 113 w 413"/>
                  <a:gd name="T27" fmla="*/ 58 h 139"/>
                  <a:gd name="T28" fmla="*/ 108 w 413"/>
                  <a:gd name="T29" fmla="*/ 58 h 139"/>
                  <a:gd name="T30" fmla="*/ 102 w 413"/>
                  <a:gd name="T31" fmla="*/ 57 h 139"/>
                  <a:gd name="T32" fmla="*/ 97 w 413"/>
                  <a:gd name="T33" fmla="*/ 56 h 139"/>
                  <a:gd name="T34" fmla="*/ 91 w 413"/>
                  <a:gd name="T35" fmla="*/ 55 h 139"/>
                  <a:gd name="T36" fmla="*/ 86 w 413"/>
                  <a:gd name="T37" fmla="*/ 53 h 139"/>
                  <a:gd name="T38" fmla="*/ 79 w 413"/>
                  <a:gd name="T39" fmla="*/ 51 h 139"/>
                  <a:gd name="T40" fmla="*/ 73 w 413"/>
                  <a:gd name="T41" fmla="*/ 50 h 139"/>
                  <a:gd name="T42" fmla="*/ 68 w 413"/>
                  <a:gd name="T43" fmla="*/ 48 h 139"/>
                  <a:gd name="T44" fmla="*/ 61 w 413"/>
                  <a:gd name="T45" fmla="*/ 46 h 139"/>
                  <a:gd name="T46" fmla="*/ 55 w 413"/>
                  <a:gd name="T47" fmla="*/ 44 h 139"/>
                  <a:gd name="T48" fmla="*/ 49 w 413"/>
                  <a:gd name="T49" fmla="*/ 42 h 139"/>
                  <a:gd name="T50" fmla="*/ 43 w 413"/>
                  <a:gd name="T51" fmla="*/ 40 h 139"/>
                  <a:gd name="T52" fmla="*/ 36 w 413"/>
                  <a:gd name="T53" fmla="*/ 39 h 139"/>
                  <a:gd name="T54" fmla="*/ 32 w 413"/>
                  <a:gd name="T55" fmla="*/ 37 h 139"/>
                  <a:gd name="T56" fmla="*/ 26 w 413"/>
                  <a:gd name="T57" fmla="*/ 35 h 139"/>
                  <a:gd name="T58" fmla="*/ 20 w 413"/>
                  <a:gd name="T59" fmla="*/ 33 h 139"/>
                  <a:gd name="T60" fmla="*/ 14 w 413"/>
                  <a:gd name="T61" fmla="*/ 30 h 139"/>
                  <a:gd name="T62" fmla="*/ 8 w 413"/>
                  <a:gd name="T63" fmla="*/ 27 h 139"/>
                  <a:gd name="T64" fmla="*/ 4 w 413"/>
                  <a:gd name="T65" fmla="*/ 25 h 139"/>
                  <a:gd name="T66" fmla="*/ 1 w 413"/>
                  <a:gd name="T67" fmla="*/ 21 h 139"/>
                  <a:gd name="T68" fmla="*/ 0 w 413"/>
                  <a:gd name="T69" fmla="*/ 16 h 139"/>
                  <a:gd name="T70" fmla="*/ 5 w 413"/>
                  <a:gd name="T71" fmla="*/ 9 h 139"/>
                  <a:gd name="T72" fmla="*/ 8 w 413"/>
                  <a:gd name="T73" fmla="*/ 2 h 139"/>
                  <a:gd name="T74" fmla="*/ 10 w 413"/>
                  <a:gd name="T75" fmla="*/ 0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3"/>
                  <a:gd name="T115" fmla="*/ 0 h 139"/>
                  <a:gd name="T116" fmla="*/ 413 w 413"/>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3" h="139">
                    <a:moveTo>
                      <a:pt x="19" y="0"/>
                    </a:moveTo>
                    <a:lnTo>
                      <a:pt x="411" y="128"/>
                    </a:lnTo>
                    <a:lnTo>
                      <a:pt x="413" y="139"/>
                    </a:lnTo>
                    <a:lnTo>
                      <a:pt x="403" y="137"/>
                    </a:lnTo>
                    <a:lnTo>
                      <a:pt x="395" y="137"/>
                    </a:lnTo>
                    <a:lnTo>
                      <a:pt x="388" y="137"/>
                    </a:lnTo>
                    <a:lnTo>
                      <a:pt x="378" y="137"/>
                    </a:lnTo>
                    <a:lnTo>
                      <a:pt x="369" y="137"/>
                    </a:lnTo>
                    <a:lnTo>
                      <a:pt x="361" y="137"/>
                    </a:lnTo>
                    <a:lnTo>
                      <a:pt x="354" y="135"/>
                    </a:lnTo>
                    <a:lnTo>
                      <a:pt x="344" y="135"/>
                    </a:lnTo>
                    <a:lnTo>
                      <a:pt x="335" y="134"/>
                    </a:lnTo>
                    <a:lnTo>
                      <a:pt x="327" y="134"/>
                    </a:lnTo>
                    <a:lnTo>
                      <a:pt x="317" y="132"/>
                    </a:lnTo>
                    <a:lnTo>
                      <a:pt x="310" y="132"/>
                    </a:lnTo>
                    <a:lnTo>
                      <a:pt x="300" y="130"/>
                    </a:lnTo>
                    <a:lnTo>
                      <a:pt x="291" y="130"/>
                    </a:lnTo>
                    <a:lnTo>
                      <a:pt x="281" y="128"/>
                    </a:lnTo>
                    <a:lnTo>
                      <a:pt x="272" y="128"/>
                    </a:lnTo>
                    <a:lnTo>
                      <a:pt x="266" y="126"/>
                    </a:lnTo>
                    <a:lnTo>
                      <a:pt x="260" y="124"/>
                    </a:lnTo>
                    <a:lnTo>
                      <a:pt x="255" y="124"/>
                    </a:lnTo>
                    <a:lnTo>
                      <a:pt x="251" y="122"/>
                    </a:lnTo>
                    <a:lnTo>
                      <a:pt x="245" y="120"/>
                    </a:lnTo>
                    <a:lnTo>
                      <a:pt x="241" y="120"/>
                    </a:lnTo>
                    <a:lnTo>
                      <a:pt x="236" y="118"/>
                    </a:lnTo>
                    <a:lnTo>
                      <a:pt x="230" y="118"/>
                    </a:lnTo>
                    <a:lnTo>
                      <a:pt x="226" y="116"/>
                    </a:lnTo>
                    <a:lnTo>
                      <a:pt x="220" y="116"/>
                    </a:lnTo>
                    <a:lnTo>
                      <a:pt x="215" y="115"/>
                    </a:lnTo>
                    <a:lnTo>
                      <a:pt x="209" y="115"/>
                    </a:lnTo>
                    <a:lnTo>
                      <a:pt x="203" y="113"/>
                    </a:lnTo>
                    <a:lnTo>
                      <a:pt x="200" y="111"/>
                    </a:lnTo>
                    <a:lnTo>
                      <a:pt x="194" y="111"/>
                    </a:lnTo>
                    <a:lnTo>
                      <a:pt x="188" y="109"/>
                    </a:lnTo>
                    <a:lnTo>
                      <a:pt x="182" y="109"/>
                    </a:lnTo>
                    <a:lnTo>
                      <a:pt x="177" y="107"/>
                    </a:lnTo>
                    <a:lnTo>
                      <a:pt x="171" y="105"/>
                    </a:lnTo>
                    <a:lnTo>
                      <a:pt x="165" y="103"/>
                    </a:lnTo>
                    <a:lnTo>
                      <a:pt x="158" y="101"/>
                    </a:lnTo>
                    <a:lnTo>
                      <a:pt x="152" y="101"/>
                    </a:lnTo>
                    <a:lnTo>
                      <a:pt x="146" y="99"/>
                    </a:lnTo>
                    <a:lnTo>
                      <a:pt x="143" y="97"/>
                    </a:lnTo>
                    <a:lnTo>
                      <a:pt x="135" y="96"/>
                    </a:lnTo>
                    <a:lnTo>
                      <a:pt x="129" y="94"/>
                    </a:lnTo>
                    <a:lnTo>
                      <a:pt x="122" y="92"/>
                    </a:lnTo>
                    <a:lnTo>
                      <a:pt x="118" y="90"/>
                    </a:lnTo>
                    <a:lnTo>
                      <a:pt x="110" y="88"/>
                    </a:lnTo>
                    <a:lnTo>
                      <a:pt x="105" y="86"/>
                    </a:lnTo>
                    <a:lnTo>
                      <a:pt x="97" y="84"/>
                    </a:lnTo>
                    <a:lnTo>
                      <a:pt x="91" y="82"/>
                    </a:lnTo>
                    <a:lnTo>
                      <a:pt x="85" y="80"/>
                    </a:lnTo>
                    <a:lnTo>
                      <a:pt x="78" y="78"/>
                    </a:lnTo>
                    <a:lnTo>
                      <a:pt x="72" y="77"/>
                    </a:lnTo>
                    <a:lnTo>
                      <a:pt x="66" y="75"/>
                    </a:lnTo>
                    <a:lnTo>
                      <a:pt x="63" y="73"/>
                    </a:lnTo>
                    <a:lnTo>
                      <a:pt x="57" y="71"/>
                    </a:lnTo>
                    <a:lnTo>
                      <a:pt x="51" y="69"/>
                    </a:lnTo>
                    <a:lnTo>
                      <a:pt x="47" y="69"/>
                    </a:lnTo>
                    <a:lnTo>
                      <a:pt x="40" y="65"/>
                    </a:lnTo>
                    <a:lnTo>
                      <a:pt x="32" y="61"/>
                    </a:lnTo>
                    <a:lnTo>
                      <a:pt x="27" y="59"/>
                    </a:lnTo>
                    <a:lnTo>
                      <a:pt x="21" y="56"/>
                    </a:lnTo>
                    <a:lnTo>
                      <a:pt x="15" y="54"/>
                    </a:lnTo>
                    <a:lnTo>
                      <a:pt x="11" y="52"/>
                    </a:lnTo>
                    <a:lnTo>
                      <a:pt x="8" y="50"/>
                    </a:lnTo>
                    <a:lnTo>
                      <a:pt x="6" y="48"/>
                    </a:lnTo>
                    <a:lnTo>
                      <a:pt x="2" y="42"/>
                    </a:lnTo>
                    <a:lnTo>
                      <a:pt x="0" y="38"/>
                    </a:lnTo>
                    <a:lnTo>
                      <a:pt x="0" y="31"/>
                    </a:lnTo>
                    <a:lnTo>
                      <a:pt x="8" y="23"/>
                    </a:lnTo>
                    <a:lnTo>
                      <a:pt x="9" y="18"/>
                    </a:lnTo>
                    <a:lnTo>
                      <a:pt x="13" y="12"/>
                    </a:lnTo>
                    <a:lnTo>
                      <a:pt x="15" y="4"/>
                    </a:lnTo>
                    <a:lnTo>
                      <a:pt x="19" y="0"/>
                    </a:lnTo>
                    <a:close/>
                  </a:path>
                </a:pathLst>
              </a:custGeom>
              <a:solidFill>
                <a:srgbClr val="000000"/>
              </a:solidFill>
              <a:ln w="9525">
                <a:noFill/>
                <a:round/>
                <a:headEnd/>
                <a:tailEnd/>
              </a:ln>
            </p:spPr>
            <p:txBody>
              <a:bodyPr/>
              <a:lstStyle/>
              <a:p>
                <a:endParaRPr lang="en-US"/>
              </a:p>
            </p:txBody>
          </p:sp>
          <p:sp>
            <p:nvSpPr>
              <p:cNvPr id="10295" name="Freeform 292"/>
              <p:cNvSpPr>
                <a:spLocks/>
              </p:cNvSpPr>
              <p:nvPr/>
            </p:nvSpPr>
            <p:spPr bwMode="auto">
              <a:xfrm>
                <a:off x="2432" y="2445"/>
                <a:ext cx="238" cy="353"/>
              </a:xfrm>
              <a:custGeom>
                <a:avLst/>
                <a:gdLst>
                  <a:gd name="T0" fmla="*/ 181 w 477"/>
                  <a:gd name="T1" fmla="*/ 70 h 705"/>
                  <a:gd name="T2" fmla="*/ 195 w 477"/>
                  <a:gd name="T3" fmla="*/ 86 h 705"/>
                  <a:gd name="T4" fmla="*/ 205 w 477"/>
                  <a:gd name="T5" fmla="*/ 100 h 705"/>
                  <a:gd name="T6" fmla="*/ 216 w 477"/>
                  <a:gd name="T7" fmla="*/ 116 h 705"/>
                  <a:gd name="T8" fmla="*/ 222 w 477"/>
                  <a:gd name="T9" fmla="*/ 130 h 705"/>
                  <a:gd name="T10" fmla="*/ 228 w 477"/>
                  <a:gd name="T11" fmla="*/ 145 h 705"/>
                  <a:gd name="T12" fmla="*/ 232 w 477"/>
                  <a:gd name="T13" fmla="*/ 160 h 705"/>
                  <a:gd name="T14" fmla="*/ 236 w 477"/>
                  <a:gd name="T15" fmla="*/ 174 h 705"/>
                  <a:gd name="T16" fmla="*/ 237 w 477"/>
                  <a:gd name="T17" fmla="*/ 189 h 705"/>
                  <a:gd name="T18" fmla="*/ 238 w 477"/>
                  <a:gd name="T19" fmla="*/ 204 h 705"/>
                  <a:gd name="T20" fmla="*/ 238 w 477"/>
                  <a:gd name="T21" fmla="*/ 219 h 705"/>
                  <a:gd name="T22" fmla="*/ 238 w 477"/>
                  <a:gd name="T23" fmla="*/ 234 h 705"/>
                  <a:gd name="T24" fmla="*/ 237 w 477"/>
                  <a:gd name="T25" fmla="*/ 249 h 705"/>
                  <a:gd name="T26" fmla="*/ 237 w 477"/>
                  <a:gd name="T27" fmla="*/ 264 h 705"/>
                  <a:gd name="T28" fmla="*/ 237 w 477"/>
                  <a:gd name="T29" fmla="*/ 281 h 705"/>
                  <a:gd name="T30" fmla="*/ 237 w 477"/>
                  <a:gd name="T31" fmla="*/ 297 h 705"/>
                  <a:gd name="T32" fmla="*/ 216 w 477"/>
                  <a:gd name="T33" fmla="*/ 346 h 705"/>
                  <a:gd name="T34" fmla="*/ 217 w 477"/>
                  <a:gd name="T35" fmla="*/ 337 h 705"/>
                  <a:gd name="T36" fmla="*/ 219 w 477"/>
                  <a:gd name="T37" fmla="*/ 324 h 705"/>
                  <a:gd name="T38" fmla="*/ 223 w 477"/>
                  <a:gd name="T39" fmla="*/ 308 h 705"/>
                  <a:gd name="T40" fmla="*/ 224 w 477"/>
                  <a:gd name="T41" fmla="*/ 298 h 705"/>
                  <a:gd name="T42" fmla="*/ 225 w 477"/>
                  <a:gd name="T43" fmla="*/ 286 h 705"/>
                  <a:gd name="T44" fmla="*/ 225 w 477"/>
                  <a:gd name="T45" fmla="*/ 275 h 705"/>
                  <a:gd name="T46" fmla="*/ 226 w 477"/>
                  <a:gd name="T47" fmla="*/ 262 h 705"/>
                  <a:gd name="T48" fmla="*/ 225 w 477"/>
                  <a:gd name="T49" fmla="*/ 247 h 705"/>
                  <a:gd name="T50" fmla="*/ 224 w 477"/>
                  <a:gd name="T51" fmla="*/ 231 h 705"/>
                  <a:gd name="T52" fmla="*/ 222 w 477"/>
                  <a:gd name="T53" fmla="*/ 214 h 705"/>
                  <a:gd name="T54" fmla="*/ 220 w 477"/>
                  <a:gd name="T55" fmla="*/ 196 h 705"/>
                  <a:gd name="T56" fmla="*/ 217 w 477"/>
                  <a:gd name="T57" fmla="*/ 177 h 705"/>
                  <a:gd name="T58" fmla="*/ 211 w 477"/>
                  <a:gd name="T59" fmla="*/ 160 h 705"/>
                  <a:gd name="T60" fmla="*/ 205 w 477"/>
                  <a:gd name="T61" fmla="*/ 143 h 705"/>
                  <a:gd name="T62" fmla="*/ 197 w 477"/>
                  <a:gd name="T63" fmla="*/ 128 h 705"/>
                  <a:gd name="T64" fmla="*/ 187 w 477"/>
                  <a:gd name="T65" fmla="*/ 114 h 705"/>
                  <a:gd name="T66" fmla="*/ 177 w 477"/>
                  <a:gd name="T67" fmla="*/ 101 h 705"/>
                  <a:gd name="T68" fmla="*/ 164 w 477"/>
                  <a:gd name="T69" fmla="*/ 88 h 705"/>
                  <a:gd name="T70" fmla="*/ 152 w 477"/>
                  <a:gd name="T71" fmla="*/ 77 h 705"/>
                  <a:gd name="T72" fmla="*/ 137 w 477"/>
                  <a:gd name="T73" fmla="*/ 67 h 705"/>
                  <a:gd name="T74" fmla="*/ 121 w 477"/>
                  <a:gd name="T75" fmla="*/ 56 h 705"/>
                  <a:gd name="T76" fmla="*/ 103 w 477"/>
                  <a:gd name="T77" fmla="*/ 46 h 705"/>
                  <a:gd name="T78" fmla="*/ 85 w 477"/>
                  <a:gd name="T79" fmla="*/ 37 h 705"/>
                  <a:gd name="T80" fmla="*/ 66 w 477"/>
                  <a:gd name="T81" fmla="*/ 29 h 705"/>
                  <a:gd name="T82" fmla="*/ 44 w 477"/>
                  <a:gd name="T83" fmla="*/ 20 h 705"/>
                  <a:gd name="T84" fmla="*/ 23 w 477"/>
                  <a:gd name="T85" fmla="*/ 12 h 705"/>
                  <a:gd name="T86" fmla="*/ 0 w 477"/>
                  <a:gd name="T87" fmla="*/ 5 h 705"/>
                  <a:gd name="T88" fmla="*/ 7 w 477"/>
                  <a:gd name="T89" fmla="*/ 3 h 705"/>
                  <a:gd name="T90" fmla="*/ 21 w 477"/>
                  <a:gd name="T91" fmla="*/ 0 h 705"/>
                  <a:gd name="T92" fmla="*/ 34 w 477"/>
                  <a:gd name="T93" fmla="*/ 0 h 705"/>
                  <a:gd name="T94" fmla="*/ 44 w 477"/>
                  <a:gd name="T95" fmla="*/ 0 h 705"/>
                  <a:gd name="T96" fmla="*/ 57 w 477"/>
                  <a:gd name="T97" fmla="*/ 2 h 705"/>
                  <a:gd name="T98" fmla="*/ 69 w 477"/>
                  <a:gd name="T99" fmla="*/ 4 h 705"/>
                  <a:gd name="T100" fmla="*/ 83 w 477"/>
                  <a:gd name="T101" fmla="*/ 7 h 705"/>
                  <a:gd name="T102" fmla="*/ 98 w 477"/>
                  <a:gd name="T103" fmla="*/ 12 h 705"/>
                  <a:gd name="T104" fmla="*/ 112 w 477"/>
                  <a:gd name="T105" fmla="*/ 19 h 705"/>
                  <a:gd name="T106" fmla="*/ 128 w 477"/>
                  <a:gd name="T107" fmla="*/ 29 h 705"/>
                  <a:gd name="T108" fmla="*/ 144 w 477"/>
                  <a:gd name="T109" fmla="*/ 39 h 705"/>
                  <a:gd name="T110" fmla="*/ 161 w 477"/>
                  <a:gd name="T111" fmla="*/ 52 h 7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7"/>
                  <a:gd name="T169" fmla="*/ 0 h 705"/>
                  <a:gd name="T170" fmla="*/ 477 w 477"/>
                  <a:gd name="T171" fmla="*/ 705 h 7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7" h="705">
                    <a:moveTo>
                      <a:pt x="340" y="119"/>
                    </a:moveTo>
                    <a:lnTo>
                      <a:pt x="348" y="125"/>
                    </a:lnTo>
                    <a:lnTo>
                      <a:pt x="356" y="135"/>
                    </a:lnTo>
                    <a:lnTo>
                      <a:pt x="363" y="140"/>
                    </a:lnTo>
                    <a:lnTo>
                      <a:pt x="371" y="148"/>
                    </a:lnTo>
                    <a:lnTo>
                      <a:pt x="376" y="156"/>
                    </a:lnTo>
                    <a:lnTo>
                      <a:pt x="384" y="163"/>
                    </a:lnTo>
                    <a:lnTo>
                      <a:pt x="390" y="171"/>
                    </a:lnTo>
                    <a:lnTo>
                      <a:pt x="395" y="178"/>
                    </a:lnTo>
                    <a:lnTo>
                      <a:pt x="401" y="186"/>
                    </a:lnTo>
                    <a:lnTo>
                      <a:pt x="407" y="194"/>
                    </a:lnTo>
                    <a:lnTo>
                      <a:pt x="411" y="199"/>
                    </a:lnTo>
                    <a:lnTo>
                      <a:pt x="416" y="209"/>
                    </a:lnTo>
                    <a:lnTo>
                      <a:pt x="422" y="216"/>
                    </a:lnTo>
                    <a:lnTo>
                      <a:pt x="426" y="224"/>
                    </a:lnTo>
                    <a:lnTo>
                      <a:pt x="432" y="232"/>
                    </a:lnTo>
                    <a:lnTo>
                      <a:pt x="435" y="239"/>
                    </a:lnTo>
                    <a:lnTo>
                      <a:pt x="439" y="245"/>
                    </a:lnTo>
                    <a:lnTo>
                      <a:pt x="441" y="253"/>
                    </a:lnTo>
                    <a:lnTo>
                      <a:pt x="445" y="260"/>
                    </a:lnTo>
                    <a:lnTo>
                      <a:pt x="449" y="268"/>
                    </a:lnTo>
                    <a:lnTo>
                      <a:pt x="451" y="275"/>
                    </a:lnTo>
                    <a:lnTo>
                      <a:pt x="454" y="283"/>
                    </a:lnTo>
                    <a:lnTo>
                      <a:pt x="456" y="289"/>
                    </a:lnTo>
                    <a:lnTo>
                      <a:pt x="460" y="298"/>
                    </a:lnTo>
                    <a:lnTo>
                      <a:pt x="462" y="304"/>
                    </a:lnTo>
                    <a:lnTo>
                      <a:pt x="462" y="311"/>
                    </a:lnTo>
                    <a:lnTo>
                      <a:pt x="464" y="319"/>
                    </a:lnTo>
                    <a:lnTo>
                      <a:pt x="468" y="327"/>
                    </a:lnTo>
                    <a:lnTo>
                      <a:pt x="468" y="334"/>
                    </a:lnTo>
                    <a:lnTo>
                      <a:pt x="470" y="340"/>
                    </a:lnTo>
                    <a:lnTo>
                      <a:pt x="472" y="348"/>
                    </a:lnTo>
                    <a:lnTo>
                      <a:pt x="473" y="357"/>
                    </a:lnTo>
                    <a:lnTo>
                      <a:pt x="473" y="363"/>
                    </a:lnTo>
                    <a:lnTo>
                      <a:pt x="473" y="370"/>
                    </a:lnTo>
                    <a:lnTo>
                      <a:pt x="475" y="378"/>
                    </a:lnTo>
                    <a:lnTo>
                      <a:pt x="475" y="386"/>
                    </a:lnTo>
                    <a:lnTo>
                      <a:pt x="475" y="391"/>
                    </a:lnTo>
                    <a:lnTo>
                      <a:pt x="477" y="399"/>
                    </a:lnTo>
                    <a:lnTo>
                      <a:pt x="477" y="407"/>
                    </a:lnTo>
                    <a:lnTo>
                      <a:pt x="477" y="414"/>
                    </a:lnTo>
                    <a:lnTo>
                      <a:pt x="477" y="422"/>
                    </a:lnTo>
                    <a:lnTo>
                      <a:pt x="477" y="429"/>
                    </a:lnTo>
                    <a:lnTo>
                      <a:pt x="477" y="437"/>
                    </a:lnTo>
                    <a:lnTo>
                      <a:pt x="477" y="445"/>
                    </a:lnTo>
                    <a:lnTo>
                      <a:pt x="477" y="452"/>
                    </a:lnTo>
                    <a:lnTo>
                      <a:pt x="477" y="460"/>
                    </a:lnTo>
                    <a:lnTo>
                      <a:pt x="477" y="467"/>
                    </a:lnTo>
                    <a:lnTo>
                      <a:pt x="477" y="475"/>
                    </a:lnTo>
                    <a:lnTo>
                      <a:pt x="477" y="483"/>
                    </a:lnTo>
                    <a:lnTo>
                      <a:pt x="477" y="490"/>
                    </a:lnTo>
                    <a:lnTo>
                      <a:pt x="475" y="498"/>
                    </a:lnTo>
                    <a:lnTo>
                      <a:pt x="475" y="505"/>
                    </a:lnTo>
                    <a:lnTo>
                      <a:pt x="475" y="513"/>
                    </a:lnTo>
                    <a:lnTo>
                      <a:pt x="475" y="521"/>
                    </a:lnTo>
                    <a:lnTo>
                      <a:pt x="475" y="528"/>
                    </a:lnTo>
                    <a:lnTo>
                      <a:pt x="475" y="538"/>
                    </a:lnTo>
                    <a:lnTo>
                      <a:pt x="475" y="543"/>
                    </a:lnTo>
                    <a:lnTo>
                      <a:pt x="475" y="553"/>
                    </a:lnTo>
                    <a:lnTo>
                      <a:pt x="475" y="561"/>
                    </a:lnTo>
                    <a:lnTo>
                      <a:pt x="475" y="568"/>
                    </a:lnTo>
                    <a:lnTo>
                      <a:pt x="475" y="578"/>
                    </a:lnTo>
                    <a:lnTo>
                      <a:pt x="475" y="585"/>
                    </a:lnTo>
                    <a:lnTo>
                      <a:pt x="475" y="593"/>
                    </a:lnTo>
                    <a:lnTo>
                      <a:pt x="477" y="602"/>
                    </a:lnTo>
                    <a:lnTo>
                      <a:pt x="430" y="705"/>
                    </a:lnTo>
                    <a:lnTo>
                      <a:pt x="430" y="697"/>
                    </a:lnTo>
                    <a:lnTo>
                      <a:pt x="432" y="692"/>
                    </a:lnTo>
                    <a:lnTo>
                      <a:pt x="432" y="686"/>
                    </a:lnTo>
                    <a:lnTo>
                      <a:pt x="432" y="682"/>
                    </a:lnTo>
                    <a:lnTo>
                      <a:pt x="434" y="678"/>
                    </a:lnTo>
                    <a:lnTo>
                      <a:pt x="435" y="673"/>
                    </a:lnTo>
                    <a:lnTo>
                      <a:pt x="435" y="667"/>
                    </a:lnTo>
                    <a:lnTo>
                      <a:pt x="437" y="661"/>
                    </a:lnTo>
                    <a:lnTo>
                      <a:pt x="439" y="654"/>
                    </a:lnTo>
                    <a:lnTo>
                      <a:pt x="439" y="648"/>
                    </a:lnTo>
                    <a:lnTo>
                      <a:pt x="441" y="640"/>
                    </a:lnTo>
                    <a:lnTo>
                      <a:pt x="443" y="631"/>
                    </a:lnTo>
                    <a:lnTo>
                      <a:pt x="445" y="623"/>
                    </a:lnTo>
                    <a:lnTo>
                      <a:pt x="447" y="616"/>
                    </a:lnTo>
                    <a:lnTo>
                      <a:pt x="447" y="610"/>
                    </a:lnTo>
                    <a:lnTo>
                      <a:pt x="447" y="604"/>
                    </a:lnTo>
                    <a:lnTo>
                      <a:pt x="447" y="599"/>
                    </a:lnTo>
                    <a:lnTo>
                      <a:pt x="449" y="595"/>
                    </a:lnTo>
                    <a:lnTo>
                      <a:pt x="449" y="589"/>
                    </a:lnTo>
                    <a:lnTo>
                      <a:pt x="449" y="583"/>
                    </a:lnTo>
                    <a:lnTo>
                      <a:pt x="449" y="578"/>
                    </a:lnTo>
                    <a:lnTo>
                      <a:pt x="451" y="572"/>
                    </a:lnTo>
                    <a:lnTo>
                      <a:pt x="451" y="566"/>
                    </a:lnTo>
                    <a:lnTo>
                      <a:pt x="451" y="561"/>
                    </a:lnTo>
                    <a:lnTo>
                      <a:pt x="451" y="555"/>
                    </a:lnTo>
                    <a:lnTo>
                      <a:pt x="451" y="549"/>
                    </a:lnTo>
                    <a:lnTo>
                      <a:pt x="451" y="542"/>
                    </a:lnTo>
                    <a:lnTo>
                      <a:pt x="451" y="536"/>
                    </a:lnTo>
                    <a:lnTo>
                      <a:pt x="451" y="530"/>
                    </a:lnTo>
                    <a:lnTo>
                      <a:pt x="453" y="523"/>
                    </a:lnTo>
                    <a:lnTo>
                      <a:pt x="451" y="515"/>
                    </a:lnTo>
                    <a:lnTo>
                      <a:pt x="451" y="509"/>
                    </a:lnTo>
                    <a:lnTo>
                      <a:pt x="451" y="502"/>
                    </a:lnTo>
                    <a:lnTo>
                      <a:pt x="451" y="494"/>
                    </a:lnTo>
                    <a:lnTo>
                      <a:pt x="449" y="485"/>
                    </a:lnTo>
                    <a:lnTo>
                      <a:pt x="449" y="479"/>
                    </a:lnTo>
                    <a:lnTo>
                      <a:pt x="449" y="469"/>
                    </a:lnTo>
                    <a:lnTo>
                      <a:pt x="449" y="462"/>
                    </a:lnTo>
                    <a:lnTo>
                      <a:pt x="447" y="454"/>
                    </a:lnTo>
                    <a:lnTo>
                      <a:pt x="447" y="445"/>
                    </a:lnTo>
                    <a:lnTo>
                      <a:pt x="445" y="435"/>
                    </a:lnTo>
                    <a:lnTo>
                      <a:pt x="445" y="427"/>
                    </a:lnTo>
                    <a:lnTo>
                      <a:pt x="443" y="418"/>
                    </a:lnTo>
                    <a:lnTo>
                      <a:pt x="443" y="408"/>
                    </a:lnTo>
                    <a:lnTo>
                      <a:pt x="441" y="399"/>
                    </a:lnTo>
                    <a:lnTo>
                      <a:pt x="441" y="391"/>
                    </a:lnTo>
                    <a:lnTo>
                      <a:pt x="439" y="382"/>
                    </a:lnTo>
                    <a:lnTo>
                      <a:pt x="435" y="372"/>
                    </a:lnTo>
                    <a:lnTo>
                      <a:pt x="435" y="363"/>
                    </a:lnTo>
                    <a:lnTo>
                      <a:pt x="434" y="353"/>
                    </a:lnTo>
                    <a:lnTo>
                      <a:pt x="430" y="344"/>
                    </a:lnTo>
                    <a:lnTo>
                      <a:pt x="428" y="336"/>
                    </a:lnTo>
                    <a:lnTo>
                      <a:pt x="424" y="327"/>
                    </a:lnTo>
                    <a:lnTo>
                      <a:pt x="422" y="319"/>
                    </a:lnTo>
                    <a:lnTo>
                      <a:pt x="418" y="311"/>
                    </a:lnTo>
                    <a:lnTo>
                      <a:pt x="416" y="302"/>
                    </a:lnTo>
                    <a:lnTo>
                      <a:pt x="413" y="294"/>
                    </a:lnTo>
                    <a:lnTo>
                      <a:pt x="411" y="285"/>
                    </a:lnTo>
                    <a:lnTo>
                      <a:pt x="405" y="277"/>
                    </a:lnTo>
                    <a:lnTo>
                      <a:pt x="401" y="270"/>
                    </a:lnTo>
                    <a:lnTo>
                      <a:pt x="397" y="262"/>
                    </a:lnTo>
                    <a:lnTo>
                      <a:pt x="394" y="256"/>
                    </a:lnTo>
                    <a:lnTo>
                      <a:pt x="388" y="249"/>
                    </a:lnTo>
                    <a:lnTo>
                      <a:pt x="384" y="241"/>
                    </a:lnTo>
                    <a:lnTo>
                      <a:pt x="380" y="234"/>
                    </a:lnTo>
                    <a:lnTo>
                      <a:pt x="375" y="228"/>
                    </a:lnTo>
                    <a:lnTo>
                      <a:pt x="369" y="220"/>
                    </a:lnTo>
                    <a:lnTo>
                      <a:pt x="363" y="214"/>
                    </a:lnTo>
                    <a:lnTo>
                      <a:pt x="357" y="207"/>
                    </a:lnTo>
                    <a:lnTo>
                      <a:pt x="354" y="201"/>
                    </a:lnTo>
                    <a:lnTo>
                      <a:pt x="348" y="195"/>
                    </a:lnTo>
                    <a:lnTo>
                      <a:pt x="342" y="188"/>
                    </a:lnTo>
                    <a:lnTo>
                      <a:pt x="335" y="182"/>
                    </a:lnTo>
                    <a:lnTo>
                      <a:pt x="329" y="176"/>
                    </a:lnTo>
                    <a:lnTo>
                      <a:pt x="323" y="171"/>
                    </a:lnTo>
                    <a:lnTo>
                      <a:pt x="318" y="165"/>
                    </a:lnTo>
                    <a:lnTo>
                      <a:pt x="310" y="159"/>
                    </a:lnTo>
                    <a:lnTo>
                      <a:pt x="304" y="154"/>
                    </a:lnTo>
                    <a:lnTo>
                      <a:pt x="297" y="148"/>
                    </a:lnTo>
                    <a:lnTo>
                      <a:pt x="289" y="144"/>
                    </a:lnTo>
                    <a:lnTo>
                      <a:pt x="281" y="138"/>
                    </a:lnTo>
                    <a:lnTo>
                      <a:pt x="274" y="133"/>
                    </a:lnTo>
                    <a:lnTo>
                      <a:pt x="266" y="127"/>
                    </a:lnTo>
                    <a:lnTo>
                      <a:pt x="259" y="121"/>
                    </a:lnTo>
                    <a:lnTo>
                      <a:pt x="249" y="118"/>
                    </a:lnTo>
                    <a:lnTo>
                      <a:pt x="243" y="112"/>
                    </a:lnTo>
                    <a:lnTo>
                      <a:pt x="234" y="106"/>
                    </a:lnTo>
                    <a:lnTo>
                      <a:pt x="224" y="100"/>
                    </a:lnTo>
                    <a:lnTo>
                      <a:pt x="217" y="97"/>
                    </a:lnTo>
                    <a:lnTo>
                      <a:pt x="207" y="91"/>
                    </a:lnTo>
                    <a:lnTo>
                      <a:pt x="198" y="87"/>
                    </a:lnTo>
                    <a:lnTo>
                      <a:pt x="190" y="83"/>
                    </a:lnTo>
                    <a:lnTo>
                      <a:pt x="181" y="78"/>
                    </a:lnTo>
                    <a:lnTo>
                      <a:pt x="171" y="74"/>
                    </a:lnTo>
                    <a:lnTo>
                      <a:pt x="162" y="68"/>
                    </a:lnTo>
                    <a:lnTo>
                      <a:pt x="152" y="64"/>
                    </a:lnTo>
                    <a:lnTo>
                      <a:pt x="141" y="60"/>
                    </a:lnTo>
                    <a:lnTo>
                      <a:pt x="133" y="57"/>
                    </a:lnTo>
                    <a:lnTo>
                      <a:pt x="122" y="53"/>
                    </a:lnTo>
                    <a:lnTo>
                      <a:pt x="112" y="49"/>
                    </a:lnTo>
                    <a:lnTo>
                      <a:pt x="101" y="43"/>
                    </a:lnTo>
                    <a:lnTo>
                      <a:pt x="89" y="40"/>
                    </a:lnTo>
                    <a:lnTo>
                      <a:pt x="80" y="36"/>
                    </a:lnTo>
                    <a:lnTo>
                      <a:pt x="68" y="32"/>
                    </a:lnTo>
                    <a:lnTo>
                      <a:pt x="57" y="28"/>
                    </a:lnTo>
                    <a:lnTo>
                      <a:pt x="46" y="24"/>
                    </a:lnTo>
                    <a:lnTo>
                      <a:pt x="34" y="19"/>
                    </a:lnTo>
                    <a:lnTo>
                      <a:pt x="23" y="17"/>
                    </a:lnTo>
                    <a:lnTo>
                      <a:pt x="11" y="11"/>
                    </a:lnTo>
                    <a:lnTo>
                      <a:pt x="0" y="9"/>
                    </a:lnTo>
                    <a:lnTo>
                      <a:pt x="2" y="9"/>
                    </a:lnTo>
                    <a:lnTo>
                      <a:pt x="6" y="5"/>
                    </a:lnTo>
                    <a:lnTo>
                      <a:pt x="10" y="5"/>
                    </a:lnTo>
                    <a:lnTo>
                      <a:pt x="15" y="5"/>
                    </a:lnTo>
                    <a:lnTo>
                      <a:pt x="21" y="3"/>
                    </a:lnTo>
                    <a:lnTo>
                      <a:pt x="29" y="3"/>
                    </a:lnTo>
                    <a:lnTo>
                      <a:pt x="32" y="2"/>
                    </a:lnTo>
                    <a:lnTo>
                      <a:pt x="42" y="0"/>
                    </a:lnTo>
                    <a:lnTo>
                      <a:pt x="49" y="0"/>
                    </a:lnTo>
                    <a:lnTo>
                      <a:pt x="59" y="0"/>
                    </a:lnTo>
                    <a:lnTo>
                      <a:pt x="63" y="0"/>
                    </a:lnTo>
                    <a:lnTo>
                      <a:pt x="68" y="0"/>
                    </a:lnTo>
                    <a:lnTo>
                      <a:pt x="74" y="0"/>
                    </a:lnTo>
                    <a:lnTo>
                      <a:pt x="80" y="0"/>
                    </a:lnTo>
                    <a:lnTo>
                      <a:pt x="86" y="0"/>
                    </a:lnTo>
                    <a:lnTo>
                      <a:pt x="89" y="0"/>
                    </a:lnTo>
                    <a:lnTo>
                      <a:pt x="95" y="2"/>
                    </a:lnTo>
                    <a:lnTo>
                      <a:pt x="103" y="2"/>
                    </a:lnTo>
                    <a:lnTo>
                      <a:pt x="108" y="2"/>
                    </a:lnTo>
                    <a:lnTo>
                      <a:pt x="114" y="3"/>
                    </a:lnTo>
                    <a:lnTo>
                      <a:pt x="120" y="3"/>
                    </a:lnTo>
                    <a:lnTo>
                      <a:pt x="125" y="5"/>
                    </a:lnTo>
                    <a:lnTo>
                      <a:pt x="131" y="5"/>
                    </a:lnTo>
                    <a:lnTo>
                      <a:pt x="139" y="7"/>
                    </a:lnTo>
                    <a:lnTo>
                      <a:pt x="145" y="9"/>
                    </a:lnTo>
                    <a:lnTo>
                      <a:pt x="152" y="11"/>
                    </a:lnTo>
                    <a:lnTo>
                      <a:pt x="160" y="11"/>
                    </a:lnTo>
                    <a:lnTo>
                      <a:pt x="167" y="13"/>
                    </a:lnTo>
                    <a:lnTo>
                      <a:pt x="173" y="17"/>
                    </a:lnTo>
                    <a:lnTo>
                      <a:pt x="181" y="19"/>
                    </a:lnTo>
                    <a:lnTo>
                      <a:pt x="188" y="22"/>
                    </a:lnTo>
                    <a:lnTo>
                      <a:pt x="196" y="24"/>
                    </a:lnTo>
                    <a:lnTo>
                      <a:pt x="202" y="28"/>
                    </a:lnTo>
                    <a:lnTo>
                      <a:pt x="211" y="32"/>
                    </a:lnTo>
                    <a:lnTo>
                      <a:pt x="219" y="36"/>
                    </a:lnTo>
                    <a:lnTo>
                      <a:pt x="224" y="38"/>
                    </a:lnTo>
                    <a:lnTo>
                      <a:pt x="232" y="41"/>
                    </a:lnTo>
                    <a:lnTo>
                      <a:pt x="241" y="47"/>
                    </a:lnTo>
                    <a:lnTo>
                      <a:pt x="247" y="51"/>
                    </a:lnTo>
                    <a:lnTo>
                      <a:pt x="257" y="57"/>
                    </a:lnTo>
                    <a:lnTo>
                      <a:pt x="264" y="62"/>
                    </a:lnTo>
                    <a:lnTo>
                      <a:pt x="274" y="66"/>
                    </a:lnTo>
                    <a:lnTo>
                      <a:pt x="281" y="72"/>
                    </a:lnTo>
                    <a:lnTo>
                      <a:pt x="289" y="78"/>
                    </a:lnTo>
                    <a:lnTo>
                      <a:pt x="299" y="83"/>
                    </a:lnTo>
                    <a:lnTo>
                      <a:pt x="306" y="91"/>
                    </a:lnTo>
                    <a:lnTo>
                      <a:pt x="314" y="97"/>
                    </a:lnTo>
                    <a:lnTo>
                      <a:pt x="323" y="104"/>
                    </a:lnTo>
                    <a:lnTo>
                      <a:pt x="331" y="112"/>
                    </a:lnTo>
                    <a:lnTo>
                      <a:pt x="340" y="119"/>
                    </a:lnTo>
                    <a:close/>
                  </a:path>
                </a:pathLst>
              </a:custGeom>
              <a:solidFill>
                <a:srgbClr val="000000"/>
              </a:solidFill>
              <a:ln w="9525">
                <a:noFill/>
                <a:round/>
                <a:headEnd/>
                <a:tailEnd/>
              </a:ln>
            </p:spPr>
            <p:txBody>
              <a:bodyPr/>
              <a:lstStyle/>
              <a:p>
                <a:endParaRPr lang="en-US"/>
              </a:p>
            </p:txBody>
          </p:sp>
          <p:sp>
            <p:nvSpPr>
              <p:cNvPr id="10296" name="Freeform 293"/>
              <p:cNvSpPr>
                <a:spLocks/>
              </p:cNvSpPr>
              <p:nvPr/>
            </p:nvSpPr>
            <p:spPr bwMode="auto">
              <a:xfrm>
                <a:off x="2133" y="2011"/>
                <a:ext cx="70" cy="17"/>
              </a:xfrm>
              <a:custGeom>
                <a:avLst/>
                <a:gdLst>
                  <a:gd name="T0" fmla="*/ 22 w 141"/>
                  <a:gd name="T1" fmla="*/ 3 h 34"/>
                  <a:gd name="T2" fmla="*/ 25 w 141"/>
                  <a:gd name="T3" fmla="*/ 2 h 34"/>
                  <a:gd name="T4" fmla="*/ 29 w 141"/>
                  <a:gd name="T5" fmla="*/ 1 h 34"/>
                  <a:gd name="T6" fmla="*/ 32 w 141"/>
                  <a:gd name="T7" fmla="*/ 1 h 34"/>
                  <a:gd name="T8" fmla="*/ 36 w 141"/>
                  <a:gd name="T9" fmla="*/ 1 h 34"/>
                  <a:gd name="T10" fmla="*/ 39 w 141"/>
                  <a:gd name="T11" fmla="*/ 0 h 34"/>
                  <a:gd name="T12" fmla="*/ 42 w 141"/>
                  <a:gd name="T13" fmla="*/ 0 h 34"/>
                  <a:gd name="T14" fmla="*/ 44 w 141"/>
                  <a:gd name="T15" fmla="*/ 0 h 34"/>
                  <a:gd name="T16" fmla="*/ 47 w 141"/>
                  <a:gd name="T17" fmla="*/ 1 h 34"/>
                  <a:gd name="T18" fmla="*/ 50 w 141"/>
                  <a:gd name="T19" fmla="*/ 1 h 34"/>
                  <a:gd name="T20" fmla="*/ 53 w 141"/>
                  <a:gd name="T21" fmla="*/ 1 h 34"/>
                  <a:gd name="T22" fmla="*/ 56 w 141"/>
                  <a:gd name="T23" fmla="*/ 1 h 34"/>
                  <a:gd name="T24" fmla="*/ 59 w 141"/>
                  <a:gd name="T25" fmla="*/ 1 h 34"/>
                  <a:gd name="T26" fmla="*/ 62 w 141"/>
                  <a:gd name="T27" fmla="*/ 2 h 34"/>
                  <a:gd name="T28" fmla="*/ 64 w 141"/>
                  <a:gd name="T29" fmla="*/ 3 h 34"/>
                  <a:gd name="T30" fmla="*/ 67 w 141"/>
                  <a:gd name="T31" fmla="*/ 4 h 34"/>
                  <a:gd name="T32" fmla="*/ 70 w 141"/>
                  <a:gd name="T33" fmla="*/ 6 h 34"/>
                  <a:gd name="T34" fmla="*/ 69 w 141"/>
                  <a:gd name="T35" fmla="*/ 7 h 34"/>
                  <a:gd name="T36" fmla="*/ 67 w 141"/>
                  <a:gd name="T37" fmla="*/ 9 h 34"/>
                  <a:gd name="T38" fmla="*/ 64 w 141"/>
                  <a:gd name="T39" fmla="*/ 10 h 34"/>
                  <a:gd name="T40" fmla="*/ 62 w 141"/>
                  <a:gd name="T41" fmla="*/ 12 h 34"/>
                  <a:gd name="T42" fmla="*/ 60 w 141"/>
                  <a:gd name="T43" fmla="*/ 13 h 34"/>
                  <a:gd name="T44" fmla="*/ 57 w 141"/>
                  <a:gd name="T45" fmla="*/ 14 h 34"/>
                  <a:gd name="T46" fmla="*/ 56 w 141"/>
                  <a:gd name="T47" fmla="*/ 15 h 34"/>
                  <a:gd name="T48" fmla="*/ 55 w 141"/>
                  <a:gd name="T49" fmla="*/ 17 h 34"/>
                  <a:gd name="T50" fmla="*/ 0 w 141"/>
                  <a:gd name="T51" fmla="*/ 17 h 34"/>
                  <a:gd name="T52" fmla="*/ 1 w 141"/>
                  <a:gd name="T53" fmla="*/ 14 h 34"/>
                  <a:gd name="T54" fmla="*/ 4 w 141"/>
                  <a:gd name="T55" fmla="*/ 11 h 34"/>
                  <a:gd name="T56" fmla="*/ 5 w 141"/>
                  <a:gd name="T57" fmla="*/ 9 h 34"/>
                  <a:gd name="T58" fmla="*/ 9 w 141"/>
                  <a:gd name="T59" fmla="*/ 9 h 34"/>
                  <a:gd name="T60" fmla="*/ 12 w 141"/>
                  <a:gd name="T61" fmla="*/ 6 h 34"/>
                  <a:gd name="T62" fmla="*/ 15 w 141"/>
                  <a:gd name="T63" fmla="*/ 5 h 34"/>
                  <a:gd name="T64" fmla="*/ 18 w 141"/>
                  <a:gd name="T65" fmla="*/ 4 h 34"/>
                  <a:gd name="T66" fmla="*/ 22 w 141"/>
                  <a:gd name="T67" fmla="*/ 3 h 34"/>
                  <a:gd name="T68" fmla="*/ 22 w 141"/>
                  <a:gd name="T69" fmla="*/ 3 h 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1"/>
                  <a:gd name="T106" fmla="*/ 0 h 34"/>
                  <a:gd name="T107" fmla="*/ 141 w 141"/>
                  <a:gd name="T108" fmla="*/ 34 h 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1" h="34">
                    <a:moveTo>
                      <a:pt x="44" y="7"/>
                    </a:moveTo>
                    <a:lnTo>
                      <a:pt x="51" y="5"/>
                    </a:lnTo>
                    <a:lnTo>
                      <a:pt x="59" y="3"/>
                    </a:lnTo>
                    <a:lnTo>
                      <a:pt x="65" y="1"/>
                    </a:lnTo>
                    <a:lnTo>
                      <a:pt x="72" y="1"/>
                    </a:lnTo>
                    <a:lnTo>
                      <a:pt x="78" y="0"/>
                    </a:lnTo>
                    <a:lnTo>
                      <a:pt x="84" y="0"/>
                    </a:lnTo>
                    <a:lnTo>
                      <a:pt x="89" y="0"/>
                    </a:lnTo>
                    <a:lnTo>
                      <a:pt x="95" y="1"/>
                    </a:lnTo>
                    <a:lnTo>
                      <a:pt x="101" y="1"/>
                    </a:lnTo>
                    <a:lnTo>
                      <a:pt x="106" y="1"/>
                    </a:lnTo>
                    <a:lnTo>
                      <a:pt x="112" y="3"/>
                    </a:lnTo>
                    <a:lnTo>
                      <a:pt x="118" y="3"/>
                    </a:lnTo>
                    <a:lnTo>
                      <a:pt x="124" y="5"/>
                    </a:lnTo>
                    <a:lnTo>
                      <a:pt x="129" y="7"/>
                    </a:lnTo>
                    <a:lnTo>
                      <a:pt x="135" y="9"/>
                    </a:lnTo>
                    <a:lnTo>
                      <a:pt x="141" y="13"/>
                    </a:lnTo>
                    <a:lnTo>
                      <a:pt x="139" y="15"/>
                    </a:lnTo>
                    <a:lnTo>
                      <a:pt x="135" y="19"/>
                    </a:lnTo>
                    <a:lnTo>
                      <a:pt x="129" y="20"/>
                    </a:lnTo>
                    <a:lnTo>
                      <a:pt x="125" y="24"/>
                    </a:lnTo>
                    <a:lnTo>
                      <a:pt x="120" y="26"/>
                    </a:lnTo>
                    <a:lnTo>
                      <a:pt x="114" y="28"/>
                    </a:lnTo>
                    <a:lnTo>
                      <a:pt x="112" y="30"/>
                    </a:lnTo>
                    <a:lnTo>
                      <a:pt x="110" y="34"/>
                    </a:lnTo>
                    <a:lnTo>
                      <a:pt x="0" y="34"/>
                    </a:lnTo>
                    <a:lnTo>
                      <a:pt x="2" y="28"/>
                    </a:lnTo>
                    <a:lnTo>
                      <a:pt x="8" y="22"/>
                    </a:lnTo>
                    <a:lnTo>
                      <a:pt x="11" y="19"/>
                    </a:lnTo>
                    <a:lnTo>
                      <a:pt x="19" y="17"/>
                    </a:lnTo>
                    <a:lnTo>
                      <a:pt x="25" y="13"/>
                    </a:lnTo>
                    <a:lnTo>
                      <a:pt x="30" y="11"/>
                    </a:lnTo>
                    <a:lnTo>
                      <a:pt x="36" y="9"/>
                    </a:lnTo>
                    <a:lnTo>
                      <a:pt x="44" y="7"/>
                    </a:lnTo>
                    <a:close/>
                  </a:path>
                </a:pathLst>
              </a:custGeom>
              <a:solidFill>
                <a:srgbClr val="000000"/>
              </a:solidFill>
              <a:ln w="9525">
                <a:noFill/>
                <a:round/>
                <a:headEnd/>
                <a:tailEnd/>
              </a:ln>
            </p:spPr>
            <p:txBody>
              <a:bodyPr/>
              <a:lstStyle/>
              <a:p>
                <a:endParaRPr lang="en-US"/>
              </a:p>
            </p:txBody>
          </p:sp>
          <p:sp>
            <p:nvSpPr>
              <p:cNvPr id="10297" name="Freeform 294"/>
              <p:cNvSpPr>
                <a:spLocks/>
              </p:cNvSpPr>
              <p:nvPr/>
            </p:nvSpPr>
            <p:spPr bwMode="auto">
              <a:xfrm>
                <a:off x="2108" y="2041"/>
                <a:ext cx="80" cy="23"/>
              </a:xfrm>
              <a:custGeom>
                <a:avLst/>
                <a:gdLst>
                  <a:gd name="T0" fmla="*/ 80 w 159"/>
                  <a:gd name="T1" fmla="*/ 0 h 46"/>
                  <a:gd name="T2" fmla="*/ 72 w 159"/>
                  <a:gd name="T3" fmla="*/ 15 h 46"/>
                  <a:gd name="T4" fmla="*/ 69 w 159"/>
                  <a:gd name="T5" fmla="*/ 17 h 46"/>
                  <a:gd name="T6" fmla="*/ 68 w 159"/>
                  <a:gd name="T7" fmla="*/ 17 h 46"/>
                  <a:gd name="T8" fmla="*/ 65 w 159"/>
                  <a:gd name="T9" fmla="*/ 18 h 46"/>
                  <a:gd name="T10" fmla="*/ 63 w 159"/>
                  <a:gd name="T11" fmla="*/ 19 h 46"/>
                  <a:gd name="T12" fmla="*/ 59 w 159"/>
                  <a:gd name="T13" fmla="*/ 19 h 46"/>
                  <a:gd name="T14" fmla="*/ 56 w 159"/>
                  <a:gd name="T15" fmla="*/ 20 h 46"/>
                  <a:gd name="T16" fmla="*/ 53 w 159"/>
                  <a:gd name="T17" fmla="*/ 20 h 46"/>
                  <a:gd name="T18" fmla="*/ 50 w 159"/>
                  <a:gd name="T19" fmla="*/ 20 h 46"/>
                  <a:gd name="T20" fmla="*/ 47 w 159"/>
                  <a:gd name="T21" fmla="*/ 20 h 46"/>
                  <a:gd name="T22" fmla="*/ 43 w 159"/>
                  <a:gd name="T23" fmla="*/ 21 h 46"/>
                  <a:gd name="T24" fmla="*/ 40 w 159"/>
                  <a:gd name="T25" fmla="*/ 21 h 46"/>
                  <a:gd name="T26" fmla="*/ 36 w 159"/>
                  <a:gd name="T27" fmla="*/ 22 h 46"/>
                  <a:gd name="T28" fmla="*/ 32 w 159"/>
                  <a:gd name="T29" fmla="*/ 22 h 46"/>
                  <a:gd name="T30" fmla="*/ 30 w 159"/>
                  <a:gd name="T31" fmla="*/ 22 h 46"/>
                  <a:gd name="T32" fmla="*/ 27 w 159"/>
                  <a:gd name="T33" fmla="*/ 22 h 46"/>
                  <a:gd name="T34" fmla="*/ 24 w 159"/>
                  <a:gd name="T35" fmla="*/ 23 h 46"/>
                  <a:gd name="T36" fmla="*/ 20 w 159"/>
                  <a:gd name="T37" fmla="*/ 22 h 46"/>
                  <a:gd name="T38" fmla="*/ 17 w 159"/>
                  <a:gd name="T39" fmla="*/ 22 h 46"/>
                  <a:gd name="T40" fmla="*/ 14 w 159"/>
                  <a:gd name="T41" fmla="*/ 22 h 46"/>
                  <a:gd name="T42" fmla="*/ 12 w 159"/>
                  <a:gd name="T43" fmla="*/ 22 h 46"/>
                  <a:gd name="T44" fmla="*/ 10 w 159"/>
                  <a:gd name="T45" fmla="*/ 22 h 46"/>
                  <a:gd name="T46" fmla="*/ 7 w 159"/>
                  <a:gd name="T47" fmla="*/ 22 h 46"/>
                  <a:gd name="T48" fmla="*/ 5 w 159"/>
                  <a:gd name="T49" fmla="*/ 21 h 46"/>
                  <a:gd name="T50" fmla="*/ 4 w 159"/>
                  <a:gd name="T51" fmla="*/ 21 h 46"/>
                  <a:gd name="T52" fmla="*/ 1 w 159"/>
                  <a:gd name="T53" fmla="*/ 20 h 46"/>
                  <a:gd name="T54" fmla="*/ 0 w 159"/>
                  <a:gd name="T55" fmla="*/ 20 h 46"/>
                  <a:gd name="T56" fmla="*/ 0 w 159"/>
                  <a:gd name="T57" fmla="*/ 19 h 46"/>
                  <a:gd name="T58" fmla="*/ 3 w 159"/>
                  <a:gd name="T59" fmla="*/ 18 h 46"/>
                  <a:gd name="T60" fmla="*/ 5 w 159"/>
                  <a:gd name="T61" fmla="*/ 13 h 46"/>
                  <a:gd name="T62" fmla="*/ 8 w 159"/>
                  <a:gd name="T63" fmla="*/ 10 h 46"/>
                  <a:gd name="T64" fmla="*/ 11 w 159"/>
                  <a:gd name="T65" fmla="*/ 7 h 46"/>
                  <a:gd name="T66" fmla="*/ 16 w 159"/>
                  <a:gd name="T67" fmla="*/ 6 h 46"/>
                  <a:gd name="T68" fmla="*/ 18 w 159"/>
                  <a:gd name="T69" fmla="*/ 4 h 46"/>
                  <a:gd name="T70" fmla="*/ 21 w 159"/>
                  <a:gd name="T71" fmla="*/ 4 h 46"/>
                  <a:gd name="T72" fmla="*/ 24 w 159"/>
                  <a:gd name="T73" fmla="*/ 3 h 46"/>
                  <a:gd name="T74" fmla="*/ 27 w 159"/>
                  <a:gd name="T75" fmla="*/ 3 h 46"/>
                  <a:gd name="T76" fmla="*/ 29 w 159"/>
                  <a:gd name="T77" fmla="*/ 2 h 46"/>
                  <a:gd name="T78" fmla="*/ 31 w 159"/>
                  <a:gd name="T79" fmla="*/ 2 h 46"/>
                  <a:gd name="T80" fmla="*/ 35 w 159"/>
                  <a:gd name="T81" fmla="*/ 2 h 46"/>
                  <a:gd name="T82" fmla="*/ 38 w 159"/>
                  <a:gd name="T83" fmla="*/ 2 h 46"/>
                  <a:gd name="T84" fmla="*/ 41 w 159"/>
                  <a:gd name="T85" fmla="*/ 1 h 46"/>
                  <a:gd name="T86" fmla="*/ 44 w 159"/>
                  <a:gd name="T87" fmla="*/ 1 h 46"/>
                  <a:gd name="T88" fmla="*/ 47 w 159"/>
                  <a:gd name="T89" fmla="*/ 1 h 46"/>
                  <a:gd name="T90" fmla="*/ 49 w 159"/>
                  <a:gd name="T91" fmla="*/ 1 h 46"/>
                  <a:gd name="T92" fmla="*/ 52 w 159"/>
                  <a:gd name="T93" fmla="*/ 1 h 46"/>
                  <a:gd name="T94" fmla="*/ 55 w 159"/>
                  <a:gd name="T95" fmla="*/ 1 h 46"/>
                  <a:gd name="T96" fmla="*/ 58 w 159"/>
                  <a:gd name="T97" fmla="*/ 1 h 46"/>
                  <a:gd name="T98" fmla="*/ 62 w 159"/>
                  <a:gd name="T99" fmla="*/ 1 h 46"/>
                  <a:gd name="T100" fmla="*/ 64 w 159"/>
                  <a:gd name="T101" fmla="*/ 1 h 46"/>
                  <a:gd name="T102" fmla="*/ 67 w 159"/>
                  <a:gd name="T103" fmla="*/ 1 h 46"/>
                  <a:gd name="T104" fmla="*/ 68 w 159"/>
                  <a:gd name="T105" fmla="*/ 1 h 46"/>
                  <a:gd name="T106" fmla="*/ 71 w 159"/>
                  <a:gd name="T107" fmla="*/ 1 h 46"/>
                  <a:gd name="T108" fmla="*/ 76 w 159"/>
                  <a:gd name="T109" fmla="*/ 0 h 46"/>
                  <a:gd name="T110" fmla="*/ 80 w 159"/>
                  <a:gd name="T111" fmla="*/ 0 h 46"/>
                  <a:gd name="T112" fmla="*/ 80 w 159"/>
                  <a:gd name="T113" fmla="*/ 0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
                  <a:gd name="T172" fmla="*/ 0 h 46"/>
                  <a:gd name="T173" fmla="*/ 159 w 159"/>
                  <a:gd name="T174" fmla="*/ 46 h 4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 h="46">
                    <a:moveTo>
                      <a:pt x="159" y="0"/>
                    </a:moveTo>
                    <a:lnTo>
                      <a:pt x="144" y="31"/>
                    </a:lnTo>
                    <a:lnTo>
                      <a:pt x="138" y="33"/>
                    </a:lnTo>
                    <a:lnTo>
                      <a:pt x="135" y="33"/>
                    </a:lnTo>
                    <a:lnTo>
                      <a:pt x="129" y="35"/>
                    </a:lnTo>
                    <a:lnTo>
                      <a:pt x="125" y="37"/>
                    </a:lnTo>
                    <a:lnTo>
                      <a:pt x="117" y="37"/>
                    </a:lnTo>
                    <a:lnTo>
                      <a:pt x="112" y="39"/>
                    </a:lnTo>
                    <a:lnTo>
                      <a:pt x="106" y="39"/>
                    </a:lnTo>
                    <a:lnTo>
                      <a:pt x="100" y="40"/>
                    </a:lnTo>
                    <a:lnTo>
                      <a:pt x="93" y="40"/>
                    </a:lnTo>
                    <a:lnTo>
                      <a:pt x="85" y="42"/>
                    </a:lnTo>
                    <a:lnTo>
                      <a:pt x="79" y="42"/>
                    </a:lnTo>
                    <a:lnTo>
                      <a:pt x="72" y="44"/>
                    </a:lnTo>
                    <a:lnTo>
                      <a:pt x="64" y="44"/>
                    </a:lnTo>
                    <a:lnTo>
                      <a:pt x="59" y="44"/>
                    </a:lnTo>
                    <a:lnTo>
                      <a:pt x="53" y="44"/>
                    </a:lnTo>
                    <a:lnTo>
                      <a:pt x="47" y="46"/>
                    </a:lnTo>
                    <a:lnTo>
                      <a:pt x="40" y="44"/>
                    </a:lnTo>
                    <a:lnTo>
                      <a:pt x="34" y="44"/>
                    </a:lnTo>
                    <a:lnTo>
                      <a:pt x="28" y="44"/>
                    </a:lnTo>
                    <a:lnTo>
                      <a:pt x="24" y="44"/>
                    </a:lnTo>
                    <a:lnTo>
                      <a:pt x="19" y="44"/>
                    </a:lnTo>
                    <a:lnTo>
                      <a:pt x="13" y="44"/>
                    </a:lnTo>
                    <a:lnTo>
                      <a:pt x="9" y="42"/>
                    </a:lnTo>
                    <a:lnTo>
                      <a:pt x="7" y="42"/>
                    </a:lnTo>
                    <a:lnTo>
                      <a:pt x="1" y="40"/>
                    </a:lnTo>
                    <a:lnTo>
                      <a:pt x="0" y="39"/>
                    </a:lnTo>
                    <a:lnTo>
                      <a:pt x="0" y="37"/>
                    </a:lnTo>
                    <a:lnTo>
                      <a:pt x="5" y="35"/>
                    </a:lnTo>
                    <a:lnTo>
                      <a:pt x="9" y="27"/>
                    </a:lnTo>
                    <a:lnTo>
                      <a:pt x="15" y="20"/>
                    </a:lnTo>
                    <a:lnTo>
                      <a:pt x="22" y="14"/>
                    </a:lnTo>
                    <a:lnTo>
                      <a:pt x="32" y="12"/>
                    </a:lnTo>
                    <a:lnTo>
                      <a:pt x="36" y="8"/>
                    </a:lnTo>
                    <a:lnTo>
                      <a:pt x="41" y="8"/>
                    </a:lnTo>
                    <a:lnTo>
                      <a:pt x="47" y="6"/>
                    </a:lnTo>
                    <a:lnTo>
                      <a:pt x="53" y="6"/>
                    </a:lnTo>
                    <a:lnTo>
                      <a:pt x="57" y="4"/>
                    </a:lnTo>
                    <a:lnTo>
                      <a:pt x="62" y="4"/>
                    </a:lnTo>
                    <a:lnTo>
                      <a:pt x="70" y="4"/>
                    </a:lnTo>
                    <a:lnTo>
                      <a:pt x="76" y="4"/>
                    </a:lnTo>
                    <a:lnTo>
                      <a:pt x="81" y="2"/>
                    </a:lnTo>
                    <a:lnTo>
                      <a:pt x="87" y="2"/>
                    </a:lnTo>
                    <a:lnTo>
                      <a:pt x="93" y="2"/>
                    </a:lnTo>
                    <a:lnTo>
                      <a:pt x="98" y="2"/>
                    </a:lnTo>
                    <a:lnTo>
                      <a:pt x="104" y="2"/>
                    </a:lnTo>
                    <a:lnTo>
                      <a:pt x="110" y="2"/>
                    </a:lnTo>
                    <a:lnTo>
                      <a:pt x="116" y="2"/>
                    </a:lnTo>
                    <a:lnTo>
                      <a:pt x="123" y="2"/>
                    </a:lnTo>
                    <a:lnTo>
                      <a:pt x="127" y="2"/>
                    </a:lnTo>
                    <a:lnTo>
                      <a:pt x="133" y="2"/>
                    </a:lnTo>
                    <a:lnTo>
                      <a:pt x="136" y="2"/>
                    </a:lnTo>
                    <a:lnTo>
                      <a:pt x="142" y="2"/>
                    </a:lnTo>
                    <a:lnTo>
                      <a:pt x="152" y="0"/>
                    </a:lnTo>
                    <a:lnTo>
                      <a:pt x="159" y="0"/>
                    </a:lnTo>
                    <a:close/>
                  </a:path>
                </a:pathLst>
              </a:custGeom>
              <a:solidFill>
                <a:srgbClr val="000000"/>
              </a:solidFill>
              <a:ln w="9525">
                <a:noFill/>
                <a:round/>
                <a:headEnd/>
                <a:tailEnd/>
              </a:ln>
            </p:spPr>
            <p:txBody>
              <a:bodyPr/>
              <a:lstStyle/>
              <a:p>
                <a:endParaRPr lang="en-US"/>
              </a:p>
            </p:txBody>
          </p:sp>
          <p:sp>
            <p:nvSpPr>
              <p:cNvPr id="10298" name="Freeform 295"/>
              <p:cNvSpPr>
                <a:spLocks/>
              </p:cNvSpPr>
              <p:nvPr/>
            </p:nvSpPr>
            <p:spPr bwMode="auto">
              <a:xfrm>
                <a:off x="2122" y="2071"/>
                <a:ext cx="76" cy="33"/>
              </a:xfrm>
              <a:custGeom>
                <a:avLst/>
                <a:gdLst>
                  <a:gd name="T0" fmla="*/ 61 w 152"/>
                  <a:gd name="T1" fmla="*/ 0 h 67"/>
                  <a:gd name="T2" fmla="*/ 63 w 152"/>
                  <a:gd name="T3" fmla="*/ 2 h 67"/>
                  <a:gd name="T4" fmla="*/ 65 w 152"/>
                  <a:gd name="T5" fmla="*/ 5 h 67"/>
                  <a:gd name="T6" fmla="*/ 68 w 152"/>
                  <a:gd name="T7" fmla="*/ 8 h 67"/>
                  <a:gd name="T8" fmla="*/ 70 w 152"/>
                  <a:gd name="T9" fmla="*/ 9 h 67"/>
                  <a:gd name="T10" fmla="*/ 73 w 152"/>
                  <a:gd name="T11" fmla="*/ 12 h 67"/>
                  <a:gd name="T12" fmla="*/ 74 w 152"/>
                  <a:gd name="T13" fmla="*/ 14 h 67"/>
                  <a:gd name="T14" fmla="*/ 76 w 152"/>
                  <a:gd name="T15" fmla="*/ 16 h 67"/>
                  <a:gd name="T16" fmla="*/ 0 w 152"/>
                  <a:gd name="T17" fmla="*/ 33 h 67"/>
                  <a:gd name="T18" fmla="*/ 0 w 152"/>
                  <a:gd name="T19" fmla="*/ 30 h 67"/>
                  <a:gd name="T20" fmla="*/ 1 w 152"/>
                  <a:gd name="T21" fmla="*/ 28 h 67"/>
                  <a:gd name="T22" fmla="*/ 2 w 152"/>
                  <a:gd name="T23" fmla="*/ 26 h 67"/>
                  <a:gd name="T24" fmla="*/ 3 w 152"/>
                  <a:gd name="T25" fmla="*/ 25 h 67"/>
                  <a:gd name="T26" fmla="*/ 5 w 152"/>
                  <a:gd name="T27" fmla="*/ 21 h 67"/>
                  <a:gd name="T28" fmla="*/ 7 w 152"/>
                  <a:gd name="T29" fmla="*/ 18 h 67"/>
                  <a:gd name="T30" fmla="*/ 10 w 152"/>
                  <a:gd name="T31" fmla="*/ 15 h 67"/>
                  <a:gd name="T32" fmla="*/ 14 w 152"/>
                  <a:gd name="T33" fmla="*/ 12 h 67"/>
                  <a:gd name="T34" fmla="*/ 19 w 152"/>
                  <a:gd name="T35" fmla="*/ 11 h 67"/>
                  <a:gd name="T36" fmla="*/ 24 w 152"/>
                  <a:gd name="T37" fmla="*/ 9 h 67"/>
                  <a:gd name="T38" fmla="*/ 27 w 152"/>
                  <a:gd name="T39" fmla="*/ 8 h 67"/>
                  <a:gd name="T40" fmla="*/ 33 w 152"/>
                  <a:gd name="T41" fmla="*/ 7 h 67"/>
                  <a:gd name="T42" fmla="*/ 36 w 152"/>
                  <a:gd name="T43" fmla="*/ 6 h 67"/>
                  <a:gd name="T44" fmla="*/ 38 w 152"/>
                  <a:gd name="T45" fmla="*/ 6 h 67"/>
                  <a:gd name="T46" fmla="*/ 40 w 152"/>
                  <a:gd name="T47" fmla="*/ 5 h 67"/>
                  <a:gd name="T48" fmla="*/ 43 w 152"/>
                  <a:gd name="T49" fmla="*/ 5 h 67"/>
                  <a:gd name="T50" fmla="*/ 47 w 152"/>
                  <a:gd name="T51" fmla="*/ 4 h 67"/>
                  <a:gd name="T52" fmla="*/ 52 w 152"/>
                  <a:gd name="T53" fmla="*/ 3 h 67"/>
                  <a:gd name="T54" fmla="*/ 56 w 152"/>
                  <a:gd name="T55" fmla="*/ 1 h 67"/>
                  <a:gd name="T56" fmla="*/ 61 w 152"/>
                  <a:gd name="T57" fmla="*/ 0 h 67"/>
                  <a:gd name="T58" fmla="*/ 61 w 152"/>
                  <a:gd name="T59" fmla="*/ 0 h 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2"/>
                  <a:gd name="T91" fmla="*/ 0 h 67"/>
                  <a:gd name="T92" fmla="*/ 152 w 152"/>
                  <a:gd name="T93" fmla="*/ 67 h 6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2" h="67">
                    <a:moveTo>
                      <a:pt x="122" y="0"/>
                    </a:moveTo>
                    <a:lnTo>
                      <a:pt x="126" y="4"/>
                    </a:lnTo>
                    <a:lnTo>
                      <a:pt x="129" y="10"/>
                    </a:lnTo>
                    <a:lnTo>
                      <a:pt x="135" y="16"/>
                    </a:lnTo>
                    <a:lnTo>
                      <a:pt x="139" y="19"/>
                    </a:lnTo>
                    <a:lnTo>
                      <a:pt x="145" y="25"/>
                    </a:lnTo>
                    <a:lnTo>
                      <a:pt x="148" y="29"/>
                    </a:lnTo>
                    <a:lnTo>
                      <a:pt x="152" y="33"/>
                    </a:lnTo>
                    <a:lnTo>
                      <a:pt x="0" y="67"/>
                    </a:lnTo>
                    <a:lnTo>
                      <a:pt x="0" y="61"/>
                    </a:lnTo>
                    <a:lnTo>
                      <a:pt x="2" y="57"/>
                    </a:lnTo>
                    <a:lnTo>
                      <a:pt x="4" y="52"/>
                    </a:lnTo>
                    <a:lnTo>
                      <a:pt x="6" y="50"/>
                    </a:lnTo>
                    <a:lnTo>
                      <a:pt x="10" y="42"/>
                    </a:lnTo>
                    <a:lnTo>
                      <a:pt x="15" y="36"/>
                    </a:lnTo>
                    <a:lnTo>
                      <a:pt x="21" y="31"/>
                    </a:lnTo>
                    <a:lnTo>
                      <a:pt x="29" y="25"/>
                    </a:lnTo>
                    <a:lnTo>
                      <a:pt x="38" y="23"/>
                    </a:lnTo>
                    <a:lnTo>
                      <a:pt x="48" y="19"/>
                    </a:lnTo>
                    <a:lnTo>
                      <a:pt x="55" y="17"/>
                    </a:lnTo>
                    <a:lnTo>
                      <a:pt x="65" y="14"/>
                    </a:lnTo>
                    <a:lnTo>
                      <a:pt x="71" y="12"/>
                    </a:lnTo>
                    <a:lnTo>
                      <a:pt x="76" y="12"/>
                    </a:lnTo>
                    <a:lnTo>
                      <a:pt x="80" y="10"/>
                    </a:lnTo>
                    <a:lnTo>
                      <a:pt x="86" y="10"/>
                    </a:lnTo>
                    <a:lnTo>
                      <a:pt x="95" y="8"/>
                    </a:lnTo>
                    <a:lnTo>
                      <a:pt x="105" y="6"/>
                    </a:lnTo>
                    <a:lnTo>
                      <a:pt x="112" y="2"/>
                    </a:lnTo>
                    <a:lnTo>
                      <a:pt x="122" y="0"/>
                    </a:lnTo>
                    <a:close/>
                  </a:path>
                </a:pathLst>
              </a:custGeom>
              <a:solidFill>
                <a:srgbClr val="000000"/>
              </a:solidFill>
              <a:ln w="9525">
                <a:noFill/>
                <a:round/>
                <a:headEnd/>
                <a:tailEnd/>
              </a:ln>
            </p:spPr>
            <p:txBody>
              <a:bodyPr/>
              <a:lstStyle/>
              <a:p>
                <a:endParaRPr lang="en-US"/>
              </a:p>
            </p:txBody>
          </p:sp>
          <p:sp>
            <p:nvSpPr>
              <p:cNvPr id="10299" name="Freeform 296"/>
              <p:cNvSpPr>
                <a:spLocks/>
              </p:cNvSpPr>
              <p:nvPr/>
            </p:nvSpPr>
            <p:spPr bwMode="auto">
              <a:xfrm>
                <a:off x="2121" y="2102"/>
                <a:ext cx="86" cy="38"/>
              </a:xfrm>
              <a:custGeom>
                <a:avLst/>
                <a:gdLst>
                  <a:gd name="T0" fmla="*/ 66 w 173"/>
                  <a:gd name="T1" fmla="*/ 0 h 76"/>
                  <a:gd name="T2" fmla="*/ 71 w 173"/>
                  <a:gd name="T3" fmla="*/ 3 h 76"/>
                  <a:gd name="T4" fmla="*/ 78 w 173"/>
                  <a:gd name="T5" fmla="*/ 7 h 76"/>
                  <a:gd name="T6" fmla="*/ 84 w 173"/>
                  <a:gd name="T7" fmla="*/ 11 h 76"/>
                  <a:gd name="T8" fmla="*/ 84 w 173"/>
                  <a:gd name="T9" fmla="*/ 14 h 76"/>
                  <a:gd name="T10" fmla="*/ 78 w 173"/>
                  <a:gd name="T11" fmla="*/ 15 h 76"/>
                  <a:gd name="T12" fmla="*/ 72 w 173"/>
                  <a:gd name="T13" fmla="*/ 17 h 76"/>
                  <a:gd name="T14" fmla="*/ 66 w 173"/>
                  <a:gd name="T15" fmla="*/ 17 h 76"/>
                  <a:gd name="T16" fmla="*/ 61 w 173"/>
                  <a:gd name="T17" fmla="*/ 19 h 76"/>
                  <a:gd name="T18" fmla="*/ 56 w 173"/>
                  <a:gd name="T19" fmla="*/ 21 h 76"/>
                  <a:gd name="T20" fmla="*/ 50 w 173"/>
                  <a:gd name="T21" fmla="*/ 22 h 76"/>
                  <a:gd name="T22" fmla="*/ 45 w 173"/>
                  <a:gd name="T23" fmla="*/ 24 h 76"/>
                  <a:gd name="T24" fmla="*/ 40 w 173"/>
                  <a:gd name="T25" fmla="*/ 26 h 76"/>
                  <a:gd name="T26" fmla="*/ 34 w 173"/>
                  <a:gd name="T27" fmla="*/ 27 h 76"/>
                  <a:gd name="T28" fmla="*/ 28 w 173"/>
                  <a:gd name="T29" fmla="*/ 28 h 76"/>
                  <a:gd name="T30" fmla="*/ 24 w 173"/>
                  <a:gd name="T31" fmla="*/ 30 h 76"/>
                  <a:gd name="T32" fmla="*/ 19 w 173"/>
                  <a:gd name="T33" fmla="*/ 33 h 76"/>
                  <a:gd name="T34" fmla="*/ 13 w 173"/>
                  <a:gd name="T35" fmla="*/ 35 h 76"/>
                  <a:gd name="T36" fmla="*/ 8 w 173"/>
                  <a:gd name="T37" fmla="*/ 36 h 76"/>
                  <a:gd name="T38" fmla="*/ 3 w 173"/>
                  <a:gd name="T39" fmla="*/ 37 h 76"/>
                  <a:gd name="T40" fmla="*/ 0 w 173"/>
                  <a:gd name="T41" fmla="*/ 36 h 76"/>
                  <a:gd name="T42" fmla="*/ 0 w 173"/>
                  <a:gd name="T43" fmla="*/ 29 h 76"/>
                  <a:gd name="T44" fmla="*/ 3 w 173"/>
                  <a:gd name="T45" fmla="*/ 23 h 76"/>
                  <a:gd name="T46" fmla="*/ 9 w 173"/>
                  <a:gd name="T47" fmla="*/ 17 h 76"/>
                  <a:gd name="T48" fmla="*/ 16 w 173"/>
                  <a:gd name="T49" fmla="*/ 12 h 76"/>
                  <a:gd name="T50" fmla="*/ 21 w 173"/>
                  <a:gd name="T51" fmla="*/ 11 h 76"/>
                  <a:gd name="T52" fmla="*/ 27 w 173"/>
                  <a:gd name="T53" fmla="*/ 10 h 76"/>
                  <a:gd name="T54" fmla="*/ 31 w 173"/>
                  <a:gd name="T55" fmla="*/ 9 h 76"/>
                  <a:gd name="T56" fmla="*/ 37 w 173"/>
                  <a:gd name="T57" fmla="*/ 6 h 76"/>
                  <a:gd name="T58" fmla="*/ 43 w 173"/>
                  <a:gd name="T59" fmla="*/ 6 h 76"/>
                  <a:gd name="T60" fmla="*/ 47 w 173"/>
                  <a:gd name="T61" fmla="*/ 5 h 76"/>
                  <a:gd name="T62" fmla="*/ 53 w 173"/>
                  <a:gd name="T63" fmla="*/ 4 h 76"/>
                  <a:gd name="T64" fmla="*/ 58 w 173"/>
                  <a:gd name="T65" fmla="*/ 3 h 76"/>
                  <a:gd name="T66" fmla="*/ 63 w 173"/>
                  <a:gd name="T67" fmla="*/ 1 h 76"/>
                  <a:gd name="T68" fmla="*/ 65 w 173"/>
                  <a:gd name="T69" fmla="*/ 0 h 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3"/>
                  <a:gd name="T106" fmla="*/ 0 h 76"/>
                  <a:gd name="T107" fmla="*/ 173 w 173"/>
                  <a:gd name="T108" fmla="*/ 76 h 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3" h="76">
                    <a:moveTo>
                      <a:pt x="130" y="0"/>
                    </a:moveTo>
                    <a:lnTo>
                      <a:pt x="133" y="0"/>
                    </a:lnTo>
                    <a:lnTo>
                      <a:pt x="139" y="2"/>
                    </a:lnTo>
                    <a:lnTo>
                      <a:pt x="143" y="6"/>
                    </a:lnTo>
                    <a:lnTo>
                      <a:pt x="150" y="10"/>
                    </a:lnTo>
                    <a:lnTo>
                      <a:pt x="156" y="15"/>
                    </a:lnTo>
                    <a:lnTo>
                      <a:pt x="164" y="19"/>
                    </a:lnTo>
                    <a:lnTo>
                      <a:pt x="168" y="23"/>
                    </a:lnTo>
                    <a:lnTo>
                      <a:pt x="173" y="29"/>
                    </a:lnTo>
                    <a:lnTo>
                      <a:pt x="168" y="29"/>
                    </a:lnTo>
                    <a:lnTo>
                      <a:pt x="162" y="29"/>
                    </a:lnTo>
                    <a:lnTo>
                      <a:pt x="156" y="31"/>
                    </a:lnTo>
                    <a:lnTo>
                      <a:pt x="150" y="31"/>
                    </a:lnTo>
                    <a:lnTo>
                      <a:pt x="145" y="33"/>
                    </a:lnTo>
                    <a:lnTo>
                      <a:pt x="139" y="34"/>
                    </a:lnTo>
                    <a:lnTo>
                      <a:pt x="133" y="34"/>
                    </a:lnTo>
                    <a:lnTo>
                      <a:pt x="128" y="36"/>
                    </a:lnTo>
                    <a:lnTo>
                      <a:pt x="122" y="38"/>
                    </a:lnTo>
                    <a:lnTo>
                      <a:pt x="116" y="40"/>
                    </a:lnTo>
                    <a:lnTo>
                      <a:pt x="112" y="42"/>
                    </a:lnTo>
                    <a:lnTo>
                      <a:pt x="107" y="44"/>
                    </a:lnTo>
                    <a:lnTo>
                      <a:pt x="101" y="44"/>
                    </a:lnTo>
                    <a:lnTo>
                      <a:pt x="95" y="48"/>
                    </a:lnTo>
                    <a:lnTo>
                      <a:pt x="90" y="48"/>
                    </a:lnTo>
                    <a:lnTo>
                      <a:pt x="86" y="50"/>
                    </a:lnTo>
                    <a:lnTo>
                      <a:pt x="80" y="52"/>
                    </a:lnTo>
                    <a:lnTo>
                      <a:pt x="74" y="53"/>
                    </a:lnTo>
                    <a:lnTo>
                      <a:pt x="69" y="55"/>
                    </a:lnTo>
                    <a:lnTo>
                      <a:pt x="63" y="57"/>
                    </a:lnTo>
                    <a:lnTo>
                      <a:pt x="57" y="57"/>
                    </a:lnTo>
                    <a:lnTo>
                      <a:pt x="54" y="61"/>
                    </a:lnTo>
                    <a:lnTo>
                      <a:pt x="48" y="61"/>
                    </a:lnTo>
                    <a:lnTo>
                      <a:pt x="44" y="65"/>
                    </a:lnTo>
                    <a:lnTo>
                      <a:pt x="38" y="65"/>
                    </a:lnTo>
                    <a:lnTo>
                      <a:pt x="33" y="67"/>
                    </a:lnTo>
                    <a:lnTo>
                      <a:pt x="27" y="69"/>
                    </a:lnTo>
                    <a:lnTo>
                      <a:pt x="21" y="71"/>
                    </a:lnTo>
                    <a:lnTo>
                      <a:pt x="16" y="71"/>
                    </a:lnTo>
                    <a:lnTo>
                      <a:pt x="12" y="72"/>
                    </a:lnTo>
                    <a:lnTo>
                      <a:pt x="6" y="74"/>
                    </a:lnTo>
                    <a:lnTo>
                      <a:pt x="2" y="76"/>
                    </a:lnTo>
                    <a:lnTo>
                      <a:pt x="0" y="71"/>
                    </a:lnTo>
                    <a:lnTo>
                      <a:pt x="0" y="65"/>
                    </a:lnTo>
                    <a:lnTo>
                      <a:pt x="0" y="59"/>
                    </a:lnTo>
                    <a:lnTo>
                      <a:pt x="2" y="53"/>
                    </a:lnTo>
                    <a:lnTo>
                      <a:pt x="6" y="46"/>
                    </a:lnTo>
                    <a:lnTo>
                      <a:pt x="14" y="40"/>
                    </a:lnTo>
                    <a:lnTo>
                      <a:pt x="19" y="33"/>
                    </a:lnTo>
                    <a:lnTo>
                      <a:pt x="29" y="29"/>
                    </a:lnTo>
                    <a:lnTo>
                      <a:pt x="33" y="25"/>
                    </a:lnTo>
                    <a:lnTo>
                      <a:pt x="36" y="25"/>
                    </a:lnTo>
                    <a:lnTo>
                      <a:pt x="42" y="23"/>
                    </a:lnTo>
                    <a:lnTo>
                      <a:pt x="48" y="21"/>
                    </a:lnTo>
                    <a:lnTo>
                      <a:pt x="54" y="19"/>
                    </a:lnTo>
                    <a:lnTo>
                      <a:pt x="57" y="17"/>
                    </a:lnTo>
                    <a:lnTo>
                      <a:pt x="63" y="17"/>
                    </a:lnTo>
                    <a:lnTo>
                      <a:pt x="69" y="15"/>
                    </a:lnTo>
                    <a:lnTo>
                      <a:pt x="74" y="13"/>
                    </a:lnTo>
                    <a:lnTo>
                      <a:pt x="80" y="13"/>
                    </a:lnTo>
                    <a:lnTo>
                      <a:pt x="86" y="12"/>
                    </a:lnTo>
                    <a:lnTo>
                      <a:pt x="92" y="12"/>
                    </a:lnTo>
                    <a:lnTo>
                      <a:pt x="95" y="10"/>
                    </a:lnTo>
                    <a:lnTo>
                      <a:pt x="101" y="10"/>
                    </a:lnTo>
                    <a:lnTo>
                      <a:pt x="107" y="8"/>
                    </a:lnTo>
                    <a:lnTo>
                      <a:pt x="112" y="8"/>
                    </a:lnTo>
                    <a:lnTo>
                      <a:pt x="116" y="6"/>
                    </a:lnTo>
                    <a:lnTo>
                      <a:pt x="120" y="4"/>
                    </a:lnTo>
                    <a:lnTo>
                      <a:pt x="126" y="2"/>
                    </a:lnTo>
                    <a:lnTo>
                      <a:pt x="130" y="0"/>
                    </a:lnTo>
                    <a:close/>
                  </a:path>
                </a:pathLst>
              </a:custGeom>
              <a:solidFill>
                <a:srgbClr val="000000"/>
              </a:solidFill>
              <a:ln w="9525">
                <a:noFill/>
                <a:round/>
                <a:headEnd/>
                <a:tailEnd/>
              </a:ln>
            </p:spPr>
            <p:txBody>
              <a:bodyPr/>
              <a:lstStyle/>
              <a:p>
                <a:endParaRPr lang="en-US"/>
              </a:p>
            </p:txBody>
          </p:sp>
          <p:sp>
            <p:nvSpPr>
              <p:cNvPr id="10300" name="Freeform 297"/>
              <p:cNvSpPr>
                <a:spLocks/>
              </p:cNvSpPr>
              <p:nvPr/>
            </p:nvSpPr>
            <p:spPr bwMode="auto">
              <a:xfrm>
                <a:off x="2270" y="2181"/>
                <a:ext cx="37" cy="138"/>
              </a:xfrm>
              <a:custGeom>
                <a:avLst/>
                <a:gdLst>
                  <a:gd name="T0" fmla="*/ 14 w 74"/>
                  <a:gd name="T1" fmla="*/ 3 h 278"/>
                  <a:gd name="T2" fmla="*/ 18 w 74"/>
                  <a:gd name="T3" fmla="*/ 9 h 278"/>
                  <a:gd name="T4" fmla="*/ 20 w 74"/>
                  <a:gd name="T5" fmla="*/ 17 h 278"/>
                  <a:gd name="T6" fmla="*/ 22 w 74"/>
                  <a:gd name="T7" fmla="*/ 24 h 278"/>
                  <a:gd name="T8" fmla="*/ 22 w 74"/>
                  <a:gd name="T9" fmla="*/ 32 h 278"/>
                  <a:gd name="T10" fmla="*/ 21 w 74"/>
                  <a:gd name="T11" fmla="*/ 41 h 278"/>
                  <a:gd name="T12" fmla="*/ 20 w 74"/>
                  <a:gd name="T13" fmla="*/ 49 h 278"/>
                  <a:gd name="T14" fmla="*/ 19 w 74"/>
                  <a:gd name="T15" fmla="*/ 58 h 278"/>
                  <a:gd name="T16" fmla="*/ 18 w 74"/>
                  <a:gd name="T17" fmla="*/ 66 h 278"/>
                  <a:gd name="T18" fmla="*/ 16 w 74"/>
                  <a:gd name="T19" fmla="*/ 74 h 278"/>
                  <a:gd name="T20" fmla="*/ 16 w 74"/>
                  <a:gd name="T21" fmla="*/ 83 h 278"/>
                  <a:gd name="T22" fmla="*/ 16 w 74"/>
                  <a:gd name="T23" fmla="*/ 91 h 278"/>
                  <a:gd name="T24" fmla="*/ 17 w 74"/>
                  <a:gd name="T25" fmla="*/ 99 h 278"/>
                  <a:gd name="T26" fmla="*/ 19 w 74"/>
                  <a:gd name="T27" fmla="*/ 106 h 278"/>
                  <a:gd name="T28" fmla="*/ 22 w 74"/>
                  <a:gd name="T29" fmla="*/ 113 h 278"/>
                  <a:gd name="T30" fmla="*/ 28 w 74"/>
                  <a:gd name="T31" fmla="*/ 120 h 278"/>
                  <a:gd name="T32" fmla="*/ 33 w 74"/>
                  <a:gd name="T33" fmla="*/ 127 h 278"/>
                  <a:gd name="T34" fmla="*/ 35 w 74"/>
                  <a:gd name="T35" fmla="*/ 134 h 278"/>
                  <a:gd name="T36" fmla="*/ 32 w 74"/>
                  <a:gd name="T37" fmla="*/ 137 h 278"/>
                  <a:gd name="T38" fmla="*/ 24 w 74"/>
                  <a:gd name="T39" fmla="*/ 135 h 278"/>
                  <a:gd name="T40" fmla="*/ 19 w 74"/>
                  <a:gd name="T41" fmla="*/ 132 h 278"/>
                  <a:gd name="T42" fmla="*/ 14 w 74"/>
                  <a:gd name="T43" fmla="*/ 128 h 278"/>
                  <a:gd name="T44" fmla="*/ 9 w 74"/>
                  <a:gd name="T45" fmla="*/ 123 h 278"/>
                  <a:gd name="T46" fmla="*/ 6 w 74"/>
                  <a:gd name="T47" fmla="*/ 117 h 278"/>
                  <a:gd name="T48" fmla="*/ 3 w 74"/>
                  <a:gd name="T49" fmla="*/ 110 h 278"/>
                  <a:gd name="T50" fmla="*/ 2 w 74"/>
                  <a:gd name="T51" fmla="*/ 103 h 278"/>
                  <a:gd name="T52" fmla="*/ 1 w 74"/>
                  <a:gd name="T53" fmla="*/ 95 h 278"/>
                  <a:gd name="T54" fmla="*/ 0 w 74"/>
                  <a:gd name="T55" fmla="*/ 87 h 278"/>
                  <a:gd name="T56" fmla="*/ 0 w 74"/>
                  <a:gd name="T57" fmla="*/ 78 h 278"/>
                  <a:gd name="T58" fmla="*/ 0 w 74"/>
                  <a:gd name="T59" fmla="*/ 70 h 278"/>
                  <a:gd name="T60" fmla="*/ 1 w 74"/>
                  <a:gd name="T61" fmla="*/ 63 h 278"/>
                  <a:gd name="T62" fmla="*/ 1 w 74"/>
                  <a:gd name="T63" fmla="*/ 55 h 278"/>
                  <a:gd name="T64" fmla="*/ 2 w 74"/>
                  <a:gd name="T65" fmla="*/ 47 h 278"/>
                  <a:gd name="T66" fmla="*/ 2 w 74"/>
                  <a:gd name="T67" fmla="*/ 42 h 278"/>
                  <a:gd name="T68" fmla="*/ 3 w 74"/>
                  <a:gd name="T69" fmla="*/ 36 h 278"/>
                  <a:gd name="T70" fmla="*/ 5 w 74"/>
                  <a:gd name="T71" fmla="*/ 31 h 278"/>
                  <a:gd name="T72" fmla="*/ 5 w 74"/>
                  <a:gd name="T73" fmla="*/ 25 h 278"/>
                  <a:gd name="T74" fmla="*/ 6 w 74"/>
                  <a:gd name="T75" fmla="*/ 20 h 278"/>
                  <a:gd name="T76" fmla="*/ 9 w 74"/>
                  <a:gd name="T77" fmla="*/ 14 h 278"/>
                  <a:gd name="T78" fmla="*/ 9 w 74"/>
                  <a:gd name="T79" fmla="*/ 8 h 278"/>
                  <a:gd name="T80" fmla="*/ 11 w 74"/>
                  <a:gd name="T81" fmla="*/ 3 h 278"/>
                  <a:gd name="T82" fmla="*/ 12 w 74"/>
                  <a:gd name="T83" fmla="*/ 0 h 27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4"/>
                  <a:gd name="T127" fmla="*/ 0 h 278"/>
                  <a:gd name="T128" fmla="*/ 74 w 74"/>
                  <a:gd name="T129" fmla="*/ 278 h 27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4" h="278">
                    <a:moveTo>
                      <a:pt x="25" y="0"/>
                    </a:moveTo>
                    <a:lnTo>
                      <a:pt x="28" y="6"/>
                    </a:lnTo>
                    <a:lnTo>
                      <a:pt x="32" y="13"/>
                    </a:lnTo>
                    <a:lnTo>
                      <a:pt x="36" y="19"/>
                    </a:lnTo>
                    <a:lnTo>
                      <a:pt x="38" y="29"/>
                    </a:lnTo>
                    <a:lnTo>
                      <a:pt x="40" y="34"/>
                    </a:lnTo>
                    <a:lnTo>
                      <a:pt x="42" y="42"/>
                    </a:lnTo>
                    <a:lnTo>
                      <a:pt x="44" y="49"/>
                    </a:lnTo>
                    <a:lnTo>
                      <a:pt x="44" y="59"/>
                    </a:lnTo>
                    <a:lnTo>
                      <a:pt x="44" y="65"/>
                    </a:lnTo>
                    <a:lnTo>
                      <a:pt x="44" y="74"/>
                    </a:lnTo>
                    <a:lnTo>
                      <a:pt x="42" y="82"/>
                    </a:lnTo>
                    <a:lnTo>
                      <a:pt x="42" y="89"/>
                    </a:lnTo>
                    <a:lnTo>
                      <a:pt x="40" y="99"/>
                    </a:lnTo>
                    <a:lnTo>
                      <a:pt x="40" y="108"/>
                    </a:lnTo>
                    <a:lnTo>
                      <a:pt x="38" y="116"/>
                    </a:lnTo>
                    <a:lnTo>
                      <a:pt x="38" y="126"/>
                    </a:lnTo>
                    <a:lnTo>
                      <a:pt x="36" y="133"/>
                    </a:lnTo>
                    <a:lnTo>
                      <a:pt x="34" y="141"/>
                    </a:lnTo>
                    <a:lnTo>
                      <a:pt x="32" y="150"/>
                    </a:lnTo>
                    <a:lnTo>
                      <a:pt x="32" y="158"/>
                    </a:lnTo>
                    <a:lnTo>
                      <a:pt x="32" y="167"/>
                    </a:lnTo>
                    <a:lnTo>
                      <a:pt x="32" y="175"/>
                    </a:lnTo>
                    <a:lnTo>
                      <a:pt x="32" y="183"/>
                    </a:lnTo>
                    <a:lnTo>
                      <a:pt x="34" y="192"/>
                    </a:lnTo>
                    <a:lnTo>
                      <a:pt x="34" y="200"/>
                    </a:lnTo>
                    <a:lnTo>
                      <a:pt x="36" y="205"/>
                    </a:lnTo>
                    <a:lnTo>
                      <a:pt x="38" y="213"/>
                    </a:lnTo>
                    <a:lnTo>
                      <a:pt x="44" y="222"/>
                    </a:lnTo>
                    <a:lnTo>
                      <a:pt x="45" y="228"/>
                    </a:lnTo>
                    <a:lnTo>
                      <a:pt x="51" y="236"/>
                    </a:lnTo>
                    <a:lnTo>
                      <a:pt x="57" y="241"/>
                    </a:lnTo>
                    <a:lnTo>
                      <a:pt x="64" y="249"/>
                    </a:lnTo>
                    <a:lnTo>
                      <a:pt x="66" y="255"/>
                    </a:lnTo>
                    <a:lnTo>
                      <a:pt x="68" y="262"/>
                    </a:lnTo>
                    <a:lnTo>
                      <a:pt x="70" y="270"/>
                    </a:lnTo>
                    <a:lnTo>
                      <a:pt x="74" y="278"/>
                    </a:lnTo>
                    <a:lnTo>
                      <a:pt x="64" y="276"/>
                    </a:lnTo>
                    <a:lnTo>
                      <a:pt x="57" y="276"/>
                    </a:lnTo>
                    <a:lnTo>
                      <a:pt x="49" y="272"/>
                    </a:lnTo>
                    <a:lnTo>
                      <a:pt x="44" y="270"/>
                    </a:lnTo>
                    <a:lnTo>
                      <a:pt x="38" y="266"/>
                    </a:lnTo>
                    <a:lnTo>
                      <a:pt x="32" y="262"/>
                    </a:lnTo>
                    <a:lnTo>
                      <a:pt x="28" y="257"/>
                    </a:lnTo>
                    <a:lnTo>
                      <a:pt x="25" y="253"/>
                    </a:lnTo>
                    <a:lnTo>
                      <a:pt x="19" y="247"/>
                    </a:lnTo>
                    <a:lnTo>
                      <a:pt x="15" y="241"/>
                    </a:lnTo>
                    <a:lnTo>
                      <a:pt x="13" y="236"/>
                    </a:lnTo>
                    <a:lnTo>
                      <a:pt x="9" y="228"/>
                    </a:lnTo>
                    <a:lnTo>
                      <a:pt x="7" y="222"/>
                    </a:lnTo>
                    <a:lnTo>
                      <a:pt x="5" y="215"/>
                    </a:lnTo>
                    <a:lnTo>
                      <a:pt x="4" y="207"/>
                    </a:lnTo>
                    <a:lnTo>
                      <a:pt x="4" y="200"/>
                    </a:lnTo>
                    <a:lnTo>
                      <a:pt x="2" y="192"/>
                    </a:lnTo>
                    <a:lnTo>
                      <a:pt x="2" y="183"/>
                    </a:lnTo>
                    <a:lnTo>
                      <a:pt x="0" y="175"/>
                    </a:lnTo>
                    <a:lnTo>
                      <a:pt x="0" y="167"/>
                    </a:lnTo>
                    <a:lnTo>
                      <a:pt x="0" y="158"/>
                    </a:lnTo>
                    <a:lnTo>
                      <a:pt x="0" y="150"/>
                    </a:lnTo>
                    <a:lnTo>
                      <a:pt x="0" y="141"/>
                    </a:lnTo>
                    <a:lnTo>
                      <a:pt x="2" y="133"/>
                    </a:lnTo>
                    <a:lnTo>
                      <a:pt x="2" y="126"/>
                    </a:lnTo>
                    <a:lnTo>
                      <a:pt x="2" y="116"/>
                    </a:lnTo>
                    <a:lnTo>
                      <a:pt x="2" y="110"/>
                    </a:lnTo>
                    <a:lnTo>
                      <a:pt x="2" y="103"/>
                    </a:lnTo>
                    <a:lnTo>
                      <a:pt x="4" y="95"/>
                    </a:lnTo>
                    <a:lnTo>
                      <a:pt x="5" y="87"/>
                    </a:lnTo>
                    <a:lnTo>
                      <a:pt x="5" y="84"/>
                    </a:lnTo>
                    <a:lnTo>
                      <a:pt x="7" y="78"/>
                    </a:lnTo>
                    <a:lnTo>
                      <a:pt x="7" y="72"/>
                    </a:lnTo>
                    <a:lnTo>
                      <a:pt x="7" y="68"/>
                    </a:lnTo>
                    <a:lnTo>
                      <a:pt x="9" y="63"/>
                    </a:lnTo>
                    <a:lnTo>
                      <a:pt x="9" y="59"/>
                    </a:lnTo>
                    <a:lnTo>
                      <a:pt x="11" y="51"/>
                    </a:lnTo>
                    <a:lnTo>
                      <a:pt x="13" y="46"/>
                    </a:lnTo>
                    <a:lnTo>
                      <a:pt x="13" y="40"/>
                    </a:lnTo>
                    <a:lnTo>
                      <a:pt x="15" y="34"/>
                    </a:lnTo>
                    <a:lnTo>
                      <a:pt x="17" y="29"/>
                    </a:lnTo>
                    <a:lnTo>
                      <a:pt x="17" y="23"/>
                    </a:lnTo>
                    <a:lnTo>
                      <a:pt x="19" y="17"/>
                    </a:lnTo>
                    <a:lnTo>
                      <a:pt x="21" y="13"/>
                    </a:lnTo>
                    <a:lnTo>
                      <a:pt x="23" y="6"/>
                    </a:lnTo>
                    <a:lnTo>
                      <a:pt x="25" y="0"/>
                    </a:lnTo>
                    <a:close/>
                  </a:path>
                </a:pathLst>
              </a:custGeom>
              <a:solidFill>
                <a:srgbClr val="000000"/>
              </a:solidFill>
              <a:ln w="9525">
                <a:noFill/>
                <a:round/>
                <a:headEnd/>
                <a:tailEnd/>
              </a:ln>
            </p:spPr>
            <p:txBody>
              <a:bodyPr/>
              <a:lstStyle/>
              <a:p>
                <a:endParaRPr lang="en-US"/>
              </a:p>
            </p:txBody>
          </p:sp>
          <p:sp>
            <p:nvSpPr>
              <p:cNvPr id="10301" name="Freeform 298"/>
              <p:cNvSpPr>
                <a:spLocks/>
              </p:cNvSpPr>
              <p:nvPr/>
            </p:nvSpPr>
            <p:spPr bwMode="auto">
              <a:xfrm>
                <a:off x="1873" y="2459"/>
                <a:ext cx="82" cy="88"/>
              </a:xfrm>
              <a:custGeom>
                <a:avLst/>
                <a:gdLst>
                  <a:gd name="T0" fmla="*/ 0 w 163"/>
                  <a:gd name="T1" fmla="*/ 0 h 177"/>
                  <a:gd name="T2" fmla="*/ 82 w 163"/>
                  <a:gd name="T3" fmla="*/ 28 h 177"/>
                  <a:gd name="T4" fmla="*/ 75 w 163"/>
                  <a:gd name="T5" fmla="*/ 88 h 177"/>
                  <a:gd name="T6" fmla="*/ 0 w 163"/>
                  <a:gd name="T7" fmla="*/ 17 h 177"/>
                  <a:gd name="T8" fmla="*/ 0 w 163"/>
                  <a:gd name="T9" fmla="*/ 0 h 177"/>
                  <a:gd name="T10" fmla="*/ 0 w 163"/>
                  <a:gd name="T11" fmla="*/ 0 h 177"/>
                  <a:gd name="T12" fmla="*/ 0 60000 65536"/>
                  <a:gd name="T13" fmla="*/ 0 60000 65536"/>
                  <a:gd name="T14" fmla="*/ 0 60000 65536"/>
                  <a:gd name="T15" fmla="*/ 0 60000 65536"/>
                  <a:gd name="T16" fmla="*/ 0 60000 65536"/>
                  <a:gd name="T17" fmla="*/ 0 60000 65536"/>
                  <a:gd name="T18" fmla="*/ 0 w 163"/>
                  <a:gd name="T19" fmla="*/ 0 h 177"/>
                  <a:gd name="T20" fmla="*/ 163 w 163"/>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63" h="177">
                    <a:moveTo>
                      <a:pt x="0" y="0"/>
                    </a:moveTo>
                    <a:lnTo>
                      <a:pt x="163" y="57"/>
                    </a:lnTo>
                    <a:lnTo>
                      <a:pt x="150" y="177"/>
                    </a:lnTo>
                    <a:lnTo>
                      <a:pt x="0" y="34"/>
                    </a:lnTo>
                    <a:lnTo>
                      <a:pt x="0" y="0"/>
                    </a:lnTo>
                    <a:close/>
                  </a:path>
                </a:pathLst>
              </a:custGeom>
              <a:solidFill>
                <a:srgbClr val="FFFFFF"/>
              </a:solidFill>
              <a:ln w="9525">
                <a:noFill/>
                <a:round/>
                <a:headEnd/>
                <a:tailEnd/>
              </a:ln>
            </p:spPr>
            <p:txBody>
              <a:bodyPr/>
              <a:lstStyle/>
              <a:p>
                <a:endParaRPr lang="en-US"/>
              </a:p>
            </p:txBody>
          </p:sp>
          <p:sp>
            <p:nvSpPr>
              <p:cNvPr id="10302" name="Freeform 299"/>
              <p:cNvSpPr>
                <a:spLocks/>
              </p:cNvSpPr>
              <p:nvPr/>
            </p:nvSpPr>
            <p:spPr bwMode="auto">
              <a:xfrm>
                <a:off x="2180" y="2219"/>
                <a:ext cx="62" cy="155"/>
              </a:xfrm>
              <a:custGeom>
                <a:avLst/>
                <a:gdLst>
                  <a:gd name="T0" fmla="*/ 9 w 126"/>
                  <a:gd name="T1" fmla="*/ 0 h 310"/>
                  <a:gd name="T2" fmla="*/ 16 w 126"/>
                  <a:gd name="T3" fmla="*/ 2 h 310"/>
                  <a:gd name="T4" fmla="*/ 23 w 126"/>
                  <a:gd name="T5" fmla="*/ 4 h 310"/>
                  <a:gd name="T6" fmla="*/ 27 w 126"/>
                  <a:gd name="T7" fmla="*/ 5 h 310"/>
                  <a:gd name="T8" fmla="*/ 35 w 126"/>
                  <a:gd name="T9" fmla="*/ 9 h 310"/>
                  <a:gd name="T10" fmla="*/ 43 w 126"/>
                  <a:gd name="T11" fmla="*/ 14 h 310"/>
                  <a:gd name="T12" fmla="*/ 50 w 126"/>
                  <a:gd name="T13" fmla="*/ 20 h 310"/>
                  <a:gd name="T14" fmla="*/ 54 w 126"/>
                  <a:gd name="T15" fmla="*/ 25 h 310"/>
                  <a:gd name="T16" fmla="*/ 58 w 126"/>
                  <a:gd name="T17" fmla="*/ 34 h 310"/>
                  <a:gd name="T18" fmla="*/ 61 w 126"/>
                  <a:gd name="T19" fmla="*/ 41 h 310"/>
                  <a:gd name="T20" fmla="*/ 58 w 126"/>
                  <a:gd name="T21" fmla="*/ 155 h 310"/>
                  <a:gd name="T22" fmla="*/ 52 w 126"/>
                  <a:gd name="T23" fmla="*/ 147 h 310"/>
                  <a:gd name="T24" fmla="*/ 48 w 126"/>
                  <a:gd name="T25" fmla="*/ 139 h 310"/>
                  <a:gd name="T26" fmla="*/ 44 w 126"/>
                  <a:gd name="T27" fmla="*/ 130 h 310"/>
                  <a:gd name="T28" fmla="*/ 42 w 126"/>
                  <a:gd name="T29" fmla="*/ 120 h 310"/>
                  <a:gd name="T30" fmla="*/ 41 w 126"/>
                  <a:gd name="T31" fmla="*/ 115 h 310"/>
                  <a:gd name="T32" fmla="*/ 41 w 126"/>
                  <a:gd name="T33" fmla="*/ 110 h 310"/>
                  <a:gd name="T34" fmla="*/ 40 w 126"/>
                  <a:gd name="T35" fmla="*/ 104 h 310"/>
                  <a:gd name="T36" fmla="*/ 40 w 126"/>
                  <a:gd name="T37" fmla="*/ 100 h 310"/>
                  <a:gd name="T38" fmla="*/ 40 w 126"/>
                  <a:gd name="T39" fmla="*/ 95 h 310"/>
                  <a:gd name="T40" fmla="*/ 40 w 126"/>
                  <a:gd name="T41" fmla="*/ 89 h 310"/>
                  <a:gd name="T42" fmla="*/ 39 w 126"/>
                  <a:gd name="T43" fmla="*/ 80 h 310"/>
                  <a:gd name="T44" fmla="*/ 38 w 126"/>
                  <a:gd name="T45" fmla="*/ 74 h 310"/>
                  <a:gd name="T46" fmla="*/ 38 w 126"/>
                  <a:gd name="T47" fmla="*/ 70 h 310"/>
                  <a:gd name="T48" fmla="*/ 37 w 126"/>
                  <a:gd name="T49" fmla="*/ 60 h 310"/>
                  <a:gd name="T50" fmla="*/ 35 w 126"/>
                  <a:gd name="T51" fmla="*/ 50 h 310"/>
                  <a:gd name="T52" fmla="*/ 33 w 126"/>
                  <a:gd name="T53" fmla="*/ 42 h 310"/>
                  <a:gd name="T54" fmla="*/ 27 w 126"/>
                  <a:gd name="T55" fmla="*/ 34 h 310"/>
                  <a:gd name="T56" fmla="*/ 22 w 126"/>
                  <a:gd name="T57" fmla="*/ 24 h 310"/>
                  <a:gd name="T58" fmla="*/ 14 w 126"/>
                  <a:gd name="T59" fmla="*/ 18 h 310"/>
                  <a:gd name="T60" fmla="*/ 9 w 126"/>
                  <a:gd name="T61" fmla="*/ 15 h 310"/>
                  <a:gd name="T62" fmla="*/ 5 w 126"/>
                  <a:gd name="T63" fmla="*/ 12 h 310"/>
                  <a:gd name="T64" fmla="*/ 1 w 126"/>
                  <a:gd name="T65" fmla="*/ 10 h 310"/>
                  <a:gd name="T66" fmla="*/ 1 w 126"/>
                  <a:gd name="T67" fmla="*/ 6 h 310"/>
                  <a:gd name="T68" fmla="*/ 6 w 126"/>
                  <a:gd name="T69" fmla="*/ 0 h 3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310"/>
                  <a:gd name="T107" fmla="*/ 126 w 126"/>
                  <a:gd name="T108" fmla="*/ 310 h 3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310">
                    <a:moveTo>
                      <a:pt x="12" y="0"/>
                    </a:moveTo>
                    <a:lnTo>
                      <a:pt x="19" y="0"/>
                    </a:lnTo>
                    <a:lnTo>
                      <a:pt x="25" y="2"/>
                    </a:lnTo>
                    <a:lnTo>
                      <a:pt x="32" y="4"/>
                    </a:lnTo>
                    <a:lnTo>
                      <a:pt x="40" y="6"/>
                    </a:lnTo>
                    <a:lnTo>
                      <a:pt x="46" y="8"/>
                    </a:lnTo>
                    <a:lnTo>
                      <a:pt x="50" y="9"/>
                    </a:lnTo>
                    <a:lnTo>
                      <a:pt x="55" y="11"/>
                    </a:lnTo>
                    <a:lnTo>
                      <a:pt x="63" y="13"/>
                    </a:lnTo>
                    <a:lnTo>
                      <a:pt x="72" y="17"/>
                    </a:lnTo>
                    <a:lnTo>
                      <a:pt x="80" y="23"/>
                    </a:lnTo>
                    <a:lnTo>
                      <a:pt x="88" y="28"/>
                    </a:lnTo>
                    <a:lnTo>
                      <a:pt x="97" y="34"/>
                    </a:lnTo>
                    <a:lnTo>
                      <a:pt x="101" y="40"/>
                    </a:lnTo>
                    <a:lnTo>
                      <a:pt x="107" y="46"/>
                    </a:lnTo>
                    <a:lnTo>
                      <a:pt x="110" y="51"/>
                    </a:lnTo>
                    <a:lnTo>
                      <a:pt x="114" y="59"/>
                    </a:lnTo>
                    <a:lnTo>
                      <a:pt x="118" y="67"/>
                    </a:lnTo>
                    <a:lnTo>
                      <a:pt x="120" y="72"/>
                    </a:lnTo>
                    <a:lnTo>
                      <a:pt x="124" y="82"/>
                    </a:lnTo>
                    <a:lnTo>
                      <a:pt x="126" y="89"/>
                    </a:lnTo>
                    <a:lnTo>
                      <a:pt x="118" y="310"/>
                    </a:lnTo>
                    <a:lnTo>
                      <a:pt x="110" y="300"/>
                    </a:lnTo>
                    <a:lnTo>
                      <a:pt x="105" y="293"/>
                    </a:lnTo>
                    <a:lnTo>
                      <a:pt x="99" y="285"/>
                    </a:lnTo>
                    <a:lnTo>
                      <a:pt x="97" y="278"/>
                    </a:lnTo>
                    <a:lnTo>
                      <a:pt x="93" y="268"/>
                    </a:lnTo>
                    <a:lnTo>
                      <a:pt x="90" y="259"/>
                    </a:lnTo>
                    <a:lnTo>
                      <a:pt x="88" y="249"/>
                    </a:lnTo>
                    <a:lnTo>
                      <a:pt x="86" y="240"/>
                    </a:lnTo>
                    <a:lnTo>
                      <a:pt x="86" y="234"/>
                    </a:lnTo>
                    <a:lnTo>
                      <a:pt x="84" y="230"/>
                    </a:lnTo>
                    <a:lnTo>
                      <a:pt x="84" y="224"/>
                    </a:lnTo>
                    <a:lnTo>
                      <a:pt x="84" y="221"/>
                    </a:lnTo>
                    <a:lnTo>
                      <a:pt x="82" y="215"/>
                    </a:lnTo>
                    <a:lnTo>
                      <a:pt x="82" y="209"/>
                    </a:lnTo>
                    <a:lnTo>
                      <a:pt x="82" y="203"/>
                    </a:lnTo>
                    <a:lnTo>
                      <a:pt x="82" y="200"/>
                    </a:lnTo>
                    <a:lnTo>
                      <a:pt x="82" y="194"/>
                    </a:lnTo>
                    <a:lnTo>
                      <a:pt x="82" y="190"/>
                    </a:lnTo>
                    <a:lnTo>
                      <a:pt x="82" y="184"/>
                    </a:lnTo>
                    <a:lnTo>
                      <a:pt x="82" y="179"/>
                    </a:lnTo>
                    <a:lnTo>
                      <a:pt x="80" y="169"/>
                    </a:lnTo>
                    <a:lnTo>
                      <a:pt x="80" y="160"/>
                    </a:lnTo>
                    <a:lnTo>
                      <a:pt x="80" y="154"/>
                    </a:lnTo>
                    <a:lnTo>
                      <a:pt x="78" y="148"/>
                    </a:lnTo>
                    <a:lnTo>
                      <a:pt x="78" y="144"/>
                    </a:lnTo>
                    <a:lnTo>
                      <a:pt x="78" y="139"/>
                    </a:lnTo>
                    <a:lnTo>
                      <a:pt x="76" y="129"/>
                    </a:lnTo>
                    <a:lnTo>
                      <a:pt x="76" y="120"/>
                    </a:lnTo>
                    <a:lnTo>
                      <a:pt x="74" y="110"/>
                    </a:lnTo>
                    <a:lnTo>
                      <a:pt x="72" y="101"/>
                    </a:lnTo>
                    <a:lnTo>
                      <a:pt x="69" y="91"/>
                    </a:lnTo>
                    <a:lnTo>
                      <a:pt x="67" y="84"/>
                    </a:lnTo>
                    <a:lnTo>
                      <a:pt x="61" y="74"/>
                    </a:lnTo>
                    <a:lnTo>
                      <a:pt x="55" y="67"/>
                    </a:lnTo>
                    <a:lnTo>
                      <a:pt x="50" y="57"/>
                    </a:lnTo>
                    <a:lnTo>
                      <a:pt x="44" y="49"/>
                    </a:lnTo>
                    <a:lnTo>
                      <a:pt x="36" y="42"/>
                    </a:lnTo>
                    <a:lnTo>
                      <a:pt x="29" y="36"/>
                    </a:lnTo>
                    <a:lnTo>
                      <a:pt x="23" y="32"/>
                    </a:lnTo>
                    <a:lnTo>
                      <a:pt x="19" y="30"/>
                    </a:lnTo>
                    <a:lnTo>
                      <a:pt x="13" y="27"/>
                    </a:lnTo>
                    <a:lnTo>
                      <a:pt x="10" y="25"/>
                    </a:lnTo>
                    <a:lnTo>
                      <a:pt x="4" y="21"/>
                    </a:lnTo>
                    <a:lnTo>
                      <a:pt x="2" y="19"/>
                    </a:lnTo>
                    <a:lnTo>
                      <a:pt x="0" y="15"/>
                    </a:lnTo>
                    <a:lnTo>
                      <a:pt x="2" y="13"/>
                    </a:lnTo>
                    <a:lnTo>
                      <a:pt x="6" y="6"/>
                    </a:lnTo>
                    <a:lnTo>
                      <a:pt x="12" y="0"/>
                    </a:lnTo>
                    <a:close/>
                  </a:path>
                </a:pathLst>
              </a:custGeom>
              <a:solidFill>
                <a:srgbClr val="000000"/>
              </a:solidFill>
              <a:ln w="9525">
                <a:noFill/>
                <a:round/>
                <a:headEnd/>
                <a:tailEnd/>
              </a:ln>
            </p:spPr>
            <p:txBody>
              <a:bodyPr/>
              <a:lstStyle/>
              <a:p>
                <a:endParaRPr lang="en-US"/>
              </a:p>
            </p:txBody>
          </p:sp>
          <p:sp>
            <p:nvSpPr>
              <p:cNvPr id="10303" name="Freeform 300"/>
              <p:cNvSpPr>
                <a:spLocks/>
              </p:cNvSpPr>
              <p:nvPr/>
            </p:nvSpPr>
            <p:spPr bwMode="auto">
              <a:xfrm>
                <a:off x="2612" y="2132"/>
                <a:ext cx="75" cy="102"/>
              </a:xfrm>
              <a:custGeom>
                <a:avLst/>
                <a:gdLst>
                  <a:gd name="T0" fmla="*/ 9 w 150"/>
                  <a:gd name="T1" fmla="*/ 0 h 203"/>
                  <a:gd name="T2" fmla="*/ 75 w 150"/>
                  <a:gd name="T3" fmla="*/ 84 h 203"/>
                  <a:gd name="T4" fmla="*/ 42 w 150"/>
                  <a:gd name="T5" fmla="*/ 102 h 203"/>
                  <a:gd name="T6" fmla="*/ 0 w 150"/>
                  <a:gd name="T7" fmla="*/ 44 h 203"/>
                  <a:gd name="T8" fmla="*/ 9 w 150"/>
                  <a:gd name="T9" fmla="*/ 0 h 203"/>
                  <a:gd name="T10" fmla="*/ 9 w 150"/>
                  <a:gd name="T11" fmla="*/ 0 h 203"/>
                  <a:gd name="T12" fmla="*/ 0 60000 65536"/>
                  <a:gd name="T13" fmla="*/ 0 60000 65536"/>
                  <a:gd name="T14" fmla="*/ 0 60000 65536"/>
                  <a:gd name="T15" fmla="*/ 0 60000 65536"/>
                  <a:gd name="T16" fmla="*/ 0 60000 65536"/>
                  <a:gd name="T17" fmla="*/ 0 60000 65536"/>
                  <a:gd name="T18" fmla="*/ 0 w 150"/>
                  <a:gd name="T19" fmla="*/ 0 h 203"/>
                  <a:gd name="T20" fmla="*/ 150 w 150"/>
                  <a:gd name="T21" fmla="*/ 203 h 203"/>
                </a:gdLst>
                <a:ahLst/>
                <a:cxnLst>
                  <a:cxn ang="T12">
                    <a:pos x="T0" y="T1"/>
                  </a:cxn>
                  <a:cxn ang="T13">
                    <a:pos x="T2" y="T3"/>
                  </a:cxn>
                  <a:cxn ang="T14">
                    <a:pos x="T4" y="T5"/>
                  </a:cxn>
                  <a:cxn ang="T15">
                    <a:pos x="T6" y="T7"/>
                  </a:cxn>
                  <a:cxn ang="T16">
                    <a:pos x="T8" y="T9"/>
                  </a:cxn>
                  <a:cxn ang="T17">
                    <a:pos x="T10" y="T11"/>
                  </a:cxn>
                </a:cxnLst>
                <a:rect l="T18" t="T19" r="T20" b="T21"/>
                <a:pathLst>
                  <a:path w="150" h="203">
                    <a:moveTo>
                      <a:pt x="17" y="0"/>
                    </a:moveTo>
                    <a:lnTo>
                      <a:pt x="150" y="167"/>
                    </a:lnTo>
                    <a:lnTo>
                      <a:pt x="84" y="203"/>
                    </a:lnTo>
                    <a:lnTo>
                      <a:pt x="0" y="88"/>
                    </a:lnTo>
                    <a:lnTo>
                      <a:pt x="17" y="0"/>
                    </a:lnTo>
                    <a:close/>
                  </a:path>
                </a:pathLst>
              </a:custGeom>
              <a:solidFill>
                <a:srgbClr val="FFFFFF"/>
              </a:solidFill>
              <a:ln w="9525">
                <a:noFill/>
                <a:round/>
                <a:headEnd/>
                <a:tailEnd/>
              </a:ln>
            </p:spPr>
            <p:txBody>
              <a:bodyPr/>
              <a:lstStyle/>
              <a:p>
                <a:endParaRPr lang="en-US"/>
              </a:p>
            </p:txBody>
          </p:sp>
          <p:sp>
            <p:nvSpPr>
              <p:cNvPr id="10304" name="Freeform 301"/>
              <p:cNvSpPr>
                <a:spLocks/>
              </p:cNvSpPr>
              <p:nvPr/>
            </p:nvSpPr>
            <p:spPr bwMode="auto">
              <a:xfrm>
                <a:off x="2546" y="2606"/>
                <a:ext cx="88" cy="195"/>
              </a:xfrm>
              <a:custGeom>
                <a:avLst/>
                <a:gdLst>
                  <a:gd name="T0" fmla="*/ 88 w 177"/>
                  <a:gd name="T1" fmla="*/ 195 h 390"/>
                  <a:gd name="T2" fmla="*/ 81 w 177"/>
                  <a:gd name="T3" fmla="*/ 194 h 390"/>
                  <a:gd name="T4" fmla="*/ 75 w 177"/>
                  <a:gd name="T5" fmla="*/ 192 h 390"/>
                  <a:gd name="T6" fmla="*/ 69 w 177"/>
                  <a:gd name="T7" fmla="*/ 189 h 390"/>
                  <a:gd name="T8" fmla="*/ 64 w 177"/>
                  <a:gd name="T9" fmla="*/ 187 h 390"/>
                  <a:gd name="T10" fmla="*/ 59 w 177"/>
                  <a:gd name="T11" fmla="*/ 182 h 390"/>
                  <a:gd name="T12" fmla="*/ 53 w 177"/>
                  <a:gd name="T13" fmla="*/ 178 h 390"/>
                  <a:gd name="T14" fmla="*/ 48 w 177"/>
                  <a:gd name="T15" fmla="*/ 172 h 390"/>
                  <a:gd name="T16" fmla="*/ 45 w 177"/>
                  <a:gd name="T17" fmla="*/ 168 h 390"/>
                  <a:gd name="T18" fmla="*/ 40 w 177"/>
                  <a:gd name="T19" fmla="*/ 161 h 390"/>
                  <a:gd name="T20" fmla="*/ 36 w 177"/>
                  <a:gd name="T21" fmla="*/ 154 h 390"/>
                  <a:gd name="T22" fmla="*/ 31 w 177"/>
                  <a:gd name="T23" fmla="*/ 148 h 390"/>
                  <a:gd name="T24" fmla="*/ 28 w 177"/>
                  <a:gd name="T25" fmla="*/ 141 h 390"/>
                  <a:gd name="T26" fmla="*/ 25 w 177"/>
                  <a:gd name="T27" fmla="*/ 133 h 390"/>
                  <a:gd name="T28" fmla="*/ 22 w 177"/>
                  <a:gd name="T29" fmla="*/ 125 h 390"/>
                  <a:gd name="T30" fmla="*/ 19 w 177"/>
                  <a:gd name="T31" fmla="*/ 118 h 390"/>
                  <a:gd name="T32" fmla="*/ 16 w 177"/>
                  <a:gd name="T33" fmla="*/ 109 h 390"/>
                  <a:gd name="T34" fmla="*/ 13 w 177"/>
                  <a:gd name="T35" fmla="*/ 101 h 390"/>
                  <a:gd name="T36" fmla="*/ 11 w 177"/>
                  <a:gd name="T37" fmla="*/ 93 h 390"/>
                  <a:gd name="T38" fmla="*/ 9 w 177"/>
                  <a:gd name="T39" fmla="*/ 85 h 390"/>
                  <a:gd name="T40" fmla="*/ 7 w 177"/>
                  <a:gd name="T41" fmla="*/ 77 h 390"/>
                  <a:gd name="T42" fmla="*/ 6 w 177"/>
                  <a:gd name="T43" fmla="*/ 69 h 390"/>
                  <a:gd name="T44" fmla="*/ 5 w 177"/>
                  <a:gd name="T45" fmla="*/ 61 h 390"/>
                  <a:gd name="T46" fmla="*/ 3 w 177"/>
                  <a:gd name="T47" fmla="*/ 53 h 390"/>
                  <a:gd name="T48" fmla="*/ 2 w 177"/>
                  <a:gd name="T49" fmla="*/ 47 h 390"/>
                  <a:gd name="T50" fmla="*/ 1 w 177"/>
                  <a:gd name="T51" fmla="*/ 39 h 390"/>
                  <a:gd name="T52" fmla="*/ 0 w 177"/>
                  <a:gd name="T53" fmla="*/ 33 h 390"/>
                  <a:gd name="T54" fmla="*/ 0 w 177"/>
                  <a:gd name="T55" fmla="*/ 25 h 390"/>
                  <a:gd name="T56" fmla="*/ 0 w 177"/>
                  <a:gd name="T57" fmla="*/ 21 h 390"/>
                  <a:gd name="T58" fmla="*/ 0 w 177"/>
                  <a:gd name="T59" fmla="*/ 15 h 390"/>
                  <a:gd name="T60" fmla="*/ 0 w 177"/>
                  <a:gd name="T61" fmla="*/ 11 h 390"/>
                  <a:gd name="T62" fmla="*/ 1 w 177"/>
                  <a:gd name="T63" fmla="*/ 3 h 390"/>
                  <a:gd name="T64" fmla="*/ 6 w 177"/>
                  <a:gd name="T65" fmla="*/ 0 h 3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390"/>
                  <a:gd name="T101" fmla="*/ 177 w 177"/>
                  <a:gd name="T102" fmla="*/ 390 h 3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390">
                    <a:moveTo>
                      <a:pt x="13" y="0"/>
                    </a:moveTo>
                    <a:lnTo>
                      <a:pt x="177" y="390"/>
                    </a:lnTo>
                    <a:lnTo>
                      <a:pt x="169" y="388"/>
                    </a:lnTo>
                    <a:lnTo>
                      <a:pt x="162" y="388"/>
                    </a:lnTo>
                    <a:lnTo>
                      <a:pt x="156" y="384"/>
                    </a:lnTo>
                    <a:lnTo>
                      <a:pt x="150" y="384"/>
                    </a:lnTo>
                    <a:lnTo>
                      <a:pt x="145" y="380"/>
                    </a:lnTo>
                    <a:lnTo>
                      <a:pt x="139" y="378"/>
                    </a:lnTo>
                    <a:lnTo>
                      <a:pt x="133" y="374"/>
                    </a:lnTo>
                    <a:lnTo>
                      <a:pt x="128" y="373"/>
                    </a:lnTo>
                    <a:lnTo>
                      <a:pt x="124" y="367"/>
                    </a:lnTo>
                    <a:lnTo>
                      <a:pt x="118" y="363"/>
                    </a:lnTo>
                    <a:lnTo>
                      <a:pt x="112" y="359"/>
                    </a:lnTo>
                    <a:lnTo>
                      <a:pt x="107" y="355"/>
                    </a:lnTo>
                    <a:lnTo>
                      <a:pt x="101" y="350"/>
                    </a:lnTo>
                    <a:lnTo>
                      <a:pt x="97" y="344"/>
                    </a:lnTo>
                    <a:lnTo>
                      <a:pt x="93" y="338"/>
                    </a:lnTo>
                    <a:lnTo>
                      <a:pt x="90" y="335"/>
                    </a:lnTo>
                    <a:lnTo>
                      <a:pt x="84" y="329"/>
                    </a:lnTo>
                    <a:lnTo>
                      <a:pt x="80" y="321"/>
                    </a:lnTo>
                    <a:lnTo>
                      <a:pt x="74" y="316"/>
                    </a:lnTo>
                    <a:lnTo>
                      <a:pt x="72" y="308"/>
                    </a:lnTo>
                    <a:lnTo>
                      <a:pt x="67" y="302"/>
                    </a:lnTo>
                    <a:lnTo>
                      <a:pt x="63" y="295"/>
                    </a:lnTo>
                    <a:lnTo>
                      <a:pt x="59" y="287"/>
                    </a:lnTo>
                    <a:lnTo>
                      <a:pt x="57" y="281"/>
                    </a:lnTo>
                    <a:lnTo>
                      <a:pt x="53" y="274"/>
                    </a:lnTo>
                    <a:lnTo>
                      <a:pt x="50" y="266"/>
                    </a:lnTo>
                    <a:lnTo>
                      <a:pt x="46" y="258"/>
                    </a:lnTo>
                    <a:lnTo>
                      <a:pt x="44" y="251"/>
                    </a:lnTo>
                    <a:lnTo>
                      <a:pt x="40" y="243"/>
                    </a:lnTo>
                    <a:lnTo>
                      <a:pt x="38" y="236"/>
                    </a:lnTo>
                    <a:lnTo>
                      <a:pt x="34" y="226"/>
                    </a:lnTo>
                    <a:lnTo>
                      <a:pt x="32" y="219"/>
                    </a:lnTo>
                    <a:lnTo>
                      <a:pt x="31" y="211"/>
                    </a:lnTo>
                    <a:lnTo>
                      <a:pt x="27" y="203"/>
                    </a:lnTo>
                    <a:lnTo>
                      <a:pt x="25" y="194"/>
                    </a:lnTo>
                    <a:lnTo>
                      <a:pt x="23" y="186"/>
                    </a:lnTo>
                    <a:lnTo>
                      <a:pt x="19" y="179"/>
                    </a:lnTo>
                    <a:lnTo>
                      <a:pt x="19" y="169"/>
                    </a:lnTo>
                    <a:lnTo>
                      <a:pt x="17" y="162"/>
                    </a:lnTo>
                    <a:lnTo>
                      <a:pt x="15" y="154"/>
                    </a:lnTo>
                    <a:lnTo>
                      <a:pt x="13" y="146"/>
                    </a:lnTo>
                    <a:lnTo>
                      <a:pt x="12" y="137"/>
                    </a:lnTo>
                    <a:lnTo>
                      <a:pt x="10" y="129"/>
                    </a:lnTo>
                    <a:lnTo>
                      <a:pt x="10" y="122"/>
                    </a:lnTo>
                    <a:lnTo>
                      <a:pt x="8" y="114"/>
                    </a:lnTo>
                    <a:lnTo>
                      <a:pt x="6" y="106"/>
                    </a:lnTo>
                    <a:lnTo>
                      <a:pt x="4" y="99"/>
                    </a:lnTo>
                    <a:lnTo>
                      <a:pt x="4" y="93"/>
                    </a:lnTo>
                    <a:lnTo>
                      <a:pt x="2" y="84"/>
                    </a:lnTo>
                    <a:lnTo>
                      <a:pt x="2" y="78"/>
                    </a:lnTo>
                    <a:lnTo>
                      <a:pt x="0" y="70"/>
                    </a:lnTo>
                    <a:lnTo>
                      <a:pt x="0" y="65"/>
                    </a:lnTo>
                    <a:lnTo>
                      <a:pt x="0" y="57"/>
                    </a:lnTo>
                    <a:lnTo>
                      <a:pt x="0" y="51"/>
                    </a:lnTo>
                    <a:lnTo>
                      <a:pt x="0" y="47"/>
                    </a:lnTo>
                    <a:lnTo>
                      <a:pt x="0" y="42"/>
                    </a:lnTo>
                    <a:lnTo>
                      <a:pt x="0" y="36"/>
                    </a:lnTo>
                    <a:lnTo>
                      <a:pt x="0" y="30"/>
                    </a:lnTo>
                    <a:lnTo>
                      <a:pt x="0" y="25"/>
                    </a:lnTo>
                    <a:lnTo>
                      <a:pt x="0" y="21"/>
                    </a:lnTo>
                    <a:lnTo>
                      <a:pt x="0" y="13"/>
                    </a:lnTo>
                    <a:lnTo>
                      <a:pt x="2" y="7"/>
                    </a:lnTo>
                    <a:lnTo>
                      <a:pt x="13" y="0"/>
                    </a:lnTo>
                    <a:close/>
                  </a:path>
                </a:pathLst>
              </a:custGeom>
              <a:solidFill>
                <a:srgbClr val="000000"/>
              </a:solidFill>
              <a:ln w="9525">
                <a:noFill/>
                <a:round/>
                <a:headEnd/>
                <a:tailEnd/>
              </a:ln>
            </p:spPr>
            <p:txBody>
              <a:bodyPr/>
              <a:lstStyle/>
              <a:p>
                <a:endParaRPr lang="en-US"/>
              </a:p>
            </p:txBody>
          </p:sp>
          <p:sp>
            <p:nvSpPr>
              <p:cNvPr id="10305" name="Freeform 302"/>
              <p:cNvSpPr>
                <a:spLocks/>
              </p:cNvSpPr>
              <p:nvPr/>
            </p:nvSpPr>
            <p:spPr bwMode="auto">
              <a:xfrm>
                <a:off x="2636" y="2777"/>
                <a:ext cx="129" cy="86"/>
              </a:xfrm>
              <a:custGeom>
                <a:avLst/>
                <a:gdLst>
                  <a:gd name="T0" fmla="*/ 27 w 258"/>
                  <a:gd name="T1" fmla="*/ 4 h 173"/>
                  <a:gd name="T2" fmla="*/ 33 w 258"/>
                  <a:gd name="T3" fmla="*/ 1 h 173"/>
                  <a:gd name="T4" fmla="*/ 40 w 258"/>
                  <a:gd name="T5" fmla="*/ 0 h 173"/>
                  <a:gd name="T6" fmla="*/ 47 w 258"/>
                  <a:gd name="T7" fmla="*/ 0 h 173"/>
                  <a:gd name="T8" fmla="*/ 55 w 258"/>
                  <a:gd name="T9" fmla="*/ 0 h 173"/>
                  <a:gd name="T10" fmla="*/ 63 w 258"/>
                  <a:gd name="T11" fmla="*/ 2 h 173"/>
                  <a:gd name="T12" fmla="*/ 72 w 258"/>
                  <a:gd name="T13" fmla="*/ 5 h 173"/>
                  <a:gd name="T14" fmla="*/ 81 w 258"/>
                  <a:gd name="T15" fmla="*/ 7 h 173"/>
                  <a:gd name="T16" fmla="*/ 89 w 258"/>
                  <a:gd name="T17" fmla="*/ 10 h 173"/>
                  <a:gd name="T18" fmla="*/ 98 w 258"/>
                  <a:gd name="T19" fmla="*/ 15 h 173"/>
                  <a:gd name="T20" fmla="*/ 105 w 258"/>
                  <a:gd name="T21" fmla="*/ 20 h 173"/>
                  <a:gd name="T22" fmla="*/ 112 w 258"/>
                  <a:gd name="T23" fmla="*/ 26 h 173"/>
                  <a:gd name="T24" fmla="*/ 118 w 258"/>
                  <a:gd name="T25" fmla="*/ 31 h 173"/>
                  <a:gd name="T26" fmla="*/ 122 w 258"/>
                  <a:gd name="T27" fmla="*/ 37 h 173"/>
                  <a:gd name="T28" fmla="*/ 126 w 258"/>
                  <a:gd name="T29" fmla="*/ 43 h 173"/>
                  <a:gd name="T30" fmla="*/ 128 w 258"/>
                  <a:gd name="T31" fmla="*/ 49 h 173"/>
                  <a:gd name="T32" fmla="*/ 0 w 258"/>
                  <a:gd name="T33" fmla="*/ 86 h 173"/>
                  <a:gd name="T34" fmla="*/ 3 w 258"/>
                  <a:gd name="T35" fmla="*/ 82 h 173"/>
                  <a:gd name="T36" fmla="*/ 10 w 258"/>
                  <a:gd name="T37" fmla="*/ 78 h 173"/>
                  <a:gd name="T38" fmla="*/ 16 w 258"/>
                  <a:gd name="T39" fmla="*/ 74 h 173"/>
                  <a:gd name="T40" fmla="*/ 24 w 258"/>
                  <a:gd name="T41" fmla="*/ 70 h 173"/>
                  <a:gd name="T42" fmla="*/ 31 w 258"/>
                  <a:gd name="T43" fmla="*/ 67 h 173"/>
                  <a:gd name="T44" fmla="*/ 40 w 258"/>
                  <a:gd name="T45" fmla="*/ 65 h 173"/>
                  <a:gd name="T46" fmla="*/ 48 w 258"/>
                  <a:gd name="T47" fmla="*/ 62 h 173"/>
                  <a:gd name="T48" fmla="*/ 57 w 258"/>
                  <a:gd name="T49" fmla="*/ 59 h 173"/>
                  <a:gd name="T50" fmla="*/ 65 w 258"/>
                  <a:gd name="T51" fmla="*/ 56 h 173"/>
                  <a:gd name="T52" fmla="*/ 72 w 258"/>
                  <a:gd name="T53" fmla="*/ 54 h 173"/>
                  <a:gd name="T54" fmla="*/ 79 w 258"/>
                  <a:gd name="T55" fmla="*/ 51 h 173"/>
                  <a:gd name="T56" fmla="*/ 86 w 258"/>
                  <a:gd name="T57" fmla="*/ 50 h 173"/>
                  <a:gd name="T58" fmla="*/ 92 w 258"/>
                  <a:gd name="T59" fmla="*/ 48 h 173"/>
                  <a:gd name="T60" fmla="*/ 98 w 258"/>
                  <a:gd name="T61" fmla="*/ 46 h 173"/>
                  <a:gd name="T62" fmla="*/ 104 w 258"/>
                  <a:gd name="T63" fmla="*/ 44 h 173"/>
                  <a:gd name="T64" fmla="*/ 25 w 258"/>
                  <a:gd name="T65" fmla="*/ 6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8"/>
                  <a:gd name="T100" fmla="*/ 0 h 173"/>
                  <a:gd name="T101" fmla="*/ 258 w 258"/>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8" h="173">
                    <a:moveTo>
                      <a:pt x="51" y="12"/>
                    </a:moveTo>
                    <a:lnTo>
                      <a:pt x="55" y="8"/>
                    </a:lnTo>
                    <a:lnTo>
                      <a:pt x="61" y="4"/>
                    </a:lnTo>
                    <a:lnTo>
                      <a:pt x="66" y="2"/>
                    </a:lnTo>
                    <a:lnTo>
                      <a:pt x="72" y="2"/>
                    </a:lnTo>
                    <a:lnTo>
                      <a:pt x="80" y="0"/>
                    </a:lnTo>
                    <a:lnTo>
                      <a:pt x="85" y="0"/>
                    </a:lnTo>
                    <a:lnTo>
                      <a:pt x="95" y="0"/>
                    </a:lnTo>
                    <a:lnTo>
                      <a:pt x="102" y="0"/>
                    </a:lnTo>
                    <a:lnTo>
                      <a:pt x="110" y="0"/>
                    </a:lnTo>
                    <a:lnTo>
                      <a:pt x="118" y="2"/>
                    </a:lnTo>
                    <a:lnTo>
                      <a:pt x="127" y="4"/>
                    </a:lnTo>
                    <a:lnTo>
                      <a:pt x="137" y="6"/>
                    </a:lnTo>
                    <a:lnTo>
                      <a:pt x="144" y="10"/>
                    </a:lnTo>
                    <a:lnTo>
                      <a:pt x="154" y="12"/>
                    </a:lnTo>
                    <a:lnTo>
                      <a:pt x="163" y="15"/>
                    </a:lnTo>
                    <a:lnTo>
                      <a:pt x="171" y="19"/>
                    </a:lnTo>
                    <a:lnTo>
                      <a:pt x="179" y="21"/>
                    </a:lnTo>
                    <a:lnTo>
                      <a:pt x="188" y="27"/>
                    </a:lnTo>
                    <a:lnTo>
                      <a:pt x="196" y="31"/>
                    </a:lnTo>
                    <a:lnTo>
                      <a:pt x="203" y="36"/>
                    </a:lnTo>
                    <a:lnTo>
                      <a:pt x="211" y="40"/>
                    </a:lnTo>
                    <a:lnTo>
                      <a:pt x="218" y="46"/>
                    </a:lnTo>
                    <a:lnTo>
                      <a:pt x="224" y="52"/>
                    </a:lnTo>
                    <a:lnTo>
                      <a:pt x="232" y="57"/>
                    </a:lnTo>
                    <a:lnTo>
                      <a:pt x="237" y="63"/>
                    </a:lnTo>
                    <a:lnTo>
                      <a:pt x="241" y="69"/>
                    </a:lnTo>
                    <a:lnTo>
                      <a:pt x="245" y="74"/>
                    </a:lnTo>
                    <a:lnTo>
                      <a:pt x="251" y="80"/>
                    </a:lnTo>
                    <a:lnTo>
                      <a:pt x="253" y="86"/>
                    </a:lnTo>
                    <a:lnTo>
                      <a:pt x="255" y="93"/>
                    </a:lnTo>
                    <a:lnTo>
                      <a:pt x="256" y="99"/>
                    </a:lnTo>
                    <a:lnTo>
                      <a:pt x="258" y="105"/>
                    </a:lnTo>
                    <a:lnTo>
                      <a:pt x="0" y="173"/>
                    </a:lnTo>
                    <a:lnTo>
                      <a:pt x="4" y="168"/>
                    </a:lnTo>
                    <a:lnTo>
                      <a:pt x="7" y="164"/>
                    </a:lnTo>
                    <a:lnTo>
                      <a:pt x="13" y="160"/>
                    </a:lnTo>
                    <a:lnTo>
                      <a:pt x="21" y="156"/>
                    </a:lnTo>
                    <a:lnTo>
                      <a:pt x="26" y="152"/>
                    </a:lnTo>
                    <a:lnTo>
                      <a:pt x="32" y="149"/>
                    </a:lnTo>
                    <a:lnTo>
                      <a:pt x="40" y="145"/>
                    </a:lnTo>
                    <a:lnTo>
                      <a:pt x="49" y="141"/>
                    </a:lnTo>
                    <a:lnTo>
                      <a:pt x="55" y="137"/>
                    </a:lnTo>
                    <a:lnTo>
                      <a:pt x="63" y="135"/>
                    </a:lnTo>
                    <a:lnTo>
                      <a:pt x="72" y="131"/>
                    </a:lnTo>
                    <a:lnTo>
                      <a:pt x="80" y="130"/>
                    </a:lnTo>
                    <a:lnTo>
                      <a:pt x="87" y="126"/>
                    </a:lnTo>
                    <a:lnTo>
                      <a:pt x="97" y="124"/>
                    </a:lnTo>
                    <a:lnTo>
                      <a:pt x="104" y="120"/>
                    </a:lnTo>
                    <a:lnTo>
                      <a:pt x="114" y="118"/>
                    </a:lnTo>
                    <a:lnTo>
                      <a:pt x="121" y="116"/>
                    </a:lnTo>
                    <a:lnTo>
                      <a:pt x="129" y="112"/>
                    </a:lnTo>
                    <a:lnTo>
                      <a:pt x="137" y="111"/>
                    </a:lnTo>
                    <a:lnTo>
                      <a:pt x="144" y="109"/>
                    </a:lnTo>
                    <a:lnTo>
                      <a:pt x="152" y="105"/>
                    </a:lnTo>
                    <a:lnTo>
                      <a:pt x="159" y="103"/>
                    </a:lnTo>
                    <a:lnTo>
                      <a:pt x="165" y="101"/>
                    </a:lnTo>
                    <a:lnTo>
                      <a:pt x="173" y="101"/>
                    </a:lnTo>
                    <a:lnTo>
                      <a:pt x="179" y="97"/>
                    </a:lnTo>
                    <a:lnTo>
                      <a:pt x="184" y="97"/>
                    </a:lnTo>
                    <a:lnTo>
                      <a:pt x="190" y="93"/>
                    </a:lnTo>
                    <a:lnTo>
                      <a:pt x="196" y="93"/>
                    </a:lnTo>
                    <a:lnTo>
                      <a:pt x="203" y="90"/>
                    </a:lnTo>
                    <a:lnTo>
                      <a:pt x="209" y="88"/>
                    </a:lnTo>
                    <a:lnTo>
                      <a:pt x="51" y="12"/>
                    </a:lnTo>
                    <a:close/>
                  </a:path>
                </a:pathLst>
              </a:custGeom>
              <a:solidFill>
                <a:srgbClr val="000000"/>
              </a:solidFill>
              <a:ln w="9525">
                <a:noFill/>
                <a:round/>
                <a:headEnd/>
                <a:tailEnd/>
              </a:ln>
            </p:spPr>
            <p:txBody>
              <a:bodyPr/>
              <a:lstStyle/>
              <a:p>
                <a:endParaRPr lang="en-US"/>
              </a:p>
            </p:txBody>
          </p:sp>
          <p:sp>
            <p:nvSpPr>
              <p:cNvPr id="10306" name="Freeform 303"/>
              <p:cNvSpPr>
                <a:spLocks/>
              </p:cNvSpPr>
              <p:nvPr/>
            </p:nvSpPr>
            <p:spPr bwMode="auto">
              <a:xfrm>
                <a:off x="2400" y="2216"/>
                <a:ext cx="43" cy="242"/>
              </a:xfrm>
              <a:custGeom>
                <a:avLst/>
                <a:gdLst>
                  <a:gd name="T0" fmla="*/ 4 w 86"/>
                  <a:gd name="T1" fmla="*/ 4 h 485"/>
                  <a:gd name="T2" fmla="*/ 5 w 86"/>
                  <a:gd name="T3" fmla="*/ 10 h 485"/>
                  <a:gd name="T4" fmla="*/ 7 w 86"/>
                  <a:gd name="T5" fmla="*/ 22 h 485"/>
                  <a:gd name="T6" fmla="*/ 11 w 86"/>
                  <a:gd name="T7" fmla="*/ 35 h 485"/>
                  <a:gd name="T8" fmla="*/ 13 w 86"/>
                  <a:gd name="T9" fmla="*/ 46 h 485"/>
                  <a:gd name="T10" fmla="*/ 15 w 86"/>
                  <a:gd name="T11" fmla="*/ 54 h 485"/>
                  <a:gd name="T12" fmla="*/ 17 w 86"/>
                  <a:gd name="T13" fmla="*/ 63 h 485"/>
                  <a:gd name="T14" fmla="*/ 19 w 86"/>
                  <a:gd name="T15" fmla="*/ 71 h 485"/>
                  <a:gd name="T16" fmla="*/ 21 w 86"/>
                  <a:gd name="T17" fmla="*/ 80 h 485"/>
                  <a:gd name="T18" fmla="*/ 23 w 86"/>
                  <a:gd name="T19" fmla="*/ 89 h 485"/>
                  <a:gd name="T20" fmla="*/ 26 w 86"/>
                  <a:gd name="T21" fmla="*/ 99 h 485"/>
                  <a:gd name="T22" fmla="*/ 27 w 86"/>
                  <a:gd name="T23" fmla="*/ 108 h 485"/>
                  <a:gd name="T24" fmla="*/ 29 w 86"/>
                  <a:gd name="T25" fmla="*/ 118 h 485"/>
                  <a:gd name="T26" fmla="*/ 31 w 86"/>
                  <a:gd name="T27" fmla="*/ 127 h 485"/>
                  <a:gd name="T28" fmla="*/ 34 w 86"/>
                  <a:gd name="T29" fmla="*/ 136 h 485"/>
                  <a:gd name="T30" fmla="*/ 35 w 86"/>
                  <a:gd name="T31" fmla="*/ 145 h 485"/>
                  <a:gd name="T32" fmla="*/ 37 w 86"/>
                  <a:gd name="T33" fmla="*/ 154 h 485"/>
                  <a:gd name="T34" fmla="*/ 38 w 86"/>
                  <a:gd name="T35" fmla="*/ 163 h 485"/>
                  <a:gd name="T36" fmla="*/ 40 w 86"/>
                  <a:gd name="T37" fmla="*/ 177 h 485"/>
                  <a:gd name="T38" fmla="*/ 41 w 86"/>
                  <a:gd name="T39" fmla="*/ 187 h 485"/>
                  <a:gd name="T40" fmla="*/ 42 w 86"/>
                  <a:gd name="T41" fmla="*/ 197 h 485"/>
                  <a:gd name="T42" fmla="*/ 42 w 86"/>
                  <a:gd name="T43" fmla="*/ 204 h 485"/>
                  <a:gd name="T44" fmla="*/ 42 w 86"/>
                  <a:gd name="T45" fmla="*/ 215 h 485"/>
                  <a:gd name="T46" fmla="*/ 40 w 86"/>
                  <a:gd name="T47" fmla="*/ 227 h 485"/>
                  <a:gd name="T48" fmla="*/ 38 w 86"/>
                  <a:gd name="T49" fmla="*/ 237 h 485"/>
                  <a:gd name="T50" fmla="*/ 35 w 86"/>
                  <a:gd name="T51" fmla="*/ 242 h 485"/>
                  <a:gd name="T52" fmla="*/ 25 w 86"/>
                  <a:gd name="T53" fmla="*/ 242 h 485"/>
                  <a:gd name="T54" fmla="*/ 23 w 86"/>
                  <a:gd name="T55" fmla="*/ 231 h 485"/>
                  <a:gd name="T56" fmla="*/ 22 w 86"/>
                  <a:gd name="T57" fmla="*/ 221 h 485"/>
                  <a:gd name="T58" fmla="*/ 21 w 86"/>
                  <a:gd name="T59" fmla="*/ 209 h 485"/>
                  <a:gd name="T60" fmla="*/ 20 w 86"/>
                  <a:gd name="T61" fmla="*/ 199 h 485"/>
                  <a:gd name="T62" fmla="*/ 19 w 86"/>
                  <a:gd name="T63" fmla="*/ 188 h 485"/>
                  <a:gd name="T64" fmla="*/ 18 w 86"/>
                  <a:gd name="T65" fmla="*/ 177 h 485"/>
                  <a:gd name="T66" fmla="*/ 17 w 86"/>
                  <a:gd name="T67" fmla="*/ 166 h 485"/>
                  <a:gd name="T68" fmla="*/ 17 w 86"/>
                  <a:gd name="T69" fmla="*/ 156 h 485"/>
                  <a:gd name="T70" fmla="*/ 15 w 86"/>
                  <a:gd name="T71" fmla="*/ 144 h 485"/>
                  <a:gd name="T72" fmla="*/ 14 w 86"/>
                  <a:gd name="T73" fmla="*/ 134 h 485"/>
                  <a:gd name="T74" fmla="*/ 14 w 86"/>
                  <a:gd name="T75" fmla="*/ 123 h 485"/>
                  <a:gd name="T76" fmla="*/ 12 w 86"/>
                  <a:gd name="T77" fmla="*/ 112 h 485"/>
                  <a:gd name="T78" fmla="*/ 11 w 86"/>
                  <a:gd name="T79" fmla="*/ 102 h 485"/>
                  <a:gd name="T80" fmla="*/ 11 w 86"/>
                  <a:gd name="T81" fmla="*/ 91 h 485"/>
                  <a:gd name="T82" fmla="*/ 10 w 86"/>
                  <a:gd name="T83" fmla="*/ 80 h 485"/>
                  <a:gd name="T84" fmla="*/ 9 w 86"/>
                  <a:gd name="T85" fmla="*/ 70 h 485"/>
                  <a:gd name="T86" fmla="*/ 7 w 86"/>
                  <a:gd name="T87" fmla="*/ 60 h 485"/>
                  <a:gd name="T88" fmla="*/ 6 w 86"/>
                  <a:gd name="T89" fmla="*/ 49 h 485"/>
                  <a:gd name="T90" fmla="*/ 4 w 86"/>
                  <a:gd name="T91" fmla="*/ 39 h 485"/>
                  <a:gd name="T92" fmla="*/ 3 w 86"/>
                  <a:gd name="T93" fmla="*/ 29 h 485"/>
                  <a:gd name="T94" fmla="*/ 1 w 86"/>
                  <a:gd name="T95" fmla="*/ 19 h 485"/>
                  <a:gd name="T96" fmla="*/ 0 w 86"/>
                  <a:gd name="T97" fmla="*/ 11 h 485"/>
                  <a:gd name="T98" fmla="*/ 2 w 86"/>
                  <a:gd name="T99" fmla="*/ 4 h 48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6"/>
                  <a:gd name="T151" fmla="*/ 0 h 485"/>
                  <a:gd name="T152" fmla="*/ 86 w 86"/>
                  <a:gd name="T153" fmla="*/ 485 h 48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6" h="485">
                    <a:moveTo>
                      <a:pt x="6" y="0"/>
                    </a:moveTo>
                    <a:lnTo>
                      <a:pt x="6" y="2"/>
                    </a:lnTo>
                    <a:lnTo>
                      <a:pt x="8" y="8"/>
                    </a:lnTo>
                    <a:lnTo>
                      <a:pt x="8" y="12"/>
                    </a:lnTo>
                    <a:lnTo>
                      <a:pt x="10" y="16"/>
                    </a:lnTo>
                    <a:lnTo>
                      <a:pt x="10" y="21"/>
                    </a:lnTo>
                    <a:lnTo>
                      <a:pt x="12" y="29"/>
                    </a:lnTo>
                    <a:lnTo>
                      <a:pt x="12" y="36"/>
                    </a:lnTo>
                    <a:lnTo>
                      <a:pt x="14" y="44"/>
                    </a:lnTo>
                    <a:lnTo>
                      <a:pt x="15" y="52"/>
                    </a:lnTo>
                    <a:lnTo>
                      <a:pt x="19" y="61"/>
                    </a:lnTo>
                    <a:lnTo>
                      <a:pt x="21" y="71"/>
                    </a:lnTo>
                    <a:lnTo>
                      <a:pt x="25" y="80"/>
                    </a:lnTo>
                    <a:lnTo>
                      <a:pt x="25" y="86"/>
                    </a:lnTo>
                    <a:lnTo>
                      <a:pt x="27" y="92"/>
                    </a:lnTo>
                    <a:lnTo>
                      <a:pt x="29" y="97"/>
                    </a:lnTo>
                    <a:lnTo>
                      <a:pt x="31" y="103"/>
                    </a:lnTo>
                    <a:lnTo>
                      <a:pt x="31" y="109"/>
                    </a:lnTo>
                    <a:lnTo>
                      <a:pt x="33" y="114"/>
                    </a:lnTo>
                    <a:lnTo>
                      <a:pt x="33" y="120"/>
                    </a:lnTo>
                    <a:lnTo>
                      <a:pt x="34" y="126"/>
                    </a:lnTo>
                    <a:lnTo>
                      <a:pt x="36" y="130"/>
                    </a:lnTo>
                    <a:lnTo>
                      <a:pt x="38" y="137"/>
                    </a:lnTo>
                    <a:lnTo>
                      <a:pt x="38" y="143"/>
                    </a:lnTo>
                    <a:lnTo>
                      <a:pt x="40" y="149"/>
                    </a:lnTo>
                    <a:lnTo>
                      <a:pt x="40" y="154"/>
                    </a:lnTo>
                    <a:lnTo>
                      <a:pt x="42" y="160"/>
                    </a:lnTo>
                    <a:lnTo>
                      <a:pt x="44" y="168"/>
                    </a:lnTo>
                    <a:lnTo>
                      <a:pt x="46" y="173"/>
                    </a:lnTo>
                    <a:lnTo>
                      <a:pt x="46" y="179"/>
                    </a:lnTo>
                    <a:lnTo>
                      <a:pt x="48" y="185"/>
                    </a:lnTo>
                    <a:lnTo>
                      <a:pt x="50" y="192"/>
                    </a:lnTo>
                    <a:lnTo>
                      <a:pt x="52" y="198"/>
                    </a:lnTo>
                    <a:lnTo>
                      <a:pt x="52" y="204"/>
                    </a:lnTo>
                    <a:lnTo>
                      <a:pt x="54" y="211"/>
                    </a:lnTo>
                    <a:lnTo>
                      <a:pt x="54" y="217"/>
                    </a:lnTo>
                    <a:lnTo>
                      <a:pt x="55" y="223"/>
                    </a:lnTo>
                    <a:lnTo>
                      <a:pt x="57" y="229"/>
                    </a:lnTo>
                    <a:lnTo>
                      <a:pt x="59" y="236"/>
                    </a:lnTo>
                    <a:lnTo>
                      <a:pt x="59" y="242"/>
                    </a:lnTo>
                    <a:lnTo>
                      <a:pt x="61" y="249"/>
                    </a:lnTo>
                    <a:lnTo>
                      <a:pt x="63" y="255"/>
                    </a:lnTo>
                    <a:lnTo>
                      <a:pt x="63" y="261"/>
                    </a:lnTo>
                    <a:lnTo>
                      <a:pt x="65" y="267"/>
                    </a:lnTo>
                    <a:lnTo>
                      <a:pt x="67" y="272"/>
                    </a:lnTo>
                    <a:lnTo>
                      <a:pt x="67" y="278"/>
                    </a:lnTo>
                    <a:lnTo>
                      <a:pt x="69" y="286"/>
                    </a:lnTo>
                    <a:lnTo>
                      <a:pt x="69" y="291"/>
                    </a:lnTo>
                    <a:lnTo>
                      <a:pt x="71" y="297"/>
                    </a:lnTo>
                    <a:lnTo>
                      <a:pt x="71" y="303"/>
                    </a:lnTo>
                    <a:lnTo>
                      <a:pt x="73" y="308"/>
                    </a:lnTo>
                    <a:lnTo>
                      <a:pt x="73" y="314"/>
                    </a:lnTo>
                    <a:lnTo>
                      <a:pt x="74" y="320"/>
                    </a:lnTo>
                    <a:lnTo>
                      <a:pt x="76" y="327"/>
                    </a:lnTo>
                    <a:lnTo>
                      <a:pt x="78" y="337"/>
                    </a:lnTo>
                    <a:lnTo>
                      <a:pt x="78" y="346"/>
                    </a:lnTo>
                    <a:lnTo>
                      <a:pt x="80" y="354"/>
                    </a:lnTo>
                    <a:lnTo>
                      <a:pt x="80" y="362"/>
                    </a:lnTo>
                    <a:lnTo>
                      <a:pt x="82" y="369"/>
                    </a:lnTo>
                    <a:lnTo>
                      <a:pt x="82" y="375"/>
                    </a:lnTo>
                    <a:lnTo>
                      <a:pt x="84" y="383"/>
                    </a:lnTo>
                    <a:lnTo>
                      <a:pt x="84" y="386"/>
                    </a:lnTo>
                    <a:lnTo>
                      <a:pt x="84" y="394"/>
                    </a:lnTo>
                    <a:lnTo>
                      <a:pt x="84" y="398"/>
                    </a:lnTo>
                    <a:lnTo>
                      <a:pt x="84" y="403"/>
                    </a:lnTo>
                    <a:lnTo>
                      <a:pt x="84" y="409"/>
                    </a:lnTo>
                    <a:lnTo>
                      <a:pt x="86" y="413"/>
                    </a:lnTo>
                    <a:lnTo>
                      <a:pt x="84" y="421"/>
                    </a:lnTo>
                    <a:lnTo>
                      <a:pt x="84" y="430"/>
                    </a:lnTo>
                    <a:lnTo>
                      <a:pt x="82" y="438"/>
                    </a:lnTo>
                    <a:lnTo>
                      <a:pt x="82" y="445"/>
                    </a:lnTo>
                    <a:lnTo>
                      <a:pt x="80" y="455"/>
                    </a:lnTo>
                    <a:lnTo>
                      <a:pt x="78" y="464"/>
                    </a:lnTo>
                    <a:lnTo>
                      <a:pt x="76" y="468"/>
                    </a:lnTo>
                    <a:lnTo>
                      <a:pt x="76" y="474"/>
                    </a:lnTo>
                    <a:lnTo>
                      <a:pt x="74" y="480"/>
                    </a:lnTo>
                    <a:lnTo>
                      <a:pt x="74" y="485"/>
                    </a:lnTo>
                    <a:lnTo>
                      <a:pt x="69" y="485"/>
                    </a:lnTo>
                    <a:lnTo>
                      <a:pt x="63" y="485"/>
                    </a:lnTo>
                    <a:lnTo>
                      <a:pt x="55" y="485"/>
                    </a:lnTo>
                    <a:lnTo>
                      <a:pt x="50" y="485"/>
                    </a:lnTo>
                    <a:lnTo>
                      <a:pt x="48" y="478"/>
                    </a:lnTo>
                    <a:lnTo>
                      <a:pt x="46" y="470"/>
                    </a:lnTo>
                    <a:lnTo>
                      <a:pt x="46" y="462"/>
                    </a:lnTo>
                    <a:lnTo>
                      <a:pt x="46" y="457"/>
                    </a:lnTo>
                    <a:lnTo>
                      <a:pt x="44" y="449"/>
                    </a:lnTo>
                    <a:lnTo>
                      <a:pt x="44" y="442"/>
                    </a:lnTo>
                    <a:lnTo>
                      <a:pt x="42" y="434"/>
                    </a:lnTo>
                    <a:lnTo>
                      <a:pt x="42" y="428"/>
                    </a:lnTo>
                    <a:lnTo>
                      <a:pt x="42" y="419"/>
                    </a:lnTo>
                    <a:lnTo>
                      <a:pt x="40" y="413"/>
                    </a:lnTo>
                    <a:lnTo>
                      <a:pt x="40" y="405"/>
                    </a:lnTo>
                    <a:lnTo>
                      <a:pt x="40" y="398"/>
                    </a:lnTo>
                    <a:lnTo>
                      <a:pt x="40" y="390"/>
                    </a:lnTo>
                    <a:lnTo>
                      <a:pt x="38" y="383"/>
                    </a:lnTo>
                    <a:lnTo>
                      <a:pt x="38" y="377"/>
                    </a:lnTo>
                    <a:lnTo>
                      <a:pt x="38" y="369"/>
                    </a:lnTo>
                    <a:lnTo>
                      <a:pt x="36" y="362"/>
                    </a:lnTo>
                    <a:lnTo>
                      <a:pt x="36" y="354"/>
                    </a:lnTo>
                    <a:lnTo>
                      <a:pt x="34" y="346"/>
                    </a:lnTo>
                    <a:lnTo>
                      <a:pt x="34" y="341"/>
                    </a:lnTo>
                    <a:lnTo>
                      <a:pt x="34" y="333"/>
                    </a:lnTo>
                    <a:lnTo>
                      <a:pt x="34" y="326"/>
                    </a:lnTo>
                    <a:lnTo>
                      <a:pt x="33" y="318"/>
                    </a:lnTo>
                    <a:lnTo>
                      <a:pt x="33" y="312"/>
                    </a:lnTo>
                    <a:lnTo>
                      <a:pt x="33" y="303"/>
                    </a:lnTo>
                    <a:lnTo>
                      <a:pt x="31" y="297"/>
                    </a:lnTo>
                    <a:lnTo>
                      <a:pt x="31" y="289"/>
                    </a:lnTo>
                    <a:lnTo>
                      <a:pt x="31" y="282"/>
                    </a:lnTo>
                    <a:lnTo>
                      <a:pt x="31" y="274"/>
                    </a:lnTo>
                    <a:lnTo>
                      <a:pt x="29" y="268"/>
                    </a:lnTo>
                    <a:lnTo>
                      <a:pt x="29" y="261"/>
                    </a:lnTo>
                    <a:lnTo>
                      <a:pt x="29" y="255"/>
                    </a:lnTo>
                    <a:lnTo>
                      <a:pt x="29" y="246"/>
                    </a:lnTo>
                    <a:lnTo>
                      <a:pt x="27" y="240"/>
                    </a:lnTo>
                    <a:lnTo>
                      <a:pt x="27" y="232"/>
                    </a:lnTo>
                    <a:lnTo>
                      <a:pt x="25" y="225"/>
                    </a:lnTo>
                    <a:lnTo>
                      <a:pt x="25" y="217"/>
                    </a:lnTo>
                    <a:lnTo>
                      <a:pt x="23" y="211"/>
                    </a:lnTo>
                    <a:lnTo>
                      <a:pt x="23" y="204"/>
                    </a:lnTo>
                    <a:lnTo>
                      <a:pt x="23" y="196"/>
                    </a:lnTo>
                    <a:lnTo>
                      <a:pt x="21" y="189"/>
                    </a:lnTo>
                    <a:lnTo>
                      <a:pt x="21" y="183"/>
                    </a:lnTo>
                    <a:lnTo>
                      <a:pt x="19" y="175"/>
                    </a:lnTo>
                    <a:lnTo>
                      <a:pt x="19" y="168"/>
                    </a:lnTo>
                    <a:lnTo>
                      <a:pt x="19" y="160"/>
                    </a:lnTo>
                    <a:lnTo>
                      <a:pt x="17" y="154"/>
                    </a:lnTo>
                    <a:lnTo>
                      <a:pt x="17" y="147"/>
                    </a:lnTo>
                    <a:lnTo>
                      <a:pt x="17" y="141"/>
                    </a:lnTo>
                    <a:lnTo>
                      <a:pt x="15" y="133"/>
                    </a:lnTo>
                    <a:lnTo>
                      <a:pt x="15" y="128"/>
                    </a:lnTo>
                    <a:lnTo>
                      <a:pt x="14" y="120"/>
                    </a:lnTo>
                    <a:lnTo>
                      <a:pt x="14" y="113"/>
                    </a:lnTo>
                    <a:lnTo>
                      <a:pt x="12" y="105"/>
                    </a:lnTo>
                    <a:lnTo>
                      <a:pt x="12" y="99"/>
                    </a:lnTo>
                    <a:lnTo>
                      <a:pt x="10" y="92"/>
                    </a:lnTo>
                    <a:lnTo>
                      <a:pt x="10" y="86"/>
                    </a:lnTo>
                    <a:lnTo>
                      <a:pt x="8" y="78"/>
                    </a:lnTo>
                    <a:lnTo>
                      <a:pt x="8" y="71"/>
                    </a:lnTo>
                    <a:lnTo>
                      <a:pt x="6" y="65"/>
                    </a:lnTo>
                    <a:lnTo>
                      <a:pt x="6" y="59"/>
                    </a:lnTo>
                    <a:lnTo>
                      <a:pt x="4" y="52"/>
                    </a:lnTo>
                    <a:lnTo>
                      <a:pt x="2" y="46"/>
                    </a:lnTo>
                    <a:lnTo>
                      <a:pt x="2" y="38"/>
                    </a:lnTo>
                    <a:lnTo>
                      <a:pt x="0" y="33"/>
                    </a:lnTo>
                    <a:lnTo>
                      <a:pt x="0" y="27"/>
                    </a:lnTo>
                    <a:lnTo>
                      <a:pt x="0" y="23"/>
                    </a:lnTo>
                    <a:lnTo>
                      <a:pt x="2" y="17"/>
                    </a:lnTo>
                    <a:lnTo>
                      <a:pt x="2" y="16"/>
                    </a:lnTo>
                    <a:lnTo>
                      <a:pt x="4" y="8"/>
                    </a:lnTo>
                    <a:lnTo>
                      <a:pt x="6" y="0"/>
                    </a:lnTo>
                    <a:close/>
                  </a:path>
                </a:pathLst>
              </a:custGeom>
              <a:solidFill>
                <a:srgbClr val="000000"/>
              </a:solidFill>
              <a:ln w="9525">
                <a:noFill/>
                <a:round/>
                <a:headEnd/>
                <a:tailEnd/>
              </a:ln>
            </p:spPr>
            <p:txBody>
              <a:bodyPr/>
              <a:lstStyle/>
              <a:p>
                <a:endParaRPr lang="en-US"/>
              </a:p>
            </p:txBody>
          </p:sp>
          <p:sp>
            <p:nvSpPr>
              <p:cNvPr id="10307" name="Freeform 304"/>
              <p:cNvSpPr>
                <a:spLocks/>
              </p:cNvSpPr>
              <p:nvPr/>
            </p:nvSpPr>
            <p:spPr bwMode="auto">
              <a:xfrm>
                <a:off x="1827" y="2492"/>
                <a:ext cx="120" cy="102"/>
              </a:xfrm>
              <a:custGeom>
                <a:avLst/>
                <a:gdLst>
                  <a:gd name="T0" fmla="*/ 36 w 239"/>
                  <a:gd name="T1" fmla="*/ 0 h 203"/>
                  <a:gd name="T2" fmla="*/ 41 w 239"/>
                  <a:gd name="T3" fmla="*/ 0 h 203"/>
                  <a:gd name="T4" fmla="*/ 48 w 239"/>
                  <a:gd name="T5" fmla="*/ 0 h 203"/>
                  <a:gd name="T6" fmla="*/ 52 w 239"/>
                  <a:gd name="T7" fmla="*/ 1 h 203"/>
                  <a:gd name="T8" fmla="*/ 58 w 239"/>
                  <a:gd name="T9" fmla="*/ 1 h 203"/>
                  <a:gd name="T10" fmla="*/ 64 w 239"/>
                  <a:gd name="T11" fmla="*/ 3 h 203"/>
                  <a:gd name="T12" fmla="*/ 70 w 239"/>
                  <a:gd name="T13" fmla="*/ 4 h 203"/>
                  <a:gd name="T14" fmla="*/ 75 w 239"/>
                  <a:gd name="T15" fmla="*/ 6 h 203"/>
                  <a:gd name="T16" fmla="*/ 80 w 239"/>
                  <a:gd name="T17" fmla="*/ 8 h 203"/>
                  <a:gd name="T18" fmla="*/ 85 w 239"/>
                  <a:gd name="T19" fmla="*/ 10 h 203"/>
                  <a:gd name="T20" fmla="*/ 90 w 239"/>
                  <a:gd name="T21" fmla="*/ 12 h 203"/>
                  <a:gd name="T22" fmla="*/ 95 w 239"/>
                  <a:gd name="T23" fmla="*/ 14 h 203"/>
                  <a:gd name="T24" fmla="*/ 100 w 239"/>
                  <a:gd name="T25" fmla="*/ 16 h 203"/>
                  <a:gd name="T26" fmla="*/ 106 w 239"/>
                  <a:gd name="T27" fmla="*/ 18 h 203"/>
                  <a:gd name="T28" fmla="*/ 111 w 239"/>
                  <a:gd name="T29" fmla="*/ 20 h 203"/>
                  <a:gd name="T30" fmla="*/ 117 w 239"/>
                  <a:gd name="T31" fmla="*/ 22 h 203"/>
                  <a:gd name="T32" fmla="*/ 120 w 239"/>
                  <a:gd name="T33" fmla="*/ 26 h 203"/>
                  <a:gd name="T34" fmla="*/ 120 w 239"/>
                  <a:gd name="T35" fmla="*/ 31 h 203"/>
                  <a:gd name="T36" fmla="*/ 115 w 239"/>
                  <a:gd name="T37" fmla="*/ 35 h 203"/>
                  <a:gd name="T38" fmla="*/ 107 w 239"/>
                  <a:gd name="T39" fmla="*/ 36 h 203"/>
                  <a:gd name="T40" fmla="*/ 99 w 239"/>
                  <a:gd name="T41" fmla="*/ 35 h 203"/>
                  <a:gd name="T42" fmla="*/ 91 w 239"/>
                  <a:gd name="T43" fmla="*/ 33 h 203"/>
                  <a:gd name="T44" fmla="*/ 83 w 239"/>
                  <a:gd name="T45" fmla="*/ 31 h 203"/>
                  <a:gd name="T46" fmla="*/ 74 w 239"/>
                  <a:gd name="T47" fmla="*/ 28 h 203"/>
                  <a:gd name="T48" fmla="*/ 66 w 239"/>
                  <a:gd name="T49" fmla="*/ 26 h 203"/>
                  <a:gd name="T50" fmla="*/ 59 w 239"/>
                  <a:gd name="T51" fmla="*/ 23 h 203"/>
                  <a:gd name="T52" fmla="*/ 51 w 239"/>
                  <a:gd name="T53" fmla="*/ 21 h 203"/>
                  <a:gd name="T54" fmla="*/ 45 w 239"/>
                  <a:gd name="T55" fmla="*/ 20 h 203"/>
                  <a:gd name="T56" fmla="*/ 38 w 239"/>
                  <a:gd name="T57" fmla="*/ 21 h 203"/>
                  <a:gd name="T58" fmla="*/ 33 w 239"/>
                  <a:gd name="T59" fmla="*/ 24 h 203"/>
                  <a:gd name="T60" fmla="*/ 29 w 239"/>
                  <a:gd name="T61" fmla="*/ 28 h 203"/>
                  <a:gd name="T62" fmla="*/ 26 w 239"/>
                  <a:gd name="T63" fmla="*/ 33 h 203"/>
                  <a:gd name="T64" fmla="*/ 25 w 239"/>
                  <a:gd name="T65" fmla="*/ 38 h 203"/>
                  <a:gd name="T66" fmla="*/ 24 w 239"/>
                  <a:gd name="T67" fmla="*/ 43 h 203"/>
                  <a:gd name="T68" fmla="*/ 23 w 239"/>
                  <a:gd name="T69" fmla="*/ 49 h 203"/>
                  <a:gd name="T70" fmla="*/ 22 w 239"/>
                  <a:gd name="T71" fmla="*/ 55 h 203"/>
                  <a:gd name="T72" fmla="*/ 22 w 239"/>
                  <a:gd name="T73" fmla="*/ 63 h 203"/>
                  <a:gd name="T74" fmla="*/ 79 w 239"/>
                  <a:gd name="T75" fmla="*/ 61 h 203"/>
                  <a:gd name="T76" fmla="*/ 85 w 239"/>
                  <a:gd name="T77" fmla="*/ 61 h 203"/>
                  <a:gd name="T78" fmla="*/ 90 w 239"/>
                  <a:gd name="T79" fmla="*/ 61 h 203"/>
                  <a:gd name="T80" fmla="*/ 99 w 239"/>
                  <a:gd name="T81" fmla="*/ 61 h 203"/>
                  <a:gd name="T82" fmla="*/ 7 w 239"/>
                  <a:gd name="T83" fmla="*/ 97 h 203"/>
                  <a:gd name="T84" fmla="*/ 4 w 239"/>
                  <a:gd name="T85" fmla="*/ 90 h 203"/>
                  <a:gd name="T86" fmla="*/ 2 w 239"/>
                  <a:gd name="T87" fmla="*/ 83 h 203"/>
                  <a:gd name="T88" fmla="*/ 1 w 239"/>
                  <a:gd name="T89" fmla="*/ 75 h 203"/>
                  <a:gd name="T90" fmla="*/ 0 w 239"/>
                  <a:gd name="T91" fmla="*/ 68 h 203"/>
                  <a:gd name="T92" fmla="*/ 1 w 239"/>
                  <a:gd name="T93" fmla="*/ 60 h 203"/>
                  <a:gd name="T94" fmla="*/ 1 w 239"/>
                  <a:gd name="T95" fmla="*/ 53 h 203"/>
                  <a:gd name="T96" fmla="*/ 3 w 239"/>
                  <a:gd name="T97" fmla="*/ 47 h 203"/>
                  <a:gd name="T98" fmla="*/ 6 w 239"/>
                  <a:gd name="T99" fmla="*/ 40 h 203"/>
                  <a:gd name="T100" fmla="*/ 8 w 239"/>
                  <a:gd name="T101" fmla="*/ 33 h 203"/>
                  <a:gd name="T102" fmla="*/ 12 w 239"/>
                  <a:gd name="T103" fmla="*/ 27 h 203"/>
                  <a:gd name="T104" fmla="*/ 14 w 239"/>
                  <a:gd name="T105" fmla="*/ 22 h 203"/>
                  <a:gd name="T106" fmla="*/ 17 w 239"/>
                  <a:gd name="T107" fmla="*/ 16 h 203"/>
                  <a:gd name="T108" fmla="*/ 22 w 239"/>
                  <a:gd name="T109" fmla="*/ 11 h 203"/>
                  <a:gd name="T110" fmla="*/ 29 w 239"/>
                  <a:gd name="T111" fmla="*/ 5 h 203"/>
                  <a:gd name="T112" fmla="*/ 33 w 239"/>
                  <a:gd name="T113" fmla="*/ 1 h 2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9"/>
                  <a:gd name="T172" fmla="*/ 0 h 203"/>
                  <a:gd name="T173" fmla="*/ 239 w 239"/>
                  <a:gd name="T174" fmla="*/ 203 h 2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9" h="203">
                    <a:moveTo>
                      <a:pt x="66" y="2"/>
                    </a:moveTo>
                    <a:lnTo>
                      <a:pt x="72" y="0"/>
                    </a:lnTo>
                    <a:lnTo>
                      <a:pt x="76" y="0"/>
                    </a:lnTo>
                    <a:lnTo>
                      <a:pt x="82" y="0"/>
                    </a:lnTo>
                    <a:lnTo>
                      <a:pt x="89" y="0"/>
                    </a:lnTo>
                    <a:lnTo>
                      <a:pt x="95" y="0"/>
                    </a:lnTo>
                    <a:lnTo>
                      <a:pt x="101" y="0"/>
                    </a:lnTo>
                    <a:lnTo>
                      <a:pt x="104" y="2"/>
                    </a:lnTo>
                    <a:lnTo>
                      <a:pt x="112" y="2"/>
                    </a:lnTo>
                    <a:lnTo>
                      <a:pt x="116" y="2"/>
                    </a:lnTo>
                    <a:lnTo>
                      <a:pt x="121" y="4"/>
                    </a:lnTo>
                    <a:lnTo>
                      <a:pt x="127" y="5"/>
                    </a:lnTo>
                    <a:lnTo>
                      <a:pt x="133" y="7"/>
                    </a:lnTo>
                    <a:lnTo>
                      <a:pt x="139" y="7"/>
                    </a:lnTo>
                    <a:lnTo>
                      <a:pt x="144" y="11"/>
                    </a:lnTo>
                    <a:lnTo>
                      <a:pt x="150" y="11"/>
                    </a:lnTo>
                    <a:lnTo>
                      <a:pt x="156" y="15"/>
                    </a:lnTo>
                    <a:lnTo>
                      <a:pt x="160" y="15"/>
                    </a:lnTo>
                    <a:lnTo>
                      <a:pt x="163" y="17"/>
                    </a:lnTo>
                    <a:lnTo>
                      <a:pt x="169" y="19"/>
                    </a:lnTo>
                    <a:lnTo>
                      <a:pt x="175" y="23"/>
                    </a:lnTo>
                    <a:lnTo>
                      <a:pt x="180" y="23"/>
                    </a:lnTo>
                    <a:lnTo>
                      <a:pt x="184" y="26"/>
                    </a:lnTo>
                    <a:lnTo>
                      <a:pt x="190" y="28"/>
                    </a:lnTo>
                    <a:lnTo>
                      <a:pt x="196" y="30"/>
                    </a:lnTo>
                    <a:lnTo>
                      <a:pt x="199" y="32"/>
                    </a:lnTo>
                    <a:lnTo>
                      <a:pt x="205" y="34"/>
                    </a:lnTo>
                    <a:lnTo>
                      <a:pt x="211" y="36"/>
                    </a:lnTo>
                    <a:lnTo>
                      <a:pt x="217" y="38"/>
                    </a:lnTo>
                    <a:lnTo>
                      <a:pt x="222" y="40"/>
                    </a:lnTo>
                    <a:lnTo>
                      <a:pt x="228" y="42"/>
                    </a:lnTo>
                    <a:lnTo>
                      <a:pt x="234" y="43"/>
                    </a:lnTo>
                    <a:lnTo>
                      <a:pt x="239" y="47"/>
                    </a:lnTo>
                    <a:lnTo>
                      <a:pt x="239" y="51"/>
                    </a:lnTo>
                    <a:lnTo>
                      <a:pt x="239" y="57"/>
                    </a:lnTo>
                    <a:lnTo>
                      <a:pt x="239" y="62"/>
                    </a:lnTo>
                    <a:lnTo>
                      <a:pt x="239" y="68"/>
                    </a:lnTo>
                    <a:lnTo>
                      <a:pt x="230" y="70"/>
                    </a:lnTo>
                    <a:lnTo>
                      <a:pt x="222" y="72"/>
                    </a:lnTo>
                    <a:lnTo>
                      <a:pt x="213" y="72"/>
                    </a:lnTo>
                    <a:lnTo>
                      <a:pt x="207" y="72"/>
                    </a:lnTo>
                    <a:lnTo>
                      <a:pt x="198" y="70"/>
                    </a:lnTo>
                    <a:lnTo>
                      <a:pt x="190" y="68"/>
                    </a:lnTo>
                    <a:lnTo>
                      <a:pt x="182" y="66"/>
                    </a:lnTo>
                    <a:lnTo>
                      <a:pt x="173" y="64"/>
                    </a:lnTo>
                    <a:lnTo>
                      <a:pt x="165" y="61"/>
                    </a:lnTo>
                    <a:lnTo>
                      <a:pt x="158" y="59"/>
                    </a:lnTo>
                    <a:lnTo>
                      <a:pt x="148" y="55"/>
                    </a:lnTo>
                    <a:lnTo>
                      <a:pt x="140" y="53"/>
                    </a:lnTo>
                    <a:lnTo>
                      <a:pt x="131" y="51"/>
                    </a:lnTo>
                    <a:lnTo>
                      <a:pt x="125" y="47"/>
                    </a:lnTo>
                    <a:lnTo>
                      <a:pt x="118" y="45"/>
                    </a:lnTo>
                    <a:lnTo>
                      <a:pt x="110" y="43"/>
                    </a:lnTo>
                    <a:lnTo>
                      <a:pt x="102" y="42"/>
                    </a:lnTo>
                    <a:lnTo>
                      <a:pt x="97" y="42"/>
                    </a:lnTo>
                    <a:lnTo>
                      <a:pt x="89" y="40"/>
                    </a:lnTo>
                    <a:lnTo>
                      <a:pt x="83" y="42"/>
                    </a:lnTo>
                    <a:lnTo>
                      <a:pt x="76" y="42"/>
                    </a:lnTo>
                    <a:lnTo>
                      <a:pt x="72" y="43"/>
                    </a:lnTo>
                    <a:lnTo>
                      <a:pt x="66" y="47"/>
                    </a:lnTo>
                    <a:lnTo>
                      <a:pt x="63" y="51"/>
                    </a:lnTo>
                    <a:lnTo>
                      <a:pt x="57" y="55"/>
                    </a:lnTo>
                    <a:lnTo>
                      <a:pt x="53" y="62"/>
                    </a:lnTo>
                    <a:lnTo>
                      <a:pt x="51" y="66"/>
                    </a:lnTo>
                    <a:lnTo>
                      <a:pt x="51" y="70"/>
                    </a:lnTo>
                    <a:lnTo>
                      <a:pt x="49" y="76"/>
                    </a:lnTo>
                    <a:lnTo>
                      <a:pt x="49" y="81"/>
                    </a:lnTo>
                    <a:lnTo>
                      <a:pt x="47" y="85"/>
                    </a:lnTo>
                    <a:lnTo>
                      <a:pt x="45" y="91"/>
                    </a:lnTo>
                    <a:lnTo>
                      <a:pt x="45" y="97"/>
                    </a:lnTo>
                    <a:lnTo>
                      <a:pt x="45" y="104"/>
                    </a:lnTo>
                    <a:lnTo>
                      <a:pt x="44" y="110"/>
                    </a:lnTo>
                    <a:lnTo>
                      <a:pt x="44" y="118"/>
                    </a:lnTo>
                    <a:lnTo>
                      <a:pt x="44" y="125"/>
                    </a:lnTo>
                    <a:lnTo>
                      <a:pt x="44" y="135"/>
                    </a:lnTo>
                    <a:lnTo>
                      <a:pt x="158" y="121"/>
                    </a:lnTo>
                    <a:lnTo>
                      <a:pt x="163" y="121"/>
                    </a:lnTo>
                    <a:lnTo>
                      <a:pt x="169" y="121"/>
                    </a:lnTo>
                    <a:lnTo>
                      <a:pt x="173" y="121"/>
                    </a:lnTo>
                    <a:lnTo>
                      <a:pt x="179" y="121"/>
                    </a:lnTo>
                    <a:lnTo>
                      <a:pt x="188" y="121"/>
                    </a:lnTo>
                    <a:lnTo>
                      <a:pt x="198" y="121"/>
                    </a:lnTo>
                    <a:lnTo>
                      <a:pt x="19" y="203"/>
                    </a:lnTo>
                    <a:lnTo>
                      <a:pt x="13" y="194"/>
                    </a:lnTo>
                    <a:lnTo>
                      <a:pt x="11" y="188"/>
                    </a:lnTo>
                    <a:lnTo>
                      <a:pt x="7" y="180"/>
                    </a:lnTo>
                    <a:lnTo>
                      <a:pt x="5" y="173"/>
                    </a:lnTo>
                    <a:lnTo>
                      <a:pt x="4" y="165"/>
                    </a:lnTo>
                    <a:lnTo>
                      <a:pt x="2" y="158"/>
                    </a:lnTo>
                    <a:lnTo>
                      <a:pt x="2" y="150"/>
                    </a:lnTo>
                    <a:lnTo>
                      <a:pt x="2" y="142"/>
                    </a:lnTo>
                    <a:lnTo>
                      <a:pt x="0" y="135"/>
                    </a:lnTo>
                    <a:lnTo>
                      <a:pt x="0" y="129"/>
                    </a:lnTo>
                    <a:lnTo>
                      <a:pt x="2" y="119"/>
                    </a:lnTo>
                    <a:lnTo>
                      <a:pt x="2" y="114"/>
                    </a:lnTo>
                    <a:lnTo>
                      <a:pt x="2" y="106"/>
                    </a:lnTo>
                    <a:lnTo>
                      <a:pt x="4" y="100"/>
                    </a:lnTo>
                    <a:lnTo>
                      <a:pt x="5" y="93"/>
                    </a:lnTo>
                    <a:lnTo>
                      <a:pt x="9" y="87"/>
                    </a:lnTo>
                    <a:lnTo>
                      <a:pt x="11" y="80"/>
                    </a:lnTo>
                    <a:lnTo>
                      <a:pt x="13" y="74"/>
                    </a:lnTo>
                    <a:lnTo>
                      <a:pt x="15" y="66"/>
                    </a:lnTo>
                    <a:lnTo>
                      <a:pt x="19" y="61"/>
                    </a:lnTo>
                    <a:lnTo>
                      <a:pt x="23" y="53"/>
                    </a:lnTo>
                    <a:lnTo>
                      <a:pt x="25" y="49"/>
                    </a:lnTo>
                    <a:lnTo>
                      <a:pt x="28" y="43"/>
                    </a:lnTo>
                    <a:lnTo>
                      <a:pt x="32" y="38"/>
                    </a:lnTo>
                    <a:lnTo>
                      <a:pt x="34" y="32"/>
                    </a:lnTo>
                    <a:lnTo>
                      <a:pt x="40" y="26"/>
                    </a:lnTo>
                    <a:lnTo>
                      <a:pt x="44" y="21"/>
                    </a:lnTo>
                    <a:lnTo>
                      <a:pt x="47" y="17"/>
                    </a:lnTo>
                    <a:lnTo>
                      <a:pt x="57" y="9"/>
                    </a:lnTo>
                    <a:lnTo>
                      <a:pt x="66" y="2"/>
                    </a:lnTo>
                    <a:close/>
                  </a:path>
                </a:pathLst>
              </a:custGeom>
              <a:solidFill>
                <a:srgbClr val="000000"/>
              </a:solidFill>
              <a:ln w="9525">
                <a:noFill/>
                <a:round/>
                <a:headEnd/>
                <a:tailEnd/>
              </a:ln>
            </p:spPr>
            <p:txBody>
              <a:bodyPr/>
              <a:lstStyle/>
              <a:p>
                <a:endParaRPr lang="en-US"/>
              </a:p>
            </p:txBody>
          </p:sp>
          <p:sp>
            <p:nvSpPr>
              <p:cNvPr id="10308" name="Freeform 305"/>
              <p:cNvSpPr>
                <a:spLocks/>
              </p:cNvSpPr>
              <p:nvPr/>
            </p:nvSpPr>
            <p:spPr bwMode="auto">
              <a:xfrm>
                <a:off x="2424" y="2187"/>
                <a:ext cx="240" cy="136"/>
              </a:xfrm>
              <a:custGeom>
                <a:avLst/>
                <a:gdLst>
                  <a:gd name="T0" fmla="*/ 236 w 481"/>
                  <a:gd name="T1" fmla="*/ 27 h 272"/>
                  <a:gd name="T2" fmla="*/ 225 w 481"/>
                  <a:gd name="T3" fmla="*/ 36 h 272"/>
                  <a:gd name="T4" fmla="*/ 214 w 481"/>
                  <a:gd name="T5" fmla="*/ 45 h 272"/>
                  <a:gd name="T6" fmla="*/ 202 w 481"/>
                  <a:gd name="T7" fmla="*/ 51 h 272"/>
                  <a:gd name="T8" fmla="*/ 190 w 481"/>
                  <a:gd name="T9" fmla="*/ 59 h 272"/>
                  <a:gd name="T10" fmla="*/ 178 w 481"/>
                  <a:gd name="T11" fmla="*/ 67 h 272"/>
                  <a:gd name="T12" fmla="*/ 165 w 481"/>
                  <a:gd name="T13" fmla="*/ 72 h 272"/>
                  <a:gd name="T14" fmla="*/ 153 w 481"/>
                  <a:gd name="T15" fmla="*/ 79 h 272"/>
                  <a:gd name="T16" fmla="*/ 139 w 481"/>
                  <a:gd name="T17" fmla="*/ 85 h 272"/>
                  <a:gd name="T18" fmla="*/ 127 w 481"/>
                  <a:gd name="T19" fmla="*/ 90 h 272"/>
                  <a:gd name="T20" fmla="*/ 115 w 481"/>
                  <a:gd name="T21" fmla="*/ 95 h 272"/>
                  <a:gd name="T22" fmla="*/ 102 w 481"/>
                  <a:gd name="T23" fmla="*/ 101 h 272"/>
                  <a:gd name="T24" fmla="*/ 90 w 481"/>
                  <a:gd name="T25" fmla="*/ 105 h 272"/>
                  <a:gd name="T26" fmla="*/ 78 w 481"/>
                  <a:gd name="T27" fmla="*/ 110 h 272"/>
                  <a:gd name="T28" fmla="*/ 65 w 481"/>
                  <a:gd name="T29" fmla="*/ 114 h 272"/>
                  <a:gd name="T30" fmla="*/ 54 w 481"/>
                  <a:gd name="T31" fmla="*/ 118 h 272"/>
                  <a:gd name="T32" fmla="*/ 43 w 481"/>
                  <a:gd name="T33" fmla="*/ 122 h 272"/>
                  <a:gd name="T34" fmla="*/ 33 w 481"/>
                  <a:gd name="T35" fmla="*/ 124 h 272"/>
                  <a:gd name="T36" fmla="*/ 23 w 481"/>
                  <a:gd name="T37" fmla="*/ 127 h 272"/>
                  <a:gd name="T38" fmla="*/ 15 w 481"/>
                  <a:gd name="T39" fmla="*/ 131 h 272"/>
                  <a:gd name="T40" fmla="*/ 6 w 481"/>
                  <a:gd name="T41" fmla="*/ 134 h 272"/>
                  <a:gd name="T42" fmla="*/ 0 w 481"/>
                  <a:gd name="T43" fmla="*/ 136 h 272"/>
                  <a:gd name="T44" fmla="*/ 7 w 481"/>
                  <a:gd name="T45" fmla="*/ 120 h 272"/>
                  <a:gd name="T46" fmla="*/ 16 w 481"/>
                  <a:gd name="T47" fmla="*/ 116 h 272"/>
                  <a:gd name="T48" fmla="*/ 25 w 481"/>
                  <a:gd name="T49" fmla="*/ 112 h 272"/>
                  <a:gd name="T50" fmla="*/ 35 w 481"/>
                  <a:gd name="T51" fmla="*/ 106 h 272"/>
                  <a:gd name="T52" fmla="*/ 46 w 481"/>
                  <a:gd name="T53" fmla="*/ 103 h 272"/>
                  <a:gd name="T54" fmla="*/ 58 w 481"/>
                  <a:gd name="T55" fmla="*/ 97 h 272"/>
                  <a:gd name="T56" fmla="*/ 69 w 481"/>
                  <a:gd name="T57" fmla="*/ 91 h 272"/>
                  <a:gd name="T58" fmla="*/ 81 w 481"/>
                  <a:gd name="T59" fmla="*/ 85 h 272"/>
                  <a:gd name="T60" fmla="*/ 94 w 481"/>
                  <a:gd name="T61" fmla="*/ 79 h 272"/>
                  <a:gd name="T62" fmla="*/ 106 w 481"/>
                  <a:gd name="T63" fmla="*/ 73 h 272"/>
                  <a:gd name="T64" fmla="*/ 118 w 481"/>
                  <a:gd name="T65" fmla="*/ 67 h 272"/>
                  <a:gd name="T66" fmla="*/ 131 w 481"/>
                  <a:gd name="T67" fmla="*/ 60 h 272"/>
                  <a:gd name="T68" fmla="*/ 144 w 481"/>
                  <a:gd name="T69" fmla="*/ 53 h 272"/>
                  <a:gd name="T70" fmla="*/ 156 w 481"/>
                  <a:gd name="T71" fmla="*/ 46 h 272"/>
                  <a:gd name="T72" fmla="*/ 168 w 481"/>
                  <a:gd name="T73" fmla="*/ 40 h 272"/>
                  <a:gd name="T74" fmla="*/ 180 w 481"/>
                  <a:gd name="T75" fmla="*/ 34 h 272"/>
                  <a:gd name="T76" fmla="*/ 192 w 481"/>
                  <a:gd name="T77" fmla="*/ 27 h 272"/>
                  <a:gd name="T78" fmla="*/ 202 w 481"/>
                  <a:gd name="T79" fmla="*/ 20 h 272"/>
                  <a:gd name="T80" fmla="*/ 213 w 481"/>
                  <a:gd name="T81" fmla="*/ 14 h 272"/>
                  <a:gd name="T82" fmla="*/ 222 w 481"/>
                  <a:gd name="T83" fmla="*/ 9 h 272"/>
                  <a:gd name="T84" fmla="*/ 232 w 481"/>
                  <a:gd name="T85" fmla="*/ 3 h 272"/>
                  <a:gd name="T86" fmla="*/ 237 w 481"/>
                  <a:gd name="T87" fmla="*/ 0 h 2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81"/>
                  <a:gd name="T133" fmla="*/ 0 h 272"/>
                  <a:gd name="T134" fmla="*/ 481 w 481"/>
                  <a:gd name="T135" fmla="*/ 272 h 2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81" h="272">
                    <a:moveTo>
                      <a:pt x="475" y="0"/>
                    </a:moveTo>
                    <a:lnTo>
                      <a:pt x="481" y="52"/>
                    </a:lnTo>
                    <a:lnTo>
                      <a:pt x="473" y="55"/>
                    </a:lnTo>
                    <a:lnTo>
                      <a:pt x="466" y="61"/>
                    </a:lnTo>
                    <a:lnTo>
                      <a:pt x="458" y="67"/>
                    </a:lnTo>
                    <a:lnTo>
                      <a:pt x="450" y="73"/>
                    </a:lnTo>
                    <a:lnTo>
                      <a:pt x="445" y="78"/>
                    </a:lnTo>
                    <a:lnTo>
                      <a:pt x="437" y="84"/>
                    </a:lnTo>
                    <a:lnTo>
                      <a:pt x="429" y="90"/>
                    </a:lnTo>
                    <a:lnTo>
                      <a:pt x="422" y="95"/>
                    </a:lnTo>
                    <a:lnTo>
                      <a:pt x="414" y="99"/>
                    </a:lnTo>
                    <a:lnTo>
                      <a:pt x="405" y="103"/>
                    </a:lnTo>
                    <a:lnTo>
                      <a:pt x="397" y="109"/>
                    </a:lnTo>
                    <a:lnTo>
                      <a:pt x="390" y="114"/>
                    </a:lnTo>
                    <a:lnTo>
                      <a:pt x="380" y="118"/>
                    </a:lnTo>
                    <a:lnTo>
                      <a:pt x="372" y="124"/>
                    </a:lnTo>
                    <a:lnTo>
                      <a:pt x="365" y="128"/>
                    </a:lnTo>
                    <a:lnTo>
                      <a:pt x="357" y="133"/>
                    </a:lnTo>
                    <a:lnTo>
                      <a:pt x="348" y="137"/>
                    </a:lnTo>
                    <a:lnTo>
                      <a:pt x="340" y="141"/>
                    </a:lnTo>
                    <a:lnTo>
                      <a:pt x="331" y="145"/>
                    </a:lnTo>
                    <a:lnTo>
                      <a:pt x="323" y="151"/>
                    </a:lnTo>
                    <a:lnTo>
                      <a:pt x="314" y="154"/>
                    </a:lnTo>
                    <a:lnTo>
                      <a:pt x="306" y="158"/>
                    </a:lnTo>
                    <a:lnTo>
                      <a:pt x="296" y="162"/>
                    </a:lnTo>
                    <a:lnTo>
                      <a:pt x="289" y="166"/>
                    </a:lnTo>
                    <a:lnTo>
                      <a:pt x="279" y="170"/>
                    </a:lnTo>
                    <a:lnTo>
                      <a:pt x="272" y="173"/>
                    </a:lnTo>
                    <a:lnTo>
                      <a:pt x="262" y="177"/>
                    </a:lnTo>
                    <a:lnTo>
                      <a:pt x="255" y="181"/>
                    </a:lnTo>
                    <a:lnTo>
                      <a:pt x="247" y="185"/>
                    </a:lnTo>
                    <a:lnTo>
                      <a:pt x="237" y="189"/>
                    </a:lnTo>
                    <a:lnTo>
                      <a:pt x="230" y="190"/>
                    </a:lnTo>
                    <a:lnTo>
                      <a:pt x="222" y="196"/>
                    </a:lnTo>
                    <a:lnTo>
                      <a:pt x="213" y="198"/>
                    </a:lnTo>
                    <a:lnTo>
                      <a:pt x="205" y="202"/>
                    </a:lnTo>
                    <a:lnTo>
                      <a:pt x="196" y="206"/>
                    </a:lnTo>
                    <a:lnTo>
                      <a:pt x="188" y="209"/>
                    </a:lnTo>
                    <a:lnTo>
                      <a:pt x="180" y="211"/>
                    </a:lnTo>
                    <a:lnTo>
                      <a:pt x="171" y="213"/>
                    </a:lnTo>
                    <a:lnTo>
                      <a:pt x="163" y="217"/>
                    </a:lnTo>
                    <a:lnTo>
                      <a:pt x="156" y="221"/>
                    </a:lnTo>
                    <a:lnTo>
                      <a:pt x="148" y="223"/>
                    </a:lnTo>
                    <a:lnTo>
                      <a:pt x="139" y="225"/>
                    </a:lnTo>
                    <a:lnTo>
                      <a:pt x="131" y="228"/>
                    </a:lnTo>
                    <a:lnTo>
                      <a:pt x="125" y="230"/>
                    </a:lnTo>
                    <a:lnTo>
                      <a:pt x="116" y="234"/>
                    </a:lnTo>
                    <a:lnTo>
                      <a:pt x="108" y="236"/>
                    </a:lnTo>
                    <a:lnTo>
                      <a:pt x="101" y="240"/>
                    </a:lnTo>
                    <a:lnTo>
                      <a:pt x="95" y="242"/>
                    </a:lnTo>
                    <a:lnTo>
                      <a:pt x="87" y="244"/>
                    </a:lnTo>
                    <a:lnTo>
                      <a:pt x="80" y="246"/>
                    </a:lnTo>
                    <a:lnTo>
                      <a:pt x="74" y="248"/>
                    </a:lnTo>
                    <a:lnTo>
                      <a:pt x="66" y="249"/>
                    </a:lnTo>
                    <a:lnTo>
                      <a:pt x="61" y="251"/>
                    </a:lnTo>
                    <a:lnTo>
                      <a:pt x="53" y="253"/>
                    </a:lnTo>
                    <a:lnTo>
                      <a:pt x="47" y="255"/>
                    </a:lnTo>
                    <a:lnTo>
                      <a:pt x="42" y="259"/>
                    </a:lnTo>
                    <a:lnTo>
                      <a:pt x="36" y="259"/>
                    </a:lnTo>
                    <a:lnTo>
                      <a:pt x="30" y="261"/>
                    </a:lnTo>
                    <a:lnTo>
                      <a:pt x="25" y="263"/>
                    </a:lnTo>
                    <a:lnTo>
                      <a:pt x="19" y="265"/>
                    </a:lnTo>
                    <a:lnTo>
                      <a:pt x="13" y="267"/>
                    </a:lnTo>
                    <a:lnTo>
                      <a:pt x="7" y="268"/>
                    </a:lnTo>
                    <a:lnTo>
                      <a:pt x="4" y="268"/>
                    </a:lnTo>
                    <a:lnTo>
                      <a:pt x="0" y="272"/>
                    </a:lnTo>
                    <a:lnTo>
                      <a:pt x="6" y="244"/>
                    </a:lnTo>
                    <a:lnTo>
                      <a:pt x="9" y="242"/>
                    </a:lnTo>
                    <a:lnTo>
                      <a:pt x="15" y="240"/>
                    </a:lnTo>
                    <a:lnTo>
                      <a:pt x="19" y="238"/>
                    </a:lnTo>
                    <a:lnTo>
                      <a:pt x="26" y="236"/>
                    </a:lnTo>
                    <a:lnTo>
                      <a:pt x="32" y="232"/>
                    </a:lnTo>
                    <a:lnTo>
                      <a:pt x="38" y="230"/>
                    </a:lnTo>
                    <a:lnTo>
                      <a:pt x="44" y="227"/>
                    </a:lnTo>
                    <a:lnTo>
                      <a:pt x="51" y="225"/>
                    </a:lnTo>
                    <a:lnTo>
                      <a:pt x="57" y="221"/>
                    </a:lnTo>
                    <a:lnTo>
                      <a:pt x="64" y="217"/>
                    </a:lnTo>
                    <a:lnTo>
                      <a:pt x="70" y="213"/>
                    </a:lnTo>
                    <a:lnTo>
                      <a:pt x="78" y="211"/>
                    </a:lnTo>
                    <a:lnTo>
                      <a:pt x="85" y="208"/>
                    </a:lnTo>
                    <a:lnTo>
                      <a:pt x="93" y="206"/>
                    </a:lnTo>
                    <a:lnTo>
                      <a:pt x="101" y="202"/>
                    </a:lnTo>
                    <a:lnTo>
                      <a:pt x="108" y="198"/>
                    </a:lnTo>
                    <a:lnTo>
                      <a:pt x="116" y="194"/>
                    </a:lnTo>
                    <a:lnTo>
                      <a:pt x="123" y="190"/>
                    </a:lnTo>
                    <a:lnTo>
                      <a:pt x="129" y="187"/>
                    </a:lnTo>
                    <a:lnTo>
                      <a:pt x="139" y="183"/>
                    </a:lnTo>
                    <a:lnTo>
                      <a:pt x="146" y="179"/>
                    </a:lnTo>
                    <a:lnTo>
                      <a:pt x="156" y="175"/>
                    </a:lnTo>
                    <a:lnTo>
                      <a:pt x="163" y="171"/>
                    </a:lnTo>
                    <a:lnTo>
                      <a:pt x="171" y="168"/>
                    </a:lnTo>
                    <a:lnTo>
                      <a:pt x="180" y="162"/>
                    </a:lnTo>
                    <a:lnTo>
                      <a:pt x="188" y="158"/>
                    </a:lnTo>
                    <a:lnTo>
                      <a:pt x="196" y="154"/>
                    </a:lnTo>
                    <a:lnTo>
                      <a:pt x="205" y="151"/>
                    </a:lnTo>
                    <a:lnTo>
                      <a:pt x="213" y="147"/>
                    </a:lnTo>
                    <a:lnTo>
                      <a:pt x="220" y="143"/>
                    </a:lnTo>
                    <a:lnTo>
                      <a:pt x="230" y="137"/>
                    </a:lnTo>
                    <a:lnTo>
                      <a:pt x="237" y="133"/>
                    </a:lnTo>
                    <a:lnTo>
                      <a:pt x="247" y="128"/>
                    </a:lnTo>
                    <a:lnTo>
                      <a:pt x="255" y="126"/>
                    </a:lnTo>
                    <a:lnTo>
                      <a:pt x="262" y="120"/>
                    </a:lnTo>
                    <a:lnTo>
                      <a:pt x="272" y="116"/>
                    </a:lnTo>
                    <a:lnTo>
                      <a:pt x="279" y="111"/>
                    </a:lnTo>
                    <a:lnTo>
                      <a:pt x="289" y="107"/>
                    </a:lnTo>
                    <a:lnTo>
                      <a:pt x="296" y="101"/>
                    </a:lnTo>
                    <a:lnTo>
                      <a:pt x="304" y="99"/>
                    </a:lnTo>
                    <a:lnTo>
                      <a:pt x="312" y="93"/>
                    </a:lnTo>
                    <a:lnTo>
                      <a:pt x="319" y="90"/>
                    </a:lnTo>
                    <a:lnTo>
                      <a:pt x="329" y="84"/>
                    </a:lnTo>
                    <a:lnTo>
                      <a:pt x="336" y="80"/>
                    </a:lnTo>
                    <a:lnTo>
                      <a:pt x="344" y="74"/>
                    </a:lnTo>
                    <a:lnTo>
                      <a:pt x="352" y="71"/>
                    </a:lnTo>
                    <a:lnTo>
                      <a:pt x="361" y="67"/>
                    </a:lnTo>
                    <a:lnTo>
                      <a:pt x="369" y="63"/>
                    </a:lnTo>
                    <a:lnTo>
                      <a:pt x="374" y="57"/>
                    </a:lnTo>
                    <a:lnTo>
                      <a:pt x="384" y="54"/>
                    </a:lnTo>
                    <a:lnTo>
                      <a:pt x="390" y="48"/>
                    </a:lnTo>
                    <a:lnTo>
                      <a:pt x="399" y="46"/>
                    </a:lnTo>
                    <a:lnTo>
                      <a:pt x="405" y="40"/>
                    </a:lnTo>
                    <a:lnTo>
                      <a:pt x="412" y="36"/>
                    </a:lnTo>
                    <a:lnTo>
                      <a:pt x="420" y="33"/>
                    </a:lnTo>
                    <a:lnTo>
                      <a:pt x="426" y="29"/>
                    </a:lnTo>
                    <a:lnTo>
                      <a:pt x="431" y="25"/>
                    </a:lnTo>
                    <a:lnTo>
                      <a:pt x="439" y="21"/>
                    </a:lnTo>
                    <a:lnTo>
                      <a:pt x="445" y="17"/>
                    </a:lnTo>
                    <a:lnTo>
                      <a:pt x="450" y="14"/>
                    </a:lnTo>
                    <a:lnTo>
                      <a:pt x="456" y="10"/>
                    </a:lnTo>
                    <a:lnTo>
                      <a:pt x="464" y="6"/>
                    </a:lnTo>
                    <a:lnTo>
                      <a:pt x="469" y="2"/>
                    </a:lnTo>
                    <a:lnTo>
                      <a:pt x="475" y="0"/>
                    </a:lnTo>
                    <a:close/>
                  </a:path>
                </a:pathLst>
              </a:custGeom>
              <a:solidFill>
                <a:srgbClr val="000000"/>
              </a:solidFill>
              <a:ln w="9525">
                <a:noFill/>
                <a:round/>
                <a:headEnd/>
                <a:tailEnd/>
              </a:ln>
            </p:spPr>
            <p:txBody>
              <a:bodyPr/>
              <a:lstStyle/>
              <a:p>
                <a:endParaRPr lang="en-US"/>
              </a:p>
            </p:txBody>
          </p:sp>
          <p:sp>
            <p:nvSpPr>
              <p:cNvPr id="10309" name="Freeform 306"/>
              <p:cNvSpPr>
                <a:spLocks/>
              </p:cNvSpPr>
              <p:nvPr/>
            </p:nvSpPr>
            <p:spPr bwMode="auto">
              <a:xfrm>
                <a:off x="2626" y="2136"/>
                <a:ext cx="46" cy="77"/>
              </a:xfrm>
              <a:custGeom>
                <a:avLst/>
                <a:gdLst>
                  <a:gd name="T0" fmla="*/ 0 w 91"/>
                  <a:gd name="T1" fmla="*/ 0 h 154"/>
                  <a:gd name="T2" fmla="*/ 3 w 91"/>
                  <a:gd name="T3" fmla="*/ 1 h 154"/>
                  <a:gd name="T4" fmla="*/ 7 w 91"/>
                  <a:gd name="T5" fmla="*/ 3 h 154"/>
                  <a:gd name="T6" fmla="*/ 10 w 91"/>
                  <a:gd name="T7" fmla="*/ 6 h 154"/>
                  <a:gd name="T8" fmla="*/ 12 w 91"/>
                  <a:gd name="T9" fmla="*/ 10 h 154"/>
                  <a:gd name="T10" fmla="*/ 16 w 91"/>
                  <a:gd name="T11" fmla="*/ 14 h 154"/>
                  <a:gd name="T12" fmla="*/ 19 w 91"/>
                  <a:gd name="T13" fmla="*/ 19 h 154"/>
                  <a:gd name="T14" fmla="*/ 23 w 91"/>
                  <a:gd name="T15" fmla="*/ 23 h 154"/>
                  <a:gd name="T16" fmla="*/ 26 w 91"/>
                  <a:gd name="T17" fmla="*/ 28 h 154"/>
                  <a:gd name="T18" fmla="*/ 29 w 91"/>
                  <a:gd name="T19" fmla="*/ 33 h 154"/>
                  <a:gd name="T20" fmla="*/ 32 w 91"/>
                  <a:gd name="T21" fmla="*/ 38 h 154"/>
                  <a:gd name="T22" fmla="*/ 34 w 91"/>
                  <a:gd name="T23" fmla="*/ 42 h 154"/>
                  <a:gd name="T24" fmla="*/ 37 w 91"/>
                  <a:gd name="T25" fmla="*/ 47 h 154"/>
                  <a:gd name="T26" fmla="*/ 39 w 91"/>
                  <a:gd name="T27" fmla="*/ 52 h 154"/>
                  <a:gd name="T28" fmla="*/ 42 w 91"/>
                  <a:gd name="T29" fmla="*/ 57 h 154"/>
                  <a:gd name="T30" fmla="*/ 44 w 91"/>
                  <a:gd name="T31" fmla="*/ 59 h 154"/>
                  <a:gd name="T32" fmla="*/ 46 w 91"/>
                  <a:gd name="T33" fmla="*/ 63 h 154"/>
                  <a:gd name="T34" fmla="*/ 38 w 91"/>
                  <a:gd name="T35" fmla="*/ 77 h 154"/>
                  <a:gd name="T36" fmla="*/ 34 w 91"/>
                  <a:gd name="T37" fmla="*/ 73 h 154"/>
                  <a:gd name="T38" fmla="*/ 31 w 91"/>
                  <a:gd name="T39" fmla="*/ 69 h 154"/>
                  <a:gd name="T40" fmla="*/ 26 w 91"/>
                  <a:gd name="T41" fmla="*/ 65 h 154"/>
                  <a:gd name="T42" fmla="*/ 23 w 91"/>
                  <a:gd name="T43" fmla="*/ 60 h 154"/>
                  <a:gd name="T44" fmla="*/ 19 w 91"/>
                  <a:gd name="T45" fmla="*/ 56 h 154"/>
                  <a:gd name="T46" fmla="*/ 16 w 91"/>
                  <a:gd name="T47" fmla="*/ 51 h 154"/>
                  <a:gd name="T48" fmla="*/ 13 w 91"/>
                  <a:gd name="T49" fmla="*/ 46 h 154"/>
                  <a:gd name="T50" fmla="*/ 11 w 91"/>
                  <a:gd name="T51" fmla="*/ 41 h 154"/>
                  <a:gd name="T52" fmla="*/ 10 w 91"/>
                  <a:gd name="T53" fmla="*/ 39 h 154"/>
                  <a:gd name="T54" fmla="*/ 9 w 91"/>
                  <a:gd name="T55" fmla="*/ 36 h 154"/>
                  <a:gd name="T56" fmla="*/ 7 w 91"/>
                  <a:gd name="T57" fmla="*/ 33 h 154"/>
                  <a:gd name="T58" fmla="*/ 6 w 91"/>
                  <a:gd name="T59" fmla="*/ 31 h 154"/>
                  <a:gd name="T60" fmla="*/ 5 w 91"/>
                  <a:gd name="T61" fmla="*/ 28 h 154"/>
                  <a:gd name="T62" fmla="*/ 4 w 91"/>
                  <a:gd name="T63" fmla="*/ 25 h 154"/>
                  <a:gd name="T64" fmla="*/ 3 w 91"/>
                  <a:gd name="T65" fmla="*/ 22 h 154"/>
                  <a:gd name="T66" fmla="*/ 3 w 91"/>
                  <a:gd name="T67" fmla="*/ 20 h 154"/>
                  <a:gd name="T68" fmla="*/ 2 w 91"/>
                  <a:gd name="T69" fmla="*/ 17 h 154"/>
                  <a:gd name="T70" fmla="*/ 1 w 91"/>
                  <a:gd name="T71" fmla="*/ 15 h 154"/>
                  <a:gd name="T72" fmla="*/ 1 w 91"/>
                  <a:gd name="T73" fmla="*/ 12 h 154"/>
                  <a:gd name="T74" fmla="*/ 1 w 91"/>
                  <a:gd name="T75" fmla="*/ 10 h 154"/>
                  <a:gd name="T76" fmla="*/ 0 w 91"/>
                  <a:gd name="T77" fmla="*/ 5 h 154"/>
                  <a:gd name="T78" fmla="*/ 0 w 91"/>
                  <a:gd name="T79" fmla="*/ 0 h 154"/>
                  <a:gd name="T80" fmla="*/ 0 w 91"/>
                  <a:gd name="T81" fmla="*/ 0 h 1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1"/>
                  <a:gd name="T124" fmla="*/ 0 h 154"/>
                  <a:gd name="T125" fmla="*/ 91 w 91"/>
                  <a:gd name="T126" fmla="*/ 154 h 1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1" h="154">
                    <a:moveTo>
                      <a:pt x="0" y="0"/>
                    </a:moveTo>
                    <a:lnTo>
                      <a:pt x="5" y="3"/>
                    </a:lnTo>
                    <a:lnTo>
                      <a:pt x="13" y="7"/>
                    </a:lnTo>
                    <a:lnTo>
                      <a:pt x="19" y="13"/>
                    </a:lnTo>
                    <a:lnTo>
                      <a:pt x="24" y="21"/>
                    </a:lnTo>
                    <a:lnTo>
                      <a:pt x="32" y="28"/>
                    </a:lnTo>
                    <a:lnTo>
                      <a:pt x="38" y="38"/>
                    </a:lnTo>
                    <a:lnTo>
                      <a:pt x="45" y="47"/>
                    </a:lnTo>
                    <a:lnTo>
                      <a:pt x="51" y="57"/>
                    </a:lnTo>
                    <a:lnTo>
                      <a:pt x="57" y="66"/>
                    </a:lnTo>
                    <a:lnTo>
                      <a:pt x="63" y="76"/>
                    </a:lnTo>
                    <a:lnTo>
                      <a:pt x="68" y="85"/>
                    </a:lnTo>
                    <a:lnTo>
                      <a:pt x="74" y="95"/>
                    </a:lnTo>
                    <a:lnTo>
                      <a:pt x="78" y="104"/>
                    </a:lnTo>
                    <a:lnTo>
                      <a:pt x="83" y="114"/>
                    </a:lnTo>
                    <a:lnTo>
                      <a:pt x="87" y="119"/>
                    </a:lnTo>
                    <a:lnTo>
                      <a:pt x="91" y="127"/>
                    </a:lnTo>
                    <a:lnTo>
                      <a:pt x="76" y="154"/>
                    </a:lnTo>
                    <a:lnTo>
                      <a:pt x="68" y="146"/>
                    </a:lnTo>
                    <a:lnTo>
                      <a:pt x="61" y="138"/>
                    </a:lnTo>
                    <a:lnTo>
                      <a:pt x="51" y="129"/>
                    </a:lnTo>
                    <a:lnTo>
                      <a:pt x="45" y="121"/>
                    </a:lnTo>
                    <a:lnTo>
                      <a:pt x="38" y="112"/>
                    </a:lnTo>
                    <a:lnTo>
                      <a:pt x="32" y="102"/>
                    </a:lnTo>
                    <a:lnTo>
                      <a:pt x="26" y="93"/>
                    </a:lnTo>
                    <a:lnTo>
                      <a:pt x="21" y="83"/>
                    </a:lnTo>
                    <a:lnTo>
                      <a:pt x="19" y="78"/>
                    </a:lnTo>
                    <a:lnTo>
                      <a:pt x="17" y="72"/>
                    </a:lnTo>
                    <a:lnTo>
                      <a:pt x="13" y="66"/>
                    </a:lnTo>
                    <a:lnTo>
                      <a:pt x="11" y="62"/>
                    </a:lnTo>
                    <a:lnTo>
                      <a:pt x="9" y="57"/>
                    </a:lnTo>
                    <a:lnTo>
                      <a:pt x="7" y="51"/>
                    </a:lnTo>
                    <a:lnTo>
                      <a:pt x="5" y="45"/>
                    </a:lnTo>
                    <a:lnTo>
                      <a:pt x="5" y="40"/>
                    </a:lnTo>
                    <a:lnTo>
                      <a:pt x="4" y="34"/>
                    </a:lnTo>
                    <a:lnTo>
                      <a:pt x="2" y="30"/>
                    </a:lnTo>
                    <a:lnTo>
                      <a:pt x="2" y="24"/>
                    </a:lnTo>
                    <a:lnTo>
                      <a:pt x="2" y="19"/>
                    </a:lnTo>
                    <a:lnTo>
                      <a:pt x="0" y="9"/>
                    </a:lnTo>
                    <a:lnTo>
                      <a:pt x="0" y="0"/>
                    </a:lnTo>
                    <a:close/>
                  </a:path>
                </a:pathLst>
              </a:custGeom>
              <a:solidFill>
                <a:srgbClr val="000000"/>
              </a:solidFill>
              <a:ln w="9525">
                <a:noFill/>
                <a:round/>
                <a:headEnd/>
                <a:tailEnd/>
              </a:ln>
            </p:spPr>
            <p:txBody>
              <a:bodyPr/>
              <a:lstStyle/>
              <a:p>
                <a:endParaRPr lang="en-US"/>
              </a:p>
            </p:txBody>
          </p:sp>
          <p:sp>
            <p:nvSpPr>
              <p:cNvPr id="10310" name="Freeform 307"/>
              <p:cNvSpPr>
                <a:spLocks/>
              </p:cNvSpPr>
              <p:nvPr/>
            </p:nvSpPr>
            <p:spPr bwMode="auto">
              <a:xfrm>
                <a:off x="2624" y="2113"/>
                <a:ext cx="160" cy="59"/>
              </a:xfrm>
              <a:custGeom>
                <a:avLst/>
                <a:gdLst>
                  <a:gd name="T0" fmla="*/ 64 w 319"/>
                  <a:gd name="T1" fmla="*/ 0 h 118"/>
                  <a:gd name="T2" fmla="*/ 71 w 319"/>
                  <a:gd name="T3" fmla="*/ 0 h 118"/>
                  <a:gd name="T4" fmla="*/ 77 w 319"/>
                  <a:gd name="T5" fmla="*/ 0 h 118"/>
                  <a:gd name="T6" fmla="*/ 85 w 319"/>
                  <a:gd name="T7" fmla="*/ 0 h 118"/>
                  <a:gd name="T8" fmla="*/ 91 w 319"/>
                  <a:gd name="T9" fmla="*/ 2 h 118"/>
                  <a:gd name="T10" fmla="*/ 98 w 319"/>
                  <a:gd name="T11" fmla="*/ 4 h 118"/>
                  <a:gd name="T12" fmla="*/ 105 w 319"/>
                  <a:gd name="T13" fmla="*/ 7 h 118"/>
                  <a:gd name="T14" fmla="*/ 111 w 319"/>
                  <a:gd name="T15" fmla="*/ 10 h 118"/>
                  <a:gd name="T16" fmla="*/ 118 w 319"/>
                  <a:gd name="T17" fmla="*/ 14 h 118"/>
                  <a:gd name="T18" fmla="*/ 124 w 319"/>
                  <a:gd name="T19" fmla="*/ 17 h 118"/>
                  <a:gd name="T20" fmla="*/ 130 w 319"/>
                  <a:gd name="T21" fmla="*/ 22 h 118"/>
                  <a:gd name="T22" fmla="*/ 135 w 319"/>
                  <a:gd name="T23" fmla="*/ 27 h 118"/>
                  <a:gd name="T24" fmla="*/ 141 w 319"/>
                  <a:gd name="T25" fmla="*/ 31 h 118"/>
                  <a:gd name="T26" fmla="*/ 147 w 319"/>
                  <a:gd name="T27" fmla="*/ 37 h 118"/>
                  <a:gd name="T28" fmla="*/ 152 w 319"/>
                  <a:gd name="T29" fmla="*/ 43 h 118"/>
                  <a:gd name="T30" fmla="*/ 158 w 319"/>
                  <a:gd name="T31" fmla="*/ 50 h 118"/>
                  <a:gd name="T32" fmla="*/ 160 w 319"/>
                  <a:gd name="T33" fmla="*/ 54 h 118"/>
                  <a:gd name="T34" fmla="*/ 160 w 319"/>
                  <a:gd name="T35" fmla="*/ 56 h 118"/>
                  <a:gd name="T36" fmla="*/ 155 w 319"/>
                  <a:gd name="T37" fmla="*/ 55 h 118"/>
                  <a:gd name="T38" fmla="*/ 147 w 319"/>
                  <a:gd name="T39" fmla="*/ 50 h 118"/>
                  <a:gd name="T40" fmla="*/ 139 w 319"/>
                  <a:gd name="T41" fmla="*/ 44 h 118"/>
                  <a:gd name="T42" fmla="*/ 130 w 319"/>
                  <a:gd name="T43" fmla="*/ 40 h 118"/>
                  <a:gd name="T44" fmla="*/ 121 w 319"/>
                  <a:gd name="T45" fmla="*/ 36 h 118"/>
                  <a:gd name="T46" fmla="*/ 112 w 319"/>
                  <a:gd name="T47" fmla="*/ 34 h 118"/>
                  <a:gd name="T48" fmla="*/ 103 w 319"/>
                  <a:gd name="T49" fmla="*/ 31 h 118"/>
                  <a:gd name="T50" fmla="*/ 93 w 319"/>
                  <a:gd name="T51" fmla="*/ 30 h 118"/>
                  <a:gd name="T52" fmla="*/ 85 w 319"/>
                  <a:gd name="T53" fmla="*/ 30 h 118"/>
                  <a:gd name="T54" fmla="*/ 75 w 319"/>
                  <a:gd name="T55" fmla="*/ 30 h 118"/>
                  <a:gd name="T56" fmla="*/ 66 w 319"/>
                  <a:gd name="T57" fmla="*/ 31 h 118"/>
                  <a:gd name="T58" fmla="*/ 55 w 319"/>
                  <a:gd name="T59" fmla="*/ 34 h 118"/>
                  <a:gd name="T60" fmla="*/ 47 w 319"/>
                  <a:gd name="T61" fmla="*/ 37 h 118"/>
                  <a:gd name="T62" fmla="*/ 38 w 319"/>
                  <a:gd name="T63" fmla="*/ 40 h 118"/>
                  <a:gd name="T64" fmla="*/ 29 w 319"/>
                  <a:gd name="T65" fmla="*/ 45 h 118"/>
                  <a:gd name="T66" fmla="*/ 21 w 319"/>
                  <a:gd name="T67" fmla="*/ 50 h 118"/>
                  <a:gd name="T68" fmla="*/ 13 w 319"/>
                  <a:gd name="T69" fmla="*/ 50 h 118"/>
                  <a:gd name="T70" fmla="*/ 4 w 319"/>
                  <a:gd name="T71" fmla="*/ 45 h 118"/>
                  <a:gd name="T72" fmla="*/ 3 w 319"/>
                  <a:gd name="T73" fmla="*/ 39 h 118"/>
                  <a:gd name="T74" fmla="*/ 11 w 319"/>
                  <a:gd name="T75" fmla="*/ 34 h 118"/>
                  <a:gd name="T76" fmla="*/ 17 w 319"/>
                  <a:gd name="T77" fmla="*/ 28 h 118"/>
                  <a:gd name="T78" fmla="*/ 25 w 319"/>
                  <a:gd name="T79" fmla="*/ 22 h 118"/>
                  <a:gd name="T80" fmla="*/ 33 w 319"/>
                  <a:gd name="T81" fmla="*/ 16 h 118"/>
                  <a:gd name="T82" fmla="*/ 39 w 319"/>
                  <a:gd name="T83" fmla="*/ 11 h 118"/>
                  <a:gd name="T84" fmla="*/ 48 w 319"/>
                  <a:gd name="T85" fmla="*/ 6 h 118"/>
                  <a:gd name="T86" fmla="*/ 56 w 319"/>
                  <a:gd name="T87" fmla="*/ 2 h 118"/>
                  <a:gd name="T88" fmla="*/ 60 w 319"/>
                  <a:gd name="T89" fmla="*/ 2 h 1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9"/>
                  <a:gd name="T136" fmla="*/ 0 h 118"/>
                  <a:gd name="T137" fmla="*/ 319 w 319"/>
                  <a:gd name="T138" fmla="*/ 118 h 1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9" h="118">
                    <a:moveTo>
                      <a:pt x="120" y="4"/>
                    </a:moveTo>
                    <a:lnTo>
                      <a:pt x="127" y="0"/>
                    </a:lnTo>
                    <a:lnTo>
                      <a:pt x="133" y="0"/>
                    </a:lnTo>
                    <a:lnTo>
                      <a:pt x="141" y="0"/>
                    </a:lnTo>
                    <a:lnTo>
                      <a:pt x="148" y="0"/>
                    </a:lnTo>
                    <a:lnTo>
                      <a:pt x="154" y="0"/>
                    </a:lnTo>
                    <a:lnTo>
                      <a:pt x="162" y="0"/>
                    </a:lnTo>
                    <a:lnTo>
                      <a:pt x="169" y="0"/>
                    </a:lnTo>
                    <a:lnTo>
                      <a:pt x="177" y="2"/>
                    </a:lnTo>
                    <a:lnTo>
                      <a:pt x="182" y="4"/>
                    </a:lnTo>
                    <a:lnTo>
                      <a:pt x="188" y="6"/>
                    </a:lnTo>
                    <a:lnTo>
                      <a:pt x="196" y="8"/>
                    </a:lnTo>
                    <a:lnTo>
                      <a:pt x="203" y="10"/>
                    </a:lnTo>
                    <a:lnTo>
                      <a:pt x="209" y="13"/>
                    </a:lnTo>
                    <a:lnTo>
                      <a:pt x="215" y="15"/>
                    </a:lnTo>
                    <a:lnTo>
                      <a:pt x="222" y="19"/>
                    </a:lnTo>
                    <a:lnTo>
                      <a:pt x="230" y="23"/>
                    </a:lnTo>
                    <a:lnTo>
                      <a:pt x="236" y="27"/>
                    </a:lnTo>
                    <a:lnTo>
                      <a:pt x="241" y="30"/>
                    </a:lnTo>
                    <a:lnTo>
                      <a:pt x="247" y="34"/>
                    </a:lnTo>
                    <a:lnTo>
                      <a:pt x="253" y="38"/>
                    </a:lnTo>
                    <a:lnTo>
                      <a:pt x="259" y="44"/>
                    </a:lnTo>
                    <a:lnTo>
                      <a:pt x="264" y="48"/>
                    </a:lnTo>
                    <a:lnTo>
                      <a:pt x="270" y="53"/>
                    </a:lnTo>
                    <a:lnTo>
                      <a:pt x="278" y="59"/>
                    </a:lnTo>
                    <a:lnTo>
                      <a:pt x="281" y="63"/>
                    </a:lnTo>
                    <a:lnTo>
                      <a:pt x="287" y="68"/>
                    </a:lnTo>
                    <a:lnTo>
                      <a:pt x="293" y="74"/>
                    </a:lnTo>
                    <a:lnTo>
                      <a:pt x="298" y="80"/>
                    </a:lnTo>
                    <a:lnTo>
                      <a:pt x="304" y="86"/>
                    </a:lnTo>
                    <a:lnTo>
                      <a:pt x="310" y="93"/>
                    </a:lnTo>
                    <a:lnTo>
                      <a:pt x="316" y="99"/>
                    </a:lnTo>
                    <a:lnTo>
                      <a:pt x="319" y="106"/>
                    </a:lnTo>
                    <a:lnTo>
                      <a:pt x="319" y="108"/>
                    </a:lnTo>
                    <a:lnTo>
                      <a:pt x="319" y="110"/>
                    </a:lnTo>
                    <a:lnTo>
                      <a:pt x="319" y="112"/>
                    </a:lnTo>
                    <a:lnTo>
                      <a:pt x="319" y="118"/>
                    </a:lnTo>
                    <a:lnTo>
                      <a:pt x="310" y="110"/>
                    </a:lnTo>
                    <a:lnTo>
                      <a:pt x="302" y="105"/>
                    </a:lnTo>
                    <a:lnTo>
                      <a:pt x="293" y="99"/>
                    </a:lnTo>
                    <a:lnTo>
                      <a:pt x="287" y="93"/>
                    </a:lnTo>
                    <a:lnTo>
                      <a:pt x="278" y="87"/>
                    </a:lnTo>
                    <a:lnTo>
                      <a:pt x="268" y="84"/>
                    </a:lnTo>
                    <a:lnTo>
                      <a:pt x="260" y="80"/>
                    </a:lnTo>
                    <a:lnTo>
                      <a:pt x="253" y="76"/>
                    </a:lnTo>
                    <a:lnTo>
                      <a:pt x="241" y="72"/>
                    </a:lnTo>
                    <a:lnTo>
                      <a:pt x="234" y="68"/>
                    </a:lnTo>
                    <a:lnTo>
                      <a:pt x="224" y="67"/>
                    </a:lnTo>
                    <a:lnTo>
                      <a:pt x="215" y="65"/>
                    </a:lnTo>
                    <a:lnTo>
                      <a:pt x="205" y="63"/>
                    </a:lnTo>
                    <a:lnTo>
                      <a:pt x="198" y="61"/>
                    </a:lnTo>
                    <a:lnTo>
                      <a:pt x="186" y="61"/>
                    </a:lnTo>
                    <a:lnTo>
                      <a:pt x="179" y="61"/>
                    </a:lnTo>
                    <a:lnTo>
                      <a:pt x="169" y="59"/>
                    </a:lnTo>
                    <a:lnTo>
                      <a:pt x="160" y="59"/>
                    </a:lnTo>
                    <a:lnTo>
                      <a:pt x="150" y="61"/>
                    </a:lnTo>
                    <a:lnTo>
                      <a:pt x="141" y="61"/>
                    </a:lnTo>
                    <a:lnTo>
                      <a:pt x="131" y="63"/>
                    </a:lnTo>
                    <a:lnTo>
                      <a:pt x="122" y="65"/>
                    </a:lnTo>
                    <a:lnTo>
                      <a:pt x="110" y="67"/>
                    </a:lnTo>
                    <a:lnTo>
                      <a:pt x="103" y="70"/>
                    </a:lnTo>
                    <a:lnTo>
                      <a:pt x="93" y="74"/>
                    </a:lnTo>
                    <a:lnTo>
                      <a:pt x="84" y="76"/>
                    </a:lnTo>
                    <a:lnTo>
                      <a:pt x="76" y="80"/>
                    </a:lnTo>
                    <a:lnTo>
                      <a:pt x="67" y="84"/>
                    </a:lnTo>
                    <a:lnTo>
                      <a:pt x="57" y="89"/>
                    </a:lnTo>
                    <a:lnTo>
                      <a:pt x="49" y="93"/>
                    </a:lnTo>
                    <a:lnTo>
                      <a:pt x="42" y="99"/>
                    </a:lnTo>
                    <a:lnTo>
                      <a:pt x="32" y="106"/>
                    </a:lnTo>
                    <a:lnTo>
                      <a:pt x="25" y="99"/>
                    </a:lnTo>
                    <a:lnTo>
                      <a:pt x="15" y="95"/>
                    </a:lnTo>
                    <a:lnTo>
                      <a:pt x="8" y="89"/>
                    </a:lnTo>
                    <a:lnTo>
                      <a:pt x="0" y="84"/>
                    </a:lnTo>
                    <a:lnTo>
                      <a:pt x="6" y="78"/>
                    </a:lnTo>
                    <a:lnTo>
                      <a:pt x="13" y="74"/>
                    </a:lnTo>
                    <a:lnTo>
                      <a:pt x="21" y="68"/>
                    </a:lnTo>
                    <a:lnTo>
                      <a:pt x="27" y="63"/>
                    </a:lnTo>
                    <a:lnTo>
                      <a:pt x="34" y="55"/>
                    </a:lnTo>
                    <a:lnTo>
                      <a:pt x="42" y="51"/>
                    </a:lnTo>
                    <a:lnTo>
                      <a:pt x="49" y="44"/>
                    </a:lnTo>
                    <a:lnTo>
                      <a:pt x="57" y="38"/>
                    </a:lnTo>
                    <a:lnTo>
                      <a:pt x="65" y="32"/>
                    </a:lnTo>
                    <a:lnTo>
                      <a:pt x="72" y="27"/>
                    </a:lnTo>
                    <a:lnTo>
                      <a:pt x="78" y="21"/>
                    </a:lnTo>
                    <a:lnTo>
                      <a:pt x="87" y="17"/>
                    </a:lnTo>
                    <a:lnTo>
                      <a:pt x="95" y="11"/>
                    </a:lnTo>
                    <a:lnTo>
                      <a:pt x="105" y="8"/>
                    </a:lnTo>
                    <a:lnTo>
                      <a:pt x="112" y="4"/>
                    </a:lnTo>
                    <a:lnTo>
                      <a:pt x="120" y="4"/>
                    </a:lnTo>
                    <a:close/>
                  </a:path>
                </a:pathLst>
              </a:custGeom>
              <a:solidFill>
                <a:srgbClr val="000000"/>
              </a:solidFill>
              <a:ln w="9525">
                <a:noFill/>
                <a:round/>
                <a:headEnd/>
                <a:tailEnd/>
              </a:ln>
            </p:spPr>
            <p:txBody>
              <a:bodyPr/>
              <a:lstStyle/>
              <a:p>
                <a:endParaRPr lang="en-US"/>
              </a:p>
            </p:txBody>
          </p:sp>
          <p:sp>
            <p:nvSpPr>
              <p:cNvPr id="10311" name="Freeform 308"/>
              <p:cNvSpPr>
                <a:spLocks/>
              </p:cNvSpPr>
              <p:nvPr/>
            </p:nvSpPr>
            <p:spPr bwMode="auto">
              <a:xfrm>
                <a:off x="1939" y="2366"/>
                <a:ext cx="217" cy="160"/>
              </a:xfrm>
              <a:custGeom>
                <a:avLst/>
                <a:gdLst>
                  <a:gd name="T0" fmla="*/ 214 w 434"/>
                  <a:gd name="T1" fmla="*/ 6 h 319"/>
                  <a:gd name="T2" fmla="*/ 208 w 434"/>
                  <a:gd name="T3" fmla="*/ 6 h 319"/>
                  <a:gd name="T4" fmla="*/ 205 w 434"/>
                  <a:gd name="T5" fmla="*/ 6 h 319"/>
                  <a:gd name="T6" fmla="*/ 199 w 434"/>
                  <a:gd name="T7" fmla="*/ 5 h 319"/>
                  <a:gd name="T8" fmla="*/ 193 w 434"/>
                  <a:gd name="T9" fmla="*/ 4 h 319"/>
                  <a:gd name="T10" fmla="*/ 186 w 434"/>
                  <a:gd name="T11" fmla="*/ 3 h 319"/>
                  <a:gd name="T12" fmla="*/ 178 w 434"/>
                  <a:gd name="T13" fmla="*/ 2 h 319"/>
                  <a:gd name="T14" fmla="*/ 170 w 434"/>
                  <a:gd name="T15" fmla="*/ 1 h 319"/>
                  <a:gd name="T16" fmla="*/ 160 w 434"/>
                  <a:gd name="T17" fmla="*/ 1 h 319"/>
                  <a:gd name="T18" fmla="*/ 151 w 434"/>
                  <a:gd name="T19" fmla="*/ 1 h 319"/>
                  <a:gd name="T20" fmla="*/ 142 w 434"/>
                  <a:gd name="T21" fmla="*/ 0 h 319"/>
                  <a:gd name="T22" fmla="*/ 132 w 434"/>
                  <a:gd name="T23" fmla="*/ 0 h 319"/>
                  <a:gd name="T24" fmla="*/ 122 w 434"/>
                  <a:gd name="T25" fmla="*/ 1 h 319"/>
                  <a:gd name="T26" fmla="*/ 113 w 434"/>
                  <a:gd name="T27" fmla="*/ 2 h 319"/>
                  <a:gd name="T28" fmla="*/ 104 w 434"/>
                  <a:gd name="T29" fmla="*/ 3 h 319"/>
                  <a:gd name="T30" fmla="*/ 95 w 434"/>
                  <a:gd name="T31" fmla="*/ 5 h 319"/>
                  <a:gd name="T32" fmla="*/ 88 w 434"/>
                  <a:gd name="T33" fmla="*/ 8 h 319"/>
                  <a:gd name="T34" fmla="*/ 81 w 434"/>
                  <a:gd name="T35" fmla="*/ 12 h 319"/>
                  <a:gd name="T36" fmla="*/ 74 w 434"/>
                  <a:gd name="T37" fmla="*/ 14 h 319"/>
                  <a:gd name="T38" fmla="*/ 68 w 434"/>
                  <a:gd name="T39" fmla="*/ 19 h 319"/>
                  <a:gd name="T40" fmla="*/ 62 w 434"/>
                  <a:gd name="T41" fmla="*/ 24 h 319"/>
                  <a:gd name="T42" fmla="*/ 56 w 434"/>
                  <a:gd name="T43" fmla="*/ 30 h 319"/>
                  <a:gd name="T44" fmla="*/ 50 w 434"/>
                  <a:gd name="T45" fmla="*/ 35 h 319"/>
                  <a:gd name="T46" fmla="*/ 44 w 434"/>
                  <a:gd name="T47" fmla="*/ 42 h 319"/>
                  <a:gd name="T48" fmla="*/ 38 w 434"/>
                  <a:gd name="T49" fmla="*/ 50 h 319"/>
                  <a:gd name="T50" fmla="*/ 34 w 434"/>
                  <a:gd name="T51" fmla="*/ 57 h 319"/>
                  <a:gd name="T52" fmla="*/ 27 w 434"/>
                  <a:gd name="T53" fmla="*/ 66 h 319"/>
                  <a:gd name="T54" fmla="*/ 23 w 434"/>
                  <a:gd name="T55" fmla="*/ 75 h 319"/>
                  <a:gd name="T56" fmla="*/ 19 w 434"/>
                  <a:gd name="T57" fmla="*/ 82 h 319"/>
                  <a:gd name="T58" fmla="*/ 17 w 434"/>
                  <a:gd name="T59" fmla="*/ 88 h 319"/>
                  <a:gd name="T60" fmla="*/ 14 w 434"/>
                  <a:gd name="T61" fmla="*/ 93 h 319"/>
                  <a:gd name="T62" fmla="*/ 13 w 434"/>
                  <a:gd name="T63" fmla="*/ 99 h 319"/>
                  <a:gd name="T64" fmla="*/ 11 w 434"/>
                  <a:gd name="T65" fmla="*/ 105 h 319"/>
                  <a:gd name="T66" fmla="*/ 9 w 434"/>
                  <a:gd name="T67" fmla="*/ 110 h 319"/>
                  <a:gd name="T68" fmla="*/ 7 w 434"/>
                  <a:gd name="T69" fmla="*/ 117 h 319"/>
                  <a:gd name="T70" fmla="*/ 6 w 434"/>
                  <a:gd name="T71" fmla="*/ 124 h 319"/>
                  <a:gd name="T72" fmla="*/ 4 w 434"/>
                  <a:gd name="T73" fmla="*/ 130 h 319"/>
                  <a:gd name="T74" fmla="*/ 2 w 434"/>
                  <a:gd name="T75" fmla="*/ 138 h 319"/>
                  <a:gd name="T76" fmla="*/ 1 w 434"/>
                  <a:gd name="T77" fmla="*/ 145 h 319"/>
                  <a:gd name="T78" fmla="*/ 0 w 434"/>
                  <a:gd name="T79" fmla="*/ 152 h 319"/>
                  <a:gd name="T80" fmla="*/ 2 w 434"/>
                  <a:gd name="T81" fmla="*/ 157 h 319"/>
                  <a:gd name="T82" fmla="*/ 4 w 434"/>
                  <a:gd name="T83" fmla="*/ 158 h 319"/>
                  <a:gd name="T84" fmla="*/ 7 w 434"/>
                  <a:gd name="T85" fmla="*/ 159 h 319"/>
                  <a:gd name="T86" fmla="*/ 12 w 434"/>
                  <a:gd name="T87" fmla="*/ 159 h 319"/>
                  <a:gd name="T88" fmla="*/ 81 w 434"/>
                  <a:gd name="T89" fmla="*/ 22 h 319"/>
                  <a:gd name="T90" fmla="*/ 217 w 434"/>
                  <a:gd name="T91" fmla="*/ 8 h 3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34"/>
                  <a:gd name="T139" fmla="*/ 0 h 319"/>
                  <a:gd name="T140" fmla="*/ 434 w 434"/>
                  <a:gd name="T141" fmla="*/ 319 h 3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34" h="319">
                    <a:moveTo>
                      <a:pt x="434" y="15"/>
                    </a:moveTo>
                    <a:lnTo>
                      <a:pt x="428" y="11"/>
                    </a:lnTo>
                    <a:lnTo>
                      <a:pt x="420" y="11"/>
                    </a:lnTo>
                    <a:lnTo>
                      <a:pt x="415" y="11"/>
                    </a:lnTo>
                    <a:lnTo>
                      <a:pt x="413" y="13"/>
                    </a:lnTo>
                    <a:lnTo>
                      <a:pt x="409" y="11"/>
                    </a:lnTo>
                    <a:lnTo>
                      <a:pt x="403" y="11"/>
                    </a:lnTo>
                    <a:lnTo>
                      <a:pt x="398" y="9"/>
                    </a:lnTo>
                    <a:lnTo>
                      <a:pt x="394" y="9"/>
                    </a:lnTo>
                    <a:lnTo>
                      <a:pt x="386" y="7"/>
                    </a:lnTo>
                    <a:lnTo>
                      <a:pt x="379" y="7"/>
                    </a:lnTo>
                    <a:lnTo>
                      <a:pt x="371" y="6"/>
                    </a:lnTo>
                    <a:lnTo>
                      <a:pt x="365" y="6"/>
                    </a:lnTo>
                    <a:lnTo>
                      <a:pt x="356" y="4"/>
                    </a:lnTo>
                    <a:lnTo>
                      <a:pt x="346" y="4"/>
                    </a:lnTo>
                    <a:lnTo>
                      <a:pt x="339" y="2"/>
                    </a:lnTo>
                    <a:lnTo>
                      <a:pt x="329" y="2"/>
                    </a:lnTo>
                    <a:lnTo>
                      <a:pt x="320" y="2"/>
                    </a:lnTo>
                    <a:lnTo>
                      <a:pt x="312" y="2"/>
                    </a:lnTo>
                    <a:lnTo>
                      <a:pt x="302" y="2"/>
                    </a:lnTo>
                    <a:lnTo>
                      <a:pt x="293" y="2"/>
                    </a:lnTo>
                    <a:lnTo>
                      <a:pt x="283" y="0"/>
                    </a:lnTo>
                    <a:lnTo>
                      <a:pt x="274" y="0"/>
                    </a:lnTo>
                    <a:lnTo>
                      <a:pt x="263" y="0"/>
                    </a:lnTo>
                    <a:lnTo>
                      <a:pt x="255" y="2"/>
                    </a:lnTo>
                    <a:lnTo>
                      <a:pt x="244" y="2"/>
                    </a:lnTo>
                    <a:lnTo>
                      <a:pt x="234" y="2"/>
                    </a:lnTo>
                    <a:lnTo>
                      <a:pt x="226" y="4"/>
                    </a:lnTo>
                    <a:lnTo>
                      <a:pt x="217" y="6"/>
                    </a:lnTo>
                    <a:lnTo>
                      <a:pt x="207" y="6"/>
                    </a:lnTo>
                    <a:lnTo>
                      <a:pt x="200" y="7"/>
                    </a:lnTo>
                    <a:lnTo>
                      <a:pt x="190" y="9"/>
                    </a:lnTo>
                    <a:lnTo>
                      <a:pt x="183" y="13"/>
                    </a:lnTo>
                    <a:lnTo>
                      <a:pt x="175" y="15"/>
                    </a:lnTo>
                    <a:lnTo>
                      <a:pt x="167" y="19"/>
                    </a:lnTo>
                    <a:lnTo>
                      <a:pt x="162" y="23"/>
                    </a:lnTo>
                    <a:lnTo>
                      <a:pt x="156" y="26"/>
                    </a:lnTo>
                    <a:lnTo>
                      <a:pt x="148" y="28"/>
                    </a:lnTo>
                    <a:lnTo>
                      <a:pt x="143" y="34"/>
                    </a:lnTo>
                    <a:lnTo>
                      <a:pt x="135" y="38"/>
                    </a:lnTo>
                    <a:lnTo>
                      <a:pt x="129" y="44"/>
                    </a:lnTo>
                    <a:lnTo>
                      <a:pt x="124" y="47"/>
                    </a:lnTo>
                    <a:lnTo>
                      <a:pt x="118" y="53"/>
                    </a:lnTo>
                    <a:lnTo>
                      <a:pt x="112" y="59"/>
                    </a:lnTo>
                    <a:lnTo>
                      <a:pt x="107" y="64"/>
                    </a:lnTo>
                    <a:lnTo>
                      <a:pt x="99" y="70"/>
                    </a:lnTo>
                    <a:lnTo>
                      <a:pt x="93" y="78"/>
                    </a:lnTo>
                    <a:lnTo>
                      <a:pt x="88" y="83"/>
                    </a:lnTo>
                    <a:lnTo>
                      <a:pt x="82" y="91"/>
                    </a:lnTo>
                    <a:lnTo>
                      <a:pt x="76" y="99"/>
                    </a:lnTo>
                    <a:lnTo>
                      <a:pt x="70" y="106"/>
                    </a:lnTo>
                    <a:lnTo>
                      <a:pt x="67" y="114"/>
                    </a:lnTo>
                    <a:lnTo>
                      <a:pt x="61" y="123"/>
                    </a:lnTo>
                    <a:lnTo>
                      <a:pt x="55" y="131"/>
                    </a:lnTo>
                    <a:lnTo>
                      <a:pt x="50" y="141"/>
                    </a:lnTo>
                    <a:lnTo>
                      <a:pt x="46" y="150"/>
                    </a:lnTo>
                    <a:lnTo>
                      <a:pt x="42" y="160"/>
                    </a:lnTo>
                    <a:lnTo>
                      <a:pt x="38" y="163"/>
                    </a:lnTo>
                    <a:lnTo>
                      <a:pt x="36" y="169"/>
                    </a:lnTo>
                    <a:lnTo>
                      <a:pt x="34" y="175"/>
                    </a:lnTo>
                    <a:lnTo>
                      <a:pt x="32" y="180"/>
                    </a:lnTo>
                    <a:lnTo>
                      <a:pt x="29" y="186"/>
                    </a:lnTo>
                    <a:lnTo>
                      <a:pt x="27" y="192"/>
                    </a:lnTo>
                    <a:lnTo>
                      <a:pt x="25" y="198"/>
                    </a:lnTo>
                    <a:lnTo>
                      <a:pt x="23" y="203"/>
                    </a:lnTo>
                    <a:lnTo>
                      <a:pt x="21" y="209"/>
                    </a:lnTo>
                    <a:lnTo>
                      <a:pt x="19" y="215"/>
                    </a:lnTo>
                    <a:lnTo>
                      <a:pt x="17" y="220"/>
                    </a:lnTo>
                    <a:lnTo>
                      <a:pt x="15" y="228"/>
                    </a:lnTo>
                    <a:lnTo>
                      <a:pt x="13" y="234"/>
                    </a:lnTo>
                    <a:lnTo>
                      <a:pt x="13" y="241"/>
                    </a:lnTo>
                    <a:lnTo>
                      <a:pt x="12" y="247"/>
                    </a:lnTo>
                    <a:lnTo>
                      <a:pt x="10" y="255"/>
                    </a:lnTo>
                    <a:lnTo>
                      <a:pt x="8" y="260"/>
                    </a:lnTo>
                    <a:lnTo>
                      <a:pt x="6" y="268"/>
                    </a:lnTo>
                    <a:lnTo>
                      <a:pt x="4" y="276"/>
                    </a:lnTo>
                    <a:lnTo>
                      <a:pt x="4" y="281"/>
                    </a:lnTo>
                    <a:lnTo>
                      <a:pt x="2" y="289"/>
                    </a:lnTo>
                    <a:lnTo>
                      <a:pt x="2" y="296"/>
                    </a:lnTo>
                    <a:lnTo>
                      <a:pt x="0" y="304"/>
                    </a:lnTo>
                    <a:lnTo>
                      <a:pt x="0" y="314"/>
                    </a:lnTo>
                    <a:lnTo>
                      <a:pt x="4" y="314"/>
                    </a:lnTo>
                    <a:lnTo>
                      <a:pt x="8" y="315"/>
                    </a:lnTo>
                    <a:lnTo>
                      <a:pt x="13" y="317"/>
                    </a:lnTo>
                    <a:lnTo>
                      <a:pt x="15" y="317"/>
                    </a:lnTo>
                    <a:lnTo>
                      <a:pt x="17" y="317"/>
                    </a:lnTo>
                    <a:lnTo>
                      <a:pt x="23" y="317"/>
                    </a:lnTo>
                    <a:lnTo>
                      <a:pt x="29" y="319"/>
                    </a:lnTo>
                    <a:lnTo>
                      <a:pt x="162" y="44"/>
                    </a:lnTo>
                    <a:lnTo>
                      <a:pt x="434" y="15"/>
                    </a:lnTo>
                    <a:close/>
                  </a:path>
                </a:pathLst>
              </a:custGeom>
              <a:solidFill>
                <a:srgbClr val="000000"/>
              </a:solidFill>
              <a:ln w="9525">
                <a:noFill/>
                <a:round/>
                <a:headEnd/>
                <a:tailEnd/>
              </a:ln>
            </p:spPr>
            <p:txBody>
              <a:bodyPr/>
              <a:lstStyle/>
              <a:p>
                <a:endParaRPr lang="en-US"/>
              </a:p>
            </p:txBody>
          </p:sp>
          <p:sp>
            <p:nvSpPr>
              <p:cNvPr id="10312" name="Freeform 309"/>
              <p:cNvSpPr>
                <a:spLocks/>
              </p:cNvSpPr>
              <p:nvPr/>
            </p:nvSpPr>
            <p:spPr bwMode="auto">
              <a:xfrm>
                <a:off x="1886" y="2120"/>
                <a:ext cx="315" cy="358"/>
              </a:xfrm>
              <a:custGeom>
                <a:avLst/>
                <a:gdLst>
                  <a:gd name="T0" fmla="*/ 293 w 629"/>
                  <a:gd name="T1" fmla="*/ 102 h 717"/>
                  <a:gd name="T2" fmla="*/ 276 w 629"/>
                  <a:gd name="T3" fmla="*/ 102 h 717"/>
                  <a:gd name="T4" fmla="*/ 258 w 629"/>
                  <a:gd name="T5" fmla="*/ 104 h 717"/>
                  <a:gd name="T6" fmla="*/ 239 w 629"/>
                  <a:gd name="T7" fmla="*/ 104 h 717"/>
                  <a:gd name="T8" fmla="*/ 221 w 629"/>
                  <a:gd name="T9" fmla="*/ 106 h 717"/>
                  <a:gd name="T10" fmla="*/ 202 w 629"/>
                  <a:gd name="T11" fmla="*/ 109 h 717"/>
                  <a:gd name="T12" fmla="*/ 185 w 629"/>
                  <a:gd name="T13" fmla="*/ 113 h 717"/>
                  <a:gd name="T14" fmla="*/ 169 w 629"/>
                  <a:gd name="T15" fmla="*/ 117 h 717"/>
                  <a:gd name="T16" fmla="*/ 156 w 629"/>
                  <a:gd name="T17" fmla="*/ 122 h 717"/>
                  <a:gd name="T18" fmla="*/ 144 w 629"/>
                  <a:gd name="T19" fmla="*/ 126 h 717"/>
                  <a:gd name="T20" fmla="*/ 129 w 629"/>
                  <a:gd name="T21" fmla="*/ 131 h 717"/>
                  <a:gd name="T22" fmla="*/ 114 w 629"/>
                  <a:gd name="T23" fmla="*/ 139 h 717"/>
                  <a:gd name="T24" fmla="*/ 100 w 629"/>
                  <a:gd name="T25" fmla="*/ 147 h 717"/>
                  <a:gd name="T26" fmla="*/ 85 w 629"/>
                  <a:gd name="T27" fmla="*/ 160 h 717"/>
                  <a:gd name="T28" fmla="*/ 69 w 629"/>
                  <a:gd name="T29" fmla="*/ 175 h 717"/>
                  <a:gd name="T30" fmla="*/ 58 w 629"/>
                  <a:gd name="T31" fmla="*/ 189 h 717"/>
                  <a:gd name="T32" fmla="*/ 51 w 629"/>
                  <a:gd name="T33" fmla="*/ 201 h 717"/>
                  <a:gd name="T34" fmla="*/ 45 w 629"/>
                  <a:gd name="T35" fmla="*/ 213 h 717"/>
                  <a:gd name="T36" fmla="*/ 38 w 629"/>
                  <a:gd name="T37" fmla="*/ 226 h 717"/>
                  <a:gd name="T38" fmla="*/ 32 w 629"/>
                  <a:gd name="T39" fmla="*/ 239 h 717"/>
                  <a:gd name="T40" fmla="*/ 27 w 629"/>
                  <a:gd name="T41" fmla="*/ 251 h 717"/>
                  <a:gd name="T42" fmla="*/ 22 w 629"/>
                  <a:gd name="T43" fmla="*/ 261 h 717"/>
                  <a:gd name="T44" fmla="*/ 15 w 629"/>
                  <a:gd name="T45" fmla="*/ 277 h 717"/>
                  <a:gd name="T46" fmla="*/ 9 w 629"/>
                  <a:gd name="T47" fmla="*/ 294 h 717"/>
                  <a:gd name="T48" fmla="*/ 4 w 629"/>
                  <a:gd name="T49" fmla="*/ 310 h 717"/>
                  <a:gd name="T50" fmla="*/ 1 w 629"/>
                  <a:gd name="T51" fmla="*/ 324 h 717"/>
                  <a:gd name="T52" fmla="*/ 0 w 629"/>
                  <a:gd name="T53" fmla="*/ 337 h 717"/>
                  <a:gd name="T54" fmla="*/ 1 w 629"/>
                  <a:gd name="T55" fmla="*/ 352 h 717"/>
                  <a:gd name="T56" fmla="*/ 10 w 629"/>
                  <a:gd name="T57" fmla="*/ 353 h 717"/>
                  <a:gd name="T58" fmla="*/ 18 w 629"/>
                  <a:gd name="T59" fmla="*/ 340 h 717"/>
                  <a:gd name="T60" fmla="*/ 22 w 629"/>
                  <a:gd name="T61" fmla="*/ 326 h 717"/>
                  <a:gd name="T62" fmla="*/ 28 w 629"/>
                  <a:gd name="T63" fmla="*/ 309 h 717"/>
                  <a:gd name="T64" fmla="*/ 34 w 629"/>
                  <a:gd name="T65" fmla="*/ 291 h 717"/>
                  <a:gd name="T66" fmla="*/ 41 w 629"/>
                  <a:gd name="T67" fmla="*/ 277 h 717"/>
                  <a:gd name="T68" fmla="*/ 47 w 629"/>
                  <a:gd name="T69" fmla="*/ 266 h 717"/>
                  <a:gd name="T70" fmla="*/ 52 w 629"/>
                  <a:gd name="T71" fmla="*/ 256 h 717"/>
                  <a:gd name="T72" fmla="*/ 58 w 629"/>
                  <a:gd name="T73" fmla="*/ 244 h 717"/>
                  <a:gd name="T74" fmla="*/ 66 w 629"/>
                  <a:gd name="T75" fmla="*/ 232 h 717"/>
                  <a:gd name="T76" fmla="*/ 74 w 629"/>
                  <a:gd name="T77" fmla="*/ 220 h 717"/>
                  <a:gd name="T78" fmla="*/ 82 w 629"/>
                  <a:gd name="T79" fmla="*/ 208 h 717"/>
                  <a:gd name="T80" fmla="*/ 92 w 629"/>
                  <a:gd name="T81" fmla="*/ 195 h 717"/>
                  <a:gd name="T82" fmla="*/ 103 w 629"/>
                  <a:gd name="T83" fmla="*/ 181 h 717"/>
                  <a:gd name="T84" fmla="*/ 114 w 629"/>
                  <a:gd name="T85" fmla="*/ 168 h 717"/>
                  <a:gd name="T86" fmla="*/ 127 w 629"/>
                  <a:gd name="T87" fmla="*/ 157 h 717"/>
                  <a:gd name="T88" fmla="*/ 140 w 629"/>
                  <a:gd name="T89" fmla="*/ 146 h 717"/>
                  <a:gd name="T90" fmla="*/ 153 w 629"/>
                  <a:gd name="T91" fmla="*/ 138 h 717"/>
                  <a:gd name="T92" fmla="*/ 166 w 629"/>
                  <a:gd name="T93" fmla="*/ 130 h 717"/>
                  <a:gd name="T94" fmla="*/ 181 w 629"/>
                  <a:gd name="T95" fmla="*/ 124 h 717"/>
                  <a:gd name="T96" fmla="*/ 195 w 629"/>
                  <a:gd name="T97" fmla="*/ 118 h 717"/>
                  <a:gd name="T98" fmla="*/ 209 w 629"/>
                  <a:gd name="T99" fmla="*/ 114 h 717"/>
                  <a:gd name="T100" fmla="*/ 224 w 629"/>
                  <a:gd name="T101" fmla="*/ 111 h 717"/>
                  <a:gd name="T102" fmla="*/ 238 w 629"/>
                  <a:gd name="T103" fmla="*/ 108 h 717"/>
                  <a:gd name="T104" fmla="*/ 253 w 629"/>
                  <a:gd name="T105" fmla="*/ 108 h 717"/>
                  <a:gd name="T106" fmla="*/ 267 w 629"/>
                  <a:gd name="T107" fmla="*/ 108 h 717"/>
                  <a:gd name="T108" fmla="*/ 281 w 629"/>
                  <a:gd name="T109" fmla="*/ 109 h 717"/>
                  <a:gd name="T110" fmla="*/ 294 w 629"/>
                  <a:gd name="T111" fmla="*/ 112 h 717"/>
                  <a:gd name="T112" fmla="*/ 307 w 629"/>
                  <a:gd name="T113" fmla="*/ 116 h 7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29"/>
                  <a:gd name="T172" fmla="*/ 0 h 717"/>
                  <a:gd name="T173" fmla="*/ 629 w 629"/>
                  <a:gd name="T174" fmla="*/ 717 h 7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29" h="717">
                    <a:moveTo>
                      <a:pt x="629" y="236"/>
                    </a:moveTo>
                    <a:lnTo>
                      <a:pt x="606" y="0"/>
                    </a:lnTo>
                    <a:lnTo>
                      <a:pt x="599" y="12"/>
                    </a:lnTo>
                    <a:lnTo>
                      <a:pt x="585" y="204"/>
                    </a:lnTo>
                    <a:lnTo>
                      <a:pt x="576" y="204"/>
                    </a:lnTo>
                    <a:lnTo>
                      <a:pt x="568" y="204"/>
                    </a:lnTo>
                    <a:lnTo>
                      <a:pt x="559" y="204"/>
                    </a:lnTo>
                    <a:lnTo>
                      <a:pt x="551" y="204"/>
                    </a:lnTo>
                    <a:lnTo>
                      <a:pt x="542" y="204"/>
                    </a:lnTo>
                    <a:lnTo>
                      <a:pt x="532" y="206"/>
                    </a:lnTo>
                    <a:lnTo>
                      <a:pt x="524" y="206"/>
                    </a:lnTo>
                    <a:lnTo>
                      <a:pt x="515" y="208"/>
                    </a:lnTo>
                    <a:lnTo>
                      <a:pt x="505" y="208"/>
                    </a:lnTo>
                    <a:lnTo>
                      <a:pt x="496" y="208"/>
                    </a:lnTo>
                    <a:lnTo>
                      <a:pt x="486" y="208"/>
                    </a:lnTo>
                    <a:lnTo>
                      <a:pt x="477" y="209"/>
                    </a:lnTo>
                    <a:lnTo>
                      <a:pt x="467" y="209"/>
                    </a:lnTo>
                    <a:lnTo>
                      <a:pt x="458" y="211"/>
                    </a:lnTo>
                    <a:lnTo>
                      <a:pt x="448" y="211"/>
                    </a:lnTo>
                    <a:lnTo>
                      <a:pt x="441" y="213"/>
                    </a:lnTo>
                    <a:lnTo>
                      <a:pt x="429" y="213"/>
                    </a:lnTo>
                    <a:lnTo>
                      <a:pt x="420" y="215"/>
                    </a:lnTo>
                    <a:lnTo>
                      <a:pt x="410" y="217"/>
                    </a:lnTo>
                    <a:lnTo>
                      <a:pt x="403" y="219"/>
                    </a:lnTo>
                    <a:lnTo>
                      <a:pt x="393" y="219"/>
                    </a:lnTo>
                    <a:lnTo>
                      <a:pt x="386" y="221"/>
                    </a:lnTo>
                    <a:lnTo>
                      <a:pt x="376" y="223"/>
                    </a:lnTo>
                    <a:lnTo>
                      <a:pt x="369" y="227"/>
                    </a:lnTo>
                    <a:lnTo>
                      <a:pt x="361" y="227"/>
                    </a:lnTo>
                    <a:lnTo>
                      <a:pt x="351" y="228"/>
                    </a:lnTo>
                    <a:lnTo>
                      <a:pt x="344" y="230"/>
                    </a:lnTo>
                    <a:lnTo>
                      <a:pt x="338" y="234"/>
                    </a:lnTo>
                    <a:lnTo>
                      <a:pt x="330" y="236"/>
                    </a:lnTo>
                    <a:lnTo>
                      <a:pt x="323" y="238"/>
                    </a:lnTo>
                    <a:lnTo>
                      <a:pt x="317" y="240"/>
                    </a:lnTo>
                    <a:lnTo>
                      <a:pt x="311" y="244"/>
                    </a:lnTo>
                    <a:lnTo>
                      <a:pt x="306" y="246"/>
                    </a:lnTo>
                    <a:lnTo>
                      <a:pt x="300" y="248"/>
                    </a:lnTo>
                    <a:lnTo>
                      <a:pt x="292" y="249"/>
                    </a:lnTo>
                    <a:lnTo>
                      <a:pt x="287" y="253"/>
                    </a:lnTo>
                    <a:lnTo>
                      <a:pt x="279" y="255"/>
                    </a:lnTo>
                    <a:lnTo>
                      <a:pt x="273" y="257"/>
                    </a:lnTo>
                    <a:lnTo>
                      <a:pt x="266" y="261"/>
                    </a:lnTo>
                    <a:lnTo>
                      <a:pt x="258" y="263"/>
                    </a:lnTo>
                    <a:lnTo>
                      <a:pt x="251" y="267"/>
                    </a:lnTo>
                    <a:lnTo>
                      <a:pt x="243" y="268"/>
                    </a:lnTo>
                    <a:lnTo>
                      <a:pt x="235" y="272"/>
                    </a:lnTo>
                    <a:lnTo>
                      <a:pt x="228" y="278"/>
                    </a:lnTo>
                    <a:lnTo>
                      <a:pt x="222" y="282"/>
                    </a:lnTo>
                    <a:lnTo>
                      <a:pt x="215" y="286"/>
                    </a:lnTo>
                    <a:lnTo>
                      <a:pt x="207" y="289"/>
                    </a:lnTo>
                    <a:lnTo>
                      <a:pt x="199" y="295"/>
                    </a:lnTo>
                    <a:lnTo>
                      <a:pt x="192" y="301"/>
                    </a:lnTo>
                    <a:lnTo>
                      <a:pt x="184" y="306"/>
                    </a:lnTo>
                    <a:lnTo>
                      <a:pt x="176" y="312"/>
                    </a:lnTo>
                    <a:lnTo>
                      <a:pt x="169" y="320"/>
                    </a:lnTo>
                    <a:lnTo>
                      <a:pt x="159" y="325"/>
                    </a:lnTo>
                    <a:lnTo>
                      <a:pt x="152" y="333"/>
                    </a:lnTo>
                    <a:lnTo>
                      <a:pt x="146" y="341"/>
                    </a:lnTo>
                    <a:lnTo>
                      <a:pt x="138" y="350"/>
                    </a:lnTo>
                    <a:lnTo>
                      <a:pt x="131" y="358"/>
                    </a:lnTo>
                    <a:lnTo>
                      <a:pt x="123" y="369"/>
                    </a:lnTo>
                    <a:lnTo>
                      <a:pt x="119" y="373"/>
                    </a:lnTo>
                    <a:lnTo>
                      <a:pt x="116" y="379"/>
                    </a:lnTo>
                    <a:lnTo>
                      <a:pt x="112" y="384"/>
                    </a:lnTo>
                    <a:lnTo>
                      <a:pt x="110" y="390"/>
                    </a:lnTo>
                    <a:lnTo>
                      <a:pt x="106" y="396"/>
                    </a:lnTo>
                    <a:lnTo>
                      <a:pt x="102" y="402"/>
                    </a:lnTo>
                    <a:lnTo>
                      <a:pt x="99" y="407"/>
                    </a:lnTo>
                    <a:lnTo>
                      <a:pt x="95" y="413"/>
                    </a:lnTo>
                    <a:lnTo>
                      <a:pt x="93" y="419"/>
                    </a:lnTo>
                    <a:lnTo>
                      <a:pt x="89" y="426"/>
                    </a:lnTo>
                    <a:lnTo>
                      <a:pt x="87" y="434"/>
                    </a:lnTo>
                    <a:lnTo>
                      <a:pt x="83" y="441"/>
                    </a:lnTo>
                    <a:lnTo>
                      <a:pt x="80" y="447"/>
                    </a:lnTo>
                    <a:lnTo>
                      <a:pt x="76" y="453"/>
                    </a:lnTo>
                    <a:lnTo>
                      <a:pt x="72" y="460"/>
                    </a:lnTo>
                    <a:lnTo>
                      <a:pt x="70" y="466"/>
                    </a:lnTo>
                    <a:lnTo>
                      <a:pt x="68" y="472"/>
                    </a:lnTo>
                    <a:lnTo>
                      <a:pt x="64" y="478"/>
                    </a:lnTo>
                    <a:lnTo>
                      <a:pt x="62" y="485"/>
                    </a:lnTo>
                    <a:lnTo>
                      <a:pt x="59" y="491"/>
                    </a:lnTo>
                    <a:lnTo>
                      <a:pt x="57" y="497"/>
                    </a:lnTo>
                    <a:lnTo>
                      <a:pt x="53" y="502"/>
                    </a:lnTo>
                    <a:lnTo>
                      <a:pt x="51" y="508"/>
                    </a:lnTo>
                    <a:lnTo>
                      <a:pt x="47" y="514"/>
                    </a:lnTo>
                    <a:lnTo>
                      <a:pt x="45" y="518"/>
                    </a:lnTo>
                    <a:lnTo>
                      <a:pt x="43" y="523"/>
                    </a:lnTo>
                    <a:lnTo>
                      <a:pt x="42" y="529"/>
                    </a:lnTo>
                    <a:lnTo>
                      <a:pt x="40" y="535"/>
                    </a:lnTo>
                    <a:lnTo>
                      <a:pt x="34" y="544"/>
                    </a:lnTo>
                    <a:lnTo>
                      <a:pt x="30" y="554"/>
                    </a:lnTo>
                    <a:lnTo>
                      <a:pt x="26" y="563"/>
                    </a:lnTo>
                    <a:lnTo>
                      <a:pt x="22" y="573"/>
                    </a:lnTo>
                    <a:lnTo>
                      <a:pt x="19" y="580"/>
                    </a:lnTo>
                    <a:lnTo>
                      <a:pt x="17" y="588"/>
                    </a:lnTo>
                    <a:lnTo>
                      <a:pt x="13" y="597"/>
                    </a:lnTo>
                    <a:lnTo>
                      <a:pt x="13" y="605"/>
                    </a:lnTo>
                    <a:lnTo>
                      <a:pt x="9" y="613"/>
                    </a:lnTo>
                    <a:lnTo>
                      <a:pt x="7" y="620"/>
                    </a:lnTo>
                    <a:lnTo>
                      <a:pt x="5" y="628"/>
                    </a:lnTo>
                    <a:lnTo>
                      <a:pt x="3" y="634"/>
                    </a:lnTo>
                    <a:lnTo>
                      <a:pt x="2" y="641"/>
                    </a:lnTo>
                    <a:lnTo>
                      <a:pt x="2" y="649"/>
                    </a:lnTo>
                    <a:lnTo>
                      <a:pt x="0" y="656"/>
                    </a:lnTo>
                    <a:lnTo>
                      <a:pt x="0" y="662"/>
                    </a:lnTo>
                    <a:lnTo>
                      <a:pt x="0" y="668"/>
                    </a:lnTo>
                    <a:lnTo>
                      <a:pt x="0" y="675"/>
                    </a:lnTo>
                    <a:lnTo>
                      <a:pt x="0" y="683"/>
                    </a:lnTo>
                    <a:lnTo>
                      <a:pt x="0" y="689"/>
                    </a:lnTo>
                    <a:lnTo>
                      <a:pt x="0" y="696"/>
                    </a:lnTo>
                    <a:lnTo>
                      <a:pt x="2" y="704"/>
                    </a:lnTo>
                    <a:lnTo>
                      <a:pt x="3" y="710"/>
                    </a:lnTo>
                    <a:lnTo>
                      <a:pt x="5" y="717"/>
                    </a:lnTo>
                    <a:lnTo>
                      <a:pt x="11" y="711"/>
                    </a:lnTo>
                    <a:lnTo>
                      <a:pt x="19" y="706"/>
                    </a:lnTo>
                    <a:lnTo>
                      <a:pt x="24" y="700"/>
                    </a:lnTo>
                    <a:lnTo>
                      <a:pt x="32" y="696"/>
                    </a:lnTo>
                    <a:lnTo>
                      <a:pt x="34" y="689"/>
                    </a:lnTo>
                    <a:lnTo>
                      <a:pt x="36" y="681"/>
                    </a:lnTo>
                    <a:lnTo>
                      <a:pt x="38" y="673"/>
                    </a:lnTo>
                    <a:lnTo>
                      <a:pt x="40" y="668"/>
                    </a:lnTo>
                    <a:lnTo>
                      <a:pt x="42" y="660"/>
                    </a:lnTo>
                    <a:lnTo>
                      <a:pt x="43" y="653"/>
                    </a:lnTo>
                    <a:lnTo>
                      <a:pt x="47" y="643"/>
                    </a:lnTo>
                    <a:lnTo>
                      <a:pt x="49" y="635"/>
                    </a:lnTo>
                    <a:lnTo>
                      <a:pt x="53" y="628"/>
                    </a:lnTo>
                    <a:lnTo>
                      <a:pt x="55" y="618"/>
                    </a:lnTo>
                    <a:lnTo>
                      <a:pt x="59" y="609"/>
                    </a:lnTo>
                    <a:lnTo>
                      <a:pt x="62" y="601"/>
                    </a:lnTo>
                    <a:lnTo>
                      <a:pt x="64" y="592"/>
                    </a:lnTo>
                    <a:lnTo>
                      <a:pt x="68" y="582"/>
                    </a:lnTo>
                    <a:lnTo>
                      <a:pt x="72" y="575"/>
                    </a:lnTo>
                    <a:lnTo>
                      <a:pt x="78" y="565"/>
                    </a:lnTo>
                    <a:lnTo>
                      <a:pt x="80" y="559"/>
                    </a:lnTo>
                    <a:lnTo>
                      <a:pt x="81" y="554"/>
                    </a:lnTo>
                    <a:lnTo>
                      <a:pt x="83" y="548"/>
                    </a:lnTo>
                    <a:lnTo>
                      <a:pt x="87" y="544"/>
                    </a:lnTo>
                    <a:lnTo>
                      <a:pt x="89" y="538"/>
                    </a:lnTo>
                    <a:lnTo>
                      <a:pt x="93" y="533"/>
                    </a:lnTo>
                    <a:lnTo>
                      <a:pt x="95" y="527"/>
                    </a:lnTo>
                    <a:lnTo>
                      <a:pt x="99" y="521"/>
                    </a:lnTo>
                    <a:lnTo>
                      <a:pt x="100" y="516"/>
                    </a:lnTo>
                    <a:lnTo>
                      <a:pt x="104" y="512"/>
                    </a:lnTo>
                    <a:lnTo>
                      <a:pt x="106" y="506"/>
                    </a:lnTo>
                    <a:lnTo>
                      <a:pt x="110" y="500"/>
                    </a:lnTo>
                    <a:lnTo>
                      <a:pt x="112" y="495"/>
                    </a:lnTo>
                    <a:lnTo>
                      <a:pt x="116" y="489"/>
                    </a:lnTo>
                    <a:lnTo>
                      <a:pt x="119" y="483"/>
                    </a:lnTo>
                    <a:lnTo>
                      <a:pt x="123" y="478"/>
                    </a:lnTo>
                    <a:lnTo>
                      <a:pt x="127" y="472"/>
                    </a:lnTo>
                    <a:lnTo>
                      <a:pt x="131" y="464"/>
                    </a:lnTo>
                    <a:lnTo>
                      <a:pt x="135" y="459"/>
                    </a:lnTo>
                    <a:lnTo>
                      <a:pt x="138" y="453"/>
                    </a:lnTo>
                    <a:lnTo>
                      <a:pt x="142" y="447"/>
                    </a:lnTo>
                    <a:lnTo>
                      <a:pt x="148" y="441"/>
                    </a:lnTo>
                    <a:lnTo>
                      <a:pt x="150" y="434"/>
                    </a:lnTo>
                    <a:lnTo>
                      <a:pt x="156" y="430"/>
                    </a:lnTo>
                    <a:lnTo>
                      <a:pt x="159" y="422"/>
                    </a:lnTo>
                    <a:lnTo>
                      <a:pt x="163" y="417"/>
                    </a:lnTo>
                    <a:lnTo>
                      <a:pt x="169" y="409"/>
                    </a:lnTo>
                    <a:lnTo>
                      <a:pt x="173" y="403"/>
                    </a:lnTo>
                    <a:lnTo>
                      <a:pt x="178" y="396"/>
                    </a:lnTo>
                    <a:lnTo>
                      <a:pt x="184" y="390"/>
                    </a:lnTo>
                    <a:lnTo>
                      <a:pt x="190" y="383"/>
                    </a:lnTo>
                    <a:lnTo>
                      <a:pt x="196" y="377"/>
                    </a:lnTo>
                    <a:lnTo>
                      <a:pt x="201" y="369"/>
                    </a:lnTo>
                    <a:lnTo>
                      <a:pt x="205" y="362"/>
                    </a:lnTo>
                    <a:lnTo>
                      <a:pt x="211" y="354"/>
                    </a:lnTo>
                    <a:lnTo>
                      <a:pt x="216" y="348"/>
                    </a:lnTo>
                    <a:lnTo>
                      <a:pt x="222" y="343"/>
                    </a:lnTo>
                    <a:lnTo>
                      <a:pt x="228" y="337"/>
                    </a:lnTo>
                    <a:lnTo>
                      <a:pt x="234" y="331"/>
                    </a:lnTo>
                    <a:lnTo>
                      <a:pt x="241" y="325"/>
                    </a:lnTo>
                    <a:lnTo>
                      <a:pt x="247" y="320"/>
                    </a:lnTo>
                    <a:lnTo>
                      <a:pt x="253" y="314"/>
                    </a:lnTo>
                    <a:lnTo>
                      <a:pt x="258" y="308"/>
                    </a:lnTo>
                    <a:lnTo>
                      <a:pt x="266" y="303"/>
                    </a:lnTo>
                    <a:lnTo>
                      <a:pt x="272" y="297"/>
                    </a:lnTo>
                    <a:lnTo>
                      <a:pt x="279" y="293"/>
                    </a:lnTo>
                    <a:lnTo>
                      <a:pt x="285" y="289"/>
                    </a:lnTo>
                    <a:lnTo>
                      <a:pt x="292" y="286"/>
                    </a:lnTo>
                    <a:lnTo>
                      <a:pt x="298" y="280"/>
                    </a:lnTo>
                    <a:lnTo>
                      <a:pt x="306" y="276"/>
                    </a:lnTo>
                    <a:lnTo>
                      <a:pt x="311" y="270"/>
                    </a:lnTo>
                    <a:lnTo>
                      <a:pt x="319" y="267"/>
                    </a:lnTo>
                    <a:lnTo>
                      <a:pt x="325" y="263"/>
                    </a:lnTo>
                    <a:lnTo>
                      <a:pt x="332" y="261"/>
                    </a:lnTo>
                    <a:lnTo>
                      <a:pt x="338" y="257"/>
                    </a:lnTo>
                    <a:lnTo>
                      <a:pt x="346" y="253"/>
                    </a:lnTo>
                    <a:lnTo>
                      <a:pt x="353" y="249"/>
                    </a:lnTo>
                    <a:lnTo>
                      <a:pt x="361" y="248"/>
                    </a:lnTo>
                    <a:lnTo>
                      <a:pt x="367" y="244"/>
                    </a:lnTo>
                    <a:lnTo>
                      <a:pt x="374" y="242"/>
                    </a:lnTo>
                    <a:lnTo>
                      <a:pt x="382" y="238"/>
                    </a:lnTo>
                    <a:lnTo>
                      <a:pt x="389" y="236"/>
                    </a:lnTo>
                    <a:lnTo>
                      <a:pt x="395" y="236"/>
                    </a:lnTo>
                    <a:lnTo>
                      <a:pt x="405" y="234"/>
                    </a:lnTo>
                    <a:lnTo>
                      <a:pt x="410" y="230"/>
                    </a:lnTo>
                    <a:lnTo>
                      <a:pt x="418" y="228"/>
                    </a:lnTo>
                    <a:lnTo>
                      <a:pt x="426" y="227"/>
                    </a:lnTo>
                    <a:lnTo>
                      <a:pt x="433" y="225"/>
                    </a:lnTo>
                    <a:lnTo>
                      <a:pt x="439" y="223"/>
                    </a:lnTo>
                    <a:lnTo>
                      <a:pt x="448" y="223"/>
                    </a:lnTo>
                    <a:lnTo>
                      <a:pt x="454" y="221"/>
                    </a:lnTo>
                    <a:lnTo>
                      <a:pt x="462" y="221"/>
                    </a:lnTo>
                    <a:lnTo>
                      <a:pt x="469" y="219"/>
                    </a:lnTo>
                    <a:lnTo>
                      <a:pt x="475" y="217"/>
                    </a:lnTo>
                    <a:lnTo>
                      <a:pt x="483" y="217"/>
                    </a:lnTo>
                    <a:lnTo>
                      <a:pt x="490" y="217"/>
                    </a:lnTo>
                    <a:lnTo>
                      <a:pt x="498" y="217"/>
                    </a:lnTo>
                    <a:lnTo>
                      <a:pt x="505" y="217"/>
                    </a:lnTo>
                    <a:lnTo>
                      <a:pt x="511" y="217"/>
                    </a:lnTo>
                    <a:lnTo>
                      <a:pt x="521" y="217"/>
                    </a:lnTo>
                    <a:lnTo>
                      <a:pt x="526" y="217"/>
                    </a:lnTo>
                    <a:lnTo>
                      <a:pt x="534" y="217"/>
                    </a:lnTo>
                    <a:lnTo>
                      <a:pt x="540" y="217"/>
                    </a:lnTo>
                    <a:lnTo>
                      <a:pt x="547" y="217"/>
                    </a:lnTo>
                    <a:lnTo>
                      <a:pt x="553" y="217"/>
                    </a:lnTo>
                    <a:lnTo>
                      <a:pt x="561" y="219"/>
                    </a:lnTo>
                    <a:lnTo>
                      <a:pt x="568" y="221"/>
                    </a:lnTo>
                    <a:lnTo>
                      <a:pt x="576" y="223"/>
                    </a:lnTo>
                    <a:lnTo>
                      <a:pt x="581" y="223"/>
                    </a:lnTo>
                    <a:lnTo>
                      <a:pt x="587" y="225"/>
                    </a:lnTo>
                    <a:lnTo>
                      <a:pt x="595" y="227"/>
                    </a:lnTo>
                    <a:lnTo>
                      <a:pt x="602" y="228"/>
                    </a:lnTo>
                    <a:lnTo>
                      <a:pt x="608" y="230"/>
                    </a:lnTo>
                    <a:lnTo>
                      <a:pt x="614" y="232"/>
                    </a:lnTo>
                    <a:lnTo>
                      <a:pt x="621" y="234"/>
                    </a:lnTo>
                    <a:lnTo>
                      <a:pt x="629" y="236"/>
                    </a:lnTo>
                    <a:close/>
                  </a:path>
                </a:pathLst>
              </a:custGeom>
              <a:solidFill>
                <a:srgbClr val="000000"/>
              </a:solidFill>
              <a:ln w="9525">
                <a:noFill/>
                <a:round/>
                <a:headEnd/>
                <a:tailEnd/>
              </a:ln>
            </p:spPr>
            <p:txBody>
              <a:bodyPr/>
              <a:lstStyle/>
              <a:p>
                <a:endParaRPr lang="en-US"/>
              </a:p>
            </p:txBody>
          </p:sp>
          <p:sp>
            <p:nvSpPr>
              <p:cNvPr id="10313" name="Freeform 310"/>
              <p:cNvSpPr>
                <a:spLocks/>
              </p:cNvSpPr>
              <p:nvPr/>
            </p:nvSpPr>
            <p:spPr bwMode="auto">
              <a:xfrm>
                <a:off x="2254" y="2366"/>
                <a:ext cx="90" cy="180"/>
              </a:xfrm>
              <a:custGeom>
                <a:avLst/>
                <a:gdLst>
                  <a:gd name="T0" fmla="*/ 69 w 181"/>
                  <a:gd name="T1" fmla="*/ 5 h 359"/>
                  <a:gd name="T2" fmla="*/ 75 w 181"/>
                  <a:gd name="T3" fmla="*/ 13 h 359"/>
                  <a:gd name="T4" fmla="*/ 82 w 181"/>
                  <a:gd name="T5" fmla="*/ 22 h 359"/>
                  <a:gd name="T6" fmla="*/ 86 w 181"/>
                  <a:gd name="T7" fmla="*/ 30 h 359"/>
                  <a:gd name="T8" fmla="*/ 87 w 181"/>
                  <a:gd name="T9" fmla="*/ 39 h 359"/>
                  <a:gd name="T10" fmla="*/ 89 w 181"/>
                  <a:gd name="T11" fmla="*/ 49 h 359"/>
                  <a:gd name="T12" fmla="*/ 90 w 181"/>
                  <a:gd name="T13" fmla="*/ 58 h 359"/>
                  <a:gd name="T14" fmla="*/ 89 w 181"/>
                  <a:gd name="T15" fmla="*/ 68 h 359"/>
                  <a:gd name="T16" fmla="*/ 88 w 181"/>
                  <a:gd name="T17" fmla="*/ 76 h 359"/>
                  <a:gd name="T18" fmla="*/ 86 w 181"/>
                  <a:gd name="T19" fmla="*/ 86 h 359"/>
                  <a:gd name="T20" fmla="*/ 83 w 181"/>
                  <a:gd name="T21" fmla="*/ 96 h 359"/>
                  <a:gd name="T22" fmla="*/ 78 w 181"/>
                  <a:gd name="T23" fmla="*/ 105 h 359"/>
                  <a:gd name="T24" fmla="*/ 73 w 181"/>
                  <a:gd name="T25" fmla="*/ 114 h 359"/>
                  <a:gd name="T26" fmla="*/ 67 w 181"/>
                  <a:gd name="T27" fmla="*/ 124 h 359"/>
                  <a:gd name="T28" fmla="*/ 62 w 181"/>
                  <a:gd name="T29" fmla="*/ 132 h 359"/>
                  <a:gd name="T30" fmla="*/ 55 w 181"/>
                  <a:gd name="T31" fmla="*/ 140 h 359"/>
                  <a:gd name="T32" fmla="*/ 48 w 181"/>
                  <a:gd name="T33" fmla="*/ 148 h 359"/>
                  <a:gd name="T34" fmla="*/ 40 w 181"/>
                  <a:gd name="T35" fmla="*/ 156 h 359"/>
                  <a:gd name="T36" fmla="*/ 32 w 181"/>
                  <a:gd name="T37" fmla="*/ 164 h 359"/>
                  <a:gd name="T38" fmla="*/ 24 w 181"/>
                  <a:gd name="T39" fmla="*/ 169 h 359"/>
                  <a:gd name="T40" fmla="*/ 16 w 181"/>
                  <a:gd name="T41" fmla="*/ 176 h 359"/>
                  <a:gd name="T42" fmla="*/ 8 w 181"/>
                  <a:gd name="T43" fmla="*/ 180 h 359"/>
                  <a:gd name="T44" fmla="*/ 0 w 181"/>
                  <a:gd name="T45" fmla="*/ 180 h 359"/>
                  <a:gd name="T46" fmla="*/ 2 w 181"/>
                  <a:gd name="T47" fmla="*/ 168 h 359"/>
                  <a:gd name="T48" fmla="*/ 7 w 181"/>
                  <a:gd name="T49" fmla="*/ 160 h 359"/>
                  <a:gd name="T50" fmla="*/ 13 w 181"/>
                  <a:gd name="T51" fmla="*/ 152 h 359"/>
                  <a:gd name="T52" fmla="*/ 21 w 181"/>
                  <a:gd name="T53" fmla="*/ 144 h 359"/>
                  <a:gd name="T54" fmla="*/ 29 w 181"/>
                  <a:gd name="T55" fmla="*/ 136 h 359"/>
                  <a:gd name="T56" fmla="*/ 38 w 181"/>
                  <a:gd name="T57" fmla="*/ 128 h 359"/>
                  <a:gd name="T58" fmla="*/ 46 w 181"/>
                  <a:gd name="T59" fmla="*/ 120 h 359"/>
                  <a:gd name="T60" fmla="*/ 53 w 181"/>
                  <a:gd name="T61" fmla="*/ 111 h 359"/>
                  <a:gd name="T62" fmla="*/ 58 w 181"/>
                  <a:gd name="T63" fmla="*/ 103 h 359"/>
                  <a:gd name="T64" fmla="*/ 63 w 181"/>
                  <a:gd name="T65" fmla="*/ 93 h 359"/>
                  <a:gd name="T66" fmla="*/ 65 w 181"/>
                  <a:gd name="T67" fmla="*/ 84 h 359"/>
                  <a:gd name="T68" fmla="*/ 67 w 181"/>
                  <a:gd name="T69" fmla="*/ 77 h 359"/>
                  <a:gd name="T70" fmla="*/ 68 w 181"/>
                  <a:gd name="T71" fmla="*/ 65 h 359"/>
                  <a:gd name="T72" fmla="*/ 68 w 181"/>
                  <a:gd name="T73" fmla="*/ 56 h 359"/>
                  <a:gd name="T74" fmla="*/ 68 w 181"/>
                  <a:gd name="T75" fmla="*/ 49 h 359"/>
                  <a:gd name="T76" fmla="*/ 67 w 181"/>
                  <a:gd name="T77" fmla="*/ 41 h 359"/>
                  <a:gd name="T78" fmla="*/ 65 w 181"/>
                  <a:gd name="T79" fmla="*/ 31 h 359"/>
                  <a:gd name="T80" fmla="*/ 58 w 181"/>
                  <a:gd name="T81" fmla="*/ 16 h 359"/>
                  <a:gd name="T82" fmla="*/ 56 w 181"/>
                  <a:gd name="T83" fmla="*/ 7 h 359"/>
                  <a:gd name="T84" fmla="*/ 64 w 181"/>
                  <a:gd name="T85" fmla="*/ 0 h 3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1"/>
                  <a:gd name="T130" fmla="*/ 0 h 359"/>
                  <a:gd name="T131" fmla="*/ 181 w 181"/>
                  <a:gd name="T132" fmla="*/ 359 h 3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1" h="359">
                    <a:moveTo>
                      <a:pt x="128" y="0"/>
                    </a:moveTo>
                    <a:lnTo>
                      <a:pt x="134" y="6"/>
                    </a:lnTo>
                    <a:lnTo>
                      <a:pt x="139" y="9"/>
                    </a:lnTo>
                    <a:lnTo>
                      <a:pt x="143" y="15"/>
                    </a:lnTo>
                    <a:lnTo>
                      <a:pt x="147" y="21"/>
                    </a:lnTo>
                    <a:lnTo>
                      <a:pt x="151" y="26"/>
                    </a:lnTo>
                    <a:lnTo>
                      <a:pt x="156" y="32"/>
                    </a:lnTo>
                    <a:lnTo>
                      <a:pt x="160" y="38"/>
                    </a:lnTo>
                    <a:lnTo>
                      <a:pt x="164" y="44"/>
                    </a:lnTo>
                    <a:lnTo>
                      <a:pt x="166" y="49"/>
                    </a:lnTo>
                    <a:lnTo>
                      <a:pt x="168" y="53"/>
                    </a:lnTo>
                    <a:lnTo>
                      <a:pt x="172" y="59"/>
                    </a:lnTo>
                    <a:lnTo>
                      <a:pt x="173" y="66"/>
                    </a:lnTo>
                    <a:lnTo>
                      <a:pt x="173" y="72"/>
                    </a:lnTo>
                    <a:lnTo>
                      <a:pt x="175" y="78"/>
                    </a:lnTo>
                    <a:lnTo>
                      <a:pt x="177" y="83"/>
                    </a:lnTo>
                    <a:lnTo>
                      <a:pt x="179" y="91"/>
                    </a:lnTo>
                    <a:lnTo>
                      <a:pt x="179" y="97"/>
                    </a:lnTo>
                    <a:lnTo>
                      <a:pt x="181" y="102"/>
                    </a:lnTo>
                    <a:lnTo>
                      <a:pt x="181" y="108"/>
                    </a:lnTo>
                    <a:lnTo>
                      <a:pt x="181" y="116"/>
                    </a:lnTo>
                    <a:lnTo>
                      <a:pt x="181" y="121"/>
                    </a:lnTo>
                    <a:lnTo>
                      <a:pt x="181" y="127"/>
                    </a:lnTo>
                    <a:lnTo>
                      <a:pt x="179" y="135"/>
                    </a:lnTo>
                    <a:lnTo>
                      <a:pt x="179" y="141"/>
                    </a:lnTo>
                    <a:lnTo>
                      <a:pt x="177" y="146"/>
                    </a:lnTo>
                    <a:lnTo>
                      <a:pt x="177" y="152"/>
                    </a:lnTo>
                    <a:lnTo>
                      <a:pt x="175" y="160"/>
                    </a:lnTo>
                    <a:lnTo>
                      <a:pt x="173" y="167"/>
                    </a:lnTo>
                    <a:lnTo>
                      <a:pt x="172" y="171"/>
                    </a:lnTo>
                    <a:lnTo>
                      <a:pt x="170" y="179"/>
                    </a:lnTo>
                    <a:lnTo>
                      <a:pt x="168" y="184"/>
                    </a:lnTo>
                    <a:lnTo>
                      <a:pt x="166" y="192"/>
                    </a:lnTo>
                    <a:lnTo>
                      <a:pt x="162" y="198"/>
                    </a:lnTo>
                    <a:lnTo>
                      <a:pt x="160" y="203"/>
                    </a:lnTo>
                    <a:lnTo>
                      <a:pt x="156" y="209"/>
                    </a:lnTo>
                    <a:lnTo>
                      <a:pt x="154" y="217"/>
                    </a:lnTo>
                    <a:lnTo>
                      <a:pt x="151" y="220"/>
                    </a:lnTo>
                    <a:lnTo>
                      <a:pt x="147" y="228"/>
                    </a:lnTo>
                    <a:lnTo>
                      <a:pt x="143" y="234"/>
                    </a:lnTo>
                    <a:lnTo>
                      <a:pt x="141" y="241"/>
                    </a:lnTo>
                    <a:lnTo>
                      <a:pt x="135" y="247"/>
                    </a:lnTo>
                    <a:lnTo>
                      <a:pt x="132" y="251"/>
                    </a:lnTo>
                    <a:lnTo>
                      <a:pt x="128" y="257"/>
                    </a:lnTo>
                    <a:lnTo>
                      <a:pt x="124" y="264"/>
                    </a:lnTo>
                    <a:lnTo>
                      <a:pt x="118" y="270"/>
                    </a:lnTo>
                    <a:lnTo>
                      <a:pt x="115" y="276"/>
                    </a:lnTo>
                    <a:lnTo>
                      <a:pt x="111" y="279"/>
                    </a:lnTo>
                    <a:lnTo>
                      <a:pt x="107" y="287"/>
                    </a:lnTo>
                    <a:lnTo>
                      <a:pt x="101" y="291"/>
                    </a:lnTo>
                    <a:lnTo>
                      <a:pt x="96" y="296"/>
                    </a:lnTo>
                    <a:lnTo>
                      <a:pt x="90" y="302"/>
                    </a:lnTo>
                    <a:lnTo>
                      <a:pt x="86" y="306"/>
                    </a:lnTo>
                    <a:lnTo>
                      <a:pt x="80" y="312"/>
                    </a:lnTo>
                    <a:lnTo>
                      <a:pt x="75" y="315"/>
                    </a:lnTo>
                    <a:lnTo>
                      <a:pt x="69" y="321"/>
                    </a:lnTo>
                    <a:lnTo>
                      <a:pt x="65" y="327"/>
                    </a:lnTo>
                    <a:lnTo>
                      <a:pt x="59" y="331"/>
                    </a:lnTo>
                    <a:lnTo>
                      <a:pt x="54" y="334"/>
                    </a:lnTo>
                    <a:lnTo>
                      <a:pt x="48" y="338"/>
                    </a:lnTo>
                    <a:lnTo>
                      <a:pt x="42" y="342"/>
                    </a:lnTo>
                    <a:lnTo>
                      <a:pt x="38" y="346"/>
                    </a:lnTo>
                    <a:lnTo>
                      <a:pt x="33" y="352"/>
                    </a:lnTo>
                    <a:lnTo>
                      <a:pt x="27" y="355"/>
                    </a:lnTo>
                    <a:lnTo>
                      <a:pt x="21" y="359"/>
                    </a:lnTo>
                    <a:lnTo>
                      <a:pt x="16" y="359"/>
                    </a:lnTo>
                    <a:lnTo>
                      <a:pt x="10" y="359"/>
                    </a:lnTo>
                    <a:lnTo>
                      <a:pt x="6" y="359"/>
                    </a:lnTo>
                    <a:lnTo>
                      <a:pt x="0" y="359"/>
                    </a:lnTo>
                    <a:lnTo>
                      <a:pt x="0" y="352"/>
                    </a:lnTo>
                    <a:lnTo>
                      <a:pt x="2" y="344"/>
                    </a:lnTo>
                    <a:lnTo>
                      <a:pt x="4" y="336"/>
                    </a:lnTo>
                    <a:lnTo>
                      <a:pt x="6" y="331"/>
                    </a:lnTo>
                    <a:lnTo>
                      <a:pt x="10" y="325"/>
                    </a:lnTo>
                    <a:lnTo>
                      <a:pt x="14" y="319"/>
                    </a:lnTo>
                    <a:lnTo>
                      <a:pt x="18" y="314"/>
                    </a:lnTo>
                    <a:lnTo>
                      <a:pt x="23" y="308"/>
                    </a:lnTo>
                    <a:lnTo>
                      <a:pt x="27" y="304"/>
                    </a:lnTo>
                    <a:lnTo>
                      <a:pt x="33" y="298"/>
                    </a:lnTo>
                    <a:lnTo>
                      <a:pt x="38" y="293"/>
                    </a:lnTo>
                    <a:lnTo>
                      <a:pt x="42" y="287"/>
                    </a:lnTo>
                    <a:lnTo>
                      <a:pt x="48" y="281"/>
                    </a:lnTo>
                    <a:lnTo>
                      <a:pt x="54" y="276"/>
                    </a:lnTo>
                    <a:lnTo>
                      <a:pt x="59" y="272"/>
                    </a:lnTo>
                    <a:lnTo>
                      <a:pt x="65" y="266"/>
                    </a:lnTo>
                    <a:lnTo>
                      <a:pt x="71" y="260"/>
                    </a:lnTo>
                    <a:lnTo>
                      <a:pt x="77" y="255"/>
                    </a:lnTo>
                    <a:lnTo>
                      <a:pt x="82" y="249"/>
                    </a:lnTo>
                    <a:lnTo>
                      <a:pt x="88" y="245"/>
                    </a:lnTo>
                    <a:lnTo>
                      <a:pt x="92" y="239"/>
                    </a:lnTo>
                    <a:lnTo>
                      <a:pt x="97" y="234"/>
                    </a:lnTo>
                    <a:lnTo>
                      <a:pt x="101" y="228"/>
                    </a:lnTo>
                    <a:lnTo>
                      <a:pt x="107" y="222"/>
                    </a:lnTo>
                    <a:lnTo>
                      <a:pt x="111" y="217"/>
                    </a:lnTo>
                    <a:lnTo>
                      <a:pt x="115" y="211"/>
                    </a:lnTo>
                    <a:lnTo>
                      <a:pt x="116" y="205"/>
                    </a:lnTo>
                    <a:lnTo>
                      <a:pt x="120" y="199"/>
                    </a:lnTo>
                    <a:lnTo>
                      <a:pt x="122" y="194"/>
                    </a:lnTo>
                    <a:lnTo>
                      <a:pt x="126" y="186"/>
                    </a:lnTo>
                    <a:lnTo>
                      <a:pt x="126" y="180"/>
                    </a:lnTo>
                    <a:lnTo>
                      <a:pt x="128" y="173"/>
                    </a:lnTo>
                    <a:lnTo>
                      <a:pt x="130" y="167"/>
                    </a:lnTo>
                    <a:lnTo>
                      <a:pt x="130" y="163"/>
                    </a:lnTo>
                    <a:lnTo>
                      <a:pt x="132" y="158"/>
                    </a:lnTo>
                    <a:lnTo>
                      <a:pt x="134" y="154"/>
                    </a:lnTo>
                    <a:lnTo>
                      <a:pt x="135" y="142"/>
                    </a:lnTo>
                    <a:lnTo>
                      <a:pt x="137" y="135"/>
                    </a:lnTo>
                    <a:lnTo>
                      <a:pt x="137" y="129"/>
                    </a:lnTo>
                    <a:lnTo>
                      <a:pt x="137" y="123"/>
                    </a:lnTo>
                    <a:lnTo>
                      <a:pt x="137" y="118"/>
                    </a:lnTo>
                    <a:lnTo>
                      <a:pt x="137" y="112"/>
                    </a:lnTo>
                    <a:lnTo>
                      <a:pt x="137" y="108"/>
                    </a:lnTo>
                    <a:lnTo>
                      <a:pt x="137" y="102"/>
                    </a:lnTo>
                    <a:lnTo>
                      <a:pt x="137" y="97"/>
                    </a:lnTo>
                    <a:lnTo>
                      <a:pt x="137" y="93"/>
                    </a:lnTo>
                    <a:lnTo>
                      <a:pt x="135" y="87"/>
                    </a:lnTo>
                    <a:lnTo>
                      <a:pt x="135" y="82"/>
                    </a:lnTo>
                    <a:lnTo>
                      <a:pt x="134" y="76"/>
                    </a:lnTo>
                    <a:lnTo>
                      <a:pt x="134" y="70"/>
                    </a:lnTo>
                    <a:lnTo>
                      <a:pt x="130" y="61"/>
                    </a:lnTo>
                    <a:lnTo>
                      <a:pt x="126" y="51"/>
                    </a:lnTo>
                    <a:lnTo>
                      <a:pt x="122" y="42"/>
                    </a:lnTo>
                    <a:lnTo>
                      <a:pt x="116" y="32"/>
                    </a:lnTo>
                    <a:lnTo>
                      <a:pt x="113" y="25"/>
                    </a:lnTo>
                    <a:lnTo>
                      <a:pt x="107" y="17"/>
                    </a:lnTo>
                    <a:lnTo>
                      <a:pt x="113" y="13"/>
                    </a:lnTo>
                    <a:lnTo>
                      <a:pt x="116" y="9"/>
                    </a:lnTo>
                    <a:lnTo>
                      <a:pt x="122" y="4"/>
                    </a:lnTo>
                    <a:lnTo>
                      <a:pt x="128" y="0"/>
                    </a:lnTo>
                    <a:close/>
                  </a:path>
                </a:pathLst>
              </a:custGeom>
              <a:solidFill>
                <a:srgbClr val="000000"/>
              </a:solidFill>
              <a:ln w="9525">
                <a:noFill/>
                <a:round/>
                <a:headEnd/>
                <a:tailEnd/>
              </a:ln>
            </p:spPr>
            <p:txBody>
              <a:bodyPr/>
              <a:lstStyle/>
              <a:p>
                <a:endParaRPr lang="en-US"/>
              </a:p>
            </p:txBody>
          </p:sp>
          <p:sp>
            <p:nvSpPr>
              <p:cNvPr id="10314" name="Freeform 311"/>
              <p:cNvSpPr>
                <a:spLocks/>
              </p:cNvSpPr>
              <p:nvPr/>
            </p:nvSpPr>
            <p:spPr bwMode="auto">
              <a:xfrm>
                <a:off x="2066" y="2413"/>
                <a:ext cx="106" cy="62"/>
              </a:xfrm>
              <a:custGeom>
                <a:avLst/>
                <a:gdLst>
                  <a:gd name="T0" fmla="*/ 1 w 211"/>
                  <a:gd name="T1" fmla="*/ 0 h 123"/>
                  <a:gd name="T2" fmla="*/ 5 w 211"/>
                  <a:gd name="T3" fmla="*/ 0 h 123"/>
                  <a:gd name="T4" fmla="*/ 9 w 211"/>
                  <a:gd name="T5" fmla="*/ 0 h 123"/>
                  <a:gd name="T6" fmla="*/ 13 w 211"/>
                  <a:gd name="T7" fmla="*/ 0 h 123"/>
                  <a:gd name="T8" fmla="*/ 16 w 211"/>
                  <a:gd name="T9" fmla="*/ 2 h 123"/>
                  <a:gd name="T10" fmla="*/ 21 w 211"/>
                  <a:gd name="T11" fmla="*/ 2 h 123"/>
                  <a:gd name="T12" fmla="*/ 25 w 211"/>
                  <a:gd name="T13" fmla="*/ 4 h 123"/>
                  <a:gd name="T14" fmla="*/ 30 w 211"/>
                  <a:gd name="T15" fmla="*/ 5 h 123"/>
                  <a:gd name="T16" fmla="*/ 33 w 211"/>
                  <a:gd name="T17" fmla="*/ 7 h 123"/>
                  <a:gd name="T18" fmla="*/ 38 w 211"/>
                  <a:gd name="T19" fmla="*/ 8 h 123"/>
                  <a:gd name="T20" fmla="*/ 42 w 211"/>
                  <a:gd name="T21" fmla="*/ 10 h 123"/>
                  <a:gd name="T22" fmla="*/ 46 w 211"/>
                  <a:gd name="T23" fmla="*/ 12 h 123"/>
                  <a:gd name="T24" fmla="*/ 51 w 211"/>
                  <a:gd name="T25" fmla="*/ 14 h 123"/>
                  <a:gd name="T26" fmla="*/ 54 w 211"/>
                  <a:gd name="T27" fmla="*/ 16 h 123"/>
                  <a:gd name="T28" fmla="*/ 58 w 211"/>
                  <a:gd name="T29" fmla="*/ 19 h 123"/>
                  <a:gd name="T30" fmla="*/ 62 w 211"/>
                  <a:gd name="T31" fmla="*/ 21 h 123"/>
                  <a:gd name="T32" fmla="*/ 67 w 211"/>
                  <a:gd name="T33" fmla="*/ 24 h 123"/>
                  <a:gd name="T34" fmla="*/ 70 w 211"/>
                  <a:gd name="T35" fmla="*/ 27 h 123"/>
                  <a:gd name="T36" fmla="*/ 73 w 211"/>
                  <a:gd name="T37" fmla="*/ 29 h 123"/>
                  <a:gd name="T38" fmla="*/ 76 w 211"/>
                  <a:gd name="T39" fmla="*/ 32 h 123"/>
                  <a:gd name="T40" fmla="*/ 80 w 211"/>
                  <a:gd name="T41" fmla="*/ 34 h 123"/>
                  <a:gd name="T42" fmla="*/ 83 w 211"/>
                  <a:gd name="T43" fmla="*/ 36 h 123"/>
                  <a:gd name="T44" fmla="*/ 86 w 211"/>
                  <a:gd name="T45" fmla="*/ 39 h 123"/>
                  <a:gd name="T46" fmla="*/ 89 w 211"/>
                  <a:gd name="T47" fmla="*/ 42 h 123"/>
                  <a:gd name="T48" fmla="*/ 92 w 211"/>
                  <a:gd name="T49" fmla="*/ 45 h 123"/>
                  <a:gd name="T50" fmla="*/ 94 w 211"/>
                  <a:gd name="T51" fmla="*/ 47 h 123"/>
                  <a:gd name="T52" fmla="*/ 96 w 211"/>
                  <a:gd name="T53" fmla="*/ 50 h 123"/>
                  <a:gd name="T54" fmla="*/ 98 w 211"/>
                  <a:gd name="T55" fmla="*/ 52 h 123"/>
                  <a:gd name="T56" fmla="*/ 101 w 211"/>
                  <a:gd name="T57" fmla="*/ 53 h 123"/>
                  <a:gd name="T58" fmla="*/ 104 w 211"/>
                  <a:gd name="T59" fmla="*/ 58 h 123"/>
                  <a:gd name="T60" fmla="*/ 106 w 211"/>
                  <a:gd name="T61" fmla="*/ 62 h 123"/>
                  <a:gd name="T62" fmla="*/ 1 w 211"/>
                  <a:gd name="T63" fmla="*/ 17 h 123"/>
                  <a:gd name="T64" fmla="*/ 0 w 211"/>
                  <a:gd name="T65" fmla="*/ 14 h 123"/>
                  <a:gd name="T66" fmla="*/ 0 w 211"/>
                  <a:gd name="T67" fmla="*/ 13 h 123"/>
                  <a:gd name="T68" fmla="*/ 0 w 211"/>
                  <a:gd name="T69" fmla="*/ 10 h 123"/>
                  <a:gd name="T70" fmla="*/ 0 w 211"/>
                  <a:gd name="T71" fmla="*/ 7 h 123"/>
                  <a:gd name="T72" fmla="*/ 0 w 211"/>
                  <a:gd name="T73" fmla="*/ 5 h 123"/>
                  <a:gd name="T74" fmla="*/ 0 w 211"/>
                  <a:gd name="T75" fmla="*/ 2 h 123"/>
                  <a:gd name="T76" fmla="*/ 0 w 211"/>
                  <a:gd name="T77" fmla="*/ 0 h 123"/>
                  <a:gd name="T78" fmla="*/ 1 w 211"/>
                  <a:gd name="T79" fmla="*/ 0 h 123"/>
                  <a:gd name="T80" fmla="*/ 1 w 211"/>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1"/>
                  <a:gd name="T124" fmla="*/ 0 h 123"/>
                  <a:gd name="T125" fmla="*/ 211 w 211"/>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1" h="123">
                    <a:moveTo>
                      <a:pt x="2" y="0"/>
                    </a:moveTo>
                    <a:lnTo>
                      <a:pt x="9" y="0"/>
                    </a:lnTo>
                    <a:lnTo>
                      <a:pt x="17" y="0"/>
                    </a:lnTo>
                    <a:lnTo>
                      <a:pt x="25" y="0"/>
                    </a:lnTo>
                    <a:lnTo>
                      <a:pt x="32" y="4"/>
                    </a:lnTo>
                    <a:lnTo>
                      <a:pt x="42" y="4"/>
                    </a:lnTo>
                    <a:lnTo>
                      <a:pt x="49" y="7"/>
                    </a:lnTo>
                    <a:lnTo>
                      <a:pt x="59" y="9"/>
                    </a:lnTo>
                    <a:lnTo>
                      <a:pt x="66" y="13"/>
                    </a:lnTo>
                    <a:lnTo>
                      <a:pt x="76" y="15"/>
                    </a:lnTo>
                    <a:lnTo>
                      <a:pt x="84" y="19"/>
                    </a:lnTo>
                    <a:lnTo>
                      <a:pt x="91" y="23"/>
                    </a:lnTo>
                    <a:lnTo>
                      <a:pt x="101" y="28"/>
                    </a:lnTo>
                    <a:lnTo>
                      <a:pt x="108" y="32"/>
                    </a:lnTo>
                    <a:lnTo>
                      <a:pt x="116" y="38"/>
                    </a:lnTo>
                    <a:lnTo>
                      <a:pt x="124" y="42"/>
                    </a:lnTo>
                    <a:lnTo>
                      <a:pt x="133" y="47"/>
                    </a:lnTo>
                    <a:lnTo>
                      <a:pt x="139" y="53"/>
                    </a:lnTo>
                    <a:lnTo>
                      <a:pt x="146" y="57"/>
                    </a:lnTo>
                    <a:lnTo>
                      <a:pt x="152" y="63"/>
                    </a:lnTo>
                    <a:lnTo>
                      <a:pt x="160" y="68"/>
                    </a:lnTo>
                    <a:lnTo>
                      <a:pt x="165" y="72"/>
                    </a:lnTo>
                    <a:lnTo>
                      <a:pt x="171" y="78"/>
                    </a:lnTo>
                    <a:lnTo>
                      <a:pt x="177" y="84"/>
                    </a:lnTo>
                    <a:lnTo>
                      <a:pt x="184" y="89"/>
                    </a:lnTo>
                    <a:lnTo>
                      <a:pt x="188" y="93"/>
                    </a:lnTo>
                    <a:lnTo>
                      <a:pt x="192" y="99"/>
                    </a:lnTo>
                    <a:lnTo>
                      <a:pt x="196" y="103"/>
                    </a:lnTo>
                    <a:lnTo>
                      <a:pt x="201" y="106"/>
                    </a:lnTo>
                    <a:lnTo>
                      <a:pt x="207" y="116"/>
                    </a:lnTo>
                    <a:lnTo>
                      <a:pt x="211" y="123"/>
                    </a:lnTo>
                    <a:lnTo>
                      <a:pt x="2" y="34"/>
                    </a:lnTo>
                    <a:lnTo>
                      <a:pt x="0" y="28"/>
                    </a:lnTo>
                    <a:lnTo>
                      <a:pt x="0" y="25"/>
                    </a:lnTo>
                    <a:lnTo>
                      <a:pt x="0" y="19"/>
                    </a:lnTo>
                    <a:lnTo>
                      <a:pt x="0" y="13"/>
                    </a:lnTo>
                    <a:lnTo>
                      <a:pt x="0" y="9"/>
                    </a:lnTo>
                    <a:lnTo>
                      <a:pt x="0" y="4"/>
                    </a:lnTo>
                    <a:lnTo>
                      <a:pt x="0" y="0"/>
                    </a:lnTo>
                    <a:lnTo>
                      <a:pt x="2" y="0"/>
                    </a:lnTo>
                    <a:close/>
                  </a:path>
                </a:pathLst>
              </a:custGeom>
              <a:solidFill>
                <a:srgbClr val="000000"/>
              </a:solidFill>
              <a:ln w="9525">
                <a:noFill/>
                <a:round/>
                <a:headEnd/>
                <a:tailEnd/>
              </a:ln>
            </p:spPr>
            <p:txBody>
              <a:bodyPr/>
              <a:lstStyle/>
              <a:p>
                <a:endParaRPr lang="en-US"/>
              </a:p>
            </p:txBody>
          </p:sp>
          <p:sp>
            <p:nvSpPr>
              <p:cNvPr id="10315" name="Freeform 312"/>
              <p:cNvSpPr>
                <a:spLocks/>
              </p:cNvSpPr>
              <p:nvPr/>
            </p:nvSpPr>
            <p:spPr bwMode="auto">
              <a:xfrm>
                <a:off x="2307" y="2758"/>
                <a:ext cx="124" cy="94"/>
              </a:xfrm>
              <a:custGeom>
                <a:avLst/>
                <a:gdLst>
                  <a:gd name="T0" fmla="*/ 80 w 247"/>
                  <a:gd name="T1" fmla="*/ 69 h 188"/>
                  <a:gd name="T2" fmla="*/ 74 w 247"/>
                  <a:gd name="T3" fmla="*/ 73 h 188"/>
                  <a:gd name="T4" fmla="*/ 69 w 247"/>
                  <a:gd name="T5" fmla="*/ 77 h 188"/>
                  <a:gd name="T6" fmla="*/ 63 w 247"/>
                  <a:gd name="T7" fmla="*/ 81 h 188"/>
                  <a:gd name="T8" fmla="*/ 58 w 247"/>
                  <a:gd name="T9" fmla="*/ 84 h 188"/>
                  <a:gd name="T10" fmla="*/ 53 w 247"/>
                  <a:gd name="T11" fmla="*/ 86 h 188"/>
                  <a:gd name="T12" fmla="*/ 47 w 247"/>
                  <a:gd name="T13" fmla="*/ 89 h 188"/>
                  <a:gd name="T14" fmla="*/ 42 w 247"/>
                  <a:gd name="T15" fmla="*/ 91 h 188"/>
                  <a:gd name="T16" fmla="*/ 36 w 247"/>
                  <a:gd name="T17" fmla="*/ 93 h 188"/>
                  <a:gd name="T18" fmla="*/ 32 w 247"/>
                  <a:gd name="T19" fmla="*/ 94 h 188"/>
                  <a:gd name="T20" fmla="*/ 26 w 247"/>
                  <a:gd name="T21" fmla="*/ 94 h 188"/>
                  <a:gd name="T22" fmla="*/ 21 w 247"/>
                  <a:gd name="T23" fmla="*/ 94 h 188"/>
                  <a:gd name="T24" fmla="*/ 14 w 247"/>
                  <a:gd name="T25" fmla="*/ 94 h 188"/>
                  <a:gd name="T26" fmla="*/ 4 w 247"/>
                  <a:gd name="T27" fmla="*/ 94 h 188"/>
                  <a:gd name="T28" fmla="*/ 3 w 247"/>
                  <a:gd name="T29" fmla="*/ 92 h 188"/>
                  <a:gd name="T30" fmla="*/ 11 w 247"/>
                  <a:gd name="T31" fmla="*/ 86 h 188"/>
                  <a:gd name="T32" fmla="*/ 18 w 247"/>
                  <a:gd name="T33" fmla="*/ 81 h 188"/>
                  <a:gd name="T34" fmla="*/ 26 w 247"/>
                  <a:gd name="T35" fmla="*/ 76 h 188"/>
                  <a:gd name="T36" fmla="*/ 33 w 247"/>
                  <a:gd name="T37" fmla="*/ 72 h 188"/>
                  <a:gd name="T38" fmla="*/ 41 w 247"/>
                  <a:gd name="T39" fmla="*/ 67 h 188"/>
                  <a:gd name="T40" fmla="*/ 49 w 247"/>
                  <a:gd name="T41" fmla="*/ 61 h 188"/>
                  <a:gd name="T42" fmla="*/ 56 w 247"/>
                  <a:gd name="T43" fmla="*/ 56 h 188"/>
                  <a:gd name="T44" fmla="*/ 63 w 247"/>
                  <a:gd name="T45" fmla="*/ 51 h 188"/>
                  <a:gd name="T46" fmla="*/ 70 w 247"/>
                  <a:gd name="T47" fmla="*/ 46 h 188"/>
                  <a:gd name="T48" fmla="*/ 76 w 247"/>
                  <a:gd name="T49" fmla="*/ 41 h 188"/>
                  <a:gd name="T50" fmla="*/ 83 w 247"/>
                  <a:gd name="T51" fmla="*/ 36 h 188"/>
                  <a:gd name="T52" fmla="*/ 88 w 247"/>
                  <a:gd name="T53" fmla="*/ 30 h 188"/>
                  <a:gd name="T54" fmla="*/ 93 w 247"/>
                  <a:gd name="T55" fmla="*/ 26 h 188"/>
                  <a:gd name="T56" fmla="*/ 100 w 247"/>
                  <a:gd name="T57" fmla="*/ 18 h 188"/>
                  <a:gd name="T58" fmla="*/ 124 w 247"/>
                  <a:gd name="T59" fmla="*/ 0 h 188"/>
                  <a:gd name="T60" fmla="*/ 120 w 247"/>
                  <a:gd name="T61" fmla="*/ 10 h 188"/>
                  <a:gd name="T62" fmla="*/ 116 w 247"/>
                  <a:gd name="T63" fmla="*/ 17 h 188"/>
                  <a:gd name="T64" fmla="*/ 111 w 247"/>
                  <a:gd name="T65" fmla="*/ 26 h 188"/>
                  <a:gd name="T66" fmla="*/ 107 w 247"/>
                  <a:gd name="T67" fmla="*/ 35 h 188"/>
                  <a:gd name="T68" fmla="*/ 103 w 247"/>
                  <a:gd name="T69" fmla="*/ 40 h 188"/>
                  <a:gd name="T70" fmla="*/ 99 w 247"/>
                  <a:gd name="T71" fmla="*/ 46 h 188"/>
                  <a:gd name="T72" fmla="*/ 94 w 247"/>
                  <a:gd name="T73" fmla="*/ 51 h 188"/>
                  <a:gd name="T74" fmla="*/ 90 w 247"/>
                  <a:gd name="T75" fmla="*/ 57 h 188"/>
                  <a:gd name="T76" fmla="*/ 85 w 247"/>
                  <a:gd name="T77" fmla="*/ 63 h 188"/>
                  <a:gd name="T78" fmla="*/ 83 w 247"/>
                  <a:gd name="T79" fmla="*/ 66 h 1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7"/>
                  <a:gd name="T121" fmla="*/ 0 h 188"/>
                  <a:gd name="T122" fmla="*/ 247 w 247"/>
                  <a:gd name="T123" fmla="*/ 188 h 18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7" h="188">
                    <a:moveTo>
                      <a:pt x="165" y="131"/>
                    </a:moveTo>
                    <a:lnTo>
                      <a:pt x="160" y="137"/>
                    </a:lnTo>
                    <a:lnTo>
                      <a:pt x="154" y="141"/>
                    </a:lnTo>
                    <a:lnTo>
                      <a:pt x="148" y="145"/>
                    </a:lnTo>
                    <a:lnTo>
                      <a:pt x="143" y="150"/>
                    </a:lnTo>
                    <a:lnTo>
                      <a:pt x="137" y="154"/>
                    </a:lnTo>
                    <a:lnTo>
                      <a:pt x="131" y="158"/>
                    </a:lnTo>
                    <a:lnTo>
                      <a:pt x="125" y="162"/>
                    </a:lnTo>
                    <a:lnTo>
                      <a:pt x="120" y="166"/>
                    </a:lnTo>
                    <a:lnTo>
                      <a:pt x="116" y="168"/>
                    </a:lnTo>
                    <a:lnTo>
                      <a:pt x="110" y="169"/>
                    </a:lnTo>
                    <a:lnTo>
                      <a:pt x="105" y="171"/>
                    </a:lnTo>
                    <a:lnTo>
                      <a:pt x="99" y="175"/>
                    </a:lnTo>
                    <a:lnTo>
                      <a:pt x="93" y="177"/>
                    </a:lnTo>
                    <a:lnTo>
                      <a:pt x="89" y="179"/>
                    </a:lnTo>
                    <a:lnTo>
                      <a:pt x="84" y="181"/>
                    </a:lnTo>
                    <a:lnTo>
                      <a:pt x="78" y="183"/>
                    </a:lnTo>
                    <a:lnTo>
                      <a:pt x="72" y="185"/>
                    </a:lnTo>
                    <a:lnTo>
                      <a:pt x="66" y="185"/>
                    </a:lnTo>
                    <a:lnTo>
                      <a:pt x="63" y="187"/>
                    </a:lnTo>
                    <a:lnTo>
                      <a:pt x="57" y="187"/>
                    </a:lnTo>
                    <a:lnTo>
                      <a:pt x="51" y="187"/>
                    </a:lnTo>
                    <a:lnTo>
                      <a:pt x="47" y="188"/>
                    </a:lnTo>
                    <a:lnTo>
                      <a:pt x="42" y="188"/>
                    </a:lnTo>
                    <a:lnTo>
                      <a:pt x="36" y="188"/>
                    </a:lnTo>
                    <a:lnTo>
                      <a:pt x="27" y="188"/>
                    </a:lnTo>
                    <a:lnTo>
                      <a:pt x="17" y="188"/>
                    </a:lnTo>
                    <a:lnTo>
                      <a:pt x="8" y="188"/>
                    </a:lnTo>
                    <a:lnTo>
                      <a:pt x="0" y="188"/>
                    </a:lnTo>
                    <a:lnTo>
                      <a:pt x="6" y="183"/>
                    </a:lnTo>
                    <a:lnTo>
                      <a:pt x="13" y="177"/>
                    </a:lnTo>
                    <a:lnTo>
                      <a:pt x="21" y="171"/>
                    </a:lnTo>
                    <a:lnTo>
                      <a:pt x="28" y="168"/>
                    </a:lnTo>
                    <a:lnTo>
                      <a:pt x="36" y="162"/>
                    </a:lnTo>
                    <a:lnTo>
                      <a:pt x="44" y="158"/>
                    </a:lnTo>
                    <a:lnTo>
                      <a:pt x="51" y="152"/>
                    </a:lnTo>
                    <a:lnTo>
                      <a:pt x="59" y="149"/>
                    </a:lnTo>
                    <a:lnTo>
                      <a:pt x="66" y="143"/>
                    </a:lnTo>
                    <a:lnTo>
                      <a:pt x="74" y="139"/>
                    </a:lnTo>
                    <a:lnTo>
                      <a:pt x="82" y="133"/>
                    </a:lnTo>
                    <a:lnTo>
                      <a:pt x="89" y="128"/>
                    </a:lnTo>
                    <a:lnTo>
                      <a:pt x="97" y="122"/>
                    </a:lnTo>
                    <a:lnTo>
                      <a:pt x="105" y="118"/>
                    </a:lnTo>
                    <a:lnTo>
                      <a:pt x="112" y="112"/>
                    </a:lnTo>
                    <a:lnTo>
                      <a:pt x="120" y="109"/>
                    </a:lnTo>
                    <a:lnTo>
                      <a:pt x="125" y="103"/>
                    </a:lnTo>
                    <a:lnTo>
                      <a:pt x="133" y="97"/>
                    </a:lnTo>
                    <a:lnTo>
                      <a:pt x="139" y="91"/>
                    </a:lnTo>
                    <a:lnTo>
                      <a:pt x="146" y="86"/>
                    </a:lnTo>
                    <a:lnTo>
                      <a:pt x="152" y="82"/>
                    </a:lnTo>
                    <a:lnTo>
                      <a:pt x="158" y="76"/>
                    </a:lnTo>
                    <a:lnTo>
                      <a:pt x="165" y="71"/>
                    </a:lnTo>
                    <a:lnTo>
                      <a:pt x="171" y="67"/>
                    </a:lnTo>
                    <a:lnTo>
                      <a:pt x="175" y="61"/>
                    </a:lnTo>
                    <a:lnTo>
                      <a:pt x="181" y="55"/>
                    </a:lnTo>
                    <a:lnTo>
                      <a:pt x="186" y="52"/>
                    </a:lnTo>
                    <a:lnTo>
                      <a:pt x="192" y="46"/>
                    </a:lnTo>
                    <a:lnTo>
                      <a:pt x="200" y="36"/>
                    </a:lnTo>
                    <a:lnTo>
                      <a:pt x="209" y="27"/>
                    </a:lnTo>
                    <a:lnTo>
                      <a:pt x="247" y="0"/>
                    </a:lnTo>
                    <a:lnTo>
                      <a:pt x="241" y="14"/>
                    </a:lnTo>
                    <a:lnTo>
                      <a:pt x="240" y="19"/>
                    </a:lnTo>
                    <a:lnTo>
                      <a:pt x="236" y="27"/>
                    </a:lnTo>
                    <a:lnTo>
                      <a:pt x="232" y="34"/>
                    </a:lnTo>
                    <a:lnTo>
                      <a:pt x="228" y="44"/>
                    </a:lnTo>
                    <a:lnTo>
                      <a:pt x="222" y="53"/>
                    </a:lnTo>
                    <a:lnTo>
                      <a:pt x="217" y="63"/>
                    </a:lnTo>
                    <a:lnTo>
                      <a:pt x="213" y="69"/>
                    </a:lnTo>
                    <a:lnTo>
                      <a:pt x="209" y="74"/>
                    </a:lnTo>
                    <a:lnTo>
                      <a:pt x="205" y="80"/>
                    </a:lnTo>
                    <a:lnTo>
                      <a:pt x="201" y="86"/>
                    </a:lnTo>
                    <a:lnTo>
                      <a:pt x="198" y="91"/>
                    </a:lnTo>
                    <a:lnTo>
                      <a:pt x="192" y="97"/>
                    </a:lnTo>
                    <a:lnTo>
                      <a:pt x="188" y="103"/>
                    </a:lnTo>
                    <a:lnTo>
                      <a:pt x="184" y="109"/>
                    </a:lnTo>
                    <a:lnTo>
                      <a:pt x="179" y="114"/>
                    </a:lnTo>
                    <a:lnTo>
                      <a:pt x="175" y="120"/>
                    </a:lnTo>
                    <a:lnTo>
                      <a:pt x="169" y="126"/>
                    </a:lnTo>
                    <a:lnTo>
                      <a:pt x="165" y="131"/>
                    </a:lnTo>
                    <a:close/>
                  </a:path>
                </a:pathLst>
              </a:custGeom>
              <a:solidFill>
                <a:srgbClr val="000000"/>
              </a:solidFill>
              <a:ln w="9525">
                <a:noFill/>
                <a:round/>
                <a:headEnd/>
                <a:tailEnd/>
              </a:ln>
            </p:spPr>
            <p:txBody>
              <a:bodyPr/>
              <a:lstStyle/>
              <a:p>
                <a:endParaRPr lang="en-US"/>
              </a:p>
            </p:txBody>
          </p:sp>
          <p:sp>
            <p:nvSpPr>
              <p:cNvPr id="10316" name="Freeform 313"/>
              <p:cNvSpPr>
                <a:spLocks/>
              </p:cNvSpPr>
              <p:nvPr/>
            </p:nvSpPr>
            <p:spPr bwMode="auto">
              <a:xfrm>
                <a:off x="2387" y="2381"/>
                <a:ext cx="19" cy="85"/>
              </a:xfrm>
              <a:custGeom>
                <a:avLst/>
                <a:gdLst>
                  <a:gd name="T0" fmla="*/ 10 w 38"/>
                  <a:gd name="T1" fmla="*/ 0 h 169"/>
                  <a:gd name="T2" fmla="*/ 19 w 38"/>
                  <a:gd name="T3" fmla="*/ 82 h 169"/>
                  <a:gd name="T4" fmla="*/ 3 w 38"/>
                  <a:gd name="T5" fmla="*/ 85 h 169"/>
                  <a:gd name="T6" fmla="*/ 2 w 38"/>
                  <a:gd name="T7" fmla="*/ 80 h 169"/>
                  <a:gd name="T8" fmla="*/ 1 w 38"/>
                  <a:gd name="T9" fmla="*/ 75 h 169"/>
                  <a:gd name="T10" fmla="*/ 1 w 38"/>
                  <a:gd name="T11" fmla="*/ 73 h 169"/>
                  <a:gd name="T12" fmla="*/ 1 w 38"/>
                  <a:gd name="T13" fmla="*/ 71 h 169"/>
                  <a:gd name="T14" fmla="*/ 1 w 38"/>
                  <a:gd name="T15" fmla="*/ 68 h 169"/>
                  <a:gd name="T16" fmla="*/ 1 w 38"/>
                  <a:gd name="T17" fmla="*/ 66 h 169"/>
                  <a:gd name="T18" fmla="*/ 0 w 38"/>
                  <a:gd name="T19" fmla="*/ 63 h 169"/>
                  <a:gd name="T20" fmla="*/ 0 w 38"/>
                  <a:gd name="T21" fmla="*/ 60 h 169"/>
                  <a:gd name="T22" fmla="*/ 0 w 38"/>
                  <a:gd name="T23" fmla="*/ 57 h 169"/>
                  <a:gd name="T24" fmla="*/ 0 w 38"/>
                  <a:gd name="T25" fmla="*/ 55 h 169"/>
                  <a:gd name="T26" fmla="*/ 0 w 38"/>
                  <a:gd name="T27" fmla="*/ 52 h 169"/>
                  <a:gd name="T28" fmla="*/ 1 w 38"/>
                  <a:gd name="T29" fmla="*/ 49 h 169"/>
                  <a:gd name="T30" fmla="*/ 1 w 38"/>
                  <a:gd name="T31" fmla="*/ 46 h 169"/>
                  <a:gd name="T32" fmla="*/ 1 w 38"/>
                  <a:gd name="T33" fmla="*/ 43 h 169"/>
                  <a:gd name="T34" fmla="*/ 1 w 38"/>
                  <a:gd name="T35" fmla="*/ 40 h 169"/>
                  <a:gd name="T36" fmla="*/ 1 w 38"/>
                  <a:gd name="T37" fmla="*/ 37 h 169"/>
                  <a:gd name="T38" fmla="*/ 2 w 38"/>
                  <a:gd name="T39" fmla="*/ 35 h 169"/>
                  <a:gd name="T40" fmla="*/ 2 w 38"/>
                  <a:gd name="T41" fmla="*/ 32 h 169"/>
                  <a:gd name="T42" fmla="*/ 3 w 38"/>
                  <a:gd name="T43" fmla="*/ 29 h 169"/>
                  <a:gd name="T44" fmla="*/ 3 w 38"/>
                  <a:gd name="T45" fmla="*/ 26 h 169"/>
                  <a:gd name="T46" fmla="*/ 5 w 38"/>
                  <a:gd name="T47" fmla="*/ 24 h 169"/>
                  <a:gd name="T48" fmla="*/ 5 w 38"/>
                  <a:gd name="T49" fmla="*/ 21 h 169"/>
                  <a:gd name="T50" fmla="*/ 5 w 38"/>
                  <a:gd name="T51" fmla="*/ 18 h 169"/>
                  <a:gd name="T52" fmla="*/ 6 w 38"/>
                  <a:gd name="T53" fmla="*/ 16 h 169"/>
                  <a:gd name="T54" fmla="*/ 6 w 38"/>
                  <a:gd name="T55" fmla="*/ 13 h 169"/>
                  <a:gd name="T56" fmla="*/ 7 w 38"/>
                  <a:gd name="T57" fmla="*/ 10 h 169"/>
                  <a:gd name="T58" fmla="*/ 10 w 38"/>
                  <a:gd name="T59" fmla="*/ 5 h 169"/>
                  <a:gd name="T60" fmla="*/ 10 w 38"/>
                  <a:gd name="T61" fmla="*/ 0 h 169"/>
                  <a:gd name="T62" fmla="*/ 10 w 38"/>
                  <a:gd name="T63" fmla="*/ 0 h 1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169"/>
                  <a:gd name="T98" fmla="*/ 38 w 38"/>
                  <a:gd name="T99" fmla="*/ 169 h 1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169">
                    <a:moveTo>
                      <a:pt x="21" y="0"/>
                    </a:moveTo>
                    <a:lnTo>
                      <a:pt x="38" y="164"/>
                    </a:lnTo>
                    <a:lnTo>
                      <a:pt x="7" y="169"/>
                    </a:lnTo>
                    <a:lnTo>
                      <a:pt x="5" y="160"/>
                    </a:lnTo>
                    <a:lnTo>
                      <a:pt x="3" y="150"/>
                    </a:lnTo>
                    <a:lnTo>
                      <a:pt x="2" y="145"/>
                    </a:lnTo>
                    <a:lnTo>
                      <a:pt x="2" y="141"/>
                    </a:lnTo>
                    <a:lnTo>
                      <a:pt x="2" y="135"/>
                    </a:lnTo>
                    <a:lnTo>
                      <a:pt x="2" y="131"/>
                    </a:lnTo>
                    <a:lnTo>
                      <a:pt x="0" y="126"/>
                    </a:lnTo>
                    <a:lnTo>
                      <a:pt x="0" y="120"/>
                    </a:lnTo>
                    <a:lnTo>
                      <a:pt x="0" y="114"/>
                    </a:lnTo>
                    <a:lnTo>
                      <a:pt x="0" y="109"/>
                    </a:lnTo>
                    <a:lnTo>
                      <a:pt x="0" y="103"/>
                    </a:lnTo>
                    <a:lnTo>
                      <a:pt x="2" y="97"/>
                    </a:lnTo>
                    <a:lnTo>
                      <a:pt x="2" y="91"/>
                    </a:lnTo>
                    <a:lnTo>
                      <a:pt x="3" y="86"/>
                    </a:lnTo>
                    <a:lnTo>
                      <a:pt x="3" y="80"/>
                    </a:lnTo>
                    <a:lnTo>
                      <a:pt x="3" y="74"/>
                    </a:lnTo>
                    <a:lnTo>
                      <a:pt x="5" y="69"/>
                    </a:lnTo>
                    <a:lnTo>
                      <a:pt x="5" y="63"/>
                    </a:lnTo>
                    <a:lnTo>
                      <a:pt x="7" y="57"/>
                    </a:lnTo>
                    <a:lnTo>
                      <a:pt x="7" y="52"/>
                    </a:lnTo>
                    <a:lnTo>
                      <a:pt x="9" y="48"/>
                    </a:lnTo>
                    <a:lnTo>
                      <a:pt x="11" y="42"/>
                    </a:lnTo>
                    <a:lnTo>
                      <a:pt x="11" y="36"/>
                    </a:lnTo>
                    <a:lnTo>
                      <a:pt x="13" y="31"/>
                    </a:lnTo>
                    <a:lnTo>
                      <a:pt x="13" y="25"/>
                    </a:lnTo>
                    <a:lnTo>
                      <a:pt x="15" y="19"/>
                    </a:lnTo>
                    <a:lnTo>
                      <a:pt x="19" y="10"/>
                    </a:lnTo>
                    <a:lnTo>
                      <a:pt x="21" y="0"/>
                    </a:lnTo>
                    <a:close/>
                  </a:path>
                </a:pathLst>
              </a:custGeom>
              <a:solidFill>
                <a:srgbClr val="000000"/>
              </a:solidFill>
              <a:ln w="9525">
                <a:noFill/>
                <a:round/>
                <a:headEnd/>
                <a:tailEnd/>
              </a:ln>
            </p:spPr>
            <p:txBody>
              <a:bodyPr/>
              <a:lstStyle/>
              <a:p>
                <a:endParaRPr lang="en-US"/>
              </a:p>
            </p:txBody>
          </p:sp>
          <p:sp>
            <p:nvSpPr>
              <p:cNvPr id="10317" name="Freeform 314"/>
              <p:cNvSpPr>
                <a:spLocks/>
              </p:cNvSpPr>
              <p:nvPr/>
            </p:nvSpPr>
            <p:spPr bwMode="auto">
              <a:xfrm>
                <a:off x="2310" y="2183"/>
                <a:ext cx="96" cy="33"/>
              </a:xfrm>
              <a:custGeom>
                <a:avLst/>
                <a:gdLst>
                  <a:gd name="T0" fmla="*/ 16 w 192"/>
                  <a:gd name="T1" fmla="*/ 8 h 64"/>
                  <a:gd name="T2" fmla="*/ 96 w 192"/>
                  <a:gd name="T3" fmla="*/ 0 h 64"/>
                  <a:gd name="T4" fmla="*/ 94 w 192"/>
                  <a:gd name="T5" fmla="*/ 1 h 64"/>
                  <a:gd name="T6" fmla="*/ 91 w 192"/>
                  <a:gd name="T7" fmla="*/ 2 h 64"/>
                  <a:gd name="T8" fmla="*/ 88 w 192"/>
                  <a:gd name="T9" fmla="*/ 3 h 64"/>
                  <a:gd name="T10" fmla="*/ 86 w 192"/>
                  <a:gd name="T11" fmla="*/ 5 h 64"/>
                  <a:gd name="T12" fmla="*/ 83 w 192"/>
                  <a:gd name="T13" fmla="*/ 6 h 64"/>
                  <a:gd name="T14" fmla="*/ 80 w 192"/>
                  <a:gd name="T15" fmla="*/ 7 h 64"/>
                  <a:gd name="T16" fmla="*/ 77 w 192"/>
                  <a:gd name="T17" fmla="*/ 8 h 64"/>
                  <a:gd name="T18" fmla="*/ 74 w 192"/>
                  <a:gd name="T19" fmla="*/ 9 h 64"/>
                  <a:gd name="T20" fmla="*/ 70 w 192"/>
                  <a:gd name="T21" fmla="*/ 10 h 64"/>
                  <a:gd name="T22" fmla="*/ 68 w 192"/>
                  <a:gd name="T23" fmla="*/ 11 h 64"/>
                  <a:gd name="T24" fmla="*/ 65 w 192"/>
                  <a:gd name="T25" fmla="*/ 11 h 64"/>
                  <a:gd name="T26" fmla="*/ 60 w 192"/>
                  <a:gd name="T27" fmla="*/ 12 h 64"/>
                  <a:gd name="T28" fmla="*/ 57 w 192"/>
                  <a:gd name="T29" fmla="*/ 12 h 64"/>
                  <a:gd name="T30" fmla="*/ 54 w 192"/>
                  <a:gd name="T31" fmla="*/ 13 h 64"/>
                  <a:gd name="T32" fmla="*/ 51 w 192"/>
                  <a:gd name="T33" fmla="*/ 13 h 64"/>
                  <a:gd name="T34" fmla="*/ 48 w 192"/>
                  <a:gd name="T35" fmla="*/ 15 h 64"/>
                  <a:gd name="T36" fmla="*/ 44 w 192"/>
                  <a:gd name="T37" fmla="*/ 15 h 64"/>
                  <a:gd name="T38" fmla="*/ 41 w 192"/>
                  <a:gd name="T39" fmla="*/ 17 h 64"/>
                  <a:gd name="T40" fmla="*/ 37 w 192"/>
                  <a:gd name="T41" fmla="*/ 18 h 64"/>
                  <a:gd name="T42" fmla="*/ 34 w 192"/>
                  <a:gd name="T43" fmla="*/ 19 h 64"/>
                  <a:gd name="T44" fmla="*/ 30 w 192"/>
                  <a:gd name="T45" fmla="*/ 19 h 64"/>
                  <a:gd name="T46" fmla="*/ 27 w 192"/>
                  <a:gd name="T47" fmla="*/ 20 h 64"/>
                  <a:gd name="T48" fmla="*/ 24 w 192"/>
                  <a:gd name="T49" fmla="*/ 21 h 64"/>
                  <a:gd name="T50" fmla="*/ 21 w 192"/>
                  <a:gd name="T51" fmla="*/ 22 h 64"/>
                  <a:gd name="T52" fmla="*/ 18 w 192"/>
                  <a:gd name="T53" fmla="*/ 23 h 64"/>
                  <a:gd name="T54" fmla="*/ 15 w 192"/>
                  <a:gd name="T55" fmla="*/ 24 h 64"/>
                  <a:gd name="T56" fmla="*/ 12 w 192"/>
                  <a:gd name="T57" fmla="*/ 25 h 64"/>
                  <a:gd name="T58" fmla="*/ 10 w 192"/>
                  <a:gd name="T59" fmla="*/ 27 h 64"/>
                  <a:gd name="T60" fmla="*/ 6 w 192"/>
                  <a:gd name="T61" fmla="*/ 28 h 64"/>
                  <a:gd name="T62" fmla="*/ 3 w 192"/>
                  <a:gd name="T63" fmla="*/ 29 h 64"/>
                  <a:gd name="T64" fmla="*/ 2 w 192"/>
                  <a:gd name="T65" fmla="*/ 31 h 64"/>
                  <a:gd name="T66" fmla="*/ 0 w 192"/>
                  <a:gd name="T67" fmla="*/ 33 h 64"/>
                  <a:gd name="T68" fmla="*/ 16 w 192"/>
                  <a:gd name="T69" fmla="*/ 8 h 64"/>
                  <a:gd name="T70" fmla="*/ 16 w 192"/>
                  <a:gd name="T71" fmla="*/ 8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2"/>
                  <a:gd name="T109" fmla="*/ 0 h 64"/>
                  <a:gd name="T110" fmla="*/ 192 w 192"/>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2" h="64">
                    <a:moveTo>
                      <a:pt x="32" y="15"/>
                    </a:moveTo>
                    <a:lnTo>
                      <a:pt x="192" y="0"/>
                    </a:lnTo>
                    <a:lnTo>
                      <a:pt x="188" y="2"/>
                    </a:lnTo>
                    <a:lnTo>
                      <a:pt x="182" y="4"/>
                    </a:lnTo>
                    <a:lnTo>
                      <a:pt x="176" y="5"/>
                    </a:lnTo>
                    <a:lnTo>
                      <a:pt x="171" y="9"/>
                    </a:lnTo>
                    <a:lnTo>
                      <a:pt x="165" y="11"/>
                    </a:lnTo>
                    <a:lnTo>
                      <a:pt x="159" y="13"/>
                    </a:lnTo>
                    <a:lnTo>
                      <a:pt x="154" y="15"/>
                    </a:lnTo>
                    <a:lnTo>
                      <a:pt x="148" y="17"/>
                    </a:lnTo>
                    <a:lnTo>
                      <a:pt x="140" y="19"/>
                    </a:lnTo>
                    <a:lnTo>
                      <a:pt x="135" y="21"/>
                    </a:lnTo>
                    <a:lnTo>
                      <a:pt x="129" y="21"/>
                    </a:lnTo>
                    <a:lnTo>
                      <a:pt x="121" y="24"/>
                    </a:lnTo>
                    <a:lnTo>
                      <a:pt x="114" y="24"/>
                    </a:lnTo>
                    <a:lnTo>
                      <a:pt x="108" y="26"/>
                    </a:lnTo>
                    <a:lnTo>
                      <a:pt x="102" y="26"/>
                    </a:lnTo>
                    <a:lnTo>
                      <a:pt x="95" y="30"/>
                    </a:lnTo>
                    <a:lnTo>
                      <a:pt x="87" y="30"/>
                    </a:lnTo>
                    <a:lnTo>
                      <a:pt x="81" y="32"/>
                    </a:lnTo>
                    <a:lnTo>
                      <a:pt x="74" y="34"/>
                    </a:lnTo>
                    <a:lnTo>
                      <a:pt x="68" y="36"/>
                    </a:lnTo>
                    <a:lnTo>
                      <a:pt x="60" y="36"/>
                    </a:lnTo>
                    <a:lnTo>
                      <a:pt x="55" y="38"/>
                    </a:lnTo>
                    <a:lnTo>
                      <a:pt x="47" y="40"/>
                    </a:lnTo>
                    <a:lnTo>
                      <a:pt x="41" y="43"/>
                    </a:lnTo>
                    <a:lnTo>
                      <a:pt x="36" y="45"/>
                    </a:lnTo>
                    <a:lnTo>
                      <a:pt x="30" y="47"/>
                    </a:lnTo>
                    <a:lnTo>
                      <a:pt x="24" y="49"/>
                    </a:lnTo>
                    <a:lnTo>
                      <a:pt x="19" y="53"/>
                    </a:lnTo>
                    <a:lnTo>
                      <a:pt x="13" y="55"/>
                    </a:lnTo>
                    <a:lnTo>
                      <a:pt x="7" y="57"/>
                    </a:lnTo>
                    <a:lnTo>
                      <a:pt x="3" y="61"/>
                    </a:lnTo>
                    <a:lnTo>
                      <a:pt x="0" y="64"/>
                    </a:lnTo>
                    <a:lnTo>
                      <a:pt x="32" y="15"/>
                    </a:lnTo>
                    <a:close/>
                  </a:path>
                </a:pathLst>
              </a:custGeom>
              <a:solidFill>
                <a:srgbClr val="000000"/>
              </a:solidFill>
              <a:ln w="9525">
                <a:noFill/>
                <a:round/>
                <a:headEnd/>
                <a:tailEnd/>
              </a:ln>
            </p:spPr>
            <p:txBody>
              <a:bodyPr/>
              <a:lstStyle/>
              <a:p>
                <a:endParaRPr lang="en-US"/>
              </a:p>
            </p:txBody>
          </p:sp>
          <p:sp>
            <p:nvSpPr>
              <p:cNvPr id="10318" name="Freeform 315"/>
              <p:cNvSpPr>
                <a:spLocks/>
              </p:cNvSpPr>
              <p:nvPr/>
            </p:nvSpPr>
            <p:spPr bwMode="auto">
              <a:xfrm>
                <a:off x="1648" y="2419"/>
                <a:ext cx="167" cy="172"/>
              </a:xfrm>
              <a:custGeom>
                <a:avLst/>
                <a:gdLst>
                  <a:gd name="T0" fmla="*/ 124 w 335"/>
                  <a:gd name="T1" fmla="*/ 48 h 344"/>
                  <a:gd name="T2" fmla="*/ 66 w 335"/>
                  <a:gd name="T3" fmla="*/ 170 h 344"/>
                  <a:gd name="T4" fmla="*/ 61 w 335"/>
                  <a:gd name="T5" fmla="*/ 172 h 344"/>
                  <a:gd name="T6" fmla="*/ 55 w 335"/>
                  <a:gd name="T7" fmla="*/ 172 h 344"/>
                  <a:gd name="T8" fmla="*/ 49 w 335"/>
                  <a:gd name="T9" fmla="*/ 172 h 344"/>
                  <a:gd name="T10" fmla="*/ 44 w 335"/>
                  <a:gd name="T11" fmla="*/ 170 h 344"/>
                  <a:gd name="T12" fmla="*/ 38 w 335"/>
                  <a:gd name="T13" fmla="*/ 167 h 344"/>
                  <a:gd name="T14" fmla="*/ 32 w 335"/>
                  <a:gd name="T15" fmla="*/ 163 h 344"/>
                  <a:gd name="T16" fmla="*/ 27 w 335"/>
                  <a:gd name="T17" fmla="*/ 158 h 344"/>
                  <a:gd name="T18" fmla="*/ 23 w 335"/>
                  <a:gd name="T19" fmla="*/ 153 h 344"/>
                  <a:gd name="T20" fmla="*/ 17 w 335"/>
                  <a:gd name="T21" fmla="*/ 148 h 344"/>
                  <a:gd name="T22" fmla="*/ 13 w 335"/>
                  <a:gd name="T23" fmla="*/ 141 h 344"/>
                  <a:gd name="T24" fmla="*/ 8 w 335"/>
                  <a:gd name="T25" fmla="*/ 134 h 344"/>
                  <a:gd name="T26" fmla="*/ 6 w 335"/>
                  <a:gd name="T27" fmla="*/ 127 h 344"/>
                  <a:gd name="T28" fmla="*/ 3 w 335"/>
                  <a:gd name="T29" fmla="*/ 121 h 344"/>
                  <a:gd name="T30" fmla="*/ 1 w 335"/>
                  <a:gd name="T31" fmla="*/ 114 h 344"/>
                  <a:gd name="T32" fmla="*/ 0 w 335"/>
                  <a:gd name="T33" fmla="*/ 106 h 344"/>
                  <a:gd name="T34" fmla="*/ 1 w 335"/>
                  <a:gd name="T35" fmla="*/ 101 h 344"/>
                  <a:gd name="T36" fmla="*/ 1 w 335"/>
                  <a:gd name="T37" fmla="*/ 95 h 344"/>
                  <a:gd name="T38" fmla="*/ 2 w 335"/>
                  <a:gd name="T39" fmla="*/ 89 h 344"/>
                  <a:gd name="T40" fmla="*/ 8 w 335"/>
                  <a:gd name="T41" fmla="*/ 82 h 344"/>
                  <a:gd name="T42" fmla="*/ 15 w 335"/>
                  <a:gd name="T43" fmla="*/ 76 h 344"/>
                  <a:gd name="T44" fmla="*/ 20 w 335"/>
                  <a:gd name="T45" fmla="*/ 75 h 344"/>
                  <a:gd name="T46" fmla="*/ 26 w 335"/>
                  <a:gd name="T47" fmla="*/ 74 h 344"/>
                  <a:gd name="T48" fmla="*/ 29 w 335"/>
                  <a:gd name="T49" fmla="*/ 72 h 344"/>
                  <a:gd name="T50" fmla="*/ 35 w 335"/>
                  <a:gd name="T51" fmla="*/ 71 h 344"/>
                  <a:gd name="T52" fmla="*/ 41 w 335"/>
                  <a:gd name="T53" fmla="*/ 69 h 344"/>
                  <a:gd name="T54" fmla="*/ 46 w 335"/>
                  <a:gd name="T55" fmla="*/ 68 h 344"/>
                  <a:gd name="T56" fmla="*/ 51 w 335"/>
                  <a:gd name="T57" fmla="*/ 66 h 344"/>
                  <a:gd name="T58" fmla="*/ 56 w 335"/>
                  <a:gd name="T59" fmla="*/ 64 h 344"/>
                  <a:gd name="T60" fmla="*/ 66 w 335"/>
                  <a:gd name="T61" fmla="*/ 59 h 344"/>
                  <a:gd name="T62" fmla="*/ 72 w 335"/>
                  <a:gd name="T63" fmla="*/ 56 h 344"/>
                  <a:gd name="T64" fmla="*/ 79 w 335"/>
                  <a:gd name="T65" fmla="*/ 53 h 344"/>
                  <a:gd name="T66" fmla="*/ 85 w 335"/>
                  <a:gd name="T67" fmla="*/ 49 h 344"/>
                  <a:gd name="T68" fmla="*/ 91 w 335"/>
                  <a:gd name="T69" fmla="*/ 46 h 344"/>
                  <a:gd name="T70" fmla="*/ 97 w 335"/>
                  <a:gd name="T71" fmla="*/ 42 h 344"/>
                  <a:gd name="T72" fmla="*/ 104 w 335"/>
                  <a:gd name="T73" fmla="*/ 37 h 344"/>
                  <a:gd name="T74" fmla="*/ 110 w 335"/>
                  <a:gd name="T75" fmla="*/ 34 h 344"/>
                  <a:gd name="T76" fmla="*/ 117 w 335"/>
                  <a:gd name="T77" fmla="*/ 28 h 344"/>
                  <a:gd name="T78" fmla="*/ 123 w 335"/>
                  <a:gd name="T79" fmla="*/ 25 h 344"/>
                  <a:gd name="T80" fmla="*/ 129 w 335"/>
                  <a:gd name="T81" fmla="*/ 20 h 344"/>
                  <a:gd name="T82" fmla="*/ 135 w 335"/>
                  <a:gd name="T83" fmla="*/ 17 h 344"/>
                  <a:gd name="T84" fmla="*/ 142 w 335"/>
                  <a:gd name="T85" fmla="*/ 12 h 344"/>
                  <a:gd name="T86" fmla="*/ 147 w 335"/>
                  <a:gd name="T87" fmla="*/ 9 h 344"/>
                  <a:gd name="T88" fmla="*/ 154 w 335"/>
                  <a:gd name="T89" fmla="*/ 5 h 344"/>
                  <a:gd name="T90" fmla="*/ 161 w 335"/>
                  <a:gd name="T91" fmla="*/ 2 h 344"/>
                  <a:gd name="T92" fmla="*/ 167 w 335"/>
                  <a:gd name="T93" fmla="*/ 0 h 3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5"/>
                  <a:gd name="T142" fmla="*/ 0 h 344"/>
                  <a:gd name="T143" fmla="*/ 335 w 335"/>
                  <a:gd name="T144" fmla="*/ 344 h 3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5" h="344">
                    <a:moveTo>
                      <a:pt x="335" y="0"/>
                    </a:moveTo>
                    <a:lnTo>
                      <a:pt x="248" y="97"/>
                    </a:lnTo>
                    <a:lnTo>
                      <a:pt x="48" y="213"/>
                    </a:lnTo>
                    <a:lnTo>
                      <a:pt x="133" y="339"/>
                    </a:lnTo>
                    <a:lnTo>
                      <a:pt x="128" y="341"/>
                    </a:lnTo>
                    <a:lnTo>
                      <a:pt x="122" y="343"/>
                    </a:lnTo>
                    <a:lnTo>
                      <a:pt x="116" y="343"/>
                    </a:lnTo>
                    <a:lnTo>
                      <a:pt x="111" y="344"/>
                    </a:lnTo>
                    <a:lnTo>
                      <a:pt x="105" y="343"/>
                    </a:lnTo>
                    <a:lnTo>
                      <a:pt x="99" y="343"/>
                    </a:lnTo>
                    <a:lnTo>
                      <a:pt x="94" y="341"/>
                    </a:lnTo>
                    <a:lnTo>
                      <a:pt x="88" y="339"/>
                    </a:lnTo>
                    <a:lnTo>
                      <a:pt x="82" y="337"/>
                    </a:lnTo>
                    <a:lnTo>
                      <a:pt x="76" y="333"/>
                    </a:lnTo>
                    <a:lnTo>
                      <a:pt x="71" y="329"/>
                    </a:lnTo>
                    <a:lnTo>
                      <a:pt x="65" y="325"/>
                    </a:lnTo>
                    <a:lnTo>
                      <a:pt x="59" y="322"/>
                    </a:lnTo>
                    <a:lnTo>
                      <a:pt x="55" y="316"/>
                    </a:lnTo>
                    <a:lnTo>
                      <a:pt x="50" y="310"/>
                    </a:lnTo>
                    <a:lnTo>
                      <a:pt x="46" y="306"/>
                    </a:lnTo>
                    <a:lnTo>
                      <a:pt x="40" y="301"/>
                    </a:lnTo>
                    <a:lnTo>
                      <a:pt x="35" y="295"/>
                    </a:lnTo>
                    <a:lnTo>
                      <a:pt x="29" y="287"/>
                    </a:lnTo>
                    <a:lnTo>
                      <a:pt x="27" y="282"/>
                    </a:lnTo>
                    <a:lnTo>
                      <a:pt x="21" y="274"/>
                    </a:lnTo>
                    <a:lnTo>
                      <a:pt x="17" y="268"/>
                    </a:lnTo>
                    <a:lnTo>
                      <a:pt x="16" y="261"/>
                    </a:lnTo>
                    <a:lnTo>
                      <a:pt x="12" y="255"/>
                    </a:lnTo>
                    <a:lnTo>
                      <a:pt x="10" y="247"/>
                    </a:lnTo>
                    <a:lnTo>
                      <a:pt x="6" y="242"/>
                    </a:lnTo>
                    <a:lnTo>
                      <a:pt x="4" y="234"/>
                    </a:lnTo>
                    <a:lnTo>
                      <a:pt x="2" y="228"/>
                    </a:lnTo>
                    <a:lnTo>
                      <a:pt x="2" y="221"/>
                    </a:lnTo>
                    <a:lnTo>
                      <a:pt x="0" y="213"/>
                    </a:lnTo>
                    <a:lnTo>
                      <a:pt x="0" y="208"/>
                    </a:lnTo>
                    <a:lnTo>
                      <a:pt x="2" y="202"/>
                    </a:lnTo>
                    <a:lnTo>
                      <a:pt x="2" y="196"/>
                    </a:lnTo>
                    <a:lnTo>
                      <a:pt x="2" y="190"/>
                    </a:lnTo>
                    <a:lnTo>
                      <a:pt x="2" y="185"/>
                    </a:lnTo>
                    <a:lnTo>
                      <a:pt x="4" y="179"/>
                    </a:lnTo>
                    <a:lnTo>
                      <a:pt x="10" y="170"/>
                    </a:lnTo>
                    <a:lnTo>
                      <a:pt x="16" y="164"/>
                    </a:lnTo>
                    <a:lnTo>
                      <a:pt x="23" y="158"/>
                    </a:lnTo>
                    <a:lnTo>
                      <a:pt x="31" y="152"/>
                    </a:lnTo>
                    <a:lnTo>
                      <a:pt x="35" y="151"/>
                    </a:lnTo>
                    <a:lnTo>
                      <a:pt x="40" y="149"/>
                    </a:lnTo>
                    <a:lnTo>
                      <a:pt x="46" y="147"/>
                    </a:lnTo>
                    <a:lnTo>
                      <a:pt x="52" y="147"/>
                    </a:lnTo>
                    <a:lnTo>
                      <a:pt x="55" y="143"/>
                    </a:lnTo>
                    <a:lnTo>
                      <a:pt x="59" y="143"/>
                    </a:lnTo>
                    <a:lnTo>
                      <a:pt x="65" y="141"/>
                    </a:lnTo>
                    <a:lnTo>
                      <a:pt x="71" y="141"/>
                    </a:lnTo>
                    <a:lnTo>
                      <a:pt x="76" y="139"/>
                    </a:lnTo>
                    <a:lnTo>
                      <a:pt x="82" y="137"/>
                    </a:lnTo>
                    <a:lnTo>
                      <a:pt x="86" y="135"/>
                    </a:lnTo>
                    <a:lnTo>
                      <a:pt x="92" y="135"/>
                    </a:lnTo>
                    <a:lnTo>
                      <a:pt x="97" y="133"/>
                    </a:lnTo>
                    <a:lnTo>
                      <a:pt x="103" y="131"/>
                    </a:lnTo>
                    <a:lnTo>
                      <a:pt x="109" y="130"/>
                    </a:lnTo>
                    <a:lnTo>
                      <a:pt x="113" y="128"/>
                    </a:lnTo>
                    <a:lnTo>
                      <a:pt x="122" y="124"/>
                    </a:lnTo>
                    <a:lnTo>
                      <a:pt x="132" y="118"/>
                    </a:lnTo>
                    <a:lnTo>
                      <a:pt x="137" y="114"/>
                    </a:lnTo>
                    <a:lnTo>
                      <a:pt x="145" y="112"/>
                    </a:lnTo>
                    <a:lnTo>
                      <a:pt x="151" y="109"/>
                    </a:lnTo>
                    <a:lnTo>
                      <a:pt x="158" y="107"/>
                    </a:lnTo>
                    <a:lnTo>
                      <a:pt x="164" y="103"/>
                    </a:lnTo>
                    <a:lnTo>
                      <a:pt x="170" y="99"/>
                    </a:lnTo>
                    <a:lnTo>
                      <a:pt x="175" y="95"/>
                    </a:lnTo>
                    <a:lnTo>
                      <a:pt x="183" y="92"/>
                    </a:lnTo>
                    <a:lnTo>
                      <a:pt x="189" y="88"/>
                    </a:lnTo>
                    <a:lnTo>
                      <a:pt x="194" y="84"/>
                    </a:lnTo>
                    <a:lnTo>
                      <a:pt x="202" y="78"/>
                    </a:lnTo>
                    <a:lnTo>
                      <a:pt x="208" y="74"/>
                    </a:lnTo>
                    <a:lnTo>
                      <a:pt x="215" y="71"/>
                    </a:lnTo>
                    <a:lnTo>
                      <a:pt x="221" y="67"/>
                    </a:lnTo>
                    <a:lnTo>
                      <a:pt x="227" y="61"/>
                    </a:lnTo>
                    <a:lnTo>
                      <a:pt x="234" y="57"/>
                    </a:lnTo>
                    <a:lnTo>
                      <a:pt x="240" y="54"/>
                    </a:lnTo>
                    <a:lnTo>
                      <a:pt x="246" y="50"/>
                    </a:lnTo>
                    <a:lnTo>
                      <a:pt x="251" y="44"/>
                    </a:lnTo>
                    <a:lnTo>
                      <a:pt x="259" y="40"/>
                    </a:lnTo>
                    <a:lnTo>
                      <a:pt x="265" y="36"/>
                    </a:lnTo>
                    <a:lnTo>
                      <a:pt x="270" y="33"/>
                    </a:lnTo>
                    <a:lnTo>
                      <a:pt x="276" y="29"/>
                    </a:lnTo>
                    <a:lnTo>
                      <a:pt x="284" y="25"/>
                    </a:lnTo>
                    <a:lnTo>
                      <a:pt x="289" y="21"/>
                    </a:lnTo>
                    <a:lnTo>
                      <a:pt x="295" y="17"/>
                    </a:lnTo>
                    <a:lnTo>
                      <a:pt x="301" y="14"/>
                    </a:lnTo>
                    <a:lnTo>
                      <a:pt x="308" y="10"/>
                    </a:lnTo>
                    <a:lnTo>
                      <a:pt x="314" y="8"/>
                    </a:lnTo>
                    <a:lnTo>
                      <a:pt x="322" y="4"/>
                    </a:lnTo>
                    <a:lnTo>
                      <a:pt x="327" y="2"/>
                    </a:lnTo>
                    <a:lnTo>
                      <a:pt x="335" y="0"/>
                    </a:lnTo>
                    <a:close/>
                  </a:path>
                </a:pathLst>
              </a:custGeom>
              <a:solidFill>
                <a:srgbClr val="000000"/>
              </a:solidFill>
              <a:ln w="9525">
                <a:noFill/>
                <a:round/>
                <a:headEnd/>
                <a:tailEnd/>
              </a:ln>
            </p:spPr>
            <p:txBody>
              <a:bodyPr/>
              <a:lstStyle/>
              <a:p>
                <a:endParaRPr lang="en-US"/>
              </a:p>
            </p:txBody>
          </p:sp>
          <p:sp>
            <p:nvSpPr>
              <p:cNvPr id="10319" name="Freeform 316"/>
              <p:cNvSpPr>
                <a:spLocks/>
              </p:cNvSpPr>
              <p:nvPr/>
            </p:nvSpPr>
            <p:spPr bwMode="auto">
              <a:xfrm>
                <a:off x="1718" y="2547"/>
                <a:ext cx="278" cy="187"/>
              </a:xfrm>
              <a:custGeom>
                <a:avLst/>
                <a:gdLst>
                  <a:gd name="T0" fmla="*/ 264 w 557"/>
                  <a:gd name="T1" fmla="*/ 45 h 373"/>
                  <a:gd name="T2" fmla="*/ 255 w 557"/>
                  <a:gd name="T3" fmla="*/ 35 h 373"/>
                  <a:gd name="T4" fmla="*/ 245 w 557"/>
                  <a:gd name="T5" fmla="*/ 26 h 373"/>
                  <a:gd name="T6" fmla="*/ 237 w 557"/>
                  <a:gd name="T7" fmla="*/ 16 h 373"/>
                  <a:gd name="T8" fmla="*/ 228 w 557"/>
                  <a:gd name="T9" fmla="*/ 9 h 373"/>
                  <a:gd name="T10" fmla="*/ 221 w 557"/>
                  <a:gd name="T11" fmla="*/ 0 h 373"/>
                  <a:gd name="T12" fmla="*/ 213 w 557"/>
                  <a:gd name="T13" fmla="*/ 5 h 373"/>
                  <a:gd name="T14" fmla="*/ 207 w 557"/>
                  <a:gd name="T15" fmla="*/ 14 h 373"/>
                  <a:gd name="T16" fmla="*/ 208 w 557"/>
                  <a:gd name="T17" fmla="*/ 25 h 373"/>
                  <a:gd name="T18" fmla="*/ 218 w 557"/>
                  <a:gd name="T19" fmla="*/ 36 h 373"/>
                  <a:gd name="T20" fmla="*/ 230 w 557"/>
                  <a:gd name="T21" fmla="*/ 48 h 373"/>
                  <a:gd name="T22" fmla="*/ 240 w 557"/>
                  <a:gd name="T23" fmla="*/ 56 h 373"/>
                  <a:gd name="T24" fmla="*/ 243 w 557"/>
                  <a:gd name="T25" fmla="*/ 61 h 373"/>
                  <a:gd name="T26" fmla="*/ 236 w 557"/>
                  <a:gd name="T27" fmla="*/ 64 h 373"/>
                  <a:gd name="T28" fmla="*/ 228 w 557"/>
                  <a:gd name="T29" fmla="*/ 68 h 373"/>
                  <a:gd name="T30" fmla="*/ 219 w 557"/>
                  <a:gd name="T31" fmla="*/ 73 h 373"/>
                  <a:gd name="T32" fmla="*/ 212 w 557"/>
                  <a:gd name="T33" fmla="*/ 77 h 373"/>
                  <a:gd name="T34" fmla="*/ 203 w 557"/>
                  <a:gd name="T35" fmla="*/ 84 h 373"/>
                  <a:gd name="T36" fmla="*/ 195 w 557"/>
                  <a:gd name="T37" fmla="*/ 90 h 373"/>
                  <a:gd name="T38" fmla="*/ 186 w 557"/>
                  <a:gd name="T39" fmla="*/ 96 h 373"/>
                  <a:gd name="T40" fmla="*/ 178 w 557"/>
                  <a:gd name="T41" fmla="*/ 102 h 373"/>
                  <a:gd name="T42" fmla="*/ 169 w 557"/>
                  <a:gd name="T43" fmla="*/ 109 h 373"/>
                  <a:gd name="T44" fmla="*/ 160 w 557"/>
                  <a:gd name="T45" fmla="*/ 114 h 373"/>
                  <a:gd name="T46" fmla="*/ 153 w 557"/>
                  <a:gd name="T47" fmla="*/ 121 h 373"/>
                  <a:gd name="T48" fmla="*/ 144 w 557"/>
                  <a:gd name="T49" fmla="*/ 127 h 373"/>
                  <a:gd name="T50" fmla="*/ 137 w 557"/>
                  <a:gd name="T51" fmla="*/ 133 h 373"/>
                  <a:gd name="T52" fmla="*/ 129 w 557"/>
                  <a:gd name="T53" fmla="*/ 138 h 373"/>
                  <a:gd name="T54" fmla="*/ 119 w 557"/>
                  <a:gd name="T55" fmla="*/ 146 h 373"/>
                  <a:gd name="T56" fmla="*/ 107 w 557"/>
                  <a:gd name="T57" fmla="*/ 152 h 373"/>
                  <a:gd name="T58" fmla="*/ 99 w 557"/>
                  <a:gd name="T59" fmla="*/ 156 h 373"/>
                  <a:gd name="T60" fmla="*/ 92 w 557"/>
                  <a:gd name="T61" fmla="*/ 153 h 373"/>
                  <a:gd name="T62" fmla="*/ 85 w 557"/>
                  <a:gd name="T63" fmla="*/ 146 h 373"/>
                  <a:gd name="T64" fmla="*/ 77 w 557"/>
                  <a:gd name="T65" fmla="*/ 136 h 373"/>
                  <a:gd name="T66" fmla="*/ 68 w 557"/>
                  <a:gd name="T67" fmla="*/ 125 h 373"/>
                  <a:gd name="T68" fmla="*/ 60 w 557"/>
                  <a:gd name="T69" fmla="*/ 113 h 373"/>
                  <a:gd name="T70" fmla="*/ 51 w 557"/>
                  <a:gd name="T71" fmla="*/ 102 h 373"/>
                  <a:gd name="T72" fmla="*/ 41 w 557"/>
                  <a:gd name="T73" fmla="*/ 91 h 373"/>
                  <a:gd name="T74" fmla="*/ 31 w 557"/>
                  <a:gd name="T75" fmla="*/ 81 h 373"/>
                  <a:gd name="T76" fmla="*/ 21 w 557"/>
                  <a:gd name="T77" fmla="*/ 73 h 373"/>
                  <a:gd name="T78" fmla="*/ 12 w 557"/>
                  <a:gd name="T79" fmla="*/ 70 h 373"/>
                  <a:gd name="T80" fmla="*/ 2 w 557"/>
                  <a:gd name="T81" fmla="*/ 68 h 373"/>
                  <a:gd name="T82" fmla="*/ 105 w 557"/>
                  <a:gd name="T83" fmla="*/ 185 h 373"/>
                  <a:gd name="T84" fmla="*/ 117 w 557"/>
                  <a:gd name="T85" fmla="*/ 180 h 373"/>
                  <a:gd name="T86" fmla="*/ 126 w 557"/>
                  <a:gd name="T87" fmla="*/ 174 h 373"/>
                  <a:gd name="T88" fmla="*/ 135 w 557"/>
                  <a:gd name="T89" fmla="*/ 168 h 373"/>
                  <a:gd name="T90" fmla="*/ 143 w 557"/>
                  <a:gd name="T91" fmla="*/ 159 h 373"/>
                  <a:gd name="T92" fmla="*/ 152 w 557"/>
                  <a:gd name="T93" fmla="*/ 151 h 373"/>
                  <a:gd name="T94" fmla="*/ 159 w 557"/>
                  <a:gd name="T95" fmla="*/ 141 h 373"/>
                  <a:gd name="T96" fmla="*/ 166 w 557"/>
                  <a:gd name="T97" fmla="*/ 132 h 373"/>
                  <a:gd name="T98" fmla="*/ 175 w 557"/>
                  <a:gd name="T99" fmla="*/ 123 h 373"/>
                  <a:gd name="T100" fmla="*/ 183 w 557"/>
                  <a:gd name="T101" fmla="*/ 113 h 373"/>
                  <a:gd name="T102" fmla="*/ 192 w 557"/>
                  <a:gd name="T103" fmla="*/ 105 h 373"/>
                  <a:gd name="T104" fmla="*/ 201 w 557"/>
                  <a:gd name="T105" fmla="*/ 96 h 373"/>
                  <a:gd name="T106" fmla="*/ 211 w 557"/>
                  <a:gd name="T107" fmla="*/ 89 h 373"/>
                  <a:gd name="T108" fmla="*/ 219 w 557"/>
                  <a:gd name="T109" fmla="*/ 83 h 373"/>
                  <a:gd name="T110" fmla="*/ 228 w 557"/>
                  <a:gd name="T111" fmla="*/ 78 h 373"/>
                  <a:gd name="T112" fmla="*/ 236 w 557"/>
                  <a:gd name="T113" fmla="*/ 74 h 373"/>
                  <a:gd name="T114" fmla="*/ 246 w 557"/>
                  <a:gd name="T115" fmla="*/ 72 h 373"/>
                  <a:gd name="T116" fmla="*/ 260 w 557"/>
                  <a:gd name="T117" fmla="*/ 68 h 373"/>
                  <a:gd name="T118" fmla="*/ 274 w 557"/>
                  <a:gd name="T119" fmla="*/ 65 h 3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57"/>
                  <a:gd name="T181" fmla="*/ 0 h 373"/>
                  <a:gd name="T182" fmla="*/ 557 w 557"/>
                  <a:gd name="T183" fmla="*/ 373 h 3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57" h="373">
                    <a:moveTo>
                      <a:pt x="557" y="129"/>
                    </a:moveTo>
                    <a:lnTo>
                      <a:pt x="536" y="97"/>
                    </a:lnTo>
                    <a:lnTo>
                      <a:pt x="529" y="89"/>
                    </a:lnTo>
                    <a:lnTo>
                      <a:pt x="523" y="82"/>
                    </a:lnTo>
                    <a:lnTo>
                      <a:pt x="515" y="76"/>
                    </a:lnTo>
                    <a:lnTo>
                      <a:pt x="510" y="70"/>
                    </a:lnTo>
                    <a:lnTo>
                      <a:pt x="504" y="63"/>
                    </a:lnTo>
                    <a:lnTo>
                      <a:pt x="498" y="57"/>
                    </a:lnTo>
                    <a:lnTo>
                      <a:pt x="491" y="51"/>
                    </a:lnTo>
                    <a:lnTo>
                      <a:pt x="487" y="46"/>
                    </a:lnTo>
                    <a:lnTo>
                      <a:pt x="479" y="38"/>
                    </a:lnTo>
                    <a:lnTo>
                      <a:pt x="474" y="32"/>
                    </a:lnTo>
                    <a:lnTo>
                      <a:pt x="468" y="27"/>
                    </a:lnTo>
                    <a:lnTo>
                      <a:pt x="462" y="23"/>
                    </a:lnTo>
                    <a:lnTo>
                      <a:pt x="456" y="17"/>
                    </a:lnTo>
                    <a:lnTo>
                      <a:pt x="451" y="11"/>
                    </a:lnTo>
                    <a:lnTo>
                      <a:pt x="447" y="6"/>
                    </a:lnTo>
                    <a:lnTo>
                      <a:pt x="443" y="0"/>
                    </a:lnTo>
                    <a:lnTo>
                      <a:pt x="436" y="4"/>
                    </a:lnTo>
                    <a:lnTo>
                      <a:pt x="432" y="6"/>
                    </a:lnTo>
                    <a:lnTo>
                      <a:pt x="426" y="9"/>
                    </a:lnTo>
                    <a:lnTo>
                      <a:pt x="422" y="13"/>
                    </a:lnTo>
                    <a:lnTo>
                      <a:pt x="417" y="19"/>
                    </a:lnTo>
                    <a:lnTo>
                      <a:pt x="415" y="27"/>
                    </a:lnTo>
                    <a:lnTo>
                      <a:pt x="413" y="34"/>
                    </a:lnTo>
                    <a:lnTo>
                      <a:pt x="415" y="42"/>
                    </a:lnTo>
                    <a:lnTo>
                      <a:pt x="417" y="49"/>
                    </a:lnTo>
                    <a:lnTo>
                      <a:pt x="422" y="57"/>
                    </a:lnTo>
                    <a:lnTo>
                      <a:pt x="428" y="65"/>
                    </a:lnTo>
                    <a:lnTo>
                      <a:pt x="436" y="72"/>
                    </a:lnTo>
                    <a:lnTo>
                      <a:pt x="443" y="80"/>
                    </a:lnTo>
                    <a:lnTo>
                      <a:pt x="453" y="87"/>
                    </a:lnTo>
                    <a:lnTo>
                      <a:pt x="460" y="95"/>
                    </a:lnTo>
                    <a:lnTo>
                      <a:pt x="472" y="105"/>
                    </a:lnTo>
                    <a:lnTo>
                      <a:pt x="475" y="108"/>
                    </a:lnTo>
                    <a:lnTo>
                      <a:pt x="481" y="112"/>
                    </a:lnTo>
                    <a:lnTo>
                      <a:pt x="487" y="116"/>
                    </a:lnTo>
                    <a:lnTo>
                      <a:pt x="491" y="120"/>
                    </a:lnTo>
                    <a:lnTo>
                      <a:pt x="487" y="122"/>
                    </a:lnTo>
                    <a:lnTo>
                      <a:pt x="481" y="124"/>
                    </a:lnTo>
                    <a:lnTo>
                      <a:pt x="475" y="125"/>
                    </a:lnTo>
                    <a:lnTo>
                      <a:pt x="472" y="127"/>
                    </a:lnTo>
                    <a:lnTo>
                      <a:pt x="466" y="131"/>
                    </a:lnTo>
                    <a:lnTo>
                      <a:pt x="460" y="133"/>
                    </a:lnTo>
                    <a:lnTo>
                      <a:pt x="456" y="135"/>
                    </a:lnTo>
                    <a:lnTo>
                      <a:pt x="451" y="139"/>
                    </a:lnTo>
                    <a:lnTo>
                      <a:pt x="445" y="141"/>
                    </a:lnTo>
                    <a:lnTo>
                      <a:pt x="439" y="145"/>
                    </a:lnTo>
                    <a:lnTo>
                      <a:pt x="434" y="148"/>
                    </a:lnTo>
                    <a:lnTo>
                      <a:pt x="430" y="152"/>
                    </a:lnTo>
                    <a:lnTo>
                      <a:pt x="424" y="154"/>
                    </a:lnTo>
                    <a:lnTo>
                      <a:pt x="418" y="160"/>
                    </a:lnTo>
                    <a:lnTo>
                      <a:pt x="413" y="164"/>
                    </a:lnTo>
                    <a:lnTo>
                      <a:pt x="407" y="167"/>
                    </a:lnTo>
                    <a:lnTo>
                      <a:pt x="401" y="169"/>
                    </a:lnTo>
                    <a:lnTo>
                      <a:pt x="396" y="175"/>
                    </a:lnTo>
                    <a:lnTo>
                      <a:pt x="390" y="179"/>
                    </a:lnTo>
                    <a:lnTo>
                      <a:pt x="384" y="183"/>
                    </a:lnTo>
                    <a:lnTo>
                      <a:pt x="379" y="186"/>
                    </a:lnTo>
                    <a:lnTo>
                      <a:pt x="373" y="192"/>
                    </a:lnTo>
                    <a:lnTo>
                      <a:pt x="367" y="194"/>
                    </a:lnTo>
                    <a:lnTo>
                      <a:pt x="361" y="200"/>
                    </a:lnTo>
                    <a:lnTo>
                      <a:pt x="356" y="203"/>
                    </a:lnTo>
                    <a:lnTo>
                      <a:pt x="350" y="207"/>
                    </a:lnTo>
                    <a:lnTo>
                      <a:pt x="344" y="211"/>
                    </a:lnTo>
                    <a:lnTo>
                      <a:pt x="339" y="217"/>
                    </a:lnTo>
                    <a:lnTo>
                      <a:pt x="333" y="221"/>
                    </a:lnTo>
                    <a:lnTo>
                      <a:pt x="327" y="224"/>
                    </a:lnTo>
                    <a:lnTo>
                      <a:pt x="321" y="228"/>
                    </a:lnTo>
                    <a:lnTo>
                      <a:pt x="318" y="234"/>
                    </a:lnTo>
                    <a:lnTo>
                      <a:pt x="312" y="238"/>
                    </a:lnTo>
                    <a:lnTo>
                      <a:pt x="306" y="241"/>
                    </a:lnTo>
                    <a:lnTo>
                      <a:pt x="301" y="245"/>
                    </a:lnTo>
                    <a:lnTo>
                      <a:pt x="295" y="249"/>
                    </a:lnTo>
                    <a:lnTo>
                      <a:pt x="289" y="253"/>
                    </a:lnTo>
                    <a:lnTo>
                      <a:pt x="283" y="257"/>
                    </a:lnTo>
                    <a:lnTo>
                      <a:pt x="280" y="260"/>
                    </a:lnTo>
                    <a:lnTo>
                      <a:pt x="274" y="266"/>
                    </a:lnTo>
                    <a:lnTo>
                      <a:pt x="270" y="268"/>
                    </a:lnTo>
                    <a:lnTo>
                      <a:pt x="264" y="272"/>
                    </a:lnTo>
                    <a:lnTo>
                      <a:pt x="259" y="276"/>
                    </a:lnTo>
                    <a:lnTo>
                      <a:pt x="255" y="280"/>
                    </a:lnTo>
                    <a:lnTo>
                      <a:pt x="245" y="285"/>
                    </a:lnTo>
                    <a:lnTo>
                      <a:pt x="238" y="291"/>
                    </a:lnTo>
                    <a:lnTo>
                      <a:pt x="230" y="297"/>
                    </a:lnTo>
                    <a:lnTo>
                      <a:pt x="221" y="300"/>
                    </a:lnTo>
                    <a:lnTo>
                      <a:pt x="215" y="304"/>
                    </a:lnTo>
                    <a:lnTo>
                      <a:pt x="209" y="308"/>
                    </a:lnTo>
                    <a:lnTo>
                      <a:pt x="202" y="310"/>
                    </a:lnTo>
                    <a:lnTo>
                      <a:pt x="198" y="312"/>
                    </a:lnTo>
                    <a:lnTo>
                      <a:pt x="192" y="312"/>
                    </a:lnTo>
                    <a:lnTo>
                      <a:pt x="188" y="312"/>
                    </a:lnTo>
                    <a:lnTo>
                      <a:pt x="185" y="306"/>
                    </a:lnTo>
                    <a:lnTo>
                      <a:pt x="181" y="302"/>
                    </a:lnTo>
                    <a:lnTo>
                      <a:pt x="175" y="297"/>
                    </a:lnTo>
                    <a:lnTo>
                      <a:pt x="171" y="291"/>
                    </a:lnTo>
                    <a:lnTo>
                      <a:pt x="166" y="285"/>
                    </a:lnTo>
                    <a:lnTo>
                      <a:pt x="160" y="280"/>
                    </a:lnTo>
                    <a:lnTo>
                      <a:pt x="154" y="272"/>
                    </a:lnTo>
                    <a:lnTo>
                      <a:pt x="150" y="264"/>
                    </a:lnTo>
                    <a:lnTo>
                      <a:pt x="143" y="257"/>
                    </a:lnTo>
                    <a:lnTo>
                      <a:pt x="137" y="249"/>
                    </a:lnTo>
                    <a:lnTo>
                      <a:pt x="131" y="241"/>
                    </a:lnTo>
                    <a:lnTo>
                      <a:pt x="126" y="234"/>
                    </a:lnTo>
                    <a:lnTo>
                      <a:pt x="120" y="226"/>
                    </a:lnTo>
                    <a:lnTo>
                      <a:pt x="114" y="219"/>
                    </a:lnTo>
                    <a:lnTo>
                      <a:pt x="107" y="211"/>
                    </a:lnTo>
                    <a:lnTo>
                      <a:pt x="103" y="203"/>
                    </a:lnTo>
                    <a:lnTo>
                      <a:pt x="95" y="196"/>
                    </a:lnTo>
                    <a:lnTo>
                      <a:pt x="88" y="188"/>
                    </a:lnTo>
                    <a:lnTo>
                      <a:pt x="82" y="181"/>
                    </a:lnTo>
                    <a:lnTo>
                      <a:pt x="76" y="175"/>
                    </a:lnTo>
                    <a:lnTo>
                      <a:pt x="69" y="167"/>
                    </a:lnTo>
                    <a:lnTo>
                      <a:pt x="63" y="162"/>
                    </a:lnTo>
                    <a:lnTo>
                      <a:pt x="55" y="156"/>
                    </a:lnTo>
                    <a:lnTo>
                      <a:pt x="50" y="152"/>
                    </a:lnTo>
                    <a:lnTo>
                      <a:pt x="42" y="146"/>
                    </a:lnTo>
                    <a:lnTo>
                      <a:pt x="36" y="143"/>
                    </a:lnTo>
                    <a:lnTo>
                      <a:pt x="29" y="139"/>
                    </a:lnTo>
                    <a:lnTo>
                      <a:pt x="25" y="139"/>
                    </a:lnTo>
                    <a:lnTo>
                      <a:pt x="17" y="135"/>
                    </a:lnTo>
                    <a:lnTo>
                      <a:pt x="12" y="135"/>
                    </a:lnTo>
                    <a:lnTo>
                      <a:pt x="4" y="135"/>
                    </a:lnTo>
                    <a:lnTo>
                      <a:pt x="0" y="137"/>
                    </a:lnTo>
                    <a:lnTo>
                      <a:pt x="204" y="373"/>
                    </a:lnTo>
                    <a:lnTo>
                      <a:pt x="211" y="369"/>
                    </a:lnTo>
                    <a:lnTo>
                      <a:pt x="219" y="367"/>
                    </a:lnTo>
                    <a:lnTo>
                      <a:pt x="226" y="363"/>
                    </a:lnTo>
                    <a:lnTo>
                      <a:pt x="234" y="359"/>
                    </a:lnTo>
                    <a:lnTo>
                      <a:pt x="240" y="356"/>
                    </a:lnTo>
                    <a:lnTo>
                      <a:pt x="245" y="352"/>
                    </a:lnTo>
                    <a:lnTo>
                      <a:pt x="253" y="348"/>
                    </a:lnTo>
                    <a:lnTo>
                      <a:pt x="259" y="344"/>
                    </a:lnTo>
                    <a:lnTo>
                      <a:pt x="264" y="338"/>
                    </a:lnTo>
                    <a:lnTo>
                      <a:pt x="270" y="335"/>
                    </a:lnTo>
                    <a:lnTo>
                      <a:pt x="276" y="329"/>
                    </a:lnTo>
                    <a:lnTo>
                      <a:pt x="282" y="323"/>
                    </a:lnTo>
                    <a:lnTo>
                      <a:pt x="287" y="318"/>
                    </a:lnTo>
                    <a:lnTo>
                      <a:pt x="293" y="312"/>
                    </a:lnTo>
                    <a:lnTo>
                      <a:pt x="299" y="306"/>
                    </a:lnTo>
                    <a:lnTo>
                      <a:pt x="304" y="302"/>
                    </a:lnTo>
                    <a:lnTo>
                      <a:pt x="308" y="295"/>
                    </a:lnTo>
                    <a:lnTo>
                      <a:pt x="314" y="289"/>
                    </a:lnTo>
                    <a:lnTo>
                      <a:pt x="318" y="281"/>
                    </a:lnTo>
                    <a:lnTo>
                      <a:pt x="323" y="278"/>
                    </a:lnTo>
                    <a:lnTo>
                      <a:pt x="327" y="270"/>
                    </a:lnTo>
                    <a:lnTo>
                      <a:pt x="333" y="264"/>
                    </a:lnTo>
                    <a:lnTo>
                      <a:pt x="339" y="257"/>
                    </a:lnTo>
                    <a:lnTo>
                      <a:pt x="344" y="251"/>
                    </a:lnTo>
                    <a:lnTo>
                      <a:pt x="350" y="245"/>
                    </a:lnTo>
                    <a:lnTo>
                      <a:pt x="354" y="240"/>
                    </a:lnTo>
                    <a:lnTo>
                      <a:pt x="359" y="232"/>
                    </a:lnTo>
                    <a:lnTo>
                      <a:pt x="367" y="226"/>
                    </a:lnTo>
                    <a:lnTo>
                      <a:pt x="373" y="221"/>
                    </a:lnTo>
                    <a:lnTo>
                      <a:pt x="377" y="215"/>
                    </a:lnTo>
                    <a:lnTo>
                      <a:pt x="384" y="209"/>
                    </a:lnTo>
                    <a:lnTo>
                      <a:pt x="392" y="203"/>
                    </a:lnTo>
                    <a:lnTo>
                      <a:pt x="398" y="196"/>
                    </a:lnTo>
                    <a:lnTo>
                      <a:pt x="403" y="192"/>
                    </a:lnTo>
                    <a:lnTo>
                      <a:pt x="409" y="186"/>
                    </a:lnTo>
                    <a:lnTo>
                      <a:pt x="417" y="183"/>
                    </a:lnTo>
                    <a:lnTo>
                      <a:pt x="422" y="177"/>
                    </a:lnTo>
                    <a:lnTo>
                      <a:pt x="428" y="173"/>
                    </a:lnTo>
                    <a:lnTo>
                      <a:pt x="434" y="169"/>
                    </a:lnTo>
                    <a:lnTo>
                      <a:pt x="439" y="165"/>
                    </a:lnTo>
                    <a:lnTo>
                      <a:pt x="445" y="164"/>
                    </a:lnTo>
                    <a:lnTo>
                      <a:pt x="451" y="160"/>
                    </a:lnTo>
                    <a:lnTo>
                      <a:pt x="456" y="156"/>
                    </a:lnTo>
                    <a:lnTo>
                      <a:pt x="462" y="154"/>
                    </a:lnTo>
                    <a:lnTo>
                      <a:pt x="466" y="152"/>
                    </a:lnTo>
                    <a:lnTo>
                      <a:pt x="472" y="148"/>
                    </a:lnTo>
                    <a:lnTo>
                      <a:pt x="477" y="146"/>
                    </a:lnTo>
                    <a:lnTo>
                      <a:pt x="483" y="146"/>
                    </a:lnTo>
                    <a:lnTo>
                      <a:pt x="493" y="143"/>
                    </a:lnTo>
                    <a:lnTo>
                      <a:pt x="502" y="139"/>
                    </a:lnTo>
                    <a:lnTo>
                      <a:pt x="510" y="137"/>
                    </a:lnTo>
                    <a:lnTo>
                      <a:pt x="521" y="135"/>
                    </a:lnTo>
                    <a:lnTo>
                      <a:pt x="531" y="133"/>
                    </a:lnTo>
                    <a:lnTo>
                      <a:pt x="538" y="131"/>
                    </a:lnTo>
                    <a:lnTo>
                      <a:pt x="548" y="129"/>
                    </a:lnTo>
                    <a:lnTo>
                      <a:pt x="557" y="129"/>
                    </a:lnTo>
                    <a:close/>
                  </a:path>
                </a:pathLst>
              </a:custGeom>
              <a:solidFill>
                <a:srgbClr val="000000"/>
              </a:solidFill>
              <a:ln w="9525">
                <a:noFill/>
                <a:round/>
                <a:headEnd/>
                <a:tailEnd/>
              </a:ln>
            </p:spPr>
            <p:txBody>
              <a:bodyPr/>
              <a:lstStyle/>
              <a:p>
                <a:endParaRPr lang="en-US"/>
              </a:p>
            </p:txBody>
          </p:sp>
          <p:sp>
            <p:nvSpPr>
              <p:cNvPr id="10320" name="Freeform 317"/>
              <p:cNvSpPr>
                <a:spLocks/>
              </p:cNvSpPr>
              <p:nvPr/>
            </p:nvSpPr>
            <p:spPr bwMode="auto">
              <a:xfrm>
                <a:off x="1695" y="2452"/>
                <a:ext cx="250" cy="209"/>
              </a:xfrm>
              <a:custGeom>
                <a:avLst/>
                <a:gdLst>
                  <a:gd name="T0" fmla="*/ 87 w 500"/>
                  <a:gd name="T1" fmla="*/ 87 h 416"/>
                  <a:gd name="T2" fmla="*/ 76 w 500"/>
                  <a:gd name="T3" fmla="*/ 88 h 416"/>
                  <a:gd name="T4" fmla="*/ 65 w 500"/>
                  <a:gd name="T5" fmla="*/ 88 h 416"/>
                  <a:gd name="T6" fmla="*/ 53 w 500"/>
                  <a:gd name="T7" fmla="*/ 86 h 416"/>
                  <a:gd name="T8" fmla="*/ 42 w 500"/>
                  <a:gd name="T9" fmla="*/ 84 h 416"/>
                  <a:gd name="T10" fmla="*/ 31 w 500"/>
                  <a:gd name="T11" fmla="*/ 81 h 416"/>
                  <a:gd name="T12" fmla="*/ 20 w 500"/>
                  <a:gd name="T13" fmla="*/ 79 h 416"/>
                  <a:gd name="T14" fmla="*/ 8 w 500"/>
                  <a:gd name="T15" fmla="*/ 74 h 416"/>
                  <a:gd name="T16" fmla="*/ 0 w 500"/>
                  <a:gd name="T17" fmla="*/ 78 h 416"/>
                  <a:gd name="T18" fmla="*/ 5 w 500"/>
                  <a:gd name="T19" fmla="*/ 87 h 416"/>
                  <a:gd name="T20" fmla="*/ 15 w 500"/>
                  <a:gd name="T21" fmla="*/ 99 h 416"/>
                  <a:gd name="T22" fmla="*/ 26 w 500"/>
                  <a:gd name="T23" fmla="*/ 104 h 416"/>
                  <a:gd name="T24" fmla="*/ 37 w 500"/>
                  <a:gd name="T25" fmla="*/ 105 h 416"/>
                  <a:gd name="T26" fmla="*/ 50 w 500"/>
                  <a:gd name="T27" fmla="*/ 106 h 416"/>
                  <a:gd name="T28" fmla="*/ 63 w 500"/>
                  <a:gd name="T29" fmla="*/ 104 h 416"/>
                  <a:gd name="T30" fmla="*/ 75 w 500"/>
                  <a:gd name="T31" fmla="*/ 103 h 416"/>
                  <a:gd name="T32" fmla="*/ 87 w 500"/>
                  <a:gd name="T33" fmla="*/ 102 h 416"/>
                  <a:gd name="T34" fmla="*/ 95 w 500"/>
                  <a:gd name="T35" fmla="*/ 106 h 416"/>
                  <a:gd name="T36" fmla="*/ 92 w 500"/>
                  <a:gd name="T37" fmla="*/ 122 h 416"/>
                  <a:gd name="T38" fmla="*/ 94 w 500"/>
                  <a:gd name="T39" fmla="*/ 140 h 416"/>
                  <a:gd name="T40" fmla="*/ 103 w 500"/>
                  <a:gd name="T41" fmla="*/ 154 h 416"/>
                  <a:gd name="T42" fmla="*/ 115 w 500"/>
                  <a:gd name="T43" fmla="*/ 163 h 416"/>
                  <a:gd name="T44" fmla="*/ 125 w 500"/>
                  <a:gd name="T45" fmla="*/ 173 h 416"/>
                  <a:gd name="T46" fmla="*/ 123 w 500"/>
                  <a:gd name="T47" fmla="*/ 191 h 416"/>
                  <a:gd name="T48" fmla="*/ 123 w 500"/>
                  <a:gd name="T49" fmla="*/ 204 h 416"/>
                  <a:gd name="T50" fmla="*/ 131 w 500"/>
                  <a:gd name="T51" fmla="*/ 209 h 416"/>
                  <a:gd name="T52" fmla="*/ 142 w 500"/>
                  <a:gd name="T53" fmla="*/ 207 h 416"/>
                  <a:gd name="T54" fmla="*/ 220 w 500"/>
                  <a:gd name="T55" fmla="*/ 185 h 416"/>
                  <a:gd name="T56" fmla="*/ 231 w 500"/>
                  <a:gd name="T57" fmla="*/ 179 h 416"/>
                  <a:gd name="T58" fmla="*/ 241 w 500"/>
                  <a:gd name="T59" fmla="*/ 175 h 416"/>
                  <a:gd name="T60" fmla="*/ 245 w 500"/>
                  <a:gd name="T61" fmla="*/ 169 h 416"/>
                  <a:gd name="T62" fmla="*/ 227 w 500"/>
                  <a:gd name="T63" fmla="*/ 165 h 416"/>
                  <a:gd name="T64" fmla="*/ 210 w 500"/>
                  <a:gd name="T65" fmla="*/ 164 h 416"/>
                  <a:gd name="T66" fmla="*/ 200 w 500"/>
                  <a:gd name="T67" fmla="*/ 164 h 416"/>
                  <a:gd name="T68" fmla="*/ 189 w 500"/>
                  <a:gd name="T69" fmla="*/ 164 h 416"/>
                  <a:gd name="T70" fmla="*/ 180 w 500"/>
                  <a:gd name="T71" fmla="*/ 164 h 416"/>
                  <a:gd name="T72" fmla="*/ 169 w 500"/>
                  <a:gd name="T73" fmla="*/ 163 h 416"/>
                  <a:gd name="T74" fmla="*/ 156 w 500"/>
                  <a:gd name="T75" fmla="*/ 163 h 416"/>
                  <a:gd name="T76" fmla="*/ 144 w 500"/>
                  <a:gd name="T77" fmla="*/ 161 h 416"/>
                  <a:gd name="T78" fmla="*/ 127 w 500"/>
                  <a:gd name="T79" fmla="*/ 158 h 416"/>
                  <a:gd name="T80" fmla="*/ 111 w 500"/>
                  <a:gd name="T81" fmla="*/ 152 h 416"/>
                  <a:gd name="T82" fmla="*/ 100 w 500"/>
                  <a:gd name="T83" fmla="*/ 141 h 416"/>
                  <a:gd name="T84" fmla="*/ 97 w 500"/>
                  <a:gd name="T85" fmla="*/ 132 h 416"/>
                  <a:gd name="T86" fmla="*/ 100 w 500"/>
                  <a:gd name="T87" fmla="*/ 121 h 416"/>
                  <a:gd name="T88" fmla="*/ 104 w 500"/>
                  <a:gd name="T89" fmla="*/ 110 h 416"/>
                  <a:gd name="T90" fmla="*/ 106 w 500"/>
                  <a:gd name="T91" fmla="*/ 98 h 416"/>
                  <a:gd name="T92" fmla="*/ 109 w 500"/>
                  <a:gd name="T93" fmla="*/ 85 h 416"/>
                  <a:gd name="T94" fmla="*/ 114 w 500"/>
                  <a:gd name="T95" fmla="*/ 71 h 416"/>
                  <a:gd name="T96" fmla="*/ 117 w 500"/>
                  <a:gd name="T97" fmla="*/ 58 h 416"/>
                  <a:gd name="T98" fmla="*/ 121 w 500"/>
                  <a:gd name="T99" fmla="*/ 45 h 416"/>
                  <a:gd name="T100" fmla="*/ 123 w 500"/>
                  <a:gd name="T101" fmla="*/ 32 h 416"/>
                  <a:gd name="T102" fmla="*/ 122 w 500"/>
                  <a:gd name="T103" fmla="*/ 19 h 416"/>
                  <a:gd name="T104" fmla="*/ 118 w 500"/>
                  <a:gd name="T105" fmla="*/ 8 h 416"/>
                  <a:gd name="T106" fmla="*/ 99 w 500"/>
                  <a:gd name="T107" fmla="*/ 83 h 4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0"/>
                  <a:gd name="T163" fmla="*/ 0 h 416"/>
                  <a:gd name="T164" fmla="*/ 500 w 500"/>
                  <a:gd name="T165" fmla="*/ 416 h 41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0" h="416">
                    <a:moveTo>
                      <a:pt x="197" y="165"/>
                    </a:moveTo>
                    <a:lnTo>
                      <a:pt x="188" y="169"/>
                    </a:lnTo>
                    <a:lnTo>
                      <a:pt x="178" y="171"/>
                    </a:lnTo>
                    <a:lnTo>
                      <a:pt x="173" y="173"/>
                    </a:lnTo>
                    <a:lnTo>
                      <a:pt x="169" y="173"/>
                    </a:lnTo>
                    <a:lnTo>
                      <a:pt x="163" y="175"/>
                    </a:lnTo>
                    <a:lnTo>
                      <a:pt x="157" y="175"/>
                    </a:lnTo>
                    <a:lnTo>
                      <a:pt x="152" y="175"/>
                    </a:lnTo>
                    <a:lnTo>
                      <a:pt x="146" y="175"/>
                    </a:lnTo>
                    <a:lnTo>
                      <a:pt x="140" y="175"/>
                    </a:lnTo>
                    <a:lnTo>
                      <a:pt x="135" y="175"/>
                    </a:lnTo>
                    <a:lnTo>
                      <a:pt x="129" y="175"/>
                    </a:lnTo>
                    <a:lnTo>
                      <a:pt x="125" y="175"/>
                    </a:lnTo>
                    <a:lnTo>
                      <a:pt x="119" y="173"/>
                    </a:lnTo>
                    <a:lnTo>
                      <a:pt x="114" y="173"/>
                    </a:lnTo>
                    <a:lnTo>
                      <a:pt x="106" y="171"/>
                    </a:lnTo>
                    <a:lnTo>
                      <a:pt x="100" y="171"/>
                    </a:lnTo>
                    <a:lnTo>
                      <a:pt x="95" y="169"/>
                    </a:lnTo>
                    <a:lnTo>
                      <a:pt x="89" y="169"/>
                    </a:lnTo>
                    <a:lnTo>
                      <a:pt x="83" y="167"/>
                    </a:lnTo>
                    <a:lnTo>
                      <a:pt x="77" y="165"/>
                    </a:lnTo>
                    <a:lnTo>
                      <a:pt x="72" y="165"/>
                    </a:lnTo>
                    <a:lnTo>
                      <a:pt x="68" y="163"/>
                    </a:lnTo>
                    <a:lnTo>
                      <a:pt x="62" y="161"/>
                    </a:lnTo>
                    <a:lnTo>
                      <a:pt x="57" y="161"/>
                    </a:lnTo>
                    <a:lnTo>
                      <a:pt x="53" y="160"/>
                    </a:lnTo>
                    <a:lnTo>
                      <a:pt x="47" y="160"/>
                    </a:lnTo>
                    <a:lnTo>
                      <a:pt x="39" y="158"/>
                    </a:lnTo>
                    <a:lnTo>
                      <a:pt x="32" y="156"/>
                    </a:lnTo>
                    <a:lnTo>
                      <a:pt x="28" y="154"/>
                    </a:lnTo>
                    <a:lnTo>
                      <a:pt x="22" y="152"/>
                    </a:lnTo>
                    <a:lnTo>
                      <a:pt x="15" y="148"/>
                    </a:lnTo>
                    <a:lnTo>
                      <a:pt x="7" y="148"/>
                    </a:lnTo>
                    <a:lnTo>
                      <a:pt x="1" y="148"/>
                    </a:lnTo>
                    <a:lnTo>
                      <a:pt x="0" y="152"/>
                    </a:lnTo>
                    <a:lnTo>
                      <a:pt x="0" y="156"/>
                    </a:lnTo>
                    <a:lnTo>
                      <a:pt x="1" y="161"/>
                    </a:lnTo>
                    <a:lnTo>
                      <a:pt x="3" y="163"/>
                    </a:lnTo>
                    <a:lnTo>
                      <a:pt x="5" y="169"/>
                    </a:lnTo>
                    <a:lnTo>
                      <a:pt x="9" y="173"/>
                    </a:lnTo>
                    <a:lnTo>
                      <a:pt x="13" y="179"/>
                    </a:lnTo>
                    <a:lnTo>
                      <a:pt x="19" y="188"/>
                    </a:lnTo>
                    <a:lnTo>
                      <a:pt x="26" y="196"/>
                    </a:lnTo>
                    <a:lnTo>
                      <a:pt x="30" y="198"/>
                    </a:lnTo>
                    <a:lnTo>
                      <a:pt x="36" y="201"/>
                    </a:lnTo>
                    <a:lnTo>
                      <a:pt x="41" y="203"/>
                    </a:lnTo>
                    <a:lnTo>
                      <a:pt x="47" y="205"/>
                    </a:lnTo>
                    <a:lnTo>
                      <a:pt x="51" y="207"/>
                    </a:lnTo>
                    <a:lnTo>
                      <a:pt x="57" y="207"/>
                    </a:lnTo>
                    <a:lnTo>
                      <a:pt x="62" y="209"/>
                    </a:lnTo>
                    <a:lnTo>
                      <a:pt x="70" y="209"/>
                    </a:lnTo>
                    <a:lnTo>
                      <a:pt x="74" y="209"/>
                    </a:lnTo>
                    <a:lnTo>
                      <a:pt x="81" y="211"/>
                    </a:lnTo>
                    <a:lnTo>
                      <a:pt x="87" y="211"/>
                    </a:lnTo>
                    <a:lnTo>
                      <a:pt x="95" y="211"/>
                    </a:lnTo>
                    <a:lnTo>
                      <a:pt x="100" y="211"/>
                    </a:lnTo>
                    <a:lnTo>
                      <a:pt x="106" y="209"/>
                    </a:lnTo>
                    <a:lnTo>
                      <a:pt x="112" y="209"/>
                    </a:lnTo>
                    <a:lnTo>
                      <a:pt x="119" y="209"/>
                    </a:lnTo>
                    <a:lnTo>
                      <a:pt x="125" y="207"/>
                    </a:lnTo>
                    <a:lnTo>
                      <a:pt x="131" y="207"/>
                    </a:lnTo>
                    <a:lnTo>
                      <a:pt x="136" y="207"/>
                    </a:lnTo>
                    <a:lnTo>
                      <a:pt x="144" y="207"/>
                    </a:lnTo>
                    <a:lnTo>
                      <a:pt x="150" y="205"/>
                    </a:lnTo>
                    <a:lnTo>
                      <a:pt x="155" y="205"/>
                    </a:lnTo>
                    <a:lnTo>
                      <a:pt x="163" y="203"/>
                    </a:lnTo>
                    <a:lnTo>
                      <a:pt x="169" y="203"/>
                    </a:lnTo>
                    <a:lnTo>
                      <a:pt x="174" y="203"/>
                    </a:lnTo>
                    <a:lnTo>
                      <a:pt x="180" y="203"/>
                    </a:lnTo>
                    <a:lnTo>
                      <a:pt x="186" y="203"/>
                    </a:lnTo>
                    <a:lnTo>
                      <a:pt x="192" y="203"/>
                    </a:lnTo>
                    <a:lnTo>
                      <a:pt x="190" y="211"/>
                    </a:lnTo>
                    <a:lnTo>
                      <a:pt x="190" y="219"/>
                    </a:lnTo>
                    <a:lnTo>
                      <a:pt x="188" y="226"/>
                    </a:lnTo>
                    <a:lnTo>
                      <a:pt x="188" y="236"/>
                    </a:lnTo>
                    <a:lnTo>
                      <a:pt x="184" y="243"/>
                    </a:lnTo>
                    <a:lnTo>
                      <a:pt x="184" y="255"/>
                    </a:lnTo>
                    <a:lnTo>
                      <a:pt x="184" y="262"/>
                    </a:lnTo>
                    <a:lnTo>
                      <a:pt x="188" y="272"/>
                    </a:lnTo>
                    <a:lnTo>
                      <a:pt x="188" y="279"/>
                    </a:lnTo>
                    <a:lnTo>
                      <a:pt x="192" y="287"/>
                    </a:lnTo>
                    <a:lnTo>
                      <a:pt x="195" y="295"/>
                    </a:lnTo>
                    <a:lnTo>
                      <a:pt x="201" y="302"/>
                    </a:lnTo>
                    <a:lnTo>
                      <a:pt x="205" y="306"/>
                    </a:lnTo>
                    <a:lnTo>
                      <a:pt x="209" y="312"/>
                    </a:lnTo>
                    <a:lnTo>
                      <a:pt x="216" y="315"/>
                    </a:lnTo>
                    <a:lnTo>
                      <a:pt x="222" y="321"/>
                    </a:lnTo>
                    <a:lnTo>
                      <a:pt x="230" y="325"/>
                    </a:lnTo>
                    <a:lnTo>
                      <a:pt x="237" y="329"/>
                    </a:lnTo>
                    <a:lnTo>
                      <a:pt x="245" y="331"/>
                    </a:lnTo>
                    <a:lnTo>
                      <a:pt x="254" y="335"/>
                    </a:lnTo>
                    <a:lnTo>
                      <a:pt x="250" y="344"/>
                    </a:lnTo>
                    <a:lnTo>
                      <a:pt x="249" y="354"/>
                    </a:lnTo>
                    <a:lnTo>
                      <a:pt x="247" y="363"/>
                    </a:lnTo>
                    <a:lnTo>
                      <a:pt x="247" y="373"/>
                    </a:lnTo>
                    <a:lnTo>
                      <a:pt x="245" y="380"/>
                    </a:lnTo>
                    <a:lnTo>
                      <a:pt x="245" y="388"/>
                    </a:lnTo>
                    <a:lnTo>
                      <a:pt x="245" y="393"/>
                    </a:lnTo>
                    <a:lnTo>
                      <a:pt x="245" y="401"/>
                    </a:lnTo>
                    <a:lnTo>
                      <a:pt x="245" y="407"/>
                    </a:lnTo>
                    <a:lnTo>
                      <a:pt x="249" y="411"/>
                    </a:lnTo>
                    <a:lnTo>
                      <a:pt x="250" y="412"/>
                    </a:lnTo>
                    <a:lnTo>
                      <a:pt x="256" y="416"/>
                    </a:lnTo>
                    <a:lnTo>
                      <a:pt x="262" y="416"/>
                    </a:lnTo>
                    <a:lnTo>
                      <a:pt x="268" y="416"/>
                    </a:lnTo>
                    <a:lnTo>
                      <a:pt x="271" y="416"/>
                    </a:lnTo>
                    <a:lnTo>
                      <a:pt x="277" y="414"/>
                    </a:lnTo>
                    <a:lnTo>
                      <a:pt x="283" y="412"/>
                    </a:lnTo>
                    <a:lnTo>
                      <a:pt x="289" y="412"/>
                    </a:lnTo>
                    <a:lnTo>
                      <a:pt x="302" y="350"/>
                    </a:lnTo>
                    <a:lnTo>
                      <a:pt x="437" y="373"/>
                    </a:lnTo>
                    <a:lnTo>
                      <a:pt x="439" y="369"/>
                    </a:lnTo>
                    <a:lnTo>
                      <a:pt x="446" y="365"/>
                    </a:lnTo>
                    <a:lnTo>
                      <a:pt x="450" y="361"/>
                    </a:lnTo>
                    <a:lnTo>
                      <a:pt x="456" y="359"/>
                    </a:lnTo>
                    <a:lnTo>
                      <a:pt x="462" y="357"/>
                    </a:lnTo>
                    <a:lnTo>
                      <a:pt x="467" y="355"/>
                    </a:lnTo>
                    <a:lnTo>
                      <a:pt x="471" y="354"/>
                    </a:lnTo>
                    <a:lnTo>
                      <a:pt x="477" y="350"/>
                    </a:lnTo>
                    <a:lnTo>
                      <a:pt x="481" y="348"/>
                    </a:lnTo>
                    <a:lnTo>
                      <a:pt x="486" y="346"/>
                    </a:lnTo>
                    <a:lnTo>
                      <a:pt x="494" y="342"/>
                    </a:lnTo>
                    <a:lnTo>
                      <a:pt x="500" y="338"/>
                    </a:lnTo>
                    <a:lnTo>
                      <a:pt x="490" y="336"/>
                    </a:lnTo>
                    <a:lnTo>
                      <a:pt x="482" y="333"/>
                    </a:lnTo>
                    <a:lnTo>
                      <a:pt x="473" y="331"/>
                    </a:lnTo>
                    <a:lnTo>
                      <a:pt x="463" y="331"/>
                    </a:lnTo>
                    <a:lnTo>
                      <a:pt x="454" y="329"/>
                    </a:lnTo>
                    <a:lnTo>
                      <a:pt x="444" y="329"/>
                    </a:lnTo>
                    <a:lnTo>
                      <a:pt x="435" y="329"/>
                    </a:lnTo>
                    <a:lnTo>
                      <a:pt x="425" y="329"/>
                    </a:lnTo>
                    <a:lnTo>
                      <a:pt x="420" y="327"/>
                    </a:lnTo>
                    <a:lnTo>
                      <a:pt x="414" y="327"/>
                    </a:lnTo>
                    <a:lnTo>
                      <a:pt x="408" y="327"/>
                    </a:lnTo>
                    <a:lnTo>
                      <a:pt x="404" y="327"/>
                    </a:lnTo>
                    <a:lnTo>
                      <a:pt x="399" y="327"/>
                    </a:lnTo>
                    <a:lnTo>
                      <a:pt x="395" y="327"/>
                    </a:lnTo>
                    <a:lnTo>
                      <a:pt x="389" y="327"/>
                    </a:lnTo>
                    <a:lnTo>
                      <a:pt x="384" y="327"/>
                    </a:lnTo>
                    <a:lnTo>
                      <a:pt x="378" y="327"/>
                    </a:lnTo>
                    <a:lnTo>
                      <a:pt x="374" y="327"/>
                    </a:lnTo>
                    <a:lnTo>
                      <a:pt x="368" y="327"/>
                    </a:lnTo>
                    <a:lnTo>
                      <a:pt x="365" y="327"/>
                    </a:lnTo>
                    <a:lnTo>
                      <a:pt x="359" y="327"/>
                    </a:lnTo>
                    <a:lnTo>
                      <a:pt x="353" y="327"/>
                    </a:lnTo>
                    <a:lnTo>
                      <a:pt x="347" y="327"/>
                    </a:lnTo>
                    <a:lnTo>
                      <a:pt x="344" y="327"/>
                    </a:lnTo>
                    <a:lnTo>
                      <a:pt x="338" y="325"/>
                    </a:lnTo>
                    <a:lnTo>
                      <a:pt x="332" y="325"/>
                    </a:lnTo>
                    <a:lnTo>
                      <a:pt x="327" y="325"/>
                    </a:lnTo>
                    <a:lnTo>
                      <a:pt x="321" y="325"/>
                    </a:lnTo>
                    <a:lnTo>
                      <a:pt x="311" y="325"/>
                    </a:lnTo>
                    <a:lnTo>
                      <a:pt x="302" y="325"/>
                    </a:lnTo>
                    <a:lnTo>
                      <a:pt x="296" y="323"/>
                    </a:lnTo>
                    <a:lnTo>
                      <a:pt x="290" y="323"/>
                    </a:lnTo>
                    <a:lnTo>
                      <a:pt x="287" y="321"/>
                    </a:lnTo>
                    <a:lnTo>
                      <a:pt x="283" y="321"/>
                    </a:lnTo>
                    <a:lnTo>
                      <a:pt x="271" y="319"/>
                    </a:lnTo>
                    <a:lnTo>
                      <a:pt x="264" y="319"/>
                    </a:lnTo>
                    <a:lnTo>
                      <a:pt x="254" y="315"/>
                    </a:lnTo>
                    <a:lnTo>
                      <a:pt x="245" y="312"/>
                    </a:lnTo>
                    <a:lnTo>
                      <a:pt x="237" y="308"/>
                    </a:lnTo>
                    <a:lnTo>
                      <a:pt x="230" y="306"/>
                    </a:lnTo>
                    <a:lnTo>
                      <a:pt x="222" y="302"/>
                    </a:lnTo>
                    <a:lnTo>
                      <a:pt x="214" y="298"/>
                    </a:lnTo>
                    <a:lnTo>
                      <a:pt x="207" y="293"/>
                    </a:lnTo>
                    <a:lnTo>
                      <a:pt x="203" y="287"/>
                    </a:lnTo>
                    <a:lnTo>
                      <a:pt x="199" y="281"/>
                    </a:lnTo>
                    <a:lnTo>
                      <a:pt x="195" y="277"/>
                    </a:lnTo>
                    <a:lnTo>
                      <a:pt x="193" y="272"/>
                    </a:lnTo>
                    <a:lnTo>
                      <a:pt x="193" y="268"/>
                    </a:lnTo>
                    <a:lnTo>
                      <a:pt x="193" y="262"/>
                    </a:lnTo>
                    <a:lnTo>
                      <a:pt x="193" y="258"/>
                    </a:lnTo>
                    <a:lnTo>
                      <a:pt x="195" y="253"/>
                    </a:lnTo>
                    <a:lnTo>
                      <a:pt x="197" y="247"/>
                    </a:lnTo>
                    <a:lnTo>
                      <a:pt x="199" y="241"/>
                    </a:lnTo>
                    <a:lnTo>
                      <a:pt x="201" y="236"/>
                    </a:lnTo>
                    <a:lnTo>
                      <a:pt x="203" y="230"/>
                    </a:lnTo>
                    <a:lnTo>
                      <a:pt x="205" y="224"/>
                    </a:lnTo>
                    <a:lnTo>
                      <a:pt x="207" y="219"/>
                    </a:lnTo>
                    <a:lnTo>
                      <a:pt x="209" y="215"/>
                    </a:lnTo>
                    <a:lnTo>
                      <a:pt x="211" y="209"/>
                    </a:lnTo>
                    <a:lnTo>
                      <a:pt x="212" y="203"/>
                    </a:lnTo>
                    <a:lnTo>
                      <a:pt x="212" y="196"/>
                    </a:lnTo>
                    <a:lnTo>
                      <a:pt x="214" y="190"/>
                    </a:lnTo>
                    <a:lnTo>
                      <a:pt x="214" y="182"/>
                    </a:lnTo>
                    <a:lnTo>
                      <a:pt x="216" y="177"/>
                    </a:lnTo>
                    <a:lnTo>
                      <a:pt x="218" y="169"/>
                    </a:lnTo>
                    <a:lnTo>
                      <a:pt x="220" y="163"/>
                    </a:lnTo>
                    <a:lnTo>
                      <a:pt x="222" y="158"/>
                    </a:lnTo>
                    <a:lnTo>
                      <a:pt x="226" y="150"/>
                    </a:lnTo>
                    <a:lnTo>
                      <a:pt x="228" y="142"/>
                    </a:lnTo>
                    <a:lnTo>
                      <a:pt x="230" y="137"/>
                    </a:lnTo>
                    <a:lnTo>
                      <a:pt x="231" y="129"/>
                    </a:lnTo>
                    <a:lnTo>
                      <a:pt x="233" y="123"/>
                    </a:lnTo>
                    <a:lnTo>
                      <a:pt x="233" y="116"/>
                    </a:lnTo>
                    <a:lnTo>
                      <a:pt x="235" y="110"/>
                    </a:lnTo>
                    <a:lnTo>
                      <a:pt x="237" y="103"/>
                    </a:lnTo>
                    <a:lnTo>
                      <a:pt x="241" y="97"/>
                    </a:lnTo>
                    <a:lnTo>
                      <a:pt x="241" y="89"/>
                    </a:lnTo>
                    <a:lnTo>
                      <a:pt x="243" y="84"/>
                    </a:lnTo>
                    <a:lnTo>
                      <a:pt x="243" y="76"/>
                    </a:lnTo>
                    <a:lnTo>
                      <a:pt x="245" y="70"/>
                    </a:lnTo>
                    <a:lnTo>
                      <a:pt x="245" y="63"/>
                    </a:lnTo>
                    <a:lnTo>
                      <a:pt x="245" y="57"/>
                    </a:lnTo>
                    <a:lnTo>
                      <a:pt x="245" y="49"/>
                    </a:lnTo>
                    <a:lnTo>
                      <a:pt x="245" y="45"/>
                    </a:lnTo>
                    <a:lnTo>
                      <a:pt x="243" y="38"/>
                    </a:lnTo>
                    <a:lnTo>
                      <a:pt x="241" y="32"/>
                    </a:lnTo>
                    <a:lnTo>
                      <a:pt x="239" y="26"/>
                    </a:lnTo>
                    <a:lnTo>
                      <a:pt x="237" y="21"/>
                    </a:lnTo>
                    <a:lnTo>
                      <a:pt x="235" y="15"/>
                    </a:lnTo>
                    <a:lnTo>
                      <a:pt x="233" y="9"/>
                    </a:lnTo>
                    <a:lnTo>
                      <a:pt x="230" y="4"/>
                    </a:lnTo>
                    <a:lnTo>
                      <a:pt x="226" y="0"/>
                    </a:lnTo>
                    <a:lnTo>
                      <a:pt x="197" y="165"/>
                    </a:lnTo>
                    <a:close/>
                  </a:path>
                </a:pathLst>
              </a:custGeom>
              <a:solidFill>
                <a:srgbClr val="000000"/>
              </a:solidFill>
              <a:ln w="9525">
                <a:noFill/>
                <a:round/>
                <a:headEnd/>
                <a:tailEnd/>
              </a:ln>
            </p:spPr>
            <p:txBody>
              <a:bodyPr/>
              <a:lstStyle/>
              <a:p>
                <a:endParaRPr lang="en-US"/>
              </a:p>
            </p:txBody>
          </p:sp>
        </p:grpSp>
      </p:grpSp>
      <p:sp>
        <p:nvSpPr>
          <p:cNvPr id="44352" name="AutoShape 320"/>
          <p:cNvSpPr>
            <a:spLocks noChangeArrowheads="1"/>
          </p:cNvSpPr>
          <p:nvPr/>
        </p:nvSpPr>
        <p:spPr bwMode="auto">
          <a:xfrm flipH="1" flipV="1">
            <a:off x="8458200" y="3505200"/>
            <a:ext cx="381000" cy="1066800"/>
          </a:xfrm>
          <a:prstGeom prst="curvedRightArrow">
            <a:avLst>
              <a:gd name="adj1" fmla="val 41196"/>
              <a:gd name="adj2" fmla="val 80578"/>
              <a:gd name="adj3" fmla="val 36667"/>
            </a:avLst>
          </a:prstGeom>
          <a:solidFill>
            <a:schemeClr val="accent1"/>
          </a:solidFill>
          <a:ln w="9525">
            <a:solidFill>
              <a:schemeClr val="tx1"/>
            </a:solidFill>
            <a:miter lim="800000"/>
            <a:headEnd/>
            <a:tailEnd/>
          </a:ln>
        </p:spPr>
        <p:txBody>
          <a:bodyPr wrap="none" anchor="ctr"/>
          <a:lstStyle/>
          <a:p>
            <a:endParaRPr lang="en-US"/>
          </a:p>
        </p:txBody>
      </p:sp>
      <p:sp>
        <p:nvSpPr>
          <p:cNvPr id="44353" name="AutoShape 321"/>
          <p:cNvSpPr>
            <a:spLocks noChangeArrowheads="1"/>
          </p:cNvSpPr>
          <p:nvPr/>
        </p:nvSpPr>
        <p:spPr bwMode="auto">
          <a:xfrm flipH="1" flipV="1">
            <a:off x="8382000" y="4800600"/>
            <a:ext cx="381000" cy="1066800"/>
          </a:xfrm>
          <a:prstGeom prst="curvedRightArrow">
            <a:avLst>
              <a:gd name="adj1" fmla="val 41196"/>
              <a:gd name="adj2" fmla="val 80578"/>
              <a:gd name="adj3" fmla="val 36667"/>
            </a:avLst>
          </a:prstGeom>
          <a:solidFill>
            <a:schemeClr val="accent1"/>
          </a:solidFill>
          <a:ln w="9525">
            <a:solidFill>
              <a:schemeClr val="tx1"/>
            </a:solidFill>
            <a:miter lim="800000"/>
            <a:headEnd/>
            <a:tailEnd/>
          </a:ln>
        </p:spPr>
        <p:txBody>
          <a:bodyPr wrap="none" anchor="ctr"/>
          <a:lstStyle/>
          <a:p>
            <a:endParaRPr lang="en-US"/>
          </a:p>
        </p:txBody>
      </p:sp>
      <p:sp>
        <p:nvSpPr>
          <p:cNvPr id="44354" name="Text Box 322"/>
          <p:cNvSpPr txBox="1">
            <a:spLocks noChangeArrowheads="1"/>
          </p:cNvSpPr>
          <p:nvPr/>
        </p:nvSpPr>
        <p:spPr bwMode="auto">
          <a:xfrm>
            <a:off x="304800" y="5867400"/>
            <a:ext cx="2614613" cy="517525"/>
          </a:xfrm>
          <a:prstGeom prst="rect">
            <a:avLst/>
          </a:prstGeom>
          <a:noFill/>
          <a:ln w="9525">
            <a:noFill/>
            <a:miter lim="800000"/>
            <a:headEnd/>
            <a:tailEnd/>
          </a:ln>
        </p:spPr>
        <p:txBody>
          <a:bodyPr wrap="none">
            <a:spAutoFit/>
          </a:bodyPr>
          <a:lstStyle/>
          <a:p>
            <a:r>
              <a:rPr lang="en-US" sz="1400" i="1"/>
              <a:t>Post office:</a:t>
            </a:r>
          </a:p>
          <a:p>
            <a:r>
              <a:rPr lang="en-US" sz="1400"/>
              <a:t>Processes and routes the letter</a:t>
            </a:r>
          </a:p>
        </p:txBody>
      </p:sp>
      <p:sp>
        <p:nvSpPr>
          <p:cNvPr id="44358" name="Text Box 326"/>
          <p:cNvSpPr txBox="1">
            <a:spLocks noChangeArrowheads="1"/>
          </p:cNvSpPr>
          <p:nvPr/>
        </p:nvSpPr>
        <p:spPr bwMode="auto">
          <a:xfrm>
            <a:off x="2438400" y="5257800"/>
            <a:ext cx="1100138" cy="304800"/>
          </a:xfrm>
          <a:prstGeom prst="rect">
            <a:avLst/>
          </a:prstGeom>
          <a:noFill/>
          <a:ln w="9525">
            <a:noFill/>
            <a:miter lim="800000"/>
            <a:headEnd/>
            <a:tailEnd/>
          </a:ln>
        </p:spPr>
        <p:txBody>
          <a:bodyPr wrap="none">
            <a:spAutoFit/>
          </a:bodyPr>
          <a:lstStyle/>
          <a:p>
            <a:r>
              <a:rPr lang="en-US" sz="1400" i="1"/>
              <a:t>Postal truck</a:t>
            </a:r>
          </a:p>
        </p:txBody>
      </p:sp>
      <p:sp>
        <p:nvSpPr>
          <p:cNvPr id="44359" name="AutoShape 327"/>
          <p:cNvSpPr>
            <a:spLocks noChangeArrowheads="1"/>
          </p:cNvSpPr>
          <p:nvPr/>
        </p:nvSpPr>
        <p:spPr bwMode="auto">
          <a:xfrm>
            <a:off x="762000" y="2362200"/>
            <a:ext cx="381000" cy="1066800"/>
          </a:xfrm>
          <a:prstGeom prst="curvedRightArrow">
            <a:avLst>
              <a:gd name="adj1" fmla="val 41196"/>
              <a:gd name="adj2" fmla="val 80578"/>
              <a:gd name="adj3" fmla="val 36667"/>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77476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359"/>
                                        </p:tgtEl>
                                        <p:attrNameLst>
                                          <p:attrName>style.visibility</p:attrName>
                                        </p:attrNameLst>
                                      </p:cBhvr>
                                      <p:to>
                                        <p:strVal val="visible"/>
                                      </p:to>
                                    </p:set>
                                    <p:animEffect transition="in" filter="wipe(up)">
                                      <p:cBhvr>
                                        <p:cTn id="7" dur="500"/>
                                        <p:tgtEl>
                                          <p:spTgt spid="4435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4041"/>
                                        </p:tgtEl>
                                        <p:attrNameLst>
                                          <p:attrName>style.visibility</p:attrName>
                                        </p:attrNameLst>
                                      </p:cBhvr>
                                      <p:to>
                                        <p:strVal val="visible"/>
                                      </p:to>
                                    </p:set>
                                    <p:animEffect transition="in" filter="dissolve">
                                      <p:cBhvr>
                                        <p:cTn id="11" dur="500"/>
                                        <p:tgtEl>
                                          <p:spTgt spid="44041"/>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4253"/>
                                        </p:tgtEl>
                                        <p:attrNameLst>
                                          <p:attrName>style.visibility</p:attrName>
                                        </p:attrNameLst>
                                      </p:cBhvr>
                                      <p:to>
                                        <p:strVal val="visible"/>
                                      </p:to>
                                    </p:set>
                                    <p:animEffect transition="in" filter="dissolve">
                                      <p:cBhvr>
                                        <p:cTn id="14" dur="500"/>
                                        <p:tgtEl>
                                          <p:spTgt spid="4425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4251"/>
                                        </p:tgtEl>
                                        <p:attrNameLst>
                                          <p:attrName>style.visibility</p:attrName>
                                        </p:attrNameLst>
                                      </p:cBhvr>
                                      <p:to>
                                        <p:strVal val="visible"/>
                                      </p:to>
                                    </p:set>
                                    <p:animEffect transition="in" filter="wipe(up)">
                                      <p:cBhvr>
                                        <p:cTn id="19" dur="500"/>
                                        <p:tgtEl>
                                          <p:spTgt spid="44251"/>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4254"/>
                                        </p:tgtEl>
                                        <p:attrNameLst>
                                          <p:attrName>style.visibility</p:attrName>
                                        </p:attrNameLst>
                                      </p:cBhvr>
                                      <p:to>
                                        <p:strVal val="visible"/>
                                      </p:to>
                                    </p:set>
                                    <p:animEffect transition="in" filter="dissolve">
                                      <p:cBhvr>
                                        <p:cTn id="26" dur="500"/>
                                        <p:tgtEl>
                                          <p:spTgt spid="442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4252"/>
                                        </p:tgtEl>
                                        <p:attrNameLst>
                                          <p:attrName>style.visibility</p:attrName>
                                        </p:attrNameLst>
                                      </p:cBhvr>
                                      <p:to>
                                        <p:strVal val="visible"/>
                                      </p:to>
                                    </p:set>
                                    <p:animEffect transition="in" filter="wipe(up)">
                                      <p:cBhvr>
                                        <p:cTn id="31" dur="500"/>
                                        <p:tgtEl>
                                          <p:spTgt spid="44252"/>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44047"/>
                                        </p:tgtEl>
                                        <p:attrNameLst>
                                          <p:attrName>style.visibility</p:attrName>
                                        </p:attrNameLst>
                                      </p:cBhvr>
                                      <p:to>
                                        <p:strVal val="visible"/>
                                      </p:to>
                                    </p:set>
                                    <p:animEffect transition="in" filter="dissolve">
                                      <p:cBhvr>
                                        <p:cTn id="35" dur="500"/>
                                        <p:tgtEl>
                                          <p:spTgt spid="4404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4354"/>
                                        </p:tgtEl>
                                        <p:attrNameLst>
                                          <p:attrName>style.visibility</p:attrName>
                                        </p:attrNameLst>
                                      </p:cBhvr>
                                      <p:to>
                                        <p:strVal val="visible"/>
                                      </p:to>
                                    </p:set>
                                    <p:animEffect transition="in" filter="dissolve">
                                      <p:cBhvr>
                                        <p:cTn id="38" dur="500"/>
                                        <p:tgtEl>
                                          <p:spTgt spid="4435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par>
                                <p:cTn id="44" presetID="9" presetClass="entr" presetSubtype="0" fill="hold" nodeType="withEffect">
                                  <p:stCondLst>
                                    <p:cond delay="0"/>
                                  </p:stCondLst>
                                  <p:childTnLst>
                                    <p:set>
                                      <p:cBhvr>
                                        <p:cTn id="45" dur="1" fill="hold">
                                          <p:stCondLst>
                                            <p:cond delay="0"/>
                                          </p:stCondLst>
                                        </p:cTn>
                                        <p:tgtEl>
                                          <p:spTgt spid="44048"/>
                                        </p:tgtEl>
                                        <p:attrNameLst>
                                          <p:attrName>style.visibility</p:attrName>
                                        </p:attrNameLst>
                                      </p:cBhvr>
                                      <p:to>
                                        <p:strVal val="visible"/>
                                      </p:to>
                                    </p:set>
                                    <p:animEffect transition="in" filter="dissolve">
                                      <p:cBhvr>
                                        <p:cTn id="46" dur="500"/>
                                        <p:tgtEl>
                                          <p:spTgt spid="4404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nodeType="afterEffect">
                                  <p:stCondLst>
                                    <p:cond delay="0"/>
                                  </p:stCondLst>
                                  <p:childTnLst>
                                    <p:animMotion origin="layout" path="M -0.05417 -0.00093 L 0.07083 0.01018 " pathEditMode="relative" ptsTypes="AA">
                                      <p:cBhvr>
                                        <p:cTn id="53" dur="1000" fill="hold"/>
                                        <p:tgtEl>
                                          <p:spTgt spid="5"/>
                                        </p:tgtEl>
                                        <p:attrNameLst>
                                          <p:attrName>ppt_x</p:attrName>
                                          <p:attrName>ppt_y</p:attrName>
                                        </p:attrNameLst>
                                      </p:cBhvr>
                                    </p:animMotion>
                                  </p:childTnLst>
                                </p:cTn>
                              </p:par>
                              <p:par>
                                <p:cTn id="54" presetID="9" presetClass="entr" presetSubtype="0" fill="hold" grpId="0" nodeType="withEffect">
                                  <p:stCondLst>
                                    <p:cond delay="0"/>
                                  </p:stCondLst>
                                  <p:childTnLst>
                                    <p:set>
                                      <p:cBhvr>
                                        <p:cTn id="55" dur="1" fill="hold">
                                          <p:stCondLst>
                                            <p:cond delay="0"/>
                                          </p:stCondLst>
                                        </p:cTn>
                                        <p:tgtEl>
                                          <p:spTgt spid="44358"/>
                                        </p:tgtEl>
                                        <p:attrNameLst>
                                          <p:attrName>style.visibility</p:attrName>
                                        </p:attrNameLst>
                                      </p:cBhvr>
                                      <p:to>
                                        <p:strVal val="visible"/>
                                      </p:to>
                                    </p:set>
                                    <p:animEffect transition="in" filter="dissolve">
                                      <p:cBhvr>
                                        <p:cTn id="56" dur="500"/>
                                        <p:tgtEl>
                                          <p:spTgt spid="4435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left)">
                                      <p:cBhvr>
                                        <p:cTn id="61" dur="500"/>
                                        <p:tgtEl>
                                          <p:spTgt spid="3"/>
                                        </p:tgtEl>
                                      </p:cBhvr>
                                    </p:animEffect>
                                  </p:childTnLst>
                                </p:cTn>
                              </p:par>
                              <p:par>
                                <p:cTn id="62" presetID="9" presetClass="entr" presetSubtype="0" fill="hold" nodeType="withEffect">
                                  <p:stCondLst>
                                    <p:cond delay="0"/>
                                  </p:stCondLst>
                                  <p:childTnLst>
                                    <p:set>
                                      <p:cBhvr>
                                        <p:cTn id="63" dur="1" fill="hold">
                                          <p:stCondLst>
                                            <p:cond delay="0"/>
                                          </p:stCondLst>
                                        </p:cTn>
                                        <p:tgtEl>
                                          <p:spTgt spid="44049"/>
                                        </p:tgtEl>
                                        <p:attrNameLst>
                                          <p:attrName>style.visibility</p:attrName>
                                        </p:attrNameLst>
                                      </p:cBhvr>
                                      <p:to>
                                        <p:strVal val="visible"/>
                                      </p:to>
                                    </p:set>
                                    <p:animEffect transition="in" filter="dissolve">
                                      <p:cBhvr>
                                        <p:cTn id="64" dur="500"/>
                                        <p:tgtEl>
                                          <p:spTgt spid="44049"/>
                                        </p:tgtEl>
                                      </p:cBhvr>
                                    </p:animEffec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0"/>
                                          </p:stCondLst>
                                        </p:cTn>
                                        <p:tgtEl>
                                          <p:spTgt spid="6"/>
                                        </p:tgtEl>
                                        <p:attrNameLst>
                                          <p:attrName>style.visibility</p:attrName>
                                        </p:attrNameLst>
                                      </p:cBhvr>
                                      <p:to>
                                        <p:strVal val="visible"/>
                                      </p:to>
                                    </p:set>
                                  </p:childTnLst>
                                </p:cTn>
                              </p:par>
                            </p:childTnLst>
                          </p:cTn>
                        </p:par>
                        <p:par>
                          <p:cTn id="68" fill="hold">
                            <p:stCondLst>
                              <p:cond delay="500"/>
                            </p:stCondLst>
                            <p:childTnLst>
                              <p:par>
                                <p:cTn id="69" presetID="0" presetClass="path" presetSubtype="0" accel="50000" decel="50000" fill="hold" nodeType="afterEffect">
                                  <p:stCondLst>
                                    <p:cond delay="0"/>
                                  </p:stCondLst>
                                  <p:childTnLst>
                                    <p:animMotion origin="layout" path="M -0.04583 0.02338 L 0.04583 -0.00995 " pathEditMode="relative" ptsTypes="AA">
                                      <p:cBhvr>
                                        <p:cTn id="70" dur="1000" fill="hold"/>
                                        <p:tgtEl>
                                          <p:spTgt spid="6"/>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left)">
                                      <p:cBhvr>
                                        <p:cTn id="75" dur="500"/>
                                        <p:tgtEl>
                                          <p:spTgt spid="4"/>
                                        </p:tgtEl>
                                      </p:cBhvr>
                                    </p:animEffect>
                                  </p:childTnLst>
                                </p:cTn>
                              </p:par>
                              <p:par>
                                <p:cTn id="76" presetID="9" presetClass="entr" presetSubtype="0" fill="hold" nodeType="withEffect">
                                  <p:stCondLst>
                                    <p:cond delay="0"/>
                                  </p:stCondLst>
                                  <p:childTnLst>
                                    <p:set>
                                      <p:cBhvr>
                                        <p:cTn id="77" dur="1" fill="hold">
                                          <p:stCondLst>
                                            <p:cond delay="0"/>
                                          </p:stCondLst>
                                        </p:cTn>
                                        <p:tgtEl>
                                          <p:spTgt spid="44044"/>
                                        </p:tgtEl>
                                        <p:attrNameLst>
                                          <p:attrName>style.visibility</p:attrName>
                                        </p:attrNameLst>
                                      </p:cBhvr>
                                      <p:to>
                                        <p:strVal val="visible"/>
                                      </p:to>
                                    </p:set>
                                    <p:animEffect transition="in" filter="dissolve">
                                      <p:cBhvr>
                                        <p:cTn id="78" dur="500"/>
                                        <p:tgtEl>
                                          <p:spTgt spid="44044"/>
                                        </p:tgtEl>
                                      </p:cBhvr>
                                    </p:animEffect>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0"/>
                                          </p:stCondLst>
                                        </p:cTn>
                                        <p:tgtEl>
                                          <p:spTgt spid="7"/>
                                        </p:tgtEl>
                                        <p:attrNameLst>
                                          <p:attrName>style.visibility</p:attrName>
                                        </p:attrNameLst>
                                      </p:cBhvr>
                                      <p:to>
                                        <p:strVal val="visible"/>
                                      </p:to>
                                    </p:set>
                                  </p:childTnLst>
                                </p:cTn>
                              </p:par>
                            </p:childTnLst>
                          </p:cTn>
                        </p:par>
                        <p:par>
                          <p:cTn id="82" fill="hold">
                            <p:stCondLst>
                              <p:cond delay="500"/>
                            </p:stCondLst>
                            <p:childTnLst>
                              <p:par>
                                <p:cTn id="83" presetID="0" presetClass="path" presetSubtype="0" accel="50000" decel="50000" fill="hold" nodeType="afterEffect">
                                  <p:stCondLst>
                                    <p:cond delay="0"/>
                                  </p:stCondLst>
                                  <p:childTnLst>
                                    <p:animMotion origin="layout" path="M -0.0625 -0.00995 L 0.04583 0.01227 " pathEditMode="relative" rAng="0" ptsTypes="AA">
                                      <p:cBhvr>
                                        <p:cTn id="84" dur="1000" fill="hold"/>
                                        <p:tgtEl>
                                          <p:spTgt spid="7"/>
                                        </p:tgtEl>
                                        <p:attrNameLst>
                                          <p:attrName>ppt_x</p:attrName>
                                          <p:attrName>ppt_y</p:attrName>
                                        </p:attrNameLst>
                                      </p:cBhvr>
                                      <p:rCtr x="5400" y="1100"/>
                                    </p:animMotion>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44353"/>
                                        </p:tgtEl>
                                        <p:attrNameLst>
                                          <p:attrName>style.visibility</p:attrName>
                                        </p:attrNameLst>
                                      </p:cBhvr>
                                      <p:to>
                                        <p:strVal val="visible"/>
                                      </p:to>
                                    </p:set>
                                    <p:animEffect transition="in" filter="wipe(down)">
                                      <p:cBhvr>
                                        <p:cTn id="89" dur="500"/>
                                        <p:tgtEl>
                                          <p:spTgt spid="44353"/>
                                        </p:tgtEl>
                                      </p:cBhvr>
                                    </p:animEffect>
                                  </p:childTnLst>
                                </p:cTn>
                              </p:par>
                            </p:childTnLst>
                          </p:cTn>
                        </p:par>
                        <p:par>
                          <p:cTn id="90" fill="hold">
                            <p:stCondLst>
                              <p:cond delay="500"/>
                            </p:stCondLst>
                            <p:childTnLst>
                              <p:par>
                                <p:cTn id="91" presetID="9" presetClass="entr" presetSubtype="0" fill="hold" nodeType="after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dissolve">
                                      <p:cBhvr>
                                        <p:cTn id="93" dur="500"/>
                                        <p:tgtEl>
                                          <p:spTgt spid="8"/>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4258"/>
                                        </p:tgtEl>
                                        <p:attrNameLst>
                                          <p:attrName>style.visibility</p:attrName>
                                        </p:attrNameLst>
                                      </p:cBhvr>
                                      <p:to>
                                        <p:strVal val="visible"/>
                                      </p:to>
                                    </p:set>
                                    <p:animEffect transition="in" filter="dissolve">
                                      <p:cBhvr>
                                        <p:cTn id="96" dur="500"/>
                                        <p:tgtEl>
                                          <p:spTgt spid="4425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4352"/>
                                        </p:tgtEl>
                                        <p:attrNameLst>
                                          <p:attrName>style.visibility</p:attrName>
                                        </p:attrNameLst>
                                      </p:cBhvr>
                                      <p:to>
                                        <p:strVal val="visible"/>
                                      </p:to>
                                    </p:set>
                                    <p:animEffect transition="in" filter="wipe(down)">
                                      <p:cBhvr>
                                        <p:cTn id="101" dur="500"/>
                                        <p:tgtEl>
                                          <p:spTgt spid="44352"/>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44039"/>
                                        </p:tgtEl>
                                        <p:attrNameLst>
                                          <p:attrName>style.visibility</p:attrName>
                                        </p:attrNameLst>
                                      </p:cBhvr>
                                      <p:to>
                                        <p:strVal val="visible"/>
                                      </p:to>
                                    </p:set>
                                    <p:animEffect transition="in" filter="dissolve">
                                      <p:cBhvr>
                                        <p:cTn id="105" dur="500"/>
                                        <p:tgtEl>
                                          <p:spTgt spid="44039"/>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44257"/>
                                        </p:tgtEl>
                                        <p:attrNameLst>
                                          <p:attrName>style.visibility</p:attrName>
                                        </p:attrNameLst>
                                      </p:cBhvr>
                                      <p:to>
                                        <p:strVal val="visible"/>
                                      </p:to>
                                    </p:set>
                                    <p:animEffect transition="in" filter="dissolve">
                                      <p:cBhvr>
                                        <p:cTn id="108" dur="500"/>
                                        <p:tgtEl>
                                          <p:spTgt spid="4425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44250"/>
                                        </p:tgtEl>
                                        <p:attrNameLst>
                                          <p:attrName>style.visibility</p:attrName>
                                        </p:attrNameLst>
                                      </p:cBhvr>
                                      <p:to>
                                        <p:strVal val="visible"/>
                                      </p:to>
                                    </p:set>
                                    <p:animEffect transition="in" filter="wipe(down)">
                                      <p:cBhvr>
                                        <p:cTn id="113" dur="500"/>
                                        <p:tgtEl>
                                          <p:spTgt spid="4425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44038"/>
                                        </p:tgtEl>
                                        <p:attrNameLst>
                                          <p:attrName>style.visibility</p:attrName>
                                        </p:attrNameLst>
                                      </p:cBhvr>
                                      <p:to>
                                        <p:strVal val="visible"/>
                                      </p:to>
                                    </p:set>
                                    <p:animEffect transition="in" filter="wipe(left)">
                                      <p:cBhvr>
                                        <p:cTn id="118" dur="500"/>
                                        <p:tgtEl>
                                          <p:spTgt spid="44038"/>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44042"/>
                                        </p:tgtEl>
                                        <p:attrNameLst>
                                          <p:attrName>style.visibility</p:attrName>
                                        </p:attrNameLst>
                                      </p:cBhvr>
                                      <p:to>
                                        <p:strVal val="visible"/>
                                      </p:to>
                                    </p:set>
                                    <p:animEffect transition="in" filter="wipe(left)">
                                      <p:cBhvr>
                                        <p:cTn id="121" dur="500"/>
                                        <p:tgtEl>
                                          <p:spTgt spid="4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P spid="44042" grpId="0"/>
      <p:bldP spid="44250" grpId="0" animBg="1"/>
      <p:bldP spid="44251" grpId="0" animBg="1"/>
      <p:bldP spid="44252" grpId="0" animBg="1"/>
      <p:bldP spid="44253" grpId="0"/>
      <p:bldP spid="44254" grpId="0"/>
      <p:bldP spid="44257" grpId="0"/>
      <p:bldP spid="44258" grpId="0"/>
      <p:bldP spid="44352" grpId="0" animBg="1"/>
      <p:bldP spid="44353" grpId="0" animBg="1"/>
      <p:bldP spid="44354" grpId="0"/>
      <p:bldP spid="44358" grpId="0"/>
      <p:bldP spid="44359"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pPr>
              <a:defRPr/>
            </a:pPr>
            <a:fld id="{5F173F05-4AA4-4280-9977-4AACF8A33FA0}" type="slidenum">
              <a:rPr lang="en-US"/>
              <a:pPr>
                <a:defRPr/>
              </a:pPr>
              <a:t>94</a:t>
            </a:fld>
            <a:endParaRPr lang="en-US"/>
          </a:p>
        </p:txBody>
      </p:sp>
      <p:sp>
        <p:nvSpPr>
          <p:cNvPr id="11267" name="Rectangle 24"/>
          <p:cNvSpPr>
            <a:spLocks noChangeArrowheads="1"/>
          </p:cNvSpPr>
          <p:nvPr/>
        </p:nvSpPr>
        <p:spPr bwMode="auto">
          <a:xfrm>
            <a:off x="788988" y="2089150"/>
            <a:ext cx="2743200" cy="3778250"/>
          </a:xfrm>
          <a:prstGeom prst="rect">
            <a:avLst/>
          </a:prstGeom>
          <a:noFill/>
          <a:ln w="28575">
            <a:solidFill>
              <a:schemeClr val="hlink"/>
            </a:solidFill>
            <a:miter lim="800000"/>
            <a:headEnd/>
            <a:tailEnd/>
          </a:ln>
        </p:spPr>
        <p:txBody>
          <a:bodyPr wrap="none" anchor="ctr"/>
          <a:lstStyle/>
          <a:p>
            <a:endParaRPr lang="en-US"/>
          </a:p>
        </p:txBody>
      </p:sp>
      <p:sp>
        <p:nvSpPr>
          <p:cNvPr id="11268" name="Rectangle 26"/>
          <p:cNvSpPr>
            <a:spLocks noChangeArrowheads="1"/>
          </p:cNvSpPr>
          <p:nvPr/>
        </p:nvSpPr>
        <p:spPr bwMode="auto">
          <a:xfrm>
            <a:off x="5867400" y="2089150"/>
            <a:ext cx="2743200" cy="3778250"/>
          </a:xfrm>
          <a:prstGeom prst="rect">
            <a:avLst/>
          </a:prstGeom>
          <a:noFill/>
          <a:ln w="28575">
            <a:solidFill>
              <a:schemeClr val="hlink"/>
            </a:solidFill>
            <a:miter lim="800000"/>
            <a:headEnd/>
            <a:tailEnd/>
          </a:ln>
        </p:spPr>
        <p:txBody>
          <a:bodyPr wrap="none" anchor="ctr"/>
          <a:lstStyle/>
          <a:p>
            <a:endParaRPr lang="en-US"/>
          </a:p>
        </p:txBody>
      </p:sp>
      <p:sp>
        <p:nvSpPr>
          <p:cNvPr id="35842" name="Rectangle 2"/>
          <p:cNvSpPr>
            <a:spLocks noGrp="1" noChangeArrowheads="1"/>
          </p:cNvSpPr>
          <p:nvPr>
            <p:ph type="title"/>
          </p:nvPr>
        </p:nvSpPr>
        <p:spPr>
          <a:xfrm>
            <a:off x="457200" y="152400"/>
            <a:ext cx="8229600" cy="838200"/>
          </a:xfrm>
        </p:spPr>
        <p:txBody>
          <a:bodyPr/>
          <a:lstStyle/>
          <a:p>
            <a:pPr eaLnBrk="1" hangingPunct="1">
              <a:defRPr/>
            </a:pPr>
            <a:r>
              <a:rPr lang="en-US" smtClean="0"/>
              <a:t>Layer Model</a:t>
            </a:r>
          </a:p>
        </p:txBody>
      </p:sp>
      <p:sp>
        <p:nvSpPr>
          <p:cNvPr id="35843" name="Rectangle 3"/>
          <p:cNvSpPr>
            <a:spLocks noGrp="1" noChangeArrowheads="1"/>
          </p:cNvSpPr>
          <p:nvPr>
            <p:ph type="body" idx="1"/>
          </p:nvPr>
        </p:nvSpPr>
        <p:spPr>
          <a:xfrm>
            <a:off x="457200" y="1066800"/>
            <a:ext cx="8229600" cy="5105400"/>
          </a:xfrm>
        </p:spPr>
        <p:txBody>
          <a:bodyPr/>
          <a:lstStyle/>
          <a:p>
            <a:pPr eaLnBrk="1" hangingPunct="1">
              <a:defRPr/>
            </a:pPr>
            <a:r>
              <a:rPr lang="en-US" sz="2800" smtClean="0"/>
              <a:t>Layer </a:t>
            </a:r>
            <a:r>
              <a:rPr lang="en-US" sz="2800" i="1" smtClean="0">
                <a:latin typeface="Times New Roman" pitchFamily="18" charset="0"/>
                <a:cs typeface="Tahoma" pitchFamily="34" charset="0"/>
              </a:rPr>
              <a:t>N</a:t>
            </a:r>
            <a:r>
              <a:rPr lang="en-US" sz="2800" smtClean="0"/>
              <a:t> uses services provided by Layer </a:t>
            </a:r>
            <a:r>
              <a:rPr lang="en-US" sz="2800" i="1" smtClean="0">
                <a:latin typeface="Times New Roman" pitchFamily="18" charset="0"/>
              </a:rPr>
              <a:t>N</a:t>
            </a:r>
            <a:r>
              <a:rPr lang="en-US" sz="2800" smtClean="0"/>
              <a:t>-1</a:t>
            </a:r>
          </a:p>
        </p:txBody>
      </p:sp>
      <p:sp>
        <p:nvSpPr>
          <p:cNvPr id="11271" name="Rectangle 4"/>
          <p:cNvSpPr>
            <a:spLocks noChangeArrowheads="1"/>
          </p:cNvSpPr>
          <p:nvPr/>
        </p:nvSpPr>
        <p:spPr bwMode="auto">
          <a:xfrm>
            <a:off x="1017588" y="2470150"/>
            <a:ext cx="1981200" cy="457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a:t>
            </a:r>
          </a:p>
        </p:txBody>
      </p:sp>
      <p:sp>
        <p:nvSpPr>
          <p:cNvPr id="11272" name="Rectangle 13"/>
          <p:cNvSpPr>
            <a:spLocks noChangeArrowheads="1"/>
          </p:cNvSpPr>
          <p:nvPr/>
        </p:nvSpPr>
        <p:spPr bwMode="auto">
          <a:xfrm>
            <a:off x="6172200" y="2470150"/>
            <a:ext cx="1981200" cy="457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a:t>
            </a:r>
          </a:p>
        </p:txBody>
      </p:sp>
      <p:sp>
        <p:nvSpPr>
          <p:cNvPr id="35858" name="Text Box 18"/>
          <p:cNvSpPr txBox="1">
            <a:spLocks noChangeArrowheads="1"/>
          </p:cNvSpPr>
          <p:nvPr/>
        </p:nvSpPr>
        <p:spPr bwMode="auto">
          <a:xfrm>
            <a:off x="796925" y="2895600"/>
            <a:ext cx="982663" cy="641350"/>
          </a:xfrm>
          <a:prstGeom prst="rect">
            <a:avLst/>
          </a:prstGeom>
          <a:noFill/>
          <a:ln w="9525">
            <a:noFill/>
            <a:miter lim="800000"/>
            <a:headEnd/>
            <a:tailEnd/>
          </a:ln>
        </p:spPr>
        <p:txBody>
          <a:bodyPr wrap="none">
            <a:spAutoFit/>
          </a:bodyPr>
          <a:lstStyle/>
          <a:p>
            <a:pPr algn="r"/>
            <a:r>
              <a:rPr lang="en-US"/>
              <a:t>Using</a:t>
            </a:r>
            <a:br>
              <a:rPr lang="en-US"/>
            </a:br>
            <a:r>
              <a:rPr lang="en-US"/>
              <a:t>services</a:t>
            </a:r>
          </a:p>
        </p:txBody>
      </p:sp>
      <p:sp>
        <p:nvSpPr>
          <p:cNvPr id="35859" name="Text Box 19"/>
          <p:cNvSpPr txBox="1">
            <a:spLocks noChangeArrowheads="1"/>
          </p:cNvSpPr>
          <p:nvPr/>
        </p:nvSpPr>
        <p:spPr bwMode="auto">
          <a:xfrm>
            <a:off x="2438400" y="3168650"/>
            <a:ext cx="1116013" cy="641350"/>
          </a:xfrm>
          <a:prstGeom prst="rect">
            <a:avLst/>
          </a:prstGeom>
          <a:noFill/>
          <a:ln w="9525">
            <a:noFill/>
            <a:miter lim="800000"/>
            <a:headEnd/>
            <a:tailEnd/>
          </a:ln>
        </p:spPr>
        <p:txBody>
          <a:bodyPr wrap="none">
            <a:spAutoFit/>
          </a:bodyPr>
          <a:lstStyle/>
          <a:p>
            <a:r>
              <a:rPr lang="en-US"/>
              <a:t>Providing</a:t>
            </a:r>
            <a:br>
              <a:rPr lang="en-US"/>
            </a:br>
            <a:r>
              <a:rPr lang="en-US"/>
              <a:t>services</a:t>
            </a:r>
          </a:p>
        </p:txBody>
      </p:sp>
      <p:sp>
        <p:nvSpPr>
          <p:cNvPr id="35863" name="AutoShape 23"/>
          <p:cNvSpPr>
            <a:spLocks noChangeArrowheads="1"/>
          </p:cNvSpPr>
          <p:nvPr/>
        </p:nvSpPr>
        <p:spPr bwMode="auto">
          <a:xfrm>
            <a:off x="3124200" y="2470150"/>
            <a:ext cx="3048000" cy="228600"/>
          </a:xfrm>
          <a:custGeom>
            <a:avLst/>
            <a:gdLst>
              <a:gd name="T0" fmla="*/ 369632943 w 21600"/>
              <a:gd name="T1" fmla="*/ 0 h 21600"/>
              <a:gd name="T2" fmla="*/ 0 w 21600"/>
              <a:gd name="T3" fmla="*/ 1209675 h 21600"/>
              <a:gd name="T4" fmla="*/ 369632943 w 21600"/>
              <a:gd name="T5" fmla="*/ 2419350 h 21600"/>
              <a:gd name="T6" fmla="*/ 430106652 w 21600"/>
              <a:gd name="T7" fmla="*/ 1209675 h 21600"/>
              <a:gd name="T8" fmla="*/ 17694720 60000 65536"/>
              <a:gd name="T9" fmla="*/ 11796480 60000 65536"/>
              <a:gd name="T10" fmla="*/ 5898240 60000 65536"/>
              <a:gd name="T11" fmla="*/ 0 60000 65536"/>
              <a:gd name="T12" fmla="*/ 3375 w 21600"/>
              <a:gd name="T13" fmla="*/ 5400 h 21600"/>
              <a:gd name="T14" fmla="*/ 20082 w 21600"/>
              <a:gd name="T15" fmla="*/ 16200 h 21600"/>
            </a:gdLst>
            <a:ahLst/>
            <a:cxnLst>
              <a:cxn ang="T8">
                <a:pos x="T0" y="T1"/>
              </a:cxn>
              <a:cxn ang="T9">
                <a:pos x="T2" y="T3"/>
              </a:cxn>
              <a:cxn ang="T10">
                <a:pos x="T4" y="T5"/>
              </a:cxn>
              <a:cxn ang="T11">
                <a:pos x="T6" y="T7"/>
              </a:cxn>
            </a:cxnLst>
            <a:rect l="T12" t="T13" r="T14" b="T15"/>
            <a:pathLst>
              <a:path w="21600" h="21600">
                <a:moveTo>
                  <a:pt x="18563" y="0"/>
                </a:moveTo>
                <a:lnTo>
                  <a:pt x="18563" y="5400"/>
                </a:lnTo>
                <a:lnTo>
                  <a:pt x="3375" y="5400"/>
                </a:lnTo>
                <a:lnTo>
                  <a:pt x="3375" y="16200"/>
                </a:lnTo>
                <a:lnTo>
                  <a:pt x="18563" y="16200"/>
                </a:lnTo>
                <a:lnTo>
                  <a:pt x="18563"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folHlink"/>
          </a:solidFill>
          <a:ln w="9525">
            <a:solidFill>
              <a:schemeClr val="tx1"/>
            </a:solidFill>
            <a:miter lim="800000"/>
            <a:headEnd/>
            <a:tailEnd/>
          </a:ln>
        </p:spPr>
        <p:txBody>
          <a:bodyPr wrap="none" anchor="ctr"/>
          <a:lstStyle/>
          <a:p>
            <a:endParaRPr lang="en-US"/>
          </a:p>
        </p:txBody>
      </p:sp>
      <p:sp>
        <p:nvSpPr>
          <p:cNvPr id="35867" name="Text Box 27"/>
          <p:cNvSpPr txBox="1">
            <a:spLocks noChangeArrowheads="1"/>
          </p:cNvSpPr>
          <p:nvPr/>
        </p:nvSpPr>
        <p:spPr bwMode="auto">
          <a:xfrm>
            <a:off x="3627438" y="1905000"/>
            <a:ext cx="2230437" cy="641350"/>
          </a:xfrm>
          <a:prstGeom prst="rect">
            <a:avLst/>
          </a:prstGeom>
          <a:noFill/>
          <a:ln w="9525">
            <a:noFill/>
            <a:miter lim="800000"/>
            <a:headEnd/>
            <a:tailEnd/>
          </a:ln>
        </p:spPr>
        <p:txBody>
          <a:bodyPr wrap="none">
            <a:spAutoFit/>
          </a:bodyPr>
          <a:lstStyle/>
          <a:p>
            <a:pPr algn="ctr"/>
            <a:r>
              <a:rPr lang="en-US"/>
              <a:t>Logical</a:t>
            </a:r>
            <a:br>
              <a:rPr lang="en-US"/>
            </a:br>
            <a:r>
              <a:rPr lang="en-US"/>
              <a:t>communication path</a:t>
            </a:r>
          </a:p>
        </p:txBody>
      </p:sp>
      <p:sp>
        <p:nvSpPr>
          <p:cNvPr id="35870" name="Text Box 30"/>
          <p:cNvSpPr txBox="1">
            <a:spLocks noChangeArrowheads="1"/>
          </p:cNvSpPr>
          <p:nvPr/>
        </p:nvSpPr>
        <p:spPr bwMode="auto">
          <a:xfrm>
            <a:off x="1600200" y="1752600"/>
            <a:ext cx="968375" cy="366713"/>
          </a:xfrm>
          <a:prstGeom prst="rect">
            <a:avLst/>
          </a:prstGeom>
          <a:noFill/>
          <a:ln w="9525">
            <a:noFill/>
            <a:miter lim="800000"/>
            <a:headEnd/>
            <a:tailEnd/>
          </a:ln>
          <a:effectLst/>
        </p:spPr>
        <p:txBody>
          <a:bodyPr wrap="none">
            <a:spAutoFit/>
          </a:bodyPr>
          <a:lstStyle/>
          <a:p>
            <a:pPr>
              <a:defRPr/>
            </a:pPr>
            <a:r>
              <a:rPr lang="en-US">
                <a:solidFill>
                  <a:schemeClr val="hlink"/>
                </a:solidFill>
                <a:effectLst>
                  <a:outerShdw blurRad="38100" dist="38100" dir="2700000" algn="tl">
                    <a:srgbClr val="000000"/>
                  </a:outerShdw>
                </a:effectLst>
              </a:rPr>
              <a:t>HOST </a:t>
            </a:r>
            <a:r>
              <a:rPr lang="en-US" i="1">
                <a:solidFill>
                  <a:schemeClr val="hlink"/>
                </a:solidFill>
                <a:effectLst>
                  <a:outerShdw blurRad="38100" dist="38100" dir="2700000" algn="tl">
                    <a:srgbClr val="000000"/>
                  </a:outerShdw>
                </a:effectLst>
              </a:rPr>
              <a:t>A</a:t>
            </a:r>
          </a:p>
        </p:txBody>
      </p:sp>
      <p:sp>
        <p:nvSpPr>
          <p:cNvPr id="35871" name="Text Box 31"/>
          <p:cNvSpPr txBox="1">
            <a:spLocks noChangeArrowheads="1"/>
          </p:cNvSpPr>
          <p:nvPr/>
        </p:nvSpPr>
        <p:spPr bwMode="auto">
          <a:xfrm>
            <a:off x="6781800" y="1752600"/>
            <a:ext cx="968375" cy="366713"/>
          </a:xfrm>
          <a:prstGeom prst="rect">
            <a:avLst/>
          </a:prstGeom>
          <a:noFill/>
          <a:ln w="9525">
            <a:noFill/>
            <a:miter lim="800000"/>
            <a:headEnd/>
            <a:tailEnd/>
          </a:ln>
          <a:effectLst/>
        </p:spPr>
        <p:txBody>
          <a:bodyPr wrap="none">
            <a:spAutoFit/>
          </a:bodyPr>
          <a:lstStyle/>
          <a:p>
            <a:pPr>
              <a:defRPr/>
            </a:pPr>
            <a:r>
              <a:rPr lang="en-US">
                <a:solidFill>
                  <a:schemeClr val="hlink"/>
                </a:solidFill>
                <a:effectLst>
                  <a:outerShdw blurRad="38100" dist="38100" dir="2700000" algn="tl">
                    <a:srgbClr val="000000"/>
                  </a:outerShdw>
                </a:effectLst>
              </a:rPr>
              <a:t>HOST </a:t>
            </a:r>
            <a:r>
              <a:rPr lang="en-US" i="1">
                <a:solidFill>
                  <a:schemeClr val="hlink"/>
                </a:solidFill>
                <a:effectLst>
                  <a:outerShdw blurRad="38100" dist="38100" dir="2700000" algn="tl">
                    <a:srgbClr val="000000"/>
                  </a:outerShdw>
                </a:effectLst>
              </a:rPr>
              <a:t>B</a:t>
            </a:r>
          </a:p>
        </p:txBody>
      </p:sp>
      <p:sp>
        <p:nvSpPr>
          <p:cNvPr id="35872" name="Rectangle 32"/>
          <p:cNvSpPr>
            <a:spLocks noChangeArrowheads="1"/>
          </p:cNvSpPr>
          <p:nvPr/>
        </p:nvSpPr>
        <p:spPr bwMode="auto">
          <a:xfrm>
            <a:off x="1066800" y="5105400"/>
            <a:ext cx="1981200" cy="457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N-2</a:t>
            </a:r>
          </a:p>
        </p:txBody>
      </p:sp>
      <p:sp>
        <p:nvSpPr>
          <p:cNvPr id="35873" name="Rectangle 33"/>
          <p:cNvSpPr>
            <a:spLocks noChangeArrowheads="1"/>
          </p:cNvSpPr>
          <p:nvPr/>
        </p:nvSpPr>
        <p:spPr bwMode="auto">
          <a:xfrm>
            <a:off x="6221413" y="5105400"/>
            <a:ext cx="1981200" cy="457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N-2</a:t>
            </a:r>
          </a:p>
        </p:txBody>
      </p:sp>
      <p:sp>
        <p:nvSpPr>
          <p:cNvPr id="35876" name="AutoShape 36"/>
          <p:cNvSpPr>
            <a:spLocks noChangeArrowheads="1"/>
          </p:cNvSpPr>
          <p:nvPr/>
        </p:nvSpPr>
        <p:spPr bwMode="auto">
          <a:xfrm flipV="1">
            <a:off x="6705600" y="4572000"/>
            <a:ext cx="457200" cy="45720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5877" name="AutoShape 37"/>
          <p:cNvSpPr>
            <a:spLocks noChangeArrowheads="1"/>
          </p:cNvSpPr>
          <p:nvPr/>
        </p:nvSpPr>
        <p:spPr bwMode="auto">
          <a:xfrm>
            <a:off x="7239000" y="4572000"/>
            <a:ext cx="457200" cy="45720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5849" name="Rectangle 9"/>
          <p:cNvSpPr>
            <a:spLocks noChangeArrowheads="1"/>
          </p:cNvSpPr>
          <p:nvPr/>
        </p:nvSpPr>
        <p:spPr bwMode="auto">
          <a:xfrm>
            <a:off x="1017588" y="4146550"/>
            <a:ext cx="1981200" cy="42545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N-1</a:t>
            </a:r>
          </a:p>
        </p:txBody>
      </p:sp>
      <p:sp>
        <p:nvSpPr>
          <p:cNvPr id="35855" name="Rectangle 15"/>
          <p:cNvSpPr>
            <a:spLocks noChangeArrowheads="1"/>
          </p:cNvSpPr>
          <p:nvPr/>
        </p:nvSpPr>
        <p:spPr bwMode="auto">
          <a:xfrm>
            <a:off x="6172200" y="4146550"/>
            <a:ext cx="1981200" cy="42545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2000"/>
              <a:t>Layer </a:t>
            </a:r>
            <a:r>
              <a:rPr lang="en-US" sz="2000" i="1">
                <a:latin typeface="Times New Roman" pitchFamily="18" charset="0"/>
              </a:rPr>
              <a:t>N-1</a:t>
            </a:r>
          </a:p>
        </p:txBody>
      </p:sp>
      <p:sp>
        <p:nvSpPr>
          <p:cNvPr id="35860" name="AutoShape 20"/>
          <p:cNvSpPr>
            <a:spLocks noChangeArrowheads="1"/>
          </p:cNvSpPr>
          <p:nvPr/>
        </p:nvSpPr>
        <p:spPr bwMode="auto">
          <a:xfrm flipV="1">
            <a:off x="1627188" y="2927350"/>
            <a:ext cx="457200" cy="1111250"/>
          </a:xfrm>
          <a:prstGeom prst="upArrow">
            <a:avLst>
              <a:gd name="adj1" fmla="val 50000"/>
              <a:gd name="adj2" fmla="val 60764"/>
            </a:avLst>
          </a:prstGeom>
          <a:solidFill>
            <a:schemeClr val="accent1"/>
          </a:solidFill>
          <a:ln w="9525">
            <a:solidFill>
              <a:schemeClr val="tx1"/>
            </a:solidFill>
            <a:miter lim="800000"/>
            <a:headEnd/>
            <a:tailEnd/>
          </a:ln>
        </p:spPr>
        <p:txBody>
          <a:bodyPr wrap="none" anchor="ctr"/>
          <a:lstStyle/>
          <a:p>
            <a:endParaRPr lang="en-US"/>
          </a:p>
        </p:txBody>
      </p:sp>
      <p:sp>
        <p:nvSpPr>
          <p:cNvPr id="35861" name="AutoShape 21"/>
          <p:cNvSpPr>
            <a:spLocks noChangeArrowheads="1"/>
          </p:cNvSpPr>
          <p:nvPr/>
        </p:nvSpPr>
        <p:spPr bwMode="auto">
          <a:xfrm>
            <a:off x="2160588" y="2927350"/>
            <a:ext cx="457200" cy="1111250"/>
          </a:xfrm>
          <a:prstGeom prst="upArrow">
            <a:avLst>
              <a:gd name="adj1" fmla="val 50000"/>
              <a:gd name="adj2" fmla="val 60764"/>
            </a:avLst>
          </a:prstGeom>
          <a:solidFill>
            <a:schemeClr val="accent1"/>
          </a:solidFill>
          <a:ln w="9525">
            <a:solidFill>
              <a:schemeClr val="tx1"/>
            </a:solidFill>
            <a:miter lim="800000"/>
            <a:headEnd/>
            <a:tailEnd/>
          </a:ln>
        </p:spPr>
        <p:txBody>
          <a:bodyPr wrap="none" anchor="ctr"/>
          <a:lstStyle/>
          <a:p>
            <a:endParaRPr lang="en-US"/>
          </a:p>
        </p:txBody>
      </p:sp>
      <p:sp>
        <p:nvSpPr>
          <p:cNvPr id="35868" name="AutoShape 28"/>
          <p:cNvSpPr>
            <a:spLocks noChangeArrowheads="1"/>
          </p:cNvSpPr>
          <p:nvPr/>
        </p:nvSpPr>
        <p:spPr bwMode="auto">
          <a:xfrm flipV="1">
            <a:off x="6705600" y="2927350"/>
            <a:ext cx="457200" cy="1111250"/>
          </a:xfrm>
          <a:prstGeom prst="upArrow">
            <a:avLst>
              <a:gd name="adj1" fmla="val 50000"/>
              <a:gd name="adj2" fmla="val 60764"/>
            </a:avLst>
          </a:prstGeom>
          <a:solidFill>
            <a:schemeClr val="accent1"/>
          </a:solidFill>
          <a:ln w="9525">
            <a:solidFill>
              <a:schemeClr val="tx1"/>
            </a:solidFill>
            <a:miter lim="800000"/>
            <a:headEnd/>
            <a:tailEnd/>
          </a:ln>
        </p:spPr>
        <p:txBody>
          <a:bodyPr wrap="none" anchor="ctr"/>
          <a:lstStyle/>
          <a:p>
            <a:endParaRPr lang="en-US"/>
          </a:p>
        </p:txBody>
      </p:sp>
      <p:sp>
        <p:nvSpPr>
          <p:cNvPr id="35869" name="AutoShape 29"/>
          <p:cNvSpPr>
            <a:spLocks noChangeArrowheads="1"/>
          </p:cNvSpPr>
          <p:nvPr/>
        </p:nvSpPr>
        <p:spPr bwMode="auto">
          <a:xfrm>
            <a:off x="7239000" y="2927350"/>
            <a:ext cx="457200" cy="1111250"/>
          </a:xfrm>
          <a:prstGeom prst="upArrow">
            <a:avLst>
              <a:gd name="adj1" fmla="val 50000"/>
              <a:gd name="adj2" fmla="val 60764"/>
            </a:avLst>
          </a:prstGeom>
          <a:solidFill>
            <a:schemeClr val="accent1"/>
          </a:solidFill>
          <a:ln w="9525">
            <a:solidFill>
              <a:schemeClr val="tx1"/>
            </a:solidFill>
            <a:miter lim="800000"/>
            <a:headEnd/>
            <a:tailEnd/>
          </a:ln>
        </p:spPr>
        <p:txBody>
          <a:bodyPr wrap="none" anchor="ctr"/>
          <a:lstStyle/>
          <a:p>
            <a:endParaRPr lang="en-US"/>
          </a:p>
        </p:txBody>
      </p:sp>
      <p:sp>
        <p:nvSpPr>
          <p:cNvPr id="35879" name="AutoShape 39"/>
          <p:cNvSpPr>
            <a:spLocks noChangeArrowheads="1"/>
          </p:cNvSpPr>
          <p:nvPr/>
        </p:nvSpPr>
        <p:spPr bwMode="auto">
          <a:xfrm flipV="1">
            <a:off x="1600200" y="4572000"/>
            <a:ext cx="457200" cy="45720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5880" name="AutoShape 40"/>
          <p:cNvSpPr>
            <a:spLocks noChangeArrowheads="1"/>
          </p:cNvSpPr>
          <p:nvPr/>
        </p:nvSpPr>
        <p:spPr bwMode="auto">
          <a:xfrm>
            <a:off x="2133600" y="4572000"/>
            <a:ext cx="457200" cy="45720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5882" name="AutoShape 42"/>
          <p:cNvSpPr>
            <a:spLocks noChangeArrowheads="1"/>
          </p:cNvSpPr>
          <p:nvPr/>
        </p:nvSpPr>
        <p:spPr bwMode="auto">
          <a:xfrm>
            <a:off x="609600" y="3962400"/>
            <a:ext cx="8153400" cy="2133600"/>
          </a:xfrm>
          <a:prstGeom prst="roundRect">
            <a:avLst>
              <a:gd name="adj" fmla="val 16667"/>
            </a:avLst>
          </a:prstGeom>
          <a:solidFill>
            <a:schemeClr val="tx1">
              <a:alpha val="25098"/>
            </a:schemeClr>
          </a:solidFill>
          <a:ln w="38100">
            <a:solidFill>
              <a:schemeClr val="tx1"/>
            </a:solidFill>
            <a:prstDash val="sysDot"/>
            <a:round/>
            <a:headEnd/>
            <a:tailEnd/>
          </a:ln>
        </p:spPr>
        <p:txBody>
          <a:bodyPr wrap="none" anchor="ctr"/>
          <a:lstStyle/>
          <a:p>
            <a:endParaRPr lang="en-US"/>
          </a:p>
        </p:txBody>
      </p:sp>
      <p:sp>
        <p:nvSpPr>
          <p:cNvPr id="35883" name="Text Box 43"/>
          <p:cNvSpPr txBox="1">
            <a:spLocks noChangeArrowheads="1"/>
          </p:cNvSpPr>
          <p:nvPr/>
        </p:nvSpPr>
        <p:spPr bwMode="auto">
          <a:xfrm>
            <a:off x="3062288" y="6096000"/>
            <a:ext cx="3262312" cy="366713"/>
          </a:xfrm>
          <a:prstGeom prst="rect">
            <a:avLst/>
          </a:prstGeom>
          <a:noFill/>
          <a:ln w="9525">
            <a:noFill/>
            <a:miter lim="800000"/>
            <a:headEnd/>
            <a:tailEnd/>
          </a:ln>
        </p:spPr>
        <p:txBody>
          <a:bodyPr wrap="none">
            <a:spAutoFit/>
          </a:bodyPr>
          <a:lstStyle/>
          <a:p>
            <a:r>
              <a:rPr lang="en-US"/>
              <a:t>Virtual Communication System</a:t>
            </a:r>
          </a:p>
        </p:txBody>
      </p:sp>
      <p:sp>
        <p:nvSpPr>
          <p:cNvPr id="35884" name="Text Box 44"/>
          <p:cNvSpPr txBox="1">
            <a:spLocks noChangeArrowheads="1"/>
          </p:cNvSpPr>
          <p:nvPr/>
        </p:nvSpPr>
        <p:spPr bwMode="auto">
          <a:xfrm>
            <a:off x="3775075" y="2668588"/>
            <a:ext cx="1846263" cy="366712"/>
          </a:xfrm>
          <a:prstGeom prst="rect">
            <a:avLst/>
          </a:prstGeom>
          <a:noFill/>
          <a:ln w="9525">
            <a:noFill/>
            <a:miter lim="800000"/>
            <a:headEnd/>
            <a:tailEnd/>
          </a:ln>
        </p:spPr>
        <p:txBody>
          <a:bodyPr wrap="none">
            <a:spAutoFit/>
          </a:bodyPr>
          <a:lstStyle/>
          <a:p>
            <a:pPr algn="ctr"/>
            <a:r>
              <a:rPr lang="en-US"/>
              <a:t>Layer </a:t>
            </a:r>
            <a:r>
              <a:rPr lang="en-US" i="1">
                <a:latin typeface="Times New Roman" pitchFamily="18" charset="0"/>
              </a:rPr>
              <a:t>N</a:t>
            </a:r>
            <a:r>
              <a:rPr lang="en-US"/>
              <a:t> protocol</a:t>
            </a:r>
          </a:p>
        </p:txBody>
      </p:sp>
    </p:spTree>
    <p:extLst>
      <p:ext uri="{BB962C8B-B14F-4D97-AF65-F5344CB8AC3E}">
        <p14:creationId xmlns:p14="http://schemas.microsoft.com/office/powerpoint/2010/main" val="927429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67"/>
                                        </p:tgtEl>
                                        <p:attrNameLst>
                                          <p:attrName>style.visibility</p:attrName>
                                        </p:attrNameLst>
                                      </p:cBhvr>
                                      <p:to>
                                        <p:strVal val="visible"/>
                                      </p:to>
                                    </p:set>
                                    <p:animEffect transition="in" filter="wipe(left)">
                                      <p:cBhvr>
                                        <p:cTn id="7" dur="500"/>
                                        <p:tgtEl>
                                          <p:spTgt spid="3586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863"/>
                                        </p:tgtEl>
                                        <p:attrNameLst>
                                          <p:attrName>style.visibility</p:attrName>
                                        </p:attrNameLst>
                                      </p:cBhvr>
                                      <p:to>
                                        <p:strVal val="visible"/>
                                      </p:to>
                                    </p:set>
                                    <p:animEffect transition="in" filter="wipe(left)">
                                      <p:cBhvr>
                                        <p:cTn id="10" dur="500"/>
                                        <p:tgtEl>
                                          <p:spTgt spid="3586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5884"/>
                                        </p:tgtEl>
                                        <p:attrNameLst>
                                          <p:attrName>style.visibility</p:attrName>
                                        </p:attrNameLst>
                                      </p:cBhvr>
                                      <p:to>
                                        <p:strVal val="visible"/>
                                      </p:to>
                                    </p:set>
                                    <p:animEffect transition="in" filter="wipe(left)">
                                      <p:cBhvr>
                                        <p:cTn id="13" dur="500"/>
                                        <p:tgtEl>
                                          <p:spTgt spid="3588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5849"/>
                                        </p:tgtEl>
                                        <p:attrNameLst>
                                          <p:attrName>style.visibility</p:attrName>
                                        </p:attrNameLst>
                                      </p:cBhvr>
                                      <p:to>
                                        <p:strVal val="visible"/>
                                      </p:to>
                                    </p:set>
                                    <p:animEffect transition="in" filter="dissolve">
                                      <p:cBhvr>
                                        <p:cTn id="18" dur="500"/>
                                        <p:tgtEl>
                                          <p:spTgt spid="3584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5855"/>
                                        </p:tgtEl>
                                        <p:attrNameLst>
                                          <p:attrName>style.visibility</p:attrName>
                                        </p:attrNameLst>
                                      </p:cBhvr>
                                      <p:to>
                                        <p:strVal val="visible"/>
                                      </p:to>
                                    </p:set>
                                    <p:animEffect transition="in" filter="dissolve">
                                      <p:cBhvr>
                                        <p:cTn id="21" dur="500"/>
                                        <p:tgtEl>
                                          <p:spTgt spid="35855"/>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358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8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8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8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8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8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5882"/>
                                        </p:tgtEl>
                                        <p:attrNameLst>
                                          <p:attrName>style.visibility</p:attrName>
                                        </p:attrNameLst>
                                      </p:cBhvr>
                                      <p:to>
                                        <p:strVal val="visible"/>
                                      </p:to>
                                    </p:set>
                                    <p:animEffect transition="in" filter="dissolve">
                                      <p:cBhvr>
                                        <p:cTn id="53" dur="500"/>
                                        <p:tgtEl>
                                          <p:spTgt spid="3588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5883"/>
                                        </p:tgtEl>
                                        <p:attrNameLst>
                                          <p:attrName>style.visibility</p:attrName>
                                        </p:attrNameLst>
                                      </p:cBhvr>
                                      <p:to>
                                        <p:strVal val="visible"/>
                                      </p:to>
                                    </p:set>
                                    <p:animEffect transition="in" filter="dissolve">
                                      <p:cBhvr>
                                        <p:cTn id="56" dur="500"/>
                                        <p:tgtEl>
                                          <p:spTgt spid="35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8" grpId="0"/>
      <p:bldP spid="35859" grpId="0"/>
      <p:bldP spid="35863" grpId="0" animBg="1"/>
      <p:bldP spid="35867" grpId="0"/>
      <p:bldP spid="35872" grpId="0" animBg="1"/>
      <p:bldP spid="35873" grpId="0" animBg="1"/>
      <p:bldP spid="35876" grpId="0" animBg="1"/>
      <p:bldP spid="35877" grpId="0" animBg="1"/>
      <p:bldP spid="35849" grpId="0" animBg="1"/>
      <p:bldP spid="35855" grpId="0" animBg="1"/>
      <p:bldP spid="35860" grpId="0" animBg="1"/>
      <p:bldP spid="35861" grpId="0" animBg="1"/>
      <p:bldP spid="35868" grpId="0" animBg="1"/>
      <p:bldP spid="35869" grpId="0" animBg="1"/>
      <p:bldP spid="35879" grpId="0" animBg="1"/>
      <p:bldP spid="35880" grpId="0" animBg="1"/>
      <p:bldP spid="35882" grpId="0" animBg="1"/>
      <p:bldP spid="35883" grpId="0"/>
      <p:bldP spid="35884" grpId="0"/>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844F3E4-7062-4311-A26D-F79BD4580BAB}" type="slidenum">
              <a:rPr lang="en-US"/>
              <a:pPr>
                <a:defRPr/>
              </a:pPr>
              <a:t>95</a:t>
            </a:fld>
            <a:endParaRPr lang="en-US"/>
          </a:p>
        </p:txBody>
      </p:sp>
      <p:sp>
        <p:nvSpPr>
          <p:cNvPr id="34818" name="Rectangle 2"/>
          <p:cNvSpPr>
            <a:spLocks noGrp="1" noChangeArrowheads="1"/>
          </p:cNvSpPr>
          <p:nvPr>
            <p:ph type="title"/>
          </p:nvPr>
        </p:nvSpPr>
        <p:spPr/>
        <p:txBody>
          <a:bodyPr/>
          <a:lstStyle/>
          <a:p>
            <a:pPr eaLnBrk="1" hangingPunct="1">
              <a:defRPr/>
            </a:pPr>
            <a:r>
              <a:rPr lang="en-US" smtClean="0"/>
              <a:t>Why Layers?</a:t>
            </a:r>
          </a:p>
        </p:txBody>
      </p:sp>
      <p:sp>
        <p:nvSpPr>
          <p:cNvPr id="34819" name="Rectangle 3"/>
          <p:cNvSpPr>
            <a:spLocks noGrp="1" noChangeArrowheads="1"/>
          </p:cNvSpPr>
          <p:nvPr>
            <p:ph type="body" idx="1"/>
          </p:nvPr>
        </p:nvSpPr>
        <p:spPr/>
        <p:txBody>
          <a:bodyPr/>
          <a:lstStyle/>
          <a:p>
            <a:pPr eaLnBrk="1" hangingPunct="1">
              <a:defRPr/>
            </a:pPr>
            <a:r>
              <a:rPr lang="en-US" sz="2800" smtClean="0"/>
              <a:t>Guidelines for protocol developments</a:t>
            </a:r>
          </a:p>
          <a:p>
            <a:pPr lvl="1" eaLnBrk="1" hangingPunct="1">
              <a:defRPr/>
            </a:pPr>
            <a:r>
              <a:rPr lang="en-US" sz="2400" smtClean="0"/>
              <a:t>Reference model</a:t>
            </a:r>
          </a:p>
          <a:p>
            <a:pPr eaLnBrk="1" hangingPunct="1">
              <a:defRPr/>
            </a:pPr>
            <a:r>
              <a:rPr lang="en-US" sz="2800" smtClean="0"/>
              <a:t>Modularity</a:t>
            </a:r>
          </a:p>
          <a:p>
            <a:pPr lvl="1" eaLnBrk="1" hangingPunct="1">
              <a:defRPr/>
            </a:pPr>
            <a:r>
              <a:rPr lang="en-US" sz="2400" smtClean="0"/>
              <a:t>Eases maintenance and updating of systems</a:t>
            </a:r>
          </a:p>
          <a:p>
            <a:pPr lvl="1" eaLnBrk="1" hangingPunct="1">
              <a:defRPr/>
            </a:pPr>
            <a:r>
              <a:rPr lang="en-US" sz="2400" smtClean="0"/>
              <a:t>A change in one layer is transparent to the rest</a:t>
            </a:r>
          </a:p>
          <a:p>
            <a:pPr eaLnBrk="1" hangingPunct="1">
              <a:defRPr/>
            </a:pPr>
            <a:endParaRPr lang="en-US" sz="2800" smtClean="0"/>
          </a:p>
          <a:p>
            <a:pPr eaLnBrk="1" hangingPunct="1">
              <a:defRPr/>
            </a:pPr>
            <a:endParaRPr lang="en-US" sz="2800" smtClean="0"/>
          </a:p>
          <a:p>
            <a:pPr eaLnBrk="1" hangingPunct="1">
              <a:defRPr/>
            </a:pPr>
            <a:r>
              <a:rPr lang="en-US" sz="2800" smtClean="0"/>
              <a:t>Is layering always the best thing to do?</a:t>
            </a:r>
          </a:p>
          <a:p>
            <a:pPr lvl="1" eaLnBrk="1" hangingPunct="1">
              <a:defRPr/>
            </a:pPr>
            <a:r>
              <a:rPr lang="en-US" sz="2400" smtClean="0"/>
              <a:t>Maybe not </a:t>
            </a:r>
            <a:r>
              <a:rPr lang="en-US" sz="2400" smtClean="0">
                <a:sym typeface="Wingdings" pitchFamily="2" charset="2"/>
              </a:rPr>
              <a:t> </a:t>
            </a:r>
            <a:r>
              <a:rPr lang="en-US" sz="2400" smtClean="0"/>
              <a:t>cross-layer optimization</a:t>
            </a:r>
          </a:p>
        </p:txBody>
      </p:sp>
    </p:spTree>
    <p:extLst>
      <p:ext uri="{BB962C8B-B14F-4D97-AF65-F5344CB8AC3E}">
        <p14:creationId xmlns:p14="http://schemas.microsoft.com/office/powerpoint/2010/main" val="1366182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wipe(left)">
                                      <p:cBhvr>
                                        <p:cTn id="17" dur="5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wipe(left)">
                                      <p:cBhvr>
                                        <p:cTn id="22" dur="500"/>
                                        <p:tgtEl>
                                          <p:spTgt spid="34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wipe(left)">
                                      <p:cBhvr>
                                        <p:cTn id="27" dur="500"/>
                                        <p:tgtEl>
                                          <p:spTgt spid="348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19">
                                            <p:txEl>
                                              <p:pRg st="7" end="7"/>
                                            </p:txEl>
                                          </p:spTgt>
                                        </p:tgtEl>
                                        <p:attrNameLst>
                                          <p:attrName>style.visibility</p:attrName>
                                        </p:attrNameLst>
                                      </p:cBhvr>
                                      <p:to>
                                        <p:strVal val="visible"/>
                                      </p:to>
                                    </p:set>
                                    <p:animEffect transition="in" filter="wipe(left)">
                                      <p:cBhvr>
                                        <p:cTn id="32" dur="500"/>
                                        <p:tgtEl>
                                          <p:spTgt spid="3481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19">
                                            <p:txEl>
                                              <p:pRg st="8" end="8"/>
                                            </p:txEl>
                                          </p:spTgt>
                                        </p:tgtEl>
                                        <p:attrNameLst>
                                          <p:attrName>style.visibility</p:attrName>
                                        </p:attrNameLst>
                                      </p:cBhvr>
                                      <p:to>
                                        <p:strVal val="visible"/>
                                      </p:to>
                                    </p:set>
                                    <p:animEffect transition="in" filter="wipe(left)">
                                      <p:cBhvr>
                                        <p:cTn id="37" dur="500"/>
                                        <p:tgtEl>
                                          <p:spTgt spid="348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pPr>
              <a:defRPr/>
            </a:pPr>
            <a:fld id="{D6998243-7BC5-4482-BDED-92DA603B2BEB}" type="slidenum">
              <a:rPr lang="en-US"/>
              <a:pPr>
                <a:defRPr/>
              </a:pPr>
              <a:t>96</a:t>
            </a:fld>
            <a:endParaRPr lang="en-US"/>
          </a:p>
        </p:txBody>
      </p:sp>
      <p:sp>
        <p:nvSpPr>
          <p:cNvPr id="24578" name="Rectangle 2"/>
          <p:cNvSpPr>
            <a:spLocks noGrp="1" noChangeArrowheads="1"/>
          </p:cNvSpPr>
          <p:nvPr>
            <p:ph type="title"/>
          </p:nvPr>
        </p:nvSpPr>
        <p:spPr/>
        <p:txBody>
          <a:bodyPr/>
          <a:lstStyle/>
          <a:p>
            <a:pPr eaLnBrk="1" hangingPunct="1">
              <a:defRPr/>
            </a:pPr>
            <a:r>
              <a:rPr lang="en-US" smtClean="0"/>
              <a:t>Internet Layer Model</a:t>
            </a:r>
          </a:p>
        </p:txBody>
      </p:sp>
      <p:sp>
        <p:nvSpPr>
          <p:cNvPr id="24579" name="Rectangle 3"/>
          <p:cNvSpPr>
            <a:spLocks noGrp="1" noChangeArrowheads="1"/>
          </p:cNvSpPr>
          <p:nvPr>
            <p:ph type="body" idx="1"/>
          </p:nvPr>
        </p:nvSpPr>
        <p:spPr/>
        <p:txBody>
          <a:bodyPr/>
          <a:lstStyle/>
          <a:p>
            <a:pPr eaLnBrk="1" hangingPunct="1">
              <a:defRPr/>
            </a:pPr>
            <a:r>
              <a:rPr lang="en-US" smtClean="0"/>
              <a:t>The Internet Protocol Stack</a:t>
            </a:r>
          </a:p>
        </p:txBody>
      </p:sp>
      <p:graphicFrame>
        <p:nvGraphicFramePr>
          <p:cNvPr id="24601" name="Group 25"/>
          <p:cNvGraphicFramePr>
            <a:graphicFrameLocks noGrp="1"/>
          </p:cNvGraphicFramePr>
          <p:nvPr>
            <p:ph sz="half" idx="4294967295"/>
          </p:nvPr>
        </p:nvGraphicFramePr>
        <p:xfrm>
          <a:off x="2438400" y="2514600"/>
          <a:ext cx="4038600" cy="3124201"/>
        </p:xfrm>
        <a:graphic>
          <a:graphicData uri="http://schemas.openxmlformats.org/drawingml/2006/table">
            <a:tbl>
              <a:tblPr/>
              <a:tblGrid>
                <a:gridCol w="4038600"/>
              </a:tblGrid>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Application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23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Transport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Network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23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Data Link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3366"/>
                            </a:outerShdw>
                          </a:effectLst>
                          <a:latin typeface="Tahoma" pitchFamily="34" charset="0"/>
                          <a:cs typeface="Arial" charset="0"/>
                        </a:rPr>
                        <a:t>Physical Layer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80808"/>
                    </a:solidFill>
                  </a:tcPr>
                </a:tc>
              </a:tr>
            </a:tbl>
          </a:graphicData>
        </a:graphic>
      </p:graphicFrame>
      <p:sp>
        <p:nvSpPr>
          <p:cNvPr id="13331" name="Oval 26"/>
          <p:cNvSpPr>
            <a:spLocks noChangeArrowheads="1"/>
          </p:cNvSpPr>
          <p:nvPr/>
        </p:nvSpPr>
        <p:spPr bwMode="auto">
          <a:xfrm>
            <a:off x="2514600" y="1828800"/>
            <a:ext cx="3886200" cy="609600"/>
          </a:xfrm>
          <a:prstGeom prst="ellipse">
            <a:avLst/>
          </a:prstGeom>
          <a:solidFill>
            <a:schemeClr val="tx1"/>
          </a:solidFill>
          <a:ln w="38100">
            <a:solidFill>
              <a:schemeClr val="folHlink"/>
            </a:solidFill>
            <a:round/>
            <a:headEnd/>
            <a:tailEnd/>
          </a:ln>
        </p:spPr>
        <p:txBody>
          <a:bodyPr wrap="none" anchor="ctr"/>
          <a:lstStyle/>
          <a:p>
            <a:pPr algn="ctr"/>
            <a:r>
              <a:rPr lang="en-US" sz="3200">
                <a:solidFill>
                  <a:schemeClr val="bg2"/>
                </a:solidFill>
              </a:rPr>
              <a:t>User</a:t>
            </a:r>
          </a:p>
        </p:txBody>
      </p:sp>
      <p:sp>
        <p:nvSpPr>
          <p:cNvPr id="13332" name="Oval 27"/>
          <p:cNvSpPr>
            <a:spLocks noChangeArrowheads="1"/>
          </p:cNvSpPr>
          <p:nvPr/>
        </p:nvSpPr>
        <p:spPr bwMode="auto">
          <a:xfrm>
            <a:off x="2514600" y="5715000"/>
            <a:ext cx="3886200" cy="609600"/>
          </a:xfrm>
          <a:prstGeom prst="ellipse">
            <a:avLst/>
          </a:prstGeom>
          <a:solidFill>
            <a:schemeClr val="tx1"/>
          </a:solidFill>
          <a:ln w="38100">
            <a:solidFill>
              <a:schemeClr val="folHlink"/>
            </a:solidFill>
            <a:round/>
            <a:headEnd/>
            <a:tailEnd/>
          </a:ln>
        </p:spPr>
        <p:txBody>
          <a:bodyPr wrap="none" anchor="ctr"/>
          <a:lstStyle/>
          <a:p>
            <a:pPr algn="ctr"/>
            <a:r>
              <a:rPr lang="en-US">
                <a:solidFill>
                  <a:schemeClr val="bg2"/>
                </a:solidFill>
              </a:rPr>
              <a:t>Transmission</a:t>
            </a:r>
            <a:br>
              <a:rPr lang="en-US">
                <a:solidFill>
                  <a:schemeClr val="bg2"/>
                </a:solidFill>
              </a:rPr>
            </a:br>
            <a:r>
              <a:rPr lang="en-US">
                <a:solidFill>
                  <a:schemeClr val="bg2"/>
                </a:solidFill>
              </a:rPr>
              <a:t>Medium</a:t>
            </a:r>
          </a:p>
        </p:txBody>
      </p:sp>
      <p:sp>
        <p:nvSpPr>
          <p:cNvPr id="13333" name="AutoShape 29"/>
          <p:cNvSpPr>
            <a:spLocks noChangeArrowheads="1"/>
          </p:cNvSpPr>
          <p:nvPr/>
        </p:nvSpPr>
        <p:spPr bwMode="auto">
          <a:xfrm>
            <a:off x="7239000" y="2514600"/>
            <a:ext cx="533400" cy="3048000"/>
          </a:xfrm>
          <a:prstGeom prst="upDownArrow">
            <a:avLst>
              <a:gd name="adj1" fmla="val 50000"/>
              <a:gd name="adj2" fmla="val 114286"/>
            </a:avLst>
          </a:prstGeom>
          <a:gradFill rotWithShape="1">
            <a:gsLst>
              <a:gs pos="0">
                <a:schemeClr val="hlink"/>
              </a:gs>
              <a:gs pos="100000">
                <a:schemeClr val="folHlink"/>
              </a:gs>
            </a:gsLst>
            <a:lin ang="5400000" scaled="1"/>
          </a:gradFill>
          <a:ln w="9525">
            <a:solidFill>
              <a:schemeClr val="tx1"/>
            </a:solidFill>
            <a:miter lim="800000"/>
            <a:headEnd/>
            <a:tailEnd/>
          </a:ln>
        </p:spPr>
        <p:txBody>
          <a:bodyPr wrap="none" anchor="ctr"/>
          <a:lstStyle/>
          <a:p>
            <a:endParaRPr lang="en-US"/>
          </a:p>
        </p:txBody>
      </p:sp>
      <p:sp>
        <p:nvSpPr>
          <p:cNvPr id="13334" name="Text Box 30"/>
          <p:cNvSpPr txBox="1">
            <a:spLocks noChangeArrowheads="1"/>
          </p:cNvSpPr>
          <p:nvPr/>
        </p:nvSpPr>
        <p:spPr bwMode="auto">
          <a:xfrm>
            <a:off x="7772400" y="5181600"/>
            <a:ext cx="1162050" cy="366713"/>
          </a:xfrm>
          <a:prstGeom prst="rect">
            <a:avLst/>
          </a:prstGeom>
          <a:noFill/>
          <a:ln w="9525">
            <a:noFill/>
            <a:miter lim="800000"/>
            <a:headEnd/>
            <a:tailEnd/>
          </a:ln>
        </p:spPr>
        <p:txBody>
          <a:bodyPr wrap="none">
            <a:spAutoFit/>
          </a:bodyPr>
          <a:lstStyle/>
          <a:p>
            <a:r>
              <a:rPr lang="en-US">
                <a:solidFill>
                  <a:schemeClr val="folHlink"/>
                </a:solidFill>
              </a:rPr>
              <a:t>Hardware</a:t>
            </a:r>
          </a:p>
        </p:txBody>
      </p:sp>
      <p:sp>
        <p:nvSpPr>
          <p:cNvPr id="13335" name="Text Box 31"/>
          <p:cNvSpPr txBox="1">
            <a:spLocks noChangeArrowheads="1"/>
          </p:cNvSpPr>
          <p:nvPr/>
        </p:nvSpPr>
        <p:spPr bwMode="auto">
          <a:xfrm>
            <a:off x="7848600" y="2590800"/>
            <a:ext cx="1077913" cy="366713"/>
          </a:xfrm>
          <a:prstGeom prst="rect">
            <a:avLst/>
          </a:prstGeom>
          <a:noFill/>
          <a:ln w="9525">
            <a:noFill/>
            <a:miter lim="800000"/>
            <a:headEnd/>
            <a:tailEnd/>
          </a:ln>
        </p:spPr>
        <p:txBody>
          <a:bodyPr wrap="none">
            <a:spAutoFit/>
          </a:bodyPr>
          <a:lstStyle/>
          <a:p>
            <a:r>
              <a:rPr lang="en-US">
                <a:solidFill>
                  <a:schemeClr val="hlink"/>
                </a:solidFill>
              </a:rPr>
              <a:t>Software</a:t>
            </a:r>
          </a:p>
        </p:txBody>
      </p:sp>
    </p:spTree>
    <p:extLst>
      <p:ext uri="{BB962C8B-B14F-4D97-AF65-F5344CB8AC3E}">
        <p14:creationId xmlns:p14="http://schemas.microsoft.com/office/powerpoint/2010/main" val="197285751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5"/>
          <p:cNvSpPr>
            <a:spLocks noGrp="1"/>
          </p:cNvSpPr>
          <p:nvPr>
            <p:ph type="sldNum" sz="quarter" idx="12"/>
          </p:nvPr>
        </p:nvSpPr>
        <p:spPr/>
        <p:txBody>
          <a:bodyPr/>
          <a:lstStyle/>
          <a:p>
            <a:pPr>
              <a:defRPr/>
            </a:pPr>
            <a:fld id="{9774D876-8768-47CB-8A5E-C56EBABFCA66}" type="slidenum">
              <a:rPr lang="en-US"/>
              <a:pPr>
                <a:defRPr/>
              </a:pPr>
              <a:t>97</a:t>
            </a:fld>
            <a:endParaRPr lang="en-US"/>
          </a:p>
        </p:txBody>
      </p:sp>
      <p:sp>
        <p:nvSpPr>
          <p:cNvPr id="67586" name="Rectangle 2"/>
          <p:cNvSpPr>
            <a:spLocks noGrp="1" noChangeArrowheads="1"/>
          </p:cNvSpPr>
          <p:nvPr>
            <p:ph type="title"/>
          </p:nvPr>
        </p:nvSpPr>
        <p:spPr/>
        <p:txBody>
          <a:bodyPr/>
          <a:lstStyle/>
          <a:p>
            <a:pPr eaLnBrk="1" hangingPunct="1">
              <a:defRPr/>
            </a:pPr>
            <a:r>
              <a:rPr lang="en-US" smtClean="0"/>
              <a:t>Application Layer</a:t>
            </a:r>
          </a:p>
        </p:txBody>
      </p:sp>
      <p:sp>
        <p:nvSpPr>
          <p:cNvPr id="67587" name="Rectangle 3"/>
          <p:cNvSpPr>
            <a:spLocks noGrp="1" noChangeArrowheads="1"/>
          </p:cNvSpPr>
          <p:nvPr>
            <p:ph type="body" idx="1"/>
          </p:nvPr>
        </p:nvSpPr>
        <p:spPr>
          <a:xfrm>
            <a:off x="457200" y="1905000"/>
            <a:ext cx="8229600" cy="4191000"/>
          </a:xfrm>
        </p:spPr>
        <p:txBody>
          <a:bodyPr/>
          <a:lstStyle/>
          <a:p>
            <a:pPr eaLnBrk="1" hangingPunct="1">
              <a:defRPr/>
            </a:pPr>
            <a:r>
              <a:rPr lang="en-US" sz="2800" smtClean="0"/>
              <a:t>The only layer to interact with user</a:t>
            </a:r>
          </a:p>
        </p:txBody>
      </p:sp>
      <p:sp>
        <p:nvSpPr>
          <p:cNvPr id="67588" name="Text Box 4"/>
          <p:cNvSpPr txBox="1">
            <a:spLocks noChangeArrowheads="1"/>
          </p:cNvSpPr>
          <p:nvPr/>
        </p:nvSpPr>
        <p:spPr bwMode="auto">
          <a:xfrm>
            <a:off x="762000" y="1219200"/>
            <a:ext cx="7712075" cy="519113"/>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defRPr/>
            </a:pPr>
            <a:r>
              <a:rPr lang="en-US" sz="2800" b="1" i="1">
                <a:solidFill>
                  <a:srgbClr val="FF0000"/>
                </a:solidFill>
                <a:effectLst>
                  <a:outerShdw blurRad="38100" dist="38100" dir="2700000" algn="tl">
                    <a:srgbClr val="000000"/>
                  </a:outerShdw>
                </a:effectLst>
                <a:latin typeface="Times New Roman" pitchFamily="18" charset="0"/>
              </a:rPr>
              <a:t>Responsible for providing services to the user</a:t>
            </a:r>
          </a:p>
        </p:txBody>
      </p:sp>
      <p:pic>
        <p:nvPicPr>
          <p:cNvPr id="67589" name="Picture 5"/>
          <p:cNvPicPr>
            <a:picLocks noChangeAspect="1" noChangeArrowheads="1"/>
          </p:cNvPicPr>
          <p:nvPr/>
        </p:nvPicPr>
        <p:blipFill>
          <a:blip r:embed="rId2" cstate="print">
            <a:clrChange>
              <a:clrFrom>
                <a:srgbClr val="FEFEFE"/>
              </a:clrFrom>
              <a:clrTo>
                <a:srgbClr val="FEFEFE">
                  <a:alpha val="0"/>
                </a:srgbClr>
              </a:clrTo>
            </a:clrChange>
          </a:blip>
          <a:srcRect t="2916" r="7600"/>
          <a:stretch>
            <a:fillRect/>
          </a:stretch>
        </p:blipFill>
        <p:spPr bwMode="auto">
          <a:xfrm>
            <a:off x="7239000" y="2824163"/>
            <a:ext cx="366713" cy="739775"/>
          </a:xfrm>
          <a:prstGeom prst="rect">
            <a:avLst/>
          </a:prstGeom>
          <a:noFill/>
          <a:ln w="9525">
            <a:noFill/>
            <a:miter lim="800000"/>
            <a:headEnd/>
            <a:tailEnd/>
          </a:ln>
        </p:spPr>
      </p:pic>
      <p:pic>
        <p:nvPicPr>
          <p:cNvPr id="67590" name="Picture 6"/>
          <p:cNvPicPr>
            <a:picLocks noChangeAspect="1" noChangeArrowheads="1"/>
          </p:cNvPicPr>
          <p:nvPr/>
        </p:nvPicPr>
        <p:blipFill>
          <a:blip r:embed="rId3" cstate="print">
            <a:clrChange>
              <a:clrFrom>
                <a:srgbClr val="FEFEFE"/>
              </a:clrFrom>
              <a:clrTo>
                <a:srgbClr val="FEFEFE">
                  <a:alpha val="0"/>
                </a:srgbClr>
              </a:clrTo>
            </a:clrChange>
          </a:blip>
          <a:srcRect t="2155"/>
          <a:stretch>
            <a:fillRect/>
          </a:stretch>
        </p:blipFill>
        <p:spPr bwMode="auto">
          <a:xfrm>
            <a:off x="2209800" y="2817813"/>
            <a:ext cx="476250" cy="720725"/>
          </a:xfrm>
          <a:prstGeom prst="rect">
            <a:avLst/>
          </a:prstGeom>
          <a:noFill/>
          <a:ln w="9525">
            <a:noFill/>
            <a:miter lim="800000"/>
            <a:headEnd/>
            <a:tailEnd/>
          </a:ln>
        </p:spPr>
      </p:pic>
      <p:sp>
        <p:nvSpPr>
          <p:cNvPr id="67591" name="Rectangle 7"/>
          <p:cNvSpPr>
            <a:spLocks noChangeArrowheads="1"/>
          </p:cNvSpPr>
          <p:nvPr/>
        </p:nvSpPr>
        <p:spPr bwMode="auto">
          <a:xfrm>
            <a:off x="1600200" y="3640138"/>
            <a:ext cx="2895600" cy="1066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7592" name="Rectangle 8"/>
          <p:cNvSpPr>
            <a:spLocks noChangeArrowheads="1"/>
          </p:cNvSpPr>
          <p:nvPr/>
        </p:nvSpPr>
        <p:spPr bwMode="auto">
          <a:xfrm>
            <a:off x="5334000" y="3640138"/>
            <a:ext cx="2895600" cy="1066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7593" name="Rectangle 9"/>
          <p:cNvSpPr>
            <a:spLocks noChangeArrowheads="1"/>
          </p:cNvSpPr>
          <p:nvPr/>
        </p:nvSpPr>
        <p:spPr bwMode="auto">
          <a:xfrm>
            <a:off x="17526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defRPr/>
            </a:pPr>
            <a:r>
              <a:rPr lang="en-US">
                <a:solidFill>
                  <a:schemeClr val="bg2"/>
                </a:solidFill>
                <a:latin typeface="Times New Roman" pitchFamily="18" charset="0"/>
              </a:rPr>
              <a:t>SMTP</a:t>
            </a:r>
          </a:p>
        </p:txBody>
      </p:sp>
      <p:sp>
        <p:nvSpPr>
          <p:cNvPr id="67594" name="Rectangle 10"/>
          <p:cNvSpPr>
            <a:spLocks noChangeArrowheads="1"/>
          </p:cNvSpPr>
          <p:nvPr/>
        </p:nvSpPr>
        <p:spPr bwMode="auto">
          <a:xfrm>
            <a:off x="27432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defRPr/>
            </a:pPr>
            <a:r>
              <a:rPr lang="en-US">
                <a:solidFill>
                  <a:schemeClr val="bg2"/>
                </a:solidFill>
                <a:latin typeface="Times New Roman" pitchFamily="18" charset="0"/>
              </a:rPr>
              <a:t>HTTP</a:t>
            </a:r>
          </a:p>
        </p:txBody>
      </p:sp>
      <p:sp>
        <p:nvSpPr>
          <p:cNvPr id="67595" name="Rectangle 11"/>
          <p:cNvSpPr>
            <a:spLocks noChangeArrowheads="1"/>
          </p:cNvSpPr>
          <p:nvPr/>
        </p:nvSpPr>
        <p:spPr bwMode="auto">
          <a:xfrm>
            <a:off x="37338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defRPr/>
            </a:pPr>
            <a:r>
              <a:rPr lang="en-US">
                <a:solidFill>
                  <a:schemeClr val="bg2"/>
                </a:solidFill>
                <a:latin typeface="Times New Roman" pitchFamily="18" charset="0"/>
              </a:rPr>
              <a:t>FTP</a:t>
            </a:r>
          </a:p>
        </p:txBody>
      </p:sp>
      <p:sp>
        <p:nvSpPr>
          <p:cNvPr id="67596" name="Rectangle 12"/>
          <p:cNvSpPr>
            <a:spLocks noChangeArrowheads="1"/>
          </p:cNvSpPr>
          <p:nvPr/>
        </p:nvSpPr>
        <p:spPr bwMode="auto">
          <a:xfrm>
            <a:off x="54864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defRPr/>
            </a:pPr>
            <a:r>
              <a:rPr lang="en-US">
                <a:solidFill>
                  <a:schemeClr val="bg2"/>
                </a:solidFill>
                <a:latin typeface="Times New Roman" pitchFamily="18" charset="0"/>
              </a:rPr>
              <a:t>SMTP</a:t>
            </a:r>
          </a:p>
        </p:txBody>
      </p:sp>
      <p:sp>
        <p:nvSpPr>
          <p:cNvPr id="67597" name="Rectangle 13"/>
          <p:cNvSpPr>
            <a:spLocks noChangeArrowheads="1"/>
          </p:cNvSpPr>
          <p:nvPr/>
        </p:nvSpPr>
        <p:spPr bwMode="auto">
          <a:xfrm>
            <a:off x="64770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defRPr/>
            </a:pPr>
            <a:r>
              <a:rPr lang="en-US">
                <a:solidFill>
                  <a:schemeClr val="bg2"/>
                </a:solidFill>
                <a:latin typeface="Times New Roman" pitchFamily="18" charset="0"/>
              </a:rPr>
              <a:t>HTTP</a:t>
            </a:r>
          </a:p>
        </p:txBody>
      </p:sp>
      <p:sp>
        <p:nvSpPr>
          <p:cNvPr id="67598" name="Rectangle 14"/>
          <p:cNvSpPr>
            <a:spLocks noChangeArrowheads="1"/>
          </p:cNvSpPr>
          <p:nvPr/>
        </p:nvSpPr>
        <p:spPr bwMode="auto">
          <a:xfrm>
            <a:off x="7467600" y="3716338"/>
            <a:ext cx="609600" cy="381000"/>
          </a:xfrm>
          <a:prstGeom prst="rect">
            <a:avLst/>
          </a:prstGeom>
          <a:gradFill rotWithShape="1">
            <a:gsLst>
              <a:gs pos="0">
                <a:schemeClr val="tx1"/>
              </a:gs>
              <a:gs pos="100000">
                <a:schemeClr val="tx1">
                  <a:gamma/>
                  <a:shade val="46275"/>
                  <a:invGamma/>
                </a:schemeClr>
              </a:gs>
            </a:gsLst>
            <a:lin ang="2700000" scaled="1"/>
          </a:gradFill>
          <a:ln w="9525">
            <a:solidFill>
              <a:schemeClr val="accent2"/>
            </a:solidFill>
            <a:miter lim="800000"/>
            <a:headEnd/>
            <a:tailEnd/>
          </a:ln>
          <a:effectLst/>
        </p:spPr>
        <p:txBody>
          <a:bodyPr wrap="none" anchor="ctr"/>
          <a:lstStyle/>
          <a:p>
            <a:pPr algn="ctr">
              <a:defRPr/>
            </a:pPr>
            <a:r>
              <a:rPr lang="en-US">
                <a:solidFill>
                  <a:schemeClr val="bg2"/>
                </a:solidFill>
                <a:latin typeface="Times New Roman" pitchFamily="18" charset="0"/>
              </a:rPr>
              <a:t>FTP</a:t>
            </a:r>
          </a:p>
        </p:txBody>
      </p:sp>
      <p:sp>
        <p:nvSpPr>
          <p:cNvPr id="67599" name="Rectangle 15"/>
          <p:cNvSpPr>
            <a:spLocks noChangeArrowheads="1"/>
          </p:cNvSpPr>
          <p:nvPr/>
        </p:nvSpPr>
        <p:spPr bwMode="auto">
          <a:xfrm>
            <a:off x="2667000" y="2878138"/>
            <a:ext cx="838200" cy="228600"/>
          </a:xfrm>
          <a:prstGeom prst="rect">
            <a:avLst/>
          </a:prstGeom>
          <a:solidFill>
            <a:srgbClr val="080808"/>
          </a:solidFill>
          <a:ln w="9525">
            <a:solidFill>
              <a:schemeClr val="tx1"/>
            </a:solidFill>
            <a:miter lim="800000"/>
            <a:headEnd/>
            <a:tailEnd/>
          </a:ln>
        </p:spPr>
        <p:txBody>
          <a:bodyPr wrap="none" anchor="ctr"/>
          <a:lstStyle/>
          <a:p>
            <a:pPr algn="ctr"/>
            <a:r>
              <a:rPr lang="en-US" sz="1600"/>
              <a:t>Data</a:t>
            </a:r>
          </a:p>
        </p:txBody>
      </p:sp>
      <p:sp>
        <p:nvSpPr>
          <p:cNvPr id="67600" name="Rectangle 16"/>
          <p:cNvSpPr>
            <a:spLocks noChangeArrowheads="1"/>
          </p:cNvSpPr>
          <p:nvPr/>
        </p:nvSpPr>
        <p:spPr bwMode="auto">
          <a:xfrm>
            <a:off x="2667000" y="4249738"/>
            <a:ext cx="838200" cy="228600"/>
          </a:xfrm>
          <a:prstGeom prst="rect">
            <a:avLst/>
          </a:prstGeom>
          <a:solidFill>
            <a:srgbClr val="080808"/>
          </a:solidFill>
          <a:ln w="9525">
            <a:solidFill>
              <a:schemeClr val="tx1"/>
            </a:solidFill>
            <a:miter lim="800000"/>
            <a:headEnd/>
            <a:tailEnd/>
          </a:ln>
        </p:spPr>
        <p:txBody>
          <a:bodyPr wrap="none" anchor="ctr"/>
          <a:lstStyle/>
          <a:p>
            <a:pPr algn="ctr"/>
            <a:r>
              <a:rPr lang="en-US" sz="1600"/>
              <a:t>Data</a:t>
            </a:r>
          </a:p>
        </p:txBody>
      </p:sp>
      <p:sp>
        <p:nvSpPr>
          <p:cNvPr id="67601" name="Rectangle 17"/>
          <p:cNvSpPr>
            <a:spLocks noChangeArrowheads="1"/>
          </p:cNvSpPr>
          <p:nvPr/>
        </p:nvSpPr>
        <p:spPr bwMode="auto">
          <a:xfrm>
            <a:off x="3505200" y="4249738"/>
            <a:ext cx="381000" cy="228600"/>
          </a:xfrm>
          <a:prstGeom prst="rect">
            <a:avLst/>
          </a:prstGeom>
          <a:solidFill>
            <a:schemeClr val="tx1"/>
          </a:solidFill>
          <a:ln w="9525">
            <a:solidFill>
              <a:schemeClr val="tx1"/>
            </a:solidFill>
            <a:miter lim="800000"/>
            <a:headEnd/>
            <a:tailEnd/>
          </a:ln>
        </p:spPr>
        <p:txBody>
          <a:bodyPr wrap="none" anchor="ctr"/>
          <a:lstStyle/>
          <a:p>
            <a:pPr algn="ctr"/>
            <a:r>
              <a:rPr lang="en-US" sz="1600" b="1">
                <a:solidFill>
                  <a:schemeClr val="accent1"/>
                </a:solidFill>
              </a:rPr>
              <a:t>H5</a:t>
            </a:r>
          </a:p>
        </p:txBody>
      </p:sp>
      <p:sp>
        <p:nvSpPr>
          <p:cNvPr id="67602" name="Line 18"/>
          <p:cNvSpPr>
            <a:spLocks noChangeShapeType="1"/>
          </p:cNvSpPr>
          <p:nvPr/>
        </p:nvSpPr>
        <p:spPr bwMode="auto">
          <a:xfrm>
            <a:off x="3505200" y="3106738"/>
            <a:ext cx="0" cy="1143000"/>
          </a:xfrm>
          <a:prstGeom prst="line">
            <a:avLst/>
          </a:prstGeom>
          <a:noFill/>
          <a:ln w="9525">
            <a:solidFill>
              <a:schemeClr val="tx1"/>
            </a:solidFill>
            <a:prstDash val="dash"/>
            <a:round/>
            <a:headEnd/>
            <a:tailEnd/>
          </a:ln>
        </p:spPr>
        <p:txBody>
          <a:bodyPr/>
          <a:lstStyle/>
          <a:p>
            <a:endParaRPr lang="en-US"/>
          </a:p>
        </p:txBody>
      </p:sp>
      <p:sp>
        <p:nvSpPr>
          <p:cNvPr id="67603" name="Line 19"/>
          <p:cNvSpPr>
            <a:spLocks noChangeShapeType="1"/>
          </p:cNvSpPr>
          <p:nvPr/>
        </p:nvSpPr>
        <p:spPr bwMode="auto">
          <a:xfrm>
            <a:off x="2667000" y="3106738"/>
            <a:ext cx="0" cy="1143000"/>
          </a:xfrm>
          <a:prstGeom prst="line">
            <a:avLst/>
          </a:prstGeom>
          <a:noFill/>
          <a:ln w="9525">
            <a:solidFill>
              <a:schemeClr val="tx1"/>
            </a:solidFill>
            <a:prstDash val="dash"/>
            <a:round/>
            <a:headEnd/>
            <a:tailEnd/>
          </a:ln>
        </p:spPr>
        <p:txBody>
          <a:bodyPr/>
          <a:lstStyle/>
          <a:p>
            <a:endParaRPr lang="en-US"/>
          </a:p>
        </p:txBody>
      </p:sp>
      <p:sp>
        <p:nvSpPr>
          <p:cNvPr id="67604" name="Text Box 20"/>
          <p:cNvSpPr txBox="1">
            <a:spLocks noChangeArrowheads="1"/>
          </p:cNvSpPr>
          <p:nvPr/>
        </p:nvSpPr>
        <p:spPr bwMode="auto">
          <a:xfrm>
            <a:off x="136525" y="3748088"/>
            <a:ext cx="1284288" cy="641350"/>
          </a:xfrm>
          <a:prstGeom prst="rect">
            <a:avLst/>
          </a:prstGeom>
          <a:noFill/>
          <a:ln w="9525">
            <a:noFill/>
            <a:miter lim="800000"/>
            <a:headEnd/>
            <a:tailEnd/>
          </a:ln>
        </p:spPr>
        <p:txBody>
          <a:bodyPr wrap="none">
            <a:spAutoFit/>
          </a:bodyPr>
          <a:lstStyle/>
          <a:p>
            <a:pPr algn="ctr"/>
            <a:r>
              <a:rPr lang="en-US"/>
              <a:t>Application</a:t>
            </a:r>
            <a:br>
              <a:rPr lang="en-US"/>
            </a:br>
            <a:r>
              <a:rPr lang="en-US"/>
              <a:t>Layer</a:t>
            </a:r>
          </a:p>
        </p:txBody>
      </p:sp>
      <p:sp>
        <p:nvSpPr>
          <p:cNvPr id="67605" name="AutoShape 21"/>
          <p:cNvSpPr>
            <a:spLocks noChangeArrowheads="1"/>
          </p:cNvSpPr>
          <p:nvPr/>
        </p:nvSpPr>
        <p:spPr bwMode="auto">
          <a:xfrm>
            <a:off x="3048000" y="4554538"/>
            <a:ext cx="228600" cy="533400"/>
          </a:xfrm>
          <a:prstGeom prst="downArrow">
            <a:avLst>
              <a:gd name="adj1" fmla="val 50000"/>
              <a:gd name="adj2" fmla="val 58333"/>
            </a:avLst>
          </a:prstGeom>
          <a:solidFill>
            <a:schemeClr val="folHlink"/>
          </a:solidFill>
          <a:ln w="9525">
            <a:solidFill>
              <a:schemeClr val="tx1"/>
            </a:solidFill>
            <a:miter lim="800000"/>
            <a:headEnd/>
            <a:tailEnd/>
          </a:ln>
        </p:spPr>
        <p:txBody>
          <a:bodyPr wrap="none" anchor="ctr"/>
          <a:lstStyle/>
          <a:p>
            <a:endParaRPr lang="en-US"/>
          </a:p>
        </p:txBody>
      </p:sp>
      <p:sp>
        <p:nvSpPr>
          <p:cNvPr id="67606" name="Text Box 22"/>
          <p:cNvSpPr txBox="1">
            <a:spLocks noChangeArrowheads="1"/>
          </p:cNvSpPr>
          <p:nvPr/>
        </p:nvSpPr>
        <p:spPr bwMode="auto">
          <a:xfrm>
            <a:off x="2438400" y="5119688"/>
            <a:ext cx="1430338" cy="366712"/>
          </a:xfrm>
          <a:prstGeom prst="rect">
            <a:avLst/>
          </a:prstGeom>
          <a:noFill/>
          <a:ln w="9525">
            <a:noFill/>
            <a:miter lim="800000"/>
            <a:headEnd/>
            <a:tailEnd/>
          </a:ln>
        </p:spPr>
        <p:txBody>
          <a:bodyPr wrap="none">
            <a:spAutoFit/>
          </a:bodyPr>
          <a:lstStyle/>
          <a:p>
            <a:r>
              <a:rPr lang="en-US"/>
              <a:t>to Transport</a:t>
            </a:r>
          </a:p>
        </p:txBody>
      </p:sp>
      <p:sp>
        <p:nvSpPr>
          <p:cNvPr id="67607" name="AutoShape 23"/>
          <p:cNvSpPr>
            <a:spLocks noChangeArrowheads="1"/>
          </p:cNvSpPr>
          <p:nvPr/>
        </p:nvSpPr>
        <p:spPr bwMode="auto">
          <a:xfrm flipV="1">
            <a:off x="6645275" y="4522788"/>
            <a:ext cx="228600" cy="533400"/>
          </a:xfrm>
          <a:prstGeom prst="downArrow">
            <a:avLst>
              <a:gd name="adj1" fmla="val 50000"/>
              <a:gd name="adj2" fmla="val 58333"/>
            </a:avLst>
          </a:prstGeom>
          <a:solidFill>
            <a:schemeClr val="folHlink"/>
          </a:solidFill>
          <a:ln w="9525">
            <a:solidFill>
              <a:schemeClr val="tx1"/>
            </a:solidFill>
            <a:miter lim="800000"/>
            <a:headEnd/>
            <a:tailEnd/>
          </a:ln>
        </p:spPr>
        <p:txBody>
          <a:bodyPr wrap="none" anchor="ctr"/>
          <a:lstStyle/>
          <a:p>
            <a:endParaRPr lang="en-US"/>
          </a:p>
        </p:txBody>
      </p:sp>
      <p:sp>
        <p:nvSpPr>
          <p:cNvPr id="67608" name="Text Box 24"/>
          <p:cNvSpPr txBox="1">
            <a:spLocks noChangeArrowheads="1"/>
          </p:cNvSpPr>
          <p:nvPr/>
        </p:nvSpPr>
        <p:spPr bwMode="auto">
          <a:xfrm>
            <a:off x="6035675" y="5087938"/>
            <a:ext cx="1701800" cy="366712"/>
          </a:xfrm>
          <a:prstGeom prst="rect">
            <a:avLst/>
          </a:prstGeom>
          <a:noFill/>
          <a:ln w="9525">
            <a:noFill/>
            <a:miter lim="800000"/>
            <a:headEnd/>
            <a:tailEnd/>
          </a:ln>
        </p:spPr>
        <p:txBody>
          <a:bodyPr wrap="none">
            <a:spAutoFit/>
          </a:bodyPr>
          <a:lstStyle/>
          <a:p>
            <a:r>
              <a:rPr lang="en-US"/>
              <a:t>from Transport</a:t>
            </a:r>
          </a:p>
        </p:txBody>
      </p:sp>
      <p:grpSp>
        <p:nvGrpSpPr>
          <p:cNvPr id="2" name="Group 25"/>
          <p:cNvGrpSpPr>
            <a:grpSpLocks/>
          </p:cNvGrpSpPr>
          <p:nvPr/>
        </p:nvGrpSpPr>
        <p:grpSpPr bwMode="auto">
          <a:xfrm>
            <a:off x="6324600" y="4249738"/>
            <a:ext cx="1219200" cy="228600"/>
            <a:chOff x="3984" y="2677"/>
            <a:chExt cx="768" cy="144"/>
          </a:xfrm>
        </p:grpSpPr>
        <p:sp>
          <p:nvSpPr>
            <p:cNvPr id="14373" name="Rectangle 26"/>
            <p:cNvSpPr>
              <a:spLocks noChangeArrowheads="1"/>
            </p:cNvSpPr>
            <p:nvPr/>
          </p:nvSpPr>
          <p:spPr bwMode="auto">
            <a:xfrm>
              <a:off x="3984" y="2677"/>
              <a:ext cx="528" cy="144"/>
            </a:xfrm>
            <a:prstGeom prst="rect">
              <a:avLst/>
            </a:prstGeom>
            <a:solidFill>
              <a:srgbClr val="080808"/>
            </a:solidFill>
            <a:ln w="9525">
              <a:solidFill>
                <a:schemeClr val="tx1"/>
              </a:solidFill>
              <a:miter lim="800000"/>
              <a:headEnd/>
              <a:tailEnd/>
            </a:ln>
          </p:spPr>
          <p:txBody>
            <a:bodyPr wrap="none" anchor="ctr"/>
            <a:lstStyle/>
            <a:p>
              <a:pPr algn="ctr"/>
              <a:r>
                <a:rPr lang="en-US" sz="1600"/>
                <a:t>Data</a:t>
              </a:r>
            </a:p>
          </p:txBody>
        </p:sp>
        <p:sp>
          <p:nvSpPr>
            <p:cNvPr id="14374" name="Rectangle 27"/>
            <p:cNvSpPr>
              <a:spLocks noChangeArrowheads="1"/>
            </p:cNvSpPr>
            <p:nvPr/>
          </p:nvSpPr>
          <p:spPr bwMode="auto">
            <a:xfrm>
              <a:off x="4512" y="2677"/>
              <a:ext cx="240" cy="144"/>
            </a:xfrm>
            <a:prstGeom prst="rect">
              <a:avLst/>
            </a:prstGeom>
            <a:solidFill>
              <a:schemeClr val="tx1"/>
            </a:solidFill>
            <a:ln w="9525">
              <a:solidFill>
                <a:schemeClr val="tx1"/>
              </a:solidFill>
              <a:miter lim="800000"/>
              <a:headEnd/>
              <a:tailEnd/>
            </a:ln>
          </p:spPr>
          <p:txBody>
            <a:bodyPr wrap="none" anchor="ctr"/>
            <a:lstStyle/>
            <a:p>
              <a:pPr algn="ctr"/>
              <a:r>
                <a:rPr lang="en-US" sz="1600" b="1">
                  <a:solidFill>
                    <a:schemeClr val="accent1"/>
                  </a:solidFill>
                </a:rPr>
                <a:t>H5</a:t>
              </a:r>
            </a:p>
          </p:txBody>
        </p:sp>
      </p:grpSp>
      <p:sp>
        <p:nvSpPr>
          <p:cNvPr id="67612" name="AutoShape 28"/>
          <p:cNvSpPr>
            <a:spLocks noChangeArrowheads="1"/>
          </p:cNvSpPr>
          <p:nvPr/>
        </p:nvSpPr>
        <p:spPr bwMode="auto">
          <a:xfrm rot="5400000">
            <a:off x="2781300" y="3297238"/>
            <a:ext cx="457200" cy="381000"/>
          </a:xfrm>
          <a:custGeom>
            <a:avLst/>
            <a:gdLst>
              <a:gd name="T0" fmla="*/ 6776868 w 21600"/>
              <a:gd name="T1" fmla="*/ 0 h 21600"/>
              <a:gd name="T2" fmla="*/ 6776868 w 21600"/>
              <a:gd name="T3" fmla="*/ 3782730 h 21600"/>
              <a:gd name="T4" fmla="*/ 1450255 w 21600"/>
              <a:gd name="T5" fmla="*/ 6720416 h 21600"/>
              <a:gd name="T6" fmla="*/ 9677399 w 21600"/>
              <a:gd name="T7" fmla="*/ 1891365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9525">
            <a:solidFill>
              <a:schemeClr val="tx1"/>
            </a:solidFill>
            <a:miter lim="800000"/>
            <a:headEnd/>
            <a:tailEnd/>
          </a:ln>
        </p:spPr>
        <p:txBody>
          <a:bodyPr wrap="none" anchor="ctr"/>
          <a:lstStyle/>
          <a:p>
            <a:endParaRPr lang="en-US"/>
          </a:p>
        </p:txBody>
      </p:sp>
      <p:sp>
        <p:nvSpPr>
          <p:cNvPr id="67613" name="AutoShape 29"/>
          <p:cNvSpPr>
            <a:spLocks noChangeArrowheads="1"/>
          </p:cNvSpPr>
          <p:nvPr/>
        </p:nvSpPr>
        <p:spPr bwMode="auto">
          <a:xfrm>
            <a:off x="6705600" y="3182938"/>
            <a:ext cx="381000" cy="533400"/>
          </a:xfrm>
          <a:custGeom>
            <a:avLst/>
            <a:gdLst>
              <a:gd name="T0" fmla="*/ 4706162 w 21600"/>
              <a:gd name="T1" fmla="*/ 0 h 21600"/>
              <a:gd name="T2" fmla="*/ 4706162 w 21600"/>
              <a:gd name="T3" fmla="*/ 7414137 h 21600"/>
              <a:gd name="T4" fmla="*/ 1007128 w 21600"/>
              <a:gd name="T5" fmla="*/ 13172018 h 21600"/>
              <a:gd name="T6" fmla="*/ 6720416 w 21600"/>
              <a:gd name="T7" fmla="*/ 370708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9525">
            <a:solidFill>
              <a:schemeClr val="tx1"/>
            </a:solidFill>
            <a:miter lim="800000"/>
            <a:headEnd/>
            <a:tailEnd/>
          </a:ln>
        </p:spPr>
        <p:txBody>
          <a:bodyPr wrap="none" anchor="ctr"/>
          <a:lstStyle/>
          <a:p>
            <a:endParaRPr lang="en-US"/>
          </a:p>
        </p:txBody>
      </p:sp>
      <p:sp>
        <p:nvSpPr>
          <p:cNvPr id="67614" name="Rectangle 30"/>
          <p:cNvSpPr>
            <a:spLocks noChangeArrowheads="1"/>
          </p:cNvSpPr>
          <p:nvPr/>
        </p:nvSpPr>
        <p:spPr bwMode="auto">
          <a:xfrm>
            <a:off x="6324600" y="2878138"/>
            <a:ext cx="838200" cy="228600"/>
          </a:xfrm>
          <a:prstGeom prst="rect">
            <a:avLst/>
          </a:prstGeom>
          <a:solidFill>
            <a:srgbClr val="080808"/>
          </a:solidFill>
          <a:ln w="9525">
            <a:solidFill>
              <a:schemeClr val="tx1"/>
            </a:solidFill>
            <a:miter lim="800000"/>
            <a:headEnd/>
            <a:tailEnd/>
          </a:ln>
        </p:spPr>
        <p:txBody>
          <a:bodyPr wrap="none" anchor="ctr"/>
          <a:lstStyle/>
          <a:p>
            <a:pPr algn="ctr"/>
            <a:r>
              <a:rPr lang="en-US" sz="1600"/>
              <a:t>Data</a:t>
            </a:r>
          </a:p>
        </p:txBody>
      </p:sp>
      <p:sp>
        <p:nvSpPr>
          <p:cNvPr id="67615" name="Line 31"/>
          <p:cNvSpPr>
            <a:spLocks noChangeShapeType="1"/>
          </p:cNvSpPr>
          <p:nvPr/>
        </p:nvSpPr>
        <p:spPr bwMode="auto">
          <a:xfrm>
            <a:off x="7162800" y="3106738"/>
            <a:ext cx="0" cy="1143000"/>
          </a:xfrm>
          <a:prstGeom prst="line">
            <a:avLst/>
          </a:prstGeom>
          <a:noFill/>
          <a:ln w="9525">
            <a:solidFill>
              <a:schemeClr val="tx1"/>
            </a:solidFill>
            <a:prstDash val="dash"/>
            <a:round/>
            <a:headEnd/>
            <a:tailEnd/>
          </a:ln>
        </p:spPr>
        <p:txBody>
          <a:bodyPr/>
          <a:lstStyle/>
          <a:p>
            <a:endParaRPr lang="en-US"/>
          </a:p>
        </p:txBody>
      </p:sp>
      <p:sp>
        <p:nvSpPr>
          <p:cNvPr id="67616" name="Line 32"/>
          <p:cNvSpPr>
            <a:spLocks noChangeShapeType="1"/>
          </p:cNvSpPr>
          <p:nvPr/>
        </p:nvSpPr>
        <p:spPr bwMode="auto">
          <a:xfrm>
            <a:off x="6324600" y="3106738"/>
            <a:ext cx="0" cy="1143000"/>
          </a:xfrm>
          <a:prstGeom prst="line">
            <a:avLst/>
          </a:prstGeom>
          <a:noFill/>
          <a:ln w="9525">
            <a:solidFill>
              <a:schemeClr val="tx1"/>
            </a:solidFill>
            <a:prstDash val="dash"/>
            <a:round/>
            <a:headEnd/>
            <a:tailEnd/>
          </a:ln>
        </p:spPr>
        <p:txBody>
          <a:bodyPr/>
          <a:lstStyle/>
          <a:p>
            <a:endParaRPr lang="en-US"/>
          </a:p>
        </p:txBody>
      </p:sp>
      <p:sp>
        <p:nvSpPr>
          <p:cNvPr id="67617" name="AutoShape 33"/>
          <p:cNvSpPr>
            <a:spLocks noChangeArrowheads="1"/>
          </p:cNvSpPr>
          <p:nvPr/>
        </p:nvSpPr>
        <p:spPr bwMode="auto">
          <a:xfrm>
            <a:off x="1447800" y="4191000"/>
            <a:ext cx="6934200" cy="1676400"/>
          </a:xfrm>
          <a:prstGeom prst="roundRect">
            <a:avLst>
              <a:gd name="adj" fmla="val 10338"/>
            </a:avLst>
          </a:prstGeom>
          <a:solidFill>
            <a:srgbClr val="FFFFFF">
              <a:alpha val="39999"/>
            </a:srgbClr>
          </a:solidFill>
          <a:ln w="9525">
            <a:solidFill>
              <a:schemeClr val="tx1"/>
            </a:solidFill>
            <a:prstDash val="dash"/>
            <a:round/>
            <a:headEnd/>
            <a:tailEnd/>
          </a:ln>
        </p:spPr>
        <p:txBody>
          <a:bodyPr wrap="none" anchor="ctr"/>
          <a:lstStyle/>
          <a:p>
            <a:endParaRPr lang="en-US"/>
          </a:p>
        </p:txBody>
      </p:sp>
      <p:grpSp>
        <p:nvGrpSpPr>
          <p:cNvPr id="3" name="Group 34"/>
          <p:cNvGrpSpPr>
            <a:grpSpLocks/>
          </p:cNvGrpSpPr>
          <p:nvPr/>
        </p:nvGrpSpPr>
        <p:grpSpPr bwMode="auto">
          <a:xfrm>
            <a:off x="3581400" y="2971800"/>
            <a:ext cx="2667000" cy="304800"/>
            <a:chOff x="2256" y="1872"/>
            <a:chExt cx="1680" cy="192"/>
          </a:xfrm>
        </p:grpSpPr>
        <p:sp>
          <p:nvSpPr>
            <p:cNvPr id="14371" name="Line 35"/>
            <p:cNvSpPr>
              <a:spLocks noChangeShapeType="1"/>
            </p:cNvSpPr>
            <p:nvPr/>
          </p:nvSpPr>
          <p:spPr bwMode="auto">
            <a:xfrm>
              <a:off x="2256" y="1872"/>
              <a:ext cx="1680" cy="0"/>
            </a:xfrm>
            <a:prstGeom prst="line">
              <a:avLst/>
            </a:prstGeom>
            <a:noFill/>
            <a:ln w="57150" cap="rnd">
              <a:solidFill>
                <a:schemeClr val="folHlink"/>
              </a:solidFill>
              <a:prstDash val="sysDot"/>
              <a:round/>
              <a:headEnd/>
              <a:tailEnd type="triangle" w="med" len="med"/>
            </a:ln>
          </p:spPr>
          <p:txBody>
            <a:bodyPr/>
            <a:lstStyle/>
            <a:p>
              <a:endParaRPr lang="en-US"/>
            </a:p>
          </p:txBody>
        </p:sp>
        <p:sp>
          <p:nvSpPr>
            <p:cNvPr id="14372" name="Text Box 36"/>
            <p:cNvSpPr txBox="1">
              <a:spLocks noChangeArrowheads="1"/>
            </p:cNvSpPr>
            <p:nvPr/>
          </p:nvSpPr>
          <p:spPr bwMode="auto">
            <a:xfrm>
              <a:off x="2400" y="1872"/>
              <a:ext cx="1241" cy="192"/>
            </a:xfrm>
            <a:prstGeom prst="rect">
              <a:avLst/>
            </a:prstGeom>
            <a:noFill/>
            <a:ln w="9525">
              <a:noFill/>
              <a:miter lim="800000"/>
              <a:headEnd/>
              <a:tailEnd/>
            </a:ln>
          </p:spPr>
          <p:txBody>
            <a:bodyPr wrap="none">
              <a:spAutoFit/>
            </a:bodyPr>
            <a:lstStyle/>
            <a:p>
              <a:r>
                <a:rPr lang="en-US" sz="1400">
                  <a:solidFill>
                    <a:schemeClr val="folHlink"/>
                  </a:solidFill>
                </a:rPr>
                <a:t>Logical communication</a:t>
              </a:r>
            </a:p>
          </p:txBody>
        </p:sp>
      </p:grpSp>
      <p:sp>
        <p:nvSpPr>
          <p:cNvPr id="67621" name="Freeform 37"/>
          <p:cNvSpPr>
            <a:spLocks/>
          </p:cNvSpPr>
          <p:nvPr/>
        </p:nvSpPr>
        <p:spPr bwMode="auto">
          <a:xfrm>
            <a:off x="3352800" y="4495800"/>
            <a:ext cx="3200400" cy="381000"/>
          </a:xfrm>
          <a:custGeom>
            <a:avLst/>
            <a:gdLst>
              <a:gd name="T0" fmla="*/ 0 w 480"/>
              <a:gd name="T1" fmla="*/ 0 h 432"/>
              <a:gd name="T2" fmla="*/ 0 w 480"/>
              <a:gd name="T3" fmla="*/ 381000 h 432"/>
              <a:gd name="T4" fmla="*/ 3200400 w 480"/>
              <a:gd name="T5" fmla="*/ 381000 h 432"/>
              <a:gd name="T6" fmla="*/ 3200400 w 480"/>
              <a:gd name="T7" fmla="*/ 0 h 432"/>
              <a:gd name="T8" fmla="*/ 0 60000 65536"/>
              <a:gd name="T9" fmla="*/ 0 60000 65536"/>
              <a:gd name="T10" fmla="*/ 0 60000 65536"/>
              <a:gd name="T11" fmla="*/ 0 60000 65536"/>
              <a:gd name="T12" fmla="*/ 0 w 480"/>
              <a:gd name="T13" fmla="*/ 0 h 432"/>
              <a:gd name="T14" fmla="*/ 480 w 480"/>
              <a:gd name="T15" fmla="*/ 432 h 432"/>
            </a:gdLst>
            <a:ahLst/>
            <a:cxnLst>
              <a:cxn ang="T8">
                <a:pos x="T0" y="T1"/>
              </a:cxn>
              <a:cxn ang="T9">
                <a:pos x="T2" y="T3"/>
              </a:cxn>
              <a:cxn ang="T10">
                <a:pos x="T4" y="T5"/>
              </a:cxn>
              <a:cxn ang="T11">
                <a:pos x="T6" y="T7"/>
              </a:cxn>
            </a:cxnLst>
            <a:rect l="T12" t="T13" r="T14" b="T15"/>
            <a:pathLst>
              <a:path w="480" h="432">
                <a:moveTo>
                  <a:pt x="0" y="0"/>
                </a:moveTo>
                <a:lnTo>
                  <a:pt x="0" y="432"/>
                </a:lnTo>
                <a:lnTo>
                  <a:pt x="480" y="432"/>
                </a:lnTo>
                <a:lnTo>
                  <a:pt x="480" y="0"/>
                </a:lnTo>
              </a:path>
            </a:pathLst>
          </a:custGeom>
          <a:noFill/>
          <a:ln w="57150" cap="rnd" cmpd="sng">
            <a:solidFill>
              <a:schemeClr val="folHlink"/>
            </a:solidFill>
            <a:prstDash val="sysDot"/>
            <a:round/>
            <a:headEnd type="none" w="med" len="med"/>
            <a:tailEnd type="triangle" w="med" len="med"/>
          </a:ln>
        </p:spPr>
        <p:txBody>
          <a:bodyPr/>
          <a:lstStyle/>
          <a:p>
            <a:endParaRPr lang="en-US"/>
          </a:p>
        </p:txBody>
      </p:sp>
    </p:spTree>
    <p:extLst>
      <p:ext uri="{BB962C8B-B14F-4D97-AF65-F5344CB8AC3E}">
        <p14:creationId xmlns:p14="http://schemas.microsoft.com/office/powerpoint/2010/main" val="262860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dissolve">
                                      <p:cBhvr>
                                        <p:cTn id="7" dur="5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7590"/>
                                        </p:tgtEl>
                                        <p:attrNameLst>
                                          <p:attrName>style.visibility</p:attrName>
                                        </p:attrNameLst>
                                      </p:cBhvr>
                                      <p:to>
                                        <p:strVal val="visible"/>
                                      </p:to>
                                    </p:set>
                                    <p:animEffect transition="in" filter="dissolve">
                                      <p:cBhvr>
                                        <p:cTn id="16" dur="500"/>
                                        <p:tgtEl>
                                          <p:spTgt spid="6759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7599"/>
                                        </p:tgtEl>
                                        <p:attrNameLst>
                                          <p:attrName>style.visibility</p:attrName>
                                        </p:attrNameLst>
                                      </p:cBhvr>
                                      <p:to>
                                        <p:strVal val="visible"/>
                                      </p:to>
                                    </p:set>
                                    <p:animEffect transition="in" filter="dissolve">
                                      <p:cBhvr>
                                        <p:cTn id="19" dur="500"/>
                                        <p:tgtEl>
                                          <p:spTgt spid="67599"/>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slide(from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67614"/>
                                        </p:tgtEl>
                                        <p:attrNameLst>
                                          <p:attrName>style.visibility</p:attrName>
                                        </p:attrNameLst>
                                      </p:cBhvr>
                                      <p:to>
                                        <p:strVal val="visible"/>
                                      </p:to>
                                    </p:set>
                                    <p:animEffect transition="in" filter="dissolve">
                                      <p:cBhvr>
                                        <p:cTn id="29" dur="500"/>
                                        <p:tgtEl>
                                          <p:spTgt spid="67614"/>
                                        </p:tgtEl>
                                      </p:cBhvr>
                                    </p:animEffect>
                                  </p:childTnLst>
                                </p:cTn>
                              </p:par>
                              <p:par>
                                <p:cTn id="30" presetID="9" presetClass="entr" presetSubtype="0" fill="hold" nodeType="withEffect">
                                  <p:stCondLst>
                                    <p:cond delay="0"/>
                                  </p:stCondLst>
                                  <p:childTnLst>
                                    <p:set>
                                      <p:cBhvr>
                                        <p:cTn id="31" dur="1" fill="hold">
                                          <p:stCondLst>
                                            <p:cond delay="0"/>
                                          </p:stCondLst>
                                        </p:cTn>
                                        <p:tgtEl>
                                          <p:spTgt spid="67589"/>
                                        </p:tgtEl>
                                        <p:attrNameLst>
                                          <p:attrName>style.visibility</p:attrName>
                                        </p:attrNameLst>
                                      </p:cBhvr>
                                      <p:to>
                                        <p:strVal val="visible"/>
                                      </p:to>
                                    </p:set>
                                    <p:animEffect transition="in" filter="dissolve">
                                      <p:cBhvr>
                                        <p:cTn id="32" dur="500"/>
                                        <p:tgtEl>
                                          <p:spTgt spid="6758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7604"/>
                                        </p:tgtEl>
                                        <p:attrNameLst>
                                          <p:attrName>style.visibility</p:attrName>
                                        </p:attrNameLst>
                                      </p:cBhvr>
                                      <p:to>
                                        <p:strVal val="visible"/>
                                      </p:to>
                                    </p:set>
                                    <p:animEffect transition="in" filter="dissolve">
                                      <p:cBhvr>
                                        <p:cTn id="37" dur="500"/>
                                        <p:tgtEl>
                                          <p:spTgt spid="6760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7591"/>
                                        </p:tgtEl>
                                        <p:attrNameLst>
                                          <p:attrName>style.visibility</p:attrName>
                                        </p:attrNameLst>
                                      </p:cBhvr>
                                      <p:to>
                                        <p:strVal val="visible"/>
                                      </p:to>
                                    </p:set>
                                    <p:animEffect transition="in" filter="dissolve">
                                      <p:cBhvr>
                                        <p:cTn id="40" dur="500"/>
                                        <p:tgtEl>
                                          <p:spTgt spid="6759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7593"/>
                                        </p:tgtEl>
                                        <p:attrNameLst>
                                          <p:attrName>style.visibility</p:attrName>
                                        </p:attrNameLst>
                                      </p:cBhvr>
                                      <p:to>
                                        <p:strVal val="visible"/>
                                      </p:to>
                                    </p:set>
                                    <p:anim calcmode="lin" valueType="num">
                                      <p:cBhvr additive="base">
                                        <p:cTn id="45" dur="500" fill="hold"/>
                                        <p:tgtEl>
                                          <p:spTgt spid="67593"/>
                                        </p:tgtEl>
                                        <p:attrNameLst>
                                          <p:attrName>ppt_x</p:attrName>
                                        </p:attrNameLst>
                                      </p:cBhvr>
                                      <p:tavLst>
                                        <p:tav tm="0">
                                          <p:val>
                                            <p:strVal val="#ppt_x"/>
                                          </p:val>
                                        </p:tav>
                                        <p:tav tm="100000">
                                          <p:val>
                                            <p:strVal val="#ppt_x"/>
                                          </p:val>
                                        </p:tav>
                                      </p:tavLst>
                                    </p:anim>
                                    <p:anim calcmode="lin" valueType="num">
                                      <p:cBhvr additive="base">
                                        <p:cTn id="46" dur="500" fill="hold"/>
                                        <p:tgtEl>
                                          <p:spTgt spid="6759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7594"/>
                                        </p:tgtEl>
                                        <p:attrNameLst>
                                          <p:attrName>style.visibility</p:attrName>
                                        </p:attrNameLst>
                                      </p:cBhvr>
                                      <p:to>
                                        <p:strVal val="visible"/>
                                      </p:to>
                                    </p:set>
                                    <p:anim calcmode="lin" valueType="num">
                                      <p:cBhvr additive="base">
                                        <p:cTn id="49" dur="500" fill="hold"/>
                                        <p:tgtEl>
                                          <p:spTgt spid="67594"/>
                                        </p:tgtEl>
                                        <p:attrNameLst>
                                          <p:attrName>ppt_x</p:attrName>
                                        </p:attrNameLst>
                                      </p:cBhvr>
                                      <p:tavLst>
                                        <p:tav tm="0">
                                          <p:val>
                                            <p:strVal val="#ppt_x"/>
                                          </p:val>
                                        </p:tav>
                                        <p:tav tm="100000">
                                          <p:val>
                                            <p:strVal val="#ppt_x"/>
                                          </p:val>
                                        </p:tav>
                                      </p:tavLst>
                                    </p:anim>
                                    <p:anim calcmode="lin" valueType="num">
                                      <p:cBhvr additive="base">
                                        <p:cTn id="50" dur="500" fill="hold"/>
                                        <p:tgtEl>
                                          <p:spTgt spid="6759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7595"/>
                                        </p:tgtEl>
                                        <p:attrNameLst>
                                          <p:attrName>style.visibility</p:attrName>
                                        </p:attrNameLst>
                                      </p:cBhvr>
                                      <p:to>
                                        <p:strVal val="visible"/>
                                      </p:to>
                                    </p:set>
                                    <p:anim calcmode="lin" valueType="num">
                                      <p:cBhvr additive="base">
                                        <p:cTn id="53" dur="500" fill="hold"/>
                                        <p:tgtEl>
                                          <p:spTgt spid="67595"/>
                                        </p:tgtEl>
                                        <p:attrNameLst>
                                          <p:attrName>ppt_x</p:attrName>
                                        </p:attrNameLst>
                                      </p:cBhvr>
                                      <p:tavLst>
                                        <p:tav tm="0">
                                          <p:val>
                                            <p:strVal val="#ppt_x"/>
                                          </p:val>
                                        </p:tav>
                                        <p:tav tm="100000">
                                          <p:val>
                                            <p:strVal val="#ppt_x"/>
                                          </p:val>
                                        </p:tav>
                                      </p:tavLst>
                                    </p:anim>
                                    <p:anim calcmode="lin" valueType="num">
                                      <p:cBhvr additive="base">
                                        <p:cTn id="54" dur="500" fill="hold"/>
                                        <p:tgtEl>
                                          <p:spTgt spid="6759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67612"/>
                                        </p:tgtEl>
                                        <p:attrNameLst>
                                          <p:attrName>style.visibility</p:attrName>
                                        </p:attrNameLst>
                                      </p:cBhvr>
                                      <p:to>
                                        <p:strVal val="visible"/>
                                      </p:to>
                                    </p:set>
                                    <p:animEffect transition="in" filter="wipe(up)">
                                      <p:cBhvr>
                                        <p:cTn id="59" dur="500"/>
                                        <p:tgtEl>
                                          <p:spTgt spid="67612"/>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67603"/>
                                        </p:tgtEl>
                                        <p:attrNameLst>
                                          <p:attrName>style.visibility</p:attrName>
                                        </p:attrNameLst>
                                      </p:cBhvr>
                                      <p:to>
                                        <p:strVal val="visible"/>
                                      </p:to>
                                    </p:set>
                                    <p:animEffect transition="in" filter="wipe(up)">
                                      <p:cBhvr>
                                        <p:cTn id="63" dur="500"/>
                                        <p:tgtEl>
                                          <p:spTgt spid="67603"/>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67602"/>
                                        </p:tgtEl>
                                        <p:attrNameLst>
                                          <p:attrName>style.visibility</p:attrName>
                                        </p:attrNameLst>
                                      </p:cBhvr>
                                      <p:to>
                                        <p:strVal val="visible"/>
                                      </p:to>
                                    </p:set>
                                    <p:animEffect transition="in" filter="wipe(up)">
                                      <p:cBhvr>
                                        <p:cTn id="66" dur="500"/>
                                        <p:tgtEl>
                                          <p:spTgt spid="67602"/>
                                        </p:tgtEl>
                                      </p:cBhvr>
                                    </p:animEffect>
                                  </p:childTnLst>
                                </p:cTn>
                              </p:par>
                            </p:childTnLst>
                          </p:cTn>
                        </p:par>
                        <p:par>
                          <p:cTn id="67" fill="hold">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67600"/>
                                        </p:tgtEl>
                                        <p:attrNameLst>
                                          <p:attrName>style.visibility</p:attrName>
                                        </p:attrNameLst>
                                      </p:cBhvr>
                                      <p:to>
                                        <p:strVal val="visible"/>
                                      </p:to>
                                    </p:set>
                                    <p:animEffect transition="in" filter="wipe(up)">
                                      <p:cBhvr>
                                        <p:cTn id="70" dur="500"/>
                                        <p:tgtEl>
                                          <p:spTgt spid="67600"/>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67601"/>
                                        </p:tgtEl>
                                        <p:attrNameLst>
                                          <p:attrName>style.visibility</p:attrName>
                                        </p:attrNameLst>
                                      </p:cBhvr>
                                      <p:to>
                                        <p:strVal val="visible"/>
                                      </p:to>
                                    </p:set>
                                    <p:animEffect transition="in" filter="dissolve">
                                      <p:cBhvr>
                                        <p:cTn id="75" dur="500"/>
                                        <p:tgtEl>
                                          <p:spTgt spid="6760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67617"/>
                                        </p:tgtEl>
                                        <p:attrNameLst>
                                          <p:attrName>style.visibility</p:attrName>
                                        </p:attrNameLst>
                                      </p:cBhvr>
                                      <p:to>
                                        <p:strVal val="visible"/>
                                      </p:to>
                                    </p:set>
                                    <p:animEffect transition="in" filter="dissolve">
                                      <p:cBhvr>
                                        <p:cTn id="80" dur="500"/>
                                        <p:tgtEl>
                                          <p:spTgt spid="6761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67592"/>
                                        </p:tgtEl>
                                        <p:attrNameLst>
                                          <p:attrName>style.visibility</p:attrName>
                                        </p:attrNameLst>
                                      </p:cBhvr>
                                      <p:to>
                                        <p:strVal val="visible"/>
                                      </p:to>
                                    </p:set>
                                    <p:animEffect transition="in" filter="dissolve">
                                      <p:cBhvr>
                                        <p:cTn id="85" dur="500"/>
                                        <p:tgtEl>
                                          <p:spTgt spid="67592"/>
                                        </p:tgtEl>
                                      </p:cBhvr>
                                    </p:animEffect>
                                  </p:childTnLst>
                                </p:cTn>
                              </p:par>
                            </p:childTnLst>
                          </p:cTn>
                        </p:par>
                        <p:par>
                          <p:cTn id="86" fill="hold">
                            <p:stCondLst>
                              <p:cond delay="500"/>
                            </p:stCondLst>
                            <p:childTnLst>
                              <p:par>
                                <p:cTn id="87" presetID="2" presetClass="entr" presetSubtype="4" fill="hold" grpId="0" nodeType="afterEffect">
                                  <p:stCondLst>
                                    <p:cond delay="0"/>
                                  </p:stCondLst>
                                  <p:childTnLst>
                                    <p:set>
                                      <p:cBhvr>
                                        <p:cTn id="88" dur="1" fill="hold">
                                          <p:stCondLst>
                                            <p:cond delay="0"/>
                                          </p:stCondLst>
                                        </p:cTn>
                                        <p:tgtEl>
                                          <p:spTgt spid="67596"/>
                                        </p:tgtEl>
                                        <p:attrNameLst>
                                          <p:attrName>style.visibility</p:attrName>
                                        </p:attrNameLst>
                                      </p:cBhvr>
                                      <p:to>
                                        <p:strVal val="visible"/>
                                      </p:to>
                                    </p:set>
                                    <p:anim calcmode="lin" valueType="num">
                                      <p:cBhvr additive="base">
                                        <p:cTn id="89" dur="500" fill="hold"/>
                                        <p:tgtEl>
                                          <p:spTgt spid="67596"/>
                                        </p:tgtEl>
                                        <p:attrNameLst>
                                          <p:attrName>ppt_x</p:attrName>
                                        </p:attrNameLst>
                                      </p:cBhvr>
                                      <p:tavLst>
                                        <p:tav tm="0">
                                          <p:val>
                                            <p:strVal val="#ppt_x"/>
                                          </p:val>
                                        </p:tav>
                                        <p:tav tm="100000">
                                          <p:val>
                                            <p:strVal val="#ppt_x"/>
                                          </p:val>
                                        </p:tav>
                                      </p:tavLst>
                                    </p:anim>
                                    <p:anim calcmode="lin" valueType="num">
                                      <p:cBhvr additive="base">
                                        <p:cTn id="90" dur="500" fill="hold"/>
                                        <p:tgtEl>
                                          <p:spTgt spid="6759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597"/>
                                        </p:tgtEl>
                                        <p:attrNameLst>
                                          <p:attrName>style.visibility</p:attrName>
                                        </p:attrNameLst>
                                      </p:cBhvr>
                                      <p:to>
                                        <p:strVal val="visible"/>
                                      </p:to>
                                    </p:set>
                                    <p:anim calcmode="lin" valueType="num">
                                      <p:cBhvr additive="base">
                                        <p:cTn id="93" dur="500" fill="hold"/>
                                        <p:tgtEl>
                                          <p:spTgt spid="67597"/>
                                        </p:tgtEl>
                                        <p:attrNameLst>
                                          <p:attrName>ppt_x</p:attrName>
                                        </p:attrNameLst>
                                      </p:cBhvr>
                                      <p:tavLst>
                                        <p:tav tm="0">
                                          <p:val>
                                            <p:strVal val="#ppt_x"/>
                                          </p:val>
                                        </p:tav>
                                        <p:tav tm="100000">
                                          <p:val>
                                            <p:strVal val="#ppt_x"/>
                                          </p:val>
                                        </p:tav>
                                      </p:tavLst>
                                    </p:anim>
                                    <p:anim calcmode="lin" valueType="num">
                                      <p:cBhvr additive="base">
                                        <p:cTn id="94" dur="500" fill="hold"/>
                                        <p:tgtEl>
                                          <p:spTgt spid="6759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7598"/>
                                        </p:tgtEl>
                                        <p:attrNameLst>
                                          <p:attrName>style.visibility</p:attrName>
                                        </p:attrNameLst>
                                      </p:cBhvr>
                                      <p:to>
                                        <p:strVal val="visible"/>
                                      </p:to>
                                    </p:set>
                                    <p:anim calcmode="lin" valueType="num">
                                      <p:cBhvr additive="base">
                                        <p:cTn id="97" dur="500" fill="hold"/>
                                        <p:tgtEl>
                                          <p:spTgt spid="67598"/>
                                        </p:tgtEl>
                                        <p:attrNameLst>
                                          <p:attrName>ppt_x</p:attrName>
                                        </p:attrNameLst>
                                      </p:cBhvr>
                                      <p:tavLst>
                                        <p:tav tm="0">
                                          <p:val>
                                            <p:strVal val="#ppt_x"/>
                                          </p:val>
                                        </p:tav>
                                        <p:tav tm="100000">
                                          <p:val>
                                            <p:strVal val="#ppt_x"/>
                                          </p:val>
                                        </p:tav>
                                      </p:tavLst>
                                    </p:anim>
                                    <p:anim calcmode="lin" valueType="num">
                                      <p:cBhvr additive="base">
                                        <p:cTn id="98" dur="500" fill="hold"/>
                                        <p:tgtEl>
                                          <p:spTgt spid="6759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67621"/>
                                        </p:tgtEl>
                                        <p:attrNameLst>
                                          <p:attrName>style.visibility</p:attrName>
                                        </p:attrNameLst>
                                      </p:cBhvr>
                                      <p:to>
                                        <p:strVal val="visible"/>
                                      </p:to>
                                    </p:set>
                                    <p:animEffect transition="in" filter="wipe(left)">
                                      <p:cBhvr>
                                        <p:cTn id="103" dur="500"/>
                                        <p:tgtEl>
                                          <p:spTgt spid="67621"/>
                                        </p:tgtEl>
                                      </p:cBhvr>
                                    </p:animEffect>
                                  </p:childTnLst>
                                </p:cTn>
                              </p:par>
                            </p:childTnLst>
                          </p:cTn>
                        </p:par>
                        <p:par>
                          <p:cTn id="104" fill="hold">
                            <p:stCondLst>
                              <p:cond delay="500"/>
                            </p:stCondLst>
                            <p:childTnLst>
                              <p:par>
                                <p:cTn id="105" presetID="12" presetClass="entr" presetSubtype="8" fill="hold" nodeType="after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slide(fromLeft)">
                                      <p:cBhvr>
                                        <p:cTn id="107" dur="500"/>
                                        <p:tgtEl>
                                          <p:spTgt spid="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67616"/>
                                        </p:tgtEl>
                                        <p:attrNameLst>
                                          <p:attrName>style.visibility</p:attrName>
                                        </p:attrNameLst>
                                      </p:cBhvr>
                                      <p:to>
                                        <p:strVal val="visible"/>
                                      </p:to>
                                    </p:set>
                                    <p:animEffect transition="in" filter="wipe(down)">
                                      <p:cBhvr>
                                        <p:cTn id="112" dur="500"/>
                                        <p:tgtEl>
                                          <p:spTgt spid="67616"/>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67615"/>
                                        </p:tgtEl>
                                        <p:attrNameLst>
                                          <p:attrName>style.visibility</p:attrName>
                                        </p:attrNameLst>
                                      </p:cBhvr>
                                      <p:to>
                                        <p:strVal val="visible"/>
                                      </p:to>
                                    </p:set>
                                    <p:animEffect transition="in" filter="wipe(down)">
                                      <p:cBhvr>
                                        <p:cTn id="115" dur="500"/>
                                        <p:tgtEl>
                                          <p:spTgt spid="67615"/>
                                        </p:tgtEl>
                                      </p:cBhvr>
                                    </p:animEffec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0"/>
                                          </p:stCondLst>
                                        </p:cTn>
                                        <p:tgtEl>
                                          <p:spTgt spid="67614"/>
                                        </p:tgtEl>
                                        <p:attrNameLst>
                                          <p:attrName>style.visibility</p:attrName>
                                        </p:attrNameLst>
                                      </p:cBhvr>
                                      <p:to>
                                        <p:strVal val="visible"/>
                                      </p:to>
                                    </p:set>
                                  </p:childTnLst>
                                </p:cTn>
                              </p:par>
                              <p:par>
                                <p:cTn id="119" presetID="22" presetClass="entr" presetSubtype="4" fill="hold" grpId="0" nodeType="withEffect">
                                  <p:stCondLst>
                                    <p:cond delay="0"/>
                                  </p:stCondLst>
                                  <p:childTnLst>
                                    <p:set>
                                      <p:cBhvr>
                                        <p:cTn id="120" dur="1" fill="hold">
                                          <p:stCondLst>
                                            <p:cond delay="0"/>
                                          </p:stCondLst>
                                        </p:cTn>
                                        <p:tgtEl>
                                          <p:spTgt spid="67613"/>
                                        </p:tgtEl>
                                        <p:attrNameLst>
                                          <p:attrName>style.visibility</p:attrName>
                                        </p:attrNameLst>
                                      </p:cBhvr>
                                      <p:to>
                                        <p:strVal val="visible"/>
                                      </p:to>
                                    </p:set>
                                    <p:animEffect transition="in" filter="wipe(down)">
                                      <p:cBhvr>
                                        <p:cTn id="121" dur="500"/>
                                        <p:tgtEl>
                                          <p:spTgt spid="6761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67605"/>
                                        </p:tgtEl>
                                        <p:attrNameLst>
                                          <p:attrName>style.visibility</p:attrName>
                                        </p:attrNameLst>
                                      </p:cBhvr>
                                      <p:to>
                                        <p:strVal val="visible"/>
                                      </p:to>
                                    </p:set>
                                    <p:animEffect transition="in" filter="wipe(up)">
                                      <p:cBhvr>
                                        <p:cTn id="126" dur="500"/>
                                        <p:tgtEl>
                                          <p:spTgt spid="67605"/>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7606"/>
                                        </p:tgtEl>
                                        <p:attrNameLst>
                                          <p:attrName>style.visibility</p:attrName>
                                        </p:attrNameLst>
                                      </p:cBhvr>
                                      <p:to>
                                        <p:strVal val="visible"/>
                                      </p:to>
                                    </p:set>
                                    <p:animEffect transition="in" filter="dissolve">
                                      <p:cBhvr>
                                        <p:cTn id="129" dur="500"/>
                                        <p:tgtEl>
                                          <p:spTgt spid="6760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67608"/>
                                        </p:tgtEl>
                                        <p:attrNameLst>
                                          <p:attrName>style.visibility</p:attrName>
                                        </p:attrNameLst>
                                      </p:cBhvr>
                                      <p:to>
                                        <p:strVal val="visible"/>
                                      </p:to>
                                    </p:set>
                                    <p:animEffect transition="in" filter="dissolve">
                                      <p:cBhvr>
                                        <p:cTn id="134" dur="500"/>
                                        <p:tgtEl>
                                          <p:spTgt spid="67608"/>
                                        </p:tgtEl>
                                      </p:cBhvr>
                                    </p:animEffect>
                                  </p:childTnLst>
                                </p:cTn>
                              </p:par>
                            </p:childTnLst>
                          </p:cTn>
                        </p:par>
                        <p:par>
                          <p:cTn id="135" fill="hold">
                            <p:stCondLst>
                              <p:cond delay="500"/>
                            </p:stCondLst>
                            <p:childTnLst>
                              <p:par>
                                <p:cTn id="136" presetID="22" presetClass="entr" presetSubtype="4" fill="hold" grpId="0" nodeType="afterEffect">
                                  <p:stCondLst>
                                    <p:cond delay="0"/>
                                  </p:stCondLst>
                                  <p:childTnLst>
                                    <p:set>
                                      <p:cBhvr>
                                        <p:cTn id="137" dur="1" fill="hold">
                                          <p:stCondLst>
                                            <p:cond delay="0"/>
                                          </p:stCondLst>
                                        </p:cTn>
                                        <p:tgtEl>
                                          <p:spTgt spid="67607"/>
                                        </p:tgtEl>
                                        <p:attrNameLst>
                                          <p:attrName>style.visibility</p:attrName>
                                        </p:attrNameLst>
                                      </p:cBhvr>
                                      <p:to>
                                        <p:strVal val="visible"/>
                                      </p:to>
                                    </p:set>
                                    <p:animEffect transition="in" filter="wipe(down)">
                                      <p:cBhvr>
                                        <p:cTn id="138" dur="500"/>
                                        <p:tgtEl>
                                          <p:spTgt spid="6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P spid="67588" grpId="0" animBg="1"/>
      <p:bldP spid="67591" grpId="0" animBg="1"/>
      <p:bldP spid="67592" grpId="0" animBg="1"/>
      <p:bldP spid="67593" grpId="0" animBg="1"/>
      <p:bldP spid="67594" grpId="0" animBg="1"/>
      <p:bldP spid="67595" grpId="0" animBg="1"/>
      <p:bldP spid="67596" grpId="0" animBg="1"/>
      <p:bldP spid="67597" grpId="0" animBg="1"/>
      <p:bldP spid="67598" grpId="0" animBg="1"/>
      <p:bldP spid="67599" grpId="0" animBg="1"/>
      <p:bldP spid="67600" grpId="0" animBg="1"/>
      <p:bldP spid="67601" grpId="0" animBg="1"/>
      <p:bldP spid="67602" grpId="0" animBg="1"/>
      <p:bldP spid="67603" grpId="0" animBg="1"/>
      <p:bldP spid="67604" grpId="0"/>
      <p:bldP spid="67605" grpId="0" animBg="1"/>
      <p:bldP spid="67606" grpId="0"/>
      <p:bldP spid="67607" grpId="0" animBg="1"/>
      <p:bldP spid="67608" grpId="0"/>
      <p:bldP spid="67612" grpId="0" animBg="1"/>
      <p:bldP spid="67613" grpId="0" animBg="1"/>
      <p:bldP spid="67614" grpId="0" animBg="1"/>
      <p:bldP spid="67614" grpId="1" animBg="1"/>
      <p:bldP spid="67615" grpId="0" animBg="1"/>
      <p:bldP spid="67616" grpId="0" animBg="1"/>
      <p:bldP spid="67617" grpId="0" animBg="1"/>
      <p:bldP spid="6762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12B9153-E86C-4299-B16B-9BB0FEC7C3C0}" type="slidenum">
              <a:rPr lang="en-US"/>
              <a:pPr>
                <a:defRPr/>
              </a:pPr>
              <a:t>98</a:t>
            </a:fld>
            <a:endParaRPr lang="en-US"/>
          </a:p>
        </p:txBody>
      </p:sp>
      <p:sp>
        <p:nvSpPr>
          <p:cNvPr id="29698" name="Rectangle 2"/>
          <p:cNvSpPr>
            <a:spLocks noGrp="1" noChangeArrowheads="1"/>
          </p:cNvSpPr>
          <p:nvPr>
            <p:ph type="title"/>
          </p:nvPr>
        </p:nvSpPr>
        <p:spPr/>
        <p:txBody>
          <a:bodyPr/>
          <a:lstStyle/>
          <a:p>
            <a:pPr eaLnBrk="1" hangingPunct="1">
              <a:defRPr/>
            </a:pPr>
            <a:r>
              <a:rPr lang="en-US" smtClean="0"/>
              <a:t>Transport Layer</a:t>
            </a:r>
          </a:p>
        </p:txBody>
      </p:sp>
      <p:sp>
        <p:nvSpPr>
          <p:cNvPr id="29699" name="Rectangle 3"/>
          <p:cNvSpPr>
            <a:spLocks noGrp="1" noChangeArrowheads="1"/>
          </p:cNvSpPr>
          <p:nvPr>
            <p:ph type="body" idx="1"/>
          </p:nvPr>
        </p:nvSpPr>
        <p:spPr>
          <a:xfrm>
            <a:off x="457200" y="2438400"/>
            <a:ext cx="8229600" cy="3657600"/>
          </a:xfrm>
        </p:spPr>
        <p:txBody>
          <a:bodyPr/>
          <a:lstStyle/>
          <a:p>
            <a:pPr eaLnBrk="1" hangingPunct="1">
              <a:defRPr/>
            </a:pPr>
            <a:r>
              <a:rPr lang="en-US" smtClean="0"/>
              <a:t>Duties/services</a:t>
            </a:r>
          </a:p>
          <a:p>
            <a:pPr lvl="1" eaLnBrk="1" hangingPunct="1">
              <a:defRPr/>
            </a:pPr>
            <a:r>
              <a:rPr lang="en-US" smtClean="0"/>
              <a:t>Port addressing</a:t>
            </a:r>
          </a:p>
          <a:p>
            <a:pPr lvl="1" eaLnBrk="1" hangingPunct="1">
              <a:defRPr/>
            </a:pPr>
            <a:r>
              <a:rPr lang="en-US" smtClean="0"/>
              <a:t>Segmentation and reassembly</a:t>
            </a:r>
          </a:p>
          <a:p>
            <a:pPr lvl="1" eaLnBrk="1" hangingPunct="1">
              <a:defRPr/>
            </a:pPr>
            <a:r>
              <a:rPr lang="en-US" smtClean="0"/>
              <a:t>Connection control</a:t>
            </a:r>
          </a:p>
          <a:p>
            <a:pPr lvl="1" eaLnBrk="1" hangingPunct="1">
              <a:defRPr/>
            </a:pPr>
            <a:r>
              <a:rPr lang="en-US" smtClean="0"/>
              <a:t>Flow control (end-to-end)</a:t>
            </a:r>
          </a:p>
          <a:p>
            <a:pPr lvl="1" eaLnBrk="1" hangingPunct="1">
              <a:defRPr/>
            </a:pPr>
            <a:r>
              <a:rPr lang="en-US" smtClean="0"/>
              <a:t>Error control (end-to-end)</a:t>
            </a:r>
          </a:p>
        </p:txBody>
      </p:sp>
      <p:sp>
        <p:nvSpPr>
          <p:cNvPr id="29700" name="Text Box 4"/>
          <p:cNvSpPr txBox="1">
            <a:spLocks noChangeArrowheads="1"/>
          </p:cNvSpPr>
          <p:nvPr/>
        </p:nvSpPr>
        <p:spPr bwMode="auto">
          <a:xfrm>
            <a:off x="1371600" y="1219200"/>
            <a:ext cx="6400800" cy="946150"/>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defRPr/>
            </a:pPr>
            <a:r>
              <a:rPr lang="en-US" sz="2800" b="1" i="1">
                <a:solidFill>
                  <a:srgbClr val="FF0000"/>
                </a:solidFill>
                <a:effectLst>
                  <a:outerShdw blurRad="38100" dist="38100" dir="2700000" algn="tl">
                    <a:srgbClr val="000000"/>
                  </a:outerShdw>
                </a:effectLst>
                <a:latin typeface="Times New Roman" pitchFamily="18" charset="0"/>
              </a:rPr>
              <a:t>Responsible for delivery of a message</a:t>
            </a:r>
            <a:br>
              <a:rPr lang="en-US" sz="2800" b="1" i="1">
                <a:solidFill>
                  <a:srgbClr val="FF0000"/>
                </a:solidFill>
                <a:effectLst>
                  <a:outerShdw blurRad="38100" dist="38100" dir="2700000" algn="tl">
                    <a:srgbClr val="000000"/>
                  </a:outerShdw>
                </a:effectLst>
                <a:latin typeface="Times New Roman" pitchFamily="18" charset="0"/>
              </a:rPr>
            </a:br>
            <a:r>
              <a:rPr lang="en-US" sz="2800" b="1" i="1">
                <a:solidFill>
                  <a:srgbClr val="FF0000"/>
                </a:solidFill>
                <a:effectLst>
                  <a:outerShdw blurRad="38100" dist="38100" dir="2700000" algn="tl">
                    <a:srgbClr val="000000"/>
                  </a:outerShdw>
                </a:effectLst>
                <a:latin typeface="Times New Roman" pitchFamily="18" charset="0"/>
              </a:rPr>
              <a:t>from one process to another</a:t>
            </a:r>
          </a:p>
        </p:txBody>
      </p:sp>
    </p:spTree>
    <p:extLst>
      <p:ext uri="{BB962C8B-B14F-4D97-AF65-F5344CB8AC3E}">
        <p14:creationId xmlns:p14="http://schemas.microsoft.com/office/powerpoint/2010/main" val="290692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dissolve">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5"/>
          <p:cNvSpPr>
            <a:spLocks noGrp="1"/>
          </p:cNvSpPr>
          <p:nvPr>
            <p:ph type="sldNum" sz="quarter" idx="12"/>
          </p:nvPr>
        </p:nvSpPr>
        <p:spPr/>
        <p:txBody>
          <a:bodyPr/>
          <a:lstStyle/>
          <a:p>
            <a:pPr>
              <a:defRPr/>
            </a:pPr>
            <a:fld id="{07C1CB4A-A757-4694-BBB5-0710DD6D29AF}" type="slidenum">
              <a:rPr lang="en-US"/>
              <a:pPr>
                <a:defRPr/>
              </a:pPr>
              <a:t>99</a:t>
            </a:fld>
            <a:endParaRPr lang="en-US"/>
          </a:p>
        </p:txBody>
      </p:sp>
      <p:sp>
        <p:nvSpPr>
          <p:cNvPr id="16387" name="Line 72"/>
          <p:cNvSpPr>
            <a:spLocks noChangeShapeType="1"/>
          </p:cNvSpPr>
          <p:nvPr/>
        </p:nvSpPr>
        <p:spPr bwMode="auto">
          <a:xfrm>
            <a:off x="304800" y="2590800"/>
            <a:ext cx="8534400" cy="0"/>
          </a:xfrm>
          <a:prstGeom prst="line">
            <a:avLst/>
          </a:prstGeom>
          <a:noFill/>
          <a:ln w="9525">
            <a:solidFill>
              <a:schemeClr val="tx1"/>
            </a:solidFill>
            <a:prstDash val="dash"/>
            <a:round/>
            <a:headEnd/>
            <a:tailEnd/>
          </a:ln>
        </p:spPr>
        <p:txBody>
          <a:bodyPr/>
          <a:lstStyle/>
          <a:p>
            <a:endParaRPr lang="en-US"/>
          </a:p>
        </p:txBody>
      </p:sp>
      <p:sp>
        <p:nvSpPr>
          <p:cNvPr id="56322" name="Rectangle 2"/>
          <p:cNvSpPr>
            <a:spLocks noGrp="1" noChangeArrowheads="1"/>
          </p:cNvSpPr>
          <p:nvPr>
            <p:ph type="title"/>
          </p:nvPr>
        </p:nvSpPr>
        <p:spPr/>
        <p:txBody>
          <a:bodyPr/>
          <a:lstStyle/>
          <a:p>
            <a:pPr eaLnBrk="1" hangingPunct="1">
              <a:defRPr/>
            </a:pPr>
            <a:r>
              <a:rPr lang="en-US" smtClean="0"/>
              <a:t>Transport Layer</a:t>
            </a:r>
          </a:p>
        </p:txBody>
      </p:sp>
      <p:sp>
        <p:nvSpPr>
          <p:cNvPr id="56324" name="Rectangle 4"/>
          <p:cNvSpPr>
            <a:spLocks noChangeArrowheads="1"/>
          </p:cNvSpPr>
          <p:nvPr/>
        </p:nvSpPr>
        <p:spPr bwMode="auto">
          <a:xfrm>
            <a:off x="1600200" y="3716338"/>
            <a:ext cx="3048000" cy="10668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6390" name="Text Box 6"/>
          <p:cNvSpPr txBox="1">
            <a:spLocks noChangeArrowheads="1"/>
          </p:cNvSpPr>
          <p:nvPr/>
        </p:nvSpPr>
        <p:spPr bwMode="auto">
          <a:xfrm>
            <a:off x="198438" y="3824288"/>
            <a:ext cx="1158875" cy="641350"/>
          </a:xfrm>
          <a:prstGeom prst="rect">
            <a:avLst/>
          </a:prstGeom>
          <a:noFill/>
          <a:ln w="9525">
            <a:noFill/>
            <a:miter lim="800000"/>
            <a:headEnd/>
            <a:tailEnd/>
          </a:ln>
        </p:spPr>
        <p:txBody>
          <a:bodyPr wrap="none">
            <a:spAutoFit/>
          </a:bodyPr>
          <a:lstStyle/>
          <a:p>
            <a:pPr algn="ctr"/>
            <a:r>
              <a:rPr lang="en-US"/>
              <a:t>Transport</a:t>
            </a:r>
            <a:br>
              <a:rPr lang="en-US"/>
            </a:br>
            <a:r>
              <a:rPr lang="en-US"/>
              <a:t>Layer</a:t>
            </a:r>
          </a:p>
        </p:txBody>
      </p:sp>
      <p:sp>
        <p:nvSpPr>
          <p:cNvPr id="56327" name="Rectangle 7"/>
          <p:cNvSpPr>
            <a:spLocks noChangeArrowheads="1"/>
          </p:cNvSpPr>
          <p:nvPr/>
        </p:nvSpPr>
        <p:spPr bwMode="auto">
          <a:xfrm>
            <a:off x="2133600" y="3124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56330" name="Rectangle 10"/>
          <p:cNvSpPr>
            <a:spLocks noChangeArrowheads="1"/>
          </p:cNvSpPr>
          <p:nvPr/>
        </p:nvSpPr>
        <p:spPr bwMode="auto">
          <a:xfrm>
            <a:off x="1676400" y="3886200"/>
            <a:ext cx="533400" cy="304800"/>
          </a:xfrm>
          <a:prstGeom prst="rect">
            <a:avLst/>
          </a:prstGeom>
          <a:solidFill>
            <a:srgbClr val="080808"/>
          </a:solidFill>
          <a:ln w="9525">
            <a:solidFill>
              <a:schemeClr val="tx1"/>
            </a:solidFill>
            <a:miter lim="800000"/>
            <a:headEnd/>
            <a:tailEnd/>
          </a:ln>
        </p:spPr>
        <p:txBody>
          <a:bodyPr wrap="none" anchor="ctr"/>
          <a:lstStyle/>
          <a:p>
            <a:pPr algn="ctr"/>
            <a:r>
              <a:rPr lang="en-US" sz="1600"/>
              <a:t>Data</a:t>
            </a:r>
            <a:r>
              <a:rPr lang="en-US" sz="1600" baseline="-25000"/>
              <a:t>1</a:t>
            </a:r>
          </a:p>
        </p:txBody>
      </p:sp>
      <p:sp>
        <p:nvSpPr>
          <p:cNvPr id="56331" name="Rectangle 11"/>
          <p:cNvSpPr>
            <a:spLocks noChangeArrowheads="1"/>
          </p:cNvSpPr>
          <p:nvPr/>
        </p:nvSpPr>
        <p:spPr bwMode="auto">
          <a:xfrm>
            <a:off x="2667000" y="3886200"/>
            <a:ext cx="533400" cy="304800"/>
          </a:xfrm>
          <a:prstGeom prst="rect">
            <a:avLst/>
          </a:prstGeom>
          <a:solidFill>
            <a:srgbClr val="080808"/>
          </a:solidFill>
          <a:ln w="9525">
            <a:solidFill>
              <a:schemeClr val="tx1"/>
            </a:solidFill>
            <a:miter lim="800000"/>
            <a:headEnd/>
            <a:tailEnd/>
          </a:ln>
        </p:spPr>
        <p:txBody>
          <a:bodyPr wrap="none" anchor="ctr"/>
          <a:lstStyle/>
          <a:p>
            <a:pPr algn="ctr"/>
            <a:r>
              <a:rPr lang="en-US" sz="1600"/>
              <a:t>Data</a:t>
            </a:r>
            <a:r>
              <a:rPr lang="en-US" sz="1600" baseline="-25000"/>
              <a:t>2</a:t>
            </a:r>
          </a:p>
        </p:txBody>
      </p:sp>
      <p:sp>
        <p:nvSpPr>
          <p:cNvPr id="56332" name="Rectangle 12"/>
          <p:cNvSpPr>
            <a:spLocks noChangeArrowheads="1"/>
          </p:cNvSpPr>
          <p:nvPr/>
        </p:nvSpPr>
        <p:spPr bwMode="auto">
          <a:xfrm>
            <a:off x="3657600" y="3886200"/>
            <a:ext cx="533400" cy="304800"/>
          </a:xfrm>
          <a:prstGeom prst="rect">
            <a:avLst/>
          </a:prstGeom>
          <a:solidFill>
            <a:srgbClr val="080808"/>
          </a:solidFill>
          <a:ln w="9525">
            <a:solidFill>
              <a:schemeClr val="tx1"/>
            </a:solidFill>
            <a:miter lim="800000"/>
            <a:headEnd/>
            <a:tailEnd/>
          </a:ln>
        </p:spPr>
        <p:txBody>
          <a:bodyPr wrap="none" anchor="ctr"/>
          <a:lstStyle/>
          <a:p>
            <a:pPr algn="ctr"/>
            <a:r>
              <a:rPr lang="en-US" sz="1600"/>
              <a:t>Data</a:t>
            </a:r>
            <a:r>
              <a:rPr lang="en-US" sz="1600" baseline="-25000"/>
              <a:t>3</a:t>
            </a:r>
          </a:p>
        </p:txBody>
      </p:sp>
      <p:sp>
        <p:nvSpPr>
          <p:cNvPr id="56333" name="Rectangle 13"/>
          <p:cNvSpPr>
            <a:spLocks noChangeArrowheads="1"/>
          </p:cNvSpPr>
          <p:nvPr/>
        </p:nvSpPr>
        <p:spPr bwMode="auto">
          <a:xfrm>
            <a:off x="2209800" y="3886200"/>
            <a:ext cx="381000" cy="304800"/>
          </a:xfrm>
          <a:prstGeom prst="rect">
            <a:avLst/>
          </a:prstGeom>
          <a:solidFill>
            <a:schemeClr val="tx1"/>
          </a:solidFill>
          <a:ln w="9525">
            <a:solidFill>
              <a:schemeClr val="tx1"/>
            </a:solidFill>
            <a:miter lim="800000"/>
            <a:headEnd/>
            <a:tailEnd/>
          </a:ln>
        </p:spPr>
        <p:txBody>
          <a:bodyPr wrap="none" anchor="ctr"/>
          <a:lstStyle/>
          <a:p>
            <a:pPr algn="ctr"/>
            <a:r>
              <a:rPr lang="en-US" sz="1600" b="1">
                <a:solidFill>
                  <a:schemeClr val="accent2"/>
                </a:solidFill>
              </a:rPr>
              <a:t>H4</a:t>
            </a:r>
            <a:endParaRPr lang="en-US" sz="1600" b="1" baseline="-25000">
              <a:solidFill>
                <a:schemeClr val="accent2"/>
              </a:solidFill>
            </a:endParaRPr>
          </a:p>
        </p:txBody>
      </p:sp>
      <p:sp>
        <p:nvSpPr>
          <p:cNvPr id="56334" name="Rectangle 14"/>
          <p:cNvSpPr>
            <a:spLocks noChangeArrowheads="1"/>
          </p:cNvSpPr>
          <p:nvPr/>
        </p:nvSpPr>
        <p:spPr bwMode="auto">
          <a:xfrm>
            <a:off x="3200400" y="3886200"/>
            <a:ext cx="381000" cy="304800"/>
          </a:xfrm>
          <a:prstGeom prst="rect">
            <a:avLst/>
          </a:prstGeom>
          <a:solidFill>
            <a:schemeClr val="tx1"/>
          </a:solidFill>
          <a:ln w="9525">
            <a:solidFill>
              <a:schemeClr val="tx1"/>
            </a:solidFill>
            <a:miter lim="800000"/>
            <a:headEnd/>
            <a:tailEnd/>
          </a:ln>
        </p:spPr>
        <p:txBody>
          <a:bodyPr wrap="none" anchor="ctr"/>
          <a:lstStyle/>
          <a:p>
            <a:pPr algn="ctr"/>
            <a:r>
              <a:rPr lang="en-US" sz="1600" b="1">
                <a:solidFill>
                  <a:schemeClr val="accent2"/>
                </a:solidFill>
              </a:rPr>
              <a:t>H4</a:t>
            </a:r>
            <a:endParaRPr lang="en-US" sz="1600" b="1" baseline="-25000">
              <a:solidFill>
                <a:schemeClr val="accent2"/>
              </a:solidFill>
            </a:endParaRPr>
          </a:p>
        </p:txBody>
      </p:sp>
      <p:sp>
        <p:nvSpPr>
          <p:cNvPr id="56335" name="Rectangle 15"/>
          <p:cNvSpPr>
            <a:spLocks noChangeArrowheads="1"/>
          </p:cNvSpPr>
          <p:nvPr/>
        </p:nvSpPr>
        <p:spPr bwMode="auto">
          <a:xfrm>
            <a:off x="4191000" y="3886200"/>
            <a:ext cx="381000" cy="304800"/>
          </a:xfrm>
          <a:prstGeom prst="rect">
            <a:avLst/>
          </a:prstGeom>
          <a:solidFill>
            <a:schemeClr val="tx1"/>
          </a:solidFill>
          <a:ln w="9525">
            <a:solidFill>
              <a:schemeClr val="tx1"/>
            </a:solidFill>
            <a:miter lim="800000"/>
            <a:headEnd/>
            <a:tailEnd/>
          </a:ln>
        </p:spPr>
        <p:txBody>
          <a:bodyPr wrap="none" anchor="ctr"/>
          <a:lstStyle/>
          <a:p>
            <a:pPr algn="ctr"/>
            <a:r>
              <a:rPr lang="en-US" sz="1600" b="1">
                <a:solidFill>
                  <a:schemeClr val="accent2"/>
                </a:solidFill>
              </a:rPr>
              <a:t>H4</a:t>
            </a:r>
            <a:endParaRPr lang="en-US" sz="1600" b="1" baseline="-25000">
              <a:solidFill>
                <a:schemeClr val="accent2"/>
              </a:solidFill>
            </a:endParaRPr>
          </a:p>
        </p:txBody>
      </p:sp>
      <p:sp>
        <p:nvSpPr>
          <p:cNvPr id="56336" name="AutoShape 16"/>
          <p:cNvSpPr>
            <a:spLocks noChangeArrowheads="1"/>
          </p:cNvSpPr>
          <p:nvPr/>
        </p:nvSpPr>
        <p:spPr bwMode="auto">
          <a:xfrm>
            <a:off x="2057400" y="4572000"/>
            <a:ext cx="228600" cy="533400"/>
          </a:xfrm>
          <a:prstGeom prst="downArrow">
            <a:avLst>
              <a:gd name="adj1" fmla="val 50000"/>
              <a:gd name="adj2" fmla="val 58333"/>
            </a:avLst>
          </a:prstGeom>
          <a:solidFill>
            <a:schemeClr val="folHlink"/>
          </a:solidFill>
          <a:ln w="9525">
            <a:solidFill>
              <a:schemeClr val="tx1"/>
            </a:solidFill>
            <a:miter lim="800000"/>
            <a:headEnd/>
            <a:tailEnd/>
          </a:ln>
        </p:spPr>
        <p:txBody>
          <a:bodyPr wrap="none" anchor="ctr"/>
          <a:lstStyle/>
          <a:p>
            <a:endParaRPr lang="en-US"/>
          </a:p>
        </p:txBody>
      </p:sp>
      <p:sp>
        <p:nvSpPr>
          <p:cNvPr id="56337" name="AutoShape 17"/>
          <p:cNvSpPr>
            <a:spLocks noChangeArrowheads="1"/>
          </p:cNvSpPr>
          <p:nvPr/>
        </p:nvSpPr>
        <p:spPr bwMode="auto">
          <a:xfrm>
            <a:off x="3048000" y="4572000"/>
            <a:ext cx="228600" cy="533400"/>
          </a:xfrm>
          <a:prstGeom prst="downArrow">
            <a:avLst>
              <a:gd name="adj1" fmla="val 50000"/>
              <a:gd name="adj2" fmla="val 58333"/>
            </a:avLst>
          </a:prstGeom>
          <a:solidFill>
            <a:schemeClr val="folHlink"/>
          </a:solidFill>
          <a:ln w="9525">
            <a:solidFill>
              <a:schemeClr val="tx1"/>
            </a:solidFill>
            <a:miter lim="800000"/>
            <a:headEnd/>
            <a:tailEnd/>
          </a:ln>
        </p:spPr>
        <p:txBody>
          <a:bodyPr wrap="none" anchor="ctr"/>
          <a:lstStyle/>
          <a:p>
            <a:endParaRPr lang="en-US"/>
          </a:p>
        </p:txBody>
      </p:sp>
      <p:sp>
        <p:nvSpPr>
          <p:cNvPr id="56338" name="AutoShape 18"/>
          <p:cNvSpPr>
            <a:spLocks noChangeArrowheads="1"/>
          </p:cNvSpPr>
          <p:nvPr/>
        </p:nvSpPr>
        <p:spPr bwMode="auto">
          <a:xfrm>
            <a:off x="3962400" y="4572000"/>
            <a:ext cx="228600" cy="533400"/>
          </a:xfrm>
          <a:prstGeom prst="downArrow">
            <a:avLst>
              <a:gd name="adj1" fmla="val 50000"/>
              <a:gd name="adj2" fmla="val 58333"/>
            </a:avLst>
          </a:prstGeom>
          <a:solidFill>
            <a:schemeClr val="folHlink"/>
          </a:solidFill>
          <a:ln w="9525">
            <a:solidFill>
              <a:schemeClr val="tx1"/>
            </a:solidFill>
            <a:miter lim="800000"/>
            <a:headEnd/>
            <a:tailEnd/>
          </a:ln>
        </p:spPr>
        <p:txBody>
          <a:bodyPr wrap="none" anchor="ctr"/>
          <a:lstStyle/>
          <a:p>
            <a:endParaRPr lang="en-US"/>
          </a:p>
        </p:txBody>
      </p:sp>
      <p:sp>
        <p:nvSpPr>
          <p:cNvPr id="56339" name="Text Box 19"/>
          <p:cNvSpPr txBox="1">
            <a:spLocks noChangeArrowheads="1"/>
          </p:cNvSpPr>
          <p:nvPr/>
        </p:nvSpPr>
        <p:spPr bwMode="auto">
          <a:xfrm>
            <a:off x="2362200" y="5257800"/>
            <a:ext cx="1295400" cy="366713"/>
          </a:xfrm>
          <a:prstGeom prst="rect">
            <a:avLst/>
          </a:prstGeom>
          <a:noFill/>
          <a:ln w="9525">
            <a:noFill/>
            <a:miter lim="800000"/>
            <a:headEnd/>
            <a:tailEnd/>
          </a:ln>
        </p:spPr>
        <p:txBody>
          <a:bodyPr wrap="none">
            <a:spAutoFit/>
          </a:bodyPr>
          <a:lstStyle/>
          <a:p>
            <a:r>
              <a:rPr lang="en-US"/>
              <a:t>to Network</a:t>
            </a:r>
          </a:p>
        </p:txBody>
      </p:sp>
      <p:sp>
        <p:nvSpPr>
          <p:cNvPr id="56340" name="Line 20"/>
          <p:cNvSpPr>
            <a:spLocks noChangeShapeType="1"/>
          </p:cNvSpPr>
          <p:nvPr/>
        </p:nvSpPr>
        <p:spPr bwMode="auto">
          <a:xfrm flipH="1">
            <a:off x="1676400" y="3429000"/>
            <a:ext cx="457200" cy="457200"/>
          </a:xfrm>
          <a:prstGeom prst="line">
            <a:avLst/>
          </a:prstGeom>
          <a:noFill/>
          <a:ln w="9525">
            <a:solidFill>
              <a:schemeClr val="tx1"/>
            </a:solidFill>
            <a:prstDash val="dash"/>
            <a:round/>
            <a:headEnd/>
            <a:tailEnd/>
          </a:ln>
        </p:spPr>
        <p:txBody>
          <a:bodyPr/>
          <a:lstStyle/>
          <a:p>
            <a:endParaRPr lang="en-US"/>
          </a:p>
        </p:txBody>
      </p:sp>
      <p:sp>
        <p:nvSpPr>
          <p:cNvPr id="56341" name="Line 21"/>
          <p:cNvSpPr>
            <a:spLocks noChangeShapeType="1"/>
          </p:cNvSpPr>
          <p:nvPr/>
        </p:nvSpPr>
        <p:spPr bwMode="auto">
          <a:xfrm flipH="1">
            <a:off x="2209800" y="3429000"/>
            <a:ext cx="457200" cy="457200"/>
          </a:xfrm>
          <a:prstGeom prst="line">
            <a:avLst/>
          </a:prstGeom>
          <a:noFill/>
          <a:ln w="9525">
            <a:solidFill>
              <a:schemeClr val="tx1"/>
            </a:solidFill>
            <a:prstDash val="dash"/>
            <a:round/>
            <a:headEnd/>
            <a:tailEnd/>
          </a:ln>
        </p:spPr>
        <p:txBody>
          <a:bodyPr/>
          <a:lstStyle/>
          <a:p>
            <a:endParaRPr lang="en-US"/>
          </a:p>
        </p:txBody>
      </p:sp>
      <p:sp>
        <p:nvSpPr>
          <p:cNvPr id="56342" name="Line 22"/>
          <p:cNvSpPr>
            <a:spLocks noChangeShapeType="1"/>
          </p:cNvSpPr>
          <p:nvPr/>
        </p:nvSpPr>
        <p:spPr bwMode="auto">
          <a:xfrm>
            <a:off x="2667000" y="3429000"/>
            <a:ext cx="0" cy="457200"/>
          </a:xfrm>
          <a:prstGeom prst="line">
            <a:avLst/>
          </a:prstGeom>
          <a:noFill/>
          <a:ln w="9525">
            <a:solidFill>
              <a:schemeClr val="tx1"/>
            </a:solidFill>
            <a:prstDash val="dash"/>
            <a:round/>
            <a:headEnd/>
            <a:tailEnd/>
          </a:ln>
        </p:spPr>
        <p:txBody>
          <a:bodyPr/>
          <a:lstStyle/>
          <a:p>
            <a:endParaRPr lang="en-US"/>
          </a:p>
        </p:txBody>
      </p:sp>
      <p:sp>
        <p:nvSpPr>
          <p:cNvPr id="56343" name="Line 23"/>
          <p:cNvSpPr>
            <a:spLocks noChangeShapeType="1"/>
          </p:cNvSpPr>
          <p:nvPr/>
        </p:nvSpPr>
        <p:spPr bwMode="auto">
          <a:xfrm flipH="1">
            <a:off x="3200400" y="3429000"/>
            <a:ext cx="0" cy="457200"/>
          </a:xfrm>
          <a:prstGeom prst="line">
            <a:avLst/>
          </a:prstGeom>
          <a:noFill/>
          <a:ln w="9525">
            <a:solidFill>
              <a:schemeClr val="tx1"/>
            </a:solidFill>
            <a:prstDash val="dash"/>
            <a:round/>
            <a:headEnd/>
            <a:tailEnd/>
          </a:ln>
        </p:spPr>
        <p:txBody>
          <a:bodyPr/>
          <a:lstStyle/>
          <a:p>
            <a:endParaRPr lang="en-US"/>
          </a:p>
        </p:txBody>
      </p:sp>
      <p:sp>
        <p:nvSpPr>
          <p:cNvPr id="56344" name="Line 24"/>
          <p:cNvSpPr>
            <a:spLocks noChangeShapeType="1"/>
          </p:cNvSpPr>
          <p:nvPr/>
        </p:nvSpPr>
        <p:spPr bwMode="auto">
          <a:xfrm>
            <a:off x="3200400" y="3429000"/>
            <a:ext cx="457200" cy="457200"/>
          </a:xfrm>
          <a:prstGeom prst="line">
            <a:avLst/>
          </a:prstGeom>
          <a:noFill/>
          <a:ln w="9525">
            <a:solidFill>
              <a:schemeClr val="tx1"/>
            </a:solidFill>
            <a:prstDash val="dash"/>
            <a:round/>
            <a:headEnd/>
            <a:tailEnd/>
          </a:ln>
        </p:spPr>
        <p:txBody>
          <a:bodyPr/>
          <a:lstStyle/>
          <a:p>
            <a:endParaRPr lang="en-US"/>
          </a:p>
        </p:txBody>
      </p:sp>
      <p:sp>
        <p:nvSpPr>
          <p:cNvPr id="56345" name="Line 25"/>
          <p:cNvSpPr>
            <a:spLocks noChangeShapeType="1"/>
          </p:cNvSpPr>
          <p:nvPr/>
        </p:nvSpPr>
        <p:spPr bwMode="auto">
          <a:xfrm>
            <a:off x="3733800" y="3429000"/>
            <a:ext cx="457200" cy="457200"/>
          </a:xfrm>
          <a:prstGeom prst="line">
            <a:avLst/>
          </a:prstGeom>
          <a:noFill/>
          <a:ln w="9525">
            <a:solidFill>
              <a:schemeClr val="tx1"/>
            </a:solidFill>
            <a:prstDash val="dash"/>
            <a:round/>
            <a:headEnd/>
            <a:tailEnd/>
          </a:ln>
        </p:spPr>
        <p:txBody>
          <a:bodyPr/>
          <a:lstStyle/>
          <a:p>
            <a:endParaRPr lang="en-US"/>
          </a:p>
        </p:txBody>
      </p:sp>
      <p:sp>
        <p:nvSpPr>
          <p:cNvPr id="56346" name="Rectangle 26"/>
          <p:cNvSpPr>
            <a:spLocks noChangeArrowheads="1"/>
          </p:cNvSpPr>
          <p:nvPr/>
        </p:nvSpPr>
        <p:spPr bwMode="auto">
          <a:xfrm>
            <a:off x="5181600" y="3716338"/>
            <a:ext cx="3048000" cy="10668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6347" name="Rectangle 27"/>
          <p:cNvSpPr>
            <a:spLocks noChangeArrowheads="1"/>
          </p:cNvSpPr>
          <p:nvPr/>
        </p:nvSpPr>
        <p:spPr bwMode="auto">
          <a:xfrm>
            <a:off x="5715000" y="3124200"/>
            <a:ext cx="1600200" cy="304800"/>
          </a:xfrm>
          <a:prstGeom prst="rect">
            <a:avLst/>
          </a:prstGeom>
          <a:solidFill>
            <a:srgbClr val="080808"/>
          </a:solidFill>
          <a:ln w="9525">
            <a:solidFill>
              <a:schemeClr val="tx1"/>
            </a:solidFill>
            <a:miter lim="800000"/>
            <a:headEnd/>
            <a:tailEnd/>
          </a:ln>
        </p:spPr>
        <p:txBody>
          <a:bodyPr wrap="none" anchor="ctr"/>
          <a:lstStyle/>
          <a:p>
            <a:pPr algn="ctr"/>
            <a:r>
              <a:rPr lang="en-US"/>
              <a:t>Data</a:t>
            </a:r>
          </a:p>
        </p:txBody>
      </p:sp>
      <p:sp>
        <p:nvSpPr>
          <p:cNvPr id="56350" name="Rectangle 30"/>
          <p:cNvSpPr>
            <a:spLocks noChangeArrowheads="1"/>
          </p:cNvSpPr>
          <p:nvPr/>
        </p:nvSpPr>
        <p:spPr bwMode="auto">
          <a:xfrm>
            <a:off x="5257800" y="3886200"/>
            <a:ext cx="533400" cy="304800"/>
          </a:xfrm>
          <a:prstGeom prst="rect">
            <a:avLst/>
          </a:prstGeom>
          <a:solidFill>
            <a:srgbClr val="080808"/>
          </a:solidFill>
          <a:ln w="9525">
            <a:solidFill>
              <a:schemeClr val="tx1"/>
            </a:solidFill>
            <a:miter lim="800000"/>
            <a:headEnd/>
            <a:tailEnd/>
          </a:ln>
        </p:spPr>
        <p:txBody>
          <a:bodyPr wrap="none" anchor="ctr"/>
          <a:lstStyle/>
          <a:p>
            <a:pPr algn="ctr"/>
            <a:r>
              <a:rPr lang="en-US" sz="1600"/>
              <a:t>Data</a:t>
            </a:r>
            <a:r>
              <a:rPr lang="en-US" sz="1600" baseline="-25000"/>
              <a:t>1</a:t>
            </a:r>
          </a:p>
        </p:txBody>
      </p:sp>
      <p:sp>
        <p:nvSpPr>
          <p:cNvPr id="56351" name="Rectangle 31"/>
          <p:cNvSpPr>
            <a:spLocks noChangeArrowheads="1"/>
          </p:cNvSpPr>
          <p:nvPr/>
        </p:nvSpPr>
        <p:spPr bwMode="auto">
          <a:xfrm>
            <a:off x="6248400" y="3886200"/>
            <a:ext cx="533400" cy="304800"/>
          </a:xfrm>
          <a:prstGeom prst="rect">
            <a:avLst/>
          </a:prstGeom>
          <a:solidFill>
            <a:srgbClr val="080808"/>
          </a:solidFill>
          <a:ln w="9525">
            <a:solidFill>
              <a:schemeClr val="tx1"/>
            </a:solidFill>
            <a:miter lim="800000"/>
            <a:headEnd/>
            <a:tailEnd/>
          </a:ln>
        </p:spPr>
        <p:txBody>
          <a:bodyPr wrap="none" anchor="ctr"/>
          <a:lstStyle/>
          <a:p>
            <a:pPr algn="ctr"/>
            <a:r>
              <a:rPr lang="en-US" sz="1600"/>
              <a:t>Data</a:t>
            </a:r>
            <a:r>
              <a:rPr lang="en-US" sz="1600" baseline="-25000"/>
              <a:t>2</a:t>
            </a:r>
          </a:p>
        </p:txBody>
      </p:sp>
      <p:sp>
        <p:nvSpPr>
          <p:cNvPr id="56352" name="Rectangle 32"/>
          <p:cNvSpPr>
            <a:spLocks noChangeArrowheads="1"/>
          </p:cNvSpPr>
          <p:nvPr/>
        </p:nvSpPr>
        <p:spPr bwMode="auto">
          <a:xfrm>
            <a:off x="7239000" y="3886200"/>
            <a:ext cx="533400" cy="304800"/>
          </a:xfrm>
          <a:prstGeom prst="rect">
            <a:avLst/>
          </a:prstGeom>
          <a:solidFill>
            <a:srgbClr val="080808"/>
          </a:solidFill>
          <a:ln w="9525">
            <a:solidFill>
              <a:schemeClr val="tx1"/>
            </a:solidFill>
            <a:miter lim="800000"/>
            <a:headEnd/>
            <a:tailEnd/>
          </a:ln>
        </p:spPr>
        <p:txBody>
          <a:bodyPr wrap="none" anchor="ctr"/>
          <a:lstStyle/>
          <a:p>
            <a:pPr algn="ctr"/>
            <a:r>
              <a:rPr lang="en-US" sz="1600"/>
              <a:t>Data</a:t>
            </a:r>
            <a:r>
              <a:rPr lang="en-US" sz="1600" baseline="-25000"/>
              <a:t>3</a:t>
            </a:r>
          </a:p>
        </p:txBody>
      </p:sp>
      <p:sp>
        <p:nvSpPr>
          <p:cNvPr id="56353" name="Rectangle 33"/>
          <p:cNvSpPr>
            <a:spLocks noChangeArrowheads="1"/>
          </p:cNvSpPr>
          <p:nvPr/>
        </p:nvSpPr>
        <p:spPr bwMode="auto">
          <a:xfrm>
            <a:off x="5791200" y="3886200"/>
            <a:ext cx="381000" cy="304800"/>
          </a:xfrm>
          <a:prstGeom prst="rect">
            <a:avLst/>
          </a:prstGeom>
          <a:solidFill>
            <a:schemeClr val="tx1"/>
          </a:solidFill>
          <a:ln w="9525">
            <a:solidFill>
              <a:schemeClr val="tx1"/>
            </a:solidFill>
            <a:miter lim="800000"/>
            <a:headEnd/>
            <a:tailEnd/>
          </a:ln>
        </p:spPr>
        <p:txBody>
          <a:bodyPr wrap="none" anchor="ctr"/>
          <a:lstStyle/>
          <a:p>
            <a:pPr algn="ctr"/>
            <a:r>
              <a:rPr lang="en-US" sz="1600" b="1">
                <a:solidFill>
                  <a:schemeClr val="accent2"/>
                </a:solidFill>
              </a:rPr>
              <a:t>H4</a:t>
            </a:r>
            <a:endParaRPr lang="en-US" sz="1600" b="1" baseline="-25000">
              <a:solidFill>
                <a:schemeClr val="accent2"/>
              </a:solidFill>
            </a:endParaRPr>
          </a:p>
        </p:txBody>
      </p:sp>
      <p:sp>
        <p:nvSpPr>
          <p:cNvPr id="56354" name="Rectangle 34"/>
          <p:cNvSpPr>
            <a:spLocks noChangeArrowheads="1"/>
          </p:cNvSpPr>
          <p:nvPr/>
        </p:nvSpPr>
        <p:spPr bwMode="auto">
          <a:xfrm>
            <a:off x="6781800" y="3886200"/>
            <a:ext cx="381000" cy="304800"/>
          </a:xfrm>
          <a:prstGeom prst="rect">
            <a:avLst/>
          </a:prstGeom>
          <a:solidFill>
            <a:schemeClr val="tx1"/>
          </a:solidFill>
          <a:ln w="9525">
            <a:solidFill>
              <a:schemeClr val="tx1"/>
            </a:solidFill>
            <a:miter lim="800000"/>
            <a:headEnd/>
            <a:tailEnd/>
          </a:ln>
        </p:spPr>
        <p:txBody>
          <a:bodyPr wrap="none" anchor="ctr"/>
          <a:lstStyle/>
          <a:p>
            <a:pPr algn="ctr"/>
            <a:r>
              <a:rPr lang="en-US" sz="1600" b="1">
                <a:solidFill>
                  <a:schemeClr val="accent2"/>
                </a:solidFill>
              </a:rPr>
              <a:t>H4</a:t>
            </a:r>
            <a:endParaRPr lang="en-US" sz="1600" b="1" baseline="-25000">
              <a:solidFill>
                <a:schemeClr val="accent2"/>
              </a:solidFill>
            </a:endParaRPr>
          </a:p>
        </p:txBody>
      </p:sp>
      <p:sp>
        <p:nvSpPr>
          <p:cNvPr id="56355" name="Rectangle 35"/>
          <p:cNvSpPr>
            <a:spLocks noChangeArrowheads="1"/>
          </p:cNvSpPr>
          <p:nvPr/>
        </p:nvSpPr>
        <p:spPr bwMode="auto">
          <a:xfrm>
            <a:off x="7772400" y="3886200"/>
            <a:ext cx="381000" cy="304800"/>
          </a:xfrm>
          <a:prstGeom prst="rect">
            <a:avLst/>
          </a:prstGeom>
          <a:solidFill>
            <a:schemeClr val="tx1"/>
          </a:solidFill>
          <a:ln w="9525">
            <a:solidFill>
              <a:schemeClr val="tx1"/>
            </a:solidFill>
            <a:miter lim="800000"/>
            <a:headEnd/>
            <a:tailEnd/>
          </a:ln>
        </p:spPr>
        <p:txBody>
          <a:bodyPr wrap="none" anchor="ctr"/>
          <a:lstStyle/>
          <a:p>
            <a:pPr algn="ctr"/>
            <a:r>
              <a:rPr lang="en-US" sz="1600" b="1">
                <a:solidFill>
                  <a:schemeClr val="accent2"/>
                </a:solidFill>
              </a:rPr>
              <a:t>H4</a:t>
            </a:r>
            <a:endParaRPr lang="en-US" sz="1600" b="1" baseline="-25000">
              <a:solidFill>
                <a:schemeClr val="accent2"/>
              </a:solidFill>
            </a:endParaRPr>
          </a:p>
        </p:txBody>
      </p:sp>
      <p:sp>
        <p:nvSpPr>
          <p:cNvPr id="56356" name="AutoShape 36"/>
          <p:cNvSpPr>
            <a:spLocks noChangeArrowheads="1"/>
          </p:cNvSpPr>
          <p:nvPr/>
        </p:nvSpPr>
        <p:spPr bwMode="auto">
          <a:xfrm flipV="1">
            <a:off x="5638800" y="4419600"/>
            <a:ext cx="228600" cy="685800"/>
          </a:xfrm>
          <a:prstGeom prst="downArrow">
            <a:avLst>
              <a:gd name="adj1" fmla="val 50000"/>
              <a:gd name="adj2" fmla="val 75000"/>
            </a:avLst>
          </a:prstGeom>
          <a:solidFill>
            <a:schemeClr val="folHlink"/>
          </a:solidFill>
          <a:ln w="9525">
            <a:solidFill>
              <a:schemeClr val="tx1"/>
            </a:solidFill>
            <a:miter lim="800000"/>
            <a:headEnd/>
            <a:tailEnd/>
          </a:ln>
        </p:spPr>
        <p:txBody>
          <a:bodyPr wrap="none" anchor="ctr"/>
          <a:lstStyle/>
          <a:p>
            <a:endParaRPr lang="en-US"/>
          </a:p>
        </p:txBody>
      </p:sp>
      <p:sp>
        <p:nvSpPr>
          <p:cNvPr id="56357" name="AutoShape 37"/>
          <p:cNvSpPr>
            <a:spLocks noChangeArrowheads="1"/>
          </p:cNvSpPr>
          <p:nvPr/>
        </p:nvSpPr>
        <p:spPr bwMode="auto">
          <a:xfrm flipV="1">
            <a:off x="6629400" y="4419600"/>
            <a:ext cx="228600" cy="685800"/>
          </a:xfrm>
          <a:prstGeom prst="downArrow">
            <a:avLst>
              <a:gd name="adj1" fmla="val 50000"/>
              <a:gd name="adj2" fmla="val 75000"/>
            </a:avLst>
          </a:prstGeom>
          <a:solidFill>
            <a:schemeClr val="folHlink"/>
          </a:solidFill>
          <a:ln w="9525">
            <a:solidFill>
              <a:schemeClr val="tx1"/>
            </a:solidFill>
            <a:miter lim="800000"/>
            <a:headEnd/>
            <a:tailEnd/>
          </a:ln>
        </p:spPr>
        <p:txBody>
          <a:bodyPr wrap="none" anchor="ctr"/>
          <a:lstStyle/>
          <a:p>
            <a:endParaRPr lang="en-US"/>
          </a:p>
        </p:txBody>
      </p:sp>
      <p:sp>
        <p:nvSpPr>
          <p:cNvPr id="56358" name="AutoShape 38"/>
          <p:cNvSpPr>
            <a:spLocks noChangeArrowheads="1"/>
          </p:cNvSpPr>
          <p:nvPr/>
        </p:nvSpPr>
        <p:spPr bwMode="auto">
          <a:xfrm flipV="1">
            <a:off x="7543800" y="4419600"/>
            <a:ext cx="228600" cy="685800"/>
          </a:xfrm>
          <a:prstGeom prst="downArrow">
            <a:avLst>
              <a:gd name="adj1" fmla="val 50000"/>
              <a:gd name="adj2" fmla="val 75000"/>
            </a:avLst>
          </a:prstGeom>
          <a:solidFill>
            <a:schemeClr val="folHlink"/>
          </a:solidFill>
          <a:ln w="9525">
            <a:solidFill>
              <a:schemeClr val="tx1"/>
            </a:solidFill>
            <a:miter lim="800000"/>
            <a:headEnd/>
            <a:tailEnd/>
          </a:ln>
        </p:spPr>
        <p:txBody>
          <a:bodyPr wrap="none" anchor="ctr"/>
          <a:lstStyle/>
          <a:p>
            <a:endParaRPr lang="en-US"/>
          </a:p>
        </p:txBody>
      </p:sp>
      <p:sp>
        <p:nvSpPr>
          <p:cNvPr id="56359" name="Text Box 39"/>
          <p:cNvSpPr txBox="1">
            <a:spLocks noChangeArrowheads="1"/>
          </p:cNvSpPr>
          <p:nvPr/>
        </p:nvSpPr>
        <p:spPr bwMode="auto">
          <a:xfrm>
            <a:off x="5943600" y="5257800"/>
            <a:ext cx="1566863" cy="366713"/>
          </a:xfrm>
          <a:prstGeom prst="rect">
            <a:avLst/>
          </a:prstGeom>
          <a:noFill/>
          <a:ln w="9525">
            <a:noFill/>
            <a:miter lim="800000"/>
            <a:headEnd/>
            <a:tailEnd/>
          </a:ln>
        </p:spPr>
        <p:txBody>
          <a:bodyPr wrap="none">
            <a:spAutoFit/>
          </a:bodyPr>
          <a:lstStyle/>
          <a:p>
            <a:r>
              <a:rPr lang="en-US"/>
              <a:t>from Network</a:t>
            </a:r>
          </a:p>
        </p:txBody>
      </p:sp>
      <p:sp>
        <p:nvSpPr>
          <p:cNvPr id="56360" name="Line 40"/>
          <p:cNvSpPr>
            <a:spLocks noChangeShapeType="1"/>
          </p:cNvSpPr>
          <p:nvPr/>
        </p:nvSpPr>
        <p:spPr bwMode="auto">
          <a:xfrm flipH="1">
            <a:off x="5257800" y="3429000"/>
            <a:ext cx="457200" cy="457200"/>
          </a:xfrm>
          <a:prstGeom prst="line">
            <a:avLst/>
          </a:prstGeom>
          <a:noFill/>
          <a:ln w="9525">
            <a:solidFill>
              <a:schemeClr val="tx1"/>
            </a:solidFill>
            <a:prstDash val="dash"/>
            <a:round/>
            <a:headEnd/>
            <a:tailEnd/>
          </a:ln>
        </p:spPr>
        <p:txBody>
          <a:bodyPr/>
          <a:lstStyle/>
          <a:p>
            <a:endParaRPr lang="en-US"/>
          </a:p>
        </p:txBody>
      </p:sp>
      <p:sp>
        <p:nvSpPr>
          <p:cNvPr id="56361" name="Line 41"/>
          <p:cNvSpPr>
            <a:spLocks noChangeShapeType="1"/>
          </p:cNvSpPr>
          <p:nvPr/>
        </p:nvSpPr>
        <p:spPr bwMode="auto">
          <a:xfrm flipH="1">
            <a:off x="5791200" y="3429000"/>
            <a:ext cx="457200" cy="457200"/>
          </a:xfrm>
          <a:prstGeom prst="line">
            <a:avLst/>
          </a:prstGeom>
          <a:noFill/>
          <a:ln w="9525">
            <a:solidFill>
              <a:schemeClr val="tx1"/>
            </a:solidFill>
            <a:prstDash val="dash"/>
            <a:round/>
            <a:headEnd/>
            <a:tailEnd/>
          </a:ln>
        </p:spPr>
        <p:txBody>
          <a:bodyPr/>
          <a:lstStyle/>
          <a:p>
            <a:endParaRPr lang="en-US"/>
          </a:p>
        </p:txBody>
      </p:sp>
      <p:sp>
        <p:nvSpPr>
          <p:cNvPr id="56362" name="Line 42"/>
          <p:cNvSpPr>
            <a:spLocks noChangeShapeType="1"/>
          </p:cNvSpPr>
          <p:nvPr/>
        </p:nvSpPr>
        <p:spPr bwMode="auto">
          <a:xfrm>
            <a:off x="6248400" y="3429000"/>
            <a:ext cx="0" cy="457200"/>
          </a:xfrm>
          <a:prstGeom prst="line">
            <a:avLst/>
          </a:prstGeom>
          <a:noFill/>
          <a:ln w="9525">
            <a:solidFill>
              <a:schemeClr val="tx1"/>
            </a:solidFill>
            <a:prstDash val="dash"/>
            <a:round/>
            <a:headEnd/>
            <a:tailEnd/>
          </a:ln>
        </p:spPr>
        <p:txBody>
          <a:bodyPr/>
          <a:lstStyle/>
          <a:p>
            <a:endParaRPr lang="en-US"/>
          </a:p>
        </p:txBody>
      </p:sp>
      <p:sp>
        <p:nvSpPr>
          <p:cNvPr id="56363" name="Line 43"/>
          <p:cNvSpPr>
            <a:spLocks noChangeShapeType="1"/>
          </p:cNvSpPr>
          <p:nvPr/>
        </p:nvSpPr>
        <p:spPr bwMode="auto">
          <a:xfrm flipH="1">
            <a:off x="6781800" y="3429000"/>
            <a:ext cx="0" cy="457200"/>
          </a:xfrm>
          <a:prstGeom prst="line">
            <a:avLst/>
          </a:prstGeom>
          <a:noFill/>
          <a:ln w="9525">
            <a:solidFill>
              <a:schemeClr val="tx1"/>
            </a:solidFill>
            <a:prstDash val="dash"/>
            <a:round/>
            <a:headEnd/>
            <a:tailEnd/>
          </a:ln>
        </p:spPr>
        <p:txBody>
          <a:bodyPr/>
          <a:lstStyle/>
          <a:p>
            <a:endParaRPr lang="en-US"/>
          </a:p>
        </p:txBody>
      </p:sp>
      <p:sp>
        <p:nvSpPr>
          <p:cNvPr id="56364" name="Line 44"/>
          <p:cNvSpPr>
            <a:spLocks noChangeShapeType="1"/>
          </p:cNvSpPr>
          <p:nvPr/>
        </p:nvSpPr>
        <p:spPr bwMode="auto">
          <a:xfrm>
            <a:off x="6781800" y="3429000"/>
            <a:ext cx="457200" cy="457200"/>
          </a:xfrm>
          <a:prstGeom prst="line">
            <a:avLst/>
          </a:prstGeom>
          <a:noFill/>
          <a:ln w="9525">
            <a:solidFill>
              <a:schemeClr val="tx1"/>
            </a:solidFill>
            <a:prstDash val="dash"/>
            <a:round/>
            <a:headEnd/>
            <a:tailEnd/>
          </a:ln>
        </p:spPr>
        <p:txBody>
          <a:bodyPr/>
          <a:lstStyle/>
          <a:p>
            <a:endParaRPr lang="en-US"/>
          </a:p>
        </p:txBody>
      </p:sp>
      <p:sp>
        <p:nvSpPr>
          <p:cNvPr id="56365" name="Line 45"/>
          <p:cNvSpPr>
            <a:spLocks noChangeShapeType="1"/>
          </p:cNvSpPr>
          <p:nvPr/>
        </p:nvSpPr>
        <p:spPr bwMode="auto">
          <a:xfrm>
            <a:off x="7315200" y="3429000"/>
            <a:ext cx="457200" cy="457200"/>
          </a:xfrm>
          <a:prstGeom prst="line">
            <a:avLst/>
          </a:prstGeom>
          <a:noFill/>
          <a:ln w="9525">
            <a:solidFill>
              <a:schemeClr val="tx1"/>
            </a:solidFill>
            <a:prstDash val="dash"/>
            <a:round/>
            <a:headEnd/>
            <a:tailEnd/>
          </a:ln>
        </p:spPr>
        <p:txBody>
          <a:bodyPr/>
          <a:lstStyle/>
          <a:p>
            <a:endParaRPr lang="en-US"/>
          </a:p>
        </p:txBody>
      </p:sp>
      <p:sp>
        <p:nvSpPr>
          <p:cNvPr id="56366" name="Line 46"/>
          <p:cNvSpPr>
            <a:spLocks noChangeShapeType="1"/>
          </p:cNvSpPr>
          <p:nvPr/>
        </p:nvSpPr>
        <p:spPr bwMode="auto">
          <a:xfrm flipH="1">
            <a:off x="1981200" y="3505200"/>
            <a:ext cx="304800" cy="304800"/>
          </a:xfrm>
          <a:prstGeom prst="line">
            <a:avLst/>
          </a:prstGeom>
          <a:noFill/>
          <a:ln w="9525">
            <a:solidFill>
              <a:schemeClr val="folHlink"/>
            </a:solidFill>
            <a:round/>
            <a:headEnd/>
            <a:tailEnd type="triangle" w="med" len="med"/>
          </a:ln>
        </p:spPr>
        <p:txBody>
          <a:bodyPr/>
          <a:lstStyle/>
          <a:p>
            <a:endParaRPr lang="en-US"/>
          </a:p>
        </p:txBody>
      </p:sp>
      <p:sp>
        <p:nvSpPr>
          <p:cNvPr id="56367" name="Line 47"/>
          <p:cNvSpPr>
            <a:spLocks noChangeShapeType="1"/>
          </p:cNvSpPr>
          <p:nvPr/>
        </p:nvSpPr>
        <p:spPr bwMode="auto">
          <a:xfrm flipH="1">
            <a:off x="2971800" y="3505200"/>
            <a:ext cx="0" cy="304800"/>
          </a:xfrm>
          <a:prstGeom prst="line">
            <a:avLst/>
          </a:prstGeom>
          <a:noFill/>
          <a:ln w="9525">
            <a:solidFill>
              <a:schemeClr val="folHlink"/>
            </a:solidFill>
            <a:round/>
            <a:headEnd/>
            <a:tailEnd type="triangle" w="med" len="med"/>
          </a:ln>
        </p:spPr>
        <p:txBody>
          <a:bodyPr/>
          <a:lstStyle/>
          <a:p>
            <a:endParaRPr lang="en-US"/>
          </a:p>
        </p:txBody>
      </p:sp>
      <p:sp>
        <p:nvSpPr>
          <p:cNvPr id="56368" name="Line 48"/>
          <p:cNvSpPr>
            <a:spLocks noChangeShapeType="1"/>
          </p:cNvSpPr>
          <p:nvPr/>
        </p:nvSpPr>
        <p:spPr bwMode="auto">
          <a:xfrm>
            <a:off x="3505200" y="3505200"/>
            <a:ext cx="304800" cy="304800"/>
          </a:xfrm>
          <a:prstGeom prst="line">
            <a:avLst/>
          </a:prstGeom>
          <a:noFill/>
          <a:ln w="9525">
            <a:solidFill>
              <a:schemeClr val="folHlink"/>
            </a:solidFill>
            <a:round/>
            <a:headEnd/>
            <a:tailEnd type="triangle" w="med" len="med"/>
          </a:ln>
        </p:spPr>
        <p:txBody>
          <a:bodyPr/>
          <a:lstStyle/>
          <a:p>
            <a:endParaRPr lang="en-US"/>
          </a:p>
        </p:txBody>
      </p:sp>
      <p:sp>
        <p:nvSpPr>
          <p:cNvPr id="56369" name="Text Box 49"/>
          <p:cNvSpPr txBox="1">
            <a:spLocks noChangeArrowheads="1"/>
          </p:cNvSpPr>
          <p:nvPr/>
        </p:nvSpPr>
        <p:spPr bwMode="auto">
          <a:xfrm>
            <a:off x="2438400" y="4191000"/>
            <a:ext cx="1325563" cy="366713"/>
          </a:xfrm>
          <a:prstGeom prst="rect">
            <a:avLst/>
          </a:prstGeom>
          <a:noFill/>
          <a:ln w="9525">
            <a:noFill/>
            <a:miter lim="800000"/>
            <a:headEnd/>
            <a:tailEnd/>
          </a:ln>
        </p:spPr>
        <p:txBody>
          <a:bodyPr wrap="none">
            <a:spAutoFit/>
          </a:bodyPr>
          <a:lstStyle/>
          <a:p>
            <a:r>
              <a:rPr lang="en-US" i="1"/>
              <a:t>(segments)</a:t>
            </a:r>
          </a:p>
        </p:txBody>
      </p:sp>
      <p:grpSp>
        <p:nvGrpSpPr>
          <p:cNvPr id="16430" name="Group 65"/>
          <p:cNvGrpSpPr>
            <a:grpSpLocks/>
          </p:cNvGrpSpPr>
          <p:nvPr/>
        </p:nvGrpSpPr>
        <p:grpSpPr bwMode="auto">
          <a:xfrm>
            <a:off x="914400" y="1244600"/>
            <a:ext cx="2913063" cy="584200"/>
            <a:chOff x="576" y="784"/>
            <a:chExt cx="1835" cy="368"/>
          </a:xfrm>
        </p:grpSpPr>
        <p:sp>
          <p:nvSpPr>
            <p:cNvPr id="16443" name="Oval 51"/>
            <p:cNvSpPr>
              <a:spLocks noChangeArrowheads="1"/>
            </p:cNvSpPr>
            <p:nvPr/>
          </p:nvSpPr>
          <p:spPr bwMode="auto">
            <a:xfrm>
              <a:off x="576" y="816"/>
              <a:ext cx="672" cy="336"/>
            </a:xfrm>
            <a:prstGeom prst="ellipse">
              <a:avLst/>
            </a:prstGeom>
            <a:solidFill>
              <a:schemeClr val="accent1"/>
            </a:solidFill>
            <a:ln w="9525">
              <a:solidFill>
                <a:schemeClr val="tx1"/>
              </a:solidFill>
              <a:round/>
              <a:headEnd/>
              <a:tailEnd/>
            </a:ln>
          </p:spPr>
          <p:txBody>
            <a:bodyPr wrap="none" anchor="ctr"/>
            <a:lstStyle/>
            <a:p>
              <a:pPr algn="ctr"/>
              <a:r>
                <a:rPr lang="en-US"/>
                <a:t>Process</a:t>
              </a:r>
            </a:p>
          </p:txBody>
        </p:sp>
        <p:sp>
          <p:nvSpPr>
            <p:cNvPr id="16444" name="Oval 53"/>
            <p:cNvSpPr>
              <a:spLocks noChangeArrowheads="1"/>
            </p:cNvSpPr>
            <p:nvPr/>
          </p:nvSpPr>
          <p:spPr bwMode="auto">
            <a:xfrm>
              <a:off x="1344" y="816"/>
              <a:ext cx="672" cy="336"/>
            </a:xfrm>
            <a:prstGeom prst="ellipse">
              <a:avLst/>
            </a:prstGeom>
            <a:solidFill>
              <a:schemeClr val="accent1"/>
            </a:solidFill>
            <a:ln w="9525">
              <a:solidFill>
                <a:schemeClr val="tx1"/>
              </a:solidFill>
              <a:round/>
              <a:headEnd/>
              <a:tailEnd/>
            </a:ln>
          </p:spPr>
          <p:txBody>
            <a:bodyPr wrap="none" anchor="ctr"/>
            <a:lstStyle/>
            <a:p>
              <a:pPr algn="ctr"/>
              <a:r>
                <a:rPr lang="en-US"/>
                <a:t>Process</a:t>
              </a:r>
            </a:p>
          </p:txBody>
        </p:sp>
        <p:sp>
          <p:nvSpPr>
            <p:cNvPr id="16445" name="Text Box 54"/>
            <p:cNvSpPr txBox="1">
              <a:spLocks noChangeArrowheads="1"/>
            </p:cNvSpPr>
            <p:nvPr/>
          </p:nvSpPr>
          <p:spPr bwMode="auto">
            <a:xfrm>
              <a:off x="2112" y="784"/>
              <a:ext cx="299" cy="327"/>
            </a:xfrm>
            <a:prstGeom prst="rect">
              <a:avLst/>
            </a:prstGeom>
            <a:noFill/>
            <a:ln w="9525">
              <a:noFill/>
              <a:miter lim="800000"/>
              <a:headEnd/>
              <a:tailEnd/>
            </a:ln>
          </p:spPr>
          <p:txBody>
            <a:bodyPr wrap="none">
              <a:spAutoFit/>
            </a:bodyPr>
            <a:lstStyle/>
            <a:p>
              <a:r>
                <a:rPr lang="en-US" sz="2800"/>
                <a:t>…</a:t>
              </a:r>
            </a:p>
          </p:txBody>
        </p:sp>
      </p:grpSp>
      <p:grpSp>
        <p:nvGrpSpPr>
          <p:cNvPr id="3" name="Group 64"/>
          <p:cNvGrpSpPr>
            <a:grpSpLocks/>
          </p:cNvGrpSpPr>
          <p:nvPr/>
        </p:nvGrpSpPr>
        <p:grpSpPr bwMode="auto">
          <a:xfrm>
            <a:off x="5181600" y="1244600"/>
            <a:ext cx="2913063" cy="584200"/>
            <a:chOff x="3264" y="784"/>
            <a:chExt cx="1835" cy="368"/>
          </a:xfrm>
        </p:grpSpPr>
        <p:sp>
          <p:nvSpPr>
            <p:cNvPr id="16440" name="Oval 55"/>
            <p:cNvSpPr>
              <a:spLocks noChangeArrowheads="1"/>
            </p:cNvSpPr>
            <p:nvPr/>
          </p:nvSpPr>
          <p:spPr bwMode="auto">
            <a:xfrm>
              <a:off x="3264" y="816"/>
              <a:ext cx="672" cy="336"/>
            </a:xfrm>
            <a:prstGeom prst="ellipse">
              <a:avLst/>
            </a:prstGeom>
            <a:solidFill>
              <a:schemeClr val="accent1"/>
            </a:solidFill>
            <a:ln w="9525">
              <a:solidFill>
                <a:schemeClr val="tx1"/>
              </a:solidFill>
              <a:round/>
              <a:headEnd/>
              <a:tailEnd/>
            </a:ln>
          </p:spPr>
          <p:txBody>
            <a:bodyPr wrap="none" anchor="ctr"/>
            <a:lstStyle/>
            <a:p>
              <a:pPr algn="ctr"/>
              <a:r>
                <a:rPr lang="en-US"/>
                <a:t>Process</a:t>
              </a:r>
            </a:p>
          </p:txBody>
        </p:sp>
        <p:sp>
          <p:nvSpPr>
            <p:cNvPr id="16441" name="Oval 56"/>
            <p:cNvSpPr>
              <a:spLocks noChangeArrowheads="1"/>
            </p:cNvSpPr>
            <p:nvPr/>
          </p:nvSpPr>
          <p:spPr bwMode="auto">
            <a:xfrm>
              <a:off x="4032" y="816"/>
              <a:ext cx="672" cy="336"/>
            </a:xfrm>
            <a:prstGeom prst="ellipse">
              <a:avLst/>
            </a:prstGeom>
            <a:solidFill>
              <a:schemeClr val="accent1"/>
            </a:solidFill>
            <a:ln w="9525">
              <a:solidFill>
                <a:schemeClr val="tx1"/>
              </a:solidFill>
              <a:round/>
              <a:headEnd/>
              <a:tailEnd/>
            </a:ln>
          </p:spPr>
          <p:txBody>
            <a:bodyPr wrap="none" anchor="ctr"/>
            <a:lstStyle/>
            <a:p>
              <a:pPr algn="ctr"/>
              <a:r>
                <a:rPr lang="en-US"/>
                <a:t>Process</a:t>
              </a:r>
            </a:p>
          </p:txBody>
        </p:sp>
        <p:sp>
          <p:nvSpPr>
            <p:cNvPr id="16442" name="Text Box 57"/>
            <p:cNvSpPr txBox="1">
              <a:spLocks noChangeArrowheads="1"/>
            </p:cNvSpPr>
            <p:nvPr/>
          </p:nvSpPr>
          <p:spPr bwMode="auto">
            <a:xfrm>
              <a:off x="4800" y="784"/>
              <a:ext cx="299" cy="327"/>
            </a:xfrm>
            <a:prstGeom prst="rect">
              <a:avLst/>
            </a:prstGeom>
            <a:noFill/>
            <a:ln w="9525">
              <a:noFill/>
              <a:miter lim="800000"/>
              <a:headEnd/>
              <a:tailEnd/>
            </a:ln>
          </p:spPr>
          <p:txBody>
            <a:bodyPr wrap="none">
              <a:spAutoFit/>
            </a:bodyPr>
            <a:lstStyle/>
            <a:p>
              <a:r>
                <a:rPr lang="en-US" sz="2800"/>
                <a:t>…</a:t>
              </a:r>
            </a:p>
          </p:txBody>
        </p:sp>
      </p:grpSp>
      <p:grpSp>
        <p:nvGrpSpPr>
          <p:cNvPr id="4" name="Group 73"/>
          <p:cNvGrpSpPr>
            <a:grpSpLocks/>
          </p:cNvGrpSpPr>
          <p:nvPr/>
        </p:nvGrpSpPr>
        <p:grpSpPr bwMode="auto">
          <a:xfrm>
            <a:off x="1143000" y="1752600"/>
            <a:ext cx="1676400" cy="1219200"/>
            <a:chOff x="720" y="1104"/>
            <a:chExt cx="1056" cy="768"/>
          </a:xfrm>
        </p:grpSpPr>
        <p:sp>
          <p:nvSpPr>
            <p:cNvPr id="16437" name="Arc 60"/>
            <p:cNvSpPr>
              <a:spLocks/>
            </p:cNvSpPr>
            <p:nvPr/>
          </p:nvSpPr>
          <p:spPr bwMode="auto">
            <a:xfrm>
              <a:off x="720" y="1104"/>
              <a:ext cx="960" cy="768"/>
            </a:xfrm>
            <a:custGeom>
              <a:avLst/>
              <a:gdLst>
                <a:gd name="T0" fmla="*/ 19 w 21600"/>
                <a:gd name="T1" fmla="*/ 0 h 19280"/>
                <a:gd name="T2" fmla="*/ 43 w 21600"/>
                <a:gd name="T3" fmla="*/ 31 h 19280"/>
                <a:gd name="T4" fmla="*/ 0 w 21600"/>
                <a:gd name="T5" fmla="*/ 31 h 19280"/>
                <a:gd name="T6" fmla="*/ 0 60000 65536"/>
                <a:gd name="T7" fmla="*/ 0 60000 65536"/>
                <a:gd name="T8" fmla="*/ 0 60000 65536"/>
                <a:gd name="T9" fmla="*/ 0 w 21600"/>
                <a:gd name="T10" fmla="*/ 0 h 19280"/>
                <a:gd name="T11" fmla="*/ 21600 w 21600"/>
                <a:gd name="T12" fmla="*/ 19280 h 19280"/>
              </a:gdLst>
              <a:ahLst/>
              <a:cxnLst>
                <a:cxn ang="T6">
                  <a:pos x="T0" y="T1"/>
                </a:cxn>
                <a:cxn ang="T7">
                  <a:pos x="T2" y="T3"/>
                </a:cxn>
                <a:cxn ang="T8">
                  <a:pos x="T4" y="T5"/>
                </a:cxn>
              </a:cxnLst>
              <a:rect l="T9" t="T10" r="T11" b="T12"/>
              <a:pathLst>
                <a:path w="21600" h="19280" fill="none" extrusionOk="0">
                  <a:moveTo>
                    <a:pt x="9738" y="0"/>
                  </a:moveTo>
                  <a:cubicBezTo>
                    <a:pt x="17013" y="3674"/>
                    <a:pt x="21600" y="11130"/>
                    <a:pt x="21600" y="19280"/>
                  </a:cubicBezTo>
                </a:path>
                <a:path w="21600" h="19280" stroke="0" extrusionOk="0">
                  <a:moveTo>
                    <a:pt x="9738" y="0"/>
                  </a:moveTo>
                  <a:cubicBezTo>
                    <a:pt x="17013" y="3674"/>
                    <a:pt x="21600" y="11130"/>
                    <a:pt x="21600" y="19280"/>
                  </a:cubicBezTo>
                  <a:lnTo>
                    <a:pt x="0" y="19280"/>
                  </a:lnTo>
                  <a:close/>
                </a:path>
              </a:pathLst>
            </a:custGeom>
            <a:noFill/>
            <a:ln w="38100">
              <a:solidFill>
                <a:schemeClr val="tx1"/>
              </a:solidFill>
              <a:round/>
              <a:headEnd/>
              <a:tailEnd type="triangle" w="med" len="med"/>
            </a:ln>
          </p:spPr>
          <p:txBody>
            <a:bodyPr wrap="none" anchor="ctr"/>
            <a:lstStyle/>
            <a:p>
              <a:endParaRPr lang="en-US"/>
            </a:p>
          </p:txBody>
        </p:sp>
        <p:sp>
          <p:nvSpPr>
            <p:cNvPr id="16438" name="Text Box 61"/>
            <p:cNvSpPr txBox="1">
              <a:spLocks noChangeArrowheads="1"/>
            </p:cNvSpPr>
            <p:nvPr/>
          </p:nvSpPr>
          <p:spPr bwMode="auto">
            <a:xfrm>
              <a:off x="868" y="1413"/>
              <a:ext cx="620" cy="231"/>
            </a:xfrm>
            <a:prstGeom prst="rect">
              <a:avLst/>
            </a:prstGeom>
            <a:noFill/>
            <a:ln w="9525">
              <a:noFill/>
              <a:miter lim="800000"/>
              <a:headEnd/>
              <a:tailEnd/>
            </a:ln>
          </p:spPr>
          <p:txBody>
            <a:bodyPr wrap="none">
              <a:spAutoFit/>
            </a:bodyPr>
            <a:lstStyle/>
            <a:p>
              <a:r>
                <a:rPr lang="en-US"/>
                <a:t>PORT #</a:t>
              </a:r>
            </a:p>
          </p:txBody>
        </p:sp>
        <p:sp>
          <p:nvSpPr>
            <p:cNvPr id="16439" name="Oval 68"/>
            <p:cNvSpPr>
              <a:spLocks noChangeArrowheads="1"/>
            </p:cNvSpPr>
            <p:nvPr/>
          </p:nvSpPr>
          <p:spPr bwMode="auto">
            <a:xfrm>
              <a:off x="1536" y="1584"/>
              <a:ext cx="240" cy="96"/>
            </a:xfrm>
            <a:prstGeom prst="ellipse">
              <a:avLst/>
            </a:prstGeom>
            <a:solidFill>
              <a:schemeClr val="folHlink"/>
            </a:solidFill>
            <a:ln w="9525">
              <a:solidFill>
                <a:schemeClr val="tx1"/>
              </a:solidFill>
              <a:round/>
              <a:headEnd/>
              <a:tailEnd/>
            </a:ln>
          </p:spPr>
          <p:txBody>
            <a:bodyPr wrap="none" anchor="ctr"/>
            <a:lstStyle/>
            <a:p>
              <a:endParaRPr lang="en-US"/>
            </a:p>
          </p:txBody>
        </p:sp>
      </p:grpSp>
      <p:grpSp>
        <p:nvGrpSpPr>
          <p:cNvPr id="5" name="Group 74"/>
          <p:cNvGrpSpPr>
            <a:grpSpLocks/>
          </p:cNvGrpSpPr>
          <p:nvPr/>
        </p:nvGrpSpPr>
        <p:grpSpPr bwMode="auto">
          <a:xfrm>
            <a:off x="6400800" y="1828800"/>
            <a:ext cx="1365250" cy="1143000"/>
            <a:chOff x="4032" y="1152"/>
            <a:chExt cx="860" cy="720"/>
          </a:xfrm>
        </p:grpSpPr>
        <p:sp>
          <p:nvSpPr>
            <p:cNvPr id="16434" name="Arc 62"/>
            <p:cNvSpPr>
              <a:spLocks/>
            </p:cNvSpPr>
            <p:nvPr/>
          </p:nvSpPr>
          <p:spPr bwMode="auto">
            <a:xfrm flipH="1">
              <a:off x="4128" y="1152"/>
              <a:ext cx="432" cy="720"/>
            </a:xfrm>
            <a:custGeom>
              <a:avLst/>
              <a:gdLst>
                <a:gd name="T0" fmla="*/ 4 w 21600"/>
                <a:gd name="T1" fmla="*/ 0 h 19280"/>
                <a:gd name="T2" fmla="*/ 9 w 21600"/>
                <a:gd name="T3" fmla="*/ 27 h 19280"/>
                <a:gd name="T4" fmla="*/ 0 w 21600"/>
                <a:gd name="T5" fmla="*/ 27 h 19280"/>
                <a:gd name="T6" fmla="*/ 0 60000 65536"/>
                <a:gd name="T7" fmla="*/ 0 60000 65536"/>
                <a:gd name="T8" fmla="*/ 0 60000 65536"/>
                <a:gd name="T9" fmla="*/ 0 w 21600"/>
                <a:gd name="T10" fmla="*/ 0 h 19280"/>
                <a:gd name="T11" fmla="*/ 21600 w 21600"/>
                <a:gd name="T12" fmla="*/ 19280 h 19280"/>
              </a:gdLst>
              <a:ahLst/>
              <a:cxnLst>
                <a:cxn ang="T6">
                  <a:pos x="T0" y="T1"/>
                </a:cxn>
                <a:cxn ang="T7">
                  <a:pos x="T2" y="T3"/>
                </a:cxn>
                <a:cxn ang="T8">
                  <a:pos x="T4" y="T5"/>
                </a:cxn>
              </a:cxnLst>
              <a:rect l="T9" t="T10" r="T11" b="T12"/>
              <a:pathLst>
                <a:path w="21600" h="19280" fill="none" extrusionOk="0">
                  <a:moveTo>
                    <a:pt x="9738" y="0"/>
                  </a:moveTo>
                  <a:cubicBezTo>
                    <a:pt x="17013" y="3674"/>
                    <a:pt x="21600" y="11130"/>
                    <a:pt x="21600" y="19280"/>
                  </a:cubicBezTo>
                </a:path>
                <a:path w="21600" h="19280" stroke="0" extrusionOk="0">
                  <a:moveTo>
                    <a:pt x="9738" y="0"/>
                  </a:moveTo>
                  <a:cubicBezTo>
                    <a:pt x="17013" y="3674"/>
                    <a:pt x="21600" y="11130"/>
                    <a:pt x="21600" y="19280"/>
                  </a:cubicBezTo>
                  <a:lnTo>
                    <a:pt x="0" y="19280"/>
                  </a:lnTo>
                  <a:close/>
                </a:path>
              </a:pathLst>
            </a:custGeom>
            <a:noFill/>
            <a:ln w="38100">
              <a:solidFill>
                <a:schemeClr val="tx1"/>
              </a:solidFill>
              <a:round/>
              <a:headEnd type="triangle" w="med" len="med"/>
              <a:tailEnd/>
            </a:ln>
          </p:spPr>
          <p:txBody>
            <a:bodyPr wrap="none" anchor="ctr"/>
            <a:lstStyle/>
            <a:p>
              <a:endParaRPr lang="en-US"/>
            </a:p>
          </p:txBody>
        </p:sp>
        <p:sp>
          <p:nvSpPr>
            <p:cNvPr id="16435" name="Text Box 63"/>
            <p:cNvSpPr txBox="1">
              <a:spLocks noChangeArrowheads="1"/>
            </p:cNvSpPr>
            <p:nvPr/>
          </p:nvSpPr>
          <p:spPr bwMode="auto">
            <a:xfrm>
              <a:off x="4272" y="1413"/>
              <a:ext cx="620" cy="231"/>
            </a:xfrm>
            <a:prstGeom prst="rect">
              <a:avLst/>
            </a:prstGeom>
            <a:noFill/>
            <a:ln w="9525">
              <a:noFill/>
              <a:miter lim="800000"/>
              <a:headEnd/>
              <a:tailEnd/>
            </a:ln>
          </p:spPr>
          <p:txBody>
            <a:bodyPr wrap="none">
              <a:spAutoFit/>
            </a:bodyPr>
            <a:lstStyle/>
            <a:p>
              <a:r>
                <a:rPr lang="en-US"/>
                <a:t>PORT #</a:t>
              </a:r>
            </a:p>
          </p:txBody>
        </p:sp>
        <p:sp>
          <p:nvSpPr>
            <p:cNvPr id="16436" name="Oval 69"/>
            <p:cNvSpPr>
              <a:spLocks noChangeArrowheads="1"/>
            </p:cNvSpPr>
            <p:nvPr/>
          </p:nvSpPr>
          <p:spPr bwMode="auto">
            <a:xfrm>
              <a:off x="4032" y="1584"/>
              <a:ext cx="240" cy="96"/>
            </a:xfrm>
            <a:prstGeom prst="ellipse">
              <a:avLst/>
            </a:prstGeom>
            <a:solidFill>
              <a:schemeClr val="folHlink"/>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364402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 calcmode="lin" valueType="num">
                                      <p:cBhvr additive="base">
                                        <p:cTn id="12" dur="500" fill="hold"/>
                                        <p:tgtEl>
                                          <p:spTgt spid="56324"/>
                                        </p:tgtEl>
                                        <p:attrNameLst>
                                          <p:attrName>ppt_x</p:attrName>
                                        </p:attrNameLst>
                                      </p:cBhvr>
                                      <p:tavLst>
                                        <p:tav tm="0">
                                          <p:val>
                                            <p:strVal val="0-#ppt_w/2"/>
                                          </p:val>
                                        </p:tav>
                                        <p:tav tm="100000">
                                          <p:val>
                                            <p:strVal val="#ppt_x"/>
                                          </p:val>
                                        </p:tav>
                                      </p:tavLst>
                                    </p:anim>
                                    <p:anim calcmode="lin" valueType="num">
                                      <p:cBhvr additive="base">
                                        <p:cTn id="13" dur="500" fill="hold"/>
                                        <p:tgtEl>
                                          <p:spTgt spid="5632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6327"/>
                                        </p:tgtEl>
                                        <p:attrNameLst>
                                          <p:attrName>style.visibility</p:attrName>
                                        </p:attrNameLst>
                                      </p:cBhvr>
                                      <p:to>
                                        <p:strVal val="visible"/>
                                      </p:to>
                                    </p:set>
                                    <p:animEffect transition="in" filter="wipe(up)">
                                      <p:cBhvr>
                                        <p:cTn id="17" dur="500"/>
                                        <p:tgtEl>
                                          <p:spTgt spid="563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6340"/>
                                        </p:tgtEl>
                                        <p:attrNameLst>
                                          <p:attrName>style.visibility</p:attrName>
                                        </p:attrNameLst>
                                      </p:cBhvr>
                                      <p:to>
                                        <p:strVal val="visible"/>
                                      </p:to>
                                    </p:set>
                                    <p:animEffect transition="in" filter="wipe(up)">
                                      <p:cBhvr>
                                        <p:cTn id="22" dur="500"/>
                                        <p:tgtEl>
                                          <p:spTgt spid="5634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6366"/>
                                        </p:tgtEl>
                                        <p:attrNameLst>
                                          <p:attrName>style.visibility</p:attrName>
                                        </p:attrNameLst>
                                      </p:cBhvr>
                                      <p:to>
                                        <p:strVal val="visible"/>
                                      </p:to>
                                    </p:set>
                                    <p:animEffect transition="in" filter="wipe(up)">
                                      <p:cBhvr>
                                        <p:cTn id="25" dur="500"/>
                                        <p:tgtEl>
                                          <p:spTgt spid="5636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6341"/>
                                        </p:tgtEl>
                                        <p:attrNameLst>
                                          <p:attrName>style.visibility</p:attrName>
                                        </p:attrNameLst>
                                      </p:cBhvr>
                                      <p:to>
                                        <p:strVal val="visible"/>
                                      </p:to>
                                    </p:set>
                                    <p:animEffect transition="in" filter="wipe(up)">
                                      <p:cBhvr>
                                        <p:cTn id="28" dur="500"/>
                                        <p:tgtEl>
                                          <p:spTgt spid="56341"/>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6342"/>
                                        </p:tgtEl>
                                        <p:attrNameLst>
                                          <p:attrName>style.visibility</p:attrName>
                                        </p:attrNameLst>
                                      </p:cBhvr>
                                      <p:to>
                                        <p:strVal val="visible"/>
                                      </p:to>
                                    </p:set>
                                    <p:animEffect transition="in" filter="wipe(up)">
                                      <p:cBhvr>
                                        <p:cTn id="31" dur="500"/>
                                        <p:tgtEl>
                                          <p:spTgt spid="56342"/>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56367"/>
                                        </p:tgtEl>
                                        <p:attrNameLst>
                                          <p:attrName>style.visibility</p:attrName>
                                        </p:attrNameLst>
                                      </p:cBhvr>
                                      <p:to>
                                        <p:strVal val="visible"/>
                                      </p:to>
                                    </p:set>
                                    <p:animEffect transition="in" filter="wipe(up)">
                                      <p:cBhvr>
                                        <p:cTn id="34" dur="500"/>
                                        <p:tgtEl>
                                          <p:spTgt spid="5636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56343"/>
                                        </p:tgtEl>
                                        <p:attrNameLst>
                                          <p:attrName>style.visibility</p:attrName>
                                        </p:attrNameLst>
                                      </p:cBhvr>
                                      <p:to>
                                        <p:strVal val="visible"/>
                                      </p:to>
                                    </p:set>
                                    <p:animEffect transition="in" filter="wipe(up)">
                                      <p:cBhvr>
                                        <p:cTn id="37" dur="500"/>
                                        <p:tgtEl>
                                          <p:spTgt spid="56343"/>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6344"/>
                                        </p:tgtEl>
                                        <p:attrNameLst>
                                          <p:attrName>style.visibility</p:attrName>
                                        </p:attrNameLst>
                                      </p:cBhvr>
                                      <p:to>
                                        <p:strVal val="visible"/>
                                      </p:to>
                                    </p:set>
                                    <p:animEffect transition="in" filter="wipe(up)">
                                      <p:cBhvr>
                                        <p:cTn id="40" dur="500"/>
                                        <p:tgtEl>
                                          <p:spTgt spid="5634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6368"/>
                                        </p:tgtEl>
                                        <p:attrNameLst>
                                          <p:attrName>style.visibility</p:attrName>
                                        </p:attrNameLst>
                                      </p:cBhvr>
                                      <p:to>
                                        <p:strVal val="visible"/>
                                      </p:to>
                                    </p:set>
                                    <p:animEffect transition="in" filter="wipe(up)">
                                      <p:cBhvr>
                                        <p:cTn id="43" dur="500"/>
                                        <p:tgtEl>
                                          <p:spTgt spid="56368"/>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6345"/>
                                        </p:tgtEl>
                                        <p:attrNameLst>
                                          <p:attrName>style.visibility</p:attrName>
                                        </p:attrNameLst>
                                      </p:cBhvr>
                                      <p:to>
                                        <p:strVal val="visible"/>
                                      </p:to>
                                    </p:set>
                                    <p:animEffect transition="in" filter="wipe(up)">
                                      <p:cBhvr>
                                        <p:cTn id="46" dur="500"/>
                                        <p:tgtEl>
                                          <p:spTgt spid="56345"/>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56330"/>
                                        </p:tgtEl>
                                        <p:attrNameLst>
                                          <p:attrName>style.visibility</p:attrName>
                                        </p:attrNameLst>
                                      </p:cBhvr>
                                      <p:to>
                                        <p:strVal val="visible"/>
                                      </p:to>
                                    </p:set>
                                    <p:animEffect transition="in" filter="dissolve">
                                      <p:cBhvr>
                                        <p:cTn id="50" dur="500"/>
                                        <p:tgtEl>
                                          <p:spTgt spid="5633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56331"/>
                                        </p:tgtEl>
                                        <p:attrNameLst>
                                          <p:attrName>style.visibility</p:attrName>
                                        </p:attrNameLst>
                                      </p:cBhvr>
                                      <p:to>
                                        <p:strVal val="visible"/>
                                      </p:to>
                                    </p:set>
                                    <p:animEffect transition="in" filter="dissolve">
                                      <p:cBhvr>
                                        <p:cTn id="53" dur="500"/>
                                        <p:tgtEl>
                                          <p:spTgt spid="5633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56332"/>
                                        </p:tgtEl>
                                        <p:attrNameLst>
                                          <p:attrName>style.visibility</p:attrName>
                                        </p:attrNameLst>
                                      </p:cBhvr>
                                      <p:to>
                                        <p:strVal val="visible"/>
                                      </p:to>
                                    </p:set>
                                    <p:animEffect transition="in" filter="dissolve">
                                      <p:cBhvr>
                                        <p:cTn id="56" dur="500"/>
                                        <p:tgtEl>
                                          <p:spTgt spid="56332"/>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6333"/>
                                        </p:tgtEl>
                                        <p:attrNameLst>
                                          <p:attrName>style.visibility</p:attrName>
                                        </p:attrNameLst>
                                      </p:cBhvr>
                                      <p:to>
                                        <p:strVal val="visible"/>
                                      </p:to>
                                    </p:set>
                                    <p:anim calcmode="lin" valueType="num">
                                      <p:cBhvr additive="base">
                                        <p:cTn id="61" dur="500" fill="hold"/>
                                        <p:tgtEl>
                                          <p:spTgt spid="56333"/>
                                        </p:tgtEl>
                                        <p:attrNameLst>
                                          <p:attrName>ppt_x</p:attrName>
                                        </p:attrNameLst>
                                      </p:cBhvr>
                                      <p:tavLst>
                                        <p:tav tm="0">
                                          <p:val>
                                            <p:strVal val="1+#ppt_w/2"/>
                                          </p:val>
                                        </p:tav>
                                        <p:tav tm="100000">
                                          <p:val>
                                            <p:strVal val="#ppt_x"/>
                                          </p:val>
                                        </p:tav>
                                      </p:tavLst>
                                    </p:anim>
                                    <p:anim calcmode="lin" valueType="num">
                                      <p:cBhvr additive="base">
                                        <p:cTn id="62" dur="500" fill="hold"/>
                                        <p:tgtEl>
                                          <p:spTgt spid="56333"/>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2" fill="hold" grpId="0" nodeType="afterEffect">
                                  <p:stCondLst>
                                    <p:cond delay="0"/>
                                  </p:stCondLst>
                                  <p:childTnLst>
                                    <p:set>
                                      <p:cBhvr>
                                        <p:cTn id="65" dur="1" fill="hold">
                                          <p:stCondLst>
                                            <p:cond delay="0"/>
                                          </p:stCondLst>
                                        </p:cTn>
                                        <p:tgtEl>
                                          <p:spTgt spid="56334"/>
                                        </p:tgtEl>
                                        <p:attrNameLst>
                                          <p:attrName>style.visibility</p:attrName>
                                        </p:attrNameLst>
                                      </p:cBhvr>
                                      <p:to>
                                        <p:strVal val="visible"/>
                                      </p:to>
                                    </p:set>
                                    <p:anim calcmode="lin" valueType="num">
                                      <p:cBhvr additive="base">
                                        <p:cTn id="66" dur="500" fill="hold"/>
                                        <p:tgtEl>
                                          <p:spTgt spid="56334"/>
                                        </p:tgtEl>
                                        <p:attrNameLst>
                                          <p:attrName>ppt_x</p:attrName>
                                        </p:attrNameLst>
                                      </p:cBhvr>
                                      <p:tavLst>
                                        <p:tav tm="0">
                                          <p:val>
                                            <p:strVal val="1+#ppt_w/2"/>
                                          </p:val>
                                        </p:tav>
                                        <p:tav tm="100000">
                                          <p:val>
                                            <p:strVal val="#ppt_x"/>
                                          </p:val>
                                        </p:tav>
                                      </p:tavLst>
                                    </p:anim>
                                    <p:anim calcmode="lin" valueType="num">
                                      <p:cBhvr additive="base">
                                        <p:cTn id="67" dur="500" fill="hold"/>
                                        <p:tgtEl>
                                          <p:spTgt spid="56334"/>
                                        </p:tgtEl>
                                        <p:attrNameLst>
                                          <p:attrName>ppt_y</p:attrName>
                                        </p:attrNameLst>
                                      </p:cBhvr>
                                      <p:tavLst>
                                        <p:tav tm="0">
                                          <p:val>
                                            <p:strVal val="#ppt_y"/>
                                          </p:val>
                                        </p:tav>
                                        <p:tav tm="100000">
                                          <p:val>
                                            <p:strVal val="#ppt_y"/>
                                          </p:val>
                                        </p:tav>
                                      </p:tavLst>
                                    </p:anim>
                                  </p:childTnLst>
                                </p:cTn>
                              </p:par>
                            </p:childTnLst>
                          </p:cTn>
                        </p:par>
                        <p:par>
                          <p:cTn id="68" fill="hold">
                            <p:stCondLst>
                              <p:cond delay="1000"/>
                            </p:stCondLst>
                            <p:childTnLst>
                              <p:par>
                                <p:cTn id="69" presetID="2" presetClass="entr" presetSubtype="2" fill="hold" grpId="0" nodeType="afterEffect">
                                  <p:stCondLst>
                                    <p:cond delay="0"/>
                                  </p:stCondLst>
                                  <p:childTnLst>
                                    <p:set>
                                      <p:cBhvr>
                                        <p:cTn id="70" dur="1" fill="hold">
                                          <p:stCondLst>
                                            <p:cond delay="0"/>
                                          </p:stCondLst>
                                        </p:cTn>
                                        <p:tgtEl>
                                          <p:spTgt spid="56335"/>
                                        </p:tgtEl>
                                        <p:attrNameLst>
                                          <p:attrName>style.visibility</p:attrName>
                                        </p:attrNameLst>
                                      </p:cBhvr>
                                      <p:to>
                                        <p:strVal val="visible"/>
                                      </p:to>
                                    </p:set>
                                    <p:anim calcmode="lin" valueType="num">
                                      <p:cBhvr additive="base">
                                        <p:cTn id="71" dur="500" fill="hold"/>
                                        <p:tgtEl>
                                          <p:spTgt spid="56335"/>
                                        </p:tgtEl>
                                        <p:attrNameLst>
                                          <p:attrName>ppt_x</p:attrName>
                                        </p:attrNameLst>
                                      </p:cBhvr>
                                      <p:tavLst>
                                        <p:tav tm="0">
                                          <p:val>
                                            <p:strVal val="1+#ppt_w/2"/>
                                          </p:val>
                                        </p:tav>
                                        <p:tav tm="100000">
                                          <p:val>
                                            <p:strVal val="#ppt_x"/>
                                          </p:val>
                                        </p:tav>
                                      </p:tavLst>
                                    </p:anim>
                                    <p:anim calcmode="lin" valueType="num">
                                      <p:cBhvr additive="base">
                                        <p:cTn id="72" dur="500" fill="hold"/>
                                        <p:tgtEl>
                                          <p:spTgt spid="56335"/>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6369"/>
                                        </p:tgtEl>
                                        <p:attrNameLst>
                                          <p:attrName>style.visibility</p:attrName>
                                        </p:attrNameLst>
                                      </p:cBhvr>
                                      <p:to>
                                        <p:strVal val="visible"/>
                                      </p:to>
                                    </p:set>
                                    <p:animEffect transition="in" filter="dissolve">
                                      <p:cBhvr>
                                        <p:cTn id="77" dur="500"/>
                                        <p:tgtEl>
                                          <p:spTgt spid="5636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56336"/>
                                        </p:tgtEl>
                                        <p:attrNameLst>
                                          <p:attrName>style.visibility</p:attrName>
                                        </p:attrNameLst>
                                      </p:cBhvr>
                                      <p:to>
                                        <p:strVal val="visible"/>
                                      </p:to>
                                    </p:set>
                                    <p:animEffect transition="in" filter="wipe(up)">
                                      <p:cBhvr>
                                        <p:cTn id="82" dur="500"/>
                                        <p:tgtEl>
                                          <p:spTgt spid="56336"/>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6337"/>
                                        </p:tgtEl>
                                        <p:attrNameLst>
                                          <p:attrName>style.visibility</p:attrName>
                                        </p:attrNameLst>
                                      </p:cBhvr>
                                      <p:to>
                                        <p:strVal val="visible"/>
                                      </p:to>
                                    </p:set>
                                    <p:animEffect transition="in" filter="wipe(up)">
                                      <p:cBhvr>
                                        <p:cTn id="85" dur="500"/>
                                        <p:tgtEl>
                                          <p:spTgt spid="56337"/>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56338"/>
                                        </p:tgtEl>
                                        <p:attrNameLst>
                                          <p:attrName>style.visibility</p:attrName>
                                        </p:attrNameLst>
                                      </p:cBhvr>
                                      <p:to>
                                        <p:strVal val="visible"/>
                                      </p:to>
                                    </p:set>
                                    <p:animEffect transition="in" filter="wipe(up)">
                                      <p:cBhvr>
                                        <p:cTn id="88" dur="500"/>
                                        <p:tgtEl>
                                          <p:spTgt spid="56338"/>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56339"/>
                                        </p:tgtEl>
                                        <p:attrNameLst>
                                          <p:attrName>style.visibility</p:attrName>
                                        </p:attrNameLst>
                                      </p:cBhvr>
                                      <p:to>
                                        <p:strVal val="visible"/>
                                      </p:to>
                                    </p:set>
                                    <p:animEffect transition="in" filter="dissolve">
                                      <p:cBhvr>
                                        <p:cTn id="91" dur="500"/>
                                        <p:tgtEl>
                                          <p:spTgt spid="56339"/>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2" fill="hold" grpId="0" nodeType="clickEffect">
                                  <p:stCondLst>
                                    <p:cond delay="0"/>
                                  </p:stCondLst>
                                  <p:childTnLst>
                                    <p:set>
                                      <p:cBhvr>
                                        <p:cTn id="95" dur="1" fill="hold">
                                          <p:stCondLst>
                                            <p:cond delay="0"/>
                                          </p:stCondLst>
                                        </p:cTn>
                                        <p:tgtEl>
                                          <p:spTgt spid="56346"/>
                                        </p:tgtEl>
                                        <p:attrNameLst>
                                          <p:attrName>style.visibility</p:attrName>
                                        </p:attrNameLst>
                                      </p:cBhvr>
                                      <p:to>
                                        <p:strVal val="visible"/>
                                      </p:to>
                                    </p:set>
                                    <p:anim calcmode="lin" valueType="num">
                                      <p:cBhvr additive="base">
                                        <p:cTn id="96" dur="500" fill="hold"/>
                                        <p:tgtEl>
                                          <p:spTgt spid="56346"/>
                                        </p:tgtEl>
                                        <p:attrNameLst>
                                          <p:attrName>ppt_x</p:attrName>
                                        </p:attrNameLst>
                                      </p:cBhvr>
                                      <p:tavLst>
                                        <p:tav tm="0">
                                          <p:val>
                                            <p:strVal val="1+#ppt_w/2"/>
                                          </p:val>
                                        </p:tav>
                                        <p:tav tm="100000">
                                          <p:val>
                                            <p:strVal val="#ppt_x"/>
                                          </p:val>
                                        </p:tav>
                                      </p:tavLst>
                                    </p:anim>
                                    <p:anim calcmode="lin" valueType="num">
                                      <p:cBhvr additive="base">
                                        <p:cTn id="97" dur="500" fill="hold"/>
                                        <p:tgtEl>
                                          <p:spTgt spid="56346"/>
                                        </p:tgtEl>
                                        <p:attrNameLst>
                                          <p:attrName>ppt_y</p:attrName>
                                        </p:attrNameLst>
                                      </p:cBhvr>
                                      <p:tavLst>
                                        <p:tav tm="0">
                                          <p:val>
                                            <p:strVal val="#ppt_y"/>
                                          </p:val>
                                        </p:tav>
                                        <p:tav tm="100000">
                                          <p:val>
                                            <p:strVal val="#ppt_y"/>
                                          </p:val>
                                        </p:tav>
                                      </p:tavLst>
                                    </p:anim>
                                  </p:childTnLst>
                                </p:cTn>
                              </p:par>
                            </p:childTnLst>
                          </p:cTn>
                        </p:par>
                        <p:par>
                          <p:cTn id="98" fill="hold">
                            <p:stCondLst>
                              <p:cond delay="500"/>
                            </p:stCondLst>
                            <p:childTnLst>
                              <p:par>
                                <p:cTn id="99" presetID="22" presetClass="entr" presetSubtype="4" fill="hold" grpId="0" nodeType="afterEffect">
                                  <p:stCondLst>
                                    <p:cond delay="0"/>
                                  </p:stCondLst>
                                  <p:childTnLst>
                                    <p:set>
                                      <p:cBhvr>
                                        <p:cTn id="100" dur="1" fill="hold">
                                          <p:stCondLst>
                                            <p:cond delay="0"/>
                                          </p:stCondLst>
                                        </p:cTn>
                                        <p:tgtEl>
                                          <p:spTgt spid="56356"/>
                                        </p:tgtEl>
                                        <p:attrNameLst>
                                          <p:attrName>style.visibility</p:attrName>
                                        </p:attrNameLst>
                                      </p:cBhvr>
                                      <p:to>
                                        <p:strVal val="visible"/>
                                      </p:to>
                                    </p:set>
                                    <p:animEffect transition="in" filter="wipe(down)">
                                      <p:cBhvr>
                                        <p:cTn id="101" dur="500"/>
                                        <p:tgtEl>
                                          <p:spTgt spid="56356"/>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56357"/>
                                        </p:tgtEl>
                                        <p:attrNameLst>
                                          <p:attrName>style.visibility</p:attrName>
                                        </p:attrNameLst>
                                      </p:cBhvr>
                                      <p:to>
                                        <p:strVal val="visible"/>
                                      </p:to>
                                    </p:set>
                                    <p:animEffect transition="in" filter="wipe(down)">
                                      <p:cBhvr>
                                        <p:cTn id="104" dur="500"/>
                                        <p:tgtEl>
                                          <p:spTgt spid="56357"/>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56358"/>
                                        </p:tgtEl>
                                        <p:attrNameLst>
                                          <p:attrName>style.visibility</p:attrName>
                                        </p:attrNameLst>
                                      </p:cBhvr>
                                      <p:to>
                                        <p:strVal val="visible"/>
                                      </p:to>
                                    </p:set>
                                    <p:animEffect transition="in" filter="wipe(down)">
                                      <p:cBhvr>
                                        <p:cTn id="107" dur="500"/>
                                        <p:tgtEl>
                                          <p:spTgt spid="56358"/>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56359"/>
                                        </p:tgtEl>
                                        <p:attrNameLst>
                                          <p:attrName>style.visibility</p:attrName>
                                        </p:attrNameLst>
                                      </p:cBhvr>
                                      <p:to>
                                        <p:strVal val="visible"/>
                                      </p:to>
                                    </p:set>
                                    <p:animEffect transition="in" filter="dissolve">
                                      <p:cBhvr>
                                        <p:cTn id="110" dur="500"/>
                                        <p:tgtEl>
                                          <p:spTgt spid="56359"/>
                                        </p:tgtEl>
                                      </p:cBhvr>
                                    </p:animEffect>
                                  </p:childTnLst>
                                </p:cTn>
                              </p:par>
                            </p:childTnLst>
                          </p:cTn>
                        </p:par>
                        <p:par>
                          <p:cTn id="111" fill="hold">
                            <p:stCondLst>
                              <p:cond delay="1000"/>
                            </p:stCondLst>
                            <p:childTnLst>
                              <p:par>
                                <p:cTn id="112" presetID="2" presetClass="entr" presetSubtype="4" fill="hold" grpId="0" nodeType="afterEffect">
                                  <p:stCondLst>
                                    <p:cond delay="0"/>
                                  </p:stCondLst>
                                  <p:childTnLst>
                                    <p:set>
                                      <p:cBhvr>
                                        <p:cTn id="113" dur="1" fill="hold">
                                          <p:stCondLst>
                                            <p:cond delay="0"/>
                                          </p:stCondLst>
                                        </p:cTn>
                                        <p:tgtEl>
                                          <p:spTgt spid="56350"/>
                                        </p:tgtEl>
                                        <p:attrNameLst>
                                          <p:attrName>style.visibility</p:attrName>
                                        </p:attrNameLst>
                                      </p:cBhvr>
                                      <p:to>
                                        <p:strVal val="visible"/>
                                      </p:to>
                                    </p:set>
                                    <p:anim calcmode="lin" valueType="num">
                                      <p:cBhvr additive="base">
                                        <p:cTn id="114" dur="500" fill="hold"/>
                                        <p:tgtEl>
                                          <p:spTgt spid="56350"/>
                                        </p:tgtEl>
                                        <p:attrNameLst>
                                          <p:attrName>ppt_x</p:attrName>
                                        </p:attrNameLst>
                                      </p:cBhvr>
                                      <p:tavLst>
                                        <p:tav tm="0">
                                          <p:val>
                                            <p:strVal val="#ppt_x"/>
                                          </p:val>
                                        </p:tav>
                                        <p:tav tm="100000">
                                          <p:val>
                                            <p:strVal val="#ppt_x"/>
                                          </p:val>
                                        </p:tav>
                                      </p:tavLst>
                                    </p:anim>
                                    <p:anim calcmode="lin" valueType="num">
                                      <p:cBhvr additive="base">
                                        <p:cTn id="115" dur="500" fill="hold"/>
                                        <p:tgtEl>
                                          <p:spTgt spid="56350"/>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56353"/>
                                        </p:tgtEl>
                                        <p:attrNameLst>
                                          <p:attrName>style.visibility</p:attrName>
                                        </p:attrNameLst>
                                      </p:cBhvr>
                                      <p:to>
                                        <p:strVal val="visible"/>
                                      </p:to>
                                    </p:set>
                                    <p:anim calcmode="lin" valueType="num">
                                      <p:cBhvr additive="base">
                                        <p:cTn id="118" dur="500" fill="hold"/>
                                        <p:tgtEl>
                                          <p:spTgt spid="56353"/>
                                        </p:tgtEl>
                                        <p:attrNameLst>
                                          <p:attrName>ppt_x</p:attrName>
                                        </p:attrNameLst>
                                      </p:cBhvr>
                                      <p:tavLst>
                                        <p:tav tm="0">
                                          <p:val>
                                            <p:strVal val="#ppt_x"/>
                                          </p:val>
                                        </p:tav>
                                        <p:tav tm="100000">
                                          <p:val>
                                            <p:strVal val="#ppt_x"/>
                                          </p:val>
                                        </p:tav>
                                      </p:tavLst>
                                    </p:anim>
                                    <p:anim calcmode="lin" valueType="num">
                                      <p:cBhvr additive="base">
                                        <p:cTn id="119" dur="500" fill="hold"/>
                                        <p:tgtEl>
                                          <p:spTgt spid="56353"/>
                                        </p:tgtEl>
                                        <p:attrNameLst>
                                          <p:attrName>ppt_y</p:attrName>
                                        </p:attrNameLst>
                                      </p:cBhvr>
                                      <p:tavLst>
                                        <p:tav tm="0">
                                          <p:val>
                                            <p:strVal val="1+#ppt_h/2"/>
                                          </p:val>
                                        </p:tav>
                                        <p:tav tm="100000">
                                          <p:val>
                                            <p:strVal val="#ppt_y"/>
                                          </p:val>
                                        </p:tav>
                                      </p:tavLst>
                                    </p:anim>
                                  </p:childTnLst>
                                </p:cTn>
                              </p:par>
                            </p:childTnLst>
                          </p:cTn>
                        </p:par>
                        <p:par>
                          <p:cTn id="120" fill="hold">
                            <p:stCondLst>
                              <p:cond delay="1500"/>
                            </p:stCondLst>
                            <p:childTnLst>
                              <p:par>
                                <p:cTn id="121" presetID="2" presetClass="entr" presetSubtype="4" fill="hold" grpId="0" nodeType="afterEffect">
                                  <p:stCondLst>
                                    <p:cond delay="0"/>
                                  </p:stCondLst>
                                  <p:childTnLst>
                                    <p:set>
                                      <p:cBhvr>
                                        <p:cTn id="122" dur="1" fill="hold">
                                          <p:stCondLst>
                                            <p:cond delay="0"/>
                                          </p:stCondLst>
                                        </p:cTn>
                                        <p:tgtEl>
                                          <p:spTgt spid="56351"/>
                                        </p:tgtEl>
                                        <p:attrNameLst>
                                          <p:attrName>style.visibility</p:attrName>
                                        </p:attrNameLst>
                                      </p:cBhvr>
                                      <p:to>
                                        <p:strVal val="visible"/>
                                      </p:to>
                                    </p:set>
                                    <p:anim calcmode="lin" valueType="num">
                                      <p:cBhvr additive="base">
                                        <p:cTn id="123" dur="500" fill="hold"/>
                                        <p:tgtEl>
                                          <p:spTgt spid="56351"/>
                                        </p:tgtEl>
                                        <p:attrNameLst>
                                          <p:attrName>ppt_x</p:attrName>
                                        </p:attrNameLst>
                                      </p:cBhvr>
                                      <p:tavLst>
                                        <p:tav tm="0">
                                          <p:val>
                                            <p:strVal val="#ppt_x"/>
                                          </p:val>
                                        </p:tav>
                                        <p:tav tm="100000">
                                          <p:val>
                                            <p:strVal val="#ppt_x"/>
                                          </p:val>
                                        </p:tav>
                                      </p:tavLst>
                                    </p:anim>
                                    <p:anim calcmode="lin" valueType="num">
                                      <p:cBhvr additive="base">
                                        <p:cTn id="124" dur="500" fill="hold"/>
                                        <p:tgtEl>
                                          <p:spTgt spid="56351"/>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6354"/>
                                        </p:tgtEl>
                                        <p:attrNameLst>
                                          <p:attrName>style.visibility</p:attrName>
                                        </p:attrNameLst>
                                      </p:cBhvr>
                                      <p:to>
                                        <p:strVal val="visible"/>
                                      </p:to>
                                    </p:set>
                                    <p:anim calcmode="lin" valueType="num">
                                      <p:cBhvr additive="base">
                                        <p:cTn id="127" dur="500" fill="hold"/>
                                        <p:tgtEl>
                                          <p:spTgt spid="56354"/>
                                        </p:tgtEl>
                                        <p:attrNameLst>
                                          <p:attrName>ppt_x</p:attrName>
                                        </p:attrNameLst>
                                      </p:cBhvr>
                                      <p:tavLst>
                                        <p:tav tm="0">
                                          <p:val>
                                            <p:strVal val="#ppt_x"/>
                                          </p:val>
                                        </p:tav>
                                        <p:tav tm="100000">
                                          <p:val>
                                            <p:strVal val="#ppt_x"/>
                                          </p:val>
                                        </p:tav>
                                      </p:tavLst>
                                    </p:anim>
                                    <p:anim calcmode="lin" valueType="num">
                                      <p:cBhvr additive="base">
                                        <p:cTn id="128" dur="500" fill="hold"/>
                                        <p:tgtEl>
                                          <p:spTgt spid="56354"/>
                                        </p:tgtEl>
                                        <p:attrNameLst>
                                          <p:attrName>ppt_y</p:attrName>
                                        </p:attrNameLst>
                                      </p:cBhvr>
                                      <p:tavLst>
                                        <p:tav tm="0">
                                          <p:val>
                                            <p:strVal val="1+#ppt_h/2"/>
                                          </p:val>
                                        </p:tav>
                                        <p:tav tm="100000">
                                          <p:val>
                                            <p:strVal val="#ppt_y"/>
                                          </p:val>
                                        </p:tav>
                                      </p:tavLst>
                                    </p:anim>
                                  </p:childTnLst>
                                </p:cTn>
                              </p:par>
                            </p:childTnLst>
                          </p:cTn>
                        </p:par>
                        <p:par>
                          <p:cTn id="129" fill="hold">
                            <p:stCondLst>
                              <p:cond delay="2000"/>
                            </p:stCondLst>
                            <p:childTnLst>
                              <p:par>
                                <p:cTn id="130" presetID="2" presetClass="entr" presetSubtype="4" fill="hold" grpId="0" nodeType="afterEffect">
                                  <p:stCondLst>
                                    <p:cond delay="0"/>
                                  </p:stCondLst>
                                  <p:childTnLst>
                                    <p:set>
                                      <p:cBhvr>
                                        <p:cTn id="131" dur="1" fill="hold">
                                          <p:stCondLst>
                                            <p:cond delay="0"/>
                                          </p:stCondLst>
                                        </p:cTn>
                                        <p:tgtEl>
                                          <p:spTgt spid="56352"/>
                                        </p:tgtEl>
                                        <p:attrNameLst>
                                          <p:attrName>style.visibility</p:attrName>
                                        </p:attrNameLst>
                                      </p:cBhvr>
                                      <p:to>
                                        <p:strVal val="visible"/>
                                      </p:to>
                                    </p:set>
                                    <p:anim calcmode="lin" valueType="num">
                                      <p:cBhvr additive="base">
                                        <p:cTn id="132" dur="500" fill="hold"/>
                                        <p:tgtEl>
                                          <p:spTgt spid="56352"/>
                                        </p:tgtEl>
                                        <p:attrNameLst>
                                          <p:attrName>ppt_x</p:attrName>
                                        </p:attrNameLst>
                                      </p:cBhvr>
                                      <p:tavLst>
                                        <p:tav tm="0">
                                          <p:val>
                                            <p:strVal val="#ppt_x"/>
                                          </p:val>
                                        </p:tav>
                                        <p:tav tm="100000">
                                          <p:val>
                                            <p:strVal val="#ppt_x"/>
                                          </p:val>
                                        </p:tav>
                                      </p:tavLst>
                                    </p:anim>
                                    <p:anim calcmode="lin" valueType="num">
                                      <p:cBhvr additive="base">
                                        <p:cTn id="133" dur="500" fill="hold"/>
                                        <p:tgtEl>
                                          <p:spTgt spid="56352"/>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56355"/>
                                        </p:tgtEl>
                                        <p:attrNameLst>
                                          <p:attrName>style.visibility</p:attrName>
                                        </p:attrNameLst>
                                      </p:cBhvr>
                                      <p:to>
                                        <p:strVal val="visible"/>
                                      </p:to>
                                    </p:set>
                                    <p:anim calcmode="lin" valueType="num">
                                      <p:cBhvr additive="base">
                                        <p:cTn id="136" dur="500" fill="hold"/>
                                        <p:tgtEl>
                                          <p:spTgt spid="56355"/>
                                        </p:tgtEl>
                                        <p:attrNameLst>
                                          <p:attrName>ppt_x</p:attrName>
                                        </p:attrNameLst>
                                      </p:cBhvr>
                                      <p:tavLst>
                                        <p:tav tm="0">
                                          <p:val>
                                            <p:strVal val="#ppt_x"/>
                                          </p:val>
                                        </p:tav>
                                        <p:tav tm="100000">
                                          <p:val>
                                            <p:strVal val="#ppt_x"/>
                                          </p:val>
                                        </p:tav>
                                      </p:tavLst>
                                    </p:anim>
                                    <p:anim calcmode="lin" valueType="num">
                                      <p:cBhvr additive="base">
                                        <p:cTn id="137" dur="500" fill="hold"/>
                                        <p:tgtEl>
                                          <p:spTgt spid="56355"/>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56360"/>
                                        </p:tgtEl>
                                        <p:attrNameLst>
                                          <p:attrName>style.visibility</p:attrName>
                                        </p:attrNameLst>
                                      </p:cBhvr>
                                      <p:to>
                                        <p:strVal val="visible"/>
                                      </p:to>
                                    </p:set>
                                    <p:animEffect transition="in" filter="wipe(down)">
                                      <p:cBhvr>
                                        <p:cTn id="142" dur="500"/>
                                        <p:tgtEl>
                                          <p:spTgt spid="56360"/>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56361"/>
                                        </p:tgtEl>
                                        <p:attrNameLst>
                                          <p:attrName>style.visibility</p:attrName>
                                        </p:attrNameLst>
                                      </p:cBhvr>
                                      <p:to>
                                        <p:strVal val="visible"/>
                                      </p:to>
                                    </p:set>
                                    <p:animEffect transition="in" filter="wipe(down)">
                                      <p:cBhvr>
                                        <p:cTn id="145" dur="500"/>
                                        <p:tgtEl>
                                          <p:spTgt spid="56361"/>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56362"/>
                                        </p:tgtEl>
                                        <p:attrNameLst>
                                          <p:attrName>style.visibility</p:attrName>
                                        </p:attrNameLst>
                                      </p:cBhvr>
                                      <p:to>
                                        <p:strVal val="visible"/>
                                      </p:to>
                                    </p:set>
                                    <p:animEffect transition="in" filter="wipe(down)">
                                      <p:cBhvr>
                                        <p:cTn id="148" dur="500"/>
                                        <p:tgtEl>
                                          <p:spTgt spid="56362"/>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56363"/>
                                        </p:tgtEl>
                                        <p:attrNameLst>
                                          <p:attrName>style.visibility</p:attrName>
                                        </p:attrNameLst>
                                      </p:cBhvr>
                                      <p:to>
                                        <p:strVal val="visible"/>
                                      </p:to>
                                    </p:set>
                                    <p:animEffect transition="in" filter="wipe(down)">
                                      <p:cBhvr>
                                        <p:cTn id="151" dur="500"/>
                                        <p:tgtEl>
                                          <p:spTgt spid="56363"/>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56364"/>
                                        </p:tgtEl>
                                        <p:attrNameLst>
                                          <p:attrName>style.visibility</p:attrName>
                                        </p:attrNameLst>
                                      </p:cBhvr>
                                      <p:to>
                                        <p:strVal val="visible"/>
                                      </p:to>
                                    </p:set>
                                    <p:animEffect transition="in" filter="wipe(down)">
                                      <p:cBhvr>
                                        <p:cTn id="154" dur="500"/>
                                        <p:tgtEl>
                                          <p:spTgt spid="56364"/>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56365"/>
                                        </p:tgtEl>
                                        <p:attrNameLst>
                                          <p:attrName>style.visibility</p:attrName>
                                        </p:attrNameLst>
                                      </p:cBhvr>
                                      <p:to>
                                        <p:strVal val="visible"/>
                                      </p:to>
                                    </p:set>
                                    <p:animEffect transition="in" filter="wipe(down)">
                                      <p:cBhvr>
                                        <p:cTn id="157" dur="500"/>
                                        <p:tgtEl>
                                          <p:spTgt spid="56365"/>
                                        </p:tgtEl>
                                      </p:cBhvr>
                                    </p:animEffect>
                                  </p:childTnLst>
                                </p:cTn>
                              </p:par>
                            </p:childTnLst>
                          </p:cTn>
                        </p:par>
                        <p:par>
                          <p:cTn id="158" fill="hold">
                            <p:stCondLst>
                              <p:cond delay="500"/>
                            </p:stCondLst>
                            <p:childTnLst>
                              <p:par>
                                <p:cTn id="159" presetID="9" presetClass="entr" presetSubtype="0" fill="hold" grpId="0" nodeType="afterEffect">
                                  <p:stCondLst>
                                    <p:cond delay="0"/>
                                  </p:stCondLst>
                                  <p:childTnLst>
                                    <p:set>
                                      <p:cBhvr>
                                        <p:cTn id="160" dur="1" fill="hold">
                                          <p:stCondLst>
                                            <p:cond delay="0"/>
                                          </p:stCondLst>
                                        </p:cTn>
                                        <p:tgtEl>
                                          <p:spTgt spid="56347"/>
                                        </p:tgtEl>
                                        <p:attrNameLst>
                                          <p:attrName>style.visibility</p:attrName>
                                        </p:attrNameLst>
                                      </p:cBhvr>
                                      <p:to>
                                        <p:strVal val="visible"/>
                                      </p:to>
                                    </p:set>
                                    <p:animEffect transition="in" filter="dissolve">
                                      <p:cBhvr>
                                        <p:cTn id="161" dur="500"/>
                                        <p:tgtEl>
                                          <p:spTgt spid="56347"/>
                                        </p:tgtEl>
                                      </p:cBhvr>
                                    </p:animEffec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3"/>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5"/>
                                        </p:tgtEl>
                                        <p:attrNameLst>
                                          <p:attrName>style.visibility</p:attrName>
                                        </p:attrNameLst>
                                      </p:cBhvr>
                                      <p:to>
                                        <p:strVal val="visible"/>
                                      </p:to>
                                    </p:set>
                                    <p:animEffect transition="in" filter="wipe(down)">
                                      <p:cBhvr>
                                        <p:cTn id="17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P spid="56327" grpId="0" animBg="1"/>
      <p:bldP spid="56330" grpId="0" animBg="1"/>
      <p:bldP spid="56331" grpId="0" animBg="1"/>
      <p:bldP spid="56332" grpId="0" animBg="1"/>
      <p:bldP spid="56333" grpId="0" animBg="1"/>
      <p:bldP spid="56334" grpId="0" animBg="1"/>
      <p:bldP spid="56335" grpId="0" animBg="1"/>
      <p:bldP spid="56336" grpId="0" animBg="1"/>
      <p:bldP spid="56337" grpId="0" animBg="1"/>
      <p:bldP spid="56338" grpId="0" animBg="1"/>
      <p:bldP spid="56339" grpId="0"/>
      <p:bldP spid="56340" grpId="0" animBg="1"/>
      <p:bldP spid="56341" grpId="0" animBg="1"/>
      <p:bldP spid="56342" grpId="0" animBg="1"/>
      <p:bldP spid="56343" grpId="0" animBg="1"/>
      <p:bldP spid="56344" grpId="0" animBg="1"/>
      <p:bldP spid="56345" grpId="0" animBg="1"/>
      <p:bldP spid="56346" grpId="0" animBg="1"/>
      <p:bldP spid="56347" grpId="0" animBg="1"/>
      <p:bldP spid="56350" grpId="0" animBg="1"/>
      <p:bldP spid="56351" grpId="0" animBg="1"/>
      <p:bldP spid="56352" grpId="0" animBg="1"/>
      <p:bldP spid="56353" grpId="0" animBg="1"/>
      <p:bldP spid="56354" grpId="0" animBg="1"/>
      <p:bldP spid="56355" grpId="0" animBg="1"/>
      <p:bldP spid="56356" grpId="0" animBg="1"/>
      <p:bldP spid="56357" grpId="0" animBg="1"/>
      <p:bldP spid="56358" grpId="0" animBg="1"/>
      <p:bldP spid="56359" grpId="0"/>
      <p:bldP spid="56360" grpId="0" animBg="1"/>
      <p:bldP spid="56361" grpId="0" animBg="1"/>
      <p:bldP spid="56362" grpId="0" animBg="1"/>
      <p:bldP spid="56363" grpId="0" animBg="1"/>
      <p:bldP spid="56364" grpId="0" animBg="1"/>
      <p:bldP spid="56365" grpId="0" animBg="1"/>
      <p:bldP spid="56366" grpId="0" animBg="1"/>
      <p:bldP spid="56367" grpId="0" animBg="1"/>
      <p:bldP spid="56368" grpId="0" animBg="1"/>
      <p:bldP spid="5636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2683</Words>
  <Application>Microsoft Office PowerPoint</Application>
  <PresentationFormat>On-screen Show (4:3)</PresentationFormat>
  <Paragraphs>968</Paragraphs>
  <Slides>117</Slides>
  <Notes>41</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19" baseType="lpstr">
      <vt:lpstr>Office Theme</vt:lpstr>
      <vt:lpstr>VISIO</vt:lpstr>
      <vt:lpstr>15IT303J</vt:lpstr>
      <vt:lpstr>UNIT I : INTRODUCTION TO COMPUTER NETWORKS</vt:lpstr>
      <vt:lpstr>Outline</vt:lpstr>
      <vt:lpstr>Motivations </vt:lpstr>
      <vt:lpstr>Data Communication: Definition</vt:lpstr>
      <vt:lpstr>Data Communication</vt:lpstr>
      <vt:lpstr>Components in Communication</vt:lpstr>
      <vt:lpstr>Data Representation</vt:lpstr>
      <vt:lpstr>Protocols and Standards</vt:lpstr>
      <vt:lpstr>Standards Organizations</vt:lpstr>
      <vt:lpstr>Direction of Data Flow</vt:lpstr>
      <vt:lpstr>Direction of Data Flow</vt:lpstr>
      <vt:lpstr>Direction of Data Flow</vt:lpstr>
      <vt:lpstr>Networks</vt:lpstr>
      <vt:lpstr>Types of Connections</vt:lpstr>
      <vt:lpstr>Point-To-Point Connection</vt:lpstr>
      <vt:lpstr>Multipoint Connection</vt:lpstr>
      <vt:lpstr>Topology</vt:lpstr>
      <vt:lpstr>Point-to-Point Connection</vt:lpstr>
      <vt:lpstr>Fully Connected Mesh Topology</vt:lpstr>
      <vt:lpstr>Fully Connected Mesh Topology</vt:lpstr>
      <vt:lpstr>Fully Connected Mesh Topology</vt:lpstr>
      <vt:lpstr>Star Topology</vt:lpstr>
      <vt:lpstr>Star Topology</vt:lpstr>
      <vt:lpstr>Star Topology</vt:lpstr>
      <vt:lpstr>Star Topology</vt:lpstr>
      <vt:lpstr>Bus Topology</vt:lpstr>
      <vt:lpstr>Bus Topology</vt:lpstr>
      <vt:lpstr>Bus Topology</vt:lpstr>
      <vt:lpstr>Bus Topology</vt:lpstr>
      <vt:lpstr>Ring Topology</vt:lpstr>
      <vt:lpstr>Ring Topology</vt:lpstr>
      <vt:lpstr>Ring Topology</vt:lpstr>
      <vt:lpstr>Hybrid Topologies</vt:lpstr>
      <vt:lpstr>Network Categories</vt:lpstr>
      <vt:lpstr>Local Area Networks</vt:lpstr>
      <vt:lpstr>Wide Area Networks</vt:lpstr>
      <vt:lpstr>WAN Technologies</vt:lpstr>
      <vt:lpstr>Metropolitan Area Networks</vt:lpstr>
      <vt:lpstr>Switching</vt:lpstr>
      <vt:lpstr>Network of Networks</vt:lpstr>
      <vt:lpstr>Internetworking</vt:lpstr>
      <vt:lpstr>Internetworks</vt:lpstr>
      <vt:lpstr>The Internet</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End-to-End Communication</vt:lpstr>
      <vt:lpstr>Internet Comm. - App's Viewpoint</vt:lpstr>
      <vt:lpstr>Circuit vs. Packet Switching</vt:lpstr>
      <vt:lpstr>Circuit vs. Packet Switching</vt:lpstr>
      <vt:lpstr>Layered Tasks</vt:lpstr>
      <vt:lpstr>Real World Example</vt:lpstr>
      <vt:lpstr>What Actually Happens</vt:lpstr>
      <vt:lpstr>Layer Model</vt:lpstr>
      <vt:lpstr>Why Layers?</vt:lpstr>
      <vt:lpstr>Internet Layer Model</vt:lpstr>
      <vt:lpstr>Application Layer</vt:lpstr>
      <vt:lpstr>Transport Layer</vt:lpstr>
      <vt:lpstr>Transport Layer</vt:lpstr>
      <vt:lpstr>Network Layer</vt:lpstr>
      <vt:lpstr>Network Layer</vt:lpstr>
      <vt:lpstr>Network Layer</vt:lpstr>
      <vt:lpstr>Data Link Layer</vt:lpstr>
      <vt:lpstr>Data Link Layer</vt:lpstr>
      <vt:lpstr>Data Link Layer</vt:lpstr>
      <vt:lpstr>Data Link Layer</vt:lpstr>
      <vt:lpstr>Physical Layer</vt:lpstr>
      <vt:lpstr>Physical Layer</vt:lpstr>
      <vt:lpstr>The Big Picture</vt:lpstr>
      <vt:lpstr>Internet Model</vt:lpstr>
      <vt:lpstr>Internet Model</vt:lpstr>
      <vt:lpstr>Protocol Suites</vt:lpstr>
      <vt:lpstr>Internet Protocol Suite</vt:lpstr>
      <vt:lpstr>OSI Model</vt:lpstr>
      <vt:lpstr>Session Layer</vt:lpstr>
      <vt:lpstr>Presentation Layer</vt:lpstr>
      <vt:lpstr>OSI Layers in Real World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15IT303J</dc:title>
  <dc:creator>GAYATHRI.M</dc:creator>
  <cp:lastModifiedBy>GAYATHRI.M</cp:lastModifiedBy>
  <cp:revision>3</cp:revision>
  <dcterms:created xsi:type="dcterms:W3CDTF">2017-06-28T05:21:49Z</dcterms:created>
  <dcterms:modified xsi:type="dcterms:W3CDTF">2017-07-07T08:26:28Z</dcterms:modified>
</cp:coreProperties>
</file>