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69" r:id="rId2"/>
    <p:sldId id="270"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9" r:id="rId141"/>
    <p:sldId id="400" r:id="rId142"/>
    <p:sldId id="401"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98048-1A26-4D39-9FFD-E75DE3881784}" type="datetimeFigureOut">
              <a:rPr lang="en-US" smtClean="0"/>
              <a:t>7/17/2017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9A516-0F98-40C5-9C8D-3F1CB801E8BC}" type="slidenum">
              <a:rPr lang="en-US" smtClean="0"/>
              <a:t>‹#›</a:t>
            </a:fld>
            <a:endParaRPr lang="en-US"/>
          </a:p>
        </p:txBody>
      </p:sp>
    </p:spTree>
    <p:extLst>
      <p:ext uri="{BB962C8B-B14F-4D97-AF65-F5344CB8AC3E}">
        <p14:creationId xmlns:p14="http://schemas.microsoft.com/office/powerpoint/2010/main" val="171935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24BA357F-86D7-426F-87E9-5B614D2DA8F8}" type="slidenum">
              <a:rPr lang="en-US" b="0">
                <a:latin typeface="Times New Roman" pitchFamily="18" charset="0"/>
              </a:rPr>
              <a:pPr/>
              <a:t>30</a:t>
            </a:fld>
            <a:endParaRPr lang="en-US" b="0">
              <a:latin typeface="Times New Roman" pitchFamily="18" charset="0"/>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B1465DD-6E0C-42B7-8DB9-51D953F722F6}" type="slidenum">
              <a:rPr lang="en-US" b="0">
                <a:latin typeface="Times New Roman" pitchFamily="18" charset="0"/>
              </a:rPr>
              <a:pPr/>
              <a:t>39</a:t>
            </a:fld>
            <a:endParaRPr lang="en-US" b="0">
              <a:latin typeface="Times New Roman" pitchFamily="18" charset="0"/>
            </a:endParaRPr>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CB29328F-B7F6-480C-AC95-8E9081FC50A4}" type="slidenum">
              <a:rPr lang="en-US" b="0">
                <a:latin typeface="Times New Roman" pitchFamily="18" charset="0"/>
              </a:rPr>
              <a:pPr/>
              <a:t>40</a:t>
            </a:fld>
            <a:endParaRPr lang="en-US" b="0">
              <a:latin typeface="Times New Roman" pitchFamily="18" charset="0"/>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231B7298-1CF5-49C8-9EFB-46A3AEA9C29F}" type="slidenum">
              <a:rPr lang="en-US" b="0">
                <a:latin typeface="Times New Roman" pitchFamily="18" charset="0"/>
              </a:rPr>
              <a:pPr/>
              <a:t>41</a:t>
            </a:fld>
            <a:endParaRPr lang="en-US" b="0">
              <a:latin typeface="Times New Roman" pitchFamily="18" charset="0"/>
            </a:endParaRPr>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ECB00D18-1F29-4CE8-ABC6-A8C3FFB834E8}" type="slidenum">
              <a:rPr lang="en-US" b="0">
                <a:latin typeface="Times New Roman" pitchFamily="18" charset="0"/>
              </a:rPr>
              <a:pPr/>
              <a:t>42</a:t>
            </a:fld>
            <a:endParaRPr lang="en-US" b="0">
              <a:latin typeface="Times New Roman" pitchFamily="18" charset="0"/>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4105971C-CC57-4D75-A271-CBE8FCF0129C}" type="slidenum">
              <a:rPr lang="en-US" b="0">
                <a:latin typeface="Times New Roman" pitchFamily="18" charset="0"/>
              </a:rPr>
              <a:pPr/>
              <a:t>43</a:t>
            </a:fld>
            <a:endParaRPr lang="en-US" b="0">
              <a:latin typeface="Times New Roman" pitchFamily="18" charset="0"/>
            </a:endParaRPr>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77D56CAE-E508-4DB8-AB4A-3A6E2C1D21E6}" type="slidenum">
              <a:rPr lang="en-US" b="0">
                <a:latin typeface="Times New Roman" pitchFamily="18" charset="0"/>
              </a:rPr>
              <a:pPr/>
              <a:t>44</a:t>
            </a:fld>
            <a:endParaRPr lang="en-US" b="0">
              <a:latin typeface="Times New Roman" pitchFamily="18" charset="0"/>
            </a:endParaRPr>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A7535F7F-48E1-424C-9BFB-F4A0CB1A356F}" type="slidenum">
              <a:rPr lang="en-US" b="0">
                <a:latin typeface="Times New Roman" pitchFamily="18" charset="0"/>
              </a:rPr>
              <a:pPr/>
              <a:t>45</a:t>
            </a:fld>
            <a:endParaRPr lang="en-US" b="0">
              <a:latin typeface="Times New Roman" pitchFamily="18" charset="0"/>
            </a:endParaRPr>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F2C3976C-C5FD-4561-9836-90EE6483B3C2}" type="slidenum">
              <a:rPr lang="en-US" b="0">
                <a:latin typeface="Times New Roman" pitchFamily="18" charset="0"/>
              </a:rPr>
              <a:pPr/>
              <a:t>46</a:t>
            </a:fld>
            <a:endParaRPr lang="en-US" b="0">
              <a:latin typeface="Times New Roman" pitchFamily="18" charset="0"/>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1B20B44-00A4-4D1C-9156-1366DD7F2A6F}" type="slidenum">
              <a:rPr lang="en-US" b="0">
                <a:latin typeface="Times New Roman" pitchFamily="18" charset="0"/>
              </a:rPr>
              <a:pPr/>
              <a:t>47</a:t>
            </a:fld>
            <a:endParaRPr lang="en-US" b="0">
              <a:latin typeface="Times New Roman" pitchFamily="18" charset="0"/>
            </a:endParaRPr>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10B35FE0-EFB0-4EB6-A54B-4E46E616F1E2}" type="slidenum">
              <a:rPr lang="en-US" b="0">
                <a:latin typeface="Times New Roman" pitchFamily="18" charset="0"/>
              </a:rPr>
              <a:pPr/>
              <a:t>48</a:t>
            </a:fld>
            <a:endParaRPr lang="en-US" b="0">
              <a:latin typeface="Times New Roman" pitchFamily="18" charset="0"/>
            </a:endParaRPr>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66813B7E-A065-4B37-A60A-FDEA0BC4AF81}" type="slidenum">
              <a:rPr lang="en-US" b="0">
                <a:latin typeface="Times New Roman" pitchFamily="18" charset="0"/>
              </a:rPr>
              <a:pPr/>
              <a:t>31</a:t>
            </a:fld>
            <a:endParaRPr lang="en-US" b="0">
              <a:latin typeface="Times New Roman" pitchFamily="18" charset="0"/>
            </a:endParaRPr>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66AF33C2-227B-48A8-8404-06567FB6724D}" type="slidenum">
              <a:rPr lang="en-US" b="0">
                <a:latin typeface="Times New Roman" pitchFamily="18" charset="0"/>
              </a:rPr>
              <a:pPr/>
              <a:t>49</a:t>
            </a:fld>
            <a:endParaRPr lang="en-US" b="0">
              <a:latin typeface="Times New Roman" pitchFamily="18" charset="0"/>
            </a:endParaRPr>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092B03E0-3CEA-47E8-A617-4667734CD018}" type="slidenum">
              <a:rPr lang="en-US" b="0">
                <a:latin typeface="Times New Roman" pitchFamily="18" charset="0"/>
              </a:rPr>
              <a:pPr/>
              <a:t>50</a:t>
            </a:fld>
            <a:endParaRPr lang="en-US" b="0">
              <a:latin typeface="Times New Roman" pitchFamily="18" charset="0"/>
            </a:endParaRPr>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81288618-B63D-4AB7-BA05-66F9E18EFDBA}" type="slidenum">
              <a:rPr lang="en-US" b="0">
                <a:latin typeface="Times New Roman" pitchFamily="18" charset="0"/>
              </a:rPr>
              <a:pPr/>
              <a:t>51</a:t>
            </a:fld>
            <a:endParaRPr lang="en-US" b="0">
              <a:latin typeface="Times New Roman" pitchFamily="18" charset="0"/>
            </a:endParaRPr>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CD86BCE5-240A-4C78-9286-FFF8F8318612}" type="slidenum">
              <a:rPr lang="en-US" b="0">
                <a:latin typeface="Times New Roman" pitchFamily="18" charset="0"/>
              </a:rPr>
              <a:pPr/>
              <a:t>52</a:t>
            </a:fld>
            <a:endParaRPr lang="en-US" b="0">
              <a:latin typeface="Times New Roman" pitchFamily="18"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70494CC-C368-45E5-B2AD-CBEF86B36FF8}" type="slidenum">
              <a:rPr lang="en-US" b="0">
                <a:latin typeface="Times New Roman" pitchFamily="18" charset="0"/>
              </a:rPr>
              <a:pPr/>
              <a:t>53</a:t>
            </a:fld>
            <a:endParaRPr lang="en-US" b="0">
              <a:latin typeface="Times New Roman" pitchFamily="18" charset="0"/>
            </a:endParaRPr>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38C63584-D61C-4605-8EE6-B678DF59D5C1}" type="slidenum">
              <a:rPr lang="en-US" b="0">
                <a:latin typeface="Times New Roman" pitchFamily="18" charset="0"/>
              </a:rPr>
              <a:pPr/>
              <a:t>54</a:t>
            </a:fld>
            <a:endParaRPr lang="en-US" b="0">
              <a:latin typeface="Times New Roman" pitchFamily="18" charset="0"/>
            </a:endParaRPr>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C24E589-398D-42BD-9CE9-A25A615A4C1A}" type="slidenum">
              <a:rPr lang="en-US" b="0">
                <a:latin typeface="Times New Roman" pitchFamily="18" charset="0"/>
              </a:rPr>
              <a:pPr/>
              <a:t>55</a:t>
            </a:fld>
            <a:endParaRPr lang="en-US" b="0">
              <a:latin typeface="Times New Roman" pitchFamily="18" charset="0"/>
            </a:endParaRPr>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4BFACB17-5D29-40D1-9150-96DB9F2C709F}" type="slidenum">
              <a:rPr lang="en-US" b="0">
                <a:latin typeface="Times New Roman" pitchFamily="18" charset="0"/>
              </a:rPr>
              <a:pPr/>
              <a:t>56</a:t>
            </a:fld>
            <a:endParaRPr lang="en-US" b="0">
              <a:latin typeface="Times New Roman" pitchFamily="18" charset="0"/>
            </a:endParaRPr>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82276B91-2CF8-4B87-B339-048BCC90CCE2}" type="slidenum">
              <a:rPr lang="en-US" b="0">
                <a:latin typeface="Times New Roman" pitchFamily="18" charset="0"/>
              </a:rPr>
              <a:pPr/>
              <a:t>57</a:t>
            </a:fld>
            <a:endParaRPr lang="en-US" b="0">
              <a:latin typeface="Times New Roman" pitchFamily="18" charset="0"/>
            </a:endParaRPr>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12EE845A-913A-40A2-92D2-50FE5E9C9259}" type="slidenum">
              <a:rPr lang="en-US" b="0">
                <a:latin typeface="Times New Roman" pitchFamily="18" charset="0"/>
              </a:rPr>
              <a:pPr/>
              <a:t>58</a:t>
            </a:fld>
            <a:endParaRPr lang="en-US" b="0">
              <a:latin typeface="Times New Roman" pitchFamily="18"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16B0011-C0AA-4788-A48B-442393078843}" type="slidenum">
              <a:rPr lang="en-US" b="0">
                <a:latin typeface="Times New Roman" pitchFamily="18" charset="0"/>
              </a:rPr>
              <a:pPr/>
              <a:t>32</a:t>
            </a:fld>
            <a:endParaRPr lang="en-US" b="0">
              <a:latin typeface="Times New Roman" pitchFamily="18" charset="0"/>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25"/>
          <p:cNvSpPr>
            <a:spLocks noChangeArrowheads="1" noTextEdit="1"/>
          </p:cNvSpPr>
          <p:nvPr>
            <p:ph type="sldImg"/>
          </p:nvPr>
        </p:nvSpPr>
        <p:spPr>
          <a:xfrm>
            <a:off x="1152525" y="692150"/>
            <a:ext cx="4552950" cy="3416300"/>
          </a:xfrm>
          <a:solidFill>
            <a:srgbClr val="FFFFFF"/>
          </a:solidFill>
          <a:ln/>
        </p:spPr>
      </p:sp>
      <p:sp>
        <p:nvSpPr>
          <p:cNvPr id="68611"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025"/>
          <p:cNvSpPr>
            <a:spLocks noChangeArrowheads="1" noTextEdit="1"/>
          </p:cNvSpPr>
          <p:nvPr>
            <p:ph type="sldImg"/>
          </p:nvPr>
        </p:nvSpPr>
        <p:spPr>
          <a:xfrm>
            <a:off x="1152525" y="692150"/>
            <a:ext cx="4552950" cy="3416300"/>
          </a:xfrm>
          <a:solidFill>
            <a:srgbClr val="FFFFFF"/>
          </a:solidFill>
          <a:ln/>
        </p:spPr>
      </p:sp>
      <p:sp>
        <p:nvSpPr>
          <p:cNvPr id="69635"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25"/>
          <p:cNvSpPr>
            <a:spLocks noChangeArrowheads="1" noTextEdit="1"/>
          </p:cNvSpPr>
          <p:nvPr>
            <p:ph type="sldImg"/>
          </p:nvPr>
        </p:nvSpPr>
        <p:spPr>
          <a:xfrm>
            <a:off x="1152525" y="692150"/>
            <a:ext cx="4552950" cy="3416300"/>
          </a:xfrm>
          <a:solidFill>
            <a:srgbClr val="FFFFFF"/>
          </a:solidFill>
          <a:ln/>
        </p:spPr>
      </p:sp>
      <p:sp>
        <p:nvSpPr>
          <p:cNvPr id="70659"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025"/>
          <p:cNvSpPr>
            <a:spLocks noChangeArrowheads="1" noTextEdit="1"/>
          </p:cNvSpPr>
          <p:nvPr>
            <p:ph type="sldImg"/>
          </p:nvPr>
        </p:nvSpPr>
        <p:spPr>
          <a:xfrm>
            <a:off x="1152525" y="692150"/>
            <a:ext cx="4552950" cy="3416300"/>
          </a:xfrm>
          <a:solidFill>
            <a:srgbClr val="FFFFFF"/>
          </a:solidFill>
          <a:ln/>
        </p:spPr>
      </p:sp>
      <p:sp>
        <p:nvSpPr>
          <p:cNvPr id="71683"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25"/>
          <p:cNvSpPr>
            <a:spLocks noChangeArrowheads="1" noTextEdit="1"/>
          </p:cNvSpPr>
          <p:nvPr>
            <p:ph type="sldImg"/>
          </p:nvPr>
        </p:nvSpPr>
        <p:spPr>
          <a:xfrm>
            <a:off x="1152525" y="692150"/>
            <a:ext cx="4552950" cy="3416300"/>
          </a:xfrm>
          <a:solidFill>
            <a:srgbClr val="FFFFFF"/>
          </a:solidFill>
          <a:ln/>
        </p:spPr>
      </p:sp>
      <p:sp>
        <p:nvSpPr>
          <p:cNvPr id="72707"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025"/>
          <p:cNvSpPr>
            <a:spLocks noChangeArrowheads="1" noTextEdit="1"/>
          </p:cNvSpPr>
          <p:nvPr>
            <p:ph type="sldImg"/>
          </p:nvPr>
        </p:nvSpPr>
        <p:spPr>
          <a:xfrm>
            <a:off x="1152525" y="692150"/>
            <a:ext cx="4552950" cy="3416300"/>
          </a:xfrm>
          <a:solidFill>
            <a:srgbClr val="FFFFFF"/>
          </a:solidFill>
          <a:ln/>
        </p:spPr>
      </p:sp>
      <p:sp>
        <p:nvSpPr>
          <p:cNvPr id="73731"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25"/>
          <p:cNvSpPr>
            <a:spLocks noChangeArrowheads="1" noTextEdit="1"/>
          </p:cNvSpPr>
          <p:nvPr>
            <p:ph type="sldImg"/>
          </p:nvPr>
        </p:nvSpPr>
        <p:spPr>
          <a:xfrm>
            <a:off x="1152525" y="692150"/>
            <a:ext cx="4552950" cy="3416300"/>
          </a:xfrm>
          <a:solidFill>
            <a:srgbClr val="FFFFFF"/>
          </a:solidFill>
          <a:ln/>
        </p:spPr>
      </p:sp>
      <p:sp>
        <p:nvSpPr>
          <p:cNvPr id="74755"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25"/>
          <p:cNvSpPr>
            <a:spLocks noChangeArrowheads="1" noTextEdit="1"/>
          </p:cNvSpPr>
          <p:nvPr>
            <p:ph type="sldImg"/>
          </p:nvPr>
        </p:nvSpPr>
        <p:spPr>
          <a:xfrm>
            <a:off x="1152525" y="692150"/>
            <a:ext cx="4552950" cy="3416300"/>
          </a:xfrm>
          <a:solidFill>
            <a:srgbClr val="FFFFFF"/>
          </a:solidFill>
          <a:ln/>
        </p:spPr>
      </p:sp>
      <p:sp>
        <p:nvSpPr>
          <p:cNvPr id="75779"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25"/>
          <p:cNvSpPr>
            <a:spLocks noChangeArrowheads="1" noTextEdit="1"/>
          </p:cNvSpPr>
          <p:nvPr>
            <p:ph type="sldImg"/>
          </p:nvPr>
        </p:nvSpPr>
        <p:spPr>
          <a:xfrm>
            <a:off x="1152525" y="692150"/>
            <a:ext cx="4552950" cy="3416300"/>
          </a:xfrm>
          <a:solidFill>
            <a:srgbClr val="FFFFFF"/>
          </a:solidFill>
          <a:ln/>
        </p:spPr>
      </p:sp>
      <p:sp>
        <p:nvSpPr>
          <p:cNvPr id="76803"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25"/>
          <p:cNvSpPr>
            <a:spLocks noChangeArrowheads="1" noTextEdit="1"/>
          </p:cNvSpPr>
          <p:nvPr>
            <p:ph type="sldImg"/>
          </p:nvPr>
        </p:nvSpPr>
        <p:spPr>
          <a:xfrm>
            <a:off x="1152525" y="692150"/>
            <a:ext cx="4552950" cy="3416300"/>
          </a:xfrm>
          <a:solidFill>
            <a:srgbClr val="FFFFFF"/>
          </a:solidFill>
          <a:ln/>
        </p:spPr>
      </p:sp>
      <p:sp>
        <p:nvSpPr>
          <p:cNvPr id="77827"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468A784E-EAF8-4D92-B16F-D73D05AA1C7A}" type="slidenum">
              <a:rPr lang="en-US" b="0">
                <a:latin typeface="Times New Roman" pitchFamily="18" charset="0"/>
              </a:rPr>
              <a:pPr/>
              <a:t>33</a:t>
            </a:fld>
            <a:endParaRPr lang="en-US" b="0">
              <a:latin typeface="Times New Roman" pitchFamily="18" charset="0"/>
            </a:endParaRPr>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25"/>
          <p:cNvSpPr>
            <a:spLocks noChangeArrowheads="1" noTextEdit="1"/>
          </p:cNvSpPr>
          <p:nvPr>
            <p:ph type="sldImg"/>
          </p:nvPr>
        </p:nvSpPr>
        <p:spPr>
          <a:xfrm>
            <a:off x="1152525" y="692150"/>
            <a:ext cx="4552950" cy="3416300"/>
          </a:xfrm>
          <a:solidFill>
            <a:srgbClr val="FFFFFF"/>
          </a:solidFill>
          <a:ln/>
        </p:spPr>
      </p:sp>
      <p:sp>
        <p:nvSpPr>
          <p:cNvPr id="78851"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025"/>
          <p:cNvSpPr>
            <a:spLocks noChangeArrowheads="1" noTextEdit="1"/>
          </p:cNvSpPr>
          <p:nvPr>
            <p:ph type="sldImg"/>
          </p:nvPr>
        </p:nvSpPr>
        <p:spPr>
          <a:xfrm>
            <a:off x="1152525" y="692150"/>
            <a:ext cx="4552950" cy="3416300"/>
          </a:xfrm>
          <a:solidFill>
            <a:srgbClr val="FFFFFF"/>
          </a:solidFill>
          <a:ln/>
        </p:spPr>
      </p:sp>
      <p:sp>
        <p:nvSpPr>
          <p:cNvPr id="79875"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25"/>
          <p:cNvSpPr>
            <a:spLocks noChangeArrowheads="1" noTextEdit="1"/>
          </p:cNvSpPr>
          <p:nvPr>
            <p:ph type="sldImg"/>
          </p:nvPr>
        </p:nvSpPr>
        <p:spPr>
          <a:xfrm>
            <a:off x="1152525" y="692150"/>
            <a:ext cx="4552950" cy="3416300"/>
          </a:xfrm>
          <a:solidFill>
            <a:srgbClr val="FFFFFF"/>
          </a:solidFill>
          <a:ln/>
        </p:spPr>
      </p:sp>
      <p:sp>
        <p:nvSpPr>
          <p:cNvPr id="80899"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025"/>
          <p:cNvSpPr>
            <a:spLocks noChangeArrowheads="1" noTextEdit="1"/>
          </p:cNvSpPr>
          <p:nvPr>
            <p:ph type="sldImg"/>
          </p:nvPr>
        </p:nvSpPr>
        <p:spPr>
          <a:xfrm>
            <a:off x="1152525" y="692150"/>
            <a:ext cx="4552950" cy="3416300"/>
          </a:xfrm>
          <a:solidFill>
            <a:srgbClr val="FFFFFF"/>
          </a:solidFill>
          <a:ln/>
        </p:spPr>
      </p:sp>
      <p:sp>
        <p:nvSpPr>
          <p:cNvPr id="81923" name="Rectangle 1026"/>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ChangeArrowheads="1" noTextEdit="1"/>
          </p:cNvSpPr>
          <p:nvPr>
            <p:ph type="sldImg"/>
          </p:nvPr>
        </p:nvSpPr>
        <p:spPr>
          <a:xfrm>
            <a:off x="1152525" y="692150"/>
            <a:ext cx="4552950" cy="3416300"/>
          </a:xfrm>
          <a:solidFill>
            <a:srgbClr val="FFFFFF"/>
          </a:solidFill>
          <a:ln/>
        </p:spPr>
      </p:sp>
      <p:sp>
        <p:nvSpPr>
          <p:cNvPr id="82947"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ChangeArrowheads="1" noTextEdit="1"/>
          </p:cNvSpPr>
          <p:nvPr>
            <p:ph type="sldImg"/>
          </p:nvPr>
        </p:nvSpPr>
        <p:spPr>
          <a:xfrm>
            <a:off x="1152525" y="692150"/>
            <a:ext cx="4552950" cy="3416300"/>
          </a:xfrm>
          <a:solidFill>
            <a:srgbClr val="FFFFFF"/>
          </a:solidFill>
          <a:ln/>
        </p:spPr>
      </p:sp>
      <p:sp>
        <p:nvSpPr>
          <p:cNvPr id="83971"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ChangeArrowheads="1" noTextEdit="1"/>
          </p:cNvSpPr>
          <p:nvPr>
            <p:ph type="sldImg"/>
          </p:nvPr>
        </p:nvSpPr>
        <p:spPr>
          <a:xfrm>
            <a:off x="1152525" y="692150"/>
            <a:ext cx="4552950" cy="3416300"/>
          </a:xfrm>
          <a:solidFill>
            <a:srgbClr val="FFFFFF"/>
          </a:solidFill>
          <a:ln/>
        </p:spPr>
      </p:sp>
      <p:sp>
        <p:nvSpPr>
          <p:cNvPr id="84995"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ChangeArrowheads="1" noTextEdit="1"/>
          </p:cNvSpPr>
          <p:nvPr>
            <p:ph type="sldImg"/>
          </p:nvPr>
        </p:nvSpPr>
        <p:spPr>
          <a:xfrm>
            <a:off x="1152525" y="692150"/>
            <a:ext cx="4552950" cy="3416300"/>
          </a:xfrm>
          <a:solidFill>
            <a:srgbClr val="FFFFFF"/>
          </a:solidFill>
          <a:ln/>
        </p:spPr>
      </p:sp>
      <p:sp>
        <p:nvSpPr>
          <p:cNvPr id="86019"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ChangeArrowheads="1" noTextEdit="1"/>
          </p:cNvSpPr>
          <p:nvPr>
            <p:ph type="sldImg"/>
          </p:nvPr>
        </p:nvSpPr>
        <p:spPr>
          <a:xfrm>
            <a:off x="1152525" y="692150"/>
            <a:ext cx="4552950" cy="3416300"/>
          </a:xfrm>
          <a:solidFill>
            <a:srgbClr val="FFFFFF"/>
          </a:solidFill>
          <a:ln/>
        </p:spPr>
      </p:sp>
      <p:sp>
        <p:nvSpPr>
          <p:cNvPr id="87043"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ChangeArrowheads="1" noTextEdit="1"/>
          </p:cNvSpPr>
          <p:nvPr>
            <p:ph type="sldImg"/>
          </p:nvPr>
        </p:nvSpPr>
        <p:spPr>
          <a:xfrm>
            <a:off x="1152525" y="692150"/>
            <a:ext cx="4552950" cy="3416300"/>
          </a:xfrm>
          <a:solidFill>
            <a:srgbClr val="FFFFFF"/>
          </a:solidFill>
          <a:ln/>
        </p:spPr>
      </p:sp>
      <p:sp>
        <p:nvSpPr>
          <p:cNvPr id="88067"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3FCE6847-F360-48F4-A62D-2177E2B353A3}" type="slidenum">
              <a:rPr lang="en-US" b="0">
                <a:latin typeface="Times New Roman" pitchFamily="18" charset="0"/>
              </a:rPr>
              <a:pPr/>
              <a:t>34</a:t>
            </a:fld>
            <a:endParaRPr lang="en-US" b="0">
              <a:latin typeface="Times New Roman" pitchFamily="18" charset="0"/>
            </a:endParaRPr>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ChangeArrowheads="1" noTextEdit="1"/>
          </p:cNvSpPr>
          <p:nvPr>
            <p:ph type="sldImg"/>
          </p:nvPr>
        </p:nvSpPr>
        <p:spPr>
          <a:xfrm>
            <a:off x="1152525" y="692150"/>
            <a:ext cx="4552950" cy="3416300"/>
          </a:xfrm>
          <a:solidFill>
            <a:srgbClr val="FFFFFF"/>
          </a:solidFill>
          <a:ln/>
        </p:spPr>
      </p:sp>
      <p:sp>
        <p:nvSpPr>
          <p:cNvPr id="89091"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ChangeArrowheads="1" noTextEdit="1"/>
          </p:cNvSpPr>
          <p:nvPr>
            <p:ph type="sldImg"/>
          </p:nvPr>
        </p:nvSpPr>
        <p:spPr>
          <a:xfrm>
            <a:off x="1152525" y="692150"/>
            <a:ext cx="4552950" cy="3416300"/>
          </a:xfrm>
          <a:solidFill>
            <a:srgbClr val="FFFFFF"/>
          </a:solidFill>
          <a:ln/>
        </p:spPr>
      </p:sp>
      <p:sp>
        <p:nvSpPr>
          <p:cNvPr id="90115"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ChangeArrowheads="1" noTextEdit="1"/>
          </p:cNvSpPr>
          <p:nvPr>
            <p:ph type="sldImg"/>
          </p:nvPr>
        </p:nvSpPr>
        <p:spPr>
          <a:xfrm>
            <a:off x="1152525" y="692150"/>
            <a:ext cx="4552950" cy="3416300"/>
          </a:xfrm>
          <a:solidFill>
            <a:srgbClr val="FFFFFF"/>
          </a:solidFill>
          <a:ln/>
        </p:spPr>
      </p:sp>
      <p:sp>
        <p:nvSpPr>
          <p:cNvPr id="91139"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noTextEdit="1"/>
          </p:cNvSpPr>
          <p:nvPr>
            <p:ph type="sldImg"/>
          </p:nvPr>
        </p:nvSpPr>
        <p:spPr>
          <a:xfrm>
            <a:off x="1152525" y="692150"/>
            <a:ext cx="4552950" cy="3416300"/>
          </a:xfrm>
          <a:solidFill>
            <a:srgbClr val="FFFFFF"/>
          </a:solidFill>
          <a:ln/>
        </p:spPr>
      </p:sp>
      <p:sp>
        <p:nvSpPr>
          <p:cNvPr id="92163"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ChangeArrowheads="1" noTextEdit="1"/>
          </p:cNvSpPr>
          <p:nvPr>
            <p:ph type="sldImg"/>
          </p:nvPr>
        </p:nvSpPr>
        <p:spPr>
          <a:xfrm>
            <a:off x="1152525" y="692150"/>
            <a:ext cx="4552950" cy="3416300"/>
          </a:xfrm>
          <a:solidFill>
            <a:srgbClr val="FFFFFF"/>
          </a:solidFill>
          <a:ln/>
        </p:spPr>
      </p:sp>
      <p:sp>
        <p:nvSpPr>
          <p:cNvPr id="93187"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ChangeArrowheads="1" noTextEdit="1"/>
          </p:cNvSpPr>
          <p:nvPr>
            <p:ph type="sldImg"/>
          </p:nvPr>
        </p:nvSpPr>
        <p:spPr>
          <a:xfrm>
            <a:off x="1152525" y="692150"/>
            <a:ext cx="4552950" cy="3416300"/>
          </a:xfrm>
          <a:solidFill>
            <a:srgbClr val="FFFFFF"/>
          </a:solidFill>
          <a:ln/>
        </p:spPr>
      </p:sp>
      <p:sp>
        <p:nvSpPr>
          <p:cNvPr id="94211"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ChangeArrowheads="1" noTextEdit="1"/>
          </p:cNvSpPr>
          <p:nvPr>
            <p:ph type="sldImg"/>
          </p:nvPr>
        </p:nvSpPr>
        <p:spPr>
          <a:xfrm>
            <a:off x="1152525" y="692150"/>
            <a:ext cx="4552950" cy="3416300"/>
          </a:xfrm>
          <a:solidFill>
            <a:srgbClr val="FFFFFF"/>
          </a:solidFill>
          <a:ln/>
        </p:spPr>
      </p:sp>
      <p:sp>
        <p:nvSpPr>
          <p:cNvPr id="95235"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ChangeArrowheads="1" noTextEdit="1"/>
          </p:cNvSpPr>
          <p:nvPr>
            <p:ph type="sldImg"/>
          </p:nvPr>
        </p:nvSpPr>
        <p:spPr>
          <a:xfrm>
            <a:off x="1152525" y="692150"/>
            <a:ext cx="4552950" cy="3416300"/>
          </a:xfrm>
          <a:solidFill>
            <a:srgbClr val="FFFFFF"/>
          </a:solidFill>
          <a:ln/>
        </p:spPr>
      </p:sp>
      <p:sp>
        <p:nvSpPr>
          <p:cNvPr id="96259"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ChangeArrowheads="1" noTextEdit="1"/>
          </p:cNvSpPr>
          <p:nvPr>
            <p:ph type="sldImg"/>
          </p:nvPr>
        </p:nvSpPr>
        <p:spPr>
          <a:xfrm>
            <a:off x="1152525" y="692150"/>
            <a:ext cx="4552950" cy="3416300"/>
          </a:xfrm>
          <a:solidFill>
            <a:srgbClr val="FFFFFF"/>
          </a:solidFill>
          <a:ln/>
        </p:spPr>
      </p:sp>
      <p:sp>
        <p:nvSpPr>
          <p:cNvPr id="97283"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ChangeArrowheads="1" noTextEdit="1"/>
          </p:cNvSpPr>
          <p:nvPr>
            <p:ph type="sldImg"/>
          </p:nvPr>
        </p:nvSpPr>
        <p:spPr>
          <a:xfrm>
            <a:off x="1152525" y="692150"/>
            <a:ext cx="4552950" cy="3416300"/>
          </a:xfrm>
          <a:solidFill>
            <a:srgbClr val="FFFFFF"/>
          </a:solidFill>
          <a:ln/>
        </p:spPr>
      </p:sp>
      <p:sp>
        <p:nvSpPr>
          <p:cNvPr id="98307"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54F36EE6-3482-4779-AFA0-257BA5BA6617}" type="slidenum">
              <a:rPr lang="en-US" b="0">
                <a:latin typeface="Times New Roman" pitchFamily="18" charset="0"/>
              </a:rPr>
              <a:pPr/>
              <a:t>35</a:t>
            </a:fld>
            <a:endParaRPr lang="en-US" b="0">
              <a:latin typeface="Times New Roman" pitchFamily="18" charset="0"/>
            </a:endParaRPr>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ChangeArrowheads="1" noTextEdit="1"/>
          </p:cNvSpPr>
          <p:nvPr>
            <p:ph type="sldImg"/>
          </p:nvPr>
        </p:nvSpPr>
        <p:spPr>
          <a:xfrm>
            <a:off x="1152525" y="692150"/>
            <a:ext cx="4552950" cy="3416300"/>
          </a:xfrm>
          <a:solidFill>
            <a:srgbClr val="FFFFFF"/>
          </a:solidFill>
          <a:ln/>
        </p:spPr>
      </p:sp>
      <p:sp>
        <p:nvSpPr>
          <p:cNvPr id="99331"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ChangeArrowheads="1" noTextEdit="1"/>
          </p:cNvSpPr>
          <p:nvPr>
            <p:ph type="sldImg"/>
          </p:nvPr>
        </p:nvSpPr>
        <p:spPr>
          <a:xfrm>
            <a:off x="1152525" y="692150"/>
            <a:ext cx="4552950" cy="3416300"/>
          </a:xfrm>
          <a:solidFill>
            <a:srgbClr val="FFFFFF"/>
          </a:solidFill>
          <a:ln/>
        </p:spPr>
      </p:sp>
      <p:sp>
        <p:nvSpPr>
          <p:cNvPr id="100355"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ChangeArrowheads="1" noTextEdit="1"/>
          </p:cNvSpPr>
          <p:nvPr>
            <p:ph type="sldImg"/>
          </p:nvPr>
        </p:nvSpPr>
        <p:spPr>
          <a:xfrm>
            <a:off x="1152525" y="692150"/>
            <a:ext cx="4552950" cy="3416300"/>
          </a:xfrm>
          <a:solidFill>
            <a:srgbClr val="FFFFFF"/>
          </a:solidFill>
          <a:ln/>
        </p:spPr>
      </p:sp>
      <p:sp>
        <p:nvSpPr>
          <p:cNvPr id="101379"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ChangeArrowheads="1" noTextEdit="1"/>
          </p:cNvSpPr>
          <p:nvPr>
            <p:ph type="sldImg"/>
          </p:nvPr>
        </p:nvSpPr>
        <p:spPr>
          <a:xfrm>
            <a:off x="1152525" y="692150"/>
            <a:ext cx="4552950" cy="3416300"/>
          </a:xfrm>
          <a:solidFill>
            <a:srgbClr val="FFFFFF"/>
          </a:solidFill>
          <a:ln/>
        </p:spPr>
      </p:sp>
      <p:sp>
        <p:nvSpPr>
          <p:cNvPr id="102403"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ChangeArrowheads="1" noTextEdit="1"/>
          </p:cNvSpPr>
          <p:nvPr>
            <p:ph type="sldImg"/>
          </p:nvPr>
        </p:nvSpPr>
        <p:spPr>
          <a:xfrm>
            <a:off x="1152525" y="692150"/>
            <a:ext cx="4552950" cy="3416300"/>
          </a:xfrm>
          <a:solidFill>
            <a:srgbClr val="FFFFFF"/>
          </a:solidFill>
          <a:ln/>
        </p:spPr>
      </p:sp>
      <p:sp>
        <p:nvSpPr>
          <p:cNvPr id="103427"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ChangeArrowheads="1" noTextEdit="1"/>
          </p:cNvSpPr>
          <p:nvPr>
            <p:ph type="sldImg"/>
          </p:nvPr>
        </p:nvSpPr>
        <p:spPr>
          <a:xfrm>
            <a:off x="1152525" y="692150"/>
            <a:ext cx="4552950" cy="3416300"/>
          </a:xfrm>
          <a:solidFill>
            <a:srgbClr val="FFFFFF"/>
          </a:solidFill>
          <a:ln/>
        </p:spPr>
      </p:sp>
      <p:sp>
        <p:nvSpPr>
          <p:cNvPr id="104451"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ChangeArrowheads="1" noTextEdit="1"/>
          </p:cNvSpPr>
          <p:nvPr>
            <p:ph type="sldImg"/>
          </p:nvPr>
        </p:nvSpPr>
        <p:spPr>
          <a:xfrm>
            <a:off x="1152525" y="692150"/>
            <a:ext cx="4552950" cy="3416300"/>
          </a:xfrm>
          <a:solidFill>
            <a:srgbClr val="FFFFFF"/>
          </a:solidFill>
          <a:ln/>
        </p:spPr>
      </p:sp>
      <p:sp>
        <p:nvSpPr>
          <p:cNvPr id="105475" name="Rectangle 2"/>
          <p:cNvSpPr>
            <a:spLocks noChangeArrowheads="1"/>
          </p:cNvSpPr>
          <p:nvPr>
            <p:ph type="body" idx="1"/>
          </p:nvPr>
        </p:nvSpPr>
        <p:spPr>
          <a:xfrm>
            <a:off x="914711"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A589B193-6BAF-49F9-9DBD-33D8F35049CB}" type="slidenum">
              <a:rPr lang="en-US" b="0">
                <a:latin typeface="Times New Roman" pitchFamily="18" charset="0"/>
              </a:rPr>
              <a:pPr/>
              <a:t>36</a:t>
            </a:fld>
            <a:endParaRPr lang="en-US" b="0">
              <a:latin typeface="Times New Roman" pitchFamily="18" charset="0"/>
            </a:endParaRPr>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2F91D376-F8D2-4136-82EE-4EA6E1DEBB56}" type="slidenum">
              <a:rPr lang="en-US" b="0">
                <a:latin typeface="Times New Roman" pitchFamily="18" charset="0"/>
              </a:rPr>
              <a:pPr/>
              <a:t>37</a:t>
            </a:fld>
            <a:endParaRPr lang="en-US" b="0">
              <a:latin typeface="Times New Roman" pitchFamily="18" charset="0"/>
            </a:endParaRPr>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EAC3C6BE-BB04-4620-87D9-9CA88E3B48BA}" type="slidenum">
              <a:rPr lang="en-US" b="0">
                <a:latin typeface="Times New Roman" pitchFamily="18" charset="0"/>
              </a:rPr>
              <a:pPr/>
              <a:t>38</a:t>
            </a:fld>
            <a:endParaRPr lang="en-US" b="0">
              <a:latin typeface="Times New Roman" pitchFamily="18" charset="0"/>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C7CF3-3886-4EEB-BAC8-31AD33764A08}"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11155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C7CF3-3886-4EEB-BAC8-31AD33764A08}"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92071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C7CF3-3886-4EEB-BAC8-31AD33764A08}"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18135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C7CF3-3886-4EEB-BAC8-31AD33764A08}"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406161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C7CF3-3886-4EEB-BAC8-31AD33764A08}"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218046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C7CF3-3886-4EEB-BAC8-31AD33764A08}"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406183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C7CF3-3886-4EEB-BAC8-31AD33764A08}" type="datetimeFigureOut">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131014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C7CF3-3886-4EEB-BAC8-31AD33764A08}" type="datetimeFigureOut">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127686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C7CF3-3886-4EEB-BAC8-31AD33764A08}" type="datetimeFigureOut">
              <a:rPr lang="en-US" smtClean="0"/>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79148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C7CF3-3886-4EEB-BAC8-31AD33764A08}"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41741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C7CF3-3886-4EEB-BAC8-31AD33764A08}"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5CF49-0984-4187-AEAA-49E8BC1D2F31}" type="slidenum">
              <a:rPr lang="en-US" smtClean="0"/>
              <a:t>‹#›</a:t>
            </a:fld>
            <a:endParaRPr lang="en-US"/>
          </a:p>
        </p:txBody>
      </p:sp>
    </p:spTree>
    <p:extLst>
      <p:ext uri="{BB962C8B-B14F-4D97-AF65-F5344CB8AC3E}">
        <p14:creationId xmlns:p14="http://schemas.microsoft.com/office/powerpoint/2010/main" val="112287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C7CF3-3886-4EEB-BAC8-31AD33764A08}" type="datetimeFigureOut">
              <a:rPr lang="en-US" smtClean="0"/>
              <a:t>7/17/2017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5CF49-0984-4187-AEAA-49E8BC1D2F31}" type="slidenum">
              <a:rPr lang="en-US" smtClean="0"/>
              <a:t>‹#›</a:t>
            </a:fld>
            <a:endParaRPr lang="en-US"/>
          </a:p>
        </p:txBody>
      </p:sp>
    </p:spTree>
    <p:extLst>
      <p:ext uri="{BB962C8B-B14F-4D97-AF65-F5344CB8AC3E}">
        <p14:creationId xmlns:p14="http://schemas.microsoft.com/office/powerpoint/2010/main" val="2105596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11.png"/><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info.internet.isi.edu/in-notes/rfc/fil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e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emf"/><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5.wmf"/><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What is a Protocol?</a:t>
            </a:r>
          </a:p>
        </p:txBody>
      </p:sp>
      <p:sp>
        <p:nvSpPr>
          <p:cNvPr id="512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A standard that allows entities (i.e. application programs)  from different systems to communicate</a:t>
            </a:r>
          </a:p>
          <a:p>
            <a:pPr eaLnBrk="1" hangingPunct="1"/>
            <a:r>
              <a:rPr lang="en-US" altLang="en-US" smtClean="0"/>
              <a:t>Shared conventions for communicating information</a:t>
            </a:r>
          </a:p>
          <a:p>
            <a:pPr eaLnBrk="1" hangingPunct="1"/>
            <a:r>
              <a:rPr lang="en-US" altLang="en-US" smtClean="0"/>
              <a:t>Includes syntax, semantics, and timing</a:t>
            </a:r>
          </a:p>
        </p:txBody>
      </p:sp>
    </p:spTree>
    <p:extLst>
      <p:ext uri="{BB962C8B-B14F-4D97-AF65-F5344CB8AC3E}">
        <p14:creationId xmlns:p14="http://schemas.microsoft.com/office/powerpoint/2010/main" val="181785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B3E202B-0FDE-44AC-91CB-CBB28589B692}" type="slidenum">
              <a:rPr lang="en-GB" altLang="tr-TR" sz="1400" smtClean="0">
                <a:solidFill>
                  <a:schemeClr val="bg2"/>
                </a:solidFill>
                <a:latin typeface="Arial" charset="0"/>
              </a:rPr>
              <a:pPr/>
              <a:t>10</a:t>
            </a:fld>
            <a:endParaRPr lang="en-GB" altLang="tr-TR" sz="1400" smtClean="0">
              <a:solidFill>
                <a:schemeClr val="bg2"/>
              </a:solidFill>
              <a:latin typeface="Arial" charset="0"/>
            </a:endParaRPr>
          </a:p>
        </p:txBody>
      </p:sp>
      <p:sp>
        <p:nvSpPr>
          <p:cNvPr id="27651" name="Rectangle 2"/>
          <p:cNvSpPr>
            <a:spLocks noGrp="1" noChangeArrowheads="1"/>
          </p:cNvSpPr>
          <p:nvPr>
            <p:ph type="title"/>
          </p:nvPr>
        </p:nvSpPr>
        <p:spPr/>
        <p:txBody>
          <a:bodyPr/>
          <a:lstStyle/>
          <a:p>
            <a:r>
              <a:rPr lang="en-US" altLang="tr-TR" smtClean="0"/>
              <a:t>The OSI Environment</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b="5069"/>
          <a:stretch>
            <a:fillRect/>
          </a:stretch>
        </p:blipFill>
        <p:spPr bwMode="auto">
          <a:xfrm>
            <a:off x="685800" y="1524000"/>
            <a:ext cx="73152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Line 6"/>
          <p:cNvSpPr>
            <a:spLocks noChangeShapeType="1"/>
          </p:cNvSpPr>
          <p:nvPr/>
        </p:nvSpPr>
        <p:spPr bwMode="auto">
          <a:xfrm>
            <a:off x="3457575" y="2243138"/>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7654" name="Line 7"/>
          <p:cNvSpPr>
            <a:spLocks noChangeShapeType="1"/>
          </p:cNvSpPr>
          <p:nvPr/>
        </p:nvSpPr>
        <p:spPr bwMode="auto">
          <a:xfrm>
            <a:off x="3467100" y="2881313"/>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7655" name="Line 8"/>
          <p:cNvSpPr>
            <a:spLocks noChangeShapeType="1"/>
          </p:cNvSpPr>
          <p:nvPr/>
        </p:nvSpPr>
        <p:spPr bwMode="auto">
          <a:xfrm>
            <a:off x="3433763" y="3448050"/>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7656" name="Line 9"/>
          <p:cNvSpPr>
            <a:spLocks noChangeShapeType="1"/>
          </p:cNvSpPr>
          <p:nvPr/>
        </p:nvSpPr>
        <p:spPr bwMode="auto">
          <a:xfrm>
            <a:off x="3429000" y="3971925"/>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7657" name="Line 10"/>
          <p:cNvSpPr>
            <a:spLocks noChangeShapeType="1"/>
          </p:cNvSpPr>
          <p:nvPr/>
        </p:nvSpPr>
        <p:spPr bwMode="auto">
          <a:xfrm>
            <a:off x="3438525" y="4624388"/>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7658" name="Line 11"/>
          <p:cNvSpPr>
            <a:spLocks noChangeShapeType="1"/>
          </p:cNvSpPr>
          <p:nvPr/>
        </p:nvSpPr>
        <p:spPr bwMode="auto">
          <a:xfrm>
            <a:off x="3462338" y="5162550"/>
            <a:ext cx="1743075"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Tree>
    <p:extLst>
      <p:ext uri="{BB962C8B-B14F-4D97-AF65-F5344CB8AC3E}">
        <p14:creationId xmlns:p14="http://schemas.microsoft.com/office/powerpoint/2010/main" val="409379919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D714E7-0F70-4FBC-BEBC-D9B6C9CF9DD9}" type="slidenum">
              <a:rPr lang="en-US" sz="1400" smtClean="0"/>
              <a:pPr/>
              <a:t>100</a:t>
            </a:fld>
            <a:endParaRPr lang="en-US" sz="1400" smtClean="0"/>
          </a:p>
        </p:txBody>
      </p:sp>
      <p:sp>
        <p:nvSpPr>
          <p:cNvPr id="49155" name="Rectangle 2"/>
          <p:cNvSpPr>
            <a:spLocks noGrp="1" noChangeArrowheads="1"/>
          </p:cNvSpPr>
          <p:nvPr>
            <p:ph type="title"/>
          </p:nvPr>
        </p:nvSpPr>
        <p:spPr/>
        <p:txBody>
          <a:bodyPr/>
          <a:lstStyle/>
          <a:p>
            <a:r>
              <a:rPr lang="en-US" smtClean="0"/>
              <a:t>And more...</a:t>
            </a:r>
          </a:p>
        </p:txBody>
      </p:sp>
      <p:sp>
        <p:nvSpPr>
          <p:cNvPr id="49156" name="Rectangle 3"/>
          <p:cNvSpPr>
            <a:spLocks noGrp="1" noChangeArrowheads="1"/>
          </p:cNvSpPr>
          <p:nvPr>
            <p:ph type="body" idx="1"/>
          </p:nvPr>
        </p:nvSpPr>
        <p:spPr>
          <a:xfrm>
            <a:off x="533400" y="1600200"/>
            <a:ext cx="8205788" cy="4648200"/>
          </a:xfrm>
        </p:spPr>
        <p:txBody>
          <a:bodyPr/>
          <a:lstStyle/>
          <a:p>
            <a:r>
              <a:rPr lang="en-US" smtClean="0"/>
              <a:t>MSS: Maximum segment size (A TCP option)</a:t>
            </a:r>
          </a:p>
          <a:p>
            <a:endParaRPr lang="en-US" smtClean="0"/>
          </a:p>
          <a:p>
            <a:r>
              <a:rPr lang="en-US" smtClean="0"/>
              <a:t>Window: Every ACK includes a Window field that tells the sender how many bytes it can send before the receiver will have to toss it away (due to fixed buffer size).</a:t>
            </a:r>
          </a:p>
          <a:p>
            <a:endParaRPr lang="en-US" smtClean="0"/>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2221967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EFEFB3-01E6-4EFD-B936-03B5DADB6BE4}" type="slidenum">
              <a:rPr lang="en-US" sz="1400" smtClean="0"/>
              <a:pPr/>
              <a:t>101</a:t>
            </a:fld>
            <a:endParaRPr lang="en-US" sz="1400" smtClean="0"/>
          </a:p>
        </p:txBody>
      </p:sp>
      <p:sp>
        <p:nvSpPr>
          <p:cNvPr id="50179" name="Rectangle 2"/>
          <p:cNvSpPr>
            <a:spLocks noGrp="1" noChangeArrowheads="1"/>
          </p:cNvSpPr>
          <p:nvPr>
            <p:ph type="title"/>
          </p:nvPr>
        </p:nvSpPr>
        <p:spPr/>
        <p:txBody>
          <a:bodyPr/>
          <a:lstStyle/>
          <a:p>
            <a:r>
              <a:rPr lang="en-US" smtClean="0"/>
              <a:t>TCP Connection Creation</a:t>
            </a:r>
          </a:p>
        </p:txBody>
      </p:sp>
      <p:sp>
        <p:nvSpPr>
          <p:cNvPr id="50180" name="Rectangle 3"/>
          <p:cNvSpPr>
            <a:spLocks noGrp="1" noChangeArrowheads="1"/>
          </p:cNvSpPr>
          <p:nvPr>
            <p:ph type="body" idx="1"/>
          </p:nvPr>
        </p:nvSpPr>
        <p:spPr/>
        <p:txBody>
          <a:bodyPr/>
          <a:lstStyle/>
          <a:p>
            <a:r>
              <a:rPr lang="en-US" smtClean="0"/>
              <a:t>Programming details later - for now we are concerned with the actual communication.</a:t>
            </a:r>
          </a:p>
          <a:p>
            <a:endParaRPr lang="en-US" smtClean="0"/>
          </a:p>
          <a:p>
            <a:r>
              <a:rPr lang="en-US" smtClean="0"/>
              <a:t>A </a:t>
            </a:r>
            <a:r>
              <a:rPr lang="en-US" i="1" smtClean="0"/>
              <a:t>server</a:t>
            </a:r>
            <a:r>
              <a:rPr lang="en-US" smtClean="0"/>
              <a:t> accepts a connection.</a:t>
            </a:r>
          </a:p>
          <a:p>
            <a:pPr lvl="1"/>
            <a:r>
              <a:rPr lang="en-US" smtClean="0"/>
              <a:t>Must be looking for new connections!</a:t>
            </a:r>
          </a:p>
          <a:p>
            <a:pPr lvl="1"/>
            <a:endParaRPr lang="en-US" smtClean="0"/>
          </a:p>
          <a:p>
            <a:r>
              <a:rPr lang="en-US" smtClean="0"/>
              <a:t>A </a:t>
            </a:r>
            <a:r>
              <a:rPr lang="en-US" i="1" smtClean="0"/>
              <a:t>client</a:t>
            </a:r>
            <a:r>
              <a:rPr lang="en-US" smtClean="0"/>
              <a:t> requests a connection.</a:t>
            </a:r>
          </a:p>
          <a:p>
            <a:pPr lvl="1"/>
            <a:r>
              <a:rPr lang="en-US" smtClean="0"/>
              <a:t>Must </a:t>
            </a:r>
            <a:r>
              <a:rPr lang="en-US" i="1" smtClean="0"/>
              <a:t>know</a:t>
            </a:r>
            <a:r>
              <a:rPr lang="en-US" smtClean="0"/>
              <a:t> where the server is!</a:t>
            </a:r>
          </a:p>
          <a:p>
            <a:endParaRPr lang="en-US" smtClean="0"/>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1288290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B63F4AE-257A-4902-9AEC-3640427E085E}" type="slidenum">
              <a:rPr lang="en-US" sz="1400" smtClean="0"/>
              <a:pPr/>
              <a:t>102</a:t>
            </a:fld>
            <a:endParaRPr lang="en-US" sz="1400" smtClean="0"/>
          </a:p>
        </p:txBody>
      </p:sp>
      <p:sp>
        <p:nvSpPr>
          <p:cNvPr id="51203" name="Rectangle 2"/>
          <p:cNvSpPr>
            <a:spLocks noGrp="1" noChangeArrowheads="1"/>
          </p:cNvSpPr>
          <p:nvPr>
            <p:ph type="title"/>
          </p:nvPr>
        </p:nvSpPr>
        <p:spPr/>
        <p:txBody>
          <a:bodyPr/>
          <a:lstStyle/>
          <a:p>
            <a:r>
              <a:rPr lang="en-US" smtClean="0"/>
              <a:t>Client Starts</a:t>
            </a:r>
          </a:p>
        </p:txBody>
      </p:sp>
      <p:sp>
        <p:nvSpPr>
          <p:cNvPr id="51204" name="Rectangle 3"/>
          <p:cNvSpPr>
            <a:spLocks noGrp="1" noChangeArrowheads="1"/>
          </p:cNvSpPr>
          <p:nvPr>
            <p:ph type="body" idx="1"/>
          </p:nvPr>
        </p:nvSpPr>
        <p:spPr>
          <a:xfrm>
            <a:off x="533400" y="1600200"/>
            <a:ext cx="8291513" cy="4648200"/>
          </a:xfrm>
        </p:spPr>
        <p:txBody>
          <a:bodyPr/>
          <a:lstStyle/>
          <a:p>
            <a:pPr>
              <a:spcBef>
                <a:spcPts val="1800"/>
              </a:spcBef>
            </a:pPr>
            <a:r>
              <a:rPr lang="en-US" smtClean="0"/>
              <a:t>A client starts by sending a SYN segment with the following information:</a:t>
            </a:r>
          </a:p>
          <a:p>
            <a:pPr lvl="1">
              <a:spcBef>
                <a:spcPts val="1800"/>
              </a:spcBef>
            </a:pPr>
            <a:r>
              <a:rPr lang="en-US" smtClean="0"/>
              <a:t>Client’s ISN (generated pseudo-randomly)</a:t>
            </a:r>
          </a:p>
          <a:p>
            <a:pPr lvl="1">
              <a:spcBef>
                <a:spcPts val="1800"/>
              </a:spcBef>
            </a:pPr>
            <a:r>
              <a:rPr lang="en-US" smtClean="0"/>
              <a:t>Maximum Receive Window for client.</a:t>
            </a:r>
          </a:p>
          <a:p>
            <a:pPr lvl="1">
              <a:spcBef>
                <a:spcPts val="1800"/>
              </a:spcBef>
            </a:pPr>
            <a:r>
              <a:rPr lang="en-US" smtClean="0"/>
              <a:t>Optionally (but usually) MSS (largest datagram accepted).</a:t>
            </a:r>
          </a:p>
          <a:p>
            <a:pPr lvl="1">
              <a:spcBef>
                <a:spcPts val="1800"/>
              </a:spcBef>
            </a:pPr>
            <a:r>
              <a:rPr lang="en-US" smtClean="0"/>
              <a:t>No payload! (Only TCP headers)</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12706874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F4A163-FA43-430C-BD66-C51F1FDC0067}" type="slidenum">
              <a:rPr lang="en-US" sz="1400" smtClean="0"/>
              <a:pPr/>
              <a:t>103</a:t>
            </a:fld>
            <a:endParaRPr lang="en-US" sz="1400" smtClean="0"/>
          </a:p>
        </p:txBody>
      </p:sp>
      <p:sp>
        <p:nvSpPr>
          <p:cNvPr id="52227" name="Rectangle 2"/>
          <p:cNvSpPr>
            <a:spLocks noGrp="1" noChangeArrowheads="1"/>
          </p:cNvSpPr>
          <p:nvPr>
            <p:ph type="title"/>
          </p:nvPr>
        </p:nvSpPr>
        <p:spPr>
          <a:xfrm>
            <a:off x="685800" y="228600"/>
            <a:ext cx="7772400" cy="1143000"/>
          </a:xfrm>
        </p:spPr>
        <p:txBody>
          <a:bodyPr/>
          <a:lstStyle/>
          <a:p>
            <a:r>
              <a:rPr lang="en-US" smtClean="0"/>
              <a:t>Sever Response</a:t>
            </a:r>
          </a:p>
        </p:txBody>
      </p:sp>
      <p:sp>
        <p:nvSpPr>
          <p:cNvPr id="52228" name="Rectangle 3"/>
          <p:cNvSpPr>
            <a:spLocks noGrp="1" noChangeArrowheads="1"/>
          </p:cNvSpPr>
          <p:nvPr>
            <p:ph type="body" idx="1"/>
          </p:nvPr>
        </p:nvSpPr>
        <p:spPr>
          <a:xfrm>
            <a:off x="685800" y="1295400"/>
            <a:ext cx="8053388" cy="5181600"/>
          </a:xfrm>
        </p:spPr>
        <p:txBody>
          <a:bodyPr/>
          <a:lstStyle/>
          <a:p>
            <a:pPr>
              <a:spcBef>
                <a:spcPts val="1800"/>
              </a:spcBef>
            </a:pPr>
            <a:r>
              <a:rPr lang="en-US" smtClean="0"/>
              <a:t>When a waiting server sees a new connection request, the server sends back a SYN segment with:</a:t>
            </a:r>
          </a:p>
          <a:p>
            <a:pPr lvl="1">
              <a:spcBef>
                <a:spcPts val="1800"/>
              </a:spcBef>
            </a:pPr>
            <a:r>
              <a:rPr lang="en-US" smtClean="0"/>
              <a:t>Server’s ISN (generated pseudo-randomly)</a:t>
            </a:r>
          </a:p>
          <a:p>
            <a:pPr lvl="1">
              <a:spcBef>
                <a:spcPts val="1800"/>
              </a:spcBef>
            </a:pPr>
            <a:r>
              <a:rPr lang="en-US" smtClean="0"/>
              <a:t>Request Number is Client ISN+1</a:t>
            </a:r>
          </a:p>
          <a:p>
            <a:pPr lvl="1">
              <a:spcBef>
                <a:spcPts val="1800"/>
              </a:spcBef>
            </a:pPr>
            <a:r>
              <a:rPr lang="en-US" smtClean="0"/>
              <a:t>Maximum Receive Window for server.</a:t>
            </a:r>
          </a:p>
          <a:p>
            <a:pPr lvl="1">
              <a:spcBef>
                <a:spcPts val="1800"/>
              </a:spcBef>
            </a:pPr>
            <a:r>
              <a:rPr lang="en-US" smtClean="0"/>
              <a:t>Optionally (but usually) MSS </a:t>
            </a:r>
          </a:p>
          <a:p>
            <a:pPr lvl="1">
              <a:spcBef>
                <a:spcPts val="1800"/>
              </a:spcBef>
            </a:pPr>
            <a:r>
              <a:rPr lang="en-US" smtClean="0"/>
              <a:t>No payload! (Only TCP headers)</a:t>
            </a:r>
          </a:p>
          <a:p>
            <a:pPr lvl="1"/>
            <a:endParaRPr lang="en-US" smtClean="0"/>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26064161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5CC431C-E521-4BE1-8719-ECAE6B8CBE9A}" type="slidenum">
              <a:rPr lang="en-US" sz="1400" smtClean="0"/>
              <a:pPr/>
              <a:t>104</a:t>
            </a:fld>
            <a:endParaRPr lang="en-US" sz="1400" smtClean="0"/>
          </a:p>
        </p:txBody>
      </p:sp>
      <p:sp>
        <p:nvSpPr>
          <p:cNvPr id="53251" name="Rectangle 2"/>
          <p:cNvSpPr>
            <a:spLocks noGrp="1" noChangeArrowheads="1"/>
          </p:cNvSpPr>
          <p:nvPr>
            <p:ph type="title"/>
          </p:nvPr>
        </p:nvSpPr>
        <p:spPr/>
        <p:txBody>
          <a:bodyPr/>
          <a:lstStyle/>
          <a:p>
            <a:r>
              <a:rPr lang="en-US" smtClean="0"/>
              <a:t>Finally</a:t>
            </a:r>
          </a:p>
        </p:txBody>
      </p:sp>
      <p:sp>
        <p:nvSpPr>
          <p:cNvPr id="53252" name="Rectangle 3"/>
          <p:cNvSpPr>
            <a:spLocks noGrp="1" noChangeArrowheads="1"/>
          </p:cNvSpPr>
          <p:nvPr>
            <p:ph type="body" idx="1"/>
          </p:nvPr>
        </p:nvSpPr>
        <p:spPr/>
        <p:txBody>
          <a:bodyPr/>
          <a:lstStyle/>
          <a:p>
            <a:pPr>
              <a:spcBef>
                <a:spcPts val="1800"/>
              </a:spcBef>
            </a:pPr>
            <a:r>
              <a:rPr lang="en-US" smtClean="0"/>
              <a:t>When the Server’s SYN is received, the client sends back an ACK with:</a:t>
            </a:r>
          </a:p>
          <a:p>
            <a:pPr lvl="1">
              <a:spcBef>
                <a:spcPts val="1800"/>
              </a:spcBef>
            </a:pPr>
            <a:r>
              <a:rPr lang="en-US" smtClean="0"/>
              <a:t>Request Number is Server’s ISN+1</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37534651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C24061-272D-438B-925B-0BFA1BE63AF7}" type="slidenum">
              <a:rPr lang="en-US" sz="1400" smtClean="0"/>
              <a:pPr/>
              <a:t>105</a:t>
            </a:fld>
            <a:endParaRPr lang="en-US" sz="1400" smtClean="0"/>
          </a:p>
        </p:txBody>
      </p:sp>
      <p:sp>
        <p:nvSpPr>
          <p:cNvPr id="54275" name="Line 6"/>
          <p:cNvSpPr>
            <a:spLocks noChangeShapeType="1"/>
          </p:cNvSpPr>
          <p:nvPr/>
        </p:nvSpPr>
        <p:spPr bwMode="auto">
          <a:xfrm>
            <a:off x="1133475" y="1066800"/>
            <a:ext cx="0" cy="502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Text Box 7"/>
          <p:cNvSpPr txBox="1">
            <a:spLocks noChangeArrowheads="1"/>
          </p:cNvSpPr>
          <p:nvPr/>
        </p:nvSpPr>
        <p:spPr bwMode="auto">
          <a:xfrm>
            <a:off x="669925" y="323850"/>
            <a:ext cx="124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t>Client</a:t>
            </a:r>
            <a:endParaRPr lang="en-US"/>
          </a:p>
        </p:txBody>
      </p:sp>
      <p:sp>
        <p:nvSpPr>
          <p:cNvPr id="54277" name="Line 8"/>
          <p:cNvSpPr>
            <a:spLocks noChangeShapeType="1"/>
          </p:cNvSpPr>
          <p:nvPr/>
        </p:nvSpPr>
        <p:spPr bwMode="auto">
          <a:xfrm>
            <a:off x="7575550" y="1047750"/>
            <a:ext cx="0" cy="502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8" name="Text Box 9"/>
          <p:cNvSpPr txBox="1">
            <a:spLocks noChangeArrowheads="1"/>
          </p:cNvSpPr>
          <p:nvPr/>
        </p:nvSpPr>
        <p:spPr bwMode="auto">
          <a:xfrm>
            <a:off x="6934200" y="304800"/>
            <a:ext cx="1336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t>Server</a:t>
            </a:r>
            <a:endParaRPr lang="en-US"/>
          </a:p>
        </p:txBody>
      </p:sp>
      <p:grpSp>
        <p:nvGrpSpPr>
          <p:cNvPr id="2" name="Group 20"/>
          <p:cNvGrpSpPr>
            <a:grpSpLocks/>
          </p:cNvGrpSpPr>
          <p:nvPr/>
        </p:nvGrpSpPr>
        <p:grpSpPr bwMode="auto">
          <a:xfrm>
            <a:off x="1143000" y="1143000"/>
            <a:ext cx="6400800" cy="990600"/>
            <a:chOff x="720" y="720"/>
            <a:chExt cx="4032" cy="624"/>
          </a:xfrm>
        </p:grpSpPr>
        <p:sp>
          <p:nvSpPr>
            <p:cNvPr id="54291" name="Line 12"/>
            <p:cNvSpPr>
              <a:spLocks noChangeShapeType="1"/>
            </p:cNvSpPr>
            <p:nvPr/>
          </p:nvSpPr>
          <p:spPr bwMode="auto">
            <a:xfrm>
              <a:off x="720" y="76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2" name="Rectangle 4"/>
            <p:cNvSpPr>
              <a:spLocks noChangeArrowheads="1"/>
            </p:cNvSpPr>
            <p:nvPr/>
          </p:nvSpPr>
          <p:spPr bwMode="auto">
            <a:xfrm>
              <a:off x="1872" y="720"/>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p>
              <a:pPr algn="ctr"/>
              <a:r>
                <a:rPr lang="en-US"/>
                <a:t>SYN</a:t>
              </a:r>
            </a:p>
            <a:p>
              <a:pPr algn="ctr"/>
              <a:r>
                <a:rPr lang="en-US"/>
                <a:t>ISN=</a:t>
              </a:r>
              <a:r>
                <a:rPr lang="en-US" b="1" i="1"/>
                <a:t>X</a:t>
              </a:r>
              <a:endParaRPr lang="en-US"/>
            </a:p>
          </p:txBody>
        </p:sp>
        <p:sp>
          <p:nvSpPr>
            <p:cNvPr id="54293" name="Oval 17"/>
            <p:cNvSpPr>
              <a:spLocks noChangeArrowheads="1"/>
            </p:cNvSpPr>
            <p:nvPr/>
          </p:nvSpPr>
          <p:spPr bwMode="auto">
            <a:xfrm>
              <a:off x="3216" y="768"/>
              <a:ext cx="288" cy="288"/>
            </a:xfrm>
            <a:prstGeom prst="ellipse">
              <a:avLst/>
            </a:prstGeom>
            <a:solidFill>
              <a:schemeClr val="tx1"/>
            </a:solidFill>
            <a:ln w="38100">
              <a:solidFill>
                <a:schemeClr val="tx1"/>
              </a:solidFill>
              <a:round/>
              <a:headEnd/>
              <a:tailEnd/>
            </a:ln>
          </p:spPr>
          <p:txBody>
            <a:bodyPr wrap="none" anchor="ctr"/>
            <a:lstStyle/>
            <a:p>
              <a:pPr algn="ctr"/>
              <a:r>
                <a:rPr lang="en-US" b="1">
                  <a:solidFill>
                    <a:schemeClr val="bg1"/>
                  </a:solidFill>
                </a:rPr>
                <a:t>1</a:t>
              </a:r>
              <a:endParaRPr lang="en-US"/>
            </a:p>
          </p:txBody>
        </p:sp>
      </p:grpSp>
      <p:grpSp>
        <p:nvGrpSpPr>
          <p:cNvPr id="3" name="Group 21"/>
          <p:cNvGrpSpPr>
            <a:grpSpLocks/>
          </p:cNvGrpSpPr>
          <p:nvPr/>
        </p:nvGrpSpPr>
        <p:grpSpPr bwMode="auto">
          <a:xfrm>
            <a:off x="1143000" y="2743200"/>
            <a:ext cx="6400800" cy="952500"/>
            <a:chOff x="720" y="1728"/>
            <a:chExt cx="4032" cy="600"/>
          </a:xfrm>
        </p:grpSpPr>
        <p:sp>
          <p:nvSpPr>
            <p:cNvPr id="54288" name="Line 13"/>
            <p:cNvSpPr>
              <a:spLocks noChangeShapeType="1"/>
            </p:cNvSpPr>
            <p:nvPr/>
          </p:nvSpPr>
          <p:spPr bwMode="auto">
            <a:xfrm flipH="1">
              <a:off x="720" y="172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15"/>
            <p:cNvSpPr>
              <a:spLocks noChangeArrowheads="1"/>
            </p:cNvSpPr>
            <p:nvPr/>
          </p:nvSpPr>
          <p:spPr bwMode="auto">
            <a:xfrm>
              <a:off x="1872" y="1752"/>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p>
              <a:pPr algn="ctr"/>
              <a:r>
                <a:rPr lang="en-US"/>
                <a:t>SYN</a:t>
              </a:r>
            </a:p>
            <a:p>
              <a:pPr algn="ctr"/>
              <a:r>
                <a:rPr lang="en-US"/>
                <a:t>ISN=</a:t>
              </a:r>
              <a:r>
                <a:rPr lang="en-US" b="1" i="1"/>
                <a:t>Y</a:t>
              </a:r>
              <a:r>
                <a:rPr lang="en-US"/>
                <a:t> ACK=</a:t>
              </a:r>
              <a:r>
                <a:rPr lang="en-US" b="1" i="1"/>
                <a:t>X</a:t>
              </a:r>
              <a:r>
                <a:rPr lang="en-US"/>
                <a:t>+1</a:t>
              </a:r>
            </a:p>
          </p:txBody>
        </p:sp>
        <p:sp>
          <p:nvSpPr>
            <p:cNvPr id="54290" name="Oval 18"/>
            <p:cNvSpPr>
              <a:spLocks noChangeArrowheads="1"/>
            </p:cNvSpPr>
            <p:nvPr/>
          </p:nvSpPr>
          <p:spPr bwMode="auto">
            <a:xfrm>
              <a:off x="3216" y="1776"/>
              <a:ext cx="288" cy="288"/>
            </a:xfrm>
            <a:prstGeom prst="ellipse">
              <a:avLst/>
            </a:prstGeom>
            <a:solidFill>
              <a:schemeClr val="tx1"/>
            </a:solidFill>
            <a:ln w="38100">
              <a:solidFill>
                <a:schemeClr val="tx1"/>
              </a:solidFill>
              <a:round/>
              <a:headEnd/>
              <a:tailEnd/>
            </a:ln>
          </p:spPr>
          <p:txBody>
            <a:bodyPr wrap="none" anchor="ctr"/>
            <a:lstStyle/>
            <a:p>
              <a:pPr algn="ctr"/>
              <a:r>
                <a:rPr lang="en-US" b="1">
                  <a:solidFill>
                    <a:schemeClr val="bg1"/>
                  </a:solidFill>
                </a:rPr>
                <a:t>2</a:t>
              </a:r>
              <a:endParaRPr lang="en-US"/>
            </a:p>
          </p:txBody>
        </p:sp>
      </p:grpSp>
      <p:grpSp>
        <p:nvGrpSpPr>
          <p:cNvPr id="4" name="Group 22"/>
          <p:cNvGrpSpPr>
            <a:grpSpLocks/>
          </p:cNvGrpSpPr>
          <p:nvPr/>
        </p:nvGrpSpPr>
        <p:grpSpPr bwMode="auto">
          <a:xfrm>
            <a:off x="1143000" y="4267200"/>
            <a:ext cx="6400800" cy="1066800"/>
            <a:chOff x="720" y="2688"/>
            <a:chExt cx="4032" cy="672"/>
          </a:xfrm>
        </p:grpSpPr>
        <p:sp>
          <p:nvSpPr>
            <p:cNvPr id="54285" name="Line 14"/>
            <p:cNvSpPr>
              <a:spLocks noChangeShapeType="1"/>
            </p:cNvSpPr>
            <p:nvPr/>
          </p:nvSpPr>
          <p:spPr bwMode="auto">
            <a:xfrm>
              <a:off x="720" y="268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6" name="Rectangle 16"/>
            <p:cNvSpPr>
              <a:spLocks noChangeArrowheads="1"/>
            </p:cNvSpPr>
            <p:nvPr/>
          </p:nvSpPr>
          <p:spPr bwMode="auto">
            <a:xfrm>
              <a:off x="1872" y="2784"/>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p>
              <a:pPr algn="ctr"/>
              <a:r>
                <a:rPr lang="en-US"/>
                <a:t>ACK=</a:t>
              </a:r>
              <a:r>
                <a:rPr lang="en-US" b="1" i="1"/>
                <a:t>Y</a:t>
              </a:r>
              <a:r>
                <a:rPr lang="en-US"/>
                <a:t>+1</a:t>
              </a:r>
            </a:p>
          </p:txBody>
        </p:sp>
        <p:sp>
          <p:nvSpPr>
            <p:cNvPr id="54287" name="Oval 19"/>
            <p:cNvSpPr>
              <a:spLocks noChangeArrowheads="1"/>
            </p:cNvSpPr>
            <p:nvPr/>
          </p:nvSpPr>
          <p:spPr bwMode="auto">
            <a:xfrm>
              <a:off x="3264" y="2832"/>
              <a:ext cx="288" cy="288"/>
            </a:xfrm>
            <a:prstGeom prst="ellipse">
              <a:avLst/>
            </a:prstGeom>
            <a:solidFill>
              <a:schemeClr val="tx1"/>
            </a:solidFill>
            <a:ln w="38100">
              <a:solidFill>
                <a:schemeClr val="tx1"/>
              </a:solidFill>
              <a:round/>
              <a:headEnd/>
              <a:tailEnd/>
            </a:ln>
          </p:spPr>
          <p:txBody>
            <a:bodyPr wrap="none" anchor="ctr"/>
            <a:lstStyle/>
            <a:p>
              <a:pPr algn="ctr"/>
              <a:r>
                <a:rPr lang="en-US" b="1">
                  <a:solidFill>
                    <a:schemeClr val="bg1"/>
                  </a:solidFill>
                </a:rPr>
                <a:t>3</a:t>
              </a:r>
              <a:endParaRPr lang="en-US"/>
            </a:p>
          </p:txBody>
        </p:sp>
      </p:grpSp>
      <p:sp>
        <p:nvSpPr>
          <p:cNvPr id="54282" name="Text Box 23"/>
          <p:cNvSpPr txBox="1">
            <a:spLocks noChangeArrowheads="1"/>
          </p:cNvSpPr>
          <p:nvPr/>
        </p:nvSpPr>
        <p:spPr bwMode="auto">
          <a:xfrm rot="5400000">
            <a:off x="8061325" y="2743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time </a:t>
            </a:r>
          </a:p>
        </p:txBody>
      </p:sp>
      <p:sp>
        <p:nvSpPr>
          <p:cNvPr id="54283" name="Line 24"/>
          <p:cNvSpPr>
            <a:spLocks noChangeShapeType="1"/>
          </p:cNvSpPr>
          <p:nvPr/>
        </p:nvSpPr>
        <p:spPr bwMode="auto">
          <a:xfrm>
            <a:off x="8305800" y="1981200"/>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1491385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07119B-AEA4-4A42-835A-CE1804DEE544}" type="slidenum">
              <a:rPr lang="en-US" sz="1400" smtClean="0"/>
              <a:pPr/>
              <a:t>106</a:t>
            </a:fld>
            <a:endParaRPr lang="en-US" sz="1400" smtClean="0"/>
          </a:p>
        </p:txBody>
      </p:sp>
      <p:sp>
        <p:nvSpPr>
          <p:cNvPr id="55299" name="Rectangle 2"/>
          <p:cNvSpPr>
            <a:spLocks noGrp="1" noChangeArrowheads="1"/>
          </p:cNvSpPr>
          <p:nvPr>
            <p:ph type="title"/>
          </p:nvPr>
        </p:nvSpPr>
        <p:spPr/>
        <p:txBody>
          <a:bodyPr/>
          <a:lstStyle/>
          <a:p>
            <a:r>
              <a:rPr lang="en-US" smtClean="0"/>
              <a:t>TCP Data and ACK</a:t>
            </a:r>
          </a:p>
        </p:txBody>
      </p:sp>
      <p:sp>
        <p:nvSpPr>
          <p:cNvPr id="55300" name="Rectangle 3"/>
          <p:cNvSpPr>
            <a:spLocks noGrp="1" noChangeArrowheads="1"/>
          </p:cNvSpPr>
          <p:nvPr>
            <p:ph type="body" idx="1"/>
          </p:nvPr>
        </p:nvSpPr>
        <p:spPr>
          <a:xfrm>
            <a:off x="533400" y="1600200"/>
            <a:ext cx="8312150" cy="4648200"/>
          </a:xfrm>
        </p:spPr>
        <p:txBody>
          <a:bodyPr>
            <a:normAutofit lnSpcReduction="10000"/>
          </a:bodyPr>
          <a:lstStyle/>
          <a:p>
            <a:pPr>
              <a:lnSpc>
                <a:spcPct val="90000"/>
              </a:lnSpc>
            </a:pPr>
            <a:r>
              <a:rPr lang="en-US" smtClean="0"/>
              <a:t>Once the connection is established, data can be sent. </a:t>
            </a:r>
          </a:p>
          <a:p>
            <a:pPr>
              <a:lnSpc>
                <a:spcPct val="90000"/>
              </a:lnSpc>
            </a:pPr>
            <a:endParaRPr lang="en-US" smtClean="0"/>
          </a:p>
          <a:p>
            <a:pPr>
              <a:lnSpc>
                <a:spcPct val="90000"/>
              </a:lnSpc>
            </a:pPr>
            <a:r>
              <a:rPr lang="en-US" smtClean="0"/>
              <a:t>Each data segment includes a sequence number identifying the first byte in the segment.</a:t>
            </a:r>
          </a:p>
          <a:p>
            <a:pPr>
              <a:lnSpc>
                <a:spcPct val="90000"/>
              </a:lnSpc>
            </a:pPr>
            <a:endParaRPr lang="en-US" smtClean="0"/>
          </a:p>
          <a:p>
            <a:pPr>
              <a:lnSpc>
                <a:spcPct val="90000"/>
              </a:lnSpc>
            </a:pPr>
            <a:r>
              <a:rPr lang="en-US" smtClean="0"/>
              <a:t>Each segment (data or empty) includes a request number indicating what data has been received.</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6021180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D25368-1CD8-4630-91C6-DA81834AE910}" type="slidenum">
              <a:rPr lang="en-US" sz="1400" smtClean="0"/>
              <a:pPr/>
              <a:t>107</a:t>
            </a:fld>
            <a:endParaRPr lang="en-US" sz="1400" smtClean="0"/>
          </a:p>
        </p:txBody>
      </p:sp>
      <p:sp>
        <p:nvSpPr>
          <p:cNvPr id="56323" name="Rectangle 2"/>
          <p:cNvSpPr>
            <a:spLocks noGrp="1" noChangeArrowheads="1"/>
          </p:cNvSpPr>
          <p:nvPr>
            <p:ph type="title"/>
          </p:nvPr>
        </p:nvSpPr>
        <p:spPr>
          <a:xfrm>
            <a:off x="542925" y="0"/>
            <a:ext cx="7772400" cy="1143000"/>
          </a:xfrm>
        </p:spPr>
        <p:txBody>
          <a:bodyPr/>
          <a:lstStyle/>
          <a:p>
            <a:r>
              <a:rPr lang="en-US" smtClean="0"/>
              <a:t>TCP Buffers</a:t>
            </a:r>
          </a:p>
        </p:txBody>
      </p:sp>
      <p:sp>
        <p:nvSpPr>
          <p:cNvPr id="56324" name="Rectangle 3"/>
          <p:cNvSpPr>
            <a:spLocks noGrp="1" noChangeArrowheads="1"/>
          </p:cNvSpPr>
          <p:nvPr>
            <p:ph type="body" idx="1"/>
          </p:nvPr>
        </p:nvSpPr>
        <p:spPr>
          <a:xfrm>
            <a:off x="533400" y="1001713"/>
            <a:ext cx="8280400" cy="5451475"/>
          </a:xfrm>
        </p:spPr>
        <p:txBody>
          <a:bodyPr>
            <a:normAutofit fontScale="92500" lnSpcReduction="10000"/>
          </a:bodyPr>
          <a:lstStyle/>
          <a:p>
            <a:r>
              <a:rPr lang="en-US" smtClean="0"/>
              <a:t>The TCP layer doesn’t know when the application will ask for any received data.</a:t>
            </a:r>
          </a:p>
          <a:p>
            <a:pPr lvl="1"/>
            <a:r>
              <a:rPr lang="en-US" smtClean="0"/>
              <a:t>TCP buffers incoming data so it’s ready when we ask for it.</a:t>
            </a:r>
          </a:p>
          <a:p>
            <a:pPr lvl="1"/>
            <a:endParaRPr lang="en-US" smtClean="0"/>
          </a:p>
          <a:p>
            <a:r>
              <a:rPr lang="en-US" smtClean="0"/>
              <a:t>Both the client and server allocate buffers to hold incoming and outgoing data</a:t>
            </a:r>
          </a:p>
          <a:p>
            <a:pPr lvl="1"/>
            <a:r>
              <a:rPr lang="en-US" smtClean="0"/>
              <a:t>The TCP layer does this.</a:t>
            </a:r>
          </a:p>
          <a:p>
            <a:pPr lvl="1"/>
            <a:endParaRPr lang="en-US" smtClean="0"/>
          </a:p>
          <a:p>
            <a:r>
              <a:rPr lang="en-US" smtClean="0"/>
              <a:t>Both the client and server announce with every ACK how much buffer space remains (the Window field in a TCP segment).</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15727851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C8CC9E-5F55-4E40-A680-066E08360D03}" type="slidenum">
              <a:rPr lang="en-US" sz="1400" smtClean="0"/>
              <a:pPr/>
              <a:t>108</a:t>
            </a:fld>
            <a:endParaRPr lang="en-US" sz="1400" smtClean="0"/>
          </a:p>
        </p:txBody>
      </p:sp>
      <p:sp>
        <p:nvSpPr>
          <p:cNvPr id="57347" name="Rectangle 2"/>
          <p:cNvSpPr>
            <a:spLocks noGrp="1" noChangeArrowheads="1"/>
          </p:cNvSpPr>
          <p:nvPr>
            <p:ph type="title"/>
          </p:nvPr>
        </p:nvSpPr>
        <p:spPr/>
        <p:txBody>
          <a:bodyPr/>
          <a:lstStyle/>
          <a:p>
            <a:r>
              <a:rPr lang="en-US" smtClean="0"/>
              <a:t>Send Buffers</a:t>
            </a:r>
          </a:p>
        </p:txBody>
      </p:sp>
      <p:sp>
        <p:nvSpPr>
          <p:cNvPr id="57348" name="Rectangle 3"/>
          <p:cNvSpPr>
            <a:spLocks noGrp="1" noChangeArrowheads="1"/>
          </p:cNvSpPr>
          <p:nvPr>
            <p:ph type="body" idx="1"/>
          </p:nvPr>
        </p:nvSpPr>
        <p:spPr>
          <a:xfrm>
            <a:off x="533400" y="1489075"/>
            <a:ext cx="8440738" cy="4759325"/>
          </a:xfrm>
        </p:spPr>
        <p:txBody>
          <a:bodyPr>
            <a:normAutofit fontScale="92500"/>
          </a:bodyPr>
          <a:lstStyle/>
          <a:p>
            <a:r>
              <a:rPr lang="en-US" smtClean="0"/>
              <a:t>The application gives the TCP layer some data to send.</a:t>
            </a:r>
          </a:p>
          <a:p>
            <a:endParaRPr lang="en-US" smtClean="0"/>
          </a:p>
          <a:p>
            <a:r>
              <a:rPr lang="en-US" smtClean="0"/>
              <a:t>The data is put in a send buffer, where it stays until the data is ACK’d.</a:t>
            </a:r>
          </a:p>
          <a:p>
            <a:pPr lvl="1"/>
            <a:r>
              <a:rPr lang="en-US" smtClean="0"/>
              <a:t>it has to stay, as it might need to be sent again!</a:t>
            </a:r>
          </a:p>
          <a:p>
            <a:pPr lvl="1"/>
            <a:endParaRPr lang="en-US" smtClean="0"/>
          </a:p>
          <a:p>
            <a:r>
              <a:rPr lang="en-US" smtClean="0"/>
              <a:t>The TCP layer won’t accept data from the application unless (or until) there is buffer space.</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42243723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656115-5CFD-4FB9-AC71-1D2C646351AF}" type="slidenum">
              <a:rPr lang="en-US" sz="1400" smtClean="0"/>
              <a:pPr/>
              <a:t>109</a:t>
            </a:fld>
            <a:endParaRPr lang="en-US" sz="1400" smtClean="0"/>
          </a:p>
        </p:txBody>
      </p:sp>
      <p:sp>
        <p:nvSpPr>
          <p:cNvPr id="58371" name="Rectangle 2"/>
          <p:cNvSpPr>
            <a:spLocks noGrp="1" noChangeArrowheads="1"/>
          </p:cNvSpPr>
          <p:nvPr>
            <p:ph type="title"/>
          </p:nvPr>
        </p:nvSpPr>
        <p:spPr/>
        <p:txBody>
          <a:bodyPr/>
          <a:lstStyle/>
          <a:p>
            <a:r>
              <a:rPr lang="en-US" smtClean="0"/>
              <a:t>ACKs</a:t>
            </a:r>
          </a:p>
        </p:txBody>
      </p:sp>
      <p:sp>
        <p:nvSpPr>
          <p:cNvPr id="58372" name="Rectangle 3"/>
          <p:cNvSpPr>
            <a:spLocks noGrp="1" noChangeArrowheads="1"/>
          </p:cNvSpPr>
          <p:nvPr>
            <p:ph type="body" idx="1"/>
          </p:nvPr>
        </p:nvSpPr>
        <p:spPr>
          <a:xfrm>
            <a:off x="533400" y="1600200"/>
            <a:ext cx="8334375" cy="4648200"/>
          </a:xfrm>
        </p:spPr>
        <p:txBody>
          <a:bodyPr/>
          <a:lstStyle/>
          <a:p>
            <a:pPr>
              <a:lnSpc>
                <a:spcPct val="90000"/>
              </a:lnSpc>
            </a:pPr>
            <a:r>
              <a:rPr lang="en-US" smtClean="0"/>
              <a:t>A receiver doesn’t have to ACK every segment (it can ACK many segments with a single ACK segment).</a:t>
            </a:r>
          </a:p>
          <a:p>
            <a:pPr>
              <a:lnSpc>
                <a:spcPct val="90000"/>
              </a:lnSpc>
            </a:pPr>
            <a:endParaRPr lang="en-US" smtClean="0"/>
          </a:p>
          <a:p>
            <a:pPr>
              <a:lnSpc>
                <a:spcPct val="90000"/>
              </a:lnSpc>
            </a:pPr>
            <a:r>
              <a:rPr lang="en-US" smtClean="0"/>
              <a:t>Each ACK can also contain outgoing data (piggybacking).</a:t>
            </a:r>
          </a:p>
          <a:p>
            <a:pPr>
              <a:lnSpc>
                <a:spcPct val="90000"/>
              </a:lnSpc>
            </a:pPr>
            <a:endParaRPr lang="en-US" smtClean="0"/>
          </a:p>
          <a:p>
            <a:pPr>
              <a:lnSpc>
                <a:spcPct val="90000"/>
              </a:lnSpc>
            </a:pPr>
            <a:r>
              <a:rPr lang="en-US" smtClean="0"/>
              <a:t>If a sender doesn’t get an ACK after some time limit (MSL) it resends the data.</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3984988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D9F07A-0AE7-47D4-9085-6291722482C5}" type="slidenum">
              <a:rPr lang="en-GB" altLang="tr-TR" sz="1400" smtClean="0">
                <a:solidFill>
                  <a:schemeClr val="bg2"/>
                </a:solidFill>
                <a:latin typeface="Arial" charset="0"/>
              </a:rPr>
              <a:pPr/>
              <a:t>11</a:t>
            </a:fld>
            <a:endParaRPr lang="en-GB" altLang="tr-TR" sz="1400" smtClean="0">
              <a:solidFill>
                <a:schemeClr val="bg2"/>
              </a:solidFill>
              <a:latin typeface="Arial" charset="0"/>
            </a:endParaRPr>
          </a:p>
        </p:txBody>
      </p:sp>
      <p:sp>
        <p:nvSpPr>
          <p:cNvPr id="28675" name="Rectangle 2"/>
          <p:cNvSpPr>
            <a:spLocks noGrp="1" noChangeArrowheads="1"/>
          </p:cNvSpPr>
          <p:nvPr>
            <p:ph type="title"/>
          </p:nvPr>
        </p:nvSpPr>
        <p:spPr/>
        <p:txBody>
          <a:bodyPr/>
          <a:lstStyle/>
          <a:p>
            <a:r>
              <a:rPr lang="en-US" altLang="tr-TR" smtClean="0"/>
              <a:t>OSI Layers (1)</a:t>
            </a:r>
          </a:p>
        </p:txBody>
      </p:sp>
      <p:sp>
        <p:nvSpPr>
          <p:cNvPr id="28676" name="Rectangle 3"/>
          <p:cNvSpPr>
            <a:spLocks noGrp="1" noChangeArrowheads="1"/>
          </p:cNvSpPr>
          <p:nvPr>
            <p:ph type="body" idx="1"/>
          </p:nvPr>
        </p:nvSpPr>
        <p:spPr>
          <a:xfrm>
            <a:off x="381000" y="1219200"/>
            <a:ext cx="8178800" cy="5129213"/>
          </a:xfrm>
        </p:spPr>
        <p:txBody>
          <a:bodyPr>
            <a:normAutofit fontScale="92500" lnSpcReduction="10000"/>
          </a:bodyPr>
          <a:lstStyle/>
          <a:p>
            <a:pPr>
              <a:lnSpc>
                <a:spcPct val="90000"/>
              </a:lnSpc>
            </a:pPr>
            <a:r>
              <a:rPr lang="en-US" altLang="tr-TR" dirty="0" smtClean="0"/>
              <a:t>Physical</a:t>
            </a:r>
          </a:p>
          <a:p>
            <a:pPr lvl="1">
              <a:lnSpc>
                <a:spcPct val="90000"/>
              </a:lnSpc>
            </a:pPr>
            <a:r>
              <a:rPr lang="en-US" altLang="tr-TR" dirty="0" smtClean="0"/>
              <a:t>Physical interface between devices</a:t>
            </a:r>
          </a:p>
          <a:p>
            <a:pPr lvl="1">
              <a:lnSpc>
                <a:spcPct val="90000"/>
              </a:lnSpc>
            </a:pPr>
            <a:r>
              <a:rPr lang="en-US" altLang="tr-TR" dirty="0" smtClean="0"/>
              <a:t>Characteristics</a:t>
            </a:r>
          </a:p>
          <a:p>
            <a:pPr lvl="2">
              <a:lnSpc>
                <a:spcPct val="90000"/>
              </a:lnSpc>
            </a:pPr>
            <a:r>
              <a:rPr lang="en-US" altLang="tr-TR" dirty="0" smtClean="0"/>
              <a:t>Mechanical - interface specs</a:t>
            </a:r>
          </a:p>
          <a:p>
            <a:pPr lvl="2">
              <a:lnSpc>
                <a:spcPct val="90000"/>
              </a:lnSpc>
            </a:pPr>
            <a:r>
              <a:rPr lang="en-US" altLang="tr-TR" dirty="0" smtClean="0"/>
              <a:t>Electrical - voltage levels for bits, transmission rate</a:t>
            </a:r>
            <a:r>
              <a:rPr lang="tr-TR" altLang="tr-TR" dirty="0" smtClean="0"/>
              <a:t>, coding, etc.</a:t>
            </a:r>
            <a:endParaRPr lang="en-US" altLang="tr-TR" dirty="0" smtClean="0"/>
          </a:p>
          <a:p>
            <a:pPr>
              <a:lnSpc>
                <a:spcPct val="90000"/>
              </a:lnSpc>
            </a:pPr>
            <a:r>
              <a:rPr lang="en-US" altLang="tr-TR" dirty="0" smtClean="0"/>
              <a:t>Data Link</a:t>
            </a:r>
          </a:p>
          <a:p>
            <a:pPr lvl="1">
              <a:lnSpc>
                <a:spcPct val="90000"/>
              </a:lnSpc>
            </a:pPr>
            <a:r>
              <a:rPr lang="tr-TR" altLang="tr-TR" dirty="0" smtClean="0"/>
              <a:t>Basic</a:t>
            </a:r>
            <a:r>
              <a:rPr lang="en-US" altLang="tr-TR" dirty="0" smtClean="0"/>
              <a:t> service</a:t>
            </a:r>
            <a:r>
              <a:rPr lang="tr-TR" altLang="tr-TR" dirty="0" smtClean="0"/>
              <a:t>s</a:t>
            </a:r>
            <a:r>
              <a:rPr lang="en-US" altLang="tr-TR" dirty="0" smtClean="0"/>
              <a:t>: error detection and control</a:t>
            </a:r>
            <a:r>
              <a:rPr lang="tr-TR" altLang="tr-TR" dirty="0" smtClean="0"/>
              <a:t>, flow control at the </a:t>
            </a:r>
            <a:r>
              <a:rPr lang="tr-TR" altLang="tr-TR" u="sng" dirty="0" smtClean="0"/>
              <a:t>link level (point to point)</a:t>
            </a:r>
            <a:endParaRPr lang="en-US" altLang="tr-TR" u="sng" dirty="0" smtClean="0"/>
          </a:p>
          <a:p>
            <a:pPr lvl="2">
              <a:lnSpc>
                <a:spcPct val="90000"/>
              </a:lnSpc>
            </a:pPr>
            <a:r>
              <a:rPr lang="en-US" altLang="tr-TR" dirty="0" smtClean="0"/>
              <a:t>Higher layers may assume error free transmission </a:t>
            </a:r>
          </a:p>
          <a:p>
            <a:pPr lvl="1">
              <a:lnSpc>
                <a:spcPct val="90000"/>
              </a:lnSpc>
            </a:pPr>
            <a:r>
              <a:rPr lang="en-US" altLang="tr-TR" dirty="0" smtClean="0"/>
              <a:t>Later a </a:t>
            </a:r>
            <a:r>
              <a:rPr lang="en-US" altLang="tr-TR" dirty="0" err="1" smtClean="0"/>
              <a:t>sublayer</a:t>
            </a:r>
            <a:r>
              <a:rPr lang="en-US" altLang="tr-TR" dirty="0" smtClean="0"/>
              <a:t> is added to Data Link Layer</a:t>
            </a:r>
          </a:p>
          <a:p>
            <a:pPr lvl="2">
              <a:lnSpc>
                <a:spcPct val="90000"/>
              </a:lnSpc>
            </a:pPr>
            <a:r>
              <a:rPr lang="en-US" altLang="tr-TR" dirty="0" smtClean="0"/>
              <a:t>MAC (Medium Access Control) </a:t>
            </a:r>
            <a:r>
              <a:rPr lang="en-US" altLang="tr-TR" dirty="0" err="1" smtClean="0"/>
              <a:t>sublayer</a:t>
            </a:r>
            <a:endParaRPr lang="en-US" altLang="tr-TR" dirty="0" smtClean="0"/>
          </a:p>
          <a:p>
            <a:pPr lvl="2">
              <a:lnSpc>
                <a:spcPct val="90000"/>
              </a:lnSpc>
            </a:pPr>
            <a:r>
              <a:rPr lang="en-US" altLang="tr-TR" dirty="0" smtClean="0"/>
              <a:t>to deal with broadcast networks</a:t>
            </a:r>
          </a:p>
        </p:txBody>
      </p:sp>
    </p:spTree>
    <p:extLst>
      <p:ext uri="{BB962C8B-B14F-4D97-AF65-F5344CB8AC3E}">
        <p14:creationId xmlns:p14="http://schemas.microsoft.com/office/powerpoint/2010/main" val="387353000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4B9295-C9E3-44AF-BC34-FEC187D59030}" type="slidenum">
              <a:rPr lang="en-US" sz="1400" smtClean="0"/>
              <a:pPr/>
              <a:t>110</a:t>
            </a:fld>
            <a:endParaRPr lang="en-US" sz="1400" smtClean="0"/>
          </a:p>
        </p:txBody>
      </p:sp>
      <p:sp>
        <p:nvSpPr>
          <p:cNvPr id="59395" name="Rectangle 2"/>
          <p:cNvSpPr>
            <a:spLocks noGrp="1" noChangeArrowheads="1"/>
          </p:cNvSpPr>
          <p:nvPr>
            <p:ph type="title"/>
          </p:nvPr>
        </p:nvSpPr>
        <p:spPr/>
        <p:txBody>
          <a:bodyPr/>
          <a:lstStyle/>
          <a:p>
            <a:r>
              <a:rPr lang="en-US" smtClean="0"/>
              <a:t>TCP Segment Order</a:t>
            </a:r>
          </a:p>
        </p:txBody>
      </p:sp>
      <p:sp>
        <p:nvSpPr>
          <p:cNvPr id="59396" name="Rectangle 3"/>
          <p:cNvSpPr>
            <a:spLocks noGrp="1" noChangeArrowheads="1"/>
          </p:cNvSpPr>
          <p:nvPr>
            <p:ph type="body" idx="1"/>
          </p:nvPr>
        </p:nvSpPr>
        <p:spPr>
          <a:xfrm>
            <a:off x="533400" y="1600200"/>
            <a:ext cx="8312150" cy="4648200"/>
          </a:xfrm>
        </p:spPr>
        <p:txBody>
          <a:bodyPr>
            <a:normAutofit lnSpcReduction="10000"/>
          </a:bodyPr>
          <a:lstStyle/>
          <a:p>
            <a:r>
              <a:rPr lang="en-US" smtClean="0"/>
              <a:t>Most TCP implementations will accept out-of-order segments (if there is room in the buffer).</a:t>
            </a:r>
          </a:p>
          <a:p>
            <a:pPr lvl="1"/>
            <a:endParaRPr lang="en-US" smtClean="0"/>
          </a:p>
          <a:p>
            <a:r>
              <a:rPr lang="en-US" smtClean="0"/>
              <a:t>Once the missing segments arrive, a single ACK can be sent for the whole thing.</a:t>
            </a:r>
          </a:p>
          <a:p>
            <a:pPr lvl="1"/>
            <a:endParaRPr lang="en-US" smtClean="0"/>
          </a:p>
          <a:p>
            <a:r>
              <a:rPr lang="en-US" smtClean="0"/>
              <a:t>Remember: IP delivers TCP segments, and IP in not reliable - IP datagrams can be lost or arrive out of order.</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24549578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F7D19A-34C8-4CDB-BDD2-9CFB2314647E}" type="slidenum">
              <a:rPr lang="en-US" sz="1400" smtClean="0"/>
              <a:pPr/>
              <a:t>111</a:t>
            </a:fld>
            <a:endParaRPr lang="en-US" sz="1400" smtClean="0"/>
          </a:p>
        </p:txBody>
      </p:sp>
      <p:sp>
        <p:nvSpPr>
          <p:cNvPr id="60419" name="Rectangle 2"/>
          <p:cNvSpPr>
            <a:spLocks noGrp="1" noChangeArrowheads="1"/>
          </p:cNvSpPr>
          <p:nvPr>
            <p:ph type="title"/>
          </p:nvPr>
        </p:nvSpPr>
        <p:spPr/>
        <p:txBody>
          <a:bodyPr/>
          <a:lstStyle/>
          <a:p>
            <a:r>
              <a:rPr lang="en-US" smtClean="0"/>
              <a:t>Termination</a:t>
            </a:r>
          </a:p>
        </p:txBody>
      </p:sp>
      <p:sp>
        <p:nvSpPr>
          <p:cNvPr id="60420" name="Rectangle 3"/>
          <p:cNvSpPr>
            <a:spLocks noGrp="1" noChangeArrowheads="1"/>
          </p:cNvSpPr>
          <p:nvPr>
            <p:ph type="body" idx="1"/>
          </p:nvPr>
        </p:nvSpPr>
        <p:spPr>
          <a:xfrm>
            <a:off x="533400" y="1600200"/>
            <a:ext cx="8153400" cy="4648200"/>
          </a:xfrm>
        </p:spPr>
        <p:txBody>
          <a:bodyPr/>
          <a:lstStyle/>
          <a:p>
            <a:r>
              <a:rPr lang="en-US" smtClean="0"/>
              <a:t>The TCP layer can send a RST segment that terminates a connection if something is wrong.</a:t>
            </a:r>
          </a:p>
          <a:p>
            <a:endParaRPr lang="en-US" smtClean="0"/>
          </a:p>
          <a:p>
            <a:r>
              <a:rPr lang="en-US" smtClean="0"/>
              <a:t>Usually the application tells TCP to terminate the connection politely with a FIN segment.</a:t>
            </a:r>
          </a:p>
        </p:txBody>
      </p:sp>
      <p:sp>
        <p:nvSpPr>
          <p:cNvPr id="7"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9237253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43B663-52D9-49A4-972D-FE061A0171FC}" type="slidenum">
              <a:rPr lang="en-GB" altLang="tr-TR" sz="1400" smtClean="0">
                <a:solidFill>
                  <a:schemeClr val="bg2"/>
                </a:solidFill>
                <a:latin typeface="Arial" charset="0"/>
              </a:rPr>
              <a:pPr/>
              <a:t>112</a:t>
            </a:fld>
            <a:endParaRPr lang="en-GB" altLang="tr-TR" sz="1400" smtClean="0">
              <a:solidFill>
                <a:schemeClr val="bg2"/>
              </a:solidFill>
              <a:latin typeface="Arial" charset="0"/>
            </a:endParaRPr>
          </a:p>
        </p:txBody>
      </p:sp>
      <p:sp>
        <p:nvSpPr>
          <p:cNvPr id="33795" name="Rectangle 1026"/>
          <p:cNvSpPr>
            <a:spLocks noGrp="1" noChangeArrowheads="1"/>
          </p:cNvSpPr>
          <p:nvPr>
            <p:ph type="title"/>
          </p:nvPr>
        </p:nvSpPr>
        <p:spPr/>
        <p:txBody>
          <a:bodyPr/>
          <a:lstStyle/>
          <a:p>
            <a:r>
              <a:rPr lang="en-US" altLang="tr-TR" smtClean="0"/>
              <a:t>TCP/IP Protocol Suite</a:t>
            </a:r>
          </a:p>
        </p:txBody>
      </p:sp>
      <p:sp>
        <p:nvSpPr>
          <p:cNvPr id="33796" name="Rectangle 1027"/>
          <p:cNvSpPr>
            <a:spLocks noGrp="1" noChangeArrowheads="1"/>
          </p:cNvSpPr>
          <p:nvPr>
            <p:ph type="body" idx="1"/>
          </p:nvPr>
        </p:nvSpPr>
        <p:spPr/>
        <p:txBody>
          <a:bodyPr>
            <a:normAutofit fontScale="92500" lnSpcReduction="10000"/>
          </a:bodyPr>
          <a:lstStyle/>
          <a:p>
            <a:r>
              <a:rPr lang="en-US" altLang="tr-TR" smtClean="0"/>
              <a:t>Most widely used interoperable network protocol architecture</a:t>
            </a:r>
          </a:p>
          <a:p>
            <a:r>
              <a:rPr lang="en-US" altLang="tr-TR" smtClean="0"/>
              <a:t>Specified and extensively used before OSI</a:t>
            </a:r>
          </a:p>
          <a:p>
            <a:pPr lvl="1"/>
            <a:r>
              <a:rPr lang="en-US" altLang="tr-TR" smtClean="0"/>
              <a:t>OSI was slow to take place in the market</a:t>
            </a:r>
          </a:p>
          <a:p>
            <a:r>
              <a:rPr lang="en-US" altLang="tr-TR" smtClean="0"/>
              <a:t>Funded by the US Defense Advanced Research Project Agency (DARPA) for its packet switched network (ARPANET)</a:t>
            </a:r>
          </a:p>
          <a:p>
            <a:pPr lvl="1"/>
            <a:r>
              <a:rPr lang="en-US" altLang="tr-TR" smtClean="0"/>
              <a:t>DoD automatically created an e</a:t>
            </a:r>
            <a:r>
              <a:rPr lang="tr-TR" altLang="tr-TR" smtClean="0"/>
              <a:t>n</a:t>
            </a:r>
            <a:r>
              <a:rPr lang="en-US" altLang="tr-TR" smtClean="0"/>
              <a:t>ormous market for TCP/IP</a:t>
            </a:r>
          </a:p>
          <a:p>
            <a:r>
              <a:rPr lang="en-US" altLang="tr-TR" smtClean="0"/>
              <a:t>Used by the Internet</a:t>
            </a:r>
            <a:r>
              <a:rPr lang="tr-TR" altLang="tr-TR" smtClean="0"/>
              <a:t> and WWW</a:t>
            </a:r>
            <a:endParaRPr lang="en-US" altLang="tr-TR" smtClean="0"/>
          </a:p>
        </p:txBody>
      </p:sp>
    </p:spTree>
    <p:extLst>
      <p:ext uri="{BB962C8B-B14F-4D97-AF65-F5344CB8AC3E}">
        <p14:creationId xmlns:p14="http://schemas.microsoft.com/office/powerpoint/2010/main" val="13891746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D2682-322B-4E49-9A99-CA301262D61F}" type="slidenum">
              <a:rPr lang="en-GB" altLang="tr-TR" sz="1400" smtClean="0">
                <a:solidFill>
                  <a:schemeClr val="bg2"/>
                </a:solidFill>
                <a:latin typeface="Arial" charset="0"/>
              </a:rPr>
              <a:pPr/>
              <a:t>113</a:t>
            </a:fld>
            <a:endParaRPr lang="en-GB" altLang="tr-TR" sz="1400" smtClean="0">
              <a:solidFill>
                <a:schemeClr val="bg2"/>
              </a:solidFill>
              <a:latin typeface="Arial" charset="0"/>
            </a:endParaRPr>
          </a:p>
        </p:txBody>
      </p:sp>
      <p:sp>
        <p:nvSpPr>
          <p:cNvPr id="34819" name="Rectangle 2"/>
          <p:cNvSpPr>
            <a:spLocks noGrp="1" noChangeArrowheads="1"/>
          </p:cNvSpPr>
          <p:nvPr>
            <p:ph type="title"/>
          </p:nvPr>
        </p:nvSpPr>
        <p:spPr/>
        <p:txBody>
          <a:bodyPr/>
          <a:lstStyle/>
          <a:p>
            <a:r>
              <a:rPr lang="en-US" altLang="tr-TR" smtClean="0"/>
              <a:t>TCP/IP Protocol Suite</a:t>
            </a:r>
          </a:p>
        </p:txBody>
      </p:sp>
      <p:sp>
        <p:nvSpPr>
          <p:cNvPr id="34820" name="Rectangle 3"/>
          <p:cNvSpPr>
            <a:spLocks noGrp="1" noChangeArrowheads="1"/>
          </p:cNvSpPr>
          <p:nvPr>
            <p:ph type="body" idx="1"/>
          </p:nvPr>
        </p:nvSpPr>
        <p:spPr>
          <a:xfrm>
            <a:off x="385763" y="1371600"/>
            <a:ext cx="8350250" cy="4686300"/>
          </a:xfrm>
        </p:spPr>
        <p:txBody>
          <a:bodyPr/>
          <a:lstStyle/>
          <a:p>
            <a:pPr>
              <a:lnSpc>
                <a:spcPct val="90000"/>
              </a:lnSpc>
            </a:pPr>
            <a:r>
              <a:rPr lang="en-US" altLang="tr-TR" sz="2400" smtClean="0"/>
              <a:t>TCP/IP does not have an official layer structure</a:t>
            </a:r>
          </a:p>
          <a:p>
            <a:pPr>
              <a:lnSpc>
                <a:spcPct val="90000"/>
              </a:lnSpc>
            </a:pPr>
            <a:r>
              <a:rPr lang="en-US" altLang="tr-TR" sz="2400" smtClean="0"/>
              <a:t>But protocols imply one</a:t>
            </a:r>
          </a:p>
          <a:p>
            <a:pPr lvl="1">
              <a:lnSpc>
                <a:spcPct val="90000"/>
              </a:lnSpc>
            </a:pPr>
            <a:r>
              <a:rPr lang="en-US" altLang="tr-TR" sz="2000" smtClean="0"/>
              <a:t>Application layer</a:t>
            </a:r>
          </a:p>
          <a:p>
            <a:pPr lvl="1">
              <a:lnSpc>
                <a:spcPct val="90000"/>
              </a:lnSpc>
            </a:pPr>
            <a:r>
              <a:rPr lang="en-US" altLang="tr-TR" sz="2000" smtClean="0"/>
              <a:t>Transport (host to host) layer</a:t>
            </a:r>
          </a:p>
          <a:p>
            <a:pPr lvl="1">
              <a:lnSpc>
                <a:spcPct val="90000"/>
              </a:lnSpc>
            </a:pPr>
            <a:r>
              <a:rPr lang="en-US" altLang="tr-TR" sz="2000" smtClean="0"/>
              <a:t>Internet layer</a:t>
            </a:r>
          </a:p>
          <a:p>
            <a:pPr lvl="1">
              <a:lnSpc>
                <a:spcPct val="90000"/>
              </a:lnSpc>
            </a:pPr>
            <a:r>
              <a:rPr lang="en-US" altLang="tr-TR" sz="2000" smtClean="0"/>
              <a:t>Network access layer</a:t>
            </a:r>
          </a:p>
          <a:p>
            <a:pPr lvl="1">
              <a:lnSpc>
                <a:spcPct val="90000"/>
              </a:lnSpc>
            </a:pPr>
            <a:r>
              <a:rPr lang="en-US" altLang="tr-TR" sz="2000" smtClean="0"/>
              <a:t>Physical layer</a:t>
            </a:r>
          </a:p>
          <a:p>
            <a:pPr lvl="1">
              <a:lnSpc>
                <a:spcPct val="90000"/>
              </a:lnSpc>
            </a:pPr>
            <a:endParaRPr lang="en-US" altLang="tr-TR" sz="2000" smtClean="0"/>
          </a:p>
          <a:p>
            <a:pPr>
              <a:lnSpc>
                <a:spcPct val="90000"/>
              </a:lnSpc>
            </a:pPr>
            <a:r>
              <a:rPr lang="en-US" altLang="tr-TR" sz="2400" smtClean="0"/>
              <a:t>Actually TCP/IP reference model has been built on its protocols</a:t>
            </a:r>
          </a:p>
          <a:p>
            <a:pPr lvl="1">
              <a:lnSpc>
                <a:spcPct val="90000"/>
              </a:lnSpc>
            </a:pPr>
            <a:r>
              <a:rPr lang="en-US" altLang="tr-TR" sz="2000" smtClean="0"/>
              <a:t>That is why that reference model is only for TCP/IP protocol suite</a:t>
            </a:r>
          </a:p>
          <a:p>
            <a:pPr lvl="1">
              <a:lnSpc>
                <a:spcPct val="90000"/>
              </a:lnSpc>
            </a:pPr>
            <a:r>
              <a:rPr lang="en-US" altLang="tr-TR" sz="2000" smtClean="0"/>
              <a:t>and this is why it is not so important to assign roles to each layer in TCP/IP; understanding TCP, IP and the application protocols would be enough</a:t>
            </a:r>
          </a:p>
        </p:txBody>
      </p:sp>
    </p:spTree>
    <p:extLst>
      <p:ext uri="{BB962C8B-B14F-4D97-AF65-F5344CB8AC3E}">
        <p14:creationId xmlns:p14="http://schemas.microsoft.com/office/powerpoint/2010/main" val="168906396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F65704-1969-4B17-9BA1-99960E54DC26}" type="slidenum">
              <a:rPr lang="en-GB" altLang="tr-TR" sz="1400" smtClean="0">
                <a:solidFill>
                  <a:schemeClr val="bg2"/>
                </a:solidFill>
                <a:latin typeface="Arial" charset="0"/>
              </a:rPr>
              <a:pPr/>
              <a:t>114</a:t>
            </a:fld>
            <a:endParaRPr lang="en-GB" altLang="tr-TR" sz="1400" smtClean="0">
              <a:solidFill>
                <a:schemeClr val="bg2"/>
              </a:solidFill>
              <a:latin typeface="Arial" charset="0"/>
            </a:endParaRPr>
          </a:p>
        </p:txBody>
      </p:sp>
      <p:sp>
        <p:nvSpPr>
          <p:cNvPr id="35843" name="Rectangle 2"/>
          <p:cNvSpPr>
            <a:spLocks noGrp="1" noChangeArrowheads="1"/>
          </p:cNvSpPr>
          <p:nvPr>
            <p:ph type="title"/>
          </p:nvPr>
        </p:nvSpPr>
        <p:spPr/>
        <p:txBody>
          <a:bodyPr/>
          <a:lstStyle/>
          <a:p>
            <a:r>
              <a:rPr lang="en-US" altLang="tr-TR" smtClean="0"/>
              <a:t>OSI vs. TCP/IP</a:t>
            </a: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b="11551"/>
          <a:stretch>
            <a:fillRect/>
          </a:stretch>
        </p:blipFill>
        <p:spPr bwMode="auto">
          <a:xfrm>
            <a:off x="674688" y="1309688"/>
            <a:ext cx="7250112"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5"/>
          <p:cNvSpPr txBox="1">
            <a:spLocks noChangeArrowheads="1"/>
          </p:cNvSpPr>
          <p:nvPr/>
        </p:nvSpPr>
        <p:spPr bwMode="auto">
          <a:xfrm>
            <a:off x="5815013" y="3929063"/>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tr-TR">
                <a:latin typeface="Arial" charset="0"/>
              </a:rPr>
              <a:t>TCP, UDP</a:t>
            </a:r>
          </a:p>
        </p:txBody>
      </p:sp>
      <p:sp>
        <p:nvSpPr>
          <p:cNvPr id="35846" name="Text Box 6"/>
          <p:cNvSpPr txBox="1">
            <a:spLocks noChangeArrowheads="1"/>
          </p:cNvSpPr>
          <p:nvPr/>
        </p:nvSpPr>
        <p:spPr bwMode="auto">
          <a:xfrm>
            <a:off x="5824538" y="4624388"/>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tr-TR">
                <a:latin typeface="Arial" charset="0"/>
              </a:rPr>
              <a:t>IP</a:t>
            </a:r>
          </a:p>
        </p:txBody>
      </p:sp>
      <p:sp>
        <p:nvSpPr>
          <p:cNvPr id="35847" name="Text Box 7"/>
          <p:cNvSpPr txBox="1">
            <a:spLocks noChangeArrowheads="1"/>
          </p:cNvSpPr>
          <p:nvPr/>
        </p:nvSpPr>
        <p:spPr bwMode="auto">
          <a:xfrm>
            <a:off x="5738813" y="2381250"/>
            <a:ext cx="1885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tr-TR">
                <a:latin typeface="Arial" charset="0"/>
              </a:rPr>
              <a:t>HTTP, SMTP, …</a:t>
            </a:r>
          </a:p>
        </p:txBody>
      </p:sp>
    </p:spTree>
    <p:extLst>
      <p:ext uri="{BB962C8B-B14F-4D97-AF65-F5344CB8AC3E}">
        <p14:creationId xmlns:p14="http://schemas.microsoft.com/office/powerpoint/2010/main" val="911348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FB690A-46A7-47AD-A875-B1B98CAA6A20}" type="slidenum">
              <a:rPr lang="en-GB" altLang="tr-TR" sz="1400" smtClean="0">
                <a:solidFill>
                  <a:schemeClr val="bg2"/>
                </a:solidFill>
                <a:latin typeface="Arial" charset="0"/>
              </a:rPr>
              <a:pPr/>
              <a:t>115</a:t>
            </a:fld>
            <a:endParaRPr lang="en-GB" altLang="tr-TR" sz="1400" smtClean="0">
              <a:solidFill>
                <a:schemeClr val="bg2"/>
              </a:solidFill>
              <a:latin typeface="Arial" charset="0"/>
            </a:endParaRPr>
          </a:p>
        </p:txBody>
      </p:sp>
      <p:sp>
        <p:nvSpPr>
          <p:cNvPr id="36867" name="Rectangle 2"/>
          <p:cNvSpPr>
            <a:spLocks noGrp="1" noChangeArrowheads="1"/>
          </p:cNvSpPr>
          <p:nvPr>
            <p:ph type="title"/>
          </p:nvPr>
        </p:nvSpPr>
        <p:spPr/>
        <p:txBody>
          <a:bodyPr>
            <a:normAutofit fontScale="90000"/>
          </a:bodyPr>
          <a:lstStyle/>
          <a:p>
            <a:r>
              <a:rPr lang="en-US" altLang="tr-TR" smtClean="0"/>
              <a:t>Network Access and Physical Layers</a:t>
            </a:r>
          </a:p>
        </p:txBody>
      </p:sp>
      <p:sp>
        <p:nvSpPr>
          <p:cNvPr id="36868" name="Rectangle 3"/>
          <p:cNvSpPr>
            <a:spLocks noGrp="1" noChangeArrowheads="1"/>
          </p:cNvSpPr>
          <p:nvPr>
            <p:ph type="body" idx="1"/>
          </p:nvPr>
        </p:nvSpPr>
        <p:spPr/>
        <p:txBody>
          <a:bodyPr/>
          <a:lstStyle/>
          <a:p>
            <a:r>
              <a:rPr lang="en-US" altLang="tr-TR" smtClean="0"/>
              <a:t>TCP/IP reference model does not discuss these layers too much</a:t>
            </a:r>
          </a:p>
          <a:p>
            <a:pPr lvl="1"/>
            <a:r>
              <a:rPr lang="en-US" altLang="tr-TR" smtClean="0"/>
              <a:t>the node should connect to the network with a protocol such that it can send IP packets</a:t>
            </a:r>
          </a:p>
          <a:p>
            <a:pPr lvl="1"/>
            <a:r>
              <a:rPr lang="en-US" altLang="tr-TR" smtClean="0"/>
              <a:t>this protocol is not defined by TCP/IP</a:t>
            </a:r>
          </a:p>
          <a:p>
            <a:pPr lvl="1"/>
            <a:r>
              <a:rPr lang="en-US" altLang="tr-TR" smtClean="0"/>
              <a:t>mostly in hardware</a:t>
            </a:r>
          </a:p>
          <a:p>
            <a:pPr lvl="1"/>
            <a:r>
              <a:rPr lang="en-US" altLang="tr-TR" smtClean="0"/>
              <a:t>a well known example is Ethernet</a:t>
            </a:r>
          </a:p>
          <a:p>
            <a:pPr lvl="1">
              <a:buFontTx/>
              <a:buNone/>
            </a:pPr>
            <a:endParaRPr lang="en-US" altLang="tr-TR" smtClean="0"/>
          </a:p>
        </p:txBody>
      </p:sp>
    </p:spTree>
    <p:extLst>
      <p:ext uri="{BB962C8B-B14F-4D97-AF65-F5344CB8AC3E}">
        <p14:creationId xmlns:p14="http://schemas.microsoft.com/office/powerpoint/2010/main" val="120370316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5DA417-8BFF-41C9-A646-AB84519CED82}" type="slidenum">
              <a:rPr lang="en-GB" altLang="tr-TR" sz="1400" smtClean="0">
                <a:solidFill>
                  <a:schemeClr val="bg2"/>
                </a:solidFill>
                <a:latin typeface="Arial" charset="0"/>
              </a:rPr>
              <a:pPr/>
              <a:t>116</a:t>
            </a:fld>
            <a:endParaRPr lang="en-GB" altLang="tr-TR" sz="1400" smtClean="0">
              <a:solidFill>
                <a:schemeClr val="bg2"/>
              </a:solidFill>
              <a:latin typeface="Arial" charset="0"/>
            </a:endParaRPr>
          </a:p>
        </p:txBody>
      </p:sp>
      <p:sp>
        <p:nvSpPr>
          <p:cNvPr id="37891" name="Rectangle 1026"/>
          <p:cNvSpPr>
            <a:spLocks noGrp="1" noChangeArrowheads="1"/>
          </p:cNvSpPr>
          <p:nvPr>
            <p:ph type="title"/>
          </p:nvPr>
        </p:nvSpPr>
        <p:spPr/>
        <p:txBody>
          <a:bodyPr/>
          <a:lstStyle/>
          <a:p>
            <a:r>
              <a:rPr lang="en-US" altLang="tr-TR" smtClean="0"/>
              <a:t>Internet Layer</a:t>
            </a:r>
          </a:p>
        </p:txBody>
      </p:sp>
      <p:sp>
        <p:nvSpPr>
          <p:cNvPr id="37892" name="Rectangle 1027"/>
          <p:cNvSpPr>
            <a:spLocks noGrp="1" noChangeArrowheads="1"/>
          </p:cNvSpPr>
          <p:nvPr>
            <p:ph type="body" idx="1"/>
          </p:nvPr>
        </p:nvSpPr>
        <p:spPr>
          <a:xfrm>
            <a:off x="457200" y="1295400"/>
            <a:ext cx="8221663" cy="4843463"/>
          </a:xfrm>
        </p:spPr>
        <p:txBody>
          <a:bodyPr>
            <a:normAutofit fontScale="92500" lnSpcReduction="10000"/>
          </a:bodyPr>
          <a:lstStyle/>
          <a:p>
            <a:pPr>
              <a:lnSpc>
                <a:spcPct val="90000"/>
              </a:lnSpc>
            </a:pPr>
            <a:r>
              <a:rPr lang="en-US" altLang="tr-TR" dirty="0" smtClean="0"/>
              <a:t>Connectionless</a:t>
            </a:r>
            <a:r>
              <a:rPr lang="tr-TR" altLang="tr-TR" dirty="0" smtClean="0"/>
              <a:t>,</a:t>
            </a:r>
            <a:r>
              <a:rPr lang="en-US" altLang="tr-TR" dirty="0" smtClean="0"/>
              <a:t> point to point internetworking protocol (uses the datagram approach)</a:t>
            </a:r>
          </a:p>
          <a:p>
            <a:pPr lvl="1">
              <a:lnSpc>
                <a:spcPct val="90000"/>
              </a:lnSpc>
            </a:pPr>
            <a:r>
              <a:rPr lang="en-US" altLang="tr-TR" dirty="0" smtClean="0"/>
              <a:t>takes care of routing across multiple networks </a:t>
            </a:r>
          </a:p>
          <a:p>
            <a:pPr lvl="1">
              <a:lnSpc>
                <a:spcPct val="90000"/>
              </a:lnSpc>
            </a:pPr>
            <a:r>
              <a:rPr lang="en-US" altLang="tr-TR" dirty="0" smtClean="0"/>
              <a:t>each packet travels in the network independently of each other</a:t>
            </a:r>
          </a:p>
          <a:p>
            <a:pPr lvl="2">
              <a:lnSpc>
                <a:spcPct val="90000"/>
              </a:lnSpc>
            </a:pPr>
            <a:r>
              <a:rPr lang="en-US" altLang="tr-TR" dirty="0" smtClean="0"/>
              <a:t>they may not arrive (if there is a problem in the network)</a:t>
            </a:r>
          </a:p>
          <a:p>
            <a:pPr lvl="2">
              <a:lnSpc>
                <a:spcPct val="90000"/>
              </a:lnSpc>
            </a:pPr>
            <a:r>
              <a:rPr lang="en-US" altLang="tr-TR" dirty="0" smtClean="0"/>
              <a:t>they may arrive out of order</a:t>
            </a:r>
          </a:p>
          <a:p>
            <a:pPr lvl="1">
              <a:lnSpc>
                <a:spcPct val="90000"/>
              </a:lnSpc>
            </a:pPr>
            <a:r>
              <a:rPr lang="en-US" altLang="tr-TR" dirty="0" smtClean="0"/>
              <a:t>a design decision enforced by </a:t>
            </a:r>
            <a:r>
              <a:rPr lang="en-US" altLang="tr-TR" dirty="0" err="1" smtClean="0"/>
              <a:t>DoD</a:t>
            </a:r>
            <a:r>
              <a:rPr lang="en-US" altLang="tr-TR" dirty="0" smtClean="0"/>
              <a:t> to make the system more flexible and responsive to loss of some subnet devices</a:t>
            </a:r>
          </a:p>
          <a:p>
            <a:pPr>
              <a:lnSpc>
                <a:spcPct val="90000"/>
              </a:lnSpc>
            </a:pPr>
            <a:r>
              <a:rPr lang="en-US" altLang="tr-TR" dirty="0" smtClean="0"/>
              <a:t>Implemented in end systems and routers as the Internet Protocol (IP)</a:t>
            </a:r>
          </a:p>
          <a:p>
            <a:pPr>
              <a:lnSpc>
                <a:spcPct val="90000"/>
              </a:lnSpc>
            </a:pPr>
            <a:endParaRPr lang="en-US" altLang="tr-TR" dirty="0" smtClean="0"/>
          </a:p>
        </p:txBody>
      </p:sp>
    </p:spTree>
    <p:extLst>
      <p:ext uri="{BB962C8B-B14F-4D97-AF65-F5344CB8AC3E}">
        <p14:creationId xmlns:p14="http://schemas.microsoft.com/office/powerpoint/2010/main" val="23054008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39A8D7-AF2C-4D3A-88A6-75E4F8B52622}" type="slidenum">
              <a:rPr lang="en-GB" altLang="tr-TR" sz="1400" smtClean="0">
                <a:solidFill>
                  <a:schemeClr val="bg2"/>
                </a:solidFill>
                <a:latin typeface="Arial" charset="0"/>
              </a:rPr>
              <a:pPr/>
              <a:t>117</a:t>
            </a:fld>
            <a:endParaRPr lang="en-GB" altLang="tr-TR" sz="1400" smtClean="0">
              <a:solidFill>
                <a:schemeClr val="bg2"/>
              </a:solidFill>
              <a:latin typeface="Arial" charset="0"/>
            </a:endParaRPr>
          </a:p>
        </p:txBody>
      </p:sp>
      <p:sp>
        <p:nvSpPr>
          <p:cNvPr id="38915" name="Rectangle 1026"/>
          <p:cNvSpPr>
            <a:spLocks noGrp="1" noChangeArrowheads="1"/>
          </p:cNvSpPr>
          <p:nvPr>
            <p:ph type="title"/>
          </p:nvPr>
        </p:nvSpPr>
        <p:spPr/>
        <p:txBody>
          <a:bodyPr/>
          <a:lstStyle/>
          <a:p>
            <a:r>
              <a:rPr lang="en-US" altLang="tr-TR" smtClean="0"/>
              <a:t>Transport Layer</a:t>
            </a:r>
          </a:p>
        </p:txBody>
      </p:sp>
      <p:sp>
        <p:nvSpPr>
          <p:cNvPr id="38916" name="Rectangle 1027"/>
          <p:cNvSpPr>
            <a:spLocks noGrp="1" noChangeArrowheads="1"/>
          </p:cNvSpPr>
          <p:nvPr>
            <p:ph type="body" idx="1"/>
          </p:nvPr>
        </p:nvSpPr>
        <p:spPr/>
        <p:txBody>
          <a:bodyPr>
            <a:normAutofit fontScale="92500" lnSpcReduction="20000"/>
          </a:bodyPr>
          <a:lstStyle/>
          <a:p>
            <a:r>
              <a:rPr lang="en-US" altLang="tr-TR" dirty="0" smtClean="0"/>
              <a:t>End-to-end data transfer</a:t>
            </a:r>
          </a:p>
          <a:p>
            <a:r>
              <a:rPr lang="en-US" altLang="tr-TR" dirty="0" smtClean="0"/>
              <a:t>Transmission Control Protocol (TCP)</a:t>
            </a:r>
          </a:p>
          <a:p>
            <a:pPr lvl="1"/>
            <a:r>
              <a:rPr lang="en-US" altLang="tr-TR" dirty="0" smtClean="0"/>
              <a:t>connection oriented</a:t>
            </a:r>
          </a:p>
          <a:p>
            <a:pPr lvl="1"/>
            <a:r>
              <a:rPr lang="en-US" altLang="tr-TR" dirty="0" smtClean="0"/>
              <a:t>reliable delivery of data </a:t>
            </a:r>
          </a:p>
          <a:p>
            <a:pPr lvl="1"/>
            <a:r>
              <a:rPr lang="en-US" altLang="tr-TR" dirty="0" smtClean="0"/>
              <a:t>ordering of delivery</a:t>
            </a:r>
          </a:p>
          <a:p>
            <a:r>
              <a:rPr lang="en-US" altLang="tr-TR" dirty="0" smtClean="0"/>
              <a:t>User Datagram Protocol (UDP)</a:t>
            </a:r>
          </a:p>
          <a:p>
            <a:pPr lvl="1"/>
            <a:r>
              <a:rPr lang="en-US" altLang="tr-TR" dirty="0" smtClean="0"/>
              <a:t>connectionless service</a:t>
            </a:r>
          </a:p>
          <a:p>
            <a:pPr lvl="1"/>
            <a:r>
              <a:rPr lang="en-US" altLang="tr-TR" dirty="0" smtClean="0"/>
              <a:t>delivery is not guaranteed</a:t>
            </a:r>
          </a:p>
          <a:p>
            <a:r>
              <a:rPr lang="en-US" altLang="tr-TR" dirty="0" smtClean="0"/>
              <a:t>Can you give example applications that use TCP and UDP?</a:t>
            </a:r>
          </a:p>
        </p:txBody>
      </p:sp>
    </p:spTree>
    <p:extLst>
      <p:ext uri="{BB962C8B-B14F-4D97-AF65-F5344CB8AC3E}">
        <p14:creationId xmlns:p14="http://schemas.microsoft.com/office/powerpoint/2010/main" val="3914203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131316D-644C-455C-8D19-C457F4F7B2CD}" type="slidenum">
              <a:rPr lang="en-GB" altLang="tr-TR" sz="1400" smtClean="0">
                <a:solidFill>
                  <a:schemeClr val="bg2"/>
                </a:solidFill>
                <a:latin typeface="Arial" charset="0"/>
              </a:rPr>
              <a:pPr/>
              <a:t>118</a:t>
            </a:fld>
            <a:endParaRPr lang="en-GB" altLang="tr-TR" sz="1400" smtClean="0">
              <a:solidFill>
                <a:schemeClr val="bg2"/>
              </a:solidFill>
              <a:latin typeface="Arial" charset="0"/>
            </a:endParaRPr>
          </a:p>
        </p:txBody>
      </p:sp>
      <p:sp>
        <p:nvSpPr>
          <p:cNvPr id="39939" name="Rectangle 2"/>
          <p:cNvSpPr>
            <a:spLocks noGrp="1" noChangeArrowheads="1"/>
          </p:cNvSpPr>
          <p:nvPr>
            <p:ph type="title"/>
          </p:nvPr>
        </p:nvSpPr>
        <p:spPr/>
        <p:txBody>
          <a:bodyPr/>
          <a:lstStyle/>
          <a:p>
            <a:r>
              <a:rPr lang="en-US" altLang="tr-TR" smtClean="0"/>
              <a:t>Application Layer</a:t>
            </a:r>
          </a:p>
        </p:txBody>
      </p:sp>
      <p:sp>
        <p:nvSpPr>
          <p:cNvPr id="39940" name="Rectangle 3"/>
          <p:cNvSpPr>
            <a:spLocks noGrp="1" noChangeArrowheads="1"/>
          </p:cNvSpPr>
          <p:nvPr>
            <p:ph type="body" idx="1"/>
          </p:nvPr>
        </p:nvSpPr>
        <p:spPr/>
        <p:txBody>
          <a:bodyPr/>
          <a:lstStyle/>
          <a:p>
            <a:r>
              <a:rPr lang="en-US" altLang="tr-TR" smtClean="0"/>
              <a:t>Support for user applications</a:t>
            </a:r>
          </a:p>
          <a:p>
            <a:r>
              <a:rPr lang="en-US" altLang="tr-TR" smtClean="0"/>
              <a:t>A separate module for each different application</a:t>
            </a:r>
          </a:p>
          <a:p>
            <a:pPr lvl="1"/>
            <a:r>
              <a:rPr lang="en-US" altLang="tr-TR" smtClean="0"/>
              <a:t>e.g. HTTP, SMTP, telnet</a:t>
            </a:r>
          </a:p>
          <a:p>
            <a:endParaRPr lang="en-US" altLang="tr-TR" smtClean="0"/>
          </a:p>
        </p:txBody>
      </p:sp>
    </p:spTree>
    <p:extLst>
      <p:ext uri="{BB962C8B-B14F-4D97-AF65-F5344CB8AC3E}">
        <p14:creationId xmlns:p14="http://schemas.microsoft.com/office/powerpoint/2010/main" val="19812955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0AC0AA-1E50-4AC5-BAF2-7A3E38DD28C1}" type="slidenum">
              <a:rPr lang="en-GB" altLang="tr-TR" sz="1400" smtClean="0">
                <a:solidFill>
                  <a:schemeClr val="bg2"/>
                </a:solidFill>
                <a:latin typeface="Arial" charset="0"/>
              </a:rPr>
              <a:pPr/>
              <a:t>119</a:t>
            </a:fld>
            <a:endParaRPr lang="en-GB" altLang="tr-TR" sz="1400" smtClean="0">
              <a:solidFill>
                <a:schemeClr val="bg2"/>
              </a:solidFill>
              <a:latin typeface="Arial" charset="0"/>
            </a:endParaRPr>
          </a:p>
        </p:txBody>
      </p:sp>
      <p:sp>
        <p:nvSpPr>
          <p:cNvPr id="40963" name="Rectangle 2"/>
          <p:cNvSpPr>
            <a:spLocks noGrp="1" noChangeArrowheads="1"/>
          </p:cNvSpPr>
          <p:nvPr>
            <p:ph type="title"/>
          </p:nvPr>
        </p:nvSpPr>
        <p:spPr/>
        <p:txBody>
          <a:bodyPr/>
          <a:lstStyle/>
          <a:p>
            <a:r>
              <a:rPr lang="en-US" altLang="tr-TR" smtClean="0"/>
              <a:t>IP (Internet Protocol)</a:t>
            </a:r>
          </a:p>
        </p:txBody>
      </p:sp>
      <p:sp>
        <p:nvSpPr>
          <p:cNvPr id="40964" name="Rectangle 3"/>
          <p:cNvSpPr>
            <a:spLocks noGrp="1" noChangeArrowheads="1"/>
          </p:cNvSpPr>
          <p:nvPr>
            <p:ph type="body" idx="1"/>
          </p:nvPr>
        </p:nvSpPr>
        <p:spPr>
          <a:xfrm>
            <a:off x="457200" y="1371600"/>
            <a:ext cx="8178800" cy="2300288"/>
          </a:xfrm>
        </p:spPr>
        <p:txBody>
          <a:bodyPr/>
          <a:lstStyle/>
          <a:p>
            <a:pPr>
              <a:lnSpc>
                <a:spcPct val="90000"/>
              </a:lnSpc>
            </a:pPr>
            <a:r>
              <a:rPr lang="en-US" altLang="tr-TR" sz="2400" smtClean="0"/>
              <a:t>The core of the TCP/IP protocol suite</a:t>
            </a:r>
          </a:p>
          <a:p>
            <a:pPr>
              <a:lnSpc>
                <a:spcPct val="90000"/>
              </a:lnSpc>
            </a:pPr>
            <a:r>
              <a:rPr lang="en-US" altLang="tr-TR" sz="2400" smtClean="0"/>
              <a:t>Two versions co-exist</a:t>
            </a:r>
          </a:p>
          <a:p>
            <a:pPr lvl="1">
              <a:lnSpc>
                <a:spcPct val="90000"/>
              </a:lnSpc>
            </a:pPr>
            <a:r>
              <a:rPr lang="en-US" altLang="tr-TR" sz="2000" smtClean="0"/>
              <a:t>v4 – the widely used IP protocol</a:t>
            </a:r>
          </a:p>
          <a:p>
            <a:pPr lvl="1">
              <a:lnSpc>
                <a:spcPct val="90000"/>
              </a:lnSpc>
            </a:pPr>
            <a:r>
              <a:rPr lang="en-US" altLang="tr-TR" sz="2000" smtClean="0"/>
              <a:t>v6 – has been standardized in 1996, but still not widely deployed</a:t>
            </a:r>
          </a:p>
          <a:p>
            <a:pPr>
              <a:lnSpc>
                <a:spcPct val="90000"/>
              </a:lnSpc>
            </a:pPr>
            <a:r>
              <a:rPr lang="en-US" altLang="tr-TR" sz="2400" smtClean="0"/>
              <a:t>IP (v4) header minimum 20 octets (160 bits)</a:t>
            </a:r>
          </a:p>
        </p:txBody>
      </p:sp>
      <p:pic>
        <p:nvPicPr>
          <p:cNvPr id="40965" name="Picture 4" descr="IP Headers"/>
          <p:cNvPicPr>
            <a:picLocks noChangeAspect="1" noChangeArrowheads="1"/>
          </p:cNvPicPr>
          <p:nvPr/>
        </p:nvPicPr>
        <p:blipFill>
          <a:blip r:embed="rId2">
            <a:extLst>
              <a:ext uri="{28A0092B-C50C-407E-A947-70E740481C1C}">
                <a14:useLocalDpi xmlns:a14="http://schemas.microsoft.com/office/drawing/2010/main" val="0"/>
              </a:ext>
            </a:extLst>
          </a:blip>
          <a:srcRect b="71558"/>
          <a:stretch>
            <a:fillRect/>
          </a:stretch>
        </p:blipFill>
        <p:spPr bwMode="auto">
          <a:xfrm>
            <a:off x="96838" y="3689350"/>
            <a:ext cx="86868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844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94159-3F76-46E1-A6FC-C161185EFA10}" type="slidenum">
              <a:rPr lang="en-GB" altLang="tr-TR" sz="1400" smtClean="0">
                <a:solidFill>
                  <a:schemeClr val="bg2"/>
                </a:solidFill>
                <a:latin typeface="Arial" charset="0"/>
              </a:rPr>
              <a:pPr/>
              <a:t>12</a:t>
            </a:fld>
            <a:endParaRPr lang="en-GB" altLang="tr-TR" sz="1400" smtClean="0">
              <a:solidFill>
                <a:schemeClr val="bg2"/>
              </a:solidFill>
              <a:latin typeface="Arial" charset="0"/>
            </a:endParaRPr>
          </a:p>
        </p:txBody>
      </p:sp>
      <p:sp>
        <p:nvSpPr>
          <p:cNvPr id="29699" name="Rectangle 2"/>
          <p:cNvSpPr>
            <a:spLocks noGrp="1" noChangeArrowheads="1"/>
          </p:cNvSpPr>
          <p:nvPr>
            <p:ph type="title"/>
          </p:nvPr>
        </p:nvSpPr>
        <p:spPr/>
        <p:txBody>
          <a:bodyPr/>
          <a:lstStyle/>
          <a:p>
            <a:r>
              <a:rPr lang="en-US" altLang="tr-TR" smtClean="0"/>
              <a:t>OSI Layers (2)</a:t>
            </a:r>
          </a:p>
        </p:txBody>
      </p:sp>
      <p:sp>
        <p:nvSpPr>
          <p:cNvPr id="29700" name="Rectangle 3"/>
          <p:cNvSpPr>
            <a:spLocks noGrp="1" noChangeArrowheads="1"/>
          </p:cNvSpPr>
          <p:nvPr>
            <p:ph type="body" idx="1"/>
          </p:nvPr>
        </p:nvSpPr>
        <p:spPr>
          <a:xfrm>
            <a:off x="268288" y="1371600"/>
            <a:ext cx="8607425" cy="4686300"/>
          </a:xfrm>
        </p:spPr>
        <p:txBody>
          <a:bodyPr>
            <a:normAutofit fontScale="92500" lnSpcReduction="20000"/>
          </a:bodyPr>
          <a:lstStyle/>
          <a:p>
            <a:r>
              <a:rPr lang="en-US" altLang="tr-TR" smtClean="0"/>
              <a:t>Network</a:t>
            </a:r>
          </a:p>
          <a:p>
            <a:pPr lvl="1"/>
            <a:r>
              <a:rPr lang="en-US" altLang="tr-TR" smtClean="0"/>
              <a:t>Transfer of information </a:t>
            </a:r>
            <a:r>
              <a:rPr lang="en-US" altLang="tr-TR" u="sng" smtClean="0"/>
              <a:t>through comm</a:t>
            </a:r>
            <a:r>
              <a:rPr lang="tr-TR" altLang="tr-TR" u="sng" smtClean="0"/>
              <a:t>unication</a:t>
            </a:r>
            <a:r>
              <a:rPr lang="en-US" altLang="tr-TR" u="sng" smtClean="0"/>
              <a:t> </a:t>
            </a:r>
            <a:r>
              <a:rPr lang="tr-TR" altLang="tr-TR" u="sng" smtClean="0"/>
              <a:t>n</a:t>
            </a:r>
            <a:r>
              <a:rPr lang="en-US" altLang="tr-TR" u="sng" smtClean="0"/>
              <a:t>etwork</a:t>
            </a:r>
            <a:endParaRPr lang="tr-TR" altLang="tr-TR" u="sng" smtClean="0"/>
          </a:p>
          <a:p>
            <a:pPr lvl="2"/>
            <a:r>
              <a:rPr lang="tr-TR" altLang="tr-TR" smtClean="0"/>
              <a:t>network related issues</a:t>
            </a:r>
            <a:endParaRPr lang="en-US" altLang="tr-TR" smtClean="0"/>
          </a:p>
          <a:p>
            <a:pPr lvl="1"/>
            <a:r>
              <a:rPr lang="en-US" altLang="tr-TR" smtClean="0"/>
              <a:t>Network nodes (relays</a:t>
            </a:r>
            <a:r>
              <a:rPr lang="tr-TR" altLang="tr-TR" smtClean="0"/>
              <a:t>/</a:t>
            </a:r>
            <a:r>
              <a:rPr lang="en-US" altLang="tr-TR" smtClean="0"/>
              <a:t>routers) should perform switching and routing functions</a:t>
            </a:r>
          </a:p>
          <a:p>
            <a:pPr lvl="1"/>
            <a:r>
              <a:rPr lang="en-US" altLang="tr-TR" smtClean="0"/>
              <a:t>QoS (Quality of Service) and congestion control are also addresse</a:t>
            </a:r>
            <a:r>
              <a:rPr lang="tr-TR" altLang="tr-TR" smtClean="0"/>
              <a:t>d</a:t>
            </a:r>
            <a:r>
              <a:rPr lang="en-US" altLang="tr-TR" smtClean="0"/>
              <a:t> in this layer</a:t>
            </a:r>
          </a:p>
          <a:p>
            <a:pPr lvl="1"/>
            <a:r>
              <a:rPr lang="en-US" altLang="tr-TR" smtClean="0"/>
              <a:t>Several other internetworking issues</a:t>
            </a:r>
          </a:p>
          <a:p>
            <a:pPr lvl="2"/>
            <a:r>
              <a:rPr lang="en-US" altLang="tr-TR" smtClean="0"/>
              <a:t>e.g. differences in addressing, max. data length, etc. </a:t>
            </a:r>
            <a:endParaRPr lang="tr-TR" altLang="tr-TR" smtClean="0"/>
          </a:p>
          <a:p>
            <a:pPr lvl="1"/>
            <a:r>
              <a:rPr lang="en-US" altLang="tr-TR" smtClean="0"/>
              <a:t>Higher layers do not need to know about underlying networking technology</a:t>
            </a:r>
          </a:p>
          <a:p>
            <a:pPr lvl="1"/>
            <a:r>
              <a:rPr lang="en-US" altLang="tr-TR" smtClean="0"/>
              <a:t>Not needed on direct links</a:t>
            </a:r>
          </a:p>
        </p:txBody>
      </p:sp>
    </p:spTree>
    <p:extLst>
      <p:ext uri="{BB962C8B-B14F-4D97-AF65-F5344CB8AC3E}">
        <p14:creationId xmlns:p14="http://schemas.microsoft.com/office/powerpoint/2010/main" val="687478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B5D424-E2EB-494E-8C35-73BEB9F3F5DA}" type="slidenum">
              <a:rPr lang="en-GB" altLang="tr-TR" sz="1400" smtClean="0">
                <a:solidFill>
                  <a:schemeClr val="bg2"/>
                </a:solidFill>
                <a:latin typeface="Arial" charset="0"/>
              </a:rPr>
              <a:pPr/>
              <a:t>120</a:t>
            </a:fld>
            <a:endParaRPr lang="en-GB" altLang="tr-TR" sz="1400" smtClean="0">
              <a:solidFill>
                <a:schemeClr val="bg2"/>
              </a:solidFill>
              <a:latin typeface="Arial" charset="0"/>
            </a:endParaRPr>
          </a:p>
        </p:txBody>
      </p:sp>
      <p:sp>
        <p:nvSpPr>
          <p:cNvPr id="41987" name="Rectangle 2050"/>
          <p:cNvSpPr>
            <a:spLocks noGrp="1" noChangeArrowheads="1"/>
          </p:cNvSpPr>
          <p:nvPr>
            <p:ph type="title"/>
          </p:nvPr>
        </p:nvSpPr>
        <p:spPr/>
        <p:txBody>
          <a:bodyPr/>
          <a:lstStyle/>
          <a:p>
            <a:r>
              <a:rPr lang="en-US" altLang="tr-TR" smtClean="0"/>
              <a:t>IPv6</a:t>
            </a:r>
          </a:p>
        </p:txBody>
      </p:sp>
      <p:sp>
        <p:nvSpPr>
          <p:cNvPr id="41988" name="Rectangle 2051"/>
          <p:cNvSpPr>
            <a:spLocks noGrp="1" noChangeArrowheads="1"/>
          </p:cNvSpPr>
          <p:nvPr>
            <p:ph type="body" idx="1"/>
          </p:nvPr>
        </p:nvSpPr>
        <p:spPr/>
        <p:txBody>
          <a:bodyPr/>
          <a:lstStyle/>
          <a:p>
            <a:pPr>
              <a:lnSpc>
                <a:spcPct val="90000"/>
              </a:lnSpc>
            </a:pPr>
            <a:r>
              <a:rPr lang="en-US" altLang="tr-TR" smtClean="0"/>
              <a:t>IPv6</a:t>
            </a:r>
          </a:p>
          <a:p>
            <a:pPr lvl="1">
              <a:lnSpc>
                <a:spcPct val="90000"/>
              </a:lnSpc>
            </a:pPr>
            <a:r>
              <a:rPr lang="en-US" altLang="tr-TR" smtClean="0"/>
              <a:t>Enhancements over IPv4 for modern high speed networks</a:t>
            </a:r>
          </a:p>
          <a:p>
            <a:pPr lvl="1">
              <a:lnSpc>
                <a:spcPct val="90000"/>
              </a:lnSpc>
            </a:pPr>
            <a:r>
              <a:rPr lang="tr-TR" altLang="tr-TR" smtClean="0"/>
              <a:t>Support for</a:t>
            </a:r>
            <a:r>
              <a:rPr lang="en-US" altLang="tr-TR" smtClean="0"/>
              <a:t> multimedia data streams</a:t>
            </a:r>
          </a:p>
          <a:p>
            <a:pPr>
              <a:lnSpc>
                <a:spcPct val="90000"/>
              </a:lnSpc>
            </a:pPr>
            <a:r>
              <a:rPr lang="en-US" altLang="tr-TR" smtClean="0"/>
              <a:t>But the driving force behind v6 was to increase address space</a:t>
            </a:r>
          </a:p>
          <a:p>
            <a:pPr lvl="1">
              <a:lnSpc>
                <a:spcPct val="90000"/>
              </a:lnSpc>
            </a:pPr>
            <a:r>
              <a:rPr lang="en-US" altLang="tr-TR" smtClean="0"/>
              <a:t>128-bit as compared to 32-bit of v4</a:t>
            </a:r>
          </a:p>
          <a:p>
            <a:pPr>
              <a:lnSpc>
                <a:spcPct val="90000"/>
              </a:lnSpc>
            </a:pPr>
            <a:r>
              <a:rPr lang="en-US" altLang="tr-TR" smtClean="0"/>
              <a:t>Not backward compatible</a:t>
            </a:r>
          </a:p>
          <a:p>
            <a:pPr lvl="1">
              <a:lnSpc>
                <a:spcPct val="90000"/>
              </a:lnSpc>
            </a:pPr>
            <a:r>
              <a:rPr lang="en-US" altLang="tr-TR" smtClean="0"/>
              <a:t>all equipment and software must change</a:t>
            </a:r>
          </a:p>
        </p:txBody>
      </p:sp>
    </p:spTree>
    <p:extLst>
      <p:ext uri="{BB962C8B-B14F-4D97-AF65-F5344CB8AC3E}">
        <p14:creationId xmlns:p14="http://schemas.microsoft.com/office/powerpoint/2010/main" val="4176994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192DC1-FBE2-4D23-A968-EC15A2481C85}" type="slidenum">
              <a:rPr lang="en-GB" altLang="tr-TR" sz="1400" smtClean="0">
                <a:solidFill>
                  <a:schemeClr val="bg2"/>
                </a:solidFill>
                <a:latin typeface="Arial" charset="0"/>
              </a:rPr>
              <a:pPr/>
              <a:t>121</a:t>
            </a:fld>
            <a:endParaRPr lang="en-GB" altLang="tr-TR" sz="1400" smtClean="0">
              <a:solidFill>
                <a:schemeClr val="bg2"/>
              </a:solidFill>
              <a:latin typeface="Arial" charset="0"/>
            </a:endParaRPr>
          </a:p>
        </p:txBody>
      </p:sp>
      <p:sp>
        <p:nvSpPr>
          <p:cNvPr id="43011" name="Rectangle 2"/>
          <p:cNvSpPr>
            <a:spLocks noGrp="1" noChangeArrowheads="1"/>
          </p:cNvSpPr>
          <p:nvPr>
            <p:ph type="title"/>
          </p:nvPr>
        </p:nvSpPr>
        <p:spPr/>
        <p:txBody>
          <a:bodyPr/>
          <a:lstStyle/>
          <a:p>
            <a:r>
              <a:rPr lang="en-GB" altLang="tr-TR" smtClean="0"/>
              <a:t>TCP</a:t>
            </a:r>
            <a:endParaRPr lang="en-US" altLang="tr-TR" smtClean="0"/>
          </a:p>
        </p:txBody>
      </p:sp>
      <p:sp>
        <p:nvSpPr>
          <p:cNvPr id="43012" name="Rectangle 3"/>
          <p:cNvSpPr>
            <a:spLocks noGrp="1" noChangeArrowheads="1"/>
          </p:cNvSpPr>
          <p:nvPr>
            <p:ph type="body" idx="1"/>
          </p:nvPr>
        </p:nvSpPr>
        <p:spPr>
          <a:xfrm>
            <a:off x="314325" y="1371600"/>
            <a:ext cx="8507413" cy="5057775"/>
          </a:xfrm>
        </p:spPr>
        <p:txBody>
          <a:bodyPr>
            <a:normAutofit fontScale="92500" lnSpcReduction="10000"/>
          </a:bodyPr>
          <a:lstStyle/>
          <a:p>
            <a:pPr>
              <a:lnSpc>
                <a:spcPct val="90000"/>
              </a:lnSpc>
            </a:pPr>
            <a:r>
              <a:rPr lang="en-GB" altLang="tr-TR" smtClean="0"/>
              <a:t>Transmission Control Protocol</a:t>
            </a:r>
          </a:p>
          <a:p>
            <a:pPr lvl="1">
              <a:lnSpc>
                <a:spcPct val="90000"/>
              </a:lnSpc>
            </a:pPr>
            <a:r>
              <a:rPr lang="tr-TR" altLang="tr-TR" smtClean="0"/>
              <a:t>end to end protocol</a:t>
            </a:r>
            <a:endParaRPr lang="en-GB" altLang="tr-TR" smtClean="0"/>
          </a:p>
          <a:p>
            <a:pPr lvl="1">
              <a:lnSpc>
                <a:spcPct val="90000"/>
              </a:lnSpc>
            </a:pPr>
            <a:r>
              <a:rPr lang="en-GB" altLang="tr-TR" smtClean="0"/>
              <a:t>Reliable connection</a:t>
            </a:r>
            <a:r>
              <a:rPr lang="tr-TR" altLang="tr-TR" smtClean="0"/>
              <a:t> = provides flow and error control</a:t>
            </a:r>
          </a:p>
          <a:p>
            <a:pPr>
              <a:lnSpc>
                <a:spcPct val="90000"/>
              </a:lnSpc>
            </a:pPr>
            <a:r>
              <a:rPr lang="tr-TR" altLang="tr-TR" smtClean="0"/>
              <a:t>In TCP terms, a </a:t>
            </a:r>
            <a:r>
              <a:rPr lang="tr-TR" altLang="tr-TR" i="1" smtClean="0"/>
              <a:t>c</a:t>
            </a:r>
            <a:r>
              <a:rPr lang="en-GB" altLang="tr-TR" i="1" smtClean="0"/>
              <a:t>onnection</a:t>
            </a:r>
            <a:r>
              <a:rPr lang="tr-TR" altLang="tr-TR" smtClean="0"/>
              <a:t>  is a</a:t>
            </a:r>
            <a:endParaRPr lang="en-GB" altLang="tr-TR" smtClean="0"/>
          </a:p>
          <a:p>
            <a:pPr lvl="1">
              <a:lnSpc>
                <a:spcPct val="90000"/>
              </a:lnSpc>
              <a:buFontTx/>
              <a:buNone/>
            </a:pPr>
            <a:r>
              <a:rPr lang="tr-TR" altLang="tr-TR" i="1" smtClean="0"/>
              <a:t>t</a:t>
            </a:r>
            <a:r>
              <a:rPr lang="en-GB" altLang="tr-TR" i="1" smtClean="0"/>
              <a:t>emporary association between entities in different systems</a:t>
            </a:r>
          </a:p>
          <a:p>
            <a:pPr>
              <a:lnSpc>
                <a:spcPct val="90000"/>
              </a:lnSpc>
            </a:pPr>
            <a:r>
              <a:rPr lang="en-GB" altLang="tr-TR" smtClean="0"/>
              <a:t>TCP PDU </a:t>
            </a:r>
          </a:p>
          <a:p>
            <a:pPr lvl="1">
              <a:lnSpc>
                <a:spcPct val="90000"/>
              </a:lnSpc>
            </a:pPr>
            <a:r>
              <a:rPr lang="en-GB" altLang="tr-TR" smtClean="0"/>
              <a:t>Called “TCP segment”</a:t>
            </a:r>
          </a:p>
          <a:p>
            <a:pPr lvl="1">
              <a:lnSpc>
                <a:spcPct val="90000"/>
              </a:lnSpc>
            </a:pPr>
            <a:r>
              <a:rPr lang="en-GB" altLang="tr-TR" smtClean="0"/>
              <a:t>Includes source and destination port</a:t>
            </a:r>
          </a:p>
          <a:p>
            <a:pPr lvl="2">
              <a:lnSpc>
                <a:spcPct val="90000"/>
              </a:lnSpc>
            </a:pPr>
            <a:r>
              <a:rPr lang="en-GB" altLang="tr-TR" smtClean="0"/>
              <a:t>Identify respective users (applications)</a:t>
            </a:r>
          </a:p>
          <a:p>
            <a:pPr lvl="2">
              <a:lnSpc>
                <a:spcPct val="90000"/>
              </a:lnSpc>
            </a:pPr>
            <a:r>
              <a:rPr lang="en-GB" altLang="tr-TR" smtClean="0"/>
              <a:t>pair of ports (together with the IP addresses) uniquely identify a connection; such an identification is necessary in order TCP to track segments between entities</a:t>
            </a:r>
            <a:r>
              <a:rPr lang="tr-TR" altLang="tr-TR" smtClean="0"/>
              <a:t>.</a:t>
            </a:r>
            <a:endParaRPr lang="en-US" altLang="tr-TR" smtClean="0"/>
          </a:p>
        </p:txBody>
      </p:sp>
    </p:spTree>
    <p:extLst>
      <p:ext uri="{BB962C8B-B14F-4D97-AF65-F5344CB8AC3E}">
        <p14:creationId xmlns:p14="http://schemas.microsoft.com/office/powerpoint/2010/main" val="14960762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tr-TR" smtClean="0"/>
              <a:t>TCP Header</a:t>
            </a:r>
            <a:endParaRPr lang="tr-TR" altLang="tr-TR" smtClean="0"/>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BFA412E-6E56-4E7F-B942-DCD14352DC22}" type="slidenum">
              <a:rPr lang="en-GB" altLang="tr-TR" sz="1400" smtClean="0">
                <a:solidFill>
                  <a:schemeClr val="bg2"/>
                </a:solidFill>
                <a:latin typeface="Arial" charset="0"/>
              </a:rPr>
              <a:pPr/>
              <a:t>122</a:t>
            </a:fld>
            <a:endParaRPr lang="en-GB" altLang="tr-TR" sz="1400" smtClean="0">
              <a:solidFill>
                <a:schemeClr val="bg2"/>
              </a:solidFill>
              <a:latin typeface="Arial" charset="0"/>
            </a:endParaRPr>
          </a:p>
        </p:txBody>
      </p:sp>
      <p:pic>
        <p:nvPicPr>
          <p:cNvPr id="44036" name="Picture 3" descr="TCP-UDP Head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57253"/>
          <a:stretch>
            <a:fillRect/>
          </a:stretch>
        </p:blipFill>
        <p:spPr>
          <a:xfrm>
            <a:off x="781050" y="1751013"/>
            <a:ext cx="7002463" cy="3681412"/>
          </a:xfrm>
          <a:noFill/>
        </p:spPr>
      </p:pic>
    </p:spTree>
    <p:extLst>
      <p:ext uri="{BB962C8B-B14F-4D97-AF65-F5344CB8AC3E}">
        <p14:creationId xmlns:p14="http://schemas.microsoft.com/office/powerpoint/2010/main" val="192627205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B3AEA4-F883-444E-B9B3-61C4D48274E9}" type="slidenum">
              <a:rPr lang="en-GB" altLang="tr-TR" sz="1400" smtClean="0">
                <a:solidFill>
                  <a:schemeClr val="bg2"/>
                </a:solidFill>
                <a:latin typeface="Arial" charset="0"/>
              </a:rPr>
              <a:pPr/>
              <a:t>123</a:t>
            </a:fld>
            <a:endParaRPr lang="en-GB" altLang="tr-TR" sz="1400" smtClean="0">
              <a:solidFill>
                <a:schemeClr val="bg2"/>
              </a:solidFill>
              <a:latin typeface="Arial" charset="0"/>
            </a:endParaRPr>
          </a:p>
        </p:txBody>
      </p:sp>
      <p:sp>
        <p:nvSpPr>
          <p:cNvPr id="45059" name="Rectangle 2"/>
          <p:cNvSpPr>
            <a:spLocks noGrp="1" noChangeArrowheads="1"/>
          </p:cNvSpPr>
          <p:nvPr>
            <p:ph type="title"/>
          </p:nvPr>
        </p:nvSpPr>
        <p:spPr/>
        <p:txBody>
          <a:bodyPr/>
          <a:lstStyle/>
          <a:p>
            <a:r>
              <a:rPr lang="en-GB" altLang="tr-TR" smtClean="0"/>
              <a:t>UDP</a:t>
            </a:r>
            <a:endParaRPr lang="en-US" altLang="tr-TR" smtClean="0"/>
          </a:p>
        </p:txBody>
      </p:sp>
      <p:sp>
        <p:nvSpPr>
          <p:cNvPr id="45060" name="Rectangle 3"/>
          <p:cNvSpPr>
            <a:spLocks noGrp="1" noChangeArrowheads="1"/>
          </p:cNvSpPr>
          <p:nvPr>
            <p:ph type="body" idx="1"/>
          </p:nvPr>
        </p:nvSpPr>
        <p:spPr>
          <a:xfrm>
            <a:off x="457200" y="1371600"/>
            <a:ext cx="8140700" cy="3049588"/>
          </a:xfrm>
        </p:spPr>
        <p:txBody>
          <a:bodyPr>
            <a:normAutofit fontScale="85000" lnSpcReduction="20000"/>
          </a:bodyPr>
          <a:lstStyle/>
          <a:p>
            <a:r>
              <a:rPr lang="en-GB" altLang="tr-TR" smtClean="0"/>
              <a:t>User Datagram Protocol</a:t>
            </a:r>
          </a:p>
          <a:p>
            <a:r>
              <a:rPr lang="en-GB" altLang="tr-TR" smtClean="0"/>
              <a:t>Alternative to TCP</a:t>
            </a:r>
            <a:endParaRPr lang="tr-TR" altLang="tr-TR" smtClean="0"/>
          </a:p>
          <a:p>
            <a:pPr lvl="1"/>
            <a:r>
              <a:rPr lang="tr-TR" altLang="tr-TR" smtClean="0"/>
              <a:t> end-to-end protocol</a:t>
            </a:r>
            <a:endParaRPr lang="en-GB" altLang="tr-TR" smtClean="0"/>
          </a:p>
          <a:p>
            <a:r>
              <a:rPr lang="en-GB" altLang="tr-TR" smtClean="0"/>
              <a:t>Not guaranteed delivery</a:t>
            </a:r>
          </a:p>
          <a:p>
            <a:r>
              <a:rPr lang="en-GB" altLang="tr-TR" smtClean="0"/>
              <a:t>No preservation of sequence</a:t>
            </a:r>
          </a:p>
          <a:p>
            <a:r>
              <a:rPr lang="en-GB" altLang="tr-TR" smtClean="0"/>
              <a:t>No protection against duplication</a:t>
            </a:r>
          </a:p>
          <a:p>
            <a:r>
              <a:rPr lang="en-GB" altLang="tr-TR" smtClean="0"/>
              <a:t>Minimum overhead</a:t>
            </a:r>
          </a:p>
        </p:txBody>
      </p:sp>
      <p:pic>
        <p:nvPicPr>
          <p:cNvPr id="45061" name="Picture 3" descr="TCP-UDP Headers"/>
          <p:cNvPicPr>
            <a:picLocks noChangeAspect="1" noChangeArrowheads="1"/>
          </p:cNvPicPr>
          <p:nvPr/>
        </p:nvPicPr>
        <p:blipFill>
          <a:blip r:embed="rId2">
            <a:extLst>
              <a:ext uri="{28A0092B-C50C-407E-A947-70E740481C1C}">
                <a14:useLocalDpi xmlns:a14="http://schemas.microsoft.com/office/drawing/2010/main" val="0"/>
              </a:ext>
            </a:extLst>
          </a:blip>
          <a:srcRect t="55821" b="12149"/>
          <a:stretch>
            <a:fillRect/>
          </a:stretch>
        </p:blipFill>
        <p:spPr bwMode="auto">
          <a:xfrm>
            <a:off x="2928938" y="4789488"/>
            <a:ext cx="4795837"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7297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FF6C3D-3B61-47B5-A916-9ABF96D08BFF}" type="slidenum">
              <a:rPr lang="en-GB" altLang="tr-TR" sz="1400" smtClean="0">
                <a:solidFill>
                  <a:schemeClr val="bg2"/>
                </a:solidFill>
                <a:latin typeface="Arial" charset="0"/>
              </a:rPr>
              <a:pPr/>
              <a:t>124</a:t>
            </a:fld>
            <a:endParaRPr lang="en-GB" altLang="tr-TR" sz="1400" smtClean="0">
              <a:solidFill>
                <a:schemeClr val="bg2"/>
              </a:solidFill>
              <a:latin typeface="Arial" charset="0"/>
            </a:endParaRPr>
          </a:p>
        </p:txBody>
      </p:sp>
      <p:sp>
        <p:nvSpPr>
          <p:cNvPr id="46083" name="Rectangle 2"/>
          <p:cNvSpPr>
            <a:spLocks noGrp="1" noChangeArrowheads="1"/>
          </p:cNvSpPr>
          <p:nvPr>
            <p:ph type="title"/>
          </p:nvPr>
        </p:nvSpPr>
        <p:spPr/>
        <p:txBody>
          <a:bodyPr/>
          <a:lstStyle/>
          <a:p>
            <a:r>
              <a:rPr lang="en-US" altLang="tr-TR" smtClean="0"/>
              <a:t>PDUs in TCP/IP</a:t>
            </a:r>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b="16222"/>
          <a:stretch>
            <a:fillRect/>
          </a:stretch>
        </p:blipFill>
        <p:spPr bwMode="auto">
          <a:xfrm>
            <a:off x="685800" y="1581150"/>
            <a:ext cx="76771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381000" y="2743200"/>
            <a:ext cx="1905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AU" altLang="tr-TR" sz="1400">
                <a:latin typeface="Arial" charset="0"/>
              </a:rPr>
              <a:t>Dest. Port</a:t>
            </a:r>
          </a:p>
          <a:p>
            <a:pPr algn="r"/>
            <a:r>
              <a:rPr lang="en-AU" altLang="tr-TR" sz="1400">
                <a:latin typeface="Arial" charset="0"/>
              </a:rPr>
              <a:t>Sequence number</a:t>
            </a:r>
          </a:p>
          <a:p>
            <a:pPr algn="r"/>
            <a:r>
              <a:rPr lang="en-AU" altLang="tr-TR" sz="1400">
                <a:latin typeface="Arial" charset="0"/>
              </a:rPr>
              <a:t>Checksum</a:t>
            </a:r>
            <a:endParaRPr lang="tr-TR" altLang="tr-TR" sz="1400">
              <a:latin typeface="Arial" charset="0"/>
            </a:endParaRPr>
          </a:p>
          <a:p>
            <a:pPr algn="r"/>
            <a:r>
              <a:rPr lang="tr-TR" altLang="tr-TR" sz="1400">
                <a:latin typeface="Arial" charset="0"/>
              </a:rPr>
              <a:t>….</a:t>
            </a:r>
            <a:endParaRPr lang="en-AU" altLang="tr-TR" sz="1600">
              <a:latin typeface="Arial" charset="0"/>
            </a:endParaRPr>
          </a:p>
        </p:txBody>
      </p:sp>
      <p:sp>
        <p:nvSpPr>
          <p:cNvPr id="46086" name="Text Box 7"/>
          <p:cNvSpPr txBox="1">
            <a:spLocks noChangeArrowheads="1"/>
          </p:cNvSpPr>
          <p:nvPr/>
        </p:nvSpPr>
        <p:spPr bwMode="auto">
          <a:xfrm>
            <a:off x="152400" y="4114800"/>
            <a:ext cx="1295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AU" altLang="tr-TR" sz="1200">
                <a:latin typeface="Arial" charset="0"/>
              </a:rPr>
              <a:t>Dest. Address</a:t>
            </a:r>
          </a:p>
          <a:p>
            <a:pPr algn="r"/>
            <a:r>
              <a:rPr lang="en-AU" altLang="tr-TR" sz="1200">
                <a:latin typeface="Arial" charset="0"/>
              </a:rPr>
              <a:t>Source address</a:t>
            </a:r>
            <a:endParaRPr lang="tr-TR" altLang="tr-TR" sz="1200">
              <a:latin typeface="Arial" charset="0"/>
            </a:endParaRPr>
          </a:p>
          <a:p>
            <a:pPr algn="r"/>
            <a:r>
              <a:rPr lang="tr-TR" altLang="tr-TR" sz="1200">
                <a:latin typeface="Arial" charset="0"/>
              </a:rPr>
              <a:t>….</a:t>
            </a:r>
            <a:endParaRPr lang="en-AU" altLang="tr-TR" sz="1600">
              <a:latin typeface="Arial" charset="0"/>
            </a:endParaRPr>
          </a:p>
        </p:txBody>
      </p:sp>
      <p:sp>
        <p:nvSpPr>
          <p:cNvPr id="46087" name="Text Box 8"/>
          <p:cNvSpPr txBox="1">
            <a:spLocks noChangeArrowheads="1"/>
          </p:cNvSpPr>
          <p:nvPr/>
        </p:nvSpPr>
        <p:spPr bwMode="auto">
          <a:xfrm>
            <a:off x="457200" y="59436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AU" altLang="tr-TR" sz="1200">
                <a:latin typeface="Arial" charset="0"/>
              </a:rPr>
              <a:t>Dest. Network Address</a:t>
            </a:r>
          </a:p>
          <a:p>
            <a:pPr algn="r"/>
            <a:r>
              <a:rPr lang="en-AU" altLang="tr-TR" sz="1200">
                <a:latin typeface="Arial" charset="0"/>
              </a:rPr>
              <a:t>Priority info</a:t>
            </a:r>
          </a:p>
        </p:txBody>
      </p:sp>
    </p:spTree>
    <p:extLst>
      <p:ext uri="{BB962C8B-B14F-4D97-AF65-F5344CB8AC3E}">
        <p14:creationId xmlns:p14="http://schemas.microsoft.com/office/powerpoint/2010/main" val="21924241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8F65F4-1F94-48AC-BA05-CF6FF3B2979A}" type="slidenum">
              <a:rPr lang="en-GB" altLang="tr-TR" sz="1400" smtClean="0">
                <a:solidFill>
                  <a:schemeClr val="bg2"/>
                </a:solidFill>
                <a:latin typeface="Arial" charset="0"/>
              </a:rPr>
              <a:pPr/>
              <a:t>125</a:t>
            </a:fld>
            <a:endParaRPr lang="en-GB" altLang="tr-TR" sz="1400" smtClean="0">
              <a:solidFill>
                <a:schemeClr val="bg2"/>
              </a:solidFill>
              <a:latin typeface="Arial" charset="0"/>
            </a:endParaRPr>
          </a:p>
        </p:txBody>
      </p:sp>
      <p:sp>
        <p:nvSpPr>
          <p:cNvPr id="47107" name="Rectangle 2"/>
          <p:cNvSpPr>
            <a:spLocks noGrp="1" noChangeArrowheads="1"/>
          </p:cNvSpPr>
          <p:nvPr>
            <p:ph type="title"/>
          </p:nvPr>
        </p:nvSpPr>
        <p:spPr/>
        <p:txBody>
          <a:bodyPr/>
          <a:lstStyle/>
          <a:p>
            <a:r>
              <a:rPr lang="en-AU" altLang="tr-TR" smtClean="0"/>
              <a:t>Operation of TCP and IP</a:t>
            </a:r>
            <a:endParaRPr lang="en-US" altLang="tr-TR" smtClean="0"/>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b="7607"/>
          <a:stretch>
            <a:fillRect/>
          </a:stretch>
        </p:blipFill>
        <p:spPr bwMode="auto">
          <a:xfrm>
            <a:off x="914400" y="1370013"/>
            <a:ext cx="7467600"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6"/>
          <p:cNvSpPr>
            <a:spLocks noChangeArrowheads="1"/>
          </p:cNvSpPr>
          <p:nvPr/>
        </p:nvSpPr>
        <p:spPr bwMode="auto">
          <a:xfrm>
            <a:off x="5157788" y="4443413"/>
            <a:ext cx="1471612" cy="471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tr-TR" altLang="tr-TR"/>
          </a:p>
        </p:txBody>
      </p:sp>
      <p:sp>
        <p:nvSpPr>
          <p:cNvPr id="47110" name="Freeform 8"/>
          <p:cNvSpPr>
            <a:spLocks/>
          </p:cNvSpPr>
          <p:nvPr/>
        </p:nvSpPr>
        <p:spPr bwMode="auto">
          <a:xfrm>
            <a:off x="5386388" y="4643438"/>
            <a:ext cx="1357312" cy="1443037"/>
          </a:xfrm>
          <a:custGeom>
            <a:avLst/>
            <a:gdLst>
              <a:gd name="T0" fmla="*/ 2147483647 w 873"/>
              <a:gd name="T1" fmla="*/ 2147483647 h 909"/>
              <a:gd name="T2" fmla="*/ 2147483647 w 873"/>
              <a:gd name="T3" fmla="*/ 2147483647 h 909"/>
              <a:gd name="T4" fmla="*/ 2147483647 w 873"/>
              <a:gd name="T5" fmla="*/ 2147483647 h 909"/>
              <a:gd name="T6" fmla="*/ 2147483647 w 873"/>
              <a:gd name="T7" fmla="*/ 0 h 909"/>
              <a:gd name="T8" fmla="*/ 0 w 873"/>
              <a:gd name="T9" fmla="*/ 2147483647 h 909"/>
              <a:gd name="T10" fmla="*/ 0 60000 65536"/>
              <a:gd name="T11" fmla="*/ 0 60000 65536"/>
              <a:gd name="T12" fmla="*/ 0 60000 65536"/>
              <a:gd name="T13" fmla="*/ 0 60000 65536"/>
              <a:gd name="T14" fmla="*/ 0 60000 65536"/>
              <a:gd name="T15" fmla="*/ 0 w 873"/>
              <a:gd name="T16" fmla="*/ 0 h 909"/>
              <a:gd name="T17" fmla="*/ 873 w 873"/>
              <a:gd name="T18" fmla="*/ 909 h 909"/>
            </a:gdLst>
            <a:ahLst/>
            <a:cxnLst>
              <a:cxn ang="T10">
                <a:pos x="T0" y="T1"/>
              </a:cxn>
              <a:cxn ang="T11">
                <a:pos x="T2" y="T3"/>
              </a:cxn>
              <a:cxn ang="T12">
                <a:pos x="T4" y="T5"/>
              </a:cxn>
              <a:cxn ang="T13">
                <a:pos x="T6" y="T7"/>
              </a:cxn>
              <a:cxn ang="T14">
                <a:pos x="T8" y="T9"/>
              </a:cxn>
            </a:cxnLst>
            <a:rect l="T15" t="T16" r="T17" b="T18"/>
            <a:pathLst>
              <a:path w="873" h="909">
                <a:moveTo>
                  <a:pt x="18" y="288"/>
                </a:moveTo>
                <a:lnTo>
                  <a:pt x="18" y="909"/>
                </a:lnTo>
                <a:lnTo>
                  <a:pt x="873" y="207"/>
                </a:lnTo>
                <a:lnTo>
                  <a:pt x="873" y="0"/>
                </a:lnTo>
                <a:lnTo>
                  <a:pt x="0" y="57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endParaRPr lang="en-US"/>
          </a:p>
        </p:txBody>
      </p:sp>
      <p:sp>
        <p:nvSpPr>
          <p:cNvPr id="47111" name="Rectangle 9"/>
          <p:cNvSpPr>
            <a:spLocks noChangeArrowheads="1"/>
          </p:cNvSpPr>
          <p:nvPr/>
        </p:nvSpPr>
        <p:spPr bwMode="auto">
          <a:xfrm>
            <a:off x="6786563" y="4643438"/>
            <a:ext cx="185737" cy="157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tr-TR" altLang="tr-TR"/>
          </a:p>
        </p:txBody>
      </p:sp>
      <p:sp>
        <p:nvSpPr>
          <p:cNvPr id="47112" name="Rectangle 10"/>
          <p:cNvSpPr>
            <a:spLocks noChangeArrowheads="1"/>
          </p:cNvSpPr>
          <p:nvPr/>
        </p:nvSpPr>
        <p:spPr bwMode="auto">
          <a:xfrm>
            <a:off x="4743450" y="2071688"/>
            <a:ext cx="1900238"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tr-TR" altLang="tr-TR"/>
          </a:p>
        </p:txBody>
      </p:sp>
      <p:sp>
        <p:nvSpPr>
          <p:cNvPr id="47113" name="Rectangle 11"/>
          <p:cNvSpPr>
            <a:spLocks noChangeArrowheads="1"/>
          </p:cNvSpPr>
          <p:nvPr/>
        </p:nvSpPr>
        <p:spPr bwMode="auto">
          <a:xfrm>
            <a:off x="5786438" y="1885950"/>
            <a:ext cx="171450" cy="200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tr-TR" altLang="tr-TR"/>
          </a:p>
        </p:txBody>
      </p:sp>
      <p:sp>
        <p:nvSpPr>
          <p:cNvPr id="47114" name="Line 12"/>
          <p:cNvSpPr>
            <a:spLocks noChangeShapeType="1"/>
          </p:cNvSpPr>
          <p:nvPr/>
        </p:nvSpPr>
        <p:spPr bwMode="auto">
          <a:xfrm flipH="1" flipV="1">
            <a:off x="5686425" y="2085975"/>
            <a:ext cx="500063" cy="2714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47115" name="Line 13"/>
          <p:cNvSpPr>
            <a:spLocks noChangeShapeType="1"/>
          </p:cNvSpPr>
          <p:nvPr/>
        </p:nvSpPr>
        <p:spPr bwMode="auto">
          <a:xfrm>
            <a:off x="3771900" y="3629025"/>
            <a:ext cx="2914650" cy="7143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47116" name="Freeform 14"/>
          <p:cNvSpPr>
            <a:spLocks/>
          </p:cNvSpPr>
          <p:nvPr/>
        </p:nvSpPr>
        <p:spPr bwMode="auto">
          <a:xfrm>
            <a:off x="4329113" y="4729163"/>
            <a:ext cx="2800350" cy="557212"/>
          </a:xfrm>
          <a:custGeom>
            <a:avLst/>
            <a:gdLst>
              <a:gd name="T0" fmla="*/ 0 w 1107"/>
              <a:gd name="T1" fmla="*/ 0 h 54"/>
              <a:gd name="T2" fmla="*/ 2147483647 w 1107"/>
              <a:gd name="T3" fmla="*/ 2147483647 h 54"/>
              <a:gd name="T4" fmla="*/ 0 60000 65536"/>
              <a:gd name="T5" fmla="*/ 0 60000 65536"/>
              <a:gd name="T6" fmla="*/ 0 w 1107"/>
              <a:gd name="T7" fmla="*/ 0 h 54"/>
              <a:gd name="T8" fmla="*/ 1107 w 1107"/>
              <a:gd name="T9" fmla="*/ 54 h 54"/>
            </a:gdLst>
            <a:ahLst/>
            <a:cxnLst>
              <a:cxn ang="T4">
                <a:pos x="T0" y="T1"/>
              </a:cxn>
              <a:cxn ang="T5">
                <a:pos x="T2" y="T3"/>
              </a:cxn>
            </a:cxnLst>
            <a:rect l="T6" t="T7" r="T8" b="T9"/>
            <a:pathLst>
              <a:path w="1107" h="54">
                <a:moveTo>
                  <a:pt x="0" y="0"/>
                </a:moveTo>
                <a:cubicBezTo>
                  <a:pt x="465" y="15"/>
                  <a:pt x="930" y="31"/>
                  <a:pt x="1107" y="54"/>
                </a:cubicBez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n-US"/>
          </a:p>
        </p:txBody>
      </p:sp>
      <p:sp>
        <p:nvSpPr>
          <p:cNvPr id="47117" name="Line 15"/>
          <p:cNvSpPr>
            <a:spLocks noChangeShapeType="1"/>
          </p:cNvSpPr>
          <p:nvPr/>
        </p:nvSpPr>
        <p:spPr bwMode="auto">
          <a:xfrm flipH="1">
            <a:off x="2371725" y="2043113"/>
            <a:ext cx="3014663"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Tree>
    <p:extLst>
      <p:ext uri="{BB962C8B-B14F-4D97-AF65-F5344CB8AC3E}">
        <p14:creationId xmlns:p14="http://schemas.microsoft.com/office/powerpoint/2010/main" val="24832453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D8B975-7F89-46E8-B24F-7F4AE6571E05}" type="slidenum">
              <a:rPr lang="en-GB" altLang="tr-TR" sz="1400" smtClean="0">
                <a:solidFill>
                  <a:schemeClr val="bg2"/>
                </a:solidFill>
                <a:latin typeface="Arial" charset="0"/>
              </a:rPr>
              <a:pPr/>
              <a:t>126</a:t>
            </a:fld>
            <a:endParaRPr lang="en-GB" altLang="tr-TR" sz="1400" smtClean="0">
              <a:solidFill>
                <a:schemeClr val="bg2"/>
              </a:solidFill>
              <a:latin typeface="Arial" charset="0"/>
            </a:endParaRPr>
          </a:p>
        </p:txBody>
      </p:sp>
      <p:sp>
        <p:nvSpPr>
          <p:cNvPr id="48131" name="Rectangle 2"/>
          <p:cNvSpPr>
            <a:spLocks noGrp="1" noChangeArrowheads="1"/>
          </p:cNvSpPr>
          <p:nvPr>
            <p:ph type="title"/>
          </p:nvPr>
        </p:nvSpPr>
        <p:spPr/>
        <p:txBody>
          <a:bodyPr/>
          <a:lstStyle/>
          <a:p>
            <a:r>
              <a:rPr lang="en-US" altLang="tr-TR" smtClean="0"/>
              <a:t>Some Protocols in TCP/IP Suite</a:t>
            </a: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4775"/>
            <a:ext cx="89154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3893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TCP/IP</a:t>
            </a:r>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en-US" sz="2800" smtClean="0"/>
              <a:t>Transmission control Protocol/Internet Protocol</a:t>
            </a:r>
          </a:p>
          <a:p>
            <a:pPr eaLnBrk="1" hangingPunct="1">
              <a:lnSpc>
                <a:spcPct val="90000"/>
              </a:lnSpc>
            </a:pPr>
            <a:r>
              <a:rPr lang="en-US" altLang="en-US" sz="2800" smtClean="0"/>
              <a:t>Developed by DARPA</a:t>
            </a:r>
          </a:p>
          <a:p>
            <a:pPr eaLnBrk="1" hangingPunct="1">
              <a:lnSpc>
                <a:spcPct val="90000"/>
              </a:lnSpc>
            </a:pPr>
            <a:r>
              <a:rPr lang="en-US" altLang="en-US" sz="2800" smtClean="0"/>
              <a:t>No official protocol standard</a:t>
            </a:r>
          </a:p>
          <a:p>
            <a:pPr eaLnBrk="1" hangingPunct="1">
              <a:lnSpc>
                <a:spcPct val="90000"/>
              </a:lnSpc>
            </a:pPr>
            <a:r>
              <a:rPr lang="en-US" altLang="en-US" sz="2800" smtClean="0"/>
              <a:t>Can identify five layers</a:t>
            </a:r>
          </a:p>
          <a:p>
            <a:pPr lvl="1" eaLnBrk="1" hangingPunct="1">
              <a:lnSpc>
                <a:spcPct val="90000"/>
              </a:lnSpc>
            </a:pPr>
            <a:r>
              <a:rPr lang="en-US" altLang="en-US" sz="2400" smtClean="0"/>
              <a:t>Application</a:t>
            </a:r>
          </a:p>
          <a:p>
            <a:pPr lvl="1" eaLnBrk="1" hangingPunct="1">
              <a:lnSpc>
                <a:spcPct val="90000"/>
              </a:lnSpc>
            </a:pPr>
            <a:r>
              <a:rPr lang="en-US" altLang="en-US" sz="2400" smtClean="0"/>
              <a:t>Host-to-Host (transport)</a:t>
            </a:r>
          </a:p>
          <a:p>
            <a:pPr lvl="1" eaLnBrk="1" hangingPunct="1">
              <a:lnSpc>
                <a:spcPct val="90000"/>
              </a:lnSpc>
            </a:pPr>
            <a:r>
              <a:rPr lang="en-US" altLang="en-US" sz="2400" smtClean="0"/>
              <a:t>Internet</a:t>
            </a:r>
          </a:p>
          <a:p>
            <a:pPr lvl="1" eaLnBrk="1" hangingPunct="1">
              <a:lnSpc>
                <a:spcPct val="90000"/>
              </a:lnSpc>
            </a:pPr>
            <a:r>
              <a:rPr lang="en-US" altLang="en-US" sz="2400" smtClean="0"/>
              <a:t>Network Access</a:t>
            </a:r>
          </a:p>
          <a:p>
            <a:pPr lvl="1" eaLnBrk="1" hangingPunct="1">
              <a:lnSpc>
                <a:spcPct val="90000"/>
              </a:lnSpc>
            </a:pPr>
            <a:r>
              <a:rPr lang="en-US" altLang="en-US" sz="2400" smtClean="0"/>
              <a:t>Physical</a:t>
            </a:r>
          </a:p>
        </p:txBody>
      </p:sp>
    </p:spTree>
    <p:extLst>
      <p:ext uri="{BB962C8B-B14F-4D97-AF65-F5344CB8AC3E}">
        <p14:creationId xmlns:p14="http://schemas.microsoft.com/office/powerpoint/2010/main" val="267719127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D:\teaching\fall99\gif\ith01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74888"/>
            <a:ext cx="5257800"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ChangeArrowheads="1"/>
          </p:cNvSpPr>
          <p:nvPr/>
        </p:nvSpPr>
        <p:spPr bwMode="auto">
          <a:xfrm>
            <a:off x="609600" y="2286000"/>
            <a:ext cx="2057400" cy="3810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Rectangle 4"/>
          <p:cNvSpPr>
            <a:spLocks noChangeArrowheads="1"/>
          </p:cNvSpPr>
          <p:nvPr/>
        </p:nvSpPr>
        <p:spPr bwMode="auto">
          <a:xfrm>
            <a:off x="6248400" y="2286000"/>
            <a:ext cx="2057400" cy="3810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Grp="1" noChangeArrowheads="1"/>
          </p:cNvSpPr>
          <p:nvPr>
            <p:ph type="title"/>
          </p:nvPr>
        </p:nvSpPr>
        <p:spPr/>
        <p:txBody>
          <a:bodyPr/>
          <a:lstStyle/>
          <a:p>
            <a:pPr eaLnBrk="1" hangingPunct="1"/>
            <a:r>
              <a:rPr lang="en-US" smtClean="0"/>
              <a:t>An OSI View of TCP/IP</a:t>
            </a:r>
          </a:p>
        </p:txBody>
      </p:sp>
      <p:sp>
        <p:nvSpPr>
          <p:cNvPr id="29702" name="Line 6"/>
          <p:cNvSpPr>
            <a:spLocks noChangeShapeType="1"/>
          </p:cNvSpPr>
          <p:nvPr/>
        </p:nvSpPr>
        <p:spPr bwMode="auto">
          <a:xfrm>
            <a:off x="6324600" y="22748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p:cNvSpPr>
            <a:spLocks noChangeShapeType="1"/>
          </p:cNvSpPr>
          <p:nvPr/>
        </p:nvSpPr>
        <p:spPr bwMode="auto">
          <a:xfrm>
            <a:off x="6248400" y="3886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Text Box 8"/>
          <p:cNvSpPr txBox="1">
            <a:spLocks noChangeArrowheads="1"/>
          </p:cNvSpPr>
          <p:nvPr/>
        </p:nvSpPr>
        <p:spPr bwMode="auto">
          <a:xfrm>
            <a:off x="6384925" y="2670175"/>
            <a:ext cx="1381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Application</a:t>
            </a:r>
          </a:p>
          <a:p>
            <a:r>
              <a:rPr lang="en-US" sz="2000"/>
              <a:t>layer</a:t>
            </a:r>
          </a:p>
        </p:txBody>
      </p:sp>
      <p:sp>
        <p:nvSpPr>
          <p:cNvPr id="29705" name="Text Box 9"/>
          <p:cNvSpPr txBox="1">
            <a:spLocks noChangeArrowheads="1"/>
          </p:cNvSpPr>
          <p:nvPr/>
        </p:nvSpPr>
        <p:spPr bwMode="auto">
          <a:xfrm>
            <a:off x="6477000" y="4027488"/>
            <a:ext cx="107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Network</a:t>
            </a:r>
          </a:p>
          <a:p>
            <a:r>
              <a:rPr lang="en-US" sz="2000"/>
              <a:t>layer</a:t>
            </a:r>
          </a:p>
        </p:txBody>
      </p:sp>
      <p:sp>
        <p:nvSpPr>
          <p:cNvPr id="29706" name="Text Box 10"/>
          <p:cNvSpPr txBox="1">
            <a:spLocks noChangeArrowheads="1"/>
          </p:cNvSpPr>
          <p:nvPr/>
        </p:nvSpPr>
        <p:spPr bwMode="auto">
          <a:xfrm>
            <a:off x="6400800" y="5018088"/>
            <a:ext cx="1776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Data Link layer</a:t>
            </a:r>
          </a:p>
        </p:txBody>
      </p:sp>
      <p:sp>
        <p:nvSpPr>
          <p:cNvPr id="29707" name="Text Box 11"/>
          <p:cNvSpPr txBox="1">
            <a:spLocks noChangeArrowheads="1"/>
          </p:cNvSpPr>
          <p:nvPr/>
        </p:nvSpPr>
        <p:spPr bwMode="auto">
          <a:xfrm>
            <a:off x="6400800" y="5535613"/>
            <a:ext cx="1612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Physical layer</a:t>
            </a:r>
          </a:p>
        </p:txBody>
      </p:sp>
      <p:sp>
        <p:nvSpPr>
          <p:cNvPr id="29708" name="Text Box 12"/>
          <p:cNvSpPr txBox="1">
            <a:spLocks noChangeArrowheads="1"/>
          </p:cNvSpPr>
          <p:nvPr/>
        </p:nvSpPr>
        <p:spPr bwMode="auto">
          <a:xfrm>
            <a:off x="3641725" y="1565275"/>
            <a:ext cx="154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OSI Model</a:t>
            </a:r>
          </a:p>
        </p:txBody>
      </p:sp>
      <p:sp>
        <p:nvSpPr>
          <p:cNvPr id="29709" name="Text Box 13"/>
          <p:cNvSpPr txBox="1">
            <a:spLocks noChangeArrowheads="1"/>
          </p:cNvSpPr>
          <p:nvPr/>
        </p:nvSpPr>
        <p:spPr bwMode="auto">
          <a:xfrm>
            <a:off x="6232525" y="1524000"/>
            <a:ext cx="176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F-D’s Model</a:t>
            </a:r>
          </a:p>
        </p:txBody>
      </p:sp>
      <p:sp>
        <p:nvSpPr>
          <p:cNvPr id="29710" name="Line 14"/>
          <p:cNvSpPr>
            <a:spLocks noChangeShapeType="1"/>
          </p:cNvSpPr>
          <p:nvPr/>
        </p:nvSpPr>
        <p:spPr bwMode="auto">
          <a:xfrm>
            <a:off x="1066800" y="2286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Text Box 15"/>
          <p:cNvSpPr txBox="1">
            <a:spLocks noChangeArrowheads="1"/>
          </p:cNvSpPr>
          <p:nvPr/>
        </p:nvSpPr>
        <p:spPr bwMode="auto">
          <a:xfrm>
            <a:off x="609600" y="2438400"/>
            <a:ext cx="20907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t>Application</a:t>
            </a:r>
          </a:p>
          <a:p>
            <a:pPr algn="ctr"/>
            <a:r>
              <a:rPr lang="en-US" sz="2000"/>
              <a:t>(http, telnet, snmp,</a:t>
            </a:r>
          </a:p>
          <a:p>
            <a:pPr algn="ctr"/>
            <a:r>
              <a:rPr lang="en-US" sz="2000"/>
              <a:t>smtp, nfs, ftp)</a:t>
            </a:r>
          </a:p>
        </p:txBody>
      </p:sp>
      <p:sp>
        <p:nvSpPr>
          <p:cNvPr id="29712" name="Text Box 16"/>
          <p:cNvSpPr txBox="1">
            <a:spLocks noChangeArrowheads="1"/>
          </p:cNvSpPr>
          <p:nvPr/>
        </p:nvSpPr>
        <p:spPr bwMode="auto">
          <a:xfrm>
            <a:off x="838200" y="3657600"/>
            <a:ext cx="1455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t>Transport</a:t>
            </a:r>
          </a:p>
          <a:p>
            <a:pPr algn="ctr"/>
            <a:r>
              <a:rPr lang="en-US" sz="2000"/>
              <a:t>(TCP, UDP)</a:t>
            </a:r>
          </a:p>
        </p:txBody>
      </p:sp>
      <p:sp>
        <p:nvSpPr>
          <p:cNvPr id="29713" name="Text Box 17"/>
          <p:cNvSpPr txBox="1">
            <a:spLocks noChangeArrowheads="1"/>
          </p:cNvSpPr>
          <p:nvPr/>
        </p:nvSpPr>
        <p:spPr bwMode="auto">
          <a:xfrm>
            <a:off x="762000" y="5029200"/>
            <a:ext cx="18557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Network Access</a:t>
            </a:r>
          </a:p>
        </p:txBody>
      </p:sp>
      <p:sp>
        <p:nvSpPr>
          <p:cNvPr id="29714" name="Text Box 18"/>
          <p:cNvSpPr txBox="1">
            <a:spLocks noChangeArrowheads="1"/>
          </p:cNvSpPr>
          <p:nvPr/>
        </p:nvSpPr>
        <p:spPr bwMode="auto">
          <a:xfrm>
            <a:off x="762000" y="5546725"/>
            <a:ext cx="1612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Physical layer</a:t>
            </a:r>
          </a:p>
        </p:txBody>
      </p:sp>
      <p:sp>
        <p:nvSpPr>
          <p:cNvPr id="29715" name="Text Box 19"/>
          <p:cNvSpPr txBox="1">
            <a:spLocks noChangeArrowheads="1"/>
          </p:cNvSpPr>
          <p:nvPr/>
        </p:nvSpPr>
        <p:spPr bwMode="auto">
          <a:xfrm>
            <a:off x="762000" y="1535113"/>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Internet Model</a:t>
            </a:r>
          </a:p>
        </p:txBody>
      </p:sp>
      <p:sp>
        <p:nvSpPr>
          <p:cNvPr id="29716" name="Text Box 20"/>
          <p:cNvSpPr txBox="1">
            <a:spLocks noChangeArrowheads="1"/>
          </p:cNvSpPr>
          <p:nvPr/>
        </p:nvSpPr>
        <p:spPr bwMode="auto">
          <a:xfrm>
            <a:off x="635000" y="4419600"/>
            <a:ext cx="2032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t>Internet (IPv4/IPv6)</a:t>
            </a:r>
          </a:p>
        </p:txBody>
      </p:sp>
      <p:sp>
        <p:nvSpPr>
          <p:cNvPr id="29717" name="Line 21"/>
          <p:cNvSpPr>
            <a:spLocks noChangeShapeType="1"/>
          </p:cNvSpPr>
          <p:nvPr/>
        </p:nvSpPr>
        <p:spPr bwMode="auto">
          <a:xfrm>
            <a:off x="6248400" y="4876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p:cNvSpPr>
            <a:spLocks noChangeShapeType="1"/>
          </p:cNvSpPr>
          <p:nvPr/>
        </p:nvSpPr>
        <p:spPr bwMode="auto">
          <a:xfrm>
            <a:off x="6248400" y="54864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p:cNvSpPr>
            <a:spLocks noChangeShapeType="1"/>
          </p:cNvSpPr>
          <p:nvPr/>
        </p:nvSpPr>
        <p:spPr bwMode="auto">
          <a:xfrm>
            <a:off x="609600" y="4800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p:cNvSpPr>
            <a:spLocks noChangeShapeType="1"/>
          </p:cNvSpPr>
          <p:nvPr/>
        </p:nvSpPr>
        <p:spPr bwMode="auto">
          <a:xfrm>
            <a:off x="609600" y="5502275"/>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p:cNvSpPr>
            <a:spLocks noChangeShapeType="1"/>
          </p:cNvSpPr>
          <p:nvPr/>
        </p:nvSpPr>
        <p:spPr bwMode="auto">
          <a:xfrm>
            <a:off x="609600" y="4419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p:cNvSpPr>
            <a:spLocks noChangeShapeType="1"/>
          </p:cNvSpPr>
          <p:nvPr/>
        </p:nvSpPr>
        <p:spPr bwMode="auto">
          <a:xfrm>
            <a:off x="609600" y="3657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Text Box 27"/>
          <p:cNvSpPr txBox="1">
            <a:spLocks noChangeArrowheads="1"/>
          </p:cNvSpPr>
          <p:nvPr/>
        </p:nvSpPr>
        <p:spPr bwMode="auto">
          <a:xfrm>
            <a:off x="5029200" y="5091113"/>
            <a:ext cx="871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(HDLC)</a:t>
            </a:r>
          </a:p>
        </p:txBody>
      </p:sp>
    </p:spTree>
    <p:extLst>
      <p:ext uri="{BB962C8B-B14F-4D97-AF65-F5344CB8AC3E}">
        <p14:creationId xmlns:p14="http://schemas.microsoft.com/office/powerpoint/2010/main" val="32580127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09600" y="914400"/>
            <a:ext cx="3505200" cy="533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Line 3"/>
          <p:cNvSpPr>
            <a:spLocks noChangeShapeType="1"/>
          </p:cNvSpPr>
          <p:nvPr/>
        </p:nvSpPr>
        <p:spPr bwMode="auto">
          <a:xfrm>
            <a:off x="1676400" y="914400"/>
            <a:ext cx="0" cy="533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Line 4"/>
          <p:cNvSpPr>
            <a:spLocks noChangeShapeType="1"/>
          </p:cNvSpPr>
          <p:nvPr/>
        </p:nvSpPr>
        <p:spPr bwMode="auto">
          <a:xfrm>
            <a:off x="609600" y="19050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Line 5"/>
          <p:cNvSpPr>
            <a:spLocks noChangeShapeType="1"/>
          </p:cNvSpPr>
          <p:nvPr/>
        </p:nvSpPr>
        <p:spPr bwMode="auto">
          <a:xfrm>
            <a:off x="609600" y="30480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Line 6"/>
          <p:cNvSpPr>
            <a:spLocks noChangeShapeType="1"/>
          </p:cNvSpPr>
          <p:nvPr/>
        </p:nvSpPr>
        <p:spPr bwMode="auto">
          <a:xfrm>
            <a:off x="609600" y="40386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Line 7"/>
          <p:cNvSpPr>
            <a:spLocks noChangeShapeType="1"/>
          </p:cNvSpPr>
          <p:nvPr/>
        </p:nvSpPr>
        <p:spPr bwMode="auto">
          <a:xfrm>
            <a:off x="609600" y="51816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585788" y="1066800"/>
            <a:ext cx="10715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Application</a:t>
            </a:r>
          </a:p>
          <a:p>
            <a:pPr algn="ctr"/>
            <a:r>
              <a:rPr lang="en-US" sz="1400" b="1"/>
              <a:t>Layer</a:t>
            </a:r>
          </a:p>
        </p:txBody>
      </p:sp>
      <p:sp>
        <p:nvSpPr>
          <p:cNvPr id="30729" name="Text Box 9"/>
          <p:cNvSpPr txBox="1">
            <a:spLocks noChangeArrowheads="1"/>
          </p:cNvSpPr>
          <p:nvPr/>
        </p:nvSpPr>
        <p:spPr bwMode="auto">
          <a:xfrm>
            <a:off x="639763" y="2209800"/>
            <a:ext cx="965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Transport</a:t>
            </a:r>
          </a:p>
          <a:p>
            <a:pPr algn="ctr"/>
            <a:r>
              <a:rPr lang="en-US" sz="1400" b="1"/>
              <a:t>Layer</a:t>
            </a:r>
          </a:p>
        </p:txBody>
      </p:sp>
      <p:sp>
        <p:nvSpPr>
          <p:cNvPr id="30730" name="Text Box 10"/>
          <p:cNvSpPr txBox="1">
            <a:spLocks noChangeArrowheads="1"/>
          </p:cNvSpPr>
          <p:nvPr/>
        </p:nvSpPr>
        <p:spPr bwMode="auto">
          <a:xfrm>
            <a:off x="700088" y="3276600"/>
            <a:ext cx="8461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Network</a:t>
            </a:r>
          </a:p>
          <a:p>
            <a:pPr algn="ctr"/>
            <a:r>
              <a:rPr lang="en-US" sz="1400" b="1"/>
              <a:t>Layer</a:t>
            </a:r>
          </a:p>
        </p:txBody>
      </p:sp>
      <p:sp>
        <p:nvSpPr>
          <p:cNvPr id="30731" name="Text Box 11"/>
          <p:cNvSpPr txBox="1">
            <a:spLocks noChangeArrowheads="1"/>
          </p:cNvSpPr>
          <p:nvPr/>
        </p:nvSpPr>
        <p:spPr bwMode="auto">
          <a:xfrm>
            <a:off x="642938" y="4343400"/>
            <a:ext cx="9588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Data Link</a:t>
            </a:r>
          </a:p>
          <a:p>
            <a:pPr algn="ctr"/>
            <a:r>
              <a:rPr lang="en-US" sz="1400" b="1"/>
              <a:t>Layer</a:t>
            </a:r>
          </a:p>
        </p:txBody>
      </p:sp>
      <p:sp>
        <p:nvSpPr>
          <p:cNvPr id="30732" name="Text Box 12"/>
          <p:cNvSpPr txBox="1">
            <a:spLocks noChangeArrowheads="1"/>
          </p:cNvSpPr>
          <p:nvPr/>
        </p:nvSpPr>
        <p:spPr bwMode="auto">
          <a:xfrm>
            <a:off x="714375" y="5486400"/>
            <a:ext cx="815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Physical</a:t>
            </a:r>
          </a:p>
          <a:p>
            <a:pPr algn="ctr"/>
            <a:r>
              <a:rPr lang="en-US" sz="1400" b="1"/>
              <a:t>Layer</a:t>
            </a:r>
          </a:p>
        </p:txBody>
      </p:sp>
      <p:sp>
        <p:nvSpPr>
          <p:cNvPr id="30733" name="Rectangle 13"/>
          <p:cNvSpPr>
            <a:spLocks noChangeArrowheads="1"/>
          </p:cNvSpPr>
          <p:nvPr/>
        </p:nvSpPr>
        <p:spPr bwMode="auto">
          <a:xfrm>
            <a:off x="2362200" y="12192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Text Box 14"/>
          <p:cNvSpPr txBox="1">
            <a:spLocks noChangeArrowheads="1"/>
          </p:cNvSpPr>
          <p:nvPr/>
        </p:nvSpPr>
        <p:spPr bwMode="auto">
          <a:xfrm>
            <a:off x="2333625" y="12954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735" name="Text Box 15"/>
          <p:cNvSpPr txBox="1">
            <a:spLocks noChangeArrowheads="1"/>
          </p:cNvSpPr>
          <p:nvPr/>
        </p:nvSpPr>
        <p:spPr bwMode="auto">
          <a:xfrm>
            <a:off x="2743200" y="12954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736" name="Rectangle 16"/>
          <p:cNvSpPr>
            <a:spLocks noChangeArrowheads="1"/>
          </p:cNvSpPr>
          <p:nvPr/>
        </p:nvSpPr>
        <p:spPr bwMode="auto">
          <a:xfrm>
            <a:off x="2362200" y="22860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2333625" y="23622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738" name="Rectangle 18"/>
          <p:cNvSpPr>
            <a:spLocks noChangeArrowheads="1"/>
          </p:cNvSpPr>
          <p:nvPr/>
        </p:nvSpPr>
        <p:spPr bwMode="auto">
          <a:xfrm>
            <a:off x="2057400" y="22098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Text Box 19"/>
          <p:cNvSpPr txBox="1">
            <a:spLocks noChangeArrowheads="1"/>
          </p:cNvSpPr>
          <p:nvPr/>
        </p:nvSpPr>
        <p:spPr bwMode="auto">
          <a:xfrm>
            <a:off x="2028825" y="23622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740" name="Rectangle 20"/>
          <p:cNvSpPr>
            <a:spLocks noChangeArrowheads="1"/>
          </p:cNvSpPr>
          <p:nvPr/>
        </p:nvSpPr>
        <p:spPr bwMode="auto">
          <a:xfrm>
            <a:off x="2514600" y="3352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Text Box 21"/>
          <p:cNvSpPr txBox="1">
            <a:spLocks noChangeArrowheads="1"/>
          </p:cNvSpPr>
          <p:nvPr/>
        </p:nvSpPr>
        <p:spPr bwMode="auto">
          <a:xfrm>
            <a:off x="2486025" y="34290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742" name="Rectangle 22"/>
          <p:cNvSpPr>
            <a:spLocks noChangeArrowheads="1"/>
          </p:cNvSpPr>
          <p:nvPr/>
        </p:nvSpPr>
        <p:spPr bwMode="auto">
          <a:xfrm>
            <a:off x="2209800" y="32766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Text Box 23"/>
          <p:cNvSpPr txBox="1">
            <a:spLocks noChangeArrowheads="1"/>
          </p:cNvSpPr>
          <p:nvPr/>
        </p:nvSpPr>
        <p:spPr bwMode="auto">
          <a:xfrm>
            <a:off x="2181225" y="34290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744" name="Rectangle 24"/>
          <p:cNvSpPr>
            <a:spLocks noChangeArrowheads="1"/>
          </p:cNvSpPr>
          <p:nvPr/>
        </p:nvSpPr>
        <p:spPr bwMode="auto">
          <a:xfrm>
            <a:off x="1981200" y="3200400"/>
            <a:ext cx="1676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Text Box 25"/>
          <p:cNvSpPr txBox="1">
            <a:spLocks noChangeArrowheads="1"/>
          </p:cNvSpPr>
          <p:nvPr/>
        </p:nvSpPr>
        <p:spPr bwMode="auto">
          <a:xfrm>
            <a:off x="1933575" y="3429000"/>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IP</a:t>
            </a:r>
          </a:p>
        </p:txBody>
      </p:sp>
      <p:sp>
        <p:nvSpPr>
          <p:cNvPr id="30746" name="Rectangle 26"/>
          <p:cNvSpPr>
            <a:spLocks noChangeArrowheads="1"/>
          </p:cNvSpPr>
          <p:nvPr/>
        </p:nvSpPr>
        <p:spPr bwMode="auto">
          <a:xfrm>
            <a:off x="2819400" y="4495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Text Box 27"/>
          <p:cNvSpPr txBox="1">
            <a:spLocks noChangeArrowheads="1"/>
          </p:cNvSpPr>
          <p:nvPr/>
        </p:nvSpPr>
        <p:spPr bwMode="auto">
          <a:xfrm>
            <a:off x="2790825" y="45720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748" name="Rectangle 28"/>
          <p:cNvSpPr>
            <a:spLocks noChangeArrowheads="1"/>
          </p:cNvSpPr>
          <p:nvPr/>
        </p:nvSpPr>
        <p:spPr bwMode="auto">
          <a:xfrm>
            <a:off x="2514600" y="44196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Text Box 29"/>
          <p:cNvSpPr txBox="1">
            <a:spLocks noChangeArrowheads="1"/>
          </p:cNvSpPr>
          <p:nvPr/>
        </p:nvSpPr>
        <p:spPr bwMode="auto">
          <a:xfrm>
            <a:off x="2486025" y="45720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750" name="Rectangle 30"/>
          <p:cNvSpPr>
            <a:spLocks noChangeArrowheads="1"/>
          </p:cNvSpPr>
          <p:nvPr/>
        </p:nvSpPr>
        <p:spPr bwMode="auto">
          <a:xfrm>
            <a:off x="2286000" y="4343400"/>
            <a:ext cx="1676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Text Box 31"/>
          <p:cNvSpPr txBox="1">
            <a:spLocks noChangeArrowheads="1"/>
          </p:cNvSpPr>
          <p:nvPr/>
        </p:nvSpPr>
        <p:spPr bwMode="auto">
          <a:xfrm>
            <a:off x="2238375" y="4572000"/>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IP</a:t>
            </a:r>
          </a:p>
        </p:txBody>
      </p:sp>
      <p:sp>
        <p:nvSpPr>
          <p:cNvPr id="30752" name="Rectangle 32"/>
          <p:cNvSpPr>
            <a:spLocks noChangeArrowheads="1"/>
          </p:cNvSpPr>
          <p:nvPr/>
        </p:nvSpPr>
        <p:spPr bwMode="auto">
          <a:xfrm>
            <a:off x="1828800" y="4267200"/>
            <a:ext cx="2209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Text Box 33"/>
          <p:cNvSpPr txBox="1">
            <a:spLocks noChangeArrowheads="1"/>
          </p:cNvSpPr>
          <p:nvPr/>
        </p:nvSpPr>
        <p:spPr bwMode="auto">
          <a:xfrm>
            <a:off x="1785938" y="4572000"/>
            <a:ext cx="6572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Ethernet   </a:t>
            </a:r>
          </a:p>
        </p:txBody>
      </p:sp>
      <p:sp>
        <p:nvSpPr>
          <p:cNvPr id="30754" name="Line 34"/>
          <p:cNvSpPr>
            <a:spLocks noChangeShapeType="1"/>
          </p:cNvSpPr>
          <p:nvPr/>
        </p:nvSpPr>
        <p:spPr bwMode="auto">
          <a:xfrm>
            <a:off x="1981200" y="586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Line 35"/>
          <p:cNvSpPr>
            <a:spLocks noChangeShapeType="1"/>
          </p:cNvSpPr>
          <p:nvPr/>
        </p:nvSpPr>
        <p:spPr bwMode="auto">
          <a:xfrm flipV="1">
            <a:off x="2286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Line 36"/>
          <p:cNvSpPr>
            <a:spLocks noChangeShapeType="1"/>
          </p:cNvSpPr>
          <p:nvPr/>
        </p:nvSpPr>
        <p:spPr bwMode="auto">
          <a:xfrm>
            <a:off x="22860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Line 37"/>
          <p:cNvSpPr>
            <a:spLocks noChangeShapeType="1"/>
          </p:cNvSpPr>
          <p:nvPr/>
        </p:nvSpPr>
        <p:spPr bwMode="auto">
          <a:xfrm>
            <a:off x="23622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8"/>
          <p:cNvSpPr>
            <a:spLocks noChangeShapeType="1"/>
          </p:cNvSpPr>
          <p:nvPr/>
        </p:nvSpPr>
        <p:spPr bwMode="auto">
          <a:xfrm>
            <a:off x="23622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Line 39"/>
          <p:cNvSpPr>
            <a:spLocks noChangeShapeType="1"/>
          </p:cNvSpPr>
          <p:nvPr/>
        </p:nvSpPr>
        <p:spPr bwMode="auto">
          <a:xfrm flipV="1">
            <a:off x="25146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0" name="Line 40"/>
          <p:cNvSpPr>
            <a:spLocks noChangeShapeType="1"/>
          </p:cNvSpPr>
          <p:nvPr/>
        </p:nvSpPr>
        <p:spPr bwMode="auto">
          <a:xfrm>
            <a:off x="25146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1" name="Line 41"/>
          <p:cNvSpPr>
            <a:spLocks noChangeShapeType="1"/>
          </p:cNvSpPr>
          <p:nvPr/>
        </p:nvSpPr>
        <p:spPr bwMode="auto">
          <a:xfrm>
            <a:off x="25908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2" name="Line 42"/>
          <p:cNvSpPr>
            <a:spLocks noChangeShapeType="1"/>
          </p:cNvSpPr>
          <p:nvPr/>
        </p:nvSpPr>
        <p:spPr bwMode="auto">
          <a:xfrm flipV="1">
            <a:off x="2667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3" name="Line 43"/>
          <p:cNvSpPr>
            <a:spLocks noChangeShapeType="1"/>
          </p:cNvSpPr>
          <p:nvPr/>
        </p:nvSpPr>
        <p:spPr bwMode="auto">
          <a:xfrm>
            <a:off x="26670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Line 44"/>
          <p:cNvSpPr>
            <a:spLocks noChangeShapeType="1"/>
          </p:cNvSpPr>
          <p:nvPr/>
        </p:nvSpPr>
        <p:spPr bwMode="auto">
          <a:xfrm>
            <a:off x="27432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Line 45"/>
          <p:cNvSpPr>
            <a:spLocks noChangeShapeType="1"/>
          </p:cNvSpPr>
          <p:nvPr/>
        </p:nvSpPr>
        <p:spPr bwMode="auto">
          <a:xfrm flipV="1">
            <a:off x="28194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6" name="Line 46"/>
          <p:cNvSpPr>
            <a:spLocks noChangeShapeType="1"/>
          </p:cNvSpPr>
          <p:nvPr/>
        </p:nvSpPr>
        <p:spPr bwMode="auto">
          <a:xfrm>
            <a:off x="2819400" y="571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7" name="Line 47"/>
          <p:cNvSpPr>
            <a:spLocks noChangeShapeType="1"/>
          </p:cNvSpPr>
          <p:nvPr/>
        </p:nvSpPr>
        <p:spPr bwMode="auto">
          <a:xfrm>
            <a:off x="3048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8" name="Line 48"/>
          <p:cNvSpPr>
            <a:spLocks noChangeShapeType="1"/>
          </p:cNvSpPr>
          <p:nvPr/>
        </p:nvSpPr>
        <p:spPr bwMode="auto">
          <a:xfrm flipV="1">
            <a:off x="32004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9" name="Line 49"/>
          <p:cNvSpPr>
            <a:spLocks noChangeShapeType="1"/>
          </p:cNvSpPr>
          <p:nvPr/>
        </p:nvSpPr>
        <p:spPr bwMode="auto">
          <a:xfrm>
            <a:off x="32004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0" name="Line 50"/>
          <p:cNvSpPr>
            <a:spLocks noChangeShapeType="1"/>
          </p:cNvSpPr>
          <p:nvPr/>
        </p:nvSpPr>
        <p:spPr bwMode="auto">
          <a:xfrm>
            <a:off x="32766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Line 51"/>
          <p:cNvSpPr>
            <a:spLocks noChangeShapeType="1"/>
          </p:cNvSpPr>
          <p:nvPr/>
        </p:nvSpPr>
        <p:spPr bwMode="auto">
          <a:xfrm>
            <a:off x="2590800" y="58674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2" name="Line 52"/>
          <p:cNvSpPr>
            <a:spLocks noChangeShapeType="1"/>
          </p:cNvSpPr>
          <p:nvPr/>
        </p:nvSpPr>
        <p:spPr bwMode="auto">
          <a:xfrm>
            <a:off x="2743200" y="58674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3" name="Line 53"/>
          <p:cNvSpPr>
            <a:spLocks noChangeShapeType="1"/>
          </p:cNvSpPr>
          <p:nvPr/>
        </p:nvSpPr>
        <p:spPr bwMode="auto">
          <a:xfrm>
            <a:off x="30480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4" name="Line 54"/>
          <p:cNvSpPr>
            <a:spLocks noChangeShapeType="1"/>
          </p:cNvSpPr>
          <p:nvPr/>
        </p:nvSpPr>
        <p:spPr bwMode="auto">
          <a:xfrm>
            <a:off x="32766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5" name="Line 55"/>
          <p:cNvSpPr>
            <a:spLocks noChangeShapeType="1"/>
          </p:cNvSpPr>
          <p:nvPr/>
        </p:nvSpPr>
        <p:spPr bwMode="auto">
          <a:xfrm>
            <a:off x="2743200" y="17526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6" name="Line 56"/>
          <p:cNvSpPr>
            <a:spLocks noChangeShapeType="1"/>
          </p:cNvSpPr>
          <p:nvPr/>
        </p:nvSpPr>
        <p:spPr bwMode="auto">
          <a:xfrm>
            <a:off x="2743200" y="28194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7" name="Line 57"/>
          <p:cNvSpPr>
            <a:spLocks noChangeShapeType="1"/>
          </p:cNvSpPr>
          <p:nvPr/>
        </p:nvSpPr>
        <p:spPr bwMode="auto">
          <a:xfrm>
            <a:off x="2743200" y="3962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8" name="Line 58"/>
          <p:cNvSpPr>
            <a:spLocks noChangeShapeType="1"/>
          </p:cNvSpPr>
          <p:nvPr/>
        </p:nvSpPr>
        <p:spPr bwMode="auto">
          <a:xfrm>
            <a:off x="2743200" y="51816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9" name="Line 59"/>
          <p:cNvSpPr>
            <a:spLocks noChangeShapeType="1"/>
          </p:cNvSpPr>
          <p:nvPr/>
        </p:nvSpPr>
        <p:spPr bwMode="auto">
          <a:xfrm>
            <a:off x="4114800" y="57150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0" name="Text Box 60"/>
          <p:cNvSpPr txBox="1">
            <a:spLocks noChangeArrowheads="1"/>
          </p:cNvSpPr>
          <p:nvPr/>
        </p:nvSpPr>
        <p:spPr bwMode="auto">
          <a:xfrm>
            <a:off x="1828800" y="23336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b="1">
                <a:solidFill>
                  <a:srgbClr val="660033"/>
                </a:solidFill>
              </a:rPr>
              <a:t>Sender</a:t>
            </a:r>
          </a:p>
        </p:txBody>
      </p:sp>
      <p:sp>
        <p:nvSpPr>
          <p:cNvPr id="30781" name="Text Box 61"/>
          <p:cNvSpPr txBox="1">
            <a:spLocks noChangeArrowheads="1"/>
          </p:cNvSpPr>
          <p:nvPr/>
        </p:nvSpPr>
        <p:spPr bwMode="auto">
          <a:xfrm>
            <a:off x="6553200" y="309563"/>
            <a:ext cx="1503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b="1">
                <a:solidFill>
                  <a:srgbClr val="660033"/>
                </a:solidFill>
              </a:rPr>
              <a:t>Receiver</a:t>
            </a:r>
          </a:p>
        </p:txBody>
      </p:sp>
      <p:sp>
        <p:nvSpPr>
          <p:cNvPr id="30782" name="Text Box 62"/>
          <p:cNvSpPr txBox="1">
            <a:spLocks noChangeArrowheads="1"/>
          </p:cNvSpPr>
          <p:nvPr/>
        </p:nvSpPr>
        <p:spPr bwMode="auto">
          <a:xfrm>
            <a:off x="2743200" y="23622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783" name="Text Box 63"/>
          <p:cNvSpPr txBox="1">
            <a:spLocks noChangeArrowheads="1"/>
          </p:cNvSpPr>
          <p:nvPr/>
        </p:nvSpPr>
        <p:spPr bwMode="auto">
          <a:xfrm>
            <a:off x="2895600" y="34290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784" name="Text Box 64"/>
          <p:cNvSpPr txBox="1">
            <a:spLocks noChangeArrowheads="1"/>
          </p:cNvSpPr>
          <p:nvPr/>
        </p:nvSpPr>
        <p:spPr bwMode="auto">
          <a:xfrm>
            <a:off x="3200400" y="45720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785" name="Rectangle 65"/>
          <p:cNvSpPr>
            <a:spLocks noChangeArrowheads="1"/>
          </p:cNvSpPr>
          <p:nvPr/>
        </p:nvSpPr>
        <p:spPr bwMode="auto">
          <a:xfrm>
            <a:off x="5181600" y="914400"/>
            <a:ext cx="3505200" cy="533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6" name="Line 66"/>
          <p:cNvSpPr>
            <a:spLocks noChangeShapeType="1"/>
          </p:cNvSpPr>
          <p:nvPr/>
        </p:nvSpPr>
        <p:spPr bwMode="auto">
          <a:xfrm>
            <a:off x="6248400" y="914400"/>
            <a:ext cx="0" cy="533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7" name="Line 67"/>
          <p:cNvSpPr>
            <a:spLocks noChangeShapeType="1"/>
          </p:cNvSpPr>
          <p:nvPr/>
        </p:nvSpPr>
        <p:spPr bwMode="auto">
          <a:xfrm>
            <a:off x="5181600" y="19050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8" name="Line 68"/>
          <p:cNvSpPr>
            <a:spLocks noChangeShapeType="1"/>
          </p:cNvSpPr>
          <p:nvPr/>
        </p:nvSpPr>
        <p:spPr bwMode="auto">
          <a:xfrm>
            <a:off x="5181600" y="30480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9" name="Line 69"/>
          <p:cNvSpPr>
            <a:spLocks noChangeShapeType="1"/>
          </p:cNvSpPr>
          <p:nvPr/>
        </p:nvSpPr>
        <p:spPr bwMode="auto">
          <a:xfrm>
            <a:off x="5181600" y="40386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0" name="Line 70"/>
          <p:cNvSpPr>
            <a:spLocks noChangeShapeType="1"/>
          </p:cNvSpPr>
          <p:nvPr/>
        </p:nvSpPr>
        <p:spPr bwMode="auto">
          <a:xfrm>
            <a:off x="5181600" y="51816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1" name="Text Box 71"/>
          <p:cNvSpPr txBox="1">
            <a:spLocks noChangeArrowheads="1"/>
          </p:cNvSpPr>
          <p:nvPr/>
        </p:nvSpPr>
        <p:spPr bwMode="auto">
          <a:xfrm>
            <a:off x="5157788" y="1066800"/>
            <a:ext cx="10715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Application</a:t>
            </a:r>
          </a:p>
          <a:p>
            <a:pPr algn="ctr"/>
            <a:r>
              <a:rPr lang="en-US" sz="1400" b="1"/>
              <a:t>Layer</a:t>
            </a:r>
          </a:p>
        </p:txBody>
      </p:sp>
      <p:sp>
        <p:nvSpPr>
          <p:cNvPr id="30792" name="Text Box 72"/>
          <p:cNvSpPr txBox="1">
            <a:spLocks noChangeArrowheads="1"/>
          </p:cNvSpPr>
          <p:nvPr/>
        </p:nvSpPr>
        <p:spPr bwMode="auto">
          <a:xfrm>
            <a:off x="5211763" y="2209800"/>
            <a:ext cx="965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Transport</a:t>
            </a:r>
          </a:p>
          <a:p>
            <a:pPr algn="ctr"/>
            <a:r>
              <a:rPr lang="en-US" sz="1400" b="1"/>
              <a:t>Layer</a:t>
            </a:r>
          </a:p>
        </p:txBody>
      </p:sp>
      <p:sp>
        <p:nvSpPr>
          <p:cNvPr id="30793" name="Text Box 73"/>
          <p:cNvSpPr txBox="1">
            <a:spLocks noChangeArrowheads="1"/>
          </p:cNvSpPr>
          <p:nvPr/>
        </p:nvSpPr>
        <p:spPr bwMode="auto">
          <a:xfrm>
            <a:off x="5272088" y="3276600"/>
            <a:ext cx="8461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Network</a:t>
            </a:r>
          </a:p>
          <a:p>
            <a:pPr algn="ctr"/>
            <a:r>
              <a:rPr lang="en-US" sz="1400" b="1"/>
              <a:t>Layer</a:t>
            </a:r>
          </a:p>
        </p:txBody>
      </p:sp>
      <p:sp>
        <p:nvSpPr>
          <p:cNvPr id="30794" name="Text Box 74"/>
          <p:cNvSpPr txBox="1">
            <a:spLocks noChangeArrowheads="1"/>
          </p:cNvSpPr>
          <p:nvPr/>
        </p:nvSpPr>
        <p:spPr bwMode="auto">
          <a:xfrm>
            <a:off x="5214938" y="4343400"/>
            <a:ext cx="9588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Data Link</a:t>
            </a:r>
          </a:p>
          <a:p>
            <a:pPr algn="ctr"/>
            <a:r>
              <a:rPr lang="en-US" sz="1400" b="1"/>
              <a:t>Layer</a:t>
            </a:r>
          </a:p>
        </p:txBody>
      </p:sp>
      <p:sp>
        <p:nvSpPr>
          <p:cNvPr id="30795" name="Text Box 75"/>
          <p:cNvSpPr txBox="1">
            <a:spLocks noChangeArrowheads="1"/>
          </p:cNvSpPr>
          <p:nvPr/>
        </p:nvSpPr>
        <p:spPr bwMode="auto">
          <a:xfrm>
            <a:off x="5286375" y="5486400"/>
            <a:ext cx="815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b="1"/>
              <a:t>Physical</a:t>
            </a:r>
          </a:p>
          <a:p>
            <a:pPr algn="ctr"/>
            <a:r>
              <a:rPr lang="en-US" sz="1400" b="1"/>
              <a:t>Layer</a:t>
            </a:r>
          </a:p>
        </p:txBody>
      </p:sp>
      <p:sp>
        <p:nvSpPr>
          <p:cNvPr id="30796" name="Rectangle 76"/>
          <p:cNvSpPr>
            <a:spLocks noChangeArrowheads="1"/>
          </p:cNvSpPr>
          <p:nvPr/>
        </p:nvSpPr>
        <p:spPr bwMode="auto">
          <a:xfrm>
            <a:off x="6934200" y="12192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7" name="Text Box 77"/>
          <p:cNvSpPr txBox="1">
            <a:spLocks noChangeArrowheads="1"/>
          </p:cNvSpPr>
          <p:nvPr/>
        </p:nvSpPr>
        <p:spPr bwMode="auto">
          <a:xfrm>
            <a:off x="6905625" y="12954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798" name="Text Box 78"/>
          <p:cNvSpPr txBox="1">
            <a:spLocks noChangeArrowheads="1"/>
          </p:cNvSpPr>
          <p:nvPr/>
        </p:nvSpPr>
        <p:spPr bwMode="auto">
          <a:xfrm>
            <a:off x="7315200" y="12954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799" name="Rectangle 79"/>
          <p:cNvSpPr>
            <a:spLocks noChangeArrowheads="1"/>
          </p:cNvSpPr>
          <p:nvPr/>
        </p:nvSpPr>
        <p:spPr bwMode="auto">
          <a:xfrm>
            <a:off x="6934200" y="22860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0" name="Text Box 80"/>
          <p:cNvSpPr txBox="1">
            <a:spLocks noChangeArrowheads="1"/>
          </p:cNvSpPr>
          <p:nvPr/>
        </p:nvSpPr>
        <p:spPr bwMode="auto">
          <a:xfrm>
            <a:off x="6905625" y="23622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801" name="Rectangle 81"/>
          <p:cNvSpPr>
            <a:spLocks noChangeArrowheads="1"/>
          </p:cNvSpPr>
          <p:nvPr/>
        </p:nvSpPr>
        <p:spPr bwMode="auto">
          <a:xfrm>
            <a:off x="6629400" y="22098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2" name="Text Box 82"/>
          <p:cNvSpPr txBox="1">
            <a:spLocks noChangeArrowheads="1"/>
          </p:cNvSpPr>
          <p:nvPr/>
        </p:nvSpPr>
        <p:spPr bwMode="auto">
          <a:xfrm>
            <a:off x="6600825" y="23622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803" name="Rectangle 83"/>
          <p:cNvSpPr>
            <a:spLocks noChangeArrowheads="1"/>
          </p:cNvSpPr>
          <p:nvPr/>
        </p:nvSpPr>
        <p:spPr bwMode="auto">
          <a:xfrm>
            <a:off x="7086600" y="3352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4" name="Text Box 84"/>
          <p:cNvSpPr txBox="1">
            <a:spLocks noChangeArrowheads="1"/>
          </p:cNvSpPr>
          <p:nvPr/>
        </p:nvSpPr>
        <p:spPr bwMode="auto">
          <a:xfrm>
            <a:off x="7058025" y="34290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805" name="Rectangle 85"/>
          <p:cNvSpPr>
            <a:spLocks noChangeArrowheads="1"/>
          </p:cNvSpPr>
          <p:nvPr/>
        </p:nvSpPr>
        <p:spPr bwMode="auto">
          <a:xfrm>
            <a:off x="6781800" y="32766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6" name="Text Box 86"/>
          <p:cNvSpPr txBox="1">
            <a:spLocks noChangeArrowheads="1"/>
          </p:cNvSpPr>
          <p:nvPr/>
        </p:nvSpPr>
        <p:spPr bwMode="auto">
          <a:xfrm>
            <a:off x="6753225" y="34290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807" name="Rectangle 87"/>
          <p:cNvSpPr>
            <a:spLocks noChangeArrowheads="1"/>
          </p:cNvSpPr>
          <p:nvPr/>
        </p:nvSpPr>
        <p:spPr bwMode="auto">
          <a:xfrm>
            <a:off x="6553200" y="3200400"/>
            <a:ext cx="1676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8" name="Text Box 88"/>
          <p:cNvSpPr txBox="1">
            <a:spLocks noChangeArrowheads="1"/>
          </p:cNvSpPr>
          <p:nvPr/>
        </p:nvSpPr>
        <p:spPr bwMode="auto">
          <a:xfrm>
            <a:off x="6505575" y="3429000"/>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IP</a:t>
            </a:r>
          </a:p>
        </p:txBody>
      </p:sp>
      <p:sp>
        <p:nvSpPr>
          <p:cNvPr id="30809" name="Rectangle 89"/>
          <p:cNvSpPr>
            <a:spLocks noChangeArrowheads="1"/>
          </p:cNvSpPr>
          <p:nvPr/>
        </p:nvSpPr>
        <p:spPr bwMode="auto">
          <a:xfrm>
            <a:off x="7391400" y="4495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0" name="Text Box 90"/>
          <p:cNvSpPr txBox="1">
            <a:spLocks noChangeArrowheads="1"/>
          </p:cNvSpPr>
          <p:nvPr/>
        </p:nvSpPr>
        <p:spPr bwMode="auto">
          <a:xfrm>
            <a:off x="7362825" y="4572000"/>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HTTP  </a:t>
            </a:r>
          </a:p>
        </p:txBody>
      </p:sp>
      <p:sp>
        <p:nvSpPr>
          <p:cNvPr id="30811" name="Rectangle 91"/>
          <p:cNvSpPr>
            <a:spLocks noChangeArrowheads="1"/>
          </p:cNvSpPr>
          <p:nvPr/>
        </p:nvSpPr>
        <p:spPr bwMode="auto">
          <a:xfrm>
            <a:off x="7086600" y="44196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2" name="Text Box 92"/>
          <p:cNvSpPr txBox="1">
            <a:spLocks noChangeArrowheads="1"/>
          </p:cNvSpPr>
          <p:nvPr/>
        </p:nvSpPr>
        <p:spPr bwMode="auto">
          <a:xfrm>
            <a:off x="7058025" y="4572000"/>
            <a:ext cx="4508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TCP  </a:t>
            </a:r>
          </a:p>
        </p:txBody>
      </p:sp>
      <p:sp>
        <p:nvSpPr>
          <p:cNvPr id="30813" name="Rectangle 93"/>
          <p:cNvSpPr>
            <a:spLocks noChangeArrowheads="1"/>
          </p:cNvSpPr>
          <p:nvPr/>
        </p:nvSpPr>
        <p:spPr bwMode="auto">
          <a:xfrm>
            <a:off x="6858000" y="4343400"/>
            <a:ext cx="1676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4" name="Text Box 94"/>
          <p:cNvSpPr txBox="1">
            <a:spLocks noChangeArrowheads="1"/>
          </p:cNvSpPr>
          <p:nvPr/>
        </p:nvSpPr>
        <p:spPr bwMode="auto">
          <a:xfrm>
            <a:off x="6810375" y="4572000"/>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IP</a:t>
            </a:r>
          </a:p>
        </p:txBody>
      </p:sp>
      <p:sp>
        <p:nvSpPr>
          <p:cNvPr id="30815" name="Rectangle 95"/>
          <p:cNvSpPr>
            <a:spLocks noChangeArrowheads="1"/>
          </p:cNvSpPr>
          <p:nvPr/>
        </p:nvSpPr>
        <p:spPr bwMode="auto">
          <a:xfrm>
            <a:off x="6400800" y="4267200"/>
            <a:ext cx="2209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6" name="Text Box 96"/>
          <p:cNvSpPr txBox="1">
            <a:spLocks noChangeArrowheads="1"/>
          </p:cNvSpPr>
          <p:nvPr/>
        </p:nvSpPr>
        <p:spPr bwMode="auto">
          <a:xfrm>
            <a:off x="6357938" y="4572000"/>
            <a:ext cx="6572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900"/>
              <a:t>Ethernet   </a:t>
            </a:r>
          </a:p>
        </p:txBody>
      </p:sp>
      <p:sp>
        <p:nvSpPr>
          <p:cNvPr id="30817" name="Line 97"/>
          <p:cNvSpPr>
            <a:spLocks noChangeShapeType="1"/>
          </p:cNvSpPr>
          <p:nvPr/>
        </p:nvSpPr>
        <p:spPr bwMode="auto">
          <a:xfrm>
            <a:off x="6553200" y="586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8" name="Line 98"/>
          <p:cNvSpPr>
            <a:spLocks noChangeShapeType="1"/>
          </p:cNvSpPr>
          <p:nvPr/>
        </p:nvSpPr>
        <p:spPr bwMode="auto">
          <a:xfrm flipV="1">
            <a:off x="6858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9" name="Line 99"/>
          <p:cNvSpPr>
            <a:spLocks noChangeShapeType="1"/>
          </p:cNvSpPr>
          <p:nvPr/>
        </p:nvSpPr>
        <p:spPr bwMode="auto">
          <a:xfrm>
            <a:off x="68580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0" name="Line 100"/>
          <p:cNvSpPr>
            <a:spLocks noChangeShapeType="1"/>
          </p:cNvSpPr>
          <p:nvPr/>
        </p:nvSpPr>
        <p:spPr bwMode="auto">
          <a:xfrm>
            <a:off x="69342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1" name="Line 101"/>
          <p:cNvSpPr>
            <a:spLocks noChangeShapeType="1"/>
          </p:cNvSpPr>
          <p:nvPr/>
        </p:nvSpPr>
        <p:spPr bwMode="auto">
          <a:xfrm>
            <a:off x="69342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 name="Line 102"/>
          <p:cNvSpPr>
            <a:spLocks noChangeShapeType="1"/>
          </p:cNvSpPr>
          <p:nvPr/>
        </p:nvSpPr>
        <p:spPr bwMode="auto">
          <a:xfrm flipV="1">
            <a:off x="70866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 name="Line 103"/>
          <p:cNvSpPr>
            <a:spLocks noChangeShapeType="1"/>
          </p:cNvSpPr>
          <p:nvPr/>
        </p:nvSpPr>
        <p:spPr bwMode="auto">
          <a:xfrm>
            <a:off x="70866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 name="Line 104"/>
          <p:cNvSpPr>
            <a:spLocks noChangeShapeType="1"/>
          </p:cNvSpPr>
          <p:nvPr/>
        </p:nvSpPr>
        <p:spPr bwMode="auto">
          <a:xfrm>
            <a:off x="71628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5" name="Line 105"/>
          <p:cNvSpPr>
            <a:spLocks noChangeShapeType="1"/>
          </p:cNvSpPr>
          <p:nvPr/>
        </p:nvSpPr>
        <p:spPr bwMode="auto">
          <a:xfrm flipV="1">
            <a:off x="7239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6" name="Line 106"/>
          <p:cNvSpPr>
            <a:spLocks noChangeShapeType="1"/>
          </p:cNvSpPr>
          <p:nvPr/>
        </p:nvSpPr>
        <p:spPr bwMode="auto">
          <a:xfrm>
            <a:off x="72390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7" name="Line 107"/>
          <p:cNvSpPr>
            <a:spLocks noChangeShapeType="1"/>
          </p:cNvSpPr>
          <p:nvPr/>
        </p:nvSpPr>
        <p:spPr bwMode="auto">
          <a:xfrm>
            <a:off x="73152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8" name="Line 108"/>
          <p:cNvSpPr>
            <a:spLocks noChangeShapeType="1"/>
          </p:cNvSpPr>
          <p:nvPr/>
        </p:nvSpPr>
        <p:spPr bwMode="auto">
          <a:xfrm flipV="1">
            <a:off x="73914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9" name="Line 109"/>
          <p:cNvSpPr>
            <a:spLocks noChangeShapeType="1"/>
          </p:cNvSpPr>
          <p:nvPr/>
        </p:nvSpPr>
        <p:spPr bwMode="auto">
          <a:xfrm>
            <a:off x="7391400" y="571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0" name="Line 110"/>
          <p:cNvSpPr>
            <a:spLocks noChangeShapeType="1"/>
          </p:cNvSpPr>
          <p:nvPr/>
        </p:nvSpPr>
        <p:spPr bwMode="auto">
          <a:xfrm>
            <a:off x="76200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1" name="Line 111"/>
          <p:cNvSpPr>
            <a:spLocks noChangeShapeType="1"/>
          </p:cNvSpPr>
          <p:nvPr/>
        </p:nvSpPr>
        <p:spPr bwMode="auto">
          <a:xfrm flipV="1">
            <a:off x="77724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2" name="Line 112"/>
          <p:cNvSpPr>
            <a:spLocks noChangeShapeType="1"/>
          </p:cNvSpPr>
          <p:nvPr/>
        </p:nvSpPr>
        <p:spPr bwMode="auto">
          <a:xfrm>
            <a:off x="7772400" y="5715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3" name="Line 113"/>
          <p:cNvSpPr>
            <a:spLocks noChangeShapeType="1"/>
          </p:cNvSpPr>
          <p:nvPr/>
        </p:nvSpPr>
        <p:spPr bwMode="auto">
          <a:xfrm>
            <a:off x="7848600" y="571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4" name="Line 114"/>
          <p:cNvSpPr>
            <a:spLocks noChangeShapeType="1"/>
          </p:cNvSpPr>
          <p:nvPr/>
        </p:nvSpPr>
        <p:spPr bwMode="auto">
          <a:xfrm>
            <a:off x="7162800" y="58674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5" name="Line 115"/>
          <p:cNvSpPr>
            <a:spLocks noChangeShapeType="1"/>
          </p:cNvSpPr>
          <p:nvPr/>
        </p:nvSpPr>
        <p:spPr bwMode="auto">
          <a:xfrm>
            <a:off x="7315200" y="58674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6" name="Line 116"/>
          <p:cNvSpPr>
            <a:spLocks noChangeShapeType="1"/>
          </p:cNvSpPr>
          <p:nvPr/>
        </p:nvSpPr>
        <p:spPr bwMode="auto">
          <a:xfrm>
            <a:off x="76200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7" name="Line 117"/>
          <p:cNvSpPr>
            <a:spLocks noChangeShapeType="1"/>
          </p:cNvSpPr>
          <p:nvPr/>
        </p:nvSpPr>
        <p:spPr bwMode="auto">
          <a:xfrm>
            <a:off x="78486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8" name="Line 118"/>
          <p:cNvSpPr>
            <a:spLocks noChangeShapeType="1"/>
          </p:cNvSpPr>
          <p:nvPr/>
        </p:nvSpPr>
        <p:spPr bwMode="auto">
          <a:xfrm>
            <a:off x="7315200" y="17526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9" name="Line 119"/>
          <p:cNvSpPr>
            <a:spLocks noChangeShapeType="1"/>
          </p:cNvSpPr>
          <p:nvPr/>
        </p:nvSpPr>
        <p:spPr bwMode="auto">
          <a:xfrm>
            <a:off x="7315200" y="28194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0" name="Line 120"/>
          <p:cNvSpPr>
            <a:spLocks noChangeShapeType="1"/>
          </p:cNvSpPr>
          <p:nvPr/>
        </p:nvSpPr>
        <p:spPr bwMode="auto">
          <a:xfrm>
            <a:off x="7315200" y="3962400"/>
            <a:ext cx="0" cy="304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1" name="Line 121"/>
          <p:cNvSpPr>
            <a:spLocks noChangeShapeType="1"/>
          </p:cNvSpPr>
          <p:nvPr/>
        </p:nvSpPr>
        <p:spPr bwMode="auto">
          <a:xfrm>
            <a:off x="7315200" y="51816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2" name="Text Box 122"/>
          <p:cNvSpPr txBox="1">
            <a:spLocks noChangeArrowheads="1"/>
          </p:cNvSpPr>
          <p:nvPr/>
        </p:nvSpPr>
        <p:spPr bwMode="auto">
          <a:xfrm>
            <a:off x="7315200" y="23622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843" name="Text Box 123"/>
          <p:cNvSpPr txBox="1">
            <a:spLocks noChangeArrowheads="1"/>
          </p:cNvSpPr>
          <p:nvPr/>
        </p:nvSpPr>
        <p:spPr bwMode="auto">
          <a:xfrm>
            <a:off x="7467600" y="34290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
        <p:nvSpPr>
          <p:cNvPr id="30844" name="Text Box 124"/>
          <p:cNvSpPr txBox="1">
            <a:spLocks noChangeArrowheads="1"/>
          </p:cNvSpPr>
          <p:nvPr/>
        </p:nvSpPr>
        <p:spPr bwMode="auto">
          <a:xfrm>
            <a:off x="7772400" y="4572000"/>
            <a:ext cx="5619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t>Request</a:t>
            </a:r>
          </a:p>
        </p:txBody>
      </p:sp>
    </p:spTree>
    <p:extLst>
      <p:ext uri="{BB962C8B-B14F-4D97-AF65-F5344CB8AC3E}">
        <p14:creationId xmlns:p14="http://schemas.microsoft.com/office/powerpoint/2010/main" val="329816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07CCE2-E066-46CC-86BE-92622CEC900F}" type="slidenum">
              <a:rPr lang="en-GB" altLang="tr-TR" sz="1400" smtClean="0">
                <a:solidFill>
                  <a:schemeClr val="bg2"/>
                </a:solidFill>
                <a:latin typeface="Arial" charset="0"/>
              </a:rPr>
              <a:pPr/>
              <a:t>13</a:t>
            </a:fld>
            <a:endParaRPr lang="en-GB" altLang="tr-TR" sz="1400" smtClean="0">
              <a:solidFill>
                <a:schemeClr val="bg2"/>
              </a:solidFill>
              <a:latin typeface="Arial" charset="0"/>
            </a:endParaRPr>
          </a:p>
        </p:txBody>
      </p:sp>
      <p:sp>
        <p:nvSpPr>
          <p:cNvPr id="30723" name="Rectangle 2"/>
          <p:cNvSpPr>
            <a:spLocks noGrp="1" noChangeArrowheads="1"/>
          </p:cNvSpPr>
          <p:nvPr>
            <p:ph type="title"/>
          </p:nvPr>
        </p:nvSpPr>
        <p:spPr/>
        <p:txBody>
          <a:bodyPr/>
          <a:lstStyle/>
          <a:p>
            <a:r>
              <a:rPr lang="en-US" altLang="tr-TR" smtClean="0"/>
              <a:t>Use of a Relay</a:t>
            </a:r>
            <a:r>
              <a:rPr lang="tr-TR" altLang="tr-TR" smtClean="0"/>
              <a:t>/Router</a:t>
            </a:r>
            <a:endParaRPr lang="en-US" altLang="tr-TR" smtClean="0"/>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b="9962"/>
          <a:stretch>
            <a:fillRect/>
          </a:stretch>
        </p:blipFill>
        <p:spPr bwMode="auto">
          <a:xfrm>
            <a:off x="1143000" y="1447800"/>
            <a:ext cx="68008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29104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TCP/IP Network Access Layer</a:t>
            </a:r>
          </a:p>
        </p:txBody>
      </p:sp>
      <p:sp>
        <p:nvSpPr>
          <p:cNvPr id="3174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Exchange of data between end system and network</a:t>
            </a:r>
          </a:p>
          <a:p>
            <a:pPr eaLnBrk="1" hangingPunct="1"/>
            <a:r>
              <a:rPr lang="en-US" altLang="en-US" sz="2800" smtClean="0"/>
              <a:t>Address of host and destination</a:t>
            </a:r>
          </a:p>
          <a:p>
            <a:pPr eaLnBrk="1" hangingPunct="1"/>
            <a:r>
              <a:rPr lang="en-US" altLang="en-US" sz="2800" smtClean="0"/>
              <a:t>Prioritization of transmission</a:t>
            </a:r>
          </a:p>
          <a:p>
            <a:pPr eaLnBrk="1" hangingPunct="1"/>
            <a:r>
              <a:rPr lang="en-US" altLang="en-US" sz="2800" smtClean="0"/>
              <a:t>Software at this layer depends on network (e.g. X.25 vs. Ethernet)</a:t>
            </a:r>
          </a:p>
          <a:p>
            <a:pPr eaLnBrk="1" hangingPunct="1"/>
            <a:r>
              <a:rPr lang="en-US" altLang="en-US" sz="2800" smtClean="0"/>
              <a:t>Segregation means that no other software needs to be concerned about net specifics</a:t>
            </a:r>
          </a:p>
        </p:txBody>
      </p:sp>
    </p:spTree>
    <p:extLst>
      <p:ext uri="{BB962C8B-B14F-4D97-AF65-F5344CB8AC3E}">
        <p14:creationId xmlns:p14="http://schemas.microsoft.com/office/powerpoint/2010/main" val="3473357024"/>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TCP/IP Internet Layer</a:t>
            </a:r>
          </a:p>
        </p:txBody>
      </p:sp>
      <p:sp>
        <p:nvSpPr>
          <p:cNvPr id="3277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An Internet is an interconnection of two or more networks</a:t>
            </a:r>
          </a:p>
          <a:p>
            <a:pPr eaLnBrk="1" hangingPunct="1"/>
            <a:r>
              <a:rPr lang="en-US" altLang="en-US" sz="2800" smtClean="0"/>
              <a:t>Internet layer handles tasks similar to network access layer, but between networks rather than between nodes on a network</a:t>
            </a:r>
          </a:p>
          <a:p>
            <a:pPr eaLnBrk="1" hangingPunct="1"/>
            <a:r>
              <a:rPr lang="en-US" altLang="en-US" sz="2800" smtClean="0"/>
              <a:t>Uses IP for addressing and routing across networks</a:t>
            </a:r>
          </a:p>
          <a:p>
            <a:pPr eaLnBrk="1" hangingPunct="1"/>
            <a:r>
              <a:rPr lang="en-US" altLang="en-US" sz="2800" smtClean="0"/>
              <a:t>Implemented in workstations </a:t>
            </a:r>
            <a:r>
              <a:rPr lang="en-US" altLang="en-US" sz="2800" i="1" smtClean="0"/>
              <a:t>and</a:t>
            </a:r>
            <a:r>
              <a:rPr lang="en-US" altLang="en-US" sz="2800" smtClean="0"/>
              <a:t> routers </a:t>
            </a:r>
          </a:p>
        </p:txBody>
      </p:sp>
    </p:spTree>
    <p:extLst>
      <p:ext uri="{BB962C8B-B14F-4D97-AF65-F5344CB8AC3E}">
        <p14:creationId xmlns:p14="http://schemas.microsoft.com/office/powerpoint/2010/main" val="2907536640"/>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TCP/IP Transport Layer</a:t>
            </a:r>
          </a:p>
        </p:txBody>
      </p:sp>
      <p:sp>
        <p:nvSpPr>
          <p:cNvPr id="337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Also called host-to-host layer</a:t>
            </a:r>
          </a:p>
          <a:p>
            <a:pPr eaLnBrk="1" hangingPunct="1"/>
            <a:r>
              <a:rPr lang="en-US" altLang="en-US" smtClean="0"/>
              <a:t>Reliable exchange of data between applications</a:t>
            </a:r>
          </a:p>
          <a:p>
            <a:pPr eaLnBrk="1" hangingPunct="1"/>
            <a:r>
              <a:rPr lang="en-US" altLang="en-US" smtClean="0"/>
              <a:t>Uses TCP protocols for transmission</a:t>
            </a:r>
          </a:p>
        </p:txBody>
      </p:sp>
    </p:spTree>
    <p:extLst>
      <p:ext uri="{BB962C8B-B14F-4D97-AF65-F5344CB8AC3E}">
        <p14:creationId xmlns:p14="http://schemas.microsoft.com/office/powerpoint/2010/main" val="918697464"/>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TCP/IP Application Layer</a:t>
            </a:r>
          </a:p>
        </p:txBody>
      </p:sp>
      <p:sp>
        <p:nvSpPr>
          <p:cNvPr id="3481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Logic needed to support variety of applications</a:t>
            </a:r>
          </a:p>
          <a:p>
            <a:pPr eaLnBrk="1" hangingPunct="1"/>
            <a:r>
              <a:rPr lang="en-US" altLang="en-US" sz="2800" smtClean="0"/>
              <a:t>Separate module supports each type of application (e.g. file transfer)</a:t>
            </a:r>
          </a:p>
          <a:p>
            <a:pPr lvl="1" eaLnBrk="1" hangingPunct="1"/>
            <a:r>
              <a:rPr lang="en-US" altLang="en-US" sz="2400" smtClean="0"/>
              <a:t>FTP</a:t>
            </a:r>
          </a:p>
          <a:p>
            <a:pPr lvl="1" eaLnBrk="1" hangingPunct="1"/>
            <a:r>
              <a:rPr lang="en-US" altLang="en-US" sz="2400" smtClean="0"/>
              <a:t>HTTP</a:t>
            </a:r>
          </a:p>
          <a:p>
            <a:pPr lvl="1" eaLnBrk="1" hangingPunct="1"/>
            <a:r>
              <a:rPr lang="en-US" altLang="en-US" sz="2400" smtClean="0"/>
              <a:t>Telnet</a:t>
            </a:r>
          </a:p>
          <a:p>
            <a:pPr lvl="1" eaLnBrk="1" hangingPunct="1"/>
            <a:r>
              <a:rPr lang="en-US" altLang="en-US" sz="2400" smtClean="0"/>
              <a:t>News</a:t>
            </a:r>
          </a:p>
          <a:p>
            <a:pPr lvl="1" eaLnBrk="1" hangingPunct="1"/>
            <a:r>
              <a:rPr lang="en-US" altLang="en-US" sz="2400" smtClean="0"/>
              <a:t>SMTP</a:t>
            </a:r>
          </a:p>
        </p:txBody>
      </p:sp>
    </p:spTree>
    <p:extLst>
      <p:ext uri="{BB962C8B-B14F-4D97-AF65-F5344CB8AC3E}">
        <p14:creationId xmlns:p14="http://schemas.microsoft.com/office/powerpoint/2010/main" val="33791053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020888" y="3625850"/>
            <a:ext cx="901700"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3" name="Rectangle 3"/>
          <p:cNvSpPr>
            <a:spLocks noChangeArrowheads="1"/>
          </p:cNvSpPr>
          <p:nvPr/>
        </p:nvSpPr>
        <p:spPr bwMode="auto">
          <a:xfrm>
            <a:off x="2020888" y="5054600"/>
            <a:ext cx="6619875"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4" name="Rectangle 4"/>
          <p:cNvSpPr>
            <a:spLocks noChangeArrowheads="1"/>
          </p:cNvSpPr>
          <p:nvPr/>
        </p:nvSpPr>
        <p:spPr bwMode="auto">
          <a:xfrm>
            <a:off x="2020888" y="5784850"/>
            <a:ext cx="6616700" cy="8636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5" name="Rectangle 5"/>
          <p:cNvSpPr>
            <a:spLocks noChangeArrowheads="1"/>
          </p:cNvSpPr>
          <p:nvPr/>
        </p:nvSpPr>
        <p:spPr bwMode="auto">
          <a:xfrm>
            <a:off x="227013" y="1320800"/>
            <a:ext cx="1663700" cy="53213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6" name="Rectangle 6"/>
          <p:cNvSpPr>
            <a:spLocks noChangeArrowheads="1"/>
          </p:cNvSpPr>
          <p:nvPr/>
        </p:nvSpPr>
        <p:spPr bwMode="auto">
          <a:xfrm>
            <a:off x="2020888" y="4197350"/>
            <a:ext cx="6619875"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7" name="Rectangle 7"/>
          <p:cNvSpPr>
            <a:spLocks noChangeArrowheads="1"/>
          </p:cNvSpPr>
          <p:nvPr/>
        </p:nvSpPr>
        <p:spPr bwMode="auto">
          <a:xfrm>
            <a:off x="7735888" y="3587750"/>
            <a:ext cx="901700"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8" name="Rectangle 8"/>
          <p:cNvSpPr>
            <a:spLocks noChangeArrowheads="1"/>
          </p:cNvSpPr>
          <p:nvPr/>
        </p:nvSpPr>
        <p:spPr bwMode="auto">
          <a:xfrm>
            <a:off x="2020888" y="2584450"/>
            <a:ext cx="6616700" cy="8636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49" name="Rectangle 9"/>
          <p:cNvSpPr>
            <a:spLocks noChangeArrowheads="1"/>
          </p:cNvSpPr>
          <p:nvPr/>
        </p:nvSpPr>
        <p:spPr bwMode="auto">
          <a:xfrm>
            <a:off x="6097588" y="1987550"/>
            <a:ext cx="901700"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50" name="Rectangle 10"/>
          <p:cNvSpPr>
            <a:spLocks noChangeArrowheads="1"/>
          </p:cNvSpPr>
          <p:nvPr/>
        </p:nvSpPr>
        <p:spPr bwMode="auto">
          <a:xfrm>
            <a:off x="1982788" y="1314450"/>
            <a:ext cx="6619875" cy="444500"/>
          </a:xfrm>
          <a:prstGeom prst="rect">
            <a:avLst/>
          </a:prstGeom>
          <a:gradFill rotWithShape="0">
            <a:gsLst>
              <a:gs pos="0">
                <a:srgbClr val="595959"/>
              </a:gs>
              <a:gs pos="100000">
                <a:srgbClr val="C0C0C0"/>
              </a:gs>
            </a:gsLst>
            <a:lin ang="5400000" scaled="1"/>
          </a:gradFill>
          <a:ln w="19050">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35851" name="Rectangle 11"/>
          <p:cNvSpPr>
            <a:spLocks noChangeArrowheads="1"/>
          </p:cNvSpPr>
          <p:nvPr/>
        </p:nvSpPr>
        <p:spPr bwMode="auto">
          <a:xfrm>
            <a:off x="1143000" y="304800"/>
            <a:ext cx="6324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038" tIns="46038" rIns="46038" bIns="46038" anchor="b"/>
          <a:lstStyle/>
          <a:p>
            <a:r>
              <a:rPr lang="en-US" altLang="en-US" sz="4400">
                <a:solidFill>
                  <a:schemeClr val="tx2"/>
                </a:solidFill>
                <a:latin typeface="Tahoma" pitchFamily="34" charset="0"/>
              </a:rPr>
              <a:t>*TCP/IP</a:t>
            </a:r>
            <a:endParaRPr lang="en-US" sz="4400">
              <a:solidFill>
                <a:schemeClr val="tx2"/>
              </a:solidFill>
              <a:latin typeface="Tahoma" pitchFamily="34" charset="0"/>
            </a:endParaRPr>
          </a:p>
        </p:txBody>
      </p:sp>
      <p:sp>
        <p:nvSpPr>
          <p:cNvPr id="85004" name="Rectangle 12"/>
          <p:cNvSpPr>
            <a:spLocks noChangeArrowheads="1"/>
          </p:cNvSpPr>
          <p:nvPr/>
        </p:nvSpPr>
        <p:spPr bwMode="auto">
          <a:xfrm>
            <a:off x="2243138" y="6003925"/>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Ethernet</a:t>
            </a:r>
          </a:p>
        </p:txBody>
      </p:sp>
      <p:sp>
        <p:nvSpPr>
          <p:cNvPr id="85005" name="Rectangle 13"/>
          <p:cNvSpPr>
            <a:spLocks noChangeArrowheads="1"/>
          </p:cNvSpPr>
          <p:nvPr/>
        </p:nvSpPr>
        <p:spPr bwMode="auto">
          <a:xfrm>
            <a:off x="3843338" y="6003925"/>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Token Bus</a:t>
            </a:r>
          </a:p>
        </p:txBody>
      </p:sp>
      <p:sp>
        <p:nvSpPr>
          <p:cNvPr id="85006" name="Rectangle 14"/>
          <p:cNvSpPr>
            <a:spLocks noChangeArrowheads="1"/>
          </p:cNvSpPr>
          <p:nvPr/>
        </p:nvSpPr>
        <p:spPr bwMode="auto">
          <a:xfrm>
            <a:off x="5503863" y="60039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Token Ring</a:t>
            </a:r>
          </a:p>
        </p:txBody>
      </p:sp>
      <p:sp>
        <p:nvSpPr>
          <p:cNvPr id="85007" name="Rectangle 15"/>
          <p:cNvSpPr>
            <a:spLocks noChangeArrowheads="1"/>
          </p:cNvSpPr>
          <p:nvPr/>
        </p:nvSpPr>
        <p:spPr bwMode="auto">
          <a:xfrm>
            <a:off x="7504113" y="600392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FDDI</a:t>
            </a:r>
          </a:p>
        </p:txBody>
      </p:sp>
      <p:sp>
        <p:nvSpPr>
          <p:cNvPr id="35856" name="Line 16"/>
          <p:cNvSpPr>
            <a:spLocks noChangeShapeType="1"/>
          </p:cNvSpPr>
          <p:nvPr/>
        </p:nvSpPr>
        <p:spPr bwMode="auto">
          <a:xfrm>
            <a:off x="3687763" y="5505450"/>
            <a:ext cx="0" cy="114300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Line 17"/>
          <p:cNvSpPr>
            <a:spLocks noChangeShapeType="1"/>
          </p:cNvSpPr>
          <p:nvPr/>
        </p:nvSpPr>
        <p:spPr bwMode="auto">
          <a:xfrm>
            <a:off x="5402263" y="5505450"/>
            <a:ext cx="0" cy="114300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8" name="Line 18"/>
          <p:cNvSpPr>
            <a:spLocks noChangeShapeType="1"/>
          </p:cNvSpPr>
          <p:nvPr/>
        </p:nvSpPr>
        <p:spPr bwMode="auto">
          <a:xfrm>
            <a:off x="7059613" y="5505450"/>
            <a:ext cx="0" cy="114300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1" name="Rectangle 19"/>
          <p:cNvSpPr>
            <a:spLocks noChangeArrowheads="1"/>
          </p:cNvSpPr>
          <p:nvPr/>
        </p:nvSpPr>
        <p:spPr bwMode="auto">
          <a:xfrm>
            <a:off x="4338638" y="4213225"/>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Internet Protocol</a:t>
            </a:r>
          </a:p>
        </p:txBody>
      </p:sp>
      <p:sp>
        <p:nvSpPr>
          <p:cNvPr id="85012" name="Rectangle 20"/>
          <p:cNvSpPr>
            <a:spLocks noChangeArrowheads="1"/>
          </p:cNvSpPr>
          <p:nvPr/>
        </p:nvSpPr>
        <p:spPr bwMode="auto">
          <a:xfrm>
            <a:off x="5043488" y="5089525"/>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ARP</a:t>
            </a:r>
          </a:p>
        </p:txBody>
      </p:sp>
      <p:sp>
        <p:nvSpPr>
          <p:cNvPr id="85013" name="Rectangle 21"/>
          <p:cNvSpPr>
            <a:spLocks noChangeArrowheads="1"/>
          </p:cNvSpPr>
          <p:nvPr/>
        </p:nvSpPr>
        <p:spPr bwMode="auto">
          <a:xfrm>
            <a:off x="2243138" y="1330325"/>
            <a:ext cx="615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TELNET       FTP       SMTP       DNS       SNMP       DHCP</a:t>
            </a:r>
          </a:p>
        </p:txBody>
      </p:sp>
      <p:sp>
        <p:nvSpPr>
          <p:cNvPr id="85014" name="Rectangle 22"/>
          <p:cNvSpPr>
            <a:spLocks noChangeArrowheads="1"/>
          </p:cNvSpPr>
          <p:nvPr/>
        </p:nvSpPr>
        <p:spPr bwMode="auto">
          <a:xfrm>
            <a:off x="458788" y="5835650"/>
            <a:ext cx="1136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lgn="ctr">
              <a:defRPr/>
            </a:pPr>
            <a:r>
              <a:rPr lang="en-US" sz="1800" b="1">
                <a:effectLst>
                  <a:outerShdw blurRad="38100" dist="38100" dir="2700000" algn="tl">
                    <a:srgbClr val="C0C0C0"/>
                  </a:outerShdw>
                </a:effectLst>
                <a:latin typeface="Helvetica" pitchFamily="34" charset="0"/>
              </a:rPr>
              <a:t>Data link</a:t>
            </a:r>
          </a:p>
          <a:p>
            <a:pPr algn="ctr">
              <a:defRPr/>
            </a:pPr>
            <a:r>
              <a:rPr lang="en-US" sz="1800" b="1">
                <a:effectLst>
                  <a:outerShdw blurRad="38100" dist="38100" dir="2700000" algn="tl">
                    <a:srgbClr val="C0C0C0"/>
                  </a:outerShdw>
                </a:effectLst>
                <a:latin typeface="Helvetica" pitchFamily="34" charset="0"/>
              </a:rPr>
              <a:t>Physical</a:t>
            </a:r>
          </a:p>
        </p:txBody>
      </p:sp>
      <p:sp>
        <p:nvSpPr>
          <p:cNvPr id="85015" name="Rectangle 23"/>
          <p:cNvSpPr>
            <a:spLocks noChangeArrowheads="1"/>
          </p:cNvSpPr>
          <p:nvPr/>
        </p:nvSpPr>
        <p:spPr bwMode="auto">
          <a:xfrm>
            <a:off x="503238" y="4244975"/>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lgn="ctr">
              <a:defRPr/>
            </a:pPr>
            <a:r>
              <a:rPr lang="en-US" sz="1800" b="1">
                <a:effectLst>
                  <a:outerShdw blurRad="38100" dist="38100" dir="2700000" algn="tl">
                    <a:srgbClr val="C0C0C0"/>
                  </a:outerShdw>
                </a:effectLst>
                <a:latin typeface="Helvetica" pitchFamily="34" charset="0"/>
              </a:rPr>
              <a:t>Network</a:t>
            </a:r>
          </a:p>
        </p:txBody>
      </p:sp>
      <p:sp>
        <p:nvSpPr>
          <p:cNvPr id="85016" name="Rectangle 24"/>
          <p:cNvSpPr>
            <a:spLocks noChangeArrowheads="1"/>
          </p:cNvSpPr>
          <p:nvPr/>
        </p:nvSpPr>
        <p:spPr bwMode="auto">
          <a:xfrm>
            <a:off x="420688" y="2663825"/>
            <a:ext cx="125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lgn="ctr">
              <a:defRPr/>
            </a:pPr>
            <a:r>
              <a:rPr lang="en-US" sz="1800" b="1">
                <a:effectLst>
                  <a:outerShdw blurRad="38100" dist="38100" dir="2700000" algn="tl">
                    <a:srgbClr val="C0C0C0"/>
                  </a:outerShdw>
                </a:effectLst>
                <a:latin typeface="Helvetica" pitchFamily="34" charset="0"/>
              </a:rPr>
              <a:t>Transport</a:t>
            </a:r>
          </a:p>
        </p:txBody>
      </p:sp>
      <p:sp>
        <p:nvSpPr>
          <p:cNvPr id="85017" name="Rectangle 25"/>
          <p:cNvSpPr>
            <a:spLocks noChangeArrowheads="1"/>
          </p:cNvSpPr>
          <p:nvPr/>
        </p:nvSpPr>
        <p:spPr bwMode="auto">
          <a:xfrm>
            <a:off x="261938" y="1330325"/>
            <a:ext cx="1568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lgn="ctr">
              <a:defRPr/>
            </a:pPr>
            <a:r>
              <a:rPr lang="en-US" sz="1800" b="1">
                <a:effectLst>
                  <a:outerShdw blurRad="38100" dist="38100" dir="2700000" algn="tl">
                    <a:srgbClr val="C0C0C0"/>
                  </a:outerShdw>
                </a:effectLst>
                <a:latin typeface="Helvetica" pitchFamily="34" charset="0"/>
              </a:rPr>
              <a:t>Application</a:t>
            </a:r>
          </a:p>
          <a:p>
            <a:pPr algn="ctr">
              <a:defRPr/>
            </a:pPr>
            <a:r>
              <a:rPr lang="en-US" sz="1800" b="1">
                <a:effectLst>
                  <a:outerShdw blurRad="38100" dist="38100" dir="2700000" algn="tl">
                    <a:srgbClr val="C0C0C0"/>
                  </a:outerShdw>
                </a:effectLst>
                <a:latin typeface="Helvetica" pitchFamily="34" charset="0"/>
              </a:rPr>
              <a:t>Presentation</a:t>
            </a:r>
          </a:p>
          <a:p>
            <a:pPr algn="ctr">
              <a:defRPr/>
            </a:pPr>
            <a:r>
              <a:rPr lang="en-US" sz="1800" b="1">
                <a:effectLst>
                  <a:outerShdw blurRad="38100" dist="38100" dir="2700000" algn="tl">
                    <a:srgbClr val="C0C0C0"/>
                  </a:outerShdw>
                </a:effectLst>
                <a:latin typeface="Helvetica" pitchFamily="34" charset="0"/>
              </a:rPr>
              <a:t>Session</a:t>
            </a:r>
          </a:p>
        </p:txBody>
      </p:sp>
      <p:sp>
        <p:nvSpPr>
          <p:cNvPr id="35866" name="Line 26"/>
          <p:cNvSpPr>
            <a:spLocks noChangeShapeType="1"/>
          </p:cNvSpPr>
          <p:nvPr/>
        </p:nvSpPr>
        <p:spPr bwMode="auto">
          <a:xfrm>
            <a:off x="220663" y="2324100"/>
            <a:ext cx="1676400" cy="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7" name="Line 27"/>
          <p:cNvSpPr>
            <a:spLocks noChangeShapeType="1"/>
          </p:cNvSpPr>
          <p:nvPr/>
        </p:nvSpPr>
        <p:spPr bwMode="auto">
          <a:xfrm>
            <a:off x="220663" y="5791200"/>
            <a:ext cx="1676400" cy="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Line 28"/>
          <p:cNvSpPr>
            <a:spLocks noChangeShapeType="1"/>
          </p:cNvSpPr>
          <p:nvPr/>
        </p:nvSpPr>
        <p:spPr bwMode="auto">
          <a:xfrm>
            <a:off x="220663" y="3409950"/>
            <a:ext cx="1676400" cy="0"/>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1" name="Rectangle 29"/>
          <p:cNvSpPr>
            <a:spLocks noChangeArrowheads="1"/>
          </p:cNvSpPr>
          <p:nvPr/>
        </p:nvSpPr>
        <p:spPr bwMode="auto">
          <a:xfrm>
            <a:off x="7793038" y="3616325"/>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ICMP</a:t>
            </a:r>
          </a:p>
        </p:txBody>
      </p:sp>
      <p:sp>
        <p:nvSpPr>
          <p:cNvPr id="85022" name="Rectangle 30"/>
          <p:cNvSpPr>
            <a:spLocks noChangeArrowheads="1"/>
          </p:cNvSpPr>
          <p:nvPr/>
        </p:nvSpPr>
        <p:spPr bwMode="auto">
          <a:xfrm>
            <a:off x="2071688" y="3635375"/>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IGMP</a:t>
            </a:r>
          </a:p>
        </p:txBody>
      </p:sp>
      <p:sp>
        <p:nvSpPr>
          <p:cNvPr id="35871" name="Line 31"/>
          <p:cNvSpPr>
            <a:spLocks noChangeShapeType="1"/>
          </p:cNvSpPr>
          <p:nvPr/>
        </p:nvSpPr>
        <p:spPr bwMode="auto">
          <a:xfrm>
            <a:off x="5402263" y="4641850"/>
            <a:ext cx="0" cy="415925"/>
          </a:xfrm>
          <a:prstGeom prst="line">
            <a:avLst/>
          </a:prstGeom>
          <a:noFill/>
          <a:ln w="1905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Line 32"/>
          <p:cNvSpPr>
            <a:spLocks noChangeShapeType="1"/>
          </p:cNvSpPr>
          <p:nvPr/>
        </p:nvSpPr>
        <p:spPr bwMode="auto">
          <a:xfrm flipV="1">
            <a:off x="2925763" y="2568575"/>
            <a:ext cx="0" cy="879475"/>
          </a:xfrm>
          <a:prstGeom prst="line">
            <a:avLst/>
          </a:prstGeom>
          <a:noFill/>
          <a:ln w="19050">
            <a:solidFill>
              <a:schemeClr val="bg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3" name="Line 33"/>
          <p:cNvSpPr>
            <a:spLocks noChangeShapeType="1"/>
          </p:cNvSpPr>
          <p:nvPr/>
        </p:nvSpPr>
        <p:spPr bwMode="auto">
          <a:xfrm flipV="1">
            <a:off x="5380038" y="2590800"/>
            <a:ext cx="0" cy="1606550"/>
          </a:xfrm>
          <a:prstGeom prst="line">
            <a:avLst/>
          </a:prstGeom>
          <a:noFill/>
          <a:ln w="19050">
            <a:solidFill>
              <a:schemeClr val="bg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4" name="Line 34"/>
          <p:cNvSpPr>
            <a:spLocks noChangeShapeType="1"/>
          </p:cNvSpPr>
          <p:nvPr/>
        </p:nvSpPr>
        <p:spPr bwMode="auto">
          <a:xfrm flipV="1">
            <a:off x="7742238" y="2571750"/>
            <a:ext cx="0" cy="876300"/>
          </a:xfrm>
          <a:prstGeom prst="line">
            <a:avLst/>
          </a:prstGeom>
          <a:noFill/>
          <a:ln w="19050">
            <a:solidFill>
              <a:schemeClr val="bg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7" name="Text Box 35"/>
          <p:cNvSpPr txBox="1">
            <a:spLocks noChangeArrowheads="1"/>
          </p:cNvSpPr>
          <p:nvPr/>
        </p:nvSpPr>
        <p:spPr bwMode="auto">
          <a:xfrm>
            <a:off x="1962150" y="2651125"/>
            <a:ext cx="9874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2"/>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91440" rIns="182880" bIns="91440">
            <a:spAutoFit/>
          </a:bodyPr>
          <a:lstStyle>
            <a:lvl1pPr defTabSz="1828800">
              <a:defRPr sz="2400">
                <a:solidFill>
                  <a:schemeClr val="tx1"/>
                </a:solidFill>
                <a:latin typeface="Times New Roman" pitchFamily="18" charset="0"/>
              </a:defRPr>
            </a:lvl1pPr>
            <a:lvl2pPr marL="914400" defTabSz="1828800">
              <a:defRPr sz="2400">
                <a:solidFill>
                  <a:schemeClr val="tx1"/>
                </a:solidFill>
                <a:latin typeface="Times New Roman" pitchFamily="18" charset="0"/>
              </a:defRPr>
            </a:lvl2pPr>
            <a:lvl3pPr marL="1828800" defTabSz="1828800">
              <a:defRPr sz="2400">
                <a:solidFill>
                  <a:schemeClr val="tx1"/>
                </a:solidFill>
                <a:latin typeface="Times New Roman" pitchFamily="18" charset="0"/>
              </a:defRPr>
            </a:lvl3pPr>
            <a:lvl4pPr marL="2743200" defTabSz="1828800">
              <a:defRPr sz="2400">
                <a:solidFill>
                  <a:schemeClr val="tx1"/>
                </a:solidFill>
                <a:latin typeface="Times New Roman" pitchFamily="18" charset="0"/>
              </a:defRPr>
            </a:lvl4pPr>
            <a:lvl5pPr marL="3657600" defTabSz="1828800">
              <a:defRPr sz="2400">
                <a:solidFill>
                  <a:schemeClr val="tx1"/>
                </a:solidFill>
                <a:latin typeface="Times New Roman" pitchFamily="18" charset="0"/>
              </a:defRPr>
            </a:lvl5pPr>
            <a:lvl6pPr marL="4114800" defTabSz="1828800" eaLnBrk="0" fontAlgn="base" hangingPunct="0">
              <a:spcBef>
                <a:spcPct val="0"/>
              </a:spcBef>
              <a:spcAft>
                <a:spcPct val="0"/>
              </a:spcAft>
              <a:defRPr sz="2400">
                <a:solidFill>
                  <a:schemeClr val="tx1"/>
                </a:solidFill>
                <a:latin typeface="Times New Roman" pitchFamily="18" charset="0"/>
              </a:defRPr>
            </a:lvl6pPr>
            <a:lvl7pPr marL="4572000" defTabSz="1828800" eaLnBrk="0" fontAlgn="base" hangingPunct="0">
              <a:spcBef>
                <a:spcPct val="0"/>
              </a:spcBef>
              <a:spcAft>
                <a:spcPct val="0"/>
              </a:spcAft>
              <a:defRPr sz="2400">
                <a:solidFill>
                  <a:schemeClr val="tx1"/>
                </a:solidFill>
                <a:latin typeface="Times New Roman" pitchFamily="18" charset="0"/>
              </a:defRPr>
            </a:lvl7pPr>
            <a:lvl8pPr marL="5029200" defTabSz="1828800" eaLnBrk="0" fontAlgn="base" hangingPunct="0">
              <a:spcBef>
                <a:spcPct val="0"/>
              </a:spcBef>
              <a:spcAft>
                <a:spcPct val="0"/>
              </a:spcAft>
              <a:defRPr sz="2400">
                <a:solidFill>
                  <a:schemeClr val="tx1"/>
                </a:solidFill>
                <a:latin typeface="Times New Roman" pitchFamily="18" charset="0"/>
              </a:defRPr>
            </a:lvl8pPr>
            <a:lvl9pPr marL="5486400" defTabSz="1828800" eaLnBrk="0" fontAlgn="base" hangingPunct="0">
              <a:spcBef>
                <a:spcPct val="0"/>
              </a:spcBef>
              <a:spcAft>
                <a:spcPct val="0"/>
              </a:spcAft>
              <a:defRPr sz="2400">
                <a:solidFill>
                  <a:schemeClr val="tx1"/>
                </a:solidFill>
                <a:latin typeface="Times New Roman" pitchFamily="18" charset="0"/>
              </a:defRPr>
            </a:lvl9pPr>
          </a:lstStyle>
          <a:p>
            <a:pPr algn="ctr">
              <a:defRPr/>
            </a:pPr>
            <a:r>
              <a:rPr lang="en-US" sz="1800" b="1" smtClean="0">
                <a:effectLst>
                  <a:outerShdw blurRad="38100" dist="38100" dir="2700000" algn="tl">
                    <a:srgbClr val="C0C0C0"/>
                  </a:outerShdw>
                </a:effectLst>
                <a:latin typeface="Helvetica" pitchFamily="34" charset="0"/>
              </a:rPr>
              <a:t>RTP</a:t>
            </a:r>
          </a:p>
          <a:p>
            <a:pPr algn="ctr">
              <a:defRPr/>
            </a:pPr>
            <a:r>
              <a:rPr lang="en-US" sz="1800" b="1" smtClean="0">
                <a:effectLst>
                  <a:outerShdw blurRad="38100" dist="38100" dir="2700000" algn="tl">
                    <a:srgbClr val="C0C0C0"/>
                  </a:outerShdw>
                </a:effectLst>
                <a:latin typeface="Helvetica" pitchFamily="34" charset="0"/>
              </a:rPr>
              <a:t>RTCP</a:t>
            </a:r>
          </a:p>
        </p:txBody>
      </p:sp>
      <p:sp>
        <p:nvSpPr>
          <p:cNvPr id="85028" name="Text Box 36"/>
          <p:cNvSpPr txBox="1">
            <a:spLocks noChangeArrowheads="1"/>
          </p:cNvSpPr>
          <p:nvPr/>
        </p:nvSpPr>
        <p:spPr bwMode="auto">
          <a:xfrm>
            <a:off x="2952750" y="2651125"/>
            <a:ext cx="21685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2"/>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91440" rIns="182880" bIns="91440">
            <a:spAutoFit/>
          </a:bodyPr>
          <a:lstStyle>
            <a:lvl1pPr defTabSz="1828800">
              <a:defRPr sz="2400">
                <a:solidFill>
                  <a:schemeClr val="tx1"/>
                </a:solidFill>
                <a:latin typeface="Times New Roman" pitchFamily="18" charset="0"/>
              </a:defRPr>
            </a:lvl1pPr>
            <a:lvl2pPr marL="914400" defTabSz="1828800">
              <a:defRPr sz="2400">
                <a:solidFill>
                  <a:schemeClr val="tx1"/>
                </a:solidFill>
                <a:latin typeface="Times New Roman" pitchFamily="18" charset="0"/>
              </a:defRPr>
            </a:lvl2pPr>
            <a:lvl3pPr marL="1828800" defTabSz="1828800">
              <a:defRPr sz="2400">
                <a:solidFill>
                  <a:schemeClr val="tx1"/>
                </a:solidFill>
                <a:latin typeface="Times New Roman" pitchFamily="18" charset="0"/>
              </a:defRPr>
            </a:lvl3pPr>
            <a:lvl4pPr marL="2743200" defTabSz="1828800">
              <a:defRPr sz="2400">
                <a:solidFill>
                  <a:schemeClr val="tx1"/>
                </a:solidFill>
                <a:latin typeface="Times New Roman" pitchFamily="18" charset="0"/>
              </a:defRPr>
            </a:lvl4pPr>
            <a:lvl5pPr marL="3657600" defTabSz="1828800">
              <a:defRPr sz="2400">
                <a:solidFill>
                  <a:schemeClr val="tx1"/>
                </a:solidFill>
                <a:latin typeface="Times New Roman" pitchFamily="18" charset="0"/>
              </a:defRPr>
            </a:lvl5pPr>
            <a:lvl6pPr marL="4114800" defTabSz="1828800" eaLnBrk="0" fontAlgn="base" hangingPunct="0">
              <a:spcBef>
                <a:spcPct val="0"/>
              </a:spcBef>
              <a:spcAft>
                <a:spcPct val="0"/>
              </a:spcAft>
              <a:defRPr sz="2400">
                <a:solidFill>
                  <a:schemeClr val="tx1"/>
                </a:solidFill>
                <a:latin typeface="Times New Roman" pitchFamily="18" charset="0"/>
              </a:defRPr>
            </a:lvl6pPr>
            <a:lvl7pPr marL="4572000" defTabSz="1828800" eaLnBrk="0" fontAlgn="base" hangingPunct="0">
              <a:spcBef>
                <a:spcPct val="0"/>
              </a:spcBef>
              <a:spcAft>
                <a:spcPct val="0"/>
              </a:spcAft>
              <a:defRPr sz="2400">
                <a:solidFill>
                  <a:schemeClr val="tx1"/>
                </a:solidFill>
                <a:latin typeface="Times New Roman" pitchFamily="18" charset="0"/>
              </a:defRPr>
            </a:lvl7pPr>
            <a:lvl8pPr marL="5029200" defTabSz="1828800" eaLnBrk="0" fontAlgn="base" hangingPunct="0">
              <a:spcBef>
                <a:spcPct val="0"/>
              </a:spcBef>
              <a:spcAft>
                <a:spcPct val="0"/>
              </a:spcAft>
              <a:defRPr sz="2400">
                <a:solidFill>
                  <a:schemeClr val="tx1"/>
                </a:solidFill>
                <a:latin typeface="Times New Roman" pitchFamily="18" charset="0"/>
              </a:defRPr>
            </a:lvl8pPr>
            <a:lvl9pPr marL="5486400" defTabSz="1828800" eaLnBrk="0" fontAlgn="base" hangingPunct="0">
              <a:spcBef>
                <a:spcPct val="0"/>
              </a:spcBef>
              <a:spcAft>
                <a:spcPct val="0"/>
              </a:spcAft>
              <a:defRPr sz="2400">
                <a:solidFill>
                  <a:schemeClr val="tx1"/>
                </a:solidFill>
                <a:latin typeface="Times New Roman" pitchFamily="18" charset="0"/>
              </a:defRPr>
            </a:lvl9pPr>
          </a:lstStyle>
          <a:p>
            <a:pPr algn="ctr">
              <a:defRPr/>
            </a:pPr>
            <a:r>
              <a:rPr lang="en-US" sz="1800" b="1" smtClean="0">
                <a:effectLst>
                  <a:outerShdw blurRad="38100" dist="38100" dir="2700000" algn="tl">
                    <a:srgbClr val="C0C0C0"/>
                  </a:outerShdw>
                </a:effectLst>
                <a:latin typeface="Helvetica" pitchFamily="34" charset="0"/>
              </a:rPr>
              <a:t>Transmission</a:t>
            </a:r>
          </a:p>
          <a:p>
            <a:pPr algn="ctr">
              <a:defRPr/>
            </a:pPr>
            <a:r>
              <a:rPr lang="en-US" sz="1800" b="1" smtClean="0">
                <a:effectLst>
                  <a:outerShdw blurRad="38100" dist="38100" dir="2700000" algn="tl">
                    <a:srgbClr val="C0C0C0"/>
                  </a:outerShdw>
                </a:effectLst>
                <a:latin typeface="Helvetica" pitchFamily="34" charset="0"/>
              </a:rPr>
              <a:t>Control Protocol</a:t>
            </a:r>
          </a:p>
        </p:txBody>
      </p:sp>
      <p:sp>
        <p:nvSpPr>
          <p:cNvPr id="85029" name="Text Box 37"/>
          <p:cNvSpPr txBox="1">
            <a:spLocks noChangeArrowheads="1"/>
          </p:cNvSpPr>
          <p:nvPr/>
        </p:nvSpPr>
        <p:spPr bwMode="auto">
          <a:xfrm>
            <a:off x="5565775" y="2651125"/>
            <a:ext cx="19907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2"/>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91440" rIns="182880" bIns="91440">
            <a:spAutoFit/>
          </a:bodyPr>
          <a:lstStyle>
            <a:lvl1pPr defTabSz="1828800">
              <a:defRPr sz="2400">
                <a:solidFill>
                  <a:schemeClr val="tx1"/>
                </a:solidFill>
                <a:latin typeface="Times New Roman" pitchFamily="18" charset="0"/>
              </a:defRPr>
            </a:lvl1pPr>
            <a:lvl2pPr marL="914400" defTabSz="1828800">
              <a:defRPr sz="2400">
                <a:solidFill>
                  <a:schemeClr val="tx1"/>
                </a:solidFill>
                <a:latin typeface="Times New Roman" pitchFamily="18" charset="0"/>
              </a:defRPr>
            </a:lvl2pPr>
            <a:lvl3pPr marL="1828800" defTabSz="1828800">
              <a:defRPr sz="2400">
                <a:solidFill>
                  <a:schemeClr val="tx1"/>
                </a:solidFill>
                <a:latin typeface="Times New Roman" pitchFamily="18" charset="0"/>
              </a:defRPr>
            </a:lvl3pPr>
            <a:lvl4pPr marL="2743200" defTabSz="1828800">
              <a:defRPr sz="2400">
                <a:solidFill>
                  <a:schemeClr val="tx1"/>
                </a:solidFill>
                <a:latin typeface="Times New Roman" pitchFamily="18" charset="0"/>
              </a:defRPr>
            </a:lvl4pPr>
            <a:lvl5pPr marL="3657600" defTabSz="1828800">
              <a:defRPr sz="2400">
                <a:solidFill>
                  <a:schemeClr val="tx1"/>
                </a:solidFill>
                <a:latin typeface="Times New Roman" pitchFamily="18" charset="0"/>
              </a:defRPr>
            </a:lvl5pPr>
            <a:lvl6pPr marL="4114800" defTabSz="1828800" eaLnBrk="0" fontAlgn="base" hangingPunct="0">
              <a:spcBef>
                <a:spcPct val="0"/>
              </a:spcBef>
              <a:spcAft>
                <a:spcPct val="0"/>
              </a:spcAft>
              <a:defRPr sz="2400">
                <a:solidFill>
                  <a:schemeClr val="tx1"/>
                </a:solidFill>
                <a:latin typeface="Times New Roman" pitchFamily="18" charset="0"/>
              </a:defRPr>
            </a:lvl6pPr>
            <a:lvl7pPr marL="4572000" defTabSz="1828800" eaLnBrk="0" fontAlgn="base" hangingPunct="0">
              <a:spcBef>
                <a:spcPct val="0"/>
              </a:spcBef>
              <a:spcAft>
                <a:spcPct val="0"/>
              </a:spcAft>
              <a:defRPr sz="2400">
                <a:solidFill>
                  <a:schemeClr val="tx1"/>
                </a:solidFill>
                <a:latin typeface="Times New Roman" pitchFamily="18" charset="0"/>
              </a:defRPr>
            </a:lvl7pPr>
            <a:lvl8pPr marL="5029200" defTabSz="1828800" eaLnBrk="0" fontAlgn="base" hangingPunct="0">
              <a:spcBef>
                <a:spcPct val="0"/>
              </a:spcBef>
              <a:spcAft>
                <a:spcPct val="0"/>
              </a:spcAft>
              <a:defRPr sz="2400">
                <a:solidFill>
                  <a:schemeClr val="tx1"/>
                </a:solidFill>
                <a:latin typeface="Times New Roman" pitchFamily="18" charset="0"/>
              </a:defRPr>
            </a:lvl8pPr>
            <a:lvl9pPr marL="5486400" defTabSz="1828800" eaLnBrk="0" fontAlgn="base" hangingPunct="0">
              <a:spcBef>
                <a:spcPct val="0"/>
              </a:spcBef>
              <a:spcAft>
                <a:spcPct val="0"/>
              </a:spcAft>
              <a:defRPr sz="2400">
                <a:solidFill>
                  <a:schemeClr val="tx1"/>
                </a:solidFill>
                <a:latin typeface="Times New Roman" pitchFamily="18" charset="0"/>
              </a:defRPr>
            </a:lvl9pPr>
          </a:lstStyle>
          <a:p>
            <a:pPr algn="ctr">
              <a:defRPr/>
            </a:pPr>
            <a:r>
              <a:rPr lang="en-US" sz="1800" b="1" smtClean="0">
                <a:effectLst>
                  <a:outerShdw blurRad="38100" dist="38100" dir="2700000" algn="tl">
                    <a:srgbClr val="C0C0C0"/>
                  </a:outerShdw>
                </a:effectLst>
                <a:latin typeface="Helvetica" pitchFamily="34" charset="0"/>
              </a:rPr>
              <a:t>User Datagram</a:t>
            </a:r>
          </a:p>
          <a:p>
            <a:pPr algn="ctr">
              <a:defRPr/>
            </a:pPr>
            <a:r>
              <a:rPr lang="en-US" sz="1800" b="1" smtClean="0">
                <a:effectLst>
                  <a:outerShdw blurRad="38100" dist="38100" dir="2700000" algn="tl">
                    <a:srgbClr val="C0C0C0"/>
                  </a:outerShdw>
                </a:effectLst>
                <a:latin typeface="Helvetica" pitchFamily="34" charset="0"/>
              </a:rPr>
              <a:t>Protocol</a:t>
            </a:r>
          </a:p>
        </p:txBody>
      </p:sp>
      <p:sp>
        <p:nvSpPr>
          <p:cNvPr id="85030" name="Text Box 38"/>
          <p:cNvSpPr txBox="1">
            <a:spLocks noChangeArrowheads="1"/>
          </p:cNvSpPr>
          <p:nvPr/>
        </p:nvSpPr>
        <p:spPr bwMode="auto">
          <a:xfrm>
            <a:off x="7677150" y="2787650"/>
            <a:ext cx="9874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2"/>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0" tIns="91440" rIns="182880" bIns="91440">
            <a:spAutoFit/>
          </a:bodyPr>
          <a:lstStyle>
            <a:lvl1pPr defTabSz="1828800">
              <a:defRPr sz="2400">
                <a:solidFill>
                  <a:schemeClr val="tx1"/>
                </a:solidFill>
                <a:latin typeface="Times New Roman" pitchFamily="18" charset="0"/>
              </a:defRPr>
            </a:lvl1pPr>
            <a:lvl2pPr marL="914400" defTabSz="1828800">
              <a:defRPr sz="2400">
                <a:solidFill>
                  <a:schemeClr val="tx1"/>
                </a:solidFill>
                <a:latin typeface="Times New Roman" pitchFamily="18" charset="0"/>
              </a:defRPr>
            </a:lvl2pPr>
            <a:lvl3pPr marL="1828800" defTabSz="1828800">
              <a:defRPr sz="2400">
                <a:solidFill>
                  <a:schemeClr val="tx1"/>
                </a:solidFill>
                <a:latin typeface="Times New Roman" pitchFamily="18" charset="0"/>
              </a:defRPr>
            </a:lvl3pPr>
            <a:lvl4pPr marL="2743200" defTabSz="1828800">
              <a:defRPr sz="2400">
                <a:solidFill>
                  <a:schemeClr val="tx1"/>
                </a:solidFill>
                <a:latin typeface="Times New Roman" pitchFamily="18" charset="0"/>
              </a:defRPr>
            </a:lvl4pPr>
            <a:lvl5pPr marL="3657600" defTabSz="1828800">
              <a:defRPr sz="2400">
                <a:solidFill>
                  <a:schemeClr val="tx1"/>
                </a:solidFill>
                <a:latin typeface="Times New Roman" pitchFamily="18" charset="0"/>
              </a:defRPr>
            </a:lvl5pPr>
            <a:lvl6pPr marL="4114800" defTabSz="1828800" eaLnBrk="0" fontAlgn="base" hangingPunct="0">
              <a:spcBef>
                <a:spcPct val="0"/>
              </a:spcBef>
              <a:spcAft>
                <a:spcPct val="0"/>
              </a:spcAft>
              <a:defRPr sz="2400">
                <a:solidFill>
                  <a:schemeClr val="tx1"/>
                </a:solidFill>
                <a:latin typeface="Times New Roman" pitchFamily="18" charset="0"/>
              </a:defRPr>
            </a:lvl6pPr>
            <a:lvl7pPr marL="4572000" defTabSz="1828800" eaLnBrk="0" fontAlgn="base" hangingPunct="0">
              <a:spcBef>
                <a:spcPct val="0"/>
              </a:spcBef>
              <a:spcAft>
                <a:spcPct val="0"/>
              </a:spcAft>
              <a:defRPr sz="2400">
                <a:solidFill>
                  <a:schemeClr val="tx1"/>
                </a:solidFill>
                <a:latin typeface="Times New Roman" pitchFamily="18" charset="0"/>
              </a:defRPr>
            </a:lvl7pPr>
            <a:lvl8pPr marL="5029200" defTabSz="1828800" eaLnBrk="0" fontAlgn="base" hangingPunct="0">
              <a:spcBef>
                <a:spcPct val="0"/>
              </a:spcBef>
              <a:spcAft>
                <a:spcPct val="0"/>
              </a:spcAft>
              <a:defRPr sz="2400">
                <a:solidFill>
                  <a:schemeClr val="tx1"/>
                </a:solidFill>
                <a:latin typeface="Times New Roman" pitchFamily="18" charset="0"/>
              </a:defRPr>
            </a:lvl8pPr>
            <a:lvl9pPr marL="5486400" defTabSz="1828800" eaLnBrk="0" fontAlgn="base" hangingPunct="0">
              <a:spcBef>
                <a:spcPct val="0"/>
              </a:spcBef>
              <a:spcAft>
                <a:spcPct val="0"/>
              </a:spcAft>
              <a:defRPr sz="2400">
                <a:solidFill>
                  <a:schemeClr val="tx1"/>
                </a:solidFill>
                <a:latin typeface="Times New Roman" pitchFamily="18" charset="0"/>
              </a:defRPr>
            </a:lvl9pPr>
          </a:lstStyle>
          <a:p>
            <a:pPr algn="ctr">
              <a:defRPr/>
            </a:pPr>
            <a:r>
              <a:rPr lang="en-US" sz="1800" b="1" smtClean="0">
                <a:effectLst>
                  <a:outerShdw blurRad="38100" dist="38100" dir="2700000" algn="tl">
                    <a:srgbClr val="C0C0C0"/>
                  </a:outerShdw>
                </a:effectLst>
                <a:latin typeface="Helvetica" pitchFamily="34" charset="0"/>
              </a:rPr>
              <a:t>OSPF</a:t>
            </a:r>
          </a:p>
        </p:txBody>
      </p:sp>
      <p:sp>
        <p:nvSpPr>
          <p:cNvPr id="85031" name="Rectangle 39"/>
          <p:cNvSpPr>
            <a:spLocks noChangeArrowheads="1"/>
          </p:cNvSpPr>
          <p:nvPr/>
        </p:nvSpPr>
        <p:spPr bwMode="auto">
          <a:xfrm>
            <a:off x="6288088" y="2016125"/>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6" tIns="46038" rIns="92076" bIns="46038">
            <a:spAutoFit/>
          </a:bodyPr>
          <a:lstStyle/>
          <a:p>
            <a:pPr>
              <a:defRPr/>
            </a:pPr>
            <a:r>
              <a:rPr lang="en-US" sz="1800" b="1">
                <a:effectLst>
                  <a:outerShdw blurRad="38100" dist="38100" dir="2700000" algn="tl">
                    <a:srgbClr val="C0C0C0"/>
                  </a:outerShdw>
                </a:effectLst>
                <a:latin typeface="Helvetica" pitchFamily="34" charset="0"/>
              </a:rPr>
              <a:t>RIP</a:t>
            </a:r>
          </a:p>
        </p:txBody>
      </p:sp>
      <p:sp>
        <p:nvSpPr>
          <p:cNvPr id="35880" name="Line 40"/>
          <p:cNvSpPr>
            <a:spLocks noChangeShapeType="1"/>
          </p:cNvSpPr>
          <p:nvPr/>
        </p:nvSpPr>
        <p:spPr bwMode="auto">
          <a:xfrm flipH="1">
            <a:off x="4906963" y="1762125"/>
            <a:ext cx="473075" cy="819150"/>
          </a:xfrm>
          <a:prstGeom prst="line">
            <a:avLst/>
          </a:prstGeom>
          <a:noFill/>
          <a:ln w="19050">
            <a:solidFill>
              <a:schemeClr val="bg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1" name="Line 41"/>
          <p:cNvSpPr>
            <a:spLocks noChangeShapeType="1"/>
          </p:cNvSpPr>
          <p:nvPr/>
        </p:nvSpPr>
        <p:spPr bwMode="auto">
          <a:xfrm>
            <a:off x="5380038" y="1771650"/>
            <a:ext cx="466725" cy="809625"/>
          </a:xfrm>
          <a:prstGeom prst="line">
            <a:avLst/>
          </a:prstGeom>
          <a:noFill/>
          <a:ln w="19050">
            <a:solidFill>
              <a:schemeClr val="bg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1191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TCP &amp; UDP</a:t>
            </a:r>
          </a:p>
        </p:txBody>
      </p:sp>
      <p:sp>
        <p:nvSpPr>
          <p:cNvPr id="3686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Most TCP/IP applications use TCP for transport layer</a:t>
            </a:r>
          </a:p>
          <a:p>
            <a:pPr eaLnBrk="1" hangingPunct="1"/>
            <a:r>
              <a:rPr lang="en-US" altLang="en-US" sz="2800" smtClean="0"/>
              <a:t>TCP provides a connection (logical association) between two entities to regulate flow check errors</a:t>
            </a:r>
          </a:p>
          <a:p>
            <a:pPr eaLnBrk="1" hangingPunct="1"/>
            <a:r>
              <a:rPr lang="en-US" altLang="en-US" sz="2800" smtClean="0"/>
              <a:t>UDP (User Datagram Protocol) does not maintain a connection, and therefore does not guarantee delivery, preserve sequences, or protect against duplication</a:t>
            </a:r>
          </a:p>
        </p:txBody>
      </p:sp>
    </p:spTree>
    <p:extLst>
      <p:ext uri="{BB962C8B-B14F-4D97-AF65-F5344CB8AC3E}">
        <p14:creationId xmlns:p14="http://schemas.microsoft.com/office/powerpoint/2010/main" val="32364272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en-US" altLang="en-US" smtClean="0"/>
              <a:t>Internetworking</a:t>
            </a:r>
          </a:p>
        </p:txBody>
      </p:sp>
      <p:sp>
        <p:nvSpPr>
          <p:cNvPr id="37891"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Interconnected networks, usually implies TCP/IP</a:t>
            </a:r>
          </a:p>
          <a:p>
            <a:pPr eaLnBrk="1" hangingPunct="1"/>
            <a:r>
              <a:rPr lang="en-US" altLang="en-US" smtClean="0"/>
              <a:t>Can appear to users as a single large network</a:t>
            </a:r>
          </a:p>
          <a:p>
            <a:pPr eaLnBrk="1" hangingPunct="1"/>
            <a:r>
              <a:rPr lang="en-US" altLang="en-US" smtClean="0"/>
              <a:t>The global Internet is the largest example, but intranets and extranets are also examples</a:t>
            </a:r>
          </a:p>
        </p:txBody>
      </p:sp>
    </p:spTree>
    <p:extLst>
      <p:ext uri="{BB962C8B-B14F-4D97-AF65-F5344CB8AC3E}">
        <p14:creationId xmlns:p14="http://schemas.microsoft.com/office/powerpoint/2010/main" val="40211117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Internetworking</a:t>
            </a:r>
          </a:p>
        </p:txBody>
      </p:sp>
      <p:pic>
        <p:nvPicPr>
          <p:cNvPr id="38915" name="Picture 3" descr="D:\teaching\fall99\gif\123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767513"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293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TCP Segment (TCP PDU)</a:t>
            </a:r>
          </a:p>
        </p:txBody>
      </p:sp>
      <p:sp>
        <p:nvSpPr>
          <p:cNvPr id="39939" name="Rectangle 7" descr="Rectangle: Click to edit Master text styles&#10;Second level&#10;Third level&#10;Fourth level&#10;Fifth level"/>
          <p:cNvSpPr>
            <a:spLocks noGrp="1" noChangeArrowheads="1"/>
          </p:cNvSpPr>
          <p:nvPr>
            <p:ph type="body" idx="1"/>
          </p:nvPr>
        </p:nvSpPr>
        <p:spPr>
          <a:xfrm>
            <a:off x="838200" y="1905000"/>
            <a:ext cx="7772400" cy="4114800"/>
          </a:xfrm>
          <a:noFill/>
        </p:spPr>
        <p:txBody>
          <a:bodyPr/>
          <a:lstStyle/>
          <a:p>
            <a:pPr eaLnBrk="1" hangingPunct="1"/>
            <a:r>
              <a:rPr lang="en-US" altLang="en-US" sz="1800" smtClean="0"/>
              <a:t>Source port (16 bits)</a:t>
            </a:r>
          </a:p>
          <a:p>
            <a:pPr eaLnBrk="1" hangingPunct="1"/>
            <a:r>
              <a:rPr lang="en-US" altLang="en-US" sz="1800" smtClean="0"/>
              <a:t>Destination port (16 bits)</a:t>
            </a:r>
          </a:p>
          <a:p>
            <a:pPr eaLnBrk="1" hangingPunct="1"/>
            <a:r>
              <a:rPr lang="en-US" altLang="en-US" sz="1800" smtClean="0"/>
              <a:t>Sequence number (32 bits)</a:t>
            </a:r>
          </a:p>
          <a:p>
            <a:pPr eaLnBrk="1" hangingPunct="1"/>
            <a:r>
              <a:rPr lang="en-US" altLang="en-US" sz="1800" smtClean="0"/>
              <a:t>Acknowledgment number (32 bits)</a:t>
            </a:r>
          </a:p>
          <a:p>
            <a:pPr eaLnBrk="1" hangingPunct="1"/>
            <a:r>
              <a:rPr lang="en-US" altLang="en-US" sz="1800" smtClean="0"/>
              <a:t>Data Offset (4 bits)</a:t>
            </a:r>
          </a:p>
          <a:p>
            <a:pPr eaLnBrk="1" hangingPunct="1"/>
            <a:r>
              <a:rPr lang="en-US" altLang="en-US" sz="1800" smtClean="0"/>
              <a:t>Reserved (6 bits)</a:t>
            </a:r>
          </a:p>
          <a:p>
            <a:pPr eaLnBrk="1" hangingPunct="1"/>
            <a:r>
              <a:rPr lang="en-US" altLang="en-US" sz="1800" smtClean="0"/>
              <a:t>Flags (6 bits) : URG, ACK, PSH, RST, SYN, FIN</a:t>
            </a:r>
          </a:p>
          <a:p>
            <a:pPr eaLnBrk="1" hangingPunct="1"/>
            <a:r>
              <a:rPr lang="en-US" altLang="en-US" sz="1800" smtClean="0"/>
              <a:t>Window (16 bits)</a:t>
            </a:r>
          </a:p>
          <a:p>
            <a:pPr eaLnBrk="1" hangingPunct="1"/>
            <a:r>
              <a:rPr lang="en-US" altLang="en-US" sz="1800" smtClean="0"/>
              <a:t>Checksum (16 bits)</a:t>
            </a:r>
          </a:p>
          <a:p>
            <a:pPr eaLnBrk="1" hangingPunct="1"/>
            <a:r>
              <a:rPr lang="en-US" altLang="en-US" sz="1800" smtClean="0"/>
              <a:t>Urgent Pointer (16 bits)</a:t>
            </a:r>
          </a:p>
          <a:p>
            <a:pPr eaLnBrk="1" hangingPunct="1"/>
            <a:r>
              <a:rPr lang="en-US" altLang="en-US" sz="1800" smtClean="0"/>
              <a:t>Options (variable)</a:t>
            </a:r>
          </a:p>
          <a:p>
            <a:pPr eaLnBrk="1" hangingPunct="1">
              <a:buFont typeface="Wingdings" pitchFamily="2" charset="2"/>
              <a:buNone/>
            </a:pPr>
            <a:r>
              <a:rPr lang="en-US" altLang="en-US" sz="2400" b="1" smtClean="0"/>
              <a:t>The size of TCP header is 192 bits = 24 byes.</a:t>
            </a:r>
          </a:p>
        </p:txBody>
      </p:sp>
    </p:spTree>
    <p:extLst>
      <p:ext uri="{BB962C8B-B14F-4D97-AF65-F5344CB8AC3E}">
        <p14:creationId xmlns:p14="http://schemas.microsoft.com/office/powerpoint/2010/main" val="9460093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IPv4 and IPv6</a:t>
            </a:r>
          </a:p>
        </p:txBody>
      </p:sp>
      <p:sp>
        <p:nvSpPr>
          <p:cNvPr id="409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IP (IPv4) provides for 32-bit source and destination addresses, using a 192-bit header</a:t>
            </a:r>
          </a:p>
          <a:p>
            <a:pPr eaLnBrk="1" hangingPunct="1"/>
            <a:r>
              <a:rPr lang="en-US" altLang="en-US" smtClean="0"/>
              <a:t>IPv6 (1996 standard) provides for 128-bit addresses, using a 320-bit header.</a:t>
            </a:r>
          </a:p>
          <a:p>
            <a:pPr eaLnBrk="1" hangingPunct="1"/>
            <a:r>
              <a:rPr lang="en-US" altLang="en-US" smtClean="0"/>
              <a:t>Migration to IPv6 will be a very slow process</a:t>
            </a:r>
          </a:p>
        </p:txBody>
      </p:sp>
    </p:spTree>
    <p:extLst>
      <p:ext uri="{BB962C8B-B14F-4D97-AF65-F5344CB8AC3E}">
        <p14:creationId xmlns:p14="http://schemas.microsoft.com/office/powerpoint/2010/main" val="152654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A49D5E-CD6C-4A10-8FD5-7D89ADE7D3F2}" type="slidenum">
              <a:rPr lang="en-GB" altLang="tr-TR" sz="1400" smtClean="0">
                <a:solidFill>
                  <a:schemeClr val="bg2"/>
                </a:solidFill>
                <a:latin typeface="Arial" charset="0"/>
              </a:rPr>
              <a:pPr/>
              <a:t>14</a:t>
            </a:fld>
            <a:endParaRPr lang="en-GB" altLang="tr-TR" sz="1400" smtClean="0">
              <a:solidFill>
                <a:schemeClr val="bg2"/>
              </a:solidFill>
              <a:latin typeface="Arial" charset="0"/>
            </a:endParaRPr>
          </a:p>
        </p:txBody>
      </p:sp>
      <p:sp>
        <p:nvSpPr>
          <p:cNvPr id="31747" name="Rectangle 2"/>
          <p:cNvSpPr>
            <a:spLocks noGrp="1" noChangeArrowheads="1"/>
          </p:cNvSpPr>
          <p:nvPr>
            <p:ph type="title"/>
          </p:nvPr>
        </p:nvSpPr>
        <p:spPr/>
        <p:txBody>
          <a:bodyPr/>
          <a:lstStyle/>
          <a:p>
            <a:r>
              <a:rPr lang="en-US" altLang="tr-TR" smtClean="0"/>
              <a:t>OSI Layers (3)</a:t>
            </a:r>
          </a:p>
        </p:txBody>
      </p:sp>
      <p:sp>
        <p:nvSpPr>
          <p:cNvPr id="31748" name="Rectangle 3"/>
          <p:cNvSpPr>
            <a:spLocks noGrp="1" noChangeArrowheads="1"/>
          </p:cNvSpPr>
          <p:nvPr>
            <p:ph type="body" idx="1"/>
          </p:nvPr>
        </p:nvSpPr>
        <p:spPr>
          <a:xfrm>
            <a:off x="457200" y="1371600"/>
            <a:ext cx="8250238" cy="4686300"/>
          </a:xfrm>
        </p:spPr>
        <p:txBody>
          <a:bodyPr>
            <a:normAutofit lnSpcReduction="10000"/>
          </a:bodyPr>
          <a:lstStyle/>
          <a:p>
            <a:r>
              <a:rPr lang="en-US" altLang="tr-TR" smtClean="0"/>
              <a:t>Transport</a:t>
            </a:r>
          </a:p>
          <a:p>
            <a:pPr lvl="1"/>
            <a:r>
              <a:rPr lang="tr-TR" altLang="tr-TR" smtClean="0"/>
              <a:t>End to end e</a:t>
            </a:r>
            <a:r>
              <a:rPr lang="en-US" altLang="tr-TR" smtClean="0"/>
              <a:t>xchange of data</a:t>
            </a:r>
          </a:p>
          <a:p>
            <a:pPr lvl="1"/>
            <a:r>
              <a:rPr lang="en-US" altLang="tr-TR" smtClean="0"/>
              <a:t>In sequence, no losses, no duplicates</a:t>
            </a:r>
          </a:p>
          <a:p>
            <a:pPr lvl="1"/>
            <a:r>
              <a:rPr lang="en-US" altLang="tr-TR" smtClean="0"/>
              <a:t>If needed, upper layer data are split into smaller units</a:t>
            </a:r>
          </a:p>
          <a:p>
            <a:r>
              <a:rPr lang="en-US" altLang="tr-TR" smtClean="0"/>
              <a:t>Session</a:t>
            </a:r>
          </a:p>
          <a:p>
            <a:pPr lvl="1"/>
            <a:r>
              <a:rPr lang="en-US" altLang="tr-TR" smtClean="0"/>
              <a:t>Control of dialogues</a:t>
            </a:r>
          </a:p>
          <a:p>
            <a:pPr lvl="2"/>
            <a:r>
              <a:rPr lang="en-US" altLang="tr-TR" smtClean="0"/>
              <a:t>whose turn to talk?</a:t>
            </a:r>
          </a:p>
          <a:p>
            <a:pPr lvl="2"/>
            <a:r>
              <a:rPr lang="en-US" altLang="tr-TR" smtClean="0"/>
              <a:t>Dialogue discipline (full-duplex, half-duplex)</a:t>
            </a:r>
          </a:p>
          <a:p>
            <a:pPr lvl="1"/>
            <a:r>
              <a:rPr lang="en-US" altLang="tr-TR" smtClean="0"/>
              <a:t>Checkpointing and recovery</a:t>
            </a:r>
          </a:p>
        </p:txBody>
      </p:sp>
    </p:spTree>
    <p:extLst>
      <p:ext uri="{BB962C8B-B14F-4D97-AF65-F5344CB8AC3E}">
        <p14:creationId xmlns:p14="http://schemas.microsoft.com/office/powerpoint/2010/main" val="32925557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pPr eaLnBrk="1" hangingPunct="1"/>
            <a:r>
              <a:rPr lang="en-US" smtClean="0"/>
              <a:t>Why Need IPv6?</a:t>
            </a:r>
          </a:p>
        </p:txBody>
      </p:sp>
      <p:sp>
        <p:nvSpPr>
          <p:cNvPr id="43011"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sz="2800" smtClean="0"/>
              <a:t>Internet Growth</a:t>
            </a:r>
          </a:p>
          <a:p>
            <a:pPr lvl="1" eaLnBrk="1" hangingPunct="1"/>
            <a:r>
              <a:rPr lang="en-US" sz="2400" smtClean="0"/>
              <a:t>Network numbers and size</a:t>
            </a:r>
          </a:p>
          <a:p>
            <a:pPr lvl="1" eaLnBrk="1" hangingPunct="1"/>
            <a:r>
              <a:rPr lang="en-US" sz="2400" smtClean="0"/>
              <a:t>Traffic management</a:t>
            </a:r>
          </a:p>
          <a:p>
            <a:pPr eaLnBrk="1" hangingPunct="1"/>
            <a:r>
              <a:rPr lang="en-US" sz="2800" smtClean="0"/>
              <a:t>Quality of Services (QoS)</a:t>
            </a:r>
          </a:p>
          <a:p>
            <a:pPr eaLnBrk="1" hangingPunct="1"/>
            <a:r>
              <a:rPr lang="en-US" sz="2800" smtClean="0"/>
              <a:t>Internet Transition</a:t>
            </a:r>
          </a:p>
          <a:p>
            <a:pPr lvl="1" eaLnBrk="1" hangingPunct="1"/>
            <a:r>
              <a:rPr lang="en-US" sz="2400" smtClean="0"/>
              <a:t>Routing </a:t>
            </a:r>
          </a:p>
          <a:p>
            <a:pPr lvl="1" eaLnBrk="1" hangingPunct="1"/>
            <a:r>
              <a:rPr lang="en-US" sz="2400" smtClean="0"/>
              <a:t>Addressing</a:t>
            </a:r>
          </a:p>
          <a:p>
            <a:pPr eaLnBrk="1" hangingPunct="1"/>
            <a:r>
              <a:rPr lang="en-US" sz="2800" smtClean="0"/>
              <a:t>No question that an IPv6 is needed, but when</a:t>
            </a:r>
          </a:p>
          <a:p>
            <a:pPr eaLnBrk="1" hangingPunct="1"/>
            <a:endParaRPr lang="en-US" sz="2800" smtClean="0"/>
          </a:p>
        </p:txBody>
      </p:sp>
    </p:spTree>
    <p:extLst>
      <p:ext uri="{BB962C8B-B14F-4D97-AF65-F5344CB8AC3E}">
        <p14:creationId xmlns:p14="http://schemas.microsoft.com/office/powerpoint/2010/main" val="14200661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685800"/>
            <a:ext cx="8001000" cy="762000"/>
          </a:xfrm>
        </p:spPr>
        <p:txBody>
          <a:bodyPr/>
          <a:lstStyle/>
          <a:p>
            <a:pPr eaLnBrk="1" hangingPunct="1"/>
            <a:r>
              <a:rPr lang="en-US" smtClean="0"/>
              <a:t>IP Packet version</a:t>
            </a:r>
          </a:p>
        </p:txBody>
      </p:sp>
      <p:sp>
        <p:nvSpPr>
          <p:cNvPr id="44035" name="Rectangle 3"/>
          <p:cNvSpPr>
            <a:spLocks noChangeArrowheads="1"/>
          </p:cNvSpPr>
          <p:nvPr/>
        </p:nvSpPr>
        <p:spPr bwMode="auto">
          <a:xfrm>
            <a:off x="2286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a:t>
            </a:r>
          </a:p>
        </p:txBody>
      </p:sp>
      <p:sp>
        <p:nvSpPr>
          <p:cNvPr id="44036" name="Rectangle 4"/>
          <p:cNvSpPr>
            <a:spLocks noChangeArrowheads="1"/>
          </p:cNvSpPr>
          <p:nvPr/>
        </p:nvSpPr>
        <p:spPr bwMode="auto">
          <a:xfrm>
            <a:off x="8382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2</a:t>
            </a:r>
          </a:p>
        </p:txBody>
      </p:sp>
      <p:sp>
        <p:nvSpPr>
          <p:cNvPr id="44037" name="Rectangle 5"/>
          <p:cNvSpPr>
            <a:spLocks noChangeArrowheads="1"/>
          </p:cNvSpPr>
          <p:nvPr/>
        </p:nvSpPr>
        <p:spPr bwMode="auto">
          <a:xfrm>
            <a:off x="14478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3</a:t>
            </a:r>
          </a:p>
        </p:txBody>
      </p:sp>
      <p:sp>
        <p:nvSpPr>
          <p:cNvPr id="44038" name="Rectangle 6"/>
          <p:cNvSpPr>
            <a:spLocks noChangeArrowheads="1"/>
          </p:cNvSpPr>
          <p:nvPr/>
        </p:nvSpPr>
        <p:spPr bwMode="auto">
          <a:xfrm>
            <a:off x="20574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4</a:t>
            </a:r>
          </a:p>
        </p:txBody>
      </p:sp>
      <p:sp>
        <p:nvSpPr>
          <p:cNvPr id="44039" name="Rectangle 7"/>
          <p:cNvSpPr>
            <a:spLocks noChangeArrowheads="1"/>
          </p:cNvSpPr>
          <p:nvPr/>
        </p:nvSpPr>
        <p:spPr bwMode="auto">
          <a:xfrm>
            <a:off x="26670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5</a:t>
            </a:r>
          </a:p>
        </p:txBody>
      </p:sp>
      <p:sp>
        <p:nvSpPr>
          <p:cNvPr id="44040" name="Rectangle 8"/>
          <p:cNvSpPr>
            <a:spLocks noChangeArrowheads="1"/>
          </p:cNvSpPr>
          <p:nvPr/>
        </p:nvSpPr>
        <p:spPr bwMode="auto">
          <a:xfrm>
            <a:off x="32766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6</a:t>
            </a:r>
          </a:p>
        </p:txBody>
      </p:sp>
      <p:sp>
        <p:nvSpPr>
          <p:cNvPr id="44041" name="Rectangle 9"/>
          <p:cNvSpPr>
            <a:spLocks noChangeArrowheads="1"/>
          </p:cNvSpPr>
          <p:nvPr/>
        </p:nvSpPr>
        <p:spPr bwMode="auto">
          <a:xfrm>
            <a:off x="38862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7</a:t>
            </a:r>
          </a:p>
        </p:txBody>
      </p:sp>
      <p:sp>
        <p:nvSpPr>
          <p:cNvPr id="44042" name="Rectangle 10"/>
          <p:cNvSpPr>
            <a:spLocks noChangeArrowheads="1"/>
          </p:cNvSpPr>
          <p:nvPr/>
        </p:nvSpPr>
        <p:spPr bwMode="auto">
          <a:xfrm>
            <a:off x="44958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8</a:t>
            </a:r>
          </a:p>
        </p:txBody>
      </p:sp>
      <p:sp>
        <p:nvSpPr>
          <p:cNvPr id="44043" name="Rectangle 11"/>
          <p:cNvSpPr>
            <a:spLocks noChangeArrowheads="1"/>
          </p:cNvSpPr>
          <p:nvPr/>
        </p:nvSpPr>
        <p:spPr bwMode="auto">
          <a:xfrm>
            <a:off x="51054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9</a:t>
            </a:r>
          </a:p>
        </p:txBody>
      </p:sp>
      <p:sp>
        <p:nvSpPr>
          <p:cNvPr id="44044" name="Rectangle 12"/>
          <p:cNvSpPr>
            <a:spLocks noChangeArrowheads="1"/>
          </p:cNvSpPr>
          <p:nvPr/>
        </p:nvSpPr>
        <p:spPr bwMode="auto">
          <a:xfrm>
            <a:off x="57150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chemeClr val="bg2"/>
                </a:solidFill>
                <a:latin typeface="Arial" charset="0"/>
              </a:rPr>
              <a:t>10</a:t>
            </a:r>
          </a:p>
        </p:txBody>
      </p:sp>
      <p:sp>
        <p:nvSpPr>
          <p:cNvPr id="44045" name="Rectangle 13"/>
          <p:cNvSpPr>
            <a:spLocks noChangeArrowheads="1"/>
          </p:cNvSpPr>
          <p:nvPr/>
        </p:nvSpPr>
        <p:spPr bwMode="auto">
          <a:xfrm>
            <a:off x="63246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11</a:t>
            </a:r>
          </a:p>
        </p:txBody>
      </p:sp>
      <p:sp>
        <p:nvSpPr>
          <p:cNvPr id="44046" name="Text Box 14"/>
          <p:cNvSpPr txBox="1">
            <a:spLocks noChangeArrowheads="1"/>
          </p:cNvSpPr>
          <p:nvPr/>
        </p:nvSpPr>
        <p:spPr bwMode="auto">
          <a:xfrm>
            <a:off x="0" y="2590800"/>
            <a:ext cx="458946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Arial" charset="0"/>
              </a:rPr>
              <a:t>1	Version number		4 bits</a:t>
            </a:r>
          </a:p>
          <a:p>
            <a:r>
              <a:rPr lang="en-US" sz="2000">
                <a:latin typeface="Arial" charset="0"/>
              </a:rPr>
              <a:t>2	Header length		4 bits</a:t>
            </a:r>
          </a:p>
          <a:p>
            <a:r>
              <a:rPr lang="en-US" sz="2000">
                <a:latin typeface="Arial" charset="0"/>
              </a:rPr>
              <a:t>3	Type of Service		8 bits</a:t>
            </a:r>
          </a:p>
          <a:p>
            <a:r>
              <a:rPr lang="en-US" sz="2000">
                <a:latin typeface="Arial" charset="0"/>
              </a:rPr>
              <a:t>4	Total length		16 bits</a:t>
            </a:r>
          </a:p>
          <a:p>
            <a:r>
              <a:rPr lang="en-US" sz="2000">
                <a:latin typeface="Arial" charset="0"/>
              </a:rPr>
              <a:t>5	Identifiers		16 bits</a:t>
            </a:r>
          </a:p>
          <a:p>
            <a:r>
              <a:rPr lang="en-US" sz="2000">
                <a:latin typeface="Arial" charset="0"/>
              </a:rPr>
              <a:t>6	Flags			3 bits</a:t>
            </a:r>
          </a:p>
          <a:p>
            <a:r>
              <a:rPr lang="en-US" sz="2000">
                <a:latin typeface="Arial" charset="0"/>
              </a:rPr>
              <a:t>7	Packet offset		13 bits</a:t>
            </a:r>
          </a:p>
          <a:p>
            <a:r>
              <a:rPr lang="en-US" sz="2000">
                <a:latin typeface="Arial" charset="0"/>
              </a:rPr>
              <a:t>8	Hop limit		8 bits</a:t>
            </a:r>
          </a:p>
          <a:p>
            <a:endParaRPr lang="en-US" sz="2000">
              <a:latin typeface="Arial" charset="0"/>
            </a:endParaRPr>
          </a:p>
        </p:txBody>
      </p:sp>
      <p:sp>
        <p:nvSpPr>
          <p:cNvPr id="44047" name="Text Box 15"/>
          <p:cNvSpPr txBox="1">
            <a:spLocks noChangeArrowheads="1"/>
          </p:cNvSpPr>
          <p:nvPr/>
        </p:nvSpPr>
        <p:spPr bwMode="auto">
          <a:xfrm>
            <a:off x="1524000" y="1447800"/>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tx2"/>
                </a:solidFill>
                <a:latin typeface="Arial" charset="0"/>
              </a:rPr>
              <a:t>IP4</a:t>
            </a:r>
          </a:p>
        </p:txBody>
      </p:sp>
      <p:sp>
        <p:nvSpPr>
          <p:cNvPr id="44048" name="Text Box 16"/>
          <p:cNvSpPr txBox="1">
            <a:spLocks noChangeArrowheads="1"/>
          </p:cNvSpPr>
          <p:nvPr/>
        </p:nvSpPr>
        <p:spPr bwMode="auto">
          <a:xfrm>
            <a:off x="4554538" y="2590800"/>
            <a:ext cx="46450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Arial" charset="0"/>
              </a:rPr>
              <a:t>9	Protocol		8 bits</a:t>
            </a:r>
          </a:p>
          <a:p>
            <a:r>
              <a:rPr lang="en-US" sz="2000">
                <a:latin typeface="Arial" charset="0"/>
              </a:rPr>
              <a:t>10	 </a:t>
            </a:r>
            <a:r>
              <a:rPr lang="en-US" sz="2000" b="1">
                <a:latin typeface="Arial" charset="0"/>
              </a:rPr>
              <a:t>CRC 16 		16 bits</a:t>
            </a:r>
            <a:endParaRPr lang="en-US" sz="2000">
              <a:latin typeface="Arial" charset="0"/>
            </a:endParaRPr>
          </a:p>
          <a:p>
            <a:r>
              <a:rPr lang="en-US" sz="2000">
                <a:latin typeface="Arial" charset="0"/>
              </a:rPr>
              <a:t>11	Source address		32 bits</a:t>
            </a:r>
          </a:p>
          <a:p>
            <a:r>
              <a:rPr lang="en-US" sz="2000">
                <a:latin typeface="Arial" charset="0"/>
              </a:rPr>
              <a:t>12	Destination Address	32 bits</a:t>
            </a:r>
          </a:p>
          <a:p>
            <a:r>
              <a:rPr lang="en-US" sz="2000">
                <a:latin typeface="Arial" charset="0"/>
              </a:rPr>
              <a:t>13 	Options			varies</a:t>
            </a:r>
          </a:p>
          <a:p>
            <a:r>
              <a:rPr lang="en-US" sz="2000">
                <a:latin typeface="Arial" charset="0"/>
              </a:rPr>
              <a:t>14	User data		varies</a:t>
            </a:r>
          </a:p>
          <a:p>
            <a:r>
              <a:rPr lang="en-US" sz="2000">
                <a:latin typeface="Arial" charset="0"/>
              </a:rPr>
              <a:t>15	Flow name		24 bits</a:t>
            </a:r>
          </a:p>
          <a:p>
            <a:r>
              <a:rPr lang="en-US" sz="2000">
                <a:latin typeface="Arial" charset="0"/>
              </a:rPr>
              <a:t>16	Next header		8 bits</a:t>
            </a:r>
          </a:p>
        </p:txBody>
      </p:sp>
      <p:sp>
        <p:nvSpPr>
          <p:cNvPr id="44049" name="Rectangle 17"/>
          <p:cNvSpPr>
            <a:spLocks noChangeArrowheads="1"/>
          </p:cNvSpPr>
          <p:nvPr/>
        </p:nvSpPr>
        <p:spPr bwMode="auto">
          <a:xfrm>
            <a:off x="0" y="57150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a:t>
            </a:r>
          </a:p>
        </p:txBody>
      </p:sp>
      <p:sp>
        <p:nvSpPr>
          <p:cNvPr id="44050" name="Rectangle 18"/>
          <p:cNvSpPr>
            <a:spLocks noChangeArrowheads="1"/>
          </p:cNvSpPr>
          <p:nvPr/>
        </p:nvSpPr>
        <p:spPr bwMode="auto">
          <a:xfrm>
            <a:off x="609600" y="57150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15</a:t>
            </a:r>
          </a:p>
        </p:txBody>
      </p:sp>
      <p:sp>
        <p:nvSpPr>
          <p:cNvPr id="44051" name="Rectangle 19"/>
          <p:cNvSpPr>
            <a:spLocks noChangeArrowheads="1"/>
          </p:cNvSpPr>
          <p:nvPr/>
        </p:nvSpPr>
        <p:spPr bwMode="auto">
          <a:xfrm>
            <a:off x="1219200" y="57150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4</a:t>
            </a:r>
          </a:p>
        </p:txBody>
      </p:sp>
      <p:sp>
        <p:nvSpPr>
          <p:cNvPr id="44052" name="Rectangle 20"/>
          <p:cNvSpPr>
            <a:spLocks noChangeArrowheads="1"/>
          </p:cNvSpPr>
          <p:nvPr/>
        </p:nvSpPr>
        <p:spPr bwMode="auto">
          <a:xfrm>
            <a:off x="1828800" y="57150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16</a:t>
            </a:r>
          </a:p>
        </p:txBody>
      </p:sp>
      <p:sp>
        <p:nvSpPr>
          <p:cNvPr id="44053" name="Rectangle 21"/>
          <p:cNvSpPr>
            <a:spLocks noChangeArrowheads="1"/>
          </p:cNvSpPr>
          <p:nvPr/>
        </p:nvSpPr>
        <p:spPr bwMode="auto">
          <a:xfrm>
            <a:off x="2438400" y="57150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8</a:t>
            </a:r>
          </a:p>
        </p:txBody>
      </p:sp>
      <p:sp>
        <p:nvSpPr>
          <p:cNvPr id="44054" name="Rectangle 22"/>
          <p:cNvSpPr>
            <a:spLocks noChangeArrowheads="1"/>
          </p:cNvSpPr>
          <p:nvPr/>
        </p:nvSpPr>
        <p:spPr bwMode="auto">
          <a:xfrm>
            <a:off x="3048000" y="5715000"/>
            <a:ext cx="19050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11 (128 bits)</a:t>
            </a:r>
          </a:p>
        </p:txBody>
      </p:sp>
      <p:sp>
        <p:nvSpPr>
          <p:cNvPr id="44055" name="Rectangle 23"/>
          <p:cNvSpPr>
            <a:spLocks noChangeArrowheads="1"/>
          </p:cNvSpPr>
          <p:nvPr/>
        </p:nvSpPr>
        <p:spPr bwMode="auto">
          <a:xfrm>
            <a:off x="4953000" y="5715000"/>
            <a:ext cx="1752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12 (128 bits)</a:t>
            </a:r>
          </a:p>
        </p:txBody>
      </p:sp>
      <p:sp>
        <p:nvSpPr>
          <p:cNvPr id="44056" name="Rectangle 24"/>
          <p:cNvSpPr>
            <a:spLocks noChangeArrowheads="1"/>
          </p:cNvSpPr>
          <p:nvPr/>
        </p:nvSpPr>
        <p:spPr bwMode="auto">
          <a:xfrm>
            <a:off x="6705600" y="5715000"/>
            <a:ext cx="24384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14</a:t>
            </a:r>
          </a:p>
        </p:txBody>
      </p:sp>
      <p:sp>
        <p:nvSpPr>
          <p:cNvPr id="44057" name="Text Box 25"/>
          <p:cNvSpPr txBox="1">
            <a:spLocks noChangeArrowheads="1"/>
          </p:cNvSpPr>
          <p:nvPr/>
        </p:nvSpPr>
        <p:spPr bwMode="auto">
          <a:xfrm>
            <a:off x="1295400" y="5334000"/>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tx2"/>
                </a:solidFill>
                <a:latin typeface="Arial" charset="0"/>
              </a:rPr>
              <a:t>IP6</a:t>
            </a:r>
          </a:p>
        </p:txBody>
      </p:sp>
      <p:sp>
        <p:nvSpPr>
          <p:cNvPr id="44058" name="Rectangle 26"/>
          <p:cNvSpPr>
            <a:spLocks noChangeArrowheads="1"/>
          </p:cNvSpPr>
          <p:nvPr/>
        </p:nvSpPr>
        <p:spPr bwMode="auto">
          <a:xfrm>
            <a:off x="69342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12</a:t>
            </a:r>
          </a:p>
        </p:txBody>
      </p:sp>
      <p:sp>
        <p:nvSpPr>
          <p:cNvPr id="44059" name="Rectangle 27"/>
          <p:cNvSpPr>
            <a:spLocks noChangeArrowheads="1"/>
          </p:cNvSpPr>
          <p:nvPr/>
        </p:nvSpPr>
        <p:spPr bwMode="auto">
          <a:xfrm>
            <a:off x="75438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13</a:t>
            </a:r>
          </a:p>
        </p:txBody>
      </p:sp>
      <p:sp>
        <p:nvSpPr>
          <p:cNvPr id="44060" name="Rectangle 28"/>
          <p:cNvSpPr>
            <a:spLocks noChangeArrowheads="1"/>
          </p:cNvSpPr>
          <p:nvPr/>
        </p:nvSpPr>
        <p:spPr bwMode="auto">
          <a:xfrm>
            <a:off x="8153400" y="1828800"/>
            <a:ext cx="609600" cy="685800"/>
          </a:xfrm>
          <a:prstGeom prst="rect">
            <a:avLst/>
          </a:prstGeom>
          <a:solidFill>
            <a:schemeClr val="hlink"/>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bg2"/>
                </a:solidFill>
                <a:latin typeface="Arial" charset="0"/>
              </a:rPr>
              <a:t>14</a:t>
            </a:r>
          </a:p>
        </p:txBody>
      </p:sp>
    </p:spTree>
    <p:extLst>
      <p:ext uri="{BB962C8B-B14F-4D97-AF65-F5344CB8AC3E}">
        <p14:creationId xmlns:p14="http://schemas.microsoft.com/office/powerpoint/2010/main" val="978846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IPv4 Header</a:t>
            </a:r>
          </a:p>
        </p:txBody>
      </p:sp>
      <p:sp>
        <p:nvSpPr>
          <p:cNvPr id="45059" name="Rectangle 3" descr="Rectangle: Click to edit Master text styles&#10;Second level&#10;Third level&#10;Fourth level&#10;Fifth level"/>
          <p:cNvSpPr>
            <a:spLocks noGrp="1" noChangeArrowheads="1"/>
          </p:cNvSpPr>
          <p:nvPr>
            <p:ph type="body" sz="half" idx="1"/>
          </p:nvPr>
        </p:nvSpPr>
        <p:spPr>
          <a:xfrm>
            <a:off x="838200" y="1905000"/>
            <a:ext cx="3813175" cy="4114800"/>
          </a:xfrm>
        </p:spPr>
        <p:txBody>
          <a:bodyPr/>
          <a:lstStyle/>
          <a:p>
            <a:pPr eaLnBrk="1" hangingPunct="1"/>
            <a:r>
              <a:rPr lang="en-US" altLang="en-US" sz="2400" smtClean="0"/>
              <a:t>Version (4 bits)</a:t>
            </a:r>
          </a:p>
          <a:p>
            <a:pPr eaLnBrk="1" hangingPunct="1"/>
            <a:r>
              <a:rPr lang="en-US" altLang="en-US" sz="2400" smtClean="0"/>
              <a:t>Internet header length (4 bits)</a:t>
            </a:r>
          </a:p>
          <a:p>
            <a:pPr eaLnBrk="1" hangingPunct="1"/>
            <a:r>
              <a:rPr lang="en-US" altLang="en-US" sz="2400" smtClean="0"/>
              <a:t>Type of Service (8 bits)</a:t>
            </a:r>
          </a:p>
          <a:p>
            <a:pPr eaLnBrk="1" hangingPunct="1"/>
            <a:r>
              <a:rPr lang="en-US" altLang="en-US" sz="2400" smtClean="0"/>
              <a:t>Total Length (16 bits)</a:t>
            </a:r>
          </a:p>
          <a:p>
            <a:pPr eaLnBrk="1" hangingPunct="1"/>
            <a:r>
              <a:rPr lang="en-US" altLang="en-US" sz="2400" smtClean="0"/>
              <a:t>Identification (16 bits)</a:t>
            </a:r>
          </a:p>
          <a:p>
            <a:pPr eaLnBrk="1" hangingPunct="1"/>
            <a:r>
              <a:rPr lang="en-US" altLang="en-US" sz="2400" smtClean="0"/>
              <a:t>Flags (3 bits</a:t>
            </a:r>
          </a:p>
          <a:p>
            <a:pPr eaLnBrk="1" hangingPunct="1"/>
            <a:r>
              <a:rPr lang="en-US" altLang="en-US" sz="2400" smtClean="0"/>
              <a:t>Fragment Offset (13 bits)</a:t>
            </a:r>
          </a:p>
        </p:txBody>
      </p:sp>
      <p:sp>
        <p:nvSpPr>
          <p:cNvPr id="45060" name="Rectangle 4" descr="Rectangle: Click to edit Master text styles&#10;Second level&#10;Third level&#10;Fourth level&#10;Fifth level"/>
          <p:cNvSpPr>
            <a:spLocks noGrp="1" noChangeArrowheads="1"/>
          </p:cNvSpPr>
          <p:nvPr>
            <p:ph type="body" sz="half" idx="2"/>
          </p:nvPr>
        </p:nvSpPr>
        <p:spPr>
          <a:xfrm>
            <a:off x="4619625" y="1905000"/>
            <a:ext cx="3990975" cy="4114800"/>
          </a:xfrm>
        </p:spPr>
        <p:txBody>
          <a:bodyPr/>
          <a:lstStyle/>
          <a:p>
            <a:pPr eaLnBrk="1" hangingPunct="1"/>
            <a:r>
              <a:rPr lang="en-US" altLang="en-US" sz="2400" smtClean="0"/>
              <a:t>Time to Live (8 bits)</a:t>
            </a:r>
          </a:p>
          <a:p>
            <a:pPr eaLnBrk="1" hangingPunct="1"/>
            <a:r>
              <a:rPr lang="en-US" altLang="en-US" sz="2400" smtClean="0"/>
              <a:t>Protocol (8 bits</a:t>
            </a:r>
          </a:p>
          <a:p>
            <a:pPr eaLnBrk="1" hangingPunct="1"/>
            <a:r>
              <a:rPr lang="en-US" altLang="en-US" sz="2400" smtClean="0"/>
              <a:t>Header Checksum (16 bits)</a:t>
            </a:r>
          </a:p>
          <a:p>
            <a:pPr eaLnBrk="1" hangingPunct="1"/>
            <a:r>
              <a:rPr lang="en-US" altLang="en-US" sz="2400" smtClean="0"/>
              <a:t>Source Address ( 32 bits)</a:t>
            </a:r>
          </a:p>
          <a:p>
            <a:pPr eaLnBrk="1" hangingPunct="1"/>
            <a:r>
              <a:rPr lang="en-US" altLang="en-US" sz="2400" smtClean="0"/>
              <a:t>Destination Address (32 bits)</a:t>
            </a:r>
          </a:p>
          <a:p>
            <a:pPr eaLnBrk="1" hangingPunct="1"/>
            <a:r>
              <a:rPr lang="en-US" altLang="en-US" sz="2400" smtClean="0"/>
              <a:t>Options (variable)</a:t>
            </a:r>
          </a:p>
          <a:p>
            <a:pPr eaLnBrk="1" hangingPunct="1"/>
            <a:r>
              <a:rPr lang="en-US" altLang="en-US" sz="2400" smtClean="0"/>
              <a:t>Padding (variable)</a:t>
            </a:r>
          </a:p>
        </p:txBody>
      </p:sp>
    </p:spTree>
    <p:extLst>
      <p:ext uri="{BB962C8B-B14F-4D97-AF65-F5344CB8AC3E}">
        <p14:creationId xmlns:p14="http://schemas.microsoft.com/office/powerpoint/2010/main" val="52936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427298-97BB-457B-B93D-C223DD9679E2}" type="slidenum">
              <a:rPr lang="en-GB" altLang="tr-TR" sz="1400" smtClean="0">
                <a:solidFill>
                  <a:schemeClr val="bg2"/>
                </a:solidFill>
                <a:latin typeface="Arial" charset="0"/>
              </a:rPr>
              <a:pPr/>
              <a:t>15</a:t>
            </a:fld>
            <a:endParaRPr lang="en-GB" altLang="tr-TR" sz="1400" smtClean="0">
              <a:solidFill>
                <a:schemeClr val="bg2"/>
              </a:solidFill>
              <a:latin typeface="Arial" charset="0"/>
            </a:endParaRPr>
          </a:p>
        </p:txBody>
      </p:sp>
      <p:sp>
        <p:nvSpPr>
          <p:cNvPr id="32771" name="Rectangle 2"/>
          <p:cNvSpPr>
            <a:spLocks noGrp="1" noChangeArrowheads="1"/>
          </p:cNvSpPr>
          <p:nvPr>
            <p:ph type="title"/>
          </p:nvPr>
        </p:nvSpPr>
        <p:spPr/>
        <p:txBody>
          <a:bodyPr/>
          <a:lstStyle/>
          <a:p>
            <a:r>
              <a:rPr lang="en-US" altLang="tr-TR" smtClean="0"/>
              <a:t>OSI Layers (4)</a:t>
            </a:r>
          </a:p>
        </p:txBody>
      </p:sp>
      <p:sp>
        <p:nvSpPr>
          <p:cNvPr id="32772" name="Rectangle 3"/>
          <p:cNvSpPr>
            <a:spLocks noGrp="1" noChangeArrowheads="1"/>
          </p:cNvSpPr>
          <p:nvPr>
            <p:ph type="body" idx="1"/>
          </p:nvPr>
        </p:nvSpPr>
        <p:spPr/>
        <p:txBody>
          <a:bodyPr/>
          <a:lstStyle/>
          <a:p>
            <a:r>
              <a:rPr lang="en-US" altLang="tr-TR" smtClean="0"/>
              <a:t>Presentation</a:t>
            </a:r>
          </a:p>
          <a:p>
            <a:pPr lvl="1"/>
            <a:r>
              <a:rPr lang="en-US" altLang="tr-TR" smtClean="0"/>
              <a:t>Data formats</a:t>
            </a:r>
          </a:p>
          <a:p>
            <a:pPr lvl="1"/>
            <a:r>
              <a:rPr lang="en-US" altLang="tr-TR" smtClean="0"/>
              <a:t>Data compression</a:t>
            </a:r>
          </a:p>
          <a:p>
            <a:pPr lvl="1"/>
            <a:r>
              <a:rPr lang="en-US" altLang="tr-TR" smtClean="0"/>
              <a:t>Encryption</a:t>
            </a:r>
          </a:p>
          <a:p>
            <a:r>
              <a:rPr lang="en-US" altLang="tr-TR" smtClean="0"/>
              <a:t>Application</a:t>
            </a:r>
          </a:p>
          <a:p>
            <a:pPr lvl="1"/>
            <a:r>
              <a:rPr lang="en-US" altLang="tr-TR" smtClean="0"/>
              <a:t>Support for various applications </a:t>
            </a:r>
          </a:p>
        </p:txBody>
      </p:sp>
    </p:spTree>
    <p:extLst>
      <p:ext uri="{BB962C8B-B14F-4D97-AF65-F5344CB8AC3E}">
        <p14:creationId xmlns:p14="http://schemas.microsoft.com/office/powerpoint/2010/main" val="378390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OSI Lower Layers</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Physical – Layer 1</a:t>
            </a:r>
          </a:p>
          <a:p>
            <a:pPr eaLnBrk="1" hangingPunct="1"/>
            <a:r>
              <a:rPr lang="en-US" altLang="en-US" smtClean="0"/>
              <a:t>Data Link – Layer 2</a:t>
            </a:r>
          </a:p>
          <a:p>
            <a:pPr eaLnBrk="1" hangingPunct="1"/>
            <a:r>
              <a:rPr lang="en-US" altLang="en-US" smtClean="0"/>
              <a:t>Network – Layer 3</a:t>
            </a:r>
          </a:p>
        </p:txBody>
      </p:sp>
    </p:spTree>
    <p:extLst>
      <p:ext uri="{BB962C8B-B14F-4D97-AF65-F5344CB8AC3E}">
        <p14:creationId xmlns:p14="http://schemas.microsoft.com/office/powerpoint/2010/main" val="39907040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OSI Physical Layer</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Responsible for transmission of bits</a:t>
            </a:r>
          </a:p>
          <a:p>
            <a:pPr eaLnBrk="1" hangingPunct="1"/>
            <a:r>
              <a:rPr lang="en-US" altLang="en-US" smtClean="0"/>
              <a:t>Always implemented through hardware</a:t>
            </a:r>
          </a:p>
          <a:p>
            <a:pPr eaLnBrk="1" hangingPunct="1"/>
            <a:r>
              <a:rPr lang="en-US" altLang="en-US" smtClean="0"/>
              <a:t>Encompasses mechanical, electrical, and functional interfaces</a:t>
            </a:r>
          </a:p>
          <a:p>
            <a:pPr eaLnBrk="1" hangingPunct="1"/>
            <a:r>
              <a:rPr lang="en-US" altLang="en-US" smtClean="0"/>
              <a:t>e.g. RS-232</a:t>
            </a:r>
          </a:p>
        </p:txBody>
      </p:sp>
    </p:spTree>
    <p:extLst>
      <p:ext uri="{BB962C8B-B14F-4D97-AF65-F5344CB8AC3E}">
        <p14:creationId xmlns:p14="http://schemas.microsoft.com/office/powerpoint/2010/main" val="34118897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*Physical-layer Implementation</a:t>
            </a:r>
          </a:p>
        </p:txBody>
      </p:sp>
      <p:pic>
        <p:nvPicPr>
          <p:cNvPr id="16387" name="Picture 3" descr="D:\teaching\fall99\gif\ith01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205663"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54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OSI Data Link Layer</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Responsible for error-free, reliable transmission of data</a:t>
            </a:r>
          </a:p>
          <a:p>
            <a:pPr eaLnBrk="1" hangingPunct="1"/>
            <a:r>
              <a:rPr lang="en-US" altLang="en-US" smtClean="0"/>
              <a:t>Flow control, error correction</a:t>
            </a:r>
          </a:p>
          <a:p>
            <a:pPr eaLnBrk="1" hangingPunct="1"/>
            <a:r>
              <a:rPr lang="en-US" altLang="en-US" smtClean="0"/>
              <a:t>e.g. HDLC</a:t>
            </a:r>
          </a:p>
        </p:txBody>
      </p:sp>
    </p:spTree>
    <p:extLst>
      <p:ext uri="{BB962C8B-B14F-4D97-AF65-F5344CB8AC3E}">
        <p14:creationId xmlns:p14="http://schemas.microsoft.com/office/powerpoint/2010/main" val="16500096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normAutofit fontScale="90000"/>
          </a:bodyPr>
          <a:lstStyle/>
          <a:p>
            <a:pPr eaLnBrk="1" hangingPunct="1"/>
            <a:r>
              <a:rPr lang="en-US" altLang="en-US" smtClean="0"/>
              <a:t>Standardized Protocol Architectures</a:t>
            </a:r>
          </a:p>
        </p:txBody>
      </p:sp>
      <p:sp>
        <p:nvSpPr>
          <p:cNvPr id="6147" name="Rectangle 1027" descr="Rectangle: Click to edit Master text styles&#10;Second level&#10;Third level&#10;Fourth level&#10;Fifth level"/>
          <p:cNvSpPr>
            <a:spLocks noGrp="1" noChangeArrowheads="1"/>
          </p:cNvSpPr>
          <p:nvPr>
            <p:ph type="body" idx="1"/>
          </p:nvPr>
        </p:nvSpPr>
        <p:spPr>
          <a:xfrm>
            <a:off x="457200" y="1676400"/>
            <a:ext cx="8178800" cy="4171950"/>
          </a:xfrm>
        </p:spPr>
        <p:txBody>
          <a:bodyPr/>
          <a:lstStyle/>
          <a:p>
            <a:pPr eaLnBrk="1" hangingPunct="1"/>
            <a:r>
              <a:rPr lang="en-US" altLang="en-US" sz="2800" smtClean="0"/>
              <a:t>Vendors like standards because they make their products more marketable</a:t>
            </a:r>
          </a:p>
          <a:p>
            <a:pPr eaLnBrk="1" hangingPunct="1"/>
            <a:r>
              <a:rPr lang="en-US" altLang="en-US" sz="2800" smtClean="0"/>
              <a:t>Customers like standards because they enable products from different vendors to interoperate</a:t>
            </a:r>
          </a:p>
          <a:p>
            <a:pPr eaLnBrk="1" hangingPunct="1"/>
            <a:r>
              <a:rPr lang="en-US" altLang="en-US" sz="2800" smtClean="0"/>
              <a:t>Two protocol standards are well-known:</a:t>
            </a:r>
          </a:p>
          <a:p>
            <a:pPr lvl="1" eaLnBrk="1" hangingPunct="1"/>
            <a:r>
              <a:rPr lang="en-US" altLang="en-US" sz="2400" smtClean="0"/>
              <a:t>TCP/IP: widely implemented</a:t>
            </a:r>
          </a:p>
          <a:p>
            <a:pPr lvl="1" eaLnBrk="1" hangingPunct="1"/>
            <a:r>
              <a:rPr lang="en-US" altLang="en-US" sz="2400" smtClean="0"/>
              <a:t>OSI: less used, still useful for modeling/conceptualizing</a:t>
            </a:r>
          </a:p>
        </p:txBody>
      </p:sp>
    </p:spTree>
    <p:extLst>
      <p:ext uri="{BB962C8B-B14F-4D97-AF65-F5344CB8AC3E}">
        <p14:creationId xmlns:p14="http://schemas.microsoft.com/office/powerpoint/2010/main" val="29451734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OSI Data Link Layer</a:t>
            </a:r>
          </a:p>
        </p:txBody>
      </p:sp>
      <p:pic>
        <p:nvPicPr>
          <p:cNvPr id="18435" name="Picture 3" descr="D:\teaching\fall99\gif\ith01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49530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p:cNvSpPr txBox="1">
            <a:spLocks noChangeArrowheads="1"/>
          </p:cNvSpPr>
          <p:nvPr/>
        </p:nvSpPr>
        <p:spPr bwMode="auto">
          <a:xfrm>
            <a:off x="1050925" y="5299075"/>
            <a:ext cx="704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IEEE has subdivided data link layer into two sub-layers.</a:t>
            </a:r>
          </a:p>
        </p:txBody>
      </p:sp>
    </p:spTree>
    <p:extLst>
      <p:ext uri="{BB962C8B-B14F-4D97-AF65-F5344CB8AC3E}">
        <p14:creationId xmlns:p14="http://schemas.microsoft.com/office/powerpoint/2010/main" val="114094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OSI Network Layer</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Responsible for routing of messages through network</a:t>
            </a:r>
          </a:p>
          <a:p>
            <a:pPr eaLnBrk="1" hangingPunct="1"/>
            <a:r>
              <a:rPr lang="en-US" altLang="en-US" smtClean="0"/>
              <a:t>Concerned with type of switching used (circuit v. packet)</a:t>
            </a:r>
          </a:p>
          <a:p>
            <a:pPr eaLnBrk="1" hangingPunct="1"/>
            <a:r>
              <a:rPr lang="en-US" altLang="en-US" smtClean="0"/>
              <a:t>Handles routing between networks, as well as through packet-switching networks</a:t>
            </a:r>
          </a:p>
        </p:txBody>
      </p:sp>
    </p:spTree>
    <p:extLst>
      <p:ext uri="{BB962C8B-B14F-4D97-AF65-F5344CB8AC3E}">
        <p14:creationId xmlns:p14="http://schemas.microsoft.com/office/powerpoint/2010/main" val="22979121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Network Access Layer</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Concerned with exchange of data between computer and network</a:t>
            </a:r>
          </a:p>
          <a:p>
            <a:pPr eaLnBrk="1" hangingPunct="1"/>
            <a:r>
              <a:rPr lang="en-US" altLang="en-US" sz="2800" smtClean="0"/>
              <a:t>Includes addressing, routing, prioritizing, etc</a:t>
            </a:r>
          </a:p>
          <a:p>
            <a:pPr eaLnBrk="1" hangingPunct="1"/>
            <a:r>
              <a:rPr lang="en-US" altLang="en-US" sz="2800" smtClean="0"/>
              <a:t>Different networks require different software at this layer</a:t>
            </a:r>
          </a:p>
          <a:p>
            <a:pPr eaLnBrk="1" hangingPunct="1"/>
            <a:r>
              <a:rPr lang="en-US" altLang="en-US" sz="2800" smtClean="0"/>
              <a:t>Example: X.25 standard for network access procedures on packet-switching networks</a:t>
            </a:r>
          </a:p>
        </p:txBody>
      </p:sp>
    </p:spTree>
    <p:extLst>
      <p:ext uri="{BB962C8B-B14F-4D97-AF65-F5344CB8AC3E}">
        <p14:creationId xmlns:p14="http://schemas.microsoft.com/office/powerpoint/2010/main" val="2358086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0"/>
          <p:cNvSpPr>
            <a:spLocks noGrp="1" noChangeArrowheads="1"/>
          </p:cNvSpPr>
          <p:nvPr>
            <p:ph type="title"/>
          </p:nvPr>
        </p:nvSpPr>
        <p:spPr/>
        <p:txBody>
          <a:bodyPr/>
          <a:lstStyle/>
          <a:p>
            <a:pPr eaLnBrk="1" hangingPunct="1"/>
            <a:r>
              <a:rPr lang="en-US" altLang="en-US" smtClean="0"/>
              <a:t>OSI Upper Layers</a:t>
            </a:r>
          </a:p>
        </p:txBody>
      </p:sp>
      <p:sp>
        <p:nvSpPr>
          <p:cNvPr id="21507" name="Rectangle 2051"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Transport</a:t>
            </a:r>
          </a:p>
          <a:p>
            <a:pPr eaLnBrk="1" hangingPunct="1"/>
            <a:r>
              <a:rPr lang="en-US" altLang="en-US" smtClean="0"/>
              <a:t>Session</a:t>
            </a:r>
          </a:p>
          <a:p>
            <a:pPr eaLnBrk="1" hangingPunct="1"/>
            <a:r>
              <a:rPr lang="en-US" altLang="en-US" smtClean="0"/>
              <a:t>Presentation</a:t>
            </a:r>
          </a:p>
          <a:p>
            <a:pPr eaLnBrk="1" hangingPunct="1"/>
            <a:r>
              <a:rPr lang="en-US" altLang="en-US" smtClean="0"/>
              <a:t>Application</a:t>
            </a:r>
          </a:p>
        </p:txBody>
      </p:sp>
    </p:spTree>
    <p:extLst>
      <p:ext uri="{BB962C8B-B14F-4D97-AF65-F5344CB8AC3E}">
        <p14:creationId xmlns:p14="http://schemas.microsoft.com/office/powerpoint/2010/main" val="122913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OSI Transport Layer</a:t>
            </a:r>
          </a:p>
        </p:txBody>
      </p:sp>
      <p:sp>
        <p:nvSpPr>
          <p:cNvPr id="2253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Isolates messages from lower and upper layers</a:t>
            </a:r>
          </a:p>
          <a:p>
            <a:pPr eaLnBrk="1" hangingPunct="1"/>
            <a:r>
              <a:rPr lang="en-US" altLang="en-US" smtClean="0"/>
              <a:t>Breaks down message size</a:t>
            </a:r>
          </a:p>
          <a:p>
            <a:pPr eaLnBrk="1" hangingPunct="1"/>
            <a:r>
              <a:rPr lang="en-US" altLang="en-US" smtClean="0"/>
              <a:t>Monitors quality of communications channel</a:t>
            </a:r>
          </a:p>
          <a:p>
            <a:pPr eaLnBrk="1" hangingPunct="1"/>
            <a:r>
              <a:rPr lang="en-US" altLang="en-US" smtClean="0"/>
              <a:t>Selects most efficient communication service necessary for a given transmission</a:t>
            </a:r>
          </a:p>
        </p:txBody>
      </p:sp>
    </p:spTree>
    <p:extLst>
      <p:ext uri="{BB962C8B-B14F-4D97-AF65-F5344CB8AC3E}">
        <p14:creationId xmlns:p14="http://schemas.microsoft.com/office/powerpoint/2010/main" val="9772066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Transport Layer</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Concerned with reliable transfer of information between applications</a:t>
            </a:r>
          </a:p>
          <a:p>
            <a:pPr eaLnBrk="1" hangingPunct="1"/>
            <a:r>
              <a:rPr lang="en-US" altLang="en-US" smtClean="0"/>
              <a:t>Independent of the nature of the application</a:t>
            </a:r>
          </a:p>
          <a:p>
            <a:pPr eaLnBrk="1" hangingPunct="1"/>
            <a:r>
              <a:rPr lang="en-US" altLang="en-US" smtClean="0"/>
              <a:t>Includes aspects like flow control and error checking</a:t>
            </a:r>
          </a:p>
        </p:txBody>
      </p:sp>
    </p:spTree>
    <p:extLst>
      <p:ext uri="{BB962C8B-B14F-4D97-AF65-F5344CB8AC3E}">
        <p14:creationId xmlns:p14="http://schemas.microsoft.com/office/powerpoint/2010/main" val="41816117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OSI Session Layer</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Establishes logical connections between systems</a:t>
            </a:r>
          </a:p>
          <a:p>
            <a:pPr eaLnBrk="1" hangingPunct="1"/>
            <a:r>
              <a:rPr lang="en-US" altLang="en-US" smtClean="0"/>
              <a:t>Manages log-ons, password exchange, log-offs</a:t>
            </a:r>
          </a:p>
          <a:p>
            <a:pPr eaLnBrk="1" hangingPunct="1"/>
            <a:r>
              <a:rPr lang="en-US" altLang="en-US" smtClean="0"/>
              <a:t>Terminates connection at end of session</a:t>
            </a:r>
          </a:p>
        </p:txBody>
      </p:sp>
    </p:spTree>
    <p:extLst>
      <p:ext uri="{BB962C8B-B14F-4D97-AF65-F5344CB8AC3E}">
        <p14:creationId xmlns:p14="http://schemas.microsoft.com/office/powerpoint/2010/main" val="311907879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OSI Presentation Layer</a:t>
            </a:r>
          </a:p>
        </p:txBody>
      </p:sp>
      <p:sp>
        <p:nvSpPr>
          <p:cNvPr id="2560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Provides format and code conversion services</a:t>
            </a:r>
          </a:p>
          <a:p>
            <a:pPr eaLnBrk="1" hangingPunct="1"/>
            <a:r>
              <a:rPr lang="en-US" altLang="en-US" smtClean="0"/>
              <a:t>Examples </a:t>
            </a:r>
          </a:p>
          <a:p>
            <a:pPr lvl="1" eaLnBrk="1" hangingPunct="1"/>
            <a:r>
              <a:rPr lang="en-US" altLang="en-US" smtClean="0"/>
              <a:t>File conversion from ASCII to EBDIC</a:t>
            </a:r>
          </a:p>
          <a:p>
            <a:pPr lvl="1" eaLnBrk="1" hangingPunct="1"/>
            <a:r>
              <a:rPr lang="en-US" altLang="en-US" smtClean="0"/>
              <a:t>Invoking character sequences to generate bold, italics, etc on a printer</a:t>
            </a:r>
          </a:p>
        </p:txBody>
      </p:sp>
    </p:spTree>
    <p:extLst>
      <p:ext uri="{BB962C8B-B14F-4D97-AF65-F5344CB8AC3E}">
        <p14:creationId xmlns:p14="http://schemas.microsoft.com/office/powerpoint/2010/main" val="42827260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OSI Application Layer</a:t>
            </a:r>
          </a:p>
        </p:txBody>
      </p:sp>
      <p:sp>
        <p:nvSpPr>
          <p:cNvPr id="2662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Provides access to network for end-user</a:t>
            </a:r>
          </a:p>
          <a:p>
            <a:pPr eaLnBrk="1" hangingPunct="1"/>
            <a:r>
              <a:rPr lang="en-US" altLang="en-US" smtClean="0"/>
              <a:t>User’s capabilities are determined by what items are available on this layer</a:t>
            </a:r>
          </a:p>
          <a:p>
            <a:pPr eaLnBrk="1" hangingPunct="1"/>
            <a:r>
              <a:rPr lang="en-US" altLang="en-US" smtClean="0"/>
              <a:t>Logic needed to support various applications</a:t>
            </a:r>
          </a:p>
          <a:p>
            <a:pPr eaLnBrk="1" hangingPunct="1"/>
            <a:r>
              <a:rPr lang="en-US" altLang="en-US" smtClean="0"/>
              <a:t>Each type of application (file transfer, remote access) requires different software on this layer</a:t>
            </a:r>
          </a:p>
        </p:txBody>
      </p:sp>
    </p:spTree>
    <p:extLst>
      <p:ext uri="{BB962C8B-B14F-4D97-AF65-F5344CB8AC3E}">
        <p14:creationId xmlns:p14="http://schemas.microsoft.com/office/powerpoint/2010/main" val="14358044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altLang="en-US" smtClean="0"/>
              <a:t>Application Viewpoint of a Network </a:t>
            </a:r>
          </a:p>
        </p:txBody>
      </p:sp>
      <p:sp>
        <p:nvSpPr>
          <p:cNvPr id="27651" name="Rectangle 3" descr="Rectangle: Click to edit Master text styles&#10;Second level&#10;Third level&#10;Fourth level&#10;Fifth level"/>
          <p:cNvSpPr>
            <a:spLocks noGrp="1" noChangeArrowheads="1"/>
          </p:cNvSpPr>
          <p:nvPr>
            <p:ph type="body" idx="1"/>
          </p:nvPr>
        </p:nvSpPr>
        <p:spPr>
          <a:xfrm>
            <a:off x="381000" y="1600200"/>
            <a:ext cx="8178800" cy="4171950"/>
          </a:xfrm>
        </p:spPr>
        <p:txBody>
          <a:bodyPr>
            <a:normAutofit fontScale="92500" lnSpcReduction="10000"/>
          </a:bodyPr>
          <a:lstStyle/>
          <a:p>
            <a:pPr eaLnBrk="1" hangingPunct="1"/>
            <a:r>
              <a:rPr lang="en-US" altLang="en-US" smtClean="0"/>
              <a:t>Distributed data communications involves three primary components:</a:t>
            </a:r>
          </a:p>
          <a:p>
            <a:pPr lvl="1" eaLnBrk="1" hangingPunct="1"/>
            <a:r>
              <a:rPr lang="en-US" altLang="en-US" smtClean="0"/>
              <a:t>Networks</a:t>
            </a:r>
          </a:p>
          <a:p>
            <a:pPr lvl="1" eaLnBrk="1" hangingPunct="1"/>
            <a:r>
              <a:rPr lang="en-US" altLang="en-US" smtClean="0"/>
              <a:t>Computers</a:t>
            </a:r>
          </a:p>
          <a:p>
            <a:pPr lvl="1" eaLnBrk="1" hangingPunct="1"/>
            <a:r>
              <a:rPr lang="en-US" altLang="en-US" smtClean="0"/>
              <a:t>Applications</a:t>
            </a:r>
          </a:p>
          <a:p>
            <a:pPr eaLnBrk="1" hangingPunct="1"/>
            <a:r>
              <a:rPr lang="en-US" altLang="en-US" smtClean="0"/>
              <a:t>Three corresponding layers</a:t>
            </a:r>
          </a:p>
          <a:p>
            <a:pPr lvl="1" eaLnBrk="1" hangingPunct="1"/>
            <a:r>
              <a:rPr lang="en-US" altLang="en-US" smtClean="0"/>
              <a:t>Network access layer</a:t>
            </a:r>
          </a:p>
          <a:p>
            <a:pPr lvl="1" eaLnBrk="1" hangingPunct="1"/>
            <a:r>
              <a:rPr lang="en-US" altLang="en-US" smtClean="0"/>
              <a:t>Transport layer</a:t>
            </a:r>
          </a:p>
          <a:p>
            <a:pPr lvl="1" eaLnBrk="1" hangingPunct="1"/>
            <a:r>
              <a:rPr lang="en-US" altLang="en-US" smtClean="0"/>
              <a:t>Application layer</a:t>
            </a:r>
          </a:p>
        </p:txBody>
      </p:sp>
    </p:spTree>
    <p:extLst>
      <p:ext uri="{BB962C8B-B14F-4D97-AF65-F5344CB8AC3E}">
        <p14:creationId xmlns:p14="http://schemas.microsoft.com/office/powerpoint/2010/main" val="32204637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en-US" smtClean="0"/>
              <a:t>Internet Standards</a:t>
            </a:r>
          </a:p>
        </p:txBody>
      </p:sp>
      <p:sp>
        <p:nvSpPr>
          <p:cNvPr id="7171"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sz="2400" smtClean="0"/>
              <a:t>Email related standards</a:t>
            </a:r>
          </a:p>
          <a:p>
            <a:pPr lvl="1" eaLnBrk="1" hangingPunct="1"/>
            <a:r>
              <a:rPr lang="en-US" sz="2000" smtClean="0"/>
              <a:t>IMAP, POP, X.400, SMTP, CMC, MIME, binhex, uuencode</a:t>
            </a:r>
          </a:p>
          <a:p>
            <a:pPr eaLnBrk="1" hangingPunct="1"/>
            <a:r>
              <a:rPr lang="en-US" sz="2400" smtClean="0"/>
              <a:t>Web related standards</a:t>
            </a:r>
          </a:p>
          <a:p>
            <a:pPr lvl="1" eaLnBrk="1" hangingPunct="1"/>
            <a:r>
              <a:rPr lang="en-US" sz="2000" smtClean="0"/>
              <a:t>http, CGI, html/xml/vrml/sgml</a:t>
            </a:r>
          </a:p>
          <a:p>
            <a:pPr eaLnBrk="1" hangingPunct="1"/>
            <a:r>
              <a:rPr lang="en-US" sz="2400" smtClean="0"/>
              <a:t>Internet directory standards</a:t>
            </a:r>
          </a:p>
          <a:p>
            <a:pPr lvl="1" eaLnBrk="1" hangingPunct="1"/>
            <a:r>
              <a:rPr lang="en-US" sz="2000" smtClean="0"/>
              <a:t>X.500, LDAP</a:t>
            </a:r>
          </a:p>
          <a:p>
            <a:pPr eaLnBrk="1" hangingPunct="1"/>
            <a:r>
              <a:rPr lang="en-US" sz="2400" smtClean="0"/>
              <a:t>Application standards</a:t>
            </a:r>
          </a:p>
          <a:p>
            <a:pPr lvl="1" eaLnBrk="1" hangingPunct="1"/>
            <a:r>
              <a:rPr lang="en-US" sz="2000" smtClean="0"/>
              <a:t>http, FTP, telnet, gopher, wais</a:t>
            </a:r>
          </a:p>
          <a:p>
            <a:pPr eaLnBrk="1" hangingPunct="1"/>
            <a:r>
              <a:rPr lang="en-US" sz="2400" smtClean="0"/>
              <a:t>Videoconferencing standards</a:t>
            </a:r>
          </a:p>
          <a:p>
            <a:pPr lvl="1" eaLnBrk="1" hangingPunct="1"/>
            <a:r>
              <a:rPr lang="en-US" sz="2000" smtClean="0"/>
              <a:t>H.320, H.323, Mpeg-1, Mpeg-2</a:t>
            </a:r>
          </a:p>
        </p:txBody>
      </p:sp>
    </p:spTree>
    <p:extLst>
      <p:ext uri="{BB962C8B-B14F-4D97-AF65-F5344CB8AC3E}">
        <p14:creationId xmlns:p14="http://schemas.microsoft.com/office/powerpoint/2010/main" val="3552380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1945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F82D8303-3D5B-460B-B61A-E32D35E91E6E}" type="slidenum">
              <a:rPr lang="en-US" b="0"/>
              <a:pPr/>
              <a:t>30</a:t>
            </a:fld>
            <a:endParaRPr lang="en-US" b="0"/>
          </a:p>
        </p:txBody>
      </p:sp>
      <p:sp>
        <p:nvSpPr>
          <p:cNvPr id="194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2.6</a:t>
            </a:r>
            <a:r>
              <a:rPr lang="en-US" altLang="en-US">
                <a:solidFill>
                  <a:schemeClr val="accent2"/>
                </a:solidFill>
                <a:latin typeface="Times New Roman" pitchFamily="18" charset="0"/>
              </a:rPr>
              <a:t>    </a:t>
            </a:r>
            <a:r>
              <a:rPr lang="en-US" altLang="en-US" i="1">
                <a:latin typeface="Times New Roman" pitchFamily="18" charset="0"/>
              </a:rPr>
              <a:t>Summary of OSI Layers</a:t>
            </a:r>
          </a:p>
        </p:txBody>
      </p:sp>
      <p:sp>
        <p:nvSpPr>
          <p:cNvPr id="19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9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795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879475"/>
            <a:ext cx="653573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410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048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86806837-22AD-4E43-888D-FC616B114384}" type="slidenum">
              <a:rPr lang="en-US" b="0"/>
              <a:pPr/>
              <a:t>31</a:t>
            </a:fld>
            <a:endParaRPr lang="en-US" b="0"/>
          </a:p>
        </p:txBody>
      </p:sp>
      <p:sp>
        <p:nvSpPr>
          <p:cNvPr id="6184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20485" name="Text Box 3"/>
          <p:cNvSpPr txBox="1">
            <a:spLocks noChangeArrowheads="1"/>
          </p:cNvSpPr>
          <p:nvPr/>
        </p:nvSpPr>
        <p:spPr bwMode="auto">
          <a:xfrm>
            <a:off x="228600" y="355600"/>
            <a:ext cx="6746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3600">
                <a:solidFill>
                  <a:schemeClr val="bg1"/>
                </a:solidFill>
                <a:latin typeface="Times" pitchFamily="18" charset="0"/>
              </a:rPr>
              <a:t>2-3  TCP/IP PROTOCOL SUITE</a:t>
            </a:r>
          </a:p>
        </p:txBody>
      </p:sp>
      <p:sp>
        <p:nvSpPr>
          <p:cNvPr id="2048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endParaRPr lang="en-US">
              <a:latin typeface="Times New Roman" pitchFamily="18" charset="0"/>
            </a:endParaRPr>
          </a:p>
        </p:txBody>
      </p:sp>
      <p:sp>
        <p:nvSpPr>
          <p:cNvPr id="20487" name="Rectangle 5"/>
          <p:cNvSpPr>
            <a:spLocks noChangeArrowheads="1"/>
          </p:cNvSpPr>
          <p:nvPr/>
        </p:nvSpPr>
        <p:spPr bwMode="auto">
          <a:xfrm>
            <a:off x="381000" y="16002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a:latin typeface="Arial Unicode MS" pitchFamily="34" charset="-128"/>
              </a:rPr>
              <a:t>The TCP/IP protocol suite was developed prior to the OSI model. Therefore, the layers in the TCP/IP protocol suite do not match exactly with those in the OSI model. The original TCP/IP protocol suite was defined as four software layers built upon the hardware. Today, however, TCP/IP is thought of as a five-layer model with the layers named similarly to the ones in the OSI model. Figure 2.7 shows both configurations.</a:t>
            </a:r>
          </a:p>
        </p:txBody>
      </p:sp>
    </p:spTree>
    <p:extLst>
      <p:ext uri="{BB962C8B-B14F-4D97-AF65-F5344CB8AC3E}">
        <p14:creationId xmlns:p14="http://schemas.microsoft.com/office/powerpoint/2010/main" val="362591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150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2BC54DEA-484F-41DF-A9B4-C23DA2E56A32}" type="slidenum">
              <a:rPr lang="en-US" b="0"/>
              <a:pPr/>
              <a:t>32</a:t>
            </a:fld>
            <a:endParaRPr lang="en-US" b="0"/>
          </a:p>
        </p:txBody>
      </p:sp>
      <p:sp>
        <p:nvSpPr>
          <p:cNvPr id="624642"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21509"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endParaRPr lang="en-US">
              <a:latin typeface="Times New Roman" pitchFamily="18" charset="0"/>
            </a:endParaRPr>
          </a:p>
        </p:txBody>
      </p:sp>
      <p:sp>
        <p:nvSpPr>
          <p:cNvPr id="624644"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Comparison between OSI and TCP/IP</a:t>
            </a:r>
          </a:p>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Layers in the TCP/IP Suite</a:t>
            </a:r>
          </a:p>
        </p:txBody>
      </p:sp>
    </p:spTree>
    <p:extLst>
      <p:ext uri="{BB962C8B-B14F-4D97-AF65-F5344CB8AC3E}">
        <p14:creationId xmlns:p14="http://schemas.microsoft.com/office/powerpoint/2010/main" val="417712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Effect transition="in" filter="wipe(up)">
                                      <p:cBhvr>
                                        <p:cTn id="7" dur="5000"/>
                                        <p:tgtEl>
                                          <p:spTgt spid="62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253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052F1D97-BCB4-48F2-AAF0-B933F15461A4}" type="slidenum">
              <a:rPr lang="en-US" b="0"/>
              <a:pPr/>
              <a:t>33</a:t>
            </a:fld>
            <a:endParaRPr lang="en-US" b="0"/>
          </a:p>
        </p:txBody>
      </p:sp>
      <p:sp>
        <p:nvSpPr>
          <p:cNvPr id="2253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2.7</a:t>
            </a:r>
            <a:r>
              <a:rPr lang="en-US" altLang="en-US">
                <a:solidFill>
                  <a:schemeClr val="accent2"/>
                </a:solidFill>
                <a:latin typeface="Times New Roman" pitchFamily="18" charset="0"/>
              </a:rPr>
              <a:t>    </a:t>
            </a:r>
            <a:r>
              <a:rPr lang="en-US" altLang="en-US" i="1">
                <a:latin typeface="Times New Roman" pitchFamily="18" charset="0"/>
              </a:rPr>
              <a:t>Layers in the TCP/IP Protocol Suite</a:t>
            </a:r>
          </a:p>
        </p:txBody>
      </p:sp>
      <p:sp>
        <p:nvSpPr>
          <p:cNvPr id="2253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25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05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09750"/>
            <a:ext cx="2897188"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188" y="1828800"/>
            <a:ext cx="3757612"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981200"/>
            <a:ext cx="142557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890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90512"/>
                                        </p:tgtEl>
                                        <p:attrNameLst>
                                          <p:attrName>style.visibility</p:attrName>
                                        </p:attrNameLst>
                                      </p:cBhvr>
                                      <p:to>
                                        <p:strVal val="visible"/>
                                      </p:to>
                                    </p:set>
                                    <p:animEffect transition="in" filter="wipe(up)">
                                      <p:cBhvr>
                                        <p:cTn id="15" dur="2000"/>
                                        <p:tgtEl>
                                          <p:spTgt spid="49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3555"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C2F52850-F4FC-4C57-A299-84978F44E8C6}" type="slidenum">
              <a:rPr lang="en-US" b="0"/>
              <a:pPr/>
              <a:t>34</a:t>
            </a:fld>
            <a:endParaRPr lang="en-US" b="0"/>
          </a:p>
        </p:txBody>
      </p:sp>
      <p:sp>
        <p:nvSpPr>
          <p:cNvPr id="2355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2.8</a:t>
            </a:r>
            <a:r>
              <a:rPr lang="en-US" altLang="en-US">
                <a:solidFill>
                  <a:schemeClr val="accent2"/>
                </a:solidFill>
                <a:latin typeface="Times New Roman" pitchFamily="18" charset="0"/>
              </a:rPr>
              <a:t>    </a:t>
            </a:r>
            <a:r>
              <a:rPr lang="en-US" altLang="en-US" i="1">
                <a:latin typeface="Times New Roman" pitchFamily="18" charset="0"/>
              </a:rPr>
              <a:t>TCP/IP and OSI model</a:t>
            </a:r>
          </a:p>
        </p:txBody>
      </p:sp>
      <p:sp>
        <p:nvSpPr>
          <p:cNvPr id="2355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5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6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35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16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18589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6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1143000"/>
            <a:ext cx="5491162"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300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1644"/>
                                        </p:tgtEl>
                                        <p:attrNameLst>
                                          <p:attrName>style.visibility</p:attrName>
                                        </p:attrNameLst>
                                      </p:cBhvr>
                                      <p:to>
                                        <p:strVal val="visible"/>
                                      </p:to>
                                    </p:set>
                                    <p:animEffect transition="in" filter="wipe(up)">
                                      <p:cBhvr>
                                        <p:cTn id="7" dur="5000"/>
                                        <p:tgtEl>
                                          <p:spTgt spid="581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1645"/>
                                        </p:tgtEl>
                                        <p:attrNameLst>
                                          <p:attrName>style.visibility</p:attrName>
                                        </p:attrNameLst>
                                      </p:cBhvr>
                                      <p:to>
                                        <p:strVal val="visible"/>
                                      </p:to>
                                    </p:set>
                                    <p:animEffect transition="in" filter="wipe(up)">
                                      <p:cBhvr>
                                        <p:cTn id="12" dur="5000"/>
                                        <p:tgtEl>
                                          <p:spTgt spid="58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457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ACF68CFB-6CFE-4573-B6B9-4CA99C4BB9D6}" type="slidenum">
              <a:rPr lang="en-US" b="0"/>
              <a:pPr/>
              <a:t>35</a:t>
            </a:fld>
            <a:endParaRPr lang="en-US" b="0"/>
          </a:p>
        </p:txBody>
      </p:sp>
      <p:sp>
        <p:nvSpPr>
          <p:cNvPr id="245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2.9</a:t>
            </a:r>
            <a:r>
              <a:rPr lang="en-US" altLang="en-US">
                <a:solidFill>
                  <a:schemeClr val="accent2"/>
                </a:solidFill>
                <a:latin typeface="Times New Roman" pitchFamily="18" charset="0"/>
              </a:rPr>
              <a:t>    </a:t>
            </a:r>
            <a:r>
              <a:rPr lang="en-US" altLang="en-US" i="1">
                <a:latin typeface="Times New Roman" pitchFamily="18" charset="0"/>
              </a:rPr>
              <a:t>A private internet</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245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382838"/>
            <a:ext cx="75136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222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560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06479B0-4EC1-4A31-B290-773C96530281}" type="slidenum">
              <a:rPr lang="en-US" b="0"/>
              <a:pPr/>
              <a:t>36</a:t>
            </a:fld>
            <a:endParaRPr lang="en-US" b="0"/>
          </a:p>
        </p:txBody>
      </p:sp>
      <p:sp>
        <p:nvSpPr>
          <p:cNvPr id="2560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2.10</a:t>
            </a:r>
            <a:r>
              <a:rPr lang="en-US" altLang="en-US">
                <a:solidFill>
                  <a:schemeClr val="accent2"/>
                </a:solidFill>
                <a:latin typeface="Times New Roman" pitchFamily="18" charset="0"/>
              </a:rPr>
              <a:t>    </a:t>
            </a:r>
            <a:r>
              <a:rPr lang="en-US" altLang="en-US" i="1">
                <a:latin typeface="Times New Roman" pitchFamily="18" charset="0"/>
              </a:rPr>
              <a:t>Communication at the physical layer</a:t>
            </a:r>
          </a:p>
        </p:txBody>
      </p:sp>
      <p:sp>
        <p:nvSpPr>
          <p:cNvPr id="2560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56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560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56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56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56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7"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7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91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92570"/>
                                        </p:tgtEl>
                                        <p:attrNameLst>
                                          <p:attrName>style.visibility</p:attrName>
                                        </p:attrNameLst>
                                      </p:cBhvr>
                                      <p:to>
                                        <p:strVal val="visible"/>
                                      </p:to>
                                    </p:set>
                                    <p:animEffect transition="in" filter="wipe(left)">
                                      <p:cBhvr>
                                        <p:cTn id="15" dur="2000"/>
                                        <p:tgtEl>
                                          <p:spTgt spid="492570"/>
                                        </p:tgtEl>
                                      </p:cBhvr>
                                    </p:animEffect>
                                  </p:childTnLst>
                                </p:cTn>
                              </p:par>
                              <p:par>
                                <p:cTn id="16" presetID="22" presetClass="entr" presetSubtype="8" fill="hold" nodeType="withEffect">
                                  <p:stCondLst>
                                    <p:cond delay="0"/>
                                  </p:stCondLst>
                                  <p:childTnLst>
                                    <p:set>
                                      <p:cBhvr>
                                        <p:cTn id="17" dur="1" fill="hold">
                                          <p:stCondLst>
                                            <p:cond delay="0"/>
                                          </p:stCondLst>
                                        </p:cTn>
                                        <p:tgtEl>
                                          <p:spTgt spid="492560"/>
                                        </p:tgtEl>
                                        <p:attrNameLst>
                                          <p:attrName>style.visibility</p:attrName>
                                        </p:attrNameLst>
                                      </p:cBhvr>
                                      <p:to>
                                        <p:strVal val="visible"/>
                                      </p:to>
                                    </p:set>
                                    <p:animEffect transition="in" filter="wipe(left)">
                                      <p:cBhvr>
                                        <p:cTn id="18" dur="2000"/>
                                        <p:tgtEl>
                                          <p:spTgt spid="4925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2565"/>
                                        </p:tgtEl>
                                        <p:attrNameLst>
                                          <p:attrName>style.visibility</p:attrName>
                                        </p:attrNameLst>
                                      </p:cBhvr>
                                      <p:to>
                                        <p:strVal val="visible"/>
                                      </p:to>
                                    </p:set>
                                    <p:animEffect transition="in" filter="wipe(left)">
                                      <p:cBhvr>
                                        <p:cTn id="23" dur="2000"/>
                                        <p:tgtEl>
                                          <p:spTgt spid="492565"/>
                                        </p:tgtEl>
                                      </p:cBhvr>
                                    </p:animEffect>
                                  </p:childTnLst>
                                </p:cTn>
                              </p:par>
                              <p:par>
                                <p:cTn id="24" presetID="22" presetClass="entr" presetSubtype="8" fill="hold" nodeType="withEffect">
                                  <p:stCondLst>
                                    <p:cond delay="0"/>
                                  </p:stCondLst>
                                  <p:childTnLst>
                                    <p:set>
                                      <p:cBhvr>
                                        <p:cTn id="25" dur="1" fill="hold">
                                          <p:stCondLst>
                                            <p:cond delay="0"/>
                                          </p:stCondLst>
                                        </p:cTn>
                                        <p:tgtEl>
                                          <p:spTgt spid="492561"/>
                                        </p:tgtEl>
                                        <p:attrNameLst>
                                          <p:attrName>style.visibility</p:attrName>
                                        </p:attrNameLst>
                                      </p:cBhvr>
                                      <p:to>
                                        <p:strVal val="visible"/>
                                      </p:to>
                                    </p:set>
                                    <p:animEffect transition="in" filter="wipe(left)">
                                      <p:cBhvr>
                                        <p:cTn id="26" dur="2000"/>
                                        <p:tgtEl>
                                          <p:spTgt spid="4925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92567"/>
                                        </p:tgtEl>
                                        <p:attrNameLst>
                                          <p:attrName>style.visibility</p:attrName>
                                        </p:attrNameLst>
                                      </p:cBhvr>
                                      <p:to>
                                        <p:strVal val="visible"/>
                                      </p:to>
                                    </p:set>
                                    <p:animEffect transition="in" filter="wipe(left)">
                                      <p:cBhvr>
                                        <p:cTn id="31" dur="2000"/>
                                        <p:tgtEl>
                                          <p:spTgt spid="492567"/>
                                        </p:tgtEl>
                                      </p:cBhvr>
                                    </p:animEffect>
                                  </p:childTnLst>
                                </p:cTn>
                              </p:par>
                              <p:par>
                                <p:cTn id="32" presetID="22" presetClass="entr" presetSubtype="8" fill="hold" nodeType="withEffect">
                                  <p:stCondLst>
                                    <p:cond delay="0"/>
                                  </p:stCondLst>
                                  <p:childTnLst>
                                    <p:set>
                                      <p:cBhvr>
                                        <p:cTn id="33" dur="1" fill="hold">
                                          <p:stCondLst>
                                            <p:cond delay="0"/>
                                          </p:stCondLst>
                                        </p:cTn>
                                        <p:tgtEl>
                                          <p:spTgt spid="492562"/>
                                        </p:tgtEl>
                                        <p:attrNameLst>
                                          <p:attrName>style.visibility</p:attrName>
                                        </p:attrNameLst>
                                      </p:cBhvr>
                                      <p:to>
                                        <p:strVal val="visible"/>
                                      </p:to>
                                    </p:set>
                                    <p:animEffect transition="in" filter="wipe(left)">
                                      <p:cBhvr>
                                        <p:cTn id="34" dur="2000"/>
                                        <p:tgtEl>
                                          <p:spTgt spid="4925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2568"/>
                                        </p:tgtEl>
                                        <p:attrNameLst>
                                          <p:attrName>style.visibility</p:attrName>
                                        </p:attrNameLst>
                                      </p:cBhvr>
                                      <p:to>
                                        <p:strVal val="visible"/>
                                      </p:to>
                                    </p:set>
                                    <p:animEffect transition="in" filter="wipe(left)">
                                      <p:cBhvr>
                                        <p:cTn id="39" dur="2000"/>
                                        <p:tgtEl>
                                          <p:spTgt spid="492568"/>
                                        </p:tgtEl>
                                      </p:cBhvr>
                                    </p:animEffect>
                                  </p:childTnLst>
                                </p:cTn>
                              </p:par>
                              <p:par>
                                <p:cTn id="40" presetID="22" presetClass="entr" presetSubtype="8" fill="hold" nodeType="with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left)">
                                      <p:cBhvr>
                                        <p:cTn id="42" dur="2000"/>
                                        <p:tgtEl>
                                          <p:spTgt spid="49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662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254BD26A-2CD6-444E-A986-18CF3400A7CB}" type="slidenum">
              <a:rPr lang="en-US" b="0"/>
              <a:pPr/>
              <a:t>37</a:t>
            </a:fld>
            <a:endParaRPr lang="en-US" b="0"/>
          </a:p>
        </p:txBody>
      </p:sp>
      <p:sp>
        <p:nvSpPr>
          <p:cNvPr id="266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66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2663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2317792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765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CE7CA0A9-E780-40EE-ABFC-1AA854A2675B}" type="slidenum">
              <a:rPr lang="en-US" b="0"/>
              <a:pPr/>
              <a:t>38</a:t>
            </a:fld>
            <a:endParaRPr lang="en-US" b="0"/>
          </a:p>
        </p:txBody>
      </p:sp>
      <p:pic>
        <p:nvPicPr>
          <p:cNvPr id="585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2992438"/>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2.11</a:t>
            </a:r>
            <a:r>
              <a:rPr lang="en-US" altLang="en-US">
                <a:solidFill>
                  <a:schemeClr val="accent2"/>
                </a:solidFill>
                <a:latin typeface="Times New Roman" pitchFamily="18" charset="0"/>
              </a:rPr>
              <a:t>    </a:t>
            </a:r>
            <a:r>
              <a:rPr lang="en-US" altLang="en-US" i="1">
                <a:latin typeface="Times New Roman" pitchFamily="18" charset="0"/>
              </a:rPr>
              <a:t>Communication at the data link layer</a:t>
            </a:r>
          </a:p>
        </p:txBody>
      </p:sp>
      <p:sp>
        <p:nvSpPr>
          <p:cNvPr id="2765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5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5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5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5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5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766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57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878013"/>
            <a:ext cx="16732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1892300"/>
            <a:ext cx="6667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905000"/>
            <a:ext cx="12620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5" y="1885950"/>
            <a:ext cx="1819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4038600"/>
            <a:ext cx="1746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192588"/>
            <a:ext cx="996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349875"/>
            <a:ext cx="13620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9"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4975" y="5334000"/>
            <a:ext cx="20288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745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5742"/>
                                        </p:tgtEl>
                                        <p:attrNameLst>
                                          <p:attrName>style.visibility</p:attrName>
                                        </p:attrNameLst>
                                      </p:cBhvr>
                                      <p:to>
                                        <p:strVal val="visible"/>
                                      </p:to>
                                    </p:set>
                                    <p:animEffect transition="in" filter="wipe(left)">
                                      <p:cBhvr>
                                        <p:cTn id="15" dur="2000"/>
                                        <p:tgtEl>
                                          <p:spTgt spid="585742"/>
                                        </p:tgtEl>
                                      </p:cBhvr>
                                    </p:animEffect>
                                  </p:childTnLst>
                                </p:cTn>
                              </p:par>
                              <p:par>
                                <p:cTn id="16" presetID="22" presetClass="entr" presetSubtype="8" fill="hold" nodeType="withEffect">
                                  <p:stCondLst>
                                    <p:cond delay="0"/>
                                  </p:stCondLst>
                                  <p:childTnLst>
                                    <p:set>
                                      <p:cBhvr>
                                        <p:cTn id="17" dur="1" fill="hold">
                                          <p:stCondLst>
                                            <p:cond delay="0"/>
                                          </p:stCondLst>
                                        </p:cTn>
                                        <p:tgtEl>
                                          <p:spTgt spid="585746"/>
                                        </p:tgtEl>
                                        <p:attrNameLst>
                                          <p:attrName>style.visibility</p:attrName>
                                        </p:attrNameLst>
                                      </p:cBhvr>
                                      <p:to>
                                        <p:strVal val="visible"/>
                                      </p:to>
                                    </p:set>
                                    <p:animEffect transition="in" filter="wipe(left)">
                                      <p:cBhvr>
                                        <p:cTn id="18" dur="2000"/>
                                        <p:tgtEl>
                                          <p:spTgt spid="5857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85743"/>
                                        </p:tgtEl>
                                        <p:attrNameLst>
                                          <p:attrName>style.visibility</p:attrName>
                                        </p:attrNameLst>
                                      </p:cBhvr>
                                      <p:to>
                                        <p:strVal val="visible"/>
                                      </p:to>
                                    </p:set>
                                    <p:animEffect transition="in" filter="wipe(left)">
                                      <p:cBhvr>
                                        <p:cTn id="23" dur="2000"/>
                                        <p:tgtEl>
                                          <p:spTgt spid="585743"/>
                                        </p:tgtEl>
                                      </p:cBhvr>
                                    </p:animEffect>
                                  </p:childTnLst>
                                </p:cTn>
                              </p:par>
                              <p:par>
                                <p:cTn id="24" presetID="22" presetClass="entr" presetSubtype="8" fill="hold" nodeType="withEffect">
                                  <p:stCondLst>
                                    <p:cond delay="0"/>
                                  </p:stCondLst>
                                  <p:childTnLst>
                                    <p:set>
                                      <p:cBhvr>
                                        <p:cTn id="25" dur="1" fill="hold">
                                          <p:stCondLst>
                                            <p:cond delay="0"/>
                                          </p:stCondLst>
                                        </p:cTn>
                                        <p:tgtEl>
                                          <p:spTgt spid="585747"/>
                                        </p:tgtEl>
                                        <p:attrNameLst>
                                          <p:attrName>style.visibility</p:attrName>
                                        </p:attrNameLst>
                                      </p:cBhvr>
                                      <p:to>
                                        <p:strVal val="visible"/>
                                      </p:to>
                                    </p:set>
                                    <p:animEffect transition="in" filter="wipe(left)">
                                      <p:cBhvr>
                                        <p:cTn id="26" dur="2000"/>
                                        <p:tgtEl>
                                          <p:spTgt spid="5857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5744"/>
                                        </p:tgtEl>
                                        <p:attrNameLst>
                                          <p:attrName>style.visibility</p:attrName>
                                        </p:attrNameLst>
                                      </p:cBhvr>
                                      <p:to>
                                        <p:strVal val="visible"/>
                                      </p:to>
                                    </p:set>
                                    <p:animEffect transition="in" filter="wipe(left)">
                                      <p:cBhvr>
                                        <p:cTn id="31" dur="2000"/>
                                        <p:tgtEl>
                                          <p:spTgt spid="585744"/>
                                        </p:tgtEl>
                                      </p:cBhvr>
                                    </p:animEffect>
                                  </p:childTnLst>
                                </p:cTn>
                              </p:par>
                              <p:par>
                                <p:cTn id="32" presetID="22" presetClass="entr" presetSubtype="8" fill="hold" nodeType="withEffect">
                                  <p:stCondLst>
                                    <p:cond delay="0"/>
                                  </p:stCondLst>
                                  <p:childTnLst>
                                    <p:set>
                                      <p:cBhvr>
                                        <p:cTn id="33" dur="1" fill="hold">
                                          <p:stCondLst>
                                            <p:cond delay="0"/>
                                          </p:stCondLst>
                                        </p:cTn>
                                        <p:tgtEl>
                                          <p:spTgt spid="585748"/>
                                        </p:tgtEl>
                                        <p:attrNameLst>
                                          <p:attrName>style.visibility</p:attrName>
                                        </p:attrNameLst>
                                      </p:cBhvr>
                                      <p:to>
                                        <p:strVal val="visible"/>
                                      </p:to>
                                    </p:set>
                                    <p:animEffect transition="in" filter="wipe(left)">
                                      <p:cBhvr>
                                        <p:cTn id="34" dur="2000"/>
                                        <p:tgtEl>
                                          <p:spTgt spid="585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85745"/>
                                        </p:tgtEl>
                                        <p:attrNameLst>
                                          <p:attrName>style.visibility</p:attrName>
                                        </p:attrNameLst>
                                      </p:cBhvr>
                                      <p:to>
                                        <p:strVal val="visible"/>
                                      </p:to>
                                    </p:set>
                                    <p:animEffect transition="in" filter="wipe(left)">
                                      <p:cBhvr>
                                        <p:cTn id="39" dur="2000"/>
                                        <p:tgtEl>
                                          <p:spTgt spid="585745"/>
                                        </p:tgtEl>
                                      </p:cBhvr>
                                    </p:animEffect>
                                  </p:childTnLst>
                                </p:cTn>
                              </p:par>
                              <p:par>
                                <p:cTn id="40" presetID="22" presetClass="entr" presetSubtype="8" fill="hold" nodeType="withEffect">
                                  <p:stCondLst>
                                    <p:cond delay="0"/>
                                  </p:stCondLst>
                                  <p:childTnLst>
                                    <p:set>
                                      <p:cBhvr>
                                        <p:cTn id="41" dur="1" fill="hold">
                                          <p:stCondLst>
                                            <p:cond delay="0"/>
                                          </p:stCondLst>
                                        </p:cTn>
                                        <p:tgtEl>
                                          <p:spTgt spid="585749"/>
                                        </p:tgtEl>
                                        <p:attrNameLst>
                                          <p:attrName>style.visibility</p:attrName>
                                        </p:attrNameLst>
                                      </p:cBhvr>
                                      <p:to>
                                        <p:strVal val="visible"/>
                                      </p:to>
                                    </p:set>
                                    <p:animEffect transition="in" filter="wipe(left)">
                                      <p:cBhvr>
                                        <p:cTn id="42" dur="2000"/>
                                        <p:tgtEl>
                                          <p:spTgt spid="58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8675"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13288C05-A9DA-4982-AB9A-FDB365B72598}" type="slidenum">
              <a:rPr lang="en-US" b="0"/>
              <a:pPr/>
              <a:t>39</a:t>
            </a:fld>
            <a:endParaRPr lang="en-US" b="0"/>
          </a:p>
        </p:txBody>
      </p:sp>
      <p:sp>
        <p:nvSpPr>
          <p:cNvPr id="2867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7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8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86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2868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761154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normAutofit fontScale="90000"/>
          </a:bodyPr>
          <a:lstStyle/>
          <a:p>
            <a:pPr eaLnBrk="1" hangingPunct="1"/>
            <a:r>
              <a:rPr lang="en-US" smtClean="0"/>
              <a:t>*Telecommunication  Standards Organizations</a:t>
            </a:r>
          </a:p>
        </p:txBody>
      </p:sp>
      <p:sp>
        <p:nvSpPr>
          <p:cNvPr id="8195" name="Rectangle 1027" descr="Rectangle: Click to edit Master text styles&#10;Second level&#10;Third level&#10;Fourth level&#10;Fifth level"/>
          <p:cNvSpPr>
            <a:spLocks noGrp="1" noChangeArrowheads="1"/>
          </p:cNvSpPr>
          <p:nvPr>
            <p:ph type="body" idx="1"/>
          </p:nvPr>
        </p:nvSpPr>
        <p:spPr>
          <a:xfrm>
            <a:off x="381000" y="1676400"/>
            <a:ext cx="8229600" cy="4152900"/>
          </a:xfrm>
        </p:spPr>
        <p:txBody>
          <a:bodyPr>
            <a:normAutofit lnSpcReduction="10000"/>
          </a:bodyPr>
          <a:lstStyle/>
          <a:p>
            <a:pPr eaLnBrk="1" hangingPunct="1">
              <a:lnSpc>
                <a:spcPct val="90000"/>
              </a:lnSpc>
            </a:pPr>
            <a:r>
              <a:rPr lang="en-US" sz="2000" smtClean="0"/>
              <a:t>International Telecommunications Union - Telecommunication Standardization Sector (</a:t>
            </a:r>
            <a:r>
              <a:rPr lang="en-US" sz="2000" b="1" smtClean="0"/>
              <a:t>ITU-TSS</a:t>
            </a:r>
            <a:r>
              <a:rPr lang="en-US" sz="2000" smtClean="0"/>
              <a:t>). Formerly called the Consultative Committee on International Telegraph and Telephone (</a:t>
            </a:r>
            <a:r>
              <a:rPr lang="en-US" sz="2000" b="1" smtClean="0"/>
              <a:t>CCITT</a:t>
            </a:r>
            <a:r>
              <a:rPr lang="en-US" sz="2000" smtClean="0"/>
              <a:t>)</a:t>
            </a:r>
          </a:p>
          <a:p>
            <a:pPr eaLnBrk="1" hangingPunct="1">
              <a:lnSpc>
                <a:spcPct val="90000"/>
              </a:lnSpc>
            </a:pPr>
            <a:r>
              <a:rPr lang="en-US" sz="2000" smtClean="0"/>
              <a:t>International Organization for Standards (</a:t>
            </a:r>
            <a:r>
              <a:rPr lang="en-US" sz="2000" b="1" smtClean="0"/>
              <a:t>ISO</a:t>
            </a:r>
            <a:r>
              <a:rPr lang="en-US" sz="2000" smtClean="0"/>
              <a:t>). Member of the ITU, makes technical recommendations about data communications interfaces.</a:t>
            </a:r>
          </a:p>
          <a:p>
            <a:pPr eaLnBrk="1" hangingPunct="1">
              <a:lnSpc>
                <a:spcPct val="90000"/>
              </a:lnSpc>
            </a:pPr>
            <a:r>
              <a:rPr lang="en-US" sz="2000" smtClean="0"/>
              <a:t>American National Standards Institute (ANSI)</a:t>
            </a:r>
          </a:p>
          <a:p>
            <a:pPr eaLnBrk="1" hangingPunct="1">
              <a:lnSpc>
                <a:spcPct val="90000"/>
              </a:lnSpc>
            </a:pPr>
            <a:r>
              <a:rPr lang="en-US" sz="2000" smtClean="0"/>
              <a:t>Institute of Electrical and Electronics Engineers (</a:t>
            </a:r>
            <a:r>
              <a:rPr lang="en-US" sz="2000" b="1" smtClean="0"/>
              <a:t>IEEE</a:t>
            </a:r>
            <a:r>
              <a:rPr lang="en-US" sz="2000" smtClean="0"/>
              <a:t>)</a:t>
            </a:r>
          </a:p>
          <a:p>
            <a:pPr eaLnBrk="1" hangingPunct="1">
              <a:lnSpc>
                <a:spcPct val="90000"/>
              </a:lnSpc>
            </a:pPr>
            <a:r>
              <a:rPr lang="en-US" sz="2000" smtClean="0"/>
              <a:t>Internet Engineering Task Force (</a:t>
            </a:r>
            <a:r>
              <a:rPr lang="en-US" sz="2000" b="1" smtClean="0">
                <a:hlinkClick r:id="rId2"/>
              </a:rPr>
              <a:t>IETF</a:t>
            </a:r>
            <a:r>
              <a:rPr lang="en-US" sz="2000" smtClean="0"/>
              <a:t>)</a:t>
            </a:r>
          </a:p>
          <a:p>
            <a:pPr eaLnBrk="1" hangingPunct="1">
              <a:lnSpc>
                <a:spcPct val="90000"/>
              </a:lnSpc>
            </a:pPr>
            <a:r>
              <a:rPr lang="en-US" sz="2000" smtClean="0"/>
              <a:t>Electronic Industries Association (EIA)</a:t>
            </a:r>
          </a:p>
          <a:p>
            <a:pPr eaLnBrk="1" hangingPunct="1">
              <a:lnSpc>
                <a:spcPct val="90000"/>
              </a:lnSpc>
            </a:pPr>
            <a:r>
              <a:rPr lang="en-US" sz="2000" smtClean="0"/>
              <a:t>National Institute of Standards and Technology (NIST)</a:t>
            </a:r>
          </a:p>
          <a:p>
            <a:pPr eaLnBrk="1" hangingPunct="1">
              <a:lnSpc>
                <a:spcPct val="90000"/>
              </a:lnSpc>
            </a:pPr>
            <a:r>
              <a:rPr lang="en-US" sz="2000" smtClean="0"/>
              <a:t>National Exchange Carriers Association (NECA)</a:t>
            </a:r>
          </a:p>
          <a:p>
            <a:pPr eaLnBrk="1" hangingPunct="1">
              <a:lnSpc>
                <a:spcPct val="90000"/>
              </a:lnSpc>
            </a:pPr>
            <a:r>
              <a:rPr lang="en-US" sz="2000" smtClean="0"/>
              <a:t>Corporation for Open Systems (COS)</a:t>
            </a:r>
          </a:p>
          <a:p>
            <a:pPr eaLnBrk="1" hangingPunct="1">
              <a:lnSpc>
                <a:spcPct val="90000"/>
              </a:lnSpc>
            </a:pPr>
            <a:r>
              <a:rPr lang="en-US" sz="2000" smtClean="0"/>
              <a:t>Electronic Data Interchange -(EDI) of Electronic Data Interchange for Administration Commerce and Transport (EDIFACT).</a:t>
            </a:r>
          </a:p>
        </p:txBody>
      </p:sp>
    </p:spTree>
    <p:extLst>
      <p:ext uri="{BB962C8B-B14F-4D97-AF65-F5344CB8AC3E}">
        <p14:creationId xmlns:p14="http://schemas.microsoft.com/office/powerpoint/2010/main" val="1277397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2969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5DA23DBC-3A79-4239-9BC9-4DE5B3FC1D41}" type="slidenum">
              <a:rPr lang="en-US" b="0"/>
              <a:pPr/>
              <a:t>40</a:t>
            </a:fld>
            <a:endParaRPr lang="en-US" b="0"/>
          </a:p>
        </p:txBody>
      </p:sp>
      <p:pic>
        <p:nvPicPr>
          <p:cNvPr id="5877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32115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2.12</a:t>
            </a:r>
            <a:r>
              <a:rPr lang="en-US" altLang="en-US">
                <a:solidFill>
                  <a:schemeClr val="accent2"/>
                </a:solidFill>
                <a:latin typeface="Times New Roman" pitchFamily="18" charset="0"/>
              </a:rPr>
              <a:t>    </a:t>
            </a:r>
            <a:r>
              <a:rPr lang="en-US" altLang="en-US" i="1">
                <a:latin typeface="Times New Roman" pitchFamily="18" charset="0"/>
              </a:rPr>
              <a:t>Communication at the network layer</a:t>
            </a:r>
          </a:p>
        </p:txBody>
      </p:sp>
      <p:sp>
        <p:nvSpPr>
          <p:cNvPr id="2970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970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77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8034338"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63246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38" y="4191000"/>
            <a:ext cx="683736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708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7789"/>
                                        </p:tgtEl>
                                        <p:attrNameLst>
                                          <p:attrName>style.visibility</p:attrName>
                                        </p:attrNameLst>
                                      </p:cBhvr>
                                      <p:to>
                                        <p:strVal val="visible"/>
                                      </p:to>
                                    </p:set>
                                    <p:animEffect transition="in" filter="wipe(left)">
                                      <p:cBhvr>
                                        <p:cTn id="15" dur="5000"/>
                                        <p:tgtEl>
                                          <p:spTgt spid="587789"/>
                                        </p:tgtEl>
                                      </p:cBhvr>
                                    </p:animEffect>
                                  </p:childTnLst>
                                </p:cTn>
                              </p:par>
                              <p:par>
                                <p:cTn id="16" presetID="22" presetClass="entr" presetSubtype="8" fill="hold" nodeType="withEffect">
                                  <p:stCondLst>
                                    <p:cond delay="0"/>
                                  </p:stCondLst>
                                  <p:childTnLst>
                                    <p:set>
                                      <p:cBhvr>
                                        <p:cTn id="17" dur="1" fill="hold">
                                          <p:stCondLst>
                                            <p:cond delay="0"/>
                                          </p:stCondLst>
                                        </p:cTn>
                                        <p:tgtEl>
                                          <p:spTgt spid="587790"/>
                                        </p:tgtEl>
                                        <p:attrNameLst>
                                          <p:attrName>style.visibility</p:attrName>
                                        </p:attrNameLst>
                                      </p:cBhvr>
                                      <p:to>
                                        <p:strVal val="visible"/>
                                      </p:to>
                                    </p:set>
                                    <p:animEffect transition="in" filter="wipe(left)">
                                      <p:cBhvr>
                                        <p:cTn id="18" dur="5000"/>
                                        <p:tgtEl>
                                          <p:spTgt spid="58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072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841F3BA4-04C1-49F7-8B24-39784A58EF99}" type="slidenum">
              <a:rPr lang="en-US" b="0"/>
              <a:pPr/>
              <a:t>41</a:t>
            </a:fld>
            <a:endParaRPr lang="en-US" b="0"/>
          </a:p>
        </p:txBody>
      </p:sp>
      <p:sp>
        <p:nvSpPr>
          <p:cNvPr id="307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07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unit of communication at the network layer is a datagram.</a:t>
            </a:r>
          </a:p>
        </p:txBody>
      </p:sp>
      <p:grpSp>
        <p:nvGrpSpPr>
          <p:cNvPr id="714764" name="Group 12"/>
          <p:cNvGrpSpPr>
            <a:grpSpLocks/>
          </p:cNvGrpSpPr>
          <p:nvPr/>
        </p:nvGrpSpPr>
        <p:grpSpPr bwMode="auto">
          <a:xfrm>
            <a:off x="609600" y="2133600"/>
            <a:ext cx="1143000" cy="566738"/>
            <a:chOff x="1200" y="1248"/>
            <a:chExt cx="720" cy="357"/>
          </a:xfrm>
        </p:grpSpPr>
        <p:pic>
          <p:nvPicPr>
            <p:cNvPr id="3073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202082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174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C51885C-A916-42C5-A3E4-5D4F7EE097B0}" type="slidenum">
              <a:rPr lang="en-US" b="0"/>
              <a:pPr/>
              <a:t>42</a:t>
            </a:fld>
            <a:endParaRPr lang="en-US" b="0"/>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2.13</a:t>
            </a:r>
            <a:r>
              <a:rPr lang="en-US" altLang="en-US">
                <a:solidFill>
                  <a:schemeClr val="accent2"/>
                </a:solidFill>
                <a:latin typeface="Times New Roman" pitchFamily="18" charset="0"/>
              </a:rPr>
              <a:t>    </a:t>
            </a:r>
            <a:r>
              <a:rPr lang="en-US" altLang="en-US" i="1">
                <a:latin typeface="Times New Roman" pitchFamily="18" charset="0"/>
              </a:rPr>
              <a:t>Communication at transport layer</a:t>
            </a:r>
          </a:p>
        </p:txBody>
      </p:sp>
      <p:sp>
        <p:nvSpPr>
          <p:cNvPr id="3175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175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98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69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89836"/>
                                        </p:tgtEl>
                                        <p:attrNameLst>
                                          <p:attrName>style.visibility</p:attrName>
                                        </p:attrNameLst>
                                      </p:cBhvr>
                                      <p:to>
                                        <p:strVal val="visible"/>
                                      </p:to>
                                    </p:set>
                                    <p:animEffect transition="in" filter="diamond(in)">
                                      <p:cBhvr>
                                        <p:cTn id="11" dur="2000"/>
                                        <p:tgtEl>
                                          <p:spTgt spid="5898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9839"/>
                                        </p:tgtEl>
                                        <p:attrNameLst>
                                          <p:attrName>style.visibility</p:attrName>
                                        </p:attrNameLst>
                                      </p:cBhvr>
                                      <p:to>
                                        <p:strVal val="visible"/>
                                      </p:to>
                                    </p:set>
                                    <p:animEffect transition="in" filter="wipe(left)">
                                      <p:cBhvr>
                                        <p:cTn id="16" dur="3000"/>
                                        <p:tgtEl>
                                          <p:spTgt spid="589839"/>
                                        </p:tgtEl>
                                      </p:cBhvr>
                                    </p:animEffect>
                                  </p:childTnLst>
                                </p:cTn>
                              </p:par>
                              <p:par>
                                <p:cTn id="17" presetID="22" presetClass="entr" presetSubtype="8" fill="hold" nodeType="withEffect">
                                  <p:stCondLst>
                                    <p:cond delay="0"/>
                                  </p:stCondLst>
                                  <p:childTnLst>
                                    <p:set>
                                      <p:cBhvr>
                                        <p:cTn id="18" dur="1" fill="hold">
                                          <p:stCondLst>
                                            <p:cond delay="0"/>
                                          </p:stCondLst>
                                        </p:cTn>
                                        <p:tgtEl>
                                          <p:spTgt spid="589838"/>
                                        </p:tgtEl>
                                        <p:attrNameLst>
                                          <p:attrName>style.visibility</p:attrName>
                                        </p:attrNameLst>
                                      </p:cBhvr>
                                      <p:to>
                                        <p:strVal val="visible"/>
                                      </p:to>
                                    </p:set>
                                    <p:animEffect transition="in" filter="wipe(left)">
                                      <p:cBhvr>
                                        <p:cTn id="19" dur="3000"/>
                                        <p:tgtEl>
                                          <p:spTgt spid="5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277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823EEA35-CC32-4AAF-915C-958109229238}" type="slidenum">
              <a:rPr lang="en-US" b="0"/>
              <a:pPr/>
              <a:t>43</a:t>
            </a:fld>
            <a:endParaRPr lang="en-US" b="0"/>
          </a:p>
        </p:txBody>
      </p:sp>
      <p:sp>
        <p:nvSpPr>
          <p:cNvPr id="3277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27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66" name="Line 10"/>
          <p:cNvSpPr>
            <a:spLocks noChangeShapeType="1"/>
          </p:cNvSpPr>
          <p:nvPr/>
        </p:nvSpPr>
        <p:spPr bwMode="auto">
          <a:xfrm>
            <a:off x="609600" y="5181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67" name="Rectangle 11"/>
          <p:cNvSpPr>
            <a:spLocks noChangeArrowheads="1"/>
          </p:cNvSpPr>
          <p:nvPr/>
        </p:nvSpPr>
        <p:spPr bwMode="auto">
          <a:xfrm>
            <a:off x="647700" y="3063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0" y="2133600"/>
            <a:ext cx="1143000" cy="566738"/>
            <a:chOff x="1200" y="1248"/>
            <a:chExt cx="720" cy="357"/>
          </a:xfrm>
        </p:grpSpPr>
        <p:pic>
          <p:nvPicPr>
            <p:cNvPr id="3278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4245166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3795"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E239A96B-F18C-427F-ADD6-58E3AE67D218}" type="slidenum">
              <a:rPr lang="en-US" b="0"/>
              <a:pPr/>
              <a:t>44</a:t>
            </a:fld>
            <a:endParaRPr lang="en-US" b="0"/>
          </a:p>
        </p:txBody>
      </p:sp>
      <p:pic>
        <p:nvPicPr>
          <p:cNvPr id="5918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3505200"/>
            <a:ext cx="6892925"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2.14</a:t>
            </a:r>
            <a:r>
              <a:rPr lang="en-US" altLang="en-US">
                <a:solidFill>
                  <a:schemeClr val="accent2"/>
                </a:solidFill>
                <a:latin typeface="Times New Roman" pitchFamily="18" charset="0"/>
              </a:rPr>
              <a:t>    </a:t>
            </a:r>
            <a:r>
              <a:rPr lang="en-US" altLang="en-US" i="1">
                <a:latin typeface="Times New Roman" pitchFamily="18" charset="0"/>
              </a:rPr>
              <a:t>Communication at application layer</a:t>
            </a:r>
          </a:p>
        </p:txBody>
      </p:sp>
      <p:sp>
        <p:nvSpPr>
          <p:cNvPr id="3379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79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80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80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80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80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380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18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838200"/>
            <a:ext cx="830897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1268413"/>
            <a:ext cx="6234112"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4495800"/>
            <a:ext cx="6919912"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479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91885"/>
                                        </p:tgtEl>
                                        <p:attrNameLst>
                                          <p:attrName>style.visibility</p:attrName>
                                        </p:attrNameLst>
                                      </p:cBhvr>
                                      <p:to>
                                        <p:strVal val="visible"/>
                                      </p:to>
                                    </p:set>
                                    <p:animEffect transition="in" filter="diamond(in)">
                                      <p:cBhvr>
                                        <p:cTn id="11" dur="2000"/>
                                        <p:tgtEl>
                                          <p:spTgt spid="591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1888"/>
                                        </p:tgtEl>
                                        <p:attrNameLst>
                                          <p:attrName>style.visibility</p:attrName>
                                        </p:attrNameLst>
                                      </p:cBhvr>
                                      <p:to>
                                        <p:strVal val="visible"/>
                                      </p:to>
                                    </p:set>
                                    <p:animEffect transition="in" filter="wipe(left)">
                                      <p:cBhvr>
                                        <p:cTn id="16" dur="3000"/>
                                        <p:tgtEl>
                                          <p:spTgt spid="591888"/>
                                        </p:tgtEl>
                                      </p:cBhvr>
                                    </p:animEffect>
                                  </p:childTnLst>
                                </p:cTn>
                              </p:par>
                              <p:par>
                                <p:cTn id="17" presetID="22" presetClass="entr" presetSubtype="8" fill="hold" nodeType="withEffect">
                                  <p:stCondLst>
                                    <p:cond delay="0"/>
                                  </p:stCondLst>
                                  <p:childTnLst>
                                    <p:set>
                                      <p:cBhvr>
                                        <p:cTn id="18" dur="1" fill="hold">
                                          <p:stCondLst>
                                            <p:cond delay="0"/>
                                          </p:stCondLst>
                                        </p:cTn>
                                        <p:tgtEl>
                                          <p:spTgt spid="591887"/>
                                        </p:tgtEl>
                                        <p:attrNameLst>
                                          <p:attrName>style.visibility</p:attrName>
                                        </p:attrNameLst>
                                      </p:cBhvr>
                                      <p:to>
                                        <p:strVal val="visible"/>
                                      </p:to>
                                    </p:set>
                                    <p:animEffect transition="in" filter="wipe(left)">
                                      <p:cBhvr>
                                        <p:cTn id="19" dur="3000"/>
                                        <p:tgtEl>
                                          <p:spTgt spid="59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481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5FCC0F2F-C53F-470D-90AD-F0A7C3E1D6BA}" type="slidenum">
              <a:rPr lang="en-US" b="0"/>
              <a:pPr/>
              <a:t>45</a:t>
            </a:fld>
            <a:endParaRPr lang="en-US" b="0"/>
          </a:p>
        </p:txBody>
      </p:sp>
      <p:sp>
        <p:nvSpPr>
          <p:cNvPr id="3482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482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1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1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unit of communication at the application layer is a message.</a:t>
            </a:r>
          </a:p>
        </p:txBody>
      </p:sp>
      <p:grpSp>
        <p:nvGrpSpPr>
          <p:cNvPr id="712716" name="Group 12"/>
          <p:cNvGrpSpPr>
            <a:grpSpLocks/>
          </p:cNvGrpSpPr>
          <p:nvPr/>
        </p:nvGrpSpPr>
        <p:grpSpPr bwMode="auto">
          <a:xfrm>
            <a:off x="609600" y="2328863"/>
            <a:ext cx="1143000" cy="566737"/>
            <a:chOff x="1200" y="1248"/>
            <a:chExt cx="720" cy="357"/>
          </a:xfrm>
        </p:grpSpPr>
        <p:pic>
          <p:nvPicPr>
            <p:cNvPr id="348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3885175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2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2000" fill="hold"/>
                                        <p:tgtEl>
                                          <p:spTgt spid="71271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4000"/>
                            </p:stCondLst>
                            <p:childTnLst>
                              <p:par>
                                <p:cTn id="12" presetID="5" presetClass="entr" presetSubtype="10" fill="hold" grpId="0" nodeType="afterEffect">
                                  <p:stCondLst>
                                    <p:cond delay="0"/>
                                  </p:stCondLst>
                                  <p:childTnLst>
                                    <p:set>
                                      <p:cBhvr>
                                        <p:cTn id="13" dur="1" fill="hold">
                                          <p:stCondLst>
                                            <p:cond delay="0"/>
                                          </p:stCondLst>
                                        </p:cTn>
                                        <p:tgtEl>
                                          <p:spTgt spid="712713"/>
                                        </p:tgtEl>
                                        <p:attrNameLst>
                                          <p:attrName>style.visibility</p:attrName>
                                        </p:attrNameLst>
                                      </p:cBhvr>
                                      <p:to>
                                        <p:strVal val="visible"/>
                                      </p:to>
                                    </p:set>
                                    <p:animEffect transition="in" filter="checkerboard(across)">
                                      <p:cBhvr>
                                        <p:cTn id="14" dur="500"/>
                                        <p:tgtEl>
                                          <p:spTgt spid="712713"/>
                                        </p:tgtEl>
                                      </p:cBhvr>
                                    </p:animEffect>
                                  </p:childTnLst>
                                </p:cTn>
                              </p:par>
                            </p:childTnLst>
                          </p:cTn>
                        </p:par>
                        <p:par>
                          <p:cTn id="15" fill="hold" nodeType="afterGroup">
                            <p:stCondLst>
                              <p:cond delay="4500"/>
                            </p:stCondLst>
                            <p:childTnLst>
                              <p:par>
                                <p:cTn id="16" presetID="5" presetClass="entr" presetSubtype="10" fill="hold" grpId="0" nodeType="afterEffect">
                                  <p:stCondLst>
                                    <p:cond delay="0"/>
                                  </p:stCondLst>
                                  <p:childTnLst>
                                    <p:set>
                                      <p:cBhvr>
                                        <p:cTn id="17" dur="1" fill="hold">
                                          <p:stCondLst>
                                            <p:cond delay="0"/>
                                          </p:stCondLst>
                                        </p:cTn>
                                        <p:tgtEl>
                                          <p:spTgt spid="712714"/>
                                        </p:tgtEl>
                                        <p:attrNameLst>
                                          <p:attrName>style.visibility</p:attrName>
                                        </p:attrNameLst>
                                      </p:cBhvr>
                                      <p:to>
                                        <p:strVal val="visible"/>
                                      </p:to>
                                    </p:set>
                                    <p:animEffect transition="in" filter="checkerboard(across)">
                                      <p:cBhvr>
                                        <p:cTn id="18" dur="500"/>
                                        <p:tgtEl>
                                          <p:spTgt spid="712714"/>
                                        </p:tgtEl>
                                      </p:cBhvr>
                                    </p:animEffect>
                                  </p:childTnLst>
                                </p:cTn>
                              </p:par>
                            </p:childTnLst>
                          </p:cTn>
                        </p:par>
                        <p:par>
                          <p:cTn id="19" fill="hold" nodeType="afterGroup">
                            <p:stCondLst>
                              <p:cond delay="5000"/>
                            </p:stCondLst>
                            <p:childTnLst>
                              <p:par>
                                <p:cTn id="20" presetID="5" presetClass="entr" presetSubtype="10" fill="hold" grpId="0" nodeType="afterEffect">
                                  <p:stCondLst>
                                    <p:cond delay="0"/>
                                  </p:stCondLst>
                                  <p:childTnLst>
                                    <p:set>
                                      <p:cBhvr>
                                        <p:cTn id="21" dur="1" fill="hold">
                                          <p:stCondLst>
                                            <p:cond delay="0"/>
                                          </p:stCondLst>
                                        </p:cTn>
                                        <p:tgtEl>
                                          <p:spTgt spid="712715"/>
                                        </p:tgtEl>
                                        <p:attrNameLst>
                                          <p:attrName>style.visibility</p:attrName>
                                        </p:attrNameLst>
                                      </p:cBhvr>
                                      <p:to>
                                        <p:strVal val="visible"/>
                                      </p:to>
                                    </p:set>
                                    <p:animEffect transition="in" filter="checkerboard(across)">
                                      <p:cBhvr>
                                        <p:cTn id="22" dur="500"/>
                                        <p:tgtEl>
                                          <p:spTgt spid="71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3" grpId="0" animBg="1"/>
      <p:bldP spid="712714" grpId="0" animBg="1"/>
      <p:bldP spid="71271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584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736D7072-01A2-42BF-A322-4E0DE5F1DB9F}" type="slidenum">
              <a:rPr lang="en-US" b="0"/>
              <a:pPr/>
              <a:t>46</a:t>
            </a:fld>
            <a:endParaRPr lang="en-US" b="0"/>
          </a:p>
        </p:txBody>
      </p:sp>
      <p:sp>
        <p:nvSpPr>
          <p:cNvPr id="6205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35845" name="Text Box 3"/>
          <p:cNvSpPr txBox="1">
            <a:spLocks noChangeArrowheads="1"/>
          </p:cNvSpPr>
          <p:nvPr/>
        </p:nvSpPr>
        <p:spPr bwMode="auto">
          <a:xfrm>
            <a:off x="228600" y="355600"/>
            <a:ext cx="3914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3600">
                <a:solidFill>
                  <a:schemeClr val="bg1"/>
                </a:solidFill>
                <a:latin typeface="Times" pitchFamily="18" charset="0"/>
              </a:rPr>
              <a:t>2-4 ADDRESSING</a:t>
            </a:r>
          </a:p>
        </p:txBody>
      </p:sp>
      <p:sp>
        <p:nvSpPr>
          <p:cNvPr id="358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endParaRPr lang="en-US">
              <a:latin typeface="Times New Roman" pitchFamily="18" charset="0"/>
            </a:endParaRPr>
          </a:p>
        </p:txBody>
      </p:sp>
      <p:sp>
        <p:nvSpPr>
          <p:cNvPr id="35847" name="Rectangle 5"/>
          <p:cNvSpPr>
            <a:spLocks noChangeArrowheads="1"/>
          </p:cNvSpPr>
          <p:nvPr/>
        </p:nvSpPr>
        <p:spPr bwMode="auto">
          <a:xfrm>
            <a:off x="381000" y="16002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a:latin typeface="Arial Unicode MS" pitchFamily="34" charset="-128"/>
              </a:rPr>
              <a:t>Four levels of addresses are used in an internet employing the TCP/IP protocols: physical address, logical address, port address, and application-specific address. Each address is related to a one layer in the TCP/IP architecture, as shown in Figure 2.15.</a:t>
            </a:r>
          </a:p>
        </p:txBody>
      </p:sp>
    </p:spTree>
    <p:extLst>
      <p:ext uri="{BB962C8B-B14F-4D97-AF65-F5344CB8AC3E}">
        <p14:creationId xmlns:p14="http://schemas.microsoft.com/office/powerpoint/2010/main" val="2679938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686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3EB183C5-120F-4619-99E7-6978BEBE2C87}" type="slidenum">
              <a:rPr lang="en-US" b="0"/>
              <a:pPr/>
              <a:t>47</a:t>
            </a:fld>
            <a:endParaRPr lang="en-US" b="0"/>
          </a:p>
        </p:txBody>
      </p:sp>
      <p:sp>
        <p:nvSpPr>
          <p:cNvPr id="626690"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36869"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endParaRPr lang="en-US">
              <a:latin typeface="Times New Roman" pitchFamily="18" charset="0"/>
            </a:endParaRPr>
          </a:p>
        </p:txBody>
      </p:sp>
      <p:sp>
        <p:nvSpPr>
          <p:cNvPr id="626692" name="Rectangle 4"/>
          <p:cNvSpPr>
            <a:spLocks noChangeArrowheads="1"/>
          </p:cNvSpPr>
          <p:nvPr/>
        </p:nvSpPr>
        <p:spPr bwMode="auto">
          <a:xfrm>
            <a:off x="304800" y="989013"/>
            <a:ext cx="6705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 Physical Addresses</a:t>
            </a:r>
          </a:p>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 Logical Addresses</a:t>
            </a:r>
          </a:p>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 Port Addresses</a:t>
            </a:r>
          </a:p>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 Application-Specific Addresses</a:t>
            </a:r>
          </a:p>
        </p:txBody>
      </p:sp>
    </p:spTree>
    <p:extLst>
      <p:ext uri="{BB962C8B-B14F-4D97-AF65-F5344CB8AC3E}">
        <p14:creationId xmlns:p14="http://schemas.microsoft.com/office/powerpoint/2010/main" val="3852664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up)">
                                      <p:cBhvr>
                                        <p:cTn id="7" dur="5000"/>
                                        <p:tgtEl>
                                          <p:spTgt spid="62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789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47938C5-DF73-4669-8035-A2AD44667F0F}" type="slidenum">
              <a:rPr lang="en-US" b="0"/>
              <a:pPr/>
              <a:t>48</a:t>
            </a:fld>
            <a:endParaRPr lang="en-US" b="0"/>
          </a:p>
        </p:txBody>
      </p:sp>
      <p:sp>
        <p:nvSpPr>
          <p:cNvPr id="378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2.15</a:t>
            </a:r>
            <a:r>
              <a:rPr lang="en-US" altLang="en-US">
                <a:solidFill>
                  <a:schemeClr val="accent2"/>
                </a:solidFill>
                <a:latin typeface="Times New Roman" pitchFamily="18" charset="0"/>
              </a:rPr>
              <a:t>    </a:t>
            </a:r>
            <a:r>
              <a:rPr lang="en-US" altLang="en-US" i="1">
                <a:latin typeface="Times New Roman" pitchFamily="18" charset="0"/>
              </a:rPr>
              <a:t>Addresses in the TCP/IP protocol suite</a:t>
            </a:r>
          </a:p>
        </p:txBody>
      </p:sp>
      <p:sp>
        <p:nvSpPr>
          <p:cNvPr id="378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78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59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1295400"/>
            <a:ext cx="842803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335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95979"/>
                                        </p:tgtEl>
                                        <p:attrNameLst>
                                          <p:attrName>style.visibility</p:attrName>
                                        </p:attrNameLst>
                                      </p:cBhvr>
                                      <p:to>
                                        <p:strVal val="visible"/>
                                      </p:to>
                                    </p:set>
                                    <p:animEffect transition="in" filter="wipe(up)">
                                      <p:cBhvr>
                                        <p:cTn id="7" dur="5000"/>
                                        <p:tgtEl>
                                          <p:spTgt spid="595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8915"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03D0E986-DCB4-4F0B-9F44-5F5B6883337A}" type="slidenum">
              <a:rPr lang="en-US" b="0"/>
              <a:pPr/>
              <a:t>49</a:t>
            </a:fld>
            <a:endParaRPr lang="en-US" b="0"/>
          </a:p>
        </p:txBody>
      </p:sp>
      <p:sp>
        <p:nvSpPr>
          <p:cNvPr id="38916" name="Text Box 2"/>
          <p:cNvSpPr txBox="1">
            <a:spLocks noChangeArrowheads="1"/>
          </p:cNvSpPr>
          <p:nvPr/>
        </p:nvSpPr>
        <p:spPr bwMode="auto">
          <a:xfrm>
            <a:off x="76200" y="696913"/>
            <a:ext cx="8839200" cy="511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just"/>
            <a:r>
              <a:rPr lang="en-US" sz="2200">
                <a:latin typeface="Arial Unicode MS" pitchFamily="34" charset="-128"/>
              </a:rPr>
              <a:t>In Figure 2.16 a node with physical address 10 sends a frame to a node with physical address 87. The two nodes are connected by a link (a LAN). At the data link layer, this frame contains physical (link) addresses in the header. These are the only addresses needed. The rest of the header contains other information needed at this level. As the figure shows, the computer with physical address 10 is the sender, and the computer with physical address 87 is the receiver. The data link layer at the sender receives data from an upper layer. It encapsulates the data in a frame. The frame is propagated through the LAN. Each station with a physical address other than 87 drops the frame because the destination address in the frame does not match its own physical address. The intended destination computer, however, finds a match between the destination address in the frame and its own physical address. </a:t>
            </a:r>
          </a:p>
        </p:txBody>
      </p:sp>
      <p:grpSp>
        <p:nvGrpSpPr>
          <p:cNvPr id="38917" name="Group 3"/>
          <p:cNvGrpSpPr>
            <a:grpSpLocks/>
          </p:cNvGrpSpPr>
          <p:nvPr/>
        </p:nvGrpSpPr>
        <p:grpSpPr bwMode="auto">
          <a:xfrm>
            <a:off x="0" y="0"/>
            <a:ext cx="9144000" cy="609600"/>
            <a:chOff x="0" y="2448"/>
            <a:chExt cx="5760" cy="384"/>
          </a:xfrm>
        </p:grpSpPr>
        <p:sp>
          <p:nvSpPr>
            <p:cNvPr id="3891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229"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2.3</a:t>
              </a:r>
              <a:endParaRPr lang="en-US" sz="3200" i="1">
                <a:solidFill>
                  <a:schemeClr val="bg1"/>
                </a:solidFill>
                <a:latin typeface="Times New Roman" pitchFamily="18" charset="0"/>
              </a:endParaRPr>
            </a:p>
          </p:txBody>
        </p:sp>
      </p:grpSp>
    </p:spTree>
    <p:extLst>
      <p:ext uri="{BB962C8B-B14F-4D97-AF65-F5344CB8AC3E}">
        <p14:creationId xmlns:p14="http://schemas.microsoft.com/office/powerpoint/2010/main" val="255865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6CE4F4-C98D-4AD2-AA47-F883A34477C6}" type="slidenum">
              <a:rPr lang="en-GB" altLang="tr-TR" sz="1400" smtClean="0">
                <a:solidFill>
                  <a:schemeClr val="bg2"/>
                </a:solidFill>
                <a:latin typeface="Arial" charset="0"/>
              </a:rPr>
              <a:pPr/>
              <a:t>5</a:t>
            </a:fld>
            <a:endParaRPr lang="en-GB" altLang="tr-TR" sz="1400" smtClean="0">
              <a:solidFill>
                <a:schemeClr val="bg2"/>
              </a:solidFill>
              <a:latin typeface="Arial" charset="0"/>
            </a:endParaRPr>
          </a:p>
        </p:txBody>
      </p:sp>
      <p:sp>
        <p:nvSpPr>
          <p:cNvPr id="15363" name="Rectangle 2050"/>
          <p:cNvSpPr>
            <a:spLocks noGrp="1" noChangeArrowheads="1"/>
          </p:cNvSpPr>
          <p:nvPr>
            <p:ph type="title"/>
          </p:nvPr>
        </p:nvSpPr>
        <p:spPr/>
        <p:txBody>
          <a:bodyPr/>
          <a:lstStyle/>
          <a:p>
            <a:r>
              <a:rPr lang="en-US" altLang="tr-TR" smtClean="0"/>
              <a:t>Protocol Data Units (PDU)</a:t>
            </a:r>
          </a:p>
        </p:txBody>
      </p:sp>
      <p:sp>
        <p:nvSpPr>
          <p:cNvPr id="15364" name="Rectangle 2051"/>
          <p:cNvSpPr>
            <a:spLocks noGrp="1" noChangeArrowheads="1"/>
          </p:cNvSpPr>
          <p:nvPr>
            <p:ph type="body" idx="1"/>
          </p:nvPr>
        </p:nvSpPr>
        <p:spPr/>
        <p:txBody>
          <a:bodyPr>
            <a:normAutofit lnSpcReduction="10000"/>
          </a:bodyPr>
          <a:lstStyle/>
          <a:p>
            <a:r>
              <a:rPr lang="en-US" altLang="tr-TR" smtClean="0"/>
              <a:t>User data is passed from layer to layer</a:t>
            </a:r>
          </a:p>
          <a:p>
            <a:r>
              <a:rPr lang="en-US" altLang="tr-TR" smtClean="0"/>
              <a:t>Control information is added/removed to/from user data at each layer</a:t>
            </a:r>
          </a:p>
          <a:p>
            <a:pPr lvl="1"/>
            <a:r>
              <a:rPr lang="en-US" altLang="tr-TR" smtClean="0"/>
              <a:t>Header</a:t>
            </a:r>
            <a:r>
              <a:rPr lang="tr-TR" altLang="tr-TR" smtClean="0"/>
              <a:t> (and sometimes trailer)</a:t>
            </a:r>
            <a:endParaRPr lang="en-US" altLang="tr-TR" smtClean="0"/>
          </a:p>
          <a:p>
            <a:pPr lvl="1"/>
            <a:r>
              <a:rPr lang="en-US" altLang="tr-TR" smtClean="0"/>
              <a:t>each layer has a different header</a:t>
            </a:r>
            <a:r>
              <a:rPr lang="tr-TR" altLang="tr-TR" smtClean="0"/>
              <a:t>/trailer</a:t>
            </a:r>
            <a:endParaRPr lang="en-US" altLang="tr-TR" smtClean="0"/>
          </a:p>
          <a:p>
            <a:r>
              <a:rPr lang="en-US" altLang="tr-TR" smtClean="0"/>
              <a:t>Data + header</a:t>
            </a:r>
            <a:r>
              <a:rPr lang="tr-TR" altLang="tr-TR" smtClean="0"/>
              <a:t> + trailer</a:t>
            </a:r>
            <a:r>
              <a:rPr lang="en-US" altLang="tr-TR" smtClean="0"/>
              <a:t> = PDU (Protocol Data Unit)</a:t>
            </a:r>
          </a:p>
          <a:p>
            <a:pPr lvl="1"/>
            <a:r>
              <a:rPr lang="tr-TR" altLang="tr-TR" smtClean="0"/>
              <a:t>This is basically what we call </a:t>
            </a:r>
            <a:r>
              <a:rPr lang="tr-TR" altLang="tr-TR" i="1" u="sng" smtClean="0"/>
              <a:t>packet</a:t>
            </a:r>
          </a:p>
          <a:p>
            <a:pPr lvl="1"/>
            <a:r>
              <a:rPr lang="en-US" altLang="tr-TR" smtClean="0"/>
              <a:t>each layer has a different PDU</a:t>
            </a:r>
          </a:p>
        </p:txBody>
      </p:sp>
    </p:spTree>
    <p:extLst>
      <p:ext uri="{BB962C8B-B14F-4D97-AF65-F5344CB8AC3E}">
        <p14:creationId xmlns:p14="http://schemas.microsoft.com/office/powerpoint/2010/main" val="3448541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3993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BF59FCF8-77EA-4E40-A25D-37500FF12082}" type="slidenum">
              <a:rPr lang="en-US" b="0"/>
              <a:pPr/>
              <a:t>50</a:t>
            </a:fld>
            <a:endParaRPr lang="en-US" b="0"/>
          </a:p>
        </p:txBody>
      </p:sp>
      <p:pic>
        <p:nvPicPr>
          <p:cNvPr id="5980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7970838"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2.16</a:t>
            </a:r>
            <a:r>
              <a:rPr lang="en-US" altLang="en-US">
                <a:solidFill>
                  <a:schemeClr val="accent2"/>
                </a:solidFill>
                <a:latin typeface="Times New Roman" pitchFamily="18" charset="0"/>
              </a:rPr>
              <a:t>    </a:t>
            </a:r>
            <a:r>
              <a:rPr lang="en-US" altLang="en-US" i="1">
                <a:latin typeface="Times New Roman" pitchFamily="18" charset="0"/>
              </a:rPr>
              <a:t>Example 2.3: physical addresses</a:t>
            </a:r>
          </a:p>
        </p:txBody>
      </p:sp>
      <p:sp>
        <p:nvSpPr>
          <p:cNvPr id="3994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3994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80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308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675" y="3516313"/>
            <a:ext cx="10509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05200"/>
            <a:ext cx="987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886200"/>
            <a:ext cx="32178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32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029"/>
                                        </p:tgtEl>
                                        <p:attrNameLst>
                                          <p:attrName>style.visibility</p:attrName>
                                        </p:attrNameLst>
                                      </p:cBhvr>
                                      <p:to>
                                        <p:strVal val="visible"/>
                                      </p:to>
                                    </p:set>
                                    <p:animEffect transition="in" filter="wipe(left)">
                                      <p:cBhvr>
                                        <p:cTn id="11" dur="2000"/>
                                        <p:tgtEl>
                                          <p:spTgt spid="598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598029"/>
                                        </p:tgtEl>
                                      </p:cBhvr>
                                    </p:animEffect>
                                    <p:set>
                                      <p:cBhvr>
                                        <p:cTn id="16" dur="1" fill="hold">
                                          <p:stCondLst>
                                            <p:cond delay="499"/>
                                          </p:stCondLst>
                                        </p:cTn>
                                        <p:tgtEl>
                                          <p:spTgt spid="59802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98031"/>
                                        </p:tgtEl>
                                        <p:attrNameLst>
                                          <p:attrName>style.visibility</p:attrName>
                                        </p:attrNameLst>
                                      </p:cBhvr>
                                      <p:to>
                                        <p:strVal val="visible"/>
                                      </p:to>
                                    </p:set>
                                    <p:animEffect transition="in" filter="wipe(down)">
                                      <p:cBhvr>
                                        <p:cTn id="21" dur="2000"/>
                                        <p:tgtEl>
                                          <p:spTgt spid="5980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98031"/>
                                        </p:tgtEl>
                                      </p:cBhvr>
                                    </p:animEffect>
                                    <p:set>
                                      <p:cBhvr>
                                        <p:cTn id="26" dur="1" fill="hold">
                                          <p:stCondLst>
                                            <p:cond delay="499"/>
                                          </p:stCondLst>
                                        </p:cTn>
                                        <p:tgtEl>
                                          <p:spTgt spid="5980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98032"/>
                                        </p:tgtEl>
                                        <p:attrNameLst>
                                          <p:attrName>style.visibility</p:attrName>
                                        </p:attrNameLst>
                                      </p:cBhvr>
                                      <p:to>
                                        <p:strVal val="visible"/>
                                      </p:to>
                                    </p:set>
                                    <p:animEffect transition="in" filter="wipe(down)">
                                      <p:cBhvr>
                                        <p:cTn id="31" dur="2000"/>
                                        <p:tgtEl>
                                          <p:spTgt spid="598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98032"/>
                                        </p:tgtEl>
                                      </p:cBhvr>
                                    </p:animEffect>
                                    <p:set>
                                      <p:cBhvr>
                                        <p:cTn id="36" dur="1" fill="hold">
                                          <p:stCondLst>
                                            <p:cond delay="499"/>
                                          </p:stCondLst>
                                        </p:cTn>
                                        <p:tgtEl>
                                          <p:spTgt spid="59803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8033"/>
                                        </p:tgtEl>
                                        <p:attrNameLst>
                                          <p:attrName>style.visibility</p:attrName>
                                        </p:attrNameLst>
                                      </p:cBhvr>
                                      <p:to>
                                        <p:strVal val="visible"/>
                                      </p:to>
                                    </p:set>
                                    <p:animEffect transition="in" filter="wipe(left)">
                                      <p:cBhvr>
                                        <p:cTn id="41" dur="2000"/>
                                        <p:tgtEl>
                                          <p:spTgt spid="5980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nodeType="clickEffect">
                                  <p:stCondLst>
                                    <p:cond delay="0"/>
                                  </p:stCondLst>
                                  <p:childTnLst>
                                    <p:animEffect transition="out" filter="dissolve">
                                      <p:cBhvr>
                                        <p:cTn id="45" dur="500"/>
                                        <p:tgtEl>
                                          <p:spTgt spid="598033"/>
                                        </p:tgtEl>
                                      </p:cBhvr>
                                    </p:animEffect>
                                    <p:set>
                                      <p:cBhvr>
                                        <p:cTn id="46" dur="1" fill="hold">
                                          <p:stCondLst>
                                            <p:cond delay="499"/>
                                          </p:stCondLst>
                                        </p:cTn>
                                        <p:tgtEl>
                                          <p:spTgt spid="598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096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B69A969-5919-4FD0-97FC-6D8B46027529}" type="slidenum">
              <a:rPr lang="en-US" b="0"/>
              <a:pPr/>
              <a:t>51</a:t>
            </a:fld>
            <a:endParaRPr lang="en-US" b="0"/>
          </a:p>
        </p:txBody>
      </p:sp>
      <p:sp>
        <p:nvSpPr>
          <p:cNvPr id="40964" name="Text Box 2"/>
          <p:cNvSpPr txBox="1">
            <a:spLocks noChangeArrowheads="1"/>
          </p:cNvSpPr>
          <p:nvPr/>
        </p:nvSpPr>
        <p:spPr bwMode="auto">
          <a:xfrm>
            <a:off x="76200" y="696913"/>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just"/>
            <a:r>
              <a:rPr lang="en-US" sz="2400">
                <a:latin typeface="Arial Unicode MS" pitchFamily="34" charset="-128"/>
              </a:rPr>
              <a:t>As we will see in Chapter 3, most local area networks use a 48-bit (6-byte) physical address written as 12 hexadecimal digits; every byte (2 hexadecimal digits) is separated by a colon, as shown below:</a:t>
            </a:r>
          </a:p>
        </p:txBody>
      </p:sp>
      <p:grpSp>
        <p:nvGrpSpPr>
          <p:cNvPr id="40965" name="Group 3"/>
          <p:cNvGrpSpPr>
            <a:grpSpLocks/>
          </p:cNvGrpSpPr>
          <p:nvPr/>
        </p:nvGrpSpPr>
        <p:grpSpPr bwMode="auto">
          <a:xfrm>
            <a:off x="0" y="0"/>
            <a:ext cx="9144000" cy="609600"/>
            <a:chOff x="0" y="2448"/>
            <a:chExt cx="5760" cy="384"/>
          </a:xfrm>
        </p:grpSpPr>
        <p:sp>
          <p:nvSpPr>
            <p:cNvPr id="40967" name="Rectangle 4"/>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277" name="Text Box 5"/>
            <p:cNvSpPr txBox="1">
              <a:spLocks noChangeArrowheads="1"/>
            </p:cNvSpPr>
            <p:nvPr/>
          </p:nvSpPr>
          <p:spPr bwMode="auto">
            <a:xfrm>
              <a:off x="0" y="2448"/>
              <a:ext cx="1473" cy="371"/>
            </a:xfrm>
            <a:prstGeom prst="rect">
              <a:avLst/>
            </a:prstGeom>
            <a:noFill/>
            <a:ln w="9525">
              <a:solidFill>
                <a:srgbClr val="00CC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C0C0C0"/>
                    </a:outerShdw>
                  </a:effectLst>
                  <a:latin typeface="Times New Roman" pitchFamily="18" charset="0"/>
                </a:rPr>
                <a:t>Example</a:t>
              </a:r>
              <a:r>
                <a:rPr lang="en-US" sz="3200">
                  <a:solidFill>
                    <a:schemeClr val="bg1"/>
                  </a:solidFill>
                  <a:latin typeface="Times New Roman" pitchFamily="18" charset="0"/>
                </a:rPr>
                <a:t> 2.4</a:t>
              </a:r>
              <a:endParaRPr lang="en-US" sz="3200" i="1">
                <a:solidFill>
                  <a:schemeClr val="bg1"/>
                </a:solidFill>
                <a:latin typeface="Times New Roman" pitchFamily="18" charset="0"/>
              </a:endParaRPr>
            </a:p>
          </p:txBody>
        </p:sp>
      </p:grpSp>
      <p:sp>
        <p:nvSpPr>
          <p:cNvPr id="694279" name="Text Box 7"/>
          <p:cNvSpPr txBox="1">
            <a:spLocks noChangeArrowheads="1"/>
          </p:cNvSpPr>
          <p:nvPr/>
        </p:nvSpPr>
        <p:spPr bwMode="auto">
          <a:xfrm>
            <a:off x="152400" y="2759075"/>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sz="2400">
                <a:solidFill>
                  <a:schemeClr val="hlink"/>
                </a:solidFill>
                <a:effectLst>
                  <a:outerShdw blurRad="38100" dist="38100" dir="2700000" algn="tl">
                    <a:srgbClr val="000000"/>
                  </a:outerShdw>
                </a:effectLst>
                <a:latin typeface="Arial Unicode MS" pitchFamily="34" charset="-128"/>
              </a:rPr>
              <a:t>07:01:02:01:2C:4B</a:t>
            </a:r>
          </a:p>
          <a:p>
            <a:pPr algn="ctr">
              <a:defRPr/>
            </a:pPr>
            <a:r>
              <a:rPr lang="en-US" sz="2400">
                <a:latin typeface="Arial Unicode MS" pitchFamily="34" charset="-128"/>
              </a:rPr>
              <a:t>A 6-byte (12 hexadecimal digits) physical address</a:t>
            </a:r>
          </a:p>
        </p:txBody>
      </p:sp>
    </p:spTree>
    <p:extLst>
      <p:ext uri="{BB962C8B-B14F-4D97-AF65-F5344CB8AC3E}">
        <p14:creationId xmlns:p14="http://schemas.microsoft.com/office/powerpoint/2010/main" val="36135547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198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16B5AE64-BB54-4706-BDD8-7A3F6849C540}" type="slidenum">
              <a:rPr lang="en-US" b="0"/>
              <a:pPr/>
              <a:t>52</a:t>
            </a:fld>
            <a:endParaRPr lang="en-US" b="0"/>
          </a:p>
        </p:txBody>
      </p:sp>
      <p:sp>
        <p:nvSpPr>
          <p:cNvPr id="41988" name="Text Box 2"/>
          <p:cNvSpPr txBox="1">
            <a:spLocks noChangeArrowheads="1"/>
          </p:cNvSpPr>
          <p:nvPr/>
        </p:nvSpPr>
        <p:spPr bwMode="auto">
          <a:xfrm>
            <a:off x="76200" y="696913"/>
            <a:ext cx="8839200"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just"/>
            <a:r>
              <a:rPr lang="en-US" sz="2200">
                <a:latin typeface="Arial Unicode MS" pitchFamily="34" charset="-128"/>
              </a:rPr>
              <a:t>Figure 2.17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So each router has three pairs of addresses, one for each connection. Although it may be obvious that each router must have a separate physical address for each connection, it may not be obvious why it needs a logical address for each connection. We discuss these issues in Chapters 11 and 12 when we discuss routing. The computer with logical address A and physical address 10 needs to send a packet to the computer with logical address P and physical address 95. We use letters to show the logical addresses and numbers for physical addresses, but note that both are actually numbers, as we will see in later chapters.</a:t>
            </a:r>
          </a:p>
        </p:txBody>
      </p:sp>
      <p:grpSp>
        <p:nvGrpSpPr>
          <p:cNvPr id="41989" name="Group 3"/>
          <p:cNvGrpSpPr>
            <a:grpSpLocks/>
          </p:cNvGrpSpPr>
          <p:nvPr/>
        </p:nvGrpSpPr>
        <p:grpSpPr bwMode="auto">
          <a:xfrm>
            <a:off x="0" y="0"/>
            <a:ext cx="9144000" cy="609600"/>
            <a:chOff x="0" y="2448"/>
            <a:chExt cx="5760" cy="384"/>
          </a:xfrm>
        </p:grpSpPr>
        <p:sp>
          <p:nvSpPr>
            <p:cNvPr id="4199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2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2.5</a:t>
              </a:r>
              <a:endParaRPr lang="en-US" sz="3200" i="1">
                <a:solidFill>
                  <a:schemeClr val="bg1"/>
                </a:solidFill>
                <a:latin typeface="Times New Roman" pitchFamily="18" charset="0"/>
              </a:endParaRPr>
            </a:p>
          </p:txBody>
        </p:sp>
      </p:grpSp>
    </p:spTree>
    <p:extLst>
      <p:ext uri="{BB962C8B-B14F-4D97-AF65-F5344CB8AC3E}">
        <p14:creationId xmlns:p14="http://schemas.microsoft.com/office/powerpoint/2010/main" val="3974016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301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1EF3E53-ED03-4E46-AEDB-B36F2D883221}" type="slidenum">
              <a:rPr lang="en-US" b="0"/>
              <a:pPr/>
              <a:t>53</a:t>
            </a:fld>
            <a:endParaRPr lang="en-US" b="0"/>
          </a:p>
        </p:txBody>
      </p:sp>
      <p:pic>
        <p:nvPicPr>
          <p:cNvPr id="6000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1139825"/>
            <a:ext cx="7065962"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2.17</a:t>
            </a:r>
            <a:r>
              <a:rPr lang="en-US" altLang="en-US">
                <a:solidFill>
                  <a:schemeClr val="accent2"/>
                </a:solidFill>
                <a:latin typeface="Times New Roman" pitchFamily="18" charset="0"/>
              </a:rPr>
              <a:t>    </a:t>
            </a:r>
            <a:r>
              <a:rPr lang="en-US" altLang="en-US" i="1">
                <a:latin typeface="Times New Roman" pitchFamily="18" charset="0"/>
              </a:rPr>
              <a:t>Example 2.5: logical addresses</a:t>
            </a:r>
          </a:p>
        </p:txBody>
      </p:sp>
      <p:sp>
        <p:nvSpPr>
          <p:cNvPr id="4301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1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1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1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1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1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302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00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05000"/>
            <a:ext cx="40132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1919288"/>
            <a:ext cx="1736725"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4491038"/>
            <a:ext cx="4030662"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72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0076"/>
                                        </p:tgtEl>
                                        <p:attrNameLst>
                                          <p:attrName>style.visibility</p:attrName>
                                        </p:attrNameLst>
                                      </p:cBhvr>
                                      <p:to>
                                        <p:strVal val="visible"/>
                                      </p:to>
                                    </p:set>
                                    <p:animEffect transition="in" filter="wipe(left)">
                                      <p:cBhvr>
                                        <p:cTn id="11" dur="2000"/>
                                        <p:tgtEl>
                                          <p:spTgt spid="600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600076"/>
                                        </p:tgtEl>
                                      </p:cBhvr>
                                    </p:animEffect>
                                    <p:set>
                                      <p:cBhvr>
                                        <p:cTn id="16" dur="1" fill="hold">
                                          <p:stCondLst>
                                            <p:cond delay="499"/>
                                          </p:stCondLst>
                                        </p:cTn>
                                        <p:tgtEl>
                                          <p:spTgt spid="60007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00077"/>
                                        </p:tgtEl>
                                        <p:attrNameLst>
                                          <p:attrName>style.visibility</p:attrName>
                                        </p:attrNameLst>
                                      </p:cBhvr>
                                      <p:to>
                                        <p:strVal val="visible"/>
                                      </p:to>
                                    </p:set>
                                    <p:animEffect transition="in" filter="wipe(up)">
                                      <p:cBhvr>
                                        <p:cTn id="21" dur="2000"/>
                                        <p:tgtEl>
                                          <p:spTgt spid="6000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600077"/>
                                        </p:tgtEl>
                                      </p:cBhvr>
                                    </p:animEffect>
                                    <p:set>
                                      <p:cBhvr>
                                        <p:cTn id="26" dur="1" fill="hold">
                                          <p:stCondLst>
                                            <p:cond delay="499"/>
                                          </p:stCondLst>
                                        </p:cTn>
                                        <p:tgtEl>
                                          <p:spTgt spid="60007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600078"/>
                                        </p:tgtEl>
                                        <p:attrNameLst>
                                          <p:attrName>style.visibility</p:attrName>
                                        </p:attrNameLst>
                                      </p:cBhvr>
                                      <p:to>
                                        <p:strVal val="visible"/>
                                      </p:to>
                                    </p:set>
                                    <p:animEffect transition="in" filter="wipe(right)">
                                      <p:cBhvr>
                                        <p:cTn id="31" dur="2000"/>
                                        <p:tgtEl>
                                          <p:spTgt spid="6000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600078"/>
                                        </p:tgtEl>
                                      </p:cBhvr>
                                    </p:animEffect>
                                    <p:set>
                                      <p:cBhvr>
                                        <p:cTn id="36" dur="1" fill="hold">
                                          <p:stCondLst>
                                            <p:cond delay="499"/>
                                          </p:stCondLst>
                                        </p:cTn>
                                        <p:tgtEl>
                                          <p:spTgt spid="600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4035"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D45B8162-8237-484E-A287-25D076E97D0C}" type="slidenum">
              <a:rPr lang="en-US" b="0"/>
              <a:pPr/>
              <a:t>54</a:t>
            </a:fld>
            <a:endParaRPr lang="en-US" b="0"/>
          </a:p>
        </p:txBody>
      </p:sp>
      <p:sp>
        <p:nvSpPr>
          <p:cNvPr id="4403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3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3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3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4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4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404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physical addresses will change from hop to hop, but the logical addresses remain the same.</a:t>
            </a:r>
          </a:p>
        </p:txBody>
      </p:sp>
      <p:grpSp>
        <p:nvGrpSpPr>
          <p:cNvPr id="628748" name="Group 12"/>
          <p:cNvGrpSpPr>
            <a:grpSpLocks/>
          </p:cNvGrpSpPr>
          <p:nvPr/>
        </p:nvGrpSpPr>
        <p:grpSpPr bwMode="auto">
          <a:xfrm>
            <a:off x="609600" y="2133600"/>
            <a:ext cx="1143000" cy="566738"/>
            <a:chOff x="1200" y="1248"/>
            <a:chExt cx="720" cy="357"/>
          </a:xfrm>
        </p:grpSpPr>
        <p:pic>
          <p:nvPicPr>
            <p:cNvPr id="4404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4285730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2874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28745"/>
                                        </p:tgtEl>
                                        <p:attrNameLst>
                                          <p:attrName>style.visibility</p:attrName>
                                        </p:attrNameLst>
                                      </p:cBhvr>
                                      <p:to>
                                        <p:strVal val="visible"/>
                                      </p:to>
                                    </p:set>
                                    <p:animEffect transition="in" filter="checkerboard(across)">
                                      <p:cBhvr>
                                        <p:cTn id="14" dur="500"/>
                                        <p:tgtEl>
                                          <p:spTgt spid="62874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28746"/>
                                        </p:tgtEl>
                                        <p:attrNameLst>
                                          <p:attrName>style.visibility</p:attrName>
                                        </p:attrNameLst>
                                      </p:cBhvr>
                                      <p:to>
                                        <p:strVal val="visible"/>
                                      </p:to>
                                    </p:set>
                                    <p:animEffect transition="in" filter="checkerboard(across)">
                                      <p:cBhvr>
                                        <p:cTn id="18" dur="500"/>
                                        <p:tgtEl>
                                          <p:spTgt spid="62874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28747"/>
                                        </p:tgtEl>
                                        <p:attrNameLst>
                                          <p:attrName>style.visibility</p:attrName>
                                        </p:attrNameLst>
                                      </p:cBhvr>
                                      <p:to>
                                        <p:strVal val="visible"/>
                                      </p:to>
                                    </p:set>
                                    <p:animEffect transition="in" filter="checkerboard(across)">
                                      <p:cBhvr>
                                        <p:cTn id="2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28746" grpId="0" animBg="1"/>
      <p:bldP spid="62874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5059"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19E103E9-6E99-4498-8FA0-BCDFFEC0B985}" type="slidenum">
              <a:rPr lang="en-US" b="0"/>
              <a:pPr/>
              <a:t>55</a:t>
            </a:fld>
            <a:endParaRPr lang="en-US" b="0"/>
          </a:p>
        </p:txBody>
      </p:sp>
      <p:sp>
        <p:nvSpPr>
          <p:cNvPr id="45060" name="Text Box 2"/>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just"/>
            <a:r>
              <a:rPr lang="en-US" sz="2400">
                <a:latin typeface="Arial Unicode MS" pitchFamily="34" charset="-128"/>
              </a:rPr>
              <a:t>Figure 2.18 shows two computers communicating via the Internet. The sending computer is running three processes at this time with port addresses a, b, and c. The receiving computer is running two processes at this time with port addresses j and k. Process a in the sending computer needs to communicate with process j in the receiving computer. Note that although both computers are using the same application, FTP, for example, the port addresses are different because one is a client program and the other is a server program, as we will see in Chapter 17.</a:t>
            </a:r>
          </a:p>
        </p:txBody>
      </p:sp>
      <p:grpSp>
        <p:nvGrpSpPr>
          <p:cNvPr id="45061" name="Group 3"/>
          <p:cNvGrpSpPr>
            <a:grpSpLocks/>
          </p:cNvGrpSpPr>
          <p:nvPr/>
        </p:nvGrpSpPr>
        <p:grpSpPr bwMode="auto">
          <a:xfrm>
            <a:off x="0" y="0"/>
            <a:ext cx="9144000" cy="609600"/>
            <a:chOff x="0" y="2448"/>
            <a:chExt cx="5760" cy="384"/>
          </a:xfrm>
        </p:grpSpPr>
        <p:sp>
          <p:nvSpPr>
            <p:cNvPr id="4506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73" name="Text Box 5"/>
            <p:cNvSpPr txBox="1">
              <a:spLocks noChangeArrowheads="1"/>
            </p:cNvSpPr>
            <p:nvPr/>
          </p:nvSpPr>
          <p:spPr bwMode="auto">
            <a:xfrm>
              <a:off x="0" y="2448"/>
              <a:ext cx="146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C0C0C0"/>
                    </a:outerShdw>
                  </a:effectLst>
                  <a:latin typeface="Times New Roman" pitchFamily="18" charset="0"/>
                </a:rPr>
                <a:t>Example</a:t>
              </a:r>
              <a:r>
                <a:rPr lang="en-US" sz="3200">
                  <a:solidFill>
                    <a:schemeClr val="bg1"/>
                  </a:solidFill>
                  <a:latin typeface="Times New Roman" pitchFamily="18" charset="0"/>
                </a:rPr>
                <a:t> 2.6</a:t>
              </a:r>
              <a:endParaRPr lang="en-US" sz="3200" i="1">
                <a:solidFill>
                  <a:schemeClr val="bg1"/>
                </a:solidFill>
                <a:latin typeface="Times New Roman" pitchFamily="18" charset="0"/>
              </a:endParaRPr>
            </a:p>
          </p:txBody>
        </p:sp>
      </p:grpSp>
    </p:spTree>
    <p:extLst>
      <p:ext uri="{BB962C8B-B14F-4D97-AF65-F5344CB8AC3E}">
        <p14:creationId xmlns:p14="http://schemas.microsoft.com/office/powerpoint/2010/main" val="4998492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6083"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574896F2-A456-4829-B29D-2830ED864EF8}" type="slidenum">
              <a:rPr lang="en-US" b="0"/>
              <a:pPr/>
              <a:t>56</a:t>
            </a:fld>
            <a:endParaRPr lang="en-US" b="0"/>
          </a:p>
        </p:txBody>
      </p:sp>
      <p:grpSp>
        <p:nvGrpSpPr>
          <p:cNvPr id="602128" name="Group 16"/>
          <p:cNvGrpSpPr>
            <a:grpSpLocks/>
          </p:cNvGrpSpPr>
          <p:nvPr/>
        </p:nvGrpSpPr>
        <p:grpSpPr bwMode="auto">
          <a:xfrm>
            <a:off x="1730375" y="1219200"/>
            <a:ext cx="5737225" cy="4783138"/>
            <a:chOff x="1090" y="768"/>
            <a:chExt cx="3614" cy="3013"/>
          </a:xfrm>
        </p:grpSpPr>
        <p:pic>
          <p:nvPicPr>
            <p:cNvPr id="460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 y="768"/>
              <a:ext cx="3518" cy="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9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429"/>
              <a:ext cx="345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9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 y="3393"/>
              <a:ext cx="70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608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ltLang="en-US">
                <a:solidFill>
                  <a:srgbClr val="0000FF"/>
                </a:solidFill>
                <a:latin typeface="Times New Roman" pitchFamily="18" charset="0"/>
              </a:rPr>
              <a:t>Figure 2.18</a:t>
            </a:r>
            <a:r>
              <a:rPr lang="en-US" altLang="en-US">
                <a:solidFill>
                  <a:schemeClr val="accent2"/>
                </a:solidFill>
                <a:latin typeface="Times New Roman" pitchFamily="18" charset="0"/>
              </a:rPr>
              <a:t>    </a:t>
            </a:r>
            <a:r>
              <a:rPr lang="en-US" altLang="en-US" i="1">
                <a:latin typeface="Times New Roman" pitchFamily="18" charset="0"/>
              </a:rPr>
              <a:t>Example 2.6: port numbers</a:t>
            </a:r>
          </a:p>
        </p:txBody>
      </p:sp>
      <p:sp>
        <p:nvSpPr>
          <p:cNvPr id="4608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8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8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8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9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9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609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212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905000"/>
            <a:ext cx="21939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3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3413"/>
            <a:ext cx="1901825"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681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up)">
                                      <p:cBhvr>
                                        <p:cTn id="11" dur="2000"/>
                                        <p:tgtEl>
                                          <p:spTgt spid="602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xit" presetSubtype="32" fill="hold" nodeType="clickEffect">
                                  <p:stCondLst>
                                    <p:cond delay="0"/>
                                  </p:stCondLst>
                                  <p:childTnLst>
                                    <p:anim calcmode="lin" valueType="num">
                                      <p:cBhvr>
                                        <p:cTn id="15" dur="500"/>
                                        <p:tgtEl>
                                          <p:spTgt spid="602129"/>
                                        </p:tgtEl>
                                        <p:attrNameLst>
                                          <p:attrName>ppt_w</p:attrName>
                                        </p:attrNameLst>
                                      </p:cBhvr>
                                      <p:tavLst>
                                        <p:tav tm="0">
                                          <p:val>
                                            <p:strVal val="ppt_w"/>
                                          </p:val>
                                        </p:tav>
                                        <p:tav tm="100000">
                                          <p:val>
                                            <p:fltVal val="0"/>
                                          </p:val>
                                        </p:tav>
                                      </p:tavLst>
                                    </p:anim>
                                    <p:anim calcmode="lin" valueType="num">
                                      <p:cBhvr>
                                        <p:cTn id="16" dur="500"/>
                                        <p:tgtEl>
                                          <p:spTgt spid="602129"/>
                                        </p:tgtEl>
                                        <p:attrNameLst>
                                          <p:attrName>ppt_h</p:attrName>
                                        </p:attrNameLst>
                                      </p:cBhvr>
                                      <p:tavLst>
                                        <p:tav tm="0">
                                          <p:val>
                                            <p:strVal val="ppt_h"/>
                                          </p:val>
                                        </p:tav>
                                        <p:tav tm="100000">
                                          <p:val>
                                            <p:fltVal val="0"/>
                                          </p:val>
                                        </p:tav>
                                      </p:tavLst>
                                    </p:anim>
                                    <p:set>
                                      <p:cBhvr>
                                        <p:cTn id="17" dur="1" fill="hold">
                                          <p:stCondLst>
                                            <p:cond delay="499"/>
                                          </p:stCondLst>
                                        </p:cTn>
                                        <p:tgtEl>
                                          <p:spTgt spid="60212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02130"/>
                                        </p:tgtEl>
                                        <p:attrNameLst>
                                          <p:attrName>style.visibility</p:attrName>
                                        </p:attrNameLst>
                                      </p:cBhvr>
                                      <p:to>
                                        <p:strVal val="visible"/>
                                      </p:to>
                                    </p:set>
                                    <p:animEffect transition="in" filter="wipe(down)">
                                      <p:cBhvr>
                                        <p:cTn id="22" dur="2000"/>
                                        <p:tgtEl>
                                          <p:spTgt spid="602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xit" presetSubtype="32" fill="hold" nodeType="clickEffect">
                                  <p:stCondLst>
                                    <p:cond delay="0"/>
                                  </p:stCondLst>
                                  <p:childTnLst>
                                    <p:anim calcmode="lin" valueType="num">
                                      <p:cBhvr>
                                        <p:cTn id="26" dur="500"/>
                                        <p:tgtEl>
                                          <p:spTgt spid="602130"/>
                                        </p:tgtEl>
                                        <p:attrNameLst>
                                          <p:attrName>ppt_w</p:attrName>
                                        </p:attrNameLst>
                                      </p:cBhvr>
                                      <p:tavLst>
                                        <p:tav tm="0">
                                          <p:val>
                                            <p:strVal val="ppt_w"/>
                                          </p:val>
                                        </p:tav>
                                        <p:tav tm="100000">
                                          <p:val>
                                            <p:fltVal val="0"/>
                                          </p:val>
                                        </p:tav>
                                      </p:tavLst>
                                    </p:anim>
                                    <p:anim calcmode="lin" valueType="num">
                                      <p:cBhvr>
                                        <p:cTn id="27" dur="500"/>
                                        <p:tgtEl>
                                          <p:spTgt spid="602130"/>
                                        </p:tgtEl>
                                        <p:attrNameLst>
                                          <p:attrName>ppt_h</p:attrName>
                                        </p:attrNameLst>
                                      </p:cBhvr>
                                      <p:tavLst>
                                        <p:tav tm="0">
                                          <p:val>
                                            <p:strVal val="ppt_h"/>
                                          </p:val>
                                        </p:tav>
                                        <p:tav tm="100000">
                                          <p:val>
                                            <p:fltVal val="0"/>
                                          </p:val>
                                        </p:tav>
                                      </p:tavLst>
                                    </p:anim>
                                    <p:set>
                                      <p:cBhvr>
                                        <p:cTn id="28" dur="1" fill="hold">
                                          <p:stCondLst>
                                            <p:cond delay="499"/>
                                          </p:stCondLst>
                                        </p:cTn>
                                        <p:tgtEl>
                                          <p:spTgt spid="602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7107"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A561B0B1-BDDF-4725-BA55-9DA38EB5AB60}" type="slidenum">
              <a:rPr lang="en-US" b="0"/>
              <a:pPr/>
              <a:t>57</a:t>
            </a:fld>
            <a:endParaRPr lang="en-US" b="0"/>
          </a:p>
        </p:txBody>
      </p:sp>
      <p:sp>
        <p:nvSpPr>
          <p:cNvPr id="4710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0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1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1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1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1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11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0"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1"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itchFamily="34" charset="0"/>
              </a:rPr>
              <a:t>The physical addresses change from hop to hop, but the logical and port addresses usually remain the same.</a:t>
            </a:r>
          </a:p>
        </p:txBody>
      </p:sp>
      <p:grpSp>
        <p:nvGrpSpPr>
          <p:cNvPr id="716812" name="Group 12"/>
          <p:cNvGrpSpPr>
            <a:grpSpLocks/>
          </p:cNvGrpSpPr>
          <p:nvPr/>
        </p:nvGrpSpPr>
        <p:grpSpPr bwMode="auto">
          <a:xfrm>
            <a:off x="609600" y="2133600"/>
            <a:ext cx="1143000" cy="566738"/>
            <a:chOff x="1200" y="1248"/>
            <a:chExt cx="720" cy="357"/>
          </a:xfrm>
        </p:grpSpPr>
        <p:pic>
          <p:nvPicPr>
            <p:cNvPr id="471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2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1034091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681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6809"/>
                                        </p:tgtEl>
                                        <p:attrNameLst>
                                          <p:attrName>style.visibility</p:attrName>
                                        </p:attrNameLst>
                                      </p:cBhvr>
                                      <p:to>
                                        <p:strVal val="visible"/>
                                      </p:to>
                                    </p:set>
                                    <p:animEffect transition="in" filter="checkerboard(across)">
                                      <p:cBhvr>
                                        <p:cTn id="14" dur="500"/>
                                        <p:tgtEl>
                                          <p:spTgt spid="71680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6810"/>
                                        </p:tgtEl>
                                        <p:attrNameLst>
                                          <p:attrName>style.visibility</p:attrName>
                                        </p:attrNameLst>
                                      </p:cBhvr>
                                      <p:to>
                                        <p:strVal val="visible"/>
                                      </p:to>
                                    </p:set>
                                    <p:animEffect transition="in" filter="checkerboard(across)">
                                      <p:cBhvr>
                                        <p:cTn id="18" dur="500"/>
                                        <p:tgtEl>
                                          <p:spTgt spid="71681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6811"/>
                                        </p:tgtEl>
                                        <p:attrNameLst>
                                          <p:attrName>style.visibility</p:attrName>
                                        </p:attrNameLst>
                                      </p:cBhvr>
                                      <p:to>
                                        <p:strVal val="visible"/>
                                      </p:to>
                                    </p:set>
                                    <p:animEffect transition="in" filter="checkerboard(across)">
                                      <p:cBhvr>
                                        <p:cTn id="22" dur="500"/>
                                        <p:tgtEl>
                                          <p:spTgt spid="7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9" grpId="0" animBg="1"/>
      <p:bldP spid="716810" grpId="0" animBg="1"/>
      <p:bldP spid="7168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p:cNvSpPr>
            <a:spLocks noGrp="1"/>
          </p:cNvSpPr>
          <p:nvPr>
            <p:ph type="ftr" sz="quarter" idx="10"/>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r>
              <a:rPr lang="en-US"/>
              <a:t>TCP/IP Protocol Suite</a:t>
            </a:r>
          </a:p>
        </p:txBody>
      </p:sp>
      <p:sp>
        <p:nvSpPr>
          <p:cNvPr id="48131" name="Slide Number Placeholder 2"/>
          <p:cNvSpPr>
            <a:spLocks noGrp="1"/>
          </p:cNvSpPr>
          <p:nvPr>
            <p:ph type="sldNum" sz="quarter" idx="11"/>
          </p:nvPr>
        </p:nvSpPr>
        <p:spPr>
          <a:noFill/>
        </p:spPr>
        <p:txBody>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fld id="{30DC6A44-A647-4C58-BB5E-20FEE0D64390}" type="slidenum">
              <a:rPr lang="en-US" b="0"/>
              <a:pPr/>
              <a:t>58</a:t>
            </a:fld>
            <a:endParaRPr lang="en-US" b="0"/>
          </a:p>
        </p:txBody>
      </p:sp>
      <p:sp>
        <p:nvSpPr>
          <p:cNvPr id="48132" name="Text Box 2"/>
          <p:cNvSpPr txBox="1">
            <a:spLocks noChangeArrowheads="1"/>
          </p:cNvSpPr>
          <p:nvPr/>
        </p:nvSpPr>
        <p:spPr bwMode="auto">
          <a:xfrm>
            <a:off x="76200" y="696913"/>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just"/>
            <a:r>
              <a:rPr lang="en-US" sz="2400">
                <a:latin typeface="Arial Unicode MS" pitchFamily="34" charset="-128"/>
              </a:rPr>
              <a:t>As we will see in future chapters, a port address is a 16-bit address represented by one decimal number as shown.</a:t>
            </a:r>
          </a:p>
        </p:txBody>
      </p:sp>
      <p:grpSp>
        <p:nvGrpSpPr>
          <p:cNvPr id="48133" name="Group 3"/>
          <p:cNvGrpSpPr>
            <a:grpSpLocks/>
          </p:cNvGrpSpPr>
          <p:nvPr/>
        </p:nvGrpSpPr>
        <p:grpSpPr bwMode="auto">
          <a:xfrm>
            <a:off x="0" y="0"/>
            <a:ext cx="9144000" cy="609600"/>
            <a:chOff x="0" y="2448"/>
            <a:chExt cx="5760" cy="384"/>
          </a:xfrm>
        </p:grpSpPr>
        <p:sp>
          <p:nvSpPr>
            <p:cNvPr id="48135"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21"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2.7</a:t>
              </a:r>
              <a:endParaRPr lang="en-US" sz="3200" i="1">
                <a:solidFill>
                  <a:schemeClr val="bg1"/>
                </a:solidFill>
                <a:latin typeface="Times New Roman" pitchFamily="18" charset="0"/>
              </a:endParaRPr>
            </a:p>
          </p:txBody>
        </p:sp>
      </p:grpSp>
      <p:sp>
        <p:nvSpPr>
          <p:cNvPr id="48134" name="Text Box 7"/>
          <p:cNvSpPr txBox="1">
            <a:spLocks noChangeArrowheads="1"/>
          </p:cNvSpPr>
          <p:nvPr/>
        </p:nvSpPr>
        <p:spPr bwMode="auto">
          <a:xfrm>
            <a:off x="152400" y="2133600"/>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ctr"/>
            <a:r>
              <a:rPr lang="en-US" sz="2400">
                <a:solidFill>
                  <a:schemeClr val="hlink"/>
                </a:solidFill>
                <a:latin typeface="Arial Unicode MS" pitchFamily="34" charset="-128"/>
              </a:rPr>
              <a:t>753</a:t>
            </a:r>
          </a:p>
          <a:p>
            <a:pPr algn="ctr"/>
            <a:r>
              <a:rPr lang="en-US" sz="2400">
                <a:latin typeface="Arial Unicode MS" pitchFamily="34" charset="-128"/>
              </a:rPr>
              <a:t>A 16-bit port address represented as one single number</a:t>
            </a:r>
          </a:p>
        </p:txBody>
      </p:sp>
    </p:spTree>
    <p:extLst>
      <p:ext uri="{BB962C8B-B14F-4D97-AF65-F5344CB8AC3E}">
        <p14:creationId xmlns:p14="http://schemas.microsoft.com/office/powerpoint/2010/main" val="654985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66725" y="265113"/>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Ethernet</a:t>
            </a:r>
          </a:p>
        </p:txBody>
      </p:sp>
      <p:sp>
        <p:nvSpPr>
          <p:cNvPr id="7171" name="Rectangle 2"/>
          <p:cNvSpPr>
            <a:spLocks noGrp="1" noChangeArrowheads="1"/>
          </p:cNvSpPr>
          <p:nvPr>
            <p:ph type="body" idx="1"/>
          </p:nvPr>
        </p:nvSpPr>
        <p:spPr>
          <a:xfrm>
            <a:off x="588963" y="1423988"/>
            <a:ext cx="8321675" cy="48387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Data Link Layer protocol</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Ethernet (IEEE 802.3) is widely used.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Supported by a variety of physical layer implementations.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Multi-access (shared medium).</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71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A90BAA-FD85-49F5-8C0E-D797577659F9}" type="slidenum">
              <a:rPr lang="en-US" sz="1400" smtClean="0"/>
              <a:pPr/>
              <a:t>59</a:t>
            </a:fld>
            <a:endParaRPr lang="en-US" sz="1400" smtClean="0"/>
          </a:p>
        </p:txBody>
      </p:sp>
    </p:spTree>
    <p:extLst>
      <p:ext uri="{BB962C8B-B14F-4D97-AF65-F5344CB8AC3E}">
        <p14:creationId xmlns:p14="http://schemas.microsoft.com/office/powerpoint/2010/main" val="955552611"/>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4A9876-B7DF-4146-8262-96B3DBB776D8}" type="slidenum">
              <a:rPr lang="en-GB" altLang="tr-TR" sz="1400" smtClean="0">
                <a:solidFill>
                  <a:schemeClr val="bg2"/>
                </a:solidFill>
                <a:latin typeface="Arial" charset="0"/>
              </a:rPr>
              <a:pPr/>
              <a:t>6</a:t>
            </a:fld>
            <a:endParaRPr lang="en-GB" altLang="tr-TR" sz="1400" smtClean="0">
              <a:solidFill>
                <a:schemeClr val="bg2"/>
              </a:solidFill>
              <a:latin typeface="Arial" charset="0"/>
            </a:endParaRPr>
          </a:p>
        </p:txBody>
      </p:sp>
      <p:sp>
        <p:nvSpPr>
          <p:cNvPr id="20483" name="Rectangle 2"/>
          <p:cNvSpPr>
            <a:spLocks noGrp="1" noChangeArrowheads="1"/>
          </p:cNvSpPr>
          <p:nvPr>
            <p:ph type="title"/>
          </p:nvPr>
        </p:nvSpPr>
        <p:spPr/>
        <p:txBody>
          <a:bodyPr/>
          <a:lstStyle/>
          <a:p>
            <a:r>
              <a:rPr lang="en-GB" altLang="tr-TR" smtClean="0"/>
              <a:t>Standard Protocol Architectures</a:t>
            </a:r>
            <a:endParaRPr lang="en-US" altLang="tr-TR" smtClean="0"/>
          </a:p>
        </p:txBody>
      </p:sp>
      <p:sp>
        <p:nvSpPr>
          <p:cNvPr id="20484" name="Rectangle 3"/>
          <p:cNvSpPr>
            <a:spLocks noGrp="1" noChangeArrowheads="1"/>
          </p:cNvSpPr>
          <p:nvPr>
            <p:ph type="body" idx="1"/>
          </p:nvPr>
        </p:nvSpPr>
        <p:spPr/>
        <p:txBody>
          <a:bodyPr/>
          <a:lstStyle/>
          <a:p>
            <a:r>
              <a:rPr lang="en-GB" altLang="tr-TR" smtClean="0"/>
              <a:t>Two approaches (standard)</a:t>
            </a:r>
          </a:p>
          <a:p>
            <a:pPr lvl="1"/>
            <a:r>
              <a:rPr lang="en-GB" altLang="tr-TR" smtClean="0"/>
              <a:t>OSI Reference model</a:t>
            </a:r>
          </a:p>
          <a:p>
            <a:pPr lvl="2"/>
            <a:r>
              <a:rPr lang="en-GB" altLang="tr-TR" smtClean="0"/>
              <a:t>never used widely</a:t>
            </a:r>
          </a:p>
          <a:p>
            <a:pPr lvl="2"/>
            <a:r>
              <a:rPr lang="en-GB" altLang="tr-TR" smtClean="0"/>
              <a:t>but well known</a:t>
            </a:r>
          </a:p>
          <a:p>
            <a:pPr lvl="1"/>
            <a:r>
              <a:rPr lang="en-GB" altLang="tr-TR" smtClean="0"/>
              <a:t>TCP/IP protocol suite</a:t>
            </a:r>
          </a:p>
          <a:p>
            <a:pPr lvl="2"/>
            <a:r>
              <a:rPr lang="en-GB" altLang="tr-TR" smtClean="0"/>
              <a:t>Most widely used</a:t>
            </a:r>
          </a:p>
          <a:p>
            <a:r>
              <a:rPr lang="en-GB" altLang="tr-TR" smtClean="0"/>
              <a:t>Another approach (proprietary) </a:t>
            </a:r>
          </a:p>
          <a:p>
            <a:pPr lvl="1"/>
            <a:r>
              <a:rPr lang="en-GB" altLang="tr-TR" smtClean="0"/>
              <a:t>IBM’s Systems Network Architecture (SNA)</a:t>
            </a:r>
            <a:endParaRPr lang="en-US" altLang="tr-TR" smtClean="0"/>
          </a:p>
          <a:p>
            <a:endParaRPr lang="en-US" altLang="tr-TR" smtClean="0"/>
          </a:p>
        </p:txBody>
      </p:sp>
    </p:spTree>
    <p:extLst>
      <p:ext uri="{BB962C8B-B14F-4D97-AF65-F5344CB8AC3E}">
        <p14:creationId xmlns:p14="http://schemas.microsoft.com/office/powerpoint/2010/main" val="22318359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0" y="144463"/>
            <a:ext cx="9067800" cy="919162"/>
          </a:xfrm>
        </p:spPr>
        <p:txBody>
          <a:bodyPr/>
          <a:lstStyle/>
          <a:p>
            <a:pPr algn="ct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CSMA/CD</a:t>
            </a:r>
            <a:endParaRPr lang="en-GB" sz="3200" i="1" smtClean="0"/>
          </a:p>
        </p:txBody>
      </p:sp>
      <p:sp>
        <p:nvSpPr>
          <p:cNvPr id="8195" name="Rectangle 2"/>
          <p:cNvSpPr>
            <a:spLocks noGrp="1" noChangeArrowheads="1"/>
          </p:cNvSpPr>
          <p:nvPr>
            <p:ph type="body" idx="1"/>
          </p:nvPr>
        </p:nvSpPr>
        <p:spPr>
          <a:xfrm>
            <a:off x="685800" y="1296988"/>
            <a:ext cx="7980363" cy="4752975"/>
          </a:xfrm>
        </p:spPr>
        <p:txBody>
          <a:bodyPr>
            <a:normAutofit lnSpcReduction="10000"/>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Carrier Sense Multiple Access with Collision Detection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Carrier Sense </a:t>
            </a:r>
            <a:r>
              <a:rPr lang="en-GB" smtClean="0"/>
              <a:t>: can tell when another host is transmitting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Multiple Access </a:t>
            </a:r>
            <a:r>
              <a:rPr lang="en-GB" smtClean="0"/>
              <a:t>: many hosts on 1 wire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Collision Detection </a:t>
            </a:r>
            <a:r>
              <a:rPr lang="en-GB" smtClean="0"/>
              <a:t>: can tell when another host transmits at the same time.</a:t>
            </a:r>
          </a:p>
        </p:txBody>
      </p:sp>
      <p:sp>
        <p:nvSpPr>
          <p:cNvPr id="5"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81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3AAE4E2-539C-439C-8932-98CE082D0BE7}" type="slidenum">
              <a:rPr lang="en-US" sz="1400" smtClean="0"/>
              <a:pPr/>
              <a:t>60</a:t>
            </a:fld>
            <a:endParaRPr lang="en-US" sz="1400" smtClean="0"/>
          </a:p>
        </p:txBody>
      </p:sp>
    </p:spTree>
    <p:extLst>
      <p:ext uri="{BB962C8B-B14F-4D97-AF65-F5344CB8AC3E}">
        <p14:creationId xmlns:p14="http://schemas.microsoft.com/office/powerpoint/2010/main" val="471283709"/>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01638" y="238125"/>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Ethernet Frame</a:t>
            </a:r>
          </a:p>
        </p:txBody>
      </p:sp>
      <p:sp>
        <p:nvSpPr>
          <p:cNvPr id="9219" name="Rectangle 2"/>
          <p:cNvSpPr>
            <a:spLocks noGrp="1" noChangeArrowheads="1"/>
          </p:cNvSpPr>
          <p:nvPr>
            <p:ph type="body" idx="1"/>
          </p:nvPr>
        </p:nvSpPr>
        <p:spPr>
          <a:xfrm>
            <a:off x="381000" y="3956050"/>
            <a:ext cx="7772400" cy="2216150"/>
          </a:xfrm>
        </p:spPr>
        <p:txBody>
          <a:bodyPr/>
          <a:lstStyle/>
          <a:p>
            <a:pPr>
              <a:lnSpc>
                <a:spcPct val="96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preamble is a sequence of alternating 1s and 0s used for synchronization.</a:t>
            </a:r>
          </a:p>
          <a:p>
            <a:pPr>
              <a:lnSpc>
                <a:spcPct val="96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CRC is Cyclic Redundency Check</a:t>
            </a:r>
          </a:p>
        </p:txBody>
      </p:sp>
      <p:grpSp>
        <p:nvGrpSpPr>
          <p:cNvPr id="9220" name="Group 3"/>
          <p:cNvGrpSpPr>
            <a:grpSpLocks/>
          </p:cNvGrpSpPr>
          <p:nvPr/>
        </p:nvGrpSpPr>
        <p:grpSpPr bwMode="auto">
          <a:xfrm>
            <a:off x="463550" y="2616200"/>
            <a:ext cx="1752600" cy="685800"/>
            <a:chOff x="192" y="2016"/>
            <a:chExt cx="1104" cy="432"/>
          </a:xfrm>
        </p:grpSpPr>
        <p:sp>
          <p:nvSpPr>
            <p:cNvPr id="2" name="AutoShape 4"/>
            <p:cNvSpPr>
              <a:spLocks noChangeArrowheads="1"/>
            </p:cNvSpPr>
            <p:nvPr/>
          </p:nvSpPr>
          <p:spPr bwMode="auto">
            <a:xfrm>
              <a:off x="192" y="2016"/>
              <a:ext cx="1104"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3" name="Text Box 5"/>
            <p:cNvSpPr txBox="1">
              <a:spLocks noChangeArrowheads="1"/>
            </p:cNvSpPr>
            <p:nvPr/>
          </p:nvSpPr>
          <p:spPr bwMode="auto">
            <a:xfrm>
              <a:off x="192" y="2016"/>
              <a:ext cx="635"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chemeClr val="accent1">
                      <a:lumMod val="50000"/>
                    </a:schemeClr>
                  </a:solidFill>
                  <a:latin typeface="Arial" charset="0"/>
                  <a:ea typeface="HG Mincho Light J" charset="0"/>
                  <a:cs typeface="HG Mincho Light J" charset="0"/>
                </a:rPr>
                <a:t>8 bytes</a:t>
              </a:r>
            </a:p>
          </p:txBody>
        </p:sp>
      </p:grpSp>
      <p:grpSp>
        <p:nvGrpSpPr>
          <p:cNvPr id="9221" name="Group 6"/>
          <p:cNvGrpSpPr>
            <a:grpSpLocks/>
          </p:cNvGrpSpPr>
          <p:nvPr/>
        </p:nvGrpSpPr>
        <p:grpSpPr bwMode="auto">
          <a:xfrm>
            <a:off x="2216150" y="2616200"/>
            <a:ext cx="1371600" cy="685800"/>
            <a:chOff x="1296" y="2016"/>
            <a:chExt cx="864" cy="432"/>
          </a:xfrm>
        </p:grpSpPr>
        <p:sp>
          <p:nvSpPr>
            <p:cNvPr id="4" name="AutoShape 7"/>
            <p:cNvSpPr>
              <a:spLocks noChangeArrowheads="1"/>
            </p:cNvSpPr>
            <p:nvPr/>
          </p:nvSpPr>
          <p:spPr bwMode="auto">
            <a:xfrm>
              <a:off x="1296" y="2016"/>
              <a:ext cx="864"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5" name="Text Box 8"/>
            <p:cNvSpPr txBox="1">
              <a:spLocks noChangeArrowheads="1"/>
            </p:cNvSpPr>
            <p:nvPr/>
          </p:nvSpPr>
          <p:spPr bwMode="auto">
            <a:xfrm>
              <a:off x="1296" y="2016"/>
              <a:ext cx="205"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chemeClr val="accent1">
                      <a:lumMod val="50000"/>
                    </a:schemeClr>
                  </a:solidFill>
                  <a:latin typeface="Arial" charset="0"/>
                  <a:ea typeface="HG Mincho Light J" charset="0"/>
                  <a:cs typeface="HG Mincho Light J" charset="0"/>
                </a:rPr>
                <a:t>6</a:t>
              </a:r>
            </a:p>
          </p:txBody>
        </p:sp>
      </p:grpSp>
      <p:grpSp>
        <p:nvGrpSpPr>
          <p:cNvPr id="9222" name="Group 9"/>
          <p:cNvGrpSpPr>
            <a:grpSpLocks/>
          </p:cNvGrpSpPr>
          <p:nvPr/>
        </p:nvGrpSpPr>
        <p:grpSpPr bwMode="auto">
          <a:xfrm>
            <a:off x="3587750" y="2616200"/>
            <a:ext cx="1371600" cy="685800"/>
            <a:chOff x="2160" y="2016"/>
            <a:chExt cx="864" cy="432"/>
          </a:xfrm>
        </p:grpSpPr>
        <p:sp>
          <p:nvSpPr>
            <p:cNvPr id="6" name="AutoShape 10"/>
            <p:cNvSpPr>
              <a:spLocks noChangeArrowheads="1"/>
            </p:cNvSpPr>
            <p:nvPr/>
          </p:nvSpPr>
          <p:spPr bwMode="auto">
            <a:xfrm>
              <a:off x="2160" y="2016"/>
              <a:ext cx="864"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9227" name="Text Box 11"/>
            <p:cNvSpPr txBox="1">
              <a:spLocks noChangeArrowheads="1"/>
            </p:cNvSpPr>
            <p:nvPr/>
          </p:nvSpPr>
          <p:spPr bwMode="auto">
            <a:xfrm>
              <a:off x="2160" y="2016"/>
              <a:ext cx="205"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chemeClr val="accent1">
                      <a:lumMod val="50000"/>
                    </a:schemeClr>
                  </a:solidFill>
                  <a:latin typeface="Arial" charset="0"/>
                  <a:ea typeface="HG Mincho Light J" charset="0"/>
                  <a:cs typeface="HG Mincho Light J" charset="0"/>
                </a:rPr>
                <a:t>6</a:t>
              </a:r>
            </a:p>
          </p:txBody>
        </p:sp>
      </p:grpSp>
      <p:grpSp>
        <p:nvGrpSpPr>
          <p:cNvPr id="9223" name="Group 12"/>
          <p:cNvGrpSpPr>
            <a:grpSpLocks/>
          </p:cNvGrpSpPr>
          <p:nvPr/>
        </p:nvGrpSpPr>
        <p:grpSpPr bwMode="auto">
          <a:xfrm>
            <a:off x="4959350" y="2616200"/>
            <a:ext cx="762000" cy="685800"/>
            <a:chOff x="3024" y="2016"/>
            <a:chExt cx="480" cy="432"/>
          </a:xfrm>
        </p:grpSpPr>
        <p:sp>
          <p:nvSpPr>
            <p:cNvPr id="7" name="AutoShape 13"/>
            <p:cNvSpPr>
              <a:spLocks noChangeArrowheads="1"/>
            </p:cNvSpPr>
            <p:nvPr/>
          </p:nvSpPr>
          <p:spPr bwMode="auto">
            <a:xfrm>
              <a:off x="3024" y="2016"/>
              <a:ext cx="480"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8" name="Text Box 14"/>
            <p:cNvSpPr txBox="1">
              <a:spLocks noChangeArrowheads="1"/>
            </p:cNvSpPr>
            <p:nvPr/>
          </p:nvSpPr>
          <p:spPr bwMode="auto">
            <a:xfrm>
              <a:off x="3024" y="2016"/>
              <a:ext cx="205"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chemeClr val="accent1">
                      <a:lumMod val="50000"/>
                    </a:schemeClr>
                  </a:solidFill>
                  <a:latin typeface="Arial" charset="0"/>
                  <a:ea typeface="HG Mincho Light J" charset="0"/>
                  <a:cs typeface="HG Mincho Light J" charset="0"/>
                </a:rPr>
                <a:t>2</a:t>
              </a:r>
            </a:p>
          </p:txBody>
        </p:sp>
      </p:grpSp>
      <p:grpSp>
        <p:nvGrpSpPr>
          <p:cNvPr id="9224" name="Group 15"/>
          <p:cNvGrpSpPr>
            <a:grpSpLocks/>
          </p:cNvGrpSpPr>
          <p:nvPr/>
        </p:nvGrpSpPr>
        <p:grpSpPr bwMode="auto">
          <a:xfrm>
            <a:off x="5721350" y="2616200"/>
            <a:ext cx="1752600" cy="685800"/>
            <a:chOff x="3504" y="2016"/>
            <a:chExt cx="1104" cy="432"/>
          </a:xfrm>
        </p:grpSpPr>
        <p:sp>
          <p:nvSpPr>
            <p:cNvPr id="9" name="AutoShape 16"/>
            <p:cNvSpPr>
              <a:spLocks noChangeArrowheads="1"/>
            </p:cNvSpPr>
            <p:nvPr/>
          </p:nvSpPr>
          <p:spPr bwMode="auto">
            <a:xfrm>
              <a:off x="3504" y="2016"/>
              <a:ext cx="1104"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10" name="Text Box 17"/>
            <p:cNvSpPr txBox="1">
              <a:spLocks noChangeArrowheads="1"/>
            </p:cNvSpPr>
            <p:nvPr/>
          </p:nvSpPr>
          <p:spPr bwMode="auto">
            <a:xfrm>
              <a:off x="3504" y="2016"/>
              <a:ext cx="618"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chemeClr val="accent1">
                      <a:lumMod val="50000"/>
                    </a:schemeClr>
                  </a:solidFill>
                  <a:latin typeface="Arial" charset="0"/>
                  <a:ea typeface="HG Mincho Light J" charset="0"/>
                  <a:cs typeface="HG Mincho Light J" charset="0"/>
                </a:rPr>
                <a:t>0-1500</a:t>
              </a:r>
            </a:p>
          </p:txBody>
        </p:sp>
      </p:grpSp>
      <p:grpSp>
        <p:nvGrpSpPr>
          <p:cNvPr id="9225" name="Group 18"/>
          <p:cNvGrpSpPr>
            <a:grpSpLocks/>
          </p:cNvGrpSpPr>
          <p:nvPr/>
        </p:nvGrpSpPr>
        <p:grpSpPr bwMode="auto">
          <a:xfrm>
            <a:off x="7473950" y="2616200"/>
            <a:ext cx="838200" cy="685800"/>
            <a:chOff x="4608" y="2016"/>
            <a:chExt cx="528" cy="432"/>
          </a:xfrm>
        </p:grpSpPr>
        <p:sp>
          <p:nvSpPr>
            <p:cNvPr id="11" name="AutoShape 19"/>
            <p:cNvSpPr>
              <a:spLocks noChangeArrowheads="1"/>
            </p:cNvSpPr>
            <p:nvPr/>
          </p:nvSpPr>
          <p:spPr bwMode="auto">
            <a:xfrm>
              <a:off x="4608" y="2016"/>
              <a:ext cx="528" cy="432"/>
            </a:xfrm>
            <a:prstGeom prst="roundRect">
              <a:avLst>
                <a:gd name="adj" fmla="val 231"/>
              </a:avLst>
            </a:prstGeom>
            <a:noFill/>
            <a:ln w="9525">
              <a:noFill/>
              <a:round/>
              <a:headEnd/>
              <a:tailEnd/>
            </a:ln>
          </p:spPr>
          <p:txBody>
            <a:bodyPr wrap="none" anchor="ctr"/>
            <a:lstStyle/>
            <a:p>
              <a:pPr>
                <a:defRPr/>
              </a:pPr>
              <a:endParaRPr lang="en-US">
                <a:solidFill>
                  <a:schemeClr val="accent1">
                    <a:lumMod val="50000"/>
                  </a:schemeClr>
                </a:solidFill>
              </a:endParaRPr>
            </a:p>
          </p:txBody>
        </p:sp>
        <p:sp>
          <p:nvSpPr>
            <p:cNvPr id="12" name="Text Box 20"/>
            <p:cNvSpPr txBox="1">
              <a:spLocks noChangeArrowheads="1"/>
            </p:cNvSpPr>
            <p:nvPr/>
          </p:nvSpPr>
          <p:spPr bwMode="auto">
            <a:xfrm>
              <a:off x="4608" y="2016"/>
              <a:ext cx="205" cy="242"/>
            </a:xfrm>
            <a:prstGeom prst="rect">
              <a:avLst/>
            </a:prstGeom>
            <a:noFill/>
            <a:ln w="9525">
              <a:noFill/>
              <a:miter lim="800000"/>
              <a:headEnd/>
              <a:tailEnd/>
            </a:ln>
          </p:spPr>
          <p:txBody>
            <a:bodyPr wrap="none" lIns="90360" tIns="44280" rIns="90360" bIns="44280" anchor="ctr">
              <a:spAutoFit/>
            </a:bodyPr>
            <a:lstStyle/>
            <a:p>
              <a:pPr algn="ctr">
                <a:lnSpc>
                  <a:spcPct val="96000"/>
                </a:lnSpc>
                <a:buClr>
                  <a:srgbClr val="FAFD00"/>
                </a:buClr>
                <a:buSzPct val="8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chemeClr val="accent1">
                      <a:lumMod val="50000"/>
                    </a:schemeClr>
                  </a:solidFill>
                  <a:latin typeface="Arial" charset="0"/>
                  <a:ea typeface="HG Mincho Light J" charset="0"/>
                  <a:cs typeface="HG Mincho Light J" charset="0"/>
                </a:rPr>
                <a:t>4</a:t>
              </a:r>
            </a:p>
          </p:txBody>
        </p:sp>
      </p:grpSp>
      <p:grpSp>
        <p:nvGrpSpPr>
          <p:cNvPr id="9226" name="Group 21"/>
          <p:cNvGrpSpPr>
            <a:grpSpLocks/>
          </p:cNvGrpSpPr>
          <p:nvPr/>
        </p:nvGrpSpPr>
        <p:grpSpPr bwMode="auto">
          <a:xfrm>
            <a:off x="692150" y="1933575"/>
            <a:ext cx="7618413" cy="677863"/>
            <a:chOff x="336" y="1586"/>
            <a:chExt cx="4799" cy="427"/>
          </a:xfrm>
        </p:grpSpPr>
        <p:grpSp>
          <p:nvGrpSpPr>
            <p:cNvPr id="9229" name="Group 22"/>
            <p:cNvGrpSpPr>
              <a:grpSpLocks/>
            </p:cNvGrpSpPr>
            <p:nvPr/>
          </p:nvGrpSpPr>
          <p:grpSpPr bwMode="auto">
            <a:xfrm>
              <a:off x="336" y="1598"/>
              <a:ext cx="1087" cy="404"/>
              <a:chOff x="336" y="1598"/>
              <a:chExt cx="1087" cy="404"/>
            </a:xfrm>
          </p:grpSpPr>
          <p:sp>
            <p:nvSpPr>
              <p:cNvPr id="9255" name="AutoShape 23"/>
              <p:cNvSpPr>
                <a:spLocks noChangeArrowheads="1"/>
              </p:cNvSpPr>
              <p:nvPr/>
            </p:nvSpPr>
            <p:spPr bwMode="auto">
              <a:xfrm>
                <a:off x="336" y="1598"/>
                <a:ext cx="1088" cy="405"/>
              </a:xfrm>
              <a:prstGeom prst="roundRect">
                <a:avLst>
                  <a:gd name="adj" fmla="val 245"/>
                </a:avLst>
              </a:prstGeom>
              <a:solidFill>
                <a:srgbClr val="FFFFFF"/>
              </a:solidFill>
              <a:ln w="38160">
                <a:solidFill>
                  <a:srgbClr val="000000"/>
                </a:solidFill>
                <a:round/>
                <a:headEnd/>
                <a:tailEnd/>
              </a:ln>
            </p:spPr>
            <p:txBody>
              <a:bodyPr wrap="none" anchor="ctr"/>
              <a:lstStyle/>
              <a:p>
                <a:endParaRPr lang="en-US"/>
              </a:p>
            </p:txBody>
          </p:sp>
          <p:sp>
            <p:nvSpPr>
              <p:cNvPr id="9256" name="Text Box 24"/>
              <p:cNvSpPr txBox="1">
                <a:spLocks noChangeArrowheads="1"/>
              </p:cNvSpPr>
              <p:nvPr/>
            </p:nvSpPr>
            <p:spPr bwMode="auto">
              <a:xfrm>
                <a:off x="336" y="1598"/>
                <a:ext cx="108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Preamble</a:t>
                </a:r>
              </a:p>
            </p:txBody>
          </p:sp>
        </p:grpSp>
        <p:grpSp>
          <p:nvGrpSpPr>
            <p:cNvPr id="9230" name="Group 25"/>
            <p:cNvGrpSpPr>
              <a:grpSpLocks/>
            </p:cNvGrpSpPr>
            <p:nvPr/>
          </p:nvGrpSpPr>
          <p:grpSpPr bwMode="auto">
            <a:xfrm>
              <a:off x="1377" y="1586"/>
              <a:ext cx="910" cy="427"/>
              <a:chOff x="1377" y="1586"/>
              <a:chExt cx="910" cy="427"/>
            </a:xfrm>
          </p:grpSpPr>
          <p:sp>
            <p:nvSpPr>
              <p:cNvPr id="9253" name="AutoShape 26"/>
              <p:cNvSpPr>
                <a:spLocks noChangeArrowheads="1"/>
              </p:cNvSpPr>
              <p:nvPr/>
            </p:nvSpPr>
            <p:spPr bwMode="auto">
              <a:xfrm>
                <a:off x="1408" y="1598"/>
                <a:ext cx="848" cy="405"/>
              </a:xfrm>
              <a:prstGeom prst="roundRect">
                <a:avLst>
                  <a:gd name="adj" fmla="val 245"/>
                </a:avLst>
              </a:prstGeom>
              <a:solidFill>
                <a:srgbClr val="FFFFFF"/>
              </a:solidFill>
              <a:ln w="38160">
                <a:solidFill>
                  <a:srgbClr val="000000"/>
                </a:solidFill>
                <a:round/>
                <a:headEnd/>
                <a:tailEnd/>
              </a:ln>
            </p:spPr>
            <p:txBody>
              <a:bodyPr wrap="none" anchor="ctr"/>
              <a:lstStyle/>
              <a:p>
                <a:endParaRPr lang="en-US"/>
              </a:p>
            </p:txBody>
          </p:sp>
          <p:sp>
            <p:nvSpPr>
              <p:cNvPr id="9254" name="Text Box 27"/>
              <p:cNvSpPr txBox="1">
                <a:spLocks noChangeArrowheads="1"/>
              </p:cNvSpPr>
              <p:nvPr/>
            </p:nvSpPr>
            <p:spPr bwMode="auto">
              <a:xfrm>
                <a:off x="1377" y="1586"/>
                <a:ext cx="911"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Destination</a:t>
                </a:r>
              </a:p>
              <a:p>
                <a:pPr algn="ctr">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Address</a:t>
                </a:r>
              </a:p>
            </p:txBody>
          </p:sp>
        </p:grpSp>
        <p:grpSp>
          <p:nvGrpSpPr>
            <p:cNvPr id="9231" name="Group 28"/>
            <p:cNvGrpSpPr>
              <a:grpSpLocks/>
            </p:cNvGrpSpPr>
            <p:nvPr/>
          </p:nvGrpSpPr>
          <p:grpSpPr bwMode="auto">
            <a:xfrm>
              <a:off x="2256" y="1586"/>
              <a:ext cx="847" cy="427"/>
              <a:chOff x="2256" y="1586"/>
              <a:chExt cx="847" cy="427"/>
            </a:xfrm>
          </p:grpSpPr>
          <p:sp>
            <p:nvSpPr>
              <p:cNvPr id="9251" name="AutoShape 29"/>
              <p:cNvSpPr>
                <a:spLocks noChangeArrowheads="1"/>
              </p:cNvSpPr>
              <p:nvPr/>
            </p:nvSpPr>
            <p:spPr bwMode="auto">
              <a:xfrm>
                <a:off x="2256" y="1598"/>
                <a:ext cx="848" cy="405"/>
              </a:xfrm>
              <a:prstGeom prst="roundRect">
                <a:avLst>
                  <a:gd name="adj" fmla="val 245"/>
                </a:avLst>
              </a:prstGeom>
              <a:solidFill>
                <a:srgbClr val="FFFFFF"/>
              </a:solidFill>
              <a:ln w="38160">
                <a:solidFill>
                  <a:srgbClr val="000000"/>
                </a:solidFill>
                <a:round/>
                <a:headEnd/>
                <a:tailEnd/>
              </a:ln>
            </p:spPr>
            <p:txBody>
              <a:bodyPr wrap="none" anchor="ctr"/>
              <a:lstStyle/>
              <a:p>
                <a:endParaRPr lang="en-US"/>
              </a:p>
            </p:txBody>
          </p:sp>
          <p:sp>
            <p:nvSpPr>
              <p:cNvPr id="9252" name="Text Box 30"/>
              <p:cNvSpPr txBox="1">
                <a:spLocks noChangeArrowheads="1"/>
              </p:cNvSpPr>
              <p:nvPr/>
            </p:nvSpPr>
            <p:spPr bwMode="auto">
              <a:xfrm>
                <a:off x="2256" y="1586"/>
                <a:ext cx="848"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Source</a:t>
                </a:r>
              </a:p>
              <a:p>
                <a:pPr algn="ctr">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Address</a:t>
                </a:r>
              </a:p>
            </p:txBody>
          </p:sp>
        </p:grpSp>
        <p:grpSp>
          <p:nvGrpSpPr>
            <p:cNvPr id="9232" name="Group 31"/>
            <p:cNvGrpSpPr>
              <a:grpSpLocks/>
            </p:cNvGrpSpPr>
            <p:nvPr/>
          </p:nvGrpSpPr>
          <p:grpSpPr bwMode="auto">
            <a:xfrm>
              <a:off x="3072" y="1598"/>
              <a:ext cx="463" cy="404"/>
              <a:chOff x="3072" y="1598"/>
              <a:chExt cx="463" cy="404"/>
            </a:xfrm>
          </p:grpSpPr>
          <p:sp>
            <p:nvSpPr>
              <p:cNvPr id="9249" name="AutoShape 32"/>
              <p:cNvSpPr>
                <a:spLocks noChangeArrowheads="1"/>
              </p:cNvSpPr>
              <p:nvPr/>
            </p:nvSpPr>
            <p:spPr bwMode="auto">
              <a:xfrm>
                <a:off x="3072" y="1598"/>
                <a:ext cx="464" cy="405"/>
              </a:xfrm>
              <a:prstGeom prst="roundRect">
                <a:avLst>
                  <a:gd name="adj" fmla="val 245"/>
                </a:avLst>
              </a:prstGeom>
              <a:solidFill>
                <a:srgbClr val="FFFFFF"/>
              </a:solidFill>
              <a:ln w="38160">
                <a:solidFill>
                  <a:srgbClr val="000000"/>
                </a:solidFill>
                <a:round/>
                <a:headEnd/>
                <a:tailEnd/>
              </a:ln>
            </p:spPr>
            <p:txBody>
              <a:bodyPr wrap="none" anchor="ctr"/>
              <a:lstStyle/>
              <a:p>
                <a:endParaRPr lang="en-US"/>
              </a:p>
            </p:txBody>
          </p:sp>
          <p:sp>
            <p:nvSpPr>
              <p:cNvPr id="9250" name="Text Box 33"/>
              <p:cNvSpPr txBox="1">
                <a:spLocks noChangeArrowheads="1"/>
              </p:cNvSpPr>
              <p:nvPr/>
            </p:nvSpPr>
            <p:spPr bwMode="auto">
              <a:xfrm>
                <a:off x="3072" y="1598"/>
                <a:ext cx="464"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Len</a:t>
                </a:r>
              </a:p>
            </p:txBody>
          </p:sp>
        </p:grpSp>
        <p:grpSp>
          <p:nvGrpSpPr>
            <p:cNvPr id="9233" name="Group 34"/>
            <p:cNvGrpSpPr>
              <a:grpSpLocks/>
            </p:cNvGrpSpPr>
            <p:nvPr/>
          </p:nvGrpSpPr>
          <p:grpSpPr bwMode="auto">
            <a:xfrm>
              <a:off x="4624" y="1598"/>
              <a:ext cx="511" cy="404"/>
              <a:chOff x="4624" y="1598"/>
              <a:chExt cx="511" cy="404"/>
            </a:xfrm>
          </p:grpSpPr>
          <p:sp>
            <p:nvSpPr>
              <p:cNvPr id="9247" name="AutoShape 35"/>
              <p:cNvSpPr>
                <a:spLocks noChangeArrowheads="1"/>
              </p:cNvSpPr>
              <p:nvPr/>
            </p:nvSpPr>
            <p:spPr bwMode="auto">
              <a:xfrm>
                <a:off x="4624" y="1598"/>
                <a:ext cx="512" cy="405"/>
              </a:xfrm>
              <a:prstGeom prst="roundRect">
                <a:avLst>
                  <a:gd name="adj" fmla="val 245"/>
                </a:avLst>
              </a:prstGeom>
              <a:solidFill>
                <a:srgbClr val="FFFFFF"/>
              </a:solidFill>
              <a:ln w="38160">
                <a:solidFill>
                  <a:srgbClr val="000000"/>
                </a:solidFill>
                <a:round/>
                <a:headEnd/>
                <a:tailEnd/>
              </a:ln>
            </p:spPr>
            <p:txBody>
              <a:bodyPr wrap="none" anchor="ctr"/>
              <a:lstStyle/>
              <a:p>
                <a:endParaRPr lang="en-US"/>
              </a:p>
            </p:txBody>
          </p:sp>
          <p:sp>
            <p:nvSpPr>
              <p:cNvPr id="9248" name="Text Box 36"/>
              <p:cNvSpPr txBox="1">
                <a:spLocks noChangeArrowheads="1"/>
              </p:cNvSpPr>
              <p:nvPr/>
            </p:nvSpPr>
            <p:spPr bwMode="auto">
              <a:xfrm>
                <a:off x="4624" y="1598"/>
                <a:ext cx="51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CRC</a:t>
                </a:r>
              </a:p>
            </p:txBody>
          </p:sp>
        </p:grpSp>
        <p:grpSp>
          <p:nvGrpSpPr>
            <p:cNvPr id="9234" name="Group 37"/>
            <p:cNvGrpSpPr>
              <a:grpSpLocks/>
            </p:cNvGrpSpPr>
            <p:nvPr/>
          </p:nvGrpSpPr>
          <p:grpSpPr bwMode="auto">
            <a:xfrm>
              <a:off x="3520" y="1598"/>
              <a:ext cx="1119" cy="404"/>
              <a:chOff x="3520" y="1598"/>
              <a:chExt cx="1119" cy="404"/>
            </a:xfrm>
          </p:grpSpPr>
          <p:sp>
            <p:nvSpPr>
              <p:cNvPr id="9238" name="AutoShape 38"/>
              <p:cNvSpPr>
                <a:spLocks noChangeArrowheads="1"/>
              </p:cNvSpPr>
              <p:nvPr/>
            </p:nvSpPr>
            <p:spPr bwMode="auto">
              <a:xfrm>
                <a:off x="3528" y="1598"/>
                <a:ext cx="1104" cy="405"/>
              </a:xfrm>
              <a:prstGeom prst="roundRect">
                <a:avLst>
                  <a:gd name="adj" fmla="val 245"/>
                </a:avLst>
              </a:prstGeom>
              <a:solidFill>
                <a:srgbClr val="FFFFFF"/>
              </a:solidFill>
              <a:ln w="38160">
                <a:solidFill>
                  <a:srgbClr val="FFFFFF"/>
                </a:solidFill>
                <a:round/>
                <a:headEnd/>
                <a:tailEnd/>
              </a:ln>
            </p:spPr>
            <p:txBody>
              <a:bodyPr wrap="none" anchor="ctr"/>
              <a:lstStyle/>
              <a:p>
                <a:endParaRPr lang="en-US"/>
              </a:p>
            </p:txBody>
          </p:sp>
          <p:sp>
            <p:nvSpPr>
              <p:cNvPr id="9239" name="Line 39"/>
              <p:cNvSpPr>
                <a:spLocks noChangeShapeType="1"/>
              </p:cNvSpPr>
              <p:nvPr/>
            </p:nvSpPr>
            <p:spPr bwMode="auto">
              <a:xfrm>
                <a:off x="3528" y="1605"/>
                <a:ext cx="1" cy="39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40"/>
              <p:cNvSpPr>
                <a:spLocks noChangeShapeType="1"/>
              </p:cNvSpPr>
              <p:nvPr/>
            </p:nvSpPr>
            <p:spPr bwMode="auto">
              <a:xfrm>
                <a:off x="4632" y="1605"/>
                <a:ext cx="1" cy="39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41"/>
              <p:cNvSpPr>
                <a:spLocks noChangeShapeType="1"/>
              </p:cNvSpPr>
              <p:nvPr/>
            </p:nvSpPr>
            <p:spPr bwMode="auto">
              <a:xfrm flipH="1">
                <a:off x="3519" y="1598"/>
                <a:ext cx="210" cy="1"/>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42"/>
              <p:cNvSpPr>
                <a:spLocks noChangeShapeType="1"/>
              </p:cNvSpPr>
              <p:nvPr/>
            </p:nvSpPr>
            <p:spPr bwMode="auto">
              <a:xfrm flipH="1">
                <a:off x="3519" y="2002"/>
                <a:ext cx="210" cy="1"/>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43"/>
              <p:cNvSpPr>
                <a:spLocks noChangeShapeType="1"/>
              </p:cNvSpPr>
              <p:nvPr/>
            </p:nvSpPr>
            <p:spPr bwMode="auto">
              <a:xfrm flipH="1">
                <a:off x="3711" y="1598"/>
                <a:ext cx="738" cy="1"/>
              </a:xfrm>
              <a:prstGeom prst="line">
                <a:avLst/>
              </a:prstGeom>
              <a:noFill/>
              <a:ln w="3816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44"/>
              <p:cNvSpPr>
                <a:spLocks noChangeShapeType="1"/>
              </p:cNvSpPr>
              <p:nvPr/>
            </p:nvSpPr>
            <p:spPr bwMode="auto">
              <a:xfrm flipH="1">
                <a:off x="4431" y="1598"/>
                <a:ext cx="210" cy="1"/>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45"/>
              <p:cNvSpPr>
                <a:spLocks noChangeShapeType="1"/>
              </p:cNvSpPr>
              <p:nvPr/>
            </p:nvSpPr>
            <p:spPr bwMode="auto">
              <a:xfrm flipH="1">
                <a:off x="4431" y="2002"/>
                <a:ext cx="210" cy="1"/>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46"/>
              <p:cNvSpPr>
                <a:spLocks noChangeShapeType="1"/>
              </p:cNvSpPr>
              <p:nvPr/>
            </p:nvSpPr>
            <p:spPr bwMode="auto">
              <a:xfrm flipH="1">
                <a:off x="3711" y="2002"/>
                <a:ext cx="738" cy="1"/>
              </a:xfrm>
              <a:prstGeom prst="line">
                <a:avLst/>
              </a:prstGeom>
              <a:noFill/>
              <a:ln w="3816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35" name="Group 47"/>
            <p:cNvGrpSpPr>
              <a:grpSpLocks/>
            </p:cNvGrpSpPr>
            <p:nvPr/>
          </p:nvGrpSpPr>
          <p:grpSpPr bwMode="auto">
            <a:xfrm>
              <a:off x="3520" y="1598"/>
              <a:ext cx="1103" cy="396"/>
              <a:chOff x="3520" y="1598"/>
              <a:chExt cx="1103" cy="396"/>
            </a:xfrm>
          </p:grpSpPr>
          <p:sp>
            <p:nvSpPr>
              <p:cNvPr id="9236" name="AutoShape 48"/>
              <p:cNvSpPr>
                <a:spLocks noChangeArrowheads="1"/>
              </p:cNvSpPr>
              <p:nvPr/>
            </p:nvSpPr>
            <p:spPr bwMode="auto">
              <a:xfrm>
                <a:off x="3520" y="1598"/>
                <a:ext cx="1104" cy="397"/>
              </a:xfrm>
              <a:prstGeom prst="roundRect">
                <a:avLst>
                  <a:gd name="adj" fmla="val 25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37" name="Text Box 49"/>
              <p:cNvSpPr txBox="1">
                <a:spLocks noChangeArrowheads="1"/>
              </p:cNvSpPr>
              <p:nvPr/>
            </p:nvSpPr>
            <p:spPr bwMode="auto">
              <a:xfrm>
                <a:off x="3520" y="1598"/>
                <a:ext cx="110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83000"/>
                  <a:buFont typeface="Arial" pitchFamily="34" charset="0"/>
                  <a:buNone/>
                </a:pPr>
                <a:r>
                  <a:rPr lang="en-GB" sz="2000">
                    <a:solidFill>
                      <a:srgbClr val="00029F"/>
                    </a:solidFill>
                    <a:latin typeface="Arial" pitchFamily="34" charset="0"/>
                    <a:ea typeface="HG Mincho Light J"/>
                    <a:cs typeface="HG Mincho Light J"/>
                  </a:rPr>
                  <a:t>DATA</a:t>
                </a:r>
              </a:p>
            </p:txBody>
          </p:sp>
        </p:grpSp>
      </p:grpSp>
      <p:sp>
        <p:nvSpPr>
          <p:cNvPr id="51"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922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95DED5-D9A5-4F4B-ADF6-FE34BE40C08F}" type="slidenum">
              <a:rPr lang="en-US" sz="1400" smtClean="0"/>
              <a:pPr/>
              <a:t>61</a:t>
            </a:fld>
            <a:endParaRPr lang="en-US" sz="1400" smtClean="0"/>
          </a:p>
        </p:txBody>
      </p:sp>
    </p:spTree>
    <p:extLst>
      <p:ext uri="{BB962C8B-B14F-4D97-AF65-F5344CB8AC3E}">
        <p14:creationId xmlns:p14="http://schemas.microsoft.com/office/powerpoint/2010/main" val="3816378019"/>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334963" y="195263"/>
            <a:ext cx="83820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Ethernet Addressing</a:t>
            </a:r>
          </a:p>
        </p:txBody>
      </p:sp>
      <p:sp>
        <p:nvSpPr>
          <p:cNvPr id="10243" name="Rectangle 2"/>
          <p:cNvSpPr>
            <a:spLocks noGrp="1" noChangeArrowheads="1"/>
          </p:cNvSpPr>
          <p:nvPr>
            <p:ph type="body" idx="1"/>
          </p:nvPr>
        </p:nvSpPr>
        <p:spPr>
          <a:xfrm>
            <a:off x="441325" y="1457325"/>
            <a:ext cx="8458200" cy="4837113"/>
          </a:xfrm>
        </p:spPr>
        <p:txBody>
          <a:bodyPr>
            <a:normAutofit fontScale="92500"/>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Every Ethernet interface has a unique 48 bit address (a.k.a. </a:t>
            </a:r>
            <a:r>
              <a:rPr lang="en-GB" i="1" smtClean="0"/>
              <a:t>hardware address</a:t>
            </a:r>
            <a:r>
              <a:rPr lang="en-GB" smtClean="0"/>
              <a:t>). </a:t>
            </a:r>
          </a:p>
          <a:p>
            <a:pPr lvl="1">
              <a:lnSpc>
                <a:spcPct val="9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Example:   </a:t>
            </a:r>
            <a:r>
              <a:rPr lang="en-GB" b="1" smtClean="0">
                <a:latin typeface="Courier New" pitchFamily="49" charset="0"/>
              </a:rPr>
              <a:t>C0:B3:44:17:21:17</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broadcast address is all 1’s.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Addresses are assigned to vendors by a central authority.</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interface looks at every </a:t>
            </a:r>
            <a:r>
              <a:rPr lang="en-GB" i="1" smtClean="0"/>
              <a:t>frame</a:t>
            </a:r>
            <a:r>
              <a:rPr lang="en-GB" smtClean="0"/>
              <a:t> and inspects the destination address. If the address does not match the hardware address of the interface (or the broadcast address), the frame is discarded.</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02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A37EC9-E7B2-4864-A9C9-E7946772D2CA}" type="slidenum">
              <a:rPr lang="en-US" sz="1400" smtClean="0"/>
              <a:pPr/>
              <a:t>62</a:t>
            </a:fld>
            <a:endParaRPr lang="en-US" sz="1400" smtClean="0"/>
          </a:p>
        </p:txBody>
      </p:sp>
    </p:spTree>
    <p:extLst>
      <p:ext uri="{BB962C8B-B14F-4D97-AF65-F5344CB8AC3E}">
        <p14:creationId xmlns:p14="http://schemas.microsoft.com/office/powerpoint/2010/main" val="3946127420"/>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217488"/>
            <a:ext cx="7772400" cy="1401762"/>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smtClean="0"/>
              <a:t>Internet Protocol</a:t>
            </a:r>
            <a:endParaRPr lang="en-GB" smtClean="0"/>
          </a:p>
        </p:txBody>
      </p:sp>
      <p:sp>
        <p:nvSpPr>
          <p:cNvPr id="2" name="Rectangle 2"/>
          <p:cNvSpPr>
            <a:spLocks noGrp="1" noChangeArrowheads="1"/>
          </p:cNvSpPr>
          <p:nvPr>
            <p:ph type="body" idx="1"/>
          </p:nvPr>
        </p:nvSpPr>
        <p:spPr>
          <a:xfrm>
            <a:off x="531813" y="1563688"/>
            <a:ext cx="8281987" cy="4592637"/>
          </a:xfrm>
        </p:spPr>
        <p:txBody>
          <a:bodyPr>
            <a:normAutofit lnSpcReduction="10000"/>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is the network layer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packet delivery service (host-to-host).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translation between different data-link protocols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provides connectionless, unreliable delivery of </a:t>
            </a:r>
            <a:r>
              <a:rPr lang="en-GB" i="1" smtClean="0"/>
              <a:t>IP datagrams.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u="sng" smtClean="0"/>
              <a:t>Connectionless</a:t>
            </a:r>
            <a:r>
              <a:rPr lang="en-GB" smtClean="0"/>
              <a:t>: each datagram is independent of all others.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u="sng" smtClean="0"/>
              <a:t>Unreliable</a:t>
            </a:r>
            <a:r>
              <a:rPr lang="en-GB" i="1" smtClean="0"/>
              <a:t>: </a:t>
            </a:r>
            <a:r>
              <a:rPr lang="en-GB" smtClean="0"/>
              <a:t>there is no guarantee that datagrams are delivered correctly or even delivered at all.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12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B2A401-154B-4BE3-AC04-AE7259602D9D}" type="slidenum">
              <a:rPr lang="en-US" sz="1400" smtClean="0"/>
              <a:pPr/>
              <a:t>63</a:t>
            </a:fld>
            <a:endParaRPr lang="en-US" sz="1400" smtClean="0"/>
          </a:p>
        </p:txBody>
      </p:sp>
    </p:spTree>
    <p:extLst>
      <p:ext uri="{BB962C8B-B14F-4D97-AF65-F5344CB8AC3E}">
        <p14:creationId xmlns:p14="http://schemas.microsoft.com/office/powerpoint/2010/main" val="42467905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5008563" y="2690813"/>
          <a:ext cx="2795587" cy="3997325"/>
        </p:xfrm>
        <a:graphic>
          <a:graphicData uri="http://schemas.openxmlformats.org/presentationml/2006/ole">
            <mc:AlternateContent xmlns:mc="http://schemas.openxmlformats.org/markup-compatibility/2006">
              <mc:Choice xmlns:v="urn:schemas-microsoft-com:vml" Requires="v">
                <p:oleObj spid="_x0000_s1032" r:id="rId4" imgW="3838680" imgH="5477040" progId="">
                  <p:embed/>
                </p:oleObj>
              </mc:Choice>
              <mc:Fallback>
                <p:oleObj r:id="rId4" imgW="3838680" imgH="5477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8563" y="2690813"/>
                        <a:ext cx="2795587" cy="399732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1" name="Rectangle 1"/>
          <p:cNvSpPr>
            <a:spLocks noGrp="1" noChangeArrowheads="1"/>
          </p:cNvSpPr>
          <p:nvPr>
            <p:ph type="title"/>
          </p:nvPr>
        </p:nvSpPr>
        <p:spPr>
          <a:xfrm>
            <a:off x="457200" y="22860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Addresses</a:t>
            </a:r>
          </a:p>
        </p:txBody>
      </p:sp>
      <p:sp>
        <p:nvSpPr>
          <p:cNvPr id="15362" name="Rectangle 2"/>
          <p:cNvSpPr>
            <a:spLocks noGrp="1" noChangeArrowheads="1"/>
          </p:cNvSpPr>
          <p:nvPr>
            <p:ph type="body" idx="1"/>
          </p:nvPr>
        </p:nvSpPr>
        <p:spPr>
          <a:xfrm>
            <a:off x="457200" y="1382713"/>
            <a:ext cx="8315325" cy="4789487"/>
          </a:xfrm>
        </p:spPr>
        <p:txBody>
          <a:bodyPr>
            <a:normAutofit fontScale="92500" lnSpcReduction="10000"/>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addresses are not the same as the underlying data-link (MAC) addresses.</a:t>
            </a:r>
          </a:p>
          <a:p>
            <a:pPr lvl="2">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is a network layer - it must be capable of providing communication between hosts on different kinds of networks (different data-link implementations).</a:t>
            </a:r>
          </a:p>
          <a:p>
            <a:pPr lvl="2">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address must include information about what </a:t>
            </a:r>
            <a:r>
              <a:rPr lang="en-GB" i="1" smtClean="0"/>
              <a:t>network</a:t>
            </a:r>
            <a:r>
              <a:rPr lang="en-GB" smtClean="0"/>
              <a:t> the receiving host is on.        This is what makes routing feasible.</a:t>
            </a:r>
          </a:p>
        </p:txBody>
      </p:sp>
      <p:sp>
        <p:nvSpPr>
          <p:cNvPr id="4" name="Rectangle 3"/>
          <p:cNvSpPr/>
          <p:nvPr/>
        </p:nvSpPr>
        <p:spPr>
          <a:xfrm>
            <a:off x="2868613" y="4102100"/>
            <a:ext cx="2235200" cy="769938"/>
          </a:xfrm>
          <a:prstGeom prst="rect">
            <a:avLst/>
          </a:prstGeom>
        </p:spPr>
        <p:txBody>
          <a:bodyPr>
            <a:spAutoFit/>
          </a:bodyPr>
          <a:lstStyle/>
          <a:p>
            <a:pPr algn="ctr">
              <a:defRPr/>
            </a:pPr>
            <a:r>
              <a:rPr lang="en-GB" sz="4400" dirty="0">
                <a:solidFill>
                  <a:srgbClr val="FAFD00"/>
                </a:solidFill>
                <a:effectLst>
                  <a:outerShdw blurRad="38100" dist="38100" dir="2700000" algn="tl">
                    <a:srgbClr val="000000"/>
                  </a:outerShdw>
                </a:effectLst>
              </a:rPr>
              <a:t> Why ?</a:t>
            </a:r>
            <a:endParaRPr lang="en-US" sz="4400" dirty="0"/>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22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0EBD30-E3FA-4654-8247-8B68A30C74BA}" type="slidenum">
              <a:rPr lang="en-US" sz="1400" smtClean="0"/>
              <a:pPr/>
              <a:t>64</a:t>
            </a:fld>
            <a:endParaRPr lang="en-US" sz="1400" smtClean="0"/>
          </a:p>
        </p:txBody>
      </p:sp>
    </p:spTree>
    <p:extLst>
      <p:ext uri="{BB962C8B-B14F-4D97-AF65-F5344CB8AC3E}">
        <p14:creationId xmlns:p14="http://schemas.microsoft.com/office/powerpoint/2010/main" val="384045310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4" end="4"/>
                                            </p:txEl>
                                          </p:spTgt>
                                        </p:tgtEl>
                                        <p:attrNameLst>
                                          <p:attrName>style.visibility</p:attrName>
                                        </p:attrNameLst>
                                      </p:cBhvr>
                                      <p:to>
                                        <p:strVal val="visible"/>
                                      </p:to>
                                    </p:set>
                                  </p:childTnLst>
                                </p:cTn>
                              </p:par>
                              <p:par>
                                <p:cTn id="9" presetID="53" presetClass="exit" presetSubtype="0" fill="hold" grpId="0" nodeType="withEffect">
                                  <p:stCondLst>
                                    <p:cond delay="0"/>
                                  </p:stCondLst>
                                  <p:childTnLst>
                                    <p:anim calcmode="lin" valueType="num">
                                      <p:cBhvr>
                                        <p:cTn id="10" dur="500"/>
                                        <p:tgtEl>
                                          <p:spTgt spid="4"/>
                                        </p:tgtEl>
                                        <p:attrNameLst>
                                          <p:attrName>ppt_w</p:attrName>
                                        </p:attrNameLst>
                                      </p:cBhvr>
                                      <p:tavLst>
                                        <p:tav tm="0">
                                          <p:val>
                                            <p:strVal val="ppt_w"/>
                                          </p:val>
                                        </p:tav>
                                        <p:tav tm="100000">
                                          <p:val>
                                            <p:fltVal val="0"/>
                                          </p:val>
                                        </p:tav>
                                      </p:tavLst>
                                    </p:anim>
                                    <p:anim calcmode="lin" valueType="num">
                                      <p:cBhvr>
                                        <p:cTn id="11" dur="500"/>
                                        <p:tgtEl>
                                          <p:spTgt spid="4"/>
                                        </p:tgtEl>
                                        <p:attrNameLst>
                                          <p:attrName>ppt_h</p:attrName>
                                        </p:attrNameLst>
                                      </p:cBhvr>
                                      <p:tavLst>
                                        <p:tav tm="0">
                                          <p:val>
                                            <p:strVal val="ppt_h"/>
                                          </p:val>
                                        </p:tav>
                                        <p:tav tm="100000">
                                          <p:val>
                                            <p:fltVal val="0"/>
                                          </p:val>
                                        </p:tav>
                                      </p:tavLst>
                                    </p:anim>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3" presetClass="exit" presetSubtype="0" fill="hold" nodeType="withEffect">
                                  <p:stCondLst>
                                    <p:cond delay="0"/>
                                  </p:stCondLst>
                                  <p:childTnLst>
                                    <p:anim calcmode="lin" valueType="num">
                                      <p:cBhvr>
                                        <p:cTn id="15" dur="500"/>
                                        <p:tgtEl>
                                          <p:spTgt spid="59394"/>
                                        </p:tgtEl>
                                        <p:attrNameLst>
                                          <p:attrName>ppt_w</p:attrName>
                                        </p:attrNameLst>
                                      </p:cBhvr>
                                      <p:tavLst>
                                        <p:tav tm="0">
                                          <p:val>
                                            <p:strVal val="ppt_w"/>
                                          </p:val>
                                        </p:tav>
                                        <p:tav tm="100000">
                                          <p:val>
                                            <p:fltVal val="0"/>
                                          </p:val>
                                        </p:tav>
                                      </p:tavLst>
                                    </p:anim>
                                    <p:anim calcmode="lin" valueType="num">
                                      <p:cBhvr>
                                        <p:cTn id="16" dur="500"/>
                                        <p:tgtEl>
                                          <p:spTgt spid="59394"/>
                                        </p:tgtEl>
                                        <p:attrNameLst>
                                          <p:attrName>ppt_h</p:attrName>
                                        </p:attrNameLst>
                                      </p:cBhvr>
                                      <p:tavLst>
                                        <p:tav tm="0">
                                          <p:val>
                                            <p:strVal val="ppt_h"/>
                                          </p:val>
                                        </p:tav>
                                        <p:tav tm="100000">
                                          <p:val>
                                            <p:fltVal val="0"/>
                                          </p:val>
                                        </p:tav>
                                      </p:tavLst>
                                    </p:anim>
                                    <p:animEffect transition="out" filter="fade">
                                      <p:cBhvr>
                                        <p:cTn id="17" dur="500"/>
                                        <p:tgtEl>
                                          <p:spTgt spid="59394"/>
                                        </p:tgtEl>
                                      </p:cBhvr>
                                    </p:animEffect>
                                    <p:set>
                                      <p:cBhvr>
                                        <p:cTn id="18" dur="1" fill="hold">
                                          <p:stCondLst>
                                            <p:cond delay="499"/>
                                          </p:stCondLst>
                                        </p:cTn>
                                        <p:tgtEl>
                                          <p:spTgt spid="59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41325" y="163513"/>
            <a:ext cx="8153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Addresses</a:t>
            </a:r>
          </a:p>
        </p:txBody>
      </p:sp>
      <p:sp>
        <p:nvSpPr>
          <p:cNvPr id="13315" name="Rectangle 2"/>
          <p:cNvSpPr>
            <a:spLocks noGrp="1" noChangeArrowheads="1"/>
          </p:cNvSpPr>
          <p:nvPr>
            <p:ph type="body" idx="1"/>
          </p:nvPr>
        </p:nvSpPr>
        <p:spPr>
          <a:xfrm>
            <a:off x="371475" y="1320800"/>
            <a:ext cx="8645525" cy="5154613"/>
          </a:xfrm>
        </p:spPr>
        <p:txBody>
          <a:bodyPr>
            <a:normAutofit fontScale="92500" lnSpcReduction="20000"/>
          </a:bodyPr>
          <a:lstStyle/>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addresses are </a:t>
            </a:r>
            <a:r>
              <a:rPr lang="en-GB" i="1" smtClean="0"/>
              <a:t>logical</a:t>
            </a:r>
            <a:r>
              <a:rPr lang="en-GB" smtClean="0"/>
              <a:t> addresses (not physical)</a:t>
            </a:r>
          </a:p>
          <a:p>
            <a:pPr lvl="2">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32 bits.</a:t>
            </a:r>
          </a:p>
          <a:p>
            <a:pPr lvl="2">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Includes a network ID and a host ID.</a:t>
            </a:r>
          </a:p>
          <a:p>
            <a:pPr lvl="2">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Every host must have a unique IP address.</a:t>
            </a:r>
          </a:p>
          <a:p>
            <a:pPr lvl="2">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addresses are assigned by a central authority (</a:t>
            </a:r>
            <a:r>
              <a:rPr lang="en-GB" i="1" smtClean="0">
                <a:latin typeface="Times New Roman" pitchFamily="18" charset="0"/>
                <a:cs typeface="Times New Roman" pitchFamily="18" charset="0"/>
              </a:rPr>
              <a:t>American Registry for Internet Numbers </a:t>
            </a:r>
            <a:r>
              <a:rPr lang="en-GB" smtClean="0">
                <a:latin typeface="Times New Roman" pitchFamily="18" charset="0"/>
                <a:cs typeface="Times New Roman" pitchFamily="18" charset="0"/>
              </a:rPr>
              <a:t>for North America).</a:t>
            </a:r>
            <a:r>
              <a:rPr lang="en-GB" i="1" smtClean="0">
                <a:latin typeface="Times New Roman" pitchFamily="18" charset="0"/>
                <a:cs typeface="Times New Roman" pitchFamily="18" charset="0"/>
              </a:rPr>
              <a:t/>
            </a:r>
            <a:br>
              <a:rPr lang="en-GB" i="1" smtClean="0">
                <a:latin typeface="Times New Roman" pitchFamily="18" charset="0"/>
                <a:cs typeface="Times New Roman" pitchFamily="18" charset="0"/>
              </a:rPr>
            </a:br>
            <a:endParaRPr lang="en-GB" i="1" smtClean="0">
              <a:latin typeface="Times New Roman" pitchFamily="18" charset="0"/>
              <a:cs typeface="Times New Roman" pitchFamily="18" charset="0"/>
            </a:endParaRPr>
          </a:p>
        </p:txBody>
      </p:sp>
      <p:sp>
        <p:nvSpPr>
          <p:cNvPr id="13316" name="Text Box 3"/>
          <p:cNvSpPr txBox="1">
            <a:spLocks noChangeArrowheads="1"/>
          </p:cNvSpPr>
          <p:nvPr/>
        </p:nvSpPr>
        <p:spPr bwMode="auto">
          <a:xfrm>
            <a:off x="3922713" y="2170113"/>
            <a:ext cx="37655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sz="1800">
                <a:solidFill>
                  <a:srgbClr val="00FFFF"/>
                </a:solidFill>
                <a:latin typeface="Arial" pitchFamily="34" charset="0"/>
                <a:ea typeface="HG Mincho Light J"/>
                <a:cs typeface="HG Mincho Light J"/>
              </a:rPr>
              <a:t>IPv4</a:t>
            </a:r>
            <a:r>
              <a:rPr lang="en-GB" sz="1800" i="1">
                <a:solidFill>
                  <a:srgbClr val="00FFFF"/>
                </a:solidFill>
                <a:latin typeface="Arial" pitchFamily="34" charset="0"/>
                <a:ea typeface="HG Mincho Light J"/>
                <a:cs typeface="HG Mincho Light J"/>
              </a:rPr>
              <a:t> (version 4)</a:t>
            </a:r>
          </a:p>
        </p:txBody>
      </p:sp>
      <p:sp>
        <p:nvSpPr>
          <p:cNvPr id="13317" name="Line 4"/>
          <p:cNvSpPr>
            <a:spLocks noChangeShapeType="1"/>
          </p:cNvSpPr>
          <p:nvPr/>
        </p:nvSpPr>
        <p:spPr bwMode="auto">
          <a:xfrm flipH="1">
            <a:off x="2319338" y="2338388"/>
            <a:ext cx="1390650" cy="134937"/>
          </a:xfrm>
          <a:prstGeom prst="line">
            <a:avLst/>
          </a:prstGeom>
          <a:noFill/>
          <a:ln w="4445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33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78DCC9-02D4-46B3-9EE9-2D32C27A587A}" type="slidenum">
              <a:rPr lang="en-US" sz="1400" smtClean="0"/>
              <a:pPr/>
              <a:t>65</a:t>
            </a:fld>
            <a:endParaRPr lang="en-US" sz="1400" smtClean="0"/>
          </a:p>
        </p:txBody>
      </p:sp>
    </p:spTree>
    <p:extLst>
      <p:ext uri="{BB962C8B-B14F-4D97-AF65-F5344CB8AC3E}">
        <p14:creationId xmlns:p14="http://schemas.microsoft.com/office/powerpoint/2010/main" val="4037056832"/>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8458200" y="1689100"/>
            <a:ext cx="1588" cy="4089400"/>
          </a:xfrm>
          <a:prstGeom prst="line">
            <a:avLst/>
          </a:prstGeom>
          <a:noFill/>
          <a:ln w="2556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Line 2"/>
          <p:cNvSpPr>
            <a:spLocks noChangeShapeType="1"/>
          </p:cNvSpPr>
          <p:nvPr/>
        </p:nvSpPr>
        <p:spPr bwMode="auto">
          <a:xfrm>
            <a:off x="1143000" y="1689100"/>
            <a:ext cx="1588" cy="4089400"/>
          </a:xfrm>
          <a:prstGeom prst="line">
            <a:avLst/>
          </a:prstGeom>
          <a:noFill/>
          <a:ln w="2556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0" name="Line 3"/>
          <p:cNvSpPr>
            <a:spLocks noChangeShapeType="1"/>
          </p:cNvSpPr>
          <p:nvPr/>
        </p:nvSpPr>
        <p:spPr bwMode="auto">
          <a:xfrm>
            <a:off x="2971800" y="1689100"/>
            <a:ext cx="1588" cy="4089400"/>
          </a:xfrm>
          <a:prstGeom prst="line">
            <a:avLst/>
          </a:prstGeom>
          <a:noFill/>
          <a:ln w="2556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4"/>
          <p:cNvSpPr>
            <a:spLocks noChangeShapeType="1"/>
          </p:cNvSpPr>
          <p:nvPr/>
        </p:nvSpPr>
        <p:spPr bwMode="auto">
          <a:xfrm>
            <a:off x="4800600" y="1689100"/>
            <a:ext cx="1588" cy="4089400"/>
          </a:xfrm>
          <a:prstGeom prst="line">
            <a:avLst/>
          </a:prstGeom>
          <a:noFill/>
          <a:ln w="2556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5"/>
          <p:cNvSpPr>
            <a:spLocks noChangeShapeType="1"/>
          </p:cNvSpPr>
          <p:nvPr/>
        </p:nvSpPr>
        <p:spPr bwMode="auto">
          <a:xfrm>
            <a:off x="6629400" y="1689100"/>
            <a:ext cx="1588" cy="4089400"/>
          </a:xfrm>
          <a:prstGeom prst="line">
            <a:avLst/>
          </a:prstGeom>
          <a:noFill/>
          <a:ln w="2556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Rectangle 6"/>
          <p:cNvSpPr>
            <a:spLocks noGrp="1" noChangeArrowheads="1"/>
          </p:cNvSpPr>
          <p:nvPr>
            <p:ph type="title"/>
          </p:nvPr>
        </p:nvSpPr>
        <p:spPr>
          <a:xfrm>
            <a:off x="304800" y="0"/>
            <a:ext cx="88392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 </a:t>
            </a:r>
            <a:r>
              <a:rPr lang="en-GB" i="1" smtClean="0"/>
              <a:t>four</a:t>
            </a:r>
            <a:r>
              <a:rPr lang="en-GB" smtClean="0"/>
              <a:t> formats of IP Addresses</a:t>
            </a:r>
          </a:p>
        </p:txBody>
      </p:sp>
      <p:grpSp>
        <p:nvGrpSpPr>
          <p:cNvPr id="14344" name="Group 7"/>
          <p:cNvGrpSpPr>
            <a:grpSpLocks/>
          </p:cNvGrpSpPr>
          <p:nvPr/>
        </p:nvGrpSpPr>
        <p:grpSpPr bwMode="auto">
          <a:xfrm>
            <a:off x="1060450" y="1374775"/>
            <a:ext cx="393700" cy="501650"/>
            <a:chOff x="668" y="1275"/>
            <a:chExt cx="248" cy="316"/>
          </a:xfrm>
        </p:grpSpPr>
        <p:sp>
          <p:nvSpPr>
            <p:cNvPr id="14406" name="AutoShape 8"/>
            <p:cNvSpPr>
              <a:spLocks noChangeArrowheads="1"/>
            </p:cNvSpPr>
            <p:nvPr/>
          </p:nvSpPr>
          <p:spPr bwMode="auto">
            <a:xfrm>
              <a:off x="728" y="1292"/>
              <a:ext cx="128" cy="284"/>
            </a:xfrm>
            <a:prstGeom prst="roundRect">
              <a:avLst>
                <a:gd name="adj" fmla="val 778"/>
              </a:avLst>
            </a:prstGeom>
            <a:solidFill>
              <a:srgbClr val="FFFFFF"/>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407" name="Text Box 9"/>
            <p:cNvSpPr txBox="1">
              <a:spLocks noChangeArrowheads="1"/>
            </p:cNvSpPr>
            <p:nvPr/>
          </p:nvSpPr>
          <p:spPr bwMode="auto">
            <a:xfrm>
              <a:off x="668" y="1275"/>
              <a:ext cx="24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0</a:t>
              </a:r>
            </a:p>
          </p:txBody>
        </p:sp>
      </p:grpSp>
      <p:grpSp>
        <p:nvGrpSpPr>
          <p:cNvPr id="14345" name="Group 10"/>
          <p:cNvGrpSpPr>
            <a:grpSpLocks/>
          </p:cNvGrpSpPr>
          <p:nvPr/>
        </p:nvGrpSpPr>
        <p:grpSpPr bwMode="auto">
          <a:xfrm>
            <a:off x="1384300" y="1384300"/>
            <a:ext cx="1573213" cy="501650"/>
            <a:chOff x="872" y="1281"/>
            <a:chExt cx="991" cy="316"/>
          </a:xfrm>
        </p:grpSpPr>
        <p:sp>
          <p:nvSpPr>
            <p:cNvPr id="14404" name="AutoShape 11"/>
            <p:cNvSpPr>
              <a:spLocks noChangeArrowheads="1"/>
            </p:cNvSpPr>
            <p:nvPr/>
          </p:nvSpPr>
          <p:spPr bwMode="auto">
            <a:xfrm>
              <a:off x="872" y="1304"/>
              <a:ext cx="992" cy="272"/>
            </a:xfrm>
            <a:prstGeom prst="roundRect">
              <a:avLst>
                <a:gd name="adj" fmla="val 366"/>
              </a:avLst>
            </a:prstGeom>
            <a:solidFill>
              <a:srgbClr val="00FF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405" name="Text Box 12"/>
            <p:cNvSpPr txBox="1">
              <a:spLocks noChangeArrowheads="1"/>
            </p:cNvSpPr>
            <p:nvPr/>
          </p:nvSpPr>
          <p:spPr bwMode="auto">
            <a:xfrm>
              <a:off x="872" y="1281"/>
              <a:ext cx="9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NetID</a:t>
              </a:r>
            </a:p>
          </p:txBody>
        </p:sp>
      </p:grpSp>
      <p:grpSp>
        <p:nvGrpSpPr>
          <p:cNvPr id="14346" name="Group 13"/>
          <p:cNvGrpSpPr>
            <a:grpSpLocks/>
          </p:cNvGrpSpPr>
          <p:nvPr/>
        </p:nvGrpSpPr>
        <p:grpSpPr bwMode="auto">
          <a:xfrm>
            <a:off x="1068388" y="2757488"/>
            <a:ext cx="606425" cy="501650"/>
            <a:chOff x="673" y="1851"/>
            <a:chExt cx="382" cy="316"/>
          </a:xfrm>
        </p:grpSpPr>
        <p:sp>
          <p:nvSpPr>
            <p:cNvPr id="14402" name="AutoShape 14"/>
            <p:cNvSpPr>
              <a:spLocks noChangeArrowheads="1"/>
            </p:cNvSpPr>
            <p:nvPr/>
          </p:nvSpPr>
          <p:spPr bwMode="auto">
            <a:xfrm>
              <a:off x="728" y="1868"/>
              <a:ext cx="272" cy="284"/>
            </a:xfrm>
            <a:prstGeom prst="roundRect">
              <a:avLst>
                <a:gd name="adj" fmla="val 366"/>
              </a:avLst>
            </a:prstGeom>
            <a:solidFill>
              <a:srgbClr val="FFFFFF"/>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403" name="Text Box 15"/>
            <p:cNvSpPr txBox="1">
              <a:spLocks noChangeArrowheads="1"/>
            </p:cNvSpPr>
            <p:nvPr/>
          </p:nvSpPr>
          <p:spPr bwMode="auto">
            <a:xfrm>
              <a:off x="673" y="1851"/>
              <a:ext cx="38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10</a:t>
              </a:r>
            </a:p>
          </p:txBody>
        </p:sp>
      </p:grpSp>
      <p:grpSp>
        <p:nvGrpSpPr>
          <p:cNvPr id="14347" name="Group 16"/>
          <p:cNvGrpSpPr>
            <a:grpSpLocks/>
          </p:cNvGrpSpPr>
          <p:nvPr/>
        </p:nvGrpSpPr>
        <p:grpSpPr bwMode="auto">
          <a:xfrm>
            <a:off x="1074738" y="4117975"/>
            <a:ext cx="820737" cy="501650"/>
            <a:chOff x="677" y="2427"/>
            <a:chExt cx="517" cy="316"/>
          </a:xfrm>
        </p:grpSpPr>
        <p:sp>
          <p:nvSpPr>
            <p:cNvPr id="14400" name="AutoShape 17"/>
            <p:cNvSpPr>
              <a:spLocks noChangeArrowheads="1"/>
            </p:cNvSpPr>
            <p:nvPr/>
          </p:nvSpPr>
          <p:spPr bwMode="auto">
            <a:xfrm>
              <a:off x="728" y="2444"/>
              <a:ext cx="416" cy="284"/>
            </a:xfrm>
            <a:prstGeom prst="roundRect">
              <a:avLst>
                <a:gd name="adj" fmla="val 352"/>
              </a:avLst>
            </a:prstGeom>
            <a:solidFill>
              <a:srgbClr val="FFFFFF"/>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401" name="Text Box 18"/>
            <p:cNvSpPr txBox="1">
              <a:spLocks noChangeArrowheads="1"/>
            </p:cNvSpPr>
            <p:nvPr/>
          </p:nvSpPr>
          <p:spPr bwMode="auto">
            <a:xfrm>
              <a:off x="677" y="2427"/>
              <a:ext cx="51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110</a:t>
              </a:r>
            </a:p>
          </p:txBody>
        </p:sp>
      </p:grpSp>
      <p:grpSp>
        <p:nvGrpSpPr>
          <p:cNvPr id="14348" name="Group 19"/>
          <p:cNvGrpSpPr>
            <a:grpSpLocks/>
          </p:cNvGrpSpPr>
          <p:nvPr/>
        </p:nvGrpSpPr>
        <p:grpSpPr bwMode="auto">
          <a:xfrm>
            <a:off x="1841500" y="4127500"/>
            <a:ext cx="4773613" cy="501650"/>
            <a:chOff x="1160" y="2433"/>
            <a:chExt cx="3007" cy="316"/>
          </a:xfrm>
        </p:grpSpPr>
        <p:sp>
          <p:nvSpPr>
            <p:cNvPr id="14398" name="AutoShape 20"/>
            <p:cNvSpPr>
              <a:spLocks noChangeArrowheads="1"/>
            </p:cNvSpPr>
            <p:nvPr/>
          </p:nvSpPr>
          <p:spPr bwMode="auto">
            <a:xfrm>
              <a:off x="1160" y="2456"/>
              <a:ext cx="3008" cy="272"/>
            </a:xfrm>
            <a:prstGeom prst="roundRect">
              <a:avLst>
                <a:gd name="adj" fmla="val 366"/>
              </a:avLst>
            </a:prstGeom>
            <a:solidFill>
              <a:srgbClr val="00FF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399" name="Text Box 21"/>
            <p:cNvSpPr txBox="1">
              <a:spLocks noChangeArrowheads="1"/>
            </p:cNvSpPr>
            <p:nvPr/>
          </p:nvSpPr>
          <p:spPr bwMode="auto">
            <a:xfrm>
              <a:off x="1160" y="2433"/>
              <a:ext cx="300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NetID</a:t>
              </a:r>
            </a:p>
          </p:txBody>
        </p:sp>
      </p:grpSp>
      <p:sp>
        <p:nvSpPr>
          <p:cNvPr id="14349" name="AutoShape 22"/>
          <p:cNvSpPr>
            <a:spLocks noChangeArrowheads="1"/>
          </p:cNvSpPr>
          <p:nvPr/>
        </p:nvSpPr>
        <p:spPr bwMode="auto">
          <a:xfrm>
            <a:off x="1155700" y="5464175"/>
            <a:ext cx="7289800" cy="450850"/>
          </a:xfrm>
          <a:prstGeom prst="roundRect">
            <a:avLst>
              <a:gd name="adj" fmla="val 352"/>
            </a:avLst>
          </a:prstGeom>
          <a:solidFill>
            <a:srgbClr val="FAFD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grpSp>
        <p:nvGrpSpPr>
          <p:cNvPr id="14350" name="Group 23"/>
          <p:cNvGrpSpPr>
            <a:grpSpLocks/>
          </p:cNvGrpSpPr>
          <p:nvPr/>
        </p:nvGrpSpPr>
        <p:grpSpPr bwMode="auto">
          <a:xfrm>
            <a:off x="1082675" y="5437188"/>
            <a:ext cx="1033463" cy="501650"/>
            <a:chOff x="682" y="3003"/>
            <a:chExt cx="651" cy="316"/>
          </a:xfrm>
        </p:grpSpPr>
        <p:sp>
          <p:nvSpPr>
            <p:cNvPr id="14396" name="AutoShape 24"/>
            <p:cNvSpPr>
              <a:spLocks noChangeArrowheads="1"/>
            </p:cNvSpPr>
            <p:nvPr/>
          </p:nvSpPr>
          <p:spPr bwMode="auto">
            <a:xfrm>
              <a:off x="728" y="3020"/>
              <a:ext cx="560" cy="284"/>
            </a:xfrm>
            <a:prstGeom prst="roundRect">
              <a:avLst>
                <a:gd name="adj" fmla="val 352"/>
              </a:avLst>
            </a:prstGeom>
            <a:solidFill>
              <a:srgbClr val="FFFFFF"/>
            </a:solidFill>
            <a:ln w="25560">
              <a:solidFill>
                <a:srgbClr val="000000"/>
              </a:solidFill>
              <a:round/>
              <a:headEnd/>
              <a:tailEnd/>
            </a:ln>
          </p:spPr>
          <p:txBody>
            <a:bodyPr wrap="none" anchor="ctr"/>
            <a:lstStyle/>
            <a:p>
              <a:endParaRPr lang="en-US"/>
            </a:p>
          </p:txBody>
        </p:sp>
        <p:sp>
          <p:nvSpPr>
            <p:cNvPr id="14397" name="Text Box 25"/>
            <p:cNvSpPr txBox="1">
              <a:spLocks noChangeArrowheads="1"/>
            </p:cNvSpPr>
            <p:nvPr/>
          </p:nvSpPr>
          <p:spPr bwMode="auto">
            <a:xfrm>
              <a:off x="682" y="3003"/>
              <a:ext cx="65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1110</a:t>
              </a:r>
            </a:p>
          </p:txBody>
        </p:sp>
      </p:grpSp>
      <p:grpSp>
        <p:nvGrpSpPr>
          <p:cNvPr id="14351" name="Group 26"/>
          <p:cNvGrpSpPr>
            <a:grpSpLocks/>
          </p:cNvGrpSpPr>
          <p:nvPr/>
        </p:nvGrpSpPr>
        <p:grpSpPr bwMode="auto">
          <a:xfrm>
            <a:off x="2070100" y="5446713"/>
            <a:ext cx="6373813" cy="501650"/>
            <a:chOff x="1304" y="3009"/>
            <a:chExt cx="4015" cy="316"/>
          </a:xfrm>
        </p:grpSpPr>
        <p:sp>
          <p:nvSpPr>
            <p:cNvPr id="14394" name="AutoShape 27"/>
            <p:cNvSpPr>
              <a:spLocks noChangeArrowheads="1"/>
            </p:cNvSpPr>
            <p:nvPr/>
          </p:nvSpPr>
          <p:spPr bwMode="auto">
            <a:xfrm>
              <a:off x="1304" y="3032"/>
              <a:ext cx="4016" cy="272"/>
            </a:xfrm>
            <a:prstGeom prst="roundRect">
              <a:avLst>
                <a:gd name="adj" fmla="val 366"/>
              </a:avLst>
            </a:prstGeom>
            <a:solidFill>
              <a:srgbClr val="00B7A5"/>
            </a:solidFill>
            <a:ln w="25560">
              <a:solidFill>
                <a:srgbClr val="000000"/>
              </a:solidFill>
              <a:round/>
              <a:headEnd/>
              <a:tailEnd/>
            </a:ln>
          </p:spPr>
          <p:txBody>
            <a:bodyPr wrap="none" anchor="ctr"/>
            <a:lstStyle/>
            <a:p>
              <a:endParaRPr lang="en-US"/>
            </a:p>
          </p:txBody>
        </p:sp>
        <p:sp>
          <p:nvSpPr>
            <p:cNvPr id="14395" name="Text Box 28"/>
            <p:cNvSpPr txBox="1">
              <a:spLocks noChangeArrowheads="1"/>
            </p:cNvSpPr>
            <p:nvPr/>
          </p:nvSpPr>
          <p:spPr bwMode="auto">
            <a:xfrm>
              <a:off x="1304" y="3009"/>
              <a:ext cx="401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Multicast Address</a:t>
              </a:r>
            </a:p>
          </p:txBody>
        </p:sp>
      </p:grpSp>
      <p:grpSp>
        <p:nvGrpSpPr>
          <p:cNvPr id="14352" name="Group 29"/>
          <p:cNvGrpSpPr>
            <a:grpSpLocks/>
          </p:cNvGrpSpPr>
          <p:nvPr/>
        </p:nvGrpSpPr>
        <p:grpSpPr bwMode="auto">
          <a:xfrm>
            <a:off x="2984500" y="1374775"/>
            <a:ext cx="5459413" cy="501650"/>
            <a:chOff x="1880" y="1275"/>
            <a:chExt cx="3439" cy="316"/>
          </a:xfrm>
        </p:grpSpPr>
        <p:sp>
          <p:nvSpPr>
            <p:cNvPr id="14392" name="AutoShape 30"/>
            <p:cNvSpPr>
              <a:spLocks noChangeArrowheads="1"/>
            </p:cNvSpPr>
            <p:nvPr/>
          </p:nvSpPr>
          <p:spPr bwMode="auto">
            <a:xfrm>
              <a:off x="1880" y="1292"/>
              <a:ext cx="3440" cy="284"/>
            </a:xfrm>
            <a:prstGeom prst="roundRect">
              <a:avLst>
                <a:gd name="adj" fmla="val 352"/>
              </a:avLst>
            </a:prstGeom>
            <a:solidFill>
              <a:srgbClr val="FAFD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393" name="Text Box 31"/>
            <p:cNvSpPr txBox="1">
              <a:spLocks noChangeArrowheads="1"/>
            </p:cNvSpPr>
            <p:nvPr/>
          </p:nvSpPr>
          <p:spPr bwMode="auto">
            <a:xfrm>
              <a:off x="1880" y="1275"/>
              <a:ext cx="344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HostID</a:t>
              </a:r>
            </a:p>
          </p:txBody>
        </p:sp>
      </p:grpSp>
      <p:grpSp>
        <p:nvGrpSpPr>
          <p:cNvPr id="14353" name="Group 32"/>
          <p:cNvGrpSpPr>
            <a:grpSpLocks/>
          </p:cNvGrpSpPr>
          <p:nvPr/>
        </p:nvGrpSpPr>
        <p:grpSpPr bwMode="auto">
          <a:xfrm>
            <a:off x="1612900" y="2757488"/>
            <a:ext cx="3173413" cy="501650"/>
            <a:chOff x="1016" y="1851"/>
            <a:chExt cx="1999" cy="316"/>
          </a:xfrm>
        </p:grpSpPr>
        <p:sp>
          <p:nvSpPr>
            <p:cNvPr id="14390" name="AutoShape 33"/>
            <p:cNvSpPr>
              <a:spLocks noChangeArrowheads="1"/>
            </p:cNvSpPr>
            <p:nvPr/>
          </p:nvSpPr>
          <p:spPr bwMode="auto">
            <a:xfrm>
              <a:off x="1016" y="1868"/>
              <a:ext cx="2000" cy="284"/>
            </a:xfrm>
            <a:prstGeom prst="roundRect">
              <a:avLst>
                <a:gd name="adj" fmla="val 352"/>
              </a:avLst>
            </a:prstGeom>
            <a:solidFill>
              <a:srgbClr val="00FF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391" name="Text Box 34"/>
            <p:cNvSpPr txBox="1">
              <a:spLocks noChangeArrowheads="1"/>
            </p:cNvSpPr>
            <p:nvPr/>
          </p:nvSpPr>
          <p:spPr bwMode="auto">
            <a:xfrm>
              <a:off x="1016" y="1851"/>
              <a:ext cx="20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NetID</a:t>
              </a:r>
            </a:p>
          </p:txBody>
        </p:sp>
      </p:grpSp>
      <p:grpSp>
        <p:nvGrpSpPr>
          <p:cNvPr id="14354" name="Group 35"/>
          <p:cNvGrpSpPr>
            <a:grpSpLocks/>
          </p:cNvGrpSpPr>
          <p:nvPr/>
        </p:nvGrpSpPr>
        <p:grpSpPr bwMode="auto">
          <a:xfrm>
            <a:off x="4813300" y="2757488"/>
            <a:ext cx="3630613" cy="501650"/>
            <a:chOff x="3032" y="1851"/>
            <a:chExt cx="2287" cy="316"/>
          </a:xfrm>
        </p:grpSpPr>
        <p:sp>
          <p:nvSpPr>
            <p:cNvPr id="14388" name="AutoShape 36"/>
            <p:cNvSpPr>
              <a:spLocks noChangeArrowheads="1"/>
            </p:cNvSpPr>
            <p:nvPr/>
          </p:nvSpPr>
          <p:spPr bwMode="auto">
            <a:xfrm>
              <a:off x="3032" y="1868"/>
              <a:ext cx="2288" cy="284"/>
            </a:xfrm>
            <a:prstGeom prst="roundRect">
              <a:avLst>
                <a:gd name="adj" fmla="val 352"/>
              </a:avLst>
            </a:prstGeom>
            <a:solidFill>
              <a:srgbClr val="FAFD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389" name="Text Box 37"/>
            <p:cNvSpPr txBox="1">
              <a:spLocks noChangeArrowheads="1"/>
            </p:cNvSpPr>
            <p:nvPr/>
          </p:nvSpPr>
          <p:spPr bwMode="auto">
            <a:xfrm>
              <a:off x="3032" y="1851"/>
              <a:ext cx="228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HostID</a:t>
              </a:r>
            </a:p>
          </p:txBody>
        </p:sp>
      </p:grpSp>
      <p:grpSp>
        <p:nvGrpSpPr>
          <p:cNvPr id="14355" name="Group 38"/>
          <p:cNvGrpSpPr>
            <a:grpSpLocks/>
          </p:cNvGrpSpPr>
          <p:nvPr/>
        </p:nvGrpSpPr>
        <p:grpSpPr bwMode="auto">
          <a:xfrm>
            <a:off x="6642100" y="4117975"/>
            <a:ext cx="1801813" cy="501650"/>
            <a:chOff x="4184" y="2427"/>
            <a:chExt cx="1135" cy="316"/>
          </a:xfrm>
        </p:grpSpPr>
        <p:sp>
          <p:nvSpPr>
            <p:cNvPr id="14386" name="AutoShape 39"/>
            <p:cNvSpPr>
              <a:spLocks noChangeArrowheads="1"/>
            </p:cNvSpPr>
            <p:nvPr/>
          </p:nvSpPr>
          <p:spPr bwMode="auto">
            <a:xfrm>
              <a:off x="4184" y="2444"/>
              <a:ext cx="1136" cy="284"/>
            </a:xfrm>
            <a:prstGeom prst="roundRect">
              <a:avLst>
                <a:gd name="adj" fmla="val 352"/>
              </a:avLst>
            </a:prstGeom>
            <a:solidFill>
              <a:srgbClr val="FAFD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4387" name="Text Box 40"/>
            <p:cNvSpPr txBox="1">
              <a:spLocks noChangeArrowheads="1"/>
            </p:cNvSpPr>
            <p:nvPr/>
          </p:nvSpPr>
          <p:spPr bwMode="auto">
            <a:xfrm>
              <a:off x="4184" y="2427"/>
              <a:ext cx="11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HostID</a:t>
              </a:r>
            </a:p>
          </p:txBody>
        </p:sp>
      </p:grpSp>
      <p:sp>
        <p:nvSpPr>
          <p:cNvPr id="17449" name="Text Box 41"/>
          <p:cNvSpPr txBox="1">
            <a:spLocks noChangeArrowheads="1"/>
          </p:cNvSpPr>
          <p:nvPr/>
        </p:nvSpPr>
        <p:spPr bwMode="auto">
          <a:xfrm>
            <a:off x="0" y="881063"/>
            <a:ext cx="1193800" cy="588962"/>
          </a:xfrm>
          <a:prstGeom prst="rect">
            <a:avLst/>
          </a:prstGeom>
          <a:noFill/>
          <a:ln w="9525">
            <a:noFill/>
            <a:miter lim="800000"/>
            <a:headEnd/>
            <a:tailEnd/>
          </a:ln>
        </p:spPr>
        <p:txBody>
          <a:bodyPr wrap="none" lIns="90360" tIns="44280" rIns="90360" bIns="44280">
            <a:spAutoFit/>
          </a:bodyPr>
          <a:lstStyle/>
          <a:p>
            <a:pPr algn="ctr">
              <a:lnSpc>
                <a:spcPct val="96000"/>
              </a:lnSpc>
              <a:buClr>
                <a:srgbClr val="FAFD00"/>
              </a:buClr>
              <a:buSzPct val="13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u="sng" dirty="0">
                <a:solidFill>
                  <a:srgbClr val="FAFD00"/>
                </a:solidFill>
                <a:effectLst>
                  <a:outerShdw blurRad="38100" dist="38100" dir="2700000" algn="tl">
                    <a:srgbClr val="000000"/>
                  </a:outerShdw>
                </a:effectLst>
                <a:latin typeface="Arial" charset="0"/>
                <a:ea typeface="HG Mincho Light J" charset="0"/>
                <a:cs typeface="HG Mincho Light J" charset="0"/>
              </a:rPr>
              <a:t>Class</a:t>
            </a:r>
          </a:p>
        </p:txBody>
      </p:sp>
      <p:sp>
        <p:nvSpPr>
          <p:cNvPr id="17450" name="Text Box 42"/>
          <p:cNvSpPr txBox="1">
            <a:spLocks noChangeArrowheads="1"/>
          </p:cNvSpPr>
          <p:nvPr/>
        </p:nvSpPr>
        <p:spPr bwMode="auto">
          <a:xfrm>
            <a:off x="349250" y="1330325"/>
            <a:ext cx="487363" cy="588963"/>
          </a:xfrm>
          <a:prstGeom prst="rect">
            <a:avLst/>
          </a:prstGeom>
          <a:noFill/>
          <a:ln w="9525">
            <a:noFill/>
            <a:miter lim="800000"/>
            <a:headEnd/>
            <a:tailEnd/>
          </a:ln>
        </p:spPr>
        <p:txBody>
          <a:bodyPr wrap="none" lIns="90360" tIns="44280" rIns="90360" bIns="44280">
            <a:spAutoFit/>
          </a:bodyPr>
          <a:lstStyle/>
          <a:p>
            <a:pPr algn="ctr">
              <a:lnSpc>
                <a:spcPct val="96000"/>
              </a:lnSpc>
              <a:buClr>
                <a:srgbClr val="FAFD00"/>
              </a:buClr>
              <a:buSzPct val="13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FAFD00"/>
                </a:solidFill>
                <a:effectLst>
                  <a:outerShdw blurRad="38100" dist="38100" dir="2700000" algn="tl">
                    <a:srgbClr val="000000"/>
                  </a:outerShdw>
                </a:effectLst>
                <a:latin typeface="Arial" charset="0"/>
                <a:ea typeface="HG Mincho Light J" charset="0"/>
                <a:cs typeface="HG Mincho Light J" charset="0"/>
              </a:rPr>
              <a:t>A</a:t>
            </a:r>
          </a:p>
        </p:txBody>
      </p:sp>
      <p:sp>
        <p:nvSpPr>
          <p:cNvPr id="17451" name="Text Box 43"/>
          <p:cNvSpPr txBox="1">
            <a:spLocks noChangeArrowheads="1"/>
          </p:cNvSpPr>
          <p:nvPr/>
        </p:nvSpPr>
        <p:spPr bwMode="auto">
          <a:xfrm>
            <a:off x="355600" y="2755900"/>
            <a:ext cx="474663" cy="588963"/>
          </a:xfrm>
          <a:prstGeom prst="rect">
            <a:avLst/>
          </a:prstGeom>
          <a:noFill/>
          <a:ln w="9525">
            <a:noFill/>
            <a:miter lim="800000"/>
            <a:headEnd/>
            <a:tailEnd/>
          </a:ln>
        </p:spPr>
        <p:txBody>
          <a:bodyPr wrap="none" lIns="90360" tIns="44280" rIns="90360" bIns="44280">
            <a:spAutoFit/>
          </a:bodyPr>
          <a:lstStyle/>
          <a:p>
            <a:pPr algn="ctr">
              <a:lnSpc>
                <a:spcPct val="96000"/>
              </a:lnSpc>
              <a:buClr>
                <a:srgbClr val="FAFD00"/>
              </a:buClr>
              <a:buSzPct val="13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a:solidFill>
                  <a:srgbClr val="FAFD00"/>
                </a:solidFill>
                <a:effectLst>
                  <a:outerShdw blurRad="38100" dist="38100" dir="2700000" algn="tl">
                    <a:srgbClr val="000000"/>
                  </a:outerShdw>
                </a:effectLst>
                <a:latin typeface="Arial" charset="0"/>
                <a:ea typeface="HG Mincho Light J" charset="0"/>
                <a:cs typeface="HG Mincho Light J" charset="0"/>
              </a:rPr>
              <a:t>B</a:t>
            </a:r>
          </a:p>
        </p:txBody>
      </p:sp>
      <p:sp>
        <p:nvSpPr>
          <p:cNvPr id="17452" name="Text Box 44"/>
          <p:cNvSpPr txBox="1">
            <a:spLocks noChangeArrowheads="1"/>
          </p:cNvSpPr>
          <p:nvPr/>
        </p:nvSpPr>
        <p:spPr bwMode="auto">
          <a:xfrm>
            <a:off x="349250" y="4116388"/>
            <a:ext cx="487363" cy="588962"/>
          </a:xfrm>
          <a:prstGeom prst="rect">
            <a:avLst/>
          </a:prstGeom>
          <a:noFill/>
          <a:ln w="9525">
            <a:noFill/>
            <a:miter lim="800000"/>
            <a:headEnd/>
            <a:tailEnd/>
          </a:ln>
        </p:spPr>
        <p:txBody>
          <a:bodyPr wrap="none" lIns="90360" tIns="44280" rIns="90360" bIns="44280">
            <a:spAutoFit/>
          </a:bodyPr>
          <a:lstStyle/>
          <a:p>
            <a:pPr algn="ctr">
              <a:lnSpc>
                <a:spcPct val="96000"/>
              </a:lnSpc>
              <a:buClr>
                <a:srgbClr val="FAFD00"/>
              </a:buClr>
              <a:buSzPct val="13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a:solidFill>
                  <a:srgbClr val="FAFD00"/>
                </a:solidFill>
                <a:effectLst>
                  <a:outerShdw blurRad="38100" dist="38100" dir="2700000" algn="tl">
                    <a:srgbClr val="000000"/>
                  </a:outerShdw>
                </a:effectLst>
                <a:latin typeface="Arial" charset="0"/>
                <a:ea typeface="HG Mincho Light J" charset="0"/>
                <a:cs typeface="HG Mincho Light J" charset="0"/>
              </a:rPr>
              <a:t>C</a:t>
            </a:r>
          </a:p>
        </p:txBody>
      </p:sp>
      <p:sp>
        <p:nvSpPr>
          <p:cNvPr id="17453" name="Text Box 45"/>
          <p:cNvSpPr txBox="1">
            <a:spLocks noChangeArrowheads="1"/>
          </p:cNvSpPr>
          <p:nvPr/>
        </p:nvSpPr>
        <p:spPr bwMode="auto">
          <a:xfrm>
            <a:off x="349250" y="5435600"/>
            <a:ext cx="487363" cy="588963"/>
          </a:xfrm>
          <a:prstGeom prst="rect">
            <a:avLst/>
          </a:prstGeom>
          <a:noFill/>
          <a:ln w="9525">
            <a:noFill/>
            <a:miter lim="800000"/>
            <a:headEnd/>
            <a:tailEnd/>
          </a:ln>
        </p:spPr>
        <p:txBody>
          <a:bodyPr wrap="none" lIns="90360" tIns="44280" rIns="90360" bIns="44280">
            <a:spAutoFit/>
          </a:bodyPr>
          <a:lstStyle/>
          <a:p>
            <a:pPr algn="ctr">
              <a:lnSpc>
                <a:spcPct val="96000"/>
              </a:lnSpc>
              <a:buClr>
                <a:srgbClr val="FAFD00"/>
              </a:buClr>
              <a:buSzPct val="133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a:solidFill>
                  <a:srgbClr val="FAFD00"/>
                </a:solidFill>
                <a:effectLst>
                  <a:outerShdw blurRad="38100" dist="38100" dir="2700000" algn="tl">
                    <a:srgbClr val="000000"/>
                  </a:outerShdw>
                </a:effectLst>
                <a:latin typeface="Arial" charset="0"/>
                <a:ea typeface="HG Mincho Light J" charset="0"/>
                <a:cs typeface="HG Mincho Light J" charset="0"/>
              </a:rPr>
              <a:t>D</a:t>
            </a:r>
          </a:p>
        </p:txBody>
      </p:sp>
      <p:grpSp>
        <p:nvGrpSpPr>
          <p:cNvPr id="14361" name="Group 46"/>
          <p:cNvGrpSpPr>
            <a:grpSpLocks/>
          </p:cNvGrpSpPr>
          <p:nvPr/>
        </p:nvGrpSpPr>
        <p:grpSpPr bwMode="auto">
          <a:xfrm>
            <a:off x="2971800" y="6049963"/>
            <a:ext cx="1827213" cy="379412"/>
            <a:chOff x="1872" y="3456"/>
            <a:chExt cx="1151" cy="239"/>
          </a:xfrm>
        </p:grpSpPr>
        <p:sp>
          <p:nvSpPr>
            <p:cNvPr id="14384" name="AutoShape 47"/>
            <p:cNvSpPr>
              <a:spLocks noChangeArrowheads="1"/>
            </p:cNvSpPr>
            <p:nvPr/>
          </p:nvSpPr>
          <p:spPr bwMode="auto">
            <a:xfrm>
              <a:off x="1872" y="3456"/>
              <a:ext cx="1152" cy="240"/>
            </a:xfrm>
            <a:prstGeom prst="roundRect">
              <a:avLst>
                <a:gd name="adj" fmla="val 41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85" name="Text Box 48"/>
            <p:cNvSpPr txBox="1">
              <a:spLocks noChangeArrowheads="1"/>
            </p:cNvSpPr>
            <p:nvPr/>
          </p:nvSpPr>
          <p:spPr bwMode="auto">
            <a:xfrm>
              <a:off x="1872" y="3456"/>
              <a:ext cx="11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FFFFF"/>
                </a:buClr>
                <a:buSzPct val="100000"/>
                <a:buFont typeface="Arial" pitchFamily="34" charset="0"/>
                <a:buNone/>
              </a:pPr>
              <a:r>
                <a:rPr lang="en-GB" sz="2000">
                  <a:latin typeface="Arial" pitchFamily="34" charset="0"/>
                  <a:ea typeface="HG Mincho Light J"/>
                  <a:cs typeface="HG Mincho Light J"/>
                </a:rPr>
                <a:t>8 bits</a:t>
              </a:r>
            </a:p>
          </p:txBody>
        </p:sp>
      </p:grpSp>
      <p:sp>
        <p:nvSpPr>
          <p:cNvPr id="14362" name="Line 49"/>
          <p:cNvSpPr>
            <a:spLocks noChangeShapeType="1"/>
          </p:cNvSpPr>
          <p:nvPr/>
        </p:nvSpPr>
        <p:spPr bwMode="auto">
          <a:xfrm>
            <a:off x="4356100" y="6278563"/>
            <a:ext cx="431800" cy="1587"/>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63" name="Line 50"/>
          <p:cNvSpPr>
            <a:spLocks noChangeShapeType="1"/>
          </p:cNvSpPr>
          <p:nvPr/>
        </p:nvSpPr>
        <p:spPr bwMode="auto">
          <a:xfrm>
            <a:off x="2984500" y="6278563"/>
            <a:ext cx="431800" cy="1587"/>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grpSp>
        <p:nvGrpSpPr>
          <p:cNvPr id="14364" name="Group 51"/>
          <p:cNvGrpSpPr>
            <a:grpSpLocks/>
          </p:cNvGrpSpPr>
          <p:nvPr/>
        </p:nvGrpSpPr>
        <p:grpSpPr bwMode="auto">
          <a:xfrm>
            <a:off x="4800600" y="6049963"/>
            <a:ext cx="1827213" cy="379412"/>
            <a:chOff x="3024" y="3456"/>
            <a:chExt cx="1151" cy="239"/>
          </a:xfrm>
        </p:grpSpPr>
        <p:sp>
          <p:nvSpPr>
            <p:cNvPr id="14382" name="AutoShape 52"/>
            <p:cNvSpPr>
              <a:spLocks noChangeArrowheads="1"/>
            </p:cNvSpPr>
            <p:nvPr/>
          </p:nvSpPr>
          <p:spPr bwMode="auto">
            <a:xfrm>
              <a:off x="3024" y="3456"/>
              <a:ext cx="1152" cy="240"/>
            </a:xfrm>
            <a:prstGeom prst="roundRect">
              <a:avLst>
                <a:gd name="adj" fmla="val 41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83" name="Text Box 53"/>
            <p:cNvSpPr txBox="1">
              <a:spLocks noChangeArrowheads="1"/>
            </p:cNvSpPr>
            <p:nvPr/>
          </p:nvSpPr>
          <p:spPr bwMode="auto">
            <a:xfrm>
              <a:off x="3024" y="3456"/>
              <a:ext cx="11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FFFFF"/>
                </a:buClr>
                <a:buSzPct val="100000"/>
                <a:buFont typeface="Arial" pitchFamily="34" charset="0"/>
                <a:buNone/>
              </a:pPr>
              <a:r>
                <a:rPr lang="en-GB" sz="2000">
                  <a:latin typeface="Arial" pitchFamily="34" charset="0"/>
                  <a:ea typeface="HG Mincho Light J"/>
                  <a:cs typeface="HG Mincho Light J"/>
                </a:rPr>
                <a:t>8 bits</a:t>
              </a:r>
            </a:p>
          </p:txBody>
        </p:sp>
      </p:grpSp>
      <p:sp>
        <p:nvSpPr>
          <p:cNvPr id="14365" name="Line 54"/>
          <p:cNvSpPr>
            <a:spLocks noChangeShapeType="1"/>
          </p:cNvSpPr>
          <p:nvPr/>
        </p:nvSpPr>
        <p:spPr bwMode="auto">
          <a:xfrm>
            <a:off x="6184900" y="6278563"/>
            <a:ext cx="431800" cy="1587"/>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66" name="Line 55"/>
          <p:cNvSpPr>
            <a:spLocks noChangeShapeType="1"/>
          </p:cNvSpPr>
          <p:nvPr/>
        </p:nvSpPr>
        <p:spPr bwMode="auto">
          <a:xfrm>
            <a:off x="4813300" y="6278563"/>
            <a:ext cx="431800" cy="1587"/>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grpSp>
        <p:nvGrpSpPr>
          <p:cNvPr id="14367" name="Group 56"/>
          <p:cNvGrpSpPr>
            <a:grpSpLocks/>
          </p:cNvGrpSpPr>
          <p:nvPr/>
        </p:nvGrpSpPr>
        <p:grpSpPr bwMode="auto">
          <a:xfrm>
            <a:off x="6629400" y="6049963"/>
            <a:ext cx="1827213" cy="379412"/>
            <a:chOff x="4176" y="3456"/>
            <a:chExt cx="1151" cy="239"/>
          </a:xfrm>
        </p:grpSpPr>
        <p:sp>
          <p:nvSpPr>
            <p:cNvPr id="14380" name="AutoShape 57"/>
            <p:cNvSpPr>
              <a:spLocks noChangeArrowheads="1"/>
            </p:cNvSpPr>
            <p:nvPr/>
          </p:nvSpPr>
          <p:spPr bwMode="auto">
            <a:xfrm>
              <a:off x="4176" y="3456"/>
              <a:ext cx="1152" cy="240"/>
            </a:xfrm>
            <a:prstGeom prst="roundRect">
              <a:avLst>
                <a:gd name="adj" fmla="val 41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81" name="Text Box 58"/>
            <p:cNvSpPr txBox="1">
              <a:spLocks noChangeArrowheads="1"/>
            </p:cNvSpPr>
            <p:nvPr/>
          </p:nvSpPr>
          <p:spPr bwMode="auto">
            <a:xfrm>
              <a:off x="4176" y="3456"/>
              <a:ext cx="11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FFFFF"/>
                </a:buClr>
                <a:buSzPct val="100000"/>
                <a:buFont typeface="Arial" pitchFamily="34" charset="0"/>
                <a:buNone/>
              </a:pPr>
              <a:r>
                <a:rPr lang="en-GB" sz="2000">
                  <a:latin typeface="Arial" pitchFamily="34" charset="0"/>
                  <a:ea typeface="HG Mincho Light J"/>
                  <a:cs typeface="HG Mincho Light J"/>
                </a:rPr>
                <a:t>8 bits</a:t>
              </a:r>
            </a:p>
          </p:txBody>
        </p:sp>
      </p:grpSp>
      <p:sp>
        <p:nvSpPr>
          <p:cNvPr id="14368" name="Line 59"/>
          <p:cNvSpPr>
            <a:spLocks noChangeShapeType="1"/>
          </p:cNvSpPr>
          <p:nvPr/>
        </p:nvSpPr>
        <p:spPr bwMode="auto">
          <a:xfrm>
            <a:off x="8013700" y="6278563"/>
            <a:ext cx="431800" cy="1587"/>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69" name="Line 60"/>
          <p:cNvSpPr>
            <a:spLocks noChangeShapeType="1"/>
          </p:cNvSpPr>
          <p:nvPr/>
        </p:nvSpPr>
        <p:spPr bwMode="auto">
          <a:xfrm>
            <a:off x="6642100" y="6278563"/>
            <a:ext cx="431800" cy="1587"/>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grpSp>
        <p:nvGrpSpPr>
          <p:cNvPr id="14370" name="Group 61"/>
          <p:cNvGrpSpPr>
            <a:grpSpLocks/>
          </p:cNvGrpSpPr>
          <p:nvPr/>
        </p:nvGrpSpPr>
        <p:grpSpPr bwMode="auto">
          <a:xfrm>
            <a:off x="1143000" y="6049963"/>
            <a:ext cx="1827213" cy="379412"/>
            <a:chOff x="720" y="3456"/>
            <a:chExt cx="1151" cy="239"/>
          </a:xfrm>
        </p:grpSpPr>
        <p:sp>
          <p:nvSpPr>
            <p:cNvPr id="14378" name="AutoShape 62"/>
            <p:cNvSpPr>
              <a:spLocks noChangeArrowheads="1"/>
            </p:cNvSpPr>
            <p:nvPr/>
          </p:nvSpPr>
          <p:spPr bwMode="auto">
            <a:xfrm>
              <a:off x="720" y="3456"/>
              <a:ext cx="1152" cy="240"/>
            </a:xfrm>
            <a:prstGeom prst="roundRect">
              <a:avLst>
                <a:gd name="adj" fmla="val 41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79" name="Text Box 63"/>
            <p:cNvSpPr txBox="1">
              <a:spLocks noChangeArrowheads="1"/>
            </p:cNvSpPr>
            <p:nvPr/>
          </p:nvSpPr>
          <p:spPr bwMode="auto">
            <a:xfrm>
              <a:off x="720" y="3456"/>
              <a:ext cx="11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FFFFF"/>
                </a:buClr>
                <a:buSzPct val="100000"/>
                <a:buFont typeface="Arial" pitchFamily="34" charset="0"/>
                <a:buNone/>
              </a:pPr>
              <a:r>
                <a:rPr lang="en-GB" sz="2000">
                  <a:latin typeface="Arial" pitchFamily="34" charset="0"/>
                  <a:ea typeface="HG Mincho Light J"/>
                  <a:cs typeface="HG Mincho Light J"/>
                </a:rPr>
                <a:t>8 bits</a:t>
              </a:r>
            </a:p>
          </p:txBody>
        </p:sp>
      </p:grpSp>
      <p:sp>
        <p:nvSpPr>
          <p:cNvPr id="14371" name="Line 64"/>
          <p:cNvSpPr>
            <a:spLocks noChangeShapeType="1"/>
          </p:cNvSpPr>
          <p:nvPr/>
        </p:nvSpPr>
        <p:spPr bwMode="auto">
          <a:xfrm>
            <a:off x="2527300" y="6278563"/>
            <a:ext cx="431800" cy="1587"/>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72" name="Line 65"/>
          <p:cNvSpPr>
            <a:spLocks noChangeShapeType="1"/>
          </p:cNvSpPr>
          <p:nvPr/>
        </p:nvSpPr>
        <p:spPr bwMode="auto">
          <a:xfrm>
            <a:off x="1155700" y="6278563"/>
            <a:ext cx="431800" cy="1587"/>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67" name="Rectangle 66"/>
          <p:cNvSpPr>
            <a:spLocks noChangeArrowheads="1"/>
          </p:cNvSpPr>
          <p:nvPr/>
        </p:nvSpPr>
        <p:spPr bwMode="auto">
          <a:xfrm>
            <a:off x="787400" y="1979613"/>
            <a:ext cx="835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indent="-341313">
              <a:buSzPct val="11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128 possible network IDs, over 4 million host IDs per network ID</a:t>
            </a:r>
          </a:p>
        </p:txBody>
      </p:sp>
      <p:sp>
        <p:nvSpPr>
          <p:cNvPr id="68" name="Rectangle 67"/>
          <p:cNvSpPr>
            <a:spLocks noChangeArrowheads="1"/>
          </p:cNvSpPr>
          <p:nvPr/>
        </p:nvSpPr>
        <p:spPr bwMode="auto">
          <a:xfrm>
            <a:off x="787400" y="3373438"/>
            <a:ext cx="817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indent="-341313">
              <a:buSzPct val="11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16K possible network IDs, 64K host IDs per network ID</a:t>
            </a:r>
          </a:p>
        </p:txBody>
      </p:sp>
      <p:sp>
        <p:nvSpPr>
          <p:cNvPr id="69" name="Rectangle 68"/>
          <p:cNvSpPr>
            <a:spLocks noChangeArrowheads="1"/>
          </p:cNvSpPr>
          <p:nvPr/>
        </p:nvSpPr>
        <p:spPr bwMode="auto">
          <a:xfrm>
            <a:off x="787400" y="4733925"/>
            <a:ext cx="835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indent="-341313">
              <a:buSzPct val="11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Over 2 million possible network IDs, 256 host IDs per network ID</a:t>
            </a:r>
          </a:p>
        </p:txBody>
      </p:sp>
      <p:sp>
        <p:nvSpPr>
          <p:cNvPr id="70"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43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429871-CA09-423C-B4CE-638CC29B2E5C}" type="slidenum">
              <a:rPr lang="en-US" sz="1400" smtClean="0"/>
              <a:pPr/>
              <a:t>66</a:t>
            </a:fld>
            <a:endParaRPr lang="en-US" sz="1400" smtClean="0"/>
          </a:p>
        </p:txBody>
      </p:sp>
    </p:spTree>
    <p:extLst>
      <p:ext uri="{BB962C8B-B14F-4D97-AF65-F5344CB8AC3E}">
        <p14:creationId xmlns:p14="http://schemas.microsoft.com/office/powerpoint/2010/main" val="7743375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69913" y="0"/>
            <a:ext cx="68580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Network and Host IDs</a:t>
            </a:r>
          </a:p>
        </p:txBody>
      </p:sp>
      <p:sp>
        <p:nvSpPr>
          <p:cNvPr id="15363" name="Rectangle 2"/>
          <p:cNvSpPr>
            <a:spLocks noGrp="1" noChangeArrowheads="1"/>
          </p:cNvSpPr>
          <p:nvPr>
            <p:ph type="body" idx="1"/>
          </p:nvPr>
        </p:nvSpPr>
        <p:spPr>
          <a:xfrm>
            <a:off x="463550" y="1222375"/>
            <a:ext cx="8350250" cy="5178425"/>
          </a:xfrm>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 Network ID is assigned to an organization by a global authority.</a:t>
            </a:r>
          </a:p>
          <a:p>
            <a:pPr>
              <a:lnSpc>
                <a:spcPct val="90000"/>
              </a:lnSpc>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smtClean="0"/>
              <a:t>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Host IDs are assigned locally by a system administrator.</a:t>
            </a:r>
          </a:p>
          <a:p>
            <a:pPr>
              <a:lnSpc>
                <a:spcPct val="90000"/>
              </a:lnSpc>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Both the Network ID and the Host ID are used for routing.</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53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019184-3DEC-4328-9AB8-16899C390ECA}" type="slidenum">
              <a:rPr lang="en-US" sz="1400" smtClean="0"/>
              <a:pPr/>
              <a:t>67</a:t>
            </a:fld>
            <a:endParaRPr lang="en-US" sz="1400" smtClean="0"/>
          </a:p>
        </p:txBody>
      </p:sp>
    </p:spTree>
    <p:extLst>
      <p:ext uri="{BB962C8B-B14F-4D97-AF65-F5344CB8AC3E}">
        <p14:creationId xmlns:p14="http://schemas.microsoft.com/office/powerpoint/2010/main" val="3578959761"/>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325438" y="238125"/>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Addresses</a:t>
            </a:r>
          </a:p>
        </p:txBody>
      </p:sp>
      <p:sp>
        <p:nvSpPr>
          <p:cNvPr id="16387" name="Rectangle 2"/>
          <p:cNvSpPr>
            <a:spLocks noGrp="1" noChangeArrowheads="1"/>
          </p:cNvSpPr>
          <p:nvPr>
            <p:ph type="body" idx="1"/>
          </p:nvPr>
        </p:nvSpPr>
        <p:spPr>
          <a:xfrm>
            <a:off x="304800" y="1905000"/>
            <a:ext cx="7772400" cy="42672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Addresses are usually shown in </a:t>
            </a:r>
            <a:r>
              <a:rPr lang="en-GB" i="1" smtClean="0"/>
              <a:t>dotted decimal </a:t>
            </a:r>
            <a:r>
              <a:rPr lang="en-GB" smtClean="0"/>
              <a:t>notation:</a:t>
            </a:r>
          </a:p>
          <a:p>
            <a:pPr algn="ctr">
              <a:lnSpc>
                <a:spcPct val="96000"/>
              </a:lnSpc>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1.2.3.4       </a:t>
            </a:r>
          </a:p>
          <a:p>
            <a:pPr algn="ctr">
              <a:spcBef>
                <a:spcPts val="488"/>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a:t>
            </a:r>
            <a:r>
              <a:rPr lang="en-GB" sz="2000" b="1" smtClean="0">
                <a:latin typeface="Courier New" pitchFamily="49" charset="0"/>
              </a:rPr>
              <a:t>00000001 00000010 00000011 00000100</a:t>
            </a:r>
          </a:p>
          <a:p>
            <a:pPr>
              <a:spcBef>
                <a:spcPts val="488"/>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1" smtClean="0">
              <a:latin typeface="Courier New"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cse.unr.edu is  134.197.40.3</a:t>
            </a:r>
          </a:p>
          <a:p>
            <a:pPr algn="ctr">
              <a:spcBef>
                <a:spcPts val="488"/>
              </a:spcBef>
              <a:buSzPct val="106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smtClean="0">
                <a:solidFill>
                  <a:srgbClr val="FF0000"/>
                </a:solidFill>
                <a:latin typeface="Courier New" pitchFamily="49" charset="0"/>
              </a:rPr>
              <a:t>10</a:t>
            </a:r>
            <a:r>
              <a:rPr lang="en-GB" sz="2000" b="1" smtClean="0">
                <a:latin typeface="Courier New" pitchFamily="49" charset="0"/>
              </a:rPr>
              <a:t>000110 11000101 00101000 00000010</a:t>
            </a:r>
          </a:p>
        </p:txBody>
      </p:sp>
      <p:sp>
        <p:nvSpPr>
          <p:cNvPr id="20483" name="Text Box 3"/>
          <p:cNvSpPr txBox="1">
            <a:spLocks noChangeArrowheads="1"/>
          </p:cNvSpPr>
          <p:nvPr/>
        </p:nvSpPr>
        <p:spPr bwMode="auto">
          <a:xfrm>
            <a:off x="1838325" y="5867400"/>
            <a:ext cx="4514850" cy="503238"/>
          </a:xfrm>
          <a:prstGeom prst="rect">
            <a:avLst/>
          </a:prstGeom>
          <a:noFill/>
          <a:ln w="9525">
            <a:noFill/>
            <a:miter lim="800000"/>
            <a:headEnd/>
            <a:tailEnd/>
          </a:ln>
        </p:spPr>
        <p:txBody>
          <a:bodyPr wrap="none" lIns="90360" tIns="44280" rIns="90360" bIns="44280">
            <a:spAutoFit/>
          </a:bodyPr>
          <a:lstStyle/>
          <a:p>
            <a:pPr>
              <a:lnSpc>
                <a:spcPct val="96000"/>
              </a:lnSpc>
              <a:buClr>
                <a:srgbClr val="FAFD00"/>
              </a:buClr>
              <a:buSzPct val="11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dirty="0">
                <a:solidFill>
                  <a:srgbClr val="FF0000"/>
                </a:solidFill>
                <a:effectLst>
                  <a:outerShdw blurRad="38100" dist="38100" dir="2700000" algn="tl">
                    <a:srgbClr val="000000"/>
                  </a:outerShdw>
                </a:effectLst>
                <a:latin typeface="Arial" charset="0"/>
                <a:ea typeface="HG Mincho Light J" charset="0"/>
                <a:cs typeface="HG Mincho Light J" charset="0"/>
              </a:rPr>
              <a:t>CSE has a class B network</a:t>
            </a:r>
          </a:p>
        </p:txBody>
      </p:sp>
      <p:sp>
        <p:nvSpPr>
          <p:cNvPr id="16389" name="Line 4"/>
          <p:cNvSpPr>
            <a:spLocks noChangeShapeType="1"/>
          </p:cNvSpPr>
          <p:nvPr/>
        </p:nvSpPr>
        <p:spPr bwMode="auto">
          <a:xfrm flipH="1" flipV="1">
            <a:off x="1778000" y="5106988"/>
            <a:ext cx="511175" cy="663575"/>
          </a:xfrm>
          <a:prstGeom prst="line">
            <a:avLst/>
          </a:prstGeom>
          <a:noFill/>
          <a:ln w="50760">
            <a:solidFill>
              <a:srgbClr val="C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0" name="Line 5"/>
          <p:cNvSpPr>
            <a:spLocks noChangeShapeType="1"/>
          </p:cNvSpPr>
          <p:nvPr/>
        </p:nvSpPr>
        <p:spPr bwMode="auto">
          <a:xfrm>
            <a:off x="1689100" y="3276600"/>
            <a:ext cx="508000"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63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4208FA-AF28-4EDB-B86F-18D6F05C47BC}" type="slidenum">
              <a:rPr lang="en-US" sz="1400" smtClean="0"/>
              <a:pPr/>
              <a:t>68</a:t>
            </a:fld>
            <a:endParaRPr lang="en-US" sz="1400" smtClean="0"/>
          </a:p>
        </p:txBody>
      </p:sp>
    </p:spTree>
    <p:extLst>
      <p:ext uri="{BB962C8B-B14F-4D97-AF65-F5344CB8AC3E}">
        <p14:creationId xmlns:p14="http://schemas.microsoft.com/office/powerpoint/2010/main" val="3751830909"/>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42913" y="0"/>
            <a:ext cx="8201025" cy="1401763"/>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Host and Network Addresses</a:t>
            </a:r>
          </a:p>
        </p:txBody>
      </p:sp>
      <p:sp>
        <p:nvSpPr>
          <p:cNvPr id="17411" name="Rectangle 2"/>
          <p:cNvSpPr>
            <a:spLocks noGrp="1" noChangeArrowheads="1"/>
          </p:cNvSpPr>
          <p:nvPr>
            <p:ph type="body" idx="1"/>
          </p:nvPr>
        </p:nvSpPr>
        <p:spPr>
          <a:xfrm>
            <a:off x="304800" y="1265238"/>
            <a:ext cx="8647113" cy="5284787"/>
          </a:xfrm>
        </p:spPr>
        <p:txBody>
          <a:bodyPr>
            <a:normAutofit fontScale="925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 single network interface is assigned a single IP address called the </a:t>
            </a:r>
            <a:r>
              <a:rPr lang="en-GB" i="1" smtClean="0"/>
              <a:t>host</a:t>
            </a:r>
            <a:r>
              <a:rPr lang="en-GB" smtClean="0"/>
              <a:t> address.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 host may have multiple interfaces, and therefore multiple </a:t>
            </a:r>
            <a:r>
              <a:rPr lang="en-GB" i="1" smtClean="0"/>
              <a:t>host</a:t>
            </a:r>
            <a:r>
              <a:rPr lang="en-GB" smtClean="0"/>
              <a:t> addresses.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Hosts that share a network all have the same IP </a:t>
            </a:r>
            <a:r>
              <a:rPr lang="en-GB" i="1" smtClean="0"/>
              <a:t>network</a:t>
            </a:r>
            <a:r>
              <a:rPr lang="en-GB" smtClean="0"/>
              <a:t> address (the network ID).</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An IP address that has a  host ID of all 0s is called a </a:t>
            </a:r>
            <a:r>
              <a:rPr lang="en-GB" i="1" smtClean="0"/>
              <a:t>network address </a:t>
            </a:r>
            <a:r>
              <a:rPr lang="en-GB" smtClean="0"/>
              <a:t>and refers to an entire network.</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4090F4-172F-49A5-99ED-60BF9ECA2A8E}" type="slidenum">
              <a:rPr lang="en-US" sz="1400" smtClean="0"/>
              <a:pPr/>
              <a:t>69</a:t>
            </a:fld>
            <a:endParaRPr lang="en-US" sz="1400" smtClean="0"/>
          </a:p>
        </p:txBody>
      </p:sp>
    </p:spTree>
    <p:extLst>
      <p:ext uri="{BB962C8B-B14F-4D97-AF65-F5344CB8AC3E}">
        <p14:creationId xmlns:p14="http://schemas.microsoft.com/office/powerpoint/2010/main" val="982899350"/>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3D4363-E44D-44C8-BA9B-29D9FDEC574A}" type="slidenum">
              <a:rPr lang="en-GB" altLang="tr-TR" sz="1400" smtClean="0">
                <a:solidFill>
                  <a:schemeClr val="bg2"/>
                </a:solidFill>
                <a:latin typeface="Arial" charset="0"/>
              </a:rPr>
              <a:pPr/>
              <a:t>7</a:t>
            </a:fld>
            <a:endParaRPr lang="en-GB" altLang="tr-TR" sz="1400" smtClean="0">
              <a:solidFill>
                <a:schemeClr val="bg2"/>
              </a:solidFill>
              <a:latin typeface="Arial" charset="0"/>
            </a:endParaRPr>
          </a:p>
        </p:txBody>
      </p:sp>
      <p:sp>
        <p:nvSpPr>
          <p:cNvPr id="21507" name="Rectangle 2"/>
          <p:cNvSpPr>
            <a:spLocks noGrp="1" noChangeArrowheads="1"/>
          </p:cNvSpPr>
          <p:nvPr>
            <p:ph type="title"/>
          </p:nvPr>
        </p:nvSpPr>
        <p:spPr/>
        <p:txBody>
          <a:bodyPr/>
          <a:lstStyle/>
          <a:p>
            <a:r>
              <a:rPr lang="en-US" altLang="tr-TR" smtClean="0"/>
              <a:t>OSI Reference Model</a:t>
            </a:r>
          </a:p>
        </p:txBody>
      </p:sp>
      <p:sp>
        <p:nvSpPr>
          <p:cNvPr id="21508" name="Rectangle 3"/>
          <p:cNvSpPr>
            <a:spLocks noGrp="1" noChangeArrowheads="1"/>
          </p:cNvSpPr>
          <p:nvPr>
            <p:ph type="body" idx="1"/>
          </p:nvPr>
        </p:nvSpPr>
        <p:spPr/>
        <p:txBody>
          <a:bodyPr>
            <a:normAutofit fontScale="92500" lnSpcReduction="10000"/>
          </a:bodyPr>
          <a:lstStyle/>
          <a:p>
            <a:pPr>
              <a:lnSpc>
                <a:spcPct val="90000"/>
              </a:lnSpc>
            </a:pPr>
            <a:r>
              <a:rPr lang="en-US" altLang="tr-TR" smtClean="0"/>
              <a:t>Open Systems Interconnection</a:t>
            </a:r>
          </a:p>
          <a:p>
            <a:pPr>
              <a:lnSpc>
                <a:spcPct val="90000"/>
              </a:lnSpc>
            </a:pPr>
            <a:r>
              <a:rPr lang="en-US" altLang="tr-TR" smtClean="0"/>
              <a:t>Reference model</a:t>
            </a:r>
          </a:p>
          <a:p>
            <a:pPr lvl="1">
              <a:lnSpc>
                <a:spcPct val="90000"/>
              </a:lnSpc>
            </a:pPr>
            <a:r>
              <a:rPr lang="en-US" altLang="tr-TR" smtClean="0"/>
              <a:t>provides a general framework for standardization</a:t>
            </a:r>
          </a:p>
          <a:p>
            <a:pPr lvl="1">
              <a:lnSpc>
                <a:spcPct val="90000"/>
              </a:lnSpc>
            </a:pPr>
            <a:r>
              <a:rPr lang="en-US" altLang="tr-TR" smtClean="0"/>
              <a:t>defines a set of layers and services provided by each layer</a:t>
            </a:r>
          </a:p>
          <a:p>
            <a:pPr lvl="1">
              <a:lnSpc>
                <a:spcPct val="90000"/>
              </a:lnSpc>
            </a:pPr>
            <a:r>
              <a:rPr lang="en-US" altLang="tr-TR" smtClean="0"/>
              <a:t>one or more protocols can be developed for each layer</a:t>
            </a:r>
          </a:p>
          <a:p>
            <a:pPr>
              <a:lnSpc>
                <a:spcPct val="90000"/>
              </a:lnSpc>
            </a:pPr>
            <a:r>
              <a:rPr lang="en-US" altLang="tr-TR" smtClean="0"/>
              <a:t>Developed by the International Organization for Standardization (ISO)</a:t>
            </a:r>
          </a:p>
          <a:p>
            <a:pPr lvl="1">
              <a:lnSpc>
                <a:spcPct val="90000"/>
              </a:lnSpc>
            </a:pPr>
            <a:r>
              <a:rPr lang="en-US" altLang="tr-TR" smtClean="0"/>
              <a:t>also published by ITU-T (International Telecommunications Union)</a:t>
            </a:r>
          </a:p>
        </p:txBody>
      </p:sp>
    </p:spTree>
    <p:extLst>
      <p:ext uri="{BB962C8B-B14F-4D97-AF65-F5344CB8AC3E}">
        <p14:creationId xmlns:p14="http://schemas.microsoft.com/office/powerpoint/2010/main" val="4230904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23863" y="141288"/>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Subnet Addresses</a:t>
            </a:r>
          </a:p>
        </p:txBody>
      </p:sp>
      <p:sp>
        <p:nvSpPr>
          <p:cNvPr id="18435" name="Rectangle 2"/>
          <p:cNvSpPr>
            <a:spLocks noGrp="1" noChangeArrowheads="1"/>
          </p:cNvSpPr>
          <p:nvPr>
            <p:ph type="body" idx="1"/>
          </p:nvPr>
        </p:nvSpPr>
        <p:spPr>
          <a:xfrm>
            <a:off x="349250" y="1458913"/>
            <a:ext cx="8529638" cy="2720975"/>
          </a:xfrm>
        </p:spPr>
        <p:txBody>
          <a:bodyPr/>
          <a:lstStyle/>
          <a:p>
            <a:pPr>
              <a:lnSpc>
                <a:spcPct val="9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An organization can subdivide it’s host address space into groups called subnets.</a:t>
            </a:r>
          </a:p>
          <a:p>
            <a:pPr>
              <a:lnSpc>
                <a:spcPct val="9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lnSpc>
                <a:spcPct val="9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subnet ID is generally used to group hosts based on the physical network topology.</a:t>
            </a:r>
          </a:p>
        </p:txBody>
      </p:sp>
      <p:grpSp>
        <p:nvGrpSpPr>
          <p:cNvPr id="18436" name="Group 3"/>
          <p:cNvGrpSpPr>
            <a:grpSpLocks/>
          </p:cNvGrpSpPr>
          <p:nvPr/>
        </p:nvGrpSpPr>
        <p:grpSpPr bwMode="auto">
          <a:xfrm>
            <a:off x="858838" y="4475163"/>
            <a:ext cx="606425" cy="501650"/>
            <a:chOff x="273" y="3335"/>
            <a:chExt cx="382" cy="316"/>
          </a:xfrm>
        </p:grpSpPr>
        <p:sp>
          <p:nvSpPr>
            <p:cNvPr id="18448" name="AutoShape 4"/>
            <p:cNvSpPr>
              <a:spLocks noChangeArrowheads="1"/>
            </p:cNvSpPr>
            <p:nvPr/>
          </p:nvSpPr>
          <p:spPr bwMode="auto">
            <a:xfrm>
              <a:off x="328" y="3352"/>
              <a:ext cx="272" cy="284"/>
            </a:xfrm>
            <a:prstGeom prst="roundRect">
              <a:avLst>
                <a:gd name="adj" fmla="val 366"/>
              </a:avLst>
            </a:prstGeom>
            <a:solidFill>
              <a:srgbClr val="FFFFFF"/>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8449" name="Text Box 5"/>
            <p:cNvSpPr txBox="1">
              <a:spLocks noChangeArrowheads="1"/>
            </p:cNvSpPr>
            <p:nvPr/>
          </p:nvSpPr>
          <p:spPr bwMode="auto">
            <a:xfrm>
              <a:off x="273" y="3335"/>
              <a:ext cx="38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10</a:t>
              </a:r>
            </a:p>
          </p:txBody>
        </p:sp>
      </p:grpSp>
      <p:grpSp>
        <p:nvGrpSpPr>
          <p:cNvPr id="18437" name="Group 6"/>
          <p:cNvGrpSpPr>
            <a:grpSpLocks/>
          </p:cNvGrpSpPr>
          <p:nvPr/>
        </p:nvGrpSpPr>
        <p:grpSpPr bwMode="auto">
          <a:xfrm>
            <a:off x="1403350" y="4475163"/>
            <a:ext cx="3173413" cy="501650"/>
            <a:chOff x="616" y="3335"/>
            <a:chExt cx="1999" cy="316"/>
          </a:xfrm>
        </p:grpSpPr>
        <p:sp>
          <p:nvSpPr>
            <p:cNvPr id="18446" name="AutoShape 7"/>
            <p:cNvSpPr>
              <a:spLocks noChangeArrowheads="1"/>
            </p:cNvSpPr>
            <p:nvPr/>
          </p:nvSpPr>
          <p:spPr bwMode="auto">
            <a:xfrm>
              <a:off x="616" y="3352"/>
              <a:ext cx="2000" cy="284"/>
            </a:xfrm>
            <a:prstGeom prst="roundRect">
              <a:avLst>
                <a:gd name="adj" fmla="val 352"/>
              </a:avLst>
            </a:prstGeom>
            <a:solidFill>
              <a:srgbClr val="00FF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8447" name="Text Box 8"/>
            <p:cNvSpPr txBox="1">
              <a:spLocks noChangeArrowheads="1"/>
            </p:cNvSpPr>
            <p:nvPr/>
          </p:nvSpPr>
          <p:spPr bwMode="auto">
            <a:xfrm>
              <a:off x="616" y="3335"/>
              <a:ext cx="20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NetID</a:t>
              </a:r>
            </a:p>
          </p:txBody>
        </p:sp>
      </p:grpSp>
      <p:grpSp>
        <p:nvGrpSpPr>
          <p:cNvPr id="18438" name="Group 9"/>
          <p:cNvGrpSpPr>
            <a:grpSpLocks/>
          </p:cNvGrpSpPr>
          <p:nvPr/>
        </p:nvGrpSpPr>
        <p:grpSpPr bwMode="auto">
          <a:xfrm>
            <a:off x="4559300" y="4475163"/>
            <a:ext cx="1890713" cy="501650"/>
            <a:chOff x="2604" y="3335"/>
            <a:chExt cx="1191" cy="316"/>
          </a:xfrm>
        </p:grpSpPr>
        <p:sp>
          <p:nvSpPr>
            <p:cNvPr id="18444" name="AutoShape 10"/>
            <p:cNvSpPr>
              <a:spLocks noChangeArrowheads="1"/>
            </p:cNvSpPr>
            <p:nvPr/>
          </p:nvSpPr>
          <p:spPr bwMode="auto">
            <a:xfrm>
              <a:off x="2632" y="3352"/>
              <a:ext cx="1136" cy="284"/>
            </a:xfrm>
            <a:prstGeom prst="roundRect">
              <a:avLst>
                <a:gd name="adj" fmla="val 352"/>
              </a:avLst>
            </a:prstGeom>
            <a:solidFill>
              <a:srgbClr val="AD69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8445" name="Text Box 11"/>
            <p:cNvSpPr txBox="1">
              <a:spLocks noChangeArrowheads="1"/>
            </p:cNvSpPr>
            <p:nvPr/>
          </p:nvSpPr>
          <p:spPr bwMode="auto">
            <a:xfrm>
              <a:off x="2604" y="3335"/>
              <a:ext cx="11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SubnetID</a:t>
              </a:r>
            </a:p>
          </p:txBody>
        </p:sp>
      </p:grpSp>
      <p:grpSp>
        <p:nvGrpSpPr>
          <p:cNvPr id="18439" name="Group 12"/>
          <p:cNvGrpSpPr>
            <a:grpSpLocks/>
          </p:cNvGrpSpPr>
          <p:nvPr/>
        </p:nvGrpSpPr>
        <p:grpSpPr bwMode="auto">
          <a:xfrm>
            <a:off x="6432550" y="4475163"/>
            <a:ext cx="1801813" cy="501650"/>
            <a:chOff x="3784" y="3335"/>
            <a:chExt cx="1135" cy="316"/>
          </a:xfrm>
        </p:grpSpPr>
        <p:sp>
          <p:nvSpPr>
            <p:cNvPr id="18442" name="AutoShape 13"/>
            <p:cNvSpPr>
              <a:spLocks noChangeArrowheads="1"/>
            </p:cNvSpPr>
            <p:nvPr/>
          </p:nvSpPr>
          <p:spPr bwMode="auto">
            <a:xfrm>
              <a:off x="3784" y="3352"/>
              <a:ext cx="1136" cy="284"/>
            </a:xfrm>
            <a:prstGeom prst="roundRect">
              <a:avLst>
                <a:gd name="adj" fmla="val 352"/>
              </a:avLst>
            </a:prstGeom>
            <a:solidFill>
              <a:srgbClr val="FAFD00"/>
            </a:solidFill>
            <a:ln w="25560">
              <a:solidFill>
                <a:srgbClr val="000000"/>
              </a:solidFill>
              <a:round/>
              <a:headEnd/>
              <a:tailEnd/>
            </a:ln>
            <a:effectLst>
              <a:outerShdw dist="107933" dir="2700000" algn="ctr" rotWithShape="0">
                <a:srgbClr val="000000"/>
              </a:outerShdw>
            </a:effectLst>
          </p:spPr>
          <p:txBody>
            <a:bodyPr wrap="none" anchor="ctr"/>
            <a:lstStyle/>
            <a:p>
              <a:endParaRPr lang="en-US"/>
            </a:p>
          </p:txBody>
        </p:sp>
        <p:sp>
          <p:nvSpPr>
            <p:cNvPr id="18443" name="Text Box 14"/>
            <p:cNvSpPr txBox="1">
              <a:spLocks noChangeArrowheads="1"/>
            </p:cNvSpPr>
            <p:nvPr/>
          </p:nvSpPr>
          <p:spPr bwMode="auto">
            <a:xfrm>
              <a:off x="3784" y="3335"/>
              <a:ext cx="11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16000"/>
                <a:buFont typeface="Arial" pitchFamily="34" charset="0"/>
                <a:buNone/>
              </a:pPr>
              <a:r>
                <a:rPr lang="en-GB" sz="2800" b="1">
                  <a:solidFill>
                    <a:srgbClr val="000000"/>
                  </a:solidFill>
                  <a:latin typeface="Courier New" pitchFamily="49" charset="0"/>
                  <a:ea typeface="HG Mincho Light J"/>
                  <a:cs typeface="HG Mincho Light J"/>
                </a:rPr>
                <a:t>HostID</a:t>
              </a:r>
            </a:p>
          </p:txBody>
        </p:sp>
      </p:grpSp>
      <p:sp>
        <p:nvSpPr>
          <p:cNvPr id="1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844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900752-8F49-454B-AC7C-11FD051E6385}" type="slidenum">
              <a:rPr lang="en-US" sz="1400" smtClean="0"/>
              <a:pPr/>
              <a:t>70</a:t>
            </a:fld>
            <a:endParaRPr lang="en-US" sz="1400" smtClean="0"/>
          </a:p>
        </p:txBody>
      </p:sp>
    </p:spTree>
    <p:extLst>
      <p:ext uri="{BB962C8B-B14F-4D97-AF65-F5344CB8AC3E}">
        <p14:creationId xmlns:p14="http://schemas.microsoft.com/office/powerpoint/2010/main" val="3856474857"/>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944563" y="166688"/>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Subnetting</a:t>
            </a:r>
          </a:p>
        </p:txBody>
      </p:sp>
      <p:grpSp>
        <p:nvGrpSpPr>
          <p:cNvPr id="19459" name="Group 2"/>
          <p:cNvGrpSpPr>
            <a:grpSpLocks/>
          </p:cNvGrpSpPr>
          <p:nvPr/>
        </p:nvGrpSpPr>
        <p:grpSpPr bwMode="auto">
          <a:xfrm>
            <a:off x="4051300" y="1231900"/>
            <a:ext cx="1116013" cy="536575"/>
            <a:chOff x="2552" y="776"/>
            <a:chExt cx="703" cy="338"/>
          </a:xfrm>
        </p:grpSpPr>
        <p:sp>
          <p:nvSpPr>
            <p:cNvPr id="19525" name="AutoShape 3"/>
            <p:cNvSpPr>
              <a:spLocks noChangeArrowheads="1"/>
            </p:cNvSpPr>
            <p:nvPr/>
          </p:nvSpPr>
          <p:spPr bwMode="auto">
            <a:xfrm>
              <a:off x="2552" y="776"/>
              <a:ext cx="704" cy="320"/>
            </a:xfrm>
            <a:prstGeom prst="cube">
              <a:avLst>
                <a:gd name="adj" fmla="val 24995"/>
              </a:avLst>
            </a:prstGeom>
            <a:solidFill>
              <a:srgbClr val="FFFFFF"/>
            </a:solidFill>
            <a:ln w="25560">
              <a:solidFill>
                <a:srgbClr val="000000"/>
              </a:solidFill>
              <a:miter lim="800000"/>
              <a:headEnd/>
              <a:tailEnd/>
            </a:ln>
          </p:spPr>
          <p:txBody>
            <a:bodyPr wrap="none" anchor="ctr"/>
            <a:lstStyle/>
            <a:p>
              <a:endParaRPr lang="en-US"/>
            </a:p>
          </p:txBody>
        </p:sp>
        <p:sp>
          <p:nvSpPr>
            <p:cNvPr id="19526" name="Text Box 4"/>
            <p:cNvSpPr txBox="1">
              <a:spLocks noChangeArrowheads="1"/>
            </p:cNvSpPr>
            <p:nvPr/>
          </p:nvSpPr>
          <p:spPr bwMode="auto">
            <a:xfrm>
              <a:off x="2552" y="837"/>
              <a:ext cx="62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100000"/>
                <a:buFont typeface="Arial" pitchFamily="34" charset="0"/>
                <a:buNone/>
              </a:pPr>
              <a:r>
                <a:rPr lang="en-GB">
                  <a:solidFill>
                    <a:srgbClr val="00029F"/>
                  </a:solidFill>
                  <a:latin typeface="Arial" pitchFamily="34" charset="0"/>
                  <a:ea typeface="HG Mincho Light J"/>
                  <a:cs typeface="HG Mincho Light J"/>
                </a:rPr>
                <a:t>router</a:t>
              </a:r>
            </a:p>
          </p:txBody>
        </p:sp>
      </p:grpSp>
      <p:grpSp>
        <p:nvGrpSpPr>
          <p:cNvPr id="19460" name="Group 5"/>
          <p:cNvGrpSpPr>
            <a:grpSpLocks/>
          </p:cNvGrpSpPr>
          <p:nvPr/>
        </p:nvGrpSpPr>
        <p:grpSpPr bwMode="auto">
          <a:xfrm>
            <a:off x="6553200" y="3733800"/>
            <a:ext cx="849313" cy="379413"/>
            <a:chOff x="4128" y="2352"/>
            <a:chExt cx="535" cy="239"/>
          </a:xfrm>
        </p:grpSpPr>
        <p:sp>
          <p:nvSpPr>
            <p:cNvPr id="19523" name="AutoShape 6"/>
            <p:cNvSpPr>
              <a:spLocks noChangeArrowheads="1"/>
            </p:cNvSpPr>
            <p:nvPr/>
          </p:nvSpPr>
          <p:spPr bwMode="auto">
            <a:xfrm>
              <a:off x="4128" y="2352"/>
              <a:ext cx="288" cy="240"/>
            </a:xfrm>
            <a:prstGeom prst="roundRect">
              <a:avLst>
                <a:gd name="adj" fmla="val 417"/>
              </a:avLst>
            </a:prstGeom>
            <a:solidFill>
              <a:srgbClr val="00FF00"/>
            </a:solidFill>
            <a:ln w="38160">
              <a:solidFill>
                <a:srgbClr val="00FF00"/>
              </a:solidFill>
              <a:round/>
              <a:headEnd/>
              <a:tailEnd/>
            </a:ln>
          </p:spPr>
          <p:txBody>
            <a:bodyPr wrap="none" anchor="ctr"/>
            <a:lstStyle/>
            <a:p>
              <a:endParaRPr lang="en-US"/>
            </a:p>
          </p:txBody>
        </p:sp>
        <p:sp>
          <p:nvSpPr>
            <p:cNvPr id="19524" name="Line 7"/>
            <p:cNvSpPr>
              <a:spLocks noChangeShapeType="1"/>
            </p:cNvSpPr>
            <p:nvPr/>
          </p:nvSpPr>
          <p:spPr bwMode="auto">
            <a:xfrm flipH="1">
              <a:off x="4407" y="2472"/>
              <a:ext cx="258" cy="1"/>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8"/>
          <p:cNvGrpSpPr>
            <a:grpSpLocks/>
          </p:cNvGrpSpPr>
          <p:nvPr/>
        </p:nvGrpSpPr>
        <p:grpSpPr bwMode="auto">
          <a:xfrm>
            <a:off x="7404100" y="4191000"/>
            <a:ext cx="823913" cy="379413"/>
            <a:chOff x="4664" y="2640"/>
            <a:chExt cx="519" cy="239"/>
          </a:xfrm>
        </p:grpSpPr>
        <p:sp>
          <p:nvSpPr>
            <p:cNvPr id="19521" name="AutoShape 9"/>
            <p:cNvSpPr>
              <a:spLocks noChangeArrowheads="1"/>
            </p:cNvSpPr>
            <p:nvPr/>
          </p:nvSpPr>
          <p:spPr bwMode="auto">
            <a:xfrm>
              <a:off x="4896" y="2640"/>
              <a:ext cx="288" cy="240"/>
            </a:xfrm>
            <a:prstGeom prst="roundRect">
              <a:avLst>
                <a:gd name="adj" fmla="val 417"/>
              </a:avLst>
            </a:prstGeom>
            <a:solidFill>
              <a:srgbClr val="00FF00"/>
            </a:solidFill>
            <a:ln w="38160">
              <a:solidFill>
                <a:srgbClr val="00FF00"/>
              </a:solidFill>
              <a:round/>
              <a:headEnd/>
              <a:tailEnd/>
            </a:ln>
          </p:spPr>
          <p:txBody>
            <a:bodyPr wrap="none" anchor="ctr"/>
            <a:lstStyle/>
            <a:p>
              <a:endParaRPr lang="en-US"/>
            </a:p>
          </p:txBody>
        </p:sp>
        <p:sp>
          <p:nvSpPr>
            <p:cNvPr id="19522" name="Line 10"/>
            <p:cNvSpPr>
              <a:spLocks noChangeShapeType="1"/>
            </p:cNvSpPr>
            <p:nvPr/>
          </p:nvSpPr>
          <p:spPr bwMode="auto">
            <a:xfrm>
              <a:off x="4664" y="2760"/>
              <a:ext cx="224" cy="1"/>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2" name="Group 11"/>
          <p:cNvGrpSpPr>
            <a:grpSpLocks/>
          </p:cNvGrpSpPr>
          <p:nvPr/>
        </p:nvGrpSpPr>
        <p:grpSpPr bwMode="auto">
          <a:xfrm>
            <a:off x="6553200" y="4648200"/>
            <a:ext cx="849313" cy="379413"/>
            <a:chOff x="4128" y="2928"/>
            <a:chExt cx="535" cy="239"/>
          </a:xfrm>
        </p:grpSpPr>
        <p:sp>
          <p:nvSpPr>
            <p:cNvPr id="19519" name="AutoShape 12"/>
            <p:cNvSpPr>
              <a:spLocks noChangeArrowheads="1"/>
            </p:cNvSpPr>
            <p:nvPr/>
          </p:nvSpPr>
          <p:spPr bwMode="auto">
            <a:xfrm>
              <a:off x="4128" y="2928"/>
              <a:ext cx="288" cy="240"/>
            </a:xfrm>
            <a:prstGeom prst="roundRect">
              <a:avLst>
                <a:gd name="adj" fmla="val 417"/>
              </a:avLst>
            </a:prstGeom>
            <a:solidFill>
              <a:srgbClr val="00FF00"/>
            </a:solidFill>
            <a:ln w="38160">
              <a:solidFill>
                <a:srgbClr val="00FF00"/>
              </a:solidFill>
              <a:round/>
              <a:headEnd/>
              <a:tailEnd/>
            </a:ln>
          </p:spPr>
          <p:txBody>
            <a:bodyPr wrap="none" anchor="ctr"/>
            <a:lstStyle/>
            <a:p>
              <a:endParaRPr lang="en-US"/>
            </a:p>
          </p:txBody>
        </p:sp>
        <p:sp>
          <p:nvSpPr>
            <p:cNvPr id="19520" name="Line 13"/>
            <p:cNvSpPr>
              <a:spLocks noChangeShapeType="1"/>
            </p:cNvSpPr>
            <p:nvPr/>
          </p:nvSpPr>
          <p:spPr bwMode="auto">
            <a:xfrm flipH="1">
              <a:off x="4407" y="3048"/>
              <a:ext cx="258" cy="1"/>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3" name="Group 14"/>
          <p:cNvGrpSpPr>
            <a:grpSpLocks/>
          </p:cNvGrpSpPr>
          <p:nvPr/>
        </p:nvGrpSpPr>
        <p:grpSpPr bwMode="auto">
          <a:xfrm>
            <a:off x="7404100" y="5105400"/>
            <a:ext cx="823913" cy="379413"/>
            <a:chOff x="4664" y="3216"/>
            <a:chExt cx="519" cy="239"/>
          </a:xfrm>
        </p:grpSpPr>
        <p:sp>
          <p:nvSpPr>
            <p:cNvPr id="19517" name="AutoShape 15"/>
            <p:cNvSpPr>
              <a:spLocks noChangeArrowheads="1"/>
            </p:cNvSpPr>
            <p:nvPr/>
          </p:nvSpPr>
          <p:spPr bwMode="auto">
            <a:xfrm>
              <a:off x="4896" y="3216"/>
              <a:ext cx="288" cy="240"/>
            </a:xfrm>
            <a:prstGeom prst="roundRect">
              <a:avLst>
                <a:gd name="adj" fmla="val 417"/>
              </a:avLst>
            </a:prstGeom>
            <a:solidFill>
              <a:srgbClr val="00FF00"/>
            </a:solidFill>
            <a:ln w="38160">
              <a:solidFill>
                <a:srgbClr val="00FF00"/>
              </a:solidFill>
              <a:round/>
              <a:headEnd/>
              <a:tailEnd/>
            </a:ln>
          </p:spPr>
          <p:txBody>
            <a:bodyPr wrap="none" anchor="ctr"/>
            <a:lstStyle/>
            <a:p>
              <a:endParaRPr lang="en-US"/>
            </a:p>
          </p:txBody>
        </p:sp>
        <p:sp>
          <p:nvSpPr>
            <p:cNvPr id="19518" name="Line 16"/>
            <p:cNvSpPr>
              <a:spLocks noChangeShapeType="1"/>
            </p:cNvSpPr>
            <p:nvPr/>
          </p:nvSpPr>
          <p:spPr bwMode="auto">
            <a:xfrm>
              <a:off x="4664" y="3336"/>
              <a:ext cx="224" cy="1"/>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4" name="Group 17"/>
          <p:cNvGrpSpPr>
            <a:grpSpLocks/>
          </p:cNvGrpSpPr>
          <p:nvPr/>
        </p:nvGrpSpPr>
        <p:grpSpPr bwMode="auto">
          <a:xfrm>
            <a:off x="6553200" y="5562600"/>
            <a:ext cx="849313" cy="379413"/>
            <a:chOff x="4128" y="3504"/>
            <a:chExt cx="535" cy="239"/>
          </a:xfrm>
        </p:grpSpPr>
        <p:sp>
          <p:nvSpPr>
            <p:cNvPr id="19515" name="AutoShape 18"/>
            <p:cNvSpPr>
              <a:spLocks noChangeArrowheads="1"/>
            </p:cNvSpPr>
            <p:nvPr/>
          </p:nvSpPr>
          <p:spPr bwMode="auto">
            <a:xfrm>
              <a:off x="4128" y="3504"/>
              <a:ext cx="288" cy="240"/>
            </a:xfrm>
            <a:prstGeom prst="roundRect">
              <a:avLst>
                <a:gd name="adj" fmla="val 417"/>
              </a:avLst>
            </a:prstGeom>
            <a:solidFill>
              <a:srgbClr val="00FF00"/>
            </a:solidFill>
            <a:ln w="38160">
              <a:solidFill>
                <a:srgbClr val="00FF00"/>
              </a:solidFill>
              <a:round/>
              <a:headEnd/>
              <a:tailEnd/>
            </a:ln>
          </p:spPr>
          <p:txBody>
            <a:bodyPr wrap="none" anchor="ctr"/>
            <a:lstStyle/>
            <a:p>
              <a:endParaRPr lang="en-US"/>
            </a:p>
          </p:txBody>
        </p:sp>
        <p:sp>
          <p:nvSpPr>
            <p:cNvPr id="19516" name="Line 19"/>
            <p:cNvSpPr>
              <a:spLocks noChangeShapeType="1"/>
            </p:cNvSpPr>
            <p:nvPr/>
          </p:nvSpPr>
          <p:spPr bwMode="auto">
            <a:xfrm flipH="1">
              <a:off x="4407" y="3624"/>
              <a:ext cx="258" cy="1"/>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65" name="Line 20"/>
          <p:cNvSpPr>
            <a:spLocks noChangeShapeType="1"/>
          </p:cNvSpPr>
          <p:nvPr/>
        </p:nvSpPr>
        <p:spPr bwMode="auto">
          <a:xfrm flipV="1">
            <a:off x="7391400" y="3262313"/>
            <a:ext cx="1588" cy="2771775"/>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AutoShape 21"/>
          <p:cNvSpPr>
            <a:spLocks noChangeArrowheads="1"/>
          </p:cNvSpPr>
          <p:nvPr/>
        </p:nvSpPr>
        <p:spPr bwMode="auto">
          <a:xfrm>
            <a:off x="6413500" y="3517900"/>
            <a:ext cx="1955800" cy="2717800"/>
          </a:xfrm>
          <a:prstGeom prst="roundRect">
            <a:avLst>
              <a:gd name="adj" fmla="val 79"/>
            </a:avLst>
          </a:prstGeom>
          <a:noFill/>
          <a:ln w="38160">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9467" name="Group 22"/>
          <p:cNvGrpSpPr>
            <a:grpSpLocks/>
          </p:cNvGrpSpPr>
          <p:nvPr/>
        </p:nvGrpSpPr>
        <p:grpSpPr bwMode="auto">
          <a:xfrm>
            <a:off x="3740150" y="3740150"/>
            <a:ext cx="842963" cy="366713"/>
            <a:chOff x="2356" y="2356"/>
            <a:chExt cx="531" cy="231"/>
          </a:xfrm>
        </p:grpSpPr>
        <p:sp>
          <p:nvSpPr>
            <p:cNvPr id="19513" name="AutoShape 23"/>
            <p:cNvSpPr>
              <a:spLocks noChangeArrowheads="1"/>
            </p:cNvSpPr>
            <p:nvPr/>
          </p:nvSpPr>
          <p:spPr bwMode="auto">
            <a:xfrm>
              <a:off x="2356" y="2356"/>
              <a:ext cx="281" cy="232"/>
            </a:xfrm>
            <a:prstGeom prst="roundRect">
              <a:avLst>
                <a:gd name="adj" fmla="val 431"/>
              </a:avLst>
            </a:prstGeom>
            <a:solidFill>
              <a:srgbClr val="AD6900"/>
            </a:solidFill>
            <a:ln w="38160">
              <a:solidFill>
                <a:srgbClr val="AD6900"/>
              </a:solidFill>
              <a:round/>
              <a:headEnd/>
              <a:tailEnd/>
            </a:ln>
          </p:spPr>
          <p:txBody>
            <a:bodyPr wrap="none" anchor="ctr"/>
            <a:lstStyle/>
            <a:p>
              <a:endParaRPr lang="en-US"/>
            </a:p>
          </p:txBody>
        </p:sp>
        <p:sp>
          <p:nvSpPr>
            <p:cNvPr id="19514" name="Line 24"/>
            <p:cNvSpPr>
              <a:spLocks noChangeShapeType="1"/>
            </p:cNvSpPr>
            <p:nvPr/>
          </p:nvSpPr>
          <p:spPr bwMode="auto">
            <a:xfrm flipH="1">
              <a:off x="2631" y="2472"/>
              <a:ext cx="258" cy="1"/>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8" name="Group 25"/>
          <p:cNvGrpSpPr>
            <a:grpSpLocks/>
          </p:cNvGrpSpPr>
          <p:nvPr/>
        </p:nvGrpSpPr>
        <p:grpSpPr bwMode="auto">
          <a:xfrm>
            <a:off x="4584700" y="4197350"/>
            <a:ext cx="817563" cy="366713"/>
            <a:chOff x="2888" y="2644"/>
            <a:chExt cx="515" cy="231"/>
          </a:xfrm>
        </p:grpSpPr>
        <p:sp>
          <p:nvSpPr>
            <p:cNvPr id="19511" name="AutoShape 26"/>
            <p:cNvSpPr>
              <a:spLocks noChangeArrowheads="1"/>
            </p:cNvSpPr>
            <p:nvPr/>
          </p:nvSpPr>
          <p:spPr bwMode="auto">
            <a:xfrm>
              <a:off x="3124" y="2644"/>
              <a:ext cx="280" cy="232"/>
            </a:xfrm>
            <a:prstGeom prst="roundRect">
              <a:avLst>
                <a:gd name="adj" fmla="val 431"/>
              </a:avLst>
            </a:prstGeom>
            <a:solidFill>
              <a:srgbClr val="AD6900"/>
            </a:solidFill>
            <a:ln w="38160">
              <a:solidFill>
                <a:srgbClr val="AD6900"/>
              </a:solidFill>
              <a:round/>
              <a:headEnd/>
              <a:tailEnd/>
            </a:ln>
          </p:spPr>
          <p:txBody>
            <a:bodyPr wrap="none" anchor="ctr"/>
            <a:lstStyle/>
            <a:p>
              <a:endParaRPr lang="en-US"/>
            </a:p>
          </p:txBody>
        </p:sp>
        <p:sp>
          <p:nvSpPr>
            <p:cNvPr id="19512" name="Line 27"/>
            <p:cNvSpPr>
              <a:spLocks noChangeShapeType="1"/>
            </p:cNvSpPr>
            <p:nvPr/>
          </p:nvSpPr>
          <p:spPr bwMode="auto">
            <a:xfrm>
              <a:off x="2888" y="2760"/>
              <a:ext cx="224" cy="1"/>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9" name="Group 28"/>
          <p:cNvGrpSpPr>
            <a:grpSpLocks/>
          </p:cNvGrpSpPr>
          <p:nvPr/>
        </p:nvGrpSpPr>
        <p:grpSpPr bwMode="auto">
          <a:xfrm>
            <a:off x="3740150" y="4654550"/>
            <a:ext cx="842963" cy="366713"/>
            <a:chOff x="2356" y="2932"/>
            <a:chExt cx="531" cy="231"/>
          </a:xfrm>
        </p:grpSpPr>
        <p:sp>
          <p:nvSpPr>
            <p:cNvPr id="19509" name="AutoShape 29"/>
            <p:cNvSpPr>
              <a:spLocks noChangeArrowheads="1"/>
            </p:cNvSpPr>
            <p:nvPr/>
          </p:nvSpPr>
          <p:spPr bwMode="auto">
            <a:xfrm>
              <a:off x="2356" y="2932"/>
              <a:ext cx="281" cy="232"/>
            </a:xfrm>
            <a:prstGeom prst="roundRect">
              <a:avLst>
                <a:gd name="adj" fmla="val 431"/>
              </a:avLst>
            </a:prstGeom>
            <a:solidFill>
              <a:srgbClr val="AD6900"/>
            </a:solidFill>
            <a:ln w="38160">
              <a:solidFill>
                <a:srgbClr val="AD6900"/>
              </a:solidFill>
              <a:round/>
              <a:headEnd/>
              <a:tailEnd/>
            </a:ln>
          </p:spPr>
          <p:txBody>
            <a:bodyPr wrap="none" anchor="ctr"/>
            <a:lstStyle/>
            <a:p>
              <a:endParaRPr lang="en-US"/>
            </a:p>
          </p:txBody>
        </p:sp>
        <p:sp>
          <p:nvSpPr>
            <p:cNvPr id="19510" name="Line 30"/>
            <p:cNvSpPr>
              <a:spLocks noChangeShapeType="1"/>
            </p:cNvSpPr>
            <p:nvPr/>
          </p:nvSpPr>
          <p:spPr bwMode="auto">
            <a:xfrm flipH="1">
              <a:off x="2631" y="3048"/>
              <a:ext cx="258" cy="1"/>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0" name="Group 31"/>
          <p:cNvGrpSpPr>
            <a:grpSpLocks/>
          </p:cNvGrpSpPr>
          <p:nvPr/>
        </p:nvGrpSpPr>
        <p:grpSpPr bwMode="auto">
          <a:xfrm>
            <a:off x="4584700" y="5111750"/>
            <a:ext cx="817563" cy="366713"/>
            <a:chOff x="2888" y="3220"/>
            <a:chExt cx="515" cy="231"/>
          </a:xfrm>
        </p:grpSpPr>
        <p:sp>
          <p:nvSpPr>
            <p:cNvPr id="19507" name="AutoShape 32"/>
            <p:cNvSpPr>
              <a:spLocks noChangeArrowheads="1"/>
            </p:cNvSpPr>
            <p:nvPr/>
          </p:nvSpPr>
          <p:spPr bwMode="auto">
            <a:xfrm>
              <a:off x="3124" y="3220"/>
              <a:ext cx="280" cy="232"/>
            </a:xfrm>
            <a:prstGeom prst="roundRect">
              <a:avLst>
                <a:gd name="adj" fmla="val 431"/>
              </a:avLst>
            </a:prstGeom>
            <a:solidFill>
              <a:srgbClr val="AD6900"/>
            </a:solidFill>
            <a:ln w="38160">
              <a:solidFill>
                <a:srgbClr val="AD6900"/>
              </a:solidFill>
              <a:round/>
              <a:headEnd/>
              <a:tailEnd/>
            </a:ln>
          </p:spPr>
          <p:txBody>
            <a:bodyPr wrap="none" anchor="ctr"/>
            <a:lstStyle/>
            <a:p>
              <a:endParaRPr lang="en-US"/>
            </a:p>
          </p:txBody>
        </p:sp>
        <p:sp>
          <p:nvSpPr>
            <p:cNvPr id="19508" name="Line 33"/>
            <p:cNvSpPr>
              <a:spLocks noChangeShapeType="1"/>
            </p:cNvSpPr>
            <p:nvPr/>
          </p:nvSpPr>
          <p:spPr bwMode="auto">
            <a:xfrm>
              <a:off x="2888" y="3336"/>
              <a:ext cx="224" cy="1"/>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1" name="Group 34"/>
          <p:cNvGrpSpPr>
            <a:grpSpLocks/>
          </p:cNvGrpSpPr>
          <p:nvPr/>
        </p:nvGrpSpPr>
        <p:grpSpPr bwMode="auto">
          <a:xfrm>
            <a:off x="3740150" y="5568950"/>
            <a:ext cx="842963" cy="366713"/>
            <a:chOff x="2356" y="3508"/>
            <a:chExt cx="531" cy="231"/>
          </a:xfrm>
        </p:grpSpPr>
        <p:sp>
          <p:nvSpPr>
            <p:cNvPr id="19505" name="AutoShape 35"/>
            <p:cNvSpPr>
              <a:spLocks noChangeArrowheads="1"/>
            </p:cNvSpPr>
            <p:nvPr/>
          </p:nvSpPr>
          <p:spPr bwMode="auto">
            <a:xfrm>
              <a:off x="2356" y="3508"/>
              <a:ext cx="281" cy="232"/>
            </a:xfrm>
            <a:prstGeom prst="roundRect">
              <a:avLst>
                <a:gd name="adj" fmla="val 431"/>
              </a:avLst>
            </a:prstGeom>
            <a:solidFill>
              <a:srgbClr val="AD6900"/>
            </a:solidFill>
            <a:ln w="38160">
              <a:solidFill>
                <a:srgbClr val="AD6900"/>
              </a:solidFill>
              <a:round/>
              <a:headEnd/>
              <a:tailEnd/>
            </a:ln>
          </p:spPr>
          <p:txBody>
            <a:bodyPr wrap="none" anchor="ctr"/>
            <a:lstStyle/>
            <a:p>
              <a:endParaRPr lang="en-US"/>
            </a:p>
          </p:txBody>
        </p:sp>
        <p:sp>
          <p:nvSpPr>
            <p:cNvPr id="19506" name="Line 36"/>
            <p:cNvSpPr>
              <a:spLocks noChangeShapeType="1"/>
            </p:cNvSpPr>
            <p:nvPr/>
          </p:nvSpPr>
          <p:spPr bwMode="auto">
            <a:xfrm flipH="1">
              <a:off x="2631" y="3624"/>
              <a:ext cx="258" cy="1"/>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2" name="Line 37"/>
          <p:cNvSpPr>
            <a:spLocks noChangeShapeType="1"/>
          </p:cNvSpPr>
          <p:nvPr/>
        </p:nvSpPr>
        <p:spPr bwMode="auto">
          <a:xfrm flipV="1">
            <a:off x="4572000" y="3262313"/>
            <a:ext cx="1588" cy="2771775"/>
          </a:xfrm>
          <a:prstGeom prst="line">
            <a:avLst/>
          </a:prstGeom>
          <a:noFill/>
          <a:ln w="255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AutoShape 38"/>
          <p:cNvSpPr>
            <a:spLocks noChangeArrowheads="1"/>
          </p:cNvSpPr>
          <p:nvPr/>
        </p:nvSpPr>
        <p:spPr bwMode="auto">
          <a:xfrm>
            <a:off x="3594100" y="3517900"/>
            <a:ext cx="1955800" cy="2717800"/>
          </a:xfrm>
          <a:prstGeom prst="roundRect">
            <a:avLst>
              <a:gd name="adj" fmla="val 79"/>
            </a:avLst>
          </a:prstGeom>
          <a:noFill/>
          <a:ln w="38160">
            <a:solidFill>
              <a:srgbClr val="AD6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9474" name="Group 39"/>
          <p:cNvGrpSpPr>
            <a:grpSpLocks/>
          </p:cNvGrpSpPr>
          <p:nvPr/>
        </p:nvGrpSpPr>
        <p:grpSpPr bwMode="auto">
          <a:xfrm>
            <a:off x="844550" y="3740150"/>
            <a:ext cx="842963" cy="366713"/>
            <a:chOff x="532" y="2356"/>
            <a:chExt cx="531" cy="231"/>
          </a:xfrm>
        </p:grpSpPr>
        <p:sp>
          <p:nvSpPr>
            <p:cNvPr id="19503" name="AutoShape 40"/>
            <p:cNvSpPr>
              <a:spLocks noChangeArrowheads="1"/>
            </p:cNvSpPr>
            <p:nvPr/>
          </p:nvSpPr>
          <p:spPr bwMode="auto">
            <a:xfrm>
              <a:off x="532" y="2356"/>
              <a:ext cx="281" cy="232"/>
            </a:xfrm>
            <a:prstGeom prst="roundRect">
              <a:avLst>
                <a:gd name="adj" fmla="val 431"/>
              </a:avLst>
            </a:prstGeom>
            <a:solidFill>
              <a:srgbClr val="00B7A5"/>
            </a:solidFill>
            <a:ln w="38160">
              <a:solidFill>
                <a:srgbClr val="00B7A5"/>
              </a:solidFill>
              <a:round/>
              <a:headEnd/>
              <a:tailEnd/>
            </a:ln>
          </p:spPr>
          <p:txBody>
            <a:bodyPr wrap="none" anchor="ctr"/>
            <a:lstStyle/>
            <a:p>
              <a:endParaRPr lang="en-US"/>
            </a:p>
          </p:txBody>
        </p:sp>
        <p:sp>
          <p:nvSpPr>
            <p:cNvPr id="19504" name="Line 41"/>
            <p:cNvSpPr>
              <a:spLocks noChangeShapeType="1"/>
            </p:cNvSpPr>
            <p:nvPr/>
          </p:nvSpPr>
          <p:spPr bwMode="auto">
            <a:xfrm flipH="1">
              <a:off x="807" y="2472"/>
              <a:ext cx="258" cy="1"/>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5" name="Group 42"/>
          <p:cNvGrpSpPr>
            <a:grpSpLocks/>
          </p:cNvGrpSpPr>
          <p:nvPr/>
        </p:nvGrpSpPr>
        <p:grpSpPr bwMode="auto">
          <a:xfrm>
            <a:off x="1689100" y="4197350"/>
            <a:ext cx="817563" cy="366713"/>
            <a:chOff x="1064" y="2644"/>
            <a:chExt cx="515" cy="231"/>
          </a:xfrm>
        </p:grpSpPr>
        <p:sp>
          <p:nvSpPr>
            <p:cNvPr id="19501" name="AutoShape 43"/>
            <p:cNvSpPr>
              <a:spLocks noChangeArrowheads="1"/>
            </p:cNvSpPr>
            <p:nvPr/>
          </p:nvSpPr>
          <p:spPr bwMode="auto">
            <a:xfrm>
              <a:off x="1300" y="2644"/>
              <a:ext cx="280" cy="232"/>
            </a:xfrm>
            <a:prstGeom prst="roundRect">
              <a:avLst>
                <a:gd name="adj" fmla="val 431"/>
              </a:avLst>
            </a:prstGeom>
            <a:solidFill>
              <a:srgbClr val="00B7A5"/>
            </a:solidFill>
            <a:ln w="38160">
              <a:solidFill>
                <a:srgbClr val="00B7A5"/>
              </a:solidFill>
              <a:round/>
              <a:headEnd/>
              <a:tailEnd/>
            </a:ln>
          </p:spPr>
          <p:txBody>
            <a:bodyPr wrap="none" anchor="ctr"/>
            <a:lstStyle/>
            <a:p>
              <a:endParaRPr lang="en-US"/>
            </a:p>
          </p:txBody>
        </p:sp>
        <p:sp>
          <p:nvSpPr>
            <p:cNvPr id="19502" name="Line 44"/>
            <p:cNvSpPr>
              <a:spLocks noChangeShapeType="1"/>
            </p:cNvSpPr>
            <p:nvPr/>
          </p:nvSpPr>
          <p:spPr bwMode="auto">
            <a:xfrm>
              <a:off x="1064" y="2760"/>
              <a:ext cx="224" cy="1"/>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6" name="Group 45"/>
          <p:cNvGrpSpPr>
            <a:grpSpLocks/>
          </p:cNvGrpSpPr>
          <p:nvPr/>
        </p:nvGrpSpPr>
        <p:grpSpPr bwMode="auto">
          <a:xfrm>
            <a:off x="844550" y="4654550"/>
            <a:ext cx="842963" cy="366713"/>
            <a:chOff x="532" y="2932"/>
            <a:chExt cx="531" cy="231"/>
          </a:xfrm>
        </p:grpSpPr>
        <p:sp>
          <p:nvSpPr>
            <p:cNvPr id="19499" name="AutoShape 46"/>
            <p:cNvSpPr>
              <a:spLocks noChangeArrowheads="1"/>
            </p:cNvSpPr>
            <p:nvPr/>
          </p:nvSpPr>
          <p:spPr bwMode="auto">
            <a:xfrm>
              <a:off x="532" y="2932"/>
              <a:ext cx="281" cy="232"/>
            </a:xfrm>
            <a:prstGeom prst="roundRect">
              <a:avLst>
                <a:gd name="adj" fmla="val 431"/>
              </a:avLst>
            </a:prstGeom>
            <a:solidFill>
              <a:srgbClr val="00B7A5"/>
            </a:solidFill>
            <a:ln w="38160">
              <a:solidFill>
                <a:srgbClr val="00B7A5"/>
              </a:solidFill>
              <a:round/>
              <a:headEnd/>
              <a:tailEnd/>
            </a:ln>
          </p:spPr>
          <p:txBody>
            <a:bodyPr wrap="none" anchor="ctr"/>
            <a:lstStyle/>
            <a:p>
              <a:endParaRPr lang="en-US"/>
            </a:p>
          </p:txBody>
        </p:sp>
        <p:sp>
          <p:nvSpPr>
            <p:cNvPr id="19500" name="Line 47"/>
            <p:cNvSpPr>
              <a:spLocks noChangeShapeType="1"/>
            </p:cNvSpPr>
            <p:nvPr/>
          </p:nvSpPr>
          <p:spPr bwMode="auto">
            <a:xfrm flipH="1">
              <a:off x="807" y="3048"/>
              <a:ext cx="258" cy="1"/>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7" name="Group 48"/>
          <p:cNvGrpSpPr>
            <a:grpSpLocks/>
          </p:cNvGrpSpPr>
          <p:nvPr/>
        </p:nvGrpSpPr>
        <p:grpSpPr bwMode="auto">
          <a:xfrm>
            <a:off x="1689100" y="5111750"/>
            <a:ext cx="817563" cy="366713"/>
            <a:chOff x="1064" y="3220"/>
            <a:chExt cx="515" cy="231"/>
          </a:xfrm>
        </p:grpSpPr>
        <p:sp>
          <p:nvSpPr>
            <p:cNvPr id="19497" name="AutoShape 49"/>
            <p:cNvSpPr>
              <a:spLocks noChangeArrowheads="1"/>
            </p:cNvSpPr>
            <p:nvPr/>
          </p:nvSpPr>
          <p:spPr bwMode="auto">
            <a:xfrm>
              <a:off x="1300" y="3220"/>
              <a:ext cx="280" cy="232"/>
            </a:xfrm>
            <a:prstGeom prst="roundRect">
              <a:avLst>
                <a:gd name="adj" fmla="val 431"/>
              </a:avLst>
            </a:prstGeom>
            <a:solidFill>
              <a:srgbClr val="00B7A5"/>
            </a:solidFill>
            <a:ln w="38160">
              <a:solidFill>
                <a:srgbClr val="00B7A5"/>
              </a:solidFill>
              <a:round/>
              <a:headEnd/>
              <a:tailEnd/>
            </a:ln>
          </p:spPr>
          <p:txBody>
            <a:bodyPr wrap="none" anchor="ctr"/>
            <a:lstStyle/>
            <a:p>
              <a:endParaRPr lang="en-US"/>
            </a:p>
          </p:txBody>
        </p:sp>
        <p:sp>
          <p:nvSpPr>
            <p:cNvPr id="19498" name="Line 50"/>
            <p:cNvSpPr>
              <a:spLocks noChangeShapeType="1"/>
            </p:cNvSpPr>
            <p:nvPr/>
          </p:nvSpPr>
          <p:spPr bwMode="auto">
            <a:xfrm>
              <a:off x="1064" y="3336"/>
              <a:ext cx="224" cy="1"/>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78" name="Group 51"/>
          <p:cNvGrpSpPr>
            <a:grpSpLocks/>
          </p:cNvGrpSpPr>
          <p:nvPr/>
        </p:nvGrpSpPr>
        <p:grpSpPr bwMode="auto">
          <a:xfrm>
            <a:off x="844550" y="5568950"/>
            <a:ext cx="842963" cy="366713"/>
            <a:chOff x="532" y="3508"/>
            <a:chExt cx="531" cy="231"/>
          </a:xfrm>
        </p:grpSpPr>
        <p:sp>
          <p:nvSpPr>
            <p:cNvPr id="19495" name="AutoShape 52"/>
            <p:cNvSpPr>
              <a:spLocks noChangeArrowheads="1"/>
            </p:cNvSpPr>
            <p:nvPr/>
          </p:nvSpPr>
          <p:spPr bwMode="auto">
            <a:xfrm>
              <a:off x="532" y="3508"/>
              <a:ext cx="281" cy="232"/>
            </a:xfrm>
            <a:prstGeom prst="roundRect">
              <a:avLst>
                <a:gd name="adj" fmla="val 431"/>
              </a:avLst>
            </a:prstGeom>
            <a:solidFill>
              <a:srgbClr val="00B7A5"/>
            </a:solidFill>
            <a:ln w="38160">
              <a:solidFill>
                <a:srgbClr val="00B7A5"/>
              </a:solidFill>
              <a:round/>
              <a:headEnd/>
              <a:tailEnd/>
            </a:ln>
          </p:spPr>
          <p:txBody>
            <a:bodyPr wrap="none" anchor="ctr"/>
            <a:lstStyle/>
            <a:p>
              <a:endParaRPr lang="en-US"/>
            </a:p>
          </p:txBody>
        </p:sp>
        <p:sp>
          <p:nvSpPr>
            <p:cNvPr id="19496" name="Line 53"/>
            <p:cNvSpPr>
              <a:spLocks noChangeShapeType="1"/>
            </p:cNvSpPr>
            <p:nvPr/>
          </p:nvSpPr>
          <p:spPr bwMode="auto">
            <a:xfrm flipH="1">
              <a:off x="807" y="3624"/>
              <a:ext cx="258" cy="1"/>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9" name="Line 54"/>
          <p:cNvSpPr>
            <a:spLocks noChangeShapeType="1"/>
          </p:cNvSpPr>
          <p:nvPr/>
        </p:nvSpPr>
        <p:spPr bwMode="auto">
          <a:xfrm flipV="1">
            <a:off x="1676400" y="3262313"/>
            <a:ext cx="1588" cy="2771775"/>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AutoShape 55"/>
          <p:cNvSpPr>
            <a:spLocks noChangeArrowheads="1"/>
          </p:cNvSpPr>
          <p:nvPr/>
        </p:nvSpPr>
        <p:spPr bwMode="auto">
          <a:xfrm>
            <a:off x="698500" y="3517900"/>
            <a:ext cx="1955800" cy="2717800"/>
          </a:xfrm>
          <a:prstGeom prst="roundRect">
            <a:avLst>
              <a:gd name="adj" fmla="val 79"/>
            </a:avLst>
          </a:prstGeom>
          <a:noFill/>
          <a:ln w="38160">
            <a:solidFill>
              <a:srgbClr val="00B7A5"/>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81" name="Line 56"/>
          <p:cNvSpPr>
            <a:spLocks noChangeShapeType="1"/>
          </p:cNvSpPr>
          <p:nvPr/>
        </p:nvSpPr>
        <p:spPr bwMode="auto">
          <a:xfrm flipV="1">
            <a:off x="1689100" y="1738313"/>
            <a:ext cx="2489200" cy="1552575"/>
          </a:xfrm>
          <a:prstGeom prst="line">
            <a:avLst/>
          </a:prstGeom>
          <a:noFill/>
          <a:ln w="381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57"/>
          <p:cNvSpPr>
            <a:spLocks noChangeShapeType="1"/>
          </p:cNvSpPr>
          <p:nvPr/>
        </p:nvSpPr>
        <p:spPr bwMode="auto">
          <a:xfrm flipH="1" flipV="1">
            <a:off x="4862513" y="1738313"/>
            <a:ext cx="2543175" cy="1552575"/>
          </a:xfrm>
          <a:prstGeom prst="line">
            <a:avLst/>
          </a:prstGeom>
          <a:noFill/>
          <a:ln w="381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58"/>
          <p:cNvSpPr>
            <a:spLocks noChangeShapeType="1"/>
          </p:cNvSpPr>
          <p:nvPr/>
        </p:nvSpPr>
        <p:spPr bwMode="auto">
          <a:xfrm flipV="1">
            <a:off x="4572000" y="1738313"/>
            <a:ext cx="1588" cy="1552575"/>
          </a:xfrm>
          <a:prstGeom prst="line">
            <a:avLst/>
          </a:prstGeom>
          <a:noFill/>
          <a:ln w="381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84" name="Group 59"/>
          <p:cNvGrpSpPr>
            <a:grpSpLocks/>
          </p:cNvGrpSpPr>
          <p:nvPr/>
        </p:nvGrpSpPr>
        <p:grpSpPr bwMode="auto">
          <a:xfrm>
            <a:off x="735013" y="2487613"/>
            <a:ext cx="1941512" cy="842962"/>
            <a:chOff x="463" y="1567"/>
            <a:chExt cx="1223" cy="531"/>
          </a:xfrm>
        </p:grpSpPr>
        <p:sp>
          <p:nvSpPr>
            <p:cNvPr id="19493" name="AutoShape 60"/>
            <p:cNvSpPr>
              <a:spLocks noChangeArrowheads="1"/>
            </p:cNvSpPr>
            <p:nvPr/>
          </p:nvSpPr>
          <p:spPr bwMode="auto">
            <a:xfrm>
              <a:off x="463" y="1567"/>
              <a:ext cx="1224" cy="532"/>
            </a:xfrm>
            <a:prstGeom prst="roundRect">
              <a:avLst>
                <a:gd name="adj" fmla="val 185"/>
              </a:avLst>
            </a:prstGeom>
            <a:gradFill rotWithShape="0">
              <a:gsLst>
                <a:gs pos="0">
                  <a:srgbClr val="00B7A5"/>
                </a:gs>
                <a:gs pos="100000">
                  <a:srgbClr val="009183"/>
                </a:gs>
              </a:gsLst>
              <a:lin ang="2700000" scaled="1"/>
            </a:gradFill>
            <a:ln w="25560">
              <a:solidFill>
                <a:srgbClr val="000000"/>
              </a:solidFill>
              <a:round/>
              <a:headEnd/>
              <a:tailEnd/>
            </a:ln>
          </p:spPr>
          <p:txBody>
            <a:bodyPr wrap="none" anchor="ctr"/>
            <a:lstStyle/>
            <a:p>
              <a:endParaRPr lang="en-US"/>
            </a:p>
          </p:txBody>
        </p:sp>
        <p:sp>
          <p:nvSpPr>
            <p:cNvPr id="19494" name="Text Box 61"/>
            <p:cNvSpPr txBox="1">
              <a:spLocks noChangeArrowheads="1"/>
            </p:cNvSpPr>
            <p:nvPr/>
          </p:nvSpPr>
          <p:spPr bwMode="auto">
            <a:xfrm>
              <a:off x="463" y="1567"/>
              <a:ext cx="1224"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Subnet 1</a:t>
              </a:r>
            </a:p>
            <a:p>
              <a:pPr algn="ctr">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134.197.1.x</a:t>
              </a:r>
            </a:p>
          </p:txBody>
        </p:sp>
      </p:grpSp>
      <p:grpSp>
        <p:nvGrpSpPr>
          <p:cNvPr id="19485" name="Group 62"/>
          <p:cNvGrpSpPr>
            <a:grpSpLocks/>
          </p:cNvGrpSpPr>
          <p:nvPr/>
        </p:nvGrpSpPr>
        <p:grpSpPr bwMode="auto">
          <a:xfrm>
            <a:off x="3630613" y="2487613"/>
            <a:ext cx="1941512" cy="842962"/>
            <a:chOff x="2287" y="1567"/>
            <a:chExt cx="1223" cy="531"/>
          </a:xfrm>
        </p:grpSpPr>
        <p:sp>
          <p:nvSpPr>
            <p:cNvPr id="19491" name="AutoShape 63"/>
            <p:cNvSpPr>
              <a:spLocks noChangeArrowheads="1"/>
            </p:cNvSpPr>
            <p:nvPr/>
          </p:nvSpPr>
          <p:spPr bwMode="auto">
            <a:xfrm>
              <a:off x="2287" y="1567"/>
              <a:ext cx="1224" cy="532"/>
            </a:xfrm>
            <a:prstGeom prst="roundRect">
              <a:avLst>
                <a:gd name="adj" fmla="val 185"/>
              </a:avLst>
            </a:prstGeom>
            <a:gradFill rotWithShape="0">
              <a:gsLst>
                <a:gs pos="0">
                  <a:srgbClr val="AD6900"/>
                </a:gs>
                <a:gs pos="100000">
                  <a:srgbClr val="673E00"/>
                </a:gs>
              </a:gsLst>
              <a:lin ang="2700000" scaled="1"/>
            </a:gradFill>
            <a:ln w="25560">
              <a:solidFill>
                <a:srgbClr val="000000"/>
              </a:solidFill>
              <a:round/>
              <a:headEnd/>
              <a:tailEnd/>
            </a:ln>
          </p:spPr>
          <p:txBody>
            <a:bodyPr wrap="none" anchor="ctr"/>
            <a:lstStyle/>
            <a:p>
              <a:endParaRPr lang="en-US"/>
            </a:p>
          </p:txBody>
        </p:sp>
        <p:sp>
          <p:nvSpPr>
            <p:cNvPr id="19492" name="Text Box 64"/>
            <p:cNvSpPr txBox="1">
              <a:spLocks noChangeArrowheads="1"/>
            </p:cNvSpPr>
            <p:nvPr/>
          </p:nvSpPr>
          <p:spPr bwMode="auto">
            <a:xfrm>
              <a:off x="2287" y="1567"/>
              <a:ext cx="1224"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Subnet 2</a:t>
              </a:r>
            </a:p>
            <a:p>
              <a:pPr algn="ctr">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134.197.2.x</a:t>
              </a:r>
            </a:p>
          </p:txBody>
        </p:sp>
      </p:grpSp>
      <p:grpSp>
        <p:nvGrpSpPr>
          <p:cNvPr id="19486" name="Group 65"/>
          <p:cNvGrpSpPr>
            <a:grpSpLocks/>
          </p:cNvGrpSpPr>
          <p:nvPr/>
        </p:nvGrpSpPr>
        <p:grpSpPr bwMode="auto">
          <a:xfrm>
            <a:off x="6450013" y="2487613"/>
            <a:ext cx="1941512" cy="842962"/>
            <a:chOff x="4063" y="1567"/>
            <a:chExt cx="1223" cy="531"/>
          </a:xfrm>
        </p:grpSpPr>
        <p:sp>
          <p:nvSpPr>
            <p:cNvPr id="19489" name="AutoShape 66"/>
            <p:cNvSpPr>
              <a:spLocks noChangeArrowheads="1"/>
            </p:cNvSpPr>
            <p:nvPr/>
          </p:nvSpPr>
          <p:spPr bwMode="auto">
            <a:xfrm>
              <a:off x="4063" y="1567"/>
              <a:ext cx="1224" cy="532"/>
            </a:xfrm>
            <a:prstGeom prst="roundRect">
              <a:avLst>
                <a:gd name="adj" fmla="val 185"/>
              </a:avLst>
            </a:prstGeom>
            <a:gradFill rotWithShape="0">
              <a:gsLst>
                <a:gs pos="0">
                  <a:srgbClr val="00FF00"/>
                </a:gs>
                <a:gs pos="100000">
                  <a:srgbClr val="009800"/>
                </a:gs>
              </a:gsLst>
              <a:lin ang="2700000" scaled="1"/>
            </a:gradFill>
            <a:ln w="25560">
              <a:solidFill>
                <a:srgbClr val="000000"/>
              </a:solidFill>
              <a:round/>
              <a:headEnd/>
              <a:tailEnd/>
            </a:ln>
          </p:spPr>
          <p:txBody>
            <a:bodyPr wrap="none" anchor="ctr"/>
            <a:lstStyle/>
            <a:p>
              <a:endParaRPr lang="en-US"/>
            </a:p>
          </p:txBody>
        </p:sp>
        <p:sp>
          <p:nvSpPr>
            <p:cNvPr id="19490" name="Text Box 67"/>
            <p:cNvSpPr txBox="1">
              <a:spLocks noChangeArrowheads="1"/>
            </p:cNvSpPr>
            <p:nvPr/>
          </p:nvSpPr>
          <p:spPr bwMode="auto">
            <a:xfrm>
              <a:off x="4063" y="1567"/>
              <a:ext cx="1224"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Subnet 3</a:t>
              </a:r>
            </a:p>
            <a:p>
              <a:pPr algn="ctr">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134.197.3.x</a:t>
              </a:r>
            </a:p>
          </p:txBody>
        </p:sp>
      </p:grpSp>
      <p:sp>
        <p:nvSpPr>
          <p:cNvPr id="69"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1948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38BD76-4C7E-45FD-BBD9-CA209B0F6A09}" type="slidenum">
              <a:rPr lang="en-US" sz="1400" smtClean="0"/>
              <a:pPr/>
              <a:t>71</a:t>
            </a:fld>
            <a:endParaRPr lang="en-US" sz="1400" smtClean="0"/>
          </a:p>
        </p:txBody>
      </p:sp>
    </p:spTree>
    <p:extLst>
      <p:ext uri="{BB962C8B-B14F-4D97-AF65-F5344CB8AC3E}">
        <p14:creationId xmlns:p14="http://schemas.microsoft.com/office/powerpoint/2010/main" val="584632455"/>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763588" y="18415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Subnetting</a:t>
            </a:r>
          </a:p>
        </p:txBody>
      </p:sp>
      <p:sp>
        <p:nvSpPr>
          <p:cNvPr id="20483" name="Rectangle 2"/>
          <p:cNvSpPr>
            <a:spLocks noGrp="1" noChangeArrowheads="1"/>
          </p:cNvSpPr>
          <p:nvPr>
            <p:ph type="body" idx="1"/>
          </p:nvPr>
        </p:nvSpPr>
        <p:spPr>
          <a:xfrm>
            <a:off x="604838" y="1371600"/>
            <a:ext cx="8380412" cy="2936875"/>
          </a:xfrm>
        </p:spPr>
        <p:txBody>
          <a:bodyPr>
            <a:normAutofit lnSpcReduction="10000"/>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Subnets can simplify routing.</a:t>
            </a:r>
          </a:p>
          <a:p>
            <a:pPr lvl="2">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subnet broadcasts have a hostID of all 1s.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It is possible to have a single wire network with multiple subnets.</a:t>
            </a:r>
          </a:p>
        </p:txBody>
      </p:sp>
      <p:grpSp>
        <p:nvGrpSpPr>
          <p:cNvPr id="20484" name="Group 3"/>
          <p:cNvGrpSpPr>
            <a:grpSpLocks/>
          </p:cNvGrpSpPr>
          <p:nvPr/>
        </p:nvGrpSpPr>
        <p:grpSpPr bwMode="auto">
          <a:xfrm>
            <a:off x="5880100" y="4826000"/>
            <a:ext cx="328613" cy="633413"/>
            <a:chOff x="3704" y="3040"/>
            <a:chExt cx="207" cy="399"/>
          </a:xfrm>
        </p:grpSpPr>
        <p:sp>
          <p:nvSpPr>
            <p:cNvPr id="20539" name="AutoShape 4"/>
            <p:cNvSpPr>
              <a:spLocks noChangeArrowheads="1"/>
            </p:cNvSpPr>
            <p:nvPr/>
          </p:nvSpPr>
          <p:spPr bwMode="auto">
            <a:xfrm>
              <a:off x="3704" y="3040"/>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40" name="Line 5"/>
            <p:cNvSpPr>
              <a:spLocks noChangeShapeType="1"/>
            </p:cNvSpPr>
            <p:nvPr/>
          </p:nvSpPr>
          <p:spPr bwMode="auto">
            <a:xfrm>
              <a:off x="3808" y="3280"/>
              <a:ext cx="1" cy="16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5" name="Group 6"/>
          <p:cNvGrpSpPr>
            <a:grpSpLocks/>
          </p:cNvGrpSpPr>
          <p:nvPr/>
        </p:nvGrpSpPr>
        <p:grpSpPr bwMode="auto">
          <a:xfrm>
            <a:off x="1308100" y="4826000"/>
            <a:ext cx="328613" cy="633413"/>
            <a:chOff x="824" y="3040"/>
            <a:chExt cx="207" cy="399"/>
          </a:xfrm>
        </p:grpSpPr>
        <p:sp>
          <p:nvSpPr>
            <p:cNvPr id="20537" name="AutoShape 7"/>
            <p:cNvSpPr>
              <a:spLocks noChangeArrowheads="1"/>
            </p:cNvSpPr>
            <p:nvPr/>
          </p:nvSpPr>
          <p:spPr bwMode="auto">
            <a:xfrm>
              <a:off x="824" y="3040"/>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38" name="Line 8"/>
            <p:cNvSpPr>
              <a:spLocks noChangeShapeType="1"/>
            </p:cNvSpPr>
            <p:nvPr/>
          </p:nvSpPr>
          <p:spPr bwMode="auto">
            <a:xfrm>
              <a:off x="928" y="3280"/>
              <a:ext cx="1" cy="16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6" name="Group 9"/>
          <p:cNvGrpSpPr>
            <a:grpSpLocks/>
          </p:cNvGrpSpPr>
          <p:nvPr/>
        </p:nvGrpSpPr>
        <p:grpSpPr bwMode="auto">
          <a:xfrm>
            <a:off x="2070100" y="4826000"/>
            <a:ext cx="328613" cy="633413"/>
            <a:chOff x="1304" y="3040"/>
            <a:chExt cx="207" cy="399"/>
          </a:xfrm>
        </p:grpSpPr>
        <p:sp>
          <p:nvSpPr>
            <p:cNvPr id="20535" name="AutoShape 10"/>
            <p:cNvSpPr>
              <a:spLocks noChangeArrowheads="1"/>
            </p:cNvSpPr>
            <p:nvPr/>
          </p:nvSpPr>
          <p:spPr bwMode="auto">
            <a:xfrm>
              <a:off x="1304" y="3040"/>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36" name="Line 11"/>
            <p:cNvSpPr>
              <a:spLocks noChangeShapeType="1"/>
            </p:cNvSpPr>
            <p:nvPr/>
          </p:nvSpPr>
          <p:spPr bwMode="auto">
            <a:xfrm>
              <a:off x="1408" y="3280"/>
              <a:ext cx="1" cy="16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7" name="Group 12"/>
          <p:cNvGrpSpPr>
            <a:grpSpLocks/>
          </p:cNvGrpSpPr>
          <p:nvPr/>
        </p:nvGrpSpPr>
        <p:grpSpPr bwMode="auto">
          <a:xfrm>
            <a:off x="3594100" y="4826000"/>
            <a:ext cx="328613" cy="633413"/>
            <a:chOff x="2264" y="3040"/>
            <a:chExt cx="207" cy="399"/>
          </a:xfrm>
        </p:grpSpPr>
        <p:sp>
          <p:nvSpPr>
            <p:cNvPr id="20533" name="AutoShape 13"/>
            <p:cNvSpPr>
              <a:spLocks noChangeArrowheads="1"/>
            </p:cNvSpPr>
            <p:nvPr/>
          </p:nvSpPr>
          <p:spPr bwMode="auto">
            <a:xfrm>
              <a:off x="2264" y="3040"/>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34" name="Line 14"/>
            <p:cNvSpPr>
              <a:spLocks noChangeShapeType="1"/>
            </p:cNvSpPr>
            <p:nvPr/>
          </p:nvSpPr>
          <p:spPr bwMode="auto">
            <a:xfrm>
              <a:off x="2368" y="3280"/>
              <a:ext cx="1" cy="16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8" name="Group 15"/>
          <p:cNvGrpSpPr>
            <a:grpSpLocks/>
          </p:cNvGrpSpPr>
          <p:nvPr/>
        </p:nvGrpSpPr>
        <p:grpSpPr bwMode="auto">
          <a:xfrm>
            <a:off x="2832100" y="4826000"/>
            <a:ext cx="328613" cy="633413"/>
            <a:chOff x="1784" y="3040"/>
            <a:chExt cx="207" cy="399"/>
          </a:xfrm>
        </p:grpSpPr>
        <p:sp>
          <p:nvSpPr>
            <p:cNvPr id="20531" name="AutoShape 16"/>
            <p:cNvSpPr>
              <a:spLocks noChangeArrowheads="1"/>
            </p:cNvSpPr>
            <p:nvPr/>
          </p:nvSpPr>
          <p:spPr bwMode="auto">
            <a:xfrm>
              <a:off x="1784" y="3040"/>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32" name="Line 17"/>
            <p:cNvSpPr>
              <a:spLocks noChangeShapeType="1"/>
            </p:cNvSpPr>
            <p:nvPr/>
          </p:nvSpPr>
          <p:spPr bwMode="auto">
            <a:xfrm>
              <a:off x="1888" y="3280"/>
              <a:ext cx="1" cy="16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9" name="Group 18"/>
          <p:cNvGrpSpPr>
            <a:grpSpLocks/>
          </p:cNvGrpSpPr>
          <p:nvPr/>
        </p:nvGrpSpPr>
        <p:grpSpPr bwMode="auto">
          <a:xfrm>
            <a:off x="4356100" y="4826000"/>
            <a:ext cx="328613" cy="633413"/>
            <a:chOff x="2744" y="3040"/>
            <a:chExt cx="207" cy="399"/>
          </a:xfrm>
        </p:grpSpPr>
        <p:sp>
          <p:nvSpPr>
            <p:cNvPr id="20529" name="AutoShape 19"/>
            <p:cNvSpPr>
              <a:spLocks noChangeArrowheads="1"/>
            </p:cNvSpPr>
            <p:nvPr/>
          </p:nvSpPr>
          <p:spPr bwMode="auto">
            <a:xfrm>
              <a:off x="2744" y="3040"/>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30" name="Line 20"/>
            <p:cNvSpPr>
              <a:spLocks noChangeShapeType="1"/>
            </p:cNvSpPr>
            <p:nvPr/>
          </p:nvSpPr>
          <p:spPr bwMode="auto">
            <a:xfrm>
              <a:off x="2848" y="3280"/>
              <a:ext cx="1" cy="16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0" name="Group 21"/>
          <p:cNvGrpSpPr>
            <a:grpSpLocks/>
          </p:cNvGrpSpPr>
          <p:nvPr/>
        </p:nvGrpSpPr>
        <p:grpSpPr bwMode="auto">
          <a:xfrm>
            <a:off x="7404100" y="4826000"/>
            <a:ext cx="328613" cy="633413"/>
            <a:chOff x="4664" y="3040"/>
            <a:chExt cx="207" cy="399"/>
          </a:xfrm>
        </p:grpSpPr>
        <p:sp>
          <p:nvSpPr>
            <p:cNvPr id="20527" name="AutoShape 22"/>
            <p:cNvSpPr>
              <a:spLocks noChangeArrowheads="1"/>
            </p:cNvSpPr>
            <p:nvPr/>
          </p:nvSpPr>
          <p:spPr bwMode="auto">
            <a:xfrm>
              <a:off x="4664" y="3040"/>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28" name="Line 23"/>
            <p:cNvSpPr>
              <a:spLocks noChangeShapeType="1"/>
            </p:cNvSpPr>
            <p:nvPr/>
          </p:nvSpPr>
          <p:spPr bwMode="auto">
            <a:xfrm>
              <a:off x="4768" y="3280"/>
              <a:ext cx="1" cy="16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1" name="Group 24"/>
          <p:cNvGrpSpPr>
            <a:grpSpLocks/>
          </p:cNvGrpSpPr>
          <p:nvPr/>
        </p:nvGrpSpPr>
        <p:grpSpPr bwMode="auto">
          <a:xfrm>
            <a:off x="5118100" y="4826000"/>
            <a:ext cx="328613" cy="633413"/>
            <a:chOff x="3224" y="3040"/>
            <a:chExt cx="207" cy="399"/>
          </a:xfrm>
        </p:grpSpPr>
        <p:sp>
          <p:nvSpPr>
            <p:cNvPr id="20525" name="AutoShape 25"/>
            <p:cNvSpPr>
              <a:spLocks noChangeArrowheads="1"/>
            </p:cNvSpPr>
            <p:nvPr/>
          </p:nvSpPr>
          <p:spPr bwMode="auto">
            <a:xfrm>
              <a:off x="3224" y="3040"/>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26" name="Line 26"/>
            <p:cNvSpPr>
              <a:spLocks noChangeShapeType="1"/>
            </p:cNvSpPr>
            <p:nvPr/>
          </p:nvSpPr>
          <p:spPr bwMode="auto">
            <a:xfrm>
              <a:off x="3328" y="3280"/>
              <a:ext cx="1" cy="16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2" name="Group 27"/>
          <p:cNvGrpSpPr>
            <a:grpSpLocks/>
          </p:cNvGrpSpPr>
          <p:nvPr/>
        </p:nvGrpSpPr>
        <p:grpSpPr bwMode="auto">
          <a:xfrm>
            <a:off x="5499100" y="5461000"/>
            <a:ext cx="328613" cy="684213"/>
            <a:chOff x="3464" y="3440"/>
            <a:chExt cx="207" cy="431"/>
          </a:xfrm>
        </p:grpSpPr>
        <p:sp>
          <p:nvSpPr>
            <p:cNvPr id="20523" name="AutoShape 28"/>
            <p:cNvSpPr>
              <a:spLocks noChangeArrowheads="1"/>
            </p:cNvSpPr>
            <p:nvPr/>
          </p:nvSpPr>
          <p:spPr bwMode="auto">
            <a:xfrm>
              <a:off x="3464" y="3664"/>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24" name="Line 29"/>
            <p:cNvSpPr>
              <a:spLocks noChangeShapeType="1"/>
            </p:cNvSpPr>
            <p:nvPr/>
          </p:nvSpPr>
          <p:spPr bwMode="auto">
            <a:xfrm flipV="1">
              <a:off x="3568" y="3439"/>
              <a:ext cx="1" cy="226"/>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3" name="Group 30"/>
          <p:cNvGrpSpPr>
            <a:grpSpLocks/>
          </p:cNvGrpSpPr>
          <p:nvPr/>
        </p:nvGrpSpPr>
        <p:grpSpPr bwMode="auto">
          <a:xfrm>
            <a:off x="927100" y="5461000"/>
            <a:ext cx="328613" cy="684213"/>
            <a:chOff x="584" y="3440"/>
            <a:chExt cx="207" cy="431"/>
          </a:xfrm>
        </p:grpSpPr>
        <p:sp>
          <p:nvSpPr>
            <p:cNvPr id="20521" name="AutoShape 31"/>
            <p:cNvSpPr>
              <a:spLocks noChangeArrowheads="1"/>
            </p:cNvSpPr>
            <p:nvPr/>
          </p:nvSpPr>
          <p:spPr bwMode="auto">
            <a:xfrm>
              <a:off x="584" y="3664"/>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22" name="Line 32"/>
            <p:cNvSpPr>
              <a:spLocks noChangeShapeType="1"/>
            </p:cNvSpPr>
            <p:nvPr/>
          </p:nvSpPr>
          <p:spPr bwMode="auto">
            <a:xfrm flipV="1">
              <a:off x="688" y="3439"/>
              <a:ext cx="1" cy="226"/>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4" name="Group 33"/>
          <p:cNvGrpSpPr>
            <a:grpSpLocks/>
          </p:cNvGrpSpPr>
          <p:nvPr/>
        </p:nvGrpSpPr>
        <p:grpSpPr bwMode="auto">
          <a:xfrm>
            <a:off x="1689100" y="5461000"/>
            <a:ext cx="328613" cy="684213"/>
            <a:chOff x="1064" y="3440"/>
            <a:chExt cx="207" cy="431"/>
          </a:xfrm>
        </p:grpSpPr>
        <p:sp>
          <p:nvSpPr>
            <p:cNvPr id="20519" name="AutoShape 34"/>
            <p:cNvSpPr>
              <a:spLocks noChangeArrowheads="1"/>
            </p:cNvSpPr>
            <p:nvPr/>
          </p:nvSpPr>
          <p:spPr bwMode="auto">
            <a:xfrm>
              <a:off x="1064" y="3664"/>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20" name="Line 35"/>
            <p:cNvSpPr>
              <a:spLocks noChangeShapeType="1"/>
            </p:cNvSpPr>
            <p:nvPr/>
          </p:nvSpPr>
          <p:spPr bwMode="auto">
            <a:xfrm flipV="1">
              <a:off x="1168" y="3439"/>
              <a:ext cx="1" cy="226"/>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5" name="Group 36"/>
          <p:cNvGrpSpPr>
            <a:grpSpLocks/>
          </p:cNvGrpSpPr>
          <p:nvPr/>
        </p:nvGrpSpPr>
        <p:grpSpPr bwMode="auto">
          <a:xfrm>
            <a:off x="2451100" y="5461000"/>
            <a:ext cx="328613" cy="684213"/>
            <a:chOff x="1544" y="3440"/>
            <a:chExt cx="207" cy="431"/>
          </a:xfrm>
        </p:grpSpPr>
        <p:sp>
          <p:nvSpPr>
            <p:cNvPr id="20517" name="AutoShape 37"/>
            <p:cNvSpPr>
              <a:spLocks noChangeArrowheads="1"/>
            </p:cNvSpPr>
            <p:nvPr/>
          </p:nvSpPr>
          <p:spPr bwMode="auto">
            <a:xfrm>
              <a:off x="1544" y="3664"/>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18" name="Line 38"/>
            <p:cNvSpPr>
              <a:spLocks noChangeShapeType="1"/>
            </p:cNvSpPr>
            <p:nvPr/>
          </p:nvSpPr>
          <p:spPr bwMode="auto">
            <a:xfrm flipV="1">
              <a:off x="1648" y="3439"/>
              <a:ext cx="1" cy="226"/>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6" name="Group 39"/>
          <p:cNvGrpSpPr>
            <a:grpSpLocks/>
          </p:cNvGrpSpPr>
          <p:nvPr/>
        </p:nvGrpSpPr>
        <p:grpSpPr bwMode="auto">
          <a:xfrm>
            <a:off x="3213100" y="5461000"/>
            <a:ext cx="328613" cy="684213"/>
            <a:chOff x="2024" y="3440"/>
            <a:chExt cx="207" cy="431"/>
          </a:xfrm>
        </p:grpSpPr>
        <p:sp>
          <p:nvSpPr>
            <p:cNvPr id="20515" name="AutoShape 40"/>
            <p:cNvSpPr>
              <a:spLocks noChangeArrowheads="1"/>
            </p:cNvSpPr>
            <p:nvPr/>
          </p:nvSpPr>
          <p:spPr bwMode="auto">
            <a:xfrm>
              <a:off x="2024" y="3664"/>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16" name="Line 41"/>
            <p:cNvSpPr>
              <a:spLocks noChangeShapeType="1"/>
            </p:cNvSpPr>
            <p:nvPr/>
          </p:nvSpPr>
          <p:spPr bwMode="auto">
            <a:xfrm flipV="1">
              <a:off x="2128" y="3439"/>
              <a:ext cx="1" cy="226"/>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7" name="Group 42"/>
          <p:cNvGrpSpPr>
            <a:grpSpLocks/>
          </p:cNvGrpSpPr>
          <p:nvPr/>
        </p:nvGrpSpPr>
        <p:grpSpPr bwMode="auto">
          <a:xfrm>
            <a:off x="3975100" y="5461000"/>
            <a:ext cx="328613" cy="684213"/>
            <a:chOff x="2504" y="3440"/>
            <a:chExt cx="207" cy="431"/>
          </a:xfrm>
        </p:grpSpPr>
        <p:sp>
          <p:nvSpPr>
            <p:cNvPr id="20513" name="AutoShape 43"/>
            <p:cNvSpPr>
              <a:spLocks noChangeArrowheads="1"/>
            </p:cNvSpPr>
            <p:nvPr/>
          </p:nvSpPr>
          <p:spPr bwMode="auto">
            <a:xfrm>
              <a:off x="2504" y="3664"/>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14" name="Line 44"/>
            <p:cNvSpPr>
              <a:spLocks noChangeShapeType="1"/>
            </p:cNvSpPr>
            <p:nvPr/>
          </p:nvSpPr>
          <p:spPr bwMode="auto">
            <a:xfrm flipV="1">
              <a:off x="2608" y="3439"/>
              <a:ext cx="1" cy="226"/>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8" name="Group 45"/>
          <p:cNvGrpSpPr>
            <a:grpSpLocks/>
          </p:cNvGrpSpPr>
          <p:nvPr/>
        </p:nvGrpSpPr>
        <p:grpSpPr bwMode="auto">
          <a:xfrm>
            <a:off x="6261100" y="5461000"/>
            <a:ext cx="328613" cy="684213"/>
            <a:chOff x="3944" y="3440"/>
            <a:chExt cx="207" cy="431"/>
          </a:xfrm>
        </p:grpSpPr>
        <p:sp>
          <p:nvSpPr>
            <p:cNvPr id="20511" name="AutoShape 46"/>
            <p:cNvSpPr>
              <a:spLocks noChangeArrowheads="1"/>
            </p:cNvSpPr>
            <p:nvPr/>
          </p:nvSpPr>
          <p:spPr bwMode="auto">
            <a:xfrm>
              <a:off x="3944" y="3664"/>
              <a:ext cx="208" cy="208"/>
            </a:xfrm>
            <a:prstGeom prst="roundRect">
              <a:avLst>
                <a:gd name="adj" fmla="val 477"/>
              </a:avLst>
            </a:prstGeom>
            <a:solidFill>
              <a:srgbClr val="FAFD00"/>
            </a:solidFill>
            <a:ln w="50760">
              <a:solidFill>
                <a:srgbClr val="FAFD00"/>
              </a:solidFill>
              <a:round/>
              <a:headEnd/>
              <a:tailEnd/>
            </a:ln>
          </p:spPr>
          <p:txBody>
            <a:bodyPr wrap="none" anchor="ctr"/>
            <a:lstStyle/>
            <a:p>
              <a:endParaRPr lang="en-US"/>
            </a:p>
          </p:txBody>
        </p:sp>
        <p:sp>
          <p:nvSpPr>
            <p:cNvPr id="20512" name="Line 47"/>
            <p:cNvSpPr>
              <a:spLocks noChangeShapeType="1"/>
            </p:cNvSpPr>
            <p:nvPr/>
          </p:nvSpPr>
          <p:spPr bwMode="auto">
            <a:xfrm flipV="1">
              <a:off x="4048" y="3439"/>
              <a:ext cx="1" cy="226"/>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9" name="Group 48"/>
          <p:cNvGrpSpPr>
            <a:grpSpLocks/>
          </p:cNvGrpSpPr>
          <p:nvPr/>
        </p:nvGrpSpPr>
        <p:grpSpPr bwMode="auto">
          <a:xfrm>
            <a:off x="7099300" y="5461000"/>
            <a:ext cx="328613" cy="684213"/>
            <a:chOff x="4472" y="3440"/>
            <a:chExt cx="207" cy="431"/>
          </a:xfrm>
        </p:grpSpPr>
        <p:sp>
          <p:nvSpPr>
            <p:cNvPr id="20509" name="AutoShape 49"/>
            <p:cNvSpPr>
              <a:spLocks noChangeArrowheads="1"/>
            </p:cNvSpPr>
            <p:nvPr/>
          </p:nvSpPr>
          <p:spPr bwMode="auto">
            <a:xfrm>
              <a:off x="4472" y="3664"/>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10" name="Line 50"/>
            <p:cNvSpPr>
              <a:spLocks noChangeShapeType="1"/>
            </p:cNvSpPr>
            <p:nvPr/>
          </p:nvSpPr>
          <p:spPr bwMode="auto">
            <a:xfrm flipV="1">
              <a:off x="4576" y="3439"/>
              <a:ext cx="1" cy="226"/>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0" name="Group 51"/>
          <p:cNvGrpSpPr>
            <a:grpSpLocks/>
          </p:cNvGrpSpPr>
          <p:nvPr/>
        </p:nvGrpSpPr>
        <p:grpSpPr bwMode="auto">
          <a:xfrm>
            <a:off x="6642100" y="4826000"/>
            <a:ext cx="328613" cy="633413"/>
            <a:chOff x="4184" y="3040"/>
            <a:chExt cx="207" cy="399"/>
          </a:xfrm>
        </p:grpSpPr>
        <p:sp>
          <p:nvSpPr>
            <p:cNvPr id="20507" name="AutoShape 52"/>
            <p:cNvSpPr>
              <a:spLocks noChangeArrowheads="1"/>
            </p:cNvSpPr>
            <p:nvPr/>
          </p:nvSpPr>
          <p:spPr bwMode="auto">
            <a:xfrm>
              <a:off x="4184" y="3040"/>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08" name="Line 53"/>
            <p:cNvSpPr>
              <a:spLocks noChangeShapeType="1"/>
            </p:cNvSpPr>
            <p:nvPr/>
          </p:nvSpPr>
          <p:spPr bwMode="auto">
            <a:xfrm>
              <a:off x="4288" y="3280"/>
              <a:ext cx="1" cy="16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01" name="Group 54"/>
          <p:cNvGrpSpPr>
            <a:grpSpLocks/>
          </p:cNvGrpSpPr>
          <p:nvPr/>
        </p:nvGrpSpPr>
        <p:grpSpPr bwMode="auto">
          <a:xfrm>
            <a:off x="4737100" y="5461000"/>
            <a:ext cx="328613" cy="684213"/>
            <a:chOff x="2984" y="3440"/>
            <a:chExt cx="207" cy="431"/>
          </a:xfrm>
        </p:grpSpPr>
        <p:sp>
          <p:nvSpPr>
            <p:cNvPr id="20505" name="AutoShape 55"/>
            <p:cNvSpPr>
              <a:spLocks noChangeArrowheads="1"/>
            </p:cNvSpPr>
            <p:nvPr/>
          </p:nvSpPr>
          <p:spPr bwMode="auto">
            <a:xfrm>
              <a:off x="2984" y="3664"/>
              <a:ext cx="208" cy="208"/>
            </a:xfrm>
            <a:prstGeom prst="roundRect">
              <a:avLst>
                <a:gd name="adj" fmla="val 477"/>
              </a:avLst>
            </a:prstGeom>
            <a:solidFill>
              <a:srgbClr val="00B7A5"/>
            </a:solidFill>
            <a:ln w="50760">
              <a:solidFill>
                <a:srgbClr val="00B7A5"/>
              </a:solidFill>
              <a:round/>
              <a:headEnd/>
              <a:tailEnd/>
            </a:ln>
          </p:spPr>
          <p:txBody>
            <a:bodyPr wrap="none" anchor="ctr"/>
            <a:lstStyle/>
            <a:p>
              <a:endParaRPr lang="en-US"/>
            </a:p>
          </p:txBody>
        </p:sp>
        <p:sp>
          <p:nvSpPr>
            <p:cNvPr id="20506" name="Line 56"/>
            <p:cNvSpPr>
              <a:spLocks noChangeShapeType="1"/>
            </p:cNvSpPr>
            <p:nvPr/>
          </p:nvSpPr>
          <p:spPr bwMode="auto">
            <a:xfrm flipV="1">
              <a:off x="3088" y="3439"/>
              <a:ext cx="1" cy="226"/>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02" name="Line 57"/>
          <p:cNvSpPr>
            <a:spLocks noChangeShapeType="1"/>
          </p:cNvSpPr>
          <p:nvPr/>
        </p:nvSpPr>
        <p:spPr bwMode="auto">
          <a:xfrm>
            <a:off x="939800" y="5486400"/>
            <a:ext cx="6781800" cy="1588"/>
          </a:xfrm>
          <a:prstGeom prst="line">
            <a:avLst/>
          </a:prstGeom>
          <a:noFill/>
          <a:ln w="7632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050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59F2FE-49A9-43DF-BF9C-0F58CD2A9E63}" type="slidenum">
              <a:rPr lang="en-US" sz="1400" smtClean="0"/>
              <a:pPr/>
              <a:t>72</a:t>
            </a:fld>
            <a:endParaRPr lang="en-US" sz="1400" smtClean="0"/>
          </a:p>
        </p:txBody>
      </p:sp>
    </p:spTree>
    <p:extLst>
      <p:ext uri="{BB962C8B-B14F-4D97-AF65-F5344CB8AC3E}">
        <p14:creationId xmlns:p14="http://schemas.microsoft.com/office/powerpoint/2010/main" val="2830190655"/>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61975" y="193675"/>
            <a:ext cx="7772400" cy="1401763"/>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Mapping IP Addresses  to Hardware Addresses</a:t>
            </a:r>
          </a:p>
        </p:txBody>
      </p:sp>
      <p:sp>
        <p:nvSpPr>
          <p:cNvPr id="26626" name="Rectangle 2"/>
          <p:cNvSpPr>
            <a:spLocks noGrp="1" noChangeArrowheads="1"/>
          </p:cNvSpPr>
          <p:nvPr>
            <p:ph type="body" idx="1"/>
          </p:nvPr>
        </p:nvSpPr>
        <p:spPr>
          <a:xfrm>
            <a:off x="381000" y="1905000"/>
            <a:ext cx="8380413" cy="4648200"/>
          </a:xfrm>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IP Addresses are not recognized by hardware</a:t>
            </a:r>
            <a:r>
              <a:rPr lang="en-GB" dirty="0" smtClean="0"/>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If we know the IP address of a host, how do we find out the hardware address </a:t>
            </a:r>
            <a:r>
              <a:rPr lang="en-GB" dirty="0" smtClean="0"/>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The process of finding the hardware address of a host given the IP address is called </a:t>
            </a:r>
            <a:endParaRPr lang="en-GB" dirty="0" smtClean="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algn="ctr">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i="1" dirty="0">
                <a:solidFill>
                  <a:srgbClr val="FF0000"/>
                </a:solidFill>
                <a:effectLst>
                  <a:outerShdw blurRad="38100" dist="38100" dir="2700000" algn="tl">
                    <a:srgbClr val="000000"/>
                  </a:outerShdw>
                </a:effectLst>
              </a:rPr>
              <a:t>Address  Resolution</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15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8C4910-4F1C-4732-B81A-29503953806F}" type="slidenum">
              <a:rPr lang="en-US" sz="1400" smtClean="0"/>
              <a:pPr/>
              <a:t>73</a:t>
            </a:fld>
            <a:endParaRPr lang="en-US" sz="1400" smtClean="0"/>
          </a:p>
        </p:txBody>
      </p:sp>
    </p:spTree>
    <p:extLst>
      <p:ext uri="{BB962C8B-B14F-4D97-AF65-F5344CB8AC3E}">
        <p14:creationId xmlns:p14="http://schemas.microsoft.com/office/powerpoint/2010/main" val="741248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031875" y="0"/>
            <a:ext cx="7045325"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ARP</a:t>
            </a:r>
          </a:p>
        </p:txBody>
      </p:sp>
      <p:sp>
        <p:nvSpPr>
          <p:cNvPr id="22531" name="Rectangle 2"/>
          <p:cNvSpPr>
            <a:spLocks noGrp="1" noChangeArrowheads="1"/>
          </p:cNvSpPr>
          <p:nvPr>
            <p:ph type="body" idx="1"/>
          </p:nvPr>
        </p:nvSpPr>
        <p:spPr>
          <a:xfrm>
            <a:off x="152400" y="1000125"/>
            <a:ext cx="8715375" cy="5294313"/>
          </a:xfrm>
        </p:spPr>
        <p:txBody>
          <a:bodyPr>
            <a:normAutofit lnSpcReduction="10000"/>
          </a:bodyPr>
          <a:lstStyle/>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a:t>
            </a:r>
            <a:r>
              <a:rPr lang="en-GB" i="1" smtClean="0"/>
              <a:t>Address Resolution Protocol                      </a:t>
            </a:r>
            <a:r>
              <a:rPr lang="en-GB" smtClean="0"/>
              <a:t>is used by a sending host when it  knows             the IP address of the destination but needs   the Ethernet (or whatever) address.</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ARP is a broadcast protocol - every host on the network receives the request.</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host checks the request against it’s IP address - the right one responds.</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hosts </a:t>
            </a:r>
            <a:r>
              <a:rPr lang="en-GB" i="1" smtClean="0"/>
              <a:t>remember</a:t>
            </a:r>
            <a:r>
              <a:rPr lang="en-GB" smtClean="0"/>
              <a:t> the hardware addresses of each other.</a:t>
            </a:r>
          </a:p>
        </p:txBody>
      </p:sp>
      <p:pic>
        <p:nvPicPr>
          <p:cNvPr id="225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0"/>
            <a:ext cx="1981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AutoShape 4"/>
          <p:cNvSpPr>
            <a:spLocks noChangeArrowheads="1"/>
          </p:cNvSpPr>
          <p:nvPr/>
        </p:nvSpPr>
        <p:spPr bwMode="auto">
          <a:xfrm>
            <a:off x="1524000" y="1397000"/>
            <a:ext cx="6096000" cy="4064000"/>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2534" name="Group 5"/>
          <p:cNvGrpSpPr>
            <a:grpSpLocks/>
          </p:cNvGrpSpPr>
          <p:nvPr/>
        </p:nvGrpSpPr>
        <p:grpSpPr bwMode="auto">
          <a:xfrm>
            <a:off x="5753100" y="231775"/>
            <a:ext cx="1295400" cy="449263"/>
            <a:chOff x="3624" y="146"/>
            <a:chExt cx="816" cy="283"/>
          </a:xfrm>
        </p:grpSpPr>
        <p:sp>
          <p:nvSpPr>
            <p:cNvPr id="22537" name="Freeform 6"/>
            <p:cNvSpPr>
              <a:spLocks noChangeArrowheads="1"/>
            </p:cNvSpPr>
            <p:nvPr/>
          </p:nvSpPr>
          <p:spPr bwMode="auto">
            <a:xfrm>
              <a:off x="3648" y="146"/>
              <a:ext cx="768" cy="284"/>
            </a:xfrm>
            <a:custGeom>
              <a:avLst/>
              <a:gdLst>
                <a:gd name="T0" fmla="*/ 39 w 3387"/>
                <a:gd name="T1" fmla="*/ 2 h 1253"/>
                <a:gd name="T2" fmla="*/ 34 w 3387"/>
                <a:gd name="T3" fmla="*/ 0 h 1253"/>
                <a:gd name="T4" fmla="*/ 5 w 3387"/>
                <a:gd name="T5" fmla="*/ 0 h 1253"/>
                <a:gd name="T6" fmla="*/ 0 w 3387"/>
                <a:gd name="T7" fmla="*/ 2 h 1253"/>
                <a:gd name="T8" fmla="*/ 0 w 3387"/>
                <a:gd name="T9" fmla="*/ 11 h 1253"/>
                <a:gd name="T10" fmla="*/ 5 w 3387"/>
                <a:gd name="T11" fmla="*/ 13 h 1253"/>
                <a:gd name="T12" fmla="*/ 24 w 3387"/>
                <a:gd name="T13" fmla="*/ 13 h 1253"/>
                <a:gd name="T14" fmla="*/ 37 w 3387"/>
                <a:gd name="T15" fmla="*/ 15 h 1253"/>
                <a:gd name="T16" fmla="*/ 33 w 3387"/>
                <a:gd name="T17" fmla="*/ 13 h 1253"/>
                <a:gd name="T18" fmla="*/ 34 w 3387"/>
                <a:gd name="T19" fmla="*/ 13 h 1253"/>
                <a:gd name="T20" fmla="*/ 39 w 3387"/>
                <a:gd name="T21" fmla="*/ 11 h 1253"/>
                <a:gd name="T22" fmla="*/ 39 w 3387"/>
                <a:gd name="T23" fmla="*/ 2 h 1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7"/>
                <a:gd name="T37" fmla="*/ 0 h 1253"/>
                <a:gd name="T38" fmla="*/ 3387 w 3387"/>
                <a:gd name="T39" fmla="*/ 1253 h 12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7" h="1253">
                  <a:moveTo>
                    <a:pt x="3386" y="152"/>
                  </a:moveTo>
                  <a:cubicBezTo>
                    <a:pt x="3386" y="0"/>
                    <a:pt x="3386" y="0"/>
                    <a:pt x="2913" y="0"/>
                  </a:cubicBezTo>
                  <a:lnTo>
                    <a:pt x="473" y="0"/>
                  </a:lnTo>
                  <a:cubicBezTo>
                    <a:pt x="0" y="0"/>
                    <a:pt x="0" y="0"/>
                    <a:pt x="0" y="152"/>
                  </a:cubicBezTo>
                  <a:lnTo>
                    <a:pt x="0" y="936"/>
                  </a:lnTo>
                  <a:cubicBezTo>
                    <a:pt x="0" y="1089"/>
                    <a:pt x="0" y="1089"/>
                    <a:pt x="473" y="1089"/>
                  </a:cubicBezTo>
                  <a:lnTo>
                    <a:pt x="2033" y="1089"/>
                  </a:lnTo>
                  <a:lnTo>
                    <a:pt x="3154" y="1252"/>
                  </a:lnTo>
                  <a:lnTo>
                    <a:pt x="2851" y="1089"/>
                  </a:lnTo>
                  <a:lnTo>
                    <a:pt x="2913" y="1089"/>
                  </a:lnTo>
                  <a:cubicBezTo>
                    <a:pt x="3386" y="1089"/>
                    <a:pt x="3386" y="1089"/>
                    <a:pt x="3386" y="936"/>
                  </a:cubicBezTo>
                  <a:lnTo>
                    <a:pt x="3386" y="152"/>
                  </a:lnTo>
                </a:path>
              </a:pathLst>
            </a:custGeom>
            <a:solidFill>
              <a:srgbClr val="FFFFFF"/>
            </a:solidFill>
            <a:ln w="28440">
              <a:solidFill>
                <a:srgbClr val="FFFFFF"/>
              </a:solidFill>
              <a:round/>
              <a:headEnd/>
              <a:tailEnd/>
            </a:ln>
          </p:spPr>
          <p:txBody>
            <a:bodyPr wrap="none" anchor="ctr"/>
            <a:lstStyle/>
            <a:p>
              <a:endParaRPr lang="en-US"/>
            </a:p>
          </p:txBody>
        </p:sp>
        <p:sp>
          <p:nvSpPr>
            <p:cNvPr id="22538" name="Text Box 7"/>
            <p:cNvSpPr txBox="1">
              <a:spLocks noChangeArrowheads="1"/>
            </p:cNvSpPr>
            <p:nvPr/>
          </p:nvSpPr>
          <p:spPr bwMode="auto">
            <a:xfrm>
              <a:off x="3624" y="146"/>
              <a:ext cx="81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29F"/>
                </a:buClr>
                <a:buSzPct val="100000"/>
                <a:buFont typeface="Arial" pitchFamily="34" charset="0"/>
                <a:buNone/>
              </a:pPr>
              <a:r>
                <a:rPr lang="en-GB">
                  <a:solidFill>
                    <a:srgbClr val="00029F"/>
                  </a:solidFill>
                  <a:latin typeface="Arial" pitchFamily="34" charset="0"/>
                  <a:ea typeface="HG Mincho Light J"/>
                  <a:cs typeface="HG Mincho Light J"/>
                </a:rPr>
                <a:t>Arp Arp!</a:t>
              </a:r>
            </a:p>
          </p:txBody>
        </p:sp>
      </p:grpSp>
      <p:sp>
        <p:nvSpPr>
          <p:cNvPr id="9"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253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AFD621-093E-4776-B1B9-953A78A79825}" type="slidenum">
              <a:rPr lang="en-US" sz="1400" smtClean="0"/>
              <a:pPr/>
              <a:t>74</a:t>
            </a:fld>
            <a:endParaRPr lang="en-US" sz="1400" smtClean="0"/>
          </a:p>
        </p:txBody>
      </p:sp>
    </p:spTree>
    <p:extLst>
      <p:ext uri="{BB962C8B-B14F-4D97-AF65-F5344CB8AC3E}">
        <p14:creationId xmlns:p14="http://schemas.microsoft.com/office/powerpoint/2010/main" val="4110118800"/>
      </p:ext>
    </p:extLst>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787400" y="128588"/>
            <a:ext cx="7772400" cy="731837"/>
          </a:xfrm>
        </p:spPr>
        <p:txBody>
          <a:bodyPr>
            <a:normAutofit fontScale="90000"/>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ARP conversation</a:t>
            </a:r>
          </a:p>
        </p:txBody>
      </p:sp>
      <p:grpSp>
        <p:nvGrpSpPr>
          <p:cNvPr id="23555" name="Group 2"/>
          <p:cNvGrpSpPr>
            <a:grpSpLocks/>
          </p:cNvGrpSpPr>
          <p:nvPr/>
        </p:nvGrpSpPr>
        <p:grpSpPr bwMode="auto">
          <a:xfrm>
            <a:off x="920750" y="2717800"/>
            <a:ext cx="671513" cy="1084263"/>
            <a:chOff x="580" y="1712"/>
            <a:chExt cx="423" cy="683"/>
          </a:xfrm>
        </p:grpSpPr>
        <p:sp>
          <p:nvSpPr>
            <p:cNvPr id="23593" name="AutoShape 3"/>
            <p:cNvSpPr>
              <a:spLocks noChangeArrowheads="1"/>
            </p:cNvSpPr>
            <p:nvPr/>
          </p:nvSpPr>
          <p:spPr bwMode="auto">
            <a:xfrm>
              <a:off x="580" y="2020"/>
              <a:ext cx="424" cy="376"/>
            </a:xfrm>
            <a:prstGeom prst="roundRect">
              <a:avLst>
                <a:gd name="adj" fmla="val 264"/>
              </a:avLst>
            </a:prstGeom>
            <a:solidFill>
              <a:srgbClr val="00FF00"/>
            </a:solidFill>
            <a:ln w="12600">
              <a:solidFill>
                <a:srgbClr val="00FF00"/>
              </a:solidFill>
              <a:round/>
              <a:headEnd/>
              <a:tailEnd/>
            </a:ln>
          </p:spPr>
          <p:txBody>
            <a:bodyPr wrap="none" anchor="ctr"/>
            <a:lstStyle/>
            <a:p>
              <a:endParaRPr lang="en-US"/>
            </a:p>
          </p:txBody>
        </p:sp>
        <p:sp>
          <p:nvSpPr>
            <p:cNvPr id="23594" name="Line 4"/>
            <p:cNvSpPr>
              <a:spLocks noChangeShapeType="1"/>
            </p:cNvSpPr>
            <p:nvPr/>
          </p:nvSpPr>
          <p:spPr bwMode="auto">
            <a:xfrm flipV="1">
              <a:off x="792" y="1711"/>
              <a:ext cx="1" cy="322"/>
            </a:xfrm>
            <a:prstGeom prst="line">
              <a:avLst/>
            </a:prstGeom>
            <a:noFill/>
            <a:ln w="507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6" name="Group 5"/>
          <p:cNvGrpSpPr>
            <a:grpSpLocks/>
          </p:cNvGrpSpPr>
          <p:nvPr/>
        </p:nvGrpSpPr>
        <p:grpSpPr bwMode="auto">
          <a:xfrm>
            <a:off x="6711950" y="2717800"/>
            <a:ext cx="671513" cy="1084263"/>
            <a:chOff x="4228" y="1712"/>
            <a:chExt cx="423" cy="683"/>
          </a:xfrm>
        </p:grpSpPr>
        <p:sp>
          <p:nvSpPr>
            <p:cNvPr id="23591" name="AutoShape 6"/>
            <p:cNvSpPr>
              <a:spLocks noChangeArrowheads="1"/>
            </p:cNvSpPr>
            <p:nvPr/>
          </p:nvSpPr>
          <p:spPr bwMode="auto">
            <a:xfrm>
              <a:off x="4228" y="2020"/>
              <a:ext cx="424" cy="376"/>
            </a:xfrm>
            <a:prstGeom prst="roundRect">
              <a:avLst>
                <a:gd name="adj" fmla="val 264"/>
              </a:avLst>
            </a:prstGeom>
            <a:solidFill>
              <a:srgbClr val="FF0000"/>
            </a:solidFill>
            <a:ln w="12600">
              <a:solidFill>
                <a:srgbClr val="FF0000"/>
              </a:solidFill>
              <a:round/>
              <a:headEnd/>
              <a:tailEnd/>
            </a:ln>
          </p:spPr>
          <p:txBody>
            <a:bodyPr wrap="none" anchor="ctr"/>
            <a:lstStyle/>
            <a:p>
              <a:endParaRPr lang="en-US"/>
            </a:p>
          </p:txBody>
        </p:sp>
        <p:sp>
          <p:nvSpPr>
            <p:cNvPr id="23592" name="Line 7"/>
            <p:cNvSpPr>
              <a:spLocks noChangeShapeType="1"/>
            </p:cNvSpPr>
            <p:nvPr/>
          </p:nvSpPr>
          <p:spPr bwMode="auto">
            <a:xfrm flipV="1">
              <a:off x="4440" y="1711"/>
              <a:ext cx="1" cy="322"/>
            </a:xfrm>
            <a:prstGeom prst="line">
              <a:avLst/>
            </a:prstGeom>
            <a:noFill/>
            <a:ln w="5076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7" name="Group 8"/>
          <p:cNvGrpSpPr>
            <a:grpSpLocks/>
          </p:cNvGrpSpPr>
          <p:nvPr/>
        </p:nvGrpSpPr>
        <p:grpSpPr bwMode="auto">
          <a:xfrm>
            <a:off x="2082800" y="2717800"/>
            <a:ext cx="633413" cy="1065213"/>
            <a:chOff x="1312" y="1712"/>
            <a:chExt cx="399" cy="671"/>
          </a:xfrm>
        </p:grpSpPr>
        <p:sp>
          <p:nvSpPr>
            <p:cNvPr id="23589" name="AutoShape 9"/>
            <p:cNvSpPr>
              <a:spLocks noChangeArrowheads="1"/>
            </p:cNvSpPr>
            <p:nvPr/>
          </p:nvSpPr>
          <p:spPr bwMode="auto">
            <a:xfrm>
              <a:off x="1312" y="2032"/>
              <a:ext cx="400" cy="352"/>
            </a:xfrm>
            <a:prstGeom prst="roundRect">
              <a:avLst>
                <a:gd name="adj" fmla="val 282"/>
              </a:avLst>
            </a:prstGeom>
            <a:noFill/>
            <a:ln w="50760">
              <a:solidFill>
                <a:srgbClr val="AD6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0" name="Line 10"/>
            <p:cNvSpPr>
              <a:spLocks noChangeShapeType="1"/>
            </p:cNvSpPr>
            <p:nvPr/>
          </p:nvSpPr>
          <p:spPr bwMode="auto">
            <a:xfrm flipV="1">
              <a:off x="1512" y="1711"/>
              <a:ext cx="1" cy="322"/>
            </a:xfrm>
            <a:prstGeom prst="line">
              <a:avLst/>
            </a:prstGeom>
            <a:noFill/>
            <a:ln w="507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8" name="Group 11"/>
          <p:cNvGrpSpPr>
            <a:grpSpLocks/>
          </p:cNvGrpSpPr>
          <p:nvPr/>
        </p:nvGrpSpPr>
        <p:grpSpPr bwMode="auto">
          <a:xfrm>
            <a:off x="3225800" y="2717800"/>
            <a:ext cx="633413" cy="1065213"/>
            <a:chOff x="2032" y="1712"/>
            <a:chExt cx="399" cy="671"/>
          </a:xfrm>
        </p:grpSpPr>
        <p:sp>
          <p:nvSpPr>
            <p:cNvPr id="23587" name="AutoShape 12"/>
            <p:cNvSpPr>
              <a:spLocks noChangeArrowheads="1"/>
            </p:cNvSpPr>
            <p:nvPr/>
          </p:nvSpPr>
          <p:spPr bwMode="auto">
            <a:xfrm>
              <a:off x="2032" y="2032"/>
              <a:ext cx="400" cy="352"/>
            </a:xfrm>
            <a:prstGeom prst="roundRect">
              <a:avLst>
                <a:gd name="adj" fmla="val 282"/>
              </a:avLst>
            </a:prstGeom>
            <a:noFill/>
            <a:ln w="50760">
              <a:solidFill>
                <a:srgbClr val="AD6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8" name="Line 13"/>
            <p:cNvSpPr>
              <a:spLocks noChangeShapeType="1"/>
            </p:cNvSpPr>
            <p:nvPr/>
          </p:nvSpPr>
          <p:spPr bwMode="auto">
            <a:xfrm flipV="1">
              <a:off x="2232" y="1711"/>
              <a:ext cx="1" cy="322"/>
            </a:xfrm>
            <a:prstGeom prst="line">
              <a:avLst/>
            </a:prstGeom>
            <a:noFill/>
            <a:ln w="507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9" name="Group 17"/>
          <p:cNvGrpSpPr>
            <a:grpSpLocks/>
          </p:cNvGrpSpPr>
          <p:nvPr/>
        </p:nvGrpSpPr>
        <p:grpSpPr bwMode="auto">
          <a:xfrm>
            <a:off x="5511800" y="2717800"/>
            <a:ext cx="633413" cy="1065213"/>
            <a:chOff x="3472" y="1712"/>
            <a:chExt cx="399" cy="671"/>
          </a:xfrm>
        </p:grpSpPr>
        <p:sp>
          <p:nvSpPr>
            <p:cNvPr id="23585" name="AutoShape 18"/>
            <p:cNvSpPr>
              <a:spLocks noChangeArrowheads="1"/>
            </p:cNvSpPr>
            <p:nvPr/>
          </p:nvSpPr>
          <p:spPr bwMode="auto">
            <a:xfrm>
              <a:off x="3472" y="2032"/>
              <a:ext cx="400" cy="352"/>
            </a:xfrm>
            <a:prstGeom prst="roundRect">
              <a:avLst>
                <a:gd name="adj" fmla="val 282"/>
              </a:avLst>
            </a:prstGeom>
            <a:noFill/>
            <a:ln w="50760">
              <a:solidFill>
                <a:srgbClr val="AD6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6" name="Line 19"/>
            <p:cNvSpPr>
              <a:spLocks noChangeShapeType="1"/>
            </p:cNvSpPr>
            <p:nvPr/>
          </p:nvSpPr>
          <p:spPr bwMode="auto">
            <a:xfrm flipV="1">
              <a:off x="3672" y="1711"/>
              <a:ext cx="1" cy="322"/>
            </a:xfrm>
            <a:prstGeom prst="line">
              <a:avLst/>
            </a:prstGeom>
            <a:noFill/>
            <a:ln w="507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0" name="Group 20"/>
          <p:cNvGrpSpPr>
            <a:grpSpLocks/>
          </p:cNvGrpSpPr>
          <p:nvPr/>
        </p:nvGrpSpPr>
        <p:grpSpPr bwMode="auto">
          <a:xfrm>
            <a:off x="4368800" y="2717800"/>
            <a:ext cx="633413" cy="1065213"/>
            <a:chOff x="2752" y="1712"/>
            <a:chExt cx="399" cy="671"/>
          </a:xfrm>
        </p:grpSpPr>
        <p:sp>
          <p:nvSpPr>
            <p:cNvPr id="23583" name="AutoShape 21"/>
            <p:cNvSpPr>
              <a:spLocks noChangeArrowheads="1"/>
            </p:cNvSpPr>
            <p:nvPr/>
          </p:nvSpPr>
          <p:spPr bwMode="auto">
            <a:xfrm>
              <a:off x="2752" y="2032"/>
              <a:ext cx="400" cy="352"/>
            </a:xfrm>
            <a:prstGeom prst="roundRect">
              <a:avLst>
                <a:gd name="adj" fmla="val 282"/>
              </a:avLst>
            </a:prstGeom>
            <a:noFill/>
            <a:ln w="50760">
              <a:solidFill>
                <a:srgbClr val="AD6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4" name="Line 22"/>
            <p:cNvSpPr>
              <a:spLocks noChangeShapeType="1"/>
            </p:cNvSpPr>
            <p:nvPr/>
          </p:nvSpPr>
          <p:spPr bwMode="auto">
            <a:xfrm flipV="1">
              <a:off x="2952" y="1711"/>
              <a:ext cx="1" cy="322"/>
            </a:xfrm>
            <a:prstGeom prst="line">
              <a:avLst/>
            </a:prstGeom>
            <a:noFill/>
            <a:ln w="50760">
              <a:solidFill>
                <a:srgbClr val="AD6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37"/>
          <p:cNvGrpSpPr>
            <a:grpSpLocks/>
          </p:cNvGrpSpPr>
          <p:nvPr/>
        </p:nvGrpSpPr>
        <p:grpSpPr bwMode="auto">
          <a:xfrm>
            <a:off x="1447800" y="1143000"/>
            <a:ext cx="7286625" cy="1879600"/>
            <a:chOff x="912" y="720"/>
            <a:chExt cx="4590" cy="1184"/>
          </a:xfrm>
        </p:grpSpPr>
        <p:grpSp>
          <p:nvGrpSpPr>
            <p:cNvPr id="23579" name="Group 14"/>
            <p:cNvGrpSpPr>
              <a:grpSpLocks/>
            </p:cNvGrpSpPr>
            <p:nvPr/>
          </p:nvGrpSpPr>
          <p:grpSpPr bwMode="auto">
            <a:xfrm>
              <a:off x="1511" y="720"/>
              <a:ext cx="3991" cy="894"/>
              <a:chOff x="1511" y="720"/>
              <a:chExt cx="3991" cy="894"/>
            </a:xfrm>
          </p:grpSpPr>
          <p:sp>
            <p:nvSpPr>
              <p:cNvPr id="23581" name="AutoShape 15"/>
              <p:cNvSpPr>
                <a:spLocks noChangeArrowheads="1"/>
              </p:cNvSpPr>
              <p:nvPr/>
            </p:nvSpPr>
            <p:spPr bwMode="auto">
              <a:xfrm>
                <a:off x="1511" y="720"/>
                <a:ext cx="3992" cy="895"/>
              </a:xfrm>
              <a:prstGeom prst="roundRect">
                <a:avLst>
                  <a:gd name="adj" fmla="val 111"/>
                </a:avLst>
              </a:prstGeom>
              <a:noFill/>
              <a:ln w="5076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2" name="Text Box 16"/>
              <p:cNvSpPr txBox="1">
                <a:spLocks noChangeArrowheads="1"/>
              </p:cNvSpPr>
              <p:nvPr/>
            </p:nvSpPr>
            <p:spPr bwMode="auto">
              <a:xfrm>
                <a:off x="1511" y="720"/>
                <a:ext cx="399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00FF00"/>
                  </a:buClr>
                  <a:buSzPct val="116000"/>
                  <a:buFont typeface="Arial" pitchFamily="34" charset="0"/>
                  <a:buNone/>
                </a:pPr>
                <a:r>
                  <a:rPr lang="en-GB" sz="2800" b="1">
                    <a:solidFill>
                      <a:srgbClr val="00FF00"/>
                    </a:solidFill>
                    <a:latin typeface="Arial" pitchFamily="34" charset="0"/>
                    <a:ea typeface="HG Mincho Light J"/>
                    <a:cs typeface="HG Mincho Light J"/>
                  </a:rPr>
                  <a:t>HEY - Everyone please listen! </a:t>
                </a:r>
              </a:p>
              <a:p>
                <a:pPr>
                  <a:buClr>
                    <a:srgbClr val="00FF00"/>
                  </a:buClr>
                  <a:buSzPct val="116000"/>
                  <a:buFont typeface="Arial" pitchFamily="34" charset="0"/>
                  <a:buNone/>
                </a:pPr>
                <a:r>
                  <a:rPr lang="en-GB" sz="2800" b="1">
                    <a:solidFill>
                      <a:srgbClr val="00FF00"/>
                    </a:solidFill>
                    <a:latin typeface="Arial" pitchFamily="34" charset="0"/>
                    <a:ea typeface="HG Mincho Light J"/>
                    <a:cs typeface="HG Mincho Light J"/>
                  </a:rPr>
                  <a:t>Will </a:t>
                </a:r>
                <a:r>
                  <a:rPr lang="en-GB" sz="2800" b="1">
                    <a:solidFill>
                      <a:srgbClr val="00FF00"/>
                    </a:solidFill>
                    <a:latin typeface="Courier New" pitchFamily="49" charset="0"/>
                    <a:ea typeface="HG Mincho Light J"/>
                    <a:cs typeface="HG Mincho Light J"/>
                  </a:rPr>
                  <a:t>128.213.1.5</a:t>
                </a:r>
                <a:r>
                  <a:rPr lang="en-GB" sz="2800" b="1">
                    <a:solidFill>
                      <a:srgbClr val="00FF00"/>
                    </a:solidFill>
                    <a:latin typeface="Arial" pitchFamily="34" charset="0"/>
                    <a:ea typeface="HG Mincho Light J"/>
                    <a:cs typeface="HG Mincho Light J"/>
                  </a:rPr>
                  <a:t> please send me his/her Ethernet address?</a:t>
                </a:r>
              </a:p>
            </p:txBody>
          </p:sp>
        </p:grpSp>
        <p:sp>
          <p:nvSpPr>
            <p:cNvPr id="23580" name="Freeform 23"/>
            <p:cNvSpPr>
              <a:spLocks/>
            </p:cNvSpPr>
            <p:nvPr/>
          </p:nvSpPr>
          <p:spPr bwMode="auto">
            <a:xfrm rot="10800000">
              <a:off x="912" y="1104"/>
              <a:ext cx="512" cy="800"/>
            </a:xfrm>
            <a:custGeom>
              <a:avLst/>
              <a:gdLst>
                <a:gd name="T0" fmla="*/ 0 w 2259"/>
                <a:gd name="T1" fmla="*/ 41 h 3529"/>
                <a:gd name="T2" fmla="*/ 1 w 2259"/>
                <a:gd name="T3" fmla="*/ 41 h 3529"/>
                <a:gd name="T4" fmla="*/ 3 w 2259"/>
                <a:gd name="T5" fmla="*/ 41 h 3529"/>
                <a:gd name="T6" fmla="*/ 4 w 2259"/>
                <a:gd name="T7" fmla="*/ 41 h 3529"/>
                <a:gd name="T8" fmla="*/ 5 w 2259"/>
                <a:gd name="T9" fmla="*/ 40 h 3529"/>
                <a:gd name="T10" fmla="*/ 7 w 2259"/>
                <a:gd name="T11" fmla="*/ 40 h 3529"/>
                <a:gd name="T12" fmla="*/ 8 w 2259"/>
                <a:gd name="T13" fmla="*/ 39 h 3529"/>
                <a:gd name="T14" fmla="*/ 9 w 2259"/>
                <a:gd name="T15" fmla="*/ 38 h 3529"/>
                <a:gd name="T16" fmla="*/ 11 w 2259"/>
                <a:gd name="T17" fmla="*/ 38 h 3529"/>
                <a:gd name="T18" fmla="*/ 12 w 2259"/>
                <a:gd name="T19" fmla="*/ 36 h 3529"/>
                <a:gd name="T20" fmla="*/ 13 w 2259"/>
                <a:gd name="T21" fmla="*/ 36 h 3529"/>
                <a:gd name="T22" fmla="*/ 14 w 2259"/>
                <a:gd name="T23" fmla="*/ 34 h 3529"/>
                <a:gd name="T24" fmla="*/ 15 w 2259"/>
                <a:gd name="T25" fmla="*/ 33 h 3529"/>
                <a:gd name="T26" fmla="*/ 17 w 2259"/>
                <a:gd name="T27" fmla="*/ 32 h 3529"/>
                <a:gd name="T28" fmla="*/ 18 w 2259"/>
                <a:gd name="T29" fmla="*/ 31 h 3529"/>
                <a:gd name="T30" fmla="*/ 19 w 2259"/>
                <a:gd name="T31" fmla="*/ 29 h 3529"/>
                <a:gd name="T32" fmla="*/ 19 w 2259"/>
                <a:gd name="T33" fmla="*/ 27 h 3529"/>
                <a:gd name="T34" fmla="*/ 20 w 2259"/>
                <a:gd name="T35" fmla="*/ 26 h 3529"/>
                <a:gd name="T36" fmla="*/ 21 w 2259"/>
                <a:gd name="T37" fmla="*/ 24 h 3529"/>
                <a:gd name="T38" fmla="*/ 22 w 2259"/>
                <a:gd name="T39" fmla="*/ 22 h 3529"/>
                <a:gd name="T40" fmla="*/ 23 w 2259"/>
                <a:gd name="T41" fmla="*/ 21 h 3529"/>
                <a:gd name="T42" fmla="*/ 23 w 2259"/>
                <a:gd name="T43" fmla="*/ 19 h 3529"/>
                <a:gd name="T44" fmla="*/ 24 w 2259"/>
                <a:gd name="T45" fmla="*/ 17 h 3529"/>
                <a:gd name="T46" fmla="*/ 24 w 2259"/>
                <a:gd name="T47" fmla="*/ 15 h 3529"/>
                <a:gd name="T48" fmla="*/ 25 w 2259"/>
                <a:gd name="T49" fmla="*/ 13 h 3529"/>
                <a:gd name="T50" fmla="*/ 25 w 2259"/>
                <a:gd name="T51" fmla="*/ 11 h 3529"/>
                <a:gd name="T52" fmla="*/ 26 w 2259"/>
                <a:gd name="T53" fmla="*/ 9 h 3529"/>
                <a:gd name="T54" fmla="*/ 26 w 2259"/>
                <a:gd name="T55" fmla="*/ 6 h 3529"/>
                <a:gd name="T56" fmla="*/ 26 w 2259"/>
                <a:gd name="T57" fmla="*/ 4 h 3529"/>
                <a:gd name="T58" fmla="*/ 26 w 2259"/>
                <a:gd name="T59" fmla="*/ 2 h 3529"/>
                <a:gd name="T60" fmla="*/ 26 w 2259"/>
                <a:gd name="T61" fmla="*/ 0 h 352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59"/>
                <a:gd name="T94" fmla="*/ 0 h 3529"/>
                <a:gd name="T95" fmla="*/ 2259 w 2259"/>
                <a:gd name="T96" fmla="*/ 3529 h 35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59" h="3529">
                  <a:moveTo>
                    <a:pt x="0" y="3528"/>
                  </a:moveTo>
                  <a:lnTo>
                    <a:pt x="118" y="3523"/>
                  </a:lnTo>
                  <a:lnTo>
                    <a:pt x="236" y="3509"/>
                  </a:lnTo>
                  <a:lnTo>
                    <a:pt x="353" y="3485"/>
                  </a:lnTo>
                  <a:lnTo>
                    <a:pt x="469" y="3451"/>
                  </a:lnTo>
                  <a:lnTo>
                    <a:pt x="584" y="3408"/>
                  </a:lnTo>
                  <a:lnTo>
                    <a:pt x="698" y="3355"/>
                  </a:lnTo>
                  <a:lnTo>
                    <a:pt x="809" y="3294"/>
                  </a:lnTo>
                  <a:lnTo>
                    <a:pt x="918" y="3223"/>
                  </a:lnTo>
                  <a:lnTo>
                    <a:pt x="1025" y="3143"/>
                  </a:lnTo>
                  <a:lnTo>
                    <a:pt x="1129" y="3055"/>
                  </a:lnTo>
                  <a:lnTo>
                    <a:pt x="1230" y="2959"/>
                  </a:lnTo>
                  <a:lnTo>
                    <a:pt x="1327" y="2854"/>
                  </a:lnTo>
                  <a:lnTo>
                    <a:pt x="1421" y="2742"/>
                  </a:lnTo>
                  <a:lnTo>
                    <a:pt x="1511" y="2622"/>
                  </a:lnTo>
                  <a:lnTo>
                    <a:pt x="1597" y="2495"/>
                  </a:lnTo>
                  <a:lnTo>
                    <a:pt x="1678" y="2361"/>
                  </a:lnTo>
                  <a:lnTo>
                    <a:pt x="1755" y="2220"/>
                  </a:lnTo>
                  <a:lnTo>
                    <a:pt x="1827" y="2074"/>
                  </a:lnTo>
                  <a:lnTo>
                    <a:pt x="1894" y="1921"/>
                  </a:lnTo>
                  <a:lnTo>
                    <a:pt x="1955" y="1764"/>
                  </a:lnTo>
                  <a:lnTo>
                    <a:pt x="2012" y="1602"/>
                  </a:lnTo>
                  <a:lnTo>
                    <a:pt x="2063" y="1435"/>
                  </a:lnTo>
                  <a:lnTo>
                    <a:pt x="2108" y="1264"/>
                  </a:lnTo>
                  <a:lnTo>
                    <a:pt x="2147" y="1090"/>
                  </a:lnTo>
                  <a:lnTo>
                    <a:pt x="2181" y="913"/>
                  </a:lnTo>
                  <a:lnTo>
                    <a:pt x="2209" y="734"/>
                  </a:lnTo>
                  <a:lnTo>
                    <a:pt x="2230" y="552"/>
                  </a:lnTo>
                  <a:lnTo>
                    <a:pt x="2246" y="369"/>
                  </a:lnTo>
                  <a:lnTo>
                    <a:pt x="2255" y="185"/>
                  </a:lnTo>
                  <a:lnTo>
                    <a:pt x="2258" y="0"/>
                  </a:lnTo>
                </a:path>
              </a:pathLst>
            </a:custGeom>
            <a:noFill/>
            <a:ln w="50760">
              <a:solidFill>
                <a:srgbClr val="00FF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562" name="Line 27"/>
          <p:cNvSpPr>
            <a:spLocks noChangeShapeType="1"/>
          </p:cNvSpPr>
          <p:nvPr/>
        </p:nvSpPr>
        <p:spPr bwMode="auto">
          <a:xfrm>
            <a:off x="787400" y="2743200"/>
            <a:ext cx="7188200" cy="1588"/>
          </a:xfrm>
          <a:prstGeom prst="line">
            <a:avLst/>
          </a:prstGeom>
          <a:noFill/>
          <a:ln w="507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40"/>
          <p:cNvGrpSpPr>
            <a:grpSpLocks/>
          </p:cNvGrpSpPr>
          <p:nvPr/>
        </p:nvGrpSpPr>
        <p:grpSpPr bwMode="auto">
          <a:xfrm>
            <a:off x="2362200" y="3822700"/>
            <a:ext cx="3492500" cy="819150"/>
            <a:chOff x="1488" y="2408"/>
            <a:chExt cx="2200" cy="516"/>
          </a:xfrm>
        </p:grpSpPr>
        <p:grpSp>
          <p:nvGrpSpPr>
            <p:cNvPr id="23571" name="Group 24"/>
            <p:cNvGrpSpPr>
              <a:grpSpLocks/>
            </p:cNvGrpSpPr>
            <p:nvPr/>
          </p:nvGrpSpPr>
          <p:grpSpPr bwMode="auto">
            <a:xfrm>
              <a:off x="2191" y="2623"/>
              <a:ext cx="743" cy="301"/>
              <a:chOff x="2191" y="2623"/>
              <a:chExt cx="743" cy="301"/>
            </a:xfrm>
          </p:grpSpPr>
          <p:sp>
            <p:nvSpPr>
              <p:cNvPr id="23577" name="AutoShape 25"/>
              <p:cNvSpPr>
                <a:spLocks noChangeArrowheads="1"/>
              </p:cNvSpPr>
              <p:nvPr/>
            </p:nvSpPr>
            <p:spPr bwMode="auto">
              <a:xfrm>
                <a:off x="2191" y="2623"/>
                <a:ext cx="744" cy="302"/>
              </a:xfrm>
              <a:prstGeom prst="roundRect">
                <a:avLst>
                  <a:gd name="adj" fmla="val 329"/>
                </a:avLst>
              </a:prstGeom>
              <a:noFill/>
              <a:ln w="25560">
                <a:solidFill>
                  <a:srgbClr val="AD6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Text Box 26"/>
              <p:cNvSpPr txBox="1">
                <a:spLocks noChangeArrowheads="1"/>
              </p:cNvSpPr>
              <p:nvPr/>
            </p:nvSpPr>
            <p:spPr bwMode="auto">
              <a:xfrm>
                <a:off x="2191" y="2623"/>
                <a:ext cx="74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AD6900"/>
                  </a:buClr>
                  <a:buSzPct val="100000"/>
                  <a:buFont typeface="Arial" pitchFamily="34" charset="0"/>
                  <a:buNone/>
                </a:pPr>
                <a:r>
                  <a:rPr lang="en-GB">
                    <a:solidFill>
                      <a:srgbClr val="AD6900"/>
                    </a:solidFill>
                    <a:latin typeface="Arial" pitchFamily="34" charset="0"/>
                    <a:ea typeface="HG Mincho Light J"/>
                    <a:cs typeface="HG Mincho Light J"/>
                  </a:rPr>
                  <a:t>not me</a:t>
                </a:r>
              </a:p>
            </p:txBody>
          </p:sp>
        </p:grpSp>
        <p:grpSp>
          <p:nvGrpSpPr>
            <p:cNvPr id="23572" name="Group 39"/>
            <p:cNvGrpSpPr>
              <a:grpSpLocks/>
            </p:cNvGrpSpPr>
            <p:nvPr/>
          </p:nvGrpSpPr>
          <p:grpSpPr bwMode="auto">
            <a:xfrm>
              <a:off x="1488" y="2408"/>
              <a:ext cx="2200" cy="368"/>
              <a:chOff x="1488" y="2408"/>
              <a:chExt cx="2200" cy="368"/>
            </a:xfrm>
          </p:grpSpPr>
          <p:sp>
            <p:nvSpPr>
              <p:cNvPr id="23573" name="Freeform 28"/>
              <p:cNvSpPr>
                <a:spLocks/>
              </p:cNvSpPr>
              <p:nvPr/>
            </p:nvSpPr>
            <p:spPr bwMode="auto">
              <a:xfrm rot="10800000">
                <a:off x="3024" y="2496"/>
                <a:ext cx="664" cy="280"/>
              </a:xfrm>
              <a:custGeom>
                <a:avLst/>
                <a:gdLst>
                  <a:gd name="T0" fmla="*/ 34 w 2926"/>
                  <a:gd name="T1" fmla="*/ 0 h 1236"/>
                  <a:gd name="T2" fmla="*/ 32 w 2926"/>
                  <a:gd name="T3" fmla="*/ 0 h 1236"/>
                  <a:gd name="T4" fmla="*/ 31 w 2926"/>
                  <a:gd name="T5" fmla="*/ 0 h 1236"/>
                  <a:gd name="T6" fmla="*/ 29 w 2926"/>
                  <a:gd name="T7" fmla="*/ 0 h 1236"/>
                  <a:gd name="T8" fmla="*/ 27 w 2926"/>
                  <a:gd name="T9" fmla="*/ 0 h 1236"/>
                  <a:gd name="T10" fmla="*/ 25 w 2926"/>
                  <a:gd name="T11" fmla="*/ 0 h 1236"/>
                  <a:gd name="T12" fmla="*/ 24 w 2926"/>
                  <a:gd name="T13" fmla="*/ 1 h 1236"/>
                  <a:gd name="T14" fmla="*/ 22 w 2926"/>
                  <a:gd name="T15" fmla="*/ 1 h 1236"/>
                  <a:gd name="T16" fmla="*/ 20 w 2926"/>
                  <a:gd name="T17" fmla="*/ 1 h 1236"/>
                  <a:gd name="T18" fmla="*/ 19 w 2926"/>
                  <a:gd name="T19" fmla="*/ 2 h 1236"/>
                  <a:gd name="T20" fmla="*/ 17 w 2926"/>
                  <a:gd name="T21" fmla="*/ 2 h 1236"/>
                  <a:gd name="T22" fmla="*/ 16 w 2926"/>
                  <a:gd name="T23" fmla="*/ 2 h 1236"/>
                  <a:gd name="T24" fmla="*/ 14 w 2926"/>
                  <a:gd name="T25" fmla="*/ 3 h 1236"/>
                  <a:gd name="T26" fmla="*/ 13 w 2926"/>
                  <a:gd name="T27" fmla="*/ 3 h 1236"/>
                  <a:gd name="T28" fmla="*/ 11 w 2926"/>
                  <a:gd name="T29" fmla="*/ 4 h 1236"/>
                  <a:gd name="T30" fmla="*/ 10 w 2926"/>
                  <a:gd name="T31" fmla="*/ 4 h 1236"/>
                  <a:gd name="T32" fmla="*/ 9 w 2926"/>
                  <a:gd name="T33" fmla="*/ 5 h 1236"/>
                  <a:gd name="T34" fmla="*/ 8 w 2926"/>
                  <a:gd name="T35" fmla="*/ 5 h 1236"/>
                  <a:gd name="T36" fmla="*/ 7 w 2926"/>
                  <a:gd name="T37" fmla="*/ 6 h 1236"/>
                  <a:gd name="T38" fmla="*/ 5 w 2926"/>
                  <a:gd name="T39" fmla="*/ 7 h 1236"/>
                  <a:gd name="T40" fmla="*/ 5 w 2926"/>
                  <a:gd name="T41" fmla="*/ 7 h 1236"/>
                  <a:gd name="T42" fmla="*/ 4 w 2926"/>
                  <a:gd name="T43" fmla="*/ 8 h 1236"/>
                  <a:gd name="T44" fmla="*/ 3 w 2926"/>
                  <a:gd name="T45" fmla="*/ 9 h 1236"/>
                  <a:gd name="T46" fmla="*/ 2 w 2926"/>
                  <a:gd name="T47" fmla="*/ 9 h 1236"/>
                  <a:gd name="T48" fmla="*/ 2 w 2926"/>
                  <a:gd name="T49" fmla="*/ 10 h 1236"/>
                  <a:gd name="T50" fmla="*/ 1 w 2926"/>
                  <a:gd name="T51" fmla="*/ 11 h 1236"/>
                  <a:gd name="T52" fmla="*/ 1 w 2926"/>
                  <a:gd name="T53" fmla="*/ 11 h 1236"/>
                  <a:gd name="T54" fmla="*/ 0 w 2926"/>
                  <a:gd name="T55" fmla="*/ 12 h 1236"/>
                  <a:gd name="T56" fmla="*/ 0 w 2926"/>
                  <a:gd name="T57" fmla="*/ 13 h 1236"/>
                  <a:gd name="T58" fmla="*/ 0 w 2926"/>
                  <a:gd name="T59" fmla="*/ 14 h 1236"/>
                  <a:gd name="T60" fmla="*/ 0 w 2926"/>
                  <a:gd name="T61" fmla="*/ 14 h 12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26"/>
                  <a:gd name="T94" fmla="*/ 0 h 1236"/>
                  <a:gd name="T95" fmla="*/ 2926 w 2926"/>
                  <a:gd name="T96" fmla="*/ 1236 h 12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26" h="1236">
                    <a:moveTo>
                      <a:pt x="2925" y="0"/>
                    </a:moveTo>
                    <a:lnTo>
                      <a:pt x="2772" y="2"/>
                    </a:lnTo>
                    <a:lnTo>
                      <a:pt x="2619" y="7"/>
                    </a:lnTo>
                    <a:lnTo>
                      <a:pt x="2467" y="15"/>
                    </a:lnTo>
                    <a:lnTo>
                      <a:pt x="2317" y="27"/>
                    </a:lnTo>
                    <a:lnTo>
                      <a:pt x="2168" y="42"/>
                    </a:lnTo>
                    <a:lnTo>
                      <a:pt x="2021" y="60"/>
                    </a:lnTo>
                    <a:lnTo>
                      <a:pt x="1877" y="82"/>
                    </a:lnTo>
                    <a:lnTo>
                      <a:pt x="1735" y="107"/>
                    </a:lnTo>
                    <a:lnTo>
                      <a:pt x="1597" y="135"/>
                    </a:lnTo>
                    <a:lnTo>
                      <a:pt x="1463" y="165"/>
                    </a:lnTo>
                    <a:lnTo>
                      <a:pt x="1332" y="199"/>
                    </a:lnTo>
                    <a:lnTo>
                      <a:pt x="1206" y="236"/>
                    </a:lnTo>
                    <a:lnTo>
                      <a:pt x="1084" y="275"/>
                    </a:lnTo>
                    <a:lnTo>
                      <a:pt x="968" y="317"/>
                    </a:lnTo>
                    <a:lnTo>
                      <a:pt x="857" y="362"/>
                    </a:lnTo>
                    <a:lnTo>
                      <a:pt x="751" y="409"/>
                    </a:lnTo>
                    <a:lnTo>
                      <a:pt x="652" y="458"/>
                    </a:lnTo>
                    <a:lnTo>
                      <a:pt x="559" y="509"/>
                    </a:lnTo>
                    <a:lnTo>
                      <a:pt x="472" y="562"/>
                    </a:lnTo>
                    <a:lnTo>
                      <a:pt x="392" y="617"/>
                    </a:lnTo>
                    <a:lnTo>
                      <a:pt x="319" y="674"/>
                    </a:lnTo>
                    <a:lnTo>
                      <a:pt x="253" y="733"/>
                    </a:lnTo>
                    <a:lnTo>
                      <a:pt x="194" y="792"/>
                    </a:lnTo>
                    <a:lnTo>
                      <a:pt x="143" y="853"/>
                    </a:lnTo>
                    <a:lnTo>
                      <a:pt x="100" y="915"/>
                    </a:lnTo>
                    <a:lnTo>
                      <a:pt x="64" y="978"/>
                    </a:lnTo>
                    <a:lnTo>
                      <a:pt x="36" y="1042"/>
                    </a:lnTo>
                    <a:lnTo>
                      <a:pt x="16" y="1106"/>
                    </a:lnTo>
                    <a:lnTo>
                      <a:pt x="4" y="1170"/>
                    </a:lnTo>
                    <a:lnTo>
                      <a:pt x="0" y="1235"/>
                    </a:lnTo>
                  </a:path>
                </a:pathLst>
              </a:custGeom>
              <a:noFill/>
              <a:ln w="25560" cap="rnd">
                <a:solidFill>
                  <a:srgbClr val="AD6900"/>
                </a:solidFill>
                <a:prstDash val="sysDot"/>
                <a:round/>
                <a:headEnd type="triangle" w="med" len="me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4" name="Freeform 29"/>
              <p:cNvSpPr>
                <a:spLocks/>
              </p:cNvSpPr>
              <p:nvPr/>
            </p:nvSpPr>
            <p:spPr bwMode="auto">
              <a:xfrm rot="10800000">
                <a:off x="1488" y="2496"/>
                <a:ext cx="665" cy="280"/>
              </a:xfrm>
              <a:custGeom>
                <a:avLst/>
                <a:gdLst>
                  <a:gd name="T0" fmla="*/ 34 w 2934"/>
                  <a:gd name="T1" fmla="*/ 14 h 1236"/>
                  <a:gd name="T2" fmla="*/ 34 w 2934"/>
                  <a:gd name="T3" fmla="*/ 14 h 1236"/>
                  <a:gd name="T4" fmla="*/ 34 w 2934"/>
                  <a:gd name="T5" fmla="*/ 13 h 1236"/>
                  <a:gd name="T6" fmla="*/ 34 w 2934"/>
                  <a:gd name="T7" fmla="*/ 12 h 1236"/>
                  <a:gd name="T8" fmla="*/ 33 w 2934"/>
                  <a:gd name="T9" fmla="*/ 11 h 1236"/>
                  <a:gd name="T10" fmla="*/ 33 w 2934"/>
                  <a:gd name="T11" fmla="*/ 11 h 1236"/>
                  <a:gd name="T12" fmla="*/ 32 w 2934"/>
                  <a:gd name="T13" fmla="*/ 10 h 1236"/>
                  <a:gd name="T14" fmla="*/ 32 w 2934"/>
                  <a:gd name="T15" fmla="*/ 9 h 1236"/>
                  <a:gd name="T16" fmla="*/ 31 w 2934"/>
                  <a:gd name="T17" fmla="*/ 9 h 1236"/>
                  <a:gd name="T18" fmla="*/ 30 w 2934"/>
                  <a:gd name="T19" fmla="*/ 8 h 1236"/>
                  <a:gd name="T20" fmla="*/ 30 w 2934"/>
                  <a:gd name="T21" fmla="*/ 7 h 1236"/>
                  <a:gd name="T22" fmla="*/ 29 w 2934"/>
                  <a:gd name="T23" fmla="*/ 7 h 1236"/>
                  <a:gd name="T24" fmla="*/ 28 w 2934"/>
                  <a:gd name="T25" fmla="*/ 6 h 1236"/>
                  <a:gd name="T26" fmla="*/ 27 w 2934"/>
                  <a:gd name="T27" fmla="*/ 5 h 1236"/>
                  <a:gd name="T28" fmla="*/ 25 w 2934"/>
                  <a:gd name="T29" fmla="*/ 5 h 1236"/>
                  <a:gd name="T30" fmla="*/ 24 w 2934"/>
                  <a:gd name="T31" fmla="*/ 4 h 1236"/>
                  <a:gd name="T32" fmla="*/ 23 w 2934"/>
                  <a:gd name="T33" fmla="*/ 4 h 1236"/>
                  <a:gd name="T34" fmla="*/ 22 w 2934"/>
                  <a:gd name="T35" fmla="*/ 3 h 1236"/>
                  <a:gd name="T36" fmla="*/ 20 w 2934"/>
                  <a:gd name="T37" fmla="*/ 3 h 1236"/>
                  <a:gd name="T38" fmla="*/ 19 w 2934"/>
                  <a:gd name="T39" fmla="*/ 2 h 1236"/>
                  <a:gd name="T40" fmla="*/ 17 w 2934"/>
                  <a:gd name="T41" fmla="*/ 2 h 1236"/>
                  <a:gd name="T42" fmla="*/ 15 w 2934"/>
                  <a:gd name="T43" fmla="*/ 2 h 1236"/>
                  <a:gd name="T44" fmla="*/ 14 w 2934"/>
                  <a:gd name="T45" fmla="*/ 1 h 1236"/>
                  <a:gd name="T46" fmla="*/ 12 w 2934"/>
                  <a:gd name="T47" fmla="*/ 1 h 1236"/>
                  <a:gd name="T48" fmla="*/ 10 w 2934"/>
                  <a:gd name="T49" fmla="*/ 1 h 1236"/>
                  <a:gd name="T50" fmla="*/ 9 w 2934"/>
                  <a:gd name="T51" fmla="*/ 0 h 1236"/>
                  <a:gd name="T52" fmla="*/ 7 w 2934"/>
                  <a:gd name="T53" fmla="*/ 0 h 1236"/>
                  <a:gd name="T54" fmla="*/ 5 w 2934"/>
                  <a:gd name="T55" fmla="*/ 0 h 1236"/>
                  <a:gd name="T56" fmla="*/ 4 w 2934"/>
                  <a:gd name="T57" fmla="*/ 0 h 1236"/>
                  <a:gd name="T58" fmla="*/ 2 w 2934"/>
                  <a:gd name="T59" fmla="*/ 0 h 1236"/>
                  <a:gd name="T60" fmla="*/ 0 w 2934"/>
                  <a:gd name="T61" fmla="*/ 0 h 12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34"/>
                  <a:gd name="T94" fmla="*/ 0 h 1236"/>
                  <a:gd name="T95" fmla="*/ 2934 w 2934"/>
                  <a:gd name="T96" fmla="*/ 1236 h 12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34" h="1236">
                    <a:moveTo>
                      <a:pt x="2933" y="1235"/>
                    </a:moveTo>
                    <a:lnTo>
                      <a:pt x="2929" y="1170"/>
                    </a:lnTo>
                    <a:lnTo>
                      <a:pt x="2917" y="1106"/>
                    </a:lnTo>
                    <a:lnTo>
                      <a:pt x="2897" y="1042"/>
                    </a:lnTo>
                    <a:lnTo>
                      <a:pt x="2869" y="978"/>
                    </a:lnTo>
                    <a:lnTo>
                      <a:pt x="2833" y="915"/>
                    </a:lnTo>
                    <a:lnTo>
                      <a:pt x="2789" y="853"/>
                    </a:lnTo>
                    <a:lnTo>
                      <a:pt x="2738" y="792"/>
                    </a:lnTo>
                    <a:lnTo>
                      <a:pt x="2679" y="733"/>
                    </a:lnTo>
                    <a:lnTo>
                      <a:pt x="2613" y="674"/>
                    </a:lnTo>
                    <a:lnTo>
                      <a:pt x="2540" y="618"/>
                    </a:lnTo>
                    <a:lnTo>
                      <a:pt x="2460" y="562"/>
                    </a:lnTo>
                    <a:lnTo>
                      <a:pt x="2373" y="509"/>
                    </a:lnTo>
                    <a:lnTo>
                      <a:pt x="2279" y="458"/>
                    </a:lnTo>
                    <a:lnTo>
                      <a:pt x="2180" y="409"/>
                    </a:lnTo>
                    <a:lnTo>
                      <a:pt x="2074" y="362"/>
                    </a:lnTo>
                    <a:lnTo>
                      <a:pt x="1963" y="317"/>
                    </a:lnTo>
                    <a:lnTo>
                      <a:pt x="1846" y="275"/>
                    </a:lnTo>
                    <a:lnTo>
                      <a:pt x="1724" y="236"/>
                    </a:lnTo>
                    <a:lnTo>
                      <a:pt x="1597" y="199"/>
                    </a:lnTo>
                    <a:lnTo>
                      <a:pt x="1467" y="165"/>
                    </a:lnTo>
                    <a:lnTo>
                      <a:pt x="1332" y="135"/>
                    </a:lnTo>
                    <a:lnTo>
                      <a:pt x="1193" y="107"/>
                    </a:lnTo>
                    <a:lnTo>
                      <a:pt x="1051" y="82"/>
                    </a:lnTo>
                    <a:lnTo>
                      <a:pt x="906" y="60"/>
                    </a:lnTo>
                    <a:lnTo>
                      <a:pt x="759" y="42"/>
                    </a:lnTo>
                    <a:lnTo>
                      <a:pt x="610" y="27"/>
                    </a:lnTo>
                    <a:lnTo>
                      <a:pt x="459" y="15"/>
                    </a:lnTo>
                    <a:lnTo>
                      <a:pt x="307" y="7"/>
                    </a:lnTo>
                    <a:lnTo>
                      <a:pt x="154" y="2"/>
                    </a:lnTo>
                    <a:lnTo>
                      <a:pt x="0" y="0"/>
                    </a:lnTo>
                  </a:path>
                </a:pathLst>
              </a:custGeom>
              <a:noFill/>
              <a:ln w="25560" cap="rnd">
                <a:solidFill>
                  <a:srgbClr val="AD69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5" name="Line 30"/>
              <p:cNvSpPr>
                <a:spLocks noChangeShapeType="1"/>
              </p:cNvSpPr>
              <p:nvPr/>
            </p:nvSpPr>
            <p:spPr bwMode="auto">
              <a:xfrm>
                <a:off x="2168" y="2408"/>
                <a:ext cx="136" cy="184"/>
              </a:xfrm>
              <a:prstGeom prst="line">
                <a:avLst/>
              </a:prstGeom>
              <a:noFill/>
              <a:ln w="25560">
                <a:solidFill>
                  <a:srgbClr val="AD69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6" name="Line 31"/>
              <p:cNvSpPr>
                <a:spLocks noChangeShapeType="1"/>
              </p:cNvSpPr>
              <p:nvPr/>
            </p:nvSpPr>
            <p:spPr bwMode="auto">
              <a:xfrm flipH="1">
                <a:off x="2784" y="2408"/>
                <a:ext cx="201" cy="184"/>
              </a:xfrm>
              <a:prstGeom prst="line">
                <a:avLst/>
              </a:prstGeom>
              <a:noFill/>
              <a:ln w="25560">
                <a:solidFill>
                  <a:srgbClr val="AD69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3" name="Group 38"/>
          <p:cNvGrpSpPr>
            <a:grpSpLocks/>
          </p:cNvGrpSpPr>
          <p:nvPr/>
        </p:nvGrpSpPr>
        <p:grpSpPr bwMode="auto">
          <a:xfrm>
            <a:off x="788988" y="3914775"/>
            <a:ext cx="6375400" cy="2343150"/>
            <a:chOff x="497" y="2466"/>
            <a:chExt cx="4016" cy="1476"/>
          </a:xfrm>
        </p:grpSpPr>
        <p:grpSp>
          <p:nvGrpSpPr>
            <p:cNvPr id="23567" name="Group 32"/>
            <p:cNvGrpSpPr>
              <a:grpSpLocks/>
            </p:cNvGrpSpPr>
            <p:nvPr/>
          </p:nvGrpSpPr>
          <p:grpSpPr bwMode="auto">
            <a:xfrm>
              <a:off x="497" y="3047"/>
              <a:ext cx="3552" cy="895"/>
              <a:chOff x="497" y="3047"/>
              <a:chExt cx="3552" cy="895"/>
            </a:xfrm>
          </p:grpSpPr>
          <p:sp>
            <p:nvSpPr>
              <p:cNvPr id="23569" name="AutoShape 33"/>
              <p:cNvSpPr>
                <a:spLocks noChangeArrowheads="1"/>
              </p:cNvSpPr>
              <p:nvPr/>
            </p:nvSpPr>
            <p:spPr bwMode="auto">
              <a:xfrm>
                <a:off x="497" y="3047"/>
                <a:ext cx="3552" cy="895"/>
              </a:xfrm>
              <a:prstGeom prst="roundRect">
                <a:avLst>
                  <a:gd name="adj" fmla="val 111"/>
                </a:avLst>
              </a:prstGeom>
              <a:noFill/>
              <a:ln w="5076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0" name="Text Box 34"/>
              <p:cNvSpPr txBox="1">
                <a:spLocks noChangeArrowheads="1"/>
              </p:cNvSpPr>
              <p:nvPr/>
            </p:nvSpPr>
            <p:spPr bwMode="auto">
              <a:xfrm>
                <a:off x="497" y="3047"/>
                <a:ext cx="355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AFD00"/>
                  </a:buClr>
                  <a:buSzPct val="116000"/>
                  <a:buFont typeface="Arial" pitchFamily="34" charset="0"/>
                  <a:buNone/>
                </a:pPr>
                <a:r>
                  <a:rPr lang="en-GB" sz="2800" b="1">
                    <a:solidFill>
                      <a:srgbClr val="FF0000"/>
                    </a:solidFill>
                    <a:latin typeface="Arial" pitchFamily="34" charset="0"/>
                    <a:ea typeface="HG Mincho Light J"/>
                    <a:cs typeface="HG Mincho Light J"/>
                  </a:rPr>
                  <a:t>Hi Green! I’m 128.213.1.5, and my Ethernet address is </a:t>
                </a:r>
                <a:r>
                  <a:rPr lang="en-GB" sz="2800" b="1">
                    <a:solidFill>
                      <a:srgbClr val="FF0000"/>
                    </a:solidFill>
                    <a:latin typeface="Courier New" pitchFamily="49" charset="0"/>
                    <a:ea typeface="HG Mincho Light J"/>
                    <a:cs typeface="HG Mincho Light J"/>
                  </a:rPr>
                  <a:t>87:A2:15:35:02:C3</a:t>
                </a:r>
              </a:p>
            </p:txBody>
          </p:sp>
        </p:grpSp>
        <p:sp>
          <p:nvSpPr>
            <p:cNvPr id="23568" name="Freeform 35"/>
            <p:cNvSpPr>
              <a:spLocks/>
            </p:cNvSpPr>
            <p:nvPr/>
          </p:nvSpPr>
          <p:spPr bwMode="auto">
            <a:xfrm rot="10800000">
              <a:off x="4044" y="2466"/>
              <a:ext cx="469" cy="656"/>
            </a:xfrm>
            <a:custGeom>
              <a:avLst/>
              <a:gdLst>
                <a:gd name="T0" fmla="*/ 24 w 2066"/>
                <a:gd name="T1" fmla="*/ 0 h 2894"/>
                <a:gd name="T2" fmla="*/ 23 w 2066"/>
                <a:gd name="T3" fmla="*/ 0 h 2894"/>
                <a:gd name="T4" fmla="*/ 22 w 2066"/>
                <a:gd name="T5" fmla="*/ 0 h 2894"/>
                <a:gd name="T6" fmla="*/ 20 w 2066"/>
                <a:gd name="T7" fmla="*/ 0 h 2894"/>
                <a:gd name="T8" fmla="*/ 19 w 2066"/>
                <a:gd name="T9" fmla="*/ 1 h 2894"/>
                <a:gd name="T10" fmla="*/ 18 w 2066"/>
                <a:gd name="T11" fmla="*/ 1 h 2894"/>
                <a:gd name="T12" fmla="*/ 17 w 2066"/>
                <a:gd name="T13" fmla="*/ 2 h 2894"/>
                <a:gd name="T14" fmla="*/ 16 w 2066"/>
                <a:gd name="T15" fmla="*/ 2 h 2894"/>
                <a:gd name="T16" fmla="*/ 15 w 2066"/>
                <a:gd name="T17" fmla="*/ 3 h 2894"/>
                <a:gd name="T18" fmla="*/ 14 w 2066"/>
                <a:gd name="T19" fmla="*/ 3 h 2894"/>
                <a:gd name="T20" fmla="*/ 12 w 2066"/>
                <a:gd name="T21" fmla="*/ 4 h 2894"/>
                <a:gd name="T22" fmla="*/ 11 w 2066"/>
                <a:gd name="T23" fmla="*/ 5 h 2894"/>
                <a:gd name="T24" fmla="*/ 10 w 2066"/>
                <a:gd name="T25" fmla="*/ 6 h 2894"/>
                <a:gd name="T26" fmla="*/ 9 w 2066"/>
                <a:gd name="T27" fmla="*/ 7 h 2894"/>
                <a:gd name="T28" fmla="*/ 8 w 2066"/>
                <a:gd name="T29" fmla="*/ 8 h 2894"/>
                <a:gd name="T30" fmla="*/ 7 w 2066"/>
                <a:gd name="T31" fmla="*/ 9 h 2894"/>
                <a:gd name="T32" fmla="*/ 7 w 2066"/>
                <a:gd name="T33" fmla="*/ 10 h 2894"/>
                <a:gd name="T34" fmla="*/ 6 w 2066"/>
                <a:gd name="T35" fmla="*/ 12 h 2894"/>
                <a:gd name="T36" fmla="*/ 5 w 2066"/>
                <a:gd name="T37" fmla="*/ 13 h 2894"/>
                <a:gd name="T38" fmla="*/ 4 w 2066"/>
                <a:gd name="T39" fmla="*/ 14 h 2894"/>
                <a:gd name="T40" fmla="*/ 4 w 2066"/>
                <a:gd name="T41" fmla="*/ 16 h 2894"/>
                <a:gd name="T42" fmla="*/ 3 w 2066"/>
                <a:gd name="T43" fmla="*/ 17 h 2894"/>
                <a:gd name="T44" fmla="*/ 2 w 2066"/>
                <a:gd name="T45" fmla="*/ 19 h 2894"/>
                <a:gd name="T46" fmla="*/ 2 w 2066"/>
                <a:gd name="T47" fmla="*/ 20 h 2894"/>
                <a:gd name="T48" fmla="*/ 2 w 2066"/>
                <a:gd name="T49" fmla="*/ 22 h 2894"/>
                <a:gd name="T50" fmla="*/ 1 w 2066"/>
                <a:gd name="T51" fmla="*/ 24 h 2894"/>
                <a:gd name="T52" fmla="*/ 1 w 2066"/>
                <a:gd name="T53" fmla="*/ 25 h 2894"/>
                <a:gd name="T54" fmla="*/ 0 w 2066"/>
                <a:gd name="T55" fmla="*/ 27 h 2894"/>
                <a:gd name="T56" fmla="*/ 0 w 2066"/>
                <a:gd name="T57" fmla="*/ 29 h 2894"/>
                <a:gd name="T58" fmla="*/ 0 w 2066"/>
                <a:gd name="T59" fmla="*/ 30 h 2894"/>
                <a:gd name="T60" fmla="*/ 0 w 2066"/>
                <a:gd name="T61" fmla="*/ 32 h 2894"/>
                <a:gd name="T62" fmla="*/ 0 w 2066"/>
                <a:gd name="T63" fmla="*/ 34 h 28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66"/>
                <a:gd name="T97" fmla="*/ 0 h 2894"/>
                <a:gd name="T98" fmla="*/ 2066 w 2066"/>
                <a:gd name="T99" fmla="*/ 2894 h 28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66" h="2894">
                  <a:moveTo>
                    <a:pt x="2065" y="0"/>
                  </a:moveTo>
                  <a:lnTo>
                    <a:pt x="1960" y="2"/>
                  </a:lnTo>
                  <a:lnTo>
                    <a:pt x="1856" y="12"/>
                  </a:lnTo>
                  <a:lnTo>
                    <a:pt x="1753" y="29"/>
                  </a:lnTo>
                  <a:lnTo>
                    <a:pt x="1650" y="54"/>
                  </a:lnTo>
                  <a:lnTo>
                    <a:pt x="1548" y="86"/>
                  </a:lnTo>
                  <a:lnTo>
                    <a:pt x="1448" y="126"/>
                  </a:lnTo>
                  <a:lnTo>
                    <a:pt x="1349" y="172"/>
                  </a:lnTo>
                  <a:lnTo>
                    <a:pt x="1252" y="226"/>
                  </a:lnTo>
                  <a:lnTo>
                    <a:pt x="1157" y="287"/>
                  </a:lnTo>
                  <a:lnTo>
                    <a:pt x="1064" y="354"/>
                  </a:lnTo>
                  <a:lnTo>
                    <a:pt x="974" y="428"/>
                  </a:lnTo>
                  <a:lnTo>
                    <a:pt x="887" y="508"/>
                  </a:lnTo>
                  <a:lnTo>
                    <a:pt x="802" y="595"/>
                  </a:lnTo>
                  <a:lnTo>
                    <a:pt x="721" y="688"/>
                  </a:lnTo>
                  <a:lnTo>
                    <a:pt x="643" y="786"/>
                  </a:lnTo>
                  <a:lnTo>
                    <a:pt x="569" y="890"/>
                  </a:lnTo>
                  <a:lnTo>
                    <a:pt x="499" y="999"/>
                  </a:lnTo>
                  <a:lnTo>
                    <a:pt x="433" y="1113"/>
                  </a:lnTo>
                  <a:lnTo>
                    <a:pt x="371" y="1231"/>
                  </a:lnTo>
                  <a:lnTo>
                    <a:pt x="313" y="1354"/>
                  </a:lnTo>
                  <a:lnTo>
                    <a:pt x="260" y="1481"/>
                  </a:lnTo>
                  <a:lnTo>
                    <a:pt x="212" y="1611"/>
                  </a:lnTo>
                  <a:lnTo>
                    <a:pt x="168" y="1745"/>
                  </a:lnTo>
                  <a:lnTo>
                    <a:pt x="129" y="1882"/>
                  </a:lnTo>
                  <a:lnTo>
                    <a:pt x="95" y="2022"/>
                  </a:lnTo>
                  <a:lnTo>
                    <a:pt x="66" y="2163"/>
                  </a:lnTo>
                  <a:lnTo>
                    <a:pt x="42" y="2307"/>
                  </a:lnTo>
                  <a:lnTo>
                    <a:pt x="24" y="2452"/>
                  </a:lnTo>
                  <a:lnTo>
                    <a:pt x="11" y="2598"/>
                  </a:lnTo>
                  <a:lnTo>
                    <a:pt x="3" y="2746"/>
                  </a:lnTo>
                  <a:lnTo>
                    <a:pt x="0" y="2893"/>
                  </a:lnTo>
                </a:path>
              </a:pathLst>
            </a:custGeom>
            <a:noFill/>
            <a:ln w="50760">
              <a:solidFill>
                <a:srgbClr val="FF0000"/>
              </a:solidFill>
              <a:round/>
              <a:headEnd type="triangle" w="med" len="me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35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A23425D-9093-48D1-A6AE-885099C7A199}" type="slidenum">
              <a:rPr lang="en-US" sz="1400" smtClean="0"/>
              <a:pPr/>
              <a:t>75</a:t>
            </a:fld>
            <a:endParaRPr lang="en-US" sz="1400" smtClean="0"/>
          </a:p>
        </p:txBody>
      </p:sp>
    </p:spTree>
    <p:extLst>
      <p:ext uri="{BB962C8B-B14F-4D97-AF65-F5344CB8AC3E}">
        <p14:creationId xmlns:p14="http://schemas.microsoft.com/office/powerpoint/2010/main" val="11029321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1"/>
          <p:cNvSpPr>
            <a:spLocks noChangeArrowheads="1"/>
          </p:cNvSpPr>
          <p:nvPr/>
        </p:nvSpPr>
        <p:spPr bwMode="auto">
          <a:xfrm>
            <a:off x="330200" y="2006600"/>
            <a:ext cx="8483600" cy="3987800"/>
          </a:xfrm>
          <a:prstGeom prst="roundRect">
            <a:avLst>
              <a:gd name="adj" fmla="val 37"/>
            </a:avLst>
          </a:prstGeom>
          <a:solidFill>
            <a:srgbClr val="FFFFFF"/>
          </a:solidFill>
          <a:ln w="50760">
            <a:solidFill>
              <a:srgbClr val="FFFFFF"/>
            </a:solidFill>
            <a:round/>
            <a:headEnd/>
            <a:tailEnd/>
          </a:ln>
          <a:effectLst>
            <a:outerShdw dist="107933" dir="2700000" algn="ctr" rotWithShape="0">
              <a:srgbClr val="000000"/>
            </a:outerShdw>
          </a:effectLst>
        </p:spPr>
        <p:txBody>
          <a:bodyPr wrap="none" anchor="ctr"/>
          <a:lstStyle/>
          <a:p>
            <a:endParaRPr lang="en-US"/>
          </a:p>
        </p:txBody>
      </p:sp>
      <p:sp>
        <p:nvSpPr>
          <p:cNvPr id="24579" name="Rectangle 2"/>
          <p:cNvSpPr>
            <a:spLocks noGrp="1" noChangeArrowheads="1"/>
          </p:cNvSpPr>
          <p:nvPr>
            <p:ph type="title"/>
          </p:nvPr>
        </p:nvSpPr>
        <p:spPr>
          <a:xfrm>
            <a:off x="793750" y="214313"/>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Datagram</a:t>
            </a:r>
          </a:p>
        </p:txBody>
      </p:sp>
      <p:grpSp>
        <p:nvGrpSpPr>
          <p:cNvPr id="24580" name="Group 3"/>
          <p:cNvGrpSpPr>
            <a:grpSpLocks/>
          </p:cNvGrpSpPr>
          <p:nvPr/>
        </p:nvGrpSpPr>
        <p:grpSpPr bwMode="auto">
          <a:xfrm>
            <a:off x="315913" y="1993900"/>
            <a:ext cx="8509000" cy="4011613"/>
            <a:chOff x="199" y="1256"/>
            <a:chExt cx="5360" cy="2527"/>
          </a:xfrm>
        </p:grpSpPr>
        <p:grpSp>
          <p:nvGrpSpPr>
            <p:cNvPr id="24603" name="Group 4"/>
            <p:cNvGrpSpPr>
              <a:grpSpLocks/>
            </p:cNvGrpSpPr>
            <p:nvPr/>
          </p:nvGrpSpPr>
          <p:grpSpPr bwMode="auto">
            <a:xfrm>
              <a:off x="200" y="1256"/>
              <a:ext cx="655" cy="278"/>
              <a:chOff x="200" y="1256"/>
              <a:chExt cx="655" cy="278"/>
            </a:xfrm>
          </p:grpSpPr>
          <p:sp>
            <p:nvSpPr>
              <p:cNvPr id="24643" name="AutoShape 5"/>
              <p:cNvSpPr>
                <a:spLocks noChangeArrowheads="1"/>
              </p:cNvSpPr>
              <p:nvPr/>
            </p:nvSpPr>
            <p:spPr bwMode="auto">
              <a:xfrm>
                <a:off x="200" y="1259"/>
                <a:ext cx="65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44" name="Text Box 6"/>
              <p:cNvSpPr txBox="1">
                <a:spLocks noChangeArrowheads="1"/>
              </p:cNvSpPr>
              <p:nvPr/>
            </p:nvSpPr>
            <p:spPr bwMode="auto">
              <a:xfrm>
                <a:off x="200" y="1256"/>
                <a:ext cx="65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VERS</a:t>
                </a:r>
              </a:p>
            </p:txBody>
          </p:sp>
        </p:grpSp>
        <p:grpSp>
          <p:nvGrpSpPr>
            <p:cNvPr id="24604" name="Group 7"/>
            <p:cNvGrpSpPr>
              <a:grpSpLocks/>
            </p:cNvGrpSpPr>
            <p:nvPr/>
          </p:nvGrpSpPr>
          <p:grpSpPr bwMode="auto">
            <a:xfrm>
              <a:off x="872" y="1256"/>
              <a:ext cx="655" cy="278"/>
              <a:chOff x="872" y="1256"/>
              <a:chExt cx="655" cy="278"/>
            </a:xfrm>
          </p:grpSpPr>
          <p:sp>
            <p:nvSpPr>
              <p:cNvPr id="24641" name="AutoShape 8"/>
              <p:cNvSpPr>
                <a:spLocks noChangeArrowheads="1"/>
              </p:cNvSpPr>
              <p:nvPr/>
            </p:nvSpPr>
            <p:spPr bwMode="auto">
              <a:xfrm>
                <a:off x="872" y="1259"/>
                <a:ext cx="65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42" name="Text Box 9"/>
              <p:cNvSpPr txBox="1">
                <a:spLocks noChangeArrowheads="1"/>
              </p:cNvSpPr>
              <p:nvPr/>
            </p:nvSpPr>
            <p:spPr bwMode="auto">
              <a:xfrm>
                <a:off x="872" y="1256"/>
                <a:ext cx="65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HL</a:t>
                </a:r>
              </a:p>
            </p:txBody>
          </p:sp>
        </p:grpSp>
        <p:grpSp>
          <p:nvGrpSpPr>
            <p:cNvPr id="24605" name="Group 10"/>
            <p:cNvGrpSpPr>
              <a:grpSpLocks/>
            </p:cNvGrpSpPr>
            <p:nvPr/>
          </p:nvGrpSpPr>
          <p:grpSpPr bwMode="auto">
            <a:xfrm>
              <a:off x="3560" y="1544"/>
              <a:ext cx="1999" cy="278"/>
              <a:chOff x="3560" y="1544"/>
              <a:chExt cx="1999" cy="278"/>
            </a:xfrm>
          </p:grpSpPr>
          <p:sp>
            <p:nvSpPr>
              <p:cNvPr id="24639" name="AutoShape 11"/>
              <p:cNvSpPr>
                <a:spLocks noChangeArrowheads="1"/>
              </p:cNvSpPr>
              <p:nvPr/>
            </p:nvSpPr>
            <p:spPr bwMode="auto">
              <a:xfrm>
                <a:off x="3560" y="1547"/>
                <a:ext cx="2000"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40" name="Text Box 12"/>
              <p:cNvSpPr txBox="1">
                <a:spLocks noChangeArrowheads="1"/>
              </p:cNvSpPr>
              <p:nvPr/>
            </p:nvSpPr>
            <p:spPr bwMode="auto">
              <a:xfrm>
                <a:off x="3560" y="1544"/>
                <a:ext cx="200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Fragment Offset</a:t>
                </a:r>
              </a:p>
            </p:txBody>
          </p:sp>
        </p:grpSp>
        <p:grpSp>
          <p:nvGrpSpPr>
            <p:cNvPr id="24606" name="Group 13"/>
            <p:cNvGrpSpPr>
              <a:grpSpLocks/>
            </p:cNvGrpSpPr>
            <p:nvPr/>
          </p:nvGrpSpPr>
          <p:grpSpPr bwMode="auto">
            <a:xfrm>
              <a:off x="2888" y="1256"/>
              <a:ext cx="2671" cy="278"/>
              <a:chOff x="2888" y="1256"/>
              <a:chExt cx="2671" cy="278"/>
            </a:xfrm>
          </p:grpSpPr>
          <p:sp>
            <p:nvSpPr>
              <p:cNvPr id="24637" name="AutoShape 14"/>
              <p:cNvSpPr>
                <a:spLocks noChangeArrowheads="1"/>
              </p:cNvSpPr>
              <p:nvPr/>
            </p:nvSpPr>
            <p:spPr bwMode="auto">
              <a:xfrm>
                <a:off x="2888" y="1259"/>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38" name="Text Box 15"/>
              <p:cNvSpPr txBox="1">
                <a:spLocks noChangeArrowheads="1"/>
              </p:cNvSpPr>
              <p:nvPr/>
            </p:nvSpPr>
            <p:spPr bwMode="auto">
              <a:xfrm>
                <a:off x="2888" y="1256"/>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Fragment Length</a:t>
                </a:r>
              </a:p>
            </p:txBody>
          </p:sp>
        </p:grpSp>
        <p:grpSp>
          <p:nvGrpSpPr>
            <p:cNvPr id="24607" name="Group 16"/>
            <p:cNvGrpSpPr>
              <a:grpSpLocks/>
            </p:cNvGrpSpPr>
            <p:nvPr/>
          </p:nvGrpSpPr>
          <p:grpSpPr bwMode="auto">
            <a:xfrm>
              <a:off x="1544" y="1256"/>
              <a:ext cx="1327" cy="278"/>
              <a:chOff x="1544" y="1256"/>
              <a:chExt cx="1327" cy="278"/>
            </a:xfrm>
          </p:grpSpPr>
          <p:sp>
            <p:nvSpPr>
              <p:cNvPr id="24635" name="AutoShape 17"/>
              <p:cNvSpPr>
                <a:spLocks noChangeArrowheads="1"/>
              </p:cNvSpPr>
              <p:nvPr/>
            </p:nvSpPr>
            <p:spPr bwMode="auto">
              <a:xfrm>
                <a:off x="1544" y="1259"/>
                <a:ext cx="1328"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36" name="Text Box 18"/>
              <p:cNvSpPr txBox="1">
                <a:spLocks noChangeArrowheads="1"/>
              </p:cNvSpPr>
              <p:nvPr/>
            </p:nvSpPr>
            <p:spPr bwMode="auto">
              <a:xfrm>
                <a:off x="1544" y="1256"/>
                <a:ext cx="1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Service</a:t>
                </a:r>
              </a:p>
            </p:txBody>
          </p:sp>
        </p:grpSp>
        <p:grpSp>
          <p:nvGrpSpPr>
            <p:cNvPr id="24608" name="Group 19"/>
            <p:cNvGrpSpPr>
              <a:grpSpLocks/>
            </p:cNvGrpSpPr>
            <p:nvPr/>
          </p:nvGrpSpPr>
          <p:grpSpPr bwMode="auto">
            <a:xfrm>
              <a:off x="199" y="1544"/>
              <a:ext cx="2671" cy="278"/>
              <a:chOff x="199" y="1544"/>
              <a:chExt cx="2671" cy="278"/>
            </a:xfrm>
          </p:grpSpPr>
          <p:sp>
            <p:nvSpPr>
              <p:cNvPr id="24633" name="AutoShape 20"/>
              <p:cNvSpPr>
                <a:spLocks noChangeArrowheads="1"/>
              </p:cNvSpPr>
              <p:nvPr/>
            </p:nvSpPr>
            <p:spPr bwMode="auto">
              <a:xfrm>
                <a:off x="199" y="1547"/>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34" name="Text Box 21"/>
              <p:cNvSpPr txBox="1">
                <a:spLocks noChangeArrowheads="1"/>
              </p:cNvSpPr>
              <p:nvPr/>
            </p:nvSpPr>
            <p:spPr bwMode="auto">
              <a:xfrm>
                <a:off x="199" y="1544"/>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Datagram ID</a:t>
                </a:r>
              </a:p>
            </p:txBody>
          </p:sp>
        </p:grpSp>
        <p:grpSp>
          <p:nvGrpSpPr>
            <p:cNvPr id="24609" name="Group 22"/>
            <p:cNvGrpSpPr>
              <a:grpSpLocks/>
            </p:cNvGrpSpPr>
            <p:nvPr/>
          </p:nvGrpSpPr>
          <p:grpSpPr bwMode="auto">
            <a:xfrm>
              <a:off x="2888" y="1544"/>
              <a:ext cx="655" cy="278"/>
              <a:chOff x="2888" y="1544"/>
              <a:chExt cx="655" cy="278"/>
            </a:xfrm>
          </p:grpSpPr>
          <p:sp>
            <p:nvSpPr>
              <p:cNvPr id="24631" name="AutoShape 23"/>
              <p:cNvSpPr>
                <a:spLocks noChangeArrowheads="1"/>
              </p:cNvSpPr>
              <p:nvPr/>
            </p:nvSpPr>
            <p:spPr bwMode="auto">
              <a:xfrm>
                <a:off x="2888" y="1547"/>
                <a:ext cx="65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32" name="Text Box 24"/>
              <p:cNvSpPr txBox="1">
                <a:spLocks noChangeArrowheads="1"/>
              </p:cNvSpPr>
              <p:nvPr/>
            </p:nvSpPr>
            <p:spPr bwMode="auto">
              <a:xfrm>
                <a:off x="2888" y="1544"/>
                <a:ext cx="65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FLAG</a:t>
                </a:r>
              </a:p>
            </p:txBody>
          </p:sp>
        </p:grpSp>
        <p:grpSp>
          <p:nvGrpSpPr>
            <p:cNvPr id="24610" name="Group 25"/>
            <p:cNvGrpSpPr>
              <a:grpSpLocks/>
            </p:cNvGrpSpPr>
            <p:nvPr/>
          </p:nvGrpSpPr>
          <p:grpSpPr bwMode="auto">
            <a:xfrm>
              <a:off x="200" y="1831"/>
              <a:ext cx="1327" cy="278"/>
              <a:chOff x="200" y="1831"/>
              <a:chExt cx="1327" cy="278"/>
            </a:xfrm>
          </p:grpSpPr>
          <p:sp>
            <p:nvSpPr>
              <p:cNvPr id="24629" name="AutoShape 26"/>
              <p:cNvSpPr>
                <a:spLocks noChangeArrowheads="1"/>
              </p:cNvSpPr>
              <p:nvPr/>
            </p:nvSpPr>
            <p:spPr bwMode="auto">
              <a:xfrm>
                <a:off x="200" y="1835"/>
                <a:ext cx="1328"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30" name="Text Box 27"/>
              <p:cNvSpPr txBox="1">
                <a:spLocks noChangeArrowheads="1"/>
              </p:cNvSpPr>
              <p:nvPr/>
            </p:nvSpPr>
            <p:spPr bwMode="auto">
              <a:xfrm>
                <a:off x="200" y="1831"/>
                <a:ext cx="1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TTL</a:t>
                </a:r>
              </a:p>
            </p:txBody>
          </p:sp>
        </p:grpSp>
        <p:grpSp>
          <p:nvGrpSpPr>
            <p:cNvPr id="24611" name="Group 28"/>
            <p:cNvGrpSpPr>
              <a:grpSpLocks/>
            </p:cNvGrpSpPr>
            <p:nvPr/>
          </p:nvGrpSpPr>
          <p:grpSpPr bwMode="auto">
            <a:xfrm>
              <a:off x="1544" y="1831"/>
              <a:ext cx="1327" cy="278"/>
              <a:chOff x="1544" y="1831"/>
              <a:chExt cx="1327" cy="278"/>
            </a:xfrm>
          </p:grpSpPr>
          <p:sp>
            <p:nvSpPr>
              <p:cNvPr id="24627" name="AutoShape 29"/>
              <p:cNvSpPr>
                <a:spLocks noChangeArrowheads="1"/>
              </p:cNvSpPr>
              <p:nvPr/>
            </p:nvSpPr>
            <p:spPr bwMode="auto">
              <a:xfrm>
                <a:off x="1544" y="1835"/>
                <a:ext cx="1328"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28" name="Text Box 30"/>
              <p:cNvSpPr txBox="1">
                <a:spLocks noChangeArrowheads="1"/>
              </p:cNvSpPr>
              <p:nvPr/>
            </p:nvSpPr>
            <p:spPr bwMode="auto">
              <a:xfrm>
                <a:off x="1544" y="1831"/>
                <a:ext cx="1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Protocol</a:t>
                </a:r>
              </a:p>
            </p:txBody>
          </p:sp>
        </p:grpSp>
        <p:grpSp>
          <p:nvGrpSpPr>
            <p:cNvPr id="24612" name="Group 31"/>
            <p:cNvGrpSpPr>
              <a:grpSpLocks/>
            </p:cNvGrpSpPr>
            <p:nvPr/>
          </p:nvGrpSpPr>
          <p:grpSpPr bwMode="auto">
            <a:xfrm>
              <a:off x="2887" y="1831"/>
              <a:ext cx="2671" cy="278"/>
              <a:chOff x="2887" y="1831"/>
              <a:chExt cx="2671" cy="278"/>
            </a:xfrm>
          </p:grpSpPr>
          <p:sp>
            <p:nvSpPr>
              <p:cNvPr id="24625" name="AutoShape 32"/>
              <p:cNvSpPr>
                <a:spLocks noChangeArrowheads="1"/>
              </p:cNvSpPr>
              <p:nvPr/>
            </p:nvSpPr>
            <p:spPr bwMode="auto">
              <a:xfrm>
                <a:off x="2887" y="1835"/>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26" name="Text Box 33"/>
              <p:cNvSpPr txBox="1">
                <a:spLocks noChangeArrowheads="1"/>
              </p:cNvSpPr>
              <p:nvPr/>
            </p:nvSpPr>
            <p:spPr bwMode="auto">
              <a:xfrm>
                <a:off x="2887" y="1831"/>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Header Checksum</a:t>
                </a:r>
              </a:p>
            </p:txBody>
          </p:sp>
        </p:grpSp>
        <p:grpSp>
          <p:nvGrpSpPr>
            <p:cNvPr id="24613" name="Group 34"/>
            <p:cNvGrpSpPr>
              <a:grpSpLocks/>
            </p:cNvGrpSpPr>
            <p:nvPr/>
          </p:nvGrpSpPr>
          <p:grpSpPr bwMode="auto">
            <a:xfrm>
              <a:off x="199" y="2119"/>
              <a:ext cx="5360" cy="278"/>
              <a:chOff x="199" y="2119"/>
              <a:chExt cx="5360" cy="278"/>
            </a:xfrm>
          </p:grpSpPr>
          <p:sp>
            <p:nvSpPr>
              <p:cNvPr id="24623" name="AutoShape 35"/>
              <p:cNvSpPr>
                <a:spLocks noChangeArrowheads="1"/>
              </p:cNvSpPr>
              <p:nvPr/>
            </p:nvSpPr>
            <p:spPr bwMode="auto">
              <a:xfrm>
                <a:off x="199" y="2122"/>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24" name="Text Box 36"/>
              <p:cNvSpPr txBox="1">
                <a:spLocks noChangeArrowheads="1"/>
              </p:cNvSpPr>
              <p:nvPr/>
            </p:nvSpPr>
            <p:spPr bwMode="auto">
              <a:xfrm>
                <a:off x="199" y="2119"/>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Source Address</a:t>
                </a:r>
              </a:p>
            </p:txBody>
          </p:sp>
        </p:grpSp>
        <p:grpSp>
          <p:nvGrpSpPr>
            <p:cNvPr id="24614" name="Group 37"/>
            <p:cNvGrpSpPr>
              <a:grpSpLocks/>
            </p:cNvGrpSpPr>
            <p:nvPr/>
          </p:nvGrpSpPr>
          <p:grpSpPr bwMode="auto">
            <a:xfrm>
              <a:off x="199" y="2407"/>
              <a:ext cx="5360" cy="278"/>
              <a:chOff x="199" y="2407"/>
              <a:chExt cx="5360" cy="278"/>
            </a:xfrm>
          </p:grpSpPr>
          <p:sp>
            <p:nvSpPr>
              <p:cNvPr id="24621" name="AutoShape 38"/>
              <p:cNvSpPr>
                <a:spLocks noChangeArrowheads="1"/>
              </p:cNvSpPr>
              <p:nvPr/>
            </p:nvSpPr>
            <p:spPr bwMode="auto">
              <a:xfrm>
                <a:off x="199" y="2410"/>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22" name="Text Box 39"/>
              <p:cNvSpPr txBox="1">
                <a:spLocks noChangeArrowheads="1"/>
              </p:cNvSpPr>
              <p:nvPr/>
            </p:nvSpPr>
            <p:spPr bwMode="auto">
              <a:xfrm>
                <a:off x="199" y="2407"/>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Destination Address</a:t>
                </a:r>
              </a:p>
            </p:txBody>
          </p:sp>
        </p:grpSp>
        <p:grpSp>
          <p:nvGrpSpPr>
            <p:cNvPr id="24615" name="Group 40"/>
            <p:cNvGrpSpPr>
              <a:grpSpLocks/>
            </p:cNvGrpSpPr>
            <p:nvPr/>
          </p:nvGrpSpPr>
          <p:grpSpPr bwMode="auto">
            <a:xfrm>
              <a:off x="199" y="2694"/>
              <a:ext cx="5360" cy="278"/>
              <a:chOff x="199" y="2694"/>
              <a:chExt cx="5360" cy="278"/>
            </a:xfrm>
          </p:grpSpPr>
          <p:sp>
            <p:nvSpPr>
              <p:cNvPr id="24619" name="AutoShape 41"/>
              <p:cNvSpPr>
                <a:spLocks noChangeArrowheads="1"/>
              </p:cNvSpPr>
              <p:nvPr/>
            </p:nvSpPr>
            <p:spPr bwMode="auto">
              <a:xfrm>
                <a:off x="199" y="2697"/>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24620" name="Text Box 42"/>
              <p:cNvSpPr txBox="1">
                <a:spLocks noChangeArrowheads="1"/>
              </p:cNvSpPr>
              <p:nvPr/>
            </p:nvSpPr>
            <p:spPr bwMode="auto">
              <a:xfrm>
                <a:off x="199" y="2694"/>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Options (if any)</a:t>
                </a:r>
              </a:p>
            </p:txBody>
          </p:sp>
        </p:grpSp>
        <p:grpSp>
          <p:nvGrpSpPr>
            <p:cNvPr id="24616" name="Group 43"/>
            <p:cNvGrpSpPr>
              <a:grpSpLocks/>
            </p:cNvGrpSpPr>
            <p:nvPr/>
          </p:nvGrpSpPr>
          <p:grpSpPr bwMode="auto">
            <a:xfrm>
              <a:off x="199" y="2985"/>
              <a:ext cx="5360" cy="798"/>
              <a:chOff x="199" y="2985"/>
              <a:chExt cx="5360" cy="798"/>
            </a:xfrm>
          </p:grpSpPr>
          <p:sp>
            <p:nvSpPr>
              <p:cNvPr id="24617" name="AutoShape 44"/>
              <p:cNvSpPr>
                <a:spLocks noChangeArrowheads="1"/>
              </p:cNvSpPr>
              <p:nvPr/>
            </p:nvSpPr>
            <p:spPr bwMode="auto">
              <a:xfrm>
                <a:off x="199" y="2985"/>
                <a:ext cx="5361" cy="799"/>
              </a:xfrm>
              <a:prstGeom prst="roundRect">
                <a:avLst>
                  <a:gd name="adj" fmla="val 125"/>
                </a:avLst>
              </a:prstGeom>
              <a:solidFill>
                <a:srgbClr val="FFFFFF"/>
              </a:solidFill>
              <a:ln w="25560">
                <a:solidFill>
                  <a:srgbClr val="000000"/>
                </a:solidFill>
                <a:round/>
                <a:headEnd/>
                <a:tailEnd/>
              </a:ln>
            </p:spPr>
            <p:txBody>
              <a:bodyPr wrap="none" anchor="ctr"/>
              <a:lstStyle/>
              <a:p>
                <a:endParaRPr lang="en-US"/>
              </a:p>
            </p:txBody>
          </p:sp>
          <p:sp>
            <p:nvSpPr>
              <p:cNvPr id="24618" name="Text Box 45"/>
              <p:cNvSpPr txBox="1">
                <a:spLocks noChangeArrowheads="1"/>
              </p:cNvSpPr>
              <p:nvPr/>
            </p:nvSpPr>
            <p:spPr bwMode="auto">
              <a:xfrm>
                <a:off x="199" y="2985"/>
                <a:ext cx="5361"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Data</a:t>
                </a:r>
              </a:p>
            </p:txBody>
          </p:sp>
        </p:grpSp>
      </p:grpSp>
      <p:sp>
        <p:nvSpPr>
          <p:cNvPr id="24581" name="Line 46"/>
          <p:cNvSpPr>
            <a:spLocks noChangeShapeType="1"/>
          </p:cNvSpPr>
          <p:nvPr/>
        </p:nvSpPr>
        <p:spPr bwMode="auto">
          <a:xfrm>
            <a:off x="4572000" y="1536700"/>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47"/>
          <p:cNvSpPr>
            <a:spLocks noChangeShapeType="1"/>
          </p:cNvSpPr>
          <p:nvPr/>
        </p:nvSpPr>
        <p:spPr bwMode="auto">
          <a:xfrm>
            <a:off x="2438400" y="1536700"/>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48"/>
          <p:cNvSpPr>
            <a:spLocks noChangeShapeType="1"/>
          </p:cNvSpPr>
          <p:nvPr/>
        </p:nvSpPr>
        <p:spPr bwMode="auto">
          <a:xfrm flipH="1">
            <a:off x="2424113" y="1752600"/>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84" name="Line 49"/>
          <p:cNvSpPr>
            <a:spLocks noChangeShapeType="1"/>
          </p:cNvSpPr>
          <p:nvPr/>
        </p:nvSpPr>
        <p:spPr bwMode="auto">
          <a:xfrm flipH="1">
            <a:off x="4100513" y="1752600"/>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24585" name="Text Box 50"/>
          <p:cNvSpPr txBox="1">
            <a:spLocks noChangeArrowheads="1"/>
          </p:cNvSpPr>
          <p:nvPr/>
        </p:nvSpPr>
        <p:spPr bwMode="auto">
          <a:xfrm>
            <a:off x="3027363" y="1503363"/>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24586" name="Line 51"/>
          <p:cNvSpPr>
            <a:spLocks noChangeShapeType="1"/>
          </p:cNvSpPr>
          <p:nvPr/>
        </p:nvSpPr>
        <p:spPr bwMode="auto">
          <a:xfrm>
            <a:off x="2438400" y="1536700"/>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52"/>
          <p:cNvSpPr>
            <a:spLocks noChangeShapeType="1"/>
          </p:cNvSpPr>
          <p:nvPr/>
        </p:nvSpPr>
        <p:spPr bwMode="auto">
          <a:xfrm>
            <a:off x="304800" y="1536700"/>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53"/>
          <p:cNvSpPr>
            <a:spLocks noChangeShapeType="1"/>
          </p:cNvSpPr>
          <p:nvPr/>
        </p:nvSpPr>
        <p:spPr bwMode="auto">
          <a:xfrm flipH="1">
            <a:off x="290513" y="1752600"/>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89" name="Line 54"/>
          <p:cNvSpPr>
            <a:spLocks noChangeShapeType="1"/>
          </p:cNvSpPr>
          <p:nvPr/>
        </p:nvSpPr>
        <p:spPr bwMode="auto">
          <a:xfrm flipH="1">
            <a:off x="1966913" y="1752600"/>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24590" name="Text Box 55"/>
          <p:cNvSpPr txBox="1">
            <a:spLocks noChangeArrowheads="1"/>
          </p:cNvSpPr>
          <p:nvPr/>
        </p:nvSpPr>
        <p:spPr bwMode="auto">
          <a:xfrm>
            <a:off x="893763" y="1503363"/>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24591" name="Line 56"/>
          <p:cNvSpPr>
            <a:spLocks noChangeShapeType="1"/>
          </p:cNvSpPr>
          <p:nvPr/>
        </p:nvSpPr>
        <p:spPr bwMode="auto">
          <a:xfrm>
            <a:off x="6705600" y="1536700"/>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57"/>
          <p:cNvSpPr>
            <a:spLocks noChangeShapeType="1"/>
          </p:cNvSpPr>
          <p:nvPr/>
        </p:nvSpPr>
        <p:spPr bwMode="auto">
          <a:xfrm>
            <a:off x="4572000" y="1536700"/>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58"/>
          <p:cNvSpPr>
            <a:spLocks noChangeShapeType="1"/>
          </p:cNvSpPr>
          <p:nvPr/>
        </p:nvSpPr>
        <p:spPr bwMode="auto">
          <a:xfrm flipH="1">
            <a:off x="4557713" y="1752600"/>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94" name="Line 59"/>
          <p:cNvSpPr>
            <a:spLocks noChangeShapeType="1"/>
          </p:cNvSpPr>
          <p:nvPr/>
        </p:nvSpPr>
        <p:spPr bwMode="auto">
          <a:xfrm flipH="1">
            <a:off x="6234113" y="1752600"/>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24595" name="Text Box 60"/>
          <p:cNvSpPr txBox="1">
            <a:spLocks noChangeArrowheads="1"/>
          </p:cNvSpPr>
          <p:nvPr/>
        </p:nvSpPr>
        <p:spPr bwMode="auto">
          <a:xfrm>
            <a:off x="5160963" y="1503363"/>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24596" name="Line 61"/>
          <p:cNvSpPr>
            <a:spLocks noChangeShapeType="1"/>
          </p:cNvSpPr>
          <p:nvPr/>
        </p:nvSpPr>
        <p:spPr bwMode="auto">
          <a:xfrm>
            <a:off x="8839200" y="1536700"/>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62"/>
          <p:cNvSpPr>
            <a:spLocks noChangeShapeType="1"/>
          </p:cNvSpPr>
          <p:nvPr/>
        </p:nvSpPr>
        <p:spPr bwMode="auto">
          <a:xfrm>
            <a:off x="6705600" y="1536700"/>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63"/>
          <p:cNvSpPr>
            <a:spLocks noChangeShapeType="1"/>
          </p:cNvSpPr>
          <p:nvPr/>
        </p:nvSpPr>
        <p:spPr bwMode="auto">
          <a:xfrm flipH="1">
            <a:off x="6691313" y="1752600"/>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99" name="Line 64"/>
          <p:cNvSpPr>
            <a:spLocks noChangeShapeType="1"/>
          </p:cNvSpPr>
          <p:nvPr/>
        </p:nvSpPr>
        <p:spPr bwMode="auto">
          <a:xfrm flipH="1">
            <a:off x="8367713" y="1752600"/>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24600" name="Text Box 65"/>
          <p:cNvSpPr txBox="1">
            <a:spLocks noChangeArrowheads="1"/>
          </p:cNvSpPr>
          <p:nvPr/>
        </p:nvSpPr>
        <p:spPr bwMode="auto">
          <a:xfrm>
            <a:off x="7294563" y="1503363"/>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67"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46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BD8BDB-05E6-4FEB-A548-B1B932676792}" type="slidenum">
              <a:rPr lang="en-US" sz="1400" smtClean="0"/>
              <a:pPr/>
              <a:t>76</a:t>
            </a:fld>
            <a:endParaRPr lang="en-US" sz="1400" smtClean="0"/>
          </a:p>
        </p:txBody>
      </p:sp>
    </p:spTree>
    <p:extLst>
      <p:ext uri="{BB962C8B-B14F-4D97-AF65-F5344CB8AC3E}">
        <p14:creationId xmlns:p14="http://schemas.microsoft.com/office/powerpoint/2010/main" val="1595920641"/>
      </p:ext>
    </p:extLst>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33388" y="0"/>
            <a:ext cx="71628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Datagram Fragmentation</a:t>
            </a:r>
          </a:p>
        </p:txBody>
      </p:sp>
      <p:sp>
        <p:nvSpPr>
          <p:cNvPr id="34818" name="Rectangle 2"/>
          <p:cNvSpPr>
            <a:spLocks noGrp="1" noChangeArrowheads="1"/>
          </p:cNvSpPr>
          <p:nvPr>
            <p:ph type="body" idx="1"/>
          </p:nvPr>
        </p:nvSpPr>
        <p:spPr>
          <a:xfrm>
            <a:off x="381000" y="1138238"/>
            <a:ext cx="8432800" cy="5338762"/>
          </a:xfrm>
        </p:spPr>
        <p:txBody>
          <a:bodyPr>
            <a:normAutofit lnSpcReduction="10000"/>
          </a:bodyPr>
          <a:lstStyle/>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Packets are fragmented due to link’s Maximum Transmission Unit (MTU)</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fragment (packet) has the same structure as the IP datagram. </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IP specifies that datagram reassembly is done only at the destination (not on a hop-by-hop basis).</a:t>
            </a:r>
          </a:p>
          <a:p>
            <a:pPr>
              <a:spcBef>
                <a:spcPts val="1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any of the fragments are lost - the entire datagram is discarded (and an ICMP message is sent to the sender).</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56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8C6F44-73AC-42C0-832B-DE786D953E60}" type="slidenum">
              <a:rPr lang="en-US" sz="1400" smtClean="0"/>
              <a:pPr/>
              <a:t>77</a:t>
            </a:fld>
            <a:endParaRPr lang="en-US" sz="1400" smtClean="0"/>
          </a:p>
        </p:txBody>
      </p:sp>
    </p:spTree>
    <p:extLst>
      <p:ext uri="{BB962C8B-B14F-4D97-AF65-F5344CB8AC3E}">
        <p14:creationId xmlns:p14="http://schemas.microsoft.com/office/powerpoint/2010/main" val="2086527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11163" y="173038"/>
            <a:ext cx="8488362" cy="1401762"/>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IP Flow Control &amp; Error Detection</a:t>
            </a:r>
          </a:p>
        </p:txBody>
      </p:sp>
      <p:sp>
        <p:nvSpPr>
          <p:cNvPr id="26627" name="Rectangle 2"/>
          <p:cNvSpPr>
            <a:spLocks noGrp="1" noChangeArrowheads="1"/>
          </p:cNvSpPr>
          <p:nvPr>
            <p:ph type="body" idx="1"/>
          </p:nvPr>
        </p:nvSpPr>
        <p:spPr>
          <a:xfrm>
            <a:off x="304800" y="1423988"/>
            <a:ext cx="8434388" cy="4748212"/>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packets arrive too fast - the receiver discards excessive packets and sends an ICMP message to the sender (SOURCE QUENCH).</a:t>
            </a:r>
          </a:p>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an error is found (header checksum problem) the packet is discarded and an ICMP message is sent to the sender.</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66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3D04E6-F05D-4AD6-8BD3-F64D0745CE06}" type="slidenum">
              <a:rPr lang="en-US" sz="1400" smtClean="0"/>
              <a:pPr/>
              <a:t>78</a:t>
            </a:fld>
            <a:endParaRPr lang="en-US" sz="1400" smtClean="0"/>
          </a:p>
        </p:txBody>
      </p:sp>
    </p:spTree>
    <p:extLst>
      <p:ext uri="{BB962C8B-B14F-4D97-AF65-F5344CB8AC3E}">
        <p14:creationId xmlns:p14="http://schemas.microsoft.com/office/powerpoint/2010/main" val="259012641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228600" y="280988"/>
            <a:ext cx="8585200" cy="1344612"/>
          </a:xfrm>
        </p:spPr>
        <p:txBody>
          <a:bodyPr>
            <a:normAutofit fontScale="90000"/>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ICMP</a:t>
            </a:r>
            <a:br>
              <a:rPr lang="en-GB" smtClean="0"/>
            </a:br>
            <a:r>
              <a:rPr lang="en-GB" i="1" smtClean="0"/>
              <a:t>Internet Control Message Protocol</a:t>
            </a:r>
          </a:p>
        </p:txBody>
      </p:sp>
      <p:sp>
        <p:nvSpPr>
          <p:cNvPr id="27651" name="Rectangle 2"/>
          <p:cNvSpPr>
            <a:spLocks noGrp="1" noChangeArrowheads="1"/>
          </p:cNvSpPr>
          <p:nvPr>
            <p:ph type="body" idx="1"/>
          </p:nvPr>
        </p:nvSpPr>
        <p:spPr>
          <a:xfrm>
            <a:off x="430213" y="1905000"/>
            <a:ext cx="8426450" cy="42672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ICMP is a protocol used for exchanging control messages.</a:t>
            </a:r>
          </a:p>
          <a:p>
            <a:pPr lvl="2">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ICMP uses IP to deliver messages.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ICMP messages are usually generated and processed by the IP software, not the user process.</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76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6E694E-6B2C-4514-82E7-B386DA6FCDF6}" type="slidenum">
              <a:rPr lang="en-US" sz="1400" smtClean="0"/>
              <a:pPr/>
              <a:t>79</a:t>
            </a:fld>
            <a:endParaRPr lang="en-US" sz="1400" smtClean="0"/>
          </a:p>
        </p:txBody>
      </p:sp>
    </p:spTree>
    <p:extLst>
      <p:ext uri="{BB962C8B-B14F-4D97-AF65-F5344CB8AC3E}">
        <p14:creationId xmlns:p14="http://schemas.microsoft.com/office/powerpoint/2010/main" val="24186780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7A724F-B94F-4BF5-95F0-699B52E058B9}" type="slidenum">
              <a:rPr lang="en-GB" altLang="tr-TR" sz="1400" smtClean="0">
                <a:solidFill>
                  <a:schemeClr val="bg2"/>
                </a:solidFill>
                <a:latin typeface="Arial" charset="0"/>
              </a:rPr>
              <a:pPr/>
              <a:t>8</a:t>
            </a:fld>
            <a:endParaRPr lang="en-GB" altLang="tr-TR" sz="1400" smtClean="0">
              <a:solidFill>
                <a:schemeClr val="bg2"/>
              </a:solidFill>
              <a:latin typeface="Arial" charset="0"/>
            </a:endParaRPr>
          </a:p>
        </p:txBody>
      </p:sp>
      <p:sp>
        <p:nvSpPr>
          <p:cNvPr id="22531" name="Rectangle 2"/>
          <p:cNvSpPr>
            <a:spLocks noGrp="1" noChangeArrowheads="1"/>
          </p:cNvSpPr>
          <p:nvPr>
            <p:ph type="title"/>
          </p:nvPr>
        </p:nvSpPr>
        <p:spPr/>
        <p:txBody>
          <a:bodyPr/>
          <a:lstStyle/>
          <a:p>
            <a:r>
              <a:rPr lang="en-US" altLang="tr-TR" smtClean="0"/>
              <a:t>OSI Reference Model</a:t>
            </a:r>
          </a:p>
        </p:txBody>
      </p:sp>
      <p:sp>
        <p:nvSpPr>
          <p:cNvPr id="22532" name="Rectangle 3"/>
          <p:cNvSpPr>
            <a:spLocks noGrp="1" noChangeArrowheads="1"/>
          </p:cNvSpPr>
          <p:nvPr>
            <p:ph type="body" idx="1"/>
          </p:nvPr>
        </p:nvSpPr>
        <p:spPr/>
        <p:txBody>
          <a:bodyPr/>
          <a:lstStyle/>
          <a:p>
            <a:r>
              <a:rPr lang="en-US" altLang="tr-TR" smtClean="0"/>
              <a:t>A layered model</a:t>
            </a:r>
          </a:p>
          <a:p>
            <a:pPr lvl="1"/>
            <a:r>
              <a:rPr lang="en-US" altLang="tr-TR" smtClean="0"/>
              <a:t>Seven layers – seven has been presented as the optimal number of layer</a:t>
            </a:r>
          </a:p>
          <a:p>
            <a:r>
              <a:rPr lang="en-US" altLang="tr-TR" smtClean="0"/>
              <a:t>Delivered too late (published in 1984)!</a:t>
            </a:r>
          </a:p>
          <a:p>
            <a:pPr lvl="1"/>
            <a:r>
              <a:rPr lang="en-US" altLang="tr-TR" smtClean="0"/>
              <a:t>by that time TCP/IP started to bec</a:t>
            </a:r>
            <a:r>
              <a:rPr lang="tr-TR" altLang="tr-TR" smtClean="0"/>
              <a:t>o</a:t>
            </a:r>
            <a:r>
              <a:rPr lang="en-US" altLang="tr-TR" smtClean="0"/>
              <a:t>me the de facto standard</a:t>
            </a:r>
          </a:p>
          <a:p>
            <a:r>
              <a:rPr lang="en-US" altLang="tr-TR" smtClean="0"/>
              <a:t>Although no OSI-based protocol survived, the model is still valid (in the textbooks)</a:t>
            </a:r>
          </a:p>
        </p:txBody>
      </p:sp>
    </p:spTree>
    <p:extLst>
      <p:ext uri="{BB962C8B-B14F-4D97-AF65-F5344CB8AC3E}">
        <p14:creationId xmlns:p14="http://schemas.microsoft.com/office/powerpoint/2010/main" val="35789826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795338" y="27940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ICMP Message Types</a:t>
            </a:r>
          </a:p>
        </p:txBody>
      </p:sp>
      <p:sp>
        <p:nvSpPr>
          <p:cNvPr id="28675" name="Rectangle 2"/>
          <p:cNvSpPr>
            <a:spLocks noGrp="1" noChangeArrowheads="1"/>
          </p:cNvSpPr>
          <p:nvPr>
            <p:ph type="body" idx="1"/>
          </p:nvPr>
        </p:nvSpPr>
        <p:spPr>
          <a:xfrm>
            <a:off x="838200" y="1752600"/>
            <a:ext cx="5105400" cy="42672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Echo Request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Echo Response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Destination Unreachable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Redirect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Time Exceeded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Redirect (route change)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there are more ...</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86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D185EE-6F5C-416E-A55C-F237CD6F7ACC}" type="slidenum">
              <a:rPr lang="en-US" sz="1400" smtClean="0"/>
              <a:pPr/>
              <a:t>80</a:t>
            </a:fld>
            <a:endParaRPr lang="en-US" sz="1400" smtClean="0"/>
          </a:p>
        </p:txBody>
      </p:sp>
    </p:spTree>
    <p:extLst>
      <p:ext uri="{BB962C8B-B14F-4D97-AF65-F5344CB8AC3E}">
        <p14:creationId xmlns:p14="http://schemas.microsoft.com/office/powerpoint/2010/main" val="214658089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646113" y="301625"/>
            <a:ext cx="70866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Transport Layer &amp; TCP/IP</a:t>
            </a:r>
          </a:p>
        </p:txBody>
      </p:sp>
      <p:sp>
        <p:nvSpPr>
          <p:cNvPr id="39938" name="Rectangle 2"/>
          <p:cNvSpPr>
            <a:spLocks noGrp="1" noChangeArrowheads="1"/>
          </p:cNvSpPr>
          <p:nvPr>
            <p:ph type="body" idx="1"/>
          </p:nvPr>
        </p:nvSpPr>
        <p:spPr>
          <a:xfrm>
            <a:off x="530225" y="1660525"/>
            <a:ext cx="8242300" cy="4267200"/>
          </a:xfrm>
        </p:spPr>
        <p:txBody>
          <a:bodyPr>
            <a:normAutofit lnSpcReduction="10000"/>
          </a:bodyPr>
          <a:lstStyle/>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Q: We know that IP is the network layer           - so TCP must be the transport layer, right ?</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A: No… well, almost.</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TCP is only part of the TCP/IP transport layer - the other part is UDP (User Datagram Protocol).</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2970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376529-8E82-4BAC-854C-9F851427E4E8}" type="slidenum">
              <a:rPr lang="en-US" sz="1400" smtClean="0"/>
              <a:pPr/>
              <a:t>81</a:t>
            </a:fld>
            <a:endParaRPr lang="en-US" sz="1400" smtClean="0"/>
          </a:p>
        </p:txBody>
      </p:sp>
    </p:spTree>
    <p:extLst>
      <p:ext uri="{BB962C8B-B14F-4D97-AF65-F5344CB8AC3E}">
        <p14:creationId xmlns:p14="http://schemas.microsoft.com/office/powerpoint/2010/main" val="40665864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211263"/>
            <a:ext cx="799782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a:xfrm>
            <a:off x="608013" y="0"/>
            <a:ext cx="7772400" cy="1143000"/>
          </a:xfrm>
        </p:spPr>
        <p:txBody>
          <a:bodyPr/>
          <a:lstStyle/>
          <a:p>
            <a:r>
              <a:rPr lang="en-US" smtClean="0"/>
              <a:t>The Internet Hourglass</a:t>
            </a:r>
          </a:p>
        </p:txBody>
      </p:sp>
      <p:sp>
        <p:nvSpPr>
          <p:cNvPr id="30724" name="Text Box 28"/>
          <p:cNvSpPr txBox="1">
            <a:spLocks noChangeArrowheads="1"/>
          </p:cNvSpPr>
          <p:nvPr/>
        </p:nvSpPr>
        <p:spPr bwMode="auto">
          <a:xfrm>
            <a:off x="393700" y="4268788"/>
            <a:ext cx="32956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AFD00"/>
              </a:buClr>
              <a:buSzPct val="100000"/>
              <a:buFont typeface="Arial" pitchFamily="34" charset="0"/>
              <a:buNone/>
            </a:pPr>
            <a:r>
              <a:rPr lang="en-GB">
                <a:solidFill>
                  <a:srgbClr val="FF0000"/>
                </a:solidFill>
                <a:latin typeface="Arial" pitchFamily="34" charset="0"/>
                <a:ea typeface="HG Mincho Light J"/>
                <a:cs typeface="HG Mincho Light J"/>
              </a:rPr>
              <a:t>ICMP, ARP &amp; RARP</a:t>
            </a:r>
          </a:p>
        </p:txBody>
      </p:sp>
      <p:sp>
        <p:nvSpPr>
          <p:cNvPr id="30725" name="Text Box 28"/>
          <p:cNvSpPr txBox="1">
            <a:spLocks noChangeArrowheads="1"/>
          </p:cNvSpPr>
          <p:nvPr/>
        </p:nvSpPr>
        <p:spPr bwMode="auto">
          <a:xfrm>
            <a:off x="1371600" y="6129338"/>
            <a:ext cx="16478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FAFD00"/>
              </a:buClr>
              <a:buSzPct val="100000"/>
              <a:buFont typeface="Arial" pitchFamily="34" charset="0"/>
              <a:buNone/>
            </a:pPr>
            <a:r>
              <a:rPr lang="en-GB">
                <a:solidFill>
                  <a:srgbClr val="FF0000"/>
                </a:solidFill>
                <a:latin typeface="Arial" pitchFamily="34" charset="0"/>
                <a:ea typeface="HG Mincho Light J"/>
                <a:cs typeface="HG Mincho Light J"/>
              </a:rPr>
              <a:t>802.3</a:t>
            </a:r>
          </a:p>
        </p:txBody>
      </p:sp>
      <p:sp>
        <p:nvSpPr>
          <p:cNvPr id="10"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07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5E4857-DBB1-4750-9EEC-5AC72D2A55B0}" type="slidenum">
              <a:rPr lang="en-US" sz="1400" smtClean="0"/>
              <a:pPr/>
              <a:t>82</a:t>
            </a:fld>
            <a:endParaRPr lang="en-US" sz="1400" smtClean="0"/>
          </a:p>
        </p:txBody>
      </p:sp>
    </p:spTree>
    <p:extLst>
      <p:ext uri="{BB962C8B-B14F-4D97-AF65-F5344CB8AC3E}">
        <p14:creationId xmlns:p14="http://schemas.microsoft.com/office/powerpoint/2010/main" val="3885492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625475" y="163513"/>
            <a:ext cx="79248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UDP User Datagram Protocol</a:t>
            </a:r>
          </a:p>
        </p:txBody>
      </p:sp>
      <p:sp>
        <p:nvSpPr>
          <p:cNvPr id="31747" name="Rectangle 2"/>
          <p:cNvSpPr>
            <a:spLocks noGrp="1" noChangeArrowheads="1"/>
          </p:cNvSpPr>
          <p:nvPr>
            <p:ph type="body" idx="1"/>
          </p:nvPr>
        </p:nvSpPr>
        <p:spPr>
          <a:xfrm>
            <a:off x="381000" y="1530350"/>
            <a:ext cx="8380413" cy="464185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UDP is a transport protocol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communication between </a:t>
            </a:r>
            <a:r>
              <a:rPr lang="en-GB" u="sng" smtClean="0"/>
              <a:t>processes</a:t>
            </a:r>
          </a:p>
          <a:p>
            <a:pPr lvl="1">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UDP uses IP to deliver datagrams to the right host.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UDP uses </a:t>
            </a:r>
            <a:r>
              <a:rPr lang="en-GB" i="1" smtClean="0"/>
              <a:t>ports</a:t>
            </a:r>
            <a:r>
              <a:rPr lang="en-GB" smtClean="0"/>
              <a:t> to provide communication services to individual processes.</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17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B90889-3185-4BAD-A635-F70C51002337}" type="slidenum">
              <a:rPr lang="en-US" sz="1400" smtClean="0"/>
              <a:pPr/>
              <a:t>83</a:t>
            </a:fld>
            <a:endParaRPr lang="en-US" sz="1400" smtClean="0"/>
          </a:p>
        </p:txBody>
      </p:sp>
    </p:spTree>
    <p:extLst>
      <p:ext uri="{BB962C8B-B14F-4D97-AF65-F5344CB8AC3E}">
        <p14:creationId xmlns:p14="http://schemas.microsoft.com/office/powerpoint/2010/main" val="204773422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644525" y="0"/>
            <a:ext cx="65532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Ports</a:t>
            </a:r>
          </a:p>
        </p:txBody>
      </p:sp>
      <p:sp>
        <p:nvSpPr>
          <p:cNvPr id="32771" name="Rectangle 2"/>
          <p:cNvSpPr>
            <a:spLocks noGrp="1" noChangeArrowheads="1"/>
          </p:cNvSpPr>
          <p:nvPr>
            <p:ph type="body" idx="1"/>
          </p:nvPr>
        </p:nvSpPr>
        <p:spPr>
          <a:xfrm>
            <a:off x="400050" y="958850"/>
            <a:ext cx="8413750" cy="328295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TCP/IP uses an abstract destination point called a protocol port.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Ports are identified by a positive integer.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Operating systems provide some mechanism that processes use to specify a port. </a:t>
            </a:r>
          </a:p>
        </p:txBody>
      </p:sp>
      <p:grpSp>
        <p:nvGrpSpPr>
          <p:cNvPr id="32772" name="Group 4"/>
          <p:cNvGrpSpPr>
            <a:grpSpLocks/>
          </p:cNvGrpSpPr>
          <p:nvPr/>
        </p:nvGrpSpPr>
        <p:grpSpPr bwMode="auto">
          <a:xfrm>
            <a:off x="4795838" y="3349625"/>
            <a:ext cx="1763712" cy="3324225"/>
            <a:chOff x="5651500" y="984250"/>
            <a:chExt cx="2811463" cy="5327650"/>
          </a:xfrm>
        </p:grpSpPr>
        <p:sp>
          <p:nvSpPr>
            <p:cNvPr id="32796" name="AutoShape 6"/>
            <p:cNvSpPr>
              <a:spLocks noChangeArrowheads="1"/>
            </p:cNvSpPr>
            <p:nvPr/>
          </p:nvSpPr>
          <p:spPr bwMode="auto">
            <a:xfrm>
              <a:off x="5803334" y="1689007"/>
              <a:ext cx="2641916" cy="4622893"/>
            </a:xfrm>
            <a:prstGeom prst="roundRect">
              <a:avLst>
                <a:gd name="adj" fmla="val 56"/>
              </a:avLst>
            </a:prstGeom>
            <a:solidFill>
              <a:srgbClr val="777777"/>
            </a:solidFill>
            <a:ln w="25560">
              <a:solidFill>
                <a:srgbClr val="000000"/>
              </a:solidFill>
              <a:round/>
              <a:headEnd/>
              <a:tailEnd/>
            </a:ln>
            <a:effectLst>
              <a:outerShdw dist="107933" dir="2700000" algn="ctr" rotWithShape="0">
                <a:srgbClr val="000000"/>
              </a:outerShdw>
            </a:effectLst>
          </p:spPr>
          <p:txBody>
            <a:bodyPr wrap="none" anchor="ctr"/>
            <a:lstStyle/>
            <a:p>
              <a:endParaRPr lang="en-US" sz="1800"/>
            </a:p>
          </p:txBody>
        </p:sp>
        <p:sp>
          <p:nvSpPr>
            <p:cNvPr id="7" name="Text Box 9"/>
            <p:cNvSpPr txBox="1">
              <a:spLocks noChangeArrowheads="1"/>
            </p:cNvSpPr>
            <p:nvPr/>
          </p:nvSpPr>
          <p:spPr bwMode="auto">
            <a:xfrm>
              <a:off x="5846353" y="984250"/>
              <a:ext cx="2616610" cy="638606"/>
            </a:xfrm>
            <a:prstGeom prst="rect">
              <a:avLst/>
            </a:prstGeom>
            <a:noFill/>
            <a:ln w="9525">
              <a:noFill/>
              <a:miter lim="800000"/>
              <a:headEnd/>
              <a:tailEnd/>
            </a:ln>
          </p:spPr>
          <p:txBody>
            <a:bodyPr lIns="90360" tIns="44280" rIns="90360" bIns="44280">
              <a:spAutoFit/>
            </a:bodyPr>
            <a:lstStyle/>
            <a:p>
              <a:pPr algn="ctr">
                <a:lnSpc>
                  <a:spcPct val="96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a:effectLst>
                    <a:outerShdw blurRad="38100" dist="38100" dir="2700000" algn="tl">
                      <a:srgbClr val="000000"/>
                    </a:outerShdw>
                  </a:effectLst>
                  <a:latin typeface="Arial" charset="0"/>
                  <a:ea typeface="HG Mincho Light J" charset="0"/>
                  <a:cs typeface="HG Mincho Light J" charset="0"/>
                </a:rPr>
                <a:t>Host B</a:t>
              </a:r>
            </a:p>
          </p:txBody>
        </p:sp>
        <p:grpSp>
          <p:nvGrpSpPr>
            <p:cNvPr id="32798" name="Group 19"/>
            <p:cNvGrpSpPr>
              <a:grpSpLocks/>
            </p:cNvGrpSpPr>
            <p:nvPr/>
          </p:nvGrpSpPr>
          <p:grpSpPr bwMode="auto">
            <a:xfrm>
              <a:off x="6477000" y="1981201"/>
              <a:ext cx="1398588" cy="685801"/>
              <a:chOff x="4080" y="1248"/>
              <a:chExt cx="881" cy="432"/>
            </a:xfrm>
          </p:grpSpPr>
          <p:sp>
            <p:nvSpPr>
              <p:cNvPr id="32814" name="Oval 20"/>
              <p:cNvSpPr>
                <a:spLocks noChangeArrowheads="1"/>
              </p:cNvSpPr>
              <p:nvPr/>
            </p:nvSpPr>
            <p:spPr bwMode="auto">
              <a:xfrm>
                <a:off x="4080" y="1248"/>
                <a:ext cx="864" cy="432"/>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815" name="Text Box 21"/>
              <p:cNvSpPr txBox="1">
                <a:spLocks noChangeArrowheads="1"/>
              </p:cNvSpPr>
              <p:nvPr/>
            </p:nvSpPr>
            <p:spPr bwMode="auto">
              <a:xfrm>
                <a:off x="4108" y="1312"/>
                <a:ext cx="85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grpSp>
          <p:nvGrpSpPr>
            <p:cNvPr id="32799" name="Group 22"/>
            <p:cNvGrpSpPr>
              <a:grpSpLocks/>
            </p:cNvGrpSpPr>
            <p:nvPr/>
          </p:nvGrpSpPr>
          <p:grpSpPr bwMode="auto">
            <a:xfrm>
              <a:off x="6477000" y="3505203"/>
              <a:ext cx="1398588" cy="685801"/>
              <a:chOff x="4080" y="2208"/>
              <a:chExt cx="881" cy="432"/>
            </a:xfrm>
          </p:grpSpPr>
          <p:sp>
            <p:nvSpPr>
              <p:cNvPr id="32812" name="Oval 23"/>
              <p:cNvSpPr>
                <a:spLocks noChangeArrowheads="1"/>
              </p:cNvSpPr>
              <p:nvPr/>
            </p:nvSpPr>
            <p:spPr bwMode="auto">
              <a:xfrm>
                <a:off x="4080" y="2208"/>
                <a:ext cx="864" cy="432"/>
              </a:xfrm>
              <a:prstGeom prst="ellipse">
                <a:avLst/>
              </a:prstGeom>
              <a:solidFill>
                <a:srgbClr val="FAFD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813" name="Text Box 24"/>
              <p:cNvSpPr txBox="1">
                <a:spLocks noChangeArrowheads="1"/>
              </p:cNvSpPr>
              <p:nvPr/>
            </p:nvSpPr>
            <p:spPr bwMode="auto">
              <a:xfrm>
                <a:off x="4108" y="2272"/>
                <a:ext cx="85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grpSp>
          <p:nvGrpSpPr>
            <p:cNvPr id="32800" name="Group 25"/>
            <p:cNvGrpSpPr>
              <a:grpSpLocks/>
            </p:cNvGrpSpPr>
            <p:nvPr/>
          </p:nvGrpSpPr>
          <p:grpSpPr bwMode="auto">
            <a:xfrm>
              <a:off x="6477000" y="4876804"/>
              <a:ext cx="1398588" cy="685801"/>
              <a:chOff x="4080" y="3072"/>
              <a:chExt cx="881" cy="432"/>
            </a:xfrm>
          </p:grpSpPr>
          <p:sp>
            <p:nvSpPr>
              <p:cNvPr id="32810" name="Oval 26"/>
              <p:cNvSpPr>
                <a:spLocks noChangeArrowheads="1"/>
              </p:cNvSpPr>
              <p:nvPr/>
            </p:nvSpPr>
            <p:spPr bwMode="auto">
              <a:xfrm>
                <a:off x="4080" y="3072"/>
                <a:ext cx="864" cy="432"/>
              </a:xfrm>
              <a:prstGeom prst="ellipse">
                <a:avLst/>
              </a:pr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811" name="Text Box 27"/>
              <p:cNvSpPr txBox="1">
                <a:spLocks noChangeArrowheads="1"/>
              </p:cNvSpPr>
              <p:nvPr/>
            </p:nvSpPr>
            <p:spPr bwMode="auto">
              <a:xfrm>
                <a:off x="4108" y="3136"/>
                <a:ext cx="85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sp>
          <p:nvSpPr>
            <p:cNvPr id="32801" name="Line 32"/>
            <p:cNvSpPr>
              <a:spLocks noChangeShapeType="1"/>
            </p:cNvSpPr>
            <p:nvPr/>
          </p:nvSpPr>
          <p:spPr bwMode="auto">
            <a:xfrm>
              <a:off x="5816600" y="4826000"/>
              <a:ext cx="863600" cy="25400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Line 33"/>
            <p:cNvSpPr>
              <a:spLocks noChangeShapeType="1"/>
            </p:cNvSpPr>
            <p:nvPr/>
          </p:nvSpPr>
          <p:spPr bwMode="auto">
            <a:xfrm>
              <a:off x="5740400" y="2235200"/>
              <a:ext cx="1168400" cy="132080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34"/>
            <p:cNvSpPr>
              <a:spLocks noChangeShapeType="1"/>
            </p:cNvSpPr>
            <p:nvPr/>
          </p:nvSpPr>
          <p:spPr bwMode="auto">
            <a:xfrm flipH="1">
              <a:off x="5764213" y="2616200"/>
              <a:ext cx="1044575" cy="1320800"/>
            </a:xfrm>
            <a:prstGeom prst="line">
              <a:avLst/>
            </a:prstGeom>
            <a:noFill/>
            <a:ln w="507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4" name="Line 35"/>
            <p:cNvSpPr>
              <a:spLocks noChangeShapeType="1"/>
            </p:cNvSpPr>
            <p:nvPr/>
          </p:nvSpPr>
          <p:spPr bwMode="auto">
            <a:xfrm>
              <a:off x="5816600" y="3149600"/>
              <a:ext cx="1016000" cy="177800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5" name="Oval 36"/>
            <p:cNvSpPr>
              <a:spLocks noChangeArrowheads="1"/>
            </p:cNvSpPr>
            <p:nvPr/>
          </p:nvSpPr>
          <p:spPr bwMode="auto">
            <a:xfrm>
              <a:off x="5651500" y="21463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806" name="Oval 37"/>
            <p:cNvSpPr>
              <a:spLocks noChangeArrowheads="1"/>
            </p:cNvSpPr>
            <p:nvPr/>
          </p:nvSpPr>
          <p:spPr bwMode="auto">
            <a:xfrm>
              <a:off x="5651500" y="29845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807" name="Oval 38"/>
            <p:cNvSpPr>
              <a:spLocks noChangeArrowheads="1"/>
            </p:cNvSpPr>
            <p:nvPr/>
          </p:nvSpPr>
          <p:spPr bwMode="auto">
            <a:xfrm>
              <a:off x="5651500" y="38227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808" name="Oval 39"/>
            <p:cNvSpPr>
              <a:spLocks noChangeArrowheads="1"/>
            </p:cNvSpPr>
            <p:nvPr/>
          </p:nvSpPr>
          <p:spPr bwMode="auto">
            <a:xfrm>
              <a:off x="5651500" y="46609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809" name="Oval 40"/>
            <p:cNvSpPr>
              <a:spLocks noChangeArrowheads="1"/>
            </p:cNvSpPr>
            <p:nvPr/>
          </p:nvSpPr>
          <p:spPr bwMode="auto">
            <a:xfrm>
              <a:off x="5651500" y="54991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grpSp>
      <p:grpSp>
        <p:nvGrpSpPr>
          <p:cNvPr id="32773" name="Group 25"/>
          <p:cNvGrpSpPr>
            <a:grpSpLocks/>
          </p:cNvGrpSpPr>
          <p:nvPr/>
        </p:nvGrpSpPr>
        <p:grpSpPr bwMode="auto">
          <a:xfrm>
            <a:off x="2041525" y="3392488"/>
            <a:ext cx="1733550" cy="3290887"/>
            <a:chOff x="622300" y="984250"/>
            <a:chExt cx="2794000" cy="5327650"/>
          </a:xfrm>
        </p:grpSpPr>
        <p:sp>
          <p:nvSpPr>
            <p:cNvPr id="32776" name="AutoShape 5"/>
            <p:cNvSpPr>
              <a:spLocks noChangeArrowheads="1"/>
            </p:cNvSpPr>
            <p:nvPr/>
          </p:nvSpPr>
          <p:spPr bwMode="auto">
            <a:xfrm>
              <a:off x="622300" y="1688435"/>
              <a:ext cx="2640484" cy="4623465"/>
            </a:xfrm>
            <a:prstGeom prst="roundRect">
              <a:avLst>
                <a:gd name="adj" fmla="val 56"/>
              </a:avLst>
            </a:prstGeom>
            <a:solidFill>
              <a:srgbClr val="777777"/>
            </a:solidFill>
            <a:ln w="25560">
              <a:solidFill>
                <a:srgbClr val="000000"/>
              </a:solidFill>
              <a:round/>
              <a:headEnd/>
              <a:tailEnd/>
            </a:ln>
            <a:effectLst>
              <a:outerShdw dist="107933" dir="2700000" algn="ctr" rotWithShape="0">
                <a:srgbClr val="000000"/>
              </a:outerShdw>
            </a:effectLst>
          </p:spPr>
          <p:txBody>
            <a:bodyPr wrap="none" anchor="ctr"/>
            <a:lstStyle/>
            <a:p>
              <a:endParaRPr lang="en-US" sz="1800"/>
            </a:p>
          </p:txBody>
        </p:sp>
        <p:sp>
          <p:nvSpPr>
            <p:cNvPr id="28" name="Text Box 8"/>
            <p:cNvSpPr txBox="1">
              <a:spLocks noChangeArrowheads="1"/>
            </p:cNvSpPr>
            <p:nvPr/>
          </p:nvSpPr>
          <p:spPr bwMode="auto">
            <a:xfrm>
              <a:off x="665797" y="984250"/>
              <a:ext cx="2614897" cy="675914"/>
            </a:xfrm>
            <a:prstGeom prst="rect">
              <a:avLst/>
            </a:prstGeom>
            <a:noFill/>
            <a:ln w="9525">
              <a:noFill/>
              <a:miter lim="800000"/>
              <a:headEnd/>
              <a:tailEnd/>
            </a:ln>
          </p:spPr>
          <p:txBody>
            <a:bodyPr lIns="90360" tIns="44280" rIns="90360" bIns="44280">
              <a:spAutoFit/>
            </a:bodyPr>
            <a:lstStyle/>
            <a:p>
              <a:pPr algn="ctr">
                <a:lnSpc>
                  <a:spcPct val="96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a:effectLst>
                    <a:outerShdw blurRad="38100" dist="38100" dir="2700000" algn="tl">
                      <a:srgbClr val="000000"/>
                    </a:outerShdw>
                  </a:effectLst>
                  <a:latin typeface="Arial" charset="0"/>
                  <a:ea typeface="HG Mincho Light J" charset="0"/>
                  <a:cs typeface="HG Mincho Light J" charset="0"/>
                </a:rPr>
                <a:t>Host A</a:t>
              </a:r>
            </a:p>
          </p:txBody>
        </p:sp>
        <p:grpSp>
          <p:nvGrpSpPr>
            <p:cNvPr id="32778" name="Group 10"/>
            <p:cNvGrpSpPr>
              <a:grpSpLocks/>
            </p:cNvGrpSpPr>
            <p:nvPr/>
          </p:nvGrpSpPr>
          <p:grpSpPr bwMode="auto">
            <a:xfrm>
              <a:off x="1066800" y="1981201"/>
              <a:ext cx="1371601" cy="685801"/>
              <a:chOff x="672" y="1248"/>
              <a:chExt cx="864" cy="432"/>
            </a:xfrm>
          </p:grpSpPr>
          <p:sp>
            <p:nvSpPr>
              <p:cNvPr id="32794" name="Oval 11"/>
              <p:cNvSpPr>
                <a:spLocks noChangeArrowheads="1"/>
              </p:cNvSpPr>
              <p:nvPr/>
            </p:nvSpPr>
            <p:spPr bwMode="auto">
              <a:xfrm>
                <a:off x="672" y="1248"/>
                <a:ext cx="864" cy="432"/>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795" name="Text Box 12"/>
              <p:cNvSpPr txBox="1">
                <a:spLocks noChangeArrowheads="1"/>
              </p:cNvSpPr>
              <p:nvPr/>
            </p:nvSpPr>
            <p:spPr bwMode="auto">
              <a:xfrm>
                <a:off x="700" y="1312"/>
                <a:ext cx="7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grpSp>
          <p:nvGrpSpPr>
            <p:cNvPr id="32779" name="Group 13"/>
            <p:cNvGrpSpPr>
              <a:grpSpLocks/>
            </p:cNvGrpSpPr>
            <p:nvPr/>
          </p:nvGrpSpPr>
          <p:grpSpPr bwMode="auto">
            <a:xfrm>
              <a:off x="1066800" y="3505203"/>
              <a:ext cx="1371601" cy="685801"/>
              <a:chOff x="672" y="2208"/>
              <a:chExt cx="864" cy="432"/>
            </a:xfrm>
          </p:grpSpPr>
          <p:sp>
            <p:nvSpPr>
              <p:cNvPr id="32792" name="Oval 14"/>
              <p:cNvSpPr>
                <a:spLocks noChangeArrowheads="1"/>
              </p:cNvSpPr>
              <p:nvPr/>
            </p:nvSpPr>
            <p:spPr bwMode="auto">
              <a:xfrm>
                <a:off x="672" y="2208"/>
                <a:ext cx="864" cy="432"/>
              </a:xfrm>
              <a:prstGeom prst="ellipse">
                <a:avLst/>
              </a:prstGeom>
              <a:solidFill>
                <a:srgbClr val="FAFD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793" name="Text Box 15"/>
              <p:cNvSpPr txBox="1">
                <a:spLocks noChangeArrowheads="1"/>
              </p:cNvSpPr>
              <p:nvPr/>
            </p:nvSpPr>
            <p:spPr bwMode="auto">
              <a:xfrm>
                <a:off x="700" y="2272"/>
                <a:ext cx="7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grpSp>
          <p:nvGrpSpPr>
            <p:cNvPr id="32780" name="Group 16"/>
            <p:cNvGrpSpPr>
              <a:grpSpLocks/>
            </p:cNvGrpSpPr>
            <p:nvPr/>
          </p:nvGrpSpPr>
          <p:grpSpPr bwMode="auto">
            <a:xfrm>
              <a:off x="1066800" y="4876804"/>
              <a:ext cx="1371601" cy="685801"/>
              <a:chOff x="672" y="3072"/>
              <a:chExt cx="864" cy="432"/>
            </a:xfrm>
          </p:grpSpPr>
          <p:sp>
            <p:nvSpPr>
              <p:cNvPr id="32790" name="Oval 17"/>
              <p:cNvSpPr>
                <a:spLocks noChangeArrowheads="1"/>
              </p:cNvSpPr>
              <p:nvPr/>
            </p:nvSpPr>
            <p:spPr bwMode="auto">
              <a:xfrm>
                <a:off x="672" y="3072"/>
                <a:ext cx="864" cy="432"/>
              </a:xfrm>
              <a:prstGeom prst="ellipse">
                <a:avLst/>
              </a:pr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p>
            </p:txBody>
          </p:sp>
          <p:sp>
            <p:nvSpPr>
              <p:cNvPr id="32791" name="Text Box 18"/>
              <p:cNvSpPr txBox="1">
                <a:spLocks noChangeArrowheads="1"/>
              </p:cNvSpPr>
              <p:nvPr/>
            </p:nvSpPr>
            <p:spPr bwMode="auto">
              <a:xfrm>
                <a:off x="700" y="3136"/>
                <a:ext cx="7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sz="1800">
                    <a:solidFill>
                      <a:srgbClr val="000000"/>
                    </a:solidFill>
                    <a:latin typeface="Arial" pitchFamily="34" charset="0"/>
                    <a:ea typeface="HG Mincho Light J"/>
                    <a:cs typeface="HG Mincho Light J"/>
                  </a:rPr>
                  <a:t>Process</a:t>
                </a:r>
              </a:p>
            </p:txBody>
          </p:sp>
        </p:grpSp>
        <p:sp>
          <p:nvSpPr>
            <p:cNvPr id="32781" name="Line 28"/>
            <p:cNvSpPr>
              <a:spLocks noChangeShapeType="1"/>
            </p:cNvSpPr>
            <p:nvPr/>
          </p:nvSpPr>
          <p:spPr bwMode="auto">
            <a:xfrm>
              <a:off x="2387600" y="2463800"/>
              <a:ext cx="939800" cy="635000"/>
            </a:xfrm>
            <a:prstGeom prst="line">
              <a:avLst/>
            </a:prstGeom>
            <a:noFill/>
            <a:ln w="5076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29"/>
            <p:cNvSpPr>
              <a:spLocks noChangeShapeType="1"/>
            </p:cNvSpPr>
            <p:nvPr/>
          </p:nvSpPr>
          <p:spPr bwMode="auto">
            <a:xfrm>
              <a:off x="2311400" y="4064000"/>
              <a:ext cx="939800" cy="63500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30"/>
            <p:cNvSpPr>
              <a:spLocks noChangeShapeType="1"/>
            </p:cNvSpPr>
            <p:nvPr/>
          </p:nvSpPr>
          <p:spPr bwMode="auto">
            <a:xfrm flipH="1">
              <a:off x="2259013" y="2235200"/>
              <a:ext cx="1044575" cy="1397000"/>
            </a:xfrm>
            <a:prstGeom prst="line">
              <a:avLst/>
            </a:prstGeom>
            <a:noFill/>
            <a:ln w="50760">
              <a:solidFill>
                <a:srgbClr val="FAFD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31"/>
            <p:cNvSpPr>
              <a:spLocks noChangeShapeType="1"/>
            </p:cNvSpPr>
            <p:nvPr/>
          </p:nvSpPr>
          <p:spPr bwMode="auto">
            <a:xfrm>
              <a:off x="2463800" y="5283200"/>
              <a:ext cx="787400" cy="254000"/>
            </a:xfrm>
            <a:prstGeom prst="line">
              <a:avLst/>
            </a:prstGeom>
            <a:noFill/>
            <a:ln w="50760">
              <a:solidFill>
                <a:srgbClr val="00B7A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Oval 41"/>
            <p:cNvSpPr>
              <a:spLocks noChangeArrowheads="1"/>
            </p:cNvSpPr>
            <p:nvPr/>
          </p:nvSpPr>
          <p:spPr bwMode="auto">
            <a:xfrm>
              <a:off x="3213100" y="21463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786" name="Oval 42"/>
            <p:cNvSpPr>
              <a:spLocks noChangeArrowheads="1"/>
            </p:cNvSpPr>
            <p:nvPr/>
          </p:nvSpPr>
          <p:spPr bwMode="auto">
            <a:xfrm>
              <a:off x="3213100" y="29845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787" name="Oval 43"/>
            <p:cNvSpPr>
              <a:spLocks noChangeArrowheads="1"/>
            </p:cNvSpPr>
            <p:nvPr/>
          </p:nvSpPr>
          <p:spPr bwMode="auto">
            <a:xfrm>
              <a:off x="3213100" y="38227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788" name="Oval 44"/>
            <p:cNvSpPr>
              <a:spLocks noChangeArrowheads="1"/>
            </p:cNvSpPr>
            <p:nvPr/>
          </p:nvSpPr>
          <p:spPr bwMode="auto">
            <a:xfrm>
              <a:off x="3213100" y="46609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sp>
          <p:nvSpPr>
            <p:cNvPr id="32789" name="Oval 45"/>
            <p:cNvSpPr>
              <a:spLocks noChangeArrowheads="1"/>
            </p:cNvSpPr>
            <p:nvPr/>
          </p:nvSpPr>
          <p:spPr bwMode="auto">
            <a:xfrm>
              <a:off x="3213100" y="5499100"/>
              <a:ext cx="203200" cy="203200"/>
            </a:xfrm>
            <a:prstGeom prst="ellipse">
              <a:avLst/>
            </a:prstGeom>
            <a:solidFill>
              <a:srgbClr val="FFFFFF"/>
            </a:solidFill>
            <a:ln w="25560">
              <a:solidFill>
                <a:srgbClr val="000000"/>
              </a:solidFill>
              <a:round/>
              <a:headEnd/>
              <a:tailEnd/>
            </a:ln>
          </p:spPr>
          <p:txBody>
            <a:bodyPr wrap="none" anchor="ctr"/>
            <a:lstStyle/>
            <a:p>
              <a:endParaRPr lang="en-US" sz="1800"/>
            </a:p>
          </p:txBody>
        </p:sp>
      </p:grpSp>
      <p:sp>
        <p:nvSpPr>
          <p:cNvPr id="47"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27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94447-AD71-4104-BA2D-3A033F80B1E0}" type="slidenum">
              <a:rPr lang="en-US" sz="1400" smtClean="0"/>
              <a:pPr/>
              <a:t>84</a:t>
            </a:fld>
            <a:endParaRPr lang="en-US" sz="1400" smtClean="0"/>
          </a:p>
        </p:txBody>
      </p:sp>
    </p:spTree>
    <p:extLst>
      <p:ext uri="{BB962C8B-B14F-4D97-AF65-F5344CB8AC3E}">
        <p14:creationId xmlns:p14="http://schemas.microsoft.com/office/powerpoint/2010/main" val="162099082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08000" y="136525"/>
            <a:ext cx="82931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UDP</a:t>
            </a:r>
          </a:p>
        </p:txBody>
      </p:sp>
      <p:sp>
        <p:nvSpPr>
          <p:cNvPr id="33795" name="Rectangle 2"/>
          <p:cNvSpPr>
            <a:spLocks noGrp="1" noChangeArrowheads="1"/>
          </p:cNvSpPr>
          <p:nvPr>
            <p:ph type="body" idx="1"/>
          </p:nvPr>
        </p:nvSpPr>
        <p:spPr>
          <a:xfrm>
            <a:off x="430213" y="1204913"/>
            <a:ext cx="3898900" cy="24384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Datagram Delivery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Connectionless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Unreliable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Minimal</a:t>
            </a:r>
          </a:p>
        </p:txBody>
      </p:sp>
      <p:grpSp>
        <p:nvGrpSpPr>
          <p:cNvPr id="2" name="Group 3"/>
          <p:cNvGrpSpPr>
            <a:grpSpLocks/>
          </p:cNvGrpSpPr>
          <p:nvPr/>
        </p:nvGrpSpPr>
        <p:grpSpPr bwMode="auto">
          <a:xfrm>
            <a:off x="4259263" y="3475038"/>
            <a:ext cx="4392612" cy="2182812"/>
            <a:chOff x="2696" y="2504"/>
            <a:chExt cx="2767" cy="1375"/>
          </a:xfrm>
        </p:grpSpPr>
        <p:grpSp>
          <p:nvGrpSpPr>
            <p:cNvPr id="33800" name="Group 4"/>
            <p:cNvGrpSpPr>
              <a:grpSpLocks/>
            </p:cNvGrpSpPr>
            <p:nvPr/>
          </p:nvGrpSpPr>
          <p:grpSpPr bwMode="auto">
            <a:xfrm>
              <a:off x="2696" y="2504"/>
              <a:ext cx="1375" cy="271"/>
              <a:chOff x="2696" y="2504"/>
              <a:chExt cx="1375" cy="271"/>
            </a:xfrm>
          </p:grpSpPr>
          <p:sp>
            <p:nvSpPr>
              <p:cNvPr id="33813" name="AutoShape 5"/>
              <p:cNvSpPr>
                <a:spLocks noChangeArrowheads="1"/>
              </p:cNvSpPr>
              <p:nvPr/>
            </p:nvSpPr>
            <p:spPr bwMode="auto">
              <a:xfrm>
                <a:off x="2696" y="2504"/>
                <a:ext cx="137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33814" name="Text Box 6"/>
              <p:cNvSpPr txBox="1">
                <a:spLocks noChangeArrowheads="1"/>
              </p:cNvSpPr>
              <p:nvPr/>
            </p:nvSpPr>
            <p:spPr bwMode="auto">
              <a:xfrm>
                <a:off x="2696" y="2504"/>
                <a:ext cx="13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83000"/>
                  <a:buFont typeface="Arial" pitchFamily="34" charset="0"/>
                  <a:buNone/>
                </a:pPr>
                <a:r>
                  <a:rPr lang="en-GB" sz="2000">
                    <a:solidFill>
                      <a:srgbClr val="000000"/>
                    </a:solidFill>
                    <a:latin typeface="Arial" pitchFamily="34" charset="0"/>
                    <a:ea typeface="HG Mincho Light J"/>
                    <a:cs typeface="HG Mincho Light J"/>
                  </a:rPr>
                  <a:t>Source Port</a:t>
                </a:r>
              </a:p>
            </p:txBody>
          </p:sp>
        </p:grpSp>
        <p:grpSp>
          <p:nvGrpSpPr>
            <p:cNvPr id="33801" name="Group 7"/>
            <p:cNvGrpSpPr>
              <a:grpSpLocks/>
            </p:cNvGrpSpPr>
            <p:nvPr/>
          </p:nvGrpSpPr>
          <p:grpSpPr bwMode="auto">
            <a:xfrm>
              <a:off x="4088" y="2504"/>
              <a:ext cx="1375" cy="271"/>
              <a:chOff x="4088" y="2504"/>
              <a:chExt cx="1375" cy="271"/>
            </a:xfrm>
          </p:grpSpPr>
          <p:sp>
            <p:nvSpPr>
              <p:cNvPr id="33811" name="AutoShape 8"/>
              <p:cNvSpPr>
                <a:spLocks noChangeArrowheads="1"/>
              </p:cNvSpPr>
              <p:nvPr/>
            </p:nvSpPr>
            <p:spPr bwMode="auto">
              <a:xfrm>
                <a:off x="4088" y="2504"/>
                <a:ext cx="137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33812" name="Text Box 9"/>
              <p:cNvSpPr txBox="1">
                <a:spLocks noChangeArrowheads="1"/>
              </p:cNvSpPr>
              <p:nvPr/>
            </p:nvSpPr>
            <p:spPr bwMode="auto">
              <a:xfrm>
                <a:off x="4088" y="2504"/>
                <a:ext cx="13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83000"/>
                  <a:buFont typeface="Arial" pitchFamily="34" charset="0"/>
                  <a:buNone/>
                </a:pPr>
                <a:r>
                  <a:rPr lang="en-GB" sz="2000">
                    <a:solidFill>
                      <a:srgbClr val="000000"/>
                    </a:solidFill>
                    <a:latin typeface="Arial" pitchFamily="34" charset="0"/>
                    <a:ea typeface="HG Mincho Light J"/>
                    <a:cs typeface="HG Mincho Light J"/>
                  </a:rPr>
                  <a:t>Destination Port</a:t>
                </a:r>
              </a:p>
            </p:txBody>
          </p:sp>
        </p:grpSp>
        <p:grpSp>
          <p:nvGrpSpPr>
            <p:cNvPr id="33802" name="Group 10"/>
            <p:cNvGrpSpPr>
              <a:grpSpLocks/>
            </p:cNvGrpSpPr>
            <p:nvPr/>
          </p:nvGrpSpPr>
          <p:grpSpPr bwMode="auto">
            <a:xfrm>
              <a:off x="2696" y="2792"/>
              <a:ext cx="1375" cy="271"/>
              <a:chOff x="2696" y="2792"/>
              <a:chExt cx="1375" cy="271"/>
            </a:xfrm>
          </p:grpSpPr>
          <p:sp>
            <p:nvSpPr>
              <p:cNvPr id="33809" name="AutoShape 11"/>
              <p:cNvSpPr>
                <a:spLocks noChangeArrowheads="1"/>
              </p:cNvSpPr>
              <p:nvPr/>
            </p:nvSpPr>
            <p:spPr bwMode="auto">
              <a:xfrm>
                <a:off x="2696" y="2792"/>
                <a:ext cx="137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33810" name="Text Box 12"/>
              <p:cNvSpPr txBox="1">
                <a:spLocks noChangeArrowheads="1"/>
              </p:cNvSpPr>
              <p:nvPr/>
            </p:nvSpPr>
            <p:spPr bwMode="auto">
              <a:xfrm>
                <a:off x="2696" y="2792"/>
                <a:ext cx="13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83000"/>
                  <a:buFont typeface="Arial" pitchFamily="34" charset="0"/>
                  <a:buNone/>
                </a:pPr>
                <a:r>
                  <a:rPr lang="en-GB" sz="2000">
                    <a:solidFill>
                      <a:srgbClr val="000000"/>
                    </a:solidFill>
                    <a:latin typeface="Arial" pitchFamily="34" charset="0"/>
                    <a:ea typeface="HG Mincho Light J"/>
                    <a:cs typeface="HG Mincho Light J"/>
                  </a:rPr>
                  <a:t>Length</a:t>
                </a:r>
              </a:p>
            </p:txBody>
          </p:sp>
        </p:grpSp>
        <p:grpSp>
          <p:nvGrpSpPr>
            <p:cNvPr id="33803" name="Group 13"/>
            <p:cNvGrpSpPr>
              <a:grpSpLocks/>
            </p:cNvGrpSpPr>
            <p:nvPr/>
          </p:nvGrpSpPr>
          <p:grpSpPr bwMode="auto">
            <a:xfrm>
              <a:off x="4088" y="2792"/>
              <a:ext cx="1375" cy="271"/>
              <a:chOff x="4088" y="2792"/>
              <a:chExt cx="1375" cy="271"/>
            </a:xfrm>
          </p:grpSpPr>
          <p:sp>
            <p:nvSpPr>
              <p:cNvPr id="33807" name="AutoShape 14"/>
              <p:cNvSpPr>
                <a:spLocks noChangeArrowheads="1"/>
              </p:cNvSpPr>
              <p:nvPr/>
            </p:nvSpPr>
            <p:spPr bwMode="auto">
              <a:xfrm>
                <a:off x="4088" y="2792"/>
                <a:ext cx="137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33808" name="Text Box 15"/>
              <p:cNvSpPr txBox="1">
                <a:spLocks noChangeArrowheads="1"/>
              </p:cNvSpPr>
              <p:nvPr/>
            </p:nvSpPr>
            <p:spPr bwMode="auto">
              <a:xfrm>
                <a:off x="4088" y="2792"/>
                <a:ext cx="13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83000"/>
                  <a:buFont typeface="Arial" pitchFamily="34" charset="0"/>
                  <a:buNone/>
                </a:pPr>
                <a:r>
                  <a:rPr lang="en-GB" sz="2000">
                    <a:solidFill>
                      <a:srgbClr val="000000"/>
                    </a:solidFill>
                    <a:latin typeface="Arial" pitchFamily="34" charset="0"/>
                    <a:ea typeface="HG Mincho Light J"/>
                    <a:cs typeface="HG Mincho Light J"/>
                  </a:rPr>
                  <a:t>Checksum</a:t>
                </a:r>
              </a:p>
            </p:txBody>
          </p:sp>
        </p:grpSp>
        <p:grpSp>
          <p:nvGrpSpPr>
            <p:cNvPr id="33804" name="Group 16"/>
            <p:cNvGrpSpPr>
              <a:grpSpLocks/>
            </p:cNvGrpSpPr>
            <p:nvPr/>
          </p:nvGrpSpPr>
          <p:grpSpPr bwMode="auto">
            <a:xfrm>
              <a:off x="2696" y="3080"/>
              <a:ext cx="2767" cy="799"/>
              <a:chOff x="2696" y="3080"/>
              <a:chExt cx="2767" cy="799"/>
            </a:xfrm>
          </p:grpSpPr>
          <p:sp>
            <p:nvSpPr>
              <p:cNvPr id="33805" name="AutoShape 17"/>
              <p:cNvSpPr>
                <a:spLocks noChangeArrowheads="1"/>
              </p:cNvSpPr>
              <p:nvPr/>
            </p:nvSpPr>
            <p:spPr bwMode="auto">
              <a:xfrm>
                <a:off x="2696" y="3080"/>
                <a:ext cx="2768" cy="800"/>
              </a:xfrm>
              <a:prstGeom prst="roundRect">
                <a:avLst>
                  <a:gd name="adj" fmla="val 125"/>
                </a:avLst>
              </a:prstGeom>
              <a:solidFill>
                <a:srgbClr val="FFFFFF"/>
              </a:solidFill>
              <a:ln w="25560">
                <a:solidFill>
                  <a:srgbClr val="000000"/>
                </a:solidFill>
                <a:round/>
                <a:headEnd/>
                <a:tailEnd/>
              </a:ln>
            </p:spPr>
            <p:txBody>
              <a:bodyPr wrap="none" anchor="ctr"/>
              <a:lstStyle/>
              <a:p>
                <a:endParaRPr lang="en-US"/>
              </a:p>
            </p:txBody>
          </p:sp>
          <p:sp>
            <p:nvSpPr>
              <p:cNvPr id="33806" name="Text Box 18"/>
              <p:cNvSpPr txBox="1">
                <a:spLocks noChangeArrowheads="1"/>
              </p:cNvSpPr>
              <p:nvPr/>
            </p:nvSpPr>
            <p:spPr bwMode="auto">
              <a:xfrm>
                <a:off x="2696" y="3080"/>
                <a:ext cx="276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83000"/>
                  <a:buFont typeface="Arial" pitchFamily="34" charset="0"/>
                  <a:buNone/>
                </a:pPr>
                <a:r>
                  <a:rPr lang="en-GB" sz="2000">
                    <a:solidFill>
                      <a:srgbClr val="000000"/>
                    </a:solidFill>
                    <a:latin typeface="Arial" pitchFamily="34" charset="0"/>
                    <a:ea typeface="HG Mincho Light J"/>
                    <a:cs typeface="HG Mincho Light J"/>
                  </a:rPr>
                  <a:t>Data</a:t>
                </a:r>
              </a:p>
            </p:txBody>
          </p:sp>
        </p:grpSp>
      </p:grpSp>
      <p:sp>
        <p:nvSpPr>
          <p:cNvPr id="45075" name="Text Box 19"/>
          <p:cNvSpPr txBox="1">
            <a:spLocks noChangeArrowheads="1"/>
          </p:cNvSpPr>
          <p:nvPr/>
        </p:nvSpPr>
        <p:spPr bwMode="auto">
          <a:xfrm>
            <a:off x="4683125" y="2633663"/>
            <a:ext cx="3852863" cy="503237"/>
          </a:xfrm>
          <a:prstGeom prst="rect">
            <a:avLst/>
          </a:prstGeom>
          <a:noFill/>
          <a:ln w="9525">
            <a:noFill/>
            <a:miter lim="800000"/>
            <a:headEnd/>
            <a:tailEnd/>
          </a:ln>
        </p:spPr>
        <p:txBody>
          <a:bodyPr wrap="none" lIns="90360" tIns="44280" rIns="90360" bIns="44280">
            <a:spAutoFit/>
          </a:bodyPr>
          <a:lstStyle/>
          <a:p>
            <a:pPr>
              <a:lnSpc>
                <a:spcPct val="96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dirty="0">
                <a:solidFill>
                  <a:srgbClr val="FF0000"/>
                </a:solidFill>
                <a:effectLst>
                  <a:outerShdw blurRad="38100" dist="38100" dir="2700000" algn="tl">
                    <a:srgbClr val="000000"/>
                  </a:outerShdw>
                </a:effectLst>
                <a:latin typeface="Arial" charset="0"/>
                <a:ea typeface="HG Mincho Light J" charset="0"/>
                <a:cs typeface="HG Mincho Light J" charset="0"/>
              </a:rPr>
              <a:t>UDP Datagram Format</a:t>
            </a:r>
          </a:p>
        </p:txBody>
      </p:sp>
      <p:sp>
        <p:nvSpPr>
          <p:cNvPr id="22"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37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629D95-3CE0-40E3-9BF9-5AD650090E16}" type="slidenum">
              <a:rPr lang="en-US" sz="1400" smtClean="0"/>
              <a:pPr/>
              <a:t>85</a:t>
            </a:fld>
            <a:endParaRPr lang="en-US" sz="1400" smtClean="0"/>
          </a:p>
        </p:txBody>
      </p:sp>
    </p:spTree>
    <p:extLst>
      <p:ext uri="{BB962C8B-B14F-4D97-AF65-F5344CB8AC3E}">
        <p14:creationId xmlns:p14="http://schemas.microsoft.com/office/powerpoint/2010/main" val="2046496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45075"/>
                                        </p:tgtEl>
                                        <p:attrNameLst>
                                          <p:attrName>style.visibility</p:attrName>
                                        </p:attrNameLst>
                                      </p:cBhvr>
                                      <p:to>
                                        <p:strVal val="visible"/>
                                      </p:to>
                                    </p:set>
                                    <p:anim calcmode="lin" valueType="num">
                                      <p:cBhvr>
                                        <p:cTn id="12" dur="500" fill="hold"/>
                                        <p:tgtEl>
                                          <p:spTgt spid="45075"/>
                                        </p:tgtEl>
                                        <p:attrNameLst>
                                          <p:attrName>ppt_w</p:attrName>
                                        </p:attrNameLst>
                                      </p:cBhvr>
                                      <p:tavLst>
                                        <p:tav tm="0">
                                          <p:val>
                                            <p:fltVal val="0"/>
                                          </p:val>
                                        </p:tav>
                                        <p:tav tm="100000">
                                          <p:val>
                                            <p:strVal val="#ppt_w"/>
                                          </p:val>
                                        </p:tav>
                                      </p:tavLst>
                                    </p:anim>
                                    <p:anim calcmode="lin" valueType="num">
                                      <p:cBhvr>
                                        <p:cTn id="13" dur="500" fill="hold"/>
                                        <p:tgtEl>
                                          <p:spTgt spid="45075"/>
                                        </p:tgtEl>
                                        <p:attrNameLst>
                                          <p:attrName>ppt_h</p:attrName>
                                        </p:attrNameLst>
                                      </p:cBhvr>
                                      <p:tavLst>
                                        <p:tav tm="0">
                                          <p:val>
                                            <p:fltVal val="0"/>
                                          </p:val>
                                        </p:tav>
                                        <p:tav tm="100000">
                                          <p:val>
                                            <p:strVal val="#ppt_h"/>
                                          </p:val>
                                        </p:tav>
                                      </p:tavLst>
                                    </p:anim>
                                    <p:animEffect transition="in" filter="fade">
                                      <p:cBhvr>
                                        <p:cTn id="14" dur="500"/>
                                        <p:tgtEl>
                                          <p:spTgt spid="4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657225" y="193675"/>
            <a:ext cx="7772400" cy="1401763"/>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TCP</a:t>
            </a:r>
            <a:br>
              <a:rPr lang="en-GB" smtClean="0"/>
            </a:br>
            <a:r>
              <a:rPr lang="en-GB" i="1" smtClean="0"/>
              <a:t>Transmission Control Protocol</a:t>
            </a:r>
          </a:p>
        </p:txBody>
      </p:sp>
      <p:sp>
        <p:nvSpPr>
          <p:cNvPr id="34819" name="Rectangle 2"/>
          <p:cNvSpPr>
            <a:spLocks noGrp="1" noChangeArrowheads="1"/>
          </p:cNvSpPr>
          <p:nvPr>
            <p:ph type="body" idx="1"/>
          </p:nvPr>
        </p:nvSpPr>
        <p:spPr>
          <a:xfrm>
            <a:off x="838200" y="1817688"/>
            <a:ext cx="7772400" cy="4465637"/>
          </a:xfrm>
        </p:spPr>
        <p:txBody>
          <a:bodyPr>
            <a:normAutofit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TCP is an alternative transport layer protocol supported by TCP/IP.</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TCP provides:</a:t>
            </a:r>
          </a:p>
          <a:p>
            <a:pPr lvl="1">
              <a:spcBef>
                <a:spcPts val="7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smtClean="0"/>
              <a:t>Connection-oriented</a:t>
            </a:r>
          </a:p>
          <a:p>
            <a:pPr lvl="1">
              <a:spcBef>
                <a:spcPts val="7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smtClean="0"/>
              <a:t>Reliable</a:t>
            </a:r>
          </a:p>
          <a:p>
            <a:pPr lvl="1">
              <a:spcBef>
                <a:spcPts val="7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smtClean="0"/>
              <a:t>Full-duplex</a:t>
            </a:r>
          </a:p>
          <a:p>
            <a:pPr lvl="1">
              <a:spcBef>
                <a:spcPts val="7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smtClean="0"/>
              <a:t>Byte-Stream</a:t>
            </a:r>
          </a:p>
        </p:txBody>
      </p:sp>
      <p:sp>
        <p:nvSpPr>
          <p:cNvPr id="9"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48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005895-0B7A-4A55-A35B-81DF731B05B1}" type="slidenum">
              <a:rPr lang="en-US" sz="1400" smtClean="0"/>
              <a:pPr/>
              <a:t>86</a:t>
            </a:fld>
            <a:endParaRPr lang="en-US" sz="1400" smtClean="0"/>
          </a:p>
        </p:txBody>
      </p:sp>
    </p:spTree>
    <p:extLst>
      <p:ext uri="{BB962C8B-B14F-4D97-AF65-F5344CB8AC3E}">
        <p14:creationId xmlns:p14="http://schemas.microsoft.com/office/powerpoint/2010/main" val="385366541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711200" y="280988"/>
            <a:ext cx="6629400" cy="762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Connection-Oriented</a:t>
            </a:r>
          </a:p>
        </p:txBody>
      </p:sp>
      <p:sp>
        <p:nvSpPr>
          <p:cNvPr id="35843" name="Rectangle 2"/>
          <p:cNvSpPr>
            <a:spLocks noGrp="1" noChangeArrowheads="1"/>
          </p:cNvSpPr>
          <p:nvPr>
            <p:ph type="body" idx="1"/>
          </p:nvPr>
        </p:nvSpPr>
        <p:spPr>
          <a:xfrm>
            <a:off x="593725" y="1243013"/>
            <a:ext cx="7880350" cy="4876800"/>
          </a:xfrm>
        </p:spPr>
        <p:txBody>
          <a:bodyPr>
            <a:normAutofit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Connection oriented </a:t>
            </a:r>
            <a:r>
              <a:rPr lang="en-GB" smtClean="0"/>
              <a:t>means that a virtual connection is established before any user data is transferred.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the connection cannot be established, the user program is notified (finds out).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the connection is ever interrupted,     the user program(s) is finds out there is a problem.</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58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1453E7-425D-4340-8852-02B1F6194C69}" type="slidenum">
              <a:rPr lang="en-US" sz="1400" smtClean="0"/>
              <a:pPr/>
              <a:t>87</a:t>
            </a:fld>
            <a:endParaRPr lang="en-US" sz="1400" smtClean="0"/>
          </a:p>
        </p:txBody>
      </p:sp>
    </p:spTree>
    <p:extLst>
      <p:ext uri="{BB962C8B-B14F-4D97-AF65-F5344CB8AC3E}">
        <p14:creationId xmlns:p14="http://schemas.microsoft.com/office/powerpoint/2010/main" val="3660235398"/>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701675" y="215900"/>
            <a:ext cx="65532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Reliable</a:t>
            </a:r>
          </a:p>
        </p:txBody>
      </p:sp>
      <p:sp>
        <p:nvSpPr>
          <p:cNvPr id="36867" name="Rectangle 2"/>
          <p:cNvSpPr>
            <a:spLocks noGrp="1" noChangeArrowheads="1"/>
          </p:cNvSpPr>
          <p:nvPr>
            <p:ph type="body" idx="1"/>
          </p:nvPr>
        </p:nvSpPr>
        <p:spPr>
          <a:xfrm>
            <a:off x="509588" y="1543050"/>
            <a:ext cx="8283575" cy="4794250"/>
          </a:xfrm>
        </p:spPr>
        <p:txBody>
          <a:bodyPr>
            <a:normAutofit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Reliable</a:t>
            </a:r>
            <a:r>
              <a:rPr lang="en-GB" smtClean="0"/>
              <a:t> means that every transmission of data is acknowledged by the receiver.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Reliable does not mean that things don't go wrong, it means that we find out when things go wrong.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the sender does not receive acknowledgement within a specified amount of time, the sender retransmits the data. </a:t>
            </a:r>
          </a:p>
        </p:txBody>
      </p:sp>
      <p:sp>
        <p:nvSpPr>
          <p:cNvPr id="5"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68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85C797-6E66-464E-9C1E-47B72023CDE4}" type="slidenum">
              <a:rPr lang="en-US" sz="1400" smtClean="0"/>
              <a:pPr/>
              <a:t>88</a:t>
            </a:fld>
            <a:endParaRPr lang="en-US" sz="1400" smtClean="0"/>
          </a:p>
        </p:txBody>
      </p:sp>
    </p:spTree>
    <p:extLst>
      <p:ext uri="{BB962C8B-B14F-4D97-AF65-F5344CB8AC3E}">
        <p14:creationId xmlns:p14="http://schemas.microsoft.com/office/powerpoint/2010/main" val="166461276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12750" y="269875"/>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Byte Stream</a:t>
            </a:r>
          </a:p>
        </p:txBody>
      </p:sp>
      <p:sp>
        <p:nvSpPr>
          <p:cNvPr id="37891" name="Rectangle 2"/>
          <p:cNvSpPr>
            <a:spLocks noGrp="1" noChangeArrowheads="1"/>
          </p:cNvSpPr>
          <p:nvPr>
            <p:ph type="body" idx="1"/>
          </p:nvPr>
        </p:nvSpPr>
        <p:spPr>
          <a:xfrm>
            <a:off x="423863" y="1617663"/>
            <a:ext cx="8274050" cy="42672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smtClean="0"/>
              <a:t>Stream</a:t>
            </a:r>
            <a:r>
              <a:rPr lang="en-GB" smtClean="0"/>
              <a:t> means that the connection is treated as a stream of bytes. </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user application does not need to package data in individual datagrams (as with UDP).</a:t>
            </a:r>
          </a:p>
        </p:txBody>
      </p:sp>
      <p:sp>
        <p:nvSpPr>
          <p:cNvPr id="5"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78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3BA2AE-7A33-4189-863D-949139BAE722}" type="slidenum">
              <a:rPr lang="en-US" sz="1400" smtClean="0"/>
              <a:pPr/>
              <a:t>89</a:t>
            </a:fld>
            <a:endParaRPr lang="en-US" sz="1400" smtClean="0"/>
          </a:p>
        </p:txBody>
      </p:sp>
    </p:spTree>
    <p:extLst>
      <p:ext uri="{BB962C8B-B14F-4D97-AF65-F5344CB8AC3E}">
        <p14:creationId xmlns:p14="http://schemas.microsoft.com/office/powerpoint/2010/main" val="29996123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B6FD735-B6D6-47B0-8BD2-AE8712534951}" type="slidenum">
              <a:rPr lang="en-GB" altLang="tr-TR" sz="1400" smtClean="0">
                <a:solidFill>
                  <a:schemeClr val="bg2"/>
                </a:solidFill>
                <a:latin typeface="Arial" charset="0"/>
              </a:rPr>
              <a:pPr/>
              <a:t>9</a:t>
            </a:fld>
            <a:endParaRPr lang="en-GB" altLang="tr-TR" sz="1400" smtClean="0">
              <a:solidFill>
                <a:schemeClr val="bg2"/>
              </a:solidFill>
              <a:latin typeface="Arial" charset="0"/>
            </a:endParaRPr>
          </a:p>
        </p:txBody>
      </p:sp>
      <p:sp>
        <p:nvSpPr>
          <p:cNvPr id="23555" name="Rectangle 2"/>
          <p:cNvSpPr>
            <a:spLocks noGrp="1" noChangeArrowheads="1"/>
          </p:cNvSpPr>
          <p:nvPr>
            <p:ph type="title"/>
          </p:nvPr>
        </p:nvSpPr>
        <p:spPr/>
        <p:txBody>
          <a:bodyPr/>
          <a:lstStyle/>
          <a:p>
            <a:r>
              <a:rPr lang="en-US" altLang="tr-TR" smtClean="0"/>
              <a:t>OSI - The Layer Model</a:t>
            </a:r>
          </a:p>
        </p:txBody>
      </p:sp>
      <p:sp>
        <p:nvSpPr>
          <p:cNvPr id="23556" name="Rectangle 3"/>
          <p:cNvSpPr>
            <a:spLocks noGrp="1" noChangeArrowheads="1"/>
          </p:cNvSpPr>
          <p:nvPr>
            <p:ph type="body" idx="1"/>
          </p:nvPr>
        </p:nvSpPr>
        <p:spPr/>
        <p:txBody>
          <a:bodyPr/>
          <a:lstStyle/>
          <a:p>
            <a:r>
              <a:rPr lang="en-US" altLang="tr-TR" smtClean="0"/>
              <a:t>Each layer performs a subset of the required communication functions</a:t>
            </a:r>
          </a:p>
          <a:p>
            <a:r>
              <a:rPr lang="en-US" altLang="tr-TR" smtClean="0"/>
              <a:t>Each layer relies on the next lower layer to perform more primitive functions</a:t>
            </a:r>
          </a:p>
          <a:p>
            <a:r>
              <a:rPr lang="en-US" altLang="tr-TR" smtClean="0"/>
              <a:t>Each layer provides services to the next higher layer</a:t>
            </a:r>
          </a:p>
          <a:p>
            <a:r>
              <a:rPr lang="en-US" altLang="tr-TR" smtClean="0"/>
              <a:t>Changes in one layer should not require changes in other layers</a:t>
            </a:r>
          </a:p>
        </p:txBody>
      </p:sp>
    </p:spTree>
    <p:extLst>
      <p:ext uri="{BB962C8B-B14F-4D97-AF65-F5344CB8AC3E}">
        <p14:creationId xmlns:p14="http://schemas.microsoft.com/office/powerpoint/2010/main" val="6741167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42925" y="290513"/>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Buffering</a:t>
            </a:r>
          </a:p>
        </p:txBody>
      </p:sp>
      <p:sp>
        <p:nvSpPr>
          <p:cNvPr id="38915" name="Rectangle 2"/>
          <p:cNvSpPr>
            <a:spLocks noGrp="1" noChangeArrowheads="1"/>
          </p:cNvSpPr>
          <p:nvPr>
            <p:ph type="body" idx="1"/>
          </p:nvPr>
        </p:nvSpPr>
        <p:spPr>
          <a:xfrm>
            <a:off x="457200" y="1778000"/>
            <a:ext cx="8442325" cy="42672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TCP is responsible for buffering data and determining when it is time to send a datagram. </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It is possible for an application to tell TCP to send the data it has buffered without waiting for a buffer to fill up.</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89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A635A1F-D59A-4F85-B216-B85868D631BB}" type="slidenum">
              <a:rPr lang="en-US" sz="1400" smtClean="0"/>
              <a:pPr/>
              <a:t>90</a:t>
            </a:fld>
            <a:endParaRPr lang="en-US" sz="1400" smtClean="0"/>
          </a:p>
        </p:txBody>
      </p:sp>
    </p:spTree>
    <p:extLst>
      <p:ext uri="{BB962C8B-B14F-4D97-AF65-F5344CB8AC3E}">
        <p14:creationId xmlns:p14="http://schemas.microsoft.com/office/powerpoint/2010/main" val="3586662972"/>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508000" y="21590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Full Duplex</a:t>
            </a:r>
          </a:p>
        </p:txBody>
      </p:sp>
      <p:sp>
        <p:nvSpPr>
          <p:cNvPr id="39939" name="Rectangle 2"/>
          <p:cNvSpPr>
            <a:spLocks noGrp="1" noChangeArrowheads="1"/>
          </p:cNvSpPr>
          <p:nvPr>
            <p:ph type="body" idx="1"/>
          </p:nvPr>
        </p:nvSpPr>
        <p:spPr>
          <a:xfrm>
            <a:off x="401638" y="1373188"/>
            <a:ext cx="8264525" cy="4289425"/>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TCP provides transfer in both directions  (over a single virtual connection).</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To the application program these appear as 2 unrelated data streams, although TCP can piggyback control and data communication by providing control information (such as an ACK) along with user data.</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3994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2D89B5-48BD-44CC-A83E-47D345D310FC}" type="slidenum">
              <a:rPr lang="en-US" sz="1400" smtClean="0"/>
              <a:pPr/>
              <a:t>91</a:t>
            </a:fld>
            <a:endParaRPr lang="en-US" sz="1400" smtClean="0"/>
          </a:p>
        </p:txBody>
      </p:sp>
    </p:spTree>
    <p:extLst>
      <p:ext uri="{BB962C8B-B14F-4D97-AF65-F5344CB8AC3E}">
        <p14:creationId xmlns:p14="http://schemas.microsoft.com/office/powerpoint/2010/main" val="62646725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5613" y="322263"/>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TCP Ports</a:t>
            </a:r>
          </a:p>
        </p:txBody>
      </p:sp>
      <p:sp>
        <p:nvSpPr>
          <p:cNvPr id="40963" name="Rectangle 2"/>
          <p:cNvSpPr>
            <a:spLocks noGrp="1" noChangeArrowheads="1"/>
          </p:cNvSpPr>
          <p:nvPr>
            <p:ph type="body" idx="1"/>
          </p:nvPr>
        </p:nvSpPr>
        <p:spPr>
          <a:xfrm>
            <a:off x="498475" y="1585913"/>
            <a:ext cx="8380413" cy="4267200"/>
          </a:xfrm>
        </p:spPr>
        <p:txBody>
          <a:bodyPr/>
          <a:lstStyle/>
          <a:p>
            <a:pPr>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Interprocess communication via TCP is achieved with the use of ports (just like UDP). </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UDP ports have no relation to TCP ports (different name spaces).</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409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1A4E83-D17A-40B6-9D12-B77FD000B985}" type="slidenum">
              <a:rPr lang="en-US" sz="1400" smtClean="0"/>
              <a:pPr/>
              <a:t>92</a:t>
            </a:fld>
            <a:endParaRPr lang="en-US" sz="1400" smtClean="0"/>
          </a:p>
        </p:txBody>
      </p:sp>
    </p:spTree>
    <p:extLst>
      <p:ext uri="{BB962C8B-B14F-4D97-AF65-F5344CB8AC3E}">
        <p14:creationId xmlns:p14="http://schemas.microsoft.com/office/powerpoint/2010/main" val="392958676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539750" y="21590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TCP Segments</a:t>
            </a:r>
          </a:p>
        </p:txBody>
      </p:sp>
      <p:sp>
        <p:nvSpPr>
          <p:cNvPr id="41987" name="Rectangle 2"/>
          <p:cNvSpPr>
            <a:spLocks noGrp="1" noChangeArrowheads="1"/>
          </p:cNvSpPr>
          <p:nvPr>
            <p:ph type="body" idx="1"/>
          </p:nvPr>
        </p:nvSpPr>
        <p:spPr>
          <a:xfrm>
            <a:off x="369888" y="1554163"/>
            <a:ext cx="8391525" cy="42672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The chunk of data that TCP asks IP to deliver is called a </a:t>
            </a:r>
            <a:r>
              <a:rPr lang="en-GB" i="1" smtClean="0"/>
              <a:t>TCP segment</a:t>
            </a:r>
            <a:r>
              <a:rPr lang="en-GB" smtClean="0"/>
              <a:t>.</a:t>
            </a:r>
          </a:p>
          <a:p>
            <a:pP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segment contains: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data bytes from the byte stream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control information that identifies the data bytes </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419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36B9945-C79F-4DB0-9EFE-FEED632F738F}" type="slidenum">
              <a:rPr lang="en-US" sz="1400" smtClean="0"/>
              <a:pPr/>
              <a:t>93</a:t>
            </a:fld>
            <a:endParaRPr lang="en-US" sz="1400" smtClean="0"/>
          </a:p>
        </p:txBody>
      </p:sp>
    </p:spTree>
    <p:extLst>
      <p:ext uri="{BB962C8B-B14F-4D97-AF65-F5344CB8AC3E}">
        <p14:creationId xmlns:p14="http://schemas.microsoft.com/office/powerpoint/2010/main" val="1701345893"/>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838200" y="21590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TCP Segment Format </a:t>
            </a:r>
          </a:p>
        </p:txBody>
      </p:sp>
      <p:sp>
        <p:nvSpPr>
          <p:cNvPr id="43011" name="AutoShape 2"/>
          <p:cNvSpPr>
            <a:spLocks noChangeArrowheads="1"/>
          </p:cNvSpPr>
          <p:nvPr/>
        </p:nvSpPr>
        <p:spPr bwMode="auto">
          <a:xfrm>
            <a:off x="330200" y="2047875"/>
            <a:ext cx="8483600" cy="3987800"/>
          </a:xfrm>
          <a:prstGeom prst="roundRect">
            <a:avLst>
              <a:gd name="adj" fmla="val 37"/>
            </a:avLst>
          </a:prstGeom>
          <a:solidFill>
            <a:srgbClr val="FFFFFF"/>
          </a:solidFill>
          <a:ln w="50760">
            <a:solidFill>
              <a:srgbClr val="FFFFFF"/>
            </a:solidFill>
            <a:round/>
            <a:headEnd/>
            <a:tailEnd/>
          </a:ln>
          <a:effectLst>
            <a:outerShdw dist="107933" dir="2700000" algn="ctr" rotWithShape="0">
              <a:srgbClr val="000000"/>
            </a:outerShdw>
          </a:effectLst>
        </p:spPr>
        <p:txBody>
          <a:bodyPr wrap="none" anchor="ctr"/>
          <a:lstStyle/>
          <a:p>
            <a:endParaRPr lang="en-US"/>
          </a:p>
        </p:txBody>
      </p:sp>
      <p:grpSp>
        <p:nvGrpSpPr>
          <p:cNvPr id="43012" name="Group 3"/>
          <p:cNvGrpSpPr>
            <a:grpSpLocks/>
          </p:cNvGrpSpPr>
          <p:nvPr/>
        </p:nvGrpSpPr>
        <p:grpSpPr bwMode="auto">
          <a:xfrm>
            <a:off x="4584700" y="2030413"/>
            <a:ext cx="4240213" cy="441325"/>
            <a:chOff x="2888" y="1493"/>
            <a:chExt cx="2671" cy="278"/>
          </a:xfrm>
        </p:grpSpPr>
        <p:sp>
          <p:nvSpPr>
            <p:cNvPr id="43070" name="AutoShape 4"/>
            <p:cNvSpPr>
              <a:spLocks noChangeArrowheads="1"/>
            </p:cNvSpPr>
            <p:nvPr/>
          </p:nvSpPr>
          <p:spPr bwMode="auto">
            <a:xfrm>
              <a:off x="2888" y="1496"/>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71" name="Text Box 5"/>
            <p:cNvSpPr txBox="1">
              <a:spLocks noChangeArrowheads="1"/>
            </p:cNvSpPr>
            <p:nvPr/>
          </p:nvSpPr>
          <p:spPr bwMode="auto">
            <a:xfrm>
              <a:off x="2888" y="1493"/>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Destination Port</a:t>
              </a:r>
            </a:p>
          </p:txBody>
        </p:sp>
      </p:grpSp>
      <p:grpSp>
        <p:nvGrpSpPr>
          <p:cNvPr id="43013" name="Group 6"/>
          <p:cNvGrpSpPr>
            <a:grpSpLocks/>
          </p:cNvGrpSpPr>
          <p:nvPr/>
        </p:nvGrpSpPr>
        <p:grpSpPr bwMode="auto">
          <a:xfrm>
            <a:off x="315913" y="4316413"/>
            <a:ext cx="8509000" cy="441325"/>
            <a:chOff x="199" y="2933"/>
            <a:chExt cx="5360" cy="278"/>
          </a:xfrm>
        </p:grpSpPr>
        <p:sp>
          <p:nvSpPr>
            <p:cNvPr id="43068" name="AutoShape 7"/>
            <p:cNvSpPr>
              <a:spLocks noChangeArrowheads="1"/>
            </p:cNvSpPr>
            <p:nvPr/>
          </p:nvSpPr>
          <p:spPr bwMode="auto">
            <a:xfrm>
              <a:off x="199" y="2936"/>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69" name="Text Box 8"/>
            <p:cNvSpPr txBox="1">
              <a:spLocks noChangeArrowheads="1"/>
            </p:cNvSpPr>
            <p:nvPr/>
          </p:nvSpPr>
          <p:spPr bwMode="auto">
            <a:xfrm>
              <a:off x="199" y="2933"/>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Options (if any)</a:t>
              </a:r>
            </a:p>
          </p:txBody>
        </p:sp>
      </p:grpSp>
      <p:grpSp>
        <p:nvGrpSpPr>
          <p:cNvPr id="43014" name="Group 9"/>
          <p:cNvGrpSpPr>
            <a:grpSpLocks/>
          </p:cNvGrpSpPr>
          <p:nvPr/>
        </p:nvGrpSpPr>
        <p:grpSpPr bwMode="auto">
          <a:xfrm>
            <a:off x="315913" y="4778375"/>
            <a:ext cx="8509000" cy="1268413"/>
            <a:chOff x="199" y="3224"/>
            <a:chExt cx="5360" cy="799"/>
          </a:xfrm>
        </p:grpSpPr>
        <p:sp>
          <p:nvSpPr>
            <p:cNvPr id="43066" name="AutoShape 10"/>
            <p:cNvSpPr>
              <a:spLocks noChangeArrowheads="1"/>
            </p:cNvSpPr>
            <p:nvPr/>
          </p:nvSpPr>
          <p:spPr bwMode="auto">
            <a:xfrm>
              <a:off x="199" y="3224"/>
              <a:ext cx="5361" cy="800"/>
            </a:xfrm>
            <a:prstGeom prst="roundRect">
              <a:avLst>
                <a:gd name="adj" fmla="val 125"/>
              </a:avLst>
            </a:prstGeom>
            <a:solidFill>
              <a:srgbClr val="FFFFFF"/>
            </a:solidFill>
            <a:ln w="25560">
              <a:solidFill>
                <a:srgbClr val="000000"/>
              </a:solidFill>
              <a:round/>
              <a:headEnd/>
              <a:tailEnd/>
            </a:ln>
          </p:spPr>
          <p:txBody>
            <a:bodyPr wrap="none" anchor="ctr"/>
            <a:lstStyle/>
            <a:p>
              <a:endParaRPr lang="en-US"/>
            </a:p>
          </p:txBody>
        </p:sp>
        <p:sp>
          <p:nvSpPr>
            <p:cNvPr id="43067" name="Text Box 11"/>
            <p:cNvSpPr txBox="1">
              <a:spLocks noChangeArrowheads="1"/>
            </p:cNvSpPr>
            <p:nvPr/>
          </p:nvSpPr>
          <p:spPr bwMode="auto">
            <a:xfrm>
              <a:off x="199" y="3224"/>
              <a:ext cx="5361"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Data</a:t>
              </a:r>
            </a:p>
          </p:txBody>
        </p:sp>
      </p:grpSp>
      <p:sp>
        <p:nvSpPr>
          <p:cNvPr id="43015" name="Line 12"/>
          <p:cNvSpPr>
            <a:spLocks noChangeShapeType="1"/>
          </p:cNvSpPr>
          <p:nvPr/>
        </p:nvSpPr>
        <p:spPr bwMode="auto">
          <a:xfrm>
            <a:off x="4572000" y="1577975"/>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Line 13"/>
          <p:cNvSpPr>
            <a:spLocks noChangeShapeType="1"/>
          </p:cNvSpPr>
          <p:nvPr/>
        </p:nvSpPr>
        <p:spPr bwMode="auto">
          <a:xfrm>
            <a:off x="304800" y="1577975"/>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7" name="Line 14"/>
          <p:cNvSpPr>
            <a:spLocks noChangeShapeType="1"/>
          </p:cNvSpPr>
          <p:nvPr/>
        </p:nvSpPr>
        <p:spPr bwMode="auto">
          <a:xfrm>
            <a:off x="6705600" y="1577975"/>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Line 15"/>
          <p:cNvSpPr>
            <a:spLocks noChangeShapeType="1"/>
          </p:cNvSpPr>
          <p:nvPr/>
        </p:nvSpPr>
        <p:spPr bwMode="auto">
          <a:xfrm>
            <a:off x="4572000" y="1577975"/>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Line 16"/>
          <p:cNvSpPr>
            <a:spLocks noChangeShapeType="1"/>
          </p:cNvSpPr>
          <p:nvPr/>
        </p:nvSpPr>
        <p:spPr bwMode="auto">
          <a:xfrm flipH="1">
            <a:off x="4557713" y="1793875"/>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20" name="Line 17"/>
          <p:cNvSpPr>
            <a:spLocks noChangeShapeType="1"/>
          </p:cNvSpPr>
          <p:nvPr/>
        </p:nvSpPr>
        <p:spPr bwMode="auto">
          <a:xfrm flipH="1">
            <a:off x="6234113" y="1793875"/>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3021" name="Text Box 18"/>
          <p:cNvSpPr txBox="1">
            <a:spLocks noChangeArrowheads="1"/>
          </p:cNvSpPr>
          <p:nvPr/>
        </p:nvSpPr>
        <p:spPr bwMode="auto">
          <a:xfrm>
            <a:off x="5160963" y="1544638"/>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43022" name="Line 19"/>
          <p:cNvSpPr>
            <a:spLocks noChangeShapeType="1"/>
          </p:cNvSpPr>
          <p:nvPr/>
        </p:nvSpPr>
        <p:spPr bwMode="auto">
          <a:xfrm>
            <a:off x="8839200" y="1577975"/>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Line 20"/>
          <p:cNvSpPr>
            <a:spLocks noChangeShapeType="1"/>
          </p:cNvSpPr>
          <p:nvPr/>
        </p:nvSpPr>
        <p:spPr bwMode="auto">
          <a:xfrm>
            <a:off x="6705600" y="1577975"/>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Line 21"/>
          <p:cNvSpPr>
            <a:spLocks noChangeShapeType="1"/>
          </p:cNvSpPr>
          <p:nvPr/>
        </p:nvSpPr>
        <p:spPr bwMode="auto">
          <a:xfrm flipH="1">
            <a:off x="6691313" y="1793875"/>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25" name="Line 22"/>
          <p:cNvSpPr>
            <a:spLocks noChangeShapeType="1"/>
          </p:cNvSpPr>
          <p:nvPr/>
        </p:nvSpPr>
        <p:spPr bwMode="auto">
          <a:xfrm flipH="1">
            <a:off x="8367713" y="1793875"/>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3026" name="Text Box 23"/>
          <p:cNvSpPr txBox="1">
            <a:spLocks noChangeArrowheads="1"/>
          </p:cNvSpPr>
          <p:nvPr/>
        </p:nvSpPr>
        <p:spPr bwMode="auto">
          <a:xfrm>
            <a:off x="7294563" y="1544638"/>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grpSp>
        <p:nvGrpSpPr>
          <p:cNvPr id="43027" name="Group 24"/>
          <p:cNvGrpSpPr>
            <a:grpSpLocks/>
          </p:cNvGrpSpPr>
          <p:nvPr/>
        </p:nvGrpSpPr>
        <p:grpSpPr bwMode="auto">
          <a:xfrm>
            <a:off x="315913" y="2030413"/>
            <a:ext cx="4240212" cy="441325"/>
            <a:chOff x="199" y="1493"/>
            <a:chExt cx="2671" cy="278"/>
          </a:xfrm>
        </p:grpSpPr>
        <p:sp>
          <p:nvSpPr>
            <p:cNvPr id="43064" name="AutoShape 25"/>
            <p:cNvSpPr>
              <a:spLocks noChangeArrowheads="1"/>
            </p:cNvSpPr>
            <p:nvPr/>
          </p:nvSpPr>
          <p:spPr bwMode="auto">
            <a:xfrm>
              <a:off x="199" y="1496"/>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65" name="Text Box 26"/>
            <p:cNvSpPr txBox="1">
              <a:spLocks noChangeArrowheads="1"/>
            </p:cNvSpPr>
            <p:nvPr/>
          </p:nvSpPr>
          <p:spPr bwMode="auto">
            <a:xfrm>
              <a:off x="199" y="1493"/>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Source Port</a:t>
              </a:r>
            </a:p>
          </p:txBody>
        </p:sp>
      </p:grpSp>
      <p:grpSp>
        <p:nvGrpSpPr>
          <p:cNvPr id="43028" name="Group 27"/>
          <p:cNvGrpSpPr>
            <a:grpSpLocks/>
          </p:cNvGrpSpPr>
          <p:nvPr/>
        </p:nvGrpSpPr>
        <p:grpSpPr bwMode="auto">
          <a:xfrm>
            <a:off x="315913" y="2487613"/>
            <a:ext cx="8509000" cy="441325"/>
            <a:chOff x="199" y="1781"/>
            <a:chExt cx="5360" cy="278"/>
          </a:xfrm>
        </p:grpSpPr>
        <p:sp>
          <p:nvSpPr>
            <p:cNvPr id="43062" name="AutoShape 28"/>
            <p:cNvSpPr>
              <a:spLocks noChangeArrowheads="1"/>
            </p:cNvSpPr>
            <p:nvPr/>
          </p:nvSpPr>
          <p:spPr bwMode="auto">
            <a:xfrm>
              <a:off x="199" y="1784"/>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63" name="Text Box 29"/>
            <p:cNvSpPr txBox="1">
              <a:spLocks noChangeArrowheads="1"/>
            </p:cNvSpPr>
            <p:nvPr/>
          </p:nvSpPr>
          <p:spPr bwMode="auto">
            <a:xfrm>
              <a:off x="199" y="1781"/>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Sequence Number</a:t>
              </a:r>
            </a:p>
          </p:txBody>
        </p:sp>
      </p:grpSp>
      <p:grpSp>
        <p:nvGrpSpPr>
          <p:cNvPr id="43029" name="Group 30"/>
          <p:cNvGrpSpPr>
            <a:grpSpLocks/>
          </p:cNvGrpSpPr>
          <p:nvPr/>
        </p:nvGrpSpPr>
        <p:grpSpPr bwMode="auto">
          <a:xfrm>
            <a:off x="315913" y="2944813"/>
            <a:ext cx="8509000" cy="441325"/>
            <a:chOff x="199" y="2069"/>
            <a:chExt cx="5360" cy="278"/>
          </a:xfrm>
        </p:grpSpPr>
        <p:sp>
          <p:nvSpPr>
            <p:cNvPr id="43060" name="AutoShape 31"/>
            <p:cNvSpPr>
              <a:spLocks noChangeArrowheads="1"/>
            </p:cNvSpPr>
            <p:nvPr/>
          </p:nvSpPr>
          <p:spPr bwMode="auto">
            <a:xfrm>
              <a:off x="199" y="2072"/>
              <a:ext cx="5361"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61" name="Text Box 32"/>
            <p:cNvSpPr txBox="1">
              <a:spLocks noChangeArrowheads="1"/>
            </p:cNvSpPr>
            <p:nvPr/>
          </p:nvSpPr>
          <p:spPr bwMode="auto">
            <a:xfrm>
              <a:off x="199" y="2069"/>
              <a:ext cx="53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Request Number</a:t>
              </a:r>
            </a:p>
          </p:txBody>
        </p:sp>
      </p:grpSp>
      <p:sp>
        <p:nvSpPr>
          <p:cNvPr id="43030" name="Line 33"/>
          <p:cNvSpPr>
            <a:spLocks noChangeShapeType="1"/>
          </p:cNvSpPr>
          <p:nvPr/>
        </p:nvSpPr>
        <p:spPr bwMode="auto">
          <a:xfrm flipH="1">
            <a:off x="290513" y="1793875"/>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31" name="Line 34"/>
          <p:cNvSpPr>
            <a:spLocks noChangeShapeType="1"/>
          </p:cNvSpPr>
          <p:nvPr/>
        </p:nvSpPr>
        <p:spPr bwMode="auto">
          <a:xfrm flipH="1">
            <a:off x="1966913" y="1793875"/>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3032" name="Line 35"/>
          <p:cNvSpPr>
            <a:spLocks noChangeShapeType="1"/>
          </p:cNvSpPr>
          <p:nvPr/>
        </p:nvSpPr>
        <p:spPr bwMode="auto">
          <a:xfrm flipH="1">
            <a:off x="2424113" y="1793875"/>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33" name="Line 36"/>
          <p:cNvSpPr>
            <a:spLocks noChangeShapeType="1"/>
          </p:cNvSpPr>
          <p:nvPr/>
        </p:nvSpPr>
        <p:spPr bwMode="auto">
          <a:xfrm flipH="1">
            <a:off x="4100513" y="1793875"/>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3034" name="Line 37"/>
          <p:cNvSpPr>
            <a:spLocks noChangeShapeType="1"/>
          </p:cNvSpPr>
          <p:nvPr/>
        </p:nvSpPr>
        <p:spPr bwMode="auto">
          <a:xfrm>
            <a:off x="2438400" y="1577975"/>
            <a:ext cx="1588" cy="431800"/>
          </a:xfrm>
          <a:prstGeom prst="line">
            <a:avLst/>
          </a:prstGeom>
          <a:noFill/>
          <a:ln w="2556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38"/>
          <p:cNvSpPr>
            <a:spLocks noChangeShapeType="1"/>
          </p:cNvSpPr>
          <p:nvPr/>
        </p:nvSpPr>
        <p:spPr bwMode="auto">
          <a:xfrm flipH="1">
            <a:off x="1966913" y="1793875"/>
            <a:ext cx="485775" cy="1588"/>
          </a:xfrm>
          <a:prstGeom prst="line">
            <a:avLst/>
          </a:prstGeom>
          <a:noFill/>
          <a:ln w="25560">
            <a:solidFill>
              <a:srgbClr val="FFFFFF"/>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3036" name="Text Box 39"/>
          <p:cNvSpPr txBox="1">
            <a:spLocks noChangeArrowheads="1"/>
          </p:cNvSpPr>
          <p:nvPr/>
        </p:nvSpPr>
        <p:spPr bwMode="auto">
          <a:xfrm>
            <a:off x="893763" y="1544638"/>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sp>
        <p:nvSpPr>
          <p:cNvPr id="43037" name="Line 40"/>
          <p:cNvSpPr>
            <a:spLocks noChangeShapeType="1"/>
          </p:cNvSpPr>
          <p:nvPr/>
        </p:nvSpPr>
        <p:spPr bwMode="auto">
          <a:xfrm>
            <a:off x="2438400" y="1577975"/>
            <a:ext cx="1588" cy="431800"/>
          </a:xfrm>
          <a:prstGeom prst="line">
            <a:avLst/>
          </a:prstGeom>
          <a:noFill/>
          <a:ln w="2556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Line 41"/>
          <p:cNvSpPr>
            <a:spLocks noChangeShapeType="1"/>
          </p:cNvSpPr>
          <p:nvPr/>
        </p:nvSpPr>
        <p:spPr bwMode="auto">
          <a:xfrm flipH="1">
            <a:off x="2424113" y="1793875"/>
            <a:ext cx="485775" cy="1588"/>
          </a:xfrm>
          <a:prstGeom prst="line">
            <a:avLst/>
          </a:prstGeom>
          <a:noFill/>
          <a:ln w="25560">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39" name="Text Box 42"/>
          <p:cNvSpPr txBox="1">
            <a:spLocks noChangeArrowheads="1"/>
          </p:cNvSpPr>
          <p:nvPr/>
        </p:nvSpPr>
        <p:spPr bwMode="auto">
          <a:xfrm>
            <a:off x="3027363" y="1544638"/>
            <a:ext cx="10112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latin typeface="Arial" pitchFamily="34" charset="0"/>
                <a:ea typeface="HG Mincho Light J"/>
                <a:cs typeface="HG Mincho Light J"/>
              </a:rPr>
              <a:t>1 byte</a:t>
            </a:r>
          </a:p>
        </p:txBody>
      </p:sp>
      <p:grpSp>
        <p:nvGrpSpPr>
          <p:cNvPr id="43040" name="Group 43"/>
          <p:cNvGrpSpPr>
            <a:grpSpLocks/>
          </p:cNvGrpSpPr>
          <p:nvPr/>
        </p:nvGrpSpPr>
        <p:grpSpPr bwMode="auto">
          <a:xfrm>
            <a:off x="317500" y="3402013"/>
            <a:ext cx="1039813" cy="441325"/>
            <a:chOff x="200" y="2357"/>
            <a:chExt cx="655" cy="278"/>
          </a:xfrm>
        </p:grpSpPr>
        <p:sp>
          <p:nvSpPr>
            <p:cNvPr id="43058" name="AutoShape 44"/>
            <p:cNvSpPr>
              <a:spLocks noChangeArrowheads="1"/>
            </p:cNvSpPr>
            <p:nvPr/>
          </p:nvSpPr>
          <p:spPr bwMode="auto">
            <a:xfrm>
              <a:off x="200" y="2360"/>
              <a:ext cx="65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59" name="Text Box 45"/>
            <p:cNvSpPr txBox="1">
              <a:spLocks noChangeArrowheads="1"/>
            </p:cNvSpPr>
            <p:nvPr/>
          </p:nvSpPr>
          <p:spPr bwMode="auto">
            <a:xfrm>
              <a:off x="200" y="2357"/>
              <a:ext cx="65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offset</a:t>
              </a:r>
            </a:p>
          </p:txBody>
        </p:sp>
      </p:grpSp>
      <p:grpSp>
        <p:nvGrpSpPr>
          <p:cNvPr id="43041" name="Group 46"/>
          <p:cNvGrpSpPr>
            <a:grpSpLocks/>
          </p:cNvGrpSpPr>
          <p:nvPr/>
        </p:nvGrpSpPr>
        <p:grpSpPr bwMode="auto">
          <a:xfrm>
            <a:off x="1349375" y="3402013"/>
            <a:ext cx="1109663" cy="441325"/>
            <a:chOff x="850" y="2357"/>
            <a:chExt cx="699" cy="278"/>
          </a:xfrm>
        </p:grpSpPr>
        <p:sp>
          <p:nvSpPr>
            <p:cNvPr id="43056" name="AutoShape 47"/>
            <p:cNvSpPr>
              <a:spLocks noChangeArrowheads="1"/>
            </p:cNvSpPr>
            <p:nvPr/>
          </p:nvSpPr>
          <p:spPr bwMode="auto">
            <a:xfrm>
              <a:off x="872" y="2360"/>
              <a:ext cx="656"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57" name="Text Box 48"/>
            <p:cNvSpPr txBox="1">
              <a:spLocks noChangeArrowheads="1"/>
            </p:cNvSpPr>
            <p:nvPr/>
          </p:nvSpPr>
          <p:spPr bwMode="auto">
            <a:xfrm>
              <a:off x="850" y="2357"/>
              <a:ext cx="70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Reser.</a:t>
              </a:r>
            </a:p>
          </p:txBody>
        </p:sp>
      </p:grpSp>
      <p:grpSp>
        <p:nvGrpSpPr>
          <p:cNvPr id="43042" name="Group 49"/>
          <p:cNvGrpSpPr>
            <a:grpSpLocks/>
          </p:cNvGrpSpPr>
          <p:nvPr/>
        </p:nvGrpSpPr>
        <p:grpSpPr bwMode="auto">
          <a:xfrm>
            <a:off x="2451100" y="3402013"/>
            <a:ext cx="2106613" cy="441325"/>
            <a:chOff x="1544" y="2357"/>
            <a:chExt cx="1327" cy="278"/>
          </a:xfrm>
        </p:grpSpPr>
        <p:sp>
          <p:nvSpPr>
            <p:cNvPr id="43054" name="AutoShape 50"/>
            <p:cNvSpPr>
              <a:spLocks noChangeArrowheads="1"/>
            </p:cNvSpPr>
            <p:nvPr/>
          </p:nvSpPr>
          <p:spPr bwMode="auto">
            <a:xfrm>
              <a:off x="1544" y="2360"/>
              <a:ext cx="1328"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55" name="Text Box 51"/>
            <p:cNvSpPr txBox="1">
              <a:spLocks noChangeArrowheads="1"/>
            </p:cNvSpPr>
            <p:nvPr/>
          </p:nvSpPr>
          <p:spPr bwMode="auto">
            <a:xfrm>
              <a:off x="1544" y="2357"/>
              <a:ext cx="132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Control</a:t>
              </a:r>
            </a:p>
          </p:txBody>
        </p:sp>
      </p:grpSp>
      <p:grpSp>
        <p:nvGrpSpPr>
          <p:cNvPr id="43043" name="Group 52"/>
          <p:cNvGrpSpPr>
            <a:grpSpLocks/>
          </p:cNvGrpSpPr>
          <p:nvPr/>
        </p:nvGrpSpPr>
        <p:grpSpPr bwMode="auto">
          <a:xfrm>
            <a:off x="4583113" y="3402013"/>
            <a:ext cx="4240212" cy="441325"/>
            <a:chOff x="2887" y="2357"/>
            <a:chExt cx="2671" cy="278"/>
          </a:xfrm>
        </p:grpSpPr>
        <p:sp>
          <p:nvSpPr>
            <p:cNvPr id="43052" name="AutoShape 53"/>
            <p:cNvSpPr>
              <a:spLocks noChangeArrowheads="1"/>
            </p:cNvSpPr>
            <p:nvPr/>
          </p:nvSpPr>
          <p:spPr bwMode="auto">
            <a:xfrm>
              <a:off x="2887" y="2360"/>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53" name="Text Box 54"/>
            <p:cNvSpPr txBox="1">
              <a:spLocks noChangeArrowheads="1"/>
            </p:cNvSpPr>
            <p:nvPr/>
          </p:nvSpPr>
          <p:spPr bwMode="auto">
            <a:xfrm>
              <a:off x="2887" y="2357"/>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Window</a:t>
              </a:r>
            </a:p>
          </p:txBody>
        </p:sp>
      </p:grpSp>
      <p:grpSp>
        <p:nvGrpSpPr>
          <p:cNvPr id="43044" name="Group 55"/>
          <p:cNvGrpSpPr>
            <a:grpSpLocks/>
          </p:cNvGrpSpPr>
          <p:nvPr/>
        </p:nvGrpSpPr>
        <p:grpSpPr bwMode="auto">
          <a:xfrm>
            <a:off x="315913" y="3859213"/>
            <a:ext cx="4240212" cy="441325"/>
            <a:chOff x="199" y="2645"/>
            <a:chExt cx="2671" cy="278"/>
          </a:xfrm>
        </p:grpSpPr>
        <p:sp>
          <p:nvSpPr>
            <p:cNvPr id="43050" name="AutoShape 56"/>
            <p:cNvSpPr>
              <a:spLocks noChangeArrowheads="1"/>
            </p:cNvSpPr>
            <p:nvPr/>
          </p:nvSpPr>
          <p:spPr bwMode="auto">
            <a:xfrm>
              <a:off x="199" y="2648"/>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51" name="Text Box 57"/>
            <p:cNvSpPr txBox="1">
              <a:spLocks noChangeArrowheads="1"/>
            </p:cNvSpPr>
            <p:nvPr/>
          </p:nvSpPr>
          <p:spPr bwMode="auto">
            <a:xfrm>
              <a:off x="199" y="2645"/>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Checksum</a:t>
              </a:r>
            </a:p>
          </p:txBody>
        </p:sp>
      </p:grpSp>
      <p:grpSp>
        <p:nvGrpSpPr>
          <p:cNvPr id="43045" name="Group 58"/>
          <p:cNvGrpSpPr>
            <a:grpSpLocks/>
          </p:cNvGrpSpPr>
          <p:nvPr/>
        </p:nvGrpSpPr>
        <p:grpSpPr bwMode="auto">
          <a:xfrm>
            <a:off x="4583113" y="3859213"/>
            <a:ext cx="4240212" cy="441325"/>
            <a:chOff x="2887" y="2645"/>
            <a:chExt cx="2671" cy="278"/>
          </a:xfrm>
        </p:grpSpPr>
        <p:sp>
          <p:nvSpPr>
            <p:cNvPr id="43048" name="AutoShape 59"/>
            <p:cNvSpPr>
              <a:spLocks noChangeArrowheads="1"/>
            </p:cNvSpPr>
            <p:nvPr/>
          </p:nvSpPr>
          <p:spPr bwMode="auto">
            <a:xfrm>
              <a:off x="2887" y="2648"/>
              <a:ext cx="2672" cy="272"/>
            </a:xfrm>
            <a:prstGeom prst="roundRect">
              <a:avLst>
                <a:gd name="adj" fmla="val 366"/>
              </a:avLst>
            </a:prstGeom>
            <a:solidFill>
              <a:srgbClr val="FFFFFF"/>
            </a:solidFill>
            <a:ln w="25560">
              <a:solidFill>
                <a:srgbClr val="000000"/>
              </a:solidFill>
              <a:round/>
              <a:headEnd/>
              <a:tailEnd/>
            </a:ln>
          </p:spPr>
          <p:txBody>
            <a:bodyPr wrap="none" anchor="ctr"/>
            <a:lstStyle/>
            <a:p>
              <a:endParaRPr lang="en-US"/>
            </a:p>
          </p:txBody>
        </p:sp>
        <p:sp>
          <p:nvSpPr>
            <p:cNvPr id="43049" name="Text Box 60"/>
            <p:cNvSpPr txBox="1">
              <a:spLocks noChangeArrowheads="1"/>
            </p:cNvSpPr>
            <p:nvPr/>
          </p:nvSpPr>
          <p:spPr bwMode="auto">
            <a:xfrm>
              <a:off x="2887" y="2645"/>
              <a:ext cx="2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a:lnSpc>
                  <a:spcPct val="96000"/>
                </a:lnSpc>
                <a:buClr>
                  <a:srgbClr val="000000"/>
                </a:buClr>
                <a:buSzPct val="100000"/>
                <a:buFont typeface="Arial" pitchFamily="34" charset="0"/>
                <a:buNone/>
              </a:pPr>
              <a:r>
                <a:rPr lang="en-GB" b="1">
                  <a:solidFill>
                    <a:srgbClr val="000000"/>
                  </a:solidFill>
                  <a:latin typeface="Arial" pitchFamily="34" charset="0"/>
                  <a:ea typeface="HG Mincho Light J"/>
                  <a:cs typeface="HG Mincho Light J"/>
                </a:rPr>
                <a:t>Urgent Pointer</a:t>
              </a:r>
            </a:p>
          </p:txBody>
        </p:sp>
      </p:grpSp>
      <p:sp>
        <p:nvSpPr>
          <p:cNvPr id="62"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430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39E3AF-48F8-414B-B9D6-3431545DE618}" type="slidenum">
              <a:rPr lang="en-US" sz="1400" smtClean="0"/>
              <a:pPr/>
              <a:t>94</a:t>
            </a:fld>
            <a:endParaRPr lang="en-US" sz="1400" smtClean="0"/>
          </a:p>
        </p:txBody>
      </p:sp>
    </p:spTree>
    <p:extLst>
      <p:ext uri="{BB962C8B-B14F-4D97-AF65-F5344CB8AC3E}">
        <p14:creationId xmlns:p14="http://schemas.microsoft.com/office/powerpoint/2010/main" val="219298031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711200" y="247650"/>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Addressing in TCP/IP</a:t>
            </a:r>
          </a:p>
        </p:txBody>
      </p:sp>
      <p:sp>
        <p:nvSpPr>
          <p:cNvPr id="44035" name="Rectangle 2"/>
          <p:cNvSpPr>
            <a:spLocks noGrp="1" noChangeArrowheads="1"/>
          </p:cNvSpPr>
          <p:nvPr>
            <p:ph type="body" idx="1"/>
          </p:nvPr>
        </p:nvSpPr>
        <p:spPr>
          <a:xfrm>
            <a:off x="858838" y="1503363"/>
            <a:ext cx="7010400" cy="2346325"/>
          </a:xfrm>
        </p:spPr>
        <p:txBody>
          <a:bodyPr/>
          <a:lstStyle/>
          <a:p>
            <a:pPr>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TCP/IP address includes:</a:t>
            </a:r>
          </a:p>
          <a:p>
            <a:pPr lvl="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Internet Address</a:t>
            </a:r>
          </a:p>
          <a:p>
            <a:pPr lvl="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Protocol (UDP or TCP)</a:t>
            </a:r>
          </a:p>
          <a:p>
            <a:pPr lvl="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Port Number</a:t>
            </a:r>
          </a:p>
        </p:txBody>
      </p:sp>
      <p:sp>
        <p:nvSpPr>
          <p:cNvPr id="44036" name="Text Box 3"/>
          <p:cNvSpPr txBox="1">
            <a:spLocks noChangeArrowheads="1"/>
          </p:cNvSpPr>
          <p:nvPr/>
        </p:nvSpPr>
        <p:spPr bwMode="auto">
          <a:xfrm>
            <a:off x="255588" y="4629150"/>
            <a:ext cx="873918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nSpc>
                <a:spcPct val="96000"/>
              </a:lnSpc>
              <a:buClr>
                <a:srgbClr val="FFFFFF"/>
              </a:buClr>
              <a:buSzPct val="100000"/>
              <a:buFont typeface="Arial" pitchFamily="34" charset="0"/>
              <a:buNone/>
            </a:pPr>
            <a:r>
              <a:rPr lang="en-GB">
                <a:solidFill>
                  <a:srgbClr val="FF0000"/>
                </a:solidFill>
                <a:latin typeface="Arial" pitchFamily="34" charset="0"/>
                <a:ea typeface="HG Mincho Light J"/>
                <a:cs typeface="HG Mincho Light J"/>
              </a:rPr>
              <a:t>NOTE: </a:t>
            </a:r>
            <a:r>
              <a:rPr lang="en-GB">
                <a:latin typeface="Arial" pitchFamily="34" charset="0"/>
                <a:ea typeface="HG Mincho Light J"/>
                <a:cs typeface="HG Mincho Light J"/>
              </a:rPr>
              <a:t>TCP/IP is a </a:t>
            </a:r>
            <a:r>
              <a:rPr lang="en-GB" i="1">
                <a:latin typeface="Arial" pitchFamily="34" charset="0"/>
                <a:ea typeface="HG Mincho Light J"/>
                <a:cs typeface="HG Mincho Light J"/>
              </a:rPr>
              <a:t>protocol suite</a:t>
            </a:r>
            <a:r>
              <a:rPr lang="en-GB">
                <a:latin typeface="Arial" pitchFamily="34" charset="0"/>
                <a:ea typeface="HG Mincho Light J"/>
                <a:cs typeface="HG Mincho Light J"/>
              </a:rPr>
              <a:t> that includes IP, TCP and UDP</a:t>
            </a:r>
          </a:p>
        </p:txBody>
      </p:sp>
      <p:sp>
        <p:nvSpPr>
          <p:cNvPr id="5"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440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A55A01-FA22-4397-9F65-FE716ACAA4D0}" type="slidenum">
              <a:rPr lang="en-US" sz="1400" smtClean="0"/>
              <a:pPr/>
              <a:t>95</a:t>
            </a:fld>
            <a:endParaRPr lang="en-US" sz="1400" smtClean="0"/>
          </a:p>
        </p:txBody>
      </p:sp>
    </p:spTree>
    <p:extLst>
      <p:ext uri="{BB962C8B-B14F-4D97-AF65-F5344CB8AC3E}">
        <p14:creationId xmlns:p14="http://schemas.microsoft.com/office/powerpoint/2010/main" val="234535724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838200" y="301625"/>
            <a:ext cx="7772400" cy="1143000"/>
          </a:xfrm>
        </p:spPr>
        <p:txBody>
          <a:bodyPr/>
          <a:lstStyle/>
          <a:p>
            <a:pPr>
              <a:lnSpc>
                <a:spcPct val="9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TCP vs. UDP</a:t>
            </a:r>
          </a:p>
        </p:txBody>
      </p:sp>
      <p:sp>
        <p:nvSpPr>
          <p:cNvPr id="56322" name="Rectangle 2"/>
          <p:cNvSpPr>
            <a:spLocks noGrp="1" noChangeArrowheads="1"/>
          </p:cNvSpPr>
          <p:nvPr>
            <p:ph type="body" idx="1"/>
          </p:nvPr>
        </p:nvSpPr>
        <p:spPr>
          <a:xfrm>
            <a:off x="622300" y="1543050"/>
            <a:ext cx="8277225" cy="4592638"/>
          </a:xfrm>
        </p:spPr>
        <p:txBody>
          <a:bodyPr/>
          <a:lstStyle/>
          <a:p>
            <a:pPr>
              <a:lnSpc>
                <a:spcPct val="96000"/>
              </a:lnSpc>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Q: Which protocol is better ?</a:t>
            </a:r>
          </a:p>
          <a:p>
            <a:pPr>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 It depends on the application.</a:t>
            </a:r>
          </a:p>
          <a:p>
            <a:pPr>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TCP provides a connection-oriented, reliable, byte stream service (lots of overhead).</a:t>
            </a:r>
          </a:p>
          <a:p>
            <a:pPr>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a:spcBef>
                <a:spcPts val="688"/>
              </a:spcBef>
              <a:buSzPct val="148000"/>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	UDP offers minimal datagram delivery service (as little overhead as possible).</a:t>
            </a:r>
          </a:p>
        </p:txBody>
      </p:sp>
      <p:sp>
        <p:nvSpPr>
          <p:cNvPr id="4"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
        <p:nvSpPr>
          <p:cNvPr id="450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ECEAA5-A525-45E2-8A5E-A8C91018D8AD}" type="slidenum">
              <a:rPr lang="en-US" sz="1400" smtClean="0"/>
              <a:pPr/>
              <a:t>96</a:t>
            </a:fld>
            <a:endParaRPr lang="en-US" sz="1400" smtClean="0"/>
          </a:p>
        </p:txBody>
      </p:sp>
    </p:spTree>
    <p:extLst>
      <p:ext uri="{BB962C8B-B14F-4D97-AF65-F5344CB8AC3E}">
        <p14:creationId xmlns:p14="http://schemas.microsoft.com/office/powerpoint/2010/main" val="7392077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4F18E6-A621-432B-AF33-752147A4B3AD}" type="slidenum">
              <a:rPr lang="en-US" sz="1400" smtClean="0"/>
              <a:pPr/>
              <a:t>97</a:t>
            </a:fld>
            <a:endParaRPr lang="en-US" sz="1400" smtClean="0"/>
          </a:p>
        </p:txBody>
      </p:sp>
      <p:sp>
        <p:nvSpPr>
          <p:cNvPr id="46083" name="Rectangle 2"/>
          <p:cNvSpPr>
            <a:spLocks noGrp="1" noChangeArrowheads="1"/>
          </p:cNvSpPr>
          <p:nvPr>
            <p:ph type="title"/>
          </p:nvPr>
        </p:nvSpPr>
        <p:spPr/>
        <p:txBody>
          <a:bodyPr/>
          <a:lstStyle/>
          <a:p>
            <a:r>
              <a:rPr lang="en-US" smtClean="0"/>
              <a:t>TCP Lingo</a:t>
            </a:r>
          </a:p>
        </p:txBody>
      </p:sp>
      <p:sp>
        <p:nvSpPr>
          <p:cNvPr id="46084" name="Rectangle 3"/>
          <p:cNvSpPr>
            <a:spLocks noGrp="1" noChangeArrowheads="1"/>
          </p:cNvSpPr>
          <p:nvPr>
            <p:ph type="body" idx="1"/>
          </p:nvPr>
        </p:nvSpPr>
        <p:spPr>
          <a:xfrm>
            <a:off x="533400" y="1600200"/>
            <a:ext cx="8386763" cy="4648200"/>
          </a:xfrm>
        </p:spPr>
        <p:txBody>
          <a:bodyPr/>
          <a:lstStyle/>
          <a:p>
            <a:r>
              <a:rPr lang="en-US" smtClean="0"/>
              <a:t>When a client requests a connection, it sends a “SYN” segment (a special TCP segment) to the server port.</a:t>
            </a:r>
          </a:p>
          <a:p>
            <a:endParaRPr lang="en-US" smtClean="0"/>
          </a:p>
          <a:p>
            <a:r>
              <a:rPr lang="en-US" smtClean="0"/>
              <a:t>SYN stands for </a:t>
            </a:r>
            <a:r>
              <a:rPr lang="en-US" i="1" smtClean="0"/>
              <a:t>synchronize</a:t>
            </a:r>
            <a:r>
              <a:rPr lang="en-US" smtClean="0"/>
              <a:t>. The SYN message includes the client’s ISN.</a:t>
            </a:r>
          </a:p>
          <a:p>
            <a:endParaRPr lang="en-US" smtClean="0"/>
          </a:p>
          <a:p>
            <a:r>
              <a:rPr lang="en-US" smtClean="0"/>
              <a:t>ISN is Initial Sequence Number.</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17914256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A4211E8-AD7E-4A00-B646-AF5A89D3AB5B}" type="slidenum">
              <a:rPr lang="en-US" sz="1400" smtClean="0"/>
              <a:pPr/>
              <a:t>98</a:t>
            </a:fld>
            <a:endParaRPr lang="en-US" sz="1400" smtClean="0"/>
          </a:p>
        </p:txBody>
      </p:sp>
      <p:sp>
        <p:nvSpPr>
          <p:cNvPr id="47107" name="Rectangle 2"/>
          <p:cNvSpPr>
            <a:spLocks noGrp="1" noChangeArrowheads="1"/>
          </p:cNvSpPr>
          <p:nvPr>
            <p:ph type="title"/>
          </p:nvPr>
        </p:nvSpPr>
        <p:spPr>
          <a:xfrm>
            <a:off x="685800" y="228600"/>
            <a:ext cx="7772400" cy="1143000"/>
          </a:xfrm>
        </p:spPr>
        <p:txBody>
          <a:bodyPr/>
          <a:lstStyle/>
          <a:p>
            <a:r>
              <a:rPr lang="en-US" smtClean="0"/>
              <a:t>More...</a:t>
            </a:r>
          </a:p>
        </p:txBody>
      </p:sp>
      <p:sp>
        <p:nvSpPr>
          <p:cNvPr id="47108" name="Rectangle 3"/>
          <p:cNvSpPr>
            <a:spLocks noGrp="1" noChangeArrowheads="1"/>
          </p:cNvSpPr>
          <p:nvPr>
            <p:ph type="body" idx="1"/>
          </p:nvPr>
        </p:nvSpPr>
        <p:spPr>
          <a:xfrm>
            <a:off x="685800" y="1371600"/>
            <a:ext cx="7772400" cy="4724400"/>
          </a:xfrm>
        </p:spPr>
        <p:txBody>
          <a:bodyPr>
            <a:normAutofit lnSpcReduction="10000"/>
          </a:bodyPr>
          <a:lstStyle/>
          <a:p>
            <a:r>
              <a:rPr lang="en-US" smtClean="0"/>
              <a:t>Every TCP segment includes a </a:t>
            </a:r>
            <a:r>
              <a:rPr lang="en-US" i="1" smtClean="0"/>
              <a:t>Sequence Number</a:t>
            </a:r>
            <a:r>
              <a:rPr lang="en-US" smtClean="0"/>
              <a:t> that refers to the first byte of </a:t>
            </a:r>
            <a:r>
              <a:rPr lang="en-US" i="1" smtClean="0"/>
              <a:t>data</a:t>
            </a:r>
            <a:r>
              <a:rPr lang="en-US" smtClean="0"/>
              <a:t> included in the segment.</a:t>
            </a:r>
          </a:p>
          <a:p>
            <a:endParaRPr lang="en-US" smtClean="0"/>
          </a:p>
          <a:p>
            <a:r>
              <a:rPr lang="en-US" smtClean="0"/>
              <a:t>Every TCP segment includes a </a:t>
            </a:r>
            <a:r>
              <a:rPr lang="en-US" i="1" smtClean="0"/>
              <a:t>Request Number</a:t>
            </a:r>
            <a:r>
              <a:rPr lang="en-US" smtClean="0"/>
              <a:t> (</a:t>
            </a:r>
            <a:r>
              <a:rPr lang="en-US" i="1" smtClean="0"/>
              <a:t>Acknowledgement Number</a:t>
            </a:r>
            <a:r>
              <a:rPr lang="en-US" smtClean="0"/>
              <a:t>) that indicates the byte number of the next data that is expected to be received.</a:t>
            </a:r>
          </a:p>
          <a:p>
            <a:pPr lvl="1"/>
            <a:r>
              <a:rPr lang="en-US" smtClean="0"/>
              <a:t>All bytes up through this number have already been received.</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32385954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1BAC2F-D1C2-4ACA-A33A-6DD86D92F0C1}" type="slidenum">
              <a:rPr lang="en-US" sz="1400" smtClean="0"/>
              <a:pPr/>
              <a:t>99</a:t>
            </a:fld>
            <a:endParaRPr lang="en-US" sz="1400" smtClean="0"/>
          </a:p>
        </p:txBody>
      </p:sp>
      <p:sp>
        <p:nvSpPr>
          <p:cNvPr id="48131" name="Rectangle 2"/>
          <p:cNvSpPr>
            <a:spLocks noGrp="1" noChangeArrowheads="1"/>
          </p:cNvSpPr>
          <p:nvPr>
            <p:ph type="title"/>
          </p:nvPr>
        </p:nvSpPr>
        <p:spPr/>
        <p:txBody>
          <a:bodyPr/>
          <a:lstStyle/>
          <a:p>
            <a:r>
              <a:rPr lang="en-US" smtClean="0"/>
              <a:t>And more...</a:t>
            </a:r>
          </a:p>
        </p:txBody>
      </p:sp>
      <p:sp>
        <p:nvSpPr>
          <p:cNvPr id="48132" name="Rectangle 3"/>
          <p:cNvSpPr>
            <a:spLocks noGrp="1" noChangeArrowheads="1"/>
          </p:cNvSpPr>
          <p:nvPr>
            <p:ph type="body" idx="1"/>
          </p:nvPr>
        </p:nvSpPr>
        <p:spPr/>
        <p:txBody>
          <a:bodyPr/>
          <a:lstStyle/>
          <a:p>
            <a:r>
              <a:rPr lang="en-US" smtClean="0"/>
              <a:t>There are a bunch of control flags:</a:t>
            </a:r>
          </a:p>
          <a:p>
            <a:pPr lvl="1"/>
            <a:r>
              <a:rPr lang="en-US" smtClean="0"/>
              <a:t>URG: urgent data included.</a:t>
            </a:r>
          </a:p>
          <a:p>
            <a:pPr lvl="1"/>
            <a:r>
              <a:rPr lang="en-US" smtClean="0"/>
              <a:t>ACK: this segment is (among other things) an acknowledgement.</a:t>
            </a:r>
          </a:p>
          <a:p>
            <a:pPr lvl="1"/>
            <a:r>
              <a:rPr lang="en-US" smtClean="0"/>
              <a:t>RST: error - abort the session.</a:t>
            </a:r>
          </a:p>
          <a:p>
            <a:pPr lvl="1"/>
            <a:r>
              <a:rPr lang="en-US" smtClean="0"/>
              <a:t>SYN: synchronize Sequence Numbers (setup)</a:t>
            </a:r>
          </a:p>
          <a:p>
            <a:pPr lvl="1"/>
            <a:r>
              <a:rPr lang="en-US" smtClean="0"/>
              <a:t>FIN: polite connection termination.</a:t>
            </a:r>
          </a:p>
        </p:txBody>
      </p:sp>
      <p:sp>
        <p:nvSpPr>
          <p:cNvPr id="6" name="Footer Placeholder 5"/>
          <p:cNvSpPr>
            <a:spLocks noGrp="1"/>
          </p:cNvSpPr>
          <p:nvPr>
            <p:ph type="ftr" sz="quarter" idx="11"/>
          </p:nvPr>
        </p:nvSpPr>
        <p:spPr/>
        <p:txBody>
          <a:bodyPr/>
          <a:lstStyle/>
          <a:p>
            <a:pPr>
              <a:defRPr/>
            </a:pPr>
            <a:r>
              <a:rPr lang="en-US" dirty="0"/>
              <a:t> </a:t>
            </a:r>
            <a:r>
              <a:rPr lang="en-US" dirty="0" smtClean="0"/>
              <a:t>TCP/IP</a:t>
            </a:r>
            <a:endParaRPr lang="en-US" dirty="0">
              <a:latin typeface="Times New Roman" pitchFamily="18" charset="0"/>
            </a:endParaRPr>
          </a:p>
        </p:txBody>
      </p:sp>
    </p:spTree>
    <p:extLst>
      <p:ext uri="{BB962C8B-B14F-4D97-AF65-F5344CB8AC3E}">
        <p14:creationId xmlns:p14="http://schemas.microsoft.com/office/powerpoint/2010/main" val="2201643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5801</Words>
  <Application>Microsoft Office PowerPoint</Application>
  <PresentationFormat>On-screen Show (4:3)</PresentationFormat>
  <Paragraphs>1159</Paragraphs>
  <Slides>142</Slides>
  <Notes>66</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142</vt:i4>
      </vt:variant>
    </vt:vector>
  </HeadingPairs>
  <TitlesOfParts>
    <vt:vector size="143" baseType="lpstr">
      <vt:lpstr>Office Theme</vt:lpstr>
      <vt:lpstr>What is a Protocol?</vt:lpstr>
      <vt:lpstr>Standardized Protocol Architectures</vt:lpstr>
      <vt:lpstr>Internet Standards</vt:lpstr>
      <vt:lpstr>*Telecommunication  Standards Organizations</vt:lpstr>
      <vt:lpstr>Protocol Data Units (PDU)</vt:lpstr>
      <vt:lpstr>Standard Protocol Architectures</vt:lpstr>
      <vt:lpstr>OSI Reference Model</vt:lpstr>
      <vt:lpstr>OSI Reference Model</vt:lpstr>
      <vt:lpstr>OSI - The Layer Model</vt:lpstr>
      <vt:lpstr>The OSI Environment</vt:lpstr>
      <vt:lpstr>OSI Layers (1)</vt:lpstr>
      <vt:lpstr>OSI Layers (2)</vt:lpstr>
      <vt:lpstr>Use of a Relay/Router</vt:lpstr>
      <vt:lpstr>OSI Layers (3)</vt:lpstr>
      <vt:lpstr>OSI Layers (4)</vt:lpstr>
      <vt:lpstr>OSI Lower Layers</vt:lpstr>
      <vt:lpstr>OSI Physical Layer</vt:lpstr>
      <vt:lpstr>*Physical-layer Implementation</vt:lpstr>
      <vt:lpstr>OSI Data Link Layer</vt:lpstr>
      <vt:lpstr>OSI Data Link Layer</vt:lpstr>
      <vt:lpstr>OSI Network Layer</vt:lpstr>
      <vt:lpstr>Network Access Layer</vt:lpstr>
      <vt:lpstr>OSI Upper Layers</vt:lpstr>
      <vt:lpstr>OSI Transport Layer</vt:lpstr>
      <vt:lpstr>Transport Layer</vt:lpstr>
      <vt:lpstr>OSI Session Layer</vt:lpstr>
      <vt:lpstr>OSI Presentation Layer</vt:lpstr>
      <vt:lpstr>OSI Application Layer</vt:lpstr>
      <vt:lpstr>Application Viewpoint of a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vt:lpstr>
      <vt:lpstr>CSMA/CD</vt:lpstr>
      <vt:lpstr>An Ethernet Frame</vt:lpstr>
      <vt:lpstr>Ethernet Addressing</vt:lpstr>
      <vt:lpstr>Internet Protocol</vt:lpstr>
      <vt:lpstr>IP Addresses</vt:lpstr>
      <vt:lpstr>IP Addresses</vt:lpstr>
      <vt:lpstr>The four formats of IP Addresses</vt:lpstr>
      <vt:lpstr>Network and Host IDs</vt:lpstr>
      <vt:lpstr>IP Addresses</vt:lpstr>
      <vt:lpstr>Host and Network Addresses</vt:lpstr>
      <vt:lpstr>Subnet Addresses</vt:lpstr>
      <vt:lpstr>Subnetting</vt:lpstr>
      <vt:lpstr>Subnetting</vt:lpstr>
      <vt:lpstr>Mapping IP Addresses  to Hardware Addresses</vt:lpstr>
      <vt:lpstr>ARP</vt:lpstr>
      <vt:lpstr>ARP conversation</vt:lpstr>
      <vt:lpstr>IP Datagram</vt:lpstr>
      <vt:lpstr>IP Datagram Fragmentation</vt:lpstr>
      <vt:lpstr>IP Flow Control &amp; Error Detection</vt:lpstr>
      <vt:lpstr>ICMP Internet Control Message Protocol</vt:lpstr>
      <vt:lpstr>ICMP Message Types</vt:lpstr>
      <vt:lpstr>Transport Layer &amp; TCP/IP</vt:lpstr>
      <vt:lpstr>The Internet Hourglass</vt:lpstr>
      <vt:lpstr>UDP User Datagram Protocol</vt:lpstr>
      <vt:lpstr>Ports</vt:lpstr>
      <vt:lpstr>UDP</vt:lpstr>
      <vt:lpstr>TCP Transmission Control Protocol</vt:lpstr>
      <vt:lpstr>Connection-Oriented</vt:lpstr>
      <vt:lpstr>Reliable</vt:lpstr>
      <vt:lpstr>Byte Stream</vt:lpstr>
      <vt:lpstr>Buffering</vt:lpstr>
      <vt:lpstr>Full Duplex</vt:lpstr>
      <vt:lpstr>TCP Ports</vt:lpstr>
      <vt:lpstr>TCP Segments</vt:lpstr>
      <vt:lpstr>TCP Segment Format </vt:lpstr>
      <vt:lpstr>Addressing in TCP/IP</vt:lpstr>
      <vt:lpstr>TCP vs. UDP</vt:lpstr>
      <vt:lpstr>TCP Lingo</vt:lpstr>
      <vt:lpstr>More...</vt:lpstr>
      <vt:lpstr>And more...</vt:lpstr>
      <vt:lpstr>And more...</vt:lpstr>
      <vt:lpstr>TCP Connection Creation</vt:lpstr>
      <vt:lpstr>Client Starts</vt:lpstr>
      <vt:lpstr>Sever Response</vt:lpstr>
      <vt:lpstr>Finally</vt:lpstr>
      <vt:lpstr>PowerPoint Presentation</vt:lpstr>
      <vt:lpstr>TCP Data and ACK</vt:lpstr>
      <vt:lpstr>TCP Buffers</vt:lpstr>
      <vt:lpstr>Send Buffers</vt:lpstr>
      <vt:lpstr>ACKs</vt:lpstr>
      <vt:lpstr>TCP Segment Order</vt:lpstr>
      <vt:lpstr>Termination</vt:lpstr>
      <vt:lpstr>TCP/IP Protocol Suite</vt:lpstr>
      <vt:lpstr>TCP/IP Protocol Suite</vt:lpstr>
      <vt:lpstr>OSI vs. TCP/IP</vt:lpstr>
      <vt:lpstr>Network Access and Physical Layers</vt:lpstr>
      <vt:lpstr>Internet Layer</vt:lpstr>
      <vt:lpstr>Transport Layer</vt:lpstr>
      <vt:lpstr>Application Layer</vt:lpstr>
      <vt:lpstr>IP (Internet Protocol)</vt:lpstr>
      <vt:lpstr>IPv6</vt:lpstr>
      <vt:lpstr>TCP</vt:lpstr>
      <vt:lpstr>TCP Header</vt:lpstr>
      <vt:lpstr>UDP</vt:lpstr>
      <vt:lpstr>PDUs in TCP/IP</vt:lpstr>
      <vt:lpstr>Operation of TCP and IP</vt:lpstr>
      <vt:lpstr>Some Protocols in TCP/IP Suite</vt:lpstr>
      <vt:lpstr>TCP/IP</vt:lpstr>
      <vt:lpstr>An OSI View of TCP/IP</vt:lpstr>
      <vt:lpstr>PowerPoint Presentation</vt:lpstr>
      <vt:lpstr>TCP/IP Network Access Layer</vt:lpstr>
      <vt:lpstr>TCP/IP Internet Layer</vt:lpstr>
      <vt:lpstr>TCP/IP Transport Layer</vt:lpstr>
      <vt:lpstr>TCP/IP Application Layer</vt:lpstr>
      <vt:lpstr>PowerPoint Presentation</vt:lpstr>
      <vt:lpstr>TCP &amp; UDP</vt:lpstr>
      <vt:lpstr>Internetworking</vt:lpstr>
      <vt:lpstr>Internetworking</vt:lpstr>
      <vt:lpstr>TCP Segment (TCP PDU)</vt:lpstr>
      <vt:lpstr>IPv4 and IPv6</vt:lpstr>
      <vt:lpstr>Why Need IPv6?</vt:lpstr>
      <vt:lpstr>IP Packet version</vt:lpstr>
      <vt:lpstr>IPv4 Header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GAYATHRI.M</dc:creator>
  <cp:lastModifiedBy>GAYATHRI.M</cp:lastModifiedBy>
  <cp:revision>7</cp:revision>
  <dcterms:created xsi:type="dcterms:W3CDTF">2017-07-17T03:18:35Z</dcterms:created>
  <dcterms:modified xsi:type="dcterms:W3CDTF">2017-07-17T04:17:53Z</dcterms:modified>
</cp:coreProperties>
</file>