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52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E0351-48EB-46E7-9092-EF8AC0572D0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304327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0351-48EB-46E7-9092-EF8AC0572D0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54413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0351-48EB-46E7-9092-EF8AC0572D0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62411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E0351-48EB-46E7-9092-EF8AC0572D0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142273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E0351-48EB-46E7-9092-EF8AC0572D02}" type="datetimeFigureOut">
              <a:rPr lang="en-US" smtClean="0"/>
              <a:t>7/28/2017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21646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E0351-48EB-46E7-9092-EF8AC0572D02}"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551675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E0351-48EB-46E7-9092-EF8AC0572D02}" type="datetimeFigureOut">
              <a:rPr lang="en-US" smtClean="0"/>
              <a:t>7/28/2017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326680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E0351-48EB-46E7-9092-EF8AC0572D02}" type="datetimeFigureOut">
              <a:rPr lang="en-US" smtClean="0"/>
              <a:t>7/28/2017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70177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E0351-48EB-46E7-9092-EF8AC0572D02}" type="datetimeFigureOut">
              <a:rPr lang="en-US" smtClean="0"/>
              <a:t>7/28/2017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373129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E0351-48EB-46E7-9092-EF8AC0572D02}"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210113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E0351-48EB-46E7-9092-EF8AC0572D02}" type="datetimeFigureOut">
              <a:rPr lang="en-US" smtClean="0"/>
              <a:t>7/28/2017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70DC2-E283-435F-B68A-724E9AD217AF}" type="slidenum">
              <a:rPr lang="en-US" smtClean="0"/>
              <a:t>‹#›</a:t>
            </a:fld>
            <a:endParaRPr lang="en-US"/>
          </a:p>
        </p:txBody>
      </p:sp>
    </p:spTree>
    <p:extLst>
      <p:ext uri="{BB962C8B-B14F-4D97-AF65-F5344CB8AC3E}">
        <p14:creationId xmlns:p14="http://schemas.microsoft.com/office/powerpoint/2010/main" val="3196711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E0351-48EB-46E7-9092-EF8AC0572D02}" type="datetimeFigureOut">
              <a:rPr lang="en-US" smtClean="0"/>
              <a:t>7/28/2017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70DC2-E283-435F-B68A-724E9AD217AF}" type="slidenum">
              <a:rPr lang="en-US" smtClean="0"/>
              <a:t>‹#›</a:t>
            </a:fld>
            <a:endParaRPr lang="en-US"/>
          </a:p>
        </p:txBody>
      </p:sp>
    </p:spTree>
    <p:extLst>
      <p:ext uri="{BB962C8B-B14F-4D97-AF65-F5344CB8AC3E}">
        <p14:creationId xmlns:p14="http://schemas.microsoft.com/office/powerpoint/2010/main" val="255706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certiology.com/wp-content/uploads/2014/03/Brige.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certiology.com/wp-content/uploads/2014/03/Router.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certiology.com/wp-content/uploads/2014/03/Ethernet-Hubs.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ertiology.com/wp-content/uploads/2014/03/switches.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HUB,bridge,swiches,routers</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Networking devices</a:t>
            </a:r>
            <a:endParaRPr lang="en-US" dirty="0"/>
          </a:p>
        </p:txBody>
      </p:sp>
    </p:spTree>
    <p:extLst>
      <p:ext uri="{BB962C8B-B14F-4D97-AF65-F5344CB8AC3E}">
        <p14:creationId xmlns:p14="http://schemas.microsoft.com/office/powerpoint/2010/main" val="505295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Bridges</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A bridge is a computer networking device that builds the connection with the other bridge networks which use the same protocol. </a:t>
            </a:r>
            <a:endParaRPr lang="en-US" dirty="0" smtClean="0"/>
          </a:p>
          <a:p>
            <a:r>
              <a:rPr lang="en-US" dirty="0" smtClean="0"/>
              <a:t>It </a:t>
            </a:r>
            <a:r>
              <a:rPr lang="en-US" dirty="0"/>
              <a:t>works at the Data Link layer of the OSI Model and connects the different networks together and develops communication between them. It connects two local-area networks; two physical LANs into larger logical LAN or two </a:t>
            </a:r>
            <a:r>
              <a:rPr lang="en-US" i="1" dirty="0"/>
              <a:t>segments</a:t>
            </a:r>
            <a:r>
              <a:rPr lang="en-US" dirty="0"/>
              <a:t> of the same LAN that use the same protocol</a:t>
            </a:r>
          </a:p>
        </p:txBody>
      </p:sp>
    </p:spTree>
    <p:extLst>
      <p:ext uri="{BB962C8B-B14F-4D97-AF65-F5344CB8AC3E}">
        <p14:creationId xmlns:p14="http://schemas.microsoft.com/office/powerpoint/2010/main" val="1772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rige">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7000" y="2440781"/>
            <a:ext cx="3810000" cy="2844800"/>
          </a:xfrm>
          <a:prstGeom prst="rect">
            <a:avLst/>
          </a:prstGeom>
          <a:noFill/>
          <a:ln>
            <a:noFill/>
          </a:ln>
        </p:spPr>
      </p:pic>
    </p:spTree>
    <p:extLst>
      <p:ext uri="{BB962C8B-B14F-4D97-AF65-F5344CB8AC3E}">
        <p14:creationId xmlns:p14="http://schemas.microsoft.com/office/powerpoint/2010/main" val="281083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Apart from building up larger networks, bridges are also used to segment larger networks into </a:t>
            </a:r>
            <a:r>
              <a:rPr lang="en-US" i="1" dirty="0"/>
              <a:t>smaller</a:t>
            </a:r>
            <a:r>
              <a:rPr lang="en-US" dirty="0"/>
              <a:t> portions. </a:t>
            </a:r>
            <a:endParaRPr lang="en-US" dirty="0" smtClean="0"/>
          </a:p>
          <a:p>
            <a:r>
              <a:rPr lang="en-US" dirty="0" smtClean="0"/>
              <a:t>The </a:t>
            </a:r>
            <a:r>
              <a:rPr lang="en-US" dirty="0"/>
              <a:t>bridge does so by placing itself between the two portions of two physical networks and controlling the flow of the data between them. </a:t>
            </a:r>
            <a:endParaRPr lang="en-US" dirty="0" smtClean="0"/>
          </a:p>
          <a:p>
            <a:r>
              <a:rPr lang="en-US" dirty="0" smtClean="0"/>
              <a:t>Bridges </a:t>
            </a:r>
            <a:r>
              <a:rPr lang="en-US" dirty="0"/>
              <a:t>nominate to forward the data after inspecting into the MAC address of the devices connected to every segment</a:t>
            </a:r>
            <a:r>
              <a:rPr lang="en-US" dirty="0" smtClean="0"/>
              <a:t>.</a:t>
            </a:r>
          </a:p>
          <a:p>
            <a:r>
              <a:rPr lang="en-US" dirty="0" smtClean="0"/>
              <a:t> </a:t>
            </a:r>
            <a:r>
              <a:rPr lang="en-US" dirty="0"/>
              <a:t>The forwarding of the data is dependent on the acknowledgement of the fact that the destination address resides on some other interface. It has the capacity to block the incoming flow of data as well. </a:t>
            </a:r>
            <a:endParaRPr lang="en-US" dirty="0" smtClean="0"/>
          </a:p>
          <a:p>
            <a:r>
              <a:rPr lang="en-US" dirty="0" smtClean="0"/>
              <a:t>Today</a:t>
            </a:r>
            <a:r>
              <a:rPr lang="en-US" dirty="0"/>
              <a:t> </a:t>
            </a:r>
            <a:r>
              <a:rPr lang="en-US" b="1" dirty="0"/>
              <a:t>Learning bridges</a:t>
            </a:r>
            <a:r>
              <a:rPr lang="en-US" dirty="0"/>
              <a:t> have been introduced that build a list of the MAC addresses on the interface by observing the traffic on the network. This is a leap in the development field of manually recording of MAC addresses.</a:t>
            </a:r>
          </a:p>
          <a:p>
            <a:endParaRPr lang="en-US" dirty="0"/>
          </a:p>
        </p:txBody>
      </p:sp>
    </p:spTree>
    <p:extLst>
      <p:ext uri="{BB962C8B-B14F-4D97-AF65-F5344CB8AC3E}">
        <p14:creationId xmlns:p14="http://schemas.microsoft.com/office/powerpoint/2010/main" val="2425715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Bridges:</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a:t>There are mainly three types in which bridges can be characterized:</a:t>
            </a:r>
          </a:p>
          <a:p>
            <a:pPr lvl="0" fontAlgn="base"/>
            <a:r>
              <a:rPr lang="en-US" b="1" dirty="0"/>
              <a:t>Transparent Bridge: </a:t>
            </a:r>
            <a:r>
              <a:rPr lang="en-US" dirty="0"/>
              <a:t>As the name signifies, it appears to be transparent for the other devices on the network. The other devices are ignorant of its existence. It only blocks or forwards the data as per the MAC address.</a:t>
            </a:r>
          </a:p>
          <a:p>
            <a:pPr lvl="0" fontAlgn="base"/>
            <a:r>
              <a:rPr lang="en-US" b="1" dirty="0"/>
              <a:t>Source Route Bridge: </a:t>
            </a:r>
            <a:r>
              <a:rPr lang="en-US" dirty="0"/>
              <a:t>It derives its name from the fact that the path which packet takes through the network is implanted within the packet. It is mainly used in Token ring networks.</a:t>
            </a:r>
          </a:p>
          <a:p>
            <a:pPr lvl="0" fontAlgn="base"/>
            <a:r>
              <a:rPr lang="en-US" b="1" dirty="0"/>
              <a:t>Translational Bridge: </a:t>
            </a:r>
            <a:r>
              <a:rPr lang="en-US" dirty="0"/>
              <a:t>The process of conversion takes place via Translational Bridge. It converts the data format of one networking to another. For instance Token ring to Ethernet and vice versa. </a:t>
            </a:r>
          </a:p>
          <a:p>
            <a:pPr fontAlgn="base"/>
            <a:r>
              <a:rPr lang="en-US" b="1" dirty="0"/>
              <a:t>Switches superseding Bridges:</a:t>
            </a:r>
            <a:endParaRPr lang="en-US" dirty="0"/>
          </a:p>
          <a:p>
            <a:pPr marL="0" indent="0">
              <a:buNone/>
            </a:pPr>
            <a:r>
              <a:rPr lang="en-US" dirty="0" smtClean="0"/>
              <a:t>     Ethernet </a:t>
            </a:r>
            <a:r>
              <a:rPr lang="en-US" dirty="0"/>
              <a:t>switches are seen to be gaining trend as compared to bridges. They are succeeding on the account of provision of logical divisions and segments in the networking field. </a:t>
            </a:r>
            <a:r>
              <a:rPr lang="en-US" dirty="0" err="1"/>
              <a:t>Infact</a:t>
            </a:r>
            <a:r>
              <a:rPr lang="en-US" dirty="0"/>
              <a:t> switches are being referred to as </a:t>
            </a:r>
            <a:r>
              <a:rPr lang="en-US" b="1" dirty="0"/>
              <a:t>multi-port bridges</a:t>
            </a:r>
            <a:r>
              <a:rPr lang="en-US" dirty="0"/>
              <a:t> because of their advanced functionality</a:t>
            </a:r>
          </a:p>
        </p:txBody>
      </p:sp>
    </p:spTree>
    <p:extLst>
      <p:ext uri="{BB962C8B-B14F-4D97-AF65-F5344CB8AC3E}">
        <p14:creationId xmlns:p14="http://schemas.microsoft.com/office/powerpoint/2010/main" val="20947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Routers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Routers are network layer devices and are particularly identified as Layer- 3 devices of the OSI Model. </a:t>
            </a:r>
            <a:endParaRPr lang="en-US" dirty="0" smtClean="0"/>
          </a:p>
          <a:p>
            <a:r>
              <a:rPr lang="en-US" dirty="0" smtClean="0"/>
              <a:t>They </a:t>
            </a:r>
            <a:r>
              <a:rPr lang="en-US" dirty="0"/>
              <a:t>process </a:t>
            </a:r>
            <a:r>
              <a:rPr lang="en-US" i="1" dirty="0"/>
              <a:t>logical</a:t>
            </a:r>
            <a:r>
              <a:rPr lang="en-US" dirty="0"/>
              <a:t> addressing information in the Network header of a packet such as IP Addresses. Router is used to create larger complex networks by complex traffic routing. </a:t>
            </a:r>
            <a:endParaRPr lang="en-US" dirty="0" smtClean="0"/>
          </a:p>
          <a:p>
            <a:r>
              <a:rPr lang="en-US" dirty="0" smtClean="0"/>
              <a:t>It </a:t>
            </a:r>
            <a:r>
              <a:rPr lang="en-US" dirty="0"/>
              <a:t>has the ability to connect dissimilar LANs on the same protocol. It also has the ability to limit the flow of broadcasts</a:t>
            </a:r>
            <a:r>
              <a:rPr lang="en-US" dirty="0" smtClean="0"/>
              <a:t>.</a:t>
            </a:r>
          </a:p>
          <a:p>
            <a:r>
              <a:rPr lang="en-US" dirty="0" smtClean="0"/>
              <a:t> </a:t>
            </a:r>
            <a:r>
              <a:rPr lang="en-US" dirty="0"/>
              <a:t>A router primarily comprises of a hardware device or a system of the computer which has more than one network interface and routing software</a:t>
            </a:r>
          </a:p>
        </p:txBody>
      </p:sp>
    </p:spTree>
    <p:extLst>
      <p:ext uri="{BB962C8B-B14F-4D97-AF65-F5344CB8AC3E}">
        <p14:creationId xmlns:p14="http://schemas.microsoft.com/office/powerpoint/2010/main" val="427843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outer">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7000" y="2358231"/>
            <a:ext cx="3810000" cy="3009900"/>
          </a:xfrm>
          <a:prstGeom prst="rect">
            <a:avLst/>
          </a:prstGeom>
          <a:noFill/>
          <a:ln>
            <a:noFill/>
          </a:ln>
        </p:spPr>
      </p:pic>
    </p:spTree>
    <p:extLst>
      <p:ext uri="{BB962C8B-B14F-4D97-AF65-F5344CB8AC3E}">
        <p14:creationId xmlns:p14="http://schemas.microsoft.com/office/powerpoint/2010/main" val="112095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fontAlgn="base"/>
            <a:r>
              <a:rPr lang="en-US" b="1" dirty="0"/>
              <a:t>Functionality:</a:t>
            </a:r>
            <a:endParaRPr lang="en-US" dirty="0"/>
          </a:p>
          <a:p>
            <a:pPr fontAlgn="base"/>
            <a:r>
              <a:rPr lang="en-US" dirty="0"/>
              <a:t>When a router receives the data, it determines the destination address by reading the header of the packet. Once the address is determined, it searches in its </a:t>
            </a:r>
            <a:r>
              <a:rPr lang="en-US" b="1" dirty="0"/>
              <a:t>routing table</a:t>
            </a:r>
            <a:r>
              <a:rPr lang="en-US" dirty="0"/>
              <a:t> to get know how to reach the destination and then forwards the packet to the higher hop on the route. The hop could be the final destination or another router.</a:t>
            </a:r>
          </a:p>
          <a:p>
            <a:endParaRPr lang="en-US" dirty="0"/>
          </a:p>
        </p:txBody>
      </p:sp>
    </p:spTree>
    <p:extLst>
      <p:ext uri="{BB962C8B-B14F-4D97-AF65-F5344CB8AC3E}">
        <p14:creationId xmlns:p14="http://schemas.microsoft.com/office/powerpoint/2010/main" val="328457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a:t>Routing tables </a:t>
            </a:r>
            <a:r>
              <a:rPr lang="en-US" dirty="0"/>
              <a:t>play a very pivotal role in letting the router makes a decision. Thus a routing table is ought to be </a:t>
            </a:r>
            <a:r>
              <a:rPr lang="en-US" i="1" dirty="0"/>
              <a:t>updated </a:t>
            </a:r>
            <a:r>
              <a:rPr lang="en-US" dirty="0"/>
              <a:t>and </a:t>
            </a:r>
            <a:r>
              <a:rPr lang="en-US" i="1" dirty="0"/>
              <a:t>complete</a:t>
            </a:r>
            <a:r>
              <a:rPr lang="en-US" dirty="0" smtClean="0"/>
              <a:t>.</a:t>
            </a:r>
          </a:p>
          <a:p>
            <a:pPr fontAlgn="base"/>
            <a:r>
              <a:rPr lang="en-US" dirty="0" smtClean="0"/>
              <a:t> </a:t>
            </a:r>
            <a:r>
              <a:rPr lang="en-US" dirty="0"/>
              <a:t>The two ways through which a router can receive information are:</a:t>
            </a:r>
          </a:p>
          <a:p>
            <a:pPr lvl="0" fontAlgn="base"/>
            <a:r>
              <a:rPr lang="en-US" b="1" dirty="0"/>
              <a:t>Static Routing</a:t>
            </a:r>
            <a:r>
              <a:rPr lang="en-US" dirty="0"/>
              <a:t>: In static routing, the routing information is fed into the routing tables manually. It does not only become a time-taking task but gets prone to errors as well. The manual updating is also required in case of statically configured routers when change in the topology of the network or in the layout takes place. Thus static routing is feasible for tinniest environments with minimum of one or two routers. </a:t>
            </a:r>
          </a:p>
          <a:p>
            <a:endParaRPr lang="en-US" dirty="0"/>
          </a:p>
        </p:txBody>
      </p:sp>
    </p:spTree>
    <p:extLst>
      <p:ext uri="{BB962C8B-B14F-4D97-AF65-F5344CB8AC3E}">
        <p14:creationId xmlns:p14="http://schemas.microsoft.com/office/powerpoint/2010/main" val="396188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fontAlgn="base"/>
            <a:r>
              <a:rPr lang="en-US" b="1" dirty="0"/>
              <a:t>Dynamic Routing</a:t>
            </a:r>
            <a:r>
              <a:rPr lang="en-US" dirty="0"/>
              <a:t>: For larger environment dynamic routing proves to be the practical solution. The process involves use of peculiar routing protocols to hold communication. The purpose of these protocols is to enable the other routers to transfer information about to other routers, so that the other routers can build their own routing tables.</a:t>
            </a:r>
          </a:p>
          <a:p>
            <a:pPr fontAlgn="base"/>
            <a:endParaRPr lang="en-US" dirty="0"/>
          </a:p>
          <a:p>
            <a:endParaRPr lang="en-US" dirty="0"/>
          </a:p>
        </p:txBody>
      </p:sp>
    </p:spTree>
    <p:extLst>
      <p:ext uri="{BB962C8B-B14F-4D97-AF65-F5344CB8AC3E}">
        <p14:creationId xmlns:p14="http://schemas.microsoft.com/office/powerpoint/2010/main" val="1950218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Brouters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err="1" smtClean="0"/>
              <a:t>Brouters</a:t>
            </a:r>
            <a:r>
              <a:rPr lang="en-US" dirty="0" smtClean="0"/>
              <a:t> </a:t>
            </a:r>
            <a:r>
              <a:rPr lang="en-US" dirty="0"/>
              <a:t>are the combination of both the bridge and routers. They take up the functionality of the both networking devices serving as a </a:t>
            </a:r>
            <a:r>
              <a:rPr lang="en-US" i="1" dirty="0"/>
              <a:t>bridge </a:t>
            </a:r>
            <a:r>
              <a:rPr lang="en-US" dirty="0"/>
              <a:t>when forwarding data between networks, and serving as a</a:t>
            </a:r>
            <a:r>
              <a:rPr lang="en-US" i="1" dirty="0"/>
              <a:t> router</a:t>
            </a:r>
            <a:r>
              <a:rPr lang="en-US" dirty="0"/>
              <a:t> when routing data to individual systems. </a:t>
            </a:r>
            <a:r>
              <a:rPr lang="en-US" dirty="0" err="1"/>
              <a:t>Brouter</a:t>
            </a:r>
            <a:r>
              <a:rPr lang="en-US" dirty="0"/>
              <a:t> functions as a filter that allows some data into the local network and redirects unknown data to the other network.</a:t>
            </a:r>
          </a:p>
          <a:p>
            <a:pPr fontAlgn="base"/>
            <a:r>
              <a:rPr lang="en-US" dirty="0" err="1"/>
              <a:t>Brouters</a:t>
            </a:r>
            <a:r>
              <a:rPr lang="en-US" dirty="0"/>
              <a:t> are rare and their functionality is embedded into the routers functioned to act as bridge as well.</a:t>
            </a:r>
          </a:p>
          <a:p>
            <a:endParaRPr lang="en-US" dirty="0"/>
          </a:p>
        </p:txBody>
      </p:sp>
    </p:spTree>
    <p:extLst>
      <p:ext uri="{BB962C8B-B14F-4D97-AF65-F5344CB8AC3E}">
        <p14:creationId xmlns:p14="http://schemas.microsoft.com/office/powerpoint/2010/main" val="285118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HUB</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Hub is one of the basic icons of networking devices which works at physical layer and hence connect networking devices physically together. </a:t>
            </a:r>
            <a:endParaRPr lang="en-US" dirty="0" smtClean="0"/>
          </a:p>
          <a:p>
            <a:r>
              <a:rPr lang="en-US" dirty="0" smtClean="0"/>
              <a:t>Hubs </a:t>
            </a:r>
            <a:r>
              <a:rPr lang="en-US" dirty="0"/>
              <a:t>are fundamentally used in networks that use </a:t>
            </a:r>
            <a:r>
              <a:rPr lang="en-US" b="1" dirty="0"/>
              <a:t>twisted pair cabling</a:t>
            </a:r>
            <a:r>
              <a:rPr lang="en-US" dirty="0"/>
              <a:t> to connect devices</a:t>
            </a:r>
            <a:r>
              <a:rPr lang="en-US" dirty="0" smtClean="0"/>
              <a:t>.</a:t>
            </a:r>
          </a:p>
          <a:p>
            <a:r>
              <a:rPr lang="en-US" dirty="0" smtClean="0"/>
              <a:t> </a:t>
            </a:r>
            <a:r>
              <a:rPr lang="en-US" dirty="0"/>
              <a:t>They are designed to transmit the packets to the other appended devices without altering any of the transmitted packets received</a:t>
            </a:r>
            <a:r>
              <a:rPr lang="en-US" dirty="0" smtClean="0"/>
              <a:t>.</a:t>
            </a:r>
          </a:p>
          <a:p>
            <a:r>
              <a:rPr lang="en-US" dirty="0" smtClean="0"/>
              <a:t> </a:t>
            </a:r>
            <a:r>
              <a:rPr lang="en-US" dirty="0"/>
              <a:t>They act as pathways to direct electrical signals to travel along. They transmit the information regardless of the fact if data packet is destined for the device connected or not.</a:t>
            </a:r>
          </a:p>
          <a:p>
            <a:endParaRPr lang="en-US" dirty="0"/>
          </a:p>
        </p:txBody>
      </p:sp>
    </p:spTree>
    <p:extLst>
      <p:ext uri="{BB962C8B-B14F-4D97-AF65-F5344CB8AC3E}">
        <p14:creationId xmlns:p14="http://schemas.microsoft.com/office/powerpoint/2010/main" val="3595877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Hub falls in two categories:</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fontAlgn="base"/>
            <a:r>
              <a:rPr lang="en-US" b="1" dirty="0"/>
              <a:t>Active Hub: </a:t>
            </a:r>
            <a:r>
              <a:rPr lang="en-US" dirty="0"/>
              <a:t>They are smarter than the passive hubs. They not only provide the path for the data signals </a:t>
            </a:r>
            <a:r>
              <a:rPr lang="en-US" dirty="0" err="1"/>
              <a:t>infact</a:t>
            </a:r>
            <a:r>
              <a:rPr lang="en-US" dirty="0"/>
              <a:t> they regenerate, concentrate and strengthen the signals before sending them to their destinations. Active hubs are also termed as </a:t>
            </a:r>
            <a:r>
              <a:rPr lang="en-US" b="1" dirty="0"/>
              <a:t>‘repeaters’</a:t>
            </a:r>
            <a:r>
              <a:rPr lang="en-US" dirty="0"/>
              <a:t>.</a:t>
            </a:r>
          </a:p>
          <a:p>
            <a:r>
              <a:rPr lang="en-US" b="1" dirty="0"/>
              <a:t>Passive Hub: </a:t>
            </a:r>
            <a:r>
              <a:rPr lang="en-US" dirty="0"/>
              <a:t>They are more like point contact for the wires to built in the physical network. They have nothing to do with modifying the signals</a:t>
            </a:r>
          </a:p>
        </p:txBody>
      </p:sp>
    </p:spTree>
    <p:extLst>
      <p:ext uri="{BB962C8B-B14F-4D97-AF65-F5344CB8AC3E}">
        <p14:creationId xmlns:p14="http://schemas.microsoft.com/office/powerpoint/2010/main" val="263965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Ethernet Hubs</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It is a device connecting multiple Ethernet devices together and makes them perform the functions as a single unit.  They vary in speed in terms of data transfer rate. </a:t>
            </a:r>
            <a:endParaRPr lang="en-US" dirty="0" smtClean="0"/>
          </a:p>
          <a:p>
            <a:r>
              <a:rPr lang="en-US" dirty="0" smtClean="0"/>
              <a:t>Ether </a:t>
            </a:r>
            <a:r>
              <a:rPr lang="en-US" dirty="0"/>
              <a:t>utilizes </a:t>
            </a:r>
            <a:r>
              <a:rPr lang="en-US" b="1" dirty="0"/>
              <a:t>Carrier Sense Multiple Access with Collision Detect (CSMA/CD) </a:t>
            </a:r>
            <a:r>
              <a:rPr lang="en-US" dirty="0"/>
              <a:t>to control Media access. Ethernet hub communicates in </a:t>
            </a:r>
            <a:r>
              <a:rPr lang="en-US" b="1" dirty="0"/>
              <a:t>half-duplex</a:t>
            </a:r>
            <a:r>
              <a:rPr lang="en-US" dirty="0"/>
              <a:t> mode where the chances of data collision are inevitable at most of the times.</a:t>
            </a:r>
          </a:p>
          <a:p>
            <a:endParaRPr lang="en-US" dirty="0"/>
          </a:p>
        </p:txBody>
      </p:sp>
    </p:spTree>
    <p:extLst>
      <p:ext uri="{BB962C8B-B14F-4D97-AF65-F5344CB8AC3E}">
        <p14:creationId xmlns:p14="http://schemas.microsoft.com/office/powerpoint/2010/main" val="1406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thernet Hubs">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7000" y="3012281"/>
            <a:ext cx="3810000" cy="1701800"/>
          </a:xfrm>
          <a:prstGeom prst="rect">
            <a:avLst/>
          </a:prstGeom>
          <a:noFill/>
          <a:ln>
            <a:noFill/>
          </a:ln>
        </p:spPr>
      </p:pic>
    </p:spTree>
    <p:extLst>
      <p:ext uri="{BB962C8B-B14F-4D97-AF65-F5344CB8AC3E}">
        <p14:creationId xmlns:p14="http://schemas.microsoft.com/office/powerpoint/2010/main" val="68610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Switches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Switches are the linkage points of an Ethernet network. Just as in hub, devices in switches are connected to them through twisted pair cabling. But the difference shows up in the manner both the devices; hub and a switch treat the data they receive. </a:t>
            </a:r>
            <a:endParaRPr lang="en-US" dirty="0" smtClean="0"/>
          </a:p>
          <a:p>
            <a:r>
              <a:rPr lang="en-US" b="1" dirty="0" err="1" smtClean="0"/>
              <a:t>Hub</a:t>
            </a:r>
            <a:r>
              <a:rPr lang="en-US" dirty="0" err="1" smtClean="0"/>
              <a:t>works</a:t>
            </a:r>
            <a:r>
              <a:rPr lang="en-US" dirty="0" smtClean="0"/>
              <a:t> </a:t>
            </a:r>
            <a:r>
              <a:rPr lang="en-US" dirty="0"/>
              <a:t>by sending the data to all the ports on the device whereas a </a:t>
            </a:r>
            <a:r>
              <a:rPr lang="en-US" b="1" dirty="0"/>
              <a:t>switch</a:t>
            </a:r>
            <a:r>
              <a:rPr lang="en-US" dirty="0"/>
              <a:t> transfers it only to that port which is connected to the destination device. </a:t>
            </a:r>
            <a:endParaRPr lang="en-US" dirty="0" smtClean="0"/>
          </a:p>
          <a:p>
            <a:r>
              <a:rPr lang="en-US" dirty="0" smtClean="0"/>
              <a:t> </a:t>
            </a:r>
            <a:r>
              <a:rPr lang="en-US" dirty="0"/>
              <a:t>A switch does so by having an in-built learning of the MAC address of the devices connected to it. Since the transmission of data signals are well defined in a </a:t>
            </a:r>
            <a:r>
              <a:rPr lang="en-US" b="1" dirty="0"/>
              <a:t>switch</a:t>
            </a:r>
            <a:r>
              <a:rPr lang="en-US" dirty="0"/>
              <a:t> hence the network performance is </a:t>
            </a:r>
            <a:r>
              <a:rPr lang="en-US" dirty="0" smtClean="0"/>
              <a:t>consequently enhanced. </a:t>
            </a:r>
          </a:p>
          <a:p>
            <a:endParaRPr lang="en-US" dirty="0"/>
          </a:p>
        </p:txBody>
      </p:sp>
    </p:spTree>
    <p:extLst>
      <p:ext uri="{BB962C8B-B14F-4D97-AF65-F5344CB8AC3E}">
        <p14:creationId xmlns:p14="http://schemas.microsoft.com/office/powerpoint/2010/main" val="416784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Switches </a:t>
            </a:r>
            <a:r>
              <a:rPr lang="en-US" dirty="0"/>
              <a:t>operate in </a:t>
            </a:r>
            <a:r>
              <a:rPr lang="en-US" b="1" dirty="0"/>
              <a:t>full-duplex </a:t>
            </a:r>
            <a:r>
              <a:rPr lang="en-US" dirty="0"/>
              <a:t>mode where devices can send and receive data from the switch at the simultaneously unlike in half-duplex mode. </a:t>
            </a:r>
            <a:endParaRPr lang="en-US" dirty="0" smtClean="0"/>
          </a:p>
          <a:p>
            <a:r>
              <a:rPr lang="en-US" dirty="0" smtClean="0"/>
              <a:t>The </a:t>
            </a:r>
            <a:r>
              <a:rPr lang="en-US" dirty="0"/>
              <a:t>transmission speed in switches is double than in Ethernet hub transferring a 20Mbps connection into 30Mbps and a 200Mbps connection to become 300Mbps. </a:t>
            </a:r>
            <a:endParaRPr lang="en-US" dirty="0" smtClean="0"/>
          </a:p>
          <a:p>
            <a:r>
              <a:rPr lang="en-US" dirty="0" smtClean="0"/>
              <a:t>Performance </a:t>
            </a:r>
            <a:r>
              <a:rPr lang="en-US" dirty="0"/>
              <a:t>improvements are observed in networking with the extensive usage of switches in the modern days.</a:t>
            </a:r>
          </a:p>
          <a:p>
            <a:endParaRPr lang="en-US" dirty="0"/>
          </a:p>
        </p:txBody>
      </p:sp>
    </p:spTree>
    <p:extLst>
      <p:ext uri="{BB962C8B-B14F-4D97-AF65-F5344CB8AC3E}">
        <p14:creationId xmlns:p14="http://schemas.microsoft.com/office/powerpoint/2010/main" val="3887337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witches">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7000" y="2434431"/>
            <a:ext cx="3810000" cy="2857500"/>
          </a:xfrm>
          <a:prstGeom prst="rect">
            <a:avLst/>
          </a:prstGeom>
          <a:noFill/>
          <a:ln>
            <a:noFill/>
          </a:ln>
        </p:spPr>
      </p:pic>
    </p:spTree>
    <p:extLst>
      <p:ext uri="{BB962C8B-B14F-4D97-AF65-F5344CB8AC3E}">
        <p14:creationId xmlns:p14="http://schemas.microsoft.com/office/powerpoint/2010/main" val="87554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r>
              <a:rPr lang="en-US" dirty="0"/>
              <a:t>The following method will elucidate further how data transmission takes place via switches:</a:t>
            </a:r>
          </a:p>
          <a:p>
            <a:pPr lvl="0" fontAlgn="base"/>
            <a:r>
              <a:rPr lang="en-US" b="1" dirty="0"/>
              <a:t>Cut-through transmission</a:t>
            </a:r>
            <a:r>
              <a:rPr lang="en-US" dirty="0"/>
              <a:t>: It allows the packets to be forwarded as soon as they are received. The method is prompt and quick but the possibility of error checking gets overlooked in such kind of packet data transmission.</a:t>
            </a:r>
          </a:p>
          <a:p>
            <a:pPr lvl="0" fontAlgn="base"/>
            <a:r>
              <a:rPr lang="en-US" b="1" dirty="0"/>
              <a:t>Store and forward</a:t>
            </a:r>
            <a:r>
              <a:rPr lang="en-US" dirty="0"/>
              <a:t>: In this switching environment the entire packet are received and ‘checked’ before being forwarded ahead. The errors are thus eliminated before being propagated further. The downside of this process is that error checking takes relatively longer time consequently making it a bit slower in processing and delivering.</a:t>
            </a:r>
          </a:p>
          <a:p>
            <a:pPr lvl="0" fontAlgn="base"/>
            <a:r>
              <a:rPr lang="en-US" b="1" dirty="0"/>
              <a:t>Fragment Free</a:t>
            </a:r>
            <a:r>
              <a:rPr lang="en-US" dirty="0"/>
              <a:t>: In a fragment free switching environment, a greater part of the packet is examined so that the switch can determine whether the packet has been caught up in a collision. After the collision status is determined, the packet is forwarded. </a:t>
            </a:r>
          </a:p>
          <a:p>
            <a:endParaRPr lang="en-US" dirty="0"/>
          </a:p>
        </p:txBody>
      </p:sp>
    </p:spTree>
    <p:extLst>
      <p:ext uri="{BB962C8B-B14F-4D97-AF65-F5344CB8AC3E}">
        <p14:creationId xmlns:p14="http://schemas.microsoft.com/office/powerpoint/2010/main" val="1863437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507</Words>
  <Application>Microsoft Office PowerPoint</Application>
  <PresentationFormat>On-screen Show (4:3)</PresentationFormat>
  <Paragraphs>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HUB,bridge,swiches,routers </vt:lpstr>
      <vt:lpstr>HUB </vt:lpstr>
      <vt:lpstr>Hub falls in two categories: </vt:lpstr>
      <vt:lpstr>Ethernet Hubs </vt:lpstr>
      <vt:lpstr>PowerPoint Presentation</vt:lpstr>
      <vt:lpstr>Switches </vt:lpstr>
      <vt:lpstr>PowerPoint Presentation</vt:lpstr>
      <vt:lpstr>PowerPoint Presentation</vt:lpstr>
      <vt:lpstr>PowerPoint Presentation</vt:lpstr>
      <vt:lpstr>Bridges </vt:lpstr>
      <vt:lpstr>PowerPoint Presentation</vt:lpstr>
      <vt:lpstr>PowerPoint Presentation</vt:lpstr>
      <vt:lpstr>Types of Bridges: </vt:lpstr>
      <vt:lpstr>Routers </vt:lpstr>
      <vt:lpstr>PowerPoint Presentation</vt:lpstr>
      <vt:lpstr>PowerPoint Presentation</vt:lpstr>
      <vt:lpstr>PowerPoint Presentation</vt:lpstr>
      <vt:lpstr>PowerPoint Presentation</vt:lpstr>
      <vt:lpstr>Brouters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HUB,bridge,swiches,routers </dc:title>
  <dc:creator>GAYATHRI.M</dc:creator>
  <cp:lastModifiedBy>GAYATHRI.M</cp:lastModifiedBy>
  <cp:revision>6</cp:revision>
  <dcterms:created xsi:type="dcterms:W3CDTF">2017-07-28T08:02:07Z</dcterms:created>
  <dcterms:modified xsi:type="dcterms:W3CDTF">2017-07-28T08:21:53Z</dcterms:modified>
</cp:coreProperties>
</file>