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2D54-6C15-4C20-8599-6BD1DC535E94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54FF9-B9B9-4755-AB21-69FEFD4D0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1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ADC4D30-C5C2-4546-A8AC-ED4770EFC0C5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48131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844550" y="241300"/>
            <a:ext cx="5230813" cy="3924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059" y="4306726"/>
            <a:ext cx="5987647" cy="41836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AD1A2CC-CADC-40E0-8357-78289B511495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5017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8C699-737D-4596-A325-8C342CB97DD1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5120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407310-CE1E-43BD-BCBD-367705E805AD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5222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1ACBB14-0604-41DA-A74C-188181D4EED8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5325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A8BE6-B17A-4507-9747-4FE673164D13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5427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702594-3EEA-4803-BEA9-9F0BCBF4315C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5529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49AE0EE-BE2D-4BB5-8D17-0F36C4848223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5632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4499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5848" indent="-286864" defTabSz="884499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7458" indent="-229492" defTabSz="884499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6441" indent="-229492" defTabSz="884499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65424" indent="-229492" defTabSz="884499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24407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83390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42373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01356" indent="-229492" algn="ctr" defTabSz="884499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99CA181-3A2B-4171-9D7B-D6C884632F82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5734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1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8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7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2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AFE3-C415-4AEA-A355-A04F9ED2E27D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046A-5E2A-4D11-9778-034F9BD1F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65125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79513"/>
            <a:ext cx="8542337" cy="340518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As shown in the figure, class A networks used the first octet for network assignment, which translated to a 255.0.0.0 classful subnet mask. </a:t>
            </a:r>
          </a:p>
          <a:p>
            <a:pPr lvl="1" indent="0" eaLnBrk="1" hangingPunct="1">
              <a:buFontTx/>
              <a:buChar char="–"/>
            </a:pPr>
            <a:r>
              <a:rPr lang="en-US" smtClean="0">
                <a:solidFill>
                  <a:srgbClr val="00D2B4"/>
                </a:solidFill>
              </a:rPr>
              <a:t>Because only 7 bits were left in the first octet (remember, the first bit is always 0), this made 2 to the 7th power or 128 networks. </a:t>
            </a:r>
          </a:p>
          <a:p>
            <a:pPr lvl="1" indent="0" eaLnBrk="1" hangingPunct="1">
              <a:buFontTx/>
              <a:buChar char="–"/>
            </a:pPr>
            <a:r>
              <a:rPr lang="en-US" smtClean="0">
                <a:solidFill>
                  <a:srgbClr val="00D2B4"/>
                </a:solidFill>
              </a:rPr>
              <a:t>With 24 bits in the host portion, each class A address had the potential for over 16 million individual host addresses.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3668713"/>
            <a:ext cx="6278562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6156325"/>
            <a:ext cx="514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7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65125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79513"/>
            <a:ext cx="8542337" cy="49180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With 24 bits in the host portion, each class A address had the potential for over 16 million individual host addresses. </a:t>
            </a: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What was one organization going to do with 16 million addresses? </a:t>
            </a: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Now you can understand the tremendous waste of address space that occurred in the beginning days of the Internet, when companies received class A addresses. </a:t>
            </a: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Some companies and governmental organizations still have class A addresses.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General Electric owns 3.0.0.0/8,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Apple Computer owns 17.0.0.0/8,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U.S. Postal Service owns 56.0.0.0/8. </a:t>
            </a:r>
          </a:p>
        </p:txBody>
      </p:sp>
    </p:spTree>
    <p:extLst>
      <p:ext uri="{BB962C8B-B14F-4D97-AF65-F5344CB8AC3E}">
        <p14:creationId xmlns:p14="http://schemas.microsoft.com/office/powerpoint/2010/main" val="199467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65125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79513"/>
            <a:ext cx="8224837" cy="29654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Class B:  RFC 790 specified the first two octets as network.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With the first two bits already established as 1 and 0, 14 bits remained in the first two octets for assigning networks, which resulted in </a:t>
            </a:r>
            <a:r>
              <a:rPr lang="en-US" smtClean="0">
                <a:solidFill>
                  <a:srgbClr val="00D2B4"/>
                </a:solidFill>
              </a:rPr>
              <a:t>16,384 </a:t>
            </a:r>
            <a:r>
              <a:rPr lang="en-US" smtClean="0"/>
              <a:t>class B network addresses.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Because each class B network address contained 16 bits in the host portion, it controlled </a:t>
            </a:r>
            <a:r>
              <a:rPr lang="en-US" smtClean="0">
                <a:solidFill>
                  <a:srgbClr val="00D2B4"/>
                </a:solidFill>
              </a:rPr>
              <a:t>65,534 </a:t>
            </a:r>
            <a:r>
              <a:rPr lang="en-US" smtClean="0"/>
              <a:t>addresses. (Remember, 2 addresses were reserved for the network and broadcast addresses.)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4089400"/>
            <a:ext cx="6278562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6267450"/>
            <a:ext cx="514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5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65125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79513"/>
            <a:ext cx="8224837" cy="29654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smtClean="0"/>
              <a:t>class C:  RFC 790 specified the first three octets as network.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z="2400" smtClean="0"/>
              <a:t>With the first three bits established as 1 and 1 and 0, 21 bits remained for assigning networks for </a:t>
            </a:r>
            <a:r>
              <a:rPr lang="en-US" sz="2400" smtClean="0">
                <a:solidFill>
                  <a:srgbClr val="00D2B4"/>
                </a:solidFill>
              </a:rPr>
              <a:t>over 2 million class C networks</a:t>
            </a:r>
            <a:r>
              <a:rPr lang="en-US" sz="2400" smtClean="0"/>
              <a:t>.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z="2400" smtClean="0"/>
              <a:t>But, each class C network only had 8 bits in the host portion, or </a:t>
            </a:r>
            <a:r>
              <a:rPr lang="en-US" sz="2400" smtClean="0">
                <a:solidFill>
                  <a:srgbClr val="00D2B4"/>
                </a:solidFill>
              </a:rPr>
              <a:t>254 possible host</a:t>
            </a:r>
            <a:r>
              <a:rPr lang="en-US" sz="2400" smtClean="0"/>
              <a:t> addresses.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4089400"/>
            <a:ext cx="6278562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6267450"/>
            <a:ext cx="514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66713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222375"/>
            <a:ext cx="7940675" cy="35718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Classful Routing Updates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Recall that </a:t>
            </a:r>
            <a:r>
              <a:rPr lang="en-US" smtClean="0">
                <a:solidFill>
                  <a:srgbClr val="0000FF"/>
                </a:solidFill>
              </a:rPr>
              <a:t>classful routing protocols</a:t>
            </a:r>
            <a:r>
              <a:rPr lang="en-US" smtClean="0"/>
              <a:t> (i.e. RIPv1) </a:t>
            </a:r>
            <a:r>
              <a:rPr lang="en-US" smtClean="0">
                <a:solidFill>
                  <a:schemeClr val="accent2"/>
                </a:solidFill>
              </a:rPr>
              <a:t>do not send subnet masks</a:t>
            </a:r>
            <a:r>
              <a:rPr lang="en-US" smtClean="0"/>
              <a:t> in their routing updates 		</a:t>
            </a:r>
          </a:p>
          <a:p>
            <a:pPr lvl="1" indent="0" eaLnBrk="1" hangingPunct="1">
              <a:buFontTx/>
              <a:buChar char="–"/>
            </a:pPr>
            <a:r>
              <a:rPr lang="en-US" smtClean="0">
                <a:solidFill>
                  <a:srgbClr val="00D2B4"/>
                </a:solidFill>
              </a:rPr>
              <a:t>This is because the router receiving the routing update could determine the subnet mask simply by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u="sng" smtClean="0">
                <a:solidFill>
                  <a:srgbClr val="FF0000"/>
                </a:solidFill>
              </a:rPr>
              <a:t>examining the value of the first octet in the network address</a:t>
            </a:r>
            <a:r>
              <a:rPr lang="en-US" smtClean="0">
                <a:solidFill>
                  <a:srgbClr val="FF0000"/>
                </a:solidFill>
              </a:rPr>
              <a:t>, or </a:t>
            </a:r>
            <a:r>
              <a:rPr lang="en-US" u="sng" smtClean="0">
                <a:solidFill>
                  <a:srgbClr val="FF0000"/>
                </a:solidFill>
              </a:rPr>
              <a:t>by applying its ingress interface mask for subnetted routes</a:t>
            </a:r>
            <a:r>
              <a:rPr lang="en-US" smtClean="0">
                <a:solidFill>
                  <a:srgbClr val="FF0000"/>
                </a:solidFill>
              </a:rPr>
              <a:t>. </a:t>
            </a:r>
            <a:r>
              <a:rPr lang="en-US" smtClean="0">
                <a:solidFill>
                  <a:srgbClr val="00D2B4"/>
                </a:solidFill>
              </a:rPr>
              <a:t>The subnet mask was directly related to the network address</a:t>
            </a:r>
            <a:r>
              <a:rPr lang="en-US" smtClean="0">
                <a:solidFill>
                  <a:srgbClr val="FF0000"/>
                </a:solidFill>
              </a:rPr>
              <a:t>. 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3817938"/>
            <a:ext cx="65071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73538" y="5838825"/>
            <a:ext cx="4175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0000"/>
                </a:solidFill>
              </a:rPr>
              <a:t>/24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694238" y="5805488"/>
            <a:ext cx="4175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0000"/>
                </a:solidFill>
              </a:rPr>
              <a:t>/16</a:t>
            </a:r>
          </a:p>
        </p:txBody>
      </p:sp>
      <p:sp>
        <p:nvSpPr>
          <p:cNvPr id="16391" name="Rounded Rectangle 6"/>
          <p:cNvSpPr>
            <a:spLocks noChangeArrowheads="1"/>
          </p:cNvSpPr>
          <p:nvPr/>
        </p:nvSpPr>
        <p:spPr bwMode="auto">
          <a:xfrm>
            <a:off x="1273175" y="4670425"/>
            <a:ext cx="2878138" cy="460375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 w="9525" algn="ctr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82124" tIns="41061" rIns="82124" bIns="41061" anchor="ctr">
            <a:spAutoFit/>
          </a:bodyPr>
          <a:lstStyle/>
          <a:p>
            <a:pPr defTabSz="814388"/>
            <a:endParaRPr lang="en-US"/>
          </a:p>
        </p:txBody>
      </p:sp>
      <p:sp>
        <p:nvSpPr>
          <p:cNvPr id="16392" name="Rounded Rectangle 7"/>
          <p:cNvSpPr>
            <a:spLocks noChangeArrowheads="1"/>
          </p:cNvSpPr>
          <p:nvPr/>
        </p:nvSpPr>
        <p:spPr bwMode="auto">
          <a:xfrm>
            <a:off x="5397500" y="4714875"/>
            <a:ext cx="2554288" cy="460375"/>
          </a:xfrm>
          <a:prstGeom prst="roundRect">
            <a:avLst>
              <a:gd name="adj" fmla="val 16667"/>
            </a:avLst>
          </a:prstGeom>
          <a:solidFill>
            <a:schemeClr val="accent1">
              <a:alpha val="27058"/>
            </a:schemeClr>
          </a:solidFill>
          <a:ln w="9525" algn="ctr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82124" tIns="41061" rIns="82124" bIns="41061" anchor="ctr">
            <a:spAutoFit/>
          </a:bodyPr>
          <a:lstStyle/>
          <a:p>
            <a:pPr defTabSz="814388"/>
            <a:endParaRPr lang="en-US"/>
          </a:p>
        </p:txBody>
      </p:sp>
      <p:sp>
        <p:nvSpPr>
          <p:cNvPr id="9" name="5-Point Star 8"/>
          <p:cNvSpPr/>
          <p:nvPr/>
        </p:nvSpPr>
        <p:spPr bwMode="auto">
          <a:xfrm>
            <a:off x="1209675" y="4365625"/>
            <a:ext cx="260350" cy="269875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82124" tIns="41061" rIns="82124" bIns="41061" anchor="ctr">
            <a:spAutoFit/>
          </a:bodyPr>
          <a:lstStyle/>
          <a:p>
            <a:pPr defTabSz="814388">
              <a:defRPr/>
            </a:pPr>
            <a:endParaRPr lang="en-US" dirty="0"/>
          </a:p>
        </p:txBody>
      </p:sp>
      <p:sp>
        <p:nvSpPr>
          <p:cNvPr id="10" name="5-Point Star 9"/>
          <p:cNvSpPr/>
          <p:nvPr/>
        </p:nvSpPr>
        <p:spPr bwMode="auto">
          <a:xfrm>
            <a:off x="5557838" y="4473575"/>
            <a:ext cx="260350" cy="268288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82124" tIns="41061" rIns="82124" bIns="41061" anchor="ctr">
            <a:spAutoFit/>
          </a:bodyPr>
          <a:lstStyle/>
          <a:p>
            <a:pPr defTabSz="814388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66713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177925"/>
            <a:ext cx="8593137" cy="3571875"/>
          </a:xfrm>
        </p:spPr>
        <p:txBody>
          <a:bodyPr/>
          <a:lstStyle/>
          <a:p>
            <a:pPr eaLnBrk="1" hangingPunct="1"/>
            <a:r>
              <a:rPr lang="en-US" sz="2000" smtClean="0"/>
              <a:t>In the example, </a:t>
            </a:r>
          </a:p>
          <a:p>
            <a:pPr lvl="1" indent="0" eaLnBrk="1" hangingPunct="1">
              <a:buFontTx/>
              <a:buChar char="–"/>
            </a:pPr>
            <a:r>
              <a:rPr lang="en-US" sz="1800" smtClean="0"/>
              <a:t>R1 knows that subnet 172.16.1.0 belongs to the same major classful network as the outgoing interface. Therefore, it sends a RIP update to R2 containing subnet 172.16.1.0. </a:t>
            </a:r>
          </a:p>
          <a:p>
            <a:pPr lvl="2" eaLnBrk="1" hangingPunct="1">
              <a:buFontTx/>
              <a:buChar char="•"/>
            </a:pPr>
            <a:r>
              <a:rPr lang="en-US" sz="1800" smtClean="0">
                <a:solidFill>
                  <a:srgbClr val="00D2B4"/>
                </a:solidFill>
              </a:rPr>
              <a:t>When R2 receives the update, it applies the receiving interface subnet mask (/24) to the update and adds 172.16.1.0 to the routing table</a:t>
            </a:r>
          </a:p>
          <a:p>
            <a:pPr lvl="1" indent="0" eaLnBrk="1" hangingPunct="1">
              <a:buFontTx/>
              <a:buChar char="–"/>
            </a:pPr>
            <a:r>
              <a:rPr lang="en-US" sz="1800" smtClean="0"/>
              <a:t>When sending updates to R3, R2 summarizes subnets 172.16.1.0/24, 172.16.2.0/24, and 172.16.3.0/24 into the major classful network 172.16.0.0. </a:t>
            </a:r>
          </a:p>
          <a:p>
            <a:pPr lvl="2" eaLnBrk="1" hangingPunct="1">
              <a:buFontTx/>
              <a:buChar char="•"/>
            </a:pPr>
            <a:r>
              <a:rPr lang="en-US" sz="1800" smtClean="0">
                <a:solidFill>
                  <a:srgbClr val="00D2B4"/>
                </a:solidFill>
              </a:rPr>
              <a:t>Because R3 does not have any subnets that belong to 172.16.0.0, it will apply the classful mask for a class B network, /16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4246563"/>
            <a:ext cx="65071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173538" y="5943600"/>
            <a:ext cx="4175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0000"/>
                </a:solidFill>
              </a:rPr>
              <a:t>/24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94238" y="5910263"/>
            <a:ext cx="4175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0000"/>
                </a:solidFill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6270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96888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398588"/>
            <a:ext cx="8596312" cy="507047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Classless Inter-domain Routing (CIDR – RFC 1517)</a:t>
            </a: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mtClean="0"/>
              <a:t>Advantage of CIDR :</a:t>
            </a:r>
            <a:r>
              <a:rPr lang="en-US" sz="1900" smtClean="0"/>
              <a:t> </a:t>
            </a:r>
          </a:p>
          <a:p>
            <a:pPr lvl="3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smtClean="0"/>
              <a:t>More efficient use of IPv4 address space</a:t>
            </a:r>
          </a:p>
          <a:p>
            <a:pPr lvl="3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smtClean="0"/>
              <a:t>Route summarization </a:t>
            </a:r>
          </a:p>
          <a:p>
            <a:pPr lvl="4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smtClean="0">
                <a:solidFill>
                  <a:srgbClr val="0070C0"/>
                </a:solidFill>
              </a:rPr>
              <a:t>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sz="1800" u="sng" smtClean="0">
                <a:solidFill>
                  <a:srgbClr val="0070C0"/>
                </a:solidFill>
                <a:sym typeface="Wingdings" pitchFamily="2" charset="2"/>
              </a:rPr>
              <a:t>reduce routing table size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) </a:t>
            </a:r>
          </a:p>
          <a:p>
            <a:pPr lvl="4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smtClean="0">
                <a:solidFill>
                  <a:srgbClr val="0070C0"/>
                </a:solidFill>
              </a:rPr>
              <a:t>(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sz="1800" u="sng" smtClean="0">
                <a:solidFill>
                  <a:srgbClr val="0070C0"/>
                </a:solidFill>
                <a:sym typeface="Wingdings" pitchFamily="2" charset="2"/>
              </a:rPr>
              <a:t>reduce routing update traffic</a:t>
            </a:r>
            <a:r>
              <a:rPr lang="en-US" sz="1800" smtClean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sz="1800" smtClean="0">
              <a:solidFill>
                <a:srgbClr val="0070C0"/>
              </a:solidFill>
            </a:endParaRPr>
          </a:p>
          <a:p>
            <a:pPr lvl="2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mtClean="0"/>
              <a:t>Requires subnet mask to be included in routing update because address class is meaningless </a:t>
            </a:r>
          </a:p>
          <a:p>
            <a:pPr lvl="3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0000"/>
                </a:solidFill>
              </a:rPr>
              <a:t>The network portion of the address is determined by the network subnet mask, also known as the network prefix, or prefix length (/8, /19, etc.). </a:t>
            </a:r>
          </a:p>
          <a:p>
            <a:pPr lvl="3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smtClean="0">
                <a:solidFill>
                  <a:srgbClr val="FF0000"/>
                </a:solidFill>
              </a:rPr>
              <a:t>The network address is no longer determined by the class of the address</a:t>
            </a:r>
          </a:p>
          <a:p>
            <a:pPr lvl="3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800" smtClean="0">
                <a:solidFill>
                  <a:srgbClr val="FF0000"/>
                </a:solidFill>
              </a:rPr>
              <a:t>Blocks of IP addresses could be assigned to a network based on the requirements of the customer, ranging from a few hosts to hundreds or thousands of hosts.</a:t>
            </a:r>
            <a:r>
              <a:rPr lang="en-US" sz="1600" smtClean="0">
                <a:solidFill>
                  <a:srgbClr val="FF0000"/>
                </a:solidFill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453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42900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257300"/>
            <a:ext cx="7467600" cy="30908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Classless IP Addressing</a:t>
            </a:r>
          </a:p>
          <a:p>
            <a:pPr eaLnBrk="1" hangingPunct="1"/>
            <a:r>
              <a:rPr lang="en-US" smtClean="0"/>
              <a:t>CIDR &amp; Route Summarization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Variable Length Subnet Masking (VLSM)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Allows a subnet to be further sub-netted</a:t>
            </a:r>
          </a:p>
          <a:p>
            <a:pPr lvl="2" eaLnBrk="1" hangingPunct="1">
              <a:buFontTx/>
              <a:buChar char="•"/>
            </a:pPr>
            <a:r>
              <a:rPr lang="en-US" smtClean="0"/>
              <a:t>according to individual needs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Prefix Aggregation a.k.a. Route Summarization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CIDR allows for routes to be summarized as a single route</a:t>
            </a:r>
          </a:p>
          <a:p>
            <a:pPr lvl="1" indent="0" eaLnBrk="1" hangingPunct="1"/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4645025"/>
            <a:ext cx="3468687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9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42900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257300"/>
            <a:ext cx="8559800" cy="36830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Route Summarization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 In the figure, notice that ISP1 has four customers, each with a variable amount of IP address space. 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However, all of the customer address space can be summarized into one advertisement to ISP2. </a:t>
            </a:r>
          </a:p>
          <a:p>
            <a:pPr lvl="1" indent="0" eaLnBrk="1" hangingPunct="1">
              <a:buFontTx/>
              <a:buChar char="–"/>
            </a:pPr>
            <a:r>
              <a:rPr lang="en-US" smtClean="0"/>
              <a:t>The 192.168.0.0/20 summarized or aggregated route includes all the networks belonging to Customers A, B, C, and D. </a:t>
            </a:r>
          </a:p>
          <a:p>
            <a:pPr lvl="2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This type of route is known as a supernet route. </a:t>
            </a:r>
          </a:p>
          <a:p>
            <a:pPr lvl="2" eaLnBrk="1" hangingPunct="1">
              <a:buFontTx/>
              <a:buChar char="•"/>
            </a:pPr>
            <a:r>
              <a:rPr lang="en-US" smtClean="0">
                <a:solidFill>
                  <a:srgbClr val="FF0000"/>
                </a:solidFill>
              </a:rPr>
              <a:t>A supernet summarizes multiple network addresses with a mask less than the classful mask.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625975"/>
            <a:ext cx="3468688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3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42900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257300"/>
            <a:ext cx="8559800" cy="5322888"/>
          </a:xfrm>
        </p:spPr>
        <p:txBody>
          <a:bodyPr/>
          <a:lstStyle/>
          <a:p>
            <a:pPr eaLnBrk="1" hangingPunct="1"/>
            <a:r>
              <a:rPr lang="en-US" sz="2800" smtClean="0"/>
              <a:t>Route Summarization</a:t>
            </a:r>
          </a:p>
          <a:p>
            <a:pPr lvl="1" indent="0" eaLnBrk="1" hangingPunct="1">
              <a:buFontTx/>
              <a:buChar char="–"/>
            </a:pPr>
            <a:r>
              <a:rPr lang="en-US" sz="2400" smtClean="0"/>
              <a:t> Propagating VLSM and supernet routes requires a classless routing protocol, because the subnet mask can no longer be determined by the value of the first octet. </a:t>
            </a:r>
          </a:p>
          <a:p>
            <a:pPr lvl="2" eaLnBrk="1" hangingPunct="1">
              <a:buFontTx/>
              <a:buChar char="•"/>
            </a:pPr>
            <a:r>
              <a:rPr lang="en-US" sz="2400" smtClean="0">
                <a:solidFill>
                  <a:srgbClr val="FF0000"/>
                </a:solidFill>
              </a:rPr>
              <a:t>Classless routing protocols include the subnet mask with the network address in the routing update.</a:t>
            </a:r>
          </a:p>
          <a:p>
            <a:pPr lvl="2" eaLnBrk="1" hangingPunct="1">
              <a:buFontTx/>
              <a:buChar char="•"/>
            </a:pPr>
            <a:r>
              <a:rPr lang="en-US" sz="2400" smtClean="0">
                <a:solidFill>
                  <a:srgbClr val="00D2B4"/>
                </a:solidFill>
              </a:rPr>
              <a:t>RIPv2, EIGRP, IS-IS, OSPF and BGP.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4625975"/>
            <a:ext cx="3468688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36688" y="4197350"/>
            <a:ext cx="1838325" cy="2419350"/>
          </a:xfrm>
          <a:prstGeom prst="rect">
            <a:avLst/>
          </a:prstGeom>
          <a:solidFill>
            <a:srgbClr val="FFFF0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>
                <a:solidFill>
                  <a:srgbClr val="00D2B4"/>
                </a:solidFill>
              </a:rPr>
              <a:t>Interior:</a:t>
            </a:r>
          </a:p>
          <a:p>
            <a:pPr lvl="1" algn="l">
              <a:buFontTx/>
              <a:buChar char="•"/>
            </a:pPr>
            <a:r>
              <a:rPr lang="en-US">
                <a:solidFill>
                  <a:srgbClr val="00D2B4"/>
                </a:solidFill>
              </a:rPr>
              <a:t>RIPv2</a:t>
            </a:r>
          </a:p>
          <a:p>
            <a:pPr lvl="1" algn="l">
              <a:buFontTx/>
              <a:buChar char="•"/>
            </a:pPr>
            <a:r>
              <a:rPr lang="en-US">
                <a:solidFill>
                  <a:srgbClr val="00D2B4"/>
                </a:solidFill>
              </a:rPr>
              <a:t>EIGRP </a:t>
            </a:r>
          </a:p>
          <a:p>
            <a:pPr lvl="1" algn="l">
              <a:buFontTx/>
              <a:buChar char="•"/>
            </a:pPr>
            <a:r>
              <a:rPr lang="en-US">
                <a:solidFill>
                  <a:srgbClr val="00D2B4"/>
                </a:solidFill>
              </a:rPr>
              <a:t>IS-IS</a:t>
            </a:r>
          </a:p>
          <a:p>
            <a:pPr lvl="1" algn="l">
              <a:buFontTx/>
              <a:buChar char="•"/>
            </a:pPr>
            <a:r>
              <a:rPr lang="en-US">
                <a:solidFill>
                  <a:srgbClr val="00D2B4"/>
                </a:solidFill>
              </a:rPr>
              <a:t>OSPF</a:t>
            </a:r>
          </a:p>
          <a:p>
            <a:pPr algn="l">
              <a:buFontTx/>
              <a:buChar char="•"/>
            </a:pPr>
            <a:r>
              <a:rPr lang="en-US">
                <a:solidFill>
                  <a:srgbClr val="00D2B4"/>
                </a:solidFill>
              </a:rPr>
              <a:t>Exterior: </a:t>
            </a:r>
          </a:p>
          <a:p>
            <a:pPr lvl="1" algn="l">
              <a:buFontTx/>
              <a:buChar char="•"/>
            </a:pPr>
            <a:r>
              <a:rPr lang="en-US">
                <a:solidFill>
                  <a:srgbClr val="00D2B4"/>
                </a:solidFill>
              </a:rPr>
              <a:t>BGP </a:t>
            </a:r>
          </a:p>
        </p:txBody>
      </p:sp>
    </p:spTree>
    <p:extLst>
      <p:ext uri="{BB962C8B-B14F-4D97-AF65-F5344CB8AC3E}">
        <p14:creationId xmlns:p14="http://schemas.microsoft.com/office/powerpoint/2010/main" val="34437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VLSM and CIDR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1150" y="4672013"/>
            <a:ext cx="7761288" cy="658812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endParaRPr lang="en-US" sz="1800" dirty="0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2738" y="5691188"/>
            <a:ext cx="4103687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defTabSz="814388"/>
            <a:r>
              <a:rPr lang="en-US" b="1">
                <a:solidFill>
                  <a:schemeClr val="bg2"/>
                </a:solidFill>
              </a:rPr>
              <a:t>04/01/2008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7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42900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257300"/>
            <a:ext cx="8559800" cy="5322888"/>
          </a:xfrm>
        </p:spPr>
        <p:txBody>
          <a:bodyPr/>
          <a:lstStyle/>
          <a:p>
            <a:pPr eaLnBrk="1" hangingPunct="1"/>
            <a:r>
              <a:rPr lang="en-US" sz="4800" smtClean="0">
                <a:solidFill>
                  <a:srgbClr val="FF0000"/>
                </a:solidFill>
              </a:rPr>
              <a:t>Is there any difference between the terms CIDR and VLSM??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3384550"/>
            <a:ext cx="3468688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2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431925"/>
            <a:ext cx="8566150" cy="36925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000" smtClean="0"/>
              <a:t>For example, the networks </a:t>
            </a:r>
            <a:r>
              <a:rPr lang="en-US" sz="2000" smtClean="0">
                <a:solidFill>
                  <a:srgbClr val="00D2B4"/>
                </a:solidFill>
              </a:rPr>
              <a:t>172.16.0.0/16, 172.17.0.0/16, 172.18.0.0/16 and 172.19.0.0/16</a:t>
            </a:r>
            <a:r>
              <a:rPr lang="en-US" sz="2000" smtClean="0"/>
              <a:t> can be summarized as </a:t>
            </a:r>
            <a:r>
              <a:rPr lang="en-US" sz="2000" smtClean="0">
                <a:solidFill>
                  <a:srgbClr val="FF0000"/>
                </a:solidFill>
              </a:rPr>
              <a:t>172.16.0.0/14</a:t>
            </a:r>
            <a:r>
              <a:rPr lang="en-US" sz="2000" smtClean="0"/>
              <a:t>.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z="1800" smtClean="0"/>
              <a:t>If R2 sends the 172.16.0.0 summary route without the /14 mask, R3 only knows to apply the default classful mask of /16. 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z="1800" smtClean="0"/>
              <a:t>In a </a:t>
            </a:r>
            <a:r>
              <a:rPr lang="en-US" sz="1800" b="1" u="sng" smtClean="0">
                <a:solidFill>
                  <a:schemeClr val="hlink"/>
                </a:solidFill>
              </a:rPr>
              <a:t>classful routing protocol</a:t>
            </a:r>
            <a:r>
              <a:rPr lang="en-US" sz="1800" smtClean="0"/>
              <a:t> scenario, R3 is unaware of the 172.17.0.0/16, 172.18.0.0/16 and 172.19.0.0/16 networks</a:t>
            </a:r>
          </a:p>
          <a:p>
            <a:pPr lvl="1" indent="0" eaLnBrk="1" hangingPunct="1">
              <a:lnSpc>
                <a:spcPct val="85000"/>
              </a:lnSpc>
              <a:buFontTx/>
              <a:buChar char="–"/>
            </a:pPr>
            <a:r>
              <a:rPr lang="en-US" sz="1800" smtClean="0"/>
              <a:t>With a </a:t>
            </a:r>
            <a:r>
              <a:rPr lang="en-US" sz="1800" b="1" u="sng" smtClean="0">
                <a:solidFill>
                  <a:schemeClr val="hlink"/>
                </a:solidFill>
              </a:rPr>
              <a:t>classless routing protocol</a:t>
            </a:r>
            <a:r>
              <a:rPr lang="en-US" sz="1800" smtClean="0"/>
              <a:t>, R2 will advertise the </a:t>
            </a:r>
            <a:r>
              <a:rPr lang="en-US" sz="1800" smtClean="0">
                <a:solidFill>
                  <a:srgbClr val="00D2B4"/>
                </a:solidFill>
              </a:rPr>
              <a:t>172.16.0.0 network along with the /14</a:t>
            </a:r>
            <a:r>
              <a:rPr lang="en-US" sz="1800" smtClean="0"/>
              <a:t> mask to R3. R3 will then be able to install the supernet route 172.16.0.0/14 in its routing table giving it reachability to the 172.16.0.0/16, 172.17.0.0/16, 172.18.0.0/16 and 172.19.0.0/16 networks.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4416425"/>
            <a:ext cx="453231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0" y="6335713"/>
            <a:ext cx="9985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FF0000"/>
                </a:solidFill>
              </a:rPr>
              <a:t>172.16.0.0 /14</a:t>
            </a:r>
          </a:p>
        </p:txBody>
      </p:sp>
    </p:spTree>
    <p:extLst>
      <p:ext uri="{BB962C8B-B14F-4D97-AF65-F5344CB8AC3E}">
        <p14:creationId xmlns:p14="http://schemas.microsoft.com/office/powerpoint/2010/main" val="103422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655638" y="1552575"/>
            <a:ext cx="794067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/>
              <a:t>Classless Routing Protocol</a:t>
            </a: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en-US"/>
          </a:p>
        </p:txBody>
      </p:sp>
      <p:graphicFrame>
        <p:nvGraphicFramePr>
          <p:cNvPr id="1245246" name="Group 62"/>
          <p:cNvGraphicFramePr>
            <a:graphicFrameLocks noGrp="1"/>
          </p:cNvGraphicFramePr>
          <p:nvPr>
            <p:ph sz="half" idx="2"/>
          </p:nvPr>
        </p:nvGraphicFramePr>
        <p:xfrm>
          <a:off x="979488" y="2187575"/>
          <a:ext cx="7616825" cy="4384676"/>
        </p:xfrm>
        <a:graphic>
          <a:graphicData uri="http://schemas.openxmlformats.org/drawingml/2006/table">
            <a:tbl>
              <a:tblPr/>
              <a:tblGrid>
                <a:gridCol w="1903412"/>
                <a:gridCol w="1906588"/>
                <a:gridCol w="1903412"/>
                <a:gridCol w="1903413"/>
              </a:tblGrid>
              <a:tr h="2215938"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Routing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Protocol</a:t>
                      </a:r>
                    </a:p>
                  </a:txBody>
                  <a:tcPr marL="82124" marR="82124" marT="41065" marB="410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Routing updates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 subnet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Mask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Supports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VLSM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Ability to send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Supernet routes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369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Classful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(RIPv1)</a:t>
                      </a:r>
                    </a:p>
                  </a:txBody>
                  <a:tcPr marL="82124" marR="82124" marT="41065" marB="410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en-US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4369"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Classless</a:t>
                      </a:r>
                    </a:p>
                  </a:txBody>
                  <a:tcPr marL="82124" marR="82124" marT="41065" marB="410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708CA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</a:p>
                  </a:txBody>
                  <a:tcPr marL="82124" marR="82124" marT="41065" marB="4106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1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322263"/>
            <a:ext cx="8145463" cy="838200"/>
          </a:xfrm>
        </p:spPr>
        <p:txBody>
          <a:bodyPr/>
          <a:lstStyle/>
          <a:p>
            <a:pPr eaLnBrk="1" hangingPunct="1"/>
            <a:r>
              <a:rPr lang="en-US" smtClean="0"/>
              <a:t>VLSM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1144588"/>
            <a:ext cx="4257675" cy="56038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Classful routing 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z="2400" smtClean="0"/>
              <a:t>	-only allows for one 	subnet mask for all 	networks</a:t>
            </a: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VLSM &amp; classless routing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		-This is the process 	of subnetting a subnet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		-More than one 	subnet mask can be 	used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z="2800" smtClean="0"/>
              <a:t>		-</a:t>
            </a:r>
            <a:r>
              <a:rPr lang="en-US" smtClean="0"/>
              <a:t>More efficient use of IP 	addresses as compared 	to classful IP 	addressing</a:t>
            </a:r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992188"/>
            <a:ext cx="39052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1508125"/>
            <a:ext cx="42687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1271588"/>
            <a:ext cx="45815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12"/>
          <p:cNvSpPr>
            <a:spLocks noChangeArrowheads="1"/>
          </p:cNvSpPr>
          <p:nvPr/>
        </p:nvSpPr>
        <p:spPr bwMode="auto">
          <a:xfrm>
            <a:off x="4552950" y="1612900"/>
            <a:ext cx="1754188" cy="1604963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5608" name="Rectangle 13"/>
          <p:cNvSpPr>
            <a:spLocks noChangeArrowheads="1"/>
          </p:cNvSpPr>
          <p:nvPr/>
        </p:nvSpPr>
        <p:spPr bwMode="auto">
          <a:xfrm>
            <a:off x="6823075" y="1633538"/>
            <a:ext cx="2016125" cy="15589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5609" name="Rectangle 14"/>
          <p:cNvSpPr>
            <a:spLocks noChangeArrowheads="1"/>
          </p:cNvSpPr>
          <p:nvPr/>
        </p:nvSpPr>
        <p:spPr bwMode="auto">
          <a:xfrm>
            <a:off x="4545013" y="3259138"/>
            <a:ext cx="1754187" cy="1604962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25610" name="Rectangle 15"/>
          <p:cNvSpPr>
            <a:spLocks noChangeArrowheads="1"/>
          </p:cNvSpPr>
          <p:nvPr/>
        </p:nvSpPr>
        <p:spPr bwMode="auto">
          <a:xfrm>
            <a:off x="6834188" y="3243263"/>
            <a:ext cx="1997075" cy="1604962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2561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975225"/>
            <a:ext cx="34194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13" y="5237163"/>
            <a:ext cx="34480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3" name="Line 18"/>
          <p:cNvSpPr>
            <a:spLocks noChangeShapeType="1"/>
          </p:cNvSpPr>
          <p:nvPr/>
        </p:nvSpPr>
        <p:spPr bwMode="auto">
          <a:xfrm>
            <a:off x="6708775" y="5822950"/>
            <a:ext cx="0" cy="7175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124" tIns="41061" rIns="82124" bIns="41061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425450"/>
            <a:ext cx="8145463" cy="741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VLSM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075" y="1225550"/>
            <a:ext cx="3913188" cy="55705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b="1" smtClean="0"/>
              <a:t>VLSM</a:t>
            </a:r>
            <a:r>
              <a:rPr lang="en-US" smtClean="0"/>
              <a:t> – the process of </a:t>
            </a:r>
            <a:r>
              <a:rPr lang="en-US" smtClean="0">
                <a:solidFill>
                  <a:srgbClr val="0000FF"/>
                </a:solidFill>
              </a:rPr>
              <a:t>sub-netting a subnet</a:t>
            </a:r>
            <a:r>
              <a:rPr lang="en-US" smtClean="0"/>
              <a:t> to fit your needs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	-</a:t>
            </a:r>
            <a:r>
              <a:rPr lang="en-US" b="1" smtClean="0"/>
              <a:t>Example: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	Subnet 10.1.0.0</a:t>
            </a:r>
            <a:r>
              <a:rPr lang="en-US" b="1" smtClean="0">
                <a:solidFill>
                  <a:srgbClr val="0000FF"/>
                </a:solidFill>
              </a:rPr>
              <a:t>/16</a:t>
            </a:r>
            <a:r>
              <a:rPr lang="en-US" smtClean="0"/>
              <a:t>, 8    more bits are borrowed again, to create 256 subnets with a </a:t>
            </a:r>
            <a:r>
              <a:rPr lang="en-US" b="1" smtClean="0">
                <a:solidFill>
                  <a:srgbClr val="0000FF"/>
                </a:solidFill>
              </a:rPr>
              <a:t>/24</a:t>
            </a:r>
            <a:r>
              <a:rPr lang="en-US" smtClean="0"/>
              <a:t> mask.</a:t>
            </a:r>
          </a:p>
          <a:p>
            <a:pPr marL="457200" lvl="1" indent="117475" eaLnBrk="1" hangingPunct="1">
              <a:lnSpc>
                <a:spcPct val="85000"/>
              </a:lnSpc>
            </a:pPr>
            <a:r>
              <a:rPr lang="en-US" smtClean="0"/>
              <a:t>	-Mask allows for 254 host     	addresses per subnet</a:t>
            </a:r>
          </a:p>
          <a:p>
            <a:pPr marL="457200" lvl="1" indent="117475" eaLnBrk="1" hangingPunct="1">
              <a:lnSpc>
                <a:spcPct val="85000"/>
              </a:lnSpc>
            </a:pPr>
            <a:r>
              <a:rPr lang="en-US" smtClean="0"/>
              <a:t>	-Subnets range from:  	10.1.0.0 / 24 to 	10.1.255.0 / 24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* Same process for Subnet 10.2.0.0</a:t>
            </a:r>
            <a:r>
              <a:rPr lang="en-US" b="1" smtClean="0">
                <a:solidFill>
                  <a:srgbClr val="0000FF"/>
                </a:solidFill>
              </a:rPr>
              <a:t>/16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8988" y="1481138"/>
            <a:ext cx="4224337" cy="4649787"/>
          </a:xfrm>
          <a:noFill/>
        </p:spPr>
      </p:pic>
    </p:spTree>
    <p:extLst>
      <p:ext uri="{BB962C8B-B14F-4D97-AF65-F5344CB8AC3E}">
        <p14:creationId xmlns:p14="http://schemas.microsoft.com/office/powerpoint/2010/main" val="30268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425450"/>
            <a:ext cx="8145463" cy="7413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VLSM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6075" y="1225550"/>
            <a:ext cx="4183063" cy="557053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Subnet 10.3.0.0</a:t>
            </a:r>
            <a:r>
              <a:rPr lang="en-US" b="1" smtClean="0">
                <a:solidFill>
                  <a:srgbClr val="0000FF"/>
                </a:solidFill>
              </a:rPr>
              <a:t>/16</a:t>
            </a:r>
            <a:r>
              <a:rPr lang="en-US" smtClean="0"/>
              <a:t>, 12 more bits are borrowed again, to create 4,096 subnets with a </a:t>
            </a:r>
            <a:r>
              <a:rPr lang="en-US" b="1" smtClean="0">
                <a:solidFill>
                  <a:srgbClr val="0000FF"/>
                </a:solidFill>
              </a:rPr>
              <a:t>/28</a:t>
            </a:r>
            <a:r>
              <a:rPr lang="en-US" smtClean="0"/>
              <a:t> mask.</a:t>
            </a:r>
          </a:p>
          <a:p>
            <a:pPr marL="457200" lvl="1" indent="117475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Mask allows for 14 host addresses per subnet</a:t>
            </a:r>
          </a:p>
          <a:p>
            <a:pPr marL="457200" lvl="1" indent="117475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Subnets range from: 10.3.0.0 / 28 to 10.3.255.240 / 28</a:t>
            </a:r>
          </a:p>
          <a:p>
            <a:pPr eaLnBrk="1" hangingPunct="1">
              <a:lnSpc>
                <a:spcPct val="85000"/>
              </a:lnSpc>
            </a:pPr>
            <a:r>
              <a:rPr lang="en-US" smtClean="0"/>
              <a:t>Subnet 10.4.0.0</a:t>
            </a:r>
            <a:r>
              <a:rPr lang="en-US" b="1" smtClean="0">
                <a:solidFill>
                  <a:srgbClr val="0000FF"/>
                </a:solidFill>
              </a:rPr>
              <a:t>/16</a:t>
            </a:r>
            <a:r>
              <a:rPr lang="en-US" smtClean="0"/>
              <a:t>, 4 more bits are borrowed again, to create 16 subnets with a </a:t>
            </a:r>
            <a:r>
              <a:rPr lang="en-US" b="1" smtClean="0">
                <a:solidFill>
                  <a:srgbClr val="0000FF"/>
                </a:solidFill>
              </a:rPr>
              <a:t>/20</a:t>
            </a:r>
            <a:r>
              <a:rPr lang="en-US" smtClean="0"/>
              <a:t> mask.</a:t>
            </a:r>
          </a:p>
          <a:p>
            <a:pPr marL="457200" lvl="1" indent="117475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Mask allows for 2,046 host addresses per subnet</a:t>
            </a:r>
          </a:p>
          <a:p>
            <a:pPr marL="457200" lvl="1" indent="117475" eaLnBrk="1" hangingPunct="1">
              <a:lnSpc>
                <a:spcPct val="85000"/>
              </a:lnSpc>
              <a:buFontTx/>
              <a:buChar char="–"/>
            </a:pPr>
            <a:r>
              <a:rPr lang="en-US" smtClean="0"/>
              <a:t>Subnets range from: 10.4.0.0 / 20 to 10.4.240.0 / 20</a:t>
            </a: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871538"/>
            <a:ext cx="43783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3748088"/>
            <a:ext cx="437673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0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30200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Classless Inter-Domain Routing (CIDR)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65225"/>
            <a:ext cx="8116888" cy="3571875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Route summarization done by CIDR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-Routes are summarized with masks that are </a:t>
            </a:r>
            <a:r>
              <a:rPr lang="en-US" smtClean="0">
                <a:solidFill>
                  <a:srgbClr val="0000FF"/>
                </a:solidFill>
              </a:rPr>
              <a:t>less 	than</a:t>
            </a:r>
            <a:r>
              <a:rPr lang="en-US" smtClean="0"/>
              <a:t> that of the </a:t>
            </a:r>
            <a:r>
              <a:rPr lang="en-US" smtClean="0">
                <a:solidFill>
                  <a:schemeClr val="accent2"/>
                </a:solidFill>
              </a:rPr>
              <a:t>default classful mask (supernetting)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-Example: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	172.16.0.0 / </a:t>
            </a:r>
            <a:r>
              <a:rPr lang="en-US" b="1" smtClean="0">
                <a:solidFill>
                  <a:srgbClr val="0000FF"/>
                </a:solidFill>
              </a:rPr>
              <a:t>13</a:t>
            </a:r>
            <a:r>
              <a:rPr lang="en-US" b="1" smtClean="0"/>
              <a:t> </a:t>
            </a:r>
            <a:r>
              <a:rPr lang="en-US" smtClean="0"/>
              <a:t>is the </a:t>
            </a:r>
            <a:r>
              <a:rPr lang="en-US" smtClean="0">
                <a:solidFill>
                  <a:srgbClr val="0000FF"/>
                </a:solidFill>
              </a:rPr>
              <a:t>summarized 				route</a:t>
            </a:r>
            <a:r>
              <a:rPr lang="en-US" smtClean="0"/>
              <a:t> for the 172.16.0.0 / </a:t>
            </a:r>
            <a:r>
              <a:rPr lang="en-US" b="1" smtClean="0">
                <a:solidFill>
                  <a:schemeClr val="accent2"/>
                </a:solidFill>
              </a:rPr>
              <a:t>16</a:t>
            </a:r>
            <a:r>
              <a:rPr lang="en-US" smtClean="0"/>
              <a:t> to 				172.23.0.0 / </a:t>
            </a:r>
            <a:r>
              <a:rPr lang="en-US" b="1" smtClean="0">
                <a:solidFill>
                  <a:schemeClr val="accent2"/>
                </a:solidFill>
              </a:rPr>
              <a:t>16</a:t>
            </a:r>
            <a:r>
              <a:rPr lang="en-US" smtClean="0"/>
              <a:t> classful networks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4264025"/>
            <a:ext cx="61912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622925" y="4222750"/>
            <a:ext cx="3406775" cy="1082675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124" tIns="41061" rIns="82124" bIns="41061">
            <a:spAutoFit/>
          </a:bodyPr>
          <a:lstStyle/>
          <a:p>
            <a:pPr algn="l" defTabSz="814388"/>
            <a:r>
              <a:rPr lang="en-US" sz="1800"/>
              <a:t>Although 172.22.0.0/16 and 172.23.0.0/16 are not shown in the graphic, these are also included in the summary route. </a:t>
            </a:r>
          </a:p>
        </p:txBody>
      </p:sp>
    </p:spTree>
    <p:extLst>
      <p:ext uri="{BB962C8B-B14F-4D97-AF65-F5344CB8AC3E}">
        <p14:creationId xmlns:p14="http://schemas.microsoft.com/office/powerpoint/2010/main" val="13045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330200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Classless Inter-Domain Routing (CIDR)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65225"/>
            <a:ext cx="8116888" cy="3319463"/>
          </a:xfrm>
        </p:spPr>
        <p:txBody>
          <a:bodyPr/>
          <a:lstStyle/>
          <a:p>
            <a:pPr eaLnBrk="1" hangingPunct="1"/>
            <a:r>
              <a:rPr lang="en-US" sz="2000" smtClean="0"/>
              <a:t>Note: You may recall that a supernet is always a route summary, but a route summary is not always a supernet. </a:t>
            </a:r>
          </a:p>
          <a:p>
            <a:pPr lvl="1" indent="0" eaLnBrk="1" hangingPunct="1">
              <a:buFontTx/>
              <a:buChar char="–"/>
            </a:pPr>
            <a:r>
              <a:rPr lang="en-US" sz="1800" smtClean="0"/>
              <a:t>It is possible that a router could have both a specific route entry and a summary route entry covering the same network. </a:t>
            </a:r>
          </a:p>
          <a:p>
            <a:pPr lvl="1" indent="0" eaLnBrk="1" hangingPunct="1">
              <a:buFontTx/>
              <a:buChar char="–"/>
            </a:pPr>
            <a:r>
              <a:rPr lang="en-US" sz="1800" smtClean="0"/>
              <a:t>Let us assume that router X has a specific route for 172.22.0.0/16 using Serial 0/0/1 and a summary route of 172.16.0.0/13 using Serial0/0/0. </a:t>
            </a:r>
          </a:p>
          <a:p>
            <a:pPr lvl="1" indent="0" eaLnBrk="1" hangingPunct="1">
              <a:buFontTx/>
              <a:buChar char="–"/>
            </a:pPr>
            <a:r>
              <a:rPr lang="en-US" sz="1800" smtClean="0">
                <a:solidFill>
                  <a:srgbClr val="FF0000"/>
                </a:solidFill>
              </a:rPr>
              <a:t>Packets with the IP address of 172.22.n.n match both route entries. </a:t>
            </a:r>
          </a:p>
          <a:p>
            <a:pPr lvl="1" indent="0" eaLnBrk="1" hangingPunct="1">
              <a:buFontTx/>
              <a:buChar char="–"/>
            </a:pPr>
            <a:r>
              <a:rPr lang="en-US" sz="1800" smtClean="0">
                <a:solidFill>
                  <a:srgbClr val="FF0000"/>
                </a:solidFill>
              </a:rPr>
              <a:t>These packets destined for 172.22.0.0 would be sent out the Serial0/0/1 interface because there is a more specific match of 16 bits, than with the 13 bits of the 172.16.0.0/13 summary route. 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4264025"/>
            <a:ext cx="61912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7288213" y="5224463"/>
            <a:ext cx="727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/>
              <a:t>Router X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7235825" y="4864100"/>
            <a:ext cx="1612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/>
              <a:t>ip route 172.22.0.0 255.255.0.0 s 0/0/1</a:t>
            </a: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7589838" y="5702300"/>
            <a:ext cx="727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/>
              <a:t>s 0/0/1</a:t>
            </a:r>
          </a:p>
        </p:txBody>
      </p:sp>
      <p:cxnSp>
        <p:nvCxnSpPr>
          <p:cNvPr id="29704" name="AutoShape 9"/>
          <p:cNvCxnSpPr>
            <a:cxnSpLocks noChangeShapeType="1"/>
          </p:cNvCxnSpPr>
          <p:nvPr/>
        </p:nvCxnSpPr>
        <p:spPr bwMode="auto">
          <a:xfrm>
            <a:off x="7785100" y="5602288"/>
            <a:ext cx="471488" cy="90487"/>
          </a:xfrm>
          <a:prstGeom prst="bentConnector3">
            <a:avLst>
              <a:gd name="adj1" fmla="val 49833"/>
            </a:avLst>
          </a:prstGeom>
          <a:noFill/>
          <a:ln w="222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611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Classless Inter-Domain Routing (CIDR)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4365625" cy="47307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Steps to calculate a route summary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		1. List networks in binary 	format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		2. Count number of left 	most matching bits to 	determine summary 	route’s mask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</a:pPr>
            <a:r>
              <a:rPr lang="en-US" smtClean="0"/>
              <a:t>		3. Copy the matching 	bits and add zero bits 	to determine the 	summarized 	network address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479675"/>
            <a:ext cx="4440237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2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Calculating a summary route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6863" y="1565275"/>
            <a:ext cx="4460875" cy="395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Which address can be used to summarize networks 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A:</a:t>
            </a: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192.168.0.0/30</a:t>
            </a: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192.168.0.4/30</a:t>
            </a:r>
            <a:endParaRPr lang="en-US" sz="2000" kern="0" dirty="0">
              <a:solidFill>
                <a:srgbClr val="FF0000"/>
              </a:solidFill>
              <a:latin typeface="+mn-lt"/>
            </a:endParaRP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192.168.0.8/30</a:t>
            </a:r>
            <a:endParaRPr lang="en-US" sz="2000" kern="0" dirty="0">
              <a:solidFill>
                <a:srgbClr val="FF0000"/>
              </a:solidFill>
              <a:latin typeface="+mn-lt"/>
            </a:endParaRP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192.168.0.16/29</a:t>
            </a:r>
            <a:endParaRPr lang="en-US" sz="2000" kern="0" dirty="0">
              <a:solidFill>
                <a:srgbClr val="FF0000"/>
              </a:solidFill>
              <a:latin typeface="+mn-lt"/>
            </a:endParaRPr>
          </a:p>
          <a:p>
            <a:pPr marL="184150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B</a:t>
            </a: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192.168.4.0/30</a:t>
            </a:r>
            <a:endParaRPr lang="en-US" sz="2000" kern="0" dirty="0">
              <a:solidFill>
                <a:srgbClr val="FF0000"/>
              </a:solidFill>
              <a:latin typeface="+mn-lt"/>
            </a:endParaRP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192.168.5.0/30</a:t>
            </a:r>
            <a:endParaRPr lang="en-US" sz="2000" kern="0" dirty="0">
              <a:solidFill>
                <a:srgbClr val="FF0000"/>
              </a:solidFill>
              <a:latin typeface="+mn-lt"/>
            </a:endParaRP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192.168.6.0/30</a:t>
            </a:r>
            <a:endParaRPr lang="en-US" sz="2000" kern="0" dirty="0">
              <a:solidFill>
                <a:srgbClr val="FF0000"/>
              </a:solidFill>
              <a:latin typeface="+mn-lt"/>
            </a:endParaRP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</a:rPr>
              <a:t>192.168.7.0/29</a:t>
            </a:r>
            <a:endParaRPr lang="en-US" sz="2000" kern="0" dirty="0">
              <a:solidFill>
                <a:srgbClr val="FF0000"/>
              </a:solidFill>
              <a:latin typeface="+mn-lt"/>
            </a:endParaRPr>
          </a:p>
          <a:p>
            <a:pPr marL="641350" lvl="1" indent="-304800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  <a:defRPr/>
            </a:pPr>
            <a:endParaRPr lang="en-US" sz="20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692525" y="2630488"/>
            <a:ext cx="5162550" cy="281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>
                <a:latin typeface="+mn-lt"/>
              </a:rPr>
              <a:t>11000000  10101000  </a:t>
            </a:r>
            <a:r>
              <a:rPr lang="en-US" sz="1800" kern="0" dirty="0"/>
              <a:t>00000000</a:t>
            </a:r>
            <a:r>
              <a:rPr lang="en-US" sz="1800" kern="0" dirty="0">
                <a:latin typeface="+mn-lt"/>
              </a:rPr>
              <a:t>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11000000  10101000  00000000  00000100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11000000  10101000  00000000  00001000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11000000  10101000  00000000  00010000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endParaRPr lang="en-US" sz="1800" kern="0" dirty="0"/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11000000  10101000  00000100  00000000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11000000  10101000  00000101  00000000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11000000  10101000  00000110  00000000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11000000  10101000  00000111  00000000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5438" y="5892800"/>
            <a:ext cx="7961312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latin typeface="+mn-lt"/>
              </a:rPr>
              <a:t>Answer: </a:t>
            </a:r>
            <a:endParaRPr lang="en-US" sz="3200" kern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40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>
            <a:normAutofit fontScale="92500"/>
          </a:bodyPr>
          <a:lstStyle/>
          <a:p>
            <a:pPr marL="457200" indent="-457200" eaLnBrk="1" hangingPunct="1"/>
            <a:r>
              <a:rPr lang="en-US" smtClean="0"/>
              <a:t>Compare and contrast classful and classless IP addressing.</a:t>
            </a:r>
          </a:p>
          <a:p>
            <a:pPr marL="457200" indent="-457200" eaLnBrk="1" hangingPunct="1"/>
            <a:r>
              <a:rPr lang="en-US" smtClean="0"/>
              <a:t>Review VLSM and explain the benefits of classless IP addressing.</a:t>
            </a:r>
          </a:p>
          <a:p>
            <a:pPr marL="457200" indent="-457200" eaLnBrk="1" hangingPunct="1"/>
            <a:r>
              <a:rPr lang="en-US" smtClean="0"/>
              <a:t>Describe the role of the Classless Inter-Domain Routing (CIDR) standard in making efficient use of scarce IPv4 addresses </a:t>
            </a:r>
          </a:p>
          <a:p>
            <a:pPr marL="457200" indent="-457200" eaLnBrk="1" hangingPunct="1"/>
            <a:r>
              <a:rPr lang="en-US" smtClean="0"/>
              <a:t>In addition to subnetting, it became possible to summarize a large collection of classful networks into an aggregate route, or supernet.</a:t>
            </a:r>
          </a:p>
        </p:txBody>
      </p:sp>
    </p:spTree>
    <p:extLst>
      <p:ext uri="{BB962C8B-B14F-4D97-AF65-F5344CB8AC3E}">
        <p14:creationId xmlns:p14="http://schemas.microsoft.com/office/powerpoint/2010/main" val="12021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Example: Calculating a summary route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96863" y="1565275"/>
            <a:ext cx="5478462" cy="395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Reverse process of summary route:</a:t>
            </a:r>
          </a:p>
          <a:p>
            <a:pPr marL="762000" lvl="1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+mn-lt"/>
              </a:rPr>
              <a:t>Can you figure what networks are included in  192.168.32.0 /20</a:t>
            </a:r>
            <a:endParaRPr lang="en-US" sz="18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692525" y="2630488"/>
            <a:ext cx="5162550" cy="3575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>
                <a:latin typeface="+mn-lt"/>
              </a:rPr>
              <a:t>11000000  10101000  </a:t>
            </a:r>
            <a:r>
              <a:rPr lang="en-US" sz="1800" kern="0" dirty="0"/>
              <a:t>00100000</a:t>
            </a:r>
            <a:r>
              <a:rPr lang="en-US" sz="1800" kern="0" dirty="0">
                <a:latin typeface="+mn-lt"/>
              </a:rPr>
              <a:t>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endParaRPr lang="en-US" sz="1800" kern="0" dirty="0"/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11000000  10101000  00100000  00000000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11000000  10101000  00100001  00000000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11000000  10101000  00100010  00000000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                                  …..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                                  …..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11000000  10101000  00101101  00000000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11000000  10101000  00101110  00000000</a:t>
            </a:r>
          </a:p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1800" kern="0" dirty="0"/>
              <a:t>11000000  10101000  00101111  00000000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25438" y="5892800"/>
            <a:ext cx="7961312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/>
          <a:lstStyle/>
          <a:p>
            <a:pPr marL="304800" indent="-304800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  <a:defRPr/>
            </a:pPr>
            <a:r>
              <a:rPr lang="en-US" sz="3200" kern="0" dirty="0">
                <a:latin typeface="+mn-lt"/>
              </a:rPr>
              <a:t>Answer: </a:t>
            </a:r>
            <a:endParaRPr lang="en-US" sz="3200" kern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5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VLSM Addressing 6.4.1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3721100" cy="4730750"/>
          </a:xfrm>
        </p:spPr>
        <p:txBody>
          <a:bodyPr/>
          <a:lstStyle/>
          <a:p>
            <a:pPr eaLnBrk="1" hangingPunct="1"/>
            <a:r>
              <a:rPr lang="en-US" smtClean="0"/>
              <a:t>In this activity, you will use the network address 192.168.1.0/24 to subnet and provide the IP addressing for a given topology. 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3" y="1457325"/>
            <a:ext cx="49657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4273550"/>
            <a:ext cx="4905375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9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VLSM Addressing 6.4.2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3721100" cy="4730750"/>
          </a:xfrm>
        </p:spPr>
        <p:txBody>
          <a:bodyPr/>
          <a:lstStyle/>
          <a:p>
            <a:pPr eaLnBrk="1" hangingPunct="1"/>
            <a:r>
              <a:rPr lang="en-US" smtClean="0"/>
              <a:t>In this activity, you will use the network address 172.16.0.0/16 to subnet and provide the IP addressing for a given topology. </a:t>
            </a: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1708150"/>
            <a:ext cx="5116513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7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VLSM Addressing 6.4.2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8507412" cy="473075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1400" smtClean="0"/>
              <a:t>The network has the following addressing requirements: </a:t>
            </a:r>
          </a:p>
          <a:p>
            <a:pPr eaLnBrk="1" hangingPunct="1">
              <a:lnSpc>
                <a:spcPct val="75000"/>
              </a:lnSpc>
            </a:pPr>
            <a:r>
              <a:rPr lang="en-US" sz="1400" smtClean="0"/>
              <a:t>East Network Section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N-EAST (Northeast) LAN1 will require 4000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N-EAST (Northeast) LAN2 will require 4000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SE-BR1 (Southeast Branch1) LAN1 will require 1000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SE-BR1 (Southeast Branch1) LAN2 will require 1000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SE-BR2 (Southeast Branch2) LAN1 will require 500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SE-BR2 (Southeast Branch2) LAN2 will require 500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SE-ST1 (Southeast Satellite1) LAN1 will require 250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SE-ST1 (Southeast Satellite1) LAN2 will require 250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SE-ST2 (Southeast Satellite2) LAN1 will require 125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SE-ST2 (Southeast Satellite2) LAN2 will require 125 host IP addresses. </a:t>
            </a:r>
          </a:p>
          <a:p>
            <a:pPr eaLnBrk="1" hangingPunct="1">
              <a:lnSpc>
                <a:spcPct val="75000"/>
              </a:lnSpc>
            </a:pPr>
            <a:r>
              <a:rPr lang="en-US" sz="1400" smtClean="0"/>
              <a:t>West Network Section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S-WEST (Southwest) LAN1 will require 4000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S-WEST (Southwest) LAN2 will require 4000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NW-BR1 (Northwest Branch1) LAN1 will require 2000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NW-BR1 (Northwest Branch1) LAN2 will require 2000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NW-BR2 (Northwest Branch2) LAN1 will require 1000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NW-BR2 (Northwest Branch2) LAN2 will require 1000 host IP addresses. </a:t>
            </a:r>
          </a:p>
          <a:p>
            <a:pPr eaLnBrk="1" hangingPunct="1">
              <a:lnSpc>
                <a:spcPct val="75000"/>
              </a:lnSpc>
            </a:pPr>
            <a:r>
              <a:rPr lang="en-US" sz="1400" smtClean="0"/>
              <a:t>Central Network Section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Central LAN1 will require 8000 host IP addresses. </a:t>
            </a:r>
          </a:p>
          <a:p>
            <a:pPr lvl="1" indent="0" eaLnBrk="1" hangingPunct="1">
              <a:lnSpc>
                <a:spcPct val="75000"/>
              </a:lnSpc>
              <a:buFontTx/>
              <a:buChar char="–"/>
            </a:pPr>
            <a:r>
              <a:rPr lang="en-US" sz="1200" smtClean="0"/>
              <a:t>The Central LAN2 will require 4000 host IP addresses. </a:t>
            </a:r>
          </a:p>
          <a:p>
            <a:pPr eaLnBrk="1" hangingPunct="1">
              <a:lnSpc>
                <a:spcPct val="75000"/>
              </a:lnSpc>
            </a:pPr>
            <a:r>
              <a:rPr lang="en-US" sz="1400" smtClean="0"/>
              <a:t>The WAN links between each of the routers will require an IP address for each end of the link. </a:t>
            </a:r>
            <a:endParaRPr 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Troubleshooting VLSM Addressing 6.4.3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3721100" cy="4730750"/>
          </a:xfrm>
        </p:spPr>
        <p:txBody>
          <a:bodyPr/>
          <a:lstStyle/>
          <a:p>
            <a:pPr eaLnBrk="1" hangingPunct="1"/>
            <a:r>
              <a:rPr lang="en-US" sz="2000" smtClean="0"/>
              <a:t>In this activity, the network address 172.16.128.0/17 was used to provide the IP addressing for a network. VLSM has been used to subnet the address space incorrectly. </a:t>
            </a:r>
          </a:p>
          <a:p>
            <a:pPr eaLnBrk="1" hangingPunct="1"/>
            <a:r>
              <a:rPr lang="en-US" sz="2000" smtClean="0"/>
              <a:t>You will need to troubleshoot the addressing that was assigned to each subnet to determine where errors are present and determine the correct addressing assignments where needed.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527175"/>
            <a:ext cx="4876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4086225"/>
            <a:ext cx="4897438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3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Route Summarization 6.4.4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3721100" cy="47307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In this activity, you are given a network with subnetting and address assignments already completed. </a:t>
            </a:r>
          </a:p>
          <a:p>
            <a:pPr eaLnBrk="1" hangingPunct="1"/>
            <a:r>
              <a:rPr lang="en-US" smtClean="0"/>
              <a:t>Your task is to determine summarized routes that can be used to reduce the number of entries in routing tables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1379538"/>
            <a:ext cx="47212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4549775"/>
            <a:ext cx="3371850" cy="21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33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Challenge Route Summarization 6.4.5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3721100" cy="47307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In this activity, you are given a network with subnetting and address assignments already completed. </a:t>
            </a:r>
          </a:p>
          <a:p>
            <a:pPr eaLnBrk="1" hangingPunct="1"/>
            <a:r>
              <a:rPr lang="en-US" smtClean="0"/>
              <a:t>Your task is to determine summarized routes that can be used to reduce the number of entries in routing tables</a:t>
            </a: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1433513"/>
            <a:ext cx="520223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Challenge Route Summarization 6.4.5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4421187" cy="4730750"/>
          </a:xfrm>
        </p:spPr>
        <p:txBody>
          <a:bodyPr/>
          <a:lstStyle/>
          <a:p>
            <a:pPr lvl="1" indent="0" eaLnBrk="1" hangingPunct="1">
              <a:lnSpc>
                <a:spcPct val="75000"/>
              </a:lnSpc>
            </a:pPr>
            <a:r>
              <a:rPr lang="en-US" sz="1000" b="1" smtClean="0"/>
              <a:t>Addressing Table </a:t>
            </a:r>
            <a:endParaRPr lang="en-US" sz="1000" smtClean="0"/>
          </a:p>
          <a:p>
            <a:pPr eaLnBrk="1" hangingPunct="1">
              <a:lnSpc>
                <a:spcPct val="75000"/>
              </a:lnSpc>
            </a:pPr>
            <a:r>
              <a:rPr lang="en-US" sz="1200" b="1" smtClean="0"/>
              <a:t>Subnet </a:t>
            </a:r>
            <a:r>
              <a:rPr lang="en-US" sz="1200" smtClean="0"/>
              <a:t>			</a:t>
            </a:r>
            <a:r>
              <a:rPr lang="en-US" sz="1200" b="1" smtClean="0"/>
              <a:t>Network Address </a:t>
            </a:r>
            <a:r>
              <a:rPr lang="en-US" sz="1200" smtClean="0"/>
              <a:t>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S-WEST LAN1 		192.168.7.0/27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S-WEST LAN2 		192.168.7.32/27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Link from WEST to N-WEST 	192.168.7.64/30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Link from WEST to S-WEST 	192.168.7.68/30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Link from HQ to WEST 	192.168.7.72/30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NW-BR1 LAN1 		192.168.7.128/27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NW-BR1 LAN2 		192.168.7.160/27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NW-BR2 LAN1 		192.168.7.192/28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NW-BR2 LAN2 		192.168.7.208/28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Link from N-WEST to NW-BR1 	192.168.7.224/30 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Link from N-WEST to NW-BR2 	192.168.7.228/30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CENTRAL LAN1 		192.168.6.0/25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CENTRAL LAN2 		192.168.6.128/26 	</a:t>
            </a:r>
          </a:p>
          <a:p>
            <a:pPr eaLnBrk="1" hangingPunct="1">
              <a:lnSpc>
                <a:spcPct val="75000"/>
              </a:lnSpc>
            </a:pPr>
            <a:r>
              <a:rPr lang="en-US" sz="1200" smtClean="0"/>
              <a:t>Link from HQ to CENTRAL 	192.168.6.192/30 	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4557713" y="1736725"/>
            <a:ext cx="4430712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574675" lvl="1" algn="l" defTabSz="814388" eaLnBrk="1" hangingPunct="1">
              <a:lnSpc>
                <a:spcPct val="75000"/>
              </a:lnSpc>
              <a:spcBef>
                <a:spcPct val="35000"/>
              </a:spcBef>
              <a:buClr>
                <a:srgbClr val="708CA1"/>
              </a:buClr>
            </a:pPr>
            <a:r>
              <a:rPr lang="en-US" sz="1400" b="1"/>
              <a:t>Addressing Table </a:t>
            </a:r>
            <a:endParaRPr lang="en-US" sz="1400"/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 b="1"/>
              <a:t>Subnet </a:t>
            </a:r>
            <a:r>
              <a:rPr lang="en-US" sz="1200"/>
              <a:t>		</a:t>
            </a:r>
            <a:r>
              <a:rPr lang="en-US" sz="1200" b="1"/>
              <a:t>Network Address </a:t>
            </a:r>
            <a:r>
              <a:rPr lang="en-US" sz="1200"/>
              <a:t>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N-EAST LAN1 		192.168.5.0/27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N-EAST LAN2 		192.168.5.32/27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Link from EAST to N-EAST 	192.168.5.192/30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Link from EAST to S-EAST 	192.168.5.196/30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Link from HQ to EAST 	192.168.5.200/30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SE-BR1 LAN1 		192.168.4.0/26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SE-BR1 LAN2 		192.168.4.64/26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SE-BR2 LAN1 		192.168.4.128/27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SE-BR2 LAN2 		192.168.4.160/27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SE-ST1 LAN1 		192.168.4.192/29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SE-ST1 LAN2 		192.168.4.200/29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SE-ST2 LAN1 		192.168.4.208/29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SE-ST2 LAN2 		192.168.4.216/29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Link from SE-BR2 to SE-ST1 	192.168.4.224/30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Link from SE-BR2 to SE-ST2 	192.168.4.228/30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Link from S-EAST to SE-BR2 	192.168.4.232/30 	</a:t>
            </a:r>
          </a:p>
          <a:p>
            <a:pPr marL="236538" indent="-236538" algn="l" defTabSz="814388" eaLnBrk="1" hangingPunct="1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1200"/>
              <a:t>Link from S-EAST to SE-BR1 	192.168.4.236/30 	</a:t>
            </a:r>
          </a:p>
        </p:txBody>
      </p:sp>
    </p:spTree>
    <p:extLst>
      <p:ext uri="{BB962C8B-B14F-4D97-AF65-F5344CB8AC3E}">
        <p14:creationId xmlns:p14="http://schemas.microsoft.com/office/powerpoint/2010/main" val="42377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Troubleshooting Route Summarization 6.4.6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658938"/>
            <a:ext cx="3721100" cy="4730750"/>
          </a:xfrm>
        </p:spPr>
        <p:txBody>
          <a:bodyPr/>
          <a:lstStyle/>
          <a:p>
            <a:pPr eaLnBrk="1" hangingPunct="1"/>
            <a:r>
              <a:rPr lang="en-US" sz="2000" smtClean="0"/>
              <a:t>In this activity, the LAN IP addressing is already completed for the network. VLSM was used to subnet the address space. The summary routes are incorrect. </a:t>
            </a:r>
          </a:p>
          <a:p>
            <a:pPr eaLnBrk="1" hangingPunct="1"/>
            <a:r>
              <a:rPr lang="en-US" sz="2000" smtClean="0"/>
              <a:t>You will need to troubleshoot the summary routes that have been assigned to determine where errors are present and determine the correct summary routes.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1420813"/>
            <a:ext cx="4792663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4037013" y="3984625"/>
            <a:ext cx="49720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 b="1"/>
              <a:t>Addressing Table </a:t>
            </a:r>
            <a:endParaRPr lang="en-US" sz="1200"/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 b="1"/>
              <a:t>Router </a:t>
            </a:r>
            <a:r>
              <a:rPr lang="en-US" sz="1200"/>
              <a:t>	</a:t>
            </a:r>
            <a:r>
              <a:rPr lang="en-US" sz="1200" b="1"/>
              <a:t>Summary Route </a:t>
            </a:r>
            <a:r>
              <a:rPr lang="en-US" sz="1200"/>
              <a:t>		</a:t>
            </a:r>
            <a:r>
              <a:rPr lang="en-US" sz="1200" b="1"/>
              <a:t>Network Address </a:t>
            </a:r>
            <a:endParaRPr lang="en-US" sz="1200"/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/>
              <a:t>HQ 	WEST LANs 		172.16.52.0/21 </a:t>
            </a: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/>
              <a:t>HQ 	EAST LANs 		172.16.56.0/23 </a:t>
            </a: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/>
              <a:t>WEST 	HQ LANs 			172.16.32.0/19 </a:t>
            </a: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/>
              <a:t>WEST 	EAST LANs 		172.16.58.0/23 </a:t>
            </a: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/>
              <a:t>EAST 	HQ LANs 			172.16.30.0/20 </a:t>
            </a: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/>
              <a:t>EAST 	WEST LANs 		172.16.48.0/21 </a:t>
            </a:r>
          </a:p>
          <a:p>
            <a:pPr marL="236538" indent="-236538" algn="l" defTabSz="814388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None/>
            </a:pPr>
            <a:r>
              <a:rPr lang="en-US" sz="1200"/>
              <a:t>ISP 	HQ, WEST, and EAST LANs 	172.16.32.0/18 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8099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388938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22375"/>
            <a:ext cx="8888413" cy="56356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Classful IP addressing</a:t>
            </a:r>
          </a:p>
          <a:p>
            <a:pPr lvl="1" indent="0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smtClean="0"/>
              <a:t>IPv4 addresses have 2 parts:</a:t>
            </a:r>
          </a:p>
          <a:p>
            <a:pPr lvl="4" indent="0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sz="2400" smtClean="0"/>
              <a:t>-Network portion found on left side of an IP 		address</a:t>
            </a:r>
          </a:p>
          <a:p>
            <a:pPr lvl="4" indent="0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en-US" sz="2400" smtClean="0"/>
              <a:t>-Host portion found on right side of an IP 			address</a:t>
            </a:r>
          </a:p>
          <a:p>
            <a:pPr lvl="1" indent="0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smtClean="0"/>
              <a:t>Class A, B, &amp; C addresses were designed to provide IP addresses for different sized organizations</a:t>
            </a:r>
          </a:p>
          <a:p>
            <a:pPr lvl="1" indent="0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smtClean="0"/>
              <a:t>The class of an IP address is determined by the decimal value found in the 1</a:t>
            </a:r>
            <a:r>
              <a:rPr lang="en-US" sz="2400" baseline="30000" smtClean="0"/>
              <a:t>st</a:t>
            </a:r>
            <a:r>
              <a:rPr lang="en-US" sz="2400" smtClean="0"/>
              <a:t> octet</a:t>
            </a:r>
          </a:p>
          <a:p>
            <a:pPr lvl="1" indent="0" eaLnBrk="1" hangingPunct="1">
              <a:lnSpc>
                <a:spcPct val="85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smtClean="0"/>
              <a:t>IP addresses are running out so the use of Classless Inter      Domain Routing (CIDR) and Variable Length Subnet Mask (VLSM) are used to try and conserve address space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09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1115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30300"/>
            <a:ext cx="8313737" cy="52736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dirty="0" smtClean="0"/>
              <a:t>Prior to 1981, IP addresses used only the first 8 bits to specify the network portion of the address</a:t>
            </a:r>
          </a:p>
          <a:p>
            <a:pPr eaLnBrk="1" hangingPunct="1"/>
            <a:r>
              <a:rPr lang="en-US" sz="2000" dirty="0" smtClean="0"/>
              <a:t>In 1981, RFC 791 modified the IPv4 32-bit address to allow for three different classes</a:t>
            </a:r>
          </a:p>
          <a:p>
            <a:pPr lvl="2" eaLnBrk="1" hangingPunct="1">
              <a:buFontTx/>
              <a:buChar char="•"/>
            </a:pPr>
            <a:r>
              <a:rPr lang="en-US" dirty="0" smtClean="0"/>
              <a:t>Class A addresses used 8 bits for the network portion of the address, </a:t>
            </a:r>
          </a:p>
          <a:p>
            <a:pPr lvl="2" eaLnBrk="1" hangingPunct="1">
              <a:buFontTx/>
              <a:buChar char="•"/>
            </a:pPr>
            <a:r>
              <a:rPr lang="en-US" dirty="0" smtClean="0"/>
              <a:t>Class B used 16 bits, </a:t>
            </a:r>
          </a:p>
          <a:p>
            <a:pPr lvl="2" eaLnBrk="1" hangingPunct="1">
              <a:buFontTx/>
              <a:buChar char="•"/>
            </a:pPr>
            <a:r>
              <a:rPr lang="en-US" dirty="0" smtClean="0"/>
              <a:t>Class C used 24 bits. </a:t>
            </a:r>
          </a:p>
          <a:p>
            <a:pPr lvl="1" indent="0" eaLnBrk="1" hangingPunct="1">
              <a:buFontTx/>
              <a:buChar char="–"/>
            </a:pPr>
            <a:r>
              <a:rPr lang="en-US" sz="2400" dirty="0" smtClean="0"/>
              <a:t>This format became known as </a:t>
            </a:r>
            <a:r>
              <a:rPr lang="en-US" sz="2400" dirty="0" err="1" smtClean="0"/>
              <a:t>classful</a:t>
            </a:r>
            <a:r>
              <a:rPr lang="en-US" sz="2400" dirty="0" smtClean="0"/>
              <a:t> IP addressing.</a:t>
            </a:r>
          </a:p>
          <a:p>
            <a:pPr eaLnBrk="1" hangingPunct="1"/>
            <a:r>
              <a:rPr lang="en-US" sz="2400" dirty="0" smtClean="0"/>
              <a:t>IP address space was depleting rapidly</a:t>
            </a:r>
          </a:p>
          <a:p>
            <a:pPr lvl="1" indent="0" eaLnBrk="1" hangingPunct="1"/>
            <a:r>
              <a:rPr lang="en-US" sz="2400" dirty="0" smtClean="0"/>
              <a:t>the Internet Engineering Task Force (IETF) introduced Classless Inter-Domain Routing (CIDR)</a:t>
            </a:r>
          </a:p>
          <a:p>
            <a:pPr lvl="3" indent="0" eaLnBrk="1" hangingPunct="1">
              <a:buFontTx/>
              <a:buChar char="–"/>
            </a:pPr>
            <a:r>
              <a:rPr lang="en-US" sz="2400" dirty="0" smtClean="0"/>
              <a:t>CIDR uses Variable Length Subnet Masking (VLSM) to help conserve address space.</a:t>
            </a:r>
          </a:p>
          <a:p>
            <a:pPr lvl="4" indent="0" eaLnBrk="1" hangingPunct="1"/>
            <a:r>
              <a:rPr lang="en-US" sz="2400" dirty="0" smtClean="0"/>
              <a:t>-VLSM is simply </a:t>
            </a:r>
            <a:r>
              <a:rPr lang="en-US" sz="2400" dirty="0" err="1" smtClean="0"/>
              <a:t>subnetting</a:t>
            </a:r>
            <a:r>
              <a:rPr lang="en-US" sz="2400" dirty="0" smtClean="0"/>
              <a:t> a subnet</a:t>
            </a:r>
          </a:p>
        </p:txBody>
      </p:sp>
    </p:spTree>
    <p:extLst>
      <p:ext uri="{BB962C8B-B14F-4D97-AF65-F5344CB8AC3E}">
        <p14:creationId xmlns:p14="http://schemas.microsoft.com/office/powerpoint/2010/main" val="37350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60388" y="38735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74763"/>
            <a:ext cx="7980362" cy="5022850"/>
          </a:xfrm>
        </p:spPr>
        <p:txBody>
          <a:bodyPr/>
          <a:lstStyle/>
          <a:p>
            <a:pPr eaLnBrk="1" hangingPunct="1"/>
            <a:r>
              <a:rPr lang="en-US" smtClean="0"/>
              <a:t>Classful Routing Updates</a:t>
            </a:r>
          </a:p>
          <a:p>
            <a:pPr lvl="1" indent="0" eaLnBrk="1" hangingPunct="1">
              <a:buFontTx/>
              <a:buChar char="–"/>
            </a:pPr>
            <a:r>
              <a:rPr lang="en-US" sz="2400" smtClean="0"/>
              <a:t>Subnet masks are not sent in routing updates</a:t>
            </a:r>
          </a:p>
          <a:p>
            <a:pPr eaLnBrk="1" hangingPunct="1"/>
            <a:r>
              <a:rPr lang="en-US" smtClean="0"/>
              <a:t>Classless IP addressing</a:t>
            </a:r>
          </a:p>
          <a:p>
            <a:pPr lvl="1" indent="0" eaLnBrk="1" hangingPunct="1">
              <a:buFontTx/>
              <a:buChar char="–"/>
            </a:pPr>
            <a:r>
              <a:rPr lang="en-US" sz="2400" smtClean="0"/>
              <a:t>Benefit of classless IP addressing</a:t>
            </a:r>
          </a:p>
          <a:p>
            <a:pPr lvl="4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smtClean="0"/>
              <a:t>Can create additional network 			addresses using a subnet mask 		that fits your needs</a:t>
            </a:r>
          </a:p>
          <a:p>
            <a:pPr lvl="1" indent="0" eaLnBrk="1" hangingPunct="1">
              <a:buFontTx/>
              <a:buChar char="–"/>
            </a:pPr>
            <a:r>
              <a:rPr lang="en-US" sz="2400" smtClean="0"/>
              <a:t>Uses Classless Interdomain Routing (CIDR)</a:t>
            </a:r>
          </a:p>
        </p:txBody>
      </p:sp>
    </p:spTree>
    <p:extLst>
      <p:ext uri="{BB962C8B-B14F-4D97-AF65-F5344CB8AC3E}">
        <p14:creationId xmlns:p14="http://schemas.microsoft.com/office/powerpoint/2010/main" val="39072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08125"/>
            <a:ext cx="7940675" cy="5011738"/>
          </a:xfrm>
        </p:spPr>
        <p:txBody>
          <a:bodyPr/>
          <a:lstStyle/>
          <a:p>
            <a:pPr eaLnBrk="1" hangingPunct="1"/>
            <a:r>
              <a:rPr lang="en-US" smtClean="0"/>
              <a:t>CIDR</a:t>
            </a:r>
          </a:p>
          <a:p>
            <a:pPr lvl="1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smtClean="0"/>
              <a:t>	Uses IP addresses more efficiently through      	use of VLSM</a:t>
            </a:r>
          </a:p>
          <a:p>
            <a:pPr lvl="4" indent="0" eaLnBrk="1" hangingPunct="1"/>
            <a:r>
              <a:rPr lang="en-US" sz="2400" smtClean="0"/>
              <a:t>-VLSM is the process of 				subnetting a subnet</a:t>
            </a:r>
          </a:p>
          <a:p>
            <a:pPr lvl="1" indent="0" eaLnBrk="1" hangingPunct="1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400" smtClean="0"/>
              <a:t>	Allows for route summarization</a:t>
            </a:r>
          </a:p>
          <a:p>
            <a:pPr lvl="4" indent="0" eaLnBrk="1" hangingPunct="1"/>
            <a:r>
              <a:rPr lang="en-US" sz="2400" smtClean="0"/>
              <a:t>-Route summarization is 				representing multiple contiguous 		routes with a single route</a:t>
            </a:r>
          </a:p>
          <a:p>
            <a:pPr lvl="1" indent="0"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2132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Classless Routing Updates</a:t>
            </a:r>
          </a:p>
          <a:p>
            <a:pPr lvl="1" indent="0" eaLnBrk="1" hangingPunct="1"/>
            <a:r>
              <a:rPr lang="en-US" sz="2400" smtClean="0"/>
              <a:t>Subnet masks are included in updates</a:t>
            </a:r>
          </a:p>
          <a:p>
            <a:pPr lvl="1" indent="0"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5912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46083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46085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6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7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19701 w 58"/>
                  <a:gd name="T1" fmla="*/ 8125 h 80"/>
                  <a:gd name="T2" fmla="*/ 14249 w 58"/>
                  <a:gd name="T3" fmla="*/ 6783 h 80"/>
                  <a:gd name="T4" fmla="*/ 7114 w 58"/>
                  <a:gd name="T5" fmla="*/ 13548 h 80"/>
                  <a:gd name="T6" fmla="*/ 14249 w 58"/>
                  <a:gd name="T7" fmla="*/ 20258 h 80"/>
                  <a:gd name="T8" fmla="*/ 19701 w 58"/>
                  <a:gd name="T9" fmla="*/ 18916 h 80"/>
                  <a:gd name="T10" fmla="*/ 19701 w 58"/>
                  <a:gd name="T11" fmla="*/ 26012 h 80"/>
                  <a:gd name="T12" fmla="*/ 13935 w 58"/>
                  <a:gd name="T13" fmla="*/ 27041 h 80"/>
                  <a:gd name="T14" fmla="*/ 0 w 58"/>
                  <a:gd name="T15" fmla="*/ 13548 h 80"/>
                  <a:gd name="T16" fmla="*/ 13935 w 58"/>
                  <a:gd name="T17" fmla="*/ 0 h 80"/>
                  <a:gd name="T18" fmla="*/ 19701 w 58"/>
                  <a:gd name="T19" fmla="*/ 1029 h 80"/>
                  <a:gd name="T20" fmla="*/ 19701 w 58"/>
                  <a:gd name="T21" fmla="*/ 8125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8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19701 w 58"/>
                  <a:gd name="T1" fmla="*/ 8125 h 80"/>
                  <a:gd name="T2" fmla="*/ 14249 w 58"/>
                  <a:gd name="T3" fmla="*/ 6783 h 80"/>
                  <a:gd name="T4" fmla="*/ 7114 w 58"/>
                  <a:gd name="T5" fmla="*/ 13548 h 80"/>
                  <a:gd name="T6" fmla="*/ 14249 w 58"/>
                  <a:gd name="T7" fmla="*/ 20258 h 80"/>
                  <a:gd name="T8" fmla="*/ 19701 w 58"/>
                  <a:gd name="T9" fmla="*/ 18916 h 80"/>
                  <a:gd name="T10" fmla="*/ 19701 w 58"/>
                  <a:gd name="T11" fmla="*/ 26012 h 80"/>
                  <a:gd name="T12" fmla="*/ 13601 w 58"/>
                  <a:gd name="T13" fmla="*/ 27041 h 80"/>
                  <a:gd name="T14" fmla="*/ 0 w 58"/>
                  <a:gd name="T15" fmla="*/ 13548 h 80"/>
                  <a:gd name="T16" fmla="*/ 13601 w 58"/>
                  <a:gd name="T17" fmla="*/ 0 h 80"/>
                  <a:gd name="T18" fmla="*/ 19701 w 58"/>
                  <a:gd name="T19" fmla="*/ 1029 h 80"/>
                  <a:gd name="T20" fmla="*/ 19701 w 58"/>
                  <a:gd name="T21" fmla="*/ 8125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89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26719 w 80"/>
                  <a:gd name="T1" fmla="*/ 13548 h 80"/>
                  <a:gd name="T2" fmla="*/ 13359 w 80"/>
                  <a:gd name="T3" fmla="*/ 27041 h 80"/>
                  <a:gd name="T4" fmla="*/ 0 w 80"/>
                  <a:gd name="T5" fmla="*/ 13548 h 80"/>
                  <a:gd name="T6" fmla="*/ 13359 w 80"/>
                  <a:gd name="T7" fmla="*/ 0 h 80"/>
                  <a:gd name="T8" fmla="*/ 26719 w 80"/>
                  <a:gd name="T9" fmla="*/ 13548 h 80"/>
                  <a:gd name="T10" fmla="*/ 13359 w 80"/>
                  <a:gd name="T11" fmla="*/ 6783 h 80"/>
                  <a:gd name="T12" fmla="*/ 6725 w 80"/>
                  <a:gd name="T13" fmla="*/ 13548 h 80"/>
                  <a:gd name="T14" fmla="*/ 13359 w 80"/>
                  <a:gd name="T15" fmla="*/ 20258 h 80"/>
                  <a:gd name="T16" fmla="*/ 19994 w 80"/>
                  <a:gd name="T17" fmla="*/ 13548 h 80"/>
                  <a:gd name="T18" fmla="*/ 13359 w 80"/>
                  <a:gd name="T19" fmla="*/ 6783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0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15927 w 52"/>
                  <a:gd name="T1" fmla="*/ 6380 h 80"/>
                  <a:gd name="T2" fmla="*/ 10816 w 52"/>
                  <a:gd name="T3" fmla="*/ 5754 h 80"/>
                  <a:gd name="T4" fmla="*/ 6784 w 52"/>
                  <a:gd name="T5" fmla="*/ 7795 h 80"/>
                  <a:gd name="T6" fmla="*/ 9782 w 52"/>
                  <a:gd name="T7" fmla="*/ 10166 h 80"/>
                  <a:gd name="T8" fmla="*/ 11515 w 52"/>
                  <a:gd name="T9" fmla="*/ 10792 h 80"/>
                  <a:gd name="T10" fmla="*/ 17583 w 52"/>
                  <a:gd name="T11" fmla="*/ 18290 h 80"/>
                  <a:gd name="T12" fmla="*/ 7097 w 52"/>
                  <a:gd name="T13" fmla="*/ 27041 h 80"/>
                  <a:gd name="T14" fmla="*/ 0 w 52"/>
                  <a:gd name="T15" fmla="*/ 26012 h 80"/>
                  <a:gd name="T16" fmla="*/ 0 w 52"/>
                  <a:gd name="T17" fmla="*/ 20258 h 80"/>
                  <a:gd name="T18" fmla="*/ 6068 w 52"/>
                  <a:gd name="T19" fmla="*/ 21287 h 80"/>
                  <a:gd name="T20" fmla="*/ 10816 w 52"/>
                  <a:gd name="T21" fmla="*/ 18916 h 80"/>
                  <a:gd name="T22" fmla="*/ 7818 w 52"/>
                  <a:gd name="T23" fmla="*/ 16232 h 80"/>
                  <a:gd name="T24" fmla="*/ 6381 w 52"/>
                  <a:gd name="T25" fmla="*/ 15919 h 80"/>
                  <a:gd name="T26" fmla="*/ 0 w 52"/>
                  <a:gd name="T27" fmla="*/ 8125 h 80"/>
                  <a:gd name="T28" fmla="*/ 9473 w 52"/>
                  <a:gd name="T29" fmla="*/ 0 h 80"/>
                  <a:gd name="T30" fmla="*/ 15927 w 52"/>
                  <a:gd name="T31" fmla="*/ 1029 h 80"/>
                  <a:gd name="T32" fmla="*/ 15927 w 52"/>
                  <a:gd name="T33" fmla="*/ 6380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1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6271 w 19"/>
                  <a:gd name="T1" fmla="*/ 3374 h 39"/>
                  <a:gd name="T2" fmla="*/ 3325 w 19"/>
                  <a:gd name="T3" fmla="*/ 0 h 39"/>
                  <a:gd name="T4" fmla="*/ 0 w 19"/>
                  <a:gd name="T5" fmla="*/ 3374 h 39"/>
                  <a:gd name="T6" fmla="*/ 0 w 19"/>
                  <a:gd name="T7" fmla="*/ 10050 h 39"/>
                  <a:gd name="T8" fmla="*/ 3325 w 19"/>
                  <a:gd name="T9" fmla="*/ 13112 h 39"/>
                  <a:gd name="T10" fmla="*/ 6271 w 19"/>
                  <a:gd name="T11" fmla="*/ 10050 h 39"/>
                  <a:gd name="T12" fmla="*/ 6271 w 19"/>
                  <a:gd name="T13" fmla="*/ 3374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2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6271 w 19"/>
                  <a:gd name="T1" fmla="*/ 3078 h 65"/>
                  <a:gd name="T2" fmla="*/ 2946 w 19"/>
                  <a:gd name="T3" fmla="*/ 0 h 65"/>
                  <a:gd name="T4" fmla="*/ 0 w 19"/>
                  <a:gd name="T5" fmla="*/ 3078 h 65"/>
                  <a:gd name="T6" fmla="*/ 0 w 19"/>
                  <a:gd name="T7" fmla="*/ 18976 h 65"/>
                  <a:gd name="T8" fmla="*/ 2946 w 19"/>
                  <a:gd name="T9" fmla="*/ 22071 h 65"/>
                  <a:gd name="T10" fmla="*/ 6271 w 19"/>
                  <a:gd name="T11" fmla="*/ 18976 h 65"/>
                  <a:gd name="T12" fmla="*/ 6271 w 19"/>
                  <a:gd name="T13" fmla="*/ 307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3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6271 w 19"/>
                  <a:gd name="T1" fmla="*/ 3063 h 120"/>
                  <a:gd name="T2" fmla="*/ 3325 w 19"/>
                  <a:gd name="T3" fmla="*/ 0 h 120"/>
                  <a:gd name="T4" fmla="*/ 0 w 19"/>
                  <a:gd name="T5" fmla="*/ 3063 h 120"/>
                  <a:gd name="T6" fmla="*/ 0 w 19"/>
                  <a:gd name="T7" fmla="*/ 37338 h 120"/>
                  <a:gd name="T8" fmla="*/ 3325 w 19"/>
                  <a:gd name="T9" fmla="*/ 40400 h 120"/>
                  <a:gd name="T10" fmla="*/ 6271 w 19"/>
                  <a:gd name="T11" fmla="*/ 37338 h 120"/>
                  <a:gd name="T12" fmla="*/ 6271 w 19"/>
                  <a:gd name="T13" fmla="*/ 3063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4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6271 w 19"/>
                  <a:gd name="T1" fmla="*/ 3078 h 65"/>
                  <a:gd name="T2" fmla="*/ 2946 w 19"/>
                  <a:gd name="T3" fmla="*/ 0 h 65"/>
                  <a:gd name="T4" fmla="*/ 0 w 19"/>
                  <a:gd name="T5" fmla="*/ 3078 h 65"/>
                  <a:gd name="T6" fmla="*/ 0 w 19"/>
                  <a:gd name="T7" fmla="*/ 18976 h 65"/>
                  <a:gd name="T8" fmla="*/ 2946 w 19"/>
                  <a:gd name="T9" fmla="*/ 22071 h 65"/>
                  <a:gd name="T10" fmla="*/ 6271 w 19"/>
                  <a:gd name="T11" fmla="*/ 18976 h 65"/>
                  <a:gd name="T12" fmla="*/ 6271 w 19"/>
                  <a:gd name="T13" fmla="*/ 307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5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6841 w 20"/>
                  <a:gd name="T1" fmla="*/ 3374 h 39"/>
                  <a:gd name="T2" fmla="*/ 3418 w 20"/>
                  <a:gd name="T3" fmla="*/ 0 h 39"/>
                  <a:gd name="T4" fmla="*/ 0 w 20"/>
                  <a:gd name="T5" fmla="*/ 3374 h 39"/>
                  <a:gd name="T6" fmla="*/ 0 w 20"/>
                  <a:gd name="T7" fmla="*/ 10050 h 39"/>
                  <a:gd name="T8" fmla="*/ 3418 w 20"/>
                  <a:gd name="T9" fmla="*/ 13112 h 39"/>
                  <a:gd name="T10" fmla="*/ 6841 w 20"/>
                  <a:gd name="T11" fmla="*/ 10050 h 39"/>
                  <a:gd name="T12" fmla="*/ 6841 w 20"/>
                  <a:gd name="T13" fmla="*/ 3374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6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6595 w 19"/>
                  <a:gd name="T1" fmla="*/ 3078 h 65"/>
                  <a:gd name="T2" fmla="*/ 3466 w 19"/>
                  <a:gd name="T3" fmla="*/ 0 h 65"/>
                  <a:gd name="T4" fmla="*/ 0 w 19"/>
                  <a:gd name="T5" fmla="*/ 3078 h 65"/>
                  <a:gd name="T6" fmla="*/ 0 w 19"/>
                  <a:gd name="T7" fmla="*/ 18976 h 65"/>
                  <a:gd name="T8" fmla="*/ 3466 w 19"/>
                  <a:gd name="T9" fmla="*/ 22071 h 65"/>
                  <a:gd name="T10" fmla="*/ 6595 w 19"/>
                  <a:gd name="T11" fmla="*/ 18976 h 65"/>
                  <a:gd name="T12" fmla="*/ 6595 w 19"/>
                  <a:gd name="T13" fmla="*/ 307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7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6595 w 19"/>
                  <a:gd name="T1" fmla="*/ 3063 h 120"/>
                  <a:gd name="T2" fmla="*/ 3129 w 19"/>
                  <a:gd name="T3" fmla="*/ 0 h 120"/>
                  <a:gd name="T4" fmla="*/ 0 w 19"/>
                  <a:gd name="T5" fmla="*/ 3063 h 120"/>
                  <a:gd name="T6" fmla="*/ 0 w 19"/>
                  <a:gd name="T7" fmla="*/ 37338 h 120"/>
                  <a:gd name="T8" fmla="*/ 3129 w 19"/>
                  <a:gd name="T9" fmla="*/ 40400 h 120"/>
                  <a:gd name="T10" fmla="*/ 6595 w 19"/>
                  <a:gd name="T11" fmla="*/ 37338 h 120"/>
                  <a:gd name="T12" fmla="*/ 6595 w 19"/>
                  <a:gd name="T13" fmla="*/ 3063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8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6595 w 19"/>
                  <a:gd name="T1" fmla="*/ 3078 h 65"/>
                  <a:gd name="T2" fmla="*/ 3466 w 19"/>
                  <a:gd name="T3" fmla="*/ 0 h 65"/>
                  <a:gd name="T4" fmla="*/ 0 w 19"/>
                  <a:gd name="T5" fmla="*/ 3078 h 65"/>
                  <a:gd name="T6" fmla="*/ 0 w 19"/>
                  <a:gd name="T7" fmla="*/ 18976 h 65"/>
                  <a:gd name="T8" fmla="*/ 3466 w 19"/>
                  <a:gd name="T9" fmla="*/ 22071 h 65"/>
                  <a:gd name="T10" fmla="*/ 6595 w 19"/>
                  <a:gd name="T11" fmla="*/ 18976 h 65"/>
                  <a:gd name="T12" fmla="*/ 6595 w 19"/>
                  <a:gd name="T13" fmla="*/ 3078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99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6595 w 19"/>
                  <a:gd name="T1" fmla="*/ 3374 h 39"/>
                  <a:gd name="T2" fmla="*/ 3129 w 19"/>
                  <a:gd name="T3" fmla="*/ 0 h 39"/>
                  <a:gd name="T4" fmla="*/ 0 w 19"/>
                  <a:gd name="T5" fmla="*/ 3374 h 39"/>
                  <a:gd name="T6" fmla="*/ 0 w 19"/>
                  <a:gd name="T7" fmla="*/ 10050 h 39"/>
                  <a:gd name="T8" fmla="*/ 3129 w 19"/>
                  <a:gd name="T9" fmla="*/ 13112 h 39"/>
                  <a:gd name="T10" fmla="*/ 6595 w 19"/>
                  <a:gd name="T11" fmla="*/ 10050 h 39"/>
                  <a:gd name="T12" fmla="*/ 6595 w 19"/>
                  <a:gd name="T13" fmla="*/ 3374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8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8126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11150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30300"/>
            <a:ext cx="8313737" cy="5273675"/>
          </a:xfrm>
        </p:spPr>
        <p:txBody>
          <a:bodyPr/>
          <a:lstStyle/>
          <a:p>
            <a:pPr eaLnBrk="1" hangingPunct="1"/>
            <a:r>
              <a:rPr lang="en-US" sz="2800" smtClean="0"/>
              <a:t>With the introduction of CIDR and VLSM, ISPs could now assign one part of a classful network to one customer and different part to another customer. </a:t>
            </a:r>
          </a:p>
          <a:p>
            <a:pPr eaLnBrk="1" hangingPunct="1"/>
            <a:r>
              <a:rPr lang="en-US" sz="2800" smtClean="0"/>
              <a:t>This discontiguous address assignment by ISPs was paralleled by the development of classless routing protocols. </a:t>
            </a:r>
          </a:p>
          <a:p>
            <a:pPr lvl="1" indent="0" eaLnBrk="1" hangingPunct="1">
              <a:buFontTx/>
              <a:buChar char="–"/>
            </a:pPr>
            <a:r>
              <a:rPr lang="en-US" sz="2400" smtClean="0"/>
              <a:t>Classless routing protocols do include the subnet mask in routing updates and are not required to perform summarization. </a:t>
            </a:r>
          </a:p>
          <a:p>
            <a:pPr lvl="1" indent="0" eaLnBrk="1" hangingPunct="1">
              <a:buFontTx/>
              <a:buChar char="–"/>
            </a:pPr>
            <a:r>
              <a:rPr lang="en-US" sz="2400" smtClean="0"/>
              <a:t>The classless routing protocols discussed in this course are </a:t>
            </a:r>
            <a:r>
              <a:rPr lang="en-US" sz="2400" smtClean="0">
                <a:solidFill>
                  <a:srgbClr val="FF0000"/>
                </a:solidFill>
              </a:rPr>
              <a:t>RIPv2, EIGRP and OSPF</a:t>
            </a:r>
            <a:r>
              <a:rPr lang="en-US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5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6588" y="317500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257300"/>
            <a:ext cx="8453437" cy="30464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</a:pPr>
            <a:r>
              <a:rPr lang="en-US" smtClean="0"/>
              <a:t>Classful IP addressing</a:t>
            </a:r>
          </a:p>
          <a:p>
            <a:pPr lvl="1" indent="0" eaLnBrk="1" hangingPunct="1">
              <a:lnSpc>
                <a:spcPct val="70000"/>
              </a:lnSpc>
              <a:buFontTx/>
              <a:buChar char="–"/>
            </a:pPr>
            <a:r>
              <a:rPr lang="en-US" smtClean="0"/>
              <a:t>When the ARPANET was commissioned in 1969, no one anticipated that the Internet would explode. </a:t>
            </a:r>
          </a:p>
          <a:p>
            <a:pPr lvl="1" indent="0" eaLnBrk="1" hangingPunct="1">
              <a:lnSpc>
                <a:spcPct val="70000"/>
              </a:lnSpc>
              <a:buFontTx/>
              <a:buChar char="–"/>
            </a:pPr>
            <a:r>
              <a:rPr lang="en-US" smtClean="0"/>
              <a:t>1989, ARPANET transformed into what we now call the Internet. </a:t>
            </a:r>
          </a:p>
          <a:p>
            <a:pPr lvl="1" indent="0" eaLnBrk="1" hangingPunct="1">
              <a:lnSpc>
                <a:spcPct val="70000"/>
              </a:lnSpc>
              <a:buFontTx/>
              <a:buChar char="–"/>
            </a:pPr>
            <a:r>
              <a:rPr lang="en-US" smtClean="0"/>
              <a:t>As of January 2007, there are over 433 million hosts on internet</a:t>
            </a:r>
          </a:p>
          <a:p>
            <a:pPr eaLnBrk="1" hangingPunct="1">
              <a:lnSpc>
                <a:spcPct val="70000"/>
              </a:lnSpc>
            </a:pPr>
            <a:r>
              <a:rPr lang="en-US" smtClean="0"/>
              <a:t>Initiatives to conserve IPv4 address space include: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	-VLSM &amp; CIDR notation (1993, RFC 1519)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	-Network Address Translation (1994, RFC 1631)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	-Private Addressing (1996, RFC 1918)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4570413"/>
            <a:ext cx="277495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4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2263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" y="1011238"/>
            <a:ext cx="9009062" cy="3746500"/>
          </a:xfrm>
        </p:spPr>
        <p:txBody>
          <a:bodyPr/>
          <a:lstStyle/>
          <a:p>
            <a:pPr eaLnBrk="1" hangingPunct="1"/>
            <a:r>
              <a:rPr lang="en-US" smtClean="0"/>
              <a:t>Classes of IP addresses are identified by the decimal number of the 1st octet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</a:t>
            </a:r>
            <a:r>
              <a:rPr lang="en-US" sz="2100" b="1" smtClean="0"/>
              <a:t>Class A</a:t>
            </a:r>
            <a:r>
              <a:rPr lang="en-US" sz="2100" smtClean="0"/>
              <a:t> address begin with a </a:t>
            </a:r>
            <a:r>
              <a:rPr lang="en-US" sz="2100" b="1" smtClean="0">
                <a:solidFill>
                  <a:srgbClr val="0000FF"/>
                </a:solidFill>
              </a:rPr>
              <a:t>0</a:t>
            </a:r>
            <a:r>
              <a:rPr lang="en-US" sz="2100" smtClean="0"/>
              <a:t> bit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	Range of class A addresses = 0.0.0.0 to 127.255.255.255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</a:t>
            </a:r>
            <a:r>
              <a:rPr lang="en-US" sz="2100" b="1" smtClean="0"/>
              <a:t>Class B</a:t>
            </a:r>
            <a:r>
              <a:rPr lang="en-US" sz="2100" smtClean="0"/>
              <a:t> address begin with a </a:t>
            </a:r>
            <a:r>
              <a:rPr lang="en-US" sz="2100" b="1" smtClean="0">
                <a:solidFill>
                  <a:srgbClr val="0000FF"/>
                </a:solidFill>
              </a:rPr>
              <a:t>1</a:t>
            </a:r>
            <a:r>
              <a:rPr lang="en-US" sz="2100" smtClean="0"/>
              <a:t> bit and a </a:t>
            </a:r>
            <a:r>
              <a:rPr lang="en-US" sz="2100" b="1" smtClean="0">
                <a:solidFill>
                  <a:srgbClr val="0000FF"/>
                </a:solidFill>
              </a:rPr>
              <a:t>0</a:t>
            </a:r>
            <a:r>
              <a:rPr lang="en-US" sz="2100" smtClean="0"/>
              <a:t> bit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	Range of class B addresses = 128.0.0.0 to 191.255.255.255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</a:t>
            </a:r>
            <a:r>
              <a:rPr lang="en-US" sz="2100" b="1" smtClean="0"/>
              <a:t>Class C</a:t>
            </a:r>
            <a:r>
              <a:rPr lang="en-US" sz="2100" smtClean="0"/>
              <a:t> addresses begin with </a:t>
            </a:r>
            <a:r>
              <a:rPr lang="en-US" sz="2100" b="1" smtClean="0">
                <a:solidFill>
                  <a:srgbClr val="0000FF"/>
                </a:solidFill>
              </a:rPr>
              <a:t>two 1</a:t>
            </a:r>
            <a:r>
              <a:rPr lang="en-US" sz="2100" smtClean="0"/>
              <a:t> bits &amp; a </a:t>
            </a:r>
            <a:r>
              <a:rPr lang="en-US" sz="2100" b="1" smtClean="0">
                <a:solidFill>
                  <a:srgbClr val="0000FF"/>
                </a:solidFill>
              </a:rPr>
              <a:t>0</a:t>
            </a:r>
            <a:r>
              <a:rPr lang="en-US" sz="2100" smtClean="0"/>
              <a:t> bit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	Range of class C addresses = 192.0.0.0 to 223.255.255.255.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500563"/>
            <a:ext cx="627062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0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2263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301750"/>
            <a:ext cx="8585200" cy="3455988"/>
          </a:xfrm>
        </p:spPr>
        <p:txBody>
          <a:bodyPr/>
          <a:lstStyle/>
          <a:p>
            <a:pPr eaLnBrk="1" hangingPunct="1"/>
            <a:r>
              <a:rPr lang="en-US" sz="2800" smtClean="0"/>
              <a:t>Multicast addresses begin with </a:t>
            </a:r>
            <a:r>
              <a:rPr lang="en-US" sz="2800" smtClean="0">
                <a:solidFill>
                  <a:schemeClr val="tx2"/>
                </a:solidFill>
              </a:rPr>
              <a:t>three 1s</a:t>
            </a:r>
            <a:r>
              <a:rPr lang="en-US" sz="2800" smtClean="0"/>
              <a:t> and a </a:t>
            </a:r>
            <a:r>
              <a:rPr lang="en-US" sz="2800" smtClean="0">
                <a:solidFill>
                  <a:schemeClr val="tx2"/>
                </a:solidFill>
              </a:rPr>
              <a:t>0</a:t>
            </a:r>
            <a:r>
              <a:rPr lang="en-US" sz="2800" smtClean="0"/>
              <a:t> bit. Multicast addresses are used to identify a group of hosts that are part of a multicast group. </a:t>
            </a:r>
          </a:p>
          <a:p>
            <a:pPr eaLnBrk="1" hangingPunct="1"/>
            <a:r>
              <a:rPr lang="en-US" smtClean="0"/>
              <a:t>IP addresses that begin with </a:t>
            </a:r>
            <a:r>
              <a:rPr lang="en-US" smtClean="0">
                <a:solidFill>
                  <a:schemeClr val="tx2"/>
                </a:solidFill>
              </a:rPr>
              <a:t>four 1</a:t>
            </a:r>
            <a:r>
              <a:rPr lang="en-US" smtClean="0"/>
              <a:t> bits were reserved for future use.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3752850"/>
            <a:ext cx="627062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365125"/>
            <a:ext cx="8145463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Classful and Classless IP Addressing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79513"/>
            <a:ext cx="8542337" cy="3405187"/>
          </a:xfrm>
        </p:spPr>
        <p:txBody>
          <a:bodyPr/>
          <a:lstStyle/>
          <a:p>
            <a:pPr eaLnBrk="1" hangingPunct="1"/>
            <a:r>
              <a:rPr lang="en-US" sz="2000" smtClean="0"/>
              <a:t>The IPv4 Classful Addressing Structure (RFC 790)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An IP address has 2 parts: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	-The </a:t>
            </a:r>
            <a:r>
              <a:rPr lang="en-US" sz="2000" b="1" smtClean="0">
                <a:solidFill>
                  <a:srgbClr val="0000FF"/>
                </a:solidFill>
              </a:rPr>
              <a:t>network</a:t>
            </a:r>
            <a:r>
              <a:rPr lang="en-US" sz="2000" smtClean="0"/>
              <a:t> portion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		Found on the </a:t>
            </a:r>
            <a:r>
              <a:rPr lang="en-US" sz="2000" b="1" smtClean="0">
                <a:solidFill>
                  <a:srgbClr val="0000FF"/>
                </a:solidFill>
              </a:rPr>
              <a:t>left</a:t>
            </a:r>
            <a:r>
              <a:rPr lang="en-US" sz="2000" smtClean="0">
                <a:solidFill>
                  <a:srgbClr val="0000FF"/>
                </a:solidFill>
              </a:rPr>
              <a:t> </a:t>
            </a:r>
            <a:r>
              <a:rPr lang="en-US" sz="2000" smtClean="0"/>
              <a:t>side of an IP address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	-The </a:t>
            </a:r>
            <a:r>
              <a:rPr lang="en-US" sz="2000" b="1" smtClean="0">
                <a:solidFill>
                  <a:schemeClr val="accent2"/>
                </a:solidFill>
              </a:rPr>
              <a:t>host</a:t>
            </a:r>
            <a:r>
              <a:rPr lang="en-US" sz="2000" smtClean="0"/>
              <a:t> portion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		Found on the </a:t>
            </a:r>
            <a:r>
              <a:rPr lang="en-US" sz="2000" b="1" smtClean="0">
                <a:solidFill>
                  <a:schemeClr val="accent2"/>
                </a:solidFill>
              </a:rPr>
              <a:t>right</a:t>
            </a:r>
            <a:r>
              <a:rPr lang="en-US" sz="2000" smtClean="0"/>
              <a:t> side of an IP address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3762375"/>
            <a:ext cx="6278562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6184900"/>
            <a:ext cx="5143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0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2396</Words>
  <Application>Microsoft Office PowerPoint</Application>
  <PresentationFormat>On-screen Show (4:3)</PresentationFormat>
  <Paragraphs>347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VLSM and CIDR</vt:lpstr>
      <vt:lpstr>Objectives</vt:lpstr>
      <vt:lpstr>Introduction</vt:lpstr>
      <vt:lpstr>Introduction</vt:lpstr>
      <vt:lpstr>Classful and Classless IP Addressing 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Classful and Classless IP Addressing</vt:lpstr>
      <vt:lpstr>VLSM</vt:lpstr>
      <vt:lpstr>VLSM</vt:lpstr>
      <vt:lpstr>VLSM</vt:lpstr>
      <vt:lpstr>Classless Inter-Domain Routing (CIDR)</vt:lpstr>
      <vt:lpstr>Classless Inter-Domain Routing (CIDR)</vt:lpstr>
      <vt:lpstr>Classless Inter-Domain Routing (CIDR)</vt:lpstr>
      <vt:lpstr>Example: Calculating a summary route</vt:lpstr>
      <vt:lpstr>Example: Calculating a summary route</vt:lpstr>
      <vt:lpstr>Designing VLSM Addressing 6.4.1</vt:lpstr>
      <vt:lpstr>Designing VLSM Addressing 6.4.2</vt:lpstr>
      <vt:lpstr>Designing VLSM Addressing 6.4.2</vt:lpstr>
      <vt:lpstr>Troubleshooting VLSM Addressing 6.4.3</vt:lpstr>
      <vt:lpstr>Basic Route Summarization 6.4.4</vt:lpstr>
      <vt:lpstr>Challenge Route Summarization 6.4.5</vt:lpstr>
      <vt:lpstr>Challenge Route Summarization 6.4.5</vt:lpstr>
      <vt:lpstr>Troubleshooting Route Summarization 6.4.6</vt:lpstr>
      <vt:lpstr>Summary</vt:lpstr>
      <vt:lpstr>Summary</vt:lpstr>
      <vt:lpstr>Summary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GAYATHRI.M</dc:creator>
  <cp:lastModifiedBy>GAYATHRI.M</cp:lastModifiedBy>
  <cp:revision>1</cp:revision>
  <dcterms:created xsi:type="dcterms:W3CDTF">2017-07-25T05:07:09Z</dcterms:created>
  <dcterms:modified xsi:type="dcterms:W3CDTF">2017-07-25T05:15:36Z</dcterms:modified>
</cp:coreProperties>
</file>