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6C808-E9E6-402D-AD24-751632510BE0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E55DE-C2FA-4AC4-B244-0BC1C924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43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1EB400-D0BD-4267-80DF-D2D5F2D1D8CC}" type="slidenum">
              <a:rPr lang="en-US"/>
              <a:pPr/>
              <a:t>1</a:t>
            </a:fld>
            <a:endParaRPr lang="en-US"/>
          </a:p>
        </p:txBody>
      </p:sp>
      <p:sp>
        <p:nvSpPr>
          <p:cNvPr id="88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BFA752-AC98-4217-8412-FB1577B4FA3F}" type="slidenum">
              <a:rPr lang="en-US"/>
              <a:pPr/>
              <a:t>10</a:t>
            </a:fld>
            <a:endParaRPr lang="en-US"/>
          </a:p>
        </p:txBody>
      </p:sp>
      <p:sp>
        <p:nvSpPr>
          <p:cNvPr id="89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2C497E-7600-4190-B394-3D0CAD684A58}" type="slidenum">
              <a:rPr lang="en-US"/>
              <a:pPr/>
              <a:t>11</a:t>
            </a:fld>
            <a:endParaRPr lang="en-US"/>
          </a:p>
        </p:txBody>
      </p:sp>
      <p:sp>
        <p:nvSpPr>
          <p:cNvPr id="89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C175B9-A274-4E59-BE90-58375D627E38}" type="slidenum">
              <a:rPr lang="en-US"/>
              <a:pPr/>
              <a:t>12</a:t>
            </a:fld>
            <a:endParaRPr lang="en-US"/>
          </a:p>
        </p:txBody>
      </p:sp>
      <p:sp>
        <p:nvSpPr>
          <p:cNvPr id="89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47A9F1-821E-40BF-A9A4-95284DD7B65B}" type="slidenum">
              <a:rPr lang="en-US"/>
              <a:pPr/>
              <a:t>13</a:t>
            </a:fld>
            <a:endParaRPr lang="en-US"/>
          </a:p>
        </p:txBody>
      </p:sp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4A9D42-C0F2-4BC4-85AD-9C74ADE1FD95}" type="slidenum">
              <a:rPr lang="en-US"/>
              <a:pPr/>
              <a:t>14</a:t>
            </a:fld>
            <a:endParaRPr lang="en-US"/>
          </a:p>
        </p:txBody>
      </p:sp>
      <p:sp>
        <p:nvSpPr>
          <p:cNvPr id="90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510FD7-0966-4A96-A34B-E201CF1835E9}" type="slidenum">
              <a:rPr lang="en-US"/>
              <a:pPr/>
              <a:t>15</a:t>
            </a:fld>
            <a:endParaRPr lang="en-US"/>
          </a:p>
        </p:txBody>
      </p:sp>
      <p:sp>
        <p:nvSpPr>
          <p:cNvPr id="90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8DE967-9F0F-4AD6-B3D9-318228483B6C}" type="slidenum">
              <a:rPr lang="en-US"/>
              <a:pPr/>
              <a:t>16</a:t>
            </a:fld>
            <a:endParaRPr lang="en-US"/>
          </a:p>
        </p:txBody>
      </p:sp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E06BB2-5D16-474D-A2EC-75A4FACFC1B6}" type="slidenum">
              <a:rPr lang="en-US"/>
              <a:pPr/>
              <a:t>17</a:t>
            </a:fld>
            <a:endParaRPr lang="en-US"/>
          </a:p>
        </p:txBody>
      </p:sp>
      <p:sp>
        <p:nvSpPr>
          <p:cNvPr id="90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4FC7FC-D925-4873-8C2A-946519207CE9}" type="slidenum">
              <a:rPr lang="en-US"/>
              <a:pPr/>
              <a:t>18</a:t>
            </a:fld>
            <a:endParaRPr lang="en-US"/>
          </a:p>
        </p:txBody>
      </p:sp>
      <p:sp>
        <p:nvSpPr>
          <p:cNvPr id="90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1B16C4-A780-4E8D-A614-90E856151D76}" type="slidenum">
              <a:rPr lang="en-US"/>
              <a:pPr/>
              <a:t>19</a:t>
            </a:fld>
            <a:endParaRPr lang="en-US"/>
          </a:p>
        </p:txBody>
      </p:sp>
      <p:sp>
        <p:nvSpPr>
          <p:cNvPr id="90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D1813-E256-4576-932A-B94F788DD685}" type="slidenum">
              <a:rPr lang="en-US"/>
              <a:pPr/>
              <a:t>2</a:t>
            </a:fld>
            <a:endParaRPr lang="en-US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2205D4-14BD-4B26-838F-3BD3C97C7416}" type="slidenum">
              <a:rPr lang="en-US"/>
              <a:pPr/>
              <a:t>20</a:t>
            </a:fld>
            <a:endParaRPr lang="en-US"/>
          </a:p>
        </p:txBody>
      </p:sp>
      <p:sp>
        <p:nvSpPr>
          <p:cNvPr id="90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164450-B209-4645-8EFB-B9AB7A22C87F}" type="slidenum">
              <a:rPr lang="en-US"/>
              <a:pPr/>
              <a:t>21</a:t>
            </a:fld>
            <a:endParaRPr lang="en-US"/>
          </a:p>
        </p:txBody>
      </p:sp>
      <p:sp>
        <p:nvSpPr>
          <p:cNvPr id="90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E448DA-A5A7-4873-87E3-7CA96ACFA7EA}" type="slidenum">
              <a:rPr lang="en-US"/>
              <a:pPr/>
              <a:t>22</a:t>
            </a:fld>
            <a:endParaRPr lang="en-US"/>
          </a:p>
        </p:txBody>
      </p:sp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625601-A64F-4593-8A14-DF7322EE6F87}" type="slidenum">
              <a:rPr lang="en-US"/>
              <a:pPr/>
              <a:t>23</a:t>
            </a:fld>
            <a:endParaRPr lang="en-US"/>
          </a:p>
        </p:txBody>
      </p:sp>
      <p:sp>
        <p:nvSpPr>
          <p:cNvPr id="91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C42E0A-4FD0-4E91-A592-1E7E0D0246B7}" type="slidenum">
              <a:rPr lang="en-US"/>
              <a:pPr/>
              <a:t>24</a:t>
            </a:fld>
            <a:endParaRPr lang="en-US"/>
          </a:p>
        </p:txBody>
      </p:sp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0C2D4B-89E6-411D-91B8-0B8AA7B471EB}" type="slidenum">
              <a:rPr lang="en-US"/>
              <a:pPr/>
              <a:t>25</a:t>
            </a:fld>
            <a:endParaRPr lang="en-US"/>
          </a:p>
        </p:txBody>
      </p:sp>
      <p:sp>
        <p:nvSpPr>
          <p:cNvPr id="91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CCDFC1-A31E-470B-B245-EC57A2DE8FA6}" type="slidenum">
              <a:rPr lang="en-US"/>
              <a:pPr/>
              <a:t>26</a:t>
            </a:fld>
            <a:endParaRPr lang="en-US"/>
          </a:p>
        </p:txBody>
      </p:sp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7A2406-A071-408C-849F-43196112F0F4}" type="slidenum">
              <a:rPr lang="en-US"/>
              <a:pPr/>
              <a:t>27</a:t>
            </a:fld>
            <a:endParaRPr lang="en-US"/>
          </a:p>
        </p:txBody>
      </p:sp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902995-CE0D-41C7-9DB9-8109141CB4C6}" type="slidenum">
              <a:rPr lang="en-US"/>
              <a:pPr/>
              <a:t>28</a:t>
            </a:fld>
            <a:endParaRPr lang="en-US"/>
          </a:p>
        </p:txBody>
      </p:sp>
      <p:sp>
        <p:nvSpPr>
          <p:cNvPr id="91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418324-182C-4044-AE19-101590F1D738}" type="slidenum">
              <a:rPr lang="en-US"/>
              <a:pPr/>
              <a:t>29</a:t>
            </a:fld>
            <a:endParaRPr lang="en-US"/>
          </a:p>
        </p:txBody>
      </p:sp>
      <p:sp>
        <p:nvSpPr>
          <p:cNvPr id="91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6262A5-7D40-4B0B-A9E4-6B7F78963C5C}" type="slidenum">
              <a:rPr lang="en-US"/>
              <a:pPr/>
              <a:t>3</a:t>
            </a:fld>
            <a:endParaRPr lang="en-US"/>
          </a:p>
        </p:txBody>
      </p:sp>
      <p:sp>
        <p:nvSpPr>
          <p:cNvPr id="88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A104CF-8A8B-4C12-85BC-C4322DEC21AE}" type="slidenum">
              <a:rPr lang="en-US"/>
              <a:pPr/>
              <a:t>4</a:t>
            </a:fld>
            <a:endParaRPr lang="en-US"/>
          </a:p>
        </p:txBody>
      </p:sp>
      <p:sp>
        <p:nvSpPr>
          <p:cNvPr id="89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2CF150-5FB7-4998-940E-183356EC3BA2}" type="slidenum">
              <a:rPr lang="en-US"/>
              <a:pPr/>
              <a:t>5</a:t>
            </a:fld>
            <a:endParaRPr lang="en-US"/>
          </a:p>
        </p:txBody>
      </p:sp>
      <p:sp>
        <p:nvSpPr>
          <p:cNvPr id="89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E5E697-E096-43B3-A6EB-83DA1EC870E6}" type="slidenum">
              <a:rPr lang="en-US"/>
              <a:pPr/>
              <a:t>6</a:t>
            </a:fld>
            <a:endParaRPr lang="en-US"/>
          </a:p>
        </p:txBody>
      </p:sp>
      <p:sp>
        <p:nvSpPr>
          <p:cNvPr id="89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9BCD94-ED55-413B-94A0-BB6FA2CE8E26}" type="slidenum">
              <a:rPr lang="en-US"/>
              <a:pPr/>
              <a:t>7</a:t>
            </a:fld>
            <a:endParaRPr lang="en-US"/>
          </a:p>
        </p:txBody>
      </p:sp>
      <p:sp>
        <p:nvSpPr>
          <p:cNvPr id="89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BB40DA-3C7D-49FA-BF39-F75F94C97BB9}" type="slidenum">
              <a:rPr lang="en-US"/>
              <a:pPr/>
              <a:t>8</a:t>
            </a:fld>
            <a:endParaRPr lang="en-US"/>
          </a:p>
        </p:txBody>
      </p:sp>
      <p:sp>
        <p:nvSpPr>
          <p:cNvPr id="89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C71F70-E5DC-4651-84B3-56B06B803460}" type="slidenum">
              <a:rPr lang="en-US"/>
              <a:pPr/>
              <a:t>9</a:t>
            </a:fld>
            <a:endParaRPr lang="en-US"/>
          </a:p>
        </p:txBody>
      </p:sp>
      <p:sp>
        <p:nvSpPr>
          <p:cNvPr id="89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BD6E-0140-4927-B308-BDEE8292743F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6572-FB32-433B-9956-716A09FE8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6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BD6E-0140-4927-B308-BDEE8292743F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6572-FB32-433B-9956-716A09FE8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BD6E-0140-4927-B308-BDEE8292743F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6572-FB32-433B-9956-716A09FE8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BD6E-0140-4927-B308-BDEE8292743F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6572-FB32-433B-9956-716A09FE8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BD6E-0140-4927-B308-BDEE8292743F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6572-FB32-433B-9956-716A09FE8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50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BD6E-0140-4927-B308-BDEE8292743F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6572-FB32-433B-9956-716A09FE8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0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BD6E-0140-4927-B308-BDEE8292743F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6572-FB32-433B-9956-716A09FE8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2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BD6E-0140-4927-B308-BDEE8292743F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6572-FB32-433B-9956-716A09FE8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75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BD6E-0140-4927-B308-BDEE8292743F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6572-FB32-433B-9956-716A09FE8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1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BD6E-0140-4927-B308-BDEE8292743F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6572-FB32-433B-9956-716A09FE8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8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BD6E-0140-4927-B308-BDEE8292743F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6572-FB32-433B-9956-716A09FE8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9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CBD6E-0140-4927-B308-BDEE8292743F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66572-FB32-433B-9956-716A09FE8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8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478D0DF2-4B0F-4106-8E5E-EB78EAF62ACC}" type="slidenum">
              <a:rPr lang="en-US"/>
              <a:pPr/>
              <a:t>1</a:t>
            </a:fld>
            <a:endParaRPr lang="en-US"/>
          </a:p>
        </p:txBody>
      </p:sp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5945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15-1   CONNECTING DEVICES</a:t>
            </a:r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itchFamily="18" charset="0"/>
            </a:endParaRPr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228600" y="1598613"/>
            <a:ext cx="82296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 this section, we divide connecting devices into five different categories based on the layer in which they operate in a network.</a:t>
            </a:r>
          </a:p>
        </p:txBody>
      </p:sp>
      <p:sp>
        <p:nvSpPr>
          <p:cNvPr id="565277" name="Rectangle 29"/>
          <p:cNvSpPr>
            <a:spLocks noChangeArrowheads="1"/>
          </p:cNvSpPr>
          <p:nvPr/>
        </p:nvSpPr>
        <p:spPr bwMode="auto">
          <a:xfrm>
            <a:off x="152400" y="3676650"/>
            <a:ext cx="67056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>
                <a:solidFill>
                  <a:srgbClr val="0033CC"/>
                </a:solidFill>
                <a:latin typeface="Times New Roman" pitchFamily="18" charset="0"/>
              </a:rPr>
              <a:t>Passive Hubs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fr-FR" sz="2400">
                <a:solidFill>
                  <a:srgbClr val="0033CC"/>
                </a:solidFill>
                <a:latin typeface="Times New Roman" pitchFamily="18" charset="0"/>
              </a:rPr>
              <a:t>Active Hubs</a:t>
            </a:r>
            <a:br>
              <a:rPr lang="fr-FR" sz="240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fr-FR" sz="2400">
                <a:solidFill>
                  <a:srgbClr val="0033CC"/>
                </a:solidFill>
                <a:latin typeface="Times New Roman" pitchFamily="18" charset="0"/>
              </a:rPr>
              <a:t>Bridges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>
                <a:solidFill>
                  <a:srgbClr val="0033CC"/>
                </a:solidFill>
                <a:latin typeface="Times New Roman" pitchFamily="18" charset="0"/>
              </a:rPr>
              <a:t>Two-Layer Switches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>
                <a:solidFill>
                  <a:srgbClr val="0033CC"/>
                </a:solidFill>
                <a:latin typeface="Times New Roman" pitchFamily="18" charset="0"/>
              </a:rPr>
              <a:t>Routers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>
                <a:solidFill>
                  <a:srgbClr val="0033CC"/>
                </a:solidFill>
                <a:latin typeface="Times New Roman" pitchFamily="18" charset="0"/>
              </a:rPr>
              <a:t>Three-Layer Switches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>
                <a:solidFill>
                  <a:srgbClr val="0033CC"/>
                </a:solidFill>
                <a:latin typeface="Times New Roman" pitchFamily="18" charset="0"/>
              </a:rPr>
              <a:t>Gateways</a:t>
            </a:r>
          </a:p>
        </p:txBody>
      </p:sp>
      <p:sp>
        <p:nvSpPr>
          <p:cNvPr id="565278" name="Text Box 30"/>
          <p:cNvSpPr txBox="1">
            <a:spLocks noChangeArrowheads="1"/>
          </p:cNvSpPr>
          <p:nvPr/>
        </p:nvSpPr>
        <p:spPr bwMode="auto">
          <a:xfrm>
            <a:off x="165100" y="32004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Topics discussed in this section:</a:t>
            </a:r>
          </a:p>
        </p:txBody>
      </p:sp>
    </p:spTree>
    <p:extLst>
      <p:ext uri="{BB962C8B-B14F-4D97-AF65-F5344CB8AC3E}">
        <p14:creationId xmlns:p14="http://schemas.microsoft.com/office/powerpoint/2010/main" val="6958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067CC1F8-1BCA-4CD8-A6CC-4F62A1D00316}" type="slidenum">
              <a:rPr lang="en-US"/>
              <a:pPr/>
              <a:t>10</a:t>
            </a:fld>
            <a:endParaRPr lang="en-US"/>
          </a:p>
        </p:txBody>
      </p:sp>
      <p:sp>
        <p:nvSpPr>
          <p:cNvPr id="863234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3235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3236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024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15.5  </a:t>
            </a:r>
            <a:r>
              <a:rPr lang="en-US" sz="2000" i="1">
                <a:latin typeface="Times New Roman" pitchFamily="18" charset="0"/>
              </a:rPr>
              <a:t>A bridge connecting two LANs</a:t>
            </a:r>
          </a:p>
        </p:txBody>
      </p:sp>
      <p:sp>
        <p:nvSpPr>
          <p:cNvPr id="863237" name="Line 5"/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32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1143000"/>
            <a:ext cx="8116887" cy="508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708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6D55A922-EAE9-4EDD-8B24-8509CEA5255A}" type="slidenum">
              <a:rPr lang="en-US"/>
              <a:pPr/>
              <a:t>11</a:t>
            </a:fld>
            <a:endParaRPr lang="en-US"/>
          </a:p>
        </p:txBody>
      </p:sp>
      <p:sp>
        <p:nvSpPr>
          <p:cNvPr id="880642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0643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0644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0645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0646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0647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064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0649" name="Line 9"/>
          <p:cNvSpPr>
            <a:spLocks noChangeShapeType="1"/>
          </p:cNvSpPr>
          <p:nvPr/>
        </p:nvSpPr>
        <p:spPr bwMode="auto">
          <a:xfrm>
            <a:off x="457200" y="2590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650" name="Line 10"/>
          <p:cNvSpPr>
            <a:spLocks noChangeShapeType="1"/>
          </p:cNvSpPr>
          <p:nvPr/>
        </p:nvSpPr>
        <p:spPr bwMode="auto">
          <a:xfrm>
            <a:off x="458788" y="3810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651" name="Rectangle 11"/>
          <p:cNvSpPr>
            <a:spLocks noChangeArrowheads="1"/>
          </p:cNvSpPr>
          <p:nvPr/>
        </p:nvSpPr>
        <p:spPr bwMode="auto">
          <a:xfrm>
            <a:off x="533400" y="2667000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A bridge does not change the physical (MAC) addresses in a frame.</a:t>
            </a:r>
          </a:p>
        </p:txBody>
      </p:sp>
      <p:grpSp>
        <p:nvGrpSpPr>
          <p:cNvPr id="880652" name="Group 12"/>
          <p:cNvGrpSpPr>
            <a:grpSpLocks/>
          </p:cNvGrpSpPr>
          <p:nvPr/>
        </p:nvGrpSpPr>
        <p:grpSpPr bwMode="auto">
          <a:xfrm>
            <a:off x="457200" y="1828800"/>
            <a:ext cx="1143000" cy="566738"/>
            <a:chOff x="1200" y="1248"/>
            <a:chExt cx="720" cy="357"/>
          </a:xfrm>
        </p:grpSpPr>
        <p:pic>
          <p:nvPicPr>
            <p:cNvPr id="880653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0654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292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E05096D4-AB37-429B-ADBF-C72265B7BC8E}" type="slidenum">
              <a:rPr lang="en-US"/>
              <a:pPr/>
              <a:t>12</a:t>
            </a:fld>
            <a:endParaRPr lang="en-US"/>
          </a:p>
        </p:txBody>
      </p:sp>
      <p:sp>
        <p:nvSpPr>
          <p:cNvPr id="864258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4259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4260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564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15.6  </a:t>
            </a:r>
            <a:r>
              <a:rPr lang="en-US" sz="2000" i="1">
                <a:latin typeface="Times New Roman" pitchFamily="18" charset="0"/>
              </a:rPr>
              <a:t>A learning bridge and the process of learning</a:t>
            </a:r>
          </a:p>
        </p:txBody>
      </p:sp>
      <p:sp>
        <p:nvSpPr>
          <p:cNvPr id="86426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42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73188"/>
            <a:ext cx="5630863" cy="464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767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2157295F-255D-4AD1-A718-C3BA021ADB57}" type="slidenum">
              <a:rPr lang="en-US"/>
              <a:pPr/>
              <a:t>13</a:t>
            </a:fld>
            <a:endParaRPr lang="en-US"/>
          </a:p>
        </p:txBody>
      </p:sp>
      <p:sp>
        <p:nvSpPr>
          <p:cNvPr id="865282" name="Line 2"/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283" name="Line 3"/>
          <p:cNvSpPr>
            <a:spLocks noChangeShapeType="1"/>
          </p:cNvSpPr>
          <p:nvPr/>
        </p:nvSpPr>
        <p:spPr bwMode="auto">
          <a:xfrm>
            <a:off x="152400" y="685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284" name="Text Box 4"/>
          <p:cNvSpPr txBox="1">
            <a:spLocks noChangeArrowheads="1"/>
          </p:cNvSpPr>
          <p:nvPr/>
        </p:nvSpPr>
        <p:spPr bwMode="auto">
          <a:xfrm>
            <a:off x="304800" y="152400"/>
            <a:ext cx="5408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15.7  </a:t>
            </a:r>
            <a:r>
              <a:rPr lang="en-US" sz="2000" i="1">
                <a:latin typeface="Times New Roman" pitchFamily="18" charset="0"/>
              </a:rPr>
              <a:t>Loop problem in a learning bridge</a:t>
            </a:r>
          </a:p>
        </p:txBody>
      </p:sp>
      <p:sp>
        <p:nvSpPr>
          <p:cNvPr id="865285" name="Line 5"/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52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761288" cy="522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799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0D95EC35-2010-467A-B4C9-870839903986}" type="slidenum">
              <a:rPr lang="en-US"/>
              <a:pPr/>
              <a:t>14</a:t>
            </a:fld>
            <a:endParaRPr lang="en-US"/>
          </a:p>
        </p:txBody>
      </p:sp>
      <p:sp>
        <p:nvSpPr>
          <p:cNvPr id="866306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6307" name="Line 3"/>
          <p:cNvSpPr>
            <a:spLocks noChangeShapeType="1"/>
          </p:cNvSpPr>
          <p:nvPr/>
        </p:nvSpPr>
        <p:spPr bwMode="auto">
          <a:xfrm>
            <a:off x="152400" y="8382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6308" name="Text Box 4"/>
          <p:cNvSpPr txBox="1">
            <a:spLocks noChangeArrowheads="1"/>
          </p:cNvSpPr>
          <p:nvPr/>
        </p:nvSpPr>
        <p:spPr bwMode="auto">
          <a:xfrm>
            <a:off x="304800" y="228600"/>
            <a:ext cx="781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15.8  </a:t>
            </a:r>
            <a:r>
              <a:rPr lang="en-US" sz="2000" i="1">
                <a:latin typeface="Times New Roman" pitchFamily="18" charset="0"/>
              </a:rPr>
              <a:t>A system of connected LANs and its graph representation</a:t>
            </a:r>
          </a:p>
        </p:txBody>
      </p:sp>
      <p:sp>
        <p:nvSpPr>
          <p:cNvPr id="866309" name="Line 5"/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63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914400"/>
            <a:ext cx="5557837" cy="544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198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06D0DBB5-4937-47D9-AE6F-AB5E8350D07A}" type="slidenum">
              <a:rPr lang="en-US"/>
              <a:pPr/>
              <a:t>15</a:t>
            </a:fld>
            <a:endParaRPr lang="en-US"/>
          </a:p>
        </p:txBody>
      </p:sp>
      <p:sp>
        <p:nvSpPr>
          <p:cNvPr id="867330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7331" name="Line 3"/>
          <p:cNvSpPr>
            <a:spLocks noChangeShapeType="1"/>
          </p:cNvSpPr>
          <p:nvPr/>
        </p:nvSpPr>
        <p:spPr bwMode="auto">
          <a:xfrm>
            <a:off x="152400" y="12192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7332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4944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15.9  </a:t>
            </a:r>
            <a:r>
              <a:rPr lang="en-US" sz="2000" i="1">
                <a:latin typeface="Times New Roman" pitchFamily="18" charset="0"/>
              </a:rPr>
              <a:t>Finding the shortest paths and the spanning </a:t>
            </a:r>
            <a:br>
              <a:rPr lang="en-US" sz="2000" i="1">
                <a:latin typeface="Times New Roman" pitchFamily="18" charset="0"/>
              </a:rPr>
            </a:br>
            <a:r>
              <a:rPr lang="en-US" sz="2000" i="1">
                <a:latin typeface="Times New Roman" pitchFamily="18" charset="0"/>
              </a:rPr>
              <a:t>                          tree in a system of bridges</a:t>
            </a:r>
          </a:p>
        </p:txBody>
      </p:sp>
      <p:sp>
        <p:nvSpPr>
          <p:cNvPr id="867333" name="Line 5"/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733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98588"/>
            <a:ext cx="4295775" cy="492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531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21054AD6-00E8-442C-96F2-456429EC3C26}" type="slidenum">
              <a:rPr lang="en-US"/>
              <a:pPr/>
              <a:t>16</a:t>
            </a:fld>
            <a:endParaRPr lang="en-US"/>
          </a:p>
        </p:txBody>
      </p:sp>
      <p:sp>
        <p:nvSpPr>
          <p:cNvPr id="868354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55" name="Line 3"/>
          <p:cNvSpPr>
            <a:spLocks noChangeShapeType="1"/>
          </p:cNvSpPr>
          <p:nvPr/>
        </p:nvSpPr>
        <p:spPr bwMode="auto">
          <a:xfrm>
            <a:off x="152400" y="11430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56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75215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15.10  </a:t>
            </a:r>
            <a:r>
              <a:rPr lang="en-US" sz="2000" i="1">
                <a:latin typeface="Times New Roman" pitchFamily="18" charset="0"/>
              </a:rPr>
              <a:t>Forwarding and blocking ports after using spanning </a:t>
            </a:r>
            <a:br>
              <a:rPr lang="en-US" sz="2000" i="1">
                <a:latin typeface="Times New Roman" pitchFamily="18" charset="0"/>
              </a:rPr>
            </a:br>
            <a:r>
              <a:rPr lang="en-US" sz="2000" i="1">
                <a:latin typeface="Times New Roman" pitchFamily="18" charset="0"/>
              </a:rPr>
              <a:t>                            tree algorithm</a:t>
            </a:r>
          </a:p>
        </p:txBody>
      </p:sp>
      <p:sp>
        <p:nvSpPr>
          <p:cNvPr id="868357" name="Line 5"/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835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861300" cy="401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823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B0F333F7-2F17-4037-B2C1-FB465846A07C}" type="slidenum">
              <a:rPr lang="en-US"/>
              <a:pPr/>
              <a:t>17</a:t>
            </a:fld>
            <a:endParaRPr lang="en-US"/>
          </a:p>
        </p:txBody>
      </p:sp>
      <p:sp>
        <p:nvSpPr>
          <p:cNvPr id="869378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9379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9380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7215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15.11  </a:t>
            </a:r>
            <a:r>
              <a:rPr lang="en-US" sz="2000" i="1">
                <a:latin typeface="Times New Roman" pitchFamily="18" charset="0"/>
              </a:rPr>
              <a:t>Routers connecting independent LANs and WANs</a:t>
            </a:r>
          </a:p>
        </p:txBody>
      </p:sp>
      <p:sp>
        <p:nvSpPr>
          <p:cNvPr id="869381" name="Line 5"/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93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2165350"/>
            <a:ext cx="8885237" cy="309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044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0650421F-FE1E-4C30-93A4-4126E8A058E4}" type="slidenum">
              <a:rPr lang="en-US"/>
              <a:pPr/>
              <a:t>18</a:t>
            </a:fld>
            <a:endParaRPr lang="en-US"/>
          </a:p>
        </p:txBody>
      </p:sp>
      <p:sp>
        <p:nvSpPr>
          <p:cNvPr id="857090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857091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6056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15-2   BACKBONE NETWORKS</a:t>
            </a:r>
          </a:p>
        </p:txBody>
      </p:sp>
      <p:sp>
        <p:nvSpPr>
          <p:cNvPr id="85709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itchFamily="18" charset="0"/>
            </a:endParaRPr>
          </a:p>
        </p:txBody>
      </p:sp>
      <p:sp>
        <p:nvSpPr>
          <p:cNvPr id="857093" name="Rectangle 5"/>
          <p:cNvSpPr>
            <a:spLocks noChangeArrowheads="1"/>
          </p:cNvSpPr>
          <p:nvPr/>
        </p:nvSpPr>
        <p:spPr bwMode="auto">
          <a:xfrm>
            <a:off x="304800" y="1552575"/>
            <a:ext cx="82296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backbone network allows several LANs to be connected. In a backbone network, no station is directly connected to the backbone; the stations are part of a LAN, and the backbone connects the LANs. </a:t>
            </a:r>
          </a:p>
        </p:txBody>
      </p:sp>
      <p:sp>
        <p:nvSpPr>
          <p:cNvPr id="857094" name="Rectangle 6"/>
          <p:cNvSpPr>
            <a:spLocks noChangeArrowheads="1"/>
          </p:cNvSpPr>
          <p:nvPr/>
        </p:nvSpPr>
        <p:spPr bwMode="auto">
          <a:xfrm>
            <a:off x="152400" y="4679950"/>
            <a:ext cx="6705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>
                <a:solidFill>
                  <a:srgbClr val="0033CC"/>
                </a:solidFill>
                <a:latin typeface="Times New Roman" pitchFamily="18" charset="0"/>
              </a:rPr>
              <a:t>Bus Backbone</a:t>
            </a:r>
            <a:r>
              <a:rPr lang="fr-FR" sz="2400">
                <a:solidFill>
                  <a:srgbClr val="0033CC"/>
                </a:solidFill>
                <a:latin typeface="Times New Roman" pitchFamily="18" charset="0"/>
              </a:rPr>
              <a:t/>
            </a:r>
            <a:br>
              <a:rPr lang="fr-FR" sz="240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fr-FR" sz="2400">
                <a:solidFill>
                  <a:srgbClr val="0033CC"/>
                </a:solidFill>
                <a:latin typeface="Times New Roman" pitchFamily="18" charset="0"/>
              </a:rPr>
              <a:t>Star Backbone</a:t>
            </a:r>
            <a:br>
              <a:rPr lang="fr-FR" sz="240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fr-FR" sz="2400">
                <a:solidFill>
                  <a:srgbClr val="0033CC"/>
                </a:solidFill>
                <a:latin typeface="Times New Roman" pitchFamily="18" charset="0"/>
              </a:rPr>
              <a:t>Connecting Remote LANs</a:t>
            </a:r>
            <a:endParaRPr lang="en-US" sz="240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857095" name="Text Box 7"/>
          <p:cNvSpPr txBox="1">
            <a:spLocks noChangeArrowheads="1"/>
          </p:cNvSpPr>
          <p:nvPr/>
        </p:nvSpPr>
        <p:spPr bwMode="auto">
          <a:xfrm>
            <a:off x="165100" y="42037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Topics discussed in this section:</a:t>
            </a:r>
          </a:p>
        </p:txBody>
      </p:sp>
    </p:spTree>
    <p:extLst>
      <p:ext uri="{BB962C8B-B14F-4D97-AF65-F5344CB8AC3E}">
        <p14:creationId xmlns:p14="http://schemas.microsoft.com/office/powerpoint/2010/main" val="20090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26B78898-485B-4EF1-9598-25AD2D120CC0}" type="slidenum">
              <a:rPr lang="en-US"/>
              <a:pPr/>
              <a:t>19</a:t>
            </a:fld>
            <a:endParaRPr lang="en-US"/>
          </a:p>
        </p:txBody>
      </p:sp>
      <p:sp>
        <p:nvSpPr>
          <p:cNvPr id="881666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1667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1668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1669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1670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1671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1672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1673" name="Line 9"/>
          <p:cNvSpPr>
            <a:spLocks noChangeShapeType="1"/>
          </p:cNvSpPr>
          <p:nvPr/>
        </p:nvSpPr>
        <p:spPr bwMode="auto">
          <a:xfrm>
            <a:off x="457200" y="2590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674" name="Line 10"/>
          <p:cNvSpPr>
            <a:spLocks noChangeShapeType="1"/>
          </p:cNvSpPr>
          <p:nvPr/>
        </p:nvSpPr>
        <p:spPr bwMode="auto">
          <a:xfrm>
            <a:off x="458788" y="3810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675" name="Rectangle 11"/>
          <p:cNvSpPr>
            <a:spLocks noChangeArrowheads="1"/>
          </p:cNvSpPr>
          <p:nvPr/>
        </p:nvSpPr>
        <p:spPr bwMode="auto">
          <a:xfrm>
            <a:off x="533400" y="2667000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a bus backbone, the topology </a:t>
            </a:r>
            <a:br>
              <a:rPr lang="en-US"/>
            </a:br>
            <a:r>
              <a:rPr lang="en-US"/>
              <a:t>of the backbone is a bus.</a:t>
            </a:r>
          </a:p>
        </p:txBody>
      </p:sp>
      <p:grpSp>
        <p:nvGrpSpPr>
          <p:cNvPr id="881676" name="Group 12"/>
          <p:cNvGrpSpPr>
            <a:grpSpLocks/>
          </p:cNvGrpSpPr>
          <p:nvPr/>
        </p:nvGrpSpPr>
        <p:grpSpPr bwMode="auto">
          <a:xfrm>
            <a:off x="457200" y="1828800"/>
            <a:ext cx="1143000" cy="566738"/>
            <a:chOff x="1200" y="1248"/>
            <a:chExt cx="720" cy="357"/>
          </a:xfrm>
        </p:grpSpPr>
        <p:pic>
          <p:nvPicPr>
            <p:cNvPr id="881677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1678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993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569CAD96-8630-4CCD-8401-CF4AAE1589AA}" type="slidenum">
              <a:rPr lang="en-US"/>
              <a:pPr/>
              <a:t>2</a:t>
            </a:fld>
            <a:endParaRPr lang="en-US"/>
          </a:p>
        </p:txBody>
      </p:sp>
      <p:sp>
        <p:nvSpPr>
          <p:cNvPr id="859138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9139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9140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569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15.1  </a:t>
            </a:r>
            <a:r>
              <a:rPr lang="en-US" sz="2000" i="1">
                <a:latin typeface="Times New Roman" pitchFamily="18" charset="0"/>
              </a:rPr>
              <a:t>Five categories of connecting devices</a:t>
            </a:r>
          </a:p>
        </p:txBody>
      </p:sp>
      <p:sp>
        <p:nvSpPr>
          <p:cNvPr id="85914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591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2457450"/>
            <a:ext cx="846455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031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338948F6-0617-4545-B953-CF15D09C3C58}" type="slidenum">
              <a:rPr lang="en-US"/>
              <a:pPr/>
              <a:t>20</a:t>
            </a:fld>
            <a:endParaRPr lang="en-US"/>
          </a:p>
        </p:txBody>
      </p:sp>
      <p:sp>
        <p:nvSpPr>
          <p:cNvPr id="870402" name="Line 2"/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03" name="Line 3"/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04" name="Text Box 4"/>
          <p:cNvSpPr txBox="1">
            <a:spLocks noChangeArrowheads="1"/>
          </p:cNvSpPr>
          <p:nvPr/>
        </p:nvSpPr>
        <p:spPr bwMode="auto">
          <a:xfrm>
            <a:off x="304800" y="457200"/>
            <a:ext cx="343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15.12  </a:t>
            </a:r>
            <a:r>
              <a:rPr lang="en-US" sz="2000" i="1">
                <a:latin typeface="Times New Roman" pitchFamily="18" charset="0"/>
              </a:rPr>
              <a:t>Bus backbone</a:t>
            </a:r>
          </a:p>
        </p:txBody>
      </p:sp>
      <p:sp>
        <p:nvSpPr>
          <p:cNvPr id="87040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04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313"/>
            <a:ext cx="7029450" cy="387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392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9A9C5005-5ECD-4814-AAAD-39847B422B1C}" type="slidenum">
              <a:rPr lang="en-US"/>
              <a:pPr/>
              <a:t>21</a:t>
            </a:fld>
            <a:endParaRPr lang="en-US"/>
          </a:p>
        </p:txBody>
      </p:sp>
      <p:sp>
        <p:nvSpPr>
          <p:cNvPr id="882690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2691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2692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2693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2694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2695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269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2697" name="Line 9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2698" name="Line 10"/>
          <p:cNvSpPr>
            <a:spLocks noChangeShapeType="1"/>
          </p:cNvSpPr>
          <p:nvPr/>
        </p:nvSpPr>
        <p:spPr bwMode="auto">
          <a:xfrm>
            <a:off x="458788" y="4343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2699" name="Rectangle 11"/>
          <p:cNvSpPr>
            <a:spLocks noChangeArrowheads="1"/>
          </p:cNvSpPr>
          <p:nvPr/>
        </p:nvSpPr>
        <p:spPr bwMode="auto">
          <a:xfrm>
            <a:off x="533400" y="2667000"/>
            <a:ext cx="8077200" cy="1554163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a star backbone, the topology of the backbone is a star;</a:t>
            </a:r>
          </a:p>
          <a:p>
            <a:pPr algn="ctr"/>
            <a:r>
              <a:rPr lang="en-US"/>
              <a:t>the backbone is just one switch.</a:t>
            </a:r>
          </a:p>
        </p:txBody>
      </p:sp>
      <p:grpSp>
        <p:nvGrpSpPr>
          <p:cNvPr id="882700" name="Group 12"/>
          <p:cNvGrpSpPr>
            <a:grpSpLocks/>
          </p:cNvGrpSpPr>
          <p:nvPr/>
        </p:nvGrpSpPr>
        <p:grpSpPr bwMode="auto">
          <a:xfrm>
            <a:off x="457200" y="1828800"/>
            <a:ext cx="1143000" cy="566738"/>
            <a:chOff x="1200" y="1248"/>
            <a:chExt cx="720" cy="357"/>
          </a:xfrm>
        </p:grpSpPr>
        <p:pic>
          <p:nvPicPr>
            <p:cNvPr id="882701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2702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499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EC1CC004-F584-4694-9938-9400EC333C7B}" type="slidenum">
              <a:rPr lang="en-US"/>
              <a:pPr/>
              <a:t>22</a:t>
            </a:fld>
            <a:endParaRPr lang="en-US"/>
          </a:p>
        </p:txBody>
      </p:sp>
      <p:sp>
        <p:nvSpPr>
          <p:cNvPr id="871426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427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428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462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15.13  </a:t>
            </a:r>
            <a:r>
              <a:rPr lang="en-US" sz="2000" i="1">
                <a:latin typeface="Times New Roman" pitchFamily="18" charset="0"/>
              </a:rPr>
              <a:t>Star backbone</a:t>
            </a:r>
          </a:p>
        </p:txBody>
      </p:sp>
      <p:sp>
        <p:nvSpPr>
          <p:cNvPr id="87142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14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43088"/>
            <a:ext cx="6124575" cy="379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236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18D0D51E-B869-494E-8772-82F5D83F4B77}" type="slidenum">
              <a:rPr lang="en-US"/>
              <a:pPr/>
              <a:t>23</a:t>
            </a:fld>
            <a:endParaRPr lang="en-US"/>
          </a:p>
        </p:txBody>
      </p:sp>
      <p:sp>
        <p:nvSpPr>
          <p:cNvPr id="872450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2451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2452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5964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15.14  </a:t>
            </a:r>
            <a:r>
              <a:rPr lang="en-US" sz="2000" i="1">
                <a:latin typeface="Times New Roman" pitchFamily="18" charset="0"/>
              </a:rPr>
              <a:t>Connecting remote LANs with bridges</a:t>
            </a:r>
          </a:p>
        </p:txBody>
      </p:sp>
      <p:sp>
        <p:nvSpPr>
          <p:cNvPr id="87245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24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14500"/>
            <a:ext cx="598805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314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FC89E63D-A466-4FFA-8B27-CCA8E03CE90F}" type="slidenum">
              <a:rPr lang="en-US"/>
              <a:pPr/>
              <a:t>24</a:t>
            </a:fld>
            <a:endParaRPr lang="en-US"/>
          </a:p>
        </p:txBody>
      </p:sp>
      <p:sp>
        <p:nvSpPr>
          <p:cNvPr id="883714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3715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3716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3717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3718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3719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3720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3721" name="Line 9"/>
          <p:cNvSpPr>
            <a:spLocks noChangeShapeType="1"/>
          </p:cNvSpPr>
          <p:nvPr/>
        </p:nvSpPr>
        <p:spPr bwMode="auto">
          <a:xfrm>
            <a:off x="457200" y="2590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3722" name="Line 10"/>
          <p:cNvSpPr>
            <a:spLocks noChangeShapeType="1"/>
          </p:cNvSpPr>
          <p:nvPr/>
        </p:nvSpPr>
        <p:spPr bwMode="auto">
          <a:xfrm>
            <a:off x="458788" y="4343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3723" name="Rectangle 11"/>
          <p:cNvSpPr>
            <a:spLocks noChangeArrowheads="1"/>
          </p:cNvSpPr>
          <p:nvPr/>
        </p:nvSpPr>
        <p:spPr bwMode="auto">
          <a:xfrm>
            <a:off x="533400" y="2667000"/>
            <a:ext cx="8077200" cy="1554163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A point-to-point link acts as a LAN in a remote backbone connected by </a:t>
            </a:r>
            <a:br>
              <a:rPr lang="en-US"/>
            </a:br>
            <a:r>
              <a:rPr lang="en-US"/>
              <a:t>remote bridges.</a:t>
            </a:r>
          </a:p>
        </p:txBody>
      </p:sp>
      <p:grpSp>
        <p:nvGrpSpPr>
          <p:cNvPr id="883724" name="Group 12"/>
          <p:cNvGrpSpPr>
            <a:grpSpLocks/>
          </p:cNvGrpSpPr>
          <p:nvPr/>
        </p:nvGrpSpPr>
        <p:grpSpPr bwMode="auto">
          <a:xfrm>
            <a:off x="457200" y="1828800"/>
            <a:ext cx="1143000" cy="566738"/>
            <a:chOff x="1200" y="1248"/>
            <a:chExt cx="720" cy="357"/>
          </a:xfrm>
        </p:grpSpPr>
        <p:pic>
          <p:nvPicPr>
            <p:cNvPr id="883725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3726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232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8ED934F0-2A84-479F-A946-E8DB1A2039A0}" type="slidenum">
              <a:rPr lang="en-US"/>
              <a:pPr/>
              <a:t>25</a:t>
            </a:fld>
            <a:endParaRPr lang="en-US"/>
          </a:p>
        </p:txBody>
      </p:sp>
      <p:sp>
        <p:nvSpPr>
          <p:cNvPr id="858114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858115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4229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15-3   VIRTUAL LANs</a:t>
            </a:r>
          </a:p>
        </p:txBody>
      </p:sp>
      <p:sp>
        <p:nvSpPr>
          <p:cNvPr id="858116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itchFamily="18" charset="0"/>
            </a:endParaRPr>
          </a:p>
        </p:txBody>
      </p:sp>
      <p:sp>
        <p:nvSpPr>
          <p:cNvPr id="858117" name="Rectangle 5"/>
          <p:cNvSpPr>
            <a:spLocks noChangeArrowheads="1"/>
          </p:cNvSpPr>
          <p:nvPr/>
        </p:nvSpPr>
        <p:spPr bwMode="auto">
          <a:xfrm>
            <a:off x="304800" y="1600200"/>
            <a:ext cx="8229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We can roughly define a </a:t>
            </a:r>
            <a:r>
              <a:rPr 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virtual local area network</a:t>
            </a: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(VLAN) as a local area network configured by software, not by physical wiring.</a:t>
            </a:r>
          </a:p>
        </p:txBody>
      </p:sp>
      <p:sp>
        <p:nvSpPr>
          <p:cNvPr id="858118" name="Rectangle 6"/>
          <p:cNvSpPr>
            <a:spLocks noChangeArrowheads="1"/>
          </p:cNvSpPr>
          <p:nvPr/>
        </p:nvSpPr>
        <p:spPr bwMode="auto">
          <a:xfrm>
            <a:off x="152400" y="4483100"/>
            <a:ext cx="67056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>
                <a:solidFill>
                  <a:srgbClr val="0033CC"/>
                </a:solidFill>
                <a:latin typeface="Times New Roman" pitchFamily="18" charset="0"/>
              </a:rPr>
              <a:t>Membership</a:t>
            </a:r>
            <a:r>
              <a:rPr lang="fr-FR" sz="2400">
                <a:solidFill>
                  <a:srgbClr val="0033CC"/>
                </a:solidFill>
                <a:latin typeface="Times New Roman" pitchFamily="18" charset="0"/>
              </a:rPr>
              <a:t/>
            </a:r>
            <a:br>
              <a:rPr lang="fr-FR" sz="240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fr-FR" sz="2400">
                <a:solidFill>
                  <a:srgbClr val="0033CC"/>
                </a:solidFill>
                <a:latin typeface="Times New Roman" pitchFamily="18" charset="0"/>
              </a:rPr>
              <a:t>Configuration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fr-FR" sz="2400">
                <a:solidFill>
                  <a:srgbClr val="0033CC"/>
                </a:solidFill>
                <a:latin typeface="Times New Roman" pitchFamily="18" charset="0"/>
              </a:rPr>
              <a:t>Communication between Switches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>
                <a:solidFill>
                  <a:srgbClr val="0033CC"/>
                </a:solidFill>
                <a:latin typeface="Times New Roman" pitchFamily="18" charset="0"/>
              </a:rPr>
              <a:t>IEEE Standard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>
                <a:solidFill>
                  <a:srgbClr val="0033CC"/>
                </a:solidFill>
                <a:latin typeface="Times New Roman" pitchFamily="18" charset="0"/>
              </a:rPr>
              <a:t>Advantages</a:t>
            </a:r>
          </a:p>
        </p:txBody>
      </p:sp>
      <p:sp>
        <p:nvSpPr>
          <p:cNvPr id="858119" name="Text Box 7"/>
          <p:cNvSpPr txBox="1">
            <a:spLocks noChangeArrowheads="1"/>
          </p:cNvSpPr>
          <p:nvPr/>
        </p:nvSpPr>
        <p:spPr bwMode="auto">
          <a:xfrm>
            <a:off x="165100" y="400685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Topics discussed in this section:</a:t>
            </a:r>
          </a:p>
        </p:txBody>
      </p:sp>
    </p:spTree>
    <p:extLst>
      <p:ext uri="{BB962C8B-B14F-4D97-AF65-F5344CB8AC3E}">
        <p14:creationId xmlns:p14="http://schemas.microsoft.com/office/powerpoint/2010/main" val="198764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F87BBB9C-6C8A-4E8E-9EEE-7454EC2B6AA4}" type="slidenum">
              <a:rPr lang="en-US"/>
              <a:pPr/>
              <a:t>26</a:t>
            </a:fld>
            <a:endParaRPr lang="en-US"/>
          </a:p>
        </p:txBody>
      </p:sp>
      <p:sp>
        <p:nvSpPr>
          <p:cNvPr id="873474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3475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3476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345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15.15  </a:t>
            </a:r>
            <a:r>
              <a:rPr lang="en-US" sz="2000" i="1">
                <a:latin typeface="Times New Roman" pitchFamily="18" charset="0"/>
              </a:rPr>
              <a:t>A switch connecting three LANs</a:t>
            </a:r>
          </a:p>
        </p:txBody>
      </p:sp>
      <p:sp>
        <p:nvSpPr>
          <p:cNvPr id="87347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34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25" y="1295400"/>
            <a:ext cx="4397375" cy="475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014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2E28DF69-9ADE-4D35-8E55-7A47D94AC99E}" type="slidenum">
              <a:rPr lang="en-US"/>
              <a:pPr/>
              <a:t>27</a:t>
            </a:fld>
            <a:endParaRPr lang="en-US"/>
          </a:p>
        </p:txBody>
      </p:sp>
      <p:sp>
        <p:nvSpPr>
          <p:cNvPr id="874498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4499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4500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19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15.16  </a:t>
            </a:r>
            <a:r>
              <a:rPr lang="en-US" sz="2000" i="1">
                <a:latin typeface="Times New Roman" pitchFamily="18" charset="0"/>
              </a:rPr>
              <a:t>A switch using VLAN software</a:t>
            </a:r>
          </a:p>
        </p:txBody>
      </p:sp>
      <p:sp>
        <p:nvSpPr>
          <p:cNvPr id="874501" name="Line 5"/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45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1238250"/>
            <a:ext cx="823595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65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9E6D0F8E-5958-4006-AE0F-E22DEAC08DFE}" type="slidenum">
              <a:rPr lang="en-US"/>
              <a:pPr/>
              <a:t>28</a:t>
            </a:fld>
            <a:endParaRPr lang="en-US"/>
          </a:p>
        </p:txBody>
      </p:sp>
      <p:sp>
        <p:nvSpPr>
          <p:cNvPr id="875522" name="Line 2"/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5523" name="Line 3"/>
          <p:cNvSpPr>
            <a:spLocks noChangeShapeType="1"/>
          </p:cNvSpPr>
          <p:nvPr/>
        </p:nvSpPr>
        <p:spPr bwMode="auto">
          <a:xfrm>
            <a:off x="152400" y="9144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5524" name="Text Box 4"/>
          <p:cNvSpPr txBox="1">
            <a:spLocks noChangeArrowheads="1"/>
          </p:cNvSpPr>
          <p:nvPr/>
        </p:nvSpPr>
        <p:spPr bwMode="auto">
          <a:xfrm>
            <a:off x="304800" y="304800"/>
            <a:ext cx="7215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15.17  </a:t>
            </a:r>
            <a:r>
              <a:rPr lang="en-US" sz="2000" i="1">
                <a:latin typeface="Times New Roman" pitchFamily="18" charset="0"/>
              </a:rPr>
              <a:t>Two switches in a backbone using VLAN software</a:t>
            </a:r>
          </a:p>
        </p:txBody>
      </p:sp>
      <p:sp>
        <p:nvSpPr>
          <p:cNvPr id="875525" name="Line 5"/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55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1066800"/>
            <a:ext cx="7340600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185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134F3831-F6BD-4A89-BED2-B929F6752DCD}" type="slidenum">
              <a:rPr lang="en-US"/>
              <a:pPr/>
              <a:t>29</a:t>
            </a:fld>
            <a:endParaRPr lang="en-US"/>
          </a:p>
        </p:txBody>
      </p:sp>
      <p:sp>
        <p:nvSpPr>
          <p:cNvPr id="884738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4739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4740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4741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4742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4743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4744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4745" name="Line 9"/>
          <p:cNvSpPr>
            <a:spLocks noChangeShapeType="1"/>
          </p:cNvSpPr>
          <p:nvPr/>
        </p:nvSpPr>
        <p:spPr bwMode="auto">
          <a:xfrm>
            <a:off x="457200" y="3352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4746" name="Line 10"/>
          <p:cNvSpPr>
            <a:spLocks noChangeShapeType="1"/>
          </p:cNvSpPr>
          <p:nvPr/>
        </p:nvSpPr>
        <p:spPr bwMode="auto">
          <a:xfrm>
            <a:off x="458788" y="4114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4747" name="Rectangle 11"/>
          <p:cNvSpPr>
            <a:spLocks noChangeArrowheads="1"/>
          </p:cNvSpPr>
          <p:nvPr/>
        </p:nvSpPr>
        <p:spPr bwMode="auto">
          <a:xfrm>
            <a:off x="533400" y="3429000"/>
            <a:ext cx="8077200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VLANs create broadcast domains.</a:t>
            </a:r>
          </a:p>
        </p:txBody>
      </p:sp>
      <p:grpSp>
        <p:nvGrpSpPr>
          <p:cNvPr id="884748" name="Group 12"/>
          <p:cNvGrpSpPr>
            <a:grpSpLocks/>
          </p:cNvGrpSpPr>
          <p:nvPr/>
        </p:nvGrpSpPr>
        <p:grpSpPr bwMode="auto">
          <a:xfrm>
            <a:off x="457200" y="2590800"/>
            <a:ext cx="1143000" cy="566738"/>
            <a:chOff x="1200" y="1248"/>
            <a:chExt cx="720" cy="357"/>
          </a:xfrm>
        </p:grpSpPr>
        <p:pic>
          <p:nvPicPr>
            <p:cNvPr id="884749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4750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685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759D82BE-2A14-444A-BB16-AE5B011063ED}" type="slidenum">
              <a:rPr lang="en-US"/>
              <a:pPr/>
              <a:t>3</a:t>
            </a:fld>
            <a:endParaRPr lang="en-US"/>
          </a:p>
        </p:txBody>
      </p:sp>
      <p:sp>
        <p:nvSpPr>
          <p:cNvPr id="860162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163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164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6608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15.2  </a:t>
            </a:r>
            <a:r>
              <a:rPr lang="en-US" sz="2000" i="1">
                <a:latin typeface="Times New Roman" pitchFamily="18" charset="0"/>
              </a:rPr>
              <a:t>A repeater connecting two segments of a LAN</a:t>
            </a:r>
          </a:p>
        </p:txBody>
      </p:sp>
      <p:sp>
        <p:nvSpPr>
          <p:cNvPr id="86016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01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2216150"/>
            <a:ext cx="7870825" cy="327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686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981360BD-8939-4815-B702-704ADAFEB2B9}" type="slidenum">
              <a:rPr lang="en-US"/>
              <a:pPr/>
              <a:t>4</a:t>
            </a:fld>
            <a:endParaRPr lang="en-US"/>
          </a:p>
        </p:txBody>
      </p:sp>
      <p:sp>
        <p:nvSpPr>
          <p:cNvPr id="876546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6547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6548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6549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6550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6551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6552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6553" name="Line 9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4" name="Line 10"/>
          <p:cNvSpPr>
            <a:spLocks noChangeShapeType="1"/>
          </p:cNvSpPr>
          <p:nvPr/>
        </p:nvSpPr>
        <p:spPr bwMode="auto">
          <a:xfrm>
            <a:off x="458788" y="3352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5" name="Rectangle 11"/>
          <p:cNvSpPr>
            <a:spLocks noChangeArrowheads="1"/>
          </p:cNvSpPr>
          <p:nvPr/>
        </p:nvSpPr>
        <p:spPr bwMode="auto">
          <a:xfrm>
            <a:off x="533400" y="2667000"/>
            <a:ext cx="8077200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A repeater connects segments of a LAN.</a:t>
            </a:r>
          </a:p>
        </p:txBody>
      </p:sp>
      <p:grpSp>
        <p:nvGrpSpPr>
          <p:cNvPr id="876556" name="Group 12"/>
          <p:cNvGrpSpPr>
            <a:grpSpLocks/>
          </p:cNvGrpSpPr>
          <p:nvPr/>
        </p:nvGrpSpPr>
        <p:grpSpPr bwMode="auto">
          <a:xfrm>
            <a:off x="457200" y="1828800"/>
            <a:ext cx="1143000" cy="566738"/>
            <a:chOff x="1200" y="1248"/>
            <a:chExt cx="720" cy="357"/>
          </a:xfrm>
        </p:grpSpPr>
        <p:pic>
          <p:nvPicPr>
            <p:cNvPr id="876557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6558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215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5A800C1B-ACBF-48E5-AB23-7036C575DA67}" type="slidenum">
              <a:rPr lang="en-US"/>
              <a:pPr/>
              <a:t>5</a:t>
            </a:fld>
            <a:endParaRPr lang="en-US"/>
          </a:p>
        </p:txBody>
      </p:sp>
      <p:sp>
        <p:nvSpPr>
          <p:cNvPr id="877570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7571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7572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7573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7574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7575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757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7577" name="Line 9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7578" name="Line 10"/>
          <p:cNvSpPr>
            <a:spLocks noChangeShapeType="1"/>
          </p:cNvSpPr>
          <p:nvPr/>
        </p:nvSpPr>
        <p:spPr bwMode="auto">
          <a:xfrm>
            <a:off x="458788" y="3810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7579" name="Rectangle 11"/>
          <p:cNvSpPr>
            <a:spLocks noChangeArrowheads="1"/>
          </p:cNvSpPr>
          <p:nvPr/>
        </p:nvSpPr>
        <p:spPr bwMode="auto">
          <a:xfrm>
            <a:off x="533400" y="2667000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A repeater forwards every frame; </a:t>
            </a:r>
            <a:br>
              <a:rPr lang="en-US"/>
            </a:br>
            <a:r>
              <a:rPr lang="en-US"/>
              <a:t>it has no filtering capability.</a:t>
            </a:r>
          </a:p>
        </p:txBody>
      </p:sp>
      <p:grpSp>
        <p:nvGrpSpPr>
          <p:cNvPr id="877580" name="Group 12"/>
          <p:cNvGrpSpPr>
            <a:grpSpLocks/>
          </p:cNvGrpSpPr>
          <p:nvPr/>
        </p:nvGrpSpPr>
        <p:grpSpPr bwMode="auto">
          <a:xfrm>
            <a:off x="457200" y="1828800"/>
            <a:ext cx="1143000" cy="566738"/>
            <a:chOff x="1200" y="1248"/>
            <a:chExt cx="720" cy="357"/>
          </a:xfrm>
        </p:grpSpPr>
        <p:pic>
          <p:nvPicPr>
            <p:cNvPr id="877581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7582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582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CFC30072-BA16-4387-9BE6-0C9C7FF13D85}" type="slidenum">
              <a:rPr lang="en-US"/>
              <a:pPr/>
              <a:t>6</a:t>
            </a:fld>
            <a:endParaRPr lang="en-US"/>
          </a:p>
        </p:txBody>
      </p:sp>
      <p:sp>
        <p:nvSpPr>
          <p:cNvPr id="878594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8595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8596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8597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8598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8599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8600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8601" name="Line 9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8602" name="Line 10"/>
          <p:cNvSpPr>
            <a:spLocks noChangeShapeType="1"/>
          </p:cNvSpPr>
          <p:nvPr/>
        </p:nvSpPr>
        <p:spPr bwMode="auto">
          <a:xfrm>
            <a:off x="458788" y="3810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8603" name="Rectangle 11"/>
          <p:cNvSpPr>
            <a:spLocks noChangeArrowheads="1"/>
          </p:cNvSpPr>
          <p:nvPr/>
        </p:nvSpPr>
        <p:spPr bwMode="auto">
          <a:xfrm>
            <a:off x="533400" y="2667000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A repeater is a regenerator, </a:t>
            </a:r>
            <a:br>
              <a:rPr lang="en-US"/>
            </a:br>
            <a:r>
              <a:rPr lang="en-US"/>
              <a:t>not an amplifier.</a:t>
            </a:r>
          </a:p>
        </p:txBody>
      </p:sp>
      <p:grpSp>
        <p:nvGrpSpPr>
          <p:cNvPr id="878604" name="Group 12"/>
          <p:cNvGrpSpPr>
            <a:grpSpLocks/>
          </p:cNvGrpSpPr>
          <p:nvPr/>
        </p:nvGrpSpPr>
        <p:grpSpPr bwMode="auto">
          <a:xfrm>
            <a:off x="457200" y="1828800"/>
            <a:ext cx="1143000" cy="566738"/>
            <a:chOff x="1200" y="1248"/>
            <a:chExt cx="720" cy="357"/>
          </a:xfrm>
        </p:grpSpPr>
        <p:pic>
          <p:nvPicPr>
            <p:cNvPr id="878605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8606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599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0EF82B54-1F6D-4725-A5D8-683C114CBF93}" type="slidenum">
              <a:rPr lang="en-US"/>
              <a:pPr/>
              <a:t>7</a:t>
            </a:fld>
            <a:endParaRPr lang="en-US"/>
          </a:p>
        </p:txBody>
      </p:sp>
      <p:sp>
        <p:nvSpPr>
          <p:cNvPr id="861186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1187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1188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16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15.3  </a:t>
            </a:r>
            <a:r>
              <a:rPr lang="en-US" sz="2000" i="1">
                <a:latin typeface="Times New Roman" pitchFamily="18" charset="0"/>
              </a:rPr>
              <a:t>Function of a repeater</a:t>
            </a:r>
          </a:p>
        </p:txBody>
      </p:sp>
      <p:sp>
        <p:nvSpPr>
          <p:cNvPr id="86118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11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803400"/>
            <a:ext cx="8474075" cy="40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095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B4A79D75-C931-4117-AD11-A64C841C8A77}" type="slidenum">
              <a:rPr lang="en-US"/>
              <a:pPr/>
              <a:t>8</a:t>
            </a:fld>
            <a:endParaRPr lang="en-US"/>
          </a:p>
        </p:txBody>
      </p:sp>
      <p:sp>
        <p:nvSpPr>
          <p:cNvPr id="862210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2211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2212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902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15.4  </a:t>
            </a:r>
            <a:r>
              <a:rPr lang="en-US" sz="2000" i="1">
                <a:latin typeface="Times New Roman" pitchFamily="18" charset="0"/>
              </a:rPr>
              <a:t>A hierarchy of hubs</a:t>
            </a:r>
          </a:p>
        </p:txBody>
      </p:sp>
      <p:sp>
        <p:nvSpPr>
          <p:cNvPr id="86221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22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2209800"/>
            <a:ext cx="7331075" cy="277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307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88D856E7-8A32-4CA6-948E-EB48EF2CBDAC}" type="slidenum">
              <a:rPr lang="en-US"/>
              <a:pPr/>
              <a:t>9</a:t>
            </a:fld>
            <a:endParaRPr lang="en-US"/>
          </a:p>
        </p:txBody>
      </p:sp>
      <p:sp>
        <p:nvSpPr>
          <p:cNvPr id="879618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9619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9620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9621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9622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9623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9624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9625" name="Line 9"/>
          <p:cNvSpPr>
            <a:spLocks noChangeShapeType="1"/>
          </p:cNvSpPr>
          <p:nvPr/>
        </p:nvSpPr>
        <p:spPr bwMode="auto">
          <a:xfrm>
            <a:off x="457200" y="2590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9626" name="Line 10"/>
          <p:cNvSpPr>
            <a:spLocks noChangeShapeType="1"/>
          </p:cNvSpPr>
          <p:nvPr/>
        </p:nvSpPr>
        <p:spPr bwMode="auto">
          <a:xfrm>
            <a:off x="458788" y="3810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9627" name="Rectangle 11"/>
          <p:cNvSpPr>
            <a:spLocks noChangeArrowheads="1"/>
          </p:cNvSpPr>
          <p:nvPr/>
        </p:nvSpPr>
        <p:spPr bwMode="auto">
          <a:xfrm>
            <a:off x="533400" y="2667000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A bridge has a table used in </a:t>
            </a:r>
            <a:br>
              <a:rPr lang="en-US"/>
            </a:br>
            <a:r>
              <a:rPr lang="en-US"/>
              <a:t>filtering decisions.</a:t>
            </a:r>
          </a:p>
        </p:txBody>
      </p:sp>
      <p:grpSp>
        <p:nvGrpSpPr>
          <p:cNvPr id="879628" name="Group 12"/>
          <p:cNvGrpSpPr>
            <a:grpSpLocks/>
          </p:cNvGrpSpPr>
          <p:nvPr/>
        </p:nvGrpSpPr>
        <p:grpSpPr bwMode="auto">
          <a:xfrm>
            <a:off x="457200" y="1828800"/>
            <a:ext cx="1143000" cy="566738"/>
            <a:chOff x="1200" y="1248"/>
            <a:chExt cx="720" cy="357"/>
          </a:xfrm>
        </p:grpSpPr>
        <p:pic>
          <p:nvPicPr>
            <p:cNvPr id="879629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9630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691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408</Words>
  <Application>Microsoft Office PowerPoint</Application>
  <PresentationFormat>On-screen Show (4:3)</PresentationFormat>
  <Paragraphs>114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GAYATHRI.M</dc:creator>
  <cp:lastModifiedBy>GAYATHRI.M</cp:lastModifiedBy>
  <cp:revision>3</cp:revision>
  <dcterms:created xsi:type="dcterms:W3CDTF">2017-07-25T05:26:16Z</dcterms:created>
  <dcterms:modified xsi:type="dcterms:W3CDTF">2017-07-28T06:07:30Z</dcterms:modified>
</cp:coreProperties>
</file>