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1" r:id="rId17"/>
    <p:sldId id="272"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5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p:scale>
          <a:sx n="76" d="100"/>
          <a:sy n="76" d="100"/>
        </p:scale>
        <p:origin x="-1200"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D91D549-CCE2-41AF-B3E8-589CAA98543E}" type="datetimeFigureOut">
              <a:rPr lang="en-US" smtClean="0"/>
              <a:pPr/>
              <a:t>7/30/2020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32BA7C0-9E14-4A9C-9906-C3F17C559AA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91D549-CCE2-41AF-B3E8-589CAA98543E}" type="datetimeFigureOut">
              <a:rPr lang="en-US" smtClean="0"/>
              <a:pPr/>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BA7C0-9E14-4A9C-9906-C3F17C559A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91D549-CCE2-41AF-B3E8-589CAA98543E}" type="datetimeFigureOut">
              <a:rPr lang="en-US" smtClean="0"/>
              <a:pPr/>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BA7C0-9E14-4A9C-9906-C3F17C559A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D91D549-CCE2-41AF-B3E8-589CAA98543E}" type="datetimeFigureOut">
              <a:rPr lang="en-US" smtClean="0"/>
              <a:pPr/>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BA7C0-9E14-4A9C-9906-C3F17C559AA7}"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91D549-CCE2-41AF-B3E8-589CAA98543E}" type="datetimeFigureOut">
              <a:rPr lang="en-US" smtClean="0"/>
              <a:pPr/>
              <a:t>7/30/2020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32BA7C0-9E14-4A9C-9906-C3F17C559AA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D91D549-CCE2-41AF-B3E8-589CAA98543E}" type="datetimeFigureOut">
              <a:rPr lang="en-US" smtClean="0"/>
              <a:pPr/>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BA7C0-9E14-4A9C-9906-C3F17C559AA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D91D549-CCE2-41AF-B3E8-589CAA98543E}" type="datetimeFigureOut">
              <a:rPr lang="en-US" smtClean="0"/>
              <a:pPr/>
              <a:t>7/30/2020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2BA7C0-9E14-4A9C-9906-C3F17C559AA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91D549-CCE2-41AF-B3E8-589CAA98543E}" type="datetimeFigureOut">
              <a:rPr lang="en-US" smtClean="0"/>
              <a:pPr/>
              <a:t>7/30/2020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2BA7C0-9E14-4A9C-9906-C3F17C559A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1D549-CCE2-41AF-B3E8-589CAA98543E}" type="datetimeFigureOut">
              <a:rPr lang="en-US" smtClean="0"/>
              <a:pPr/>
              <a:t>7/30/2020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2BA7C0-9E14-4A9C-9906-C3F17C559A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91D549-CCE2-41AF-B3E8-589CAA98543E}" type="datetimeFigureOut">
              <a:rPr lang="en-US" smtClean="0"/>
              <a:pPr/>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BA7C0-9E14-4A9C-9906-C3F17C559AA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91D549-CCE2-41AF-B3E8-589CAA98543E}" type="datetimeFigureOut">
              <a:rPr lang="en-US" smtClean="0"/>
              <a:pPr/>
              <a:t>7/30/2020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32BA7C0-9E14-4A9C-9906-C3F17C559AA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D91D549-CCE2-41AF-B3E8-589CAA98543E}" type="datetimeFigureOut">
              <a:rPr lang="en-US" smtClean="0"/>
              <a:pPr/>
              <a:t>7/30/2020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32BA7C0-9E14-4A9C-9906-C3F17C559A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18CSC302J-COMPUTER </a:t>
            </a:r>
            <a:r>
              <a:rPr lang="en-US" dirty="0"/>
              <a:t>NETWORKS</a:t>
            </a:r>
          </a:p>
        </p:txBody>
      </p:sp>
      <p:sp>
        <p:nvSpPr>
          <p:cNvPr id="2" name="Title 1"/>
          <p:cNvSpPr>
            <a:spLocks noGrp="1"/>
          </p:cNvSpPr>
          <p:nvPr>
            <p:ph type="ctrTitle"/>
          </p:nvPr>
        </p:nvSpPr>
        <p:spPr/>
        <p:txBody>
          <a:bodyPr/>
          <a:lstStyle/>
          <a:p>
            <a:r>
              <a:rPr lang="en-US" dirty="0" smtClean="0"/>
              <a:t>UNIT-1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8001000" cy="2585323"/>
          </a:xfrm>
          <a:prstGeom prst="rect">
            <a:avLst/>
          </a:prstGeom>
        </p:spPr>
        <p:txBody>
          <a:bodyPr wrap="square">
            <a:spAutoFit/>
          </a:bodyPr>
          <a:lstStyle/>
          <a:p>
            <a:r>
              <a:rPr lang="en-US" dirty="0"/>
              <a:t>Every host or router on the network receives and processes the ARP query packet,</a:t>
            </a:r>
          </a:p>
          <a:p>
            <a:r>
              <a:rPr lang="en-US" dirty="0"/>
              <a:t>but only the intended recipient recognizes its IP address and sends back an ARP</a:t>
            </a:r>
          </a:p>
          <a:p>
            <a:r>
              <a:rPr lang="en-US" dirty="0"/>
              <a:t>response packet</a:t>
            </a:r>
            <a:r>
              <a:rPr lang="en-US" dirty="0" smtClean="0"/>
              <a:t>.</a:t>
            </a:r>
          </a:p>
          <a:p>
            <a:endParaRPr lang="en-US" dirty="0"/>
          </a:p>
          <a:p>
            <a:r>
              <a:rPr lang="en-US" dirty="0"/>
              <a:t>The response packet contains the recipient’s IP and physical</a:t>
            </a:r>
          </a:p>
          <a:p>
            <a:r>
              <a:rPr lang="en-US" dirty="0" smtClean="0"/>
              <a:t>Addresses</a:t>
            </a:r>
          </a:p>
          <a:p>
            <a:endParaRPr lang="en-US" dirty="0"/>
          </a:p>
          <a:p>
            <a:r>
              <a:rPr lang="en-US" dirty="0"/>
              <a:t>The packet is </a:t>
            </a:r>
            <a:r>
              <a:rPr lang="en-US" dirty="0" err="1"/>
              <a:t>unicast</a:t>
            </a:r>
            <a:r>
              <a:rPr lang="en-US" dirty="0"/>
              <a:t> directly to the inquirer using the physical address</a:t>
            </a:r>
          </a:p>
          <a:p>
            <a:r>
              <a:rPr lang="en-US" dirty="0"/>
              <a:t>received in the query packet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Packet Format</a:t>
            </a:r>
            <a:endParaRPr lang="en-US" dirty="0"/>
          </a:p>
        </p:txBody>
      </p:sp>
      <p:sp>
        <p:nvSpPr>
          <p:cNvPr id="3" name="Content Placeholder 2"/>
          <p:cNvSpPr>
            <a:spLocks noGrp="1"/>
          </p:cNvSpPr>
          <p:nvPr>
            <p:ph sz="quarter" idx="1"/>
          </p:nvPr>
        </p:nvSpPr>
        <p:spPr/>
        <p:txBody>
          <a:bodyPr/>
          <a:lstStyle/>
          <a:p>
            <a:endParaRPr lang="en-US" dirty="0"/>
          </a:p>
        </p:txBody>
      </p:sp>
      <p:pic>
        <p:nvPicPr>
          <p:cNvPr id="4099" name="Picture 3"/>
          <p:cNvPicPr>
            <a:picLocks noChangeAspect="1" noChangeArrowheads="1"/>
          </p:cNvPicPr>
          <p:nvPr/>
        </p:nvPicPr>
        <p:blipFill>
          <a:blip r:embed="rId2"/>
          <a:srcRect/>
          <a:stretch>
            <a:fillRect/>
          </a:stretch>
        </p:blipFill>
        <p:spPr bwMode="auto">
          <a:xfrm>
            <a:off x="0" y="990600"/>
            <a:ext cx="9144000" cy="5638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534400" cy="6186309"/>
          </a:xfrm>
          <a:prstGeom prst="rect">
            <a:avLst/>
          </a:prstGeom>
        </p:spPr>
        <p:txBody>
          <a:bodyPr wrap="square">
            <a:spAutoFit/>
          </a:bodyPr>
          <a:lstStyle/>
          <a:p>
            <a:r>
              <a:rPr lang="en-US" dirty="0"/>
              <a:t>❑ </a:t>
            </a:r>
            <a:r>
              <a:rPr lang="en-US" b="1" dirty="0"/>
              <a:t>Hardware type. This is a 16-bit field defining the type of the network on which</a:t>
            </a:r>
          </a:p>
          <a:p>
            <a:r>
              <a:rPr lang="en-US" dirty="0"/>
              <a:t>ARP is running. Each LAN has been assigned an integer based on its type. For</a:t>
            </a:r>
          </a:p>
          <a:p>
            <a:r>
              <a:rPr lang="en-US" dirty="0"/>
              <a:t>example, Ethernet is given the type 1. ARP can be used on any physical network.</a:t>
            </a:r>
          </a:p>
          <a:p>
            <a:r>
              <a:rPr lang="en-US" dirty="0"/>
              <a:t>❑ </a:t>
            </a:r>
            <a:r>
              <a:rPr lang="en-US" b="1" dirty="0"/>
              <a:t>Protocol type. This is a 16-bit field defining the protocol. For example, the value</a:t>
            </a:r>
          </a:p>
          <a:p>
            <a:r>
              <a:rPr lang="en-US" dirty="0"/>
              <a:t>of this field for the IPv4 protocol is 080016. ARP can be used with any higher-level</a:t>
            </a:r>
          </a:p>
          <a:p>
            <a:r>
              <a:rPr lang="en-US" dirty="0"/>
              <a:t>protocol.</a:t>
            </a:r>
          </a:p>
          <a:p>
            <a:r>
              <a:rPr lang="en-US" dirty="0"/>
              <a:t>❑ </a:t>
            </a:r>
            <a:r>
              <a:rPr lang="en-US" b="1" dirty="0"/>
              <a:t>Hardware length. This is an 8-bit field defining the length of the physical address</a:t>
            </a:r>
          </a:p>
          <a:p>
            <a:r>
              <a:rPr lang="en-US" dirty="0"/>
              <a:t>in bytes. For example, for Ethernet the value is 6.</a:t>
            </a:r>
          </a:p>
          <a:p>
            <a:r>
              <a:rPr lang="en-US" dirty="0"/>
              <a:t>❑ </a:t>
            </a:r>
            <a:r>
              <a:rPr lang="en-US" b="1" dirty="0"/>
              <a:t>Protocol length. This is an 8-bit field defining the length of the logical address in</a:t>
            </a:r>
          </a:p>
          <a:p>
            <a:r>
              <a:rPr lang="en-US" dirty="0"/>
              <a:t>bytes. For example, for the IPv4 protocol the value is 4</a:t>
            </a:r>
            <a:r>
              <a:rPr lang="en-US" dirty="0" smtClean="0"/>
              <a:t>.</a:t>
            </a:r>
            <a:endParaRPr lang="en-US" dirty="0"/>
          </a:p>
          <a:p>
            <a:r>
              <a:rPr lang="en-US" dirty="0"/>
              <a:t>❑ </a:t>
            </a:r>
            <a:r>
              <a:rPr lang="en-US" b="1" dirty="0"/>
              <a:t>Operation. This is a 16-bit field defining the type of packet. Two packet types are</a:t>
            </a:r>
          </a:p>
          <a:p>
            <a:r>
              <a:rPr lang="en-US" dirty="0"/>
              <a:t>defined: ARP request (1), ARP reply (2).</a:t>
            </a:r>
          </a:p>
          <a:p>
            <a:r>
              <a:rPr lang="en-US" dirty="0"/>
              <a:t>❑ </a:t>
            </a:r>
            <a:r>
              <a:rPr lang="en-US" b="1" dirty="0"/>
              <a:t>Sender hardware address. This is a variable-length field defining the physical</a:t>
            </a:r>
          </a:p>
          <a:p>
            <a:r>
              <a:rPr lang="en-US" dirty="0"/>
              <a:t>address of the sender. For example, for Ethernet this field is 6 bytes long.</a:t>
            </a:r>
          </a:p>
          <a:p>
            <a:r>
              <a:rPr lang="en-US" dirty="0"/>
              <a:t>❑ </a:t>
            </a:r>
            <a:r>
              <a:rPr lang="en-US" b="1" dirty="0"/>
              <a:t>Sender protocol address. This is a variable-length field defining the logical (for</a:t>
            </a:r>
          </a:p>
          <a:p>
            <a:r>
              <a:rPr lang="en-US" dirty="0"/>
              <a:t>example, IP) address of the sender. For the IP protocol, this field is 4 bytes long.</a:t>
            </a:r>
          </a:p>
          <a:p>
            <a:r>
              <a:rPr lang="en-US" dirty="0"/>
              <a:t>❑ </a:t>
            </a:r>
            <a:r>
              <a:rPr lang="en-US" b="1" dirty="0"/>
              <a:t>Target hardware address. This is a variable-length field defining the physical</a:t>
            </a:r>
          </a:p>
          <a:p>
            <a:r>
              <a:rPr lang="en-US" dirty="0"/>
              <a:t>address of the target. For example, for Ethernet this field is 6 bytes long. For an</a:t>
            </a:r>
          </a:p>
          <a:p>
            <a:r>
              <a:rPr lang="en-US" dirty="0"/>
              <a:t>ARP request message, this field is all 0s because the sender does not know the</a:t>
            </a:r>
          </a:p>
          <a:p>
            <a:r>
              <a:rPr lang="en-US" dirty="0"/>
              <a:t>physical address of the target.</a:t>
            </a:r>
          </a:p>
          <a:p>
            <a:r>
              <a:rPr lang="en-US" dirty="0"/>
              <a:t>❑ </a:t>
            </a:r>
            <a:r>
              <a:rPr lang="en-US" b="1" dirty="0"/>
              <a:t>Target protocol address. This is a variable-length field defining the logical (for</a:t>
            </a:r>
          </a:p>
          <a:p>
            <a:r>
              <a:rPr lang="en-US" dirty="0"/>
              <a:t>example, IP) address of the target. For the IPv4 protocol, this field is 4 bytes long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Encapsulation</a:t>
            </a:r>
            <a:endParaRPr lang="en-US" dirty="0"/>
          </a:p>
        </p:txBody>
      </p:sp>
      <p:sp>
        <p:nvSpPr>
          <p:cNvPr id="3" name="Content Placeholder 2"/>
          <p:cNvSpPr>
            <a:spLocks noGrp="1"/>
          </p:cNvSpPr>
          <p:nvPr>
            <p:ph sz="quarter" idx="1"/>
          </p:nvPr>
        </p:nvSpPr>
        <p:spPr/>
        <p:txBody>
          <a:bodyPr/>
          <a:lstStyle/>
          <a:p>
            <a:r>
              <a:rPr lang="en-US" dirty="0"/>
              <a:t>An ARP packet is encapsulated directly into a data link frame</a:t>
            </a:r>
            <a:r>
              <a:rPr lang="en-US" dirty="0" smtClean="0"/>
              <a:t>.</a:t>
            </a:r>
          </a:p>
          <a:p>
            <a:r>
              <a:rPr lang="en-US" dirty="0"/>
              <a:t>ARP packet is encapsulated in an Ethernet </a:t>
            </a:r>
            <a:r>
              <a:rPr lang="en-US" dirty="0" smtClean="0"/>
              <a:t>frame</a:t>
            </a:r>
          </a:p>
          <a:p>
            <a:r>
              <a:rPr lang="en-US" b="1" dirty="0" smtClean="0"/>
              <a:t>Operation</a:t>
            </a:r>
          </a:p>
          <a:p>
            <a:r>
              <a:rPr lang="en-US" b="1" i="1" dirty="0"/>
              <a:t>Steps </a:t>
            </a:r>
            <a:r>
              <a:rPr lang="en-US" b="1" i="1" dirty="0" smtClean="0"/>
              <a:t>Involved </a:t>
            </a:r>
            <a:r>
              <a:rPr lang="en-US" dirty="0"/>
              <a:t>These are seven steps involved in an ARP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sz="2000" b="1" dirty="0">
                <a:latin typeface="Times New Roman" pitchFamily="18" charset="0"/>
                <a:cs typeface="Times New Roman" pitchFamily="18" charset="0"/>
              </a:rPr>
              <a:t>1. The sender knows the IP address of the target. We will see how the sender </a:t>
            </a:r>
            <a:r>
              <a:rPr lang="en-US" sz="2000" b="1" dirty="0" smtClean="0">
                <a:latin typeface="Times New Roman" pitchFamily="18" charset="0"/>
                <a:cs typeface="Times New Roman" pitchFamily="18" charset="0"/>
              </a:rPr>
              <a:t>obtains </a:t>
            </a: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shortly.</a:t>
            </a:r>
          </a:p>
          <a:p>
            <a:r>
              <a:rPr lang="en-US" sz="2000" b="1" dirty="0">
                <a:latin typeface="Times New Roman" pitchFamily="18" charset="0"/>
                <a:cs typeface="Times New Roman" pitchFamily="18" charset="0"/>
              </a:rPr>
              <a:t>2. IP asks ARP to create an ARP request message, filling in the sender </a:t>
            </a:r>
            <a:r>
              <a:rPr lang="en-US" sz="2000" b="1" dirty="0" smtClean="0">
                <a:latin typeface="Times New Roman" pitchFamily="18" charset="0"/>
                <a:cs typeface="Times New Roman" pitchFamily="18" charset="0"/>
              </a:rPr>
              <a:t>physical </a:t>
            </a:r>
            <a:r>
              <a:rPr lang="en-US" sz="2000" dirty="0" smtClean="0">
                <a:latin typeface="Times New Roman" pitchFamily="18" charset="0"/>
                <a:cs typeface="Times New Roman" pitchFamily="18" charset="0"/>
              </a:rPr>
              <a:t>address</a:t>
            </a:r>
            <a:r>
              <a:rPr lang="en-US" sz="2000" dirty="0">
                <a:latin typeface="Times New Roman" pitchFamily="18" charset="0"/>
                <a:cs typeface="Times New Roman" pitchFamily="18" charset="0"/>
              </a:rPr>
              <a:t>, the sender IP address, and the target IP address. The target </a:t>
            </a:r>
            <a:r>
              <a:rPr lang="en-US" sz="2000" dirty="0" smtClean="0">
                <a:latin typeface="Times New Roman" pitchFamily="18" charset="0"/>
                <a:cs typeface="Times New Roman" pitchFamily="18" charset="0"/>
              </a:rPr>
              <a:t>physical  address </a:t>
            </a:r>
            <a:r>
              <a:rPr lang="en-US" sz="2000" dirty="0">
                <a:latin typeface="Times New Roman" pitchFamily="18" charset="0"/>
                <a:cs typeface="Times New Roman" pitchFamily="18" charset="0"/>
              </a:rPr>
              <a:t>field is filled with 0s</a:t>
            </a:r>
            <a:r>
              <a:rPr lang="en-US" sz="2000" dirty="0" smtClean="0">
                <a:latin typeface="Times New Roman" pitchFamily="18" charset="0"/>
                <a:cs typeface="Times New Roman" pitchFamily="18" charset="0"/>
              </a:rPr>
              <a:t>.</a:t>
            </a:r>
          </a:p>
          <a:p>
            <a:r>
              <a:rPr lang="en-US" sz="2000" b="1" dirty="0"/>
              <a:t>3. The message is passed to the data link layer where it is encapsulated in a </a:t>
            </a:r>
            <a:r>
              <a:rPr lang="en-US" sz="2000" b="1" dirty="0" smtClean="0"/>
              <a:t>frame </a:t>
            </a:r>
            <a:r>
              <a:rPr lang="en-US" sz="2000" dirty="0" smtClean="0"/>
              <a:t>using </a:t>
            </a:r>
            <a:r>
              <a:rPr lang="en-US" sz="2000" dirty="0"/>
              <a:t>the physical address of the sender as the source address and the </a:t>
            </a:r>
            <a:r>
              <a:rPr lang="en-US" sz="2000" dirty="0" smtClean="0"/>
              <a:t>physical broadcast </a:t>
            </a:r>
            <a:r>
              <a:rPr lang="en-US" sz="2000" dirty="0"/>
              <a:t>address as the destination </a:t>
            </a:r>
            <a:r>
              <a:rPr lang="en-US" sz="2000" dirty="0" smtClean="0"/>
              <a:t>address</a:t>
            </a:r>
          </a:p>
          <a:p>
            <a:r>
              <a:rPr lang="en-US" sz="2000" b="1" dirty="0"/>
              <a:t>4. Every host or router receives the frame. Because the frame contains a broadcast </a:t>
            </a:r>
            <a:r>
              <a:rPr lang="en-US" sz="2000" b="1" dirty="0" err="1" smtClean="0"/>
              <a:t>destination</a:t>
            </a:r>
            <a:r>
              <a:rPr lang="en-US" sz="2000" dirty="0" err="1" smtClean="0"/>
              <a:t>address</a:t>
            </a:r>
            <a:r>
              <a:rPr lang="en-US" sz="2000" dirty="0"/>
              <a:t>, all stations remove the message and pass it to ARP. All </a:t>
            </a:r>
            <a:r>
              <a:rPr lang="en-US" sz="2000" dirty="0" smtClean="0"/>
              <a:t>machines except </a:t>
            </a:r>
            <a:r>
              <a:rPr lang="en-US" sz="2000" dirty="0"/>
              <a:t>the one targeted drop the packet. The target machine recognizes the IP </a:t>
            </a:r>
            <a:r>
              <a:rPr lang="en-US" sz="2000" dirty="0" smtClean="0"/>
              <a:t>address</a:t>
            </a:r>
          </a:p>
          <a:p>
            <a:r>
              <a:rPr lang="en-US" sz="2000" b="1" dirty="0"/>
              <a:t>5. The target machine replies with an ARP reply message that contains its </a:t>
            </a:r>
            <a:r>
              <a:rPr lang="en-US" sz="2000" b="1" dirty="0" smtClean="0"/>
              <a:t>physical </a:t>
            </a:r>
            <a:r>
              <a:rPr lang="en-US" sz="2000" dirty="0" smtClean="0"/>
              <a:t>address</a:t>
            </a:r>
            <a:r>
              <a:rPr lang="en-US" sz="2000" dirty="0"/>
              <a:t>. The message is </a:t>
            </a:r>
            <a:r>
              <a:rPr lang="en-US" sz="2000" dirty="0" err="1"/>
              <a:t>unicast</a:t>
            </a:r>
            <a:r>
              <a:rPr lang="en-US" sz="2000" dirty="0" smtClean="0"/>
              <a:t>.</a:t>
            </a:r>
          </a:p>
          <a:p>
            <a:r>
              <a:rPr lang="en-US" sz="2000" b="1" dirty="0" smtClean="0"/>
              <a:t>6.</a:t>
            </a:r>
            <a:r>
              <a:rPr lang="en-US" sz="2000" dirty="0" smtClean="0"/>
              <a:t>The </a:t>
            </a:r>
            <a:r>
              <a:rPr lang="en-US" sz="2000" dirty="0"/>
              <a:t>sender receives the reply message. It now knows the physical address of </a:t>
            </a:r>
            <a:r>
              <a:rPr lang="en-US" sz="2000" dirty="0" smtClean="0"/>
              <a:t>the target machine</a:t>
            </a:r>
          </a:p>
          <a:p>
            <a:r>
              <a:rPr lang="en-US" sz="2000" b="1" dirty="0" smtClean="0">
                <a:latin typeface="Times New Roman" pitchFamily="18" charset="0"/>
                <a:cs typeface="Times New Roman" pitchFamily="18" charset="0"/>
              </a:rPr>
              <a:t>7.</a:t>
            </a:r>
            <a:r>
              <a:rPr lang="en-US" sz="2000" dirty="0"/>
              <a:t> The IP datagram, which carries data for the target machine, is now encapsulated in</a:t>
            </a:r>
          </a:p>
          <a:p>
            <a:pPr>
              <a:buNone/>
            </a:pPr>
            <a:r>
              <a:rPr lang="en-US" sz="2000" dirty="0" smtClean="0"/>
              <a:t>        a </a:t>
            </a:r>
            <a:r>
              <a:rPr lang="en-US" sz="2000" dirty="0"/>
              <a:t>frame and is </a:t>
            </a:r>
            <a:r>
              <a:rPr lang="en-US" sz="2000" dirty="0" err="1"/>
              <a:t>unicast</a:t>
            </a:r>
            <a:r>
              <a:rPr lang="en-US" sz="2000" dirty="0"/>
              <a:t> to the destination</a:t>
            </a:r>
            <a:endParaRPr lang="en-US" sz="20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
          </p:nvPr>
        </p:nvSpPr>
        <p:spPr/>
        <p:txBody>
          <a:bodyPr/>
          <a:lstStyle/>
          <a:p>
            <a:r>
              <a:rPr lang="en-US" dirty="0" smtClean="0"/>
              <a:t>ANALYSIS    NEXT     SLIDE    IDENTIFY THE UNIQUE IDENTITY IN THE DIAGRM  CASE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11734800" cy="7315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8001000" cy="5355312"/>
          </a:xfrm>
          <a:prstGeom prst="rect">
            <a:avLst/>
          </a:prstGeom>
        </p:spPr>
        <p:txBody>
          <a:bodyPr wrap="square">
            <a:spAutoFit/>
          </a:bodyPr>
          <a:lstStyle/>
          <a:p>
            <a:r>
              <a:rPr lang="en-US" dirty="0"/>
              <a:t>❑ </a:t>
            </a:r>
            <a:r>
              <a:rPr lang="en-US" b="1" dirty="0"/>
              <a:t>Case 1: The sender is a host and wants to send a packet to another host on the same</a:t>
            </a:r>
          </a:p>
          <a:p>
            <a:r>
              <a:rPr lang="en-US" dirty="0"/>
              <a:t>network. In this case, the logical address that must be mapped to a physical address</a:t>
            </a:r>
          </a:p>
          <a:p>
            <a:r>
              <a:rPr lang="en-US" dirty="0"/>
              <a:t>is the destination IP address in the datagram header.</a:t>
            </a:r>
          </a:p>
          <a:p>
            <a:r>
              <a:rPr lang="en-US" dirty="0"/>
              <a:t>❑ </a:t>
            </a:r>
            <a:r>
              <a:rPr lang="en-US" b="1" dirty="0"/>
              <a:t>Case 2: The sender is a host and wants to send a packet to another host on another</a:t>
            </a:r>
          </a:p>
          <a:p>
            <a:r>
              <a:rPr lang="en-US" dirty="0"/>
              <a:t>network. In this case, the host looks at its routing table and finds the IP address of</a:t>
            </a:r>
          </a:p>
          <a:p>
            <a:r>
              <a:rPr lang="en-US" dirty="0"/>
              <a:t>the next hop (router) for this destination. If it does not have a routing table, it looks</a:t>
            </a:r>
          </a:p>
          <a:p>
            <a:r>
              <a:rPr lang="en-US" dirty="0"/>
              <a:t>for the IP address of the default router. The IP address of the router becomes the</a:t>
            </a:r>
          </a:p>
          <a:p>
            <a:r>
              <a:rPr lang="en-US" dirty="0"/>
              <a:t>logical address that must be mapped to a physical address.</a:t>
            </a:r>
          </a:p>
          <a:p>
            <a:r>
              <a:rPr lang="en-US" dirty="0"/>
              <a:t>❑ </a:t>
            </a:r>
            <a:r>
              <a:rPr lang="en-US" b="1" dirty="0"/>
              <a:t>Case 3: The sender is a router that has received a datagram destined for a host on</a:t>
            </a:r>
          </a:p>
          <a:p>
            <a:r>
              <a:rPr lang="en-US" dirty="0"/>
              <a:t>another network. It checks its routing table and finds the IP address of the next</a:t>
            </a:r>
          </a:p>
          <a:p>
            <a:r>
              <a:rPr lang="en-US" dirty="0"/>
              <a:t>router. The IP address of the next router becomes the logical address that must be</a:t>
            </a:r>
          </a:p>
          <a:p>
            <a:r>
              <a:rPr lang="en-US" dirty="0"/>
              <a:t>mapped to a physical address.</a:t>
            </a:r>
          </a:p>
          <a:p>
            <a:r>
              <a:rPr lang="en-US" dirty="0"/>
              <a:t>❑ </a:t>
            </a:r>
            <a:r>
              <a:rPr lang="en-US" b="1" dirty="0"/>
              <a:t>Case 4: The sender is a router that has received a datagram destined for a host in</a:t>
            </a:r>
          </a:p>
          <a:p>
            <a:r>
              <a:rPr lang="en-US" dirty="0"/>
              <a:t>the same network. The destination IP address of the datagram becomes the logical</a:t>
            </a:r>
          </a:p>
          <a:p>
            <a:r>
              <a:rPr lang="en-US" dirty="0"/>
              <a:t>address that must be mapped to a physical address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Proxy ARP</a:t>
            </a:r>
            <a:endParaRPr lang="en-US" dirty="0"/>
          </a:p>
        </p:txBody>
      </p:sp>
      <p:sp>
        <p:nvSpPr>
          <p:cNvPr id="3" name="Content Placeholder 2"/>
          <p:cNvSpPr>
            <a:spLocks noGrp="1"/>
          </p:cNvSpPr>
          <p:nvPr>
            <p:ph sz="quarter" idx="1"/>
          </p:nvPr>
        </p:nvSpPr>
        <p:spPr/>
        <p:txBody>
          <a:bodyPr>
            <a:normAutofit/>
          </a:bodyPr>
          <a:lstStyle/>
          <a:p>
            <a:r>
              <a:rPr lang="en-US" dirty="0"/>
              <a:t>A technique called </a:t>
            </a:r>
            <a:r>
              <a:rPr lang="en-US" i="1" dirty="0"/>
              <a:t>proxy ARP is used to create a </a:t>
            </a:r>
            <a:r>
              <a:rPr lang="en-US" i="1" dirty="0" err="1"/>
              <a:t>subnetting</a:t>
            </a:r>
            <a:r>
              <a:rPr lang="en-US" i="1" dirty="0"/>
              <a:t> </a:t>
            </a:r>
            <a:r>
              <a:rPr lang="en-US" i="1" dirty="0" smtClean="0"/>
              <a:t>effect</a:t>
            </a:r>
          </a:p>
          <a:p>
            <a:r>
              <a:rPr lang="en-US" b="1" dirty="0"/>
              <a:t>proxy ARP is </a:t>
            </a:r>
            <a:r>
              <a:rPr lang="en-US" b="1" dirty="0" smtClean="0"/>
              <a:t>an </a:t>
            </a:r>
            <a:r>
              <a:rPr lang="en-US" dirty="0" smtClean="0"/>
              <a:t>ARP </a:t>
            </a:r>
            <a:r>
              <a:rPr lang="en-US" dirty="0"/>
              <a:t>that acts on behalf of a set of hosts</a:t>
            </a:r>
            <a:r>
              <a:rPr lang="en-US" dirty="0" smtClean="0"/>
              <a:t>.</a:t>
            </a:r>
          </a:p>
          <a:p>
            <a:r>
              <a:rPr lang="en-US" dirty="0"/>
              <a:t>Whenever a router running a proxy </a:t>
            </a:r>
            <a:r>
              <a:rPr lang="en-US" dirty="0" smtClean="0"/>
              <a:t>ARP receives </a:t>
            </a:r>
            <a:r>
              <a:rPr lang="en-US" dirty="0"/>
              <a:t>an ARP request looking for the IP address of one of these hosts, the </a:t>
            </a:r>
            <a:r>
              <a:rPr lang="en-US" dirty="0" smtClean="0"/>
              <a:t>router sends </a:t>
            </a:r>
            <a:r>
              <a:rPr lang="en-US" dirty="0"/>
              <a:t>an ARP reply announcing its own hardware (physical) address. </a:t>
            </a:r>
            <a:endParaRPr lang="en-US" dirty="0" smtClean="0"/>
          </a:p>
          <a:p>
            <a:r>
              <a:rPr lang="en-US" dirty="0" smtClean="0"/>
              <a:t>After </a:t>
            </a:r>
            <a:r>
              <a:rPr lang="en-US" dirty="0"/>
              <a:t>the </a:t>
            </a:r>
            <a:r>
              <a:rPr lang="en-US" dirty="0" smtClean="0"/>
              <a:t>router receives </a:t>
            </a:r>
            <a:r>
              <a:rPr lang="en-US" dirty="0"/>
              <a:t>the actual IP packet, it sends the packet to the appropriate host or router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fr-FR" dirty="0" smtClean="0">
                <a:latin typeface="HelvLight" pitchFamily="2" charset="0"/>
              </a:rPr>
              <a:t>IP HEADER</a:t>
            </a:r>
          </a:p>
          <a:p>
            <a:pPr>
              <a:buNone/>
            </a:pPr>
            <a:r>
              <a:rPr lang="en-US" dirty="0" smtClean="0">
                <a:latin typeface="HelvLight" pitchFamily="2" charset="0"/>
              </a:rPr>
              <a:t>IP FRAGMENTATION</a:t>
            </a:r>
          </a:p>
          <a:p>
            <a:pPr>
              <a:buNone/>
            </a:pPr>
            <a:r>
              <a:rPr lang="en-US" dirty="0" smtClean="0">
                <a:latin typeface="HelvLight" pitchFamily="2" charset="0"/>
              </a:rPr>
              <a:t>ARP  RARP</a:t>
            </a:r>
          </a:p>
          <a:p>
            <a:pPr>
              <a:buNone/>
            </a:pPr>
            <a:r>
              <a:rPr lang="en-US" dirty="0" smtClean="0">
                <a:latin typeface="HelvLight" pitchFamily="2" charset="0"/>
              </a:rPr>
              <a:t>ICMP –INTRODUCTION</a:t>
            </a:r>
          </a:p>
          <a:p>
            <a:pPr>
              <a:buNone/>
            </a:pPr>
            <a:r>
              <a:rPr lang="en-US" dirty="0" smtClean="0">
                <a:latin typeface="HelvLight" pitchFamily="2" charset="0"/>
              </a:rPr>
              <a:t>DEBUGGING TOOLS</a:t>
            </a:r>
          </a:p>
          <a:p>
            <a:pPr>
              <a:buNone/>
            </a:pPr>
            <a:r>
              <a:rPr lang="en-US" dirty="0" smtClean="0">
                <a:latin typeface="HelvLight" pitchFamily="2" charset="0"/>
              </a:rPr>
              <a:t>ICMP PACKAGE</a:t>
            </a:r>
          </a:p>
          <a:p>
            <a:pPr>
              <a:buNone/>
            </a:pPr>
            <a:r>
              <a:rPr lang="en-US" dirty="0" smtClean="0">
                <a:latin typeface="HelvLight" pitchFamily="2" charset="0"/>
              </a:rPr>
              <a:t>UDP DATAGRAM</a:t>
            </a:r>
          </a:p>
          <a:p>
            <a:pPr>
              <a:buNone/>
            </a:pPr>
            <a:r>
              <a:rPr lang="en-US" dirty="0" smtClean="0">
                <a:latin typeface="HelvLight" pitchFamily="2" charset="0"/>
              </a:rPr>
              <a:t>UDP CHARACTERISTICS</a:t>
            </a:r>
          </a:p>
          <a:p>
            <a:pPr>
              <a:buNone/>
            </a:pPr>
            <a:r>
              <a:rPr lang="en-US" dirty="0" smtClean="0">
                <a:latin typeface="HelvLight" pitchFamily="2" charset="0"/>
              </a:rPr>
              <a:t>TCP CONNECTION ESTABLISHMENT PROCESS</a:t>
            </a:r>
          </a:p>
          <a:p>
            <a:pPr>
              <a:buNone/>
            </a:pPr>
            <a:r>
              <a:rPr lang="en-US" dirty="0" smtClean="0">
                <a:latin typeface="HelvLight" pitchFamily="2" charset="0"/>
              </a:rPr>
              <a:t>TCP ERROR CONTROL</a:t>
            </a:r>
          </a:p>
          <a:p>
            <a:pPr>
              <a:buNone/>
            </a:pPr>
            <a:r>
              <a:rPr lang="en-US" dirty="0" smtClean="0">
                <a:latin typeface="HelvLight" pitchFamily="2" charset="0"/>
              </a:rPr>
              <a:t>TCP CONGESTION CONTROL</a:t>
            </a:r>
          </a:p>
          <a:p>
            <a:pPr>
              <a:buNone/>
            </a:pPr>
            <a:r>
              <a:rPr lang="en-US" dirty="0" smtClean="0">
                <a:latin typeface="HelvLight" pitchFamily="2" charset="0"/>
              </a:rPr>
              <a:t>TCP FLOW CONTROL</a:t>
            </a:r>
          </a:p>
          <a:p>
            <a:pPr>
              <a:buNone/>
            </a:pPr>
            <a:r>
              <a:rPr lang="en-US" i="1" dirty="0" smtClean="0">
                <a:latin typeface="HelvLight" pitchFamily="2" charset="0"/>
              </a:rPr>
              <a:t>MULTICASTING</a:t>
            </a:r>
          </a:p>
          <a:p>
            <a:pPr>
              <a:buNone/>
            </a:pPr>
            <a:r>
              <a:rPr lang="en-US" i="1" dirty="0" smtClean="0">
                <a:latin typeface="HelvLight" pitchFamily="2" charset="0"/>
              </a:rPr>
              <a:t>MULTICASTING AND MULTICAST ROUTING PROTOCOL</a:t>
            </a:r>
          </a:p>
          <a:p>
            <a:pPr>
              <a:buNone/>
            </a:pPr>
            <a:r>
              <a:rPr lang="en-US" i="1" dirty="0" smtClean="0">
                <a:latin typeface="HelvLight" pitchFamily="2" charset="0"/>
              </a:rPr>
              <a:t>STREAM CONTROL TRANSMISSION PROTOCOL</a:t>
            </a:r>
          </a:p>
          <a:p>
            <a:pPr>
              <a:buNone/>
            </a:pPr>
            <a:r>
              <a:rPr lang="en-US" i="1" dirty="0" smtClean="0">
                <a:latin typeface="HelvLight" pitchFamily="2" charset="0"/>
              </a:rPr>
              <a:t>SIMPLE TCP/IP CLIENT SERVER COMMUNICATION</a:t>
            </a:r>
            <a:endParaRPr lang="en-US" dirty="0">
              <a:latin typeface="HelvLight"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ARP PACKAGE</a:t>
            </a:r>
            <a:endParaRPr lang="en-US" dirty="0"/>
          </a:p>
        </p:txBody>
      </p:sp>
      <p:sp>
        <p:nvSpPr>
          <p:cNvPr id="3" name="Content Placeholder 2"/>
          <p:cNvSpPr>
            <a:spLocks noGrp="1"/>
          </p:cNvSpPr>
          <p:nvPr>
            <p:ph sz="quarter" idx="1"/>
          </p:nvPr>
        </p:nvSpPr>
        <p:spPr/>
        <p:txBody>
          <a:bodyPr>
            <a:normAutofit/>
          </a:bodyPr>
          <a:lstStyle/>
          <a:p>
            <a:r>
              <a:rPr lang="en-US" dirty="0" smtClean="0"/>
              <a:t>The purpose </a:t>
            </a:r>
            <a:r>
              <a:rPr lang="en-US" dirty="0"/>
              <a:t>is to show the components of a hypothetical ARP package and the </a:t>
            </a:r>
            <a:r>
              <a:rPr lang="en-US" dirty="0" smtClean="0"/>
              <a:t>relationships between </a:t>
            </a:r>
            <a:r>
              <a:rPr lang="en-US" dirty="0"/>
              <a:t>the </a:t>
            </a:r>
            <a:r>
              <a:rPr lang="en-US" dirty="0" smtClean="0"/>
              <a:t>components</a:t>
            </a:r>
          </a:p>
          <a:p>
            <a:r>
              <a:rPr lang="en-US" dirty="0"/>
              <a:t>ARP package involves five components: </a:t>
            </a:r>
            <a:endParaRPr lang="en-US" dirty="0" smtClean="0"/>
          </a:p>
          <a:p>
            <a:r>
              <a:rPr lang="en-US" dirty="0" smtClean="0"/>
              <a:t>a </a:t>
            </a:r>
            <a:r>
              <a:rPr lang="en-US" b="1" dirty="0"/>
              <a:t>cache table,</a:t>
            </a:r>
          </a:p>
          <a:p>
            <a:r>
              <a:rPr lang="en-US" dirty="0"/>
              <a:t>queues, </a:t>
            </a:r>
            <a:endParaRPr lang="en-US" dirty="0" smtClean="0"/>
          </a:p>
          <a:p>
            <a:r>
              <a:rPr lang="en-US" dirty="0" smtClean="0"/>
              <a:t>an </a:t>
            </a:r>
            <a:r>
              <a:rPr lang="en-US" dirty="0"/>
              <a:t>output module, </a:t>
            </a:r>
            <a:endParaRPr lang="en-US" dirty="0" smtClean="0"/>
          </a:p>
          <a:p>
            <a:r>
              <a:rPr lang="en-US" dirty="0" smtClean="0"/>
              <a:t>an </a:t>
            </a:r>
            <a:r>
              <a:rPr lang="en-US" dirty="0"/>
              <a:t>input module, </a:t>
            </a:r>
          </a:p>
          <a:p>
            <a:r>
              <a:rPr lang="en-US" dirty="0" smtClean="0"/>
              <a:t>a </a:t>
            </a:r>
            <a:r>
              <a:rPr lang="en-US" dirty="0"/>
              <a:t>cache-control module.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1" y="762000"/>
            <a:ext cx="8458199" cy="5970865"/>
          </a:xfrm>
          <a:prstGeom prst="rect">
            <a:avLst/>
          </a:prstGeom>
        </p:spPr>
        <p:txBody>
          <a:bodyPr wrap="square">
            <a:spAutoFit/>
          </a:bodyPr>
          <a:lstStyle/>
          <a:p>
            <a:r>
              <a:rPr lang="en-US" b="1" dirty="0"/>
              <a:t>Cache </a:t>
            </a:r>
            <a:r>
              <a:rPr lang="en-US" b="1" dirty="0" smtClean="0"/>
              <a:t>Table</a:t>
            </a:r>
          </a:p>
          <a:p>
            <a:r>
              <a:rPr lang="en-US" sz="1400" dirty="0"/>
              <a:t>When a host or router receives the </a:t>
            </a:r>
            <a:r>
              <a:rPr lang="en-US" sz="1400" dirty="0" smtClean="0"/>
              <a:t>corresponding physical </a:t>
            </a:r>
            <a:r>
              <a:rPr lang="en-US" sz="1400" dirty="0"/>
              <a:t>address for an IP datagram, the address can be saved in the cache table. </a:t>
            </a:r>
            <a:r>
              <a:rPr lang="en-US" sz="1400" dirty="0" smtClean="0"/>
              <a:t>This address </a:t>
            </a:r>
            <a:r>
              <a:rPr lang="en-US" sz="1400" dirty="0"/>
              <a:t>can be used for the </a:t>
            </a:r>
            <a:r>
              <a:rPr lang="en-US" sz="1400" dirty="0" smtClean="0"/>
              <a:t>data grams </a:t>
            </a:r>
            <a:r>
              <a:rPr lang="en-US" sz="1400" dirty="0"/>
              <a:t>destined for the same receiver within the </a:t>
            </a:r>
            <a:r>
              <a:rPr lang="en-US" sz="1400" dirty="0" smtClean="0"/>
              <a:t>next few minutes</a:t>
            </a:r>
            <a:endParaRPr lang="en-US" sz="1400" dirty="0"/>
          </a:p>
          <a:p>
            <a:r>
              <a:rPr lang="en-US" sz="1400" b="1" dirty="0"/>
              <a:t>State. This column shows the state of the entry. It can have one of three values:</a:t>
            </a:r>
          </a:p>
          <a:p>
            <a:r>
              <a:rPr lang="en-US" sz="1400" i="1" dirty="0"/>
              <a:t>FREE, PENDING, or RESOLVED. The FREE state means that the time-to-live </a:t>
            </a:r>
            <a:r>
              <a:rPr lang="en-US" sz="1400" i="1" dirty="0" smtClean="0"/>
              <a:t>for</a:t>
            </a:r>
            <a:r>
              <a:rPr lang="en-US" sz="1400" dirty="0"/>
              <a:t> this entry has expired. The space can be used for a new entry</a:t>
            </a:r>
            <a:r>
              <a:rPr lang="en-US" sz="1400" dirty="0" smtClean="0"/>
              <a:t>.</a:t>
            </a:r>
          </a:p>
          <a:p>
            <a:r>
              <a:rPr lang="en-US" sz="1400" b="1" dirty="0"/>
              <a:t>The PENDING </a:t>
            </a:r>
            <a:r>
              <a:rPr lang="en-US" sz="1400" b="1" dirty="0" smtClean="0"/>
              <a:t>state </a:t>
            </a:r>
            <a:r>
              <a:rPr lang="en-US" sz="1400" dirty="0" smtClean="0"/>
              <a:t>means </a:t>
            </a:r>
            <a:r>
              <a:rPr lang="en-US" sz="1400" dirty="0"/>
              <a:t>a request for this entry has been sent, but the reply has not yet </a:t>
            </a:r>
            <a:r>
              <a:rPr lang="en-US" sz="1400" dirty="0" smtClean="0"/>
              <a:t>been received.</a:t>
            </a:r>
          </a:p>
          <a:p>
            <a:r>
              <a:rPr lang="en-US" sz="1400" b="1" dirty="0"/>
              <a:t>The RESOLVED</a:t>
            </a:r>
            <a:r>
              <a:rPr lang="en-US" sz="1400" dirty="0"/>
              <a:t> state means that the entry is complete. The entry </a:t>
            </a:r>
            <a:r>
              <a:rPr lang="en-US" sz="1400" dirty="0" smtClean="0"/>
              <a:t>now has </a:t>
            </a:r>
            <a:r>
              <a:rPr lang="en-US" sz="1400" dirty="0"/>
              <a:t>the physical (hardware) address of the destination</a:t>
            </a:r>
            <a:r>
              <a:rPr lang="en-US" sz="1400" dirty="0" smtClean="0"/>
              <a:t>.</a:t>
            </a:r>
          </a:p>
          <a:p>
            <a:r>
              <a:rPr lang="en-US" sz="1400" dirty="0"/>
              <a:t>❑ </a:t>
            </a:r>
            <a:r>
              <a:rPr lang="en-US" sz="1400" b="1" dirty="0"/>
              <a:t>Hardware type. This column is the same as the corresponding field in the ARP packet.</a:t>
            </a:r>
          </a:p>
          <a:p>
            <a:r>
              <a:rPr lang="en-US" sz="1400" dirty="0"/>
              <a:t>❑ </a:t>
            </a:r>
            <a:r>
              <a:rPr lang="en-US" sz="1400" b="1" dirty="0"/>
              <a:t>Protocol type. This column is the same as the corresponding field in the ARP packet.</a:t>
            </a:r>
          </a:p>
          <a:p>
            <a:r>
              <a:rPr lang="en-US" sz="1400" dirty="0"/>
              <a:t>❑ </a:t>
            </a:r>
            <a:r>
              <a:rPr lang="en-US" sz="1400" b="1" dirty="0"/>
              <a:t>Hardware length. This column is the same as the corresponding field in the ARP</a:t>
            </a:r>
          </a:p>
          <a:p>
            <a:r>
              <a:rPr lang="en-US" sz="1400" dirty="0"/>
              <a:t>packet.</a:t>
            </a:r>
          </a:p>
          <a:p>
            <a:r>
              <a:rPr lang="en-US" sz="1400" dirty="0"/>
              <a:t>❑ </a:t>
            </a:r>
            <a:r>
              <a:rPr lang="en-US" sz="1400" b="1" dirty="0"/>
              <a:t>Protocol length. This column is the same as the corresponding field in the ARP packet.</a:t>
            </a:r>
          </a:p>
          <a:p>
            <a:r>
              <a:rPr lang="en-US" sz="1400" dirty="0"/>
              <a:t>❑ </a:t>
            </a:r>
            <a:r>
              <a:rPr lang="en-US" sz="1400" b="1" dirty="0"/>
              <a:t>Interface number. A router (or a </a:t>
            </a:r>
            <a:r>
              <a:rPr lang="en-US" sz="1400" b="1" dirty="0" err="1"/>
              <a:t>multihomed</a:t>
            </a:r>
            <a:r>
              <a:rPr lang="en-US" sz="1400" b="1" dirty="0"/>
              <a:t> host) can be connected to different</a:t>
            </a:r>
          </a:p>
          <a:p>
            <a:r>
              <a:rPr lang="en-US" sz="1400" dirty="0"/>
              <a:t>networks, each with a different interface number. Each network can have different</a:t>
            </a:r>
          </a:p>
          <a:p>
            <a:r>
              <a:rPr lang="en-US" sz="1400" dirty="0"/>
              <a:t>hardware and protocol types.</a:t>
            </a:r>
          </a:p>
          <a:p>
            <a:r>
              <a:rPr lang="en-US" sz="1400" dirty="0"/>
              <a:t>❑ </a:t>
            </a:r>
            <a:r>
              <a:rPr lang="en-US" sz="1400" b="1" dirty="0"/>
              <a:t>Queue number. ARP uses numbered queues to </a:t>
            </a:r>
            <a:r>
              <a:rPr lang="en-US" sz="1400" b="1" dirty="0" err="1"/>
              <a:t>enqueue</a:t>
            </a:r>
            <a:r>
              <a:rPr lang="en-US" sz="1400" b="1" dirty="0"/>
              <a:t> the packets waiting for</a:t>
            </a:r>
          </a:p>
          <a:p>
            <a:r>
              <a:rPr lang="en-US" sz="1400" dirty="0"/>
              <a:t>address resolution. Packets for the same destination are usually </a:t>
            </a:r>
            <a:r>
              <a:rPr lang="en-US" sz="1400" dirty="0" err="1"/>
              <a:t>enqueued</a:t>
            </a:r>
            <a:r>
              <a:rPr lang="en-US" sz="1400" dirty="0"/>
              <a:t> in the</a:t>
            </a:r>
          </a:p>
          <a:p>
            <a:r>
              <a:rPr lang="en-US" sz="1400" dirty="0"/>
              <a:t>same queue.</a:t>
            </a:r>
          </a:p>
          <a:p>
            <a:r>
              <a:rPr lang="en-US" sz="1400" dirty="0"/>
              <a:t>❑ </a:t>
            </a:r>
            <a:r>
              <a:rPr lang="en-US" sz="1400" b="1" dirty="0"/>
              <a:t>Attempts. This column shows the number of times an ARP request is sent out for</a:t>
            </a:r>
          </a:p>
          <a:p>
            <a:r>
              <a:rPr lang="en-US" sz="1400" dirty="0"/>
              <a:t>this entry.</a:t>
            </a:r>
          </a:p>
          <a:p>
            <a:r>
              <a:rPr lang="en-US" sz="1400" dirty="0"/>
              <a:t>❑ </a:t>
            </a:r>
            <a:r>
              <a:rPr lang="en-US" sz="1400" b="1" dirty="0"/>
              <a:t>Time-out. This column shows the lifetime of an entry in seconds.</a:t>
            </a:r>
          </a:p>
          <a:p>
            <a:r>
              <a:rPr lang="en-US" sz="1400" dirty="0"/>
              <a:t>❑ </a:t>
            </a:r>
            <a:r>
              <a:rPr lang="en-US" sz="1400" b="1" dirty="0"/>
              <a:t>Hardware address. This column shows the destination hardware address. It</a:t>
            </a:r>
          </a:p>
          <a:p>
            <a:r>
              <a:rPr lang="en-US" sz="1400" dirty="0"/>
              <a:t>remains empty until resolved by an ARP reply.</a:t>
            </a:r>
          </a:p>
          <a:p>
            <a:r>
              <a:rPr lang="en-US" sz="1400" dirty="0"/>
              <a:t>❑ </a:t>
            </a:r>
            <a:r>
              <a:rPr lang="en-US" sz="1400" b="1" dirty="0"/>
              <a:t>Protocol address. This column shows the destination IP address.</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ICMP</a:t>
            </a:r>
            <a:endParaRPr lang="en-US" dirty="0"/>
          </a:p>
        </p:txBody>
      </p:sp>
      <p:sp>
        <p:nvSpPr>
          <p:cNvPr id="3" name="Content Placeholder 2"/>
          <p:cNvSpPr>
            <a:spLocks noGrp="1"/>
          </p:cNvSpPr>
          <p:nvPr>
            <p:ph sz="quarter" idx="1"/>
          </p:nvPr>
        </p:nvSpPr>
        <p:spPr/>
        <p:txBody>
          <a:bodyPr>
            <a:normAutofit lnSpcReduction="10000"/>
          </a:bodyPr>
          <a:lstStyle/>
          <a:p>
            <a:r>
              <a:rPr lang="en-US" sz="2000" dirty="0"/>
              <a:t>The IP protocol has no error-reporting or error-correcting </a:t>
            </a:r>
            <a:r>
              <a:rPr lang="en-US" sz="2000" dirty="0" smtClean="0"/>
              <a:t>mechanism</a:t>
            </a:r>
          </a:p>
          <a:p>
            <a:r>
              <a:rPr lang="en-US" sz="2000" dirty="0"/>
              <a:t>The IP protocol also lacks a mechanism for host and management </a:t>
            </a:r>
            <a:r>
              <a:rPr lang="en-US" sz="2000" dirty="0" smtClean="0"/>
              <a:t>queries</a:t>
            </a:r>
          </a:p>
          <a:p>
            <a:r>
              <a:rPr lang="en-US" sz="2000" dirty="0"/>
              <a:t>to determine if a router or another host is </a:t>
            </a:r>
            <a:r>
              <a:rPr lang="en-US" sz="2000" dirty="0" smtClean="0"/>
              <a:t>alive</a:t>
            </a:r>
          </a:p>
          <a:p>
            <a:r>
              <a:rPr lang="en-US" sz="2000" dirty="0"/>
              <a:t>a </a:t>
            </a:r>
            <a:r>
              <a:rPr lang="en-US" sz="2000" dirty="0" smtClean="0"/>
              <a:t>network manager </a:t>
            </a:r>
            <a:r>
              <a:rPr lang="en-US" sz="2000" dirty="0"/>
              <a:t>needs information from another host or router</a:t>
            </a:r>
            <a:r>
              <a:rPr lang="en-US" sz="2000" dirty="0" smtClean="0"/>
              <a:t>.</a:t>
            </a:r>
          </a:p>
          <a:p>
            <a:r>
              <a:rPr lang="en-US" sz="2000" dirty="0"/>
              <a:t>ICMP itself is a network layer </a:t>
            </a:r>
            <a:r>
              <a:rPr lang="en-US" sz="2000" dirty="0" smtClean="0"/>
              <a:t>protocol</a:t>
            </a:r>
          </a:p>
          <a:p>
            <a:r>
              <a:rPr lang="en-US" sz="2000" dirty="0"/>
              <a:t>the messages are </a:t>
            </a:r>
            <a:r>
              <a:rPr lang="en-US" sz="2000" dirty="0" smtClean="0"/>
              <a:t>first Encapsulated </a:t>
            </a:r>
            <a:r>
              <a:rPr lang="en-US" sz="2000" dirty="0"/>
              <a:t>inside IP </a:t>
            </a:r>
            <a:r>
              <a:rPr lang="en-US" sz="2000" dirty="0" smtClean="0"/>
              <a:t>data grams </a:t>
            </a:r>
            <a:r>
              <a:rPr lang="en-US" sz="2000" dirty="0"/>
              <a:t>before going to the lower </a:t>
            </a:r>
            <a:r>
              <a:rPr lang="en-US" sz="2000" dirty="0" smtClean="0"/>
              <a:t>layer</a:t>
            </a:r>
          </a:p>
          <a:p>
            <a:r>
              <a:rPr lang="en-US" sz="2000" dirty="0" smtClean="0"/>
              <a:t>ICMP –MESSAGES INTO TWO CATEGORIES </a:t>
            </a:r>
          </a:p>
          <a:p>
            <a:r>
              <a:rPr lang="en-US" sz="2000" b="1" dirty="0"/>
              <a:t>error-reporting </a:t>
            </a:r>
            <a:r>
              <a:rPr lang="en-US" sz="2000" b="1" dirty="0" smtClean="0"/>
              <a:t>messages-</a:t>
            </a:r>
            <a:r>
              <a:rPr lang="en-US" sz="2000" dirty="0"/>
              <a:t> The error-reporting messages report problems that a router or a </a:t>
            </a:r>
            <a:r>
              <a:rPr lang="en-US" sz="2000" dirty="0" smtClean="0"/>
              <a:t>host(destination</a:t>
            </a:r>
            <a:r>
              <a:rPr lang="en-US" sz="2000" dirty="0"/>
              <a:t>) may encounter when it processes an IP packet.</a:t>
            </a:r>
            <a:endParaRPr lang="en-US" sz="2000" b="1" dirty="0" smtClean="0"/>
          </a:p>
          <a:p>
            <a:r>
              <a:rPr lang="en-US" sz="2000" b="1" dirty="0"/>
              <a:t>query </a:t>
            </a:r>
            <a:r>
              <a:rPr lang="en-US" sz="2000" b="1" dirty="0" smtClean="0"/>
              <a:t>messages-</a:t>
            </a:r>
            <a:r>
              <a:rPr lang="en-US" sz="2000" dirty="0"/>
              <a:t> help a host or a network manager get specific information from a router </a:t>
            </a:r>
            <a:r>
              <a:rPr lang="en-US" sz="2000" dirty="0" smtClean="0"/>
              <a:t>or  another host</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600200" y="381000"/>
            <a:ext cx="13011150" cy="73152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DEBUGGING TOOLS</a:t>
            </a:r>
            <a:endParaRPr lang="en-US" dirty="0"/>
          </a:p>
        </p:txBody>
      </p:sp>
      <p:sp>
        <p:nvSpPr>
          <p:cNvPr id="3" name="Content Placeholder 2"/>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To find out router is running or alive</a:t>
            </a:r>
          </a:p>
          <a:p>
            <a:r>
              <a:rPr lang="en-US" sz="2000" dirty="0" smtClean="0">
                <a:latin typeface="Times New Roman" pitchFamily="18" charset="0"/>
                <a:cs typeface="Times New Roman" pitchFamily="18" charset="0"/>
              </a:rPr>
              <a:t>Trace the packet of router</a:t>
            </a:r>
          </a:p>
          <a:p>
            <a:r>
              <a:rPr lang="en-US" sz="2000" dirty="0" err="1" smtClean="0">
                <a:latin typeface="Times New Roman" pitchFamily="18" charset="0"/>
                <a:cs typeface="Times New Roman" pitchFamily="18" charset="0"/>
              </a:rPr>
              <a:t>Icmp</a:t>
            </a:r>
            <a:r>
              <a:rPr lang="en-US" sz="2000" dirty="0" smtClean="0">
                <a:latin typeface="Times New Roman" pitchFamily="18" charset="0"/>
                <a:cs typeface="Times New Roman" pitchFamily="18" charset="0"/>
              </a:rPr>
              <a:t> debugging  ping and </a:t>
            </a:r>
            <a:r>
              <a:rPr lang="en-US" sz="2000" dirty="0" err="1" smtClean="0">
                <a:latin typeface="Times New Roman" pitchFamily="18" charset="0"/>
                <a:cs typeface="Times New Roman" pitchFamily="18" charset="0"/>
              </a:rPr>
              <a:t>traceroute</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Ping :</a:t>
            </a:r>
            <a:r>
              <a:rPr lang="en-US" sz="2000" b="1" dirty="0" smtClean="0">
                <a:latin typeface="Times New Roman" pitchFamily="18" charset="0"/>
                <a:cs typeface="Times New Roman" pitchFamily="18" charset="0"/>
              </a:rPr>
              <a:t>Ping</a:t>
            </a:r>
            <a:r>
              <a:rPr lang="en-US" sz="2000" dirty="0" smtClean="0">
                <a:latin typeface="Times New Roman" pitchFamily="18" charset="0"/>
                <a:cs typeface="Times New Roman" pitchFamily="18" charset="0"/>
              </a:rPr>
              <a:t> is computer </a:t>
            </a:r>
            <a:r>
              <a:rPr lang="en-US" sz="2000" b="1" dirty="0" smtClean="0">
                <a:latin typeface="Times New Roman" pitchFamily="18" charset="0"/>
                <a:cs typeface="Times New Roman" pitchFamily="18" charset="0"/>
              </a:rPr>
              <a:t>network</a:t>
            </a:r>
            <a:r>
              <a:rPr lang="en-US" sz="2000" dirty="0" smtClean="0">
                <a:latin typeface="Times New Roman" pitchFamily="18" charset="0"/>
                <a:cs typeface="Times New Roman" pitchFamily="18" charset="0"/>
              </a:rPr>
              <a:t> administration software utility used to test the </a:t>
            </a:r>
            <a:r>
              <a:rPr lang="en-US" sz="2000" dirty="0" err="1" smtClean="0">
                <a:latin typeface="Times New Roman" pitchFamily="18" charset="0"/>
                <a:cs typeface="Times New Roman" pitchFamily="18" charset="0"/>
              </a:rPr>
              <a:t>reachability</a:t>
            </a:r>
            <a:r>
              <a:rPr lang="en-US" sz="2000" dirty="0" smtClean="0">
                <a:latin typeface="Times New Roman" pitchFamily="18" charset="0"/>
                <a:cs typeface="Times New Roman" pitchFamily="18" charset="0"/>
              </a:rPr>
              <a:t> of a host on an Internet Protocol (IP) </a:t>
            </a:r>
            <a:r>
              <a:rPr lang="en-US" sz="2000" b="1" dirty="0" smtClean="0">
                <a:latin typeface="Times New Roman" pitchFamily="18" charset="0"/>
                <a:cs typeface="Times New Roman" pitchFamily="18" charset="0"/>
              </a:rPr>
              <a:t>network</a:t>
            </a:r>
          </a:p>
          <a:p>
            <a:r>
              <a:rPr lang="en-US" sz="2000" b="1" dirty="0" smtClean="0">
                <a:latin typeface="Times New Roman" pitchFamily="18" charset="0"/>
                <a:cs typeface="Times New Roman" pitchFamily="18" charset="0"/>
              </a:rPr>
              <a:t>Ping</a:t>
            </a:r>
            <a:r>
              <a:rPr lang="en-US" sz="2000" dirty="0" smtClean="0">
                <a:latin typeface="Times New Roman" pitchFamily="18" charset="0"/>
                <a:cs typeface="Times New Roman" pitchFamily="18" charset="0"/>
              </a:rPr>
              <a:t> measures the round-trip time for messages sent from the originating host to a destination computer that are echoed back to the source.</a:t>
            </a:r>
          </a:p>
          <a:p>
            <a:r>
              <a:rPr lang="en-US" sz="2000" b="1" dirty="0" err="1" smtClean="0">
                <a:latin typeface="Times New Roman" pitchFamily="18" charset="0"/>
                <a:cs typeface="Times New Roman" pitchFamily="18" charset="0"/>
              </a:rPr>
              <a:t>Traceroute</a:t>
            </a:r>
            <a:r>
              <a:rPr lang="en-US" sz="2000" dirty="0" smtClean="0">
                <a:latin typeface="Times New Roman" pitchFamily="18" charset="0"/>
                <a:cs typeface="Times New Roman" pitchFamily="18" charset="0"/>
              </a:rPr>
              <a:t> is a </a:t>
            </a:r>
            <a:r>
              <a:rPr lang="en-US" sz="2000" b="1" dirty="0" smtClean="0">
                <a:latin typeface="Times New Roman" pitchFamily="18" charset="0"/>
                <a:cs typeface="Times New Roman" pitchFamily="18" charset="0"/>
              </a:rPr>
              <a:t>network</a:t>
            </a:r>
            <a:r>
              <a:rPr lang="en-US" sz="2000" dirty="0" smtClean="0">
                <a:latin typeface="Times New Roman" pitchFamily="18" charset="0"/>
                <a:cs typeface="Times New Roman" pitchFamily="18" charset="0"/>
              </a:rPr>
              <a:t> diagnostic tool used to track in real-time the pathway taken by a packet on an IP </a:t>
            </a:r>
            <a:r>
              <a:rPr lang="en-US" sz="2000" b="1" dirty="0" smtClean="0">
                <a:latin typeface="Times New Roman" pitchFamily="18" charset="0"/>
                <a:cs typeface="Times New Roman" pitchFamily="18" charset="0"/>
              </a:rPr>
              <a:t>network</a:t>
            </a:r>
            <a:r>
              <a:rPr lang="en-US" sz="2000" dirty="0" smtClean="0">
                <a:latin typeface="Times New Roman" pitchFamily="18" charset="0"/>
                <a:cs typeface="Times New Roman" pitchFamily="18" charset="0"/>
              </a:rPr>
              <a:t> from source to destination, reporting the IP addresses of all the routers it p</a:t>
            </a:r>
          </a:p>
          <a:p>
            <a:pPr>
              <a:buNone/>
            </a:pPr>
            <a:r>
              <a:rPr lang="en-US" sz="2000" b="1" dirty="0" smtClean="0">
                <a:latin typeface="Times New Roman" pitchFamily="18" charset="0"/>
                <a:cs typeface="Times New Roman" pitchFamily="18" charset="0"/>
              </a:rPr>
              <a:t>      </a:t>
            </a:r>
            <a:r>
              <a:rPr lang="en-US" sz="2000" b="1" dirty="0" err="1" smtClean="0"/>
              <a:t>Traceroute</a:t>
            </a:r>
            <a:r>
              <a:rPr lang="en-US" sz="2000" dirty="0" smtClean="0"/>
              <a:t> also records the time taken for each hop the packet makes during its route to the </a:t>
            </a:r>
            <a:r>
              <a:rPr lang="en-US" sz="2000" dirty="0" err="1" smtClean="0"/>
              <a:t>destination</a:t>
            </a:r>
            <a:r>
              <a:rPr lang="en-US" sz="2000" dirty="0" err="1" smtClean="0">
                <a:latin typeface="Times New Roman" pitchFamily="18" charset="0"/>
                <a:cs typeface="Times New Roman" pitchFamily="18" charset="0"/>
              </a:rPr>
              <a:t>inged</a:t>
            </a:r>
            <a:r>
              <a:rPr lang="en-US" sz="2000" dirty="0" smtClean="0">
                <a:latin typeface="Times New Roman" pitchFamily="18" charset="0"/>
                <a:cs typeface="Times New Roman" pitchFamily="18" charset="0"/>
              </a:rPr>
              <a:t> in between.</a:t>
            </a:r>
            <a:endParaRPr lang="en-US" sz="20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ping</a:t>
            </a:r>
            <a:endParaRPr lang="en-US" dirty="0"/>
          </a:p>
        </p:txBody>
      </p:sp>
      <p:sp>
        <p:nvSpPr>
          <p:cNvPr id="3" name="Content Placeholder 2"/>
          <p:cNvSpPr>
            <a:spLocks noGrp="1"/>
          </p:cNvSpPr>
          <p:nvPr>
            <p:ph sz="quarter" idx="1"/>
          </p:nvPr>
        </p:nvSpPr>
        <p:spPr/>
        <p:txBody>
          <a:bodyPr>
            <a:normAutofit lnSpcReduction="10000"/>
          </a:bodyPr>
          <a:lstStyle/>
          <a:p>
            <a:r>
              <a:rPr lang="en-US" sz="2000" dirty="0" smtClean="0">
                <a:latin typeface="Times New Roman" pitchFamily="18" charset="0"/>
                <a:cs typeface="Times New Roman" pitchFamily="18" charset="0"/>
              </a:rPr>
              <a:t>The </a:t>
            </a:r>
            <a:r>
              <a:rPr lang="en-US" sz="2000" i="1" dirty="0" smtClean="0">
                <a:latin typeface="Times New Roman" pitchFamily="18" charset="0"/>
                <a:cs typeface="Times New Roman" pitchFamily="18" charset="0"/>
              </a:rPr>
              <a:t>ping program sets the  </a:t>
            </a:r>
            <a:r>
              <a:rPr lang="en-US" sz="2000" dirty="0" smtClean="0">
                <a:latin typeface="Times New Roman" pitchFamily="18" charset="0"/>
                <a:cs typeface="Times New Roman" pitchFamily="18" charset="0"/>
              </a:rPr>
              <a:t>identifier field in the echo request and reply message and starts the sequence number  from 0</a:t>
            </a:r>
          </a:p>
          <a:p>
            <a:pPr>
              <a:buNone/>
            </a:pPr>
            <a:r>
              <a:rPr lang="en-US" sz="2000" dirty="0" smtClean="0">
                <a:latin typeface="Times New Roman" pitchFamily="18" charset="0"/>
                <a:cs typeface="Times New Roman" pitchFamily="18" charset="0"/>
              </a:rPr>
              <a:t>       This number is incremented by one each time a new message is sent</a:t>
            </a:r>
          </a:p>
          <a:p>
            <a:r>
              <a:rPr lang="en-US" sz="2000" dirty="0" smtClean="0">
                <a:latin typeface="Times New Roman" pitchFamily="18" charset="0"/>
                <a:cs typeface="Times New Roman" pitchFamily="18" charset="0"/>
              </a:rPr>
              <a:t>When the packet arrives it subtracts the arrival time from the </a:t>
            </a:r>
            <a:r>
              <a:rPr lang="en-US" sz="2000" dirty="0" err="1" smtClean="0">
                <a:latin typeface="Times New Roman" pitchFamily="18" charset="0"/>
                <a:cs typeface="Times New Roman" pitchFamily="18" charset="0"/>
              </a:rPr>
              <a:t>departuretime</a:t>
            </a:r>
            <a:r>
              <a:rPr lang="en-US" sz="2000" dirty="0" smtClean="0">
                <a:latin typeface="Times New Roman" pitchFamily="18" charset="0"/>
                <a:cs typeface="Times New Roman" pitchFamily="18" charset="0"/>
              </a:rPr>
              <a:t> to get the </a:t>
            </a:r>
            <a:r>
              <a:rPr lang="en-US" sz="2000" b="1" dirty="0" smtClean="0">
                <a:latin typeface="Times New Roman" pitchFamily="18" charset="0"/>
                <a:cs typeface="Times New Roman" pitchFamily="18" charset="0"/>
              </a:rPr>
              <a:t>round-trip time (RTT).</a:t>
            </a:r>
          </a:p>
          <a:p>
            <a:r>
              <a:rPr lang="en-US" sz="1600" b="1" dirty="0" smtClean="0">
                <a:latin typeface="Times New Roman" pitchFamily="18" charset="0"/>
                <a:cs typeface="Times New Roman" pitchFamily="18" charset="0"/>
              </a:rPr>
              <a:t>Ping 192.168.2.1</a:t>
            </a:r>
          </a:p>
          <a:p>
            <a:r>
              <a:rPr lang="en-US" sz="1600" b="1" dirty="0" smtClean="0">
                <a:latin typeface="Times New Roman" pitchFamily="18" charset="0"/>
                <a:cs typeface="Times New Roman" pitchFamily="18" charset="0"/>
              </a:rPr>
              <a:t>64 bytes from tiptoe.fhda.edu (153.18.8.1): </a:t>
            </a:r>
            <a:r>
              <a:rPr lang="en-US" sz="1600" b="1" dirty="0" err="1" smtClean="0">
                <a:latin typeface="Times New Roman" pitchFamily="18" charset="0"/>
                <a:cs typeface="Times New Roman" pitchFamily="18" charset="0"/>
              </a:rPr>
              <a:t>icmp_seq</a:t>
            </a:r>
            <a:r>
              <a:rPr lang="en-US" sz="1600" b="1" dirty="0" smtClean="0">
                <a:latin typeface="Times New Roman" pitchFamily="18" charset="0"/>
                <a:cs typeface="Times New Roman" pitchFamily="18" charset="0"/>
              </a:rPr>
              <a:t>=0 </a:t>
            </a:r>
            <a:r>
              <a:rPr lang="en-US" sz="1600" b="1" dirty="0" err="1" smtClean="0">
                <a:latin typeface="Times New Roman" pitchFamily="18" charset="0"/>
                <a:cs typeface="Times New Roman" pitchFamily="18" charset="0"/>
              </a:rPr>
              <a:t>ttl</a:t>
            </a:r>
            <a:r>
              <a:rPr lang="en-US" sz="1600" b="1" dirty="0" smtClean="0">
                <a:latin typeface="Times New Roman" pitchFamily="18" charset="0"/>
                <a:cs typeface="Times New Roman" pitchFamily="18" charset="0"/>
              </a:rPr>
              <a:t>=62 time=1.91 ms</a:t>
            </a:r>
          </a:p>
          <a:p>
            <a:r>
              <a:rPr lang="en-US" sz="1600" b="1" dirty="0" smtClean="0">
                <a:latin typeface="Times New Roman" pitchFamily="18" charset="0"/>
                <a:cs typeface="Times New Roman" pitchFamily="18" charset="0"/>
              </a:rPr>
              <a:t>64 bytes from tiptoe.fhda.edu (153.18.8.1): </a:t>
            </a:r>
            <a:r>
              <a:rPr lang="en-US" sz="1600" b="1" dirty="0" err="1" smtClean="0">
                <a:latin typeface="Times New Roman" pitchFamily="18" charset="0"/>
                <a:cs typeface="Times New Roman" pitchFamily="18" charset="0"/>
              </a:rPr>
              <a:t>icmp_seq</a:t>
            </a:r>
            <a:r>
              <a:rPr lang="en-US" sz="1600" b="1" dirty="0" smtClean="0">
                <a:latin typeface="Times New Roman" pitchFamily="18" charset="0"/>
                <a:cs typeface="Times New Roman" pitchFamily="18" charset="0"/>
              </a:rPr>
              <a:t>=1 </a:t>
            </a:r>
            <a:r>
              <a:rPr lang="en-US" sz="1600" b="1" dirty="0" err="1" smtClean="0">
                <a:latin typeface="Times New Roman" pitchFamily="18" charset="0"/>
                <a:cs typeface="Times New Roman" pitchFamily="18" charset="0"/>
              </a:rPr>
              <a:t>ttl</a:t>
            </a:r>
            <a:r>
              <a:rPr lang="en-US" sz="1600" b="1" dirty="0" smtClean="0">
                <a:latin typeface="Times New Roman" pitchFamily="18" charset="0"/>
                <a:cs typeface="Times New Roman" pitchFamily="18" charset="0"/>
              </a:rPr>
              <a:t>=62 time=2.04 ms</a:t>
            </a:r>
          </a:p>
          <a:p>
            <a:r>
              <a:rPr lang="en-US" sz="1600" b="1" dirty="0" smtClean="0">
                <a:latin typeface="Times New Roman" pitchFamily="18" charset="0"/>
                <a:cs typeface="Times New Roman" pitchFamily="18" charset="0"/>
              </a:rPr>
              <a:t>64 bytes from tiptoe.fhda.edu (153.18.8.1): </a:t>
            </a:r>
            <a:r>
              <a:rPr lang="en-US" sz="1600" b="1" dirty="0" err="1" smtClean="0">
                <a:latin typeface="Times New Roman" pitchFamily="18" charset="0"/>
                <a:cs typeface="Times New Roman" pitchFamily="18" charset="0"/>
              </a:rPr>
              <a:t>icmp_seq</a:t>
            </a:r>
            <a:r>
              <a:rPr lang="en-US" sz="1600" b="1" dirty="0" smtClean="0">
                <a:latin typeface="Times New Roman" pitchFamily="18" charset="0"/>
                <a:cs typeface="Times New Roman" pitchFamily="18" charset="0"/>
              </a:rPr>
              <a:t>=2 </a:t>
            </a:r>
            <a:r>
              <a:rPr lang="en-US" sz="1600" b="1" dirty="0" err="1" smtClean="0">
                <a:latin typeface="Times New Roman" pitchFamily="18" charset="0"/>
                <a:cs typeface="Times New Roman" pitchFamily="18" charset="0"/>
              </a:rPr>
              <a:t>ttl</a:t>
            </a:r>
            <a:r>
              <a:rPr lang="en-US" sz="1600" b="1" dirty="0" smtClean="0">
                <a:latin typeface="Times New Roman" pitchFamily="18" charset="0"/>
                <a:cs typeface="Times New Roman" pitchFamily="18" charset="0"/>
              </a:rPr>
              <a:t>=62 time=1.90 ms</a:t>
            </a:r>
          </a:p>
          <a:p>
            <a:r>
              <a:rPr lang="en-US" sz="1600" b="1" dirty="0" smtClean="0">
                <a:latin typeface="Times New Roman" pitchFamily="18" charset="0"/>
                <a:cs typeface="Times New Roman" pitchFamily="18" charset="0"/>
              </a:rPr>
              <a:t>64 bytes from tiptoe.fhda.edu (153.18.8.1): </a:t>
            </a:r>
            <a:r>
              <a:rPr lang="en-US" sz="1600" b="1" dirty="0" err="1" smtClean="0">
                <a:latin typeface="Times New Roman" pitchFamily="18" charset="0"/>
                <a:cs typeface="Times New Roman" pitchFamily="18" charset="0"/>
              </a:rPr>
              <a:t>icmp_seq</a:t>
            </a:r>
            <a:r>
              <a:rPr lang="en-US" sz="1600" b="1" dirty="0" smtClean="0">
                <a:latin typeface="Times New Roman" pitchFamily="18" charset="0"/>
                <a:cs typeface="Times New Roman" pitchFamily="18" charset="0"/>
              </a:rPr>
              <a:t>=3 </a:t>
            </a:r>
            <a:r>
              <a:rPr lang="en-US" sz="1600" b="1" dirty="0" err="1" smtClean="0">
                <a:latin typeface="Times New Roman" pitchFamily="18" charset="0"/>
                <a:cs typeface="Times New Roman" pitchFamily="18" charset="0"/>
              </a:rPr>
              <a:t>ttl</a:t>
            </a:r>
            <a:r>
              <a:rPr lang="en-US" sz="1600" b="1" dirty="0" smtClean="0">
                <a:latin typeface="Times New Roman" pitchFamily="18" charset="0"/>
                <a:cs typeface="Times New Roman" pitchFamily="18" charset="0"/>
              </a:rPr>
              <a:t>=62 time=1.97 ms</a:t>
            </a:r>
          </a:p>
          <a:p>
            <a:r>
              <a:rPr lang="en-US" sz="1600" b="1" dirty="0" smtClean="0">
                <a:latin typeface="Times New Roman" pitchFamily="18" charset="0"/>
                <a:cs typeface="Times New Roman" pitchFamily="18" charset="0"/>
              </a:rPr>
              <a:t>64 bytes from tiptoe.fhda.edu (153.18.8.1): </a:t>
            </a:r>
            <a:r>
              <a:rPr lang="en-US" sz="1600" b="1" dirty="0" err="1" smtClean="0">
                <a:latin typeface="Times New Roman" pitchFamily="18" charset="0"/>
                <a:cs typeface="Times New Roman" pitchFamily="18" charset="0"/>
              </a:rPr>
              <a:t>icmp_seq</a:t>
            </a:r>
            <a:r>
              <a:rPr lang="en-US" sz="1600" b="1" dirty="0" smtClean="0">
                <a:latin typeface="Times New Roman" pitchFamily="18" charset="0"/>
                <a:cs typeface="Times New Roman" pitchFamily="18" charset="0"/>
              </a:rPr>
              <a:t>=4 </a:t>
            </a:r>
            <a:r>
              <a:rPr lang="en-US" sz="1600" b="1" dirty="0" err="1" smtClean="0">
                <a:latin typeface="Times New Roman" pitchFamily="18" charset="0"/>
                <a:cs typeface="Times New Roman" pitchFamily="18" charset="0"/>
              </a:rPr>
              <a:t>ttl</a:t>
            </a:r>
            <a:r>
              <a:rPr lang="en-US" sz="1600" b="1" dirty="0" smtClean="0">
                <a:latin typeface="Times New Roman" pitchFamily="18" charset="0"/>
                <a:cs typeface="Times New Roman" pitchFamily="18" charset="0"/>
              </a:rPr>
              <a:t>=62 time=1.93 ms</a:t>
            </a:r>
          </a:p>
          <a:p>
            <a:r>
              <a:rPr lang="en-US" sz="1600" b="1" dirty="0" smtClean="0">
                <a:latin typeface="Times New Roman" pitchFamily="18" charset="0"/>
                <a:cs typeface="Times New Roman" pitchFamily="18" charset="0"/>
              </a:rPr>
              <a:t>64 bytes from tiptoe.fhda.edu (153.18.8.1): </a:t>
            </a:r>
            <a:r>
              <a:rPr lang="en-US" sz="1600" b="1" dirty="0" err="1" smtClean="0">
                <a:latin typeface="Times New Roman" pitchFamily="18" charset="0"/>
                <a:cs typeface="Times New Roman" pitchFamily="18" charset="0"/>
              </a:rPr>
              <a:t>icmp_seq</a:t>
            </a:r>
            <a:r>
              <a:rPr lang="en-US" sz="1600" b="1" dirty="0" smtClean="0">
                <a:latin typeface="Times New Roman" pitchFamily="18" charset="0"/>
                <a:cs typeface="Times New Roman" pitchFamily="18" charset="0"/>
              </a:rPr>
              <a:t>=5 </a:t>
            </a:r>
            <a:r>
              <a:rPr lang="en-US" sz="1600" b="1" dirty="0" err="1" smtClean="0">
                <a:latin typeface="Times New Roman" pitchFamily="18" charset="0"/>
                <a:cs typeface="Times New Roman" pitchFamily="18" charset="0"/>
              </a:rPr>
              <a:t>ttl</a:t>
            </a:r>
            <a:r>
              <a:rPr lang="en-US" sz="1600" b="1" dirty="0" smtClean="0">
                <a:latin typeface="Times New Roman" pitchFamily="18" charset="0"/>
                <a:cs typeface="Times New Roman" pitchFamily="18" charset="0"/>
              </a:rPr>
              <a:t>=62 time=2.00 ms</a:t>
            </a:r>
          </a:p>
          <a:p>
            <a:r>
              <a:rPr lang="en-US" sz="1600" b="1" dirty="0" smtClean="0">
                <a:latin typeface="Times New Roman" pitchFamily="18" charset="0"/>
                <a:cs typeface="Times New Roman" pitchFamily="18" charset="0"/>
              </a:rPr>
              <a:t>64 bytes from tiptoe.fhda.edu (153.18.8.1): </a:t>
            </a:r>
            <a:r>
              <a:rPr lang="en-US" sz="1600" b="1" dirty="0" err="1" smtClean="0">
                <a:latin typeface="Times New Roman" pitchFamily="18" charset="0"/>
                <a:cs typeface="Times New Roman" pitchFamily="18" charset="0"/>
              </a:rPr>
              <a:t>icmp_seq</a:t>
            </a:r>
            <a:r>
              <a:rPr lang="en-US" sz="1600" b="1" dirty="0" smtClean="0">
                <a:latin typeface="Times New Roman" pitchFamily="18" charset="0"/>
                <a:cs typeface="Times New Roman" pitchFamily="18" charset="0"/>
              </a:rPr>
              <a:t>=6 </a:t>
            </a:r>
            <a:r>
              <a:rPr lang="en-US" sz="1600" b="1" dirty="0" err="1" smtClean="0">
                <a:latin typeface="Times New Roman" pitchFamily="18" charset="0"/>
                <a:cs typeface="Times New Roman" pitchFamily="18" charset="0"/>
              </a:rPr>
              <a:t>ttl</a:t>
            </a:r>
            <a:r>
              <a:rPr lang="en-US" sz="1600" b="1" dirty="0" smtClean="0">
                <a:latin typeface="Times New Roman" pitchFamily="18" charset="0"/>
                <a:cs typeface="Times New Roman" pitchFamily="18" charset="0"/>
              </a:rPr>
              <a:t>=62 time=1.94 ms</a:t>
            </a:r>
          </a:p>
          <a:p>
            <a:r>
              <a:rPr lang="en-US" sz="1600" b="1" dirty="0" smtClean="0">
                <a:latin typeface="Times New Roman" pitchFamily="18" charset="0"/>
                <a:cs typeface="Times New Roman" pitchFamily="18" charset="0"/>
              </a:rPr>
              <a:t>64 bytes from tiptoe.fhda.edu (153.18.8.1): </a:t>
            </a:r>
            <a:r>
              <a:rPr lang="en-US" sz="1600" b="1" dirty="0" err="1" smtClean="0">
                <a:latin typeface="Times New Roman" pitchFamily="18" charset="0"/>
                <a:cs typeface="Times New Roman" pitchFamily="18" charset="0"/>
              </a:rPr>
              <a:t>icmp_seq</a:t>
            </a:r>
            <a:r>
              <a:rPr lang="en-US" sz="1600" b="1" dirty="0" smtClean="0">
                <a:latin typeface="Times New Roman" pitchFamily="18" charset="0"/>
                <a:cs typeface="Times New Roman" pitchFamily="18" charset="0"/>
              </a:rPr>
              <a:t>=7 </a:t>
            </a:r>
            <a:r>
              <a:rPr lang="en-US" sz="1600" b="1" dirty="0" err="1" smtClean="0">
                <a:latin typeface="Times New Roman" pitchFamily="18" charset="0"/>
                <a:cs typeface="Times New Roman" pitchFamily="18" charset="0"/>
              </a:rPr>
              <a:t>ttl</a:t>
            </a:r>
            <a:r>
              <a:rPr lang="en-US" sz="1600" b="1" dirty="0" smtClean="0">
                <a:latin typeface="Times New Roman" pitchFamily="18" charset="0"/>
                <a:cs typeface="Times New Roman" pitchFamily="18" charset="0"/>
              </a:rPr>
              <a:t>=62 time=1.94 ms</a:t>
            </a:r>
            <a:endParaRPr lang="en-US" sz="16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458200" cy="3416320"/>
          </a:xfrm>
          <a:prstGeom prst="rect">
            <a:avLst/>
          </a:prstGeom>
        </p:spPr>
        <p:txBody>
          <a:bodyPr wrap="square">
            <a:spAutoFit/>
          </a:bodyPr>
          <a:lstStyle/>
          <a:p>
            <a:r>
              <a:rPr lang="en-US" dirty="0" smtClean="0"/>
              <a:t>The TTL (time to live) field in the IP datagram that encapsulates an</a:t>
            </a:r>
          </a:p>
          <a:p>
            <a:r>
              <a:rPr lang="en-US" dirty="0" smtClean="0"/>
              <a:t>ICMP message has been set to 62, which means the packet cannot travel more than 62 hops</a:t>
            </a:r>
          </a:p>
          <a:p>
            <a:endParaRPr lang="en-US" dirty="0" smtClean="0"/>
          </a:p>
          <a:p>
            <a:r>
              <a:rPr lang="en-US" i="1" dirty="0" smtClean="0"/>
              <a:t>ping defines the number of data bytes as 56 and the total number of bytes as 84.</a:t>
            </a:r>
          </a:p>
          <a:p>
            <a:endParaRPr lang="en-US" i="1" dirty="0" smtClean="0"/>
          </a:p>
          <a:p>
            <a:r>
              <a:rPr lang="en-US" dirty="0" smtClean="0"/>
              <a:t>It is obvious that if we add</a:t>
            </a:r>
            <a:r>
              <a:rPr lang="en-US" b="1" dirty="0" smtClean="0"/>
              <a:t> 8 </a:t>
            </a:r>
            <a:r>
              <a:rPr lang="en-US" dirty="0" smtClean="0"/>
              <a:t>bytes of ICMP header and </a:t>
            </a:r>
            <a:r>
              <a:rPr lang="en-US" b="1" dirty="0" smtClean="0"/>
              <a:t>20</a:t>
            </a:r>
            <a:r>
              <a:rPr lang="en-US" dirty="0" smtClean="0"/>
              <a:t> bytes of IP header to 56, the result  is 84.</a:t>
            </a:r>
          </a:p>
          <a:p>
            <a:r>
              <a:rPr lang="en-US" i="1" dirty="0" smtClean="0"/>
              <a:t>ping defines the number of bytes as 64.</a:t>
            </a:r>
          </a:p>
          <a:p>
            <a:endParaRPr lang="en-US" i="1" dirty="0" smtClean="0"/>
          </a:p>
          <a:p>
            <a:r>
              <a:rPr lang="en-US" dirty="0" smtClean="0"/>
              <a:t>This is the total number of bytes in the ICMP packet (56 + 8).</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-HEADER</a:t>
            </a:r>
            <a:endParaRPr lang="en-US" dirty="0"/>
          </a:p>
        </p:txBody>
      </p:sp>
      <p:sp>
        <p:nvSpPr>
          <p:cNvPr id="3" name="Content Placeholder 2"/>
          <p:cNvSpPr>
            <a:spLocks noGrp="1"/>
          </p:cNvSpPr>
          <p:nvPr>
            <p:ph sz="quarter" idx="1"/>
          </p:nvPr>
        </p:nvSpPr>
        <p:spPr/>
        <p:txBody>
          <a:bodyPr>
            <a:normAutofit/>
          </a:bodyPr>
          <a:lstStyle/>
          <a:p>
            <a:r>
              <a:rPr lang="en-US" sz="1600" dirty="0">
                <a:latin typeface="Times New Roman" pitchFamily="18" charset="0"/>
                <a:cs typeface="Times New Roman" pitchFamily="18" charset="0"/>
              </a:rPr>
              <a:t>An </a:t>
            </a:r>
            <a:r>
              <a:rPr lang="en-US" sz="1600" b="1" dirty="0">
                <a:latin typeface="Times New Roman" pitchFamily="18" charset="0"/>
                <a:cs typeface="Times New Roman" pitchFamily="18" charset="0"/>
              </a:rPr>
              <a:t>IP header</a:t>
            </a:r>
            <a:r>
              <a:rPr lang="en-US" sz="1600" dirty="0">
                <a:latin typeface="Times New Roman" pitchFamily="18" charset="0"/>
                <a:cs typeface="Times New Roman" pitchFamily="18" charset="0"/>
              </a:rPr>
              <a:t> is </a:t>
            </a:r>
            <a:r>
              <a:rPr lang="en-US" sz="1600" b="1" dirty="0">
                <a:latin typeface="Times New Roman" pitchFamily="18" charset="0"/>
                <a:cs typeface="Times New Roman" pitchFamily="18" charset="0"/>
              </a:rPr>
              <a:t>header</a:t>
            </a:r>
            <a:r>
              <a:rPr lang="en-US" sz="1600" dirty="0">
                <a:latin typeface="Times New Roman" pitchFamily="18" charset="0"/>
                <a:cs typeface="Times New Roman" pitchFamily="18" charset="0"/>
              </a:rPr>
              <a:t> information at the beginning of an </a:t>
            </a:r>
            <a:r>
              <a:rPr lang="en-US" sz="1600" b="1" dirty="0">
                <a:latin typeface="Times New Roman" pitchFamily="18" charset="0"/>
                <a:cs typeface="Times New Roman" pitchFamily="18" charset="0"/>
              </a:rPr>
              <a:t>IP</a:t>
            </a:r>
            <a:r>
              <a:rPr lang="en-US" sz="1600" dirty="0">
                <a:latin typeface="Times New Roman" pitchFamily="18" charset="0"/>
                <a:cs typeface="Times New Roman" pitchFamily="18" charset="0"/>
              </a:rPr>
              <a:t> packet which contains information </a:t>
            </a:r>
            <a:r>
              <a:rPr lang="en-US" sz="1600" dirty="0" smtClean="0">
                <a:latin typeface="Times New Roman" pitchFamily="18" charset="0"/>
                <a:cs typeface="Times New Roman" pitchFamily="18" charset="0"/>
              </a:rPr>
              <a:t>about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IP</a:t>
            </a:r>
            <a:r>
              <a:rPr lang="en-US" sz="1600" dirty="0">
                <a:latin typeface="Times New Roman" pitchFamily="18" charset="0"/>
                <a:cs typeface="Times New Roman" pitchFamily="18" charset="0"/>
              </a:rPr>
              <a:t> version, source </a:t>
            </a:r>
            <a:r>
              <a:rPr lang="en-US" sz="1600" b="1" dirty="0">
                <a:latin typeface="Times New Roman" pitchFamily="18" charset="0"/>
                <a:cs typeface="Times New Roman" pitchFamily="18" charset="0"/>
              </a:rPr>
              <a:t>IP</a:t>
            </a:r>
            <a:r>
              <a:rPr lang="en-US" sz="1600" dirty="0">
                <a:latin typeface="Times New Roman" pitchFamily="18" charset="0"/>
                <a:cs typeface="Times New Roman" pitchFamily="18" charset="0"/>
              </a:rPr>
              <a:t> address, destination </a:t>
            </a:r>
            <a:r>
              <a:rPr lang="en-US" sz="1600" b="1" dirty="0">
                <a:latin typeface="Times New Roman" pitchFamily="18" charset="0"/>
                <a:cs typeface="Times New Roman" pitchFamily="18" charset="0"/>
              </a:rPr>
              <a:t>IP</a:t>
            </a:r>
            <a:r>
              <a:rPr lang="en-US" sz="1600" dirty="0">
                <a:latin typeface="Times New Roman" pitchFamily="18" charset="0"/>
                <a:cs typeface="Times New Roman" pitchFamily="18" charset="0"/>
              </a:rPr>
              <a:t> address, </a:t>
            </a:r>
            <a:r>
              <a:rPr lang="en-US" sz="1600" dirty="0" smtClean="0">
                <a:latin typeface="Times New Roman" pitchFamily="18" charset="0"/>
                <a:cs typeface="Times New Roman" pitchFamily="18" charset="0"/>
              </a:rPr>
              <a:t>time-to-live</a:t>
            </a:r>
          </a:p>
          <a:p>
            <a:r>
              <a:rPr lang="en-US" sz="1600" dirty="0"/>
              <a:t>the Internet Protocol has a place in the OSI </a:t>
            </a:r>
            <a:r>
              <a:rPr lang="en-US" sz="1600" dirty="0" smtClean="0"/>
              <a:t>Model</a:t>
            </a:r>
          </a:p>
          <a:p>
            <a:r>
              <a:rPr lang="en-US" sz="1600" dirty="0"/>
              <a:t>When a computer receives a packet from the network, the computer will firstly check the destination MAC address of the packet at the </a:t>
            </a:r>
            <a:r>
              <a:rPr lang="en-US" sz="1600" dirty="0" smtClean="0"/>
              <a:t>Data link </a:t>
            </a:r>
            <a:r>
              <a:rPr lang="en-US" sz="1600" dirty="0"/>
              <a:t>layer (2) and if it passes, it's then passed on to the Network layer</a:t>
            </a:r>
          </a:p>
          <a:p>
            <a:r>
              <a:rPr lang="en-US" sz="1600" dirty="0"/>
              <a:t>At the Network layer it will check the packet to see if the destination IP Address matches with the computer's IP Address (if the packet is a broadcast, it will pass the network layer anyway</a:t>
            </a:r>
          </a:p>
          <a:p>
            <a:r>
              <a:rPr lang="en-US" sz="1600" dirty="0"/>
              <a:t>if the computer is generating a packet to send to the network then, as the packet travels down the OSI model and reaches the Network layer, the destination and source IP Address of this packet are added in </a:t>
            </a:r>
            <a:r>
              <a:rPr lang="en-US" sz="1400" dirty="0" smtClean="0"/>
              <a:t>the</a:t>
            </a:r>
            <a:r>
              <a:rPr lang="en-US" sz="1600" dirty="0" smtClean="0"/>
              <a:t> </a:t>
            </a:r>
            <a:r>
              <a:rPr lang="en-US" sz="1600" dirty="0"/>
              <a:t>IP Header</a:t>
            </a:r>
            <a:endParaRPr lang="en-US" sz="16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Traceroute</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1" y="1066800"/>
            <a:ext cx="8915400" cy="57912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686800" cy="6186309"/>
          </a:xfrm>
          <a:prstGeom prst="rect">
            <a:avLst/>
          </a:prstGeom>
        </p:spPr>
        <p:txBody>
          <a:bodyPr wrap="square">
            <a:spAutoFit/>
          </a:bodyPr>
          <a:lstStyle/>
          <a:p>
            <a:r>
              <a:rPr lang="en-US" dirty="0" smtClean="0"/>
              <a:t>The </a:t>
            </a:r>
            <a:r>
              <a:rPr lang="en-US" dirty="0" err="1" smtClean="0"/>
              <a:t>traceroute</a:t>
            </a:r>
            <a:r>
              <a:rPr lang="en-US" dirty="0" smtClean="0"/>
              <a:t> program uses the following steps to find the address of the router</a:t>
            </a:r>
          </a:p>
          <a:p>
            <a:r>
              <a:rPr lang="en-US" dirty="0" smtClean="0"/>
              <a:t>R1 and the round trip time between host A and router R1. The </a:t>
            </a:r>
            <a:r>
              <a:rPr lang="en-US" i="1" dirty="0" err="1" smtClean="0"/>
              <a:t>traceroute</a:t>
            </a:r>
            <a:r>
              <a:rPr lang="en-US" i="1" dirty="0" smtClean="0"/>
              <a:t> program</a:t>
            </a:r>
          </a:p>
          <a:p>
            <a:r>
              <a:rPr lang="en-US" dirty="0" smtClean="0"/>
              <a:t>repeats steps a to c three times to get a better average round-trip time. The first trip</a:t>
            </a:r>
          </a:p>
          <a:p>
            <a:r>
              <a:rPr lang="en-US" dirty="0" smtClean="0"/>
              <a:t>time may be much longer than the second or third because it takes time for the</a:t>
            </a:r>
          </a:p>
          <a:p>
            <a:r>
              <a:rPr lang="en-US" dirty="0" smtClean="0"/>
              <a:t>ARP program to find the physical address of router R1. For the second and third</a:t>
            </a:r>
          </a:p>
          <a:p>
            <a:r>
              <a:rPr lang="en-US" dirty="0" smtClean="0"/>
              <a:t>trip, ARP has the address in its cache</a:t>
            </a:r>
          </a:p>
          <a:p>
            <a:endParaRPr lang="en-US" dirty="0" smtClean="0"/>
          </a:p>
          <a:p>
            <a:r>
              <a:rPr lang="en-US" b="1" dirty="0" smtClean="0">
                <a:latin typeface="Baskerville Old Face" pitchFamily="18" charset="0"/>
              </a:rPr>
              <a:t>The </a:t>
            </a:r>
            <a:r>
              <a:rPr lang="en-US" b="1" dirty="0" err="1" smtClean="0">
                <a:latin typeface="Baskerville Old Face" pitchFamily="18" charset="0"/>
              </a:rPr>
              <a:t>traceroute</a:t>
            </a:r>
            <a:r>
              <a:rPr lang="en-US" b="1" dirty="0" smtClean="0">
                <a:latin typeface="Baskerville Old Face" pitchFamily="18" charset="0"/>
              </a:rPr>
              <a:t> application at host A sends a packet to destination B using </a:t>
            </a:r>
            <a:r>
              <a:rPr lang="en-US" b="1" dirty="0" err="1" smtClean="0">
                <a:latin typeface="Baskerville Old Face" pitchFamily="18" charset="0"/>
              </a:rPr>
              <a:t>UDP;the</a:t>
            </a:r>
            <a:r>
              <a:rPr lang="en-US" b="1" dirty="0" smtClean="0">
                <a:latin typeface="Baskerville Old Face" pitchFamily="18" charset="0"/>
              </a:rPr>
              <a:t> message is encapsulated in an IP packet with a TTL value of 1. The program notes the time the packet is sent.</a:t>
            </a:r>
          </a:p>
          <a:p>
            <a:r>
              <a:rPr lang="en-US" b="1" dirty="0" smtClean="0">
                <a:latin typeface="Baskerville Old Face" pitchFamily="18" charset="0"/>
              </a:rPr>
              <a:t>Router R1 receives the packet and decrements the value of TTL to 0. It then discards the packet (because TTL is 0). The router, however, sends a </a:t>
            </a:r>
            <a:r>
              <a:rPr lang="en-US" b="1" dirty="0" err="1" smtClean="0">
                <a:latin typeface="Baskerville Old Face" pitchFamily="18" charset="0"/>
              </a:rPr>
              <a:t>timeexceeded</a:t>
            </a:r>
            <a:r>
              <a:rPr lang="en-US" b="1" dirty="0" smtClean="0">
                <a:latin typeface="Baskerville Old Face" pitchFamily="18" charset="0"/>
              </a:rPr>
              <a:t> ICMP message (type: 11, code: 0) to show that the TTL value is 0 and the packet was discarded.</a:t>
            </a:r>
          </a:p>
          <a:p>
            <a:endParaRPr lang="en-US" b="1" dirty="0" smtClean="0">
              <a:latin typeface="Baskerville Old Face" pitchFamily="18" charset="0"/>
            </a:endParaRPr>
          </a:p>
          <a:p>
            <a:r>
              <a:rPr lang="en-US" b="1" dirty="0" smtClean="0">
                <a:latin typeface="Baskerville Old Face" pitchFamily="18" charset="0"/>
              </a:rPr>
              <a:t>The </a:t>
            </a:r>
            <a:r>
              <a:rPr lang="en-US" b="1" dirty="0" err="1" smtClean="0">
                <a:latin typeface="Baskerville Old Face" pitchFamily="18" charset="0"/>
              </a:rPr>
              <a:t>traceroute</a:t>
            </a:r>
            <a:r>
              <a:rPr lang="en-US" b="1" dirty="0" smtClean="0">
                <a:latin typeface="Baskerville Old Face" pitchFamily="18" charset="0"/>
              </a:rPr>
              <a:t> program receives the ICMP messages and uses the source address of the IP packet encapsulating ICMP to find the IP address of router R1. The program also makes note of the time the packet has arrived. The difference between this time and the time at step a is the round-trip time.</a:t>
            </a:r>
          </a:p>
          <a:p>
            <a:r>
              <a:rPr lang="en-US" dirty="0" smtClean="0"/>
              <a:t>The </a:t>
            </a:r>
            <a:r>
              <a:rPr lang="en-US" dirty="0" err="1" smtClean="0"/>
              <a:t>traceroute</a:t>
            </a:r>
            <a:r>
              <a:rPr lang="en-US" dirty="0" smtClean="0"/>
              <a:t> program repeats the previous steps to find the address of router R2</a:t>
            </a:r>
          </a:p>
          <a:p>
            <a:r>
              <a:rPr lang="en-US" dirty="0" smtClean="0"/>
              <a:t>and the round-trip time between host A and router R2. However, in this step, the</a:t>
            </a:r>
          </a:p>
          <a:p>
            <a:r>
              <a:rPr lang="en-US" dirty="0" smtClean="0"/>
              <a:t>value of TTL is set to 2. So router R1 forwards the message, while router R2 discards</a:t>
            </a:r>
          </a:p>
          <a:p>
            <a:r>
              <a:rPr lang="en-US" dirty="0" smtClean="0"/>
              <a:t>it and sends a time-exceeded ICMP message.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0"/>
            <a:ext cx="8610600" cy="3693319"/>
          </a:xfrm>
          <a:prstGeom prst="rect">
            <a:avLst/>
          </a:prstGeom>
        </p:spPr>
        <p:txBody>
          <a:bodyPr wrap="square">
            <a:spAutoFit/>
          </a:bodyPr>
          <a:lstStyle/>
          <a:p>
            <a:r>
              <a:rPr lang="en-US" dirty="0" smtClean="0"/>
              <a:t>The </a:t>
            </a:r>
            <a:r>
              <a:rPr lang="en-US" dirty="0" err="1" smtClean="0"/>
              <a:t>traceroute</a:t>
            </a:r>
            <a:r>
              <a:rPr lang="en-US" dirty="0" smtClean="0"/>
              <a:t> program repeats the previous step to find the address of host B and</a:t>
            </a:r>
          </a:p>
          <a:p>
            <a:r>
              <a:rPr lang="en-US" dirty="0" smtClean="0"/>
              <a:t>the round-trip time between host A and host B. When host B receives the packet,</a:t>
            </a:r>
          </a:p>
          <a:p>
            <a:r>
              <a:rPr lang="en-US" dirty="0" smtClean="0"/>
              <a:t>it decrements the value of TTL, but it does not discard the message since it has</a:t>
            </a:r>
          </a:p>
          <a:p>
            <a:r>
              <a:rPr lang="en-US" dirty="0" smtClean="0"/>
              <a:t>reached its final destination. How can an ICMP message be sent back to host A?</a:t>
            </a:r>
          </a:p>
          <a:p>
            <a:r>
              <a:rPr lang="en-US" dirty="0" smtClean="0"/>
              <a:t>The </a:t>
            </a:r>
            <a:r>
              <a:rPr lang="en-US" dirty="0" err="1" smtClean="0"/>
              <a:t>traceroute</a:t>
            </a:r>
            <a:r>
              <a:rPr lang="en-US" dirty="0" smtClean="0"/>
              <a:t> program uses a different strategy here. The destination port of the</a:t>
            </a:r>
          </a:p>
          <a:p>
            <a:r>
              <a:rPr lang="en-US" dirty="0" smtClean="0"/>
              <a:t>UDP packet is set to one that is not supported by the UDP protocol. When host B</a:t>
            </a:r>
          </a:p>
          <a:p>
            <a:r>
              <a:rPr lang="en-US" dirty="0" smtClean="0"/>
              <a:t>receives the packet, it cannot find an application program to accept the delivery. It</a:t>
            </a:r>
          </a:p>
          <a:p>
            <a:r>
              <a:rPr lang="en-US" dirty="0" smtClean="0"/>
              <a:t>discards the packet and sends an ICMP destination-unreachable message (type: 3,</a:t>
            </a:r>
          </a:p>
          <a:p>
            <a:r>
              <a:rPr lang="en-US" dirty="0" smtClean="0"/>
              <a:t>code: 3) to host A. Note that this situation does not happen at router R1 or R2</a:t>
            </a:r>
          </a:p>
          <a:p>
            <a:r>
              <a:rPr lang="en-US" dirty="0" smtClean="0"/>
              <a:t>because a router does not check the UDP header. The </a:t>
            </a:r>
            <a:r>
              <a:rPr lang="en-US" dirty="0" err="1" smtClean="0"/>
              <a:t>traceroute</a:t>
            </a:r>
            <a:r>
              <a:rPr lang="en-US" dirty="0" smtClean="0"/>
              <a:t> program records the</a:t>
            </a:r>
          </a:p>
          <a:p>
            <a:r>
              <a:rPr lang="en-US" dirty="0" smtClean="0"/>
              <a:t>destination address of the arrived IP datagram and makes note of the round-trip time.</a:t>
            </a:r>
          </a:p>
          <a:p>
            <a:r>
              <a:rPr lang="en-US" dirty="0" smtClean="0"/>
              <a:t>Receiving the destination-unreachable message with a code value 3 is an indication</a:t>
            </a:r>
          </a:p>
          <a:p>
            <a:r>
              <a:rPr lang="en-US" dirty="0" smtClean="0"/>
              <a:t>that the whole route has been found and there is no need to send more packets.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ICMP PACKAGE</a:t>
            </a:r>
            <a:endParaRPr lang="en-US" dirty="0"/>
          </a:p>
        </p:txBody>
      </p:sp>
      <p:sp>
        <p:nvSpPr>
          <p:cNvPr id="3" name="Content Placeholder 2"/>
          <p:cNvSpPr>
            <a:spLocks noGrp="1"/>
          </p:cNvSpPr>
          <p:nvPr>
            <p:ph sz="quarter" idx="1"/>
          </p:nvPr>
        </p:nvSpPr>
        <p:spPr/>
        <p:txBody>
          <a:bodyPr>
            <a:noAutofit/>
          </a:bodyPr>
          <a:lstStyle/>
          <a:p>
            <a:r>
              <a:rPr lang="en-US" sz="2400" dirty="0" smtClean="0">
                <a:latin typeface="Times New Roman" pitchFamily="18" charset="0"/>
                <a:cs typeface="Times New Roman" pitchFamily="18" charset="0"/>
              </a:rPr>
              <a:t>ICMP package made of two modules: an input module and an output module.</a:t>
            </a:r>
          </a:p>
          <a:p>
            <a:r>
              <a:rPr lang="en-US" sz="2400" dirty="0" smtClean="0">
                <a:latin typeface="Times New Roman" pitchFamily="18" charset="0"/>
                <a:cs typeface="Times New Roman" pitchFamily="18" charset="0"/>
              </a:rPr>
              <a:t>The input module handles all received ICMP messages</a:t>
            </a:r>
          </a:p>
          <a:p>
            <a:r>
              <a:rPr lang="en-US" sz="2400" b="1" dirty="0" smtClean="0">
                <a:latin typeface="Times New Roman" pitchFamily="18" charset="0"/>
                <a:cs typeface="Times New Roman" pitchFamily="18" charset="0"/>
              </a:rPr>
              <a:t>If the received packet is a request, the </a:t>
            </a:r>
            <a:r>
              <a:rPr lang="en-US" sz="2400" b="1" dirty="0" err="1" smtClean="0">
                <a:latin typeface="Times New Roman" pitchFamily="18" charset="0"/>
                <a:cs typeface="Times New Roman" pitchFamily="18" charset="0"/>
              </a:rPr>
              <a:t>modulecreates</a:t>
            </a:r>
            <a:r>
              <a:rPr lang="en-US" sz="2400" b="1" dirty="0" smtClean="0">
                <a:latin typeface="Times New Roman" pitchFamily="18" charset="0"/>
                <a:cs typeface="Times New Roman" pitchFamily="18" charset="0"/>
              </a:rPr>
              <a:t> a reply and sends it out</a:t>
            </a:r>
          </a:p>
          <a:p>
            <a:r>
              <a:rPr lang="en-US" sz="2400" b="1" dirty="0" smtClean="0">
                <a:latin typeface="Times New Roman" pitchFamily="18" charset="0"/>
                <a:cs typeface="Times New Roman" pitchFamily="18" charset="0"/>
              </a:rPr>
              <a:t>If the received packet is a redirection message, the module uses the information to update the routing table.</a:t>
            </a:r>
          </a:p>
          <a:p>
            <a:r>
              <a:rPr lang="en-US" sz="2400" b="1" dirty="0" smtClean="0">
                <a:latin typeface="Times New Roman" pitchFamily="18" charset="0"/>
                <a:cs typeface="Times New Roman" pitchFamily="18" charset="0"/>
              </a:rPr>
              <a:t>If the received packet is an error message, the module informs the protocol about the situation that caused the error</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{REQUEST,REDIRECT , ERROR MESSAGE }</a:t>
            </a:r>
            <a:endParaRPr lang="en-US" sz="24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0"/>
            <a:ext cx="10820400" cy="73152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 Module</a:t>
            </a:r>
            <a:endParaRPr lang="en-US" dirty="0"/>
          </a:p>
        </p:txBody>
      </p:sp>
      <p:sp>
        <p:nvSpPr>
          <p:cNvPr id="3" name="Content Placeholder 2"/>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The output module is responsible for creating request, solicitation, or error messages requested by a higher level or the IP protocol</a:t>
            </a:r>
          </a:p>
          <a:p>
            <a:r>
              <a:rPr lang="en-US" sz="2000" dirty="0" smtClean="0">
                <a:latin typeface="Times New Roman" pitchFamily="18" charset="0"/>
                <a:cs typeface="Times New Roman" pitchFamily="18" charset="0"/>
              </a:rPr>
              <a:t>The module receives a demand from IP, UDP, or TCP to send one of the ICMP error messages.</a:t>
            </a:r>
          </a:p>
          <a:p>
            <a:r>
              <a:rPr lang="en-US" sz="2000" dirty="0" smtClean="0">
                <a:latin typeface="Times New Roman" pitchFamily="18" charset="0"/>
                <a:cs typeface="Times New Roman" pitchFamily="18" charset="0"/>
              </a:rPr>
              <a:t>If the demand is from IP, the output module must first check that the request is allowed.</a:t>
            </a:r>
          </a:p>
          <a:p>
            <a:r>
              <a:rPr lang="en-US" sz="2000" dirty="0" err="1" smtClean="0">
                <a:latin typeface="Times New Roman" pitchFamily="18" charset="0"/>
                <a:cs typeface="Times New Roman" pitchFamily="18" charset="0"/>
              </a:rPr>
              <a:t>ICMPmessage</a:t>
            </a:r>
            <a:r>
              <a:rPr lang="en-US" sz="2000" dirty="0" smtClean="0">
                <a:latin typeface="Times New Roman" pitchFamily="18" charset="0"/>
                <a:cs typeface="Times New Roman" pitchFamily="18" charset="0"/>
              </a:rPr>
              <a:t> cannot be created for four situations</a:t>
            </a:r>
          </a:p>
          <a:p>
            <a:r>
              <a:rPr lang="en-US" sz="2000" dirty="0" smtClean="0"/>
              <a:t>an IP packet carrying an ICMP error  message</a:t>
            </a:r>
          </a:p>
          <a:p>
            <a:r>
              <a:rPr lang="en-US" sz="2000" dirty="0" smtClean="0"/>
              <a:t>a fragmented IP packet,</a:t>
            </a:r>
          </a:p>
          <a:p>
            <a:r>
              <a:rPr lang="en-US" sz="2000" dirty="0" smtClean="0"/>
              <a:t> a multicast IP packet</a:t>
            </a:r>
          </a:p>
          <a:p>
            <a:r>
              <a:rPr lang="en-US" sz="2000" dirty="0" smtClean="0"/>
              <a:t>an IP packet having IP address 0.0.0.0 or 127.X.Y. Z</a:t>
            </a:r>
            <a:endParaRPr lang="en-US" sz="20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t>Text book</a:t>
            </a:r>
          </a:p>
          <a:p>
            <a:pPr lvl="0"/>
            <a:r>
              <a:rPr lang="en-US" i="1" dirty="0" err="1"/>
              <a:t>Behrouz</a:t>
            </a:r>
            <a:r>
              <a:rPr lang="en-US" i="1" dirty="0"/>
              <a:t> A. </a:t>
            </a:r>
            <a:r>
              <a:rPr lang="en-US" i="1" dirty="0" err="1"/>
              <a:t>Forouzan</a:t>
            </a:r>
            <a:r>
              <a:rPr lang="en-US" i="1" dirty="0"/>
              <a:t>, “TCP IP Protocol Suite ” 4th edition, 2010, McGraw-</a:t>
            </a:r>
            <a:r>
              <a:rPr lang="en-US" i="1" dirty="0" err="1"/>
              <a:t>HillISBN</a:t>
            </a:r>
            <a:r>
              <a:rPr lang="en-US" i="1" dirty="0"/>
              <a:t>: 0073376043</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cp\ip-header-1.gif"/>
          <p:cNvPicPr>
            <a:picLocks noChangeAspect="1" noChangeArrowheads="1"/>
          </p:cNvPicPr>
          <p:nvPr/>
        </p:nvPicPr>
        <p:blipFill>
          <a:blip r:embed="rId2"/>
          <a:srcRect/>
          <a:stretch>
            <a:fillRect/>
          </a:stretch>
        </p:blipFill>
        <p:spPr bwMode="auto">
          <a:xfrm>
            <a:off x="457200" y="228600"/>
            <a:ext cx="3886200" cy="3276600"/>
          </a:xfrm>
          <a:prstGeom prst="rect">
            <a:avLst/>
          </a:prstGeom>
          <a:noFill/>
        </p:spPr>
      </p:pic>
      <p:pic>
        <p:nvPicPr>
          <p:cNvPr id="1027" name="Picture 3" descr="H:\tcp\ip-header-2.gif"/>
          <p:cNvPicPr>
            <a:picLocks noChangeAspect="1" noChangeArrowheads="1"/>
          </p:cNvPicPr>
          <p:nvPr/>
        </p:nvPicPr>
        <p:blipFill>
          <a:blip r:embed="rId3"/>
          <a:srcRect/>
          <a:stretch>
            <a:fillRect/>
          </a:stretch>
        </p:blipFill>
        <p:spPr bwMode="auto">
          <a:xfrm>
            <a:off x="152400" y="3733800"/>
            <a:ext cx="8991600" cy="2695575"/>
          </a:xfrm>
          <a:prstGeom prst="rect">
            <a:avLst/>
          </a:prstGeom>
          <a:noFill/>
        </p:spPr>
      </p:pic>
      <p:pic>
        <p:nvPicPr>
          <p:cNvPr id="1028" name="Picture 4" descr="H:\tcp\ip-header-3.gif"/>
          <p:cNvPicPr>
            <a:picLocks noChangeAspect="1" noChangeArrowheads="1"/>
          </p:cNvPicPr>
          <p:nvPr/>
        </p:nvPicPr>
        <p:blipFill>
          <a:blip r:embed="rId4"/>
          <a:srcRect/>
          <a:stretch>
            <a:fillRect/>
          </a:stretch>
        </p:blipFill>
        <p:spPr bwMode="auto">
          <a:xfrm>
            <a:off x="4876800" y="0"/>
            <a:ext cx="4267200" cy="36576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cp\ip_header.jpg"/>
          <p:cNvPicPr>
            <a:picLocks noChangeAspect="1" noChangeArrowheads="1"/>
          </p:cNvPicPr>
          <p:nvPr/>
        </p:nvPicPr>
        <p:blipFill>
          <a:blip r:embed="rId2"/>
          <a:srcRect/>
          <a:stretch>
            <a:fillRect/>
          </a:stretch>
        </p:blipFill>
        <p:spPr bwMode="auto">
          <a:xfrm>
            <a:off x="228599" y="609601"/>
            <a:ext cx="8534401" cy="243839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7924800" cy="6186309"/>
          </a:xfrm>
          <a:prstGeom prst="rect">
            <a:avLst/>
          </a:prstGeom>
        </p:spPr>
        <p:txBody>
          <a:bodyPr wrap="square">
            <a:spAutoFit/>
          </a:bodyPr>
          <a:lstStyle/>
          <a:p>
            <a:r>
              <a:rPr lang="en-US" b="1" dirty="0"/>
              <a:t>Version</a:t>
            </a:r>
            <a:r>
              <a:rPr lang="en-US" dirty="0"/>
              <a:t> – the version of the IP protocol. For IPv4, this field has a value of 4.</a:t>
            </a:r>
          </a:p>
          <a:p>
            <a:r>
              <a:rPr lang="en-US" b="1" dirty="0"/>
              <a:t>Header length</a:t>
            </a:r>
            <a:r>
              <a:rPr lang="en-US" dirty="0"/>
              <a:t> – the length of the header in 32-bit words. The </a:t>
            </a:r>
            <a:r>
              <a:rPr lang="en-US" dirty="0" err="1"/>
              <a:t>minumum</a:t>
            </a:r>
            <a:r>
              <a:rPr lang="en-US" dirty="0"/>
              <a:t> value is 20 bytes, and the maximum value is 60 bytes.</a:t>
            </a:r>
          </a:p>
          <a:p>
            <a:r>
              <a:rPr lang="en-US" b="1" dirty="0"/>
              <a:t>Priority and Type of Service</a:t>
            </a:r>
            <a:r>
              <a:rPr lang="en-US" dirty="0"/>
              <a:t> – specifies how the datagram should be handled. The first 3 bits are the priority bits.</a:t>
            </a:r>
          </a:p>
          <a:p>
            <a:r>
              <a:rPr lang="en-US" b="1" dirty="0"/>
              <a:t>Total length</a:t>
            </a:r>
            <a:r>
              <a:rPr lang="en-US" dirty="0"/>
              <a:t> – the length of the entire packet (header + data). The minimum length is 20 bytes, and the maximum is 65,535 bytes.</a:t>
            </a:r>
          </a:p>
          <a:p>
            <a:r>
              <a:rPr lang="en-US" b="1" dirty="0"/>
              <a:t>Identification</a:t>
            </a:r>
            <a:r>
              <a:rPr lang="en-US" dirty="0"/>
              <a:t> – used to differentiate fragmented packets from different </a:t>
            </a:r>
            <a:r>
              <a:rPr lang="en-US" dirty="0" err="1"/>
              <a:t>datagrams</a:t>
            </a:r>
            <a:r>
              <a:rPr lang="en-US" dirty="0"/>
              <a:t>.</a:t>
            </a:r>
          </a:p>
          <a:p>
            <a:r>
              <a:rPr lang="en-US" b="1" dirty="0"/>
              <a:t>Flags</a:t>
            </a:r>
            <a:r>
              <a:rPr lang="en-US" dirty="0"/>
              <a:t> – used to control or identify fragments.</a:t>
            </a:r>
          </a:p>
          <a:p>
            <a:r>
              <a:rPr lang="en-US" b="1" dirty="0"/>
              <a:t>Fragmented offset</a:t>
            </a:r>
            <a:r>
              <a:rPr lang="en-US" dirty="0"/>
              <a:t> – used for fragmentation and reassembly if the packet is too large to put in a frame.</a:t>
            </a:r>
          </a:p>
          <a:p>
            <a:r>
              <a:rPr lang="en-US" b="1" dirty="0"/>
              <a:t>Time to live</a:t>
            </a:r>
            <a:r>
              <a:rPr lang="en-US" dirty="0"/>
              <a:t> – limits a datagram’s lifetime. If the packet doesn’t get to its destination before the TTL expires, it is discarded.</a:t>
            </a:r>
          </a:p>
          <a:p>
            <a:r>
              <a:rPr lang="en-US" b="1" dirty="0"/>
              <a:t>Protocol</a:t>
            </a:r>
            <a:r>
              <a:rPr lang="en-US" dirty="0"/>
              <a:t> – defines the protocol used in the data portion of the IP datagram. For example, TCP is represented by the number 6 and UDP by 17.</a:t>
            </a:r>
          </a:p>
          <a:p>
            <a:r>
              <a:rPr lang="en-US" b="1" dirty="0"/>
              <a:t>Header checksum</a:t>
            </a:r>
            <a:r>
              <a:rPr lang="en-US" dirty="0"/>
              <a:t> – used for error-checking of the header. If a packet arrives at a router and the router calculates a different checksum than the one specified in this field, the packet will be discarded.</a:t>
            </a:r>
          </a:p>
          <a:p>
            <a:r>
              <a:rPr lang="en-US" b="1" dirty="0"/>
              <a:t>Source IP address</a:t>
            </a:r>
            <a:r>
              <a:rPr lang="en-US" dirty="0"/>
              <a:t> – the IP address of the host that sent the packet.</a:t>
            </a:r>
          </a:p>
          <a:p>
            <a:r>
              <a:rPr lang="en-US" b="1" dirty="0"/>
              <a:t>Destination IP address</a:t>
            </a:r>
            <a:r>
              <a:rPr lang="en-US" dirty="0"/>
              <a:t> – the IP address of the host that should receive the packet.</a:t>
            </a:r>
          </a:p>
          <a:p>
            <a:r>
              <a:rPr lang="en-US" b="1" dirty="0"/>
              <a:t>Options</a:t>
            </a:r>
            <a:r>
              <a:rPr lang="en-US" dirty="0"/>
              <a:t> – used for network testing, debugging, security, and more. This field is usually empty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a:t>
            </a:r>
            <a:endParaRPr lang="en-US" dirty="0"/>
          </a:p>
        </p:txBody>
      </p:sp>
      <p:sp>
        <p:nvSpPr>
          <p:cNvPr id="3" name="Content Placeholder 2"/>
          <p:cNvSpPr>
            <a:spLocks noGrp="1"/>
          </p:cNvSpPr>
          <p:nvPr>
            <p:ph sz="quarter" idx="1"/>
          </p:nvPr>
        </p:nvSpPr>
        <p:spPr/>
        <p:txBody>
          <a:bodyPr>
            <a:normAutofit fontScale="85000" lnSpcReduction="20000"/>
          </a:bodyPr>
          <a:lstStyle/>
          <a:p>
            <a:r>
              <a:rPr lang="en-US" sz="2000" dirty="0">
                <a:latin typeface="Times New Roman" pitchFamily="18" charset="0"/>
                <a:cs typeface="Times New Roman" pitchFamily="18" charset="0"/>
              </a:rPr>
              <a:t>To show how the address resolution protocol (ARP) is used </a:t>
            </a:r>
            <a:r>
              <a:rPr lang="en-US" sz="2000" dirty="0" err="1" smtClean="0">
                <a:latin typeface="Times New Roman" pitchFamily="18" charset="0"/>
                <a:cs typeface="Times New Roman" pitchFamily="18" charset="0"/>
              </a:rPr>
              <a:t>todynamically</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map a logical address to a physical </a:t>
            </a:r>
            <a:r>
              <a:rPr lang="en-US" sz="2000" dirty="0" smtClean="0">
                <a:latin typeface="Times New Roman" pitchFamily="18" charset="0"/>
                <a:cs typeface="Times New Roman" pitchFamily="18" charset="0"/>
              </a:rPr>
              <a:t>address</a:t>
            </a:r>
          </a:p>
          <a:p>
            <a:r>
              <a:rPr lang="en-US" sz="2000" dirty="0">
                <a:latin typeface="Times New Roman" pitchFamily="18" charset="0"/>
                <a:cs typeface="Times New Roman" pitchFamily="18" charset="0"/>
              </a:rPr>
              <a:t>A </a:t>
            </a:r>
            <a:r>
              <a:rPr lang="en-US" sz="2000" dirty="0" smtClean="0">
                <a:latin typeface="Times New Roman" pitchFamily="18" charset="0"/>
                <a:cs typeface="Times New Roman" pitchFamily="18" charset="0"/>
              </a:rPr>
              <a:t>logical address </a:t>
            </a:r>
            <a:r>
              <a:rPr lang="en-US" sz="2000" dirty="0">
                <a:latin typeface="Times New Roman" pitchFamily="18" charset="0"/>
                <a:cs typeface="Times New Roman" pitchFamily="18" charset="0"/>
              </a:rPr>
              <a:t>is unique universally. It is called a </a:t>
            </a:r>
            <a:r>
              <a:rPr lang="en-US" sz="2000" i="1" dirty="0">
                <a:latin typeface="Times New Roman" pitchFamily="18" charset="0"/>
                <a:cs typeface="Times New Roman" pitchFamily="18" charset="0"/>
              </a:rPr>
              <a:t>logical address because it is usually </a:t>
            </a:r>
            <a:r>
              <a:rPr lang="en-US" sz="2000" i="1" dirty="0" smtClean="0">
                <a:latin typeface="Times New Roman" pitchFamily="18" charset="0"/>
                <a:cs typeface="Times New Roman" pitchFamily="18" charset="0"/>
              </a:rPr>
              <a:t>implemented </a:t>
            </a:r>
            <a:r>
              <a:rPr lang="en-US" sz="2000" dirty="0" smtClean="0">
                <a:latin typeface="Times New Roman" pitchFamily="18" charset="0"/>
                <a:cs typeface="Times New Roman" pitchFamily="18" charset="0"/>
              </a:rPr>
              <a:t>in software</a:t>
            </a:r>
          </a:p>
          <a:p>
            <a:r>
              <a:rPr lang="en-US" sz="2000" dirty="0">
                <a:latin typeface="Times New Roman" pitchFamily="18" charset="0"/>
                <a:cs typeface="Times New Roman" pitchFamily="18" charset="0"/>
              </a:rPr>
              <a:t>The logical addresses in the TCP/IP protocol suite are called </a:t>
            </a:r>
            <a:r>
              <a:rPr lang="en-US" sz="2000" b="1" dirty="0" smtClean="0">
                <a:latin typeface="Times New Roman" pitchFamily="18" charset="0"/>
                <a:cs typeface="Times New Roman" pitchFamily="18" charset="0"/>
              </a:rPr>
              <a:t>IP addresses </a:t>
            </a:r>
            <a:r>
              <a:rPr lang="en-US" sz="2000" b="1" dirty="0">
                <a:latin typeface="Times New Roman" pitchFamily="18" charset="0"/>
                <a:cs typeface="Times New Roman" pitchFamily="18" charset="0"/>
              </a:rPr>
              <a:t>and are 32 bits long</a:t>
            </a:r>
            <a:r>
              <a:rPr lang="en-US" sz="2000" b="1"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the hosts and routers are recognized by their physical </a:t>
            </a:r>
            <a:r>
              <a:rPr lang="en-US" sz="2000" dirty="0" smtClean="0">
                <a:latin typeface="Times New Roman" pitchFamily="18" charset="0"/>
                <a:cs typeface="Times New Roman" pitchFamily="18" charset="0"/>
              </a:rPr>
              <a:t>addresses</a:t>
            </a:r>
          </a:p>
          <a:p>
            <a:r>
              <a:rPr lang="en-US" sz="2000" dirty="0"/>
              <a:t>Examples of physical </a:t>
            </a:r>
            <a:r>
              <a:rPr lang="en-US" sz="2000" dirty="0" smtClean="0"/>
              <a:t>addresses are </a:t>
            </a:r>
            <a:r>
              <a:rPr lang="en-US" sz="2000" dirty="0"/>
              <a:t>48-bit MAC addresses in the Ethernet </a:t>
            </a:r>
            <a:r>
              <a:rPr lang="en-US" sz="2000" dirty="0" smtClean="0"/>
              <a:t>protocol</a:t>
            </a:r>
            <a:r>
              <a:rPr lang="en-US" sz="2000" dirty="0"/>
              <a:t>, which are imprinted on the </a:t>
            </a:r>
            <a:r>
              <a:rPr lang="en-US" sz="2000" dirty="0" smtClean="0"/>
              <a:t>NIC installed </a:t>
            </a:r>
            <a:r>
              <a:rPr lang="en-US" sz="2000" dirty="0"/>
              <a:t>in the host or </a:t>
            </a:r>
            <a:r>
              <a:rPr lang="en-US" sz="2000" dirty="0" smtClean="0"/>
              <a:t>router</a:t>
            </a:r>
          </a:p>
          <a:p>
            <a:endParaRPr lang="en-US" sz="2000" dirty="0">
              <a:latin typeface="Times New Roman" pitchFamily="18" charset="0"/>
              <a:cs typeface="Times New Roman" pitchFamily="18" charset="0"/>
            </a:endParaRPr>
          </a:p>
          <a:p>
            <a:r>
              <a:rPr lang="en-US" sz="2000" b="1" dirty="0"/>
              <a:t>Static </a:t>
            </a:r>
            <a:r>
              <a:rPr lang="en-US" sz="2000" b="1" dirty="0" smtClean="0"/>
              <a:t>Mapping</a:t>
            </a:r>
          </a:p>
          <a:p>
            <a:r>
              <a:rPr lang="en-US" sz="2000" b="1" dirty="0"/>
              <a:t>1. A machine could change its NIC, resulting in a new physical address.</a:t>
            </a:r>
          </a:p>
          <a:p>
            <a:r>
              <a:rPr lang="en-US" sz="2000" b="1" dirty="0"/>
              <a:t>2. In some LANs, such as </a:t>
            </a:r>
            <a:r>
              <a:rPr lang="en-US" sz="2000" b="1" dirty="0" err="1"/>
              <a:t>LocalTalk</a:t>
            </a:r>
            <a:r>
              <a:rPr lang="en-US" sz="2000" b="1" dirty="0"/>
              <a:t>, the physical address changes every time the</a:t>
            </a:r>
          </a:p>
          <a:p>
            <a:r>
              <a:rPr lang="en-US" sz="2000" dirty="0"/>
              <a:t>computer is turned on.</a:t>
            </a:r>
          </a:p>
          <a:p>
            <a:r>
              <a:rPr lang="en-US" sz="2000" b="1" dirty="0"/>
              <a:t>3. A mobile computer can move from one physical network to another, resulting in a</a:t>
            </a:r>
          </a:p>
          <a:p>
            <a:r>
              <a:rPr lang="en-US" sz="2000" dirty="0"/>
              <a:t>change in its physical address.</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8200"/>
            <a:ext cx="9144000" cy="6186309"/>
          </a:xfrm>
          <a:prstGeom prst="rect">
            <a:avLst/>
          </a:prstGeom>
        </p:spPr>
        <p:txBody>
          <a:bodyPr wrap="square">
            <a:spAutoFit/>
          </a:bodyPr>
          <a:lstStyle/>
          <a:p>
            <a:r>
              <a:rPr lang="en-US" b="1" dirty="0"/>
              <a:t>Dynamic </a:t>
            </a:r>
            <a:r>
              <a:rPr lang="en-US" b="1" dirty="0" smtClean="0"/>
              <a:t>Mapping</a:t>
            </a:r>
          </a:p>
          <a:p>
            <a:endParaRPr lang="en-US" b="1" dirty="0"/>
          </a:p>
          <a:p>
            <a:r>
              <a:rPr lang="en-US" dirty="0"/>
              <a:t>In </a:t>
            </a:r>
            <a:r>
              <a:rPr lang="en-US" b="1" dirty="0"/>
              <a:t>dynamic mapping, each time a machine knows the logical address of another machine,</a:t>
            </a:r>
          </a:p>
          <a:p>
            <a:r>
              <a:rPr lang="en-US" dirty="0"/>
              <a:t>it can use a protocol to find the physical </a:t>
            </a:r>
            <a:r>
              <a:rPr lang="en-US" dirty="0" smtClean="0"/>
              <a:t>address</a:t>
            </a:r>
          </a:p>
          <a:p>
            <a:endParaRPr lang="en-US" dirty="0"/>
          </a:p>
          <a:p>
            <a:r>
              <a:rPr lang="en-US" dirty="0"/>
              <a:t>Two protocols have been designed to </a:t>
            </a:r>
            <a:r>
              <a:rPr lang="en-US" dirty="0" smtClean="0"/>
              <a:t>perform  dynamic </a:t>
            </a:r>
            <a:r>
              <a:rPr lang="en-US" dirty="0"/>
              <a:t>mapping</a:t>
            </a:r>
            <a:r>
              <a:rPr lang="en-US" dirty="0" smtClean="0"/>
              <a:t>:</a:t>
            </a:r>
          </a:p>
          <a:p>
            <a:endParaRPr lang="en-US" dirty="0"/>
          </a:p>
          <a:p>
            <a:r>
              <a:rPr lang="en-US" b="1" dirty="0"/>
              <a:t>Address Resolution Protocol (ARP) and Reverse </a:t>
            </a:r>
            <a:r>
              <a:rPr lang="en-US" b="1" dirty="0" smtClean="0"/>
              <a:t>Address Resolution </a:t>
            </a:r>
            <a:r>
              <a:rPr lang="en-US" b="1" dirty="0"/>
              <a:t>Protocol (RARP</a:t>
            </a:r>
            <a:r>
              <a:rPr lang="en-US" b="1" dirty="0" smtClean="0"/>
              <a:t>).</a:t>
            </a:r>
          </a:p>
          <a:p>
            <a:endParaRPr lang="en-US" b="1" dirty="0"/>
          </a:p>
          <a:p>
            <a:r>
              <a:rPr lang="en-US" dirty="0"/>
              <a:t>ARP </a:t>
            </a:r>
            <a:r>
              <a:rPr lang="en-US" dirty="0" smtClean="0"/>
              <a:t>  maps </a:t>
            </a:r>
            <a:r>
              <a:rPr lang="en-US" dirty="0"/>
              <a:t>a logical address to a physical address; </a:t>
            </a:r>
            <a:endParaRPr lang="en-US" dirty="0" smtClean="0"/>
          </a:p>
          <a:p>
            <a:r>
              <a:rPr lang="en-US" dirty="0" smtClean="0"/>
              <a:t>RARP maps </a:t>
            </a:r>
            <a:r>
              <a:rPr lang="en-US" dirty="0"/>
              <a:t>a physical address to a logical address</a:t>
            </a:r>
            <a:r>
              <a:rPr lang="en-US" dirty="0" smtClean="0"/>
              <a:t>.</a:t>
            </a:r>
          </a:p>
          <a:p>
            <a:endParaRPr lang="en-US" dirty="0"/>
          </a:p>
          <a:p>
            <a:r>
              <a:rPr lang="en-US" dirty="0"/>
              <a:t>A mapping corresponds a logical address to a </a:t>
            </a:r>
            <a:r>
              <a:rPr lang="en-US" dirty="0" smtClean="0"/>
              <a:t>physical </a:t>
            </a:r>
            <a:r>
              <a:rPr lang="en-US" dirty="0" err="1" smtClean="0"/>
              <a:t>ddress</a:t>
            </a:r>
            <a:endParaRPr lang="en-US" dirty="0" smtClean="0"/>
          </a:p>
          <a:p>
            <a:endParaRPr lang="en-US" dirty="0" smtClean="0"/>
          </a:p>
          <a:p>
            <a:r>
              <a:rPr lang="en-US" dirty="0" smtClean="0"/>
              <a:t>ARP accepts </a:t>
            </a:r>
            <a:r>
              <a:rPr lang="en-US" dirty="0"/>
              <a:t>a logical address from the IP protocol, maps the address to the corresponding</a:t>
            </a:r>
          </a:p>
          <a:p>
            <a:r>
              <a:rPr lang="en-US" dirty="0"/>
              <a:t>physical address and pass it to the data link layer</a:t>
            </a:r>
            <a:r>
              <a:rPr lang="en-US" dirty="0" smtClean="0"/>
              <a:t>.</a:t>
            </a:r>
          </a:p>
          <a:p>
            <a:endParaRPr lang="en-US" dirty="0"/>
          </a:p>
          <a:p>
            <a:r>
              <a:rPr lang="en-US" dirty="0"/>
              <a:t>ARP associates an IP address with its physical </a:t>
            </a:r>
            <a:r>
              <a:rPr lang="en-US" dirty="0" smtClean="0"/>
              <a:t>address</a:t>
            </a:r>
          </a:p>
          <a:p>
            <a:endParaRPr lang="en-US" dirty="0"/>
          </a:p>
          <a:p>
            <a:r>
              <a:rPr lang="en-US" dirty="0"/>
              <a:t>Anytime a host, or a router, needs to find the physical address of another host or</a:t>
            </a:r>
          </a:p>
          <a:p>
            <a:r>
              <a:rPr lang="en-US" dirty="0"/>
              <a:t>router on its network, it sends an ARP query packet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653</TotalTime>
  <Words>2827</Words>
  <Application>Microsoft Office PowerPoint</Application>
  <PresentationFormat>On-screen Show (4:3)</PresentationFormat>
  <Paragraphs>259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Equity</vt:lpstr>
      <vt:lpstr>UNIT-1 </vt:lpstr>
      <vt:lpstr>Contents </vt:lpstr>
      <vt:lpstr>IP -HEADER</vt:lpstr>
      <vt:lpstr>PowerPoint Presentation</vt:lpstr>
      <vt:lpstr>PowerPoint Presentation</vt:lpstr>
      <vt:lpstr>PowerPoint Presentation</vt:lpstr>
      <vt:lpstr>ARP </vt:lpstr>
      <vt:lpstr>PowerPoint Presentation</vt:lpstr>
      <vt:lpstr>PowerPoint Presentation</vt:lpstr>
      <vt:lpstr>PowerPoint Presentation</vt:lpstr>
      <vt:lpstr>Packet Format</vt:lpstr>
      <vt:lpstr>PowerPoint Presentation</vt:lpstr>
      <vt:lpstr>Encapsulation</vt:lpstr>
      <vt:lpstr>STEPS</vt:lpstr>
      <vt:lpstr>QUESTIONS</vt:lpstr>
      <vt:lpstr>PowerPoint Presentation</vt:lpstr>
      <vt:lpstr>PowerPoint Presentation</vt:lpstr>
      <vt:lpstr>Proxy ARP</vt:lpstr>
      <vt:lpstr>PowerPoint Presentation</vt:lpstr>
      <vt:lpstr>PowerPoint Presentation</vt:lpstr>
      <vt:lpstr>ARP PACKAGE</vt:lpstr>
      <vt:lpstr>PowerPoint Presentation</vt:lpstr>
      <vt:lpstr>PowerPoint Presentation</vt:lpstr>
      <vt:lpstr>ICMP</vt:lpstr>
      <vt:lpstr>PowerPoint Presentation</vt:lpstr>
      <vt:lpstr>PowerPoint Presentation</vt:lpstr>
      <vt:lpstr>DEBUGGING TOOLS</vt:lpstr>
      <vt:lpstr>ping</vt:lpstr>
      <vt:lpstr>PowerPoint Presentation</vt:lpstr>
      <vt:lpstr>Traceroute</vt:lpstr>
      <vt:lpstr>PowerPoint Presentation</vt:lpstr>
      <vt:lpstr>PowerPoint Presentation</vt:lpstr>
      <vt:lpstr>ICMP PACKAGE</vt:lpstr>
      <vt:lpstr>PowerPoint Presentation</vt:lpstr>
      <vt:lpstr>Output Module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Sabarinathan</dc:creator>
  <cp:lastModifiedBy>GAYATHRI</cp:lastModifiedBy>
  <cp:revision>12</cp:revision>
  <dcterms:created xsi:type="dcterms:W3CDTF">2020-07-14T05:36:34Z</dcterms:created>
  <dcterms:modified xsi:type="dcterms:W3CDTF">2020-07-30T11:39:58Z</dcterms:modified>
</cp:coreProperties>
</file>