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98"/>
  </p:notesMasterIdLst>
  <p:sldIdLst>
    <p:sldId id="256" r:id="rId2"/>
    <p:sldId id="258" r:id="rId3"/>
    <p:sldId id="259"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339" r:id="rId23"/>
    <p:sldId id="340" r:id="rId24"/>
    <p:sldId id="341" r:id="rId25"/>
    <p:sldId id="342" r:id="rId26"/>
    <p:sldId id="343" r:id="rId27"/>
    <p:sldId id="344" r:id="rId28"/>
    <p:sldId id="345" r:id="rId29"/>
    <p:sldId id="346" r:id="rId30"/>
    <p:sldId id="347" r:id="rId31"/>
    <p:sldId id="348" r:id="rId32"/>
    <p:sldId id="349" r:id="rId33"/>
    <p:sldId id="350" r:id="rId34"/>
    <p:sldId id="351" r:id="rId35"/>
    <p:sldId id="352" r:id="rId36"/>
    <p:sldId id="353" r:id="rId37"/>
    <p:sldId id="354" r:id="rId38"/>
    <p:sldId id="355" r:id="rId39"/>
    <p:sldId id="356" r:id="rId40"/>
    <p:sldId id="357" r:id="rId41"/>
    <p:sldId id="358" r:id="rId42"/>
    <p:sldId id="359" r:id="rId43"/>
    <p:sldId id="360" r:id="rId44"/>
    <p:sldId id="361" r:id="rId45"/>
    <p:sldId id="362" r:id="rId46"/>
    <p:sldId id="363" r:id="rId47"/>
    <p:sldId id="364" r:id="rId48"/>
    <p:sldId id="365" r:id="rId49"/>
    <p:sldId id="366" r:id="rId50"/>
    <p:sldId id="367" r:id="rId51"/>
    <p:sldId id="368" r:id="rId52"/>
    <p:sldId id="369" r:id="rId53"/>
    <p:sldId id="370" r:id="rId54"/>
    <p:sldId id="371" r:id="rId55"/>
    <p:sldId id="372" r:id="rId56"/>
    <p:sldId id="373" r:id="rId57"/>
    <p:sldId id="374" r:id="rId58"/>
    <p:sldId id="375" r:id="rId59"/>
    <p:sldId id="376" r:id="rId60"/>
    <p:sldId id="377" r:id="rId61"/>
    <p:sldId id="378" r:id="rId62"/>
    <p:sldId id="379" r:id="rId63"/>
    <p:sldId id="380" r:id="rId64"/>
    <p:sldId id="381" r:id="rId65"/>
    <p:sldId id="307" r:id="rId66"/>
    <p:sldId id="308" r:id="rId67"/>
    <p:sldId id="309" r:id="rId68"/>
    <p:sldId id="310" r:id="rId69"/>
    <p:sldId id="311" r:id="rId70"/>
    <p:sldId id="312" r:id="rId71"/>
    <p:sldId id="313" r:id="rId72"/>
    <p:sldId id="314" r:id="rId73"/>
    <p:sldId id="315" r:id="rId74"/>
    <p:sldId id="316" r:id="rId75"/>
    <p:sldId id="317" r:id="rId76"/>
    <p:sldId id="318" r:id="rId77"/>
    <p:sldId id="319" r:id="rId78"/>
    <p:sldId id="320" r:id="rId79"/>
    <p:sldId id="321" r:id="rId80"/>
    <p:sldId id="322" r:id="rId81"/>
    <p:sldId id="323" r:id="rId82"/>
    <p:sldId id="324" r:id="rId83"/>
    <p:sldId id="325" r:id="rId84"/>
    <p:sldId id="326" r:id="rId85"/>
    <p:sldId id="327" r:id="rId86"/>
    <p:sldId id="328" r:id="rId87"/>
    <p:sldId id="329" r:id="rId88"/>
    <p:sldId id="330" r:id="rId89"/>
    <p:sldId id="331" r:id="rId90"/>
    <p:sldId id="332" r:id="rId91"/>
    <p:sldId id="333" r:id="rId92"/>
    <p:sldId id="334" r:id="rId93"/>
    <p:sldId id="335" r:id="rId94"/>
    <p:sldId id="336" r:id="rId95"/>
    <p:sldId id="382" r:id="rId96"/>
    <p:sldId id="262" r:id="rId97"/>
  </p:sldIdLst>
  <p:sldSz cx="9144000" cy="5143500" type="screen16x9"/>
  <p:notesSz cx="6858000" cy="9144000"/>
  <p:embeddedFontLst>
    <p:embeddedFont>
      <p:font typeface="Cambria" pitchFamily="18" charset="0"/>
      <p:regular r:id="rId99"/>
      <p:bold r:id="rId100"/>
      <p:italic r:id="rId101"/>
      <p:boldItalic r:id="rId102"/>
    </p:embeddedFont>
    <p:embeddedFont>
      <p:font typeface="PT Sans Narrow" charset="0"/>
      <p:regular r:id="rId103"/>
      <p:bold r:id="rId104"/>
    </p:embeddedFont>
    <p:embeddedFont>
      <p:font typeface="Open Sans" pitchFamily="34" charset="0"/>
      <p:regular r:id="rId10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263" autoAdjust="0"/>
  </p:normalViewPr>
  <p:slideViewPr>
    <p:cSldViewPr snapToGrid="0">
      <p:cViewPr>
        <p:scale>
          <a:sx n="102" d="100"/>
          <a:sy n="102" d="100"/>
        </p:scale>
        <p:origin x="-456" y="2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viewProps" Target="view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font" Target="fonts/font4.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font" Target="fonts/font2.fntdata"/><Relationship Id="rId105"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font" Target="fonts/font5.fntdata"/><Relationship Id="rId10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font" Target="fonts/font1.fntdata"/><Relationship Id="rId10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font" Target="fonts/font6.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7893541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8eca363aa0_0_4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8eca363aa0_0_4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8eca363aa0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8eca363aa0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8eca363aa0_0_4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8eca363aa0_0_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11.wmf"/></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png"/><Relationship Id="rId1" Type="http://schemas.openxmlformats.org/officeDocument/2006/relationships/slideLayout" Target="../slideLayouts/slideLayout3.xml"/><Relationship Id="rId4" Type="http://schemas.openxmlformats.org/officeDocument/2006/relationships/image" Target="../media/image35.em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37.emf"/><Relationship Id="rId7" Type="http://schemas.openxmlformats.org/officeDocument/2006/relationships/image" Target="../media/image41.emf"/><Relationship Id="rId2" Type="http://schemas.openxmlformats.org/officeDocument/2006/relationships/image" Target="../media/image36.png"/><Relationship Id="rId1" Type="http://schemas.openxmlformats.org/officeDocument/2006/relationships/slideLayout" Target="../slideLayouts/slideLayout3.xml"/><Relationship Id="rId6" Type="http://schemas.openxmlformats.org/officeDocument/2006/relationships/image" Target="../media/image40.emf"/><Relationship Id="rId5" Type="http://schemas.openxmlformats.org/officeDocument/2006/relationships/image" Target="../media/image39.emf"/><Relationship Id="rId4" Type="http://schemas.openxmlformats.org/officeDocument/2006/relationships/image" Target="../media/image38.emf"/></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8" Type="http://schemas.openxmlformats.org/officeDocument/2006/relationships/image" Target="../media/image48.emf"/><Relationship Id="rId3" Type="http://schemas.openxmlformats.org/officeDocument/2006/relationships/image" Target="../media/image43.emf"/><Relationship Id="rId7" Type="http://schemas.openxmlformats.org/officeDocument/2006/relationships/image" Target="../media/image47.emf"/><Relationship Id="rId2" Type="http://schemas.openxmlformats.org/officeDocument/2006/relationships/image" Target="../media/image42.png"/><Relationship Id="rId1" Type="http://schemas.openxmlformats.org/officeDocument/2006/relationships/slideLayout" Target="../slideLayouts/slideLayout3.xml"/><Relationship Id="rId6" Type="http://schemas.openxmlformats.org/officeDocument/2006/relationships/image" Target="../media/image46.emf"/><Relationship Id="rId5" Type="http://schemas.openxmlformats.org/officeDocument/2006/relationships/image" Target="../media/image45.emf"/><Relationship Id="rId4" Type="http://schemas.openxmlformats.org/officeDocument/2006/relationships/image" Target="../media/image44.emf"/><Relationship Id="rId9" Type="http://schemas.openxmlformats.org/officeDocument/2006/relationships/image" Target="../media/image49.em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8" Type="http://schemas.openxmlformats.org/officeDocument/2006/relationships/image" Target="../media/image56.emf"/><Relationship Id="rId3" Type="http://schemas.openxmlformats.org/officeDocument/2006/relationships/image" Target="../media/image51.emf"/><Relationship Id="rId7" Type="http://schemas.openxmlformats.org/officeDocument/2006/relationships/image" Target="../media/image55.emf"/><Relationship Id="rId2" Type="http://schemas.openxmlformats.org/officeDocument/2006/relationships/image" Target="../media/image50.png"/><Relationship Id="rId1" Type="http://schemas.openxmlformats.org/officeDocument/2006/relationships/slideLayout" Target="../slideLayouts/slideLayout3.xml"/><Relationship Id="rId6" Type="http://schemas.openxmlformats.org/officeDocument/2006/relationships/image" Target="../media/image54.emf"/><Relationship Id="rId11" Type="http://schemas.openxmlformats.org/officeDocument/2006/relationships/image" Target="../media/image59.emf"/><Relationship Id="rId5" Type="http://schemas.openxmlformats.org/officeDocument/2006/relationships/image" Target="../media/image53.emf"/><Relationship Id="rId10" Type="http://schemas.openxmlformats.org/officeDocument/2006/relationships/image" Target="../media/image58.emf"/><Relationship Id="rId4" Type="http://schemas.openxmlformats.org/officeDocument/2006/relationships/image" Target="../media/image52.emf"/><Relationship Id="rId9" Type="http://schemas.openxmlformats.org/officeDocument/2006/relationships/image" Target="../media/image57.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image" Target="../media/image67.emf"/><Relationship Id="rId2" Type="http://schemas.openxmlformats.org/officeDocument/2006/relationships/image" Target="../media/image66.png"/><Relationship Id="rId1" Type="http://schemas.openxmlformats.org/officeDocument/2006/relationships/slideLayout" Target="../slideLayouts/slideLayout3.xml"/><Relationship Id="rId5" Type="http://schemas.openxmlformats.org/officeDocument/2006/relationships/image" Target="../media/image69.emf"/><Relationship Id="rId4" Type="http://schemas.openxmlformats.org/officeDocument/2006/relationships/image" Target="../media/image68.emf"/></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3" Type="http://schemas.openxmlformats.org/officeDocument/2006/relationships/image" Target="../media/image72.emf"/><Relationship Id="rId2" Type="http://schemas.openxmlformats.org/officeDocument/2006/relationships/image" Target="../media/image71.png"/><Relationship Id="rId1" Type="http://schemas.openxmlformats.org/officeDocument/2006/relationships/slideLayout" Target="../slideLayouts/slideLayout3.xml"/><Relationship Id="rId4" Type="http://schemas.openxmlformats.org/officeDocument/2006/relationships/image" Target="../media/image73.emf"/></Relationships>
</file>

<file path=ppt/slides/_rels/slide88.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3" Type="http://schemas.openxmlformats.org/officeDocument/2006/relationships/hyperlink" Target="https://study.com/academy/lesson/testing-an-ftp-connection.html"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75"/>
            <a:ext cx="7575600" cy="102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800">
                <a:solidFill>
                  <a:srgbClr val="741B47"/>
                </a:solidFill>
                <a:latin typeface="Cambria"/>
                <a:ea typeface="Cambria"/>
                <a:cs typeface="Cambria"/>
                <a:sym typeface="Cambria"/>
              </a:rPr>
              <a:t>18CSC302J- Computer  Networks</a:t>
            </a:r>
            <a:endParaRPr sz="3800">
              <a:solidFill>
                <a:srgbClr val="741B47"/>
              </a:solidFill>
              <a:latin typeface="Cambria"/>
              <a:ea typeface="Cambria"/>
              <a:cs typeface="Cambria"/>
              <a:sym typeface="Cambria"/>
            </a:endParaRPr>
          </a:p>
        </p:txBody>
      </p:sp>
      <p:sp>
        <p:nvSpPr>
          <p:cNvPr id="67" name="Google Shape;67;p13"/>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5400" b="1" dirty="0">
                <a:solidFill>
                  <a:schemeClr val="accent1"/>
                </a:solidFill>
                <a:latin typeface="Cambria"/>
                <a:ea typeface="Cambria"/>
                <a:cs typeface="Cambria"/>
                <a:sym typeface="Cambria"/>
              </a:rPr>
              <a:t>Unit-3</a:t>
            </a:r>
            <a:endParaRPr dirty="0"/>
          </a:p>
        </p:txBody>
      </p:sp>
      <p:pic>
        <p:nvPicPr>
          <p:cNvPr id="68" name="Google Shape;68;p13"/>
          <p:cNvPicPr preferRelativeResize="0"/>
          <p:nvPr/>
        </p:nvPicPr>
        <p:blipFill>
          <a:blip r:embed="rId3">
            <a:alphaModFix/>
          </a:blip>
          <a:stretch>
            <a:fillRect/>
          </a:stretch>
        </p:blipFill>
        <p:spPr>
          <a:xfrm>
            <a:off x="8089175" y="101825"/>
            <a:ext cx="934101" cy="518950"/>
          </a:xfrm>
          <a:prstGeom prst="rect">
            <a:avLst/>
          </a:prstGeom>
          <a:noFill/>
          <a:ln>
            <a:noFill/>
          </a:ln>
        </p:spPr>
      </p:pic>
      <p:sp>
        <p:nvSpPr>
          <p:cNvPr id="69" name="Google Shape;69;p13"/>
          <p:cNvSpPr txBox="1"/>
          <p:nvPr/>
        </p:nvSpPr>
        <p:spPr>
          <a:xfrm>
            <a:off x="232800" y="4777700"/>
            <a:ext cx="3303300" cy="22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latin typeface="Cambria"/>
                <a:ea typeface="Cambria"/>
                <a:cs typeface="Cambria"/>
                <a:sym typeface="Cambria"/>
              </a:rPr>
              <a:t>School of Computing - SRMIST Kattankulathur Campus</a:t>
            </a:r>
            <a:endParaRPr sz="1000">
              <a:latin typeface="Cambria"/>
              <a:ea typeface="Cambria"/>
              <a:cs typeface="Cambria"/>
              <a:sym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627BD9-CE7A-4B81-AF6C-E6B5A29056DB}"/>
              </a:ext>
            </a:extLst>
          </p:cNvPr>
          <p:cNvSpPr>
            <a:spLocks noGrp="1"/>
          </p:cNvSpPr>
          <p:nvPr>
            <p:ph type="title"/>
          </p:nvPr>
        </p:nvSpPr>
        <p:spPr>
          <a:xfrm>
            <a:off x="226208" y="86683"/>
            <a:ext cx="8520600" cy="360505"/>
          </a:xfrm>
        </p:spPr>
        <p:txBody>
          <a:bodyPr/>
          <a:lstStyle/>
          <a:p>
            <a:r>
              <a:rPr lang="en-IN" sz="3200" b="1" dirty="0">
                <a:solidFill>
                  <a:schemeClr val="accent1"/>
                </a:solidFill>
                <a:latin typeface="Cambria" panose="02040503050406030204" pitchFamily="18" charset="0"/>
                <a:ea typeface="Cambria" panose="02040503050406030204" pitchFamily="18" charset="0"/>
                <a:sym typeface="PT Sans Narrow"/>
              </a:rPr>
              <a:t>Domain Name Space</a:t>
            </a:r>
            <a:endParaRPr lang="en-IN" sz="3200" dirty="0"/>
          </a:p>
        </p:txBody>
      </p:sp>
      <p:sp>
        <p:nvSpPr>
          <p:cNvPr id="3" name="Text Placeholder 2">
            <a:extLst>
              <a:ext uri="{FF2B5EF4-FFF2-40B4-BE49-F238E27FC236}">
                <a16:creationId xmlns="" xmlns:a16="http://schemas.microsoft.com/office/drawing/2014/main" id="{31B551EB-26BB-4733-9DE2-8CB0D7F000C2}"/>
              </a:ext>
            </a:extLst>
          </p:cNvPr>
          <p:cNvSpPr>
            <a:spLocks noGrp="1"/>
          </p:cNvSpPr>
          <p:nvPr>
            <p:ph type="body" idx="1"/>
          </p:nvPr>
        </p:nvSpPr>
        <p:spPr>
          <a:xfrm>
            <a:off x="311700" y="914400"/>
            <a:ext cx="8520600" cy="3654625"/>
          </a:xfrm>
        </p:spPr>
        <p:txBody>
          <a:bodyPr/>
          <a:lstStyle/>
          <a:p>
            <a:pPr marL="114300" indent="0">
              <a:buNone/>
            </a:pPr>
            <a:r>
              <a:rPr lang="en-IN" sz="1400" b="1" dirty="0">
                <a:solidFill>
                  <a:srgbClr val="0070C0"/>
                </a:solidFill>
                <a:latin typeface="Cambria" panose="02040503050406030204" pitchFamily="18" charset="0"/>
                <a:ea typeface="Cambria" panose="02040503050406030204" pitchFamily="18" charset="0"/>
              </a:rPr>
              <a:t>Primary and Secondary Servers</a:t>
            </a:r>
          </a:p>
          <a:p>
            <a:pPr marL="114300" indent="0">
              <a:buNone/>
            </a:pPr>
            <a:endParaRPr lang="en-IN" sz="1400" b="1" dirty="0">
              <a:solidFill>
                <a:srgbClr val="0070C0"/>
              </a:solidFill>
              <a:latin typeface="Cambria" panose="02040503050406030204" pitchFamily="18" charset="0"/>
              <a:ea typeface="Cambria" panose="02040503050406030204" pitchFamily="18" charset="0"/>
            </a:endParaRPr>
          </a:p>
          <a:p>
            <a:pPr marL="114300" indent="0">
              <a:buNone/>
            </a:pPr>
            <a:r>
              <a:rPr lang="en-IN" sz="1400" b="1" dirty="0">
                <a:solidFill>
                  <a:srgbClr val="0070C0"/>
                </a:solidFill>
                <a:latin typeface="Cambria" panose="02040503050406030204" pitchFamily="18" charset="0"/>
                <a:ea typeface="Cambria" panose="02040503050406030204" pitchFamily="18" charset="0"/>
              </a:rPr>
              <a:t>Primary Server</a:t>
            </a:r>
          </a:p>
          <a:p>
            <a:r>
              <a:rPr lang="en-IN" sz="1400" dirty="0">
                <a:latin typeface="Cambria" panose="02040503050406030204" pitchFamily="18" charset="0"/>
                <a:ea typeface="Cambria" panose="02040503050406030204" pitchFamily="18" charset="0"/>
              </a:rPr>
              <a:t>Server that stores the file about the zone for which it is in authority. </a:t>
            </a:r>
          </a:p>
          <a:p>
            <a:r>
              <a:rPr lang="en-IN" sz="1400" dirty="0">
                <a:latin typeface="Cambria" panose="02040503050406030204" pitchFamily="18" charset="0"/>
                <a:ea typeface="Cambria" panose="02040503050406030204" pitchFamily="18" charset="0"/>
              </a:rPr>
              <a:t>It is responsible for creating, maintaining and updating the zone files. </a:t>
            </a:r>
          </a:p>
          <a:p>
            <a:r>
              <a:rPr lang="en-IN" sz="1400" dirty="0">
                <a:latin typeface="Cambria" panose="02040503050406030204" pitchFamily="18" charset="0"/>
                <a:ea typeface="Cambria" panose="02040503050406030204" pitchFamily="18" charset="0"/>
              </a:rPr>
              <a:t>It stores zone file on a local disk.</a:t>
            </a:r>
          </a:p>
          <a:p>
            <a:pPr marL="114300" indent="0">
              <a:buNone/>
            </a:pPr>
            <a:endParaRPr lang="en-IN" sz="1400" b="1" dirty="0">
              <a:solidFill>
                <a:srgbClr val="0070C0"/>
              </a:solidFill>
              <a:latin typeface="Cambria" panose="02040503050406030204" pitchFamily="18" charset="0"/>
              <a:ea typeface="Cambria" panose="02040503050406030204" pitchFamily="18" charset="0"/>
            </a:endParaRPr>
          </a:p>
          <a:p>
            <a:pPr marL="114300" indent="0">
              <a:buNone/>
            </a:pPr>
            <a:r>
              <a:rPr lang="en-IN" sz="1400" b="1" dirty="0">
                <a:solidFill>
                  <a:srgbClr val="0070C0"/>
                </a:solidFill>
                <a:latin typeface="Cambria" panose="02040503050406030204" pitchFamily="18" charset="0"/>
                <a:ea typeface="Cambria" panose="02040503050406030204" pitchFamily="18" charset="0"/>
              </a:rPr>
              <a:t>Secondary Servers</a:t>
            </a:r>
          </a:p>
          <a:p>
            <a:r>
              <a:rPr lang="en-IN" sz="1400" dirty="0">
                <a:latin typeface="Cambria" panose="02040503050406030204" pitchFamily="18" charset="0"/>
                <a:ea typeface="Cambria" panose="02040503050406030204" pitchFamily="18" charset="0"/>
              </a:rPr>
              <a:t>Server that transfers the complete information about zone from another server and stores the file on its local disk.</a:t>
            </a:r>
          </a:p>
          <a:p>
            <a:r>
              <a:rPr lang="en-IN" sz="1400" dirty="0">
                <a:latin typeface="Cambria" panose="02040503050406030204" pitchFamily="18" charset="0"/>
                <a:ea typeface="Cambria" panose="02040503050406030204" pitchFamily="18" charset="0"/>
              </a:rPr>
              <a:t>Secondary server neither creates nor updates the zone files.</a:t>
            </a:r>
          </a:p>
        </p:txBody>
      </p:sp>
      <p:sp>
        <p:nvSpPr>
          <p:cNvPr id="4" name="Slide Number Placeholder 3">
            <a:extLst>
              <a:ext uri="{FF2B5EF4-FFF2-40B4-BE49-F238E27FC236}">
                <a16:creationId xmlns="" xmlns:a16="http://schemas.microsoft.com/office/drawing/2014/main" id="{329ED199-9967-46EE-BB94-7B201C2E1A4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10</a:t>
            </a:fld>
            <a:endParaRPr lang="en"/>
          </a:p>
        </p:txBody>
      </p:sp>
      <p:pic>
        <p:nvPicPr>
          <p:cNvPr id="6" name="Google Shape;94;p16">
            <a:extLst>
              <a:ext uri="{FF2B5EF4-FFF2-40B4-BE49-F238E27FC236}">
                <a16:creationId xmlns="" xmlns:a16="http://schemas.microsoft.com/office/drawing/2014/main" id="{8D0DE517-75DA-4FE0-89EE-53D6A2BFC49A}"/>
              </a:ext>
            </a:extLst>
          </p:cNvPr>
          <p:cNvPicPr preferRelativeResize="0"/>
          <p:nvPr/>
        </p:nvPicPr>
        <p:blipFill>
          <a:blip r:embed="rId2">
            <a:alphaModFix/>
          </a:blip>
          <a:stretch>
            <a:fillRect/>
          </a:stretch>
        </p:blipFill>
        <p:spPr>
          <a:xfrm>
            <a:off x="8089175" y="101825"/>
            <a:ext cx="934101" cy="518950"/>
          </a:xfrm>
          <a:prstGeom prst="rect">
            <a:avLst/>
          </a:prstGeom>
          <a:noFill/>
          <a:ln>
            <a:noFill/>
          </a:ln>
        </p:spPr>
      </p:pic>
    </p:spTree>
    <p:extLst>
      <p:ext uri="{BB962C8B-B14F-4D97-AF65-F5344CB8AC3E}">
        <p14:creationId xmlns:p14="http://schemas.microsoft.com/office/powerpoint/2010/main" val="1271829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81A40D-D29B-4445-BC0D-5F832326D879}"/>
              </a:ext>
            </a:extLst>
          </p:cNvPr>
          <p:cNvSpPr>
            <a:spLocks noGrp="1"/>
          </p:cNvSpPr>
          <p:nvPr>
            <p:ph type="title"/>
          </p:nvPr>
        </p:nvSpPr>
        <p:spPr>
          <a:xfrm>
            <a:off x="311700" y="158129"/>
            <a:ext cx="8520600" cy="416346"/>
          </a:xfrm>
        </p:spPr>
        <p:txBody>
          <a:bodyPr/>
          <a:lstStyle/>
          <a:p>
            <a:r>
              <a:rPr lang="en-IN" sz="3200" dirty="0"/>
              <a:t>DNS in the Internet</a:t>
            </a:r>
          </a:p>
        </p:txBody>
      </p:sp>
      <p:sp>
        <p:nvSpPr>
          <p:cNvPr id="3" name="Text Placeholder 2">
            <a:extLst>
              <a:ext uri="{FF2B5EF4-FFF2-40B4-BE49-F238E27FC236}">
                <a16:creationId xmlns="" xmlns:a16="http://schemas.microsoft.com/office/drawing/2014/main" id="{E66DAF04-7788-4C08-A244-C402935F4AED}"/>
              </a:ext>
            </a:extLst>
          </p:cNvPr>
          <p:cNvSpPr>
            <a:spLocks noGrp="1"/>
          </p:cNvSpPr>
          <p:nvPr>
            <p:ph type="body" idx="1"/>
          </p:nvPr>
        </p:nvSpPr>
        <p:spPr>
          <a:xfrm>
            <a:off x="3430670" y="574475"/>
            <a:ext cx="5401630" cy="3994550"/>
          </a:xfrm>
        </p:spPr>
        <p:txBody>
          <a:bodyPr/>
          <a:lstStyle/>
          <a:p>
            <a:pPr algn="just"/>
            <a:r>
              <a:rPr lang="en-IN" sz="1400" dirty="0">
                <a:solidFill>
                  <a:schemeClr val="bg2">
                    <a:lumMod val="50000"/>
                  </a:schemeClr>
                </a:solidFill>
                <a:latin typeface="Cambria" panose="02040503050406030204" pitchFamily="18" charset="0"/>
                <a:ea typeface="Cambria" panose="02040503050406030204" pitchFamily="18" charset="0"/>
              </a:rPr>
              <a:t>In internet the domain name space is divided into three different sections.</a:t>
            </a:r>
          </a:p>
          <a:p>
            <a:pPr algn="just"/>
            <a:r>
              <a:rPr lang="en-IN" sz="1400" dirty="0">
                <a:solidFill>
                  <a:schemeClr val="bg2">
                    <a:lumMod val="50000"/>
                  </a:schemeClr>
                </a:solidFill>
                <a:latin typeface="Cambria" panose="02040503050406030204" pitchFamily="18" charset="0"/>
                <a:ea typeface="Cambria" panose="02040503050406030204" pitchFamily="18" charset="0"/>
              </a:rPr>
              <a:t>Generic domains, country domains and the inverse domains.</a:t>
            </a:r>
          </a:p>
          <a:p>
            <a:pPr marL="114300" indent="0" algn="just">
              <a:buNone/>
            </a:pPr>
            <a:r>
              <a:rPr lang="en-IN" sz="1400" b="1" dirty="0">
                <a:solidFill>
                  <a:srgbClr val="0070C0"/>
                </a:solidFill>
                <a:latin typeface="Cambria" panose="02040503050406030204" pitchFamily="18" charset="0"/>
                <a:ea typeface="Cambria" panose="02040503050406030204" pitchFamily="18" charset="0"/>
              </a:rPr>
              <a:t>Generic Domains</a:t>
            </a:r>
          </a:p>
          <a:p>
            <a:pPr algn="just"/>
            <a:r>
              <a:rPr lang="en-IN" sz="1400" dirty="0">
                <a:solidFill>
                  <a:schemeClr val="bg2">
                    <a:lumMod val="50000"/>
                  </a:schemeClr>
                </a:solidFill>
                <a:latin typeface="Cambria" panose="02040503050406030204" pitchFamily="18" charset="0"/>
                <a:ea typeface="Cambria" panose="02040503050406030204" pitchFamily="18" charset="0"/>
              </a:rPr>
              <a:t>Define registered hosts according to their generic behaviour.</a:t>
            </a:r>
          </a:p>
          <a:p>
            <a:pPr algn="just"/>
            <a:r>
              <a:rPr lang="en-IN" sz="1400" dirty="0">
                <a:solidFill>
                  <a:schemeClr val="bg2">
                    <a:lumMod val="50000"/>
                  </a:schemeClr>
                </a:solidFill>
                <a:latin typeface="Cambria" panose="02040503050406030204" pitchFamily="18" charset="0"/>
                <a:ea typeface="Cambria" panose="02040503050406030204" pitchFamily="18" charset="0"/>
              </a:rPr>
              <a:t>Each node in a tree defines a domain which s an index to the domain name space database.</a:t>
            </a:r>
          </a:p>
        </p:txBody>
      </p:sp>
      <p:sp>
        <p:nvSpPr>
          <p:cNvPr id="4" name="Slide Number Placeholder 3">
            <a:extLst>
              <a:ext uri="{FF2B5EF4-FFF2-40B4-BE49-F238E27FC236}">
                <a16:creationId xmlns="" xmlns:a16="http://schemas.microsoft.com/office/drawing/2014/main" id="{66523B9B-DA2B-43BC-B090-67C976C5D93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11</a:t>
            </a:fld>
            <a:endParaRPr lang="en"/>
          </a:p>
        </p:txBody>
      </p:sp>
      <p:pic>
        <p:nvPicPr>
          <p:cNvPr id="6" name="Picture 10">
            <a:extLst>
              <a:ext uri="{FF2B5EF4-FFF2-40B4-BE49-F238E27FC236}">
                <a16:creationId xmlns="" xmlns:a16="http://schemas.microsoft.com/office/drawing/2014/main" id="{8D3D6E5A-6997-42FB-9ED6-9FC360FAD4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700" y="762663"/>
            <a:ext cx="3118970" cy="1343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a:extLst>
              <a:ext uri="{FF2B5EF4-FFF2-40B4-BE49-F238E27FC236}">
                <a16:creationId xmlns="" xmlns:a16="http://schemas.microsoft.com/office/drawing/2014/main" id="{C975CFD8-463A-4AD0-B7CE-700540D41E24}"/>
              </a:ext>
            </a:extLst>
          </p:cNvPr>
          <p:cNvSpPr txBox="1"/>
          <p:nvPr/>
        </p:nvSpPr>
        <p:spPr>
          <a:xfrm>
            <a:off x="1037463" y="2123934"/>
            <a:ext cx="1667444" cy="276999"/>
          </a:xfrm>
          <a:prstGeom prst="rect">
            <a:avLst/>
          </a:prstGeom>
          <a:noFill/>
        </p:spPr>
        <p:txBody>
          <a:bodyPr wrap="none" rtlCol="0">
            <a:spAutoFit/>
          </a:bodyPr>
          <a:lstStyle/>
          <a:p>
            <a:r>
              <a:rPr lang="en-IN" sz="1200" b="1" dirty="0">
                <a:solidFill>
                  <a:srgbClr val="FF0000"/>
                </a:solidFill>
                <a:latin typeface="Cambria" panose="02040503050406030204" pitchFamily="18" charset="0"/>
                <a:ea typeface="Cambria" panose="02040503050406030204" pitchFamily="18" charset="0"/>
              </a:rPr>
              <a:t>DNS used in internet </a:t>
            </a:r>
          </a:p>
        </p:txBody>
      </p:sp>
      <p:pic>
        <p:nvPicPr>
          <p:cNvPr id="9" name="Picture 10">
            <a:extLst>
              <a:ext uri="{FF2B5EF4-FFF2-40B4-BE49-F238E27FC236}">
                <a16:creationId xmlns="" xmlns:a16="http://schemas.microsoft.com/office/drawing/2014/main" id="{01A5B2AB-44C6-43D9-B6C5-4BC335B874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2999" y="2398214"/>
            <a:ext cx="3926577" cy="2170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a:extLst>
              <a:ext uri="{FF2B5EF4-FFF2-40B4-BE49-F238E27FC236}">
                <a16:creationId xmlns="" xmlns:a16="http://schemas.microsoft.com/office/drawing/2014/main" id="{2D9C4452-E402-457D-8893-72D6A29121B6}"/>
              </a:ext>
            </a:extLst>
          </p:cNvPr>
          <p:cNvSpPr txBox="1"/>
          <p:nvPr/>
        </p:nvSpPr>
        <p:spPr>
          <a:xfrm>
            <a:off x="5686634" y="4636961"/>
            <a:ext cx="1391728" cy="276999"/>
          </a:xfrm>
          <a:prstGeom prst="rect">
            <a:avLst/>
          </a:prstGeom>
          <a:noFill/>
        </p:spPr>
        <p:txBody>
          <a:bodyPr wrap="none" rtlCol="0">
            <a:spAutoFit/>
          </a:bodyPr>
          <a:lstStyle/>
          <a:p>
            <a:r>
              <a:rPr lang="en-IN" sz="1200" b="1" dirty="0">
                <a:solidFill>
                  <a:srgbClr val="FF0000"/>
                </a:solidFill>
                <a:latin typeface="Cambria" panose="02040503050406030204" pitchFamily="18" charset="0"/>
                <a:ea typeface="Cambria" panose="02040503050406030204" pitchFamily="18" charset="0"/>
              </a:rPr>
              <a:t>Generic Domains</a:t>
            </a:r>
          </a:p>
        </p:txBody>
      </p:sp>
      <p:pic>
        <p:nvPicPr>
          <p:cNvPr id="12" name="Picture 25">
            <a:extLst>
              <a:ext uri="{FF2B5EF4-FFF2-40B4-BE49-F238E27FC236}">
                <a16:creationId xmlns="" xmlns:a16="http://schemas.microsoft.com/office/drawing/2014/main" id="{077DBDB3-1671-4768-AF35-EFC50C4DC90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7978"/>
          <a:stretch/>
        </p:blipFill>
        <p:spPr bwMode="auto">
          <a:xfrm>
            <a:off x="311700" y="2398213"/>
            <a:ext cx="3118969" cy="2170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a:extLst>
              <a:ext uri="{FF2B5EF4-FFF2-40B4-BE49-F238E27FC236}">
                <a16:creationId xmlns="" xmlns:a16="http://schemas.microsoft.com/office/drawing/2014/main" id="{33684F6A-7B80-49A6-98FD-5206A5264D3D}"/>
              </a:ext>
            </a:extLst>
          </p:cNvPr>
          <p:cNvSpPr txBox="1"/>
          <p:nvPr/>
        </p:nvSpPr>
        <p:spPr>
          <a:xfrm>
            <a:off x="865976" y="4498461"/>
            <a:ext cx="1813317" cy="276999"/>
          </a:xfrm>
          <a:prstGeom prst="rect">
            <a:avLst/>
          </a:prstGeom>
          <a:noFill/>
        </p:spPr>
        <p:txBody>
          <a:bodyPr wrap="none" rtlCol="0">
            <a:spAutoFit/>
          </a:bodyPr>
          <a:lstStyle/>
          <a:p>
            <a:r>
              <a:rPr lang="en-IN" sz="1200" b="1" dirty="0">
                <a:solidFill>
                  <a:srgbClr val="FF0000"/>
                </a:solidFill>
                <a:latin typeface="Cambria" panose="02040503050406030204" pitchFamily="18" charset="0"/>
                <a:ea typeface="Cambria" panose="02040503050406030204" pitchFamily="18" charset="0"/>
              </a:rPr>
              <a:t>Generic Domain Labels</a:t>
            </a:r>
          </a:p>
        </p:txBody>
      </p:sp>
      <p:pic>
        <p:nvPicPr>
          <p:cNvPr id="15" name="Google Shape;94;p16">
            <a:extLst>
              <a:ext uri="{FF2B5EF4-FFF2-40B4-BE49-F238E27FC236}">
                <a16:creationId xmlns="" xmlns:a16="http://schemas.microsoft.com/office/drawing/2014/main" id="{825B13E9-F554-45A8-B872-56ADAD00D254}"/>
              </a:ext>
            </a:extLst>
          </p:cNvPr>
          <p:cNvPicPr preferRelativeResize="0"/>
          <p:nvPr/>
        </p:nvPicPr>
        <p:blipFill>
          <a:blip r:embed="rId5">
            <a:alphaModFix/>
          </a:blip>
          <a:stretch>
            <a:fillRect/>
          </a:stretch>
        </p:blipFill>
        <p:spPr>
          <a:xfrm>
            <a:off x="8089175" y="101825"/>
            <a:ext cx="934101" cy="518950"/>
          </a:xfrm>
          <a:prstGeom prst="rect">
            <a:avLst/>
          </a:prstGeom>
          <a:noFill/>
          <a:ln>
            <a:noFill/>
          </a:ln>
        </p:spPr>
      </p:pic>
    </p:spTree>
    <p:extLst>
      <p:ext uri="{BB962C8B-B14F-4D97-AF65-F5344CB8AC3E}">
        <p14:creationId xmlns:p14="http://schemas.microsoft.com/office/powerpoint/2010/main" val="4216079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7EDC50A-8B32-4A62-BAD5-CD7D877E2C8F}"/>
              </a:ext>
            </a:extLst>
          </p:cNvPr>
          <p:cNvSpPr>
            <a:spLocks noGrp="1"/>
          </p:cNvSpPr>
          <p:nvPr>
            <p:ph type="title"/>
          </p:nvPr>
        </p:nvSpPr>
        <p:spPr>
          <a:xfrm>
            <a:off x="311700" y="86683"/>
            <a:ext cx="8520600" cy="600786"/>
          </a:xfrm>
        </p:spPr>
        <p:txBody>
          <a:bodyPr/>
          <a:lstStyle/>
          <a:p>
            <a:r>
              <a:rPr lang="en-IN" sz="3600" dirty="0"/>
              <a:t>DNS in the Internet</a:t>
            </a:r>
            <a:endParaRPr lang="en-IN" dirty="0"/>
          </a:p>
        </p:txBody>
      </p:sp>
      <p:sp>
        <p:nvSpPr>
          <p:cNvPr id="3" name="Text Placeholder 2">
            <a:extLst>
              <a:ext uri="{FF2B5EF4-FFF2-40B4-BE49-F238E27FC236}">
                <a16:creationId xmlns="" xmlns:a16="http://schemas.microsoft.com/office/drawing/2014/main" id="{931B50EF-C4D2-4061-9246-8FAA90EC0674}"/>
              </a:ext>
            </a:extLst>
          </p:cNvPr>
          <p:cNvSpPr>
            <a:spLocks noGrp="1"/>
          </p:cNvSpPr>
          <p:nvPr>
            <p:ph type="body" idx="1"/>
          </p:nvPr>
        </p:nvSpPr>
        <p:spPr>
          <a:xfrm>
            <a:off x="3997998" y="667445"/>
            <a:ext cx="4834302" cy="4389372"/>
          </a:xfrm>
        </p:spPr>
        <p:txBody>
          <a:bodyPr/>
          <a:lstStyle/>
          <a:p>
            <a:pPr marL="114300" indent="0">
              <a:buNone/>
            </a:pPr>
            <a:r>
              <a:rPr lang="en-IN" sz="1400" b="1" dirty="0">
                <a:solidFill>
                  <a:srgbClr val="0070C0"/>
                </a:solidFill>
                <a:latin typeface="Cambria" panose="02040503050406030204" pitchFamily="18" charset="0"/>
                <a:ea typeface="Cambria" panose="02040503050406030204" pitchFamily="18" charset="0"/>
              </a:rPr>
              <a:t>Country Domains</a:t>
            </a:r>
          </a:p>
          <a:p>
            <a:pPr algn="just"/>
            <a:r>
              <a:rPr lang="en-IN" sz="1400" dirty="0">
                <a:solidFill>
                  <a:schemeClr val="bg2">
                    <a:lumMod val="50000"/>
                  </a:schemeClr>
                </a:solidFill>
                <a:latin typeface="Cambria" panose="02040503050406030204" pitchFamily="18" charset="0"/>
                <a:ea typeface="Cambria" panose="02040503050406030204" pitchFamily="18" charset="0"/>
              </a:rPr>
              <a:t>Uses two character country abbreviations.</a:t>
            </a:r>
          </a:p>
          <a:p>
            <a:pPr marL="114300" indent="0" algn="just">
              <a:buNone/>
            </a:pPr>
            <a:r>
              <a:rPr lang="en-IN" dirty="0">
                <a:solidFill>
                  <a:schemeClr val="bg2">
                    <a:lumMod val="50000"/>
                  </a:schemeClr>
                </a:solidFill>
                <a:latin typeface="Cambria" panose="02040503050406030204" pitchFamily="18" charset="0"/>
                <a:ea typeface="Cambria" panose="02040503050406030204" pitchFamily="18" charset="0"/>
              </a:rPr>
              <a:t>	</a:t>
            </a:r>
            <a:r>
              <a:rPr lang="en-IN" sz="1400" dirty="0" err="1">
                <a:solidFill>
                  <a:srgbClr val="C00000"/>
                </a:solidFill>
                <a:latin typeface="Cambria" panose="02040503050406030204" pitchFamily="18" charset="0"/>
                <a:ea typeface="Cambria" panose="02040503050406030204" pitchFamily="18" charset="0"/>
              </a:rPr>
              <a:t>Eg</a:t>
            </a:r>
            <a:r>
              <a:rPr lang="en-IN" sz="1400" dirty="0">
                <a:solidFill>
                  <a:srgbClr val="C00000"/>
                </a:solidFill>
                <a:latin typeface="Cambria" panose="02040503050406030204" pitchFamily="18" charset="0"/>
                <a:ea typeface="Cambria" panose="02040503050406030204" pitchFamily="18" charset="0"/>
              </a:rPr>
              <a:t>: US for United Sates</a:t>
            </a:r>
            <a:endParaRPr lang="en-IN" dirty="0">
              <a:solidFill>
                <a:srgbClr val="C00000"/>
              </a:solidFill>
              <a:latin typeface="Cambria" panose="02040503050406030204" pitchFamily="18" charset="0"/>
              <a:ea typeface="Cambria" panose="02040503050406030204" pitchFamily="18" charset="0"/>
            </a:endParaRPr>
          </a:p>
          <a:p>
            <a:pPr algn="just"/>
            <a:r>
              <a:rPr lang="en-IN" sz="1400" dirty="0">
                <a:solidFill>
                  <a:schemeClr val="bg2">
                    <a:lumMod val="50000"/>
                  </a:schemeClr>
                </a:solidFill>
                <a:latin typeface="Cambria" panose="02040503050406030204" pitchFamily="18" charset="0"/>
                <a:ea typeface="Cambria" panose="02040503050406030204" pitchFamily="18" charset="0"/>
              </a:rPr>
              <a:t>Second label can be organizational or they can be more specific national designations.</a:t>
            </a:r>
          </a:p>
          <a:p>
            <a:pPr marL="114300" indent="0" algn="just">
              <a:buNone/>
            </a:pPr>
            <a:r>
              <a:rPr lang="en-IN" sz="1400" dirty="0">
                <a:solidFill>
                  <a:schemeClr val="bg2">
                    <a:lumMod val="50000"/>
                  </a:schemeClr>
                </a:solidFill>
                <a:latin typeface="Cambria" panose="02040503050406030204" pitchFamily="18" charset="0"/>
                <a:ea typeface="Cambria" panose="02040503050406030204" pitchFamily="18" charset="0"/>
              </a:rPr>
              <a:t>	</a:t>
            </a:r>
            <a:r>
              <a:rPr lang="en-IN" sz="1400" dirty="0" err="1">
                <a:solidFill>
                  <a:srgbClr val="C00000"/>
                </a:solidFill>
                <a:latin typeface="Cambria" panose="02040503050406030204" pitchFamily="18" charset="0"/>
                <a:ea typeface="Cambria" panose="02040503050406030204" pitchFamily="18" charset="0"/>
              </a:rPr>
              <a:t>Eg</a:t>
            </a:r>
            <a:r>
              <a:rPr lang="en-IN" sz="1400" dirty="0">
                <a:solidFill>
                  <a:srgbClr val="C00000"/>
                </a:solidFill>
                <a:latin typeface="Cambria" panose="02040503050406030204" pitchFamily="18" charset="0"/>
                <a:ea typeface="Cambria" panose="02040503050406030204" pitchFamily="18" charset="0"/>
              </a:rPr>
              <a:t>: ca.us</a:t>
            </a:r>
          </a:p>
          <a:p>
            <a:pPr algn="just"/>
            <a:endParaRPr lang="en-IN" sz="1400" dirty="0">
              <a:solidFill>
                <a:schemeClr val="bg2">
                  <a:lumMod val="50000"/>
                </a:schemeClr>
              </a:solidFill>
              <a:latin typeface="Cambria" panose="02040503050406030204" pitchFamily="18" charset="0"/>
              <a:ea typeface="Cambria" panose="02040503050406030204" pitchFamily="18" charset="0"/>
            </a:endParaRPr>
          </a:p>
          <a:p>
            <a:pPr marL="114300" indent="0" algn="just">
              <a:buNone/>
            </a:pPr>
            <a:r>
              <a:rPr lang="en-IN" sz="1400" b="1" dirty="0">
                <a:solidFill>
                  <a:srgbClr val="0070C0"/>
                </a:solidFill>
                <a:latin typeface="Cambria" panose="02040503050406030204" pitchFamily="18" charset="0"/>
                <a:ea typeface="Cambria" panose="02040503050406030204" pitchFamily="18" charset="0"/>
              </a:rPr>
              <a:t>Inverse Domain</a:t>
            </a:r>
          </a:p>
          <a:p>
            <a:pPr algn="just"/>
            <a:r>
              <a:rPr lang="en-IN" sz="1400" dirty="0">
                <a:solidFill>
                  <a:schemeClr val="bg2">
                    <a:lumMod val="50000"/>
                  </a:schemeClr>
                </a:solidFill>
                <a:latin typeface="Cambria" panose="02040503050406030204" pitchFamily="18" charset="0"/>
                <a:ea typeface="Cambria" panose="02040503050406030204" pitchFamily="18" charset="0"/>
              </a:rPr>
              <a:t>It is used to map an address to a name.</a:t>
            </a:r>
          </a:p>
          <a:p>
            <a:pPr algn="just"/>
            <a:r>
              <a:rPr lang="en-IN" sz="1400" dirty="0">
                <a:solidFill>
                  <a:schemeClr val="bg2">
                    <a:lumMod val="50000"/>
                  </a:schemeClr>
                </a:solidFill>
                <a:latin typeface="Cambria" panose="02040503050406030204" pitchFamily="18" charset="0"/>
                <a:ea typeface="Cambria" panose="02040503050406030204" pitchFamily="18" charset="0"/>
              </a:rPr>
              <a:t>This happens when the server has received a request from the client.</a:t>
            </a:r>
          </a:p>
          <a:p>
            <a:pPr algn="just"/>
            <a:r>
              <a:rPr lang="en-IN" sz="1400" dirty="0">
                <a:solidFill>
                  <a:schemeClr val="bg2">
                    <a:lumMod val="50000"/>
                  </a:schemeClr>
                </a:solidFill>
                <a:latin typeface="Cambria" panose="02040503050406030204" pitchFamily="18" charset="0"/>
                <a:ea typeface="Cambria" panose="02040503050406030204" pitchFamily="18" charset="0"/>
              </a:rPr>
              <a:t>Type of query called an inverse or pointer (PTR) query.</a:t>
            </a:r>
          </a:p>
          <a:p>
            <a:pPr algn="just"/>
            <a:r>
              <a:rPr lang="en-IN" sz="1400" dirty="0">
                <a:solidFill>
                  <a:schemeClr val="bg2">
                    <a:lumMod val="50000"/>
                  </a:schemeClr>
                </a:solidFill>
                <a:latin typeface="Cambria" panose="02040503050406030204" pitchFamily="18" charset="0"/>
                <a:ea typeface="Cambria" panose="02040503050406030204" pitchFamily="18" charset="0"/>
              </a:rPr>
              <a:t>To handle the pointer query the inverse domain is added to the domain name space with the first level node.</a:t>
            </a:r>
          </a:p>
          <a:p>
            <a:pPr algn="just"/>
            <a:r>
              <a:rPr lang="en-IN" sz="1400" dirty="0">
                <a:solidFill>
                  <a:schemeClr val="bg2">
                    <a:lumMod val="50000"/>
                  </a:schemeClr>
                </a:solidFill>
                <a:latin typeface="Cambria" panose="02040503050406030204" pitchFamily="18" charset="0"/>
                <a:ea typeface="Cambria" panose="02040503050406030204" pitchFamily="18" charset="0"/>
              </a:rPr>
              <a:t>Second level is also one single node named in </a:t>
            </a:r>
            <a:r>
              <a:rPr lang="en-IN" sz="1400" dirty="0" err="1">
                <a:solidFill>
                  <a:schemeClr val="bg2">
                    <a:lumMod val="50000"/>
                  </a:schemeClr>
                </a:solidFill>
                <a:latin typeface="Cambria" panose="02040503050406030204" pitchFamily="18" charset="0"/>
                <a:ea typeface="Cambria" panose="02040503050406030204" pitchFamily="18" charset="0"/>
              </a:rPr>
              <a:t>addr</a:t>
            </a:r>
            <a:r>
              <a:rPr lang="en-IN" sz="1400" dirty="0">
                <a:solidFill>
                  <a:schemeClr val="bg2">
                    <a:lumMod val="50000"/>
                  </a:schemeClr>
                </a:solidFill>
                <a:latin typeface="Cambria" panose="02040503050406030204" pitchFamily="18" charset="0"/>
                <a:ea typeface="Cambria" panose="02040503050406030204" pitchFamily="18" charset="0"/>
              </a:rPr>
              <a:t> (for inverse address).</a:t>
            </a:r>
          </a:p>
        </p:txBody>
      </p:sp>
      <p:sp>
        <p:nvSpPr>
          <p:cNvPr id="4" name="Slide Number Placeholder 3">
            <a:extLst>
              <a:ext uri="{FF2B5EF4-FFF2-40B4-BE49-F238E27FC236}">
                <a16:creationId xmlns="" xmlns:a16="http://schemas.microsoft.com/office/drawing/2014/main" id="{7FF78281-41BC-4B0A-800E-FE0EC5AAA8D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12</a:t>
            </a:fld>
            <a:endParaRPr lang="en"/>
          </a:p>
        </p:txBody>
      </p:sp>
      <p:pic>
        <p:nvPicPr>
          <p:cNvPr id="6" name="Picture 10">
            <a:extLst>
              <a:ext uri="{FF2B5EF4-FFF2-40B4-BE49-F238E27FC236}">
                <a16:creationId xmlns="" xmlns:a16="http://schemas.microsoft.com/office/drawing/2014/main" id="{D8A50655-5F50-4367-A74F-A396D0AB25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700" y="847655"/>
            <a:ext cx="3619553" cy="1648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a:extLst>
              <a:ext uri="{FF2B5EF4-FFF2-40B4-BE49-F238E27FC236}">
                <a16:creationId xmlns="" xmlns:a16="http://schemas.microsoft.com/office/drawing/2014/main" id="{BC6A7F7D-1633-4A54-A443-33399D0B64A5}"/>
              </a:ext>
            </a:extLst>
          </p:cNvPr>
          <p:cNvSpPr txBox="1"/>
          <p:nvPr/>
        </p:nvSpPr>
        <p:spPr>
          <a:xfrm>
            <a:off x="1742032" y="2571750"/>
            <a:ext cx="1414170" cy="276999"/>
          </a:xfrm>
          <a:prstGeom prst="rect">
            <a:avLst/>
          </a:prstGeom>
          <a:noFill/>
        </p:spPr>
        <p:txBody>
          <a:bodyPr wrap="none" rtlCol="0">
            <a:spAutoFit/>
          </a:bodyPr>
          <a:lstStyle/>
          <a:p>
            <a:r>
              <a:rPr lang="en-IN" sz="1200" b="1" dirty="0">
                <a:solidFill>
                  <a:srgbClr val="FF0000"/>
                </a:solidFill>
                <a:latin typeface="Cambria" panose="02040503050406030204" pitchFamily="18" charset="0"/>
                <a:ea typeface="Cambria" panose="02040503050406030204" pitchFamily="18" charset="0"/>
              </a:rPr>
              <a:t>Country Domains</a:t>
            </a:r>
          </a:p>
        </p:txBody>
      </p:sp>
      <p:pic>
        <p:nvPicPr>
          <p:cNvPr id="9" name="Picture 10">
            <a:extLst>
              <a:ext uri="{FF2B5EF4-FFF2-40B4-BE49-F238E27FC236}">
                <a16:creationId xmlns="" xmlns:a16="http://schemas.microsoft.com/office/drawing/2014/main" id="{E06D4B1A-12B3-4DBB-B4F8-646D360B94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8029" y="2924254"/>
            <a:ext cx="2763224" cy="173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a:extLst>
              <a:ext uri="{FF2B5EF4-FFF2-40B4-BE49-F238E27FC236}">
                <a16:creationId xmlns="" xmlns:a16="http://schemas.microsoft.com/office/drawing/2014/main" id="{A24D8868-5CF0-43B0-9F6E-3FFC73904D94}"/>
              </a:ext>
            </a:extLst>
          </p:cNvPr>
          <p:cNvSpPr txBox="1"/>
          <p:nvPr/>
        </p:nvSpPr>
        <p:spPr>
          <a:xfrm>
            <a:off x="1922242" y="4785582"/>
            <a:ext cx="1308371" cy="276999"/>
          </a:xfrm>
          <a:prstGeom prst="rect">
            <a:avLst/>
          </a:prstGeom>
          <a:noFill/>
        </p:spPr>
        <p:txBody>
          <a:bodyPr wrap="none" rtlCol="0">
            <a:spAutoFit/>
          </a:bodyPr>
          <a:lstStyle/>
          <a:p>
            <a:r>
              <a:rPr lang="en-IN" sz="1200" b="1" dirty="0">
                <a:solidFill>
                  <a:srgbClr val="FF0000"/>
                </a:solidFill>
                <a:latin typeface="Cambria" panose="02040503050406030204" pitchFamily="18" charset="0"/>
                <a:ea typeface="Cambria" panose="02040503050406030204" pitchFamily="18" charset="0"/>
              </a:rPr>
              <a:t>Inverse Domain</a:t>
            </a:r>
          </a:p>
        </p:txBody>
      </p:sp>
      <p:pic>
        <p:nvPicPr>
          <p:cNvPr id="12" name="Google Shape;94;p16">
            <a:extLst>
              <a:ext uri="{FF2B5EF4-FFF2-40B4-BE49-F238E27FC236}">
                <a16:creationId xmlns="" xmlns:a16="http://schemas.microsoft.com/office/drawing/2014/main" id="{70C4B13C-C9A9-48DD-B749-8A06A2A3FEE1}"/>
              </a:ext>
            </a:extLst>
          </p:cNvPr>
          <p:cNvPicPr preferRelativeResize="0"/>
          <p:nvPr/>
        </p:nvPicPr>
        <p:blipFill>
          <a:blip r:embed="rId4">
            <a:alphaModFix/>
          </a:blip>
          <a:stretch>
            <a:fillRect/>
          </a:stretch>
        </p:blipFill>
        <p:spPr>
          <a:xfrm>
            <a:off x="8089175" y="101825"/>
            <a:ext cx="934101" cy="518950"/>
          </a:xfrm>
          <a:prstGeom prst="rect">
            <a:avLst/>
          </a:prstGeom>
          <a:noFill/>
          <a:ln>
            <a:noFill/>
          </a:ln>
        </p:spPr>
      </p:pic>
    </p:spTree>
    <p:extLst>
      <p:ext uri="{BB962C8B-B14F-4D97-AF65-F5344CB8AC3E}">
        <p14:creationId xmlns:p14="http://schemas.microsoft.com/office/powerpoint/2010/main" val="2628773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525D1E-B880-42EE-9445-8515CA8524AA}"/>
              </a:ext>
            </a:extLst>
          </p:cNvPr>
          <p:cNvSpPr>
            <a:spLocks noGrp="1"/>
          </p:cNvSpPr>
          <p:nvPr>
            <p:ph type="title"/>
          </p:nvPr>
        </p:nvSpPr>
        <p:spPr>
          <a:xfrm>
            <a:off x="311700" y="86683"/>
            <a:ext cx="8520600" cy="580762"/>
          </a:xfrm>
        </p:spPr>
        <p:txBody>
          <a:bodyPr/>
          <a:lstStyle/>
          <a:p>
            <a:r>
              <a:rPr lang="en-IN" sz="3200" dirty="0">
                <a:latin typeface="Cambria" panose="02040503050406030204" pitchFamily="18" charset="0"/>
                <a:ea typeface="Cambria" panose="02040503050406030204" pitchFamily="18" charset="0"/>
              </a:rPr>
              <a:t>Resolution</a:t>
            </a:r>
          </a:p>
        </p:txBody>
      </p:sp>
      <p:sp>
        <p:nvSpPr>
          <p:cNvPr id="3" name="Text Placeholder 2">
            <a:extLst>
              <a:ext uri="{FF2B5EF4-FFF2-40B4-BE49-F238E27FC236}">
                <a16:creationId xmlns="" xmlns:a16="http://schemas.microsoft.com/office/drawing/2014/main" id="{62ACCFFE-BB08-40FB-81C6-1A0571273FDE}"/>
              </a:ext>
            </a:extLst>
          </p:cNvPr>
          <p:cNvSpPr>
            <a:spLocks noGrp="1"/>
          </p:cNvSpPr>
          <p:nvPr>
            <p:ph type="body" idx="1"/>
          </p:nvPr>
        </p:nvSpPr>
        <p:spPr>
          <a:xfrm>
            <a:off x="3130319" y="667444"/>
            <a:ext cx="5701982" cy="4104789"/>
          </a:xfrm>
        </p:spPr>
        <p:txBody>
          <a:bodyPr/>
          <a:lstStyle/>
          <a:p>
            <a:pPr marL="114300" indent="0" algn="just">
              <a:buNone/>
            </a:pPr>
            <a:r>
              <a:rPr lang="en-IN" sz="1400" dirty="0">
                <a:solidFill>
                  <a:schemeClr val="bg2">
                    <a:lumMod val="50000"/>
                  </a:schemeClr>
                </a:solidFill>
                <a:latin typeface="Cambria" panose="02040503050406030204" pitchFamily="18" charset="0"/>
                <a:ea typeface="Cambria" panose="02040503050406030204" pitchFamily="18" charset="0"/>
              </a:rPr>
              <a:t>Mapping a name to an address or an address to a name is called name address resolution.</a:t>
            </a:r>
          </a:p>
          <a:p>
            <a:pPr marL="114300" indent="0" algn="just">
              <a:buNone/>
            </a:pPr>
            <a:r>
              <a:rPr lang="en-IN" sz="1400" b="1" dirty="0">
                <a:solidFill>
                  <a:srgbClr val="0070C0"/>
                </a:solidFill>
                <a:latin typeface="Cambria" panose="02040503050406030204" pitchFamily="18" charset="0"/>
                <a:ea typeface="Cambria" panose="02040503050406030204" pitchFamily="18" charset="0"/>
              </a:rPr>
              <a:t>Resolver</a:t>
            </a:r>
          </a:p>
          <a:p>
            <a:pPr algn="just"/>
            <a:r>
              <a:rPr lang="en-IN" sz="1400" dirty="0">
                <a:solidFill>
                  <a:schemeClr val="bg2">
                    <a:lumMod val="50000"/>
                  </a:schemeClr>
                </a:solidFill>
                <a:latin typeface="Cambria" panose="02040503050406030204" pitchFamily="18" charset="0"/>
                <a:ea typeface="Cambria" panose="02040503050406030204" pitchFamily="18" charset="0"/>
              </a:rPr>
              <a:t>DNS is designed as a client – server application.</a:t>
            </a:r>
          </a:p>
          <a:p>
            <a:pPr algn="just"/>
            <a:r>
              <a:rPr lang="en-IN" sz="1400" dirty="0">
                <a:solidFill>
                  <a:schemeClr val="bg2">
                    <a:lumMod val="50000"/>
                  </a:schemeClr>
                </a:solidFill>
                <a:latin typeface="Cambria" panose="02040503050406030204" pitchFamily="18" charset="0"/>
                <a:ea typeface="Cambria" panose="02040503050406030204" pitchFamily="18" charset="0"/>
              </a:rPr>
              <a:t>Host that needs to map an address to a name or a name to an address calls a DNS client called a resolver.</a:t>
            </a:r>
          </a:p>
          <a:p>
            <a:pPr algn="just"/>
            <a:r>
              <a:rPr lang="en-IN" sz="1400" dirty="0">
                <a:solidFill>
                  <a:schemeClr val="bg2">
                    <a:lumMod val="50000"/>
                  </a:schemeClr>
                </a:solidFill>
                <a:latin typeface="Cambria" panose="02040503050406030204" pitchFamily="18" charset="0"/>
                <a:ea typeface="Cambria" panose="02040503050406030204" pitchFamily="18" charset="0"/>
              </a:rPr>
              <a:t>After the resolver receives the mapping, it interprets the response to see if it is a real resolution or an error and finally delivers the results to the process that requested it. </a:t>
            </a:r>
          </a:p>
          <a:p>
            <a:pPr marL="114300" indent="0" algn="just">
              <a:buNone/>
            </a:pPr>
            <a:r>
              <a:rPr lang="en-IN" sz="1400" b="1" dirty="0">
                <a:solidFill>
                  <a:srgbClr val="0070C0"/>
                </a:solidFill>
                <a:latin typeface="Cambria" panose="02040503050406030204" pitchFamily="18" charset="0"/>
                <a:ea typeface="Cambria" panose="02040503050406030204" pitchFamily="18" charset="0"/>
              </a:rPr>
              <a:t>Mapping Names to Addresses</a:t>
            </a:r>
          </a:p>
          <a:p>
            <a:pPr algn="just"/>
            <a:r>
              <a:rPr lang="en-IN" sz="1400" dirty="0">
                <a:solidFill>
                  <a:schemeClr val="bg2">
                    <a:lumMod val="50000"/>
                  </a:schemeClr>
                </a:solidFill>
                <a:latin typeface="Cambria" panose="02040503050406030204" pitchFamily="18" charset="0"/>
                <a:ea typeface="Cambria" panose="02040503050406030204" pitchFamily="18" charset="0"/>
              </a:rPr>
              <a:t>The resolver gives a domain name to the server and asks for the corresponding address.</a:t>
            </a:r>
          </a:p>
          <a:p>
            <a:pPr algn="just"/>
            <a:r>
              <a:rPr lang="en-IN" sz="1400" dirty="0">
                <a:solidFill>
                  <a:schemeClr val="bg2">
                    <a:lumMod val="50000"/>
                  </a:schemeClr>
                </a:solidFill>
                <a:latin typeface="Cambria" panose="02040503050406030204" pitchFamily="18" charset="0"/>
                <a:ea typeface="Cambria" panose="02040503050406030204" pitchFamily="18" charset="0"/>
              </a:rPr>
              <a:t>If the domain name is from the generic domain the resolver receives a domain name such as </a:t>
            </a:r>
            <a:r>
              <a:rPr lang="en-IN" sz="1400" dirty="0">
                <a:solidFill>
                  <a:srgbClr val="C00000"/>
                </a:solidFill>
                <a:latin typeface="Cambria" panose="02040503050406030204" pitchFamily="18" charset="0"/>
                <a:ea typeface="Cambria" panose="02040503050406030204" pitchFamily="18" charset="0"/>
              </a:rPr>
              <a:t>“chal.atc.fhda.edu.</a:t>
            </a:r>
          </a:p>
          <a:p>
            <a:pPr algn="just"/>
            <a:r>
              <a:rPr lang="en-IN" sz="1400" dirty="0">
                <a:solidFill>
                  <a:schemeClr val="bg2">
                    <a:lumMod val="50000"/>
                  </a:schemeClr>
                </a:solidFill>
                <a:latin typeface="Cambria" panose="02040503050406030204" pitchFamily="18" charset="0"/>
                <a:ea typeface="Cambria" panose="02040503050406030204" pitchFamily="18" charset="0"/>
              </a:rPr>
              <a:t> if the domain name is from the country domain the resolver receives a domain name such as </a:t>
            </a:r>
            <a:r>
              <a:rPr lang="en-IN" sz="1400" dirty="0">
                <a:solidFill>
                  <a:srgbClr val="C00000"/>
                </a:solidFill>
                <a:latin typeface="Cambria" panose="02040503050406030204" pitchFamily="18" charset="0"/>
                <a:ea typeface="Cambria" panose="02040503050406030204" pitchFamily="18" charset="0"/>
              </a:rPr>
              <a:t>“ch.fhda.cu.ca.us.</a:t>
            </a:r>
          </a:p>
          <a:p>
            <a:pPr algn="just"/>
            <a:endParaRPr lang="en-IN" sz="1400" dirty="0">
              <a:solidFill>
                <a:schemeClr val="bg2">
                  <a:lumMod val="50000"/>
                </a:schemeClr>
              </a:solidFill>
              <a:latin typeface="Cambria" panose="02040503050406030204" pitchFamily="18" charset="0"/>
              <a:ea typeface="Cambria" panose="02040503050406030204" pitchFamily="18" charset="0"/>
            </a:endParaRPr>
          </a:p>
          <a:p>
            <a:pPr algn="just"/>
            <a:endParaRPr lang="en-IN" sz="1400" b="1" dirty="0">
              <a:solidFill>
                <a:schemeClr val="bg2">
                  <a:lumMod val="50000"/>
                </a:schemeClr>
              </a:solidFill>
              <a:latin typeface="Cambria" panose="02040503050406030204" pitchFamily="18" charset="0"/>
              <a:ea typeface="Cambria" panose="02040503050406030204" pitchFamily="18" charset="0"/>
            </a:endParaRPr>
          </a:p>
        </p:txBody>
      </p:sp>
      <p:sp>
        <p:nvSpPr>
          <p:cNvPr id="4" name="Slide Number Placeholder 3">
            <a:extLst>
              <a:ext uri="{FF2B5EF4-FFF2-40B4-BE49-F238E27FC236}">
                <a16:creationId xmlns="" xmlns:a16="http://schemas.microsoft.com/office/drawing/2014/main" id="{77A80E38-CB53-4868-89BB-87A4B538EF5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13</a:t>
            </a:fld>
            <a:endParaRPr lang="en"/>
          </a:p>
        </p:txBody>
      </p:sp>
      <p:pic>
        <p:nvPicPr>
          <p:cNvPr id="6" name="Google Shape;94;p16">
            <a:extLst>
              <a:ext uri="{FF2B5EF4-FFF2-40B4-BE49-F238E27FC236}">
                <a16:creationId xmlns="" xmlns:a16="http://schemas.microsoft.com/office/drawing/2014/main" id="{1168C48D-AE4F-403D-A6FC-2CCE35CB152C}"/>
              </a:ext>
            </a:extLst>
          </p:cNvPr>
          <p:cNvPicPr preferRelativeResize="0"/>
          <p:nvPr/>
        </p:nvPicPr>
        <p:blipFill>
          <a:blip r:embed="rId2">
            <a:alphaModFix/>
          </a:blip>
          <a:stretch>
            <a:fillRect/>
          </a:stretch>
        </p:blipFill>
        <p:spPr>
          <a:xfrm>
            <a:off x="8089175" y="101825"/>
            <a:ext cx="934101" cy="518950"/>
          </a:xfrm>
          <a:prstGeom prst="rect">
            <a:avLst/>
          </a:prstGeom>
          <a:noFill/>
          <a:ln>
            <a:noFill/>
          </a:ln>
        </p:spPr>
      </p:pic>
    </p:spTree>
    <p:extLst>
      <p:ext uri="{BB962C8B-B14F-4D97-AF65-F5344CB8AC3E}">
        <p14:creationId xmlns:p14="http://schemas.microsoft.com/office/powerpoint/2010/main" val="1175631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4F5205-F6CF-4007-BA76-CADD119F3317}"/>
              </a:ext>
            </a:extLst>
          </p:cNvPr>
          <p:cNvSpPr>
            <a:spLocks noGrp="1"/>
          </p:cNvSpPr>
          <p:nvPr>
            <p:ph type="title"/>
          </p:nvPr>
        </p:nvSpPr>
        <p:spPr>
          <a:xfrm>
            <a:off x="311700" y="158129"/>
            <a:ext cx="8520600" cy="495967"/>
          </a:xfrm>
        </p:spPr>
        <p:txBody>
          <a:bodyPr/>
          <a:lstStyle/>
          <a:p>
            <a:r>
              <a:rPr lang="en-IN" sz="3600" dirty="0">
                <a:latin typeface="Cambria" panose="02040503050406030204" pitchFamily="18" charset="0"/>
                <a:ea typeface="Cambria" panose="02040503050406030204" pitchFamily="18" charset="0"/>
              </a:rPr>
              <a:t>Resolution</a:t>
            </a:r>
            <a:endParaRPr lang="en-IN" dirty="0"/>
          </a:p>
        </p:txBody>
      </p:sp>
      <p:sp>
        <p:nvSpPr>
          <p:cNvPr id="3" name="Text Placeholder 2">
            <a:extLst>
              <a:ext uri="{FF2B5EF4-FFF2-40B4-BE49-F238E27FC236}">
                <a16:creationId xmlns="" xmlns:a16="http://schemas.microsoft.com/office/drawing/2014/main" id="{3CB7A046-236D-4AEB-8D74-B2B752556E5A}"/>
              </a:ext>
            </a:extLst>
          </p:cNvPr>
          <p:cNvSpPr>
            <a:spLocks noGrp="1"/>
          </p:cNvSpPr>
          <p:nvPr>
            <p:ph type="body" idx="1"/>
          </p:nvPr>
        </p:nvSpPr>
        <p:spPr>
          <a:xfrm>
            <a:off x="3423994" y="654096"/>
            <a:ext cx="5408306" cy="4144835"/>
          </a:xfrm>
        </p:spPr>
        <p:txBody>
          <a:bodyPr/>
          <a:lstStyle/>
          <a:p>
            <a:pPr marL="114300" indent="0" algn="just">
              <a:buNone/>
            </a:pPr>
            <a:r>
              <a:rPr lang="en-IN" sz="1400" b="1" dirty="0">
                <a:solidFill>
                  <a:srgbClr val="0070C0"/>
                </a:solidFill>
                <a:latin typeface="Cambria" panose="02040503050406030204" pitchFamily="18" charset="0"/>
                <a:ea typeface="Cambria" panose="02040503050406030204" pitchFamily="18" charset="0"/>
              </a:rPr>
              <a:t>Mapping Addresses to Names</a:t>
            </a:r>
          </a:p>
          <a:p>
            <a:pPr algn="just"/>
            <a:r>
              <a:rPr lang="en-IN" sz="1400" dirty="0">
                <a:latin typeface="Cambria" panose="02040503050406030204" pitchFamily="18" charset="0"/>
                <a:ea typeface="Cambria" panose="02040503050406030204" pitchFamily="18" charset="0"/>
              </a:rPr>
              <a:t>A client can send an IP address to a server to be mapped to a domain name.</a:t>
            </a:r>
          </a:p>
          <a:p>
            <a:pPr algn="just"/>
            <a:r>
              <a:rPr lang="en-IN" sz="1400" dirty="0">
                <a:latin typeface="Cambria" panose="02040503050406030204" pitchFamily="18" charset="0"/>
                <a:ea typeface="Cambria" panose="02040503050406030204" pitchFamily="18" charset="0"/>
              </a:rPr>
              <a:t>To answer the PTR query DNS uses the inverse domain.</a:t>
            </a:r>
          </a:p>
          <a:p>
            <a:pPr algn="just"/>
            <a:r>
              <a:rPr lang="en-IN" sz="1400" dirty="0">
                <a:latin typeface="Cambria" panose="02040503050406030204" pitchFamily="18" charset="0"/>
                <a:ea typeface="Cambria" panose="02040503050406030204" pitchFamily="18" charset="0"/>
              </a:rPr>
              <a:t> in the request the IP address is reversed and two labels in-</a:t>
            </a:r>
            <a:r>
              <a:rPr lang="en-IN" sz="1400" dirty="0" err="1">
                <a:latin typeface="Cambria" panose="02040503050406030204" pitchFamily="18" charset="0"/>
                <a:ea typeface="Cambria" panose="02040503050406030204" pitchFamily="18" charset="0"/>
              </a:rPr>
              <a:t>addr</a:t>
            </a:r>
            <a:r>
              <a:rPr lang="en-IN" sz="1400" dirty="0">
                <a:latin typeface="Cambria" panose="02040503050406030204" pitchFamily="18" charset="0"/>
                <a:ea typeface="Cambria" panose="02040503050406030204" pitchFamily="18" charset="0"/>
              </a:rPr>
              <a:t> and </a:t>
            </a:r>
            <a:r>
              <a:rPr lang="en-IN" sz="1400" dirty="0" err="1">
                <a:latin typeface="Cambria" panose="02040503050406030204" pitchFamily="18" charset="0"/>
                <a:ea typeface="Cambria" panose="02040503050406030204" pitchFamily="18" charset="0"/>
              </a:rPr>
              <a:t>arpa</a:t>
            </a:r>
            <a:r>
              <a:rPr lang="en-IN" sz="1400" dirty="0">
                <a:latin typeface="Cambria" panose="02040503050406030204" pitchFamily="18" charset="0"/>
                <a:ea typeface="Cambria" panose="02040503050406030204" pitchFamily="18" charset="0"/>
              </a:rPr>
              <a:t> are appended to create a domain acceptable by the inverse domain.</a:t>
            </a:r>
          </a:p>
          <a:p>
            <a:pPr marL="114300" indent="0" algn="just">
              <a:buNone/>
            </a:pPr>
            <a:endParaRPr lang="en-IN" sz="1400" b="1" dirty="0">
              <a:solidFill>
                <a:srgbClr val="0070C0"/>
              </a:solidFill>
              <a:latin typeface="Cambria" panose="02040503050406030204" pitchFamily="18" charset="0"/>
              <a:ea typeface="Cambria" panose="02040503050406030204" pitchFamily="18" charset="0"/>
            </a:endParaRPr>
          </a:p>
          <a:p>
            <a:pPr marL="114300" indent="0" algn="just">
              <a:buNone/>
            </a:pPr>
            <a:r>
              <a:rPr lang="en-IN" sz="1400" b="1" dirty="0">
                <a:solidFill>
                  <a:srgbClr val="0070C0"/>
                </a:solidFill>
                <a:latin typeface="Cambria" panose="02040503050406030204" pitchFamily="18" charset="0"/>
                <a:ea typeface="Cambria" panose="02040503050406030204" pitchFamily="18" charset="0"/>
              </a:rPr>
              <a:t>Recursive Resolution</a:t>
            </a:r>
          </a:p>
          <a:p>
            <a:pPr algn="just"/>
            <a:r>
              <a:rPr lang="en-IN" sz="1400" dirty="0">
                <a:latin typeface="Cambria" panose="02040503050406030204" pitchFamily="18" charset="0"/>
                <a:ea typeface="Cambria" panose="02040503050406030204" pitchFamily="18" charset="0"/>
              </a:rPr>
              <a:t>The client can ask for a recursive answer from a name server.</a:t>
            </a:r>
          </a:p>
          <a:p>
            <a:pPr algn="just"/>
            <a:r>
              <a:rPr lang="en-IN" sz="1400" dirty="0">
                <a:latin typeface="Cambria" panose="02040503050406030204" pitchFamily="18" charset="0"/>
                <a:ea typeface="Cambria" panose="02040503050406030204" pitchFamily="18" charset="0"/>
              </a:rPr>
              <a:t>If the server is the authority for the domain name, it checks its database and responds.</a:t>
            </a:r>
          </a:p>
          <a:p>
            <a:pPr algn="just"/>
            <a:r>
              <a:rPr lang="en-IN" sz="1400" dirty="0">
                <a:latin typeface="Cambria" panose="02040503050406030204" pitchFamily="18" charset="0"/>
                <a:ea typeface="Cambria" panose="02040503050406030204" pitchFamily="18" charset="0"/>
              </a:rPr>
              <a:t>If the server is not the authority it sends the request to another server and waits for the response.</a:t>
            </a:r>
          </a:p>
          <a:p>
            <a:pPr algn="just"/>
            <a:r>
              <a:rPr lang="en-IN" sz="1400" dirty="0">
                <a:latin typeface="Cambria" panose="02040503050406030204" pitchFamily="18" charset="0"/>
                <a:ea typeface="Cambria" panose="02040503050406030204" pitchFamily="18" charset="0"/>
              </a:rPr>
              <a:t>If the parent is the authority it responds otherwise it sends the query to another server.</a:t>
            </a:r>
          </a:p>
          <a:p>
            <a:pPr algn="just"/>
            <a:endParaRPr lang="en-IN" sz="1400" dirty="0">
              <a:latin typeface="Cambria" panose="02040503050406030204" pitchFamily="18" charset="0"/>
              <a:ea typeface="Cambria" panose="02040503050406030204" pitchFamily="18" charset="0"/>
            </a:endParaRPr>
          </a:p>
          <a:p>
            <a:pPr algn="just"/>
            <a:endParaRPr lang="en-IN" sz="1400" dirty="0">
              <a:latin typeface="Cambria" panose="02040503050406030204" pitchFamily="18" charset="0"/>
              <a:ea typeface="Cambria" panose="02040503050406030204" pitchFamily="18" charset="0"/>
            </a:endParaRPr>
          </a:p>
          <a:p>
            <a:pPr algn="just"/>
            <a:endParaRPr lang="en-IN" sz="1400" dirty="0">
              <a:latin typeface="Cambria" panose="02040503050406030204" pitchFamily="18" charset="0"/>
              <a:ea typeface="Cambria" panose="02040503050406030204" pitchFamily="18" charset="0"/>
            </a:endParaRPr>
          </a:p>
          <a:p>
            <a:pPr algn="just"/>
            <a:endParaRPr lang="en-IN" sz="1400" dirty="0">
              <a:latin typeface="Cambria" panose="02040503050406030204" pitchFamily="18" charset="0"/>
              <a:ea typeface="Cambria" panose="02040503050406030204" pitchFamily="18" charset="0"/>
            </a:endParaRPr>
          </a:p>
        </p:txBody>
      </p:sp>
      <p:sp>
        <p:nvSpPr>
          <p:cNvPr id="4" name="Slide Number Placeholder 3">
            <a:extLst>
              <a:ext uri="{FF2B5EF4-FFF2-40B4-BE49-F238E27FC236}">
                <a16:creationId xmlns="" xmlns:a16="http://schemas.microsoft.com/office/drawing/2014/main" id="{9E8C6141-29BE-4BFB-9710-90AC0C4E8D0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14</a:t>
            </a:fld>
            <a:endParaRPr lang="en"/>
          </a:p>
        </p:txBody>
      </p:sp>
      <p:pic>
        <p:nvPicPr>
          <p:cNvPr id="6" name="Picture 11">
            <a:extLst>
              <a:ext uri="{FF2B5EF4-FFF2-40B4-BE49-F238E27FC236}">
                <a16:creationId xmlns="" xmlns:a16="http://schemas.microsoft.com/office/drawing/2014/main" id="{9F90720C-8B42-4735-A82A-946DC32862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700" y="1084834"/>
            <a:ext cx="3112294" cy="1403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a:extLst>
              <a:ext uri="{FF2B5EF4-FFF2-40B4-BE49-F238E27FC236}">
                <a16:creationId xmlns="" xmlns:a16="http://schemas.microsoft.com/office/drawing/2014/main" id="{408A3734-5D4D-4A78-9316-EB720A71380E}"/>
              </a:ext>
            </a:extLst>
          </p:cNvPr>
          <p:cNvSpPr txBox="1"/>
          <p:nvPr/>
        </p:nvSpPr>
        <p:spPr>
          <a:xfrm>
            <a:off x="1321541" y="2516445"/>
            <a:ext cx="1532792" cy="276999"/>
          </a:xfrm>
          <a:prstGeom prst="rect">
            <a:avLst/>
          </a:prstGeom>
          <a:noFill/>
        </p:spPr>
        <p:txBody>
          <a:bodyPr wrap="none" rtlCol="0">
            <a:spAutoFit/>
          </a:bodyPr>
          <a:lstStyle/>
          <a:p>
            <a:r>
              <a:rPr lang="en-US" altLang="en-US" sz="1200" b="1" dirty="0">
                <a:solidFill>
                  <a:srgbClr val="FF0000"/>
                </a:solidFill>
                <a:latin typeface="Times New Roman" panose="02020603050405020304" pitchFamily="18" charset="0"/>
              </a:rPr>
              <a:t>Recursive resolution</a:t>
            </a:r>
            <a:endParaRPr lang="en-IN" sz="1200" b="1" dirty="0">
              <a:solidFill>
                <a:srgbClr val="FF0000"/>
              </a:solidFill>
            </a:endParaRPr>
          </a:p>
        </p:txBody>
      </p:sp>
      <p:pic>
        <p:nvPicPr>
          <p:cNvPr id="5" name="Google Shape;94;p16">
            <a:extLst>
              <a:ext uri="{FF2B5EF4-FFF2-40B4-BE49-F238E27FC236}">
                <a16:creationId xmlns="" xmlns:a16="http://schemas.microsoft.com/office/drawing/2014/main" id="{59826A38-A92F-4EE6-9749-1A3C03896285}"/>
              </a:ext>
            </a:extLst>
          </p:cNvPr>
          <p:cNvPicPr preferRelativeResize="0"/>
          <p:nvPr/>
        </p:nvPicPr>
        <p:blipFill>
          <a:blip r:embed="rId3">
            <a:alphaModFix/>
          </a:blip>
          <a:stretch>
            <a:fillRect/>
          </a:stretch>
        </p:blipFill>
        <p:spPr>
          <a:xfrm>
            <a:off x="8089175" y="101825"/>
            <a:ext cx="934101" cy="518950"/>
          </a:xfrm>
          <a:prstGeom prst="rect">
            <a:avLst/>
          </a:prstGeom>
          <a:noFill/>
          <a:ln>
            <a:noFill/>
          </a:ln>
        </p:spPr>
      </p:pic>
    </p:spTree>
    <p:extLst>
      <p:ext uri="{BB962C8B-B14F-4D97-AF65-F5344CB8AC3E}">
        <p14:creationId xmlns:p14="http://schemas.microsoft.com/office/powerpoint/2010/main" val="3451622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CA3DBB-79C0-4924-BC4C-52AF470A3C09}"/>
              </a:ext>
            </a:extLst>
          </p:cNvPr>
          <p:cNvSpPr>
            <a:spLocks noGrp="1"/>
          </p:cNvSpPr>
          <p:nvPr>
            <p:ph type="title"/>
          </p:nvPr>
        </p:nvSpPr>
        <p:spPr>
          <a:xfrm>
            <a:off x="311700" y="158129"/>
            <a:ext cx="8520600" cy="416346"/>
          </a:xfrm>
        </p:spPr>
        <p:txBody>
          <a:bodyPr/>
          <a:lstStyle/>
          <a:p>
            <a:r>
              <a:rPr lang="en-IN" sz="3600" dirty="0">
                <a:latin typeface="Cambria" panose="02040503050406030204" pitchFamily="18" charset="0"/>
                <a:ea typeface="Cambria" panose="02040503050406030204" pitchFamily="18" charset="0"/>
              </a:rPr>
              <a:t>Resolution</a:t>
            </a:r>
            <a:endParaRPr lang="en-IN" dirty="0"/>
          </a:p>
        </p:txBody>
      </p:sp>
      <p:sp>
        <p:nvSpPr>
          <p:cNvPr id="3" name="Text Placeholder 2">
            <a:extLst>
              <a:ext uri="{FF2B5EF4-FFF2-40B4-BE49-F238E27FC236}">
                <a16:creationId xmlns="" xmlns:a16="http://schemas.microsoft.com/office/drawing/2014/main" id="{84237323-2942-4479-93FA-A36EF79D0707}"/>
              </a:ext>
            </a:extLst>
          </p:cNvPr>
          <p:cNvSpPr>
            <a:spLocks noGrp="1"/>
          </p:cNvSpPr>
          <p:nvPr>
            <p:ph type="body" idx="1"/>
          </p:nvPr>
        </p:nvSpPr>
        <p:spPr>
          <a:xfrm>
            <a:off x="3317202" y="734190"/>
            <a:ext cx="5515097" cy="3997997"/>
          </a:xfrm>
        </p:spPr>
        <p:txBody>
          <a:bodyPr/>
          <a:lstStyle/>
          <a:p>
            <a:pPr marL="114300" indent="0" algn="just">
              <a:buNone/>
            </a:pPr>
            <a:r>
              <a:rPr lang="en-IN" sz="1400" b="1" dirty="0">
                <a:solidFill>
                  <a:srgbClr val="0070C0"/>
                </a:solidFill>
                <a:latin typeface="Cambria" panose="02040503050406030204" pitchFamily="18" charset="0"/>
                <a:ea typeface="Cambria" panose="02040503050406030204" pitchFamily="18" charset="0"/>
              </a:rPr>
              <a:t>Iterative Resolution</a:t>
            </a:r>
          </a:p>
          <a:p>
            <a:pPr algn="just"/>
            <a:r>
              <a:rPr lang="en-IN" sz="1400" dirty="0">
                <a:latin typeface="Cambria" panose="02040503050406030204" pitchFamily="18" charset="0"/>
                <a:ea typeface="Cambria" panose="02040503050406030204" pitchFamily="18" charset="0"/>
              </a:rPr>
              <a:t>If server is an authority for the name it sends the answer.</a:t>
            </a:r>
          </a:p>
          <a:p>
            <a:pPr algn="just"/>
            <a:r>
              <a:rPr lang="en-IN" sz="1400" dirty="0">
                <a:latin typeface="Cambria" panose="02040503050406030204" pitchFamily="18" charset="0"/>
                <a:ea typeface="Cambria" panose="02040503050406030204" pitchFamily="18" charset="0"/>
              </a:rPr>
              <a:t>If not it returns the IP address of the server that thinks it can resolve the query.</a:t>
            </a:r>
          </a:p>
          <a:p>
            <a:pPr algn="just"/>
            <a:r>
              <a:rPr lang="en-IN" sz="1400" dirty="0">
                <a:latin typeface="Cambria" panose="02040503050406030204" pitchFamily="18" charset="0"/>
                <a:ea typeface="Cambria" panose="02040503050406030204" pitchFamily="18" charset="0"/>
              </a:rPr>
              <a:t>The client is responsible for repeating the request to the second server.</a:t>
            </a:r>
          </a:p>
          <a:p>
            <a:pPr algn="just"/>
            <a:r>
              <a:rPr lang="en-IN" sz="1400" dirty="0">
                <a:latin typeface="Cambria" panose="02040503050406030204" pitchFamily="18" charset="0"/>
                <a:ea typeface="Cambria" panose="02040503050406030204" pitchFamily="18" charset="0"/>
              </a:rPr>
              <a:t>The client repeats the same procedure to next server and so on</a:t>
            </a:r>
          </a:p>
          <a:p>
            <a:pPr algn="just"/>
            <a:r>
              <a:rPr lang="en-IN" sz="1400" dirty="0">
                <a:latin typeface="Cambria" panose="02040503050406030204" pitchFamily="18" charset="0"/>
                <a:ea typeface="Cambria" panose="02040503050406030204" pitchFamily="18" charset="0"/>
              </a:rPr>
              <a:t>This process is called </a:t>
            </a:r>
            <a:r>
              <a:rPr lang="en-IN" sz="1400" b="1" dirty="0">
                <a:latin typeface="Cambria" panose="02040503050406030204" pitchFamily="18" charset="0"/>
                <a:ea typeface="Cambria" panose="02040503050406030204" pitchFamily="18" charset="0"/>
              </a:rPr>
              <a:t>iterative</a:t>
            </a:r>
            <a:r>
              <a:rPr lang="en-IN" sz="1400" dirty="0">
                <a:latin typeface="Cambria" panose="02040503050406030204" pitchFamily="18" charset="0"/>
                <a:ea typeface="Cambria" panose="02040503050406030204" pitchFamily="18" charset="0"/>
              </a:rPr>
              <a:t> because the client repeats the same query to multiple servers.</a:t>
            </a:r>
          </a:p>
          <a:p>
            <a:pPr marL="114300" indent="0">
              <a:buNone/>
            </a:pPr>
            <a:endParaRPr lang="en-IN" sz="1400" b="1" dirty="0">
              <a:solidFill>
                <a:srgbClr val="0070C0"/>
              </a:solidFill>
              <a:latin typeface="Cambria" panose="02040503050406030204" pitchFamily="18" charset="0"/>
              <a:ea typeface="Cambria" panose="02040503050406030204" pitchFamily="18" charset="0"/>
            </a:endParaRPr>
          </a:p>
          <a:p>
            <a:pPr marL="114300" indent="0">
              <a:buNone/>
            </a:pPr>
            <a:r>
              <a:rPr lang="en-IN" sz="1400" b="1" dirty="0">
                <a:solidFill>
                  <a:srgbClr val="0070C0"/>
                </a:solidFill>
                <a:latin typeface="Cambria" panose="02040503050406030204" pitchFamily="18" charset="0"/>
                <a:ea typeface="Cambria" panose="02040503050406030204" pitchFamily="18" charset="0"/>
              </a:rPr>
              <a:t>Catching</a:t>
            </a:r>
          </a:p>
          <a:p>
            <a:r>
              <a:rPr lang="en-IN" sz="1400" dirty="0">
                <a:latin typeface="Cambria" panose="02040503050406030204" pitchFamily="18" charset="0"/>
                <a:ea typeface="Cambria" panose="02040503050406030204" pitchFamily="18" charset="0"/>
              </a:rPr>
              <a:t>Each time the </a:t>
            </a:r>
            <a:r>
              <a:rPr lang="en-IN" sz="1400" b="1" dirty="0">
                <a:latin typeface="Cambria" panose="02040503050406030204" pitchFamily="18" charset="0"/>
                <a:ea typeface="Cambria" panose="02040503050406030204" pitchFamily="18" charset="0"/>
              </a:rPr>
              <a:t>server receives </a:t>
            </a:r>
            <a:r>
              <a:rPr lang="en-IN" sz="1400" dirty="0">
                <a:latin typeface="Cambria" panose="02040503050406030204" pitchFamily="18" charset="0"/>
                <a:ea typeface="Cambria" panose="02040503050406030204" pitchFamily="18" charset="0"/>
              </a:rPr>
              <a:t>the query for a name that is not in domain it needs to search its database for a server IP address.</a:t>
            </a:r>
          </a:p>
          <a:p>
            <a:r>
              <a:rPr lang="en-IN" sz="1400" dirty="0">
                <a:latin typeface="Cambria" panose="02040503050406030204" pitchFamily="18" charset="0"/>
                <a:ea typeface="Cambria" panose="02040503050406030204" pitchFamily="18" charset="0"/>
              </a:rPr>
              <a:t>Reduction in search time would increase the efficiency.</a:t>
            </a:r>
          </a:p>
          <a:p>
            <a:r>
              <a:rPr lang="en-IN" sz="1400" dirty="0">
                <a:latin typeface="Cambria" panose="02040503050406030204" pitchFamily="18" charset="0"/>
                <a:ea typeface="Cambria" panose="02040503050406030204" pitchFamily="18" charset="0"/>
              </a:rPr>
              <a:t>DNS handles this with the mechanism called </a:t>
            </a:r>
            <a:r>
              <a:rPr lang="en-IN" sz="1400" b="1" dirty="0">
                <a:latin typeface="Cambria" panose="02040503050406030204" pitchFamily="18" charset="0"/>
                <a:ea typeface="Cambria" panose="02040503050406030204" pitchFamily="18" charset="0"/>
              </a:rPr>
              <a:t>catching</a:t>
            </a:r>
            <a:r>
              <a:rPr lang="en-IN" sz="1400" dirty="0">
                <a:latin typeface="Cambria" panose="02040503050406030204" pitchFamily="18" charset="0"/>
                <a:ea typeface="Cambria" panose="02040503050406030204" pitchFamily="18" charset="0"/>
              </a:rPr>
              <a:t>.</a:t>
            </a:r>
          </a:p>
        </p:txBody>
      </p:sp>
      <p:sp>
        <p:nvSpPr>
          <p:cNvPr id="4" name="Slide Number Placeholder 3">
            <a:extLst>
              <a:ext uri="{FF2B5EF4-FFF2-40B4-BE49-F238E27FC236}">
                <a16:creationId xmlns="" xmlns:a16="http://schemas.microsoft.com/office/drawing/2014/main" id="{B9B915D7-8CCC-4673-B9F4-36F060D510A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15</a:t>
            </a:fld>
            <a:endParaRPr lang="en"/>
          </a:p>
        </p:txBody>
      </p:sp>
      <p:pic>
        <p:nvPicPr>
          <p:cNvPr id="1026" name="Picture 2" descr="What is the role of domain name server? Explain working of DNS ...">
            <a:extLst>
              <a:ext uri="{FF2B5EF4-FFF2-40B4-BE49-F238E27FC236}">
                <a16:creationId xmlns="" xmlns:a16="http://schemas.microsoft.com/office/drawing/2014/main" id="{12EDB42D-7F17-4D7E-BEB3-7AD9710D82B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0109"/>
          <a:stretch/>
        </p:blipFill>
        <p:spPr bwMode="auto">
          <a:xfrm>
            <a:off x="311700" y="1057451"/>
            <a:ext cx="2918735" cy="25868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 xmlns:a16="http://schemas.microsoft.com/office/drawing/2014/main" id="{EF73D763-1172-47E1-8548-042595E4544B}"/>
              </a:ext>
            </a:extLst>
          </p:cNvPr>
          <p:cNvSpPr txBox="1"/>
          <p:nvPr/>
        </p:nvSpPr>
        <p:spPr>
          <a:xfrm>
            <a:off x="854790" y="3644251"/>
            <a:ext cx="1598515" cy="276999"/>
          </a:xfrm>
          <a:prstGeom prst="rect">
            <a:avLst/>
          </a:prstGeom>
          <a:noFill/>
        </p:spPr>
        <p:txBody>
          <a:bodyPr wrap="none" rtlCol="0">
            <a:spAutoFit/>
          </a:bodyPr>
          <a:lstStyle/>
          <a:p>
            <a:r>
              <a:rPr lang="en-IN" sz="1200" b="1" dirty="0">
                <a:solidFill>
                  <a:srgbClr val="FF0000"/>
                </a:solidFill>
                <a:latin typeface="Cambria" panose="02040503050406030204" pitchFamily="18" charset="0"/>
                <a:ea typeface="Cambria" panose="02040503050406030204" pitchFamily="18" charset="0"/>
              </a:rPr>
              <a:t>Iterative Resolution</a:t>
            </a:r>
          </a:p>
        </p:txBody>
      </p:sp>
      <p:pic>
        <p:nvPicPr>
          <p:cNvPr id="6" name="Google Shape;94;p16">
            <a:extLst>
              <a:ext uri="{FF2B5EF4-FFF2-40B4-BE49-F238E27FC236}">
                <a16:creationId xmlns="" xmlns:a16="http://schemas.microsoft.com/office/drawing/2014/main" id="{CB269135-B69D-454D-A061-890B9428A63D}"/>
              </a:ext>
            </a:extLst>
          </p:cNvPr>
          <p:cNvPicPr preferRelativeResize="0"/>
          <p:nvPr/>
        </p:nvPicPr>
        <p:blipFill>
          <a:blip r:embed="rId3">
            <a:alphaModFix/>
          </a:blip>
          <a:stretch>
            <a:fillRect/>
          </a:stretch>
        </p:blipFill>
        <p:spPr>
          <a:xfrm>
            <a:off x="8089175" y="101825"/>
            <a:ext cx="934101" cy="518950"/>
          </a:xfrm>
          <a:prstGeom prst="rect">
            <a:avLst/>
          </a:prstGeom>
          <a:noFill/>
          <a:ln>
            <a:noFill/>
          </a:ln>
        </p:spPr>
      </p:pic>
    </p:spTree>
    <p:extLst>
      <p:ext uri="{BB962C8B-B14F-4D97-AF65-F5344CB8AC3E}">
        <p14:creationId xmlns:p14="http://schemas.microsoft.com/office/powerpoint/2010/main" val="3164740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8F2DB2-9193-4096-B4D6-5E9E87A2DAD3}"/>
              </a:ext>
            </a:extLst>
          </p:cNvPr>
          <p:cNvSpPr>
            <a:spLocks noGrp="1"/>
          </p:cNvSpPr>
          <p:nvPr>
            <p:ph type="title"/>
          </p:nvPr>
        </p:nvSpPr>
        <p:spPr>
          <a:xfrm>
            <a:off x="311700" y="86683"/>
            <a:ext cx="8520600" cy="707400"/>
          </a:xfrm>
        </p:spPr>
        <p:txBody>
          <a:bodyPr/>
          <a:lstStyle/>
          <a:p>
            <a:r>
              <a:rPr lang="en-IN" sz="3600" dirty="0">
                <a:latin typeface="Cambria" panose="02040503050406030204" pitchFamily="18" charset="0"/>
                <a:ea typeface="Cambria" panose="02040503050406030204" pitchFamily="18" charset="0"/>
              </a:rPr>
              <a:t>Resolution</a:t>
            </a:r>
            <a:endParaRPr lang="en-IN" dirty="0"/>
          </a:p>
        </p:txBody>
      </p:sp>
      <p:sp>
        <p:nvSpPr>
          <p:cNvPr id="3" name="Text Placeholder 2">
            <a:extLst>
              <a:ext uri="{FF2B5EF4-FFF2-40B4-BE49-F238E27FC236}">
                <a16:creationId xmlns="" xmlns:a16="http://schemas.microsoft.com/office/drawing/2014/main" id="{691A9942-3FEB-43BD-BCDF-0CF3A01F19F4}"/>
              </a:ext>
            </a:extLst>
          </p:cNvPr>
          <p:cNvSpPr>
            <a:spLocks noGrp="1"/>
          </p:cNvSpPr>
          <p:nvPr>
            <p:ph type="body" idx="1"/>
          </p:nvPr>
        </p:nvSpPr>
        <p:spPr>
          <a:xfrm>
            <a:off x="311700" y="794083"/>
            <a:ext cx="8520600" cy="3774942"/>
          </a:xfrm>
        </p:spPr>
        <p:txBody>
          <a:bodyPr/>
          <a:lstStyle/>
          <a:p>
            <a:pPr algn="just"/>
            <a:r>
              <a:rPr lang="en-IN" sz="1400" b="1" dirty="0">
                <a:solidFill>
                  <a:schemeClr val="bg2">
                    <a:lumMod val="50000"/>
                  </a:schemeClr>
                </a:solidFill>
                <a:latin typeface="Cambria" panose="02040503050406030204" pitchFamily="18" charset="0"/>
                <a:ea typeface="Cambria" panose="02040503050406030204" pitchFamily="18" charset="0"/>
              </a:rPr>
              <a:t>Reduction of search </a:t>
            </a:r>
            <a:r>
              <a:rPr lang="en-IN" sz="1400" dirty="0">
                <a:solidFill>
                  <a:schemeClr val="bg2">
                    <a:lumMod val="50000"/>
                  </a:schemeClr>
                </a:solidFill>
                <a:latin typeface="Cambria" panose="02040503050406030204" pitchFamily="18" charset="0"/>
                <a:ea typeface="Cambria" panose="02040503050406030204" pitchFamily="18" charset="0"/>
              </a:rPr>
              <a:t>time would increase the </a:t>
            </a:r>
            <a:r>
              <a:rPr lang="en-IN" sz="1400" b="1" dirty="0">
                <a:solidFill>
                  <a:schemeClr val="bg2">
                    <a:lumMod val="50000"/>
                  </a:schemeClr>
                </a:solidFill>
                <a:latin typeface="Cambria" panose="02040503050406030204" pitchFamily="18" charset="0"/>
                <a:ea typeface="Cambria" panose="02040503050406030204" pitchFamily="18" charset="0"/>
              </a:rPr>
              <a:t>efficiency</a:t>
            </a:r>
            <a:r>
              <a:rPr lang="en-IN" sz="1400" dirty="0">
                <a:solidFill>
                  <a:schemeClr val="bg2">
                    <a:lumMod val="50000"/>
                  </a:schemeClr>
                </a:solidFill>
                <a:latin typeface="Cambria" panose="02040503050406030204" pitchFamily="18" charset="0"/>
                <a:ea typeface="Cambria" panose="02040503050406030204" pitchFamily="18" charset="0"/>
              </a:rPr>
              <a:t>.</a:t>
            </a:r>
          </a:p>
          <a:p>
            <a:pPr algn="just"/>
            <a:r>
              <a:rPr lang="en-IN" sz="1400" dirty="0">
                <a:solidFill>
                  <a:schemeClr val="bg2">
                    <a:lumMod val="50000"/>
                  </a:schemeClr>
                </a:solidFill>
                <a:latin typeface="Cambria" panose="02040503050406030204" pitchFamily="18" charset="0"/>
                <a:ea typeface="Cambria" panose="02040503050406030204" pitchFamily="18" charset="0"/>
              </a:rPr>
              <a:t>DNS handles this with the mechanism called </a:t>
            </a:r>
            <a:r>
              <a:rPr lang="en-IN" sz="1400" b="1" dirty="0">
                <a:solidFill>
                  <a:schemeClr val="bg2">
                    <a:lumMod val="50000"/>
                  </a:schemeClr>
                </a:solidFill>
                <a:latin typeface="Cambria" panose="02040503050406030204" pitchFamily="18" charset="0"/>
                <a:ea typeface="Cambria" panose="02040503050406030204" pitchFamily="18" charset="0"/>
              </a:rPr>
              <a:t>catching.</a:t>
            </a:r>
          </a:p>
          <a:p>
            <a:pPr algn="just"/>
            <a:r>
              <a:rPr lang="en-IN" sz="1400" b="1" dirty="0">
                <a:solidFill>
                  <a:schemeClr val="bg2">
                    <a:lumMod val="50000"/>
                  </a:schemeClr>
                </a:solidFill>
                <a:latin typeface="Cambria" panose="02040503050406030204" pitchFamily="18" charset="0"/>
                <a:ea typeface="Cambria" panose="02040503050406030204" pitchFamily="18" charset="0"/>
              </a:rPr>
              <a:t>Catching speeds up </a:t>
            </a:r>
            <a:r>
              <a:rPr lang="en-IN" sz="1400" dirty="0">
                <a:solidFill>
                  <a:schemeClr val="bg2">
                    <a:lumMod val="50000"/>
                  </a:schemeClr>
                </a:solidFill>
                <a:latin typeface="Cambria" panose="02040503050406030204" pitchFamily="18" charset="0"/>
                <a:ea typeface="Cambria" panose="02040503050406030204" pitchFamily="18" charset="0"/>
              </a:rPr>
              <a:t>resolution but it can also </a:t>
            </a:r>
            <a:r>
              <a:rPr lang="en-IN" sz="1400" b="1" dirty="0">
                <a:solidFill>
                  <a:schemeClr val="bg2">
                    <a:lumMod val="50000"/>
                  </a:schemeClr>
                </a:solidFill>
                <a:latin typeface="Cambria" panose="02040503050406030204" pitchFamily="18" charset="0"/>
                <a:ea typeface="Cambria" panose="02040503050406030204" pitchFamily="18" charset="0"/>
              </a:rPr>
              <a:t>be problematic</a:t>
            </a:r>
            <a:r>
              <a:rPr lang="en-IN" sz="1400" dirty="0">
                <a:solidFill>
                  <a:schemeClr val="bg2">
                    <a:lumMod val="50000"/>
                  </a:schemeClr>
                </a:solidFill>
                <a:latin typeface="Cambria" panose="02040503050406030204" pitchFamily="18" charset="0"/>
                <a:ea typeface="Cambria" panose="02040503050406030204" pitchFamily="18" charset="0"/>
              </a:rPr>
              <a:t>.</a:t>
            </a:r>
          </a:p>
          <a:p>
            <a:pPr algn="just"/>
            <a:r>
              <a:rPr lang="en-IN" sz="1400" dirty="0">
                <a:solidFill>
                  <a:schemeClr val="bg2">
                    <a:lumMod val="50000"/>
                  </a:schemeClr>
                </a:solidFill>
                <a:latin typeface="Cambria" panose="02040503050406030204" pitchFamily="18" charset="0"/>
                <a:ea typeface="Cambria" panose="02040503050406030204" pitchFamily="18" charset="0"/>
              </a:rPr>
              <a:t>If the server </a:t>
            </a:r>
            <a:r>
              <a:rPr lang="en-IN" sz="1400" b="1" dirty="0">
                <a:solidFill>
                  <a:schemeClr val="bg2">
                    <a:lumMod val="50000"/>
                  </a:schemeClr>
                </a:solidFill>
                <a:latin typeface="Cambria" panose="02040503050406030204" pitchFamily="18" charset="0"/>
                <a:ea typeface="Cambria" panose="02040503050406030204" pitchFamily="18" charset="0"/>
              </a:rPr>
              <a:t>catches the mapping </a:t>
            </a:r>
            <a:r>
              <a:rPr lang="en-IN" sz="1400" dirty="0">
                <a:solidFill>
                  <a:schemeClr val="bg2">
                    <a:lumMod val="50000"/>
                  </a:schemeClr>
                </a:solidFill>
                <a:latin typeface="Cambria" panose="02040503050406030204" pitchFamily="18" charset="0"/>
                <a:ea typeface="Cambria" panose="02040503050406030204" pitchFamily="18" charset="0"/>
              </a:rPr>
              <a:t>for a long time it  may send an </a:t>
            </a:r>
            <a:r>
              <a:rPr lang="en-IN" sz="1400" b="1" dirty="0">
                <a:solidFill>
                  <a:schemeClr val="bg2">
                    <a:lumMod val="50000"/>
                  </a:schemeClr>
                </a:solidFill>
                <a:latin typeface="Cambria" panose="02040503050406030204" pitchFamily="18" charset="0"/>
                <a:ea typeface="Cambria" panose="02040503050406030204" pitchFamily="18" charset="0"/>
              </a:rPr>
              <a:t>outdated mapping to the client</a:t>
            </a:r>
            <a:r>
              <a:rPr lang="en-IN" sz="1400" dirty="0">
                <a:solidFill>
                  <a:schemeClr val="bg2">
                    <a:lumMod val="50000"/>
                  </a:schemeClr>
                </a:solidFill>
                <a:latin typeface="Cambria" panose="02040503050406030204" pitchFamily="18" charset="0"/>
                <a:ea typeface="Cambria" panose="02040503050406030204" pitchFamily="18" charset="0"/>
              </a:rPr>
              <a:t>.</a:t>
            </a:r>
          </a:p>
          <a:p>
            <a:pPr marL="114300" indent="0" algn="just">
              <a:lnSpc>
                <a:spcPct val="100000"/>
              </a:lnSpc>
              <a:buNone/>
            </a:pPr>
            <a:endParaRPr lang="en-IN" sz="1400" dirty="0">
              <a:solidFill>
                <a:schemeClr val="bg2">
                  <a:lumMod val="50000"/>
                </a:schemeClr>
              </a:solidFill>
              <a:latin typeface="Cambria" panose="02040503050406030204" pitchFamily="18" charset="0"/>
              <a:ea typeface="Cambria" panose="02040503050406030204" pitchFamily="18" charset="0"/>
            </a:endParaRPr>
          </a:p>
          <a:p>
            <a:pPr marL="114300" indent="0" algn="just">
              <a:lnSpc>
                <a:spcPct val="100000"/>
              </a:lnSpc>
              <a:buNone/>
            </a:pPr>
            <a:r>
              <a:rPr lang="en-IN" sz="1400" dirty="0">
                <a:solidFill>
                  <a:schemeClr val="bg2">
                    <a:lumMod val="50000"/>
                  </a:schemeClr>
                </a:solidFill>
                <a:latin typeface="Cambria" panose="02040503050406030204" pitchFamily="18" charset="0"/>
                <a:ea typeface="Cambria" panose="02040503050406030204" pitchFamily="18" charset="0"/>
              </a:rPr>
              <a:t>Two counter techniques are used</a:t>
            </a:r>
          </a:p>
          <a:p>
            <a:pPr algn="just">
              <a:lnSpc>
                <a:spcPct val="100000"/>
              </a:lnSpc>
              <a:buFont typeface="Wingdings" panose="05000000000000000000" pitchFamily="2" charset="2"/>
              <a:buChar char="Ø"/>
            </a:pPr>
            <a:r>
              <a:rPr lang="en-IN" sz="1400" dirty="0">
                <a:solidFill>
                  <a:schemeClr val="bg2">
                    <a:lumMod val="50000"/>
                  </a:schemeClr>
                </a:solidFill>
                <a:latin typeface="Cambria" panose="02040503050406030204" pitchFamily="18" charset="0"/>
                <a:ea typeface="Cambria" panose="02040503050406030204" pitchFamily="18" charset="0"/>
              </a:rPr>
              <a:t>The authoritative server always adds information to the mapping called </a:t>
            </a:r>
            <a:r>
              <a:rPr lang="en-IN" sz="1400" b="1" dirty="0">
                <a:solidFill>
                  <a:schemeClr val="bg2">
                    <a:lumMod val="50000"/>
                  </a:schemeClr>
                </a:solidFill>
                <a:latin typeface="Cambria" panose="02040503050406030204" pitchFamily="18" charset="0"/>
                <a:ea typeface="Cambria" panose="02040503050406030204" pitchFamily="18" charset="0"/>
              </a:rPr>
              <a:t>time to live</a:t>
            </a:r>
            <a:r>
              <a:rPr lang="en-IN" sz="1400" dirty="0">
                <a:solidFill>
                  <a:schemeClr val="bg2">
                    <a:lumMod val="50000"/>
                  </a:schemeClr>
                </a:solidFill>
                <a:latin typeface="Cambria" panose="02040503050406030204" pitchFamily="18" charset="0"/>
                <a:ea typeface="Cambria" panose="02040503050406030204" pitchFamily="18" charset="0"/>
              </a:rPr>
              <a:t>.</a:t>
            </a:r>
          </a:p>
          <a:p>
            <a:pPr algn="just">
              <a:lnSpc>
                <a:spcPct val="100000"/>
              </a:lnSpc>
              <a:buFont typeface="Wingdings" panose="05000000000000000000" pitchFamily="2" charset="2"/>
              <a:buChar char="Ø"/>
            </a:pPr>
            <a:endParaRPr lang="en-IN" sz="1400" dirty="0">
              <a:solidFill>
                <a:schemeClr val="bg2">
                  <a:lumMod val="50000"/>
                </a:schemeClr>
              </a:solidFill>
              <a:latin typeface="Cambria" panose="02040503050406030204" pitchFamily="18" charset="0"/>
              <a:ea typeface="Cambria" panose="02040503050406030204" pitchFamily="18" charset="0"/>
            </a:endParaRPr>
          </a:p>
          <a:p>
            <a:pPr algn="just">
              <a:lnSpc>
                <a:spcPct val="100000"/>
              </a:lnSpc>
              <a:buFont typeface="Wingdings" panose="05000000000000000000" pitchFamily="2" charset="2"/>
              <a:buChar char="Ø"/>
            </a:pPr>
            <a:r>
              <a:rPr lang="en-IN" sz="1400" dirty="0">
                <a:solidFill>
                  <a:schemeClr val="bg2">
                    <a:lumMod val="50000"/>
                  </a:schemeClr>
                </a:solidFill>
                <a:latin typeface="Cambria" panose="02040503050406030204" pitchFamily="18" charset="0"/>
                <a:ea typeface="Cambria" panose="02040503050406030204" pitchFamily="18" charset="0"/>
              </a:rPr>
              <a:t>DNS requires each server keep a </a:t>
            </a:r>
            <a:r>
              <a:rPr lang="en-IN" sz="1400" b="1" dirty="0">
                <a:solidFill>
                  <a:schemeClr val="bg2">
                    <a:lumMod val="50000"/>
                  </a:schemeClr>
                </a:solidFill>
                <a:latin typeface="Cambria" panose="02040503050406030204" pitchFamily="18" charset="0"/>
                <a:ea typeface="Cambria" panose="02040503050406030204" pitchFamily="18" charset="0"/>
              </a:rPr>
              <a:t>TTL counter </a:t>
            </a:r>
            <a:r>
              <a:rPr lang="en-IN" sz="1400" dirty="0">
                <a:solidFill>
                  <a:schemeClr val="bg2">
                    <a:lumMod val="50000"/>
                  </a:schemeClr>
                </a:solidFill>
                <a:latin typeface="Cambria" panose="02040503050406030204" pitchFamily="18" charset="0"/>
                <a:ea typeface="Cambria" panose="02040503050406030204" pitchFamily="18" charset="0"/>
              </a:rPr>
              <a:t>for each mapping it caches. </a:t>
            </a:r>
          </a:p>
          <a:p>
            <a:pPr>
              <a:lnSpc>
                <a:spcPct val="100000"/>
              </a:lnSpc>
            </a:pPr>
            <a:endParaRPr lang="en-IN" sz="1400" dirty="0">
              <a:solidFill>
                <a:schemeClr val="bg2">
                  <a:lumMod val="50000"/>
                </a:schemeClr>
              </a:solidFill>
              <a:latin typeface="Cambria" panose="02040503050406030204" pitchFamily="18" charset="0"/>
              <a:ea typeface="Cambria" panose="02040503050406030204" pitchFamily="18" charset="0"/>
            </a:endParaRPr>
          </a:p>
          <a:p>
            <a:endParaRPr lang="en-IN" dirty="0"/>
          </a:p>
        </p:txBody>
      </p:sp>
      <p:sp>
        <p:nvSpPr>
          <p:cNvPr id="4" name="Slide Number Placeholder 3">
            <a:extLst>
              <a:ext uri="{FF2B5EF4-FFF2-40B4-BE49-F238E27FC236}">
                <a16:creationId xmlns="" xmlns:a16="http://schemas.microsoft.com/office/drawing/2014/main" id="{9D3098C7-9851-40CF-913E-9077F83F8C0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16</a:t>
            </a:fld>
            <a:endParaRPr lang="en"/>
          </a:p>
        </p:txBody>
      </p:sp>
      <p:pic>
        <p:nvPicPr>
          <p:cNvPr id="6" name="Google Shape;94;p16">
            <a:extLst>
              <a:ext uri="{FF2B5EF4-FFF2-40B4-BE49-F238E27FC236}">
                <a16:creationId xmlns="" xmlns:a16="http://schemas.microsoft.com/office/drawing/2014/main" id="{05C95BD5-1507-43C9-BD18-D7807B4E07D3}"/>
              </a:ext>
            </a:extLst>
          </p:cNvPr>
          <p:cNvPicPr preferRelativeResize="0"/>
          <p:nvPr/>
        </p:nvPicPr>
        <p:blipFill>
          <a:blip r:embed="rId2">
            <a:alphaModFix/>
          </a:blip>
          <a:stretch>
            <a:fillRect/>
          </a:stretch>
        </p:blipFill>
        <p:spPr>
          <a:xfrm>
            <a:off x="8089175" y="101825"/>
            <a:ext cx="934101" cy="518950"/>
          </a:xfrm>
          <a:prstGeom prst="rect">
            <a:avLst/>
          </a:prstGeom>
          <a:noFill/>
          <a:ln>
            <a:noFill/>
          </a:ln>
        </p:spPr>
      </p:pic>
    </p:spTree>
    <p:extLst>
      <p:ext uri="{BB962C8B-B14F-4D97-AF65-F5344CB8AC3E}">
        <p14:creationId xmlns:p14="http://schemas.microsoft.com/office/powerpoint/2010/main" val="146292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0B897E-BF47-47D0-A2BF-CF9C9BA3C322}"/>
              </a:ext>
            </a:extLst>
          </p:cNvPr>
          <p:cNvSpPr>
            <a:spLocks noGrp="1"/>
          </p:cNvSpPr>
          <p:nvPr>
            <p:ph type="title"/>
          </p:nvPr>
        </p:nvSpPr>
        <p:spPr>
          <a:xfrm>
            <a:off x="258304" y="118449"/>
            <a:ext cx="8520600" cy="456026"/>
          </a:xfrm>
        </p:spPr>
        <p:txBody>
          <a:bodyPr/>
          <a:lstStyle/>
          <a:p>
            <a:r>
              <a:rPr lang="en-IN" dirty="0">
                <a:latin typeface="Cambria" panose="02040503050406030204" pitchFamily="18" charset="0"/>
                <a:ea typeface="Cambria" panose="02040503050406030204" pitchFamily="18" charset="0"/>
              </a:rPr>
              <a:t>DNS Messages</a:t>
            </a:r>
          </a:p>
        </p:txBody>
      </p:sp>
      <p:sp>
        <p:nvSpPr>
          <p:cNvPr id="3" name="Text Placeholder 2">
            <a:extLst>
              <a:ext uri="{FF2B5EF4-FFF2-40B4-BE49-F238E27FC236}">
                <a16:creationId xmlns="" xmlns:a16="http://schemas.microsoft.com/office/drawing/2014/main" id="{1C5BC0AB-C67F-4FFD-9230-D62276A18734}"/>
              </a:ext>
            </a:extLst>
          </p:cNvPr>
          <p:cNvSpPr>
            <a:spLocks noGrp="1"/>
          </p:cNvSpPr>
          <p:nvPr>
            <p:ph type="body" idx="1"/>
          </p:nvPr>
        </p:nvSpPr>
        <p:spPr>
          <a:xfrm>
            <a:off x="4338394" y="834307"/>
            <a:ext cx="4493906" cy="3734718"/>
          </a:xfrm>
        </p:spPr>
        <p:txBody>
          <a:bodyPr/>
          <a:lstStyle/>
          <a:p>
            <a:r>
              <a:rPr lang="en-IN" sz="1400" dirty="0">
                <a:solidFill>
                  <a:schemeClr val="bg2">
                    <a:lumMod val="50000"/>
                  </a:schemeClr>
                </a:solidFill>
                <a:latin typeface="Cambria" panose="02040503050406030204" pitchFamily="18" charset="0"/>
                <a:ea typeface="Cambria" panose="02040503050406030204" pitchFamily="18" charset="0"/>
              </a:rPr>
              <a:t>DNS messages are of two types </a:t>
            </a:r>
          </a:p>
          <a:p>
            <a:pPr lvl="1">
              <a:lnSpc>
                <a:spcPct val="100000"/>
              </a:lnSpc>
              <a:buFont typeface="Wingdings" panose="05000000000000000000" pitchFamily="2" charset="2"/>
              <a:buChar char="Ø"/>
            </a:pPr>
            <a:r>
              <a:rPr lang="en-IN" dirty="0">
                <a:solidFill>
                  <a:schemeClr val="bg2">
                    <a:lumMod val="50000"/>
                  </a:schemeClr>
                </a:solidFill>
                <a:latin typeface="Cambria" panose="02040503050406030204" pitchFamily="18" charset="0"/>
                <a:ea typeface="Cambria" panose="02040503050406030204" pitchFamily="18" charset="0"/>
              </a:rPr>
              <a:t>Query</a:t>
            </a:r>
          </a:p>
          <a:p>
            <a:pPr lvl="1">
              <a:lnSpc>
                <a:spcPct val="100000"/>
              </a:lnSpc>
              <a:buFont typeface="Wingdings" panose="05000000000000000000" pitchFamily="2" charset="2"/>
              <a:buChar char="Ø"/>
            </a:pPr>
            <a:r>
              <a:rPr lang="en-IN" dirty="0">
                <a:solidFill>
                  <a:schemeClr val="bg2">
                    <a:lumMod val="50000"/>
                  </a:schemeClr>
                </a:solidFill>
                <a:latin typeface="Cambria" panose="02040503050406030204" pitchFamily="18" charset="0"/>
                <a:ea typeface="Cambria" panose="02040503050406030204" pitchFamily="18" charset="0"/>
              </a:rPr>
              <a:t>Response</a:t>
            </a:r>
          </a:p>
          <a:p>
            <a:pPr marL="596900" lvl="1" indent="0">
              <a:lnSpc>
                <a:spcPct val="100000"/>
              </a:lnSpc>
              <a:buNone/>
            </a:pPr>
            <a:endParaRPr lang="en-IN" dirty="0">
              <a:solidFill>
                <a:schemeClr val="bg2">
                  <a:lumMod val="50000"/>
                </a:schemeClr>
              </a:solidFill>
              <a:latin typeface="Cambria" panose="02040503050406030204" pitchFamily="18" charset="0"/>
              <a:ea typeface="Cambria" panose="02040503050406030204" pitchFamily="18" charset="0"/>
            </a:endParaRPr>
          </a:p>
          <a:p>
            <a:r>
              <a:rPr lang="en-IN" sz="1400" dirty="0">
                <a:solidFill>
                  <a:schemeClr val="bg2">
                    <a:lumMod val="50000"/>
                  </a:schemeClr>
                </a:solidFill>
                <a:latin typeface="Cambria" panose="02040503050406030204" pitchFamily="18" charset="0"/>
                <a:ea typeface="Cambria" panose="02040503050406030204" pitchFamily="18" charset="0"/>
              </a:rPr>
              <a:t>The query message consists of header and question records.</a:t>
            </a:r>
          </a:p>
          <a:p>
            <a:endParaRPr lang="en-IN" sz="1400" dirty="0">
              <a:solidFill>
                <a:schemeClr val="bg2">
                  <a:lumMod val="50000"/>
                </a:schemeClr>
              </a:solidFill>
              <a:latin typeface="Cambria" panose="02040503050406030204" pitchFamily="18" charset="0"/>
              <a:ea typeface="Cambria" panose="02040503050406030204" pitchFamily="18" charset="0"/>
            </a:endParaRPr>
          </a:p>
          <a:p>
            <a:r>
              <a:rPr lang="en-IN" sz="1400" dirty="0">
                <a:solidFill>
                  <a:schemeClr val="bg2">
                    <a:lumMod val="50000"/>
                  </a:schemeClr>
                </a:solidFill>
                <a:latin typeface="Cambria" panose="02040503050406030204" pitchFamily="18" charset="0"/>
                <a:ea typeface="Cambria" panose="02040503050406030204" pitchFamily="18" charset="0"/>
              </a:rPr>
              <a:t>The response message consists of header, question records, answer records, authoritative records and additional records.</a:t>
            </a:r>
          </a:p>
        </p:txBody>
      </p:sp>
      <p:sp>
        <p:nvSpPr>
          <p:cNvPr id="4" name="Slide Number Placeholder 3">
            <a:extLst>
              <a:ext uri="{FF2B5EF4-FFF2-40B4-BE49-F238E27FC236}">
                <a16:creationId xmlns="" xmlns:a16="http://schemas.microsoft.com/office/drawing/2014/main" id="{DB092D0A-60E3-4F43-AA6D-1A898403AAF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17</a:t>
            </a:fld>
            <a:endParaRPr lang="en"/>
          </a:p>
        </p:txBody>
      </p:sp>
      <p:pic>
        <p:nvPicPr>
          <p:cNvPr id="5" name="Picture 11">
            <a:extLst>
              <a:ext uri="{FF2B5EF4-FFF2-40B4-BE49-F238E27FC236}">
                <a16:creationId xmlns="" xmlns:a16="http://schemas.microsoft.com/office/drawing/2014/main" id="{B1238DD2-595E-435C-97DD-94BA182FD9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701" y="1103509"/>
            <a:ext cx="3030202" cy="825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12">
            <a:extLst>
              <a:ext uri="{FF2B5EF4-FFF2-40B4-BE49-F238E27FC236}">
                <a16:creationId xmlns="" xmlns:a16="http://schemas.microsoft.com/office/drawing/2014/main" id="{47D12DEC-5216-4645-B7AB-67F0CA43B2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701" y="2011563"/>
            <a:ext cx="3030202" cy="1859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a:extLst>
              <a:ext uri="{FF2B5EF4-FFF2-40B4-BE49-F238E27FC236}">
                <a16:creationId xmlns="" xmlns:a16="http://schemas.microsoft.com/office/drawing/2014/main" id="{71115252-99E8-4707-B633-341CA14A4B19}"/>
              </a:ext>
            </a:extLst>
          </p:cNvPr>
          <p:cNvSpPr txBox="1"/>
          <p:nvPr/>
        </p:nvSpPr>
        <p:spPr>
          <a:xfrm>
            <a:off x="1007842" y="3953829"/>
            <a:ext cx="2322710" cy="276999"/>
          </a:xfrm>
          <a:prstGeom prst="rect">
            <a:avLst/>
          </a:prstGeom>
          <a:noFill/>
        </p:spPr>
        <p:txBody>
          <a:bodyPr wrap="square" rtlCol="0">
            <a:spAutoFit/>
          </a:bodyPr>
          <a:lstStyle/>
          <a:p>
            <a:pPr algn="ctr"/>
            <a:r>
              <a:rPr lang="en-IN" sz="1200" b="1" dirty="0">
                <a:solidFill>
                  <a:srgbClr val="C00000"/>
                </a:solidFill>
                <a:latin typeface="Cambria" panose="02040503050406030204" pitchFamily="18" charset="0"/>
                <a:ea typeface="Cambria" panose="02040503050406030204" pitchFamily="18" charset="0"/>
              </a:rPr>
              <a:t>Query and Response Messages</a:t>
            </a:r>
          </a:p>
        </p:txBody>
      </p:sp>
      <p:pic>
        <p:nvPicPr>
          <p:cNvPr id="9" name="Google Shape;94;p16">
            <a:extLst>
              <a:ext uri="{FF2B5EF4-FFF2-40B4-BE49-F238E27FC236}">
                <a16:creationId xmlns="" xmlns:a16="http://schemas.microsoft.com/office/drawing/2014/main" id="{B8CF76CB-B25F-4BF4-AC43-EE9E808BB664}"/>
              </a:ext>
            </a:extLst>
          </p:cNvPr>
          <p:cNvPicPr preferRelativeResize="0"/>
          <p:nvPr/>
        </p:nvPicPr>
        <p:blipFill>
          <a:blip r:embed="rId4">
            <a:alphaModFix/>
          </a:blip>
          <a:stretch>
            <a:fillRect/>
          </a:stretch>
        </p:blipFill>
        <p:spPr>
          <a:xfrm>
            <a:off x="8089175" y="101825"/>
            <a:ext cx="934101" cy="518950"/>
          </a:xfrm>
          <a:prstGeom prst="rect">
            <a:avLst/>
          </a:prstGeom>
          <a:noFill/>
          <a:ln>
            <a:noFill/>
          </a:ln>
        </p:spPr>
      </p:pic>
    </p:spTree>
    <p:extLst>
      <p:ext uri="{BB962C8B-B14F-4D97-AF65-F5344CB8AC3E}">
        <p14:creationId xmlns:p14="http://schemas.microsoft.com/office/powerpoint/2010/main" val="3019358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88D252-3872-4423-969A-431626EC9C49}"/>
              </a:ext>
            </a:extLst>
          </p:cNvPr>
          <p:cNvSpPr>
            <a:spLocks noGrp="1"/>
          </p:cNvSpPr>
          <p:nvPr>
            <p:ph type="title"/>
          </p:nvPr>
        </p:nvSpPr>
        <p:spPr>
          <a:xfrm>
            <a:off x="311700" y="86683"/>
            <a:ext cx="8520600" cy="707400"/>
          </a:xfrm>
        </p:spPr>
        <p:txBody>
          <a:bodyPr/>
          <a:lstStyle/>
          <a:p>
            <a:r>
              <a:rPr lang="en-IN" dirty="0">
                <a:latin typeface="Cambria" panose="02040503050406030204" pitchFamily="18" charset="0"/>
                <a:ea typeface="Cambria" panose="02040503050406030204" pitchFamily="18" charset="0"/>
              </a:rPr>
              <a:t>DNS Messages</a:t>
            </a:r>
            <a:endParaRPr lang="en-IN" dirty="0"/>
          </a:p>
        </p:txBody>
      </p:sp>
      <p:sp>
        <p:nvSpPr>
          <p:cNvPr id="3" name="Text Placeholder 2">
            <a:extLst>
              <a:ext uri="{FF2B5EF4-FFF2-40B4-BE49-F238E27FC236}">
                <a16:creationId xmlns="" xmlns:a16="http://schemas.microsoft.com/office/drawing/2014/main" id="{AF2133A7-6A13-4F7D-97C0-E4AAB2FE2D58}"/>
              </a:ext>
            </a:extLst>
          </p:cNvPr>
          <p:cNvSpPr>
            <a:spLocks noGrp="1"/>
          </p:cNvSpPr>
          <p:nvPr>
            <p:ph type="body" idx="1"/>
          </p:nvPr>
        </p:nvSpPr>
        <p:spPr>
          <a:xfrm>
            <a:off x="4024694" y="594026"/>
            <a:ext cx="4807605" cy="3974999"/>
          </a:xfrm>
        </p:spPr>
        <p:txBody>
          <a:bodyPr/>
          <a:lstStyle/>
          <a:p>
            <a:pPr marL="114300" indent="0" algn="just">
              <a:buNone/>
            </a:pPr>
            <a:r>
              <a:rPr lang="en-IN" sz="1400" b="1" dirty="0">
                <a:solidFill>
                  <a:srgbClr val="0070C0"/>
                </a:solidFill>
                <a:latin typeface="Cambria" panose="02040503050406030204" pitchFamily="18" charset="0"/>
                <a:ea typeface="Cambria" panose="02040503050406030204" pitchFamily="18" charset="0"/>
              </a:rPr>
              <a:t>Header</a:t>
            </a:r>
          </a:p>
          <a:p>
            <a:pPr algn="just"/>
            <a:r>
              <a:rPr lang="en-IN" sz="1400" dirty="0">
                <a:solidFill>
                  <a:schemeClr val="bg2">
                    <a:lumMod val="50000"/>
                  </a:schemeClr>
                </a:solidFill>
                <a:latin typeface="Cambria" panose="02040503050406030204" pitchFamily="18" charset="0"/>
                <a:ea typeface="Cambria" panose="02040503050406030204" pitchFamily="18" charset="0"/>
              </a:rPr>
              <a:t>Both query and response message have the same header format with some fields set to zero for query messages.</a:t>
            </a:r>
          </a:p>
          <a:p>
            <a:pPr algn="just"/>
            <a:r>
              <a:rPr lang="en-IN" sz="1400" dirty="0">
                <a:solidFill>
                  <a:schemeClr val="bg2">
                    <a:lumMod val="50000"/>
                  </a:schemeClr>
                </a:solidFill>
                <a:latin typeface="Cambria" panose="02040503050406030204" pitchFamily="18" charset="0"/>
                <a:ea typeface="Cambria" panose="02040503050406030204" pitchFamily="18" charset="0"/>
              </a:rPr>
              <a:t>The header is of 12 bytes.</a:t>
            </a:r>
          </a:p>
          <a:p>
            <a:pPr algn="just"/>
            <a:r>
              <a:rPr lang="en-IN" sz="1400" dirty="0">
                <a:solidFill>
                  <a:schemeClr val="bg2">
                    <a:lumMod val="50000"/>
                  </a:schemeClr>
                </a:solidFill>
                <a:latin typeface="Cambria" panose="02040503050406030204" pitchFamily="18" charset="0"/>
                <a:ea typeface="Cambria" panose="02040503050406030204" pitchFamily="18" charset="0"/>
              </a:rPr>
              <a:t>Identification  - 16 bit field used by client to match the response with the query.</a:t>
            </a:r>
          </a:p>
          <a:p>
            <a:pPr algn="just"/>
            <a:r>
              <a:rPr lang="en-IN" sz="1400" dirty="0">
                <a:solidFill>
                  <a:schemeClr val="bg2">
                    <a:lumMod val="50000"/>
                  </a:schemeClr>
                </a:solidFill>
                <a:latin typeface="Cambria" panose="02040503050406030204" pitchFamily="18" charset="0"/>
                <a:ea typeface="Cambria" panose="02040503050406030204" pitchFamily="18" charset="0"/>
              </a:rPr>
              <a:t>Flags – 16 bit field consisting of the subfields.</a:t>
            </a:r>
          </a:p>
          <a:p>
            <a:pPr algn="just"/>
            <a:r>
              <a:rPr lang="en-IN" sz="1400" dirty="0">
                <a:solidFill>
                  <a:schemeClr val="bg2">
                    <a:lumMod val="50000"/>
                  </a:schemeClr>
                </a:solidFill>
                <a:latin typeface="Cambria" panose="02040503050406030204" pitchFamily="18" charset="0"/>
                <a:ea typeface="Cambria" panose="02040503050406030204" pitchFamily="18" charset="0"/>
              </a:rPr>
              <a:t>QR (Query/Response) – 1 bit sub field defines type of message.</a:t>
            </a:r>
          </a:p>
          <a:p>
            <a:pPr marL="114300" indent="0" algn="just">
              <a:buNone/>
            </a:pPr>
            <a:r>
              <a:rPr lang="en-IN" sz="1400" dirty="0">
                <a:solidFill>
                  <a:schemeClr val="bg2">
                    <a:lumMod val="50000"/>
                  </a:schemeClr>
                </a:solidFill>
                <a:latin typeface="Cambria" panose="02040503050406030204" pitchFamily="18" charset="0"/>
                <a:ea typeface="Cambria" panose="02040503050406030204" pitchFamily="18" charset="0"/>
              </a:rPr>
              <a:t>	0 – message is query</a:t>
            </a:r>
          </a:p>
          <a:p>
            <a:pPr marL="114300" indent="0" algn="just">
              <a:buNone/>
            </a:pPr>
            <a:r>
              <a:rPr lang="en-IN" sz="1400" dirty="0">
                <a:solidFill>
                  <a:schemeClr val="bg2">
                    <a:lumMod val="50000"/>
                  </a:schemeClr>
                </a:solidFill>
                <a:latin typeface="Cambria" panose="02040503050406030204" pitchFamily="18" charset="0"/>
                <a:ea typeface="Cambria" panose="02040503050406030204" pitchFamily="18" charset="0"/>
              </a:rPr>
              <a:t>	1 – message is response</a:t>
            </a:r>
          </a:p>
          <a:p>
            <a:pPr algn="just"/>
            <a:endParaRPr lang="en-IN" sz="1400" dirty="0">
              <a:solidFill>
                <a:schemeClr val="bg2">
                  <a:lumMod val="50000"/>
                </a:schemeClr>
              </a:solidFill>
              <a:latin typeface="Cambria" panose="02040503050406030204" pitchFamily="18" charset="0"/>
              <a:ea typeface="Cambria" panose="02040503050406030204" pitchFamily="18" charset="0"/>
            </a:endParaRPr>
          </a:p>
          <a:p>
            <a:pPr algn="just"/>
            <a:r>
              <a:rPr lang="en-IN" sz="1400" dirty="0" err="1">
                <a:solidFill>
                  <a:schemeClr val="bg2">
                    <a:lumMod val="50000"/>
                  </a:schemeClr>
                </a:solidFill>
                <a:latin typeface="Cambria" panose="02040503050406030204" pitchFamily="18" charset="0"/>
                <a:ea typeface="Cambria" panose="02040503050406030204" pitchFamily="18" charset="0"/>
              </a:rPr>
              <a:t>OpCode</a:t>
            </a:r>
            <a:r>
              <a:rPr lang="en-IN" sz="1400" dirty="0">
                <a:solidFill>
                  <a:schemeClr val="bg2">
                    <a:lumMod val="50000"/>
                  </a:schemeClr>
                </a:solidFill>
                <a:latin typeface="Cambria" panose="02040503050406030204" pitchFamily="18" charset="0"/>
                <a:ea typeface="Cambria" panose="02040503050406030204" pitchFamily="18" charset="0"/>
              </a:rPr>
              <a:t> -  4 bits, defines the type of query or response</a:t>
            </a:r>
          </a:p>
          <a:p>
            <a:pPr marL="114300" indent="0" algn="just">
              <a:buNone/>
            </a:pPr>
            <a:r>
              <a:rPr lang="en-IN" sz="1400" dirty="0">
                <a:solidFill>
                  <a:schemeClr val="bg2">
                    <a:lumMod val="50000"/>
                  </a:schemeClr>
                </a:solidFill>
                <a:latin typeface="Cambria" panose="02040503050406030204" pitchFamily="18" charset="0"/>
                <a:ea typeface="Cambria" panose="02040503050406030204" pitchFamily="18" charset="0"/>
              </a:rPr>
              <a:t>	0 – standard</a:t>
            </a:r>
          </a:p>
          <a:p>
            <a:pPr marL="114300" indent="0" algn="just">
              <a:buNone/>
            </a:pPr>
            <a:r>
              <a:rPr lang="en-IN" sz="1400" dirty="0">
                <a:solidFill>
                  <a:schemeClr val="bg2">
                    <a:lumMod val="50000"/>
                  </a:schemeClr>
                </a:solidFill>
                <a:latin typeface="Cambria" panose="02040503050406030204" pitchFamily="18" charset="0"/>
                <a:ea typeface="Cambria" panose="02040503050406030204" pitchFamily="18" charset="0"/>
              </a:rPr>
              <a:t>	1 – inverse</a:t>
            </a:r>
          </a:p>
          <a:p>
            <a:pPr marL="114300" indent="0" algn="just">
              <a:buNone/>
            </a:pPr>
            <a:r>
              <a:rPr lang="en-IN" sz="1400" dirty="0">
                <a:solidFill>
                  <a:schemeClr val="bg2">
                    <a:lumMod val="50000"/>
                  </a:schemeClr>
                </a:solidFill>
                <a:latin typeface="Cambria" panose="02040503050406030204" pitchFamily="18" charset="0"/>
                <a:ea typeface="Cambria" panose="02040503050406030204" pitchFamily="18" charset="0"/>
              </a:rPr>
              <a:t>	2 – server status request</a:t>
            </a:r>
          </a:p>
        </p:txBody>
      </p:sp>
      <p:sp>
        <p:nvSpPr>
          <p:cNvPr id="4" name="Slide Number Placeholder 3">
            <a:extLst>
              <a:ext uri="{FF2B5EF4-FFF2-40B4-BE49-F238E27FC236}">
                <a16:creationId xmlns="" xmlns:a16="http://schemas.microsoft.com/office/drawing/2014/main" id="{5DCDC80C-8527-43CE-ADA0-AC5A73E02AF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18</a:t>
            </a:fld>
            <a:endParaRPr lang="en"/>
          </a:p>
        </p:txBody>
      </p:sp>
      <p:pic>
        <p:nvPicPr>
          <p:cNvPr id="6" name="Picture 10">
            <a:extLst>
              <a:ext uri="{FF2B5EF4-FFF2-40B4-BE49-F238E27FC236}">
                <a16:creationId xmlns="" xmlns:a16="http://schemas.microsoft.com/office/drawing/2014/main" id="{F9524181-3C10-4DB0-B870-A857EC73F4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94" y="1108076"/>
            <a:ext cx="2879285" cy="1094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a:extLst>
              <a:ext uri="{FF2B5EF4-FFF2-40B4-BE49-F238E27FC236}">
                <a16:creationId xmlns="" xmlns:a16="http://schemas.microsoft.com/office/drawing/2014/main" id="{41F5CA27-5922-4D3B-AB8D-80944A0B6A6B}"/>
              </a:ext>
            </a:extLst>
          </p:cNvPr>
          <p:cNvSpPr txBox="1"/>
          <p:nvPr/>
        </p:nvSpPr>
        <p:spPr>
          <a:xfrm>
            <a:off x="1615218" y="2239564"/>
            <a:ext cx="1253869" cy="276999"/>
          </a:xfrm>
          <a:prstGeom prst="rect">
            <a:avLst/>
          </a:prstGeom>
          <a:noFill/>
        </p:spPr>
        <p:txBody>
          <a:bodyPr wrap="none" rtlCol="0">
            <a:spAutoFit/>
          </a:bodyPr>
          <a:lstStyle/>
          <a:p>
            <a:r>
              <a:rPr lang="en-IN" sz="1200" b="1" dirty="0">
                <a:solidFill>
                  <a:srgbClr val="C00000"/>
                </a:solidFill>
                <a:latin typeface="Cambria" panose="02040503050406030204" pitchFamily="18" charset="0"/>
                <a:ea typeface="Cambria" panose="02040503050406030204" pitchFamily="18" charset="0"/>
              </a:rPr>
              <a:t>Header Format</a:t>
            </a:r>
          </a:p>
        </p:txBody>
      </p:sp>
      <p:pic>
        <p:nvPicPr>
          <p:cNvPr id="9" name="Picture 10">
            <a:extLst>
              <a:ext uri="{FF2B5EF4-FFF2-40B4-BE49-F238E27FC236}">
                <a16:creationId xmlns="" xmlns:a16="http://schemas.microsoft.com/office/drawing/2014/main" id="{7492B921-5796-4D14-90DA-1024AB55A8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555" y="3472506"/>
            <a:ext cx="2879285" cy="35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a:extLst>
              <a:ext uri="{FF2B5EF4-FFF2-40B4-BE49-F238E27FC236}">
                <a16:creationId xmlns="" xmlns:a16="http://schemas.microsoft.com/office/drawing/2014/main" id="{697934A8-47A8-491F-88D9-9E4E0F8D27EB}"/>
              </a:ext>
            </a:extLst>
          </p:cNvPr>
          <p:cNvSpPr txBox="1"/>
          <p:nvPr/>
        </p:nvSpPr>
        <p:spPr>
          <a:xfrm>
            <a:off x="1702197" y="3964624"/>
            <a:ext cx="938077" cy="276999"/>
          </a:xfrm>
          <a:prstGeom prst="rect">
            <a:avLst/>
          </a:prstGeom>
          <a:noFill/>
        </p:spPr>
        <p:txBody>
          <a:bodyPr wrap="none" rtlCol="0">
            <a:spAutoFit/>
          </a:bodyPr>
          <a:lstStyle/>
          <a:p>
            <a:r>
              <a:rPr lang="en-IN" sz="1200" b="1" dirty="0">
                <a:solidFill>
                  <a:srgbClr val="C00000"/>
                </a:solidFill>
                <a:latin typeface="Cambria" panose="02040503050406030204" pitchFamily="18" charset="0"/>
                <a:ea typeface="Cambria" panose="02040503050406030204" pitchFamily="18" charset="0"/>
              </a:rPr>
              <a:t>Flags Field</a:t>
            </a:r>
          </a:p>
        </p:txBody>
      </p:sp>
      <p:pic>
        <p:nvPicPr>
          <p:cNvPr id="5" name="Google Shape;94;p16">
            <a:extLst>
              <a:ext uri="{FF2B5EF4-FFF2-40B4-BE49-F238E27FC236}">
                <a16:creationId xmlns="" xmlns:a16="http://schemas.microsoft.com/office/drawing/2014/main" id="{3630727F-4F74-414E-A0DB-B6CAA9F6134F}"/>
              </a:ext>
            </a:extLst>
          </p:cNvPr>
          <p:cNvPicPr preferRelativeResize="0"/>
          <p:nvPr/>
        </p:nvPicPr>
        <p:blipFill>
          <a:blip r:embed="rId4">
            <a:alphaModFix/>
          </a:blip>
          <a:stretch>
            <a:fillRect/>
          </a:stretch>
        </p:blipFill>
        <p:spPr>
          <a:xfrm>
            <a:off x="8089175" y="101825"/>
            <a:ext cx="934101" cy="518950"/>
          </a:xfrm>
          <a:prstGeom prst="rect">
            <a:avLst/>
          </a:prstGeom>
          <a:noFill/>
          <a:ln>
            <a:noFill/>
          </a:ln>
        </p:spPr>
      </p:pic>
    </p:spTree>
    <p:extLst>
      <p:ext uri="{BB962C8B-B14F-4D97-AF65-F5344CB8AC3E}">
        <p14:creationId xmlns:p14="http://schemas.microsoft.com/office/powerpoint/2010/main" val="1197260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35F512-C5D1-4CBF-AE36-8CFC434DFB64}"/>
              </a:ext>
            </a:extLst>
          </p:cNvPr>
          <p:cNvSpPr>
            <a:spLocks noGrp="1"/>
          </p:cNvSpPr>
          <p:nvPr>
            <p:ph type="title"/>
          </p:nvPr>
        </p:nvSpPr>
        <p:spPr>
          <a:xfrm>
            <a:off x="311700" y="86683"/>
            <a:ext cx="8520600" cy="707400"/>
          </a:xfrm>
        </p:spPr>
        <p:txBody>
          <a:bodyPr/>
          <a:lstStyle/>
          <a:p>
            <a:r>
              <a:rPr lang="en-IN" dirty="0">
                <a:latin typeface="Cambria" panose="02040503050406030204" pitchFamily="18" charset="0"/>
                <a:ea typeface="Cambria" panose="02040503050406030204" pitchFamily="18" charset="0"/>
              </a:rPr>
              <a:t>DNS Messages</a:t>
            </a:r>
            <a:endParaRPr lang="en-IN" dirty="0"/>
          </a:p>
        </p:txBody>
      </p:sp>
      <p:sp>
        <p:nvSpPr>
          <p:cNvPr id="3" name="Text Placeholder 2">
            <a:extLst>
              <a:ext uri="{FF2B5EF4-FFF2-40B4-BE49-F238E27FC236}">
                <a16:creationId xmlns="" xmlns:a16="http://schemas.microsoft.com/office/drawing/2014/main" id="{0626202F-3524-405F-85A4-9413A68935B5}"/>
              </a:ext>
            </a:extLst>
          </p:cNvPr>
          <p:cNvSpPr>
            <a:spLocks noGrp="1"/>
          </p:cNvSpPr>
          <p:nvPr>
            <p:ph type="body" idx="1"/>
          </p:nvPr>
        </p:nvSpPr>
        <p:spPr>
          <a:xfrm>
            <a:off x="3897880" y="847655"/>
            <a:ext cx="4934420" cy="3721370"/>
          </a:xfrm>
        </p:spPr>
        <p:txBody>
          <a:bodyPr/>
          <a:lstStyle/>
          <a:p>
            <a:pPr algn="just"/>
            <a:r>
              <a:rPr lang="en-IN" sz="1400" dirty="0">
                <a:solidFill>
                  <a:schemeClr val="bg2">
                    <a:lumMod val="50000"/>
                  </a:schemeClr>
                </a:solidFill>
                <a:latin typeface="Cambria" panose="02040503050406030204" pitchFamily="18" charset="0"/>
                <a:ea typeface="Cambria" panose="02040503050406030204" pitchFamily="18" charset="0"/>
              </a:rPr>
              <a:t>AA (Authoritative Answer) – 1 bit subfield</a:t>
            </a:r>
          </a:p>
          <a:p>
            <a:pPr marL="114300" indent="0" algn="just">
              <a:buNone/>
            </a:pPr>
            <a:r>
              <a:rPr lang="en-IN" sz="1400" dirty="0">
                <a:solidFill>
                  <a:schemeClr val="bg2">
                    <a:lumMod val="50000"/>
                  </a:schemeClr>
                </a:solidFill>
                <a:latin typeface="Cambria" panose="02040503050406030204" pitchFamily="18" charset="0"/>
                <a:ea typeface="Cambria" panose="02040503050406030204" pitchFamily="18" charset="0"/>
              </a:rPr>
              <a:t>	Set to 1  - name server is the authoritative server</a:t>
            </a:r>
          </a:p>
          <a:p>
            <a:pPr marL="114300" indent="0" algn="just">
              <a:buNone/>
            </a:pPr>
            <a:r>
              <a:rPr lang="en-IN" sz="1400" dirty="0">
                <a:solidFill>
                  <a:schemeClr val="bg2">
                    <a:lumMod val="50000"/>
                  </a:schemeClr>
                </a:solidFill>
                <a:latin typeface="Cambria" panose="02040503050406030204" pitchFamily="18" charset="0"/>
                <a:ea typeface="Cambria" panose="02040503050406030204" pitchFamily="18" charset="0"/>
              </a:rPr>
              <a:t>	Used only in response message.</a:t>
            </a:r>
          </a:p>
          <a:p>
            <a:pPr algn="just"/>
            <a:r>
              <a:rPr lang="en-IN" sz="1400" dirty="0">
                <a:solidFill>
                  <a:schemeClr val="bg2">
                    <a:lumMod val="50000"/>
                  </a:schemeClr>
                </a:solidFill>
                <a:latin typeface="Cambria" panose="02040503050406030204" pitchFamily="18" charset="0"/>
                <a:ea typeface="Cambria" panose="02040503050406030204" pitchFamily="18" charset="0"/>
              </a:rPr>
              <a:t>TC (Truncate) – 1 bit subfield</a:t>
            </a:r>
          </a:p>
          <a:p>
            <a:pPr marL="114300" indent="0" algn="just">
              <a:buNone/>
            </a:pPr>
            <a:r>
              <a:rPr lang="en-IN" sz="1400" dirty="0">
                <a:solidFill>
                  <a:schemeClr val="bg2">
                    <a:lumMod val="50000"/>
                  </a:schemeClr>
                </a:solidFill>
                <a:latin typeface="Cambria" panose="02040503050406030204" pitchFamily="18" charset="0"/>
                <a:ea typeface="Cambria" panose="02040503050406030204" pitchFamily="18" charset="0"/>
              </a:rPr>
              <a:t>	Set to 1 – response was </a:t>
            </a:r>
            <a:r>
              <a:rPr lang="en-IN" sz="1400" dirty="0" smtClean="0">
                <a:solidFill>
                  <a:schemeClr val="bg2">
                    <a:lumMod val="50000"/>
                  </a:schemeClr>
                </a:solidFill>
                <a:latin typeface="Cambria" panose="02040503050406030204" pitchFamily="18" charset="0"/>
                <a:ea typeface="Cambria" panose="02040503050406030204" pitchFamily="18" charset="0"/>
              </a:rPr>
              <a:t>more </a:t>
            </a:r>
            <a:r>
              <a:rPr lang="en-IN" sz="1400" dirty="0">
                <a:solidFill>
                  <a:schemeClr val="bg2">
                    <a:lumMod val="50000"/>
                  </a:schemeClr>
                </a:solidFill>
                <a:latin typeface="Cambria" panose="02040503050406030204" pitchFamily="18" charset="0"/>
                <a:ea typeface="Cambria" panose="02040503050406030204" pitchFamily="18" charset="0"/>
              </a:rPr>
              <a:t>than 512 bytes and 	truncated </a:t>
            </a:r>
          </a:p>
          <a:p>
            <a:pPr marL="114300" indent="0" algn="just">
              <a:buNone/>
            </a:pPr>
            <a:r>
              <a:rPr lang="en-IN" sz="1400" dirty="0">
                <a:solidFill>
                  <a:schemeClr val="bg2">
                    <a:lumMod val="50000"/>
                  </a:schemeClr>
                </a:solidFill>
                <a:latin typeface="Cambria" panose="02040503050406030204" pitchFamily="18" charset="0"/>
                <a:ea typeface="Cambria" panose="02040503050406030204" pitchFamily="18" charset="0"/>
              </a:rPr>
              <a:t>	It is used when DNS uses the services of UDP</a:t>
            </a:r>
          </a:p>
          <a:p>
            <a:pPr algn="just"/>
            <a:r>
              <a:rPr lang="en-IN" sz="1400" dirty="0">
                <a:solidFill>
                  <a:schemeClr val="bg2">
                    <a:lumMod val="50000"/>
                  </a:schemeClr>
                </a:solidFill>
                <a:latin typeface="Cambria" panose="02040503050406030204" pitchFamily="18" charset="0"/>
                <a:ea typeface="Cambria" panose="02040503050406030204" pitchFamily="18" charset="0"/>
              </a:rPr>
              <a:t>RD (Recursion Desired) – 1 bit subfield</a:t>
            </a:r>
          </a:p>
          <a:p>
            <a:pPr marL="114300" indent="0" algn="just">
              <a:buNone/>
            </a:pPr>
            <a:r>
              <a:rPr lang="en-IN" sz="1400" dirty="0">
                <a:solidFill>
                  <a:schemeClr val="bg2">
                    <a:lumMod val="50000"/>
                  </a:schemeClr>
                </a:solidFill>
                <a:latin typeface="Cambria" panose="02040503050406030204" pitchFamily="18" charset="0"/>
                <a:ea typeface="Cambria" panose="02040503050406030204" pitchFamily="18" charset="0"/>
              </a:rPr>
              <a:t>	Set to 1 – client desires a recursive answer</a:t>
            </a:r>
          </a:p>
          <a:p>
            <a:pPr marL="114300" indent="0" algn="just">
              <a:buNone/>
            </a:pPr>
            <a:r>
              <a:rPr lang="en-IN" sz="1400" dirty="0">
                <a:solidFill>
                  <a:schemeClr val="bg2">
                    <a:lumMod val="50000"/>
                  </a:schemeClr>
                </a:solidFill>
                <a:latin typeface="Cambria" panose="02040503050406030204" pitchFamily="18" charset="0"/>
                <a:ea typeface="Cambria" panose="02040503050406030204" pitchFamily="18" charset="0"/>
              </a:rPr>
              <a:t>	It is set in query message and repeated in the 	response message</a:t>
            </a:r>
          </a:p>
          <a:p>
            <a:pPr algn="just"/>
            <a:r>
              <a:rPr lang="en-IN" sz="1400" dirty="0">
                <a:solidFill>
                  <a:schemeClr val="bg2">
                    <a:lumMod val="50000"/>
                  </a:schemeClr>
                </a:solidFill>
                <a:latin typeface="Cambria" panose="02040503050406030204" pitchFamily="18" charset="0"/>
                <a:ea typeface="Cambria" panose="02040503050406030204" pitchFamily="18" charset="0"/>
              </a:rPr>
              <a:t>RA (Recursion Available) – 1 bit subfield</a:t>
            </a:r>
          </a:p>
          <a:p>
            <a:pPr marL="114300" indent="0" algn="just">
              <a:buNone/>
            </a:pPr>
            <a:r>
              <a:rPr lang="en-IN" sz="1400" dirty="0">
                <a:solidFill>
                  <a:schemeClr val="bg2">
                    <a:lumMod val="50000"/>
                  </a:schemeClr>
                </a:solidFill>
                <a:latin typeface="Cambria" panose="02040503050406030204" pitchFamily="18" charset="0"/>
                <a:ea typeface="Cambria" panose="02040503050406030204" pitchFamily="18" charset="0"/>
              </a:rPr>
              <a:t>	Set in response, means that a recursive response 	is available</a:t>
            </a:r>
          </a:p>
          <a:p>
            <a:pPr marL="114300" indent="0" algn="just">
              <a:buNone/>
            </a:pPr>
            <a:r>
              <a:rPr lang="en-IN" sz="1400" dirty="0">
                <a:solidFill>
                  <a:schemeClr val="bg2">
                    <a:lumMod val="50000"/>
                  </a:schemeClr>
                </a:solidFill>
                <a:latin typeface="Cambria" panose="02040503050406030204" pitchFamily="18" charset="0"/>
                <a:ea typeface="Cambria" panose="02040503050406030204" pitchFamily="18" charset="0"/>
              </a:rPr>
              <a:t>	Set only in response message</a:t>
            </a:r>
          </a:p>
        </p:txBody>
      </p:sp>
      <p:sp>
        <p:nvSpPr>
          <p:cNvPr id="4" name="Slide Number Placeholder 3">
            <a:extLst>
              <a:ext uri="{FF2B5EF4-FFF2-40B4-BE49-F238E27FC236}">
                <a16:creationId xmlns="" xmlns:a16="http://schemas.microsoft.com/office/drawing/2014/main" id="{F819D046-8019-40F2-9C28-5566BAE50C7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19</a:t>
            </a:fld>
            <a:endParaRPr lang="en"/>
          </a:p>
        </p:txBody>
      </p:sp>
      <p:pic>
        <p:nvPicPr>
          <p:cNvPr id="6" name="Picture 10">
            <a:extLst>
              <a:ext uri="{FF2B5EF4-FFF2-40B4-BE49-F238E27FC236}">
                <a16:creationId xmlns="" xmlns:a16="http://schemas.microsoft.com/office/drawing/2014/main" id="{1DD568D4-0BFA-40DD-B1C1-6395A5A2BD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693" y="2393625"/>
            <a:ext cx="2879285" cy="35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a:extLst>
              <a:ext uri="{FF2B5EF4-FFF2-40B4-BE49-F238E27FC236}">
                <a16:creationId xmlns="" xmlns:a16="http://schemas.microsoft.com/office/drawing/2014/main" id="{1A65FC8B-2F51-40D7-A9F0-F332300581A1}"/>
              </a:ext>
            </a:extLst>
          </p:cNvPr>
          <p:cNvSpPr txBox="1"/>
          <p:nvPr/>
        </p:nvSpPr>
        <p:spPr>
          <a:xfrm>
            <a:off x="1532296" y="2863340"/>
            <a:ext cx="938077" cy="276999"/>
          </a:xfrm>
          <a:prstGeom prst="rect">
            <a:avLst/>
          </a:prstGeom>
          <a:noFill/>
        </p:spPr>
        <p:txBody>
          <a:bodyPr wrap="none" rtlCol="0">
            <a:spAutoFit/>
          </a:bodyPr>
          <a:lstStyle/>
          <a:p>
            <a:r>
              <a:rPr lang="en-IN" sz="1200" b="1" dirty="0">
                <a:solidFill>
                  <a:srgbClr val="C00000"/>
                </a:solidFill>
                <a:latin typeface="Cambria" panose="02040503050406030204" pitchFamily="18" charset="0"/>
                <a:ea typeface="Cambria" panose="02040503050406030204" pitchFamily="18" charset="0"/>
              </a:rPr>
              <a:t>Flags Field</a:t>
            </a:r>
          </a:p>
        </p:txBody>
      </p:sp>
      <p:pic>
        <p:nvPicPr>
          <p:cNvPr id="5" name="Google Shape;94;p16">
            <a:extLst>
              <a:ext uri="{FF2B5EF4-FFF2-40B4-BE49-F238E27FC236}">
                <a16:creationId xmlns="" xmlns:a16="http://schemas.microsoft.com/office/drawing/2014/main" id="{CAA0DB86-C5F9-451D-9CA5-405C466BAE8E}"/>
              </a:ext>
            </a:extLst>
          </p:cNvPr>
          <p:cNvPicPr preferRelativeResize="0"/>
          <p:nvPr/>
        </p:nvPicPr>
        <p:blipFill>
          <a:blip r:embed="rId3">
            <a:alphaModFix/>
          </a:blip>
          <a:stretch>
            <a:fillRect/>
          </a:stretch>
        </p:blipFill>
        <p:spPr>
          <a:xfrm>
            <a:off x="8089175" y="101825"/>
            <a:ext cx="934101" cy="518950"/>
          </a:xfrm>
          <a:prstGeom prst="rect">
            <a:avLst/>
          </a:prstGeom>
          <a:noFill/>
          <a:ln>
            <a:noFill/>
          </a:ln>
        </p:spPr>
      </p:pic>
    </p:spTree>
    <p:extLst>
      <p:ext uri="{BB962C8B-B14F-4D97-AF65-F5344CB8AC3E}">
        <p14:creationId xmlns:p14="http://schemas.microsoft.com/office/powerpoint/2010/main" val="3279506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5"/>
          <p:cNvSpPr txBox="1">
            <a:spLocks noGrp="1"/>
          </p:cNvSpPr>
          <p:nvPr>
            <p:ph type="title"/>
          </p:nvPr>
        </p:nvSpPr>
        <p:spPr>
          <a:xfrm>
            <a:off x="311700" y="445025"/>
            <a:ext cx="28365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latin typeface="Cambria"/>
                <a:ea typeface="Cambria"/>
                <a:cs typeface="Cambria"/>
                <a:sym typeface="Cambria"/>
              </a:rPr>
              <a:t>Syllabus</a:t>
            </a:r>
            <a:endParaRPr sz="3200" dirty="0">
              <a:latin typeface="Cambria"/>
              <a:ea typeface="Cambria"/>
              <a:cs typeface="Cambria"/>
              <a:sym typeface="Cambria"/>
            </a:endParaRPr>
          </a:p>
        </p:txBody>
      </p:sp>
      <p:sp>
        <p:nvSpPr>
          <p:cNvPr id="84" name="Google Shape;84;p15"/>
          <p:cNvSpPr txBox="1">
            <a:spLocks noGrp="1"/>
          </p:cNvSpPr>
          <p:nvPr>
            <p:ph type="body" idx="1"/>
          </p:nvPr>
        </p:nvSpPr>
        <p:spPr>
          <a:xfrm>
            <a:off x="311700" y="1009938"/>
            <a:ext cx="8520600" cy="3330600"/>
          </a:xfrm>
          <a:prstGeom prst="rect">
            <a:avLst/>
          </a:prstGeom>
        </p:spPr>
        <p:txBody>
          <a:bodyPr spcFirstLastPara="1" wrap="square" lIns="91425" tIns="91425" rIns="91425" bIns="91425" anchor="t" anchorCtr="0">
            <a:noAutofit/>
          </a:bodyPr>
          <a:lstStyle/>
          <a:p>
            <a:pPr marL="457200" lvl="0" indent="-203200" algn="l" rtl="0">
              <a:lnSpc>
                <a:spcPct val="115000"/>
              </a:lnSpc>
              <a:spcBef>
                <a:spcPts val="800"/>
              </a:spcBef>
              <a:spcAft>
                <a:spcPts val="0"/>
              </a:spcAft>
              <a:buClr>
                <a:srgbClr val="000000"/>
              </a:buClr>
              <a:buSzPts val="1400"/>
              <a:buFont typeface="Cambria"/>
              <a:buAutoNum type="arabicPeriod"/>
            </a:pPr>
            <a:r>
              <a:rPr lang="en" sz="1400" dirty="0">
                <a:solidFill>
                  <a:srgbClr val="000000"/>
                </a:solidFill>
                <a:latin typeface="Cambria"/>
                <a:ea typeface="Cambria"/>
                <a:cs typeface="Cambria"/>
                <a:sym typeface="Cambria"/>
              </a:rPr>
              <a:t>DNS-  DNS in the Internet,  DNS  Resolution,  DNS  Messages</a:t>
            </a:r>
            <a:endParaRPr sz="1400" dirty="0">
              <a:solidFill>
                <a:srgbClr val="000000"/>
              </a:solidFill>
              <a:latin typeface="Cambria"/>
              <a:ea typeface="Cambria"/>
              <a:cs typeface="Cambria"/>
              <a:sym typeface="Cambria"/>
            </a:endParaRPr>
          </a:p>
          <a:p>
            <a:pPr marL="457200" lvl="0" indent="-203200" algn="l" rtl="0">
              <a:lnSpc>
                <a:spcPct val="115000"/>
              </a:lnSpc>
              <a:spcBef>
                <a:spcPts val="0"/>
              </a:spcBef>
              <a:spcAft>
                <a:spcPts val="0"/>
              </a:spcAft>
              <a:buClr>
                <a:srgbClr val="000000"/>
              </a:buClr>
              <a:buSzPts val="1400"/>
              <a:buFont typeface="Cambria"/>
              <a:buAutoNum type="arabicPeriod"/>
            </a:pPr>
            <a:r>
              <a:rPr lang="en" sz="1400" dirty="0">
                <a:solidFill>
                  <a:srgbClr val="000000"/>
                </a:solidFill>
                <a:latin typeface="Cambria"/>
                <a:ea typeface="Cambria"/>
                <a:cs typeface="Cambria"/>
                <a:sym typeface="Cambria"/>
              </a:rPr>
              <a:t> TELNET </a:t>
            </a:r>
            <a:r>
              <a:rPr lang="en" sz="1400" dirty="0" smtClean="0">
                <a:solidFill>
                  <a:srgbClr val="000000"/>
                </a:solidFill>
                <a:latin typeface="Cambria"/>
                <a:ea typeface="Cambria"/>
                <a:cs typeface="Cambria"/>
                <a:sym typeface="Cambria"/>
              </a:rPr>
              <a:t>– </a:t>
            </a:r>
            <a:r>
              <a:rPr lang="en" sz="1400" dirty="0">
                <a:solidFill>
                  <a:srgbClr val="000000"/>
                </a:solidFill>
                <a:latin typeface="Cambria"/>
                <a:ea typeface="Cambria"/>
                <a:cs typeface="Cambria"/>
                <a:sym typeface="Cambria"/>
              </a:rPr>
              <a:t>SSH</a:t>
            </a:r>
            <a:endParaRPr sz="1400" dirty="0">
              <a:solidFill>
                <a:srgbClr val="000000"/>
              </a:solidFill>
              <a:latin typeface="Cambria"/>
              <a:ea typeface="Cambria"/>
              <a:cs typeface="Cambria"/>
              <a:sym typeface="Cambria"/>
            </a:endParaRPr>
          </a:p>
          <a:p>
            <a:pPr marL="457200" lvl="0" indent="-203200" algn="l" rtl="0">
              <a:lnSpc>
                <a:spcPct val="115000"/>
              </a:lnSpc>
              <a:spcBef>
                <a:spcPts val="0"/>
              </a:spcBef>
              <a:spcAft>
                <a:spcPts val="0"/>
              </a:spcAft>
              <a:buClr>
                <a:srgbClr val="000000"/>
              </a:buClr>
              <a:buSzPts val="1400"/>
              <a:buFont typeface="Cambria"/>
              <a:buAutoNum type="arabicPeriod"/>
            </a:pPr>
            <a:r>
              <a:rPr lang="en" sz="1400" dirty="0" smtClean="0">
                <a:solidFill>
                  <a:srgbClr val="000000"/>
                </a:solidFill>
                <a:latin typeface="Cambria"/>
                <a:ea typeface="Cambria"/>
                <a:cs typeface="Cambria"/>
                <a:sym typeface="Cambria"/>
              </a:rPr>
              <a:t>FTP- </a:t>
            </a:r>
            <a:r>
              <a:rPr lang="en" sz="1400" dirty="0">
                <a:solidFill>
                  <a:srgbClr val="000000"/>
                </a:solidFill>
                <a:latin typeface="Cambria"/>
                <a:ea typeface="Cambria"/>
                <a:cs typeface="Cambria"/>
                <a:sym typeface="Cambria"/>
              </a:rPr>
              <a:t>TFTP</a:t>
            </a:r>
            <a:endParaRPr sz="1400" dirty="0">
              <a:solidFill>
                <a:srgbClr val="000000"/>
              </a:solidFill>
              <a:latin typeface="Cambria"/>
              <a:ea typeface="Cambria"/>
              <a:cs typeface="Cambria"/>
              <a:sym typeface="Cambria"/>
            </a:endParaRPr>
          </a:p>
          <a:p>
            <a:pPr marL="457200" lvl="0" indent="-203200" algn="l" rtl="0">
              <a:lnSpc>
                <a:spcPct val="115000"/>
              </a:lnSpc>
              <a:spcBef>
                <a:spcPts val="0"/>
              </a:spcBef>
              <a:spcAft>
                <a:spcPts val="0"/>
              </a:spcAft>
              <a:buClr>
                <a:srgbClr val="000000"/>
              </a:buClr>
              <a:buSzPts val="1400"/>
              <a:buFont typeface="Cambria"/>
              <a:buAutoNum type="arabicPeriod"/>
            </a:pPr>
            <a:r>
              <a:rPr lang="en" sz="1400" dirty="0">
                <a:solidFill>
                  <a:srgbClr val="000000"/>
                </a:solidFill>
                <a:latin typeface="Cambria"/>
                <a:ea typeface="Cambria"/>
                <a:cs typeface="Cambria"/>
                <a:sym typeface="Cambria"/>
              </a:rPr>
              <a:t>WWW Architecture, Documents</a:t>
            </a:r>
            <a:endParaRPr sz="1400" dirty="0">
              <a:solidFill>
                <a:srgbClr val="000000"/>
              </a:solidFill>
              <a:latin typeface="Cambria"/>
              <a:ea typeface="Cambria"/>
              <a:cs typeface="Cambria"/>
              <a:sym typeface="Cambria"/>
            </a:endParaRPr>
          </a:p>
          <a:p>
            <a:pPr marL="457200" lvl="0" indent="-203200" algn="l" rtl="0">
              <a:lnSpc>
                <a:spcPct val="115000"/>
              </a:lnSpc>
              <a:spcBef>
                <a:spcPts val="0"/>
              </a:spcBef>
              <a:spcAft>
                <a:spcPts val="0"/>
              </a:spcAft>
              <a:buClr>
                <a:srgbClr val="000000"/>
              </a:buClr>
              <a:buSzPts val="1400"/>
              <a:buFont typeface="Cambria"/>
              <a:buAutoNum type="arabicPeriod"/>
            </a:pPr>
            <a:r>
              <a:rPr lang="en" sz="1400" dirty="0">
                <a:solidFill>
                  <a:srgbClr val="000000"/>
                </a:solidFill>
                <a:latin typeface="Cambria"/>
                <a:ea typeface="Cambria"/>
                <a:cs typeface="Cambria"/>
                <a:sym typeface="Cambria"/>
              </a:rPr>
              <a:t>HTTP, HTTP Request and Reply,  </a:t>
            </a:r>
            <a:endParaRPr sz="1400" dirty="0">
              <a:solidFill>
                <a:srgbClr val="000000"/>
              </a:solidFill>
              <a:latin typeface="Cambria"/>
              <a:ea typeface="Cambria"/>
              <a:cs typeface="Cambria"/>
              <a:sym typeface="Cambria"/>
            </a:endParaRPr>
          </a:p>
          <a:p>
            <a:pPr marL="457200" lvl="0" indent="-203200" algn="l" rtl="0">
              <a:lnSpc>
                <a:spcPct val="115000"/>
              </a:lnSpc>
              <a:spcBef>
                <a:spcPts val="0"/>
              </a:spcBef>
              <a:spcAft>
                <a:spcPts val="0"/>
              </a:spcAft>
              <a:buClr>
                <a:srgbClr val="000000"/>
              </a:buClr>
              <a:buSzPts val="1400"/>
              <a:buFont typeface="Cambria"/>
              <a:buAutoNum type="arabicPeriod"/>
            </a:pPr>
            <a:r>
              <a:rPr lang="en" sz="1400" dirty="0" smtClean="0">
                <a:solidFill>
                  <a:srgbClr val="000000"/>
                </a:solidFill>
                <a:latin typeface="Cambria"/>
                <a:ea typeface="Cambria"/>
                <a:cs typeface="Cambria"/>
                <a:sym typeface="Cambria"/>
              </a:rPr>
              <a:t>DHCP </a:t>
            </a:r>
            <a:r>
              <a:rPr lang="en" sz="1400" dirty="0">
                <a:solidFill>
                  <a:srgbClr val="000000"/>
                </a:solidFill>
                <a:latin typeface="Cambria"/>
                <a:ea typeface="Cambria"/>
                <a:cs typeface="Cambria"/>
                <a:sym typeface="Cambria"/>
              </a:rPr>
              <a:t>Operation, DHCP Configuration</a:t>
            </a:r>
            <a:endParaRPr sz="1400" dirty="0">
              <a:solidFill>
                <a:srgbClr val="000000"/>
              </a:solidFill>
              <a:latin typeface="Cambria"/>
              <a:ea typeface="Cambria"/>
              <a:cs typeface="Cambria"/>
              <a:sym typeface="Cambria"/>
            </a:endParaRPr>
          </a:p>
          <a:p>
            <a:pPr marL="457200" lvl="0" indent="-203200" algn="l" rtl="0">
              <a:lnSpc>
                <a:spcPct val="115000"/>
              </a:lnSpc>
              <a:spcBef>
                <a:spcPts val="0"/>
              </a:spcBef>
              <a:spcAft>
                <a:spcPts val="0"/>
              </a:spcAft>
              <a:buClr>
                <a:srgbClr val="000000"/>
              </a:buClr>
              <a:buSzPts val="1400"/>
              <a:buFont typeface="Cambria"/>
              <a:buAutoNum type="arabicPeriod"/>
            </a:pPr>
            <a:r>
              <a:rPr lang="en" sz="1400" dirty="0">
                <a:solidFill>
                  <a:srgbClr val="000000"/>
                </a:solidFill>
                <a:latin typeface="Cambria"/>
                <a:ea typeface="Cambria"/>
                <a:cs typeface="Cambria"/>
                <a:sym typeface="Cambria"/>
              </a:rPr>
              <a:t>SMTP, POP3, IMAP, MIME</a:t>
            </a:r>
            <a:endParaRPr sz="1400" dirty="0">
              <a:solidFill>
                <a:srgbClr val="000000"/>
              </a:solidFill>
              <a:latin typeface="Cambria"/>
              <a:ea typeface="Cambria"/>
              <a:cs typeface="Cambria"/>
              <a:sym typeface="Cambria"/>
            </a:endParaRPr>
          </a:p>
          <a:p>
            <a:pPr marL="457200" lvl="0" indent="0" algn="l" rtl="0">
              <a:lnSpc>
                <a:spcPct val="100000"/>
              </a:lnSpc>
              <a:spcBef>
                <a:spcPts val="1200"/>
              </a:spcBef>
              <a:spcAft>
                <a:spcPts val="0"/>
              </a:spcAft>
              <a:buNone/>
            </a:pPr>
            <a:r>
              <a:rPr lang="en" sz="1400" b="1" dirty="0" smtClean="0">
                <a:solidFill>
                  <a:srgbClr val="000000"/>
                </a:solidFill>
                <a:latin typeface="Cambria"/>
                <a:ea typeface="Cambria"/>
                <a:cs typeface="Cambria"/>
                <a:sym typeface="Cambria"/>
              </a:rPr>
              <a:t>Learning </a:t>
            </a:r>
            <a:r>
              <a:rPr lang="en" sz="1400" b="1" dirty="0">
                <a:solidFill>
                  <a:srgbClr val="000000"/>
                </a:solidFill>
                <a:latin typeface="Cambria"/>
                <a:ea typeface="Cambria"/>
                <a:cs typeface="Cambria"/>
                <a:sym typeface="Cambria"/>
              </a:rPr>
              <a:t>Resources 	</a:t>
            </a:r>
            <a:endParaRPr sz="1400" b="1" dirty="0">
              <a:solidFill>
                <a:srgbClr val="000000"/>
              </a:solidFill>
              <a:latin typeface="Cambria"/>
              <a:ea typeface="Cambria"/>
              <a:cs typeface="Cambria"/>
              <a:sym typeface="Cambria"/>
            </a:endParaRPr>
          </a:p>
          <a:p>
            <a:pPr marL="800100" lvl="0" algn="l" rtl="0">
              <a:lnSpc>
                <a:spcPct val="100000"/>
              </a:lnSpc>
              <a:spcBef>
                <a:spcPts val="1200"/>
              </a:spcBef>
              <a:spcAft>
                <a:spcPts val="0"/>
              </a:spcAft>
              <a:buAutoNum type="arabicPeriod"/>
            </a:pPr>
            <a:r>
              <a:rPr lang="en" sz="1400" dirty="0" smtClean="0">
                <a:solidFill>
                  <a:srgbClr val="000000"/>
                </a:solidFill>
                <a:latin typeface="Cambria"/>
                <a:ea typeface="Cambria"/>
                <a:cs typeface="Cambria"/>
                <a:sym typeface="Cambria"/>
              </a:rPr>
              <a:t>Douglas </a:t>
            </a:r>
            <a:r>
              <a:rPr lang="en" sz="1400" dirty="0">
                <a:solidFill>
                  <a:srgbClr val="000000"/>
                </a:solidFill>
                <a:latin typeface="Cambria"/>
                <a:ea typeface="Cambria"/>
                <a:cs typeface="Cambria"/>
                <a:sym typeface="Cambria"/>
              </a:rPr>
              <a:t>E. Comer, Internetworking with TCP/IP, Principles, protocols, and architecture,Vol 1 5th Edition,2006 ISBN: 0131876716, ISBN: 978-0131876712</a:t>
            </a:r>
            <a:endParaRPr sz="1400" dirty="0">
              <a:solidFill>
                <a:srgbClr val="000000"/>
              </a:solidFill>
              <a:latin typeface="Cambria"/>
              <a:ea typeface="Cambria"/>
              <a:cs typeface="Cambria"/>
              <a:sym typeface="Cambria"/>
            </a:endParaRPr>
          </a:p>
          <a:p>
            <a:pPr marL="228600" lvl="0" indent="-228600" algn="l" rtl="0">
              <a:lnSpc>
                <a:spcPct val="100000"/>
              </a:lnSpc>
              <a:spcBef>
                <a:spcPts val="1200"/>
              </a:spcBef>
              <a:spcAft>
                <a:spcPts val="800"/>
              </a:spcAft>
              <a:buAutoNum type="arabicPeriod"/>
            </a:pPr>
            <a:endParaRPr sz="1200" i="1" dirty="0">
              <a:latin typeface="Cambria"/>
              <a:ea typeface="Cambria"/>
              <a:cs typeface="Cambria"/>
              <a:sym typeface="Cambria"/>
            </a:endParaRPr>
          </a:p>
        </p:txBody>
      </p:sp>
      <p:sp>
        <p:nvSpPr>
          <p:cNvPr id="85" name="Google Shape;85;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a:t>
            </a:fld>
            <a:endParaRPr/>
          </a:p>
        </p:txBody>
      </p:sp>
      <p:pic>
        <p:nvPicPr>
          <p:cNvPr id="86" name="Google Shape;86;p15"/>
          <p:cNvPicPr preferRelativeResize="0"/>
          <p:nvPr/>
        </p:nvPicPr>
        <p:blipFill>
          <a:blip r:embed="rId3">
            <a:alphaModFix/>
          </a:blip>
          <a:stretch>
            <a:fillRect/>
          </a:stretch>
        </p:blipFill>
        <p:spPr>
          <a:xfrm>
            <a:off x="8089175" y="101825"/>
            <a:ext cx="934101" cy="5189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82E055-6A78-492B-91C5-15A477513D72}"/>
              </a:ext>
            </a:extLst>
          </p:cNvPr>
          <p:cNvSpPr>
            <a:spLocks noGrp="1"/>
          </p:cNvSpPr>
          <p:nvPr>
            <p:ph type="title"/>
          </p:nvPr>
        </p:nvSpPr>
        <p:spPr>
          <a:xfrm>
            <a:off x="311700" y="158129"/>
            <a:ext cx="8520600" cy="416346"/>
          </a:xfrm>
        </p:spPr>
        <p:txBody>
          <a:bodyPr/>
          <a:lstStyle/>
          <a:p>
            <a:r>
              <a:rPr lang="en-IN" dirty="0">
                <a:latin typeface="Cambria" panose="02040503050406030204" pitchFamily="18" charset="0"/>
                <a:ea typeface="Cambria" panose="02040503050406030204" pitchFamily="18" charset="0"/>
              </a:rPr>
              <a:t>DNS Messages</a:t>
            </a:r>
            <a:endParaRPr lang="en-IN" dirty="0"/>
          </a:p>
        </p:txBody>
      </p:sp>
      <p:sp>
        <p:nvSpPr>
          <p:cNvPr id="3" name="Text Placeholder 2">
            <a:extLst>
              <a:ext uri="{FF2B5EF4-FFF2-40B4-BE49-F238E27FC236}">
                <a16:creationId xmlns="" xmlns:a16="http://schemas.microsoft.com/office/drawing/2014/main" id="{99B18DEF-1773-4449-B290-AC52EFA082E6}"/>
              </a:ext>
            </a:extLst>
          </p:cNvPr>
          <p:cNvSpPr>
            <a:spLocks noGrp="1"/>
          </p:cNvSpPr>
          <p:nvPr>
            <p:ph type="body" idx="1"/>
          </p:nvPr>
        </p:nvSpPr>
        <p:spPr>
          <a:xfrm>
            <a:off x="3538736" y="697716"/>
            <a:ext cx="5208072" cy="3748067"/>
          </a:xfrm>
        </p:spPr>
        <p:txBody>
          <a:bodyPr/>
          <a:lstStyle/>
          <a:p>
            <a:pPr algn="just"/>
            <a:r>
              <a:rPr lang="en-IN" sz="1400" dirty="0">
                <a:solidFill>
                  <a:schemeClr val="bg2">
                    <a:lumMod val="50000"/>
                  </a:schemeClr>
                </a:solidFill>
                <a:latin typeface="Cambria" panose="02040503050406030204" pitchFamily="18" charset="0"/>
                <a:ea typeface="Cambria" panose="02040503050406030204" pitchFamily="18" charset="0"/>
              </a:rPr>
              <a:t>Reserved – 3 bit sub field set to 000.</a:t>
            </a:r>
          </a:p>
          <a:p>
            <a:pPr marL="114300" indent="0" algn="just">
              <a:buNone/>
            </a:pPr>
            <a:r>
              <a:rPr lang="en-IN" sz="1400" dirty="0">
                <a:solidFill>
                  <a:schemeClr val="bg2">
                    <a:lumMod val="50000"/>
                  </a:schemeClr>
                </a:solidFill>
                <a:latin typeface="Cambria" panose="02040503050406030204" pitchFamily="18" charset="0"/>
                <a:ea typeface="Cambria" panose="02040503050406030204" pitchFamily="18" charset="0"/>
              </a:rPr>
              <a:t>	</a:t>
            </a:r>
            <a:r>
              <a:rPr lang="en-IN" sz="1400" dirty="0" err="1">
                <a:solidFill>
                  <a:schemeClr val="bg2">
                    <a:lumMod val="50000"/>
                  </a:schemeClr>
                </a:solidFill>
                <a:latin typeface="Cambria" panose="02040503050406030204" pitchFamily="18" charset="0"/>
                <a:ea typeface="Cambria" panose="02040503050406030204" pitchFamily="18" charset="0"/>
              </a:rPr>
              <a:t>rcode</a:t>
            </a:r>
            <a:r>
              <a:rPr lang="en-IN" sz="1400" dirty="0">
                <a:solidFill>
                  <a:schemeClr val="bg2">
                    <a:lumMod val="50000"/>
                  </a:schemeClr>
                </a:solidFill>
                <a:latin typeface="Cambria" panose="02040503050406030204" pitchFamily="18" charset="0"/>
                <a:ea typeface="Cambria" panose="02040503050406030204" pitchFamily="18" charset="0"/>
              </a:rPr>
              <a:t> – 4 bit field shows status of error in response</a:t>
            </a:r>
          </a:p>
          <a:p>
            <a:pPr marL="114300" indent="0" algn="just">
              <a:buNone/>
            </a:pPr>
            <a:r>
              <a:rPr lang="en-IN" sz="1400" dirty="0">
                <a:solidFill>
                  <a:schemeClr val="bg2">
                    <a:lumMod val="50000"/>
                  </a:schemeClr>
                </a:solidFill>
                <a:latin typeface="Cambria" panose="02040503050406030204" pitchFamily="18" charset="0"/>
                <a:ea typeface="Cambria" panose="02040503050406030204" pitchFamily="18" charset="0"/>
              </a:rPr>
              <a:t>	Only authoritative server can make the judgement</a:t>
            </a:r>
          </a:p>
          <a:p>
            <a:pPr algn="just"/>
            <a:r>
              <a:rPr lang="en-IN" sz="1400" dirty="0">
                <a:solidFill>
                  <a:schemeClr val="bg2">
                    <a:lumMod val="50000"/>
                  </a:schemeClr>
                </a:solidFill>
                <a:latin typeface="Cambria" panose="02040503050406030204" pitchFamily="18" charset="0"/>
                <a:ea typeface="Cambria" panose="02040503050406030204" pitchFamily="18" charset="0"/>
              </a:rPr>
              <a:t>Number of question records – 16 bit field</a:t>
            </a:r>
          </a:p>
          <a:p>
            <a:pPr marL="114300" indent="0" algn="just">
              <a:buNone/>
            </a:pPr>
            <a:r>
              <a:rPr lang="en-IN" sz="1400" dirty="0">
                <a:solidFill>
                  <a:schemeClr val="bg2">
                    <a:lumMod val="50000"/>
                  </a:schemeClr>
                </a:solidFill>
                <a:latin typeface="Cambria" panose="02040503050406030204" pitchFamily="18" charset="0"/>
                <a:ea typeface="Cambria" panose="02040503050406030204" pitchFamily="18" charset="0"/>
              </a:rPr>
              <a:t>	Contains the number of queries in question section of 	the message</a:t>
            </a:r>
          </a:p>
          <a:p>
            <a:pPr algn="just"/>
            <a:r>
              <a:rPr lang="en-IN" sz="1400" dirty="0">
                <a:solidFill>
                  <a:schemeClr val="bg2">
                    <a:lumMod val="50000"/>
                  </a:schemeClr>
                </a:solidFill>
                <a:latin typeface="Cambria" panose="02040503050406030204" pitchFamily="18" charset="0"/>
                <a:ea typeface="Cambria" panose="02040503050406030204" pitchFamily="18" charset="0"/>
              </a:rPr>
              <a:t>Number of answer records – 16 bit field</a:t>
            </a:r>
          </a:p>
          <a:p>
            <a:pPr marL="114300" indent="0" algn="just">
              <a:buNone/>
            </a:pPr>
            <a:r>
              <a:rPr lang="en-IN" sz="1400" dirty="0">
                <a:solidFill>
                  <a:schemeClr val="bg2">
                    <a:lumMod val="50000"/>
                  </a:schemeClr>
                </a:solidFill>
                <a:latin typeface="Cambria" panose="02040503050406030204" pitchFamily="18" charset="0"/>
                <a:ea typeface="Cambria" panose="02040503050406030204" pitchFamily="18" charset="0"/>
              </a:rPr>
              <a:t>	Contains the number of answer records in answer 	section of the response message</a:t>
            </a:r>
          </a:p>
          <a:p>
            <a:pPr algn="just"/>
            <a:r>
              <a:rPr lang="en-IN" sz="1400" dirty="0">
                <a:solidFill>
                  <a:schemeClr val="bg2">
                    <a:lumMod val="50000"/>
                  </a:schemeClr>
                </a:solidFill>
                <a:latin typeface="Cambria" panose="02040503050406030204" pitchFamily="18" charset="0"/>
                <a:ea typeface="Cambria" panose="02040503050406030204" pitchFamily="18" charset="0"/>
              </a:rPr>
              <a:t>Number of authoritative records – 16 bit field</a:t>
            </a:r>
          </a:p>
          <a:p>
            <a:pPr marL="114300" indent="0" algn="just">
              <a:buNone/>
            </a:pPr>
            <a:r>
              <a:rPr lang="en-IN" sz="1400" dirty="0">
                <a:solidFill>
                  <a:schemeClr val="bg2">
                    <a:lumMod val="50000"/>
                  </a:schemeClr>
                </a:solidFill>
                <a:latin typeface="Cambria" panose="02040503050406030204" pitchFamily="18" charset="0"/>
                <a:ea typeface="Cambria" panose="02040503050406030204" pitchFamily="18" charset="0"/>
              </a:rPr>
              <a:t>	Contains number of authoritative records in 	authoritative section of the response message</a:t>
            </a:r>
          </a:p>
          <a:p>
            <a:pPr marL="114300" indent="0" algn="just">
              <a:buNone/>
            </a:pPr>
            <a:r>
              <a:rPr lang="en-IN" sz="1400" dirty="0">
                <a:solidFill>
                  <a:schemeClr val="bg2">
                    <a:lumMod val="50000"/>
                  </a:schemeClr>
                </a:solidFill>
                <a:latin typeface="Cambria" panose="02040503050406030204" pitchFamily="18" charset="0"/>
                <a:ea typeface="Cambria" panose="02040503050406030204" pitchFamily="18" charset="0"/>
              </a:rPr>
              <a:t>	It’s value is zero in query message</a:t>
            </a:r>
          </a:p>
          <a:p>
            <a:pPr algn="just"/>
            <a:r>
              <a:rPr lang="en-IN" sz="1400" dirty="0">
                <a:solidFill>
                  <a:schemeClr val="bg2">
                    <a:lumMod val="50000"/>
                  </a:schemeClr>
                </a:solidFill>
                <a:latin typeface="Cambria" panose="02040503050406030204" pitchFamily="18" charset="0"/>
                <a:ea typeface="Cambria" panose="02040503050406030204" pitchFamily="18" charset="0"/>
              </a:rPr>
              <a:t>Number of additional records – 16 bit field</a:t>
            </a:r>
          </a:p>
          <a:p>
            <a:pPr marL="114300" indent="0" algn="just">
              <a:buNone/>
            </a:pPr>
            <a:r>
              <a:rPr lang="en-IN" sz="1400" dirty="0">
                <a:solidFill>
                  <a:schemeClr val="bg2">
                    <a:lumMod val="50000"/>
                  </a:schemeClr>
                </a:solidFill>
                <a:latin typeface="Cambria" panose="02040503050406030204" pitchFamily="18" charset="0"/>
                <a:ea typeface="Cambria" panose="02040503050406030204" pitchFamily="18" charset="0"/>
              </a:rPr>
              <a:t>	Contains number of additional records in additional 	section of a response message</a:t>
            </a:r>
          </a:p>
        </p:txBody>
      </p:sp>
      <p:sp>
        <p:nvSpPr>
          <p:cNvPr id="4" name="Slide Number Placeholder 3">
            <a:extLst>
              <a:ext uri="{FF2B5EF4-FFF2-40B4-BE49-F238E27FC236}">
                <a16:creationId xmlns="" xmlns:a16="http://schemas.microsoft.com/office/drawing/2014/main" id="{CF9F56D6-D7F8-4738-AC37-1686F044B0D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20</a:t>
            </a:fld>
            <a:endParaRPr lang="en"/>
          </a:p>
        </p:txBody>
      </p:sp>
      <p:pic>
        <p:nvPicPr>
          <p:cNvPr id="6" name="Picture 10">
            <a:extLst>
              <a:ext uri="{FF2B5EF4-FFF2-40B4-BE49-F238E27FC236}">
                <a16:creationId xmlns="" xmlns:a16="http://schemas.microsoft.com/office/drawing/2014/main" id="{C0A7CF2D-5122-44CF-ABB0-86187CE220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018" y="1198898"/>
            <a:ext cx="2879285" cy="35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a:extLst>
              <a:ext uri="{FF2B5EF4-FFF2-40B4-BE49-F238E27FC236}">
                <a16:creationId xmlns="" xmlns:a16="http://schemas.microsoft.com/office/drawing/2014/main" id="{AFFE20F3-74A4-42C3-BFA3-74768544B2F1}"/>
              </a:ext>
            </a:extLst>
          </p:cNvPr>
          <p:cNvSpPr txBox="1"/>
          <p:nvPr/>
        </p:nvSpPr>
        <p:spPr>
          <a:xfrm>
            <a:off x="1525621" y="1555147"/>
            <a:ext cx="938077" cy="276999"/>
          </a:xfrm>
          <a:prstGeom prst="rect">
            <a:avLst/>
          </a:prstGeom>
          <a:noFill/>
        </p:spPr>
        <p:txBody>
          <a:bodyPr wrap="none" rtlCol="0">
            <a:spAutoFit/>
          </a:bodyPr>
          <a:lstStyle/>
          <a:p>
            <a:r>
              <a:rPr lang="en-IN" sz="1200" b="1" dirty="0">
                <a:solidFill>
                  <a:srgbClr val="C00000"/>
                </a:solidFill>
                <a:latin typeface="Cambria" panose="02040503050406030204" pitchFamily="18" charset="0"/>
                <a:ea typeface="Cambria" panose="02040503050406030204" pitchFamily="18" charset="0"/>
              </a:rPr>
              <a:t>Flags Field</a:t>
            </a:r>
          </a:p>
        </p:txBody>
      </p:sp>
      <p:pic>
        <p:nvPicPr>
          <p:cNvPr id="10" name="Picture 25">
            <a:extLst>
              <a:ext uri="{FF2B5EF4-FFF2-40B4-BE49-F238E27FC236}">
                <a16:creationId xmlns="" xmlns:a16="http://schemas.microsoft.com/office/drawing/2014/main" id="{73E87239-CDAD-41E3-94E9-C51BDFD8483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7553"/>
          <a:stretch/>
        </p:blipFill>
        <p:spPr bwMode="auto">
          <a:xfrm>
            <a:off x="507258" y="2179570"/>
            <a:ext cx="3031478" cy="1408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a:extLst>
              <a:ext uri="{FF2B5EF4-FFF2-40B4-BE49-F238E27FC236}">
                <a16:creationId xmlns="" xmlns:a16="http://schemas.microsoft.com/office/drawing/2014/main" id="{063B8277-6599-4E23-A10B-61C867E66818}"/>
              </a:ext>
            </a:extLst>
          </p:cNvPr>
          <p:cNvSpPr txBox="1"/>
          <p:nvPr/>
        </p:nvSpPr>
        <p:spPr>
          <a:xfrm>
            <a:off x="1390452" y="3449854"/>
            <a:ext cx="1265090" cy="276999"/>
          </a:xfrm>
          <a:prstGeom prst="rect">
            <a:avLst/>
          </a:prstGeom>
          <a:noFill/>
        </p:spPr>
        <p:txBody>
          <a:bodyPr wrap="none" rtlCol="0">
            <a:spAutoFit/>
          </a:bodyPr>
          <a:lstStyle/>
          <a:p>
            <a:r>
              <a:rPr lang="en-IN" sz="1200" b="1" dirty="0">
                <a:solidFill>
                  <a:srgbClr val="C00000"/>
                </a:solidFill>
                <a:latin typeface="Cambria" panose="02040503050406030204" pitchFamily="18" charset="0"/>
                <a:ea typeface="Cambria" panose="02040503050406030204" pitchFamily="18" charset="0"/>
              </a:rPr>
              <a:t>Values of </a:t>
            </a:r>
            <a:r>
              <a:rPr lang="en-IN" sz="1200" b="1" dirty="0" err="1">
                <a:solidFill>
                  <a:srgbClr val="C00000"/>
                </a:solidFill>
                <a:latin typeface="Cambria" panose="02040503050406030204" pitchFamily="18" charset="0"/>
                <a:ea typeface="Cambria" panose="02040503050406030204" pitchFamily="18" charset="0"/>
              </a:rPr>
              <a:t>rcode</a:t>
            </a:r>
            <a:endParaRPr lang="en-IN" sz="1200" b="1" dirty="0">
              <a:solidFill>
                <a:srgbClr val="C00000"/>
              </a:solidFill>
              <a:latin typeface="Cambria" panose="02040503050406030204" pitchFamily="18" charset="0"/>
              <a:ea typeface="Cambria" panose="02040503050406030204" pitchFamily="18" charset="0"/>
            </a:endParaRPr>
          </a:p>
        </p:txBody>
      </p:sp>
      <p:pic>
        <p:nvPicPr>
          <p:cNvPr id="5" name="Google Shape;94;p16">
            <a:extLst>
              <a:ext uri="{FF2B5EF4-FFF2-40B4-BE49-F238E27FC236}">
                <a16:creationId xmlns="" xmlns:a16="http://schemas.microsoft.com/office/drawing/2014/main" id="{35A2A3AE-A789-4606-94E5-B327849BF65F}"/>
              </a:ext>
            </a:extLst>
          </p:cNvPr>
          <p:cNvPicPr preferRelativeResize="0"/>
          <p:nvPr/>
        </p:nvPicPr>
        <p:blipFill>
          <a:blip r:embed="rId4">
            <a:alphaModFix/>
          </a:blip>
          <a:stretch>
            <a:fillRect/>
          </a:stretch>
        </p:blipFill>
        <p:spPr>
          <a:xfrm>
            <a:off x="8089175" y="101825"/>
            <a:ext cx="934101" cy="518950"/>
          </a:xfrm>
          <a:prstGeom prst="rect">
            <a:avLst/>
          </a:prstGeom>
          <a:noFill/>
          <a:ln>
            <a:noFill/>
          </a:ln>
        </p:spPr>
      </p:pic>
    </p:spTree>
    <p:extLst>
      <p:ext uri="{BB962C8B-B14F-4D97-AF65-F5344CB8AC3E}">
        <p14:creationId xmlns:p14="http://schemas.microsoft.com/office/powerpoint/2010/main" val="248508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785125-BD3A-43DF-B883-ECC69394C187}"/>
              </a:ext>
            </a:extLst>
          </p:cNvPr>
          <p:cNvSpPr>
            <a:spLocks noGrp="1"/>
          </p:cNvSpPr>
          <p:nvPr>
            <p:ph type="title"/>
          </p:nvPr>
        </p:nvSpPr>
        <p:spPr>
          <a:xfrm>
            <a:off x="311700" y="86683"/>
            <a:ext cx="8520600" cy="487792"/>
          </a:xfrm>
        </p:spPr>
        <p:txBody>
          <a:bodyPr/>
          <a:lstStyle/>
          <a:p>
            <a:r>
              <a:rPr lang="en-IN" dirty="0">
                <a:latin typeface="Cambria" panose="02040503050406030204" pitchFamily="18" charset="0"/>
                <a:ea typeface="Cambria" panose="02040503050406030204" pitchFamily="18" charset="0"/>
              </a:rPr>
              <a:t>DNS Messages</a:t>
            </a:r>
            <a:endParaRPr lang="en-IN" dirty="0"/>
          </a:p>
        </p:txBody>
      </p:sp>
      <p:sp>
        <p:nvSpPr>
          <p:cNvPr id="3" name="Text Placeholder 2">
            <a:extLst>
              <a:ext uri="{FF2B5EF4-FFF2-40B4-BE49-F238E27FC236}">
                <a16:creationId xmlns="" xmlns:a16="http://schemas.microsoft.com/office/drawing/2014/main" id="{208B333E-9BB7-4C44-8B50-D447EDFD0541}"/>
              </a:ext>
            </a:extLst>
          </p:cNvPr>
          <p:cNvSpPr>
            <a:spLocks noGrp="1"/>
          </p:cNvSpPr>
          <p:nvPr>
            <p:ph type="body" idx="1"/>
          </p:nvPr>
        </p:nvSpPr>
        <p:spPr>
          <a:xfrm>
            <a:off x="311700" y="774236"/>
            <a:ext cx="8520600" cy="3794789"/>
          </a:xfrm>
        </p:spPr>
        <p:txBody>
          <a:bodyPr/>
          <a:lstStyle/>
          <a:p>
            <a:pPr algn="just"/>
            <a:r>
              <a:rPr lang="en-IN" sz="1400" dirty="0">
                <a:solidFill>
                  <a:schemeClr val="bg2">
                    <a:lumMod val="50000"/>
                  </a:schemeClr>
                </a:solidFill>
                <a:latin typeface="Cambria" panose="02040503050406030204" pitchFamily="18" charset="0"/>
                <a:ea typeface="Cambria" panose="02040503050406030204" pitchFamily="18" charset="0"/>
              </a:rPr>
              <a:t>Question Section</a:t>
            </a:r>
          </a:p>
          <a:p>
            <a:pPr marL="114300" indent="0" algn="just">
              <a:buNone/>
            </a:pPr>
            <a:r>
              <a:rPr lang="en-IN" sz="1400" dirty="0">
                <a:solidFill>
                  <a:schemeClr val="bg2">
                    <a:lumMod val="50000"/>
                  </a:schemeClr>
                </a:solidFill>
                <a:latin typeface="Cambria" panose="02040503050406030204" pitchFamily="18" charset="0"/>
                <a:ea typeface="Cambria" panose="02040503050406030204" pitchFamily="18" charset="0"/>
              </a:rPr>
              <a:t>	Consists of one or more question records</a:t>
            </a:r>
          </a:p>
          <a:p>
            <a:pPr marL="114300" indent="0" algn="just">
              <a:buNone/>
            </a:pPr>
            <a:r>
              <a:rPr lang="en-IN" sz="1400" dirty="0">
                <a:solidFill>
                  <a:schemeClr val="bg2">
                    <a:lumMod val="50000"/>
                  </a:schemeClr>
                </a:solidFill>
                <a:latin typeface="Cambria" panose="02040503050406030204" pitchFamily="18" charset="0"/>
                <a:ea typeface="Cambria" panose="02040503050406030204" pitchFamily="18" charset="0"/>
              </a:rPr>
              <a:t>	It is present in both query and response messages</a:t>
            </a:r>
          </a:p>
          <a:p>
            <a:pPr algn="just"/>
            <a:r>
              <a:rPr lang="en-IN" sz="1400" dirty="0">
                <a:solidFill>
                  <a:schemeClr val="bg2">
                    <a:lumMod val="50000"/>
                  </a:schemeClr>
                </a:solidFill>
                <a:latin typeface="Cambria" panose="02040503050406030204" pitchFamily="18" charset="0"/>
                <a:ea typeface="Cambria" panose="02040503050406030204" pitchFamily="18" charset="0"/>
              </a:rPr>
              <a:t>Answer Section</a:t>
            </a:r>
          </a:p>
          <a:p>
            <a:pPr marL="114300" indent="0" algn="just">
              <a:buNone/>
            </a:pPr>
            <a:r>
              <a:rPr lang="en-IN" sz="1400" dirty="0">
                <a:solidFill>
                  <a:schemeClr val="bg2">
                    <a:lumMod val="50000"/>
                  </a:schemeClr>
                </a:solidFill>
                <a:latin typeface="Cambria" panose="02040503050406030204" pitchFamily="18" charset="0"/>
                <a:ea typeface="Cambria" panose="02040503050406030204" pitchFamily="18" charset="0"/>
              </a:rPr>
              <a:t>	Consists of two or more resource records</a:t>
            </a:r>
          </a:p>
          <a:p>
            <a:pPr marL="114300" indent="0" algn="just">
              <a:buNone/>
            </a:pPr>
            <a:r>
              <a:rPr lang="en-IN" sz="1400" dirty="0">
                <a:solidFill>
                  <a:schemeClr val="bg2">
                    <a:lumMod val="50000"/>
                  </a:schemeClr>
                </a:solidFill>
                <a:latin typeface="Cambria" panose="02040503050406030204" pitchFamily="18" charset="0"/>
                <a:ea typeface="Cambria" panose="02040503050406030204" pitchFamily="18" charset="0"/>
              </a:rPr>
              <a:t>	It is present only on response messages</a:t>
            </a:r>
          </a:p>
          <a:p>
            <a:pPr algn="just"/>
            <a:r>
              <a:rPr lang="en-IN" sz="1400" dirty="0">
                <a:solidFill>
                  <a:schemeClr val="bg2">
                    <a:lumMod val="50000"/>
                  </a:schemeClr>
                </a:solidFill>
                <a:latin typeface="Cambria" panose="02040503050406030204" pitchFamily="18" charset="0"/>
                <a:ea typeface="Cambria" panose="02040503050406030204" pitchFamily="18" charset="0"/>
              </a:rPr>
              <a:t>Authoritative Section</a:t>
            </a:r>
          </a:p>
          <a:p>
            <a:pPr marL="114300" indent="0" algn="just">
              <a:buNone/>
            </a:pPr>
            <a:r>
              <a:rPr lang="en-IN" sz="1400" dirty="0">
                <a:solidFill>
                  <a:schemeClr val="bg2">
                    <a:lumMod val="50000"/>
                  </a:schemeClr>
                </a:solidFill>
                <a:latin typeface="Cambria" panose="02040503050406030204" pitchFamily="18" charset="0"/>
                <a:ea typeface="Cambria" panose="02040503050406030204" pitchFamily="18" charset="0"/>
              </a:rPr>
              <a:t>	Consists of two or more resource records</a:t>
            </a:r>
          </a:p>
          <a:p>
            <a:pPr marL="114300" indent="0" algn="just">
              <a:buNone/>
            </a:pPr>
            <a:r>
              <a:rPr lang="en-IN" sz="1400" dirty="0">
                <a:solidFill>
                  <a:schemeClr val="bg2">
                    <a:lumMod val="50000"/>
                  </a:schemeClr>
                </a:solidFill>
                <a:latin typeface="Cambria" panose="02040503050406030204" pitchFamily="18" charset="0"/>
                <a:ea typeface="Cambria" panose="02040503050406030204" pitchFamily="18" charset="0"/>
              </a:rPr>
              <a:t>	It is present only on response messages</a:t>
            </a:r>
          </a:p>
          <a:p>
            <a:pPr marL="114300" indent="0" algn="just">
              <a:buNone/>
            </a:pPr>
            <a:r>
              <a:rPr lang="en-IN" sz="1400" dirty="0">
                <a:solidFill>
                  <a:schemeClr val="bg2">
                    <a:lumMod val="50000"/>
                  </a:schemeClr>
                </a:solidFill>
                <a:latin typeface="Cambria" panose="02040503050406030204" pitchFamily="18" charset="0"/>
                <a:ea typeface="Cambria" panose="02040503050406030204" pitchFamily="18" charset="0"/>
              </a:rPr>
              <a:t>	Gives information (domain name) about one or more authoritative servers for the query</a:t>
            </a:r>
          </a:p>
          <a:p>
            <a:pPr algn="just"/>
            <a:r>
              <a:rPr lang="en-IN" sz="1400" dirty="0">
                <a:solidFill>
                  <a:schemeClr val="bg2">
                    <a:lumMod val="50000"/>
                  </a:schemeClr>
                </a:solidFill>
                <a:latin typeface="Cambria" panose="02040503050406030204" pitchFamily="18" charset="0"/>
                <a:ea typeface="Cambria" panose="02040503050406030204" pitchFamily="18" charset="0"/>
              </a:rPr>
              <a:t>Additional Information Section</a:t>
            </a:r>
          </a:p>
          <a:p>
            <a:pPr marL="114300" indent="0" algn="just">
              <a:buNone/>
            </a:pPr>
            <a:r>
              <a:rPr lang="en-IN" sz="1400" dirty="0">
                <a:solidFill>
                  <a:schemeClr val="bg2">
                    <a:lumMod val="50000"/>
                  </a:schemeClr>
                </a:solidFill>
                <a:latin typeface="Cambria" panose="02040503050406030204" pitchFamily="18" charset="0"/>
                <a:ea typeface="Cambria" panose="02040503050406030204" pitchFamily="18" charset="0"/>
              </a:rPr>
              <a:t>	Consists of two or more resource records</a:t>
            </a:r>
          </a:p>
          <a:p>
            <a:pPr marL="114300" indent="0" algn="just">
              <a:buNone/>
            </a:pPr>
            <a:r>
              <a:rPr lang="en-IN" sz="1400" dirty="0">
                <a:solidFill>
                  <a:schemeClr val="bg2">
                    <a:lumMod val="50000"/>
                  </a:schemeClr>
                </a:solidFill>
                <a:latin typeface="Cambria" panose="02040503050406030204" pitchFamily="18" charset="0"/>
                <a:ea typeface="Cambria" panose="02040503050406030204" pitchFamily="18" charset="0"/>
              </a:rPr>
              <a:t>	It is present only on response messages</a:t>
            </a:r>
          </a:p>
          <a:p>
            <a:pPr marL="114300" indent="0" algn="just">
              <a:buNone/>
            </a:pPr>
            <a:r>
              <a:rPr lang="en-IN" sz="1400" dirty="0">
                <a:solidFill>
                  <a:schemeClr val="bg2">
                    <a:lumMod val="50000"/>
                  </a:schemeClr>
                </a:solidFill>
                <a:latin typeface="Cambria" panose="02040503050406030204" pitchFamily="18" charset="0"/>
                <a:ea typeface="Cambria" panose="02040503050406030204" pitchFamily="18" charset="0"/>
              </a:rPr>
              <a:t>	Gives additional information that helps the resolver</a:t>
            </a:r>
          </a:p>
          <a:p>
            <a:pPr algn="just"/>
            <a:endParaRPr lang="en-IN" sz="1400" dirty="0">
              <a:solidFill>
                <a:schemeClr val="bg2">
                  <a:lumMod val="50000"/>
                </a:schemeClr>
              </a:solidFill>
              <a:latin typeface="Cambria" panose="02040503050406030204" pitchFamily="18" charset="0"/>
              <a:ea typeface="Cambria" panose="02040503050406030204" pitchFamily="18" charset="0"/>
            </a:endParaRPr>
          </a:p>
          <a:p>
            <a:pPr algn="just"/>
            <a:endParaRPr lang="en-IN" sz="1400" dirty="0">
              <a:solidFill>
                <a:schemeClr val="bg2">
                  <a:lumMod val="50000"/>
                </a:schemeClr>
              </a:solidFill>
              <a:latin typeface="Cambria" panose="02040503050406030204" pitchFamily="18" charset="0"/>
              <a:ea typeface="Cambria" panose="02040503050406030204" pitchFamily="18" charset="0"/>
            </a:endParaRPr>
          </a:p>
          <a:p>
            <a:pPr algn="just"/>
            <a:endParaRPr lang="en-IN" sz="1400" dirty="0">
              <a:solidFill>
                <a:schemeClr val="bg2">
                  <a:lumMod val="50000"/>
                </a:schemeClr>
              </a:solidFill>
              <a:latin typeface="Cambria" panose="02040503050406030204" pitchFamily="18" charset="0"/>
              <a:ea typeface="Cambria" panose="02040503050406030204" pitchFamily="18" charset="0"/>
            </a:endParaRPr>
          </a:p>
          <a:p>
            <a:endParaRPr lang="en-IN" dirty="0"/>
          </a:p>
        </p:txBody>
      </p:sp>
      <p:sp>
        <p:nvSpPr>
          <p:cNvPr id="4" name="Slide Number Placeholder 3">
            <a:extLst>
              <a:ext uri="{FF2B5EF4-FFF2-40B4-BE49-F238E27FC236}">
                <a16:creationId xmlns="" xmlns:a16="http://schemas.microsoft.com/office/drawing/2014/main" id="{1DE15AAC-561A-4D07-9FE5-571FD47F3C8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21</a:t>
            </a:fld>
            <a:endParaRPr lang="en"/>
          </a:p>
        </p:txBody>
      </p:sp>
      <p:pic>
        <p:nvPicPr>
          <p:cNvPr id="6" name="Google Shape;94;p16">
            <a:extLst>
              <a:ext uri="{FF2B5EF4-FFF2-40B4-BE49-F238E27FC236}">
                <a16:creationId xmlns="" xmlns:a16="http://schemas.microsoft.com/office/drawing/2014/main" id="{8FAB2E92-A1F5-48FD-B460-55F6AAF163A3}"/>
              </a:ext>
            </a:extLst>
          </p:cNvPr>
          <p:cNvPicPr preferRelativeResize="0"/>
          <p:nvPr/>
        </p:nvPicPr>
        <p:blipFill>
          <a:blip r:embed="rId2">
            <a:alphaModFix/>
          </a:blip>
          <a:stretch>
            <a:fillRect/>
          </a:stretch>
        </p:blipFill>
        <p:spPr>
          <a:xfrm>
            <a:off x="8089175" y="101825"/>
            <a:ext cx="934101" cy="518950"/>
          </a:xfrm>
          <a:prstGeom prst="rect">
            <a:avLst/>
          </a:prstGeom>
          <a:noFill/>
          <a:ln>
            <a:noFill/>
          </a:ln>
        </p:spPr>
      </p:pic>
    </p:spTree>
    <p:extLst>
      <p:ext uri="{BB962C8B-B14F-4D97-AF65-F5344CB8AC3E}">
        <p14:creationId xmlns:p14="http://schemas.microsoft.com/office/powerpoint/2010/main" val="26929243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sz="4000" dirty="0">
                <a:latin typeface="Times New Roman" pitchFamily="18" charset="0"/>
                <a:cs typeface="Times New Roman" pitchFamily="18" charset="0"/>
              </a:rPr>
              <a:t>WWW Architecture</a:t>
            </a:r>
            <a:endParaRPr lang="en-IN" sz="4000" dirty="0"/>
          </a:p>
        </p:txBody>
      </p:sp>
      <p:sp>
        <p:nvSpPr>
          <p:cNvPr id="8" name="Subtitle 7"/>
          <p:cNvSpPr>
            <a:spLocks noGrp="1"/>
          </p:cNvSpPr>
          <p:nvPr>
            <p:ph type="subTitle" idx="1"/>
          </p:nvPr>
        </p:nvSpPr>
        <p:spPr/>
        <p:txBody>
          <a:bodyPr/>
          <a:lstStyle/>
          <a:p>
            <a:r>
              <a:rPr lang="en-IN" dirty="0" smtClean="0"/>
              <a:t> </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22</a:t>
            </a:fld>
            <a:endParaRPr lang="en"/>
          </a:p>
        </p:txBody>
      </p:sp>
      <p:pic>
        <p:nvPicPr>
          <p:cNvPr id="2" name="Google Shape;94;p16">
            <a:extLst>
              <a:ext uri="{FF2B5EF4-FFF2-40B4-BE49-F238E27FC236}">
                <a16:creationId xmlns="" xmlns:a16="http://schemas.microsoft.com/office/drawing/2014/main" id="{B71C82B3-3DAF-4AC8-8A98-A86AF5146B79}"/>
              </a:ext>
            </a:extLst>
          </p:cNvPr>
          <p:cNvPicPr preferRelativeResize="0"/>
          <p:nvPr/>
        </p:nvPicPr>
        <p:blipFill>
          <a:blip r:embed="rId2">
            <a:alphaModFix/>
          </a:blip>
          <a:stretch>
            <a:fillRect/>
          </a:stretch>
        </p:blipFill>
        <p:spPr>
          <a:xfrm>
            <a:off x="8089175" y="101825"/>
            <a:ext cx="934101" cy="518950"/>
          </a:xfrm>
          <a:prstGeom prst="rect">
            <a:avLst/>
          </a:prstGeom>
          <a:noFill/>
          <a:ln>
            <a:noFill/>
          </a:ln>
        </p:spPr>
      </p:pic>
    </p:spTree>
    <p:extLst>
      <p:ext uri="{BB962C8B-B14F-4D97-AF65-F5344CB8AC3E}">
        <p14:creationId xmlns:p14="http://schemas.microsoft.com/office/powerpoint/2010/main" val="28360713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Cambria"/>
                <a:ea typeface="Cambria"/>
                <a:cs typeface="Cambria"/>
                <a:sym typeface="Cambria"/>
              </a:rPr>
              <a:t>WWW Architecture</a:t>
            </a:r>
            <a:endParaRPr lang="en-IN" sz="3200" dirty="0"/>
          </a:p>
        </p:txBody>
      </p:sp>
      <p:sp>
        <p:nvSpPr>
          <p:cNvPr id="3" name="Text Placeholder 2"/>
          <p:cNvSpPr>
            <a:spLocks noGrp="1"/>
          </p:cNvSpPr>
          <p:nvPr>
            <p:ph type="body" idx="1"/>
          </p:nvPr>
        </p:nvSpPr>
        <p:spPr/>
        <p:txBody>
          <a:bodyPr/>
          <a:lstStyle/>
          <a:p>
            <a:pPr indent="-317500">
              <a:buClr>
                <a:srgbClr val="000000"/>
              </a:buClr>
              <a:buSzPts val="1400"/>
              <a:buFont typeface="Cambria"/>
              <a:buChar char="●"/>
            </a:pPr>
            <a:r>
              <a:rPr lang="en-IN" sz="1400" dirty="0">
                <a:solidFill>
                  <a:srgbClr val="000000"/>
                </a:solidFill>
                <a:latin typeface="Cambria"/>
                <a:ea typeface="Cambria"/>
                <a:cs typeface="Cambria"/>
                <a:sym typeface="Cambria"/>
              </a:rPr>
              <a:t>WWW is a networked information system (repository of information) and it provides distributed client-server service, in which a client using a browser can access a service using a server.</a:t>
            </a:r>
          </a:p>
          <a:p>
            <a:pPr lvl="1">
              <a:buClr>
                <a:srgbClr val="000000"/>
              </a:buClr>
              <a:buFont typeface="Cambria"/>
              <a:buChar char="●"/>
            </a:pPr>
            <a:r>
              <a:rPr lang="en-IN" dirty="0">
                <a:solidFill>
                  <a:srgbClr val="000000"/>
                </a:solidFill>
                <a:latin typeface="Cambria"/>
                <a:ea typeface="Cambria"/>
                <a:cs typeface="Cambria"/>
                <a:sym typeface="Cambria"/>
              </a:rPr>
              <a:t>Sites</a:t>
            </a:r>
          </a:p>
          <a:p>
            <a:pPr lvl="1">
              <a:buClr>
                <a:srgbClr val="000000"/>
              </a:buClr>
              <a:buFont typeface="Cambria"/>
              <a:buChar char="●"/>
            </a:pPr>
            <a:r>
              <a:rPr lang="en-IN" dirty="0">
                <a:solidFill>
                  <a:srgbClr val="000000"/>
                </a:solidFill>
                <a:latin typeface="Cambria"/>
                <a:ea typeface="Cambria"/>
                <a:cs typeface="Cambria"/>
                <a:sym typeface="Cambria"/>
              </a:rPr>
              <a:t>Web pages (simple /  composite)</a:t>
            </a:r>
          </a:p>
          <a:p>
            <a:pPr indent="-317500">
              <a:buClr>
                <a:srgbClr val="000000"/>
              </a:buClr>
              <a:buSzPts val="1400"/>
              <a:buFont typeface="Cambria"/>
              <a:buChar char="●"/>
            </a:pPr>
            <a:endParaRPr lang="en-IN" sz="1400" dirty="0">
              <a:solidFill>
                <a:srgbClr val="000000"/>
              </a:solidFill>
              <a:latin typeface="Cambria"/>
              <a:ea typeface="Cambria"/>
              <a:cs typeface="Cambria"/>
              <a:sym typeface="Cambria"/>
            </a:endParaRPr>
          </a:p>
          <a:p>
            <a:pPr lvl="0" indent="-317500">
              <a:spcBef>
                <a:spcPts val="1600"/>
              </a:spcBef>
              <a:buClr>
                <a:srgbClr val="000000"/>
              </a:buClr>
              <a:buSzPts val="1400"/>
              <a:buFont typeface="Cambria"/>
              <a:buChar char="●"/>
            </a:pPr>
            <a:endParaRPr lang="en-IN" sz="1400" dirty="0">
              <a:solidFill>
                <a:srgbClr val="000000"/>
              </a:solidFill>
              <a:latin typeface="Cambria"/>
              <a:ea typeface="Cambria"/>
              <a:cs typeface="Cambria"/>
              <a:sym typeface="Cambria"/>
            </a:endParaRPr>
          </a:p>
          <a:p>
            <a:pPr lvl="0" indent="0">
              <a:spcBef>
                <a:spcPts val="1600"/>
              </a:spcBef>
              <a:buNone/>
            </a:pPr>
            <a:endParaRPr lang="en-IN" sz="1400" dirty="0">
              <a:solidFill>
                <a:srgbClr val="000000"/>
              </a:solidFill>
              <a:latin typeface="Cambria"/>
              <a:ea typeface="Cambria"/>
              <a:cs typeface="Cambria"/>
              <a:sym typeface="Cambria"/>
            </a:endParaRPr>
          </a:p>
          <a:p>
            <a:pPr marL="0" lvl="0" indent="0">
              <a:spcBef>
                <a:spcPts val="1600"/>
              </a:spcBef>
              <a:spcAft>
                <a:spcPts val="1600"/>
              </a:spcAft>
              <a:buNone/>
            </a:pPr>
            <a:endParaRPr lang="en-IN" sz="1400" dirty="0">
              <a:latin typeface="Cambria"/>
              <a:ea typeface="Cambria"/>
              <a:cs typeface="Cambria"/>
              <a:sym typeface="Cambria"/>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23</a:t>
            </a:fld>
            <a:endParaRPr lang="en"/>
          </a:p>
        </p:txBody>
      </p:sp>
      <p:grpSp>
        <p:nvGrpSpPr>
          <p:cNvPr id="5" name="Group 4"/>
          <p:cNvGrpSpPr/>
          <p:nvPr/>
        </p:nvGrpSpPr>
        <p:grpSpPr>
          <a:xfrm>
            <a:off x="1328192" y="3290276"/>
            <a:ext cx="5867400" cy="1066800"/>
            <a:chOff x="1447800" y="4648200"/>
            <a:chExt cx="5867400" cy="1066800"/>
          </a:xfrm>
        </p:grpSpPr>
        <p:sp>
          <p:nvSpPr>
            <p:cNvPr id="6" name="Rectangle 5"/>
            <p:cNvSpPr/>
            <p:nvPr/>
          </p:nvSpPr>
          <p:spPr>
            <a:xfrm>
              <a:off x="1447800" y="4724400"/>
              <a:ext cx="12954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p:txBody>
        </p:sp>
        <p:sp>
          <p:nvSpPr>
            <p:cNvPr id="7" name="Rectangle 6"/>
            <p:cNvSpPr/>
            <p:nvPr/>
          </p:nvSpPr>
          <p:spPr>
            <a:xfrm>
              <a:off x="6019800" y="4724400"/>
              <a:ext cx="12954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cxnSp>
          <p:nvCxnSpPr>
            <p:cNvPr id="8" name="Straight Arrow Connector 7"/>
            <p:cNvCxnSpPr/>
            <p:nvPr/>
          </p:nvCxnSpPr>
          <p:spPr>
            <a:xfrm>
              <a:off x="2743200" y="5029200"/>
              <a:ext cx="3276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505200" y="4648200"/>
              <a:ext cx="1524000" cy="369332"/>
            </a:xfrm>
            <a:prstGeom prst="rect">
              <a:avLst/>
            </a:prstGeom>
            <a:noFill/>
          </p:spPr>
          <p:txBody>
            <a:bodyPr wrap="square" rtlCol="0">
              <a:spAutoFit/>
            </a:bodyPr>
            <a:lstStyle/>
            <a:p>
              <a:r>
                <a:rPr lang="en-US" dirty="0"/>
                <a:t>Request</a:t>
              </a:r>
            </a:p>
          </p:txBody>
        </p:sp>
        <p:sp>
          <p:nvSpPr>
            <p:cNvPr id="10" name="TextBox 9"/>
            <p:cNvSpPr txBox="1"/>
            <p:nvPr/>
          </p:nvSpPr>
          <p:spPr>
            <a:xfrm>
              <a:off x="3429000" y="5257800"/>
              <a:ext cx="1295400" cy="369332"/>
            </a:xfrm>
            <a:prstGeom prst="rect">
              <a:avLst/>
            </a:prstGeom>
            <a:noFill/>
          </p:spPr>
          <p:txBody>
            <a:bodyPr wrap="square" rtlCol="0">
              <a:spAutoFit/>
            </a:bodyPr>
            <a:lstStyle/>
            <a:p>
              <a:r>
                <a:rPr lang="en-US" dirty="0"/>
                <a:t>Response</a:t>
              </a:r>
            </a:p>
          </p:txBody>
        </p:sp>
        <p:cxnSp>
          <p:nvCxnSpPr>
            <p:cNvPr id="11" name="Straight Arrow Connector 10"/>
            <p:cNvCxnSpPr/>
            <p:nvPr/>
          </p:nvCxnSpPr>
          <p:spPr>
            <a:xfrm rot="10800000">
              <a:off x="2819400" y="5334000"/>
              <a:ext cx="3276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901918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Cambria" pitchFamily="18" charset="0"/>
              </a:rPr>
              <a:t>Hypertext and Hypermedia</a:t>
            </a:r>
            <a:endParaRPr lang="en-IN" sz="3200" dirty="0"/>
          </a:p>
        </p:txBody>
      </p:sp>
      <p:sp>
        <p:nvSpPr>
          <p:cNvPr id="3" name="Text Placeholder 2"/>
          <p:cNvSpPr>
            <a:spLocks noGrp="1"/>
          </p:cNvSpPr>
          <p:nvPr>
            <p:ph type="body" idx="1"/>
          </p:nvPr>
        </p:nvSpPr>
        <p:spPr/>
        <p:txBody>
          <a:bodyPr/>
          <a:lstStyle/>
          <a:p>
            <a:pPr marL="457200" lvl="1">
              <a:spcBef>
                <a:spcPts val="0"/>
              </a:spcBef>
              <a:buClr>
                <a:srgbClr val="000000"/>
              </a:buClr>
              <a:buFont typeface="Cambria"/>
              <a:buChar char="●"/>
            </a:pPr>
            <a:r>
              <a:rPr lang="en-US" dirty="0">
                <a:solidFill>
                  <a:srgbClr val="000000"/>
                </a:solidFill>
                <a:latin typeface="Cambria"/>
                <a:ea typeface="Cambria"/>
                <a:cs typeface="Cambria"/>
                <a:sym typeface="Cambria"/>
              </a:rPr>
              <a:t>Hypertext –creating a document that in turn refer to other document. In a hypertext document, a part of text can be defined as a link to another document.</a:t>
            </a:r>
          </a:p>
          <a:p>
            <a:pPr marL="457200" lvl="1">
              <a:spcBef>
                <a:spcPts val="0"/>
              </a:spcBef>
              <a:buClr>
                <a:srgbClr val="000000"/>
              </a:buClr>
              <a:buFont typeface="Cambria"/>
              <a:buChar char="●"/>
            </a:pPr>
            <a:r>
              <a:rPr lang="en-US" dirty="0">
                <a:solidFill>
                  <a:srgbClr val="000000"/>
                </a:solidFill>
                <a:latin typeface="Cambria"/>
                <a:ea typeface="Cambria"/>
                <a:cs typeface="Cambria"/>
                <a:sym typeface="Cambria"/>
              </a:rPr>
              <a:t>Hypermedia is a term applied to document that contains links to other textual document or documents containing graphics, video, or audio.</a:t>
            </a:r>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24</a:t>
            </a:fld>
            <a:endParaRPr lang="en"/>
          </a:p>
        </p:txBody>
      </p:sp>
      <p:pic>
        <p:nvPicPr>
          <p:cNvPr id="5" name="Picture 4" descr="Difference between Hypertext and Hypermedia (with Comparison Chart ..."/>
          <p:cNvPicPr/>
          <p:nvPr/>
        </p:nvPicPr>
        <p:blipFill>
          <a:blip r:embed="rId2"/>
          <a:srcRect/>
          <a:stretch>
            <a:fillRect/>
          </a:stretch>
        </p:blipFill>
        <p:spPr bwMode="auto">
          <a:xfrm>
            <a:off x="840828" y="2475187"/>
            <a:ext cx="3983420" cy="1234965"/>
          </a:xfrm>
          <a:prstGeom prst="rect">
            <a:avLst/>
          </a:prstGeom>
          <a:noFill/>
          <a:ln w="9525">
            <a:noFill/>
            <a:miter lim="800000"/>
            <a:headEnd/>
            <a:tailEnd/>
          </a:ln>
        </p:spPr>
      </p:pic>
    </p:spTree>
    <p:extLst>
      <p:ext uri="{BB962C8B-B14F-4D97-AF65-F5344CB8AC3E}">
        <p14:creationId xmlns:p14="http://schemas.microsoft.com/office/powerpoint/2010/main" val="8282992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Cambria" pitchFamily="18" charset="0"/>
              </a:rPr>
              <a:t>Web Client (Browser)</a:t>
            </a:r>
            <a:br>
              <a:rPr lang="en-US" sz="3200" dirty="0">
                <a:latin typeface="Cambria" pitchFamily="18" charset="0"/>
              </a:rPr>
            </a:br>
            <a:endParaRPr lang="en-IN" sz="3200" dirty="0"/>
          </a:p>
        </p:txBody>
      </p:sp>
      <p:sp>
        <p:nvSpPr>
          <p:cNvPr id="3" name="Text Placeholder 2"/>
          <p:cNvSpPr>
            <a:spLocks noGrp="1"/>
          </p:cNvSpPr>
          <p:nvPr>
            <p:ph type="body" idx="1"/>
          </p:nvPr>
        </p:nvSpPr>
        <p:spPr/>
        <p:txBody>
          <a:bodyPr/>
          <a:lstStyle/>
          <a:p>
            <a:pPr marL="457200" lvl="1">
              <a:spcBef>
                <a:spcPts val="0"/>
              </a:spcBef>
              <a:buClr>
                <a:srgbClr val="000000"/>
              </a:buClr>
              <a:buFont typeface="Cambria"/>
              <a:buChar char="●"/>
            </a:pPr>
            <a:r>
              <a:rPr lang="en-US" dirty="0">
                <a:solidFill>
                  <a:srgbClr val="000000"/>
                </a:solidFill>
                <a:latin typeface="Cambria"/>
                <a:ea typeface="Cambria"/>
                <a:cs typeface="Cambria"/>
                <a:sym typeface="Cambria"/>
              </a:rPr>
              <a:t>It is an application software that allows us to view and explore information on the web. User can request for any web page by just entering a URL into address bar.</a:t>
            </a:r>
          </a:p>
          <a:p>
            <a:pPr marL="457200" lvl="1">
              <a:spcBef>
                <a:spcPts val="0"/>
              </a:spcBef>
              <a:buClr>
                <a:srgbClr val="000000"/>
              </a:buClr>
              <a:buFont typeface="Cambria"/>
              <a:buChar char="●"/>
            </a:pPr>
            <a:r>
              <a:rPr lang="en-US" dirty="0">
                <a:solidFill>
                  <a:srgbClr val="000000"/>
                </a:solidFill>
                <a:latin typeface="Cambria"/>
                <a:ea typeface="Cambria"/>
                <a:cs typeface="Cambria"/>
                <a:sym typeface="Cambria"/>
              </a:rPr>
              <a:t>Web browser can show text, audio, video, animation and more. It is the responsibility of a web browser to interpret text and commands contained in the web page.</a:t>
            </a:r>
          </a:p>
          <a:p>
            <a:pPr marL="457200" lvl="1">
              <a:spcBef>
                <a:spcPts val="0"/>
              </a:spcBef>
              <a:buClr>
                <a:srgbClr val="000000"/>
              </a:buClr>
              <a:buFont typeface="Cambria"/>
              <a:buChar char="●"/>
            </a:pPr>
            <a:r>
              <a:rPr lang="en-US" dirty="0">
                <a:solidFill>
                  <a:srgbClr val="000000"/>
                </a:solidFill>
                <a:latin typeface="Cambria"/>
                <a:ea typeface="Cambria"/>
                <a:cs typeface="Cambria"/>
                <a:sym typeface="Cambria"/>
              </a:rPr>
              <a:t>A variety of vendors offer commercial browsers that interpret and display a Web document, and all of them use nearly the same architecture. Each browser usually consists of three parts: </a:t>
            </a:r>
          </a:p>
          <a:p>
            <a:pPr marL="914400" lvl="2">
              <a:spcBef>
                <a:spcPts val="0"/>
              </a:spcBef>
              <a:buClr>
                <a:srgbClr val="000000"/>
              </a:buClr>
              <a:buFont typeface="Cambria"/>
              <a:buChar char="●"/>
            </a:pPr>
            <a:r>
              <a:rPr lang="en-US" dirty="0">
                <a:solidFill>
                  <a:srgbClr val="000000"/>
                </a:solidFill>
                <a:latin typeface="Cambria"/>
                <a:ea typeface="Cambria"/>
                <a:cs typeface="Cambria"/>
                <a:sym typeface="Cambria"/>
              </a:rPr>
              <a:t>a controller – receives input from keyboard</a:t>
            </a:r>
          </a:p>
          <a:p>
            <a:pPr marL="914400" lvl="2">
              <a:spcBef>
                <a:spcPts val="0"/>
              </a:spcBef>
              <a:buClr>
                <a:srgbClr val="000000"/>
              </a:buClr>
              <a:buFont typeface="Cambria"/>
              <a:buChar char="●"/>
            </a:pPr>
            <a:r>
              <a:rPr lang="en-US" dirty="0">
                <a:solidFill>
                  <a:srgbClr val="000000"/>
                </a:solidFill>
                <a:latin typeface="Cambria"/>
                <a:ea typeface="Cambria"/>
                <a:cs typeface="Cambria"/>
                <a:sym typeface="Cambria"/>
              </a:rPr>
              <a:t>client protocol – access the document</a:t>
            </a:r>
          </a:p>
          <a:p>
            <a:pPr marL="914400" lvl="2">
              <a:spcBef>
                <a:spcPts val="0"/>
              </a:spcBef>
              <a:buClr>
                <a:srgbClr val="000000"/>
              </a:buClr>
              <a:buFont typeface="Cambria"/>
              <a:buChar char="●"/>
            </a:pPr>
            <a:r>
              <a:rPr lang="en-US" dirty="0">
                <a:solidFill>
                  <a:srgbClr val="000000"/>
                </a:solidFill>
                <a:latin typeface="Cambria"/>
                <a:ea typeface="Cambria"/>
                <a:cs typeface="Cambria"/>
                <a:sym typeface="Cambria"/>
              </a:rPr>
              <a:t>Interpreters – display document on screen</a:t>
            </a:r>
          </a:p>
          <a:p>
            <a:pPr marL="457200" lvl="1">
              <a:spcBef>
                <a:spcPts val="0"/>
              </a:spcBef>
              <a:buClr>
                <a:srgbClr val="000000"/>
              </a:buClr>
              <a:buFont typeface="Cambria"/>
              <a:buChar char="●"/>
            </a:pPr>
            <a:endParaRPr lang="en-US" dirty="0">
              <a:solidFill>
                <a:srgbClr val="000000"/>
              </a:solidFill>
              <a:latin typeface="Cambria"/>
              <a:ea typeface="Cambria"/>
              <a:cs typeface="Cambria"/>
              <a:sym typeface="Cambria"/>
            </a:endParaRPr>
          </a:p>
          <a:p>
            <a:endParaRPr lang="en-US" dirty="0"/>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25</a:t>
            </a:fld>
            <a:endParaRPr lang="en"/>
          </a:p>
        </p:txBody>
      </p:sp>
    </p:spTree>
    <p:extLst>
      <p:ext uri="{BB962C8B-B14F-4D97-AF65-F5344CB8AC3E}">
        <p14:creationId xmlns:p14="http://schemas.microsoft.com/office/powerpoint/2010/main" val="7194885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Cambria" pitchFamily="18" charset="0"/>
              </a:rPr>
              <a:t>Web Server</a:t>
            </a:r>
            <a:endParaRPr lang="en-IN" sz="3200" dirty="0"/>
          </a:p>
        </p:txBody>
      </p:sp>
      <p:sp>
        <p:nvSpPr>
          <p:cNvPr id="3" name="Text Placeholder 2"/>
          <p:cNvSpPr>
            <a:spLocks noGrp="1"/>
          </p:cNvSpPr>
          <p:nvPr>
            <p:ph type="body" idx="1"/>
          </p:nvPr>
        </p:nvSpPr>
        <p:spPr/>
        <p:txBody>
          <a:bodyPr/>
          <a:lstStyle/>
          <a:p>
            <a:pPr marL="457200" lvl="1">
              <a:spcBef>
                <a:spcPts val="0"/>
              </a:spcBef>
              <a:buClr>
                <a:srgbClr val="000000"/>
              </a:buClr>
              <a:buFont typeface="Cambria"/>
              <a:buChar char="●"/>
            </a:pPr>
            <a:r>
              <a:rPr lang="en-US" dirty="0">
                <a:solidFill>
                  <a:srgbClr val="000000"/>
                </a:solidFill>
                <a:latin typeface="Cambria"/>
                <a:ea typeface="Cambria"/>
                <a:cs typeface="Cambria"/>
                <a:sym typeface="Cambria"/>
              </a:rPr>
              <a:t>Web site is collection of web pages while web server is a software that respond to the request for web resources.</a:t>
            </a:r>
          </a:p>
          <a:p>
            <a:pPr marL="457200" lvl="1">
              <a:spcBef>
                <a:spcPts val="0"/>
              </a:spcBef>
              <a:buClr>
                <a:srgbClr val="000000"/>
              </a:buClr>
              <a:buFont typeface="Cambria"/>
              <a:buChar char="●"/>
            </a:pPr>
            <a:r>
              <a:rPr lang="en-US" dirty="0">
                <a:solidFill>
                  <a:srgbClr val="000000"/>
                </a:solidFill>
                <a:latin typeface="Cambria"/>
                <a:ea typeface="Cambria"/>
                <a:cs typeface="Cambria"/>
                <a:sym typeface="Cambria"/>
              </a:rPr>
              <a:t>When client sends request for a web page, the web server search for the requested page if requested page is found then it will send it to client with an HTTP response.</a:t>
            </a:r>
          </a:p>
          <a:p>
            <a:pPr marL="457200" lvl="1">
              <a:spcBef>
                <a:spcPts val="0"/>
              </a:spcBef>
              <a:buClr>
                <a:srgbClr val="000000"/>
              </a:buClr>
              <a:buFont typeface="Cambria"/>
              <a:buChar char="●"/>
            </a:pPr>
            <a:r>
              <a:rPr lang="en-US" dirty="0">
                <a:solidFill>
                  <a:srgbClr val="000000"/>
                </a:solidFill>
                <a:latin typeface="Cambria"/>
                <a:ea typeface="Cambria"/>
                <a:cs typeface="Cambria"/>
                <a:sym typeface="Cambria"/>
              </a:rPr>
              <a:t>If the requested web page is not found, web server will the send an HTTP response : Error 404 Not found.</a:t>
            </a:r>
          </a:p>
          <a:p>
            <a:pPr marL="457200" lvl="1">
              <a:spcBef>
                <a:spcPts val="0"/>
              </a:spcBef>
              <a:buClr>
                <a:srgbClr val="000000"/>
              </a:buClr>
              <a:buFont typeface="Cambria"/>
              <a:buChar char="●"/>
            </a:pPr>
            <a:r>
              <a:rPr lang="en-US" dirty="0">
                <a:solidFill>
                  <a:srgbClr val="000000"/>
                </a:solidFill>
                <a:latin typeface="Cambria"/>
                <a:ea typeface="Cambria"/>
                <a:cs typeface="Cambria"/>
                <a:sym typeface="Cambria"/>
              </a:rPr>
              <a:t>A server can also become more efficient through multithreading or multiprocessing. In this case, a server can answer more than one request at a time. </a:t>
            </a:r>
          </a:p>
          <a:p>
            <a:pPr marL="457200" lvl="1">
              <a:spcBef>
                <a:spcPts val="0"/>
              </a:spcBef>
              <a:buClr>
                <a:srgbClr val="000000"/>
              </a:buClr>
              <a:buFont typeface="Cambria"/>
              <a:buChar char="●"/>
            </a:pPr>
            <a:r>
              <a:rPr lang="en-US" dirty="0">
                <a:solidFill>
                  <a:srgbClr val="000000"/>
                </a:solidFill>
                <a:latin typeface="Cambria"/>
                <a:ea typeface="Cambria"/>
                <a:cs typeface="Cambria"/>
                <a:sym typeface="Cambria"/>
              </a:rPr>
              <a:t>Some popular Web servers include Apache and Microsoft Internet Information Server.</a:t>
            </a:r>
          </a:p>
          <a:p>
            <a:pPr marL="457200" lvl="1">
              <a:spcBef>
                <a:spcPts val="0"/>
              </a:spcBef>
              <a:buClr>
                <a:srgbClr val="000000"/>
              </a:buClr>
              <a:buFont typeface="Cambria"/>
              <a:buChar char="●"/>
            </a:pPr>
            <a:endParaRPr lang="en-US" dirty="0">
              <a:solidFill>
                <a:srgbClr val="000000"/>
              </a:solidFill>
              <a:latin typeface="Cambria"/>
              <a:ea typeface="Cambria"/>
              <a:cs typeface="Cambria"/>
              <a:sym typeface="Cambria"/>
            </a:endParaRP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26</a:t>
            </a:fld>
            <a:endParaRPr lang="en"/>
          </a:p>
        </p:txBody>
      </p:sp>
    </p:spTree>
    <p:extLst>
      <p:ext uri="{BB962C8B-B14F-4D97-AF65-F5344CB8AC3E}">
        <p14:creationId xmlns:p14="http://schemas.microsoft.com/office/powerpoint/2010/main" val="23434194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Cambria" pitchFamily="18" charset="0"/>
              </a:rPr>
              <a:t>Uniform Resource Locator (URL)</a:t>
            </a:r>
            <a:br>
              <a:rPr lang="en-US" sz="3200" dirty="0">
                <a:latin typeface="Cambria" pitchFamily="18" charset="0"/>
              </a:rPr>
            </a:br>
            <a:endParaRPr lang="en-IN" sz="3200" dirty="0"/>
          </a:p>
        </p:txBody>
      </p:sp>
      <p:sp>
        <p:nvSpPr>
          <p:cNvPr id="3" name="Text Placeholder 2"/>
          <p:cNvSpPr>
            <a:spLocks noGrp="1"/>
          </p:cNvSpPr>
          <p:nvPr>
            <p:ph type="body" idx="1"/>
          </p:nvPr>
        </p:nvSpPr>
        <p:spPr/>
        <p:txBody>
          <a:bodyPr/>
          <a:lstStyle/>
          <a:p>
            <a:pPr marL="457200" lvl="1">
              <a:spcBef>
                <a:spcPts val="0"/>
              </a:spcBef>
              <a:buClr>
                <a:srgbClr val="000000"/>
              </a:buClr>
              <a:buFont typeface="Cambria"/>
              <a:buChar char="●"/>
            </a:pPr>
            <a:r>
              <a:rPr lang="en-US" dirty="0">
                <a:solidFill>
                  <a:srgbClr val="000000"/>
                </a:solidFill>
                <a:latin typeface="Cambria"/>
                <a:ea typeface="Cambria"/>
                <a:cs typeface="Cambria"/>
                <a:sym typeface="Cambria"/>
              </a:rPr>
              <a:t>A URL (Uniform Resource Locator) is a unique identifier used to locate a resource on the internet. </a:t>
            </a:r>
          </a:p>
          <a:p>
            <a:pPr marL="457200" lvl="1">
              <a:spcBef>
                <a:spcPts val="0"/>
              </a:spcBef>
              <a:buClr>
                <a:srgbClr val="000000"/>
              </a:buClr>
              <a:buFont typeface="Cambria"/>
              <a:buChar char="●"/>
            </a:pPr>
            <a:endParaRPr lang="en-US" dirty="0">
              <a:solidFill>
                <a:srgbClr val="000000"/>
              </a:solidFill>
              <a:latin typeface="Cambria"/>
              <a:ea typeface="Cambria"/>
              <a:cs typeface="Cambria"/>
              <a:sym typeface="Cambria"/>
            </a:endParaRPr>
          </a:p>
          <a:p>
            <a:pPr marL="457200" lvl="1">
              <a:spcBef>
                <a:spcPts val="0"/>
              </a:spcBef>
              <a:buClr>
                <a:srgbClr val="000000"/>
              </a:buClr>
              <a:buFont typeface="Cambria"/>
              <a:buChar char="●"/>
            </a:pPr>
            <a:endParaRPr lang="en-US" dirty="0">
              <a:solidFill>
                <a:srgbClr val="000000"/>
              </a:solidFill>
              <a:latin typeface="Cambria"/>
              <a:ea typeface="Cambria"/>
              <a:cs typeface="Cambria"/>
              <a:sym typeface="Cambria"/>
            </a:endParaRPr>
          </a:p>
          <a:p>
            <a:pPr marL="457200" lvl="1">
              <a:spcBef>
                <a:spcPts val="0"/>
              </a:spcBef>
              <a:buClr>
                <a:srgbClr val="000000"/>
              </a:buClr>
              <a:buFont typeface="Cambria"/>
              <a:buChar char="●"/>
            </a:pPr>
            <a:endParaRPr lang="en-US" dirty="0">
              <a:solidFill>
                <a:srgbClr val="000000"/>
              </a:solidFill>
              <a:latin typeface="Cambria"/>
              <a:ea typeface="Cambria"/>
              <a:cs typeface="Cambria"/>
              <a:sym typeface="Cambria"/>
            </a:endParaRPr>
          </a:p>
          <a:p>
            <a:pPr marL="457200" lvl="1">
              <a:spcBef>
                <a:spcPts val="0"/>
              </a:spcBef>
              <a:buClr>
                <a:srgbClr val="000000"/>
              </a:buClr>
              <a:buFont typeface="Cambria"/>
              <a:buChar char="●"/>
            </a:pPr>
            <a:endParaRPr lang="en-US" dirty="0">
              <a:solidFill>
                <a:srgbClr val="000000"/>
              </a:solidFill>
              <a:latin typeface="Cambria"/>
              <a:ea typeface="Cambria"/>
              <a:cs typeface="Cambria"/>
              <a:sym typeface="Cambria"/>
            </a:endParaRPr>
          </a:p>
          <a:p>
            <a:pPr marL="457200" lvl="1">
              <a:spcBef>
                <a:spcPts val="0"/>
              </a:spcBef>
              <a:buClr>
                <a:srgbClr val="000000"/>
              </a:buClr>
              <a:buFont typeface="Cambria"/>
              <a:buChar char="●"/>
            </a:pPr>
            <a:endParaRPr lang="en-US" dirty="0">
              <a:solidFill>
                <a:srgbClr val="000000"/>
              </a:solidFill>
              <a:latin typeface="Cambria"/>
              <a:ea typeface="Cambria"/>
              <a:cs typeface="Cambria"/>
              <a:sym typeface="Cambria"/>
            </a:endParaRPr>
          </a:p>
          <a:p>
            <a:pPr marL="457200" lvl="1">
              <a:spcBef>
                <a:spcPts val="0"/>
              </a:spcBef>
              <a:buClr>
                <a:srgbClr val="000000"/>
              </a:buClr>
              <a:buFont typeface="Cambria"/>
              <a:buChar char="●"/>
            </a:pPr>
            <a:endParaRPr lang="en-US" dirty="0">
              <a:solidFill>
                <a:srgbClr val="000000"/>
              </a:solidFill>
              <a:latin typeface="Cambria"/>
              <a:ea typeface="Cambria"/>
              <a:cs typeface="Cambria"/>
              <a:sym typeface="Cambria"/>
            </a:endParaRPr>
          </a:p>
          <a:p>
            <a:pPr marL="457200" lvl="1">
              <a:spcBef>
                <a:spcPts val="0"/>
              </a:spcBef>
              <a:buClr>
                <a:srgbClr val="000000"/>
              </a:buClr>
              <a:buFont typeface="Cambria"/>
              <a:buChar char="●"/>
            </a:pPr>
            <a:r>
              <a:rPr lang="en-US" dirty="0">
                <a:solidFill>
                  <a:srgbClr val="000000"/>
                </a:solidFill>
                <a:latin typeface="Cambria"/>
                <a:ea typeface="Cambria"/>
                <a:cs typeface="Cambria"/>
                <a:sym typeface="Cambria"/>
              </a:rPr>
              <a:t>Protocol - client-server application program used to retrieve the document (http)</a:t>
            </a:r>
          </a:p>
          <a:p>
            <a:pPr marL="457200" lvl="1">
              <a:spcBef>
                <a:spcPts val="0"/>
              </a:spcBef>
              <a:buClr>
                <a:srgbClr val="000000"/>
              </a:buClr>
              <a:buFont typeface="Cambria"/>
              <a:buChar char="●"/>
            </a:pPr>
            <a:r>
              <a:rPr lang="en-US" dirty="0">
                <a:solidFill>
                  <a:srgbClr val="000000"/>
                </a:solidFill>
                <a:latin typeface="Cambria"/>
                <a:ea typeface="Cambria"/>
                <a:cs typeface="Cambria"/>
                <a:sym typeface="Cambria"/>
              </a:rPr>
              <a:t>Host - domain name of the computer on which the information is located (www)</a:t>
            </a:r>
          </a:p>
          <a:p>
            <a:pPr marL="457200" lvl="1">
              <a:spcBef>
                <a:spcPts val="0"/>
              </a:spcBef>
              <a:buClr>
                <a:srgbClr val="000000"/>
              </a:buClr>
              <a:buFont typeface="Cambria"/>
              <a:buChar char="●"/>
            </a:pPr>
            <a:r>
              <a:rPr lang="en-US" dirty="0">
                <a:solidFill>
                  <a:srgbClr val="000000"/>
                </a:solidFill>
                <a:latin typeface="Cambria"/>
                <a:ea typeface="Cambria"/>
                <a:cs typeface="Cambria"/>
                <a:sym typeface="Cambria"/>
              </a:rPr>
              <a:t>Port – (optional) If the port is included, it is inserted between the host and the path, and it is separated from the host by a colon.</a:t>
            </a:r>
          </a:p>
          <a:p>
            <a:pPr marL="457200" lvl="1">
              <a:spcBef>
                <a:spcPts val="0"/>
              </a:spcBef>
              <a:buClr>
                <a:srgbClr val="000000"/>
              </a:buClr>
              <a:buFont typeface="Cambria"/>
              <a:buChar char="●"/>
            </a:pPr>
            <a:r>
              <a:rPr lang="en-US" dirty="0">
                <a:solidFill>
                  <a:srgbClr val="000000"/>
                </a:solidFill>
                <a:latin typeface="Cambria"/>
                <a:ea typeface="Cambria"/>
                <a:cs typeface="Cambria"/>
                <a:sym typeface="Cambria"/>
              </a:rPr>
              <a:t>Path - pathname of the file where the information is located. </a:t>
            </a:r>
          </a:p>
          <a:p>
            <a:endParaRPr lang="en-US" dirty="0"/>
          </a:p>
          <a:p>
            <a:pPr marL="457200" lvl="1">
              <a:spcBef>
                <a:spcPts val="0"/>
              </a:spcBef>
              <a:buClr>
                <a:srgbClr val="000000"/>
              </a:buClr>
              <a:buFont typeface="Cambria"/>
              <a:buChar char="●"/>
            </a:pPr>
            <a:endParaRPr lang="en-US" dirty="0">
              <a:solidFill>
                <a:srgbClr val="000000"/>
              </a:solidFill>
              <a:latin typeface="Cambria"/>
              <a:ea typeface="Cambria"/>
              <a:cs typeface="Cambria"/>
              <a:sym typeface="Cambria"/>
            </a:endParaRPr>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27</a:t>
            </a:fld>
            <a:endParaRPr lang="e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7737" y="1733931"/>
            <a:ext cx="7248525"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1556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z="4000" dirty="0">
                <a:latin typeface="Times New Roman" pitchFamily="18" charset="0"/>
                <a:cs typeface="Times New Roman" pitchFamily="18" charset="0"/>
              </a:rPr>
              <a:t>Web Documents</a:t>
            </a:r>
            <a:endParaRPr lang="en-IN" sz="4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28</a:t>
            </a:fld>
            <a:endParaRPr lang="en"/>
          </a:p>
        </p:txBody>
      </p:sp>
      <p:pic>
        <p:nvPicPr>
          <p:cNvPr id="7" name="Picture 2"/>
          <p:cNvPicPr>
            <a:picLocks noChangeAspect="1" noChangeArrowheads="1"/>
          </p:cNvPicPr>
          <p:nvPr/>
        </p:nvPicPr>
        <p:blipFill>
          <a:blip r:embed="rId2"/>
          <a:srcRect/>
          <a:stretch>
            <a:fillRect/>
          </a:stretch>
        </p:blipFill>
        <p:spPr bwMode="auto">
          <a:xfrm>
            <a:off x="228600" y="171450"/>
            <a:ext cx="1524000" cy="914400"/>
          </a:xfrm>
          <a:prstGeom prst="rect">
            <a:avLst/>
          </a:prstGeom>
          <a:noFill/>
          <a:ln w="9525">
            <a:noFill/>
            <a:miter lim="800000"/>
            <a:headEnd/>
            <a:tailEnd/>
          </a:ln>
          <a:effectLst/>
        </p:spPr>
      </p:pic>
    </p:spTree>
    <p:extLst>
      <p:ext uri="{BB962C8B-B14F-4D97-AF65-F5344CB8AC3E}">
        <p14:creationId xmlns:p14="http://schemas.microsoft.com/office/powerpoint/2010/main" val="21030400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Cambria" pitchFamily="18" charset="0"/>
              </a:rPr>
              <a:t>Static Documents</a:t>
            </a:r>
            <a:endParaRPr lang="en-IN" sz="3200" dirty="0"/>
          </a:p>
        </p:txBody>
      </p:sp>
      <p:sp>
        <p:nvSpPr>
          <p:cNvPr id="3" name="Text Placeholder 2"/>
          <p:cNvSpPr>
            <a:spLocks noGrp="1"/>
          </p:cNvSpPr>
          <p:nvPr>
            <p:ph type="body" idx="1"/>
          </p:nvPr>
        </p:nvSpPr>
        <p:spPr/>
        <p:txBody>
          <a:bodyPr/>
          <a:lstStyle/>
          <a:p>
            <a:pPr marL="457200" lvl="1">
              <a:spcBef>
                <a:spcPts val="0"/>
              </a:spcBef>
              <a:buClr>
                <a:srgbClr val="000000"/>
              </a:buClr>
              <a:buFont typeface="Cambria"/>
              <a:buChar char="●"/>
            </a:pPr>
            <a:r>
              <a:rPr lang="en-US" dirty="0">
                <a:solidFill>
                  <a:srgbClr val="000000"/>
                </a:solidFill>
                <a:latin typeface="Cambria"/>
                <a:ea typeface="Cambria"/>
                <a:cs typeface="Cambria"/>
                <a:sym typeface="Cambria"/>
              </a:rPr>
              <a:t>The author of a static document determines the contents at the time the document is written. </a:t>
            </a:r>
          </a:p>
          <a:p>
            <a:pPr marL="457200" lvl="1">
              <a:spcBef>
                <a:spcPts val="0"/>
              </a:spcBef>
              <a:buClr>
                <a:srgbClr val="000000"/>
              </a:buClr>
              <a:buFont typeface="Cambria"/>
              <a:buChar char="●"/>
            </a:pPr>
            <a:r>
              <a:rPr lang="en-US" dirty="0">
                <a:solidFill>
                  <a:srgbClr val="000000"/>
                </a:solidFill>
                <a:latin typeface="Cambria"/>
                <a:ea typeface="Cambria"/>
                <a:cs typeface="Cambria"/>
                <a:sym typeface="Cambria"/>
              </a:rPr>
              <a:t>Since the contents do not change, each request for a static document results in exactly the same response.</a:t>
            </a:r>
          </a:p>
          <a:p>
            <a:pPr marL="457200" lvl="1">
              <a:spcBef>
                <a:spcPts val="0"/>
              </a:spcBef>
              <a:buClr>
                <a:srgbClr val="000000"/>
              </a:buClr>
              <a:buFont typeface="Cambria"/>
              <a:buChar char="●"/>
            </a:pPr>
            <a:r>
              <a:rPr lang="en-US" dirty="0">
                <a:solidFill>
                  <a:srgbClr val="000000"/>
                </a:solidFill>
                <a:latin typeface="Cambria"/>
                <a:ea typeface="Cambria"/>
                <a:cs typeface="Cambria"/>
                <a:sym typeface="Cambria"/>
              </a:rPr>
              <a:t>Static documents are prepared using – HTML, XML, XSL, XHTML.</a:t>
            </a:r>
            <a:endParaRPr lang="en-US" dirty="0"/>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29</a:t>
            </a:fld>
            <a:endParaRPr lang="en"/>
          </a:p>
        </p:txBody>
      </p:sp>
      <p:pic>
        <p:nvPicPr>
          <p:cNvPr id="5" name="Picture 2"/>
          <p:cNvPicPr>
            <a:picLocks noChangeAspect="1" noChangeArrowheads="1"/>
          </p:cNvPicPr>
          <p:nvPr/>
        </p:nvPicPr>
        <p:blipFill>
          <a:blip r:embed="rId2"/>
          <a:srcRect/>
          <a:stretch>
            <a:fillRect/>
          </a:stretch>
        </p:blipFill>
        <p:spPr bwMode="auto">
          <a:xfrm>
            <a:off x="1796284" y="2322786"/>
            <a:ext cx="3952875" cy="2010103"/>
          </a:xfrm>
          <a:prstGeom prst="rect">
            <a:avLst/>
          </a:prstGeom>
          <a:noFill/>
          <a:ln w="9525">
            <a:noFill/>
            <a:miter lim="800000"/>
            <a:headEnd/>
            <a:tailEnd/>
          </a:ln>
          <a:effectLst/>
        </p:spPr>
      </p:pic>
    </p:spTree>
    <p:extLst>
      <p:ext uri="{BB962C8B-B14F-4D97-AF65-F5344CB8AC3E}">
        <p14:creationId xmlns:p14="http://schemas.microsoft.com/office/powerpoint/2010/main" val="36495935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6"/>
          <p:cNvSpPr txBox="1">
            <a:spLocks noGrp="1"/>
          </p:cNvSpPr>
          <p:nvPr>
            <p:ph type="title"/>
          </p:nvPr>
        </p:nvSpPr>
        <p:spPr>
          <a:xfrm>
            <a:off x="411817" y="158129"/>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latin typeface="Cambria"/>
                <a:ea typeface="Cambria"/>
                <a:cs typeface="Cambria"/>
                <a:sym typeface="Cambria"/>
              </a:rPr>
              <a:t>DNS(Domain Name System)</a:t>
            </a:r>
            <a:endParaRPr sz="3200" dirty="0">
              <a:latin typeface="Cambria"/>
              <a:ea typeface="Cambria"/>
              <a:cs typeface="Cambria"/>
              <a:sym typeface="Cambria"/>
            </a:endParaRPr>
          </a:p>
        </p:txBody>
      </p:sp>
      <p:sp>
        <p:nvSpPr>
          <p:cNvPr id="92" name="Google Shape;92;p16"/>
          <p:cNvSpPr txBox="1">
            <a:spLocks noGrp="1"/>
          </p:cNvSpPr>
          <p:nvPr>
            <p:ph type="body" idx="1"/>
          </p:nvPr>
        </p:nvSpPr>
        <p:spPr>
          <a:xfrm>
            <a:off x="311700" y="787586"/>
            <a:ext cx="8520600" cy="3990114"/>
          </a:xfrm>
          <a:prstGeom prst="rect">
            <a:avLst/>
          </a:prstGeom>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000000"/>
              </a:buClr>
              <a:buSzPts val="1400"/>
              <a:buFont typeface="Cambria"/>
              <a:buChar char="●"/>
            </a:pPr>
            <a:r>
              <a:rPr lang="en-US" sz="1400" dirty="0">
                <a:solidFill>
                  <a:schemeClr val="bg2">
                    <a:lumMod val="50000"/>
                  </a:schemeClr>
                </a:solidFill>
                <a:latin typeface="Cambria"/>
                <a:ea typeface="Cambria"/>
                <a:cs typeface="Cambria"/>
                <a:sym typeface="Cambria"/>
              </a:rPr>
              <a:t>TCP/IP protocols uses IP address.</a:t>
            </a:r>
          </a:p>
          <a:p>
            <a:pPr marL="457200" lvl="0" indent="-317500" algn="l" rtl="0">
              <a:lnSpc>
                <a:spcPct val="115000"/>
              </a:lnSpc>
              <a:spcBef>
                <a:spcPts val="0"/>
              </a:spcBef>
              <a:spcAft>
                <a:spcPts val="0"/>
              </a:spcAft>
              <a:buClr>
                <a:srgbClr val="000000"/>
              </a:buClr>
              <a:buSzPts val="1400"/>
              <a:buFont typeface="Cambria"/>
              <a:buChar char="●"/>
            </a:pPr>
            <a:r>
              <a:rPr lang="en-US" sz="1400" dirty="0">
                <a:solidFill>
                  <a:schemeClr val="bg2">
                    <a:lumMod val="50000"/>
                  </a:schemeClr>
                </a:solidFill>
                <a:latin typeface="Cambria"/>
                <a:ea typeface="Cambria"/>
                <a:cs typeface="Cambria"/>
                <a:sym typeface="Cambria"/>
              </a:rPr>
              <a:t>Identifies connection of a host to the internet.</a:t>
            </a:r>
          </a:p>
          <a:p>
            <a:pPr marL="457200" lvl="0" indent="-317500" algn="l" rtl="0">
              <a:lnSpc>
                <a:spcPct val="115000"/>
              </a:lnSpc>
              <a:spcBef>
                <a:spcPts val="0"/>
              </a:spcBef>
              <a:spcAft>
                <a:spcPts val="0"/>
              </a:spcAft>
              <a:buClr>
                <a:srgbClr val="000000"/>
              </a:buClr>
              <a:buSzPts val="1400"/>
              <a:buFont typeface="Cambria"/>
              <a:buChar char="●"/>
            </a:pPr>
            <a:r>
              <a:rPr lang="en-US" sz="1400" dirty="0">
                <a:solidFill>
                  <a:schemeClr val="bg2">
                    <a:lumMod val="50000"/>
                  </a:schemeClr>
                </a:solidFill>
                <a:latin typeface="Cambria"/>
                <a:ea typeface="Cambria"/>
                <a:cs typeface="Cambria"/>
                <a:sym typeface="Cambria"/>
              </a:rPr>
              <a:t>System maps a name to an address</a:t>
            </a:r>
          </a:p>
          <a:p>
            <a:pPr marL="457200" lvl="0" indent="-317500" algn="l" rtl="0">
              <a:lnSpc>
                <a:spcPct val="115000"/>
              </a:lnSpc>
              <a:spcBef>
                <a:spcPts val="0"/>
              </a:spcBef>
              <a:spcAft>
                <a:spcPts val="0"/>
              </a:spcAft>
              <a:buClr>
                <a:srgbClr val="000000"/>
              </a:buClr>
              <a:buSzPts val="1400"/>
              <a:buFont typeface="Cambria"/>
              <a:buChar char="●"/>
            </a:pPr>
            <a:r>
              <a:rPr lang="en-US" sz="1400" dirty="0">
                <a:solidFill>
                  <a:schemeClr val="bg2">
                    <a:lumMod val="50000"/>
                  </a:schemeClr>
                </a:solidFill>
                <a:latin typeface="Cambria"/>
                <a:ea typeface="Cambria"/>
                <a:cs typeface="Cambria"/>
                <a:sym typeface="Cambria"/>
              </a:rPr>
              <a:t>Host file – only two columns (name, address)</a:t>
            </a:r>
          </a:p>
          <a:p>
            <a:pPr marL="457200" lvl="0" indent="-317500" algn="l" rtl="0">
              <a:lnSpc>
                <a:spcPct val="115000"/>
              </a:lnSpc>
              <a:spcBef>
                <a:spcPts val="0"/>
              </a:spcBef>
              <a:spcAft>
                <a:spcPts val="0"/>
              </a:spcAft>
              <a:buClr>
                <a:srgbClr val="000000"/>
              </a:buClr>
              <a:buSzPts val="1400"/>
              <a:buFont typeface="Cambria"/>
              <a:buChar char="●"/>
            </a:pPr>
            <a:r>
              <a:rPr lang="en-US" sz="1400" dirty="0">
                <a:solidFill>
                  <a:schemeClr val="bg2">
                    <a:lumMod val="50000"/>
                  </a:schemeClr>
                </a:solidFill>
                <a:latin typeface="Cambria"/>
                <a:ea typeface="Cambria"/>
                <a:cs typeface="Cambria"/>
                <a:sym typeface="Cambria"/>
              </a:rPr>
              <a:t>Single host file – maps the names to address</a:t>
            </a:r>
          </a:p>
          <a:p>
            <a:pPr marL="457200" lvl="0" indent="-317500" algn="l" rtl="0">
              <a:lnSpc>
                <a:spcPct val="115000"/>
              </a:lnSpc>
              <a:spcBef>
                <a:spcPts val="0"/>
              </a:spcBef>
              <a:spcAft>
                <a:spcPts val="0"/>
              </a:spcAft>
              <a:buClr>
                <a:srgbClr val="000000"/>
              </a:buClr>
              <a:buSzPts val="1400"/>
              <a:buFont typeface="Cambria"/>
              <a:buChar char="●"/>
            </a:pPr>
            <a:r>
              <a:rPr lang="en-US" sz="1400" dirty="0">
                <a:solidFill>
                  <a:schemeClr val="bg2">
                    <a:lumMod val="50000"/>
                  </a:schemeClr>
                </a:solidFill>
                <a:latin typeface="Cambria"/>
                <a:ea typeface="Cambria"/>
                <a:cs typeface="Cambria"/>
                <a:sym typeface="Cambria"/>
              </a:rPr>
              <a:t>Host file would be large to store in every host.</a:t>
            </a:r>
          </a:p>
          <a:p>
            <a:pPr marL="457200" lvl="0" indent="-317500" algn="l" rtl="0">
              <a:lnSpc>
                <a:spcPct val="115000"/>
              </a:lnSpc>
              <a:spcBef>
                <a:spcPts val="0"/>
              </a:spcBef>
              <a:spcAft>
                <a:spcPts val="0"/>
              </a:spcAft>
              <a:buClr>
                <a:srgbClr val="000000"/>
              </a:buClr>
              <a:buSzPts val="1400"/>
              <a:buFont typeface="Cambria"/>
              <a:buChar char="●"/>
            </a:pPr>
            <a:r>
              <a:rPr lang="en-US" sz="1400" dirty="0">
                <a:solidFill>
                  <a:schemeClr val="bg2">
                    <a:lumMod val="50000"/>
                  </a:schemeClr>
                </a:solidFill>
                <a:latin typeface="Cambria"/>
                <a:ea typeface="Cambria"/>
                <a:cs typeface="Cambria"/>
                <a:sym typeface="Cambria"/>
              </a:rPr>
              <a:t>Impossible to update the changes happens every time to the host file.</a:t>
            </a:r>
          </a:p>
          <a:p>
            <a:pPr marL="139700" lvl="0" indent="0" algn="l" rtl="0">
              <a:lnSpc>
                <a:spcPct val="115000"/>
              </a:lnSpc>
              <a:spcBef>
                <a:spcPts val="0"/>
              </a:spcBef>
              <a:spcAft>
                <a:spcPts val="0"/>
              </a:spcAft>
              <a:buClr>
                <a:srgbClr val="000000"/>
              </a:buClr>
              <a:buSzPts val="1400"/>
              <a:buNone/>
            </a:pPr>
            <a:r>
              <a:rPr lang="en-US" sz="1400" b="1" dirty="0">
                <a:solidFill>
                  <a:srgbClr val="C00000"/>
                </a:solidFill>
                <a:latin typeface="Cambria"/>
                <a:ea typeface="Cambria"/>
                <a:cs typeface="Cambria"/>
                <a:sym typeface="Cambria"/>
              </a:rPr>
              <a:t>Solution 1</a:t>
            </a:r>
          </a:p>
          <a:p>
            <a:pPr marL="425450" indent="-285750">
              <a:buClr>
                <a:srgbClr val="000000"/>
              </a:buClr>
              <a:buSzPts val="1400"/>
            </a:pPr>
            <a:r>
              <a:rPr lang="en-US" sz="1400" dirty="0">
                <a:solidFill>
                  <a:schemeClr val="bg2">
                    <a:lumMod val="50000"/>
                  </a:schemeClr>
                </a:solidFill>
                <a:latin typeface="Cambria"/>
                <a:ea typeface="Cambria"/>
                <a:cs typeface="Cambria"/>
                <a:sym typeface="Cambria"/>
              </a:rPr>
              <a:t>Store the host file in a single system and allow the centralized information access to </a:t>
            </a:r>
            <a:r>
              <a:rPr lang="en-US" sz="1400">
                <a:solidFill>
                  <a:schemeClr val="bg2">
                    <a:lumMod val="50000"/>
                  </a:schemeClr>
                </a:solidFill>
                <a:latin typeface="Cambria"/>
                <a:ea typeface="Cambria"/>
                <a:cs typeface="Cambria"/>
                <a:sym typeface="Cambria"/>
              </a:rPr>
              <a:t>every </a:t>
            </a:r>
            <a:r>
              <a:rPr lang="en-US" sz="1400" smtClean="0">
                <a:solidFill>
                  <a:schemeClr val="bg2">
                    <a:lumMod val="50000"/>
                  </a:schemeClr>
                </a:solidFill>
                <a:latin typeface="Cambria"/>
                <a:ea typeface="Cambria"/>
                <a:cs typeface="Cambria"/>
                <a:sym typeface="Cambria"/>
              </a:rPr>
              <a:t>system </a:t>
            </a:r>
            <a:r>
              <a:rPr lang="en-US" sz="1400" dirty="0">
                <a:solidFill>
                  <a:schemeClr val="bg2">
                    <a:lumMod val="50000"/>
                  </a:schemeClr>
                </a:solidFill>
                <a:latin typeface="Cambria"/>
                <a:ea typeface="Cambria"/>
                <a:cs typeface="Cambria"/>
                <a:sym typeface="Cambria"/>
              </a:rPr>
              <a:t>that needs mapping.</a:t>
            </a:r>
          </a:p>
          <a:p>
            <a:pPr marL="139700" indent="0">
              <a:buClr>
                <a:srgbClr val="000000"/>
              </a:buClr>
              <a:buSzPts val="1400"/>
              <a:buNone/>
            </a:pPr>
            <a:r>
              <a:rPr lang="en-US" sz="1400" b="1" dirty="0">
                <a:solidFill>
                  <a:srgbClr val="0070C0"/>
                </a:solidFill>
                <a:latin typeface="Cambria"/>
                <a:ea typeface="Cambria"/>
                <a:cs typeface="Cambria"/>
                <a:sym typeface="Cambria"/>
              </a:rPr>
              <a:t>Disadvantage</a:t>
            </a:r>
          </a:p>
          <a:p>
            <a:pPr marL="425450" indent="-285750">
              <a:buClr>
                <a:srgbClr val="000000"/>
              </a:buClr>
              <a:buSzPts val="1400"/>
            </a:pPr>
            <a:r>
              <a:rPr lang="en-US" sz="1400" dirty="0">
                <a:solidFill>
                  <a:schemeClr val="bg2">
                    <a:lumMod val="50000"/>
                  </a:schemeClr>
                </a:solidFill>
                <a:latin typeface="Cambria"/>
                <a:ea typeface="Cambria"/>
                <a:cs typeface="Cambria"/>
                <a:sym typeface="Cambria"/>
              </a:rPr>
              <a:t>Huge amount of traffic to the internet.</a:t>
            </a:r>
          </a:p>
          <a:p>
            <a:pPr marL="139700" indent="0">
              <a:buClr>
                <a:srgbClr val="000000"/>
              </a:buClr>
              <a:buSzPts val="1400"/>
              <a:buNone/>
            </a:pPr>
            <a:r>
              <a:rPr lang="en-US" sz="1400" b="1" dirty="0">
                <a:solidFill>
                  <a:srgbClr val="C00000"/>
                </a:solidFill>
                <a:latin typeface="Cambria"/>
                <a:ea typeface="Cambria"/>
                <a:cs typeface="Cambria"/>
                <a:sym typeface="Cambria"/>
              </a:rPr>
              <a:t>Solution 2</a:t>
            </a:r>
          </a:p>
          <a:p>
            <a:pPr marL="425450" indent="-285750">
              <a:buClr>
                <a:srgbClr val="000000"/>
              </a:buClr>
              <a:buSzPts val="1400"/>
            </a:pPr>
            <a:r>
              <a:rPr lang="en-US" sz="1400" dirty="0">
                <a:solidFill>
                  <a:schemeClr val="bg2">
                    <a:lumMod val="50000"/>
                  </a:schemeClr>
                </a:solidFill>
                <a:latin typeface="Cambria"/>
                <a:ea typeface="Cambria"/>
                <a:cs typeface="Cambria"/>
                <a:sym typeface="Cambria"/>
              </a:rPr>
              <a:t>Divide the huge amount of information into smaller parts and store on different systems.</a:t>
            </a:r>
          </a:p>
          <a:p>
            <a:pPr marL="425450" indent="-285750">
              <a:buClr>
                <a:srgbClr val="000000"/>
              </a:buClr>
              <a:buSzPts val="1400"/>
            </a:pPr>
            <a:r>
              <a:rPr lang="en-US" sz="1400" dirty="0">
                <a:solidFill>
                  <a:schemeClr val="bg2">
                    <a:lumMod val="50000"/>
                  </a:schemeClr>
                </a:solidFill>
                <a:latin typeface="Cambria"/>
                <a:ea typeface="Cambria"/>
                <a:cs typeface="Cambria"/>
                <a:sym typeface="Cambria"/>
              </a:rPr>
              <a:t>Host which needs mapping can communicate to the closest system that holds the information.</a:t>
            </a:r>
          </a:p>
          <a:p>
            <a:pPr marL="425450" indent="-285750">
              <a:buClr>
                <a:srgbClr val="000000"/>
              </a:buClr>
              <a:buSzPts val="1400"/>
            </a:pPr>
            <a:r>
              <a:rPr lang="en-US" sz="1400" dirty="0">
                <a:solidFill>
                  <a:schemeClr val="bg2">
                    <a:lumMod val="50000"/>
                  </a:schemeClr>
                </a:solidFill>
                <a:latin typeface="Cambria"/>
                <a:ea typeface="Cambria"/>
                <a:cs typeface="Cambria"/>
                <a:sym typeface="Cambria"/>
              </a:rPr>
              <a:t>This solution is called Domain Name System.</a:t>
            </a:r>
          </a:p>
          <a:p>
            <a:pPr marL="139700" indent="0">
              <a:buClr>
                <a:srgbClr val="000000"/>
              </a:buClr>
              <a:buSzPts val="1400"/>
              <a:buNone/>
            </a:pPr>
            <a:endParaRPr lang="en-US" sz="1400" dirty="0">
              <a:solidFill>
                <a:schemeClr val="bg2">
                  <a:lumMod val="50000"/>
                </a:schemeClr>
              </a:solidFill>
              <a:latin typeface="Cambria"/>
              <a:ea typeface="Cambria"/>
              <a:cs typeface="Cambria"/>
              <a:sym typeface="Cambria"/>
            </a:endParaRPr>
          </a:p>
          <a:p>
            <a:pPr marL="425450" indent="-285750">
              <a:buClr>
                <a:srgbClr val="000000"/>
              </a:buClr>
              <a:buSzPts val="1400"/>
            </a:pPr>
            <a:endParaRPr lang="en-US" sz="1400" dirty="0">
              <a:solidFill>
                <a:schemeClr val="bg2">
                  <a:lumMod val="50000"/>
                </a:schemeClr>
              </a:solidFill>
              <a:latin typeface="Cambria"/>
              <a:ea typeface="Cambria"/>
              <a:cs typeface="Cambria"/>
              <a:sym typeface="Cambria"/>
            </a:endParaRPr>
          </a:p>
          <a:p>
            <a:pPr marL="425450" indent="-285750">
              <a:buClr>
                <a:srgbClr val="000000"/>
              </a:buClr>
              <a:buSzPts val="1400"/>
            </a:pPr>
            <a:endParaRPr lang="en-US" sz="1400" dirty="0">
              <a:solidFill>
                <a:schemeClr val="bg2">
                  <a:lumMod val="50000"/>
                </a:schemeClr>
              </a:solidFill>
              <a:latin typeface="Cambria"/>
              <a:ea typeface="Cambria"/>
              <a:cs typeface="Cambria"/>
              <a:sym typeface="Cambria"/>
            </a:endParaRPr>
          </a:p>
          <a:p>
            <a:pPr marL="425450" indent="-285750">
              <a:buClr>
                <a:srgbClr val="000000"/>
              </a:buClr>
              <a:buSzPts val="1400"/>
            </a:pPr>
            <a:endParaRPr lang="en-US" sz="1400" dirty="0">
              <a:solidFill>
                <a:schemeClr val="bg2">
                  <a:lumMod val="50000"/>
                </a:schemeClr>
              </a:solidFill>
              <a:latin typeface="Cambria"/>
              <a:ea typeface="Cambria"/>
              <a:cs typeface="Cambria"/>
              <a:sym typeface="Cambria"/>
            </a:endParaRPr>
          </a:p>
          <a:p>
            <a:pPr marL="457200" lvl="0" indent="-317500" algn="l" rtl="0">
              <a:lnSpc>
                <a:spcPct val="115000"/>
              </a:lnSpc>
              <a:spcBef>
                <a:spcPts val="0"/>
              </a:spcBef>
              <a:spcAft>
                <a:spcPts val="0"/>
              </a:spcAft>
              <a:buClr>
                <a:srgbClr val="000000"/>
              </a:buClr>
              <a:buSzPts val="1400"/>
              <a:buFont typeface="Cambria"/>
              <a:buChar char="●"/>
            </a:pPr>
            <a:endParaRPr lang="en-US" sz="1400" dirty="0">
              <a:solidFill>
                <a:schemeClr val="bg2">
                  <a:lumMod val="50000"/>
                </a:schemeClr>
              </a:solidFill>
              <a:latin typeface="Cambria"/>
              <a:ea typeface="Cambria"/>
              <a:cs typeface="Cambria"/>
              <a:sym typeface="Cambria"/>
            </a:endParaRPr>
          </a:p>
          <a:p>
            <a:pPr marL="457200" lvl="0" indent="-317500" algn="l" rtl="0">
              <a:lnSpc>
                <a:spcPct val="115000"/>
              </a:lnSpc>
              <a:spcBef>
                <a:spcPts val="0"/>
              </a:spcBef>
              <a:spcAft>
                <a:spcPts val="0"/>
              </a:spcAft>
              <a:buClr>
                <a:srgbClr val="000000"/>
              </a:buClr>
              <a:buSzPts val="1400"/>
              <a:buFont typeface="Cambria"/>
              <a:buChar char="●"/>
            </a:pPr>
            <a:endParaRPr lang="en-US" sz="1400" dirty="0">
              <a:solidFill>
                <a:schemeClr val="bg2">
                  <a:lumMod val="50000"/>
                </a:schemeClr>
              </a:solidFill>
              <a:latin typeface="Cambria"/>
              <a:ea typeface="Cambria"/>
              <a:cs typeface="Cambria"/>
              <a:sym typeface="Cambria"/>
            </a:endParaRPr>
          </a:p>
          <a:p>
            <a:pPr marL="457200" lvl="0" indent="-317500" algn="l" rtl="0">
              <a:lnSpc>
                <a:spcPct val="115000"/>
              </a:lnSpc>
              <a:spcBef>
                <a:spcPts val="0"/>
              </a:spcBef>
              <a:spcAft>
                <a:spcPts val="0"/>
              </a:spcAft>
              <a:buClr>
                <a:srgbClr val="000000"/>
              </a:buClr>
              <a:buSzPts val="1400"/>
              <a:buFont typeface="Cambria"/>
              <a:buChar char="●"/>
            </a:pPr>
            <a:endParaRPr lang="en-US" sz="1400" dirty="0">
              <a:solidFill>
                <a:schemeClr val="bg2">
                  <a:lumMod val="50000"/>
                </a:schemeClr>
              </a:solidFill>
              <a:latin typeface="Cambria"/>
              <a:ea typeface="Cambria"/>
              <a:cs typeface="Cambria"/>
              <a:sym typeface="Cambria"/>
            </a:endParaRPr>
          </a:p>
          <a:p>
            <a:pPr marL="457200" lvl="0" indent="-317500" algn="l" rtl="0">
              <a:lnSpc>
                <a:spcPct val="115000"/>
              </a:lnSpc>
              <a:spcBef>
                <a:spcPts val="0"/>
              </a:spcBef>
              <a:spcAft>
                <a:spcPts val="0"/>
              </a:spcAft>
              <a:buClr>
                <a:srgbClr val="000000"/>
              </a:buClr>
              <a:buSzPts val="1400"/>
              <a:buFont typeface="Cambria"/>
              <a:buChar char="●"/>
            </a:pPr>
            <a:endParaRPr lang="en-US" sz="1400" dirty="0">
              <a:solidFill>
                <a:schemeClr val="bg2">
                  <a:lumMod val="50000"/>
                </a:schemeClr>
              </a:solidFill>
              <a:latin typeface="Cambria"/>
              <a:ea typeface="Cambria"/>
              <a:cs typeface="Cambria"/>
              <a:sym typeface="Cambria"/>
            </a:endParaRPr>
          </a:p>
          <a:p>
            <a:pPr marL="0" lvl="0" indent="0" algn="l" rtl="0">
              <a:spcBef>
                <a:spcPts val="1600"/>
              </a:spcBef>
              <a:spcAft>
                <a:spcPts val="1600"/>
              </a:spcAft>
              <a:buNone/>
            </a:pPr>
            <a:endParaRPr sz="1400" b="1" dirty="0">
              <a:solidFill>
                <a:srgbClr val="000000"/>
              </a:solidFill>
              <a:latin typeface="Cambria"/>
              <a:ea typeface="Cambria"/>
              <a:cs typeface="Cambria"/>
              <a:sym typeface="Cambria"/>
            </a:endParaRPr>
          </a:p>
        </p:txBody>
      </p:sp>
      <p:sp>
        <p:nvSpPr>
          <p:cNvPr id="93" name="Google Shape;93;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a:t>
            </a:fld>
            <a:endParaRPr/>
          </a:p>
        </p:txBody>
      </p:sp>
      <p:pic>
        <p:nvPicPr>
          <p:cNvPr id="94" name="Google Shape;94;p16"/>
          <p:cNvPicPr preferRelativeResize="0"/>
          <p:nvPr/>
        </p:nvPicPr>
        <p:blipFill>
          <a:blip r:embed="rId3">
            <a:alphaModFix/>
          </a:blip>
          <a:stretch>
            <a:fillRect/>
          </a:stretch>
        </p:blipFill>
        <p:spPr>
          <a:xfrm>
            <a:off x="8089175" y="101825"/>
            <a:ext cx="934101" cy="518950"/>
          </a:xfrm>
          <a:prstGeom prst="rect">
            <a:avLst/>
          </a:prstGeom>
          <a:noFill/>
          <a:ln>
            <a:noFill/>
          </a:ln>
        </p:spPr>
      </p:pic>
      <p:sp>
        <p:nvSpPr>
          <p:cNvPr id="95" name="Google Shape;95;p16"/>
          <p:cNvSpPr txBox="1"/>
          <p:nvPr/>
        </p:nvSpPr>
        <p:spPr>
          <a:xfrm>
            <a:off x="232800" y="4777700"/>
            <a:ext cx="3303300" cy="22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latin typeface="Cambria"/>
                <a:ea typeface="Cambria"/>
                <a:cs typeface="Cambria"/>
                <a:sym typeface="Cambria"/>
              </a:rPr>
              <a:t>18CSC302J- School of Computing (Odd sem 2020)</a:t>
            </a:r>
            <a:endParaRPr sz="1000">
              <a:latin typeface="Cambria"/>
              <a:ea typeface="Cambria"/>
              <a:cs typeface="Cambria"/>
              <a:sym typeface="Cambri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Cambria" pitchFamily="18" charset="0"/>
              </a:rPr>
              <a:t>Dynamic Documents</a:t>
            </a:r>
            <a:endParaRPr lang="en-IN" sz="3200" dirty="0"/>
          </a:p>
        </p:txBody>
      </p:sp>
      <p:sp>
        <p:nvSpPr>
          <p:cNvPr id="6" name="Text Placeholder 5"/>
          <p:cNvSpPr>
            <a:spLocks noGrp="1"/>
          </p:cNvSpPr>
          <p:nvPr>
            <p:ph type="body" idx="1"/>
          </p:nvPr>
        </p:nvSpPr>
        <p:spPr/>
        <p:txBody>
          <a:bodyPr/>
          <a:lstStyle/>
          <a:p>
            <a:pPr marL="139700" indent="0">
              <a:buNone/>
            </a:pPr>
            <a:r>
              <a:rPr lang="en-IN" dirty="0" smtClean="0"/>
              <a:t> </a:t>
            </a:r>
            <a:endParaRPr lang="en-IN" dirty="0"/>
          </a:p>
        </p:txBody>
      </p:sp>
      <p:sp>
        <p:nvSpPr>
          <p:cNvPr id="7" name="Text Placeholder 6"/>
          <p:cNvSpPr>
            <a:spLocks noGrp="1"/>
          </p:cNvSpPr>
          <p:nvPr>
            <p:ph type="body" idx="2"/>
          </p:nvPr>
        </p:nvSpPr>
        <p:spPr/>
        <p:txBody>
          <a:bodyPr/>
          <a:lstStyle/>
          <a:p>
            <a:pPr marL="396000" lvl="1" indent="-288000">
              <a:lnSpc>
                <a:spcPct val="100000"/>
              </a:lnSpc>
              <a:spcBef>
                <a:spcPts val="600"/>
              </a:spcBef>
              <a:buFont typeface="Cambria"/>
              <a:buChar char="●"/>
            </a:pPr>
            <a:r>
              <a:rPr lang="en-US" sz="1400" dirty="0">
                <a:latin typeface="Cambria"/>
                <a:ea typeface="Cambria"/>
                <a:cs typeface="Cambria"/>
                <a:sym typeface="Cambria"/>
              </a:rPr>
              <a:t>A dynamic web document does not exist in a predefined form. </a:t>
            </a:r>
          </a:p>
          <a:p>
            <a:pPr marL="396000" lvl="1" indent="-288000">
              <a:lnSpc>
                <a:spcPct val="100000"/>
              </a:lnSpc>
              <a:spcBef>
                <a:spcPts val="600"/>
              </a:spcBef>
              <a:buFont typeface="Cambria"/>
              <a:buChar char="●"/>
            </a:pPr>
            <a:r>
              <a:rPr lang="en-US" sz="1400" dirty="0">
                <a:latin typeface="Cambria"/>
                <a:ea typeface="Cambria"/>
                <a:cs typeface="Cambria"/>
                <a:sym typeface="Cambria"/>
              </a:rPr>
              <a:t>When a request arrives the web server runs an application program that creates the document. </a:t>
            </a:r>
          </a:p>
          <a:p>
            <a:pPr marL="396000" lvl="1" indent="-288000">
              <a:lnSpc>
                <a:spcPct val="100000"/>
              </a:lnSpc>
              <a:spcBef>
                <a:spcPts val="600"/>
              </a:spcBef>
              <a:buFont typeface="Cambria"/>
              <a:buChar char="●"/>
            </a:pPr>
            <a:r>
              <a:rPr lang="en-US" sz="1400" dirty="0">
                <a:latin typeface="Cambria"/>
                <a:ea typeface="Cambria"/>
                <a:cs typeface="Cambria"/>
                <a:sym typeface="Cambria"/>
              </a:rPr>
              <a:t>The server returns the output of the program as a response to the browser that requested the document. </a:t>
            </a:r>
          </a:p>
          <a:p>
            <a:pPr marL="396000" lvl="1" indent="-288000">
              <a:lnSpc>
                <a:spcPct val="100000"/>
              </a:lnSpc>
              <a:spcBef>
                <a:spcPts val="600"/>
              </a:spcBef>
              <a:buFont typeface="Cambria"/>
              <a:buChar char="●"/>
            </a:pPr>
            <a:r>
              <a:rPr lang="en-US" sz="1400" dirty="0">
                <a:latin typeface="Cambria"/>
                <a:ea typeface="Cambria"/>
                <a:cs typeface="Cambria"/>
                <a:sym typeface="Cambria"/>
              </a:rPr>
              <a:t>Since a fresh document is created for each request, the contents of a dynamic document can vary from one request to another.</a:t>
            </a:r>
          </a:p>
          <a:p>
            <a:pPr marL="396000" lvl="1" indent="-288000">
              <a:lnSpc>
                <a:spcPct val="100000"/>
              </a:lnSpc>
              <a:spcBef>
                <a:spcPts val="600"/>
              </a:spcBef>
              <a:buFont typeface="Cambria"/>
              <a:buChar char="●"/>
            </a:pPr>
            <a:r>
              <a:rPr lang="en-US" sz="1400" dirty="0">
                <a:latin typeface="Cambria"/>
                <a:ea typeface="Cambria"/>
                <a:cs typeface="Cambria"/>
                <a:sym typeface="Cambria"/>
              </a:rPr>
              <a:t>Technologies involved – PHP, JSP, ASP etc.</a:t>
            </a:r>
          </a:p>
          <a:p>
            <a:pPr marL="396000" lvl="1" indent="-288000">
              <a:lnSpc>
                <a:spcPct val="100000"/>
              </a:lnSpc>
              <a:spcBef>
                <a:spcPts val="600"/>
              </a:spcBef>
              <a:buFont typeface="Cambria"/>
              <a:buChar char="●"/>
            </a:pPr>
            <a:r>
              <a:rPr lang="en-US" sz="1400" dirty="0">
                <a:latin typeface="Cambria"/>
                <a:ea typeface="Cambria"/>
                <a:cs typeface="Cambria"/>
                <a:sym typeface="Cambria"/>
              </a:rPr>
              <a:t>Dynamic documents are sometimes referred to as server-site dynamic documents.</a:t>
            </a:r>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30</a:t>
            </a:fld>
            <a:endParaRPr lang="en"/>
          </a:p>
        </p:txBody>
      </p:sp>
      <p:pic>
        <p:nvPicPr>
          <p:cNvPr id="5" name="Picture 2"/>
          <p:cNvPicPr>
            <a:picLocks noChangeAspect="1" noChangeArrowheads="1"/>
          </p:cNvPicPr>
          <p:nvPr/>
        </p:nvPicPr>
        <p:blipFill>
          <a:blip r:embed="rId2"/>
          <a:srcRect/>
          <a:stretch>
            <a:fillRect/>
          </a:stretch>
        </p:blipFill>
        <p:spPr bwMode="auto">
          <a:xfrm>
            <a:off x="283478" y="1638982"/>
            <a:ext cx="4545395" cy="2827940"/>
          </a:xfrm>
          <a:prstGeom prst="rect">
            <a:avLst/>
          </a:prstGeom>
          <a:noFill/>
          <a:ln w="9525">
            <a:noFill/>
            <a:miter lim="800000"/>
            <a:headEnd/>
            <a:tailEnd/>
          </a:ln>
          <a:effectLst/>
        </p:spPr>
      </p:pic>
    </p:spTree>
    <p:extLst>
      <p:ext uri="{BB962C8B-B14F-4D97-AF65-F5344CB8AC3E}">
        <p14:creationId xmlns:p14="http://schemas.microsoft.com/office/powerpoint/2010/main" val="12218248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Cambria" pitchFamily="18" charset="0"/>
              </a:rPr>
              <a:t>Active Documents</a:t>
            </a:r>
            <a:endParaRPr lang="en-IN" sz="3200" dirty="0"/>
          </a:p>
        </p:txBody>
      </p:sp>
      <p:sp>
        <p:nvSpPr>
          <p:cNvPr id="3" name="Text Placeholder 2"/>
          <p:cNvSpPr>
            <a:spLocks noGrp="1"/>
          </p:cNvSpPr>
          <p:nvPr>
            <p:ph type="body" idx="1"/>
          </p:nvPr>
        </p:nvSpPr>
        <p:spPr/>
        <p:txBody>
          <a:bodyPr/>
          <a:lstStyle/>
          <a:p>
            <a:pPr marL="139700" indent="0">
              <a:buNone/>
            </a:pPr>
            <a:r>
              <a:rPr lang="en-IN" dirty="0" smtClean="0"/>
              <a:t> </a:t>
            </a:r>
            <a:endParaRPr lang="en-IN" dirty="0"/>
          </a:p>
        </p:txBody>
      </p:sp>
      <p:sp>
        <p:nvSpPr>
          <p:cNvPr id="4" name="Text Placeholder 3"/>
          <p:cNvSpPr>
            <a:spLocks noGrp="1"/>
          </p:cNvSpPr>
          <p:nvPr>
            <p:ph type="body" idx="2"/>
          </p:nvPr>
        </p:nvSpPr>
        <p:spPr/>
        <p:txBody>
          <a:bodyPr/>
          <a:lstStyle/>
          <a:p>
            <a:pPr marL="139700" indent="0">
              <a:buNone/>
            </a:pPr>
            <a:r>
              <a:rPr lang="en-IN" dirty="0" smtClean="0"/>
              <a:t>        </a:t>
            </a:r>
            <a:endParaRPr lang="en-IN"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31</a:t>
            </a:fld>
            <a:endParaRPr lang="en"/>
          </a:p>
        </p:txBody>
      </p:sp>
      <p:pic>
        <p:nvPicPr>
          <p:cNvPr id="9" name="Picture 2"/>
          <p:cNvPicPr>
            <a:picLocks noChangeAspect="1" noChangeArrowheads="1"/>
          </p:cNvPicPr>
          <p:nvPr/>
        </p:nvPicPr>
        <p:blipFill>
          <a:blip r:embed="rId2"/>
          <a:srcRect/>
          <a:stretch>
            <a:fillRect/>
          </a:stretch>
        </p:blipFill>
        <p:spPr bwMode="auto">
          <a:xfrm>
            <a:off x="322669" y="1499615"/>
            <a:ext cx="3783724" cy="2622167"/>
          </a:xfrm>
          <a:prstGeom prst="rect">
            <a:avLst/>
          </a:prstGeom>
          <a:noFill/>
          <a:ln w="9525">
            <a:noFill/>
            <a:miter lim="800000"/>
            <a:headEnd/>
            <a:tailEnd/>
          </a:ln>
          <a:effectLst/>
        </p:spPr>
      </p:pic>
      <p:sp>
        <p:nvSpPr>
          <p:cNvPr id="10" name="Rectangle 9"/>
          <p:cNvSpPr/>
          <p:nvPr/>
        </p:nvSpPr>
        <p:spPr>
          <a:xfrm>
            <a:off x="4956048" y="1663809"/>
            <a:ext cx="3639312" cy="2400657"/>
          </a:xfrm>
          <a:prstGeom prst="rect">
            <a:avLst/>
          </a:prstGeom>
        </p:spPr>
        <p:txBody>
          <a:bodyPr wrap="square">
            <a:spAutoFit/>
          </a:bodyPr>
          <a:lstStyle/>
          <a:p>
            <a:pPr marL="457200" lvl="1">
              <a:spcBef>
                <a:spcPts val="600"/>
              </a:spcBef>
              <a:buFont typeface="Cambria"/>
              <a:buChar char="●"/>
            </a:pPr>
            <a:r>
              <a:rPr lang="en-US" dirty="0">
                <a:latin typeface="Cambria"/>
                <a:ea typeface="Cambria"/>
                <a:cs typeface="Cambria"/>
                <a:sym typeface="Cambria"/>
              </a:rPr>
              <a:t>An active web document consists of a computer program that the server sends to the browser and that the browser must run locally. </a:t>
            </a:r>
          </a:p>
          <a:p>
            <a:pPr marL="457200" lvl="1">
              <a:spcBef>
                <a:spcPts val="600"/>
              </a:spcBef>
              <a:buFont typeface="Cambria"/>
              <a:buChar char="●"/>
            </a:pPr>
            <a:r>
              <a:rPr lang="en-US" dirty="0">
                <a:latin typeface="Cambria"/>
                <a:ea typeface="Cambria"/>
                <a:cs typeface="Cambria"/>
                <a:sym typeface="Cambria"/>
              </a:rPr>
              <a:t>When it runs, the active document program can interact with the user and change the display continuously.</a:t>
            </a:r>
          </a:p>
          <a:p>
            <a:pPr marL="457200" lvl="1">
              <a:spcBef>
                <a:spcPts val="600"/>
              </a:spcBef>
              <a:buFont typeface="Cambria"/>
              <a:buChar char="●"/>
            </a:pPr>
            <a:r>
              <a:rPr lang="en-US" dirty="0">
                <a:latin typeface="Cambria"/>
                <a:ea typeface="Cambria"/>
                <a:cs typeface="Cambria"/>
                <a:sym typeface="Cambria"/>
              </a:rPr>
              <a:t>Active documents are sometimes referred to as client-site dynamic documents.</a:t>
            </a:r>
          </a:p>
        </p:txBody>
      </p:sp>
    </p:spTree>
    <p:extLst>
      <p:ext uri="{BB962C8B-B14F-4D97-AF65-F5344CB8AC3E}">
        <p14:creationId xmlns:p14="http://schemas.microsoft.com/office/powerpoint/2010/main" val="4373489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sz="4000" dirty="0">
                <a:latin typeface="Times New Roman" pitchFamily="18" charset="0"/>
                <a:cs typeface="Times New Roman" pitchFamily="18" charset="0"/>
              </a:rPr>
              <a:t>HTTP</a:t>
            </a:r>
            <a:endParaRPr lang="en-IN" sz="4000"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32</a:t>
            </a:fld>
            <a:endParaRPr lang="en"/>
          </a:p>
        </p:txBody>
      </p:sp>
      <p:pic>
        <p:nvPicPr>
          <p:cNvPr id="8" name="Picture 2"/>
          <p:cNvPicPr>
            <a:picLocks noChangeAspect="1" noChangeArrowheads="1"/>
          </p:cNvPicPr>
          <p:nvPr/>
        </p:nvPicPr>
        <p:blipFill>
          <a:blip r:embed="rId2"/>
          <a:srcRect/>
          <a:stretch>
            <a:fillRect/>
          </a:stretch>
        </p:blipFill>
        <p:spPr bwMode="auto">
          <a:xfrm>
            <a:off x="228600" y="171450"/>
            <a:ext cx="1524000" cy="914400"/>
          </a:xfrm>
          <a:prstGeom prst="rect">
            <a:avLst/>
          </a:prstGeom>
          <a:noFill/>
          <a:ln w="9525">
            <a:noFill/>
            <a:miter lim="800000"/>
            <a:headEnd/>
            <a:tailEnd/>
          </a:ln>
          <a:effectLst/>
        </p:spPr>
      </p:pic>
    </p:spTree>
    <p:extLst>
      <p:ext uri="{BB962C8B-B14F-4D97-AF65-F5344CB8AC3E}">
        <p14:creationId xmlns:p14="http://schemas.microsoft.com/office/powerpoint/2010/main" val="35011231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200" dirty="0">
                <a:latin typeface="Cambria" pitchFamily="18" charset="0"/>
              </a:rPr>
              <a:t>HTTP</a:t>
            </a:r>
            <a:endParaRPr lang="en-IN" sz="3200" dirty="0"/>
          </a:p>
        </p:txBody>
      </p:sp>
      <p:sp>
        <p:nvSpPr>
          <p:cNvPr id="7" name="Text Placeholder 6"/>
          <p:cNvSpPr>
            <a:spLocks noGrp="1"/>
          </p:cNvSpPr>
          <p:nvPr>
            <p:ph type="body" idx="1"/>
          </p:nvPr>
        </p:nvSpPr>
        <p:spPr/>
        <p:txBody>
          <a:bodyPr/>
          <a:lstStyle/>
          <a:p>
            <a:pPr marL="457200" lvl="1">
              <a:spcBef>
                <a:spcPts val="0"/>
              </a:spcBef>
              <a:buClr>
                <a:srgbClr val="000000"/>
              </a:buClr>
              <a:buFont typeface="Cambria"/>
              <a:buChar char="●"/>
            </a:pPr>
            <a:r>
              <a:rPr lang="en-US" dirty="0">
                <a:solidFill>
                  <a:srgbClr val="000000"/>
                </a:solidFill>
                <a:latin typeface="Cambria"/>
                <a:ea typeface="Cambria"/>
                <a:cs typeface="Cambria"/>
                <a:sym typeface="Cambria"/>
              </a:rPr>
              <a:t>The Hypertext Transfer Protocol (HTTP) is a protocol used mainly to access data on the World Wide Web. </a:t>
            </a:r>
          </a:p>
          <a:p>
            <a:pPr marL="457200" lvl="1">
              <a:spcBef>
                <a:spcPts val="0"/>
              </a:spcBef>
              <a:buClr>
                <a:srgbClr val="000000"/>
              </a:buClr>
              <a:buFont typeface="Cambria"/>
              <a:buChar char="●"/>
            </a:pPr>
            <a:r>
              <a:rPr lang="en-US" dirty="0">
                <a:solidFill>
                  <a:srgbClr val="000000"/>
                </a:solidFill>
                <a:latin typeface="Cambria"/>
                <a:ea typeface="Cambria"/>
                <a:cs typeface="Cambria"/>
                <a:sym typeface="Cambria"/>
              </a:rPr>
              <a:t>HTTP functions as a combination of FTP and SMTP.</a:t>
            </a:r>
          </a:p>
          <a:p>
            <a:pPr marL="457200" lvl="1">
              <a:spcBef>
                <a:spcPts val="0"/>
              </a:spcBef>
              <a:buClr>
                <a:srgbClr val="000000"/>
              </a:buClr>
              <a:buFont typeface="Cambria"/>
              <a:buChar char="●"/>
            </a:pPr>
            <a:r>
              <a:rPr lang="en-US" dirty="0">
                <a:solidFill>
                  <a:srgbClr val="000000"/>
                </a:solidFill>
                <a:latin typeface="Cambria"/>
                <a:ea typeface="Cambria"/>
                <a:cs typeface="Cambria"/>
                <a:sym typeface="Cambria"/>
              </a:rPr>
              <a:t>HTTP uses the services of TCP on well-known port 80.</a:t>
            </a:r>
          </a:p>
          <a:p>
            <a:endParaRPr lang="en-IN"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33</a:t>
            </a:fld>
            <a:endParaRPr lang="en"/>
          </a:p>
        </p:txBody>
      </p:sp>
    </p:spTree>
    <p:extLst>
      <p:ext uri="{BB962C8B-B14F-4D97-AF65-F5344CB8AC3E}">
        <p14:creationId xmlns:p14="http://schemas.microsoft.com/office/powerpoint/2010/main" val="14221462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200" dirty="0">
                <a:latin typeface="Cambria" pitchFamily="18" charset="0"/>
              </a:rPr>
              <a:t>HTTP Transaction</a:t>
            </a:r>
            <a:endParaRPr lang="en-IN" sz="3200" dirty="0"/>
          </a:p>
        </p:txBody>
      </p:sp>
      <p:sp>
        <p:nvSpPr>
          <p:cNvPr id="7" name="Text Placeholder 6"/>
          <p:cNvSpPr>
            <a:spLocks noGrp="1"/>
          </p:cNvSpPr>
          <p:nvPr>
            <p:ph type="body" idx="1"/>
          </p:nvPr>
        </p:nvSpPr>
        <p:spPr/>
        <p:txBody>
          <a:bodyPr/>
          <a:lstStyle/>
          <a:p>
            <a:pPr marL="457200" lvl="1">
              <a:spcBef>
                <a:spcPts val="0"/>
              </a:spcBef>
              <a:buClr>
                <a:srgbClr val="000000"/>
              </a:buClr>
              <a:buFont typeface="Cambria"/>
              <a:buChar char="●"/>
            </a:pPr>
            <a:r>
              <a:rPr lang="en-US" dirty="0">
                <a:solidFill>
                  <a:srgbClr val="000000"/>
                </a:solidFill>
                <a:latin typeface="Cambria"/>
                <a:ea typeface="Cambria"/>
                <a:cs typeface="Cambria"/>
                <a:sym typeface="Cambria"/>
              </a:rPr>
              <a:t>The Hypertext Transfer Protocol (HTTP) is a protocol used mainly to access data on the World Wide Web. </a:t>
            </a:r>
          </a:p>
          <a:p>
            <a:pPr marL="457200" lvl="1">
              <a:spcBef>
                <a:spcPts val="0"/>
              </a:spcBef>
              <a:buClr>
                <a:srgbClr val="000000"/>
              </a:buClr>
              <a:buFont typeface="Cambria"/>
              <a:buChar char="●"/>
            </a:pPr>
            <a:r>
              <a:rPr lang="en-US" dirty="0">
                <a:solidFill>
                  <a:srgbClr val="000000"/>
                </a:solidFill>
                <a:latin typeface="Cambria"/>
                <a:ea typeface="Cambria"/>
                <a:cs typeface="Cambria"/>
                <a:sym typeface="Cambria"/>
              </a:rPr>
              <a:t>HTTP functions as a combination of FTP and SMTP.</a:t>
            </a:r>
          </a:p>
          <a:p>
            <a:pPr marL="457200" lvl="1">
              <a:spcBef>
                <a:spcPts val="0"/>
              </a:spcBef>
              <a:buClr>
                <a:srgbClr val="000000"/>
              </a:buClr>
              <a:buFont typeface="Cambria"/>
              <a:buChar char="●"/>
            </a:pPr>
            <a:r>
              <a:rPr lang="en-US" dirty="0">
                <a:solidFill>
                  <a:srgbClr val="000000"/>
                </a:solidFill>
                <a:latin typeface="Cambria"/>
                <a:ea typeface="Cambria"/>
                <a:cs typeface="Cambria"/>
                <a:sym typeface="Cambria"/>
              </a:rPr>
              <a:t>HTTP uses the services of TCP on well-known port 80.</a:t>
            </a:r>
          </a:p>
          <a:p>
            <a:pPr marL="457200" lvl="1">
              <a:spcBef>
                <a:spcPts val="0"/>
              </a:spcBef>
              <a:buClr>
                <a:srgbClr val="000000"/>
              </a:buClr>
              <a:buNone/>
            </a:pPr>
            <a:endParaRPr lang="en-US" dirty="0">
              <a:solidFill>
                <a:srgbClr val="000000"/>
              </a:solidFill>
              <a:latin typeface="Cambria"/>
              <a:ea typeface="Cambria"/>
              <a:cs typeface="Cambria"/>
              <a:sym typeface="Cambria"/>
            </a:endParaRPr>
          </a:p>
          <a:p>
            <a:pPr marL="914400" lvl="2">
              <a:spcBef>
                <a:spcPts val="0"/>
              </a:spcBef>
              <a:buClr>
                <a:srgbClr val="000000"/>
              </a:buClr>
              <a:buFont typeface="Cambria"/>
              <a:buChar char="●"/>
            </a:pPr>
            <a:r>
              <a:rPr lang="en-US" dirty="0">
                <a:solidFill>
                  <a:srgbClr val="000000"/>
                </a:solidFill>
                <a:latin typeface="Cambria"/>
                <a:ea typeface="Cambria"/>
                <a:cs typeface="Cambria"/>
                <a:sym typeface="Cambria"/>
              </a:rPr>
              <a:t>Request message</a:t>
            </a:r>
          </a:p>
          <a:p>
            <a:pPr marL="914400" lvl="2">
              <a:spcBef>
                <a:spcPts val="0"/>
              </a:spcBef>
              <a:buClr>
                <a:srgbClr val="000000"/>
              </a:buClr>
              <a:buFont typeface="Cambria"/>
              <a:buChar char="●"/>
            </a:pPr>
            <a:r>
              <a:rPr lang="en-US" dirty="0">
                <a:solidFill>
                  <a:srgbClr val="000000"/>
                </a:solidFill>
                <a:latin typeface="Cambria"/>
                <a:ea typeface="Cambria"/>
                <a:cs typeface="Cambria"/>
                <a:sym typeface="Cambria"/>
              </a:rPr>
              <a:t>Request Line   </a:t>
            </a:r>
          </a:p>
          <a:p>
            <a:endParaRPr lang="en-IN"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34</a:t>
            </a:fld>
            <a:endParaRPr lang="en"/>
          </a:p>
        </p:txBody>
      </p:sp>
      <p:pic>
        <p:nvPicPr>
          <p:cNvPr id="8" name="Picture 3"/>
          <p:cNvPicPr>
            <a:picLocks noChangeAspect="1" noChangeArrowheads="1"/>
          </p:cNvPicPr>
          <p:nvPr/>
        </p:nvPicPr>
        <p:blipFill>
          <a:blip r:embed="rId2"/>
          <a:srcRect/>
          <a:stretch>
            <a:fillRect/>
          </a:stretch>
        </p:blipFill>
        <p:spPr bwMode="auto">
          <a:xfrm>
            <a:off x="4981084" y="1780683"/>
            <a:ext cx="3743325" cy="1876425"/>
          </a:xfrm>
          <a:prstGeom prst="rect">
            <a:avLst/>
          </a:prstGeom>
          <a:noFill/>
          <a:ln w="9525">
            <a:noFill/>
            <a:miter lim="800000"/>
            <a:headEnd/>
            <a:tailEnd/>
          </a:ln>
          <a:effectLst/>
        </p:spPr>
      </p:pic>
    </p:spTree>
    <p:extLst>
      <p:ext uri="{BB962C8B-B14F-4D97-AF65-F5344CB8AC3E}">
        <p14:creationId xmlns:p14="http://schemas.microsoft.com/office/powerpoint/2010/main" val="28736603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200" dirty="0">
                <a:latin typeface="Cambria" pitchFamily="18" charset="0"/>
              </a:rPr>
              <a:t>HTTP Transaction (</a:t>
            </a:r>
            <a:r>
              <a:rPr lang="en-US" sz="3200" dirty="0" err="1">
                <a:latin typeface="Cambria" pitchFamily="18" charset="0"/>
              </a:rPr>
              <a:t>Cont</a:t>
            </a:r>
            <a:r>
              <a:rPr lang="en-US" sz="3200" dirty="0">
                <a:latin typeface="Cambria" pitchFamily="18" charset="0"/>
              </a:rPr>
              <a:t> . . .)</a:t>
            </a:r>
            <a:endParaRPr lang="en-IN" sz="3200" dirty="0"/>
          </a:p>
        </p:txBody>
      </p:sp>
      <p:sp>
        <p:nvSpPr>
          <p:cNvPr id="7" name="Text Placeholder 6"/>
          <p:cNvSpPr>
            <a:spLocks noGrp="1"/>
          </p:cNvSpPr>
          <p:nvPr>
            <p:ph type="body" idx="1"/>
          </p:nvPr>
        </p:nvSpPr>
        <p:spPr/>
        <p:txBody>
          <a:bodyPr/>
          <a:lstStyle/>
          <a:p>
            <a:r>
              <a:rPr lang="en-US" sz="1400" dirty="0">
                <a:latin typeface="Cambria" pitchFamily="18" charset="0"/>
              </a:rPr>
              <a:t>Format of request message and response message</a:t>
            </a:r>
          </a:p>
          <a:p>
            <a:endParaRPr lang="en-IN" dirty="0">
              <a:latin typeface="Cambria"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35</a:t>
            </a:fld>
            <a:endParaRPr lang="e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944" y="1781556"/>
            <a:ext cx="8963025" cy="293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551853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Cambria" pitchFamily="18" charset="0"/>
              </a:rPr>
              <a:t>Conditional Request</a:t>
            </a:r>
            <a:endParaRPr lang="en-IN" sz="3200" dirty="0"/>
          </a:p>
        </p:txBody>
      </p:sp>
      <p:sp>
        <p:nvSpPr>
          <p:cNvPr id="3" name="Text Placeholder 2"/>
          <p:cNvSpPr>
            <a:spLocks noGrp="1"/>
          </p:cNvSpPr>
          <p:nvPr>
            <p:ph type="body" idx="1"/>
          </p:nvPr>
        </p:nvSpPr>
        <p:spPr/>
        <p:txBody>
          <a:bodyPr/>
          <a:lstStyle/>
          <a:p>
            <a:pPr marL="457200" lvl="1">
              <a:spcBef>
                <a:spcPts val="0"/>
              </a:spcBef>
              <a:buClr>
                <a:srgbClr val="000000"/>
              </a:buClr>
              <a:buFont typeface="Cambria"/>
              <a:buChar char="●"/>
            </a:pPr>
            <a:r>
              <a:rPr lang="en-US" dirty="0">
                <a:solidFill>
                  <a:srgbClr val="000000"/>
                </a:solidFill>
                <a:latin typeface="Cambria"/>
                <a:ea typeface="Cambria"/>
                <a:cs typeface="Cambria"/>
                <a:sym typeface="Cambria"/>
              </a:rPr>
              <a:t>Request based on condition is possible. </a:t>
            </a:r>
          </a:p>
          <a:p>
            <a:pPr marL="457200" lvl="1">
              <a:spcBef>
                <a:spcPts val="0"/>
              </a:spcBef>
              <a:buClr>
                <a:srgbClr val="000000"/>
              </a:buClr>
              <a:buFont typeface="Cambria"/>
              <a:buChar char="●"/>
            </a:pPr>
            <a:r>
              <a:rPr lang="en-US" dirty="0">
                <a:solidFill>
                  <a:srgbClr val="000000"/>
                </a:solidFill>
                <a:latin typeface="Cambria"/>
                <a:ea typeface="Cambria"/>
                <a:cs typeface="Cambria"/>
                <a:sym typeface="Cambria"/>
              </a:rPr>
              <a:t>If condition is met, server sends it; else client is informed about it.</a:t>
            </a:r>
          </a:p>
          <a:p>
            <a:pPr marL="457200" lvl="1">
              <a:spcBef>
                <a:spcPts val="0"/>
              </a:spcBef>
              <a:buClr>
                <a:srgbClr val="000000"/>
              </a:buClr>
              <a:buFont typeface="Cambria"/>
              <a:buChar char="●"/>
            </a:pPr>
            <a:r>
              <a:rPr lang="en-US" dirty="0">
                <a:solidFill>
                  <a:srgbClr val="000000"/>
                </a:solidFill>
                <a:latin typeface="Cambria"/>
                <a:ea typeface="Cambria"/>
                <a:cs typeface="Cambria"/>
                <a:sym typeface="Cambria"/>
              </a:rPr>
              <a:t>Example  conditions - time and date the Web page is modified. </a:t>
            </a:r>
          </a:p>
          <a:p>
            <a:pPr lvl="1"/>
            <a:r>
              <a:rPr lang="en-US" dirty="0">
                <a:solidFill>
                  <a:srgbClr val="000000"/>
                </a:solidFill>
                <a:latin typeface="Cambria"/>
                <a:ea typeface="Cambria"/>
                <a:cs typeface="Cambria"/>
                <a:sym typeface="Cambria"/>
              </a:rPr>
              <a:t>Request</a:t>
            </a:r>
          </a:p>
          <a:p>
            <a:pPr lvl="1">
              <a:lnSpc>
                <a:spcPct val="100000"/>
              </a:lnSpc>
              <a:spcBef>
                <a:spcPts val="600"/>
              </a:spcBef>
              <a:buNone/>
            </a:pPr>
            <a:r>
              <a:rPr lang="en-US" dirty="0">
                <a:solidFill>
                  <a:srgbClr val="000000"/>
                </a:solidFill>
                <a:latin typeface="Cambria"/>
                <a:ea typeface="Cambria"/>
                <a:cs typeface="Cambria"/>
                <a:sym typeface="Cambria"/>
              </a:rPr>
              <a:t>GET http://www.commonServer.com/information/file1 HTTP/1.1</a:t>
            </a:r>
          </a:p>
          <a:p>
            <a:pPr lvl="1">
              <a:lnSpc>
                <a:spcPct val="100000"/>
              </a:lnSpc>
              <a:spcBef>
                <a:spcPts val="600"/>
              </a:spcBef>
              <a:buNone/>
            </a:pPr>
            <a:r>
              <a:rPr lang="en-US" dirty="0">
                <a:solidFill>
                  <a:srgbClr val="000000"/>
                </a:solidFill>
                <a:latin typeface="Cambria"/>
                <a:ea typeface="Cambria"/>
                <a:cs typeface="Cambria"/>
                <a:sym typeface="Cambria"/>
              </a:rPr>
              <a:t>If-Modified-Since: Thu, Sept 04 00:00:00 GMT</a:t>
            </a:r>
          </a:p>
          <a:p>
            <a:pPr lvl="1">
              <a:lnSpc>
                <a:spcPct val="100000"/>
              </a:lnSpc>
              <a:spcBef>
                <a:spcPts val="600"/>
              </a:spcBef>
            </a:pPr>
            <a:r>
              <a:rPr lang="en-US" dirty="0">
                <a:solidFill>
                  <a:srgbClr val="000000"/>
                </a:solidFill>
                <a:latin typeface="Cambria"/>
                <a:ea typeface="Cambria"/>
                <a:cs typeface="Cambria"/>
                <a:sym typeface="Cambria"/>
              </a:rPr>
              <a:t>Response</a:t>
            </a:r>
          </a:p>
          <a:p>
            <a:pPr lvl="1">
              <a:lnSpc>
                <a:spcPct val="100000"/>
              </a:lnSpc>
              <a:spcBef>
                <a:spcPts val="600"/>
              </a:spcBef>
              <a:buNone/>
            </a:pPr>
            <a:r>
              <a:rPr lang="en-US" dirty="0">
                <a:solidFill>
                  <a:srgbClr val="000000"/>
                </a:solidFill>
                <a:latin typeface="Cambria"/>
                <a:ea typeface="Cambria"/>
                <a:cs typeface="Cambria"/>
                <a:sym typeface="Cambria"/>
              </a:rPr>
              <a:t>HTTP/1.1 304 Not Modified</a:t>
            </a:r>
          </a:p>
          <a:p>
            <a:pPr lvl="1">
              <a:lnSpc>
                <a:spcPct val="100000"/>
              </a:lnSpc>
              <a:spcBef>
                <a:spcPts val="600"/>
              </a:spcBef>
              <a:buNone/>
            </a:pPr>
            <a:r>
              <a:rPr lang="en-US" dirty="0">
                <a:solidFill>
                  <a:srgbClr val="000000"/>
                </a:solidFill>
                <a:latin typeface="Cambria"/>
                <a:ea typeface="Cambria"/>
                <a:cs typeface="Cambria"/>
                <a:sym typeface="Cambria"/>
              </a:rPr>
              <a:t>Date: Sat, Sept 06 08 16:22:46 GMT</a:t>
            </a:r>
          </a:p>
          <a:p>
            <a:pPr lvl="1">
              <a:lnSpc>
                <a:spcPct val="100000"/>
              </a:lnSpc>
              <a:spcBef>
                <a:spcPts val="600"/>
              </a:spcBef>
              <a:buNone/>
            </a:pPr>
            <a:r>
              <a:rPr lang="en-US" dirty="0">
                <a:solidFill>
                  <a:srgbClr val="000000"/>
                </a:solidFill>
                <a:latin typeface="Cambria"/>
                <a:ea typeface="Cambria"/>
                <a:cs typeface="Cambria"/>
                <a:sym typeface="Cambria"/>
              </a:rPr>
              <a:t>Server: commonServer.com</a:t>
            </a:r>
          </a:p>
          <a:p>
            <a:pPr lvl="1">
              <a:lnSpc>
                <a:spcPct val="100000"/>
              </a:lnSpc>
              <a:spcBef>
                <a:spcPts val="600"/>
              </a:spcBef>
              <a:buNone/>
            </a:pPr>
            <a:r>
              <a:rPr lang="en-US" dirty="0">
                <a:solidFill>
                  <a:srgbClr val="000000"/>
                </a:solidFill>
                <a:latin typeface="Cambria"/>
                <a:ea typeface="Cambria"/>
                <a:cs typeface="Cambria"/>
                <a:sym typeface="Cambria"/>
              </a:rPr>
              <a:t>(Empty Body)</a:t>
            </a:r>
          </a:p>
          <a:p>
            <a:pPr lvl="1">
              <a:lnSpc>
                <a:spcPct val="100000"/>
              </a:lnSpc>
              <a:spcBef>
                <a:spcPts val="600"/>
              </a:spcBef>
              <a:buNone/>
            </a:pPr>
            <a:endParaRPr lang="en-US" sz="1000" dirty="0">
              <a:solidFill>
                <a:srgbClr val="000000"/>
              </a:solidFill>
              <a:latin typeface="Cambria"/>
              <a:ea typeface="Cambria"/>
              <a:cs typeface="Cambria"/>
              <a:sym typeface="Cambria"/>
            </a:endParaRPr>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36</a:t>
            </a:fld>
            <a:endParaRPr lang="en"/>
          </a:p>
        </p:txBody>
      </p:sp>
    </p:spTree>
    <p:extLst>
      <p:ext uri="{BB962C8B-B14F-4D97-AF65-F5344CB8AC3E}">
        <p14:creationId xmlns:p14="http://schemas.microsoft.com/office/powerpoint/2010/main" val="9323259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Cambria" pitchFamily="18" charset="0"/>
              </a:rPr>
              <a:t>Persistence</a:t>
            </a:r>
            <a:endParaRPr lang="en-IN" sz="3200" dirty="0"/>
          </a:p>
        </p:txBody>
      </p:sp>
      <p:sp>
        <p:nvSpPr>
          <p:cNvPr id="3" name="Text Placeholder 2"/>
          <p:cNvSpPr>
            <a:spLocks noGrp="1"/>
          </p:cNvSpPr>
          <p:nvPr>
            <p:ph type="body" idx="1"/>
          </p:nvPr>
        </p:nvSpPr>
        <p:spPr/>
        <p:txBody>
          <a:bodyPr/>
          <a:lstStyle/>
          <a:p>
            <a:pPr marL="457200" lvl="1">
              <a:spcBef>
                <a:spcPts val="0"/>
              </a:spcBef>
              <a:buClr>
                <a:srgbClr val="000000"/>
              </a:buClr>
              <a:buFont typeface="Cambria"/>
              <a:buChar char="●"/>
            </a:pPr>
            <a:r>
              <a:rPr lang="en-US" dirty="0">
                <a:solidFill>
                  <a:srgbClr val="000000"/>
                </a:solidFill>
                <a:latin typeface="Cambria"/>
                <a:ea typeface="Cambria"/>
                <a:cs typeface="Cambria"/>
                <a:sym typeface="Cambria"/>
              </a:rPr>
              <a:t>HTTP version 1.1 specifies a persistent connection by default. </a:t>
            </a:r>
          </a:p>
          <a:p>
            <a:pPr marL="457200" lvl="1">
              <a:spcBef>
                <a:spcPts val="0"/>
              </a:spcBef>
              <a:buClr>
                <a:srgbClr val="000000"/>
              </a:buClr>
              <a:buFont typeface="Cambria"/>
              <a:buChar char="●"/>
            </a:pPr>
            <a:r>
              <a:rPr lang="en-US" dirty="0">
                <a:solidFill>
                  <a:srgbClr val="000000"/>
                </a:solidFill>
                <a:latin typeface="Cambria"/>
                <a:ea typeface="Cambria"/>
                <a:cs typeface="Cambria"/>
                <a:sym typeface="Cambria"/>
              </a:rPr>
              <a:t>Connection is left open for more requests.</a:t>
            </a:r>
          </a:p>
          <a:p>
            <a:pPr marL="457200" lvl="1">
              <a:spcBef>
                <a:spcPts val="0"/>
              </a:spcBef>
              <a:buClr>
                <a:srgbClr val="000000"/>
              </a:buClr>
              <a:buFont typeface="Cambria"/>
              <a:buChar char="●"/>
            </a:pPr>
            <a:r>
              <a:rPr lang="en-US" dirty="0">
                <a:solidFill>
                  <a:srgbClr val="000000"/>
                </a:solidFill>
                <a:latin typeface="Cambria"/>
                <a:ea typeface="Cambria"/>
                <a:cs typeface="Cambria"/>
                <a:sym typeface="Cambria"/>
              </a:rPr>
              <a:t>Connection will be closed only after a request or if a time-out is reached.</a:t>
            </a:r>
          </a:p>
          <a:p>
            <a:pPr marL="457200" lvl="1">
              <a:spcBef>
                <a:spcPts val="0"/>
              </a:spcBef>
              <a:buClr>
                <a:srgbClr val="000000"/>
              </a:buClr>
              <a:buFont typeface="Cambria"/>
              <a:buChar char="●"/>
            </a:pPr>
            <a:r>
              <a:rPr lang="en-US" dirty="0">
                <a:solidFill>
                  <a:srgbClr val="000000"/>
                </a:solidFill>
                <a:latin typeface="Cambria"/>
                <a:ea typeface="Cambria"/>
                <a:cs typeface="Cambria"/>
                <a:sym typeface="Cambria"/>
              </a:rPr>
              <a:t>Length of data is sent by the sender on each response, but if it is unknown (Dynamic documents) then the server informs client and closes the connection.</a:t>
            </a:r>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37</a:t>
            </a:fld>
            <a:endParaRPr lang="en"/>
          </a:p>
        </p:txBody>
      </p:sp>
    </p:spTree>
    <p:extLst>
      <p:ext uri="{BB962C8B-B14F-4D97-AF65-F5344CB8AC3E}">
        <p14:creationId xmlns:p14="http://schemas.microsoft.com/office/powerpoint/2010/main" val="36250442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Cambria" pitchFamily="18" charset="0"/>
              </a:rPr>
              <a:t>Cookies</a:t>
            </a:r>
            <a:endParaRPr lang="en-IN" sz="3200" dirty="0"/>
          </a:p>
        </p:txBody>
      </p:sp>
      <p:sp>
        <p:nvSpPr>
          <p:cNvPr id="3" name="Text Placeholder 2"/>
          <p:cNvSpPr>
            <a:spLocks noGrp="1"/>
          </p:cNvSpPr>
          <p:nvPr>
            <p:ph type="body" idx="1"/>
          </p:nvPr>
        </p:nvSpPr>
        <p:spPr/>
        <p:txBody>
          <a:bodyPr/>
          <a:lstStyle/>
          <a:p>
            <a:pPr marL="457200" lvl="1">
              <a:spcBef>
                <a:spcPts val="0"/>
              </a:spcBef>
              <a:buClr>
                <a:srgbClr val="000000"/>
              </a:buClr>
              <a:buFont typeface="Cambria"/>
              <a:buChar char="●"/>
            </a:pPr>
            <a:r>
              <a:rPr lang="en-US" dirty="0">
                <a:solidFill>
                  <a:srgbClr val="000000"/>
                </a:solidFill>
                <a:latin typeface="Cambria"/>
                <a:ea typeface="Cambria"/>
                <a:cs typeface="Cambria"/>
                <a:sym typeface="Cambria"/>
              </a:rPr>
              <a:t>It is a small piece of data stored in users system by the browser while browsing a website.</a:t>
            </a:r>
          </a:p>
          <a:p>
            <a:pPr marL="457200" lvl="1">
              <a:spcBef>
                <a:spcPts val="0"/>
              </a:spcBef>
              <a:buClr>
                <a:srgbClr val="000000"/>
              </a:buClr>
              <a:buFont typeface="Cambria"/>
              <a:buChar char="●"/>
            </a:pPr>
            <a:r>
              <a:rPr lang="en-US" dirty="0">
                <a:solidFill>
                  <a:srgbClr val="000000"/>
                </a:solidFill>
                <a:latin typeface="Cambria"/>
                <a:ea typeface="Cambria"/>
                <a:cs typeface="Cambria"/>
                <a:sym typeface="Cambria"/>
              </a:rPr>
              <a:t>When the client receives the response from server on request, the browser stores the cookie in the cookie directory.</a:t>
            </a:r>
          </a:p>
          <a:p>
            <a:pPr marL="457200" lvl="1">
              <a:spcBef>
                <a:spcPts val="0"/>
              </a:spcBef>
              <a:buClr>
                <a:srgbClr val="000000"/>
              </a:buClr>
              <a:buFont typeface="Cambria"/>
              <a:buChar char="●"/>
            </a:pPr>
            <a:r>
              <a:rPr lang="en-US" dirty="0">
                <a:solidFill>
                  <a:srgbClr val="000000"/>
                </a:solidFill>
                <a:latin typeface="Cambria"/>
                <a:ea typeface="Cambria"/>
                <a:cs typeface="Cambria"/>
                <a:sym typeface="Cambria"/>
              </a:rPr>
              <a:t>Next time, when a client sends a request to a server, the browser looks in the cookie directory to</a:t>
            </a:r>
          </a:p>
          <a:p>
            <a:pPr marL="139700" lvl="1" indent="0">
              <a:spcBef>
                <a:spcPts val="0"/>
              </a:spcBef>
              <a:buClr>
                <a:srgbClr val="000000"/>
              </a:buClr>
              <a:buNone/>
            </a:pPr>
            <a:r>
              <a:rPr lang="en-US" dirty="0">
                <a:solidFill>
                  <a:srgbClr val="000000"/>
                </a:solidFill>
                <a:latin typeface="Cambria"/>
                <a:ea typeface="Cambria"/>
                <a:cs typeface="Cambria"/>
                <a:sym typeface="Cambria"/>
              </a:rPr>
              <a:t> </a:t>
            </a:r>
            <a:r>
              <a:rPr lang="en-US" dirty="0" smtClean="0">
                <a:solidFill>
                  <a:srgbClr val="000000"/>
                </a:solidFill>
                <a:latin typeface="Cambria"/>
                <a:ea typeface="Cambria"/>
                <a:cs typeface="Cambria"/>
                <a:sym typeface="Cambria"/>
              </a:rPr>
              <a:t>      </a:t>
            </a:r>
            <a:r>
              <a:rPr lang="en-US" dirty="0" smtClean="0">
                <a:solidFill>
                  <a:srgbClr val="000000"/>
                </a:solidFill>
                <a:latin typeface="Cambria"/>
                <a:ea typeface="Cambria"/>
                <a:cs typeface="Cambria"/>
                <a:sym typeface="Cambria"/>
              </a:rPr>
              <a:t> </a:t>
            </a:r>
            <a:r>
              <a:rPr lang="en-US" dirty="0">
                <a:solidFill>
                  <a:srgbClr val="000000"/>
                </a:solidFill>
                <a:latin typeface="Cambria"/>
                <a:ea typeface="Cambria"/>
                <a:cs typeface="Cambria"/>
                <a:sym typeface="Cambria"/>
              </a:rPr>
              <a:t>see if it can find a cookie sent by that server. If found, the cookie is included in the request. </a:t>
            </a:r>
          </a:p>
          <a:p>
            <a:pPr marL="457200" lvl="1">
              <a:spcBef>
                <a:spcPts val="0"/>
              </a:spcBef>
              <a:buClr>
                <a:srgbClr val="000000"/>
              </a:buClr>
              <a:buFont typeface="Cambria"/>
              <a:buChar char="●"/>
            </a:pPr>
            <a:r>
              <a:rPr lang="en-US" dirty="0">
                <a:solidFill>
                  <a:srgbClr val="000000"/>
                </a:solidFill>
                <a:latin typeface="Cambria"/>
                <a:ea typeface="Cambria"/>
                <a:cs typeface="Cambria"/>
                <a:sym typeface="Cambria"/>
              </a:rPr>
              <a:t>Example – e-commerce</a:t>
            </a:r>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38</a:t>
            </a:fld>
            <a:endParaRPr lang="en"/>
          </a:p>
        </p:txBody>
      </p:sp>
    </p:spTree>
    <p:extLst>
      <p:ext uri="{BB962C8B-B14F-4D97-AF65-F5344CB8AC3E}">
        <p14:creationId xmlns:p14="http://schemas.microsoft.com/office/powerpoint/2010/main" val="74822504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Cambria" pitchFamily="18" charset="0"/>
              </a:rPr>
              <a:t>Web caching: Proxy server</a:t>
            </a:r>
            <a:endParaRPr lang="en-IN" sz="3200" dirty="0"/>
          </a:p>
        </p:txBody>
      </p:sp>
      <p:sp>
        <p:nvSpPr>
          <p:cNvPr id="3" name="Text Placeholder 2"/>
          <p:cNvSpPr>
            <a:spLocks noGrp="1"/>
          </p:cNvSpPr>
          <p:nvPr>
            <p:ph type="body" idx="1"/>
          </p:nvPr>
        </p:nvSpPr>
        <p:spPr/>
        <p:txBody>
          <a:bodyPr/>
          <a:lstStyle/>
          <a:p>
            <a:pPr marL="457200" lvl="1">
              <a:spcBef>
                <a:spcPts val="0"/>
              </a:spcBef>
              <a:buClr>
                <a:srgbClr val="000000"/>
              </a:buClr>
              <a:buFont typeface="Cambria"/>
              <a:buChar char="●"/>
            </a:pPr>
            <a:r>
              <a:rPr lang="en-US" dirty="0">
                <a:solidFill>
                  <a:srgbClr val="000000"/>
                </a:solidFill>
                <a:latin typeface="Cambria"/>
                <a:ea typeface="Cambria"/>
                <a:cs typeface="Cambria"/>
                <a:sym typeface="Cambria"/>
              </a:rPr>
              <a:t>Proxy server acts as a gateway between client and server.</a:t>
            </a:r>
          </a:p>
          <a:p>
            <a:pPr marL="457200" lvl="1">
              <a:spcBef>
                <a:spcPts val="0"/>
              </a:spcBef>
              <a:buClr>
                <a:srgbClr val="000000"/>
              </a:buClr>
              <a:buFont typeface="Cambria"/>
              <a:buChar char="●"/>
            </a:pPr>
            <a:r>
              <a:rPr lang="en-US" dirty="0">
                <a:solidFill>
                  <a:srgbClr val="000000"/>
                </a:solidFill>
                <a:latin typeface="Cambria"/>
                <a:ea typeface="Cambria"/>
                <a:cs typeface="Cambria"/>
                <a:sym typeface="Cambria"/>
              </a:rPr>
              <a:t>It keeps copies of responses to recent requests. </a:t>
            </a:r>
          </a:p>
          <a:p>
            <a:pPr marL="457200" lvl="1">
              <a:spcBef>
                <a:spcPts val="0"/>
              </a:spcBef>
              <a:buClr>
                <a:srgbClr val="000000"/>
              </a:buClr>
              <a:buFont typeface="Cambria"/>
              <a:buChar char="●"/>
            </a:pPr>
            <a:r>
              <a:rPr lang="en-US" dirty="0">
                <a:solidFill>
                  <a:srgbClr val="000000"/>
                </a:solidFill>
                <a:latin typeface="Cambria"/>
                <a:ea typeface="Cambria"/>
                <a:cs typeface="Cambria"/>
                <a:sym typeface="Cambria"/>
              </a:rPr>
              <a:t>On receiving the request from client, proxy server checks its cache and if it is not found then the request is sent to corresponding server.</a:t>
            </a:r>
          </a:p>
          <a:p>
            <a:pPr marL="457200" lvl="1">
              <a:spcBef>
                <a:spcPts val="0"/>
              </a:spcBef>
              <a:buClr>
                <a:srgbClr val="000000"/>
              </a:buClr>
              <a:buFont typeface="Cambria"/>
              <a:buChar char="●"/>
            </a:pPr>
            <a:r>
              <a:rPr lang="en-US" dirty="0">
                <a:solidFill>
                  <a:srgbClr val="000000"/>
                </a:solidFill>
                <a:latin typeface="Cambria"/>
                <a:ea typeface="Cambria"/>
                <a:cs typeface="Cambria"/>
                <a:sym typeface="Cambria"/>
              </a:rPr>
              <a:t>This reduces the load on the original server, decreases traffic, and improves latency. </a:t>
            </a:r>
          </a:p>
          <a:p>
            <a:pPr marL="457200" lvl="1">
              <a:spcBef>
                <a:spcPts val="0"/>
              </a:spcBef>
              <a:buClr>
                <a:srgbClr val="000000"/>
              </a:buClr>
              <a:buFont typeface="Cambria"/>
              <a:buChar char="●"/>
            </a:pPr>
            <a:r>
              <a:rPr lang="en-US" dirty="0">
                <a:solidFill>
                  <a:srgbClr val="000000"/>
                </a:solidFill>
                <a:latin typeface="Cambria"/>
                <a:ea typeface="Cambria"/>
                <a:cs typeface="Cambria"/>
                <a:sym typeface="Cambria"/>
              </a:rPr>
              <a:t>However, to use the proxy server, the client must be configured to access the proxy instead of the target server.</a:t>
            </a:r>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39</a:t>
            </a:fld>
            <a:endParaRPr lang="en"/>
          </a:p>
        </p:txBody>
      </p:sp>
    </p:spTree>
    <p:extLst>
      <p:ext uri="{BB962C8B-B14F-4D97-AF65-F5344CB8AC3E}">
        <p14:creationId xmlns:p14="http://schemas.microsoft.com/office/powerpoint/2010/main" val="38393357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0FD85A-FEE9-42B6-9F10-DCD18A65DADC}"/>
              </a:ext>
            </a:extLst>
          </p:cNvPr>
          <p:cNvSpPr>
            <a:spLocks noGrp="1"/>
          </p:cNvSpPr>
          <p:nvPr>
            <p:ph type="title"/>
          </p:nvPr>
        </p:nvSpPr>
        <p:spPr>
          <a:xfrm>
            <a:off x="311700" y="86683"/>
            <a:ext cx="8520600" cy="616107"/>
          </a:xfrm>
        </p:spPr>
        <p:txBody>
          <a:bodyPr/>
          <a:lstStyle/>
          <a:p>
            <a:r>
              <a:rPr lang="en-IN" sz="3200" dirty="0">
                <a:latin typeface="Cambria" panose="02040503050406030204" pitchFamily="18" charset="0"/>
                <a:ea typeface="Cambria" panose="02040503050406030204" pitchFamily="18" charset="0"/>
              </a:rPr>
              <a:t>Purpose of DNS</a:t>
            </a:r>
          </a:p>
        </p:txBody>
      </p:sp>
      <p:sp>
        <p:nvSpPr>
          <p:cNvPr id="3" name="Text Placeholder 2">
            <a:extLst>
              <a:ext uri="{FF2B5EF4-FFF2-40B4-BE49-F238E27FC236}">
                <a16:creationId xmlns="" xmlns:a16="http://schemas.microsoft.com/office/drawing/2014/main" id="{E5118081-6ADE-4E9B-8006-350EC02DC2E1}"/>
              </a:ext>
            </a:extLst>
          </p:cNvPr>
          <p:cNvSpPr>
            <a:spLocks noGrp="1"/>
          </p:cNvSpPr>
          <p:nvPr>
            <p:ph type="body" idx="1"/>
          </p:nvPr>
        </p:nvSpPr>
        <p:spPr>
          <a:xfrm>
            <a:off x="3170365" y="754213"/>
            <a:ext cx="5661934" cy="3814812"/>
          </a:xfrm>
        </p:spPr>
        <p:txBody>
          <a:bodyPr/>
          <a:lstStyle/>
          <a:p>
            <a:pPr marL="139700" indent="0">
              <a:buClr>
                <a:srgbClr val="000000"/>
              </a:buClr>
              <a:buSzPts val="1400"/>
              <a:buNone/>
            </a:pPr>
            <a:r>
              <a:rPr lang="en-IN" sz="1400" b="1" dirty="0">
                <a:solidFill>
                  <a:srgbClr val="0070C0"/>
                </a:solidFill>
                <a:latin typeface="Cambria"/>
                <a:ea typeface="Cambria"/>
              </a:rPr>
              <a:t>Six steps to map host name to an IP address</a:t>
            </a:r>
          </a:p>
          <a:p>
            <a:pPr marL="482600">
              <a:buClr>
                <a:srgbClr val="000000"/>
              </a:buClr>
              <a:buSzPts val="1400"/>
              <a:buFont typeface="+mj-lt"/>
              <a:buAutoNum type="arabicPeriod"/>
            </a:pPr>
            <a:r>
              <a:rPr lang="en-IN" sz="1400" dirty="0">
                <a:solidFill>
                  <a:schemeClr val="bg2">
                    <a:lumMod val="50000"/>
                  </a:schemeClr>
                </a:solidFill>
                <a:latin typeface="Cambria"/>
                <a:ea typeface="Cambria"/>
              </a:rPr>
              <a:t>User passes the host name to the file transfer client (FTC).</a:t>
            </a:r>
          </a:p>
          <a:p>
            <a:pPr marL="482600">
              <a:buClr>
                <a:srgbClr val="000000"/>
              </a:buClr>
              <a:buSzPts val="1400"/>
              <a:buFont typeface="+mj-lt"/>
              <a:buAutoNum type="arabicPeriod"/>
            </a:pPr>
            <a:r>
              <a:rPr lang="en-IN" sz="1400" dirty="0">
                <a:solidFill>
                  <a:schemeClr val="bg2">
                    <a:lumMod val="50000"/>
                  </a:schemeClr>
                </a:solidFill>
                <a:latin typeface="Cambria"/>
                <a:ea typeface="Cambria"/>
              </a:rPr>
              <a:t>FTC passes the host name to DNS client.</a:t>
            </a:r>
          </a:p>
          <a:p>
            <a:pPr marL="482600">
              <a:buClr>
                <a:srgbClr val="000000"/>
              </a:buClr>
              <a:buSzPts val="1400"/>
              <a:buFont typeface="+mj-lt"/>
              <a:buAutoNum type="arabicPeriod"/>
            </a:pPr>
            <a:r>
              <a:rPr lang="en-IN" sz="1400" dirty="0">
                <a:solidFill>
                  <a:schemeClr val="bg2">
                    <a:lumMod val="50000"/>
                  </a:schemeClr>
                </a:solidFill>
                <a:latin typeface="Cambria"/>
                <a:ea typeface="Cambria"/>
              </a:rPr>
              <a:t>DNS client sends a message to the DNS Server.  The query  gives the file transfer server name using the known IP address of the DNS server.</a:t>
            </a:r>
          </a:p>
          <a:p>
            <a:pPr marL="482600">
              <a:buClr>
                <a:srgbClr val="000000"/>
              </a:buClr>
              <a:buSzPts val="1400"/>
              <a:buFont typeface="+mj-lt"/>
              <a:buAutoNum type="arabicPeriod"/>
            </a:pPr>
            <a:r>
              <a:rPr lang="en-IN" sz="1400" dirty="0">
                <a:solidFill>
                  <a:schemeClr val="bg2">
                    <a:lumMod val="50000"/>
                  </a:schemeClr>
                </a:solidFill>
                <a:latin typeface="Cambria"/>
                <a:ea typeface="Cambria"/>
              </a:rPr>
              <a:t>DNS server responses back with the IP address of the desired file transfer server.</a:t>
            </a:r>
          </a:p>
          <a:p>
            <a:pPr marL="482600">
              <a:buClr>
                <a:srgbClr val="000000"/>
              </a:buClr>
              <a:buSzPts val="1400"/>
              <a:buFont typeface="+mj-lt"/>
              <a:buAutoNum type="arabicPeriod"/>
            </a:pPr>
            <a:r>
              <a:rPr lang="en-IN" sz="1400" dirty="0">
                <a:solidFill>
                  <a:schemeClr val="bg2">
                    <a:lumMod val="50000"/>
                  </a:schemeClr>
                </a:solidFill>
                <a:latin typeface="Cambria"/>
                <a:ea typeface="Cambria"/>
              </a:rPr>
              <a:t>DNS client passes the IP address to file transfer server.</a:t>
            </a:r>
          </a:p>
          <a:p>
            <a:pPr marL="482600">
              <a:buClr>
                <a:srgbClr val="000000"/>
              </a:buClr>
              <a:buSzPts val="1400"/>
              <a:buFont typeface="+mj-lt"/>
              <a:buAutoNum type="arabicPeriod"/>
            </a:pPr>
            <a:r>
              <a:rPr lang="en-IN" sz="1400" dirty="0">
                <a:solidFill>
                  <a:schemeClr val="bg2">
                    <a:lumMod val="50000"/>
                  </a:schemeClr>
                </a:solidFill>
                <a:latin typeface="Cambria"/>
                <a:ea typeface="Cambria"/>
              </a:rPr>
              <a:t>FTC uses the IP address it received to access the file transfer server.</a:t>
            </a:r>
          </a:p>
          <a:p>
            <a:pPr marL="139700" indent="0">
              <a:buClr>
                <a:srgbClr val="000000"/>
              </a:buClr>
              <a:buSzPts val="1400"/>
              <a:buNone/>
            </a:pPr>
            <a:r>
              <a:rPr lang="en-IN" sz="1400" b="1" dirty="0">
                <a:solidFill>
                  <a:srgbClr val="0070C0"/>
                </a:solidFill>
                <a:latin typeface="Cambria"/>
                <a:ea typeface="Cambria"/>
              </a:rPr>
              <a:t>Two Connections must be made</a:t>
            </a:r>
          </a:p>
          <a:p>
            <a:pPr marL="425450" indent="-285750">
              <a:buClr>
                <a:srgbClr val="000000"/>
              </a:buClr>
              <a:buSzPts val="1400"/>
            </a:pPr>
            <a:r>
              <a:rPr lang="en-IN" sz="1400" dirty="0">
                <a:solidFill>
                  <a:schemeClr val="bg2">
                    <a:lumMod val="50000"/>
                  </a:schemeClr>
                </a:solidFill>
                <a:latin typeface="Cambria"/>
                <a:ea typeface="Cambria"/>
              </a:rPr>
              <a:t>Mapping the name to an IP address</a:t>
            </a:r>
          </a:p>
          <a:p>
            <a:pPr marL="425450" indent="-285750">
              <a:buClr>
                <a:srgbClr val="000000"/>
              </a:buClr>
              <a:buSzPts val="1400"/>
            </a:pPr>
            <a:r>
              <a:rPr lang="en-IN" sz="1400" dirty="0">
                <a:solidFill>
                  <a:schemeClr val="bg2">
                    <a:lumMod val="50000"/>
                  </a:schemeClr>
                </a:solidFill>
                <a:latin typeface="Cambria"/>
                <a:ea typeface="Cambria"/>
              </a:rPr>
              <a:t>Transferring files</a:t>
            </a:r>
          </a:p>
          <a:p>
            <a:pPr indent="-317500">
              <a:buClr>
                <a:srgbClr val="000000"/>
              </a:buClr>
              <a:buSzPts val="1400"/>
              <a:buFont typeface="Cambria"/>
              <a:buChar char="●"/>
            </a:pPr>
            <a:endParaRPr lang="en-IN" sz="1400" dirty="0">
              <a:solidFill>
                <a:schemeClr val="bg2">
                  <a:lumMod val="50000"/>
                </a:schemeClr>
              </a:solidFill>
              <a:latin typeface="Cambria"/>
              <a:ea typeface="Cambria"/>
            </a:endParaRPr>
          </a:p>
          <a:p>
            <a:pPr indent="-317500">
              <a:buClr>
                <a:srgbClr val="000000"/>
              </a:buClr>
              <a:buSzPts val="1400"/>
              <a:buFont typeface="Cambria"/>
              <a:buChar char="●"/>
            </a:pPr>
            <a:endParaRPr lang="en-IN" sz="1400" dirty="0">
              <a:solidFill>
                <a:schemeClr val="bg2">
                  <a:lumMod val="50000"/>
                </a:schemeClr>
              </a:solidFill>
              <a:latin typeface="Cambria"/>
              <a:ea typeface="Cambria"/>
            </a:endParaRPr>
          </a:p>
        </p:txBody>
      </p:sp>
      <p:sp>
        <p:nvSpPr>
          <p:cNvPr id="4" name="Slide Number Placeholder 3">
            <a:extLst>
              <a:ext uri="{FF2B5EF4-FFF2-40B4-BE49-F238E27FC236}">
                <a16:creationId xmlns="" xmlns:a16="http://schemas.microsoft.com/office/drawing/2014/main" id="{2A62E1F5-AB0E-4C00-91FD-32E239DB6E6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a:t>
            </a:fld>
            <a:endParaRPr lang="en"/>
          </a:p>
        </p:txBody>
      </p:sp>
      <p:pic>
        <p:nvPicPr>
          <p:cNvPr id="1026" name="Picture 2" descr="Difference Between DNS and DHCP (with Comparison Chart) - Tech ...">
            <a:extLst>
              <a:ext uri="{FF2B5EF4-FFF2-40B4-BE49-F238E27FC236}">
                <a16:creationId xmlns="" xmlns:a16="http://schemas.microsoft.com/office/drawing/2014/main" id="{52ED50D0-573B-4CE6-B97A-847EFF8103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142" y="832466"/>
            <a:ext cx="2763223" cy="2157690"/>
          </a:xfrm>
          <a:prstGeom prst="rect">
            <a:avLst/>
          </a:prstGeom>
          <a:noFill/>
          <a:extLst>
            <a:ext uri="{909E8E84-426E-40DD-AFC4-6F175D3DCCD1}">
              <a14:hiddenFill xmlns:a14="http://schemas.microsoft.com/office/drawing/2010/main">
                <a:solidFill>
                  <a:srgbClr val="FFFFFF"/>
                </a:solidFill>
              </a14:hiddenFill>
            </a:ext>
          </a:extLst>
        </p:spPr>
      </p:pic>
      <p:pic>
        <p:nvPicPr>
          <p:cNvPr id="5" name="Google Shape;94;p16">
            <a:extLst>
              <a:ext uri="{FF2B5EF4-FFF2-40B4-BE49-F238E27FC236}">
                <a16:creationId xmlns="" xmlns:a16="http://schemas.microsoft.com/office/drawing/2014/main" id="{4FC8173B-78EB-4B66-8F57-575A9CEFF494}"/>
              </a:ext>
            </a:extLst>
          </p:cNvPr>
          <p:cNvPicPr preferRelativeResize="0"/>
          <p:nvPr/>
        </p:nvPicPr>
        <p:blipFill>
          <a:blip r:embed="rId3">
            <a:alphaModFix/>
          </a:blip>
          <a:stretch>
            <a:fillRect/>
          </a:stretch>
        </p:blipFill>
        <p:spPr>
          <a:xfrm>
            <a:off x="8089175" y="101825"/>
            <a:ext cx="934101" cy="518950"/>
          </a:xfrm>
          <a:prstGeom prst="rect">
            <a:avLst/>
          </a:prstGeom>
          <a:noFill/>
          <a:ln>
            <a:noFill/>
          </a:ln>
        </p:spPr>
      </p:pic>
    </p:spTree>
    <p:extLst>
      <p:ext uri="{BB962C8B-B14F-4D97-AF65-F5344CB8AC3E}">
        <p14:creationId xmlns:p14="http://schemas.microsoft.com/office/powerpoint/2010/main" val="25960951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Cambria" pitchFamily="18" charset="0"/>
              </a:rPr>
              <a:t>HTTP security</a:t>
            </a:r>
            <a:endParaRPr lang="en-IN" sz="3200" dirty="0"/>
          </a:p>
        </p:txBody>
      </p:sp>
      <p:sp>
        <p:nvSpPr>
          <p:cNvPr id="3" name="Text Placeholder 2"/>
          <p:cNvSpPr>
            <a:spLocks noGrp="1"/>
          </p:cNvSpPr>
          <p:nvPr>
            <p:ph type="body" idx="1"/>
          </p:nvPr>
        </p:nvSpPr>
        <p:spPr/>
        <p:txBody>
          <a:bodyPr/>
          <a:lstStyle/>
          <a:p>
            <a:pPr marL="457200" lvl="1" indent="-342900">
              <a:spcBef>
                <a:spcPts val="0"/>
              </a:spcBef>
              <a:buSzPts val="1800"/>
              <a:buFont typeface="Open Sans"/>
              <a:buChar char="●"/>
            </a:pPr>
            <a:r>
              <a:rPr lang="en-US" dirty="0">
                <a:solidFill>
                  <a:srgbClr val="000000"/>
                </a:solidFill>
                <a:latin typeface="Cambria"/>
                <a:ea typeface="Cambria"/>
                <a:cs typeface="Cambria"/>
                <a:sym typeface="Cambria"/>
              </a:rPr>
              <a:t>HTTPS provides confidentiality, client and server authentication, and data integrity.</a:t>
            </a:r>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40</a:t>
            </a:fld>
            <a:endParaRPr lang="en"/>
          </a:p>
        </p:txBody>
      </p:sp>
    </p:spTree>
    <p:extLst>
      <p:ext uri="{BB962C8B-B14F-4D97-AF65-F5344CB8AC3E}">
        <p14:creationId xmlns:p14="http://schemas.microsoft.com/office/powerpoint/2010/main" val="423758717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a:latin typeface="Times New Roman" pitchFamily="18" charset="0"/>
                <a:cs typeface="Times New Roman" pitchFamily="18" charset="0"/>
              </a:rPr>
              <a:t>DHCP</a:t>
            </a:r>
            <a:endParaRPr lang="en-IN" sz="4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41</a:t>
            </a:fld>
            <a:endParaRPr lang="en"/>
          </a:p>
        </p:txBody>
      </p:sp>
      <p:pic>
        <p:nvPicPr>
          <p:cNvPr id="6" name="Picture 2"/>
          <p:cNvPicPr>
            <a:picLocks noChangeAspect="1" noChangeArrowheads="1"/>
          </p:cNvPicPr>
          <p:nvPr/>
        </p:nvPicPr>
        <p:blipFill>
          <a:blip r:embed="rId2"/>
          <a:srcRect/>
          <a:stretch>
            <a:fillRect/>
          </a:stretch>
        </p:blipFill>
        <p:spPr bwMode="auto">
          <a:xfrm>
            <a:off x="228600" y="171450"/>
            <a:ext cx="1524000" cy="914400"/>
          </a:xfrm>
          <a:prstGeom prst="rect">
            <a:avLst/>
          </a:prstGeom>
          <a:noFill/>
          <a:ln w="9525">
            <a:noFill/>
            <a:miter lim="800000"/>
            <a:headEnd/>
            <a:tailEnd/>
          </a:ln>
          <a:effectLst/>
        </p:spPr>
      </p:pic>
    </p:spTree>
    <p:extLst>
      <p:ext uri="{BB962C8B-B14F-4D97-AF65-F5344CB8AC3E}">
        <p14:creationId xmlns:p14="http://schemas.microsoft.com/office/powerpoint/2010/main" val="104311169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Cambria" pitchFamily="18" charset="0"/>
                <a:cs typeface="Times New Roman" pitchFamily="18" charset="0"/>
              </a:rPr>
              <a:t>Introduction</a:t>
            </a:r>
            <a:endParaRPr lang="en-IN" sz="3200" dirty="0"/>
          </a:p>
        </p:txBody>
      </p:sp>
      <p:sp>
        <p:nvSpPr>
          <p:cNvPr id="3" name="Text Placeholder 2"/>
          <p:cNvSpPr>
            <a:spLocks noGrp="1"/>
          </p:cNvSpPr>
          <p:nvPr>
            <p:ph type="body" idx="1"/>
          </p:nvPr>
        </p:nvSpPr>
        <p:spPr/>
        <p:txBody>
          <a:bodyPr/>
          <a:lstStyle/>
          <a:p>
            <a:pPr algn="just">
              <a:lnSpc>
                <a:spcPct val="200000"/>
              </a:lnSpc>
            </a:pPr>
            <a:r>
              <a:rPr lang="en-US" sz="1400" dirty="0">
                <a:latin typeface="Cambria" pitchFamily="18" charset="0"/>
                <a:cs typeface="Times New Roman" pitchFamily="18" charset="0"/>
              </a:rPr>
              <a:t>Every computer that utilizes TCP/IP protocol should know its IP address. </a:t>
            </a:r>
          </a:p>
          <a:p>
            <a:pPr algn="just">
              <a:lnSpc>
                <a:spcPct val="200000"/>
              </a:lnSpc>
            </a:pPr>
            <a:r>
              <a:rPr lang="en-US" sz="1400" dirty="0">
                <a:latin typeface="Cambria" pitchFamily="18" charset="0"/>
                <a:cs typeface="Times New Roman" pitchFamily="18" charset="0"/>
              </a:rPr>
              <a:t>In addition to this, Subnet mask is also needed, if the computer is under a subnet. </a:t>
            </a:r>
          </a:p>
          <a:p>
            <a:pPr algn="just">
              <a:lnSpc>
                <a:spcPct val="200000"/>
              </a:lnSpc>
            </a:pPr>
            <a:r>
              <a:rPr lang="en-US" sz="1400" dirty="0">
                <a:latin typeface="Cambria" pitchFamily="18" charset="0"/>
                <a:cs typeface="Times New Roman" pitchFamily="18" charset="0"/>
              </a:rPr>
              <a:t>The other two information needed for most of the recent machines are </a:t>
            </a:r>
          </a:p>
          <a:p>
            <a:pPr marL="1274400" lvl="3" algn="just">
              <a:lnSpc>
                <a:spcPct val="150000"/>
              </a:lnSpc>
              <a:spcBef>
                <a:spcPts val="600"/>
              </a:spcBef>
              <a:buFont typeface="Arial" pitchFamily="34" charset="0"/>
              <a:buChar char="•"/>
            </a:pPr>
            <a:r>
              <a:rPr lang="en-US" dirty="0">
                <a:latin typeface="Cambria" pitchFamily="18" charset="0"/>
                <a:cs typeface="Times New Roman" pitchFamily="18" charset="0"/>
              </a:rPr>
              <a:t>The default router’s address – to interface with other networks</a:t>
            </a:r>
          </a:p>
          <a:p>
            <a:pPr marL="1274400" lvl="3" algn="just">
              <a:lnSpc>
                <a:spcPct val="150000"/>
              </a:lnSpc>
              <a:spcBef>
                <a:spcPts val="600"/>
              </a:spcBef>
              <a:buFont typeface="Arial" pitchFamily="34" charset="0"/>
              <a:buChar char="•"/>
            </a:pPr>
            <a:r>
              <a:rPr lang="en-US" dirty="0">
                <a:latin typeface="Cambria" pitchFamily="18" charset="0"/>
                <a:cs typeface="Times New Roman" pitchFamily="18" charset="0"/>
              </a:rPr>
              <a:t>The name server’s address – to use names rather than addresses.</a:t>
            </a:r>
            <a:endParaRPr lang="en-IN" dirty="0">
              <a:latin typeface="Cambria" pitchFamily="18" charset="0"/>
              <a:cs typeface="Times New Roman" pitchFamily="18" charset="0"/>
            </a:endParaRPr>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42</a:t>
            </a:fld>
            <a:endParaRPr lang="en"/>
          </a:p>
        </p:txBody>
      </p:sp>
    </p:spTree>
    <p:extLst>
      <p:ext uri="{BB962C8B-B14F-4D97-AF65-F5344CB8AC3E}">
        <p14:creationId xmlns:p14="http://schemas.microsoft.com/office/powerpoint/2010/main" val="205294902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Cambria" pitchFamily="18" charset="0"/>
                <a:cs typeface="Times New Roman" pitchFamily="18" charset="0"/>
              </a:rPr>
              <a:t>DHCP (Definition)</a:t>
            </a:r>
            <a:endParaRPr lang="en-IN" sz="3200" dirty="0"/>
          </a:p>
        </p:txBody>
      </p:sp>
      <p:sp>
        <p:nvSpPr>
          <p:cNvPr id="3" name="Text Placeholder 2"/>
          <p:cNvSpPr>
            <a:spLocks noGrp="1"/>
          </p:cNvSpPr>
          <p:nvPr>
            <p:ph type="body" idx="1"/>
          </p:nvPr>
        </p:nvSpPr>
        <p:spPr/>
        <p:txBody>
          <a:bodyPr/>
          <a:lstStyle/>
          <a:p>
            <a:r>
              <a:rPr lang="en-US" sz="1400" dirty="0">
                <a:latin typeface="Cambria" pitchFamily="18" charset="0"/>
                <a:cs typeface="Times New Roman" pitchFamily="18" charset="0"/>
              </a:rPr>
              <a:t>It is a Client/server protocol to provide the four required parameters to a diskless machine to enable the machine communicate with other networks</a:t>
            </a:r>
            <a:r>
              <a:rPr lang="en-US" dirty="0">
                <a:latin typeface="Cambria" pitchFamily="18" charset="0"/>
                <a:cs typeface="Times New Roman" pitchFamily="18" charset="0"/>
              </a:rPr>
              <a:t>.</a:t>
            </a:r>
            <a:endParaRPr lang="en-IN" dirty="0">
              <a:latin typeface="Cambria" pitchFamily="18" charset="0"/>
              <a:cs typeface="Times New Roman" pitchFamily="18" charset="0"/>
            </a:endParaRPr>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43</a:t>
            </a:fld>
            <a:endParaRPr lang="en"/>
          </a:p>
        </p:txBody>
      </p:sp>
    </p:spTree>
    <p:extLst>
      <p:ext uri="{BB962C8B-B14F-4D97-AF65-F5344CB8AC3E}">
        <p14:creationId xmlns:p14="http://schemas.microsoft.com/office/powerpoint/2010/main" val="14519763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Cambria" pitchFamily="18" charset="0"/>
                <a:cs typeface="Times New Roman" pitchFamily="18" charset="0"/>
              </a:rPr>
              <a:t>DHCP Operation</a:t>
            </a:r>
            <a:endParaRPr lang="en-IN" sz="3200" dirty="0"/>
          </a:p>
        </p:txBody>
      </p:sp>
      <p:sp>
        <p:nvSpPr>
          <p:cNvPr id="3" name="Text Placeholder 2"/>
          <p:cNvSpPr>
            <a:spLocks noGrp="1"/>
          </p:cNvSpPr>
          <p:nvPr>
            <p:ph type="body" idx="1"/>
          </p:nvPr>
        </p:nvSpPr>
        <p:spPr/>
        <p:txBody>
          <a:bodyPr/>
          <a:lstStyle/>
          <a:p>
            <a:pPr algn="just">
              <a:lnSpc>
                <a:spcPct val="150000"/>
              </a:lnSpc>
            </a:pPr>
            <a:r>
              <a:rPr lang="en-US" sz="1400" dirty="0">
                <a:latin typeface="Cambria" pitchFamily="18" charset="0"/>
                <a:cs typeface="Times New Roman" pitchFamily="18" charset="0"/>
              </a:rPr>
              <a:t>The operation is initiated with a broadcasting request by the client depending upon the client and server’s location, which could be any one of the following</a:t>
            </a:r>
          </a:p>
          <a:p>
            <a:pPr algn="just">
              <a:lnSpc>
                <a:spcPct val="150000"/>
              </a:lnSpc>
            </a:pPr>
            <a:r>
              <a:rPr lang="en-US" sz="1400" dirty="0">
                <a:latin typeface="Cambria" pitchFamily="18" charset="0"/>
                <a:cs typeface="Times New Roman" pitchFamily="18" charset="0"/>
              </a:rPr>
              <a:t>Same network - Client and server are present on the same network</a:t>
            </a:r>
            <a:endParaRPr lang="en-IN" sz="1400" dirty="0">
              <a:latin typeface="Cambria" pitchFamily="18" charset="0"/>
              <a:cs typeface="Times New Roman" pitchFamily="18" charset="0"/>
            </a:endParaRPr>
          </a:p>
          <a:p>
            <a:pPr algn="just">
              <a:lnSpc>
                <a:spcPct val="150000"/>
              </a:lnSpc>
            </a:pPr>
            <a:r>
              <a:rPr lang="en-US" sz="1400" dirty="0">
                <a:latin typeface="Cambria" pitchFamily="18" charset="0"/>
                <a:cs typeface="Times New Roman" pitchFamily="18" charset="0"/>
              </a:rPr>
              <a:t>Different network - Client and server are present on different network</a:t>
            </a:r>
            <a:endParaRPr lang="en-IN" sz="1400" dirty="0">
              <a:latin typeface="Cambria" pitchFamily="18" charset="0"/>
              <a:cs typeface="Times New Roman" pitchFamily="18" charset="0"/>
            </a:endParaRPr>
          </a:p>
          <a:p>
            <a:pPr marL="457200" lvl="1" indent="0">
              <a:buNone/>
            </a:pPr>
            <a:endParaRPr lang="en-US" dirty="0">
              <a:latin typeface="Times New Roman" pitchFamily="18" charset="0"/>
              <a:cs typeface="Times New Roman" pitchFamily="18" charset="0"/>
            </a:endParaRPr>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44</a:t>
            </a:fld>
            <a:endParaRPr lang="en"/>
          </a:p>
        </p:txBody>
      </p:sp>
    </p:spTree>
    <p:extLst>
      <p:ext uri="{BB962C8B-B14F-4D97-AF65-F5344CB8AC3E}">
        <p14:creationId xmlns:p14="http://schemas.microsoft.com/office/powerpoint/2010/main" val="88686066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Cambria" pitchFamily="18" charset="0"/>
                <a:cs typeface="Times New Roman" pitchFamily="18" charset="0"/>
              </a:rPr>
              <a:t>Same Network</a:t>
            </a:r>
            <a:endParaRPr lang="en-IN" sz="3200" dirty="0"/>
          </a:p>
        </p:txBody>
      </p:sp>
      <p:sp>
        <p:nvSpPr>
          <p:cNvPr id="3" name="Text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45</a:t>
            </a:fld>
            <a:endParaRPr lang="en"/>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443" y="1275607"/>
            <a:ext cx="7774006" cy="3164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634671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Cambria" pitchFamily="18" charset="0"/>
                <a:cs typeface="Times New Roman" pitchFamily="18" charset="0"/>
              </a:rPr>
              <a:t>Same network Operation</a:t>
            </a:r>
            <a:endParaRPr lang="en-IN" sz="3200" dirty="0"/>
          </a:p>
        </p:txBody>
      </p:sp>
      <p:sp>
        <p:nvSpPr>
          <p:cNvPr id="3" name="Text Placeholder 2"/>
          <p:cNvSpPr>
            <a:spLocks noGrp="1"/>
          </p:cNvSpPr>
          <p:nvPr>
            <p:ph type="body" idx="1"/>
          </p:nvPr>
        </p:nvSpPr>
        <p:spPr/>
        <p:txBody>
          <a:bodyPr/>
          <a:lstStyle/>
          <a:p>
            <a:pPr algn="just">
              <a:lnSpc>
                <a:spcPct val="150000"/>
              </a:lnSpc>
            </a:pPr>
            <a:r>
              <a:rPr lang="en-US" sz="1400" dirty="0">
                <a:latin typeface="Cambria" pitchFamily="18" charset="0"/>
                <a:cs typeface="Times New Roman" pitchFamily="18" charset="0"/>
              </a:rPr>
              <a:t>A open command is provided by the server on UDP port number 67.</a:t>
            </a:r>
          </a:p>
          <a:p>
            <a:pPr algn="just">
              <a:lnSpc>
                <a:spcPct val="150000"/>
              </a:lnSpc>
            </a:pPr>
            <a:r>
              <a:rPr lang="en-US" sz="1400" dirty="0">
                <a:latin typeface="Cambria" pitchFamily="18" charset="0"/>
                <a:cs typeface="Times New Roman" pitchFamily="18" charset="0"/>
              </a:rPr>
              <a:t>Server waits for the client to respond</a:t>
            </a:r>
          </a:p>
          <a:p>
            <a:pPr algn="just">
              <a:lnSpc>
                <a:spcPct val="150000"/>
              </a:lnSpc>
            </a:pPr>
            <a:r>
              <a:rPr lang="en-US" sz="1400" dirty="0">
                <a:latin typeface="Cambria" pitchFamily="18" charset="0"/>
                <a:cs typeface="Times New Roman" pitchFamily="18" charset="0"/>
              </a:rPr>
              <a:t>The server gets the response from the booted client on port number 68</a:t>
            </a:r>
          </a:p>
          <a:p>
            <a:pPr algn="just">
              <a:lnSpc>
                <a:spcPct val="150000"/>
              </a:lnSpc>
            </a:pPr>
            <a:r>
              <a:rPr lang="en-US" sz="1400" dirty="0">
                <a:latin typeface="Cambria" pitchFamily="18" charset="0"/>
                <a:cs typeface="Times New Roman" pitchFamily="18" charset="0"/>
              </a:rPr>
              <a:t>A connection is now established between the source port 67 and destination port 68 by the server acknowledging with either a broadcast or unicast message.  </a:t>
            </a:r>
            <a:endParaRPr lang="en-IN" sz="1400" dirty="0">
              <a:latin typeface="Cambria" pitchFamily="18" charset="0"/>
              <a:cs typeface="Times New Roman" pitchFamily="18" charset="0"/>
            </a:endParaRPr>
          </a:p>
          <a:p>
            <a:endParaRPr lang="en-IN" sz="14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46</a:t>
            </a:fld>
            <a:endParaRPr lang="en"/>
          </a:p>
        </p:txBody>
      </p:sp>
    </p:spTree>
    <p:extLst>
      <p:ext uri="{BB962C8B-B14F-4D97-AF65-F5344CB8AC3E}">
        <p14:creationId xmlns:p14="http://schemas.microsoft.com/office/powerpoint/2010/main" val="230957107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itchFamily="18" charset="0"/>
                <a:cs typeface="Times New Roman" pitchFamily="18" charset="0"/>
              </a:rPr>
              <a:t>Different network</a:t>
            </a:r>
            <a:endParaRPr lang="en-IN" sz="3200" dirty="0"/>
          </a:p>
        </p:txBody>
      </p:sp>
      <p:sp>
        <p:nvSpPr>
          <p:cNvPr id="3" name="Text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47</a:t>
            </a:fld>
            <a:endParaRPr lang="en"/>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275606"/>
            <a:ext cx="7364698" cy="2944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562704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Cambria" pitchFamily="18" charset="0"/>
                <a:cs typeface="Times New Roman" pitchFamily="18" charset="0"/>
              </a:rPr>
              <a:t>Different network Operation</a:t>
            </a:r>
            <a:endParaRPr lang="en-IN" sz="3200" dirty="0"/>
          </a:p>
        </p:txBody>
      </p:sp>
      <p:sp>
        <p:nvSpPr>
          <p:cNvPr id="3" name="Text Placeholder 2"/>
          <p:cNvSpPr>
            <a:spLocks noGrp="1"/>
          </p:cNvSpPr>
          <p:nvPr>
            <p:ph type="body" idx="1"/>
          </p:nvPr>
        </p:nvSpPr>
        <p:spPr/>
        <p:txBody>
          <a:bodyPr/>
          <a:lstStyle/>
          <a:p>
            <a:pPr algn="just">
              <a:lnSpc>
                <a:spcPct val="150000"/>
              </a:lnSpc>
            </a:pPr>
            <a:r>
              <a:rPr lang="en-US" sz="1400" dirty="0">
                <a:latin typeface="Cambria" pitchFamily="18" charset="0"/>
                <a:cs typeface="Times New Roman" pitchFamily="18" charset="0"/>
              </a:rPr>
              <a:t>As the client is unaware of the server, a DHCP request is broadcasted.</a:t>
            </a:r>
          </a:p>
          <a:p>
            <a:pPr algn="just">
              <a:lnSpc>
                <a:spcPct val="150000"/>
              </a:lnSpc>
            </a:pPr>
            <a:r>
              <a:rPr lang="en-US" sz="1400" dirty="0">
                <a:latin typeface="Cambria" pitchFamily="18" charset="0"/>
                <a:cs typeface="Times New Roman" pitchFamily="18" charset="0"/>
              </a:rPr>
              <a:t>A relay agent (host) is used,  as the router discards the broadcasted IP datagram.</a:t>
            </a:r>
          </a:p>
          <a:p>
            <a:pPr algn="just">
              <a:lnSpc>
                <a:spcPct val="150000"/>
              </a:lnSpc>
            </a:pPr>
            <a:r>
              <a:rPr lang="en-US" sz="1400" dirty="0">
                <a:latin typeface="Cambria" pitchFamily="18" charset="0"/>
                <a:cs typeface="Times New Roman" pitchFamily="18" charset="0"/>
              </a:rPr>
              <a:t>This relay agent is aware of the server’s address and hence listens on UDP port 67 for the messages</a:t>
            </a:r>
          </a:p>
          <a:p>
            <a:pPr algn="just">
              <a:lnSpc>
                <a:spcPct val="150000"/>
              </a:lnSpc>
            </a:pPr>
            <a:r>
              <a:rPr lang="en-US" sz="1400" dirty="0">
                <a:latin typeface="Cambria" pitchFamily="18" charset="0"/>
                <a:cs typeface="Times New Roman" pitchFamily="18" charset="0"/>
              </a:rPr>
              <a:t>The received message is enfold in a unicast datagram (with the destination address) and sent to the server by the relay.</a:t>
            </a:r>
          </a:p>
          <a:p>
            <a:pPr algn="just">
              <a:lnSpc>
                <a:spcPct val="150000"/>
              </a:lnSpc>
            </a:pPr>
            <a:r>
              <a:rPr lang="en-US" sz="1400" dirty="0">
                <a:latin typeface="Cambria" pitchFamily="18" charset="0"/>
                <a:cs typeface="Times New Roman" pitchFamily="18" charset="0"/>
              </a:rPr>
              <a:t>It reaches the server through any router</a:t>
            </a:r>
          </a:p>
          <a:p>
            <a:endParaRPr lang="en-IN" sz="14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48</a:t>
            </a:fld>
            <a:endParaRPr lang="en"/>
          </a:p>
        </p:txBody>
      </p:sp>
    </p:spTree>
    <p:extLst>
      <p:ext uri="{BB962C8B-B14F-4D97-AF65-F5344CB8AC3E}">
        <p14:creationId xmlns:p14="http://schemas.microsoft.com/office/powerpoint/2010/main" val="336298320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Cambria" pitchFamily="18" charset="0"/>
                <a:cs typeface="Times New Roman" pitchFamily="18" charset="0"/>
              </a:rPr>
              <a:t>UDP ports</a:t>
            </a:r>
            <a:endParaRPr lang="en-IN" sz="3200" dirty="0"/>
          </a:p>
        </p:txBody>
      </p:sp>
      <p:sp>
        <p:nvSpPr>
          <p:cNvPr id="3" name="Text Placeholder 2"/>
          <p:cNvSpPr>
            <a:spLocks noGrp="1"/>
          </p:cNvSpPr>
          <p:nvPr>
            <p:ph type="body" idx="1"/>
          </p:nvPr>
        </p:nvSpPr>
        <p:spPr/>
        <p:txBody>
          <a:bodyPr/>
          <a:lstStyle/>
          <a:p>
            <a:pPr marL="114300" indent="0">
              <a:buNone/>
            </a:pPr>
            <a:r>
              <a:rPr lang="en-IN" dirty="0" smtClean="0"/>
              <a:t> </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49</a:t>
            </a:fld>
            <a:endParaRPr lang="en"/>
          </a:p>
        </p:txBody>
      </p:sp>
      <p:pic>
        <p:nvPicPr>
          <p:cNvPr id="5" name="Picture 1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474214"/>
            <a:ext cx="8229600" cy="2846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5588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3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1AFE02-2814-4778-A70F-D252F96CEE21}"/>
              </a:ext>
            </a:extLst>
          </p:cNvPr>
          <p:cNvSpPr>
            <a:spLocks noGrp="1"/>
          </p:cNvSpPr>
          <p:nvPr>
            <p:ph type="title"/>
          </p:nvPr>
        </p:nvSpPr>
        <p:spPr>
          <a:xfrm>
            <a:off x="311700" y="158129"/>
            <a:ext cx="8520600" cy="522665"/>
          </a:xfrm>
        </p:spPr>
        <p:txBody>
          <a:bodyPr/>
          <a:lstStyle/>
          <a:p>
            <a:r>
              <a:rPr lang="en-IN" sz="3200" dirty="0">
                <a:latin typeface="Cambria" panose="02040503050406030204" pitchFamily="18" charset="0"/>
                <a:ea typeface="Cambria" panose="02040503050406030204" pitchFamily="18" charset="0"/>
              </a:rPr>
              <a:t>Namespace</a:t>
            </a:r>
          </a:p>
        </p:txBody>
      </p:sp>
      <p:sp>
        <p:nvSpPr>
          <p:cNvPr id="3" name="Text Placeholder 2">
            <a:extLst>
              <a:ext uri="{FF2B5EF4-FFF2-40B4-BE49-F238E27FC236}">
                <a16:creationId xmlns="" xmlns:a16="http://schemas.microsoft.com/office/drawing/2014/main" id="{FB1C000F-D8D3-440B-8E1E-03408AAA1918}"/>
              </a:ext>
            </a:extLst>
          </p:cNvPr>
          <p:cNvSpPr>
            <a:spLocks noGrp="1"/>
          </p:cNvSpPr>
          <p:nvPr>
            <p:ph type="body" idx="1"/>
          </p:nvPr>
        </p:nvSpPr>
        <p:spPr>
          <a:xfrm>
            <a:off x="311700" y="827632"/>
            <a:ext cx="8520600" cy="3741393"/>
          </a:xfrm>
        </p:spPr>
        <p:txBody>
          <a:bodyPr/>
          <a:lstStyle/>
          <a:p>
            <a:pPr indent="-317500">
              <a:buClr>
                <a:srgbClr val="000000"/>
              </a:buClr>
              <a:buSzPts val="1400"/>
              <a:buFont typeface="Cambria"/>
              <a:buChar char="●"/>
            </a:pPr>
            <a:r>
              <a:rPr lang="en-IN" sz="1400" dirty="0">
                <a:solidFill>
                  <a:schemeClr val="bg2">
                    <a:lumMod val="50000"/>
                  </a:schemeClr>
                </a:solidFill>
                <a:latin typeface="Cambria"/>
                <a:ea typeface="Cambria"/>
              </a:rPr>
              <a:t>Maps the address to the unique names. </a:t>
            </a:r>
          </a:p>
          <a:p>
            <a:pPr indent="-317500">
              <a:buClr>
                <a:srgbClr val="000000"/>
              </a:buClr>
              <a:buSzPts val="1400"/>
              <a:buFont typeface="Cambria"/>
              <a:buChar char="●"/>
            </a:pPr>
            <a:r>
              <a:rPr lang="en-IN" sz="1400" dirty="0">
                <a:solidFill>
                  <a:schemeClr val="bg2">
                    <a:lumMod val="50000"/>
                  </a:schemeClr>
                </a:solidFill>
                <a:latin typeface="Cambria"/>
                <a:ea typeface="Cambria"/>
              </a:rPr>
              <a:t>Organized in two ways flat or hierarchical.</a:t>
            </a:r>
          </a:p>
          <a:p>
            <a:pPr marL="139700" indent="0">
              <a:buClr>
                <a:srgbClr val="000000"/>
              </a:buClr>
              <a:buSzPts val="1400"/>
              <a:buNone/>
            </a:pPr>
            <a:r>
              <a:rPr lang="en-IN" sz="1400" b="1" dirty="0">
                <a:solidFill>
                  <a:srgbClr val="0070C0"/>
                </a:solidFill>
                <a:latin typeface="Cambria"/>
                <a:ea typeface="Cambria"/>
              </a:rPr>
              <a:t>Flat Name Space</a:t>
            </a:r>
          </a:p>
          <a:p>
            <a:pPr marL="425450" indent="-285750">
              <a:buClr>
                <a:srgbClr val="000000"/>
              </a:buClr>
              <a:buSzPts val="1400"/>
            </a:pPr>
            <a:r>
              <a:rPr lang="en-IN" sz="1400" dirty="0">
                <a:solidFill>
                  <a:schemeClr val="bg2">
                    <a:lumMod val="50000"/>
                  </a:schemeClr>
                </a:solidFill>
                <a:latin typeface="Cambria"/>
                <a:ea typeface="Cambria"/>
              </a:rPr>
              <a:t>Name is assigned to an address, name is the sequence of characters without structures. </a:t>
            </a:r>
          </a:p>
          <a:p>
            <a:pPr marL="139700" indent="0">
              <a:buClr>
                <a:srgbClr val="000000"/>
              </a:buClr>
              <a:buSzPts val="1400"/>
              <a:buNone/>
            </a:pPr>
            <a:r>
              <a:rPr lang="en-IN" sz="1400" b="1" dirty="0">
                <a:solidFill>
                  <a:srgbClr val="0070C0"/>
                </a:solidFill>
                <a:latin typeface="Cambria"/>
                <a:ea typeface="Cambria"/>
              </a:rPr>
              <a:t>Disadvantage</a:t>
            </a:r>
          </a:p>
          <a:p>
            <a:pPr marL="425450" indent="-285750">
              <a:buClr>
                <a:srgbClr val="000000"/>
              </a:buClr>
              <a:buSzPts val="1400"/>
            </a:pPr>
            <a:r>
              <a:rPr lang="en-IN" sz="1400" dirty="0">
                <a:solidFill>
                  <a:schemeClr val="bg2">
                    <a:lumMod val="50000"/>
                  </a:schemeClr>
                </a:solidFill>
                <a:latin typeface="Cambria"/>
                <a:ea typeface="Cambria"/>
              </a:rPr>
              <a:t>Cannot used in large system.</a:t>
            </a:r>
          </a:p>
          <a:p>
            <a:pPr marL="425450" indent="-285750">
              <a:buClr>
                <a:srgbClr val="000000"/>
              </a:buClr>
              <a:buSzPts val="1400"/>
            </a:pPr>
            <a:r>
              <a:rPr lang="en-IN" sz="1400" dirty="0">
                <a:solidFill>
                  <a:schemeClr val="bg2">
                    <a:lumMod val="50000"/>
                  </a:schemeClr>
                </a:solidFill>
                <a:latin typeface="Cambria"/>
                <a:ea typeface="Cambria"/>
              </a:rPr>
              <a:t>Centrally controlled to avoid ambiguity and duplications.</a:t>
            </a:r>
          </a:p>
          <a:p>
            <a:pPr marL="139700" indent="0">
              <a:buClr>
                <a:srgbClr val="000000"/>
              </a:buClr>
              <a:buSzPts val="1400"/>
              <a:buNone/>
            </a:pPr>
            <a:r>
              <a:rPr lang="en-IN" sz="1400" b="1" dirty="0">
                <a:solidFill>
                  <a:srgbClr val="0070C0"/>
                </a:solidFill>
                <a:latin typeface="Cambria"/>
                <a:ea typeface="Cambria"/>
              </a:rPr>
              <a:t>Hierarchical Name Space</a:t>
            </a:r>
          </a:p>
          <a:p>
            <a:pPr marL="425450" indent="-285750">
              <a:buClr>
                <a:srgbClr val="000000"/>
              </a:buClr>
              <a:buSzPts val="1400"/>
            </a:pPr>
            <a:r>
              <a:rPr lang="en-IN" sz="1400" dirty="0">
                <a:solidFill>
                  <a:schemeClr val="bg2">
                    <a:lumMod val="50000"/>
                  </a:schemeClr>
                </a:solidFill>
                <a:latin typeface="Cambria"/>
                <a:ea typeface="Cambria"/>
              </a:rPr>
              <a:t>Each name is made up of several parts.</a:t>
            </a:r>
          </a:p>
          <a:p>
            <a:pPr marL="425450" indent="-285750">
              <a:buClr>
                <a:srgbClr val="000000"/>
              </a:buClr>
              <a:buSzPts val="1400"/>
            </a:pPr>
            <a:r>
              <a:rPr lang="en-IN" sz="1400" dirty="0">
                <a:solidFill>
                  <a:schemeClr val="bg2">
                    <a:lumMod val="50000"/>
                  </a:schemeClr>
                </a:solidFill>
                <a:latin typeface="Cambria"/>
                <a:ea typeface="Cambria"/>
              </a:rPr>
              <a:t>First part – nature of organization</a:t>
            </a:r>
          </a:p>
          <a:p>
            <a:pPr marL="425450" indent="-285750">
              <a:buClr>
                <a:srgbClr val="000000"/>
              </a:buClr>
              <a:buSzPts val="1400"/>
            </a:pPr>
            <a:r>
              <a:rPr lang="en-IN" sz="1400" dirty="0">
                <a:solidFill>
                  <a:schemeClr val="bg2">
                    <a:lumMod val="50000"/>
                  </a:schemeClr>
                </a:solidFill>
                <a:latin typeface="Cambria"/>
                <a:ea typeface="Cambria"/>
              </a:rPr>
              <a:t>Second part – name of an organization</a:t>
            </a:r>
          </a:p>
          <a:p>
            <a:pPr marL="425450" indent="-285750">
              <a:buClr>
                <a:srgbClr val="000000"/>
              </a:buClr>
              <a:buSzPts val="1400"/>
            </a:pPr>
            <a:r>
              <a:rPr lang="en-IN" sz="1400" dirty="0">
                <a:solidFill>
                  <a:schemeClr val="bg2">
                    <a:lumMod val="50000"/>
                  </a:schemeClr>
                </a:solidFill>
                <a:latin typeface="Cambria"/>
                <a:ea typeface="Cambria"/>
              </a:rPr>
              <a:t>Third part – departments in the organization</a:t>
            </a:r>
          </a:p>
          <a:p>
            <a:pPr marL="425450" indent="-285750">
              <a:buClr>
                <a:srgbClr val="000000"/>
              </a:buClr>
              <a:buSzPts val="1400"/>
            </a:pPr>
            <a:r>
              <a:rPr lang="en-IN" sz="1400" dirty="0">
                <a:solidFill>
                  <a:schemeClr val="bg2">
                    <a:lumMod val="50000"/>
                  </a:schemeClr>
                </a:solidFill>
                <a:latin typeface="Cambria"/>
                <a:ea typeface="Cambria"/>
              </a:rPr>
              <a:t>Namespace can be decentralized.</a:t>
            </a:r>
          </a:p>
          <a:p>
            <a:pPr marL="425450" indent="-285750">
              <a:buClr>
                <a:srgbClr val="000000"/>
              </a:buClr>
              <a:buSzPts val="1400"/>
            </a:pPr>
            <a:r>
              <a:rPr lang="en-IN" sz="1400" dirty="0">
                <a:solidFill>
                  <a:schemeClr val="bg2">
                    <a:lumMod val="50000"/>
                  </a:schemeClr>
                </a:solidFill>
                <a:latin typeface="Cambria"/>
                <a:ea typeface="Cambria"/>
              </a:rPr>
              <a:t>Suffixes (or prefixes) are added to the name that defines the host or system.</a:t>
            </a:r>
          </a:p>
          <a:p>
            <a:pPr marL="139700" indent="0">
              <a:buClr>
                <a:srgbClr val="000000"/>
              </a:buClr>
              <a:buSzPts val="1400"/>
              <a:buNone/>
            </a:pPr>
            <a:endParaRPr lang="en-IN" sz="1400" dirty="0">
              <a:solidFill>
                <a:schemeClr val="bg2">
                  <a:lumMod val="50000"/>
                </a:schemeClr>
              </a:solidFill>
              <a:latin typeface="Cambria"/>
              <a:ea typeface="Cambria"/>
            </a:endParaRPr>
          </a:p>
          <a:p>
            <a:pPr marL="425450" indent="-285750">
              <a:buClr>
                <a:srgbClr val="000000"/>
              </a:buClr>
              <a:buSzPts val="1400"/>
            </a:pPr>
            <a:endParaRPr lang="en-IN" sz="1400" dirty="0">
              <a:solidFill>
                <a:schemeClr val="bg2">
                  <a:lumMod val="50000"/>
                </a:schemeClr>
              </a:solidFill>
              <a:latin typeface="Cambria"/>
              <a:ea typeface="Cambria"/>
            </a:endParaRPr>
          </a:p>
          <a:p>
            <a:pPr marL="139700" indent="0">
              <a:buClr>
                <a:srgbClr val="000000"/>
              </a:buClr>
              <a:buSzPts val="1400"/>
              <a:buNone/>
            </a:pPr>
            <a:endParaRPr lang="en-IN" sz="1400" dirty="0">
              <a:solidFill>
                <a:schemeClr val="bg2">
                  <a:lumMod val="50000"/>
                </a:schemeClr>
              </a:solidFill>
              <a:latin typeface="Cambria"/>
              <a:ea typeface="Cambria"/>
            </a:endParaRPr>
          </a:p>
        </p:txBody>
      </p:sp>
      <p:sp>
        <p:nvSpPr>
          <p:cNvPr id="4" name="Slide Number Placeholder 3">
            <a:extLst>
              <a:ext uri="{FF2B5EF4-FFF2-40B4-BE49-F238E27FC236}">
                <a16:creationId xmlns="" xmlns:a16="http://schemas.microsoft.com/office/drawing/2014/main" id="{78CCD5F3-30A8-49F1-BD3B-293B7B3394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a:t>
            </a:fld>
            <a:endParaRPr lang="en"/>
          </a:p>
        </p:txBody>
      </p:sp>
      <p:pic>
        <p:nvPicPr>
          <p:cNvPr id="6" name="Google Shape;94;p16">
            <a:extLst>
              <a:ext uri="{FF2B5EF4-FFF2-40B4-BE49-F238E27FC236}">
                <a16:creationId xmlns="" xmlns:a16="http://schemas.microsoft.com/office/drawing/2014/main" id="{85816D8F-DC4E-4224-BBA1-BBEA4D99A611}"/>
              </a:ext>
            </a:extLst>
          </p:cNvPr>
          <p:cNvPicPr preferRelativeResize="0"/>
          <p:nvPr/>
        </p:nvPicPr>
        <p:blipFill>
          <a:blip r:embed="rId2">
            <a:alphaModFix/>
          </a:blip>
          <a:stretch>
            <a:fillRect/>
          </a:stretch>
        </p:blipFill>
        <p:spPr>
          <a:xfrm>
            <a:off x="8089175" y="101825"/>
            <a:ext cx="934101" cy="518950"/>
          </a:xfrm>
          <a:prstGeom prst="rect">
            <a:avLst/>
          </a:prstGeom>
          <a:noFill/>
          <a:ln>
            <a:noFill/>
          </a:ln>
        </p:spPr>
      </p:pic>
    </p:spTree>
    <p:extLst>
      <p:ext uri="{BB962C8B-B14F-4D97-AF65-F5344CB8AC3E}">
        <p14:creationId xmlns:p14="http://schemas.microsoft.com/office/powerpoint/2010/main" val="753691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Cambria" pitchFamily="18" charset="0"/>
                <a:cs typeface="Times New Roman" pitchFamily="18" charset="0"/>
              </a:rPr>
              <a:t>UDP Ports</a:t>
            </a:r>
            <a:endParaRPr lang="en-IN" sz="3200" dirty="0"/>
          </a:p>
        </p:txBody>
      </p:sp>
      <p:sp>
        <p:nvSpPr>
          <p:cNvPr id="3" name="Text Placeholder 2"/>
          <p:cNvSpPr>
            <a:spLocks noGrp="1"/>
          </p:cNvSpPr>
          <p:nvPr>
            <p:ph type="body" idx="1"/>
          </p:nvPr>
        </p:nvSpPr>
        <p:spPr/>
        <p:txBody>
          <a:bodyPr/>
          <a:lstStyle/>
          <a:p>
            <a:pPr algn="just">
              <a:lnSpc>
                <a:spcPct val="150000"/>
              </a:lnSpc>
            </a:pPr>
            <a:r>
              <a:rPr lang="en-US" sz="1400" dirty="0">
                <a:latin typeface="Cambria" pitchFamily="18" charset="0"/>
                <a:cs typeface="Times New Roman" pitchFamily="18" charset="0"/>
              </a:rPr>
              <a:t>Port 67	- used by server (Common)</a:t>
            </a:r>
          </a:p>
          <a:p>
            <a:pPr algn="just">
              <a:lnSpc>
                <a:spcPct val="150000"/>
              </a:lnSpc>
            </a:pPr>
            <a:r>
              <a:rPr lang="en-US" sz="1400" dirty="0">
                <a:latin typeface="Cambria" pitchFamily="18" charset="0"/>
                <a:cs typeface="Times New Roman" pitchFamily="18" charset="0"/>
              </a:rPr>
              <a:t>Port 68	-  used by client (to overcome the </a:t>
            </a:r>
            <a:r>
              <a:rPr lang="en-US" sz="1400" dirty="0" err="1">
                <a:latin typeface="Cambria" pitchFamily="18" charset="0"/>
                <a:cs typeface="Times New Roman" pitchFamily="18" charset="0"/>
              </a:rPr>
              <a:t>demultiplexing</a:t>
            </a:r>
            <a:r>
              <a:rPr lang="en-US" sz="1400" dirty="0">
                <a:latin typeface="Cambria" pitchFamily="18" charset="0"/>
                <a:cs typeface="Times New Roman" pitchFamily="18" charset="0"/>
              </a:rPr>
              <a:t> issue)</a:t>
            </a:r>
          </a:p>
          <a:p>
            <a:pPr algn="just">
              <a:lnSpc>
                <a:spcPct val="150000"/>
              </a:lnSpc>
            </a:pPr>
            <a:r>
              <a:rPr lang="en-US" sz="1400" dirty="0">
                <a:latin typeface="Cambria" pitchFamily="18" charset="0"/>
                <a:cs typeface="Times New Roman" pitchFamily="18" charset="0"/>
              </a:rPr>
              <a:t>Consider the below scenario</a:t>
            </a:r>
          </a:p>
          <a:p>
            <a:pPr lvl="2" algn="just">
              <a:lnSpc>
                <a:spcPct val="100000"/>
              </a:lnSpc>
            </a:pPr>
            <a:r>
              <a:rPr lang="en-US" dirty="0">
                <a:latin typeface="Cambria" pitchFamily="18" charset="0"/>
                <a:cs typeface="Times New Roman" pitchFamily="18" charset="0"/>
              </a:rPr>
              <a:t>Host A uses DHCP client </a:t>
            </a:r>
          </a:p>
          <a:p>
            <a:pPr lvl="2" algn="just">
              <a:lnSpc>
                <a:spcPct val="100000"/>
              </a:lnSpc>
            </a:pPr>
            <a:r>
              <a:rPr lang="en-US" dirty="0">
                <a:latin typeface="Cambria" pitchFamily="18" charset="0"/>
                <a:cs typeface="Times New Roman" pitchFamily="18" charset="0"/>
              </a:rPr>
              <a:t>Host B uses DAYTIME client</a:t>
            </a:r>
          </a:p>
          <a:p>
            <a:pPr lvl="2" algn="just">
              <a:lnSpc>
                <a:spcPct val="100000"/>
              </a:lnSpc>
            </a:pPr>
            <a:r>
              <a:rPr lang="en-US" dirty="0">
                <a:latin typeface="Cambria" pitchFamily="18" charset="0"/>
                <a:cs typeface="Times New Roman" pitchFamily="18" charset="0"/>
              </a:rPr>
              <a:t>(both are in the same network and uses </a:t>
            </a:r>
            <a:r>
              <a:rPr lang="en-US" dirty="0" err="1">
                <a:latin typeface="Cambria" pitchFamily="18" charset="0"/>
                <a:cs typeface="Times New Roman" pitchFamily="18" charset="0"/>
              </a:rPr>
              <a:t>ephermal</a:t>
            </a:r>
            <a:r>
              <a:rPr lang="en-US" dirty="0">
                <a:latin typeface="Cambria" pitchFamily="18" charset="0"/>
                <a:cs typeface="Times New Roman" pitchFamily="18" charset="0"/>
              </a:rPr>
              <a:t> port 2017)</a:t>
            </a:r>
          </a:p>
          <a:p>
            <a:pPr lvl="2" algn="just">
              <a:lnSpc>
                <a:spcPct val="100000"/>
              </a:lnSpc>
            </a:pPr>
            <a:r>
              <a:rPr lang="en-US" dirty="0">
                <a:latin typeface="Cambria" pitchFamily="18" charset="0"/>
                <a:cs typeface="Times New Roman" pitchFamily="18" charset="0"/>
              </a:rPr>
              <a:t>A broadcast message is sent from the server as an acknowledgement </a:t>
            </a:r>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50</a:t>
            </a:fld>
            <a:endParaRPr lang="en"/>
          </a:p>
        </p:txBody>
      </p:sp>
    </p:spTree>
    <p:extLst>
      <p:ext uri="{BB962C8B-B14F-4D97-AF65-F5344CB8AC3E}">
        <p14:creationId xmlns:p14="http://schemas.microsoft.com/office/powerpoint/2010/main" val="22556605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Cambria" pitchFamily="18" charset="0"/>
                <a:cs typeface="Times New Roman" pitchFamily="18" charset="0"/>
              </a:rPr>
              <a:t>UDP ports (Contd..)</a:t>
            </a:r>
            <a:endParaRPr lang="en-IN" sz="3200" dirty="0"/>
          </a:p>
        </p:txBody>
      </p:sp>
      <p:sp>
        <p:nvSpPr>
          <p:cNvPr id="3" name="Text Placeholder 2"/>
          <p:cNvSpPr>
            <a:spLocks noGrp="1"/>
          </p:cNvSpPr>
          <p:nvPr>
            <p:ph type="body" idx="1"/>
          </p:nvPr>
        </p:nvSpPr>
        <p:spPr/>
        <p:txBody>
          <a:bodyPr/>
          <a:lstStyle/>
          <a:p>
            <a:pPr lvl="2" algn="just">
              <a:buFont typeface="Arial" pitchFamily="34" charset="0"/>
              <a:buChar char="•"/>
            </a:pPr>
            <a:r>
              <a:rPr lang="en-US" dirty="0">
                <a:latin typeface="Cambria" pitchFamily="18" charset="0"/>
                <a:cs typeface="Times New Roman" pitchFamily="18" charset="0"/>
              </a:rPr>
              <a:t>This message contains the destination port 2017 and broadcast IP address FFFFFFFF16</a:t>
            </a:r>
          </a:p>
          <a:p>
            <a:pPr lvl="2" algn="just">
              <a:buFont typeface="Arial" pitchFamily="34" charset="0"/>
              <a:buChar char="•"/>
            </a:pPr>
            <a:r>
              <a:rPr lang="en-US" dirty="0">
                <a:latin typeface="Cambria" pitchFamily="18" charset="0"/>
                <a:cs typeface="Times New Roman" pitchFamily="18" charset="0"/>
              </a:rPr>
              <a:t>Host A finds a message from application program on 2017</a:t>
            </a:r>
          </a:p>
          <a:p>
            <a:pPr lvl="2" algn="just">
              <a:buFont typeface="Arial" pitchFamily="34" charset="0"/>
              <a:buChar char="•"/>
            </a:pPr>
            <a:r>
              <a:rPr lang="en-US" dirty="0">
                <a:latin typeface="Cambria" pitchFamily="18" charset="0"/>
                <a:cs typeface="Times New Roman" pitchFamily="18" charset="0"/>
              </a:rPr>
              <a:t>A correct message and incorrect message is delivered to DHCP and DAYTIME clients respectively</a:t>
            </a:r>
          </a:p>
          <a:p>
            <a:pPr lvl="2" algn="just">
              <a:buFont typeface="Arial" pitchFamily="34" charset="0"/>
              <a:buChar char="•"/>
            </a:pPr>
            <a:r>
              <a:rPr lang="en-US" dirty="0">
                <a:latin typeface="Cambria" pitchFamily="18" charset="0"/>
                <a:cs typeface="Times New Roman" pitchFamily="18" charset="0"/>
              </a:rPr>
              <a:t>Transaction ID is also used to identify the clients which avoids the confusion created.</a:t>
            </a:r>
          </a:p>
          <a:p>
            <a:pPr lvl="2"/>
            <a:endParaRPr lang="en-US" sz="2800" dirty="0">
              <a:latin typeface="Times New Roman" pitchFamily="18" charset="0"/>
              <a:cs typeface="Times New Roman" pitchFamily="18" charset="0"/>
            </a:endParaRPr>
          </a:p>
          <a:p>
            <a:pPr marL="114300" indent="0">
              <a:buNone/>
            </a:pP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51</a:t>
            </a:fld>
            <a:endParaRPr lang="en"/>
          </a:p>
        </p:txBody>
      </p:sp>
    </p:spTree>
    <p:extLst>
      <p:ext uri="{BB962C8B-B14F-4D97-AF65-F5344CB8AC3E}">
        <p14:creationId xmlns:p14="http://schemas.microsoft.com/office/powerpoint/2010/main" val="284608900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Cambria" pitchFamily="18" charset="0"/>
                <a:cs typeface="Times New Roman" pitchFamily="18" charset="0"/>
              </a:rPr>
              <a:t>TFTP</a:t>
            </a:r>
            <a:endParaRPr lang="en-IN" sz="3200" dirty="0"/>
          </a:p>
        </p:txBody>
      </p:sp>
      <p:sp>
        <p:nvSpPr>
          <p:cNvPr id="3" name="Text Placeholder 2"/>
          <p:cNvSpPr>
            <a:spLocks noGrp="1"/>
          </p:cNvSpPr>
          <p:nvPr>
            <p:ph type="body" idx="1"/>
          </p:nvPr>
        </p:nvSpPr>
        <p:spPr/>
        <p:txBody>
          <a:bodyPr/>
          <a:lstStyle/>
          <a:p>
            <a:r>
              <a:rPr lang="en-US" sz="1400" dirty="0">
                <a:latin typeface="Cambria" pitchFamily="18" charset="0"/>
                <a:cs typeface="Times New Roman" pitchFamily="18" charset="0"/>
              </a:rPr>
              <a:t>It is an acknowledgement from the server, containing the pathname of a file which has the complete booting information. </a:t>
            </a:r>
            <a:endParaRPr lang="en-IN" sz="1400" dirty="0">
              <a:latin typeface="Cambria" pitchFamily="18" charset="0"/>
              <a:cs typeface="Times New Roman" pitchFamily="18" charset="0"/>
            </a:endParaRPr>
          </a:p>
          <a:p>
            <a:endParaRPr lang="en-IN" sz="14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52</a:t>
            </a:fld>
            <a:endParaRPr lang="en"/>
          </a:p>
        </p:txBody>
      </p:sp>
    </p:spTree>
    <p:extLst>
      <p:ext uri="{BB962C8B-B14F-4D97-AF65-F5344CB8AC3E}">
        <p14:creationId xmlns:p14="http://schemas.microsoft.com/office/powerpoint/2010/main" val="15724222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Cambria" pitchFamily="18" charset="0"/>
                <a:cs typeface="Times New Roman" pitchFamily="18" charset="0"/>
              </a:rPr>
              <a:t>Error control</a:t>
            </a:r>
            <a:endParaRPr lang="en-IN" sz="3200" dirty="0"/>
          </a:p>
        </p:txBody>
      </p:sp>
      <p:sp>
        <p:nvSpPr>
          <p:cNvPr id="3" name="Text Placeholder 2"/>
          <p:cNvSpPr>
            <a:spLocks noGrp="1"/>
          </p:cNvSpPr>
          <p:nvPr>
            <p:ph type="body" idx="1"/>
          </p:nvPr>
        </p:nvSpPr>
        <p:spPr/>
        <p:txBody>
          <a:bodyPr/>
          <a:lstStyle/>
          <a:p>
            <a:r>
              <a:rPr lang="en-US" sz="1400" dirty="0">
                <a:latin typeface="Cambria" pitchFamily="18" charset="0"/>
                <a:cs typeface="Times New Roman" pitchFamily="18" charset="0"/>
              </a:rPr>
              <a:t>To take a control over the lost or damaged response, DHCP requires</a:t>
            </a:r>
          </a:p>
          <a:p>
            <a:pPr lvl="2"/>
            <a:r>
              <a:rPr lang="en-US" dirty="0">
                <a:latin typeface="Cambria" pitchFamily="18" charset="0"/>
                <a:cs typeface="Times New Roman" pitchFamily="18" charset="0"/>
              </a:rPr>
              <a:t>Checksum</a:t>
            </a:r>
          </a:p>
          <a:p>
            <a:pPr lvl="2"/>
            <a:r>
              <a:rPr lang="en-US" dirty="0">
                <a:latin typeface="Cambria" pitchFamily="18" charset="0"/>
                <a:cs typeface="Times New Roman" pitchFamily="18" charset="0"/>
              </a:rPr>
              <a:t>Retransmission </a:t>
            </a:r>
          </a:p>
          <a:p>
            <a:pPr marL="596900" lvl="1" indent="0">
              <a:buNone/>
            </a:pPr>
            <a:endParaRPr lang="en-US" sz="1000" dirty="0">
              <a:latin typeface="Cambria" pitchFamily="18" charset="0"/>
              <a:cs typeface="Times New Roman" pitchFamily="18" charset="0"/>
            </a:endParaRPr>
          </a:p>
          <a:p>
            <a:r>
              <a:rPr lang="en-US" sz="1400" dirty="0">
                <a:latin typeface="Cambria" pitchFamily="18" charset="0"/>
                <a:cs typeface="Times New Roman" pitchFamily="18" charset="0"/>
              </a:rPr>
              <a:t>To prevent traffic jam (Created by retransmission)</a:t>
            </a:r>
          </a:p>
          <a:p>
            <a:pPr lvl="2"/>
            <a:r>
              <a:rPr lang="en-US" dirty="0">
                <a:latin typeface="Cambria" pitchFamily="18" charset="0"/>
                <a:cs typeface="Times New Roman" pitchFamily="18" charset="0"/>
              </a:rPr>
              <a:t>Random numbers for timers are used</a:t>
            </a:r>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53</a:t>
            </a:fld>
            <a:endParaRPr lang="en"/>
          </a:p>
        </p:txBody>
      </p:sp>
    </p:spTree>
    <p:extLst>
      <p:ext uri="{BB962C8B-B14F-4D97-AF65-F5344CB8AC3E}">
        <p14:creationId xmlns:p14="http://schemas.microsoft.com/office/powerpoint/2010/main" val="174180257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Cambria" pitchFamily="18" charset="0"/>
                <a:cs typeface="Times New Roman" pitchFamily="18" charset="0"/>
              </a:rPr>
              <a:t>Packet Format</a:t>
            </a:r>
            <a:endParaRPr lang="en-IN" sz="3200" dirty="0"/>
          </a:p>
        </p:txBody>
      </p:sp>
      <p:sp>
        <p:nvSpPr>
          <p:cNvPr id="3" name="Text Placeholder 2"/>
          <p:cNvSpPr>
            <a:spLocks noGrp="1"/>
          </p:cNvSpPr>
          <p:nvPr>
            <p:ph type="body" idx="1"/>
          </p:nvPr>
        </p:nvSpPr>
        <p:spPr/>
        <p:txBody>
          <a:bodyPr/>
          <a:lstStyle/>
          <a:p>
            <a:pPr marL="114300" indent="0">
              <a:buNone/>
            </a:pPr>
            <a:r>
              <a:rPr lang="en-IN" dirty="0" smtClean="0"/>
              <a:t> </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54</a:t>
            </a:fld>
            <a:endParaRPr lang="en"/>
          </a:p>
        </p:txBody>
      </p:sp>
      <p:pic>
        <p:nvPicPr>
          <p:cNvPr id="5" name="Picture 10"/>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861961" y="1200151"/>
            <a:ext cx="5420078" cy="3394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904405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Cambria" pitchFamily="18" charset="0"/>
                <a:cs typeface="Times New Roman" pitchFamily="18" charset="0"/>
              </a:rPr>
              <a:t>Packet Format (Contd..)</a:t>
            </a:r>
            <a:endParaRPr lang="en-IN" sz="3200" dirty="0"/>
          </a:p>
        </p:txBody>
      </p:sp>
      <p:sp>
        <p:nvSpPr>
          <p:cNvPr id="3" name="Text Placeholder 2"/>
          <p:cNvSpPr>
            <a:spLocks noGrp="1"/>
          </p:cNvSpPr>
          <p:nvPr>
            <p:ph type="body" idx="1"/>
          </p:nvPr>
        </p:nvSpPr>
        <p:spPr/>
        <p:txBody>
          <a:bodyPr/>
          <a:lstStyle/>
          <a:p>
            <a:pPr algn="just">
              <a:lnSpc>
                <a:spcPct val="150000"/>
              </a:lnSpc>
            </a:pPr>
            <a:r>
              <a:rPr lang="en-US" sz="1400" dirty="0">
                <a:latin typeface="Cambria" pitchFamily="18" charset="0"/>
                <a:cs typeface="Times New Roman" pitchFamily="18" charset="0"/>
              </a:rPr>
              <a:t>Operation code  (8 bit)   – Variant of DHCP </a:t>
            </a:r>
          </a:p>
          <a:p>
            <a:pPr algn="just">
              <a:lnSpc>
                <a:spcPct val="150000"/>
              </a:lnSpc>
            </a:pPr>
            <a:r>
              <a:rPr lang="en-US" sz="1400" dirty="0">
                <a:latin typeface="Cambria" pitchFamily="18" charset="0"/>
                <a:cs typeface="Times New Roman" pitchFamily="18" charset="0"/>
              </a:rPr>
              <a:t>Hardware type  (8 bit)    -  variant of physical network</a:t>
            </a:r>
          </a:p>
          <a:p>
            <a:pPr algn="just">
              <a:lnSpc>
                <a:spcPct val="150000"/>
              </a:lnSpc>
            </a:pPr>
            <a:r>
              <a:rPr lang="en-US" sz="1400" dirty="0">
                <a:latin typeface="Cambria" pitchFamily="18" charset="0"/>
                <a:cs typeface="Times New Roman" pitchFamily="18" charset="0"/>
              </a:rPr>
              <a:t>Hardware length (8 bit) -  length of physical address in bytes</a:t>
            </a:r>
          </a:p>
          <a:p>
            <a:pPr algn="just">
              <a:lnSpc>
                <a:spcPct val="150000"/>
              </a:lnSpc>
            </a:pPr>
            <a:r>
              <a:rPr lang="en-US" sz="1400" dirty="0">
                <a:latin typeface="Cambria" pitchFamily="18" charset="0"/>
                <a:cs typeface="Times New Roman" pitchFamily="18" charset="0"/>
              </a:rPr>
              <a:t>Hop count (8 bit) 	            -  Maximum number of hops</a:t>
            </a:r>
          </a:p>
          <a:p>
            <a:pPr algn="just">
              <a:lnSpc>
                <a:spcPct val="150000"/>
              </a:lnSpc>
            </a:pPr>
            <a:r>
              <a:rPr lang="en-US" sz="1400" dirty="0">
                <a:latin typeface="Cambria" pitchFamily="18" charset="0"/>
                <a:cs typeface="Times New Roman" pitchFamily="18" charset="0"/>
              </a:rPr>
              <a:t>Transaction ID (4 byte)  -  To match a reply with the request</a:t>
            </a:r>
            <a:endParaRPr lang="en-IN" sz="1400" dirty="0">
              <a:latin typeface="Cambria" pitchFamily="18" charset="0"/>
              <a:cs typeface="Times New Roman" pitchFamily="18" charset="0"/>
            </a:endParaRPr>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55</a:t>
            </a:fld>
            <a:endParaRPr lang="en"/>
          </a:p>
        </p:txBody>
      </p:sp>
    </p:spTree>
    <p:extLst>
      <p:ext uri="{BB962C8B-B14F-4D97-AF65-F5344CB8AC3E}">
        <p14:creationId xmlns:p14="http://schemas.microsoft.com/office/powerpoint/2010/main" val="154601388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Cambria" pitchFamily="18" charset="0"/>
                <a:cs typeface="Times New Roman" pitchFamily="18" charset="0"/>
              </a:rPr>
              <a:t>Packet Format (Contd..)</a:t>
            </a:r>
            <a:endParaRPr lang="en-IN" sz="3200" dirty="0"/>
          </a:p>
        </p:txBody>
      </p:sp>
      <p:sp>
        <p:nvSpPr>
          <p:cNvPr id="3" name="Text Placeholder 2"/>
          <p:cNvSpPr>
            <a:spLocks noGrp="1"/>
          </p:cNvSpPr>
          <p:nvPr>
            <p:ph type="body" idx="1"/>
          </p:nvPr>
        </p:nvSpPr>
        <p:spPr/>
        <p:txBody>
          <a:bodyPr/>
          <a:lstStyle/>
          <a:p>
            <a:pPr algn="just">
              <a:lnSpc>
                <a:spcPct val="150000"/>
              </a:lnSpc>
            </a:pPr>
            <a:r>
              <a:rPr lang="en-US" sz="1400" dirty="0">
                <a:latin typeface="Cambria" pitchFamily="18" charset="0"/>
                <a:cs typeface="Times New Roman" pitchFamily="18" charset="0"/>
              </a:rPr>
              <a:t>Number of seconds (16 bit) – Time elapsed to boot the client</a:t>
            </a:r>
          </a:p>
          <a:p>
            <a:pPr algn="just">
              <a:lnSpc>
                <a:spcPct val="150000"/>
              </a:lnSpc>
            </a:pPr>
            <a:r>
              <a:rPr lang="en-US" sz="1400" dirty="0">
                <a:latin typeface="Cambria" pitchFamily="18" charset="0"/>
                <a:cs typeface="Times New Roman" pitchFamily="18" charset="0"/>
              </a:rPr>
              <a:t>Flag (16 bit) 	                   – left-most bit is used leaving the remaining bits to be zero.</a:t>
            </a:r>
          </a:p>
          <a:p>
            <a:pPr algn="just">
              <a:lnSpc>
                <a:spcPct val="150000"/>
              </a:lnSpc>
            </a:pPr>
            <a:r>
              <a:rPr lang="en-US" sz="1400" dirty="0">
                <a:latin typeface="Cambria" pitchFamily="18" charset="0"/>
                <a:cs typeface="Times New Roman" pitchFamily="18" charset="0"/>
              </a:rPr>
              <a:t>Client IP address (4 byte)     – holds client’s IP address</a:t>
            </a:r>
          </a:p>
          <a:p>
            <a:pPr algn="just">
              <a:lnSpc>
                <a:spcPct val="150000"/>
              </a:lnSpc>
            </a:pPr>
            <a:r>
              <a:rPr lang="en-US" sz="1400" dirty="0">
                <a:latin typeface="Cambria" pitchFamily="18" charset="0"/>
                <a:cs typeface="Times New Roman" pitchFamily="18" charset="0"/>
              </a:rPr>
              <a:t>Server IP address (4 byte)    - holds server’s IP address</a:t>
            </a:r>
            <a:endParaRPr lang="en-IN" sz="1400" dirty="0">
              <a:latin typeface="Cambria" pitchFamily="18" charset="0"/>
              <a:cs typeface="Times New Roman" pitchFamily="18" charset="0"/>
            </a:endParaRPr>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56</a:t>
            </a:fld>
            <a:endParaRPr lang="en"/>
          </a:p>
        </p:txBody>
      </p:sp>
    </p:spTree>
    <p:extLst>
      <p:ext uri="{BB962C8B-B14F-4D97-AF65-F5344CB8AC3E}">
        <p14:creationId xmlns:p14="http://schemas.microsoft.com/office/powerpoint/2010/main" val="5623856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Cambria" pitchFamily="18" charset="0"/>
                <a:cs typeface="Times New Roman" pitchFamily="18" charset="0"/>
              </a:rPr>
              <a:t>Packet Format (Contd..)</a:t>
            </a:r>
            <a:endParaRPr lang="en-IN" sz="3200" dirty="0"/>
          </a:p>
        </p:txBody>
      </p:sp>
      <p:sp>
        <p:nvSpPr>
          <p:cNvPr id="3" name="Text Placeholder 2"/>
          <p:cNvSpPr>
            <a:spLocks noGrp="1"/>
          </p:cNvSpPr>
          <p:nvPr>
            <p:ph type="body" idx="1"/>
          </p:nvPr>
        </p:nvSpPr>
        <p:spPr/>
        <p:txBody>
          <a:bodyPr/>
          <a:lstStyle/>
          <a:p>
            <a:pPr algn="just">
              <a:lnSpc>
                <a:spcPct val="150000"/>
              </a:lnSpc>
            </a:pPr>
            <a:r>
              <a:rPr lang="en-US" sz="1400" dirty="0">
                <a:latin typeface="Cambria" pitchFamily="18" charset="0"/>
                <a:cs typeface="Times New Roman" pitchFamily="18" charset="0"/>
              </a:rPr>
              <a:t>Gateway IP address (4 byte) – holds router’s IP address</a:t>
            </a:r>
          </a:p>
          <a:p>
            <a:pPr algn="just">
              <a:lnSpc>
                <a:spcPct val="150000"/>
              </a:lnSpc>
            </a:pPr>
            <a:r>
              <a:rPr lang="en-US" sz="1400" dirty="0">
                <a:latin typeface="Cambria" pitchFamily="18" charset="0"/>
                <a:cs typeface="Times New Roman" pitchFamily="18" charset="0"/>
              </a:rPr>
              <a:t>Client Hardware address       – Client’s physical address</a:t>
            </a:r>
          </a:p>
          <a:p>
            <a:pPr algn="just">
              <a:lnSpc>
                <a:spcPct val="150000"/>
              </a:lnSpc>
            </a:pPr>
            <a:r>
              <a:rPr lang="en-US" sz="1400" dirty="0">
                <a:latin typeface="Cambria" pitchFamily="18" charset="0"/>
                <a:cs typeface="Times New Roman" pitchFamily="18" charset="0"/>
              </a:rPr>
              <a:t>Server name (6</a:t>
            </a:r>
            <a:r>
              <a:rPr lang="en-IN" sz="1400" dirty="0">
                <a:latin typeface="Cambria" pitchFamily="18" charset="0"/>
                <a:cs typeface="Times New Roman" pitchFamily="18" charset="0"/>
              </a:rPr>
              <a:t>4 byte)            – holds server’s domain name</a:t>
            </a:r>
          </a:p>
          <a:p>
            <a:pPr algn="just">
              <a:lnSpc>
                <a:spcPct val="150000"/>
              </a:lnSpc>
            </a:pPr>
            <a:r>
              <a:rPr lang="en-US" sz="1400" dirty="0">
                <a:latin typeface="Cambria" pitchFamily="18" charset="0"/>
                <a:cs typeface="Times New Roman" pitchFamily="18" charset="0"/>
              </a:rPr>
              <a:t>Boot file name (128 byte)      – Holds path name</a:t>
            </a:r>
          </a:p>
          <a:p>
            <a:pPr algn="just">
              <a:lnSpc>
                <a:spcPct val="150000"/>
              </a:lnSpc>
            </a:pPr>
            <a:r>
              <a:rPr lang="en-US" sz="1400" dirty="0">
                <a:latin typeface="Cambria" pitchFamily="18" charset="0"/>
                <a:cs typeface="Times New Roman" pitchFamily="18" charset="0"/>
              </a:rPr>
              <a:t>Options (64 byte)                     – carries either vendor information or other additional information</a:t>
            </a:r>
            <a:r>
              <a:rPr lang="en-US" sz="1400" dirty="0">
                <a:latin typeface="Cambria" pitchFamily="18" charset="0"/>
              </a:rPr>
              <a:t>.</a:t>
            </a:r>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57</a:t>
            </a:fld>
            <a:endParaRPr lang="en"/>
          </a:p>
        </p:txBody>
      </p:sp>
    </p:spTree>
    <p:extLst>
      <p:ext uri="{BB962C8B-B14F-4D97-AF65-F5344CB8AC3E}">
        <p14:creationId xmlns:p14="http://schemas.microsoft.com/office/powerpoint/2010/main" val="230440767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z="4000" dirty="0">
                <a:latin typeface="Cambria" pitchFamily="18" charset="0"/>
                <a:cs typeface="Times New Roman" pitchFamily="18" charset="0"/>
              </a:rPr>
              <a:t>CONFIGURATION</a:t>
            </a:r>
            <a:endParaRPr lang="en-IN" sz="4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58</a:t>
            </a:fld>
            <a:endParaRPr lang="en"/>
          </a:p>
        </p:txBody>
      </p:sp>
      <p:pic>
        <p:nvPicPr>
          <p:cNvPr id="7" name="Picture 2"/>
          <p:cNvPicPr>
            <a:picLocks noChangeAspect="1" noChangeArrowheads="1"/>
          </p:cNvPicPr>
          <p:nvPr/>
        </p:nvPicPr>
        <p:blipFill>
          <a:blip r:embed="rId2"/>
          <a:srcRect/>
          <a:stretch>
            <a:fillRect/>
          </a:stretch>
        </p:blipFill>
        <p:spPr bwMode="auto">
          <a:xfrm>
            <a:off x="228600" y="171450"/>
            <a:ext cx="1524000" cy="914400"/>
          </a:xfrm>
          <a:prstGeom prst="rect">
            <a:avLst/>
          </a:prstGeom>
          <a:noFill/>
          <a:ln w="9525">
            <a:noFill/>
            <a:miter lim="800000"/>
            <a:headEnd/>
            <a:tailEnd/>
          </a:ln>
          <a:effectLst/>
        </p:spPr>
      </p:pic>
    </p:spTree>
    <p:extLst>
      <p:ext uri="{BB962C8B-B14F-4D97-AF65-F5344CB8AC3E}">
        <p14:creationId xmlns:p14="http://schemas.microsoft.com/office/powerpoint/2010/main" val="7505118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Cambria" pitchFamily="18" charset="0"/>
                <a:cs typeface="Times New Roman" pitchFamily="18" charset="0"/>
              </a:rPr>
              <a:t>Static address allocation</a:t>
            </a:r>
            <a:r>
              <a:rPr lang="en-US" dirty="0">
                <a:latin typeface="Cambria" pitchFamily="18" charset="0"/>
                <a:cs typeface="Times New Roman" pitchFamily="18" charset="0"/>
              </a:rPr>
              <a:t/>
            </a:r>
            <a:br>
              <a:rPr lang="en-US" dirty="0">
                <a:latin typeface="Cambria" pitchFamily="18" charset="0"/>
                <a:cs typeface="Times New Roman" pitchFamily="18" charset="0"/>
              </a:rPr>
            </a:br>
            <a:endParaRPr lang="en-IN" dirty="0"/>
          </a:p>
        </p:txBody>
      </p:sp>
      <p:sp>
        <p:nvSpPr>
          <p:cNvPr id="3" name="Text Placeholder 2"/>
          <p:cNvSpPr>
            <a:spLocks noGrp="1"/>
          </p:cNvSpPr>
          <p:nvPr>
            <p:ph type="body" idx="1"/>
          </p:nvPr>
        </p:nvSpPr>
        <p:spPr/>
        <p:txBody>
          <a:bodyPr/>
          <a:lstStyle/>
          <a:p>
            <a:pPr algn="just">
              <a:lnSpc>
                <a:spcPct val="150000"/>
              </a:lnSpc>
            </a:pPr>
            <a:r>
              <a:rPr lang="en-US" sz="1400" dirty="0">
                <a:latin typeface="Cambria" pitchFamily="18" charset="0"/>
                <a:cs typeface="Times New Roman" pitchFamily="18" charset="0"/>
              </a:rPr>
              <a:t>A database is used to match physical address to IP address.</a:t>
            </a:r>
          </a:p>
          <a:p>
            <a:pPr algn="just">
              <a:lnSpc>
                <a:spcPct val="150000"/>
              </a:lnSpc>
            </a:pPr>
            <a:r>
              <a:rPr lang="en-US" sz="1400" dirty="0">
                <a:latin typeface="Cambria" pitchFamily="18" charset="0"/>
                <a:cs typeface="Times New Roman" pitchFamily="18" charset="0"/>
              </a:rPr>
              <a:t>DHCP is backward compatible in this case</a:t>
            </a:r>
            <a:endParaRPr lang="en-IN" sz="1400" dirty="0">
              <a:latin typeface="Cambria" pitchFamily="18" charset="0"/>
              <a:cs typeface="Times New Roman" pitchFamily="18" charset="0"/>
            </a:endParaRPr>
          </a:p>
          <a:p>
            <a:endParaRPr lang="en-IN" sz="14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59</a:t>
            </a:fld>
            <a:endParaRPr lang="en"/>
          </a:p>
        </p:txBody>
      </p:sp>
    </p:spTree>
    <p:extLst>
      <p:ext uri="{BB962C8B-B14F-4D97-AF65-F5344CB8AC3E}">
        <p14:creationId xmlns:p14="http://schemas.microsoft.com/office/powerpoint/2010/main" val="510988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0521E5-7E38-48CE-9BEB-B2343B19C5F8}"/>
              </a:ext>
            </a:extLst>
          </p:cNvPr>
          <p:cNvSpPr>
            <a:spLocks noGrp="1"/>
          </p:cNvSpPr>
          <p:nvPr>
            <p:ph type="title"/>
          </p:nvPr>
        </p:nvSpPr>
        <p:spPr>
          <a:xfrm>
            <a:off x="311700" y="138000"/>
            <a:ext cx="8520600" cy="415980"/>
          </a:xfrm>
        </p:spPr>
        <p:txBody>
          <a:bodyPr/>
          <a:lstStyle/>
          <a:p>
            <a:r>
              <a:rPr lang="en-IN" sz="3200" dirty="0">
                <a:latin typeface="Cambria" panose="02040503050406030204" pitchFamily="18" charset="0"/>
                <a:ea typeface="Cambria" panose="02040503050406030204" pitchFamily="18" charset="0"/>
              </a:rPr>
              <a:t>Domain Name Space</a:t>
            </a:r>
          </a:p>
        </p:txBody>
      </p:sp>
      <p:sp>
        <p:nvSpPr>
          <p:cNvPr id="3" name="Text Placeholder 2">
            <a:extLst>
              <a:ext uri="{FF2B5EF4-FFF2-40B4-BE49-F238E27FC236}">
                <a16:creationId xmlns="" xmlns:a16="http://schemas.microsoft.com/office/drawing/2014/main" id="{3145DD13-8401-484F-8DFD-858E017A1779}"/>
              </a:ext>
            </a:extLst>
          </p:cNvPr>
          <p:cNvSpPr>
            <a:spLocks noGrp="1"/>
          </p:cNvSpPr>
          <p:nvPr>
            <p:ph type="body" idx="1"/>
          </p:nvPr>
        </p:nvSpPr>
        <p:spPr>
          <a:xfrm>
            <a:off x="4431836" y="760888"/>
            <a:ext cx="4400464" cy="3902329"/>
          </a:xfrm>
        </p:spPr>
        <p:txBody>
          <a:bodyPr/>
          <a:lstStyle/>
          <a:p>
            <a:pPr algn="just">
              <a:buFont typeface="Wingdings" panose="05000000000000000000" pitchFamily="2" charset="2"/>
              <a:buChar char="ü"/>
            </a:pPr>
            <a:r>
              <a:rPr lang="en-IN" sz="1400" dirty="0">
                <a:solidFill>
                  <a:schemeClr val="bg2">
                    <a:lumMod val="50000"/>
                  </a:schemeClr>
                </a:solidFill>
                <a:latin typeface="Cambria" panose="02040503050406030204" pitchFamily="18" charset="0"/>
                <a:ea typeface="Cambria" panose="02040503050406030204" pitchFamily="18" charset="0"/>
              </a:rPr>
              <a:t>Hierarchical name space – DNS was designed.</a:t>
            </a:r>
          </a:p>
          <a:p>
            <a:pPr algn="just">
              <a:buFont typeface="Wingdings" panose="05000000000000000000" pitchFamily="2" charset="2"/>
              <a:buChar char="ü"/>
            </a:pPr>
            <a:r>
              <a:rPr lang="en-IN" sz="1400" dirty="0">
                <a:solidFill>
                  <a:schemeClr val="bg2">
                    <a:lumMod val="50000"/>
                  </a:schemeClr>
                </a:solidFill>
                <a:latin typeface="Cambria" panose="02040503050406030204" pitchFamily="18" charset="0"/>
                <a:ea typeface="Cambria" panose="02040503050406030204" pitchFamily="18" charset="0"/>
              </a:rPr>
              <a:t>Names are defined in inverted tree structure with root at top. </a:t>
            </a:r>
          </a:p>
          <a:p>
            <a:pPr algn="just">
              <a:buFont typeface="Wingdings" panose="05000000000000000000" pitchFamily="2" charset="2"/>
              <a:buChar char="ü"/>
            </a:pPr>
            <a:r>
              <a:rPr lang="en-IN" sz="1400" dirty="0">
                <a:solidFill>
                  <a:schemeClr val="bg2">
                    <a:lumMod val="50000"/>
                  </a:schemeClr>
                </a:solidFill>
                <a:latin typeface="Cambria" panose="02040503050406030204" pitchFamily="18" charset="0"/>
                <a:ea typeface="Cambria" panose="02040503050406030204" pitchFamily="18" charset="0"/>
              </a:rPr>
              <a:t>Tree have 128 levels – 0 (root) to 127.</a:t>
            </a:r>
          </a:p>
          <a:p>
            <a:pPr marL="114300" indent="0" algn="just">
              <a:buNone/>
            </a:pPr>
            <a:r>
              <a:rPr lang="en-IN" sz="1400" b="1" dirty="0">
                <a:solidFill>
                  <a:srgbClr val="0070C0"/>
                </a:solidFill>
                <a:latin typeface="Cambria" panose="02040503050406030204" pitchFamily="18" charset="0"/>
                <a:ea typeface="Cambria" panose="02040503050406030204" pitchFamily="18" charset="0"/>
              </a:rPr>
              <a:t>Label</a:t>
            </a:r>
          </a:p>
          <a:p>
            <a:pPr algn="just">
              <a:buFont typeface="Wingdings" panose="05000000000000000000" pitchFamily="2" charset="2"/>
              <a:buChar char="ü"/>
            </a:pPr>
            <a:r>
              <a:rPr lang="en-IN" sz="1400" dirty="0">
                <a:solidFill>
                  <a:schemeClr val="bg2">
                    <a:lumMod val="50000"/>
                  </a:schemeClr>
                </a:solidFill>
                <a:latin typeface="Cambria" panose="02040503050406030204" pitchFamily="18" charset="0"/>
                <a:ea typeface="Cambria" panose="02040503050406030204" pitchFamily="18" charset="0"/>
              </a:rPr>
              <a:t>Each node in a tree has a label – max of 63 characters.</a:t>
            </a:r>
          </a:p>
          <a:p>
            <a:pPr algn="just">
              <a:buFont typeface="Wingdings" panose="05000000000000000000" pitchFamily="2" charset="2"/>
              <a:buChar char="ü"/>
            </a:pPr>
            <a:r>
              <a:rPr lang="en-IN" sz="1400" dirty="0">
                <a:solidFill>
                  <a:schemeClr val="bg2">
                    <a:lumMod val="50000"/>
                  </a:schemeClr>
                </a:solidFill>
                <a:latin typeface="Cambria" panose="02040503050406030204" pitchFamily="18" charset="0"/>
                <a:ea typeface="Cambria" panose="02040503050406030204" pitchFamily="18" charset="0"/>
              </a:rPr>
              <a:t>Root label is a null string.</a:t>
            </a:r>
          </a:p>
          <a:p>
            <a:pPr algn="just">
              <a:buFont typeface="Wingdings" panose="05000000000000000000" pitchFamily="2" charset="2"/>
              <a:buChar char="ü"/>
            </a:pPr>
            <a:r>
              <a:rPr lang="en-IN" sz="1400" dirty="0">
                <a:solidFill>
                  <a:schemeClr val="bg2">
                    <a:lumMod val="50000"/>
                  </a:schemeClr>
                </a:solidFill>
                <a:latin typeface="Cambria" panose="02040503050406030204" pitchFamily="18" charset="0"/>
                <a:ea typeface="Cambria" panose="02040503050406030204" pitchFamily="18" charset="0"/>
              </a:rPr>
              <a:t>Children node should have different labels that will ensure uniqueness in domain names.</a:t>
            </a:r>
          </a:p>
          <a:p>
            <a:pPr marL="114300" indent="0" algn="just">
              <a:buNone/>
            </a:pPr>
            <a:r>
              <a:rPr lang="en-IN" sz="1400" b="1" dirty="0">
                <a:solidFill>
                  <a:srgbClr val="0070C0"/>
                </a:solidFill>
                <a:latin typeface="Cambria" panose="02040503050406030204" pitchFamily="18" charset="0"/>
                <a:ea typeface="Cambria" panose="02040503050406030204" pitchFamily="18" charset="0"/>
              </a:rPr>
              <a:t>Domain Name</a:t>
            </a:r>
          </a:p>
          <a:p>
            <a:pPr algn="just">
              <a:buFont typeface="Wingdings" panose="05000000000000000000" pitchFamily="2" charset="2"/>
              <a:buChar char="ü"/>
            </a:pPr>
            <a:r>
              <a:rPr lang="en-IN" sz="1400" dirty="0">
                <a:solidFill>
                  <a:schemeClr val="bg2">
                    <a:lumMod val="50000"/>
                  </a:schemeClr>
                </a:solidFill>
                <a:latin typeface="Cambria" panose="02040503050406030204" pitchFamily="18" charset="0"/>
                <a:ea typeface="Cambria" panose="02040503050406030204" pitchFamily="18" charset="0"/>
              </a:rPr>
              <a:t>Full domain name is the sequence of labels separated by dots. </a:t>
            </a:r>
          </a:p>
          <a:p>
            <a:pPr algn="just">
              <a:buFont typeface="Wingdings" panose="05000000000000000000" pitchFamily="2" charset="2"/>
              <a:buChar char="ü"/>
            </a:pPr>
            <a:r>
              <a:rPr lang="en-IN" sz="1400" dirty="0">
                <a:solidFill>
                  <a:schemeClr val="bg2">
                    <a:lumMod val="50000"/>
                  </a:schemeClr>
                </a:solidFill>
                <a:latin typeface="Cambria" panose="02040503050406030204" pitchFamily="18" charset="0"/>
                <a:ea typeface="Cambria" panose="02040503050406030204" pitchFamily="18" charset="0"/>
              </a:rPr>
              <a:t>Domain names read from nodes up to the root.</a:t>
            </a:r>
          </a:p>
          <a:p>
            <a:pPr algn="just">
              <a:buFont typeface="Wingdings" panose="05000000000000000000" pitchFamily="2" charset="2"/>
              <a:buChar char="ü"/>
            </a:pPr>
            <a:r>
              <a:rPr lang="en-IN" sz="1400" dirty="0">
                <a:solidFill>
                  <a:schemeClr val="bg2">
                    <a:lumMod val="50000"/>
                  </a:schemeClr>
                </a:solidFill>
                <a:latin typeface="Cambria" panose="02040503050406030204" pitchFamily="18" charset="0"/>
                <a:ea typeface="Cambria" panose="02040503050406030204" pitchFamily="18" charset="0"/>
              </a:rPr>
              <a:t>Full domain name always ends in a null label.</a:t>
            </a:r>
          </a:p>
          <a:p>
            <a:pPr algn="just"/>
            <a:endParaRPr lang="en-IN" sz="1400" dirty="0">
              <a:solidFill>
                <a:schemeClr val="bg2">
                  <a:lumMod val="50000"/>
                </a:schemeClr>
              </a:solidFill>
              <a:latin typeface="Cambria" panose="02040503050406030204" pitchFamily="18" charset="0"/>
              <a:ea typeface="Cambria" panose="02040503050406030204" pitchFamily="18" charset="0"/>
            </a:endParaRPr>
          </a:p>
          <a:p>
            <a:pPr algn="just"/>
            <a:endParaRPr lang="en-IN" sz="1600" dirty="0">
              <a:latin typeface="Cambria" panose="02040503050406030204" pitchFamily="18" charset="0"/>
              <a:ea typeface="Cambria" panose="02040503050406030204" pitchFamily="18" charset="0"/>
            </a:endParaRPr>
          </a:p>
        </p:txBody>
      </p:sp>
      <p:sp>
        <p:nvSpPr>
          <p:cNvPr id="4" name="Slide Number Placeholder 3">
            <a:extLst>
              <a:ext uri="{FF2B5EF4-FFF2-40B4-BE49-F238E27FC236}">
                <a16:creationId xmlns="" xmlns:a16="http://schemas.microsoft.com/office/drawing/2014/main" id="{19387F33-A9C4-4863-90CD-61512570B12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a:t>
            </a:fld>
            <a:endParaRPr lang="en"/>
          </a:p>
        </p:txBody>
      </p:sp>
      <p:pic>
        <p:nvPicPr>
          <p:cNvPr id="5" name="Picture 11">
            <a:extLst>
              <a:ext uri="{FF2B5EF4-FFF2-40B4-BE49-F238E27FC236}">
                <a16:creationId xmlns="" xmlns:a16="http://schemas.microsoft.com/office/drawing/2014/main" id="{38E23C9A-88C8-40B2-8A86-5764F1A57D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997" y="724885"/>
            <a:ext cx="3390515" cy="1734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a:extLst>
              <a:ext uri="{FF2B5EF4-FFF2-40B4-BE49-F238E27FC236}">
                <a16:creationId xmlns="" xmlns:a16="http://schemas.microsoft.com/office/drawing/2014/main" id="{156A59BF-8E4B-4869-8E2D-53277C0873C9}"/>
              </a:ext>
            </a:extLst>
          </p:cNvPr>
          <p:cNvSpPr txBox="1"/>
          <p:nvPr/>
        </p:nvSpPr>
        <p:spPr>
          <a:xfrm>
            <a:off x="1461705" y="2573552"/>
            <a:ext cx="1717137" cy="276999"/>
          </a:xfrm>
          <a:prstGeom prst="rect">
            <a:avLst/>
          </a:prstGeom>
          <a:noFill/>
        </p:spPr>
        <p:txBody>
          <a:bodyPr wrap="none" rtlCol="0">
            <a:spAutoFit/>
          </a:bodyPr>
          <a:lstStyle/>
          <a:p>
            <a:r>
              <a:rPr lang="en-IN" sz="1200" b="1" dirty="0">
                <a:solidFill>
                  <a:srgbClr val="FF0000"/>
                </a:solidFill>
                <a:latin typeface="Cambria" panose="02040503050406030204" pitchFamily="18" charset="0"/>
                <a:ea typeface="Cambria" panose="02040503050406030204" pitchFamily="18" charset="0"/>
              </a:rPr>
              <a:t>Domain Name System</a:t>
            </a:r>
          </a:p>
        </p:txBody>
      </p:sp>
      <p:pic>
        <p:nvPicPr>
          <p:cNvPr id="9" name="Picture 8">
            <a:extLst>
              <a:ext uri="{FF2B5EF4-FFF2-40B4-BE49-F238E27FC236}">
                <a16:creationId xmlns="" xmlns:a16="http://schemas.microsoft.com/office/drawing/2014/main" id="{7C064705-1DC8-4DF7-9ACE-14A6E8F48446}"/>
              </a:ext>
            </a:extLst>
          </p:cNvPr>
          <p:cNvPicPr>
            <a:picLocks noChangeAspect="1"/>
          </p:cNvPicPr>
          <p:nvPr/>
        </p:nvPicPr>
        <p:blipFill>
          <a:blip r:embed="rId3"/>
          <a:stretch>
            <a:fillRect/>
          </a:stretch>
        </p:blipFill>
        <p:spPr>
          <a:xfrm>
            <a:off x="738997" y="2850552"/>
            <a:ext cx="3390514" cy="1653228"/>
          </a:xfrm>
          <a:prstGeom prst="rect">
            <a:avLst/>
          </a:prstGeom>
        </p:spPr>
      </p:pic>
      <p:sp>
        <p:nvSpPr>
          <p:cNvPr id="10" name="TextBox 9">
            <a:extLst>
              <a:ext uri="{FF2B5EF4-FFF2-40B4-BE49-F238E27FC236}">
                <a16:creationId xmlns="" xmlns:a16="http://schemas.microsoft.com/office/drawing/2014/main" id="{BFBF18CA-1F46-4E71-BE46-4377A5839F33}"/>
              </a:ext>
            </a:extLst>
          </p:cNvPr>
          <p:cNvSpPr txBox="1"/>
          <p:nvPr/>
        </p:nvSpPr>
        <p:spPr>
          <a:xfrm>
            <a:off x="1007843" y="4583018"/>
            <a:ext cx="1992853" cy="276999"/>
          </a:xfrm>
          <a:prstGeom prst="rect">
            <a:avLst/>
          </a:prstGeom>
          <a:noFill/>
        </p:spPr>
        <p:txBody>
          <a:bodyPr wrap="none" rtlCol="0">
            <a:spAutoFit/>
          </a:bodyPr>
          <a:lstStyle/>
          <a:p>
            <a:r>
              <a:rPr lang="en-IN" sz="1200" b="1" dirty="0">
                <a:solidFill>
                  <a:srgbClr val="FF0000"/>
                </a:solidFill>
                <a:latin typeface="Cambria" panose="02040503050406030204" pitchFamily="18" charset="0"/>
                <a:ea typeface="Cambria" panose="02040503050406030204" pitchFamily="18" charset="0"/>
              </a:rPr>
              <a:t>Domain names and labels</a:t>
            </a:r>
          </a:p>
        </p:txBody>
      </p:sp>
      <p:pic>
        <p:nvPicPr>
          <p:cNvPr id="12" name="Google Shape;94;p16">
            <a:extLst>
              <a:ext uri="{FF2B5EF4-FFF2-40B4-BE49-F238E27FC236}">
                <a16:creationId xmlns="" xmlns:a16="http://schemas.microsoft.com/office/drawing/2014/main" id="{16D0B79F-D8F7-4884-A726-C060D6D844B0}"/>
              </a:ext>
            </a:extLst>
          </p:cNvPr>
          <p:cNvPicPr preferRelativeResize="0"/>
          <p:nvPr/>
        </p:nvPicPr>
        <p:blipFill>
          <a:blip r:embed="rId4">
            <a:alphaModFix/>
          </a:blip>
          <a:stretch>
            <a:fillRect/>
          </a:stretch>
        </p:blipFill>
        <p:spPr>
          <a:xfrm>
            <a:off x="8089175" y="101825"/>
            <a:ext cx="934101" cy="518950"/>
          </a:xfrm>
          <a:prstGeom prst="rect">
            <a:avLst/>
          </a:prstGeom>
          <a:noFill/>
          <a:ln>
            <a:noFill/>
          </a:ln>
        </p:spPr>
      </p:pic>
    </p:spTree>
    <p:extLst>
      <p:ext uri="{BB962C8B-B14F-4D97-AF65-F5344CB8AC3E}">
        <p14:creationId xmlns:p14="http://schemas.microsoft.com/office/powerpoint/2010/main" val="1796302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Cambria" pitchFamily="18" charset="0"/>
                <a:cs typeface="Times New Roman" pitchFamily="18" charset="0"/>
              </a:rPr>
              <a:t>Dynamic address allocation</a:t>
            </a:r>
            <a:endParaRPr lang="en-IN" sz="3200" dirty="0"/>
          </a:p>
        </p:txBody>
      </p:sp>
      <p:sp>
        <p:nvSpPr>
          <p:cNvPr id="3" name="Text Placeholder 2"/>
          <p:cNvSpPr>
            <a:spLocks noGrp="1"/>
          </p:cNvSpPr>
          <p:nvPr>
            <p:ph type="body" idx="1"/>
          </p:nvPr>
        </p:nvSpPr>
        <p:spPr/>
        <p:txBody>
          <a:bodyPr/>
          <a:lstStyle/>
          <a:p>
            <a:pPr lvl="1">
              <a:buFont typeface="Arial" pitchFamily="34" charset="0"/>
              <a:buChar char="•"/>
            </a:pPr>
            <a:r>
              <a:rPr lang="en-US" dirty="0">
                <a:latin typeface="Cambria" pitchFamily="18" charset="0"/>
                <a:cs typeface="Times New Roman" pitchFamily="18" charset="0"/>
              </a:rPr>
              <a:t>An additional database containing the unused IP addresses.</a:t>
            </a:r>
          </a:p>
          <a:p>
            <a:pPr lvl="1">
              <a:buFont typeface="Arial" pitchFamily="34" charset="0"/>
              <a:buChar char="•"/>
            </a:pPr>
            <a:r>
              <a:rPr lang="en-US" dirty="0">
                <a:latin typeface="Cambria" pitchFamily="18" charset="0"/>
                <a:cs typeface="Times New Roman" pitchFamily="18" charset="0"/>
              </a:rPr>
              <a:t>On request from a client, an IP address (temporary ) from this database is allocated to the requesting client on lease.</a:t>
            </a:r>
          </a:p>
          <a:p>
            <a:pPr lvl="1">
              <a:buFont typeface="Arial" pitchFamily="34" charset="0"/>
              <a:buChar char="•"/>
            </a:pPr>
            <a:r>
              <a:rPr lang="en-US" dirty="0">
                <a:latin typeface="Cambria" pitchFamily="18" charset="0"/>
                <a:cs typeface="Times New Roman" pitchFamily="18" charset="0"/>
              </a:rPr>
              <a:t>This is based on the entry in the static database.</a:t>
            </a:r>
          </a:p>
          <a:p>
            <a:pPr lvl="1">
              <a:buFont typeface="Arial" pitchFamily="34" charset="0"/>
              <a:buChar char="•"/>
            </a:pPr>
            <a:r>
              <a:rPr lang="en-US" dirty="0">
                <a:latin typeface="Cambria" pitchFamily="18" charset="0"/>
                <a:cs typeface="Times New Roman" pitchFamily="18" charset="0"/>
              </a:rPr>
              <a:t>This allocation is essential when there is a transfer of host from one network to another.</a:t>
            </a:r>
          </a:p>
          <a:p>
            <a:pPr lvl="1"/>
            <a:endParaRPr lang="en-IN" dirty="0">
              <a:latin typeface="Cambria" pitchFamily="18" charset="0"/>
            </a:endParaRPr>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60</a:t>
            </a:fld>
            <a:endParaRPr lang="en"/>
          </a:p>
        </p:txBody>
      </p:sp>
    </p:spTree>
    <p:extLst>
      <p:ext uri="{BB962C8B-B14F-4D97-AF65-F5344CB8AC3E}">
        <p14:creationId xmlns:p14="http://schemas.microsoft.com/office/powerpoint/2010/main" val="33256904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Cambria" pitchFamily="18" charset="0"/>
                <a:cs typeface="Times New Roman" pitchFamily="18" charset="0"/>
              </a:rPr>
              <a:t>Transition states</a:t>
            </a:r>
            <a:endParaRPr lang="en-IN" sz="3200" dirty="0"/>
          </a:p>
        </p:txBody>
      </p:sp>
      <p:sp>
        <p:nvSpPr>
          <p:cNvPr id="3" name="Text Placeholder 2"/>
          <p:cNvSpPr>
            <a:spLocks noGrp="1"/>
          </p:cNvSpPr>
          <p:nvPr>
            <p:ph type="body" idx="1"/>
          </p:nvPr>
        </p:nvSpPr>
        <p:spPr/>
        <p:txBody>
          <a:bodyPr/>
          <a:lstStyle/>
          <a:p>
            <a:pPr algn="just">
              <a:lnSpc>
                <a:spcPct val="150000"/>
              </a:lnSpc>
            </a:pPr>
            <a:r>
              <a:rPr lang="en-US" sz="1400" dirty="0">
                <a:latin typeface="Cambria" pitchFamily="18" charset="0"/>
                <a:cs typeface="Times New Roman" pitchFamily="18" charset="0"/>
              </a:rPr>
              <a:t>To enable dynamic address allocation, the machine passes through several transitions</a:t>
            </a:r>
          </a:p>
          <a:p>
            <a:pPr algn="just">
              <a:lnSpc>
                <a:spcPct val="150000"/>
              </a:lnSpc>
            </a:pPr>
            <a:r>
              <a:rPr lang="en-US" sz="1400" dirty="0">
                <a:latin typeface="Cambria" pitchFamily="18" charset="0"/>
                <a:cs typeface="Times New Roman" pitchFamily="18" charset="0"/>
              </a:rPr>
              <a:t>The type of the transition is indicated tag 53.</a:t>
            </a:r>
            <a:endParaRPr lang="en-IN" sz="1400" dirty="0">
              <a:latin typeface="Cambria" pitchFamily="18" charset="0"/>
              <a:cs typeface="Times New Roman" pitchFamily="18" charset="0"/>
            </a:endParaRPr>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61</a:t>
            </a:fld>
            <a:endParaRPr lang="en"/>
          </a:p>
        </p:txBody>
      </p:sp>
    </p:spTree>
    <p:extLst>
      <p:ext uri="{BB962C8B-B14F-4D97-AF65-F5344CB8AC3E}">
        <p14:creationId xmlns:p14="http://schemas.microsoft.com/office/powerpoint/2010/main" val="35205488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Cambria" pitchFamily="18" charset="0"/>
                <a:cs typeface="Times New Roman" pitchFamily="18" charset="0"/>
              </a:rPr>
              <a:t>States</a:t>
            </a:r>
            <a:endParaRPr lang="en-IN" sz="3200" dirty="0"/>
          </a:p>
        </p:txBody>
      </p:sp>
      <p:sp>
        <p:nvSpPr>
          <p:cNvPr id="3" name="Text Placeholder 2"/>
          <p:cNvSpPr>
            <a:spLocks noGrp="1"/>
          </p:cNvSpPr>
          <p:nvPr>
            <p:ph type="body" idx="1"/>
          </p:nvPr>
        </p:nvSpPr>
        <p:spPr/>
        <p:txBody>
          <a:bodyPr/>
          <a:lstStyle/>
          <a:p>
            <a:pPr algn="just">
              <a:lnSpc>
                <a:spcPct val="150000"/>
              </a:lnSpc>
            </a:pPr>
            <a:r>
              <a:rPr lang="en-US" sz="1400" dirty="0">
                <a:latin typeface="Cambria" pitchFamily="18" charset="0"/>
                <a:cs typeface="Times New Roman" pitchFamily="18" charset="0"/>
              </a:rPr>
              <a:t>INIT state – Client initiates by sending DHCPDISCOVER message </a:t>
            </a:r>
          </a:p>
          <a:p>
            <a:pPr algn="just">
              <a:lnSpc>
                <a:spcPct val="150000"/>
              </a:lnSpc>
            </a:pPr>
            <a:r>
              <a:rPr lang="en-US" sz="1400" dirty="0">
                <a:latin typeface="Cambria" pitchFamily="18" charset="0"/>
                <a:cs typeface="Times New Roman" pitchFamily="18" charset="0"/>
              </a:rPr>
              <a:t>SELECTING STATE – SERVERS offers DHCPOFFER message</a:t>
            </a:r>
            <a:r>
              <a:rPr lang="en-IN" sz="1400" dirty="0">
                <a:latin typeface="Cambria" pitchFamily="18" charset="0"/>
                <a:cs typeface="Times New Roman" pitchFamily="18" charset="0"/>
              </a:rPr>
              <a:t>. Client has to select one among the offers</a:t>
            </a:r>
            <a:r>
              <a:rPr lang="en-US" sz="1400" dirty="0">
                <a:latin typeface="Cambria" pitchFamily="18" charset="0"/>
                <a:cs typeface="Times New Roman" pitchFamily="18" charset="0"/>
              </a:rPr>
              <a:t>. Client sends DHCPREQUEST message to the selected server.</a:t>
            </a:r>
          </a:p>
          <a:p>
            <a:pPr algn="just">
              <a:lnSpc>
                <a:spcPct val="150000"/>
              </a:lnSpc>
            </a:pPr>
            <a:r>
              <a:rPr lang="en-US" sz="1400" dirty="0">
                <a:latin typeface="Cambria" pitchFamily="18" charset="0"/>
                <a:cs typeface="Times New Roman" pitchFamily="18" charset="0"/>
              </a:rPr>
              <a:t>REQUESTING STATE – Until the client receives DHCPACK message, it stays in the same state</a:t>
            </a:r>
            <a:endParaRPr lang="en-IN" sz="1400" dirty="0">
              <a:latin typeface="Cambria" pitchFamily="18" charset="0"/>
              <a:cs typeface="Times New Roman" pitchFamily="18" charset="0"/>
            </a:endParaRPr>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62</a:t>
            </a:fld>
            <a:endParaRPr lang="en"/>
          </a:p>
        </p:txBody>
      </p:sp>
    </p:spTree>
    <p:extLst>
      <p:ext uri="{BB962C8B-B14F-4D97-AF65-F5344CB8AC3E}">
        <p14:creationId xmlns:p14="http://schemas.microsoft.com/office/powerpoint/2010/main" val="247395180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Cambria" pitchFamily="18" charset="0"/>
                <a:cs typeface="Times New Roman" pitchFamily="18" charset="0"/>
              </a:rPr>
              <a:t>States (Contd..)</a:t>
            </a:r>
            <a:endParaRPr lang="en-IN" sz="3200" dirty="0"/>
          </a:p>
        </p:txBody>
      </p:sp>
      <p:sp>
        <p:nvSpPr>
          <p:cNvPr id="3" name="Text Placeholder 2"/>
          <p:cNvSpPr>
            <a:spLocks noGrp="1"/>
          </p:cNvSpPr>
          <p:nvPr>
            <p:ph type="body" idx="1"/>
          </p:nvPr>
        </p:nvSpPr>
        <p:spPr/>
        <p:txBody>
          <a:bodyPr/>
          <a:lstStyle/>
          <a:p>
            <a:pPr algn="just">
              <a:lnSpc>
                <a:spcPct val="150000"/>
              </a:lnSpc>
            </a:pPr>
            <a:r>
              <a:rPr lang="en-US" sz="1400" dirty="0">
                <a:latin typeface="Cambria" pitchFamily="18" charset="0"/>
                <a:cs typeface="Times New Roman" pitchFamily="18" charset="0"/>
              </a:rPr>
              <a:t>BOUND STATE – Client uses the IP address until the lease expires. DHCPREQUEST is again initiated by the client to renew the lease when 50% of the lease period is expired.</a:t>
            </a:r>
          </a:p>
          <a:p>
            <a:pPr algn="just">
              <a:lnSpc>
                <a:spcPct val="150000"/>
              </a:lnSpc>
            </a:pPr>
            <a:r>
              <a:rPr lang="en-US" sz="1400" dirty="0">
                <a:latin typeface="Cambria" pitchFamily="18" charset="0"/>
                <a:cs typeface="Times New Roman" pitchFamily="18" charset="0"/>
              </a:rPr>
              <a:t>RENEWING STATE – If DHCPACK is received, client gets back to BOUND state otherwise enters into the REBINDING state after 87.5% of time expires</a:t>
            </a:r>
            <a:endParaRPr lang="en-IN" sz="1400" dirty="0">
              <a:latin typeface="Cambria" pitchFamily="18" charset="0"/>
              <a:cs typeface="Times New Roman" pitchFamily="18" charset="0"/>
            </a:endParaRPr>
          </a:p>
          <a:p>
            <a:endParaRPr lang="en-IN" sz="14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63</a:t>
            </a:fld>
            <a:endParaRPr lang="en"/>
          </a:p>
        </p:txBody>
      </p:sp>
    </p:spTree>
    <p:extLst>
      <p:ext uri="{BB962C8B-B14F-4D97-AF65-F5344CB8AC3E}">
        <p14:creationId xmlns:p14="http://schemas.microsoft.com/office/powerpoint/2010/main" val="33371311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Cambria" pitchFamily="18" charset="0"/>
                <a:cs typeface="Times New Roman" pitchFamily="18" charset="0"/>
              </a:rPr>
              <a:t>States (Contd..)</a:t>
            </a:r>
            <a:endParaRPr lang="en-IN" sz="3200" dirty="0"/>
          </a:p>
        </p:txBody>
      </p:sp>
      <p:sp>
        <p:nvSpPr>
          <p:cNvPr id="3" name="Text Placeholder 2"/>
          <p:cNvSpPr>
            <a:spLocks noGrp="1"/>
          </p:cNvSpPr>
          <p:nvPr>
            <p:ph type="body" idx="1"/>
          </p:nvPr>
        </p:nvSpPr>
        <p:spPr/>
        <p:txBody>
          <a:bodyPr/>
          <a:lstStyle/>
          <a:p>
            <a:pPr algn="just"/>
            <a:r>
              <a:rPr lang="en-US" sz="1400" dirty="0">
                <a:latin typeface="Cambria" pitchFamily="18" charset="0"/>
                <a:cs typeface="Times New Roman" pitchFamily="18" charset="0"/>
              </a:rPr>
              <a:t>REBINDING STATE – The client does the following</a:t>
            </a:r>
          </a:p>
          <a:p>
            <a:pPr lvl="1" algn="just">
              <a:buFont typeface="Arial" pitchFamily="34" charset="0"/>
              <a:buChar char="•"/>
            </a:pPr>
            <a:r>
              <a:rPr lang="en-US" dirty="0">
                <a:latin typeface="Cambria" pitchFamily="18" charset="0"/>
                <a:cs typeface="Times New Roman" pitchFamily="18" charset="0"/>
              </a:rPr>
              <a:t>DHCPNACK / lease expired – Client goes to the initializing state and gets new IP address.</a:t>
            </a:r>
          </a:p>
          <a:p>
            <a:pPr lvl="1" algn="just">
              <a:buFont typeface="Arial" pitchFamily="34" charset="0"/>
              <a:buChar char="•"/>
            </a:pPr>
            <a:r>
              <a:rPr lang="en-US" dirty="0">
                <a:latin typeface="Cambria" pitchFamily="18" charset="0"/>
                <a:cs typeface="Times New Roman" pitchFamily="18" charset="0"/>
              </a:rPr>
              <a:t>DHCPACK – It goes to the bound state – resets timer.</a:t>
            </a:r>
          </a:p>
          <a:p>
            <a:pPr lvl="1"/>
            <a:endParaRPr lang="en-IN" dirty="0">
              <a:latin typeface="Cambria" pitchFamily="18" charset="0"/>
            </a:endParaRPr>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64</a:t>
            </a:fld>
            <a:endParaRPr lang="en"/>
          </a:p>
        </p:txBody>
      </p:sp>
    </p:spTree>
    <p:extLst>
      <p:ext uri="{BB962C8B-B14F-4D97-AF65-F5344CB8AC3E}">
        <p14:creationId xmlns:p14="http://schemas.microsoft.com/office/powerpoint/2010/main" val="350657235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z="4000" dirty="0">
                <a:latin typeface="Cambria" pitchFamily="18" charset="0"/>
              </a:rPr>
              <a:t>E - Mail: SMTP, POP, IMAP, and MIME</a:t>
            </a:r>
            <a:endParaRPr lang="en-IN" sz="4000" dirty="0">
              <a:latin typeface="Cambria"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65</a:t>
            </a:fld>
            <a:endParaRPr lang="en"/>
          </a:p>
        </p:txBody>
      </p:sp>
    </p:spTree>
    <p:extLst>
      <p:ext uri="{BB962C8B-B14F-4D97-AF65-F5344CB8AC3E}">
        <p14:creationId xmlns:p14="http://schemas.microsoft.com/office/powerpoint/2010/main" val="106612938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Cambria" pitchFamily="18" charset="0"/>
              </a:rPr>
              <a:t>Discussion On</a:t>
            </a:r>
            <a:endParaRPr lang="en-IN" sz="3200" dirty="0"/>
          </a:p>
        </p:txBody>
      </p:sp>
      <p:sp>
        <p:nvSpPr>
          <p:cNvPr id="3" name="Text Placeholder 2"/>
          <p:cNvSpPr>
            <a:spLocks noGrp="1"/>
          </p:cNvSpPr>
          <p:nvPr>
            <p:ph type="body" idx="1"/>
          </p:nvPr>
        </p:nvSpPr>
        <p:spPr/>
        <p:txBody>
          <a:bodyPr/>
          <a:lstStyle/>
          <a:p>
            <a:pPr algn="just">
              <a:lnSpc>
                <a:spcPct val="150000"/>
              </a:lnSpc>
              <a:buSzPct val="150000"/>
              <a:buFont typeface="Arial" pitchFamily="34" charset="0"/>
              <a:buChar char="•"/>
            </a:pPr>
            <a:r>
              <a:rPr lang="en-US" sz="1400" dirty="0">
                <a:latin typeface="Cambria" pitchFamily="18" charset="0"/>
              </a:rPr>
              <a:t>Architecture </a:t>
            </a:r>
          </a:p>
          <a:p>
            <a:pPr algn="just">
              <a:lnSpc>
                <a:spcPct val="150000"/>
              </a:lnSpc>
              <a:buSzPct val="150000"/>
              <a:buFont typeface="Arial" pitchFamily="34" charset="0"/>
              <a:buChar char="•"/>
            </a:pPr>
            <a:r>
              <a:rPr lang="en-US" sz="1400" dirty="0">
                <a:latin typeface="Cambria" pitchFamily="18" charset="0"/>
              </a:rPr>
              <a:t>User agent</a:t>
            </a:r>
          </a:p>
          <a:p>
            <a:pPr algn="just">
              <a:lnSpc>
                <a:spcPct val="150000"/>
              </a:lnSpc>
              <a:buSzPct val="150000"/>
              <a:buFont typeface="Arial" pitchFamily="34" charset="0"/>
              <a:buChar char="•"/>
            </a:pPr>
            <a:r>
              <a:rPr lang="en-US" sz="1400" dirty="0">
                <a:latin typeface="Cambria" pitchFamily="18" charset="0"/>
              </a:rPr>
              <a:t>Message transfer agent</a:t>
            </a:r>
          </a:p>
          <a:p>
            <a:pPr algn="just">
              <a:lnSpc>
                <a:spcPct val="150000"/>
              </a:lnSpc>
              <a:buSzPct val="150000"/>
              <a:buFont typeface="Arial" pitchFamily="34" charset="0"/>
              <a:buChar char="•"/>
            </a:pPr>
            <a:r>
              <a:rPr lang="en-US" sz="1400" dirty="0">
                <a:latin typeface="Cambria" pitchFamily="18" charset="0"/>
              </a:rPr>
              <a:t>Message access agent</a:t>
            </a:r>
          </a:p>
          <a:p>
            <a:pPr algn="just">
              <a:lnSpc>
                <a:spcPct val="150000"/>
              </a:lnSpc>
              <a:buSzPct val="150000"/>
              <a:buFont typeface="Arial" pitchFamily="34" charset="0"/>
              <a:buChar char="•"/>
            </a:pPr>
            <a:r>
              <a:rPr lang="en-US" sz="1400" dirty="0">
                <a:latin typeface="Cambria" pitchFamily="18" charset="0"/>
              </a:rPr>
              <a:t>MIME</a:t>
            </a:r>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66</a:t>
            </a:fld>
            <a:endParaRPr lang="en"/>
          </a:p>
        </p:txBody>
      </p:sp>
    </p:spTree>
    <p:extLst>
      <p:ext uri="{BB962C8B-B14F-4D97-AF65-F5344CB8AC3E}">
        <p14:creationId xmlns:p14="http://schemas.microsoft.com/office/powerpoint/2010/main" val="176430125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Cambria" pitchFamily="18" charset="0"/>
              </a:rPr>
              <a:t>Architecture</a:t>
            </a:r>
            <a:endParaRPr lang="en-IN" sz="3200" dirty="0"/>
          </a:p>
        </p:txBody>
      </p:sp>
      <p:sp>
        <p:nvSpPr>
          <p:cNvPr id="3" name="Text Placeholder 2"/>
          <p:cNvSpPr>
            <a:spLocks noGrp="1"/>
          </p:cNvSpPr>
          <p:nvPr>
            <p:ph type="body" idx="1"/>
          </p:nvPr>
        </p:nvSpPr>
        <p:spPr/>
        <p:txBody>
          <a:bodyPr/>
          <a:lstStyle/>
          <a:p>
            <a:pPr algn="just">
              <a:buSzPct val="150000"/>
            </a:pPr>
            <a:r>
              <a:rPr lang="en-US" sz="1400" dirty="0">
                <a:latin typeface="Cambria" pitchFamily="18" charset="0"/>
              </a:rPr>
              <a:t>We have 4 scenarios in explain the architecture of e-mail. </a:t>
            </a:r>
          </a:p>
          <a:p>
            <a:pPr algn="just">
              <a:buSzPct val="150000"/>
            </a:pPr>
            <a:endParaRPr lang="en-US" sz="1400" dirty="0">
              <a:latin typeface="Cambria" pitchFamily="18" charset="0"/>
            </a:endParaRPr>
          </a:p>
          <a:p>
            <a:pPr lvl="1">
              <a:lnSpc>
                <a:spcPct val="150000"/>
              </a:lnSpc>
              <a:spcBef>
                <a:spcPct val="5000"/>
              </a:spcBef>
              <a:spcAft>
                <a:spcPct val="5000"/>
              </a:spcAft>
              <a:buClrTx/>
              <a:buSzPct val="150000"/>
              <a:buFont typeface="Arial" pitchFamily="34" charset="0"/>
              <a:buChar char="•"/>
            </a:pPr>
            <a:r>
              <a:rPr lang="en-US" dirty="0">
                <a:latin typeface="Cambria" pitchFamily="18" charset="0"/>
              </a:rPr>
              <a:t>First Scenario</a:t>
            </a:r>
          </a:p>
          <a:p>
            <a:pPr lvl="1">
              <a:lnSpc>
                <a:spcPct val="150000"/>
              </a:lnSpc>
              <a:spcBef>
                <a:spcPct val="5000"/>
              </a:spcBef>
              <a:spcAft>
                <a:spcPct val="5000"/>
              </a:spcAft>
              <a:buClrTx/>
              <a:buSzPct val="150000"/>
              <a:buFont typeface="Arial" pitchFamily="34" charset="0"/>
              <a:buChar char="•"/>
            </a:pPr>
            <a:r>
              <a:rPr lang="en-US" dirty="0">
                <a:latin typeface="Cambria" pitchFamily="18" charset="0"/>
              </a:rPr>
              <a:t>Second Scenario</a:t>
            </a:r>
          </a:p>
          <a:p>
            <a:pPr lvl="1">
              <a:lnSpc>
                <a:spcPct val="150000"/>
              </a:lnSpc>
              <a:spcBef>
                <a:spcPct val="5000"/>
              </a:spcBef>
              <a:spcAft>
                <a:spcPct val="5000"/>
              </a:spcAft>
              <a:buClrTx/>
              <a:buSzPct val="150000"/>
              <a:buFont typeface="Arial" pitchFamily="34" charset="0"/>
              <a:buChar char="•"/>
            </a:pPr>
            <a:r>
              <a:rPr lang="en-US" dirty="0">
                <a:latin typeface="Cambria" pitchFamily="18" charset="0"/>
              </a:rPr>
              <a:t>Third Scenario</a:t>
            </a:r>
          </a:p>
          <a:p>
            <a:pPr lvl="1">
              <a:lnSpc>
                <a:spcPct val="150000"/>
              </a:lnSpc>
              <a:spcBef>
                <a:spcPct val="5000"/>
              </a:spcBef>
              <a:spcAft>
                <a:spcPct val="5000"/>
              </a:spcAft>
              <a:buClrTx/>
              <a:buSzPct val="150000"/>
              <a:buFont typeface="Arial" pitchFamily="34" charset="0"/>
              <a:buChar char="•"/>
            </a:pPr>
            <a:r>
              <a:rPr lang="en-US" dirty="0">
                <a:latin typeface="Cambria" pitchFamily="18" charset="0"/>
              </a:rPr>
              <a:t>Fourth Scenario</a:t>
            </a:r>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67</a:t>
            </a:fld>
            <a:endParaRPr lang="en"/>
          </a:p>
        </p:txBody>
      </p:sp>
    </p:spTree>
    <p:extLst>
      <p:ext uri="{BB962C8B-B14F-4D97-AF65-F5344CB8AC3E}">
        <p14:creationId xmlns:p14="http://schemas.microsoft.com/office/powerpoint/2010/main" val="190036826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latin typeface="Cambria" pitchFamily="18" charset="0"/>
              </a:rPr>
              <a:t>First scenario</a:t>
            </a:r>
            <a:r>
              <a:rPr lang="en-US" sz="3200" dirty="0">
                <a:latin typeface="Cambria" pitchFamily="18" charset="0"/>
              </a:rPr>
              <a:t/>
            </a:r>
            <a:br>
              <a:rPr lang="en-US" sz="3200" dirty="0">
                <a:latin typeface="Cambria" pitchFamily="18" charset="0"/>
              </a:rPr>
            </a:br>
            <a:endParaRPr lang="en-IN" sz="3200" dirty="0"/>
          </a:p>
        </p:txBody>
      </p:sp>
      <p:sp>
        <p:nvSpPr>
          <p:cNvPr id="3" name="Text Placeholder 2"/>
          <p:cNvSpPr>
            <a:spLocks noGrp="1"/>
          </p:cNvSpPr>
          <p:nvPr>
            <p:ph type="body" idx="1"/>
          </p:nvPr>
        </p:nvSpPr>
        <p:spPr/>
        <p:txBody>
          <a:bodyPr/>
          <a:lstStyle/>
          <a:p>
            <a:pPr marL="285750" indent="-285750" algn="just">
              <a:buFont typeface="Courier New" panose="02070309020205020404" pitchFamily="49" charset="0"/>
              <a:buChar char="o"/>
            </a:pPr>
            <a:endParaRPr lang="en-US" sz="1400" dirty="0">
              <a:solidFill>
                <a:srgbClr val="000000"/>
              </a:solidFill>
              <a:latin typeface="Cambria" pitchFamily="18" charset="0"/>
              <a:cs typeface="Times New Roman" pitchFamily="18" charset="0"/>
            </a:endParaRPr>
          </a:p>
          <a:p>
            <a:pPr marL="285750" indent="-285750" algn="just">
              <a:buFont typeface="Courier New" panose="02070309020205020404" pitchFamily="49" charset="0"/>
              <a:buChar char="o"/>
            </a:pPr>
            <a:endParaRPr lang="en-US" sz="1400" dirty="0">
              <a:solidFill>
                <a:srgbClr val="000000"/>
              </a:solidFill>
              <a:latin typeface="Cambria" pitchFamily="18" charset="0"/>
              <a:cs typeface="Times New Roman" pitchFamily="18" charset="0"/>
            </a:endParaRPr>
          </a:p>
          <a:p>
            <a:pPr marL="285750" indent="-285750" algn="just">
              <a:buFont typeface="Courier New" panose="02070309020205020404" pitchFamily="49" charset="0"/>
              <a:buChar char="o"/>
            </a:pPr>
            <a:endParaRPr lang="en-US" sz="1400" dirty="0">
              <a:solidFill>
                <a:srgbClr val="000000"/>
              </a:solidFill>
              <a:latin typeface="Cambria" pitchFamily="18" charset="0"/>
              <a:cs typeface="Times New Roman" pitchFamily="18" charset="0"/>
            </a:endParaRPr>
          </a:p>
          <a:p>
            <a:pPr marL="285750" indent="-285750" algn="just">
              <a:buFont typeface="Courier New" panose="02070309020205020404" pitchFamily="49" charset="0"/>
              <a:buChar char="o"/>
            </a:pPr>
            <a:endParaRPr lang="en-US" sz="1400" dirty="0">
              <a:solidFill>
                <a:srgbClr val="000000"/>
              </a:solidFill>
              <a:latin typeface="Cambria" pitchFamily="18" charset="0"/>
              <a:cs typeface="Times New Roman" pitchFamily="18" charset="0"/>
            </a:endParaRPr>
          </a:p>
          <a:p>
            <a:pPr marL="285750" indent="-285750" algn="just">
              <a:buFont typeface="Courier New" panose="02070309020205020404" pitchFamily="49" charset="0"/>
              <a:buChar char="o"/>
            </a:pPr>
            <a:endParaRPr lang="en-US" sz="1400" dirty="0">
              <a:solidFill>
                <a:srgbClr val="000000"/>
              </a:solidFill>
              <a:latin typeface="Cambria" pitchFamily="18" charset="0"/>
              <a:cs typeface="Times New Roman" pitchFamily="18" charset="0"/>
            </a:endParaRPr>
          </a:p>
          <a:p>
            <a:pPr marL="285750" indent="-285750" algn="just">
              <a:buFont typeface="Courier New" panose="02070309020205020404" pitchFamily="49" charset="0"/>
              <a:buChar char="o"/>
            </a:pPr>
            <a:endParaRPr lang="en-US" sz="1400" dirty="0">
              <a:solidFill>
                <a:srgbClr val="000000"/>
              </a:solidFill>
              <a:latin typeface="Cambria" pitchFamily="18" charset="0"/>
              <a:cs typeface="Times New Roman" pitchFamily="18" charset="0"/>
            </a:endParaRPr>
          </a:p>
          <a:p>
            <a:pPr marL="285750" indent="-285750" algn="just">
              <a:buFont typeface="Courier New" panose="02070309020205020404" pitchFamily="49" charset="0"/>
              <a:buChar char="o"/>
            </a:pPr>
            <a:endParaRPr lang="en-US" sz="1400" dirty="0">
              <a:solidFill>
                <a:srgbClr val="000000"/>
              </a:solidFill>
              <a:latin typeface="Cambria" pitchFamily="18" charset="0"/>
              <a:cs typeface="Times New Roman" pitchFamily="18" charset="0"/>
            </a:endParaRPr>
          </a:p>
          <a:p>
            <a:pPr marL="285750" indent="-285750" algn="just">
              <a:buFont typeface="Courier New" panose="02070309020205020404" pitchFamily="49" charset="0"/>
              <a:buChar char="o"/>
            </a:pPr>
            <a:endParaRPr lang="en-US" sz="1400" dirty="0">
              <a:solidFill>
                <a:srgbClr val="000000"/>
              </a:solidFill>
              <a:latin typeface="Cambria" pitchFamily="18" charset="0"/>
              <a:cs typeface="Times New Roman" pitchFamily="18" charset="0"/>
            </a:endParaRPr>
          </a:p>
          <a:p>
            <a:pPr marL="285750" indent="-285750" algn="just">
              <a:buFont typeface="Arial" pitchFamily="34" charset="0"/>
              <a:buChar char="•"/>
            </a:pPr>
            <a:r>
              <a:rPr lang="en-US" sz="1400" dirty="0">
                <a:solidFill>
                  <a:srgbClr val="000000"/>
                </a:solidFill>
                <a:latin typeface="Cambria" pitchFamily="18" charset="0"/>
                <a:cs typeface="Times New Roman" pitchFamily="18" charset="0"/>
              </a:rPr>
              <a:t>The sender and the receiver of the e-mail are users on the same mail server; they are directly connected to a shared mail server. </a:t>
            </a:r>
          </a:p>
          <a:p>
            <a:pPr algn="just">
              <a:buFont typeface="Arial" pitchFamily="34" charset="0"/>
              <a:buChar char="•"/>
            </a:pPr>
            <a:endParaRPr lang="en-US" sz="1400" dirty="0">
              <a:solidFill>
                <a:srgbClr val="000000"/>
              </a:solidFill>
              <a:latin typeface="Cambria" pitchFamily="18" charset="0"/>
              <a:cs typeface="Times New Roman" pitchFamily="18" charset="0"/>
            </a:endParaRPr>
          </a:p>
          <a:p>
            <a:pPr marL="285750" indent="-285750" algn="just">
              <a:buFont typeface="Arial" pitchFamily="34" charset="0"/>
              <a:buChar char="•"/>
            </a:pPr>
            <a:r>
              <a:rPr lang="en-US" sz="1400" dirty="0">
                <a:solidFill>
                  <a:srgbClr val="000000"/>
                </a:solidFill>
                <a:latin typeface="Cambria" pitchFamily="18" charset="0"/>
                <a:cs typeface="Times New Roman" pitchFamily="18" charset="0"/>
              </a:rPr>
              <a:t>The admin has created one mailbox to store the  received messages. Only the sender or the receiver of the mailbox has access to it. </a:t>
            </a:r>
          </a:p>
          <a:p>
            <a:pPr marL="285750" indent="-285750" algn="just">
              <a:buFont typeface="Courier New" panose="02070309020205020404" pitchFamily="49" charset="0"/>
              <a:buChar char="o"/>
            </a:pPr>
            <a:endParaRPr lang="en-US" sz="1400" dirty="0">
              <a:solidFill>
                <a:srgbClr val="000000"/>
              </a:solidFill>
              <a:latin typeface="Cambria" pitchFamily="18" charset="0"/>
              <a:cs typeface="Times New Roman"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68</a:t>
            </a:fld>
            <a:endParaRPr lang="en"/>
          </a:p>
        </p:txBody>
      </p:sp>
      <p:grpSp>
        <p:nvGrpSpPr>
          <p:cNvPr id="5" name="Group 4"/>
          <p:cNvGrpSpPr/>
          <p:nvPr/>
        </p:nvGrpSpPr>
        <p:grpSpPr>
          <a:xfrm>
            <a:off x="1295400" y="1295401"/>
            <a:ext cx="5489448" cy="1804416"/>
            <a:chOff x="977900" y="2513013"/>
            <a:chExt cx="6718300" cy="2135187"/>
          </a:xfrm>
        </p:grpSpPr>
        <p:pic>
          <p:nvPicPr>
            <p:cNvPr id="6"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900" y="2513013"/>
              <a:ext cx="6718300" cy="213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8000" y="3105150"/>
              <a:ext cx="2641600" cy="100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2819400"/>
              <a:ext cx="2687638"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53228113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latin typeface="Cambria" pitchFamily="18" charset="0"/>
              </a:rPr>
              <a:t>First scenario(Contd..)</a:t>
            </a:r>
            <a:r>
              <a:rPr lang="en-US" sz="3200" dirty="0">
                <a:latin typeface="Cambria" pitchFamily="18" charset="0"/>
              </a:rPr>
              <a:t/>
            </a:r>
            <a:br>
              <a:rPr lang="en-US" sz="3200" dirty="0">
                <a:latin typeface="Cambria" pitchFamily="18" charset="0"/>
              </a:rPr>
            </a:br>
            <a:endParaRPr lang="en-IN" sz="3200" dirty="0"/>
          </a:p>
        </p:txBody>
      </p:sp>
      <p:sp>
        <p:nvSpPr>
          <p:cNvPr id="3" name="Text Placeholder 2"/>
          <p:cNvSpPr>
            <a:spLocks noGrp="1"/>
          </p:cNvSpPr>
          <p:nvPr>
            <p:ph type="body" idx="1"/>
          </p:nvPr>
        </p:nvSpPr>
        <p:spPr/>
        <p:txBody>
          <a:bodyPr/>
          <a:lstStyle/>
          <a:p>
            <a:pPr marL="285750" indent="-285750" algn="just">
              <a:buFont typeface="Arial" pitchFamily="34" charset="0"/>
              <a:buChar char="•"/>
            </a:pPr>
            <a:r>
              <a:rPr lang="en-US" dirty="0">
                <a:solidFill>
                  <a:srgbClr val="000000"/>
                </a:solidFill>
                <a:latin typeface="Cambria" pitchFamily="18" charset="0"/>
                <a:cs typeface="Times New Roman" pitchFamily="18" charset="0"/>
              </a:rPr>
              <a:t>When Alice needs to send a message to Bob, she runs a user agent( is a program) to prepare the message and store it in Bob’s mailbox. </a:t>
            </a:r>
          </a:p>
          <a:p>
            <a:pPr marL="285750" indent="-285750" algn="just">
              <a:buFont typeface="Arial" pitchFamily="34" charset="0"/>
              <a:buChar char="•"/>
            </a:pPr>
            <a:endParaRPr lang="en-US" dirty="0">
              <a:solidFill>
                <a:srgbClr val="000000"/>
              </a:solidFill>
              <a:latin typeface="Cambria" pitchFamily="18" charset="0"/>
              <a:cs typeface="Times New Roman" pitchFamily="18" charset="0"/>
            </a:endParaRPr>
          </a:p>
          <a:p>
            <a:pPr marL="285750" indent="-285750" algn="just">
              <a:buFont typeface="Arial" pitchFamily="34" charset="0"/>
              <a:buChar char="•"/>
            </a:pPr>
            <a:r>
              <a:rPr lang="en-US" dirty="0">
                <a:solidFill>
                  <a:srgbClr val="000000"/>
                </a:solidFill>
                <a:latin typeface="Cambria" pitchFamily="18" charset="0"/>
                <a:cs typeface="Times New Roman" pitchFamily="18" charset="0"/>
              </a:rPr>
              <a:t>The message has the sender and recipient mailbox addresses. Bob can retrieve and read the contents of his mailbox at his convenience using a user agent.</a:t>
            </a:r>
          </a:p>
          <a:p>
            <a:endParaRPr lang="en-IN" dirty="0"/>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69</a:t>
            </a:fld>
            <a:endParaRPr lang="en"/>
          </a:p>
        </p:txBody>
      </p:sp>
    </p:spTree>
    <p:extLst>
      <p:ext uri="{BB962C8B-B14F-4D97-AF65-F5344CB8AC3E}">
        <p14:creationId xmlns:p14="http://schemas.microsoft.com/office/powerpoint/2010/main" val="1004199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C190CD4-104B-4AC2-88F6-157431675314}"/>
              </a:ext>
            </a:extLst>
          </p:cNvPr>
          <p:cNvSpPr>
            <a:spLocks noGrp="1"/>
          </p:cNvSpPr>
          <p:nvPr>
            <p:ph type="title"/>
          </p:nvPr>
        </p:nvSpPr>
        <p:spPr>
          <a:xfrm>
            <a:off x="226208" y="0"/>
            <a:ext cx="8520600" cy="500584"/>
          </a:xfrm>
        </p:spPr>
        <p:txBody>
          <a:bodyPr/>
          <a:lstStyle/>
          <a:p>
            <a:r>
              <a:rPr lang="en-IN" sz="2400" dirty="0">
                <a:latin typeface="Cambria" panose="02040503050406030204" pitchFamily="18" charset="0"/>
                <a:ea typeface="Cambria" panose="02040503050406030204" pitchFamily="18" charset="0"/>
              </a:rPr>
              <a:t>Fully Qualified Domain Names (FQDN)</a:t>
            </a:r>
            <a:br>
              <a:rPr lang="en-IN" sz="2400" dirty="0">
                <a:latin typeface="Cambria" panose="02040503050406030204" pitchFamily="18" charset="0"/>
                <a:ea typeface="Cambria" panose="02040503050406030204" pitchFamily="18" charset="0"/>
              </a:rPr>
            </a:br>
            <a:r>
              <a:rPr lang="en-IN" sz="2400" dirty="0">
                <a:latin typeface="Cambria" panose="02040503050406030204" pitchFamily="18" charset="0"/>
                <a:ea typeface="Cambria" panose="02040503050406030204" pitchFamily="18" charset="0"/>
              </a:rPr>
              <a:t>Partially Qualified Domain Names (PQDN)</a:t>
            </a:r>
          </a:p>
        </p:txBody>
      </p:sp>
      <p:sp>
        <p:nvSpPr>
          <p:cNvPr id="3" name="Text Placeholder 2">
            <a:extLst>
              <a:ext uri="{FF2B5EF4-FFF2-40B4-BE49-F238E27FC236}">
                <a16:creationId xmlns="" xmlns:a16="http://schemas.microsoft.com/office/drawing/2014/main" id="{AC8D883E-93E1-443C-8C60-AB96F8DAB966}"/>
              </a:ext>
            </a:extLst>
          </p:cNvPr>
          <p:cNvSpPr>
            <a:spLocks noGrp="1"/>
          </p:cNvSpPr>
          <p:nvPr>
            <p:ph type="body" idx="1"/>
          </p:nvPr>
        </p:nvSpPr>
        <p:spPr>
          <a:xfrm>
            <a:off x="3290505" y="800934"/>
            <a:ext cx="5730653" cy="4118138"/>
          </a:xfrm>
        </p:spPr>
        <p:txBody>
          <a:bodyPr/>
          <a:lstStyle/>
          <a:p>
            <a:pPr marL="114300" indent="0" algn="just">
              <a:buNone/>
            </a:pPr>
            <a:r>
              <a:rPr lang="en-IN" sz="1200" b="1" dirty="0">
                <a:solidFill>
                  <a:srgbClr val="0070C0"/>
                </a:solidFill>
                <a:latin typeface="Cambria" panose="02040503050406030204" pitchFamily="18" charset="0"/>
                <a:ea typeface="Cambria" panose="02040503050406030204" pitchFamily="18" charset="0"/>
              </a:rPr>
              <a:t>Fully Qualified Domain Names (FQDN)</a:t>
            </a:r>
          </a:p>
          <a:p>
            <a:pPr algn="just"/>
            <a:r>
              <a:rPr lang="en-IN" sz="1200" dirty="0">
                <a:latin typeface="Cambria" panose="02040503050406030204" pitchFamily="18" charset="0"/>
                <a:ea typeface="Cambria" panose="02040503050406030204" pitchFamily="18" charset="0"/>
              </a:rPr>
              <a:t>If the label is terminated by null string it is called fully qualified domain names.</a:t>
            </a:r>
          </a:p>
          <a:p>
            <a:pPr algn="just"/>
            <a:r>
              <a:rPr lang="en-IN" sz="1200" dirty="0">
                <a:latin typeface="Cambria" panose="02040503050406030204" pitchFamily="18" charset="0"/>
                <a:ea typeface="Cambria" panose="02040503050406030204" pitchFamily="18" charset="0"/>
              </a:rPr>
              <a:t>Contains the full name of the host, contains all labels from most specific to most general.</a:t>
            </a:r>
          </a:p>
          <a:p>
            <a:pPr algn="just"/>
            <a:r>
              <a:rPr lang="en-IN" sz="1200" dirty="0">
                <a:latin typeface="Cambria" panose="02040503050406030204" pitchFamily="18" charset="0"/>
                <a:ea typeface="Cambria" panose="02040503050406030204" pitchFamily="18" charset="0"/>
              </a:rPr>
              <a:t>DNS server can match an FQDN to an address.</a:t>
            </a:r>
          </a:p>
          <a:p>
            <a:pPr marL="114300" indent="0" algn="just">
              <a:buNone/>
            </a:pPr>
            <a:r>
              <a:rPr lang="en-IN" sz="1200" dirty="0">
                <a:solidFill>
                  <a:srgbClr val="7030A0"/>
                </a:solidFill>
                <a:latin typeface="Cambria" panose="02040503050406030204" pitchFamily="18" charset="0"/>
                <a:ea typeface="Cambria" panose="02040503050406030204" pitchFamily="18" charset="0"/>
              </a:rPr>
              <a:t>		</a:t>
            </a:r>
            <a:r>
              <a:rPr lang="en-IN" sz="1200" dirty="0" err="1">
                <a:solidFill>
                  <a:srgbClr val="7030A0"/>
                </a:solidFill>
                <a:latin typeface="Cambria" panose="02040503050406030204" pitchFamily="18" charset="0"/>
                <a:ea typeface="Cambria" panose="02040503050406030204" pitchFamily="18" charset="0"/>
              </a:rPr>
              <a:t>Eg</a:t>
            </a:r>
            <a:r>
              <a:rPr lang="en-IN" sz="1200" dirty="0">
                <a:solidFill>
                  <a:srgbClr val="7030A0"/>
                </a:solidFill>
                <a:latin typeface="Cambria" panose="02040503050406030204" pitchFamily="18" charset="0"/>
                <a:ea typeface="Cambria" panose="02040503050406030204" pitchFamily="18" charset="0"/>
              </a:rPr>
              <a:t>: </a:t>
            </a:r>
            <a:r>
              <a:rPr lang="en-IN" sz="1200" dirty="0" smtClean="0">
                <a:solidFill>
                  <a:srgbClr val="7030A0"/>
                </a:solidFill>
                <a:latin typeface="Cambria" panose="02040503050406030204" pitchFamily="18" charset="0"/>
                <a:ea typeface="Cambria" panose="02040503050406030204" pitchFamily="18" charset="0"/>
              </a:rPr>
              <a:t>challenger.atc.srmuniv.edu</a:t>
            </a:r>
            <a:r>
              <a:rPr lang="en-IN" sz="1200" dirty="0">
                <a:solidFill>
                  <a:srgbClr val="7030A0"/>
                </a:solidFill>
                <a:latin typeface="Cambria" panose="02040503050406030204" pitchFamily="18" charset="0"/>
                <a:ea typeface="Cambria" panose="02040503050406030204" pitchFamily="18" charset="0"/>
              </a:rPr>
              <a:t>.</a:t>
            </a:r>
          </a:p>
          <a:p>
            <a:pPr marL="114300" indent="0" algn="just">
              <a:buNone/>
            </a:pPr>
            <a:endParaRPr lang="en-IN" sz="1200" b="1" dirty="0">
              <a:solidFill>
                <a:srgbClr val="0070C0"/>
              </a:solidFill>
              <a:latin typeface="Cambria" panose="02040503050406030204" pitchFamily="18" charset="0"/>
              <a:ea typeface="Cambria" panose="02040503050406030204" pitchFamily="18" charset="0"/>
            </a:endParaRPr>
          </a:p>
          <a:p>
            <a:pPr marL="114300" indent="0" algn="just">
              <a:buNone/>
            </a:pPr>
            <a:r>
              <a:rPr lang="en-IN" sz="1200" b="1" dirty="0">
                <a:solidFill>
                  <a:srgbClr val="0070C0"/>
                </a:solidFill>
                <a:latin typeface="Cambria" panose="02040503050406030204" pitchFamily="18" charset="0"/>
                <a:ea typeface="Cambria" panose="02040503050406030204" pitchFamily="18" charset="0"/>
              </a:rPr>
              <a:t>Partially Qualified Domain Names (PQDN)</a:t>
            </a:r>
          </a:p>
          <a:p>
            <a:pPr algn="just"/>
            <a:r>
              <a:rPr lang="en-IN" sz="1200" dirty="0">
                <a:latin typeface="Cambria" panose="02040503050406030204" pitchFamily="18" charset="0"/>
                <a:ea typeface="Cambria" panose="02040503050406030204" pitchFamily="18" charset="0"/>
              </a:rPr>
              <a:t>If the label is not terminated by null string it is called partially qualified domain name.</a:t>
            </a:r>
          </a:p>
          <a:p>
            <a:pPr algn="just"/>
            <a:r>
              <a:rPr lang="en-IN" sz="1200" dirty="0">
                <a:latin typeface="Cambria" panose="02040503050406030204" pitchFamily="18" charset="0"/>
                <a:ea typeface="Cambria" panose="02040503050406030204" pitchFamily="18" charset="0"/>
              </a:rPr>
              <a:t>PQDN starts from the node but does not reach the root.</a:t>
            </a:r>
          </a:p>
          <a:p>
            <a:pPr algn="just"/>
            <a:r>
              <a:rPr lang="en-IN" sz="1200" dirty="0">
                <a:latin typeface="Cambria" panose="02040503050406030204" pitchFamily="18" charset="0"/>
                <a:ea typeface="Cambria" panose="02040503050406030204" pitchFamily="18" charset="0"/>
              </a:rPr>
              <a:t>The resolver will supply the missing part called the suffix to create a PQDN.</a:t>
            </a:r>
          </a:p>
          <a:p>
            <a:pPr algn="just"/>
            <a:r>
              <a:rPr lang="en-IN" sz="1200" dirty="0">
                <a:latin typeface="Cambria" panose="02040503050406030204" pitchFamily="18" charset="0"/>
                <a:ea typeface="Cambria" panose="02040503050406030204" pitchFamily="18" charset="0"/>
              </a:rPr>
              <a:t>User at fhda.edu site wants to get the IP address of the challenger computer, has to mention the partial name.</a:t>
            </a:r>
          </a:p>
          <a:p>
            <a:pPr marL="114300" indent="0" algn="just">
              <a:buNone/>
            </a:pPr>
            <a:r>
              <a:rPr lang="en-IN" sz="1200" dirty="0">
                <a:solidFill>
                  <a:srgbClr val="7030A0"/>
                </a:solidFill>
                <a:latin typeface="Cambria" panose="02040503050406030204" pitchFamily="18" charset="0"/>
                <a:ea typeface="Cambria" panose="02040503050406030204" pitchFamily="18" charset="0"/>
              </a:rPr>
              <a:t>		</a:t>
            </a:r>
            <a:r>
              <a:rPr lang="en-IN" sz="1200" dirty="0" err="1">
                <a:solidFill>
                  <a:srgbClr val="7030A0"/>
                </a:solidFill>
                <a:latin typeface="Cambria" panose="02040503050406030204" pitchFamily="18" charset="0"/>
                <a:ea typeface="Cambria" panose="02040503050406030204" pitchFamily="18" charset="0"/>
              </a:rPr>
              <a:t>Eg</a:t>
            </a:r>
            <a:r>
              <a:rPr lang="en-IN" sz="1200" dirty="0">
                <a:solidFill>
                  <a:srgbClr val="7030A0"/>
                </a:solidFill>
                <a:latin typeface="Cambria" panose="02040503050406030204" pitchFamily="18" charset="0"/>
                <a:ea typeface="Cambria" panose="02040503050406030204" pitchFamily="18" charset="0"/>
              </a:rPr>
              <a:t>: challenger</a:t>
            </a:r>
          </a:p>
          <a:p>
            <a:pPr algn="just"/>
            <a:r>
              <a:rPr lang="en-IN" sz="1200" dirty="0">
                <a:solidFill>
                  <a:schemeClr val="bg2">
                    <a:lumMod val="50000"/>
                  </a:schemeClr>
                </a:solidFill>
                <a:latin typeface="Cambria" panose="02040503050406030204" pitchFamily="18" charset="0"/>
                <a:ea typeface="Cambria" panose="02040503050406030204" pitchFamily="18" charset="0"/>
              </a:rPr>
              <a:t>The DNS client adds the suffix before parsing the address to the DNS server.</a:t>
            </a:r>
          </a:p>
          <a:p>
            <a:pPr marL="114300" indent="0" algn="just">
              <a:buNone/>
            </a:pPr>
            <a:r>
              <a:rPr lang="en-IN" sz="1200" dirty="0">
                <a:solidFill>
                  <a:srgbClr val="7030A0"/>
                </a:solidFill>
                <a:latin typeface="Cambria" panose="02040503050406030204" pitchFamily="18" charset="0"/>
                <a:ea typeface="Cambria" panose="02040503050406030204" pitchFamily="18" charset="0"/>
              </a:rPr>
              <a:t>		</a:t>
            </a:r>
            <a:r>
              <a:rPr lang="en-IN" sz="1200" dirty="0" err="1">
                <a:solidFill>
                  <a:srgbClr val="7030A0"/>
                </a:solidFill>
                <a:latin typeface="Cambria" panose="02040503050406030204" pitchFamily="18" charset="0"/>
                <a:ea typeface="Cambria" panose="02040503050406030204" pitchFamily="18" charset="0"/>
              </a:rPr>
              <a:t>Eg</a:t>
            </a:r>
            <a:r>
              <a:rPr lang="en-IN" sz="1200" dirty="0">
                <a:solidFill>
                  <a:srgbClr val="7030A0"/>
                </a:solidFill>
                <a:latin typeface="Cambria" panose="02040503050406030204" pitchFamily="18" charset="0"/>
                <a:ea typeface="Cambria" panose="02040503050406030204" pitchFamily="18" charset="0"/>
              </a:rPr>
              <a:t>: </a:t>
            </a:r>
            <a:r>
              <a:rPr lang="en-IN" sz="1200" dirty="0" smtClean="0">
                <a:solidFill>
                  <a:srgbClr val="7030A0"/>
                </a:solidFill>
                <a:latin typeface="Cambria" panose="02040503050406030204" pitchFamily="18" charset="0"/>
                <a:ea typeface="Cambria" panose="02040503050406030204" pitchFamily="18" charset="0"/>
              </a:rPr>
              <a:t>atc.srmuniv.edu</a:t>
            </a:r>
            <a:endParaRPr lang="en-IN" sz="1200" dirty="0">
              <a:solidFill>
                <a:srgbClr val="7030A0"/>
              </a:solidFill>
              <a:latin typeface="Cambria" panose="02040503050406030204" pitchFamily="18" charset="0"/>
              <a:ea typeface="Cambria" panose="02040503050406030204" pitchFamily="18" charset="0"/>
            </a:endParaRPr>
          </a:p>
          <a:p>
            <a:pPr algn="just"/>
            <a:endParaRPr lang="en-IN" sz="1200" dirty="0">
              <a:latin typeface="Cambria" panose="02040503050406030204" pitchFamily="18" charset="0"/>
              <a:ea typeface="Cambria" panose="02040503050406030204" pitchFamily="18" charset="0"/>
            </a:endParaRPr>
          </a:p>
          <a:p>
            <a:pPr algn="just"/>
            <a:endParaRPr lang="en-IN" sz="1200" dirty="0">
              <a:latin typeface="Cambria" panose="02040503050406030204" pitchFamily="18" charset="0"/>
              <a:ea typeface="Cambria" panose="02040503050406030204" pitchFamily="18" charset="0"/>
            </a:endParaRPr>
          </a:p>
          <a:p>
            <a:pPr algn="just"/>
            <a:endParaRPr lang="en-IN" sz="1600" dirty="0">
              <a:latin typeface="Cambria" panose="02040503050406030204" pitchFamily="18" charset="0"/>
              <a:ea typeface="Cambria" panose="02040503050406030204" pitchFamily="18" charset="0"/>
            </a:endParaRPr>
          </a:p>
        </p:txBody>
      </p:sp>
      <p:sp>
        <p:nvSpPr>
          <p:cNvPr id="4" name="Slide Number Placeholder 3">
            <a:extLst>
              <a:ext uri="{FF2B5EF4-FFF2-40B4-BE49-F238E27FC236}">
                <a16:creationId xmlns="" xmlns:a16="http://schemas.microsoft.com/office/drawing/2014/main" id="{1FF152F2-189D-4D03-879A-AD77AE2283A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a:t>
            </a:fld>
            <a:endParaRPr lang="en"/>
          </a:p>
        </p:txBody>
      </p:sp>
      <p:pic>
        <p:nvPicPr>
          <p:cNvPr id="6" name="Picture 10">
            <a:extLst>
              <a:ext uri="{FF2B5EF4-FFF2-40B4-BE49-F238E27FC236}">
                <a16:creationId xmlns="" xmlns:a16="http://schemas.microsoft.com/office/drawing/2014/main" id="{1FBE71FB-6DCA-4A9E-A2F8-C13725A8D5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208" y="1493560"/>
            <a:ext cx="3064297" cy="1078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a:extLst>
              <a:ext uri="{FF2B5EF4-FFF2-40B4-BE49-F238E27FC236}">
                <a16:creationId xmlns="" xmlns:a16="http://schemas.microsoft.com/office/drawing/2014/main" id="{236E52E7-68E8-4222-8CB0-4B9E74D6901C}"/>
              </a:ext>
            </a:extLst>
          </p:cNvPr>
          <p:cNvSpPr txBox="1"/>
          <p:nvPr/>
        </p:nvSpPr>
        <p:spPr>
          <a:xfrm>
            <a:off x="794259" y="2706114"/>
            <a:ext cx="1534394" cy="307777"/>
          </a:xfrm>
          <a:prstGeom prst="rect">
            <a:avLst/>
          </a:prstGeom>
          <a:noFill/>
        </p:spPr>
        <p:txBody>
          <a:bodyPr wrap="none" rtlCol="0">
            <a:spAutoFit/>
          </a:bodyPr>
          <a:lstStyle/>
          <a:p>
            <a:r>
              <a:rPr lang="en-IN" b="1" dirty="0">
                <a:solidFill>
                  <a:srgbClr val="FF0000"/>
                </a:solidFill>
                <a:latin typeface="Cambria" panose="02040503050406030204" pitchFamily="18" charset="0"/>
                <a:ea typeface="Cambria" panose="02040503050406030204" pitchFamily="18" charset="0"/>
              </a:rPr>
              <a:t>FQDN and PQDN</a:t>
            </a:r>
          </a:p>
        </p:txBody>
      </p:sp>
      <p:pic>
        <p:nvPicPr>
          <p:cNvPr id="9" name="Google Shape;94;p16">
            <a:extLst>
              <a:ext uri="{FF2B5EF4-FFF2-40B4-BE49-F238E27FC236}">
                <a16:creationId xmlns="" xmlns:a16="http://schemas.microsoft.com/office/drawing/2014/main" id="{E04C85D3-B543-406A-A907-588D19494B71}"/>
              </a:ext>
            </a:extLst>
          </p:cNvPr>
          <p:cNvPicPr preferRelativeResize="0"/>
          <p:nvPr/>
        </p:nvPicPr>
        <p:blipFill>
          <a:blip r:embed="rId3">
            <a:alphaModFix/>
          </a:blip>
          <a:stretch>
            <a:fillRect/>
          </a:stretch>
        </p:blipFill>
        <p:spPr>
          <a:xfrm>
            <a:off x="8089175" y="101825"/>
            <a:ext cx="934101" cy="518950"/>
          </a:xfrm>
          <a:prstGeom prst="rect">
            <a:avLst/>
          </a:prstGeom>
          <a:noFill/>
          <a:ln>
            <a:noFill/>
          </a:ln>
        </p:spPr>
      </p:pic>
    </p:spTree>
    <p:extLst>
      <p:ext uri="{BB962C8B-B14F-4D97-AF65-F5344CB8AC3E}">
        <p14:creationId xmlns:p14="http://schemas.microsoft.com/office/powerpoint/2010/main" val="94714440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3200" dirty="0">
                <a:latin typeface="Cambria" pitchFamily="18" charset="0"/>
              </a:rPr>
              <a:t>Second scenario</a:t>
            </a:r>
          </a:p>
        </p:txBody>
      </p:sp>
      <p:sp>
        <p:nvSpPr>
          <p:cNvPr id="3" name="Text Placeholder 2"/>
          <p:cNvSpPr>
            <a:spLocks noGrp="1"/>
          </p:cNvSpPr>
          <p:nvPr>
            <p:ph type="body" idx="1"/>
          </p:nvPr>
        </p:nvSpPr>
        <p:spPr/>
        <p:txBody>
          <a:bodyPr/>
          <a:lstStyle/>
          <a:p>
            <a:pPr marL="114300" indent="0">
              <a:buNone/>
            </a:pPr>
            <a:r>
              <a:rPr lang="en-IN" dirty="0" smtClean="0"/>
              <a:t> </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70</a:t>
            </a:fld>
            <a:endParaRPr lang="en"/>
          </a:p>
        </p:txBody>
      </p:sp>
      <p:grpSp>
        <p:nvGrpSpPr>
          <p:cNvPr id="5" name="Group 4"/>
          <p:cNvGrpSpPr/>
          <p:nvPr/>
        </p:nvGrpSpPr>
        <p:grpSpPr>
          <a:xfrm>
            <a:off x="1099602" y="1614528"/>
            <a:ext cx="7319962" cy="2271712"/>
            <a:chOff x="914400" y="2171599"/>
            <a:chExt cx="7504112" cy="2500312"/>
          </a:xfrm>
        </p:grpSpPr>
        <p:pic>
          <p:nvPicPr>
            <p:cNvPr id="6"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171599"/>
              <a:ext cx="7504112" cy="250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8112" y="2685949"/>
              <a:ext cx="1471613" cy="614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9862" y="3376511"/>
              <a:ext cx="374650" cy="32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41712" y="3376511"/>
              <a:ext cx="2093913"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32512" y="3376511"/>
              <a:ext cx="37465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84912" y="2628799"/>
              <a:ext cx="1590675" cy="59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65609450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Cambria" pitchFamily="18" charset="0"/>
              </a:rPr>
              <a:t>Second scenario (Contd..)</a:t>
            </a:r>
            <a:endParaRPr lang="en-IN" sz="3200" dirty="0"/>
          </a:p>
        </p:txBody>
      </p:sp>
      <p:sp>
        <p:nvSpPr>
          <p:cNvPr id="3" name="Text Placeholder 2"/>
          <p:cNvSpPr>
            <a:spLocks noGrp="1"/>
          </p:cNvSpPr>
          <p:nvPr>
            <p:ph type="body" idx="1"/>
          </p:nvPr>
        </p:nvSpPr>
        <p:spPr/>
        <p:txBody>
          <a:bodyPr/>
          <a:lstStyle/>
          <a:p>
            <a:pPr marL="285750" indent="-285750" algn="just">
              <a:buFont typeface="Arial" pitchFamily="34" charset="0"/>
              <a:buChar char="•"/>
            </a:pPr>
            <a:r>
              <a:rPr lang="en-US" sz="1400" dirty="0">
                <a:solidFill>
                  <a:srgbClr val="000000"/>
                </a:solidFill>
                <a:latin typeface="Cambria" pitchFamily="18" charset="0"/>
                <a:cs typeface="Times New Roman" pitchFamily="18" charset="0"/>
              </a:rPr>
              <a:t>Here, the sender and the receiver of the e-mail are users on two different mail servers. The message needs to be sent over the Internet. Here we need </a:t>
            </a:r>
            <a:r>
              <a:rPr lang="en-US" sz="1400" dirty="0">
                <a:solidFill>
                  <a:srgbClr val="FF0000"/>
                </a:solidFill>
                <a:latin typeface="Cambria" pitchFamily="18" charset="0"/>
                <a:cs typeface="Times New Roman" pitchFamily="18" charset="0"/>
              </a:rPr>
              <a:t>user agents (UAs) and message transfer agents (MTAs)</a:t>
            </a:r>
          </a:p>
          <a:p>
            <a:pPr marL="285750" indent="-285750" algn="just">
              <a:buFont typeface="Arial" pitchFamily="34" charset="0"/>
              <a:buChar char="•"/>
            </a:pPr>
            <a:endParaRPr lang="en-US" sz="1400" dirty="0">
              <a:solidFill>
                <a:srgbClr val="000000"/>
              </a:solidFill>
              <a:latin typeface="Cambria" pitchFamily="18" charset="0"/>
              <a:cs typeface="Times New Roman" pitchFamily="18" charset="0"/>
            </a:endParaRPr>
          </a:p>
          <a:p>
            <a:pPr marL="285750" indent="-285750" algn="just">
              <a:buFont typeface="Arial" pitchFamily="34" charset="0"/>
              <a:buChar char="•"/>
            </a:pPr>
            <a:r>
              <a:rPr lang="en-US" sz="1400" dirty="0">
                <a:solidFill>
                  <a:srgbClr val="000000"/>
                </a:solidFill>
                <a:latin typeface="Cambria" pitchFamily="18" charset="0"/>
              </a:rPr>
              <a:t>Alice needs to use a user agent to send her message to the mail server at her own site. The mail server at her site uses a buffer (queue) to store messages waiting to be sent.</a:t>
            </a:r>
          </a:p>
          <a:p>
            <a:pPr marL="285750" indent="-285750" algn="just">
              <a:buFont typeface="Arial" pitchFamily="34" charset="0"/>
              <a:buChar char="•"/>
            </a:pPr>
            <a:endParaRPr lang="en-US" sz="1400" dirty="0">
              <a:solidFill>
                <a:srgbClr val="000000"/>
              </a:solidFill>
              <a:latin typeface="Cambria" pitchFamily="18" charset="0"/>
            </a:endParaRPr>
          </a:p>
          <a:p>
            <a:pPr marL="285750" indent="-285750" algn="just">
              <a:buFont typeface="Arial" pitchFamily="34" charset="0"/>
              <a:buChar char="•"/>
            </a:pPr>
            <a:r>
              <a:rPr lang="en-US" sz="1400" dirty="0">
                <a:solidFill>
                  <a:srgbClr val="000000"/>
                </a:solidFill>
                <a:latin typeface="Cambria" pitchFamily="18" charset="0"/>
              </a:rPr>
              <a:t> Bob also needs a user agent to retrieve messages stored in the mailbox of the system at his site. Here two message transfer agents are needed: one client and one server.</a:t>
            </a:r>
          </a:p>
          <a:p>
            <a:pPr marL="285750" indent="-285750" algn="just">
              <a:buFont typeface="Arial" pitchFamily="34" charset="0"/>
              <a:buChar char="•"/>
            </a:pPr>
            <a:endParaRPr lang="en-US" sz="1400" dirty="0">
              <a:solidFill>
                <a:srgbClr val="000000"/>
              </a:solidFill>
              <a:latin typeface="Cambria" pitchFamily="18" charset="0"/>
            </a:endParaRPr>
          </a:p>
          <a:p>
            <a:pPr marL="285750" indent="-285750" algn="just">
              <a:buFont typeface="Arial" pitchFamily="34" charset="0"/>
              <a:buChar char="•"/>
            </a:pPr>
            <a:r>
              <a:rPr lang="en-US" sz="1400" dirty="0">
                <a:solidFill>
                  <a:srgbClr val="000000"/>
                </a:solidFill>
                <a:latin typeface="Cambria" pitchFamily="18" charset="0"/>
              </a:rPr>
              <a:t> The server needs to run all of the time because it does not know when a client will ask for a connection. The client, on the other hand, can be triggered by the system when there is a message in the queue to be sent.</a:t>
            </a:r>
            <a:endParaRPr lang="en-US" sz="1400" dirty="0">
              <a:solidFill>
                <a:srgbClr val="000000"/>
              </a:solidFill>
              <a:latin typeface="Cambria" pitchFamily="18" charset="0"/>
              <a:cs typeface="Times New Roman" pitchFamily="18" charset="0"/>
            </a:endParaRPr>
          </a:p>
          <a:p>
            <a:pPr>
              <a:buFont typeface="Arial" pitchFamily="34" charset="0"/>
              <a:buChar char="•"/>
            </a:pPr>
            <a:endParaRPr lang="en-IN" sz="1400" dirty="0">
              <a:latin typeface="Cambria"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71</a:t>
            </a:fld>
            <a:endParaRPr lang="en"/>
          </a:p>
        </p:txBody>
      </p:sp>
    </p:spTree>
    <p:extLst>
      <p:ext uri="{BB962C8B-B14F-4D97-AF65-F5344CB8AC3E}">
        <p14:creationId xmlns:p14="http://schemas.microsoft.com/office/powerpoint/2010/main" val="298880433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Cambria" pitchFamily="18" charset="0"/>
              </a:rPr>
              <a:t>Third scenario</a:t>
            </a:r>
            <a:r>
              <a:rPr lang="en-US" dirty="0">
                <a:solidFill>
                  <a:srgbClr val="7030A0"/>
                </a:solidFill>
                <a:latin typeface="Cambria" pitchFamily="18" charset="0"/>
              </a:rPr>
              <a:t/>
            </a:r>
            <a:br>
              <a:rPr lang="en-US" dirty="0">
                <a:solidFill>
                  <a:srgbClr val="7030A0"/>
                </a:solidFill>
                <a:latin typeface="Cambria" pitchFamily="18" charset="0"/>
              </a:rPr>
            </a:br>
            <a:endParaRPr lang="en-IN" dirty="0"/>
          </a:p>
        </p:txBody>
      </p:sp>
      <p:sp>
        <p:nvSpPr>
          <p:cNvPr id="3" name="Text Placeholder 2"/>
          <p:cNvSpPr>
            <a:spLocks noGrp="1"/>
          </p:cNvSpPr>
          <p:nvPr>
            <p:ph type="body" idx="1"/>
          </p:nvPr>
        </p:nvSpPr>
        <p:spPr/>
        <p:txBody>
          <a:bodyPr/>
          <a:lstStyle/>
          <a:p>
            <a:pPr marL="114300" indent="0">
              <a:buNone/>
            </a:pPr>
            <a:r>
              <a:rPr lang="en-IN" dirty="0" smtClean="0"/>
              <a:t> </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72</a:t>
            </a:fld>
            <a:endParaRPr lang="en"/>
          </a:p>
        </p:txBody>
      </p:sp>
      <p:grpSp>
        <p:nvGrpSpPr>
          <p:cNvPr id="5" name="Group 4"/>
          <p:cNvGrpSpPr/>
          <p:nvPr/>
        </p:nvGrpSpPr>
        <p:grpSpPr>
          <a:xfrm>
            <a:off x="990600" y="1366636"/>
            <a:ext cx="7294562" cy="2721750"/>
            <a:chOff x="935038" y="1631950"/>
            <a:chExt cx="7294562" cy="4235450"/>
          </a:xfrm>
        </p:grpSpPr>
        <p:pic>
          <p:nvPicPr>
            <p:cNvPr id="6"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038" y="1631950"/>
              <a:ext cx="7294562" cy="423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981200"/>
              <a:ext cx="576263" cy="1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2057400"/>
              <a:ext cx="1362075" cy="1389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3800" y="3962400"/>
              <a:ext cx="328613"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0463" y="4724400"/>
              <a:ext cx="338137"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19600" y="4665663"/>
              <a:ext cx="1746250"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89725" y="4673600"/>
              <a:ext cx="320675" cy="27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38938" y="4078288"/>
              <a:ext cx="1033462"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88749142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Cambria" pitchFamily="18" charset="0"/>
              </a:rPr>
              <a:t>Third scenario (Contd..)</a:t>
            </a:r>
            <a:br>
              <a:rPr lang="en-US" sz="3200" dirty="0">
                <a:latin typeface="Cambria" pitchFamily="18" charset="0"/>
              </a:rPr>
            </a:br>
            <a:endParaRPr lang="en-IN" sz="3200" dirty="0"/>
          </a:p>
        </p:txBody>
      </p:sp>
      <p:sp>
        <p:nvSpPr>
          <p:cNvPr id="3" name="Text Placeholder 2"/>
          <p:cNvSpPr>
            <a:spLocks noGrp="1"/>
          </p:cNvSpPr>
          <p:nvPr>
            <p:ph type="body" idx="1"/>
          </p:nvPr>
        </p:nvSpPr>
        <p:spPr/>
        <p:txBody>
          <a:bodyPr/>
          <a:lstStyle/>
          <a:p>
            <a:pPr marL="285750" indent="-285750" algn="just">
              <a:lnSpc>
                <a:spcPct val="100000"/>
              </a:lnSpc>
              <a:buFont typeface="Arial" pitchFamily="34" charset="0"/>
              <a:buChar char="•"/>
            </a:pPr>
            <a:r>
              <a:rPr lang="en-US" sz="1400" dirty="0">
                <a:solidFill>
                  <a:srgbClr val="000000"/>
                </a:solidFill>
                <a:latin typeface="Cambria" pitchFamily="18" charset="0"/>
              </a:rPr>
              <a:t>Alice needs a user agent to prepare her message. She then needs to send the message through the LAN or WAN. </a:t>
            </a:r>
          </a:p>
          <a:p>
            <a:pPr marL="285750" indent="-285750" algn="just">
              <a:lnSpc>
                <a:spcPct val="100000"/>
              </a:lnSpc>
              <a:buFont typeface="Arial" pitchFamily="34" charset="0"/>
              <a:buChar char="•"/>
            </a:pPr>
            <a:endParaRPr lang="en-US" sz="1400" dirty="0">
              <a:solidFill>
                <a:srgbClr val="000000"/>
              </a:solidFill>
              <a:latin typeface="Cambria" pitchFamily="18" charset="0"/>
            </a:endParaRPr>
          </a:p>
          <a:p>
            <a:pPr marL="285750" indent="-285750" algn="just">
              <a:lnSpc>
                <a:spcPct val="100000"/>
              </a:lnSpc>
              <a:buFont typeface="Arial" pitchFamily="34" charset="0"/>
              <a:buChar char="•"/>
            </a:pPr>
            <a:r>
              <a:rPr lang="en-US" sz="1400" dirty="0">
                <a:solidFill>
                  <a:srgbClr val="000000"/>
                </a:solidFill>
                <a:latin typeface="Cambria" pitchFamily="18" charset="0"/>
              </a:rPr>
              <a:t>This can be done through a </a:t>
            </a:r>
            <a:r>
              <a:rPr lang="en-US" sz="1400" dirty="0">
                <a:solidFill>
                  <a:srgbClr val="FF0000"/>
                </a:solidFill>
                <a:latin typeface="Cambria" pitchFamily="18" charset="0"/>
              </a:rPr>
              <a:t>pair of message transfer agents (client and server)</a:t>
            </a:r>
            <a:r>
              <a:rPr lang="en-US" sz="1400" dirty="0">
                <a:solidFill>
                  <a:schemeClr val="accent4">
                    <a:lumMod val="50000"/>
                    <a:lumOff val="50000"/>
                  </a:schemeClr>
                </a:solidFill>
                <a:latin typeface="Cambria" pitchFamily="18" charset="0"/>
              </a:rPr>
              <a:t>. </a:t>
            </a:r>
            <a:r>
              <a:rPr lang="en-US" sz="1400" dirty="0">
                <a:solidFill>
                  <a:srgbClr val="000000"/>
                </a:solidFill>
                <a:latin typeface="Cambria" pitchFamily="18" charset="0"/>
              </a:rPr>
              <a:t>Whenever Alice has a message to send, she calls the user agent which, in turn, calls the MTA client. </a:t>
            </a:r>
          </a:p>
          <a:p>
            <a:pPr marL="285750" indent="-285750" algn="just">
              <a:lnSpc>
                <a:spcPct val="100000"/>
              </a:lnSpc>
              <a:buFont typeface="Arial" pitchFamily="34" charset="0"/>
              <a:buChar char="•"/>
            </a:pPr>
            <a:endParaRPr lang="en-US" sz="1400" dirty="0">
              <a:solidFill>
                <a:srgbClr val="000000"/>
              </a:solidFill>
              <a:latin typeface="Cambria" pitchFamily="18" charset="0"/>
            </a:endParaRPr>
          </a:p>
          <a:p>
            <a:pPr marL="285750" indent="-285750" algn="just">
              <a:lnSpc>
                <a:spcPct val="100000"/>
              </a:lnSpc>
              <a:buFont typeface="Arial" pitchFamily="34" charset="0"/>
              <a:buChar char="•"/>
            </a:pPr>
            <a:r>
              <a:rPr lang="en-US" sz="1400" dirty="0">
                <a:solidFill>
                  <a:srgbClr val="000000"/>
                </a:solidFill>
                <a:latin typeface="Cambria" pitchFamily="18" charset="0"/>
              </a:rPr>
              <a:t>The MTA client establishes a connection with the MTA server on the system, which is running continuously. The system at Alice’s site queues all messages received. </a:t>
            </a:r>
          </a:p>
          <a:p>
            <a:pPr marL="285750" indent="-285750" algn="just">
              <a:lnSpc>
                <a:spcPct val="100000"/>
              </a:lnSpc>
              <a:buFont typeface="Arial" pitchFamily="34" charset="0"/>
              <a:buChar char="•"/>
            </a:pPr>
            <a:endParaRPr lang="en-US" sz="1400" dirty="0">
              <a:solidFill>
                <a:srgbClr val="000000"/>
              </a:solidFill>
              <a:latin typeface="Cambria" pitchFamily="18" charset="0"/>
            </a:endParaRPr>
          </a:p>
          <a:p>
            <a:pPr marL="285750" indent="-285750" algn="just">
              <a:lnSpc>
                <a:spcPct val="100000"/>
              </a:lnSpc>
              <a:buFont typeface="Arial" pitchFamily="34" charset="0"/>
              <a:buChar char="•"/>
            </a:pPr>
            <a:r>
              <a:rPr lang="en-US" sz="1400" dirty="0">
                <a:solidFill>
                  <a:srgbClr val="000000"/>
                </a:solidFill>
                <a:latin typeface="Cambria" pitchFamily="18" charset="0"/>
              </a:rPr>
              <a:t>It then uses an MTA client to share the messages to the system at Bob’s site; the system receives the message and stores it in Bob’s mailbox.</a:t>
            </a:r>
            <a:endParaRPr lang="en-US" sz="1400" dirty="0">
              <a:solidFill>
                <a:srgbClr val="000000"/>
              </a:solidFill>
              <a:latin typeface="Cambria" pitchFamily="18" charset="0"/>
              <a:cs typeface="Times New Roman" pitchFamily="18" charset="0"/>
            </a:endParaRPr>
          </a:p>
          <a:p>
            <a:pPr>
              <a:lnSpc>
                <a:spcPct val="100000"/>
              </a:lnSpc>
              <a:buFont typeface="Arial" pitchFamily="34" charset="0"/>
              <a:buChar char="•"/>
            </a:pPr>
            <a:endParaRPr lang="en-IN" sz="14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73</a:t>
            </a:fld>
            <a:endParaRPr lang="en"/>
          </a:p>
        </p:txBody>
      </p:sp>
    </p:spTree>
    <p:extLst>
      <p:ext uri="{BB962C8B-B14F-4D97-AF65-F5344CB8AC3E}">
        <p14:creationId xmlns:p14="http://schemas.microsoft.com/office/powerpoint/2010/main" val="318898147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latin typeface="Cambria" pitchFamily="18" charset="0"/>
              </a:rPr>
              <a:t>Fourth scenario</a:t>
            </a:r>
            <a:r>
              <a:rPr lang="en-US" dirty="0">
                <a:solidFill>
                  <a:srgbClr val="7030A0"/>
                </a:solidFill>
                <a:latin typeface="Cambria" pitchFamily="18" charset="0"/>
              </a:rPr>
              <a:t/>
            </a:r>
            <a:br>
              <a:rPr lang="en-US" dirty="0">
                <a:solidFill>
                  <a:srgbClr val="7030A0"/>
                </a:solidFill>
                <a:latin typeface="Cambria" pitchFamily="18" charset="0"/>
              </a:rPr>
            </a:br>
            <a:endParaRPr lang="en-IN" dirty="0"/>
          </a:p>
        </p:txBody>
      </p:sp>
      <p:sp>
        <p:nvSpPr>
          <p:cNvPr id="3" name="Text Placeholder 2"/>
          <p:cNvSpPr>
            <a:spLocks noGrp="1"/>
          </p:cNvSpPr>
          <p:nvPr>
            <p:ph type="body" idx="1"/>
          </p:nvPr>
        </p:nvSpPr>
        <p:spPr/>
        <p:txBody>
          <a:bodyPr/>
          <a:lstStyle/>
          <a:p>
            <a:pPr marL="114300" indent="0">
              <a:buNone/>
            </a:pPr>
            <a:r>
              <a:rPr lang="en-IN" dirty="0" smtClean="0"/>
              <a:t> </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74</a:t>
            </a:fld>
            <a:endParaRPr lang="en"/>
          </a:p>
        </p:txBody>
      </p:sp>
      <p:grpSp>
        <p:nvGrpSpPr>
          <p:cNvPr id="5" name="Group 4"/>
          <p:cNvGrpSpPr/>
          <p:nvPr/>
        </p:nvGrpSpPr>
        <p:grpSpPr>
          <a:xfrm>
            <a:off x="583611" y="1968087"/>
            <a:ext cx="7678737" cy="2549018"/>
            <a:chOff x="855663" y="1682750"/>
            <a:chExt cx="7678737" cy="4184650"/>
          </a:xfrm>
        </p:grpSpPr>
        <p:pic>
          <p:nvPicPr>
            <p:cNvPr id="6"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663" y="1682750"/>
              <a:ext cx="7678737" cy="418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057400"/>
              <a:ext cx="576263" cy="1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2133600"/>
              <a:ext cx="812800" cy="134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76588" y="4070350"/>
              <a:ext cx="328612" cy="42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67063" y="4800600"/>
              <a:ext cx="338137"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89375" y="4748213"/>
              <a:ext cx="1444625" cy="28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51525" y="4759325"/>
              <a:ext cx="320675" cy="26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67400" y="4038600"/>
              <a:ext cx="338138"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67400" y="2168525"/>
              <a:ext cx="1077913" cy="133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43800" y="2017713"/>
              <a:ext cx="576263" cy="19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69617472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latin typeface="Cambria" pitchFamily="18" charset="0"/>
              </a:rPr>
              <a:t>Fourth scenario (Contd..)</a:t>
            </a:r>
            <a:endParaRPr lang="en-IN" sz="3200" dirty="0"/>
          </a:p>
        </p:txBody>
      </p:sp>
      <p:sp>
        <p:nvSpPr>
          <p:cNvPr id="3" name="Text Placeholder 2"/>
          <p:cNvSpPr>
            <a:spLocks noGrp="1"/>
          </p:cNvSpPr>
          <p:nvPr>
            <p:ph type="body" idx="1"/>
          </p:nvPr>
        </p:nvSpPr>
        <p:spPr/>
        <p:txBody>
          <a:bodyPr/>
          <a:lstStyle/>
          <a:p>
            <a:pPr marL="285750" indent="-285750" algn="just">
              <a:lnSpc>
                <a:spcPct val="150000"/>
              </a:lnSpc>
              <a:buFont typeface="Arial" pitchFamily="34" charset="0"/>
              <a:buChar char="•"/>
            </a:pPr>
            <a:r>
              <a:rPr lang="en-US" sz="1400" dirty="0">
                <a:solidFill>
                  <a:srgbClr val="000000"/>
                </a:solidFill>
                <a:latin typeface="Cambria" pitchFamily="18" charset="0"/>
                <a:cs typeface="Times New Roman" pitchFamily="18" charset="0"/>
              </a:rPr>
              <a:t>Here, Bob is also connected to his mail server by a WAN or a LAN. After the message has arrived at Bob’s mail server, Bob needs to retrieve it. </a:t>
            </a:r>
          </a:p>
          <a:p>
            <a:pPr marL="285750" indent="-285750" algn="just">
              <a:lnSpc>
                <a:spcPct val="150000"/>
              </a:lnSpc>
              <a:buFont typeface="Arial" pitchFamily="34" charset="0"/>
              <a:buChar char="•"/>
            </a:pPr>
            <a:endParaRPr lang="en-US" sz="1400" dirty="0">
              <a:solidFill>
                <a:srgbClr val="000000"/>
              </a:solidFill>
              <a:latin typeface="Cambria" pitchFamily="18" charset="0"/>
              <a:cs typeface="Times New Roman" pitchFamily="18" charset="0"/>
            </a:endParaRPr>
          </a:p>
          <a:p>
            <a:pPr marL="285750" indent="-285750" algn="just">
              <a:lnSpc>
                <a:spcPct val="150000"/>
              </a:lnSpc>
              <a:buFont typeface="Arial" pitchFamily="34" charset="0"/>
              <a:buChar char="•"/>
            </a:pPr>
            <a:r>
              <a:rPr lang="en-US" sz="1400" dirty="0">
                <a:solidFill>
                  <a:srgbClr val="000000"/>
                </a:solidFill>
                <a:latin typeface="Cambria" pitchFamily="18" charset="0"/>
                <a:cs typeface="Times New Roman" pitchFamily="18" charset="0"/>
              </a:rPr>
              <a:t>Here, we need another set of client-server agents, which we call </a:t>
            </a:r>
            <a:r>
              <a:rPr lang="en-US" sz="1400" dirty="0">
                <a:solidFill>
                  <a:srgbClr val="FF0000"/>
                </a:solidFill>
                <a:latin typeface="Cambria" pitchFamily="18" charset="0"/>
                <a:cs typeface="Times New Roman" pitchFamily="18" charset="0"/>
              </a:rPr>
              <a:t>message access agents (MAAs). </a:t>
            </a:r>
          </a:p>
          <a:p>
            <a:pPr marL="285750" indent="-285750" algn="just">
              <a:lnSpc>
                <a:spcPct val="150000"/>
              </a:lnSpc>
              <a:buFont typeface="Arial" pitchFamily="34" charset="0"/>
              <a:buChar char="•"/>
            </a:pPr>
            <a:endParaRPr lang="en-US" sz="1400" dirty="0">
              <a:solidFill>
                <a:srgbClr val="000000"/>
              </a:solidFill>
              <a:latin typeface="Cambria" pitchFamily="18" charset="0"/>
              <a:cs typeface="Times New Roman" pitchFamily="18" charset="0"/>
            </a:endParaRPr>
          </a:p>
          <a:p>
            <a:pPr marL="285750" indent="-285750" algn="just">
              <a:lnSpc>
                <a:spcPct val="150000"/>
              </a:lnSpc>
              <a:buFont typeface="Arial" pitchFamily="34" charset="0"/>
              <a:buChar char="•"/>
            </a:pPr>
            <a:r>
              <a:rPr lang="en-US" sz="1400" dirty="0">
                <a:solidFill>
                  <a:srgbClr val="000000"/>
                </a:solidFill>
                <a:latin typeface="Cambria" pitchFamily="18" charset="0"/>
                <a:cs typeface="Times New Roman" pitchFamily="18" charset="0"/>
              </a:rPr>
              <a:t>Bob uses an MAA client to retrieve his messages. The client sends a request to the MAA server, which is running all the time, and requests the transfer of the messages. </a:t>
            </a:r>
          </a:p>
          <a:p>
            <a:pPr marL="285750" indent="-285750" algn="just">
              <a:lnSpc>
                <a:spcPct val="150000"/>
              </a:lnSpc>
              <a:buFont typeface="Arial" pitchFamily="34" charset="0"/>
              <a:buChar char="•"/>
            </a:pPr>
            <a:endParaRPr lang="en-US" sz="1400" dirty="0">
              <a:solidFill>
                <a:srgbClr val="000000"/>
              </a:solidFill>
              <a:latin typeface="Cambria" pitchFamily="18" charset="0"/>
              <a:cs typeface="Times New Roman" pitchFamily="18" charset="0"/>
            </a:endParaRPr>
          </a:p>
          <a:p>
            <a:pPr marL="285750" indent="-285750" algn="just">
              <a:lnSpc>
                <a:spcPct val="150000"/>
              </a:lnSpc>
              <a:buFont typeface="Arial" pitchFamily="34" charset="0"/>
              <a:buChar char="•"/>
            </a:pPr>
            <a:r>
              <a:rPr lang="en-US" sz="1400" dirty="0">
                <a:solidFill>
                  <a:srgbClr val="000000"/>
                </a:solidFill>
                <a:latin typeface="Cambria" pitchFamily="18" charset="0"/>
              </a:rPr>
              <a:t>Bob cannot bias the mail server to use the MTA server directly. To use the MTA server directly, Bob would need to run the MTA server all the time because he does not know when a message will arrive.</a:t>
            </a:r>
            <a:endParaRPr lang="en-US" sz="1400" dirty="0">
              <a:solidFill>
                <a:srgbClr val="000000"/>
              </a:solidFill>
              <a:latin typeface="Cambria" pitchFamily="18" charset="0"/>
              <a:cs typeface="Times New Roman" pitchFamily="18" charset="0"/>
            </a:endParaRPr>
          </a:p>
          <a:p>
            <a:pPr>
              <a:buFont typeface="Arial" pitchFamily="34" charset="0"/>
              <a:buChar char="•"/>
            </a:pPr>
            <a:endParaRPr lang="en-IN" sz="14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75</a:t>
            </a:fld>
            <a:endParaRPr lang="en"/>
          </a:p>
        </p:txBody>
      </p:sp>
    </p:spTree>
    <p:extLst>
      <p:ext uri="{BB962C8B-B14F-4D97-AF65-F5344CB8AC3E}">
        <p14:creationId xmlns:p14="http://schemas.microsoft.com/office/powerpoint/2010/main" val="192793623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latin typeface="Cambria" pitchFamily="18" charset="0"/>
              </a:rPr>
              <a:t>Push </a:t>
            </a:r>
            <a:r>
              <a:rPr lang="en-US" altLang="en-US" sz="3200" dirty="0" err="1">
                <a:latin typeface="Cambria" pitchFamily="18" charset="0"/>
              </a:rPr>
              <a:t>vs</a:t>
            </a:r>
            <a:r>
              <a:rPr lang="en-US" altLang="en-US" sz="3200" dirty="0">
                <a:latin typeface="Cambria" pitchFamily="18" charset="0"/>
              </a:rPr>
              <a:t> Pull</a:t>
            </a:r>
            <a:r>
              <a:rPr lang="en-US" altLang="en-US" i="1" dirty="0">
                <a:latin typeface="Cambria" pitchFamily="18" charset="0"/>
              </a:rPr>
              <a:t/>
            </a:r>
            <a:br>
              <a:rPr lang="en-US" altLang="en-US" i="1" dirty="0">
                <a:latin typeface="Cambria" pitchFamily="18" charset="0"/>
              </a:rPr>
            </a:br>
            <a:endParaRPr lang="en-IN" dirty="0"/>
          </a:p>
        </p:txBody>
      </p:sp>
      <p:sp>
        <p:nvSpPr>
          <p:cNvPr id="3" name="Text Placeholder 2"/>
          <p:cNvSpPr>
            <a:spLocks noGrp="1"/>
          </p:cNvSpPr>
          <p:nvPr>
            <p:ph type="body" idx="1"/>
          </p:nvPr>
        </p:nvSpPr>
        <p:spPr/>
        <p:txBody>
          <a:bodyPr/>
          <a:lstStyle/>
          <a:p>
            <a:pPr marL="285750" indent="-285750" algn="just">
              <a:lnSpc>
                <a:spcPct val="150000"/>
              </a:lnSpc>
              <a:buFont typeface="Courier New" panose="02070309020205020404" pitchFamily="49" charset="0"/>
              <a:buChar char="o"/>
            </a:pPr>
            <a:r>
              <a:rPr lang="en-US" sz="1400" dirty="0">
                <a:solidFill>
                  <a:srgbClr val="000000"/>
                </a:solidFill>
                <a:latin typeface="Cambria" pitchFamily="18" charset="0"/>
                <a:cs typeface="Times New Roman" pitchFamily="18" charset="0"/>
              </a:rPr>
              <a:t>Here, Bob needs another pair of client-server programs: message access programs. This is because an MTA client-server program is a push program: </a:t>
            </a:r>
          </a:p>
          <a:p>
            <a:pPr marL="285750" indent="-285750" algn="just">
              <a:lnSpc>
                <a:spcPct val="150000"/>
              </a:lnSpc>
              <a:buFont typeface="Courier New" panose="02070309020205020404" pitchFamily="49" charset="0"/>
              <a:buChar char="o"/>
            </a:pPr>
            <a:endParaRPr lang="en-US" sz="1400" dirty="0">
              <a:solidFill>
                <a:srgbClr val="000000"/>
              </a:solidFill>
              <a:latin typeface="Cambria" pitchFamily="18" charset="0"/>
              <a:cs typeface="Times New Roman" pitchFamily="18" charset="0"/>
            </a:endParaRPr>
          </a:p>
          <a:p>
            <a:pPr marL="285750" indent="-285750" algn="just">
              <a:lnSpc>
                <a:spcPct val="150000"/>
              </a:lnSpc>
              <a:buFont typeface="Courier New" panose="02070309020205020404" pitchFamily="49" charset="0"/>
              <a:buChar char="o"/>
            </a:pPr>
            <a:r>
              <a:rPr lang="en-US" sz="1400" dirty="0">
                <a:solidFill>
                  <a:srgbClr val="000000"/>
                </a:solidFill>
                <a:latin typeface="Cambria" pitchFamily="18" charset="0"/>
                <a:cs typeface="Times New Roman" pitchFamily="18" charset="0"/>
              </a:rPr>
              <a:t>The client pushes the message to the server. Bob needs a pull program. The client needs to pull the message from the server.</a:t>
            </a:r>
          </a:p>
          <a:p>
            <a:pPr marL="285750" indent="-285750" algn="just">
              <a:lnSpc>
                <a:spcPct val="150000"/>
              </a:lnSpc>
              <a:buFont typeface="Courier New" panose="02070309020205020404" pitchFamily="49" charset="0"/>
              <a:buChar char="o"/>
            </a:pPr>
            <a:endParaRPr lang="en-US" sz="1400" dirty="0">
              <a:solidFill>
                <a:srgbClr val="000000"/>
              </a:solidFill>
              <a:latin typeface="Cambria" pitchFamily="18" charset="0"/>
              <a:cs typeface="Times New Roman" pitchFamily="18" charset="0"/>
            </a:endParaRPr>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76</a:t>
            </a:fld>
            <a:endParaRPr lang="en"/>
          </a:p>
        </p:txBody>
      </p:sp>
      <p:pic>
        <p:nvPicPr>
          <p:cNvPr id="5"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276600"/>
            <a:ext cx="3778250" cy="1325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3124200"/>
            <a:ext cx="3702050" cy="139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1937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5"/>
                                        </p:tgtEl>
                                        <p:attrNameLst>
                                          <p:attrName>style.visibility</p:attrName>
                                        </p:attrNameLst>
                                      </p:cBhvr>
                                      <p:to>
                                        <p:strVal val="visible"/>
                                      </p:to>
                                    </p:set>
                                    <p:anim calcmode="lin" valueType="num">
                                      <p:cBhvr>
                                        <p:cTn id="7" dur="2000" fill="hold"/>
                                        <p:tgtEl>
                                          <p:spTgt spid="5"/>
                                        </p:tgtEl>
                                        <p:attrNameLst>
                                          <p:attrName>ppt_w</p:attrName>
                                        </p:attrNameLst>
                                      </p:cBhvr>
                                      <p:tavLst>
                                        <p:tav tm="0">
                                          <p:val>
                                            <p:fltVal val="0"/>
                                          </p:val>
                                        </p:tav>
                                        <p:tav tm="100000">
                                          <p:val>
                                            <p:strVal val="#ppt_w"/>
                                          </p:val>
                                        </p:tav>
                                      </p:tavLst>
                                    </p:anim>
                                    <p:anim calcmode="lin" valueType="num">
                                      <p:cBhvr>
                                        <p:cTn id="8" dur="2000" fill="hold"/>
                                        <p:tgtEl>
                                          <p:spTgt spid="5"/>
                                        </p:tgtEl>
                                        <p:attrNameLst>
                                          <p:attrName>ppt_h</p:attrName>
                                        </p:attrNameLst>
                                      </p:cBhvr>
                                      <p:tavLst>
                                        <p:tav tm="0">
                                          <p:val>
                                            <p:fltVal val="0"/>
                                          </p:val>
                                        </p:tav>
                                        <p:tav tm="100000">
                                          <p:val>
                                            <p:strVal val="#ppt_h"/>
                                          </p:val>
                                        </p:tav>
                                      </p:tavLst>
                                    </p:anim>
                                    <p:anim calcmode="lin" valueType="num">
                                      <p:cBhvr>
                                        <p:cTn id="9" dur="2000" fill="hold"/>
                                        <p:tgtEl>
                                          <p:spTgt spid="5"/>
                                        </p:tgtEl>
                                        <p:attrNameLst>
                                          <p:attrName>style.rotation</p:attrName>
                                        </p:attrNameLst>
                                      </p:cBhvr>
                                      <p:tavLst>
                                        <p:tav tm="0">
                                          <p:val>
                                            <p:fltVal val="90"/>
                                          </p:val>
                                        </p:tav>
                                        <p:tav tm="100000">
                                          <p:val>
                                            <p:fltVal val="0"/>
                                          </p:val>
                                        </p:tav>
                                      </p:tavLst>
                                    </p:anim>
                                    <p:animEffect transition="in" filter="fade">
                                      <p:cBhvr>
                                        <p:cTn id="10" dur="2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iterate type="lt">
                                    <p:tmPct val="5000"/>
                                  </p:iterate>
                                  <p:childTnLst>
                                    <p:set>
                                      <p:cBhvr>
                                        <p:cTn id="14" dur="1" fill="hold">
                                          <p:stCondLst>
                                            <p:cond delay="0"/>
                                          </p:stCondLst>
                                        </p:cTn>
                                        <p:tgtEl>
                                          <p:spTgt spid="6"/>
                                        </p:tgtEl>
                                        <p:attrNameLst>
                                          <p:attrName>style.visibility</p:attrName>
                                        </p:attrNameLst>
                                      </p:cBhvr>
                                      <p:to>
                                        <p:strVal val="visible"/>
                                      </p:to>
                                    </p:set>
                                    <p:anim calcmode="lin" valueType="num">
                                      <p:cBhvr>
                                        <p:cTn id="15" dur="2000" fill="hold"/>
                                        <p:tgtEl>
                                          <p:spTgt spid="6"/>
                                        </p:tgtEl>
                                        <p:attrNameLst>
                                          <p:attrName>ppt_w</p:attrName>
                                        </p:attrNameLst>
                                      </p:cBhvr>
                                      <p:tavLst>
                                        <p:tav tm="0">
                                          <p:val>
                                            <p:fltVal val="0"/>
                                          </p:val>
                                        </p:tav>
                                        <p:tav tm="100000">
                                          <p:val>
                                            <p:strVal val="#ppt_w"/>
                                          </p:val>
                                        </p:tav>
                                      </p:tavLst>
                                    </p:anim>
                                    <p:anim calcmode="lin" valueType="num">
                                      <p:cBhvr>
                                        <p:cTn id="16" dur="2000" fill="hold"/>
                                        <p:tgtEl>
                                          <p:spTgt spid="6"/>
                                        </p:tgtEl>
                                        <p:attrNameLst>
                                          <p:attrName>ppt_h</p:attrName>
                                        </p:attrNameLst>
                                      </p:cBhvr>
                                      <p:tavLst>
                                        <p:tav tm="0">
                                          <p:val>
                                            <p:fltVal val="0"/>
                                          </p:val>
                                        </p:tav>
                                        <p:tav tm="100000">
                                          <p:val>
                                            <p:strVal val="#ppt_h"/>
                                          </p:val>
                                        </p:tav>
                                      </p:tavLst>
                                    </p:anim>
                                    <p:anim calcmode="lin" valueType="num">
                                      <p:cBhvr>
                                        <p:cTn id="17" dur="2000" fill="hold"/>
                                        <p:tgtEl>
                                          <p:spTgt spid="6"/>
                                        </p:tgtEl>
                                        <p:attrNameLst>
                                          <p:attrName>style.rotation</p:attrName>
                                        </p:attrNameLst>
                                      </p:cBhvr>
                                      <p:tavLst>
                                        <p:tav tm="0">
                                          <p:val>
                                            <p:fltVal val="90"/>
                                          </p:val>
                                        </p:tav>
                                        <p:tav tm="100000">
                                          <p:val>
                                            <p:fltVal val="0"/>
                                          </p:val>
                                        </p:tav>
                                      </p:tavLst>
                                    </p:anim>
                                    <p:animEffect transition="in" filter="fade">
                                      <p:cBhvr>
                                        <p:cTn id="18"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Cambria" pitchFamily="18" charset="0"/>
              </a:rPr>
              <a:t>User Agent</a:t>
            </a:r>
            <a:br>
              <a:rPr lang="en-US" sz="3200" dirty="0">
                <a:latin typeface="Cambria" pitchFamily="18" charset="0"/>
              </a:rPr>
            </a:br>
            <a:endParaRPr lang="en-IN" sz="3200" dirty="0">
              <a:latin typeface="Cambria" pitchFamily="18" charset="0"/>
            </a:endParaRPr>
          </a:p>
        </p:txBody>
      </p:sp>
      <p:sp>
        <p:nvSpPr>
          <p:cNvPr id="3" name="Text Placeholder 2"/>
          <p:cNvSpPr>
            <a:spLocks noGrp="1"/>
          </p:cNvSpPr>
          <p:nvPr>
            <p:ph type="body" idx="1"/>
          </p:nvPr>
        </p:nvSpPr>
        <p:spPr/>
        <p:txBody>
          <a:bodyPr/>
          <a:lstStyle/>
          <a:p>
            <a:pPr marL="285750" indent="-285750" algn="just">
              <a:buFont typeface="Arial" pitchFamily="34" charset="0"/>
              <a:buChar char="•"/>
            </a:pPr>
            <a:r>
              <a:rPr lang="en-US" sz="1400" dirty="0">
                <a:latin typeface="Cambria" pitchFamily="18" charset="0"/>
              </a:rPr>
              <a:t>The first component of an electronic mail system is the user agent (UA). It provides service to the user to make the process of sending and receiving a message easier.</a:t>
            </a:r>
          </a:p>
          <a:p>
            <a:pPr marL="285750" indent="-285750" algn="just">
              <a:buFont typeface="Arial" pitchFamily="34" charset="0"/>
              <a:buChar char="•"/>
            </a:pPr>
            <a:endParaRPr lang="en-US" sz="1400" dirty="0">
              <a:latin typeface="Cambria" pitchFamily="18" charset="0"/>
            </a:endParaRPr>
          </a:p>
          <a:p>
            <a:pPr lvl="0" algn="just">
              <a:spcBef>
                <a:spcPct val="5000"/>
              </a:spcBef>
              <a:spcAft>
                <a:spcPct val="5000"/>
              </a:spcAft>
              <a:buClr>
                <a:srgbClr val="000066"/>
              </a:buClr>
              <a:buSzPct val="117000"/>
              <a:buFont typeface="Arial" pitchFamily="34" charset="0"/>
              <a:buChar char="•"/>
            </a:pPr>
            <a:r>
              <a:rPr lang="en-US" sz="1400" dirty="0">
                <a:latin typeface="Cambria" pitchFamily="18" charset="0"/>
              </a:rPr>
              <a:t>Services Provided by a User Agent</a:t>
            </a:r>
          </a:p>
          <a:p>
            <a:pPr lvl="0" algn="just">
              <a:spcBef>
                <a:spcPct val="5000"/>
              </a:spcBef>
              <a:spcAft>
                <a:spcPct val="5000"/>
              </a:spcAft>
              <a:buClr>
                <a:srgbClr val="000066"/>
              </a:buClr>
              <a:buSzPct val="117000"/>
              <a:buFont typeface="Arial" pitchFamily="34" charset="0"/>
              <a:buChar char="•"/>
            </a:pPr>
            <a:r>
              <a:rPr lang="en-US" sz="1400" dirty="0">
                <a:latin typeface="Cambria" pitchFamily="18" charset="0"/>
              </a:rPr>
              <a:t>User Agent Types</a:t>
            </a:r>
          </a:p>
          <a:p>
            <a:pPr lvl="0" algn="just">
              <a:spcBef>
                <a:spcPct val="5000"/>
              </a:spcBef>
              <a:spcAft>
                <a:spcPct val="5000"/>
              </a:spcAft>
              <a:buClr>
                <a:srgbClr val="000066"/>
              </a:buClr>
              <a:buSzPct val="117000"/>
              <a:buFont typeface="Arial" pitchFamily="34" charset="0"/>
              <a:buChar char="•"/>
            </a:pPr>
            <a:r>
              <a:rPr lang="en-US" sz="1400" dirty="0">
                <a:latin typeface="Cambria" pitchFamily="18" charset="0"/>
              </a:rPr>
              <a:t>Sending Mail</a:t>
            </a:r>
          </a:p>
          <a:p>
            <a:pPr lvl="0" algn="just">
              <a:spcBef>
                <a:spcPct val="5000"/>
              </a:spcBef>
              <a:spcAft>
                <a:spcPct val="5000"/>
              </a:spcAft>
              <a:buClr>
                <a:srgbClr val="000066"/>
              </a:buClr>
              <a:buSzPct val="117000"/>
              <a:buFont typeface="Arial" pitchFamily="34" charset="0"/>
              <a:buChar char="•"/>
            </a:pPr>
            <a:r>
              <a:rPr lang="en-US" sz="1400" dirty="0">
                <a:latin typeface="Cambria" pitchFamily="18" charset="0"/>
              </a:rPr>
              <a:t>Receiving Mail</a:t>
            </a:r>
          </a:p>
          <a:p>
            <a:pPr lvl="0" algn="just">
              <a:spcBef>
                <a:spcPct val="5000"/>
              </a:spcBef>
              <a:spcAft>
                <a:spcPct val="5000"/>
              </a:spcAft>
              <a:buClr>
                <a:srgbClr val="000066"/>
              </a:buClr>
              <a:buSzPct val="117000"/>
              <a:buFont typeface="Arial" pitchFamily="34" charset="0"/>
              <a:buChar char="•"/>
            </a:pPr>
            <a:r>
              <a:rPr lang="en-US" sz="1400" dirty="0">
                <a:latin typeface="Cambria" pitchFamily="18" charset="0"/>
              </a:rPr>
              <a:t>Addresses</a:t>
            </a:r>
          </a:p>
          <a:p>
            <a:pPr lvl="0" algn="just">
              <a:spcBef>
                <a:spcPct val="5000"/>
              </a:spcBef>
              <a:spcAft>
                <a:spcPct val="5000"/>
              </a:spcAft>
              <a:buClr>
                <a:srgbClr val="000066"/>
              </a:buClr>
              <a:buSzPct val="117000"/>
              <a:buFont typeface="Arial" pitchFamily="34" charset="0"/>
              <a:buChar char="•"/>
            </a:pPr>
            <a:r>
              <a:rPr lang="en-US" sz="1400" dirty="0">
                <a:latin typeface="Cambria" pitchFamily="18" charset="0"/>
              </a:rPr>
              <a:t>Mailing List or Group List</a:t>
            </a:r>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77</a:t>
            </a:fld>
            <a:endParaRPr lang="en"/>
          </a:p>
        </p:txBody>
      </p:sp>
    </p:spTree>
    <p:extLst>
      <p:ext uri="{BB962C8B-B14F-4D97-AF65-F5344CB8AC3E}">
        <p14:creationId xmlns:p14="http://schemas.microsoft.com/office/powerpoint/2010/main" val="326769994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Cambria" pitchFamily="18" charset="0"/>
              </a:rPr>
              <a:t>Message transfer agent</a:t>
            </a:r>
            <a:endParaRPr lang="en-IN" sz="3200" dirty="0">
              <a:latin typeface="Cambria" pitchFamily="18" charset="0"/>
            </a:endParaRPr>
          </a:p>
        </p:txBody>
      </p:sp>
      <p:sp>
        <p:nvSpPr>
          <p:cNvPr id="3" name="Text Placeholder 2"/>
          <p:cNvSpPr>
            <a:spLocks noGrp="1"/>
          </p:cNvSpPr>
          <p:nvPr>
            <p:ph type="body" idx="1"/>
          </p:nvPr>
        </p:nvSpPr>
        <p:spPr/>
        <p:txBody>
          <a:bodyPr/>
          <a:lstStyle/>
          <a:p>
            <a:pPr algn="just">
              <a:lnSpc>
                <a:spcPct val="150000"/>
              </a:lnSpc>
              <a:buFont typeface="Arial" pitchFamily="34" charset="0"/>
              <a:buChar char="•"/>
            </a:pPr>
            <a:r>
              <a:rPr lang="en-US" sz="1400" dirty="0">
                <a:latin typeface="Cambria" pitchFamily="18" charset="0"/>
              </a:rPr>
              <a:t>The actual mail transfer is done through message transfer agents (MTAs). To send mail, a system must have the client MTA, and to receive mail, a system must have a server MTA. </a:t>
            </a:r>
          </a:p>
          <a:p>
            <a:pPr algn="just">
              <a:lnSpc>
                <a:spcPct val="150000"/>
              </a:lnSpc>
              <a:buFont typeface="Arial" pitchFamily="34" charset="0"/>
              <a:buChar char="•"/>
            </a:pPr>
            <a:r>
              <a:rPr lang="en-US" sz="1400" dirty="0">
                <a:latin typeface="Cambria" pitchFamily="18" charset="0"/>
              </a:rPr>
              <a:t>The formal protocol that defines the MTA client and server in the Internet is called </a:t>
            </a:r>
            <a:r>
              <a:rPr lang="en-US" sz="1400" dirty="0">
                <a:solidFill>
                  <a:srgbClr val="FF0000"/>
                </a:solidFill>
                <a:latin typeface="Cambria" pitchFamily="18" charset="0"/>
              </a:rPr>
              <a:t>Simple Mail Transfer Protocol (SMTP). </a:t>
            </a:r>
          </a:p>
          <a:p>
            <a:pPr marL="0" indent="0" algn="just">
              <a:buNone/>
            </a:pPr>
            <a:endParaRPr lang="en-US" dirty="0"/>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78</a:t>
            </a:fld>
            <a:endParaRPr lang="en"/>
          </a:p>
        </p:txBody>
      </p:sp>
    </p:spTree>
    <p:extLst>
      <p:ext uri="{BB962C8B-B14F-4D97-AF65-F5344CB8AC3E}">
        <p14:creationId xmlns:p14="http://schemas.microsoft.com/office/powerpoint/2010/main" val="167803803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Cambria" pitchFamily="18" charset="0"/>
              </a:rPr>
              <a:t>SMTP range</a:t>
            </a:r>
            <a:r>
              <a:rPr lang="en-US" dirty="0"/>
              <a:t/>
            </a:r>
            <a:br>
              <a:rPr lang="en-US" dirty="0"/>
            </a:br>
            <a:endParaRPr lang="en-IN" dirty="0"/>
          </a:p>
        </p:txBody>
      </p:sp>
      <p:sp>
        <p:nvSpPr>
          <p:cNvPr id="3" name="Text Placeholder 2"/>
          <p:cNvSpPr>
            <a:spLocks noGrp="1"/>
          </p:cNvSpPr>
          <p:nvPr>
            <p:ph type="body" idx="1"/>
          </p:nvPr>
        </p:nvSpPr>
        <p:spPr/>
        <p:txBody>
          <a:bodyPr/>
          <a:lstStyle/>
          <a:p>
            <a:pPr marL="114300" indent="0">
              <a:buNone/>
            </a:pPr>
            <a:r>
              <a:rPr lang="en-IN" dirty="0" smtClean="0"/>
              <a:t> </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79</a:t>
            </a:fld>
            <a:endParaRPr lang="en"/>
          </a:p>
        </p:txBody>
      </p:sp>
      <p:pic>
        <p:nvPicPr>
          <p:cNvPr id="5" name="Picture 1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92480" y="1655064"/>
            <a:ext cx="7775448" cy="2567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387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94FA9520-BE5B-4A11-8FF8-94B2C9D41743}"/>
              </a:ext>
            </a:extLst>
          </p:cNvPr>
          <p:cNvSpPr>
            <a:spLocks noGrp="1"/>
          </p:cNvSpPr>
          <p:nvPr>
            <p:ph type="body" idx="1"/>
          </p:nvPr>
        </p:nvSpPr>
        <p:spPr>
          <a:xfrm>
            <a:off x="4346345" y="598017"/>
            <a:ext cx="4540626" cy="4262000"/>
          </a:xfrm>
        </p:spPr>
        <p:txBody>
          <a:bodyPr/>
          <a:lstStyle/>
          <a:p>
            <a:pPr marL="114300" indent="0" algn="just">
              <a:buNone/>
            </a:pPr>
            <a:r>
              <a:rPr lang="en-IN" b="1" dirty="0">
                <a:solidFill>
                  <a:srgbClr val="0070C0"/>
                </a:solidFill>
                <a:latin typeface="Cambria" panose="02040503050406030204" pitchFamily="18" charset="0"/>
                <a:ea typeface="Cambria" panose="02040503050406030204" pitchFamily="18" charset="0"/>
              </a:rPr>
              <a:t>Domain</a:t>
            </a:r>
          </a:p>
          <a:p>
            <a:pPr algn="just"/>
            <a:r>
              <a:rPr lang="en-IN" sz="1400" dirty="0">
                <a:solidFill>
                  <a:schemeClr val="bg2">
                    <a:lumMod val="50000"/>
                  </a:schemeClr>
                </a:solidFill>
                <a:latin typeface="Cambria" panose="02040503050406030204" pitchFamily="18" charset="0"/>
                <a:ea typeface="Cambria" panose="02040503050406030204" pitchFamily="18" charset="0"/>
              </a:rPr>
              <a:t>It is the subtree of domain name space.</a:t>
            </a:r>
          </a:p>
          <a:p>
            <a:pPr algn="just"/>
            <a:r>
              <a:rPr lang="en-IN" sz="1400" smtClean="0">
                <a:solidFill>
                  <a:schemeClr val="bg2">
                    <a:lumMod val="50000"/>
                  </a:schemeClr>
                </a:solidFill>
                <a:latin typeface="Cambria" panose="02040503050406030204" pitchFamily="18" charset="0"/>
                <a:ea typeface="Cambria" panose="02040503050406030204" pitchFamily="18" charset="0"/>
              </a:rPr>
              <a:t>The domain </a:t>
            </a:r>
            <a:r>
              <a:rPr lang="en-IN" sz="1400" dirty="0">
                <a:solidFill>
                  <a:schemeClr val="bg2">
                    <a:lumMod val="50000"/>
                  </a:schemeClr>
                </a:solidFill>
                <a:latin typeface="Cambria" panose="02040503050406030204" pitchFamily="18" charset="0"/>
                <a:ea typeface="Cambria" panose="02040503050406030204" pitchFamily="18" charset="0"/>
              </a:rPr>
              <a:t>is the name of the node at the top of the subtree.</a:t>
            </a:r>
          </a:p>
          <a:p>
            <a:pPr algn="just"/>
            <a:r>
              <a:rPr lang="en-IN" sz="1400" dirty="0">
                <a:solidFill>
                  <a:schemeClr val="bg2">
                    <a:lumMod val="50000"/>
                  </a:schemeClr>
                </a:solidFill>
                <a:latin typeface="Cambria" panose="02040503050406030204" pitchFamily="18" charset="0"/>
                <a:ea typeface="Cambria" panose="02040503050406030204" pitchFamily="18" charset="0"/>
              </a:rPr>
              <a:t>Domains may itself divided into sub domains.</a:t>
            </a:r>
          </a:p>
          <a:p>
            <a:pPr algn="just"/>
            <a:endParaRPr lang="en-IN" sz="1400" dirty="0">
              <a:solidFill>
                <a:schemeClr val="bg2">
                  <a:lumMod val="50000"/>
                </a:schemeClr>
              </a:solidFill>
              <a:latin typeface="Cambria" panose="02040503050406030204" pitchFamily="18" charset="0"/>
              <a:ea typeface="Cambria" panose="02040503050406030204" pitchFamily="18" charset="0"/>
            </a:endParaRPr>
          </a:p>
          <a:p>
            <a:pPr marL="114300" indent="0" algn="just">
              <a:buNone/>
            </a:pPr>
            <a:r>
              <a:rPr lang="en-IN" sz="1400" b="1" dirty="0">
                <a:solidFill>
                  <a:srgbClr val="0070C0"/>
                </a:solidFill>
                <a:latin typeface="Cambria" panose="02040503050406030204" pitchFamily="18" charset="0"/>
                <a:ea typeface="Cambria" panose="02040503050406030204" pitchFamily="18" charset="0"/>
              </a:rPr>
              <a:t>Distribution of name space</a:t>
            </a:r>
          </a:p>
          <a:p>
            <a:pPr algn="just"/>
            <a:r>
              <a:rPr lang="en-IN" sz="1400" dirty="0">
                <a:solidFill>
                  <a:schemeClr val="bg2">
                    <a:lumMod val="50000"/>
                  </a:schemeClr>
                </a:solidFill>
                <a:latin typeface="Cambria" panose="02040503050406030204" pitchFamily="18" charset="0"/>
                <a:ea typeface="Cambria" panose="02040503050406030204" pitchFamily="18" charset="0"/>
              </a:rPr>
              <a:t>Information in the name space must be stored.</a:t>
            </a:r>
          </a:p>
          <a:p>
            <a:pPr algn="just"/>
            <a:r>
              <a:rPr lang="en-IN" sz="1400" dirty="0">
                <a:solidFill>
                  <a:schemeClr val="bg2">
                    <a:lumMod val="50000"/>
                  </a:schemeClr>
                </a:solidFill>
                <a:latin typeface="Cambria" panose="02040503050406030204" pitchFamily="18" charset="0"/>
                <a:ea typeface="Cambria" panose="02040503050406030204" pitchFamily="18" charset="0"/>
              </a:rPr>
              <a:t>It is inefficient and not reliable to store the information in a single system.</a:t>
            </a:r>
          </a:p>
          <a:p>
            <a:pPr marL="114300" indent="0" algn="just">
              <a:buNone/>
            </a:pPr>
            <a:r>
              <a:rPr lang="en-IN" sz="1400" b="1" dirty="0">
                <a:solidFill>
                  <a:srgbClr val="C00000"/>
                </a:solidFill>
                <a:latin typeface="Cambria" panose="02040503050406030204" pitchFamily="18" charset="0"/>
                <a:ea typeface="Cambria" panose="02040503050406030204" pitchFamily="18" charset="0"/>
              </a:rPr>
              <a:t>Solution</a:t>
            </a:r>
          </a:p>
          <a:p>
            <a:pPr algn="just"/>
            <a:r>
              <a:rPr lang="en-IN" sz="1400" dirty="0">
                <a:solidFill>
                  <a:schemeClr val="bg2">
                    <a:lumMod val="50000"/>
                  </a:schemeClr>
                </a:solidFill>
                <a:latin typeface="Cambria" panose="02040503050406030204" pitchFamily="18" charset="0"/>
                <a:ea typeface="Cambria" panose="02040503050406030204" pitchFamily="18" charset="0"/>
              </a:rPr>
              <a:t>Distribute the information among many computers called DNS servers.</a:t>
            </a:r>
          </a:p>
          <a:p>
            <a:pPr marL="114300" indent="0" algn="just">
              <a:buNone/>
            </a:pPr>
            <a:r>
              <a:rPr lang="en-IN" sz="1400" b="1" dirty="0">
                <a:solidFill>
                  <a:srgbClr val="0070C0"/>
                </a:solidFill>
                <a:latin typeface="Cambria" panose="02040503050406030204" pitchFamily="18" charset="0"/>
                <a:ea typeface="Cambria" panose="02040503050406030204" pitchFamily="18" charset="0"/>
              </a:rPr>
              <a:t>Hierarchy of name space</a:t>
            </a:r>
          </a:p>
          <a:p>
            <a:pPr algn="just"/>
            <a:r>
              <a:rPr lang="en-IN" sz="1400" dirty="0">
                <a:solidFill>
                  <a:schemeClr val="bg2">
                    <a:lumMod val="50000"/>
                  </a:schemeClr>
                </a:solidFill>
                <a:latin typeface="Cambria" panose="02040503050406030204" pitchFamily="18" charset="0"/>
                <a:ea typeface="Cambria" panose="02040503050406030204" pitchFamily="18" charset="0"/>
              </a:rPr>
              <a:t>Divide the whole space into many domains based on the first level.</a:t>
            </a:r>
          </a:p>
          <a:p>
            <a:pPr algn="just"/>
            <a:endParaRPr lang="en-IN" sz="1400" dirty="0">
              <a:solidFill>
                <a:schemeClr val="bg2">
                  <a:lumMod val="50000"/>
                </a:schemeClr>
              </a:solidFill>
              <a:latin typeface="Cambria" panose="02040503050406030204" pitchFamily="18" charset="0"/>
              <a:ea typeface="Cambria" panose="02040503050406030204" pitchFamily="18" charset="0"/>
            </a:endParaRPr>
          </a:p>
          <a:p>
            <a:endParaRPr lang="en-IN" dirty="0"/>
          </a:p>
        </p:txBody>
      </p:sp>
      <p:sp>
        <p:nvSpPr>
          <p:cNvPr id="4" name="Slide Number Placeholder 3">
            <a:extLst>
              <a:ext uri="{FF2B5EF4-FFF2-40B4-BE49-F238E27FC236}">
                <a16:creationId xmlns="" xmlns:a16="http://schemas.microsoft.com/office/drawing/2014/main" id="{A1DE6B78-2856-4D21-A5AF-BA5C9D0FA77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8</a:t>
            </a:fld>
            <a:endParaRPr lang="en"/>
          </a:p>
        </p:txBody>
      </p:sp>
      <p:pic>
        <p:nvPicPr>
          <p:cNvPr id="6" name="Picture 10">
            <a:extLst>
              <a:ext uri="{FF2B5EF4-FFF2-40B4-BE49-F238E27FC236}">
                <a16:creationId xmlns="" xmlns:a16="http://schemas.microsoft.com/office/drawing/2014/main" id="{04545B41-CD9A-46BC-BE7F-3E5CF37157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817" y="820957"/>
            <a:ext cx="3217087" cy="165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a:extLst>
              <a:ext uri="{FF2B5EF4-FFF2-40B4-BE49-F238E27FC236}">
                <a16:creationId xmlns="" xmlns:a16="http://schemas.microsoft.com/office/drawing/2014/main" id="{AE750232-9CA8-49BA-8A4B-09CFF535D82D}"/>
              </a:ext>
            </a:extLst>
          </p:cNvPr>
          <p:cNvSpPr txBox="1"/>
          <p:nvPr/>
        </p:nvSpPr>
        <p:spPr>
          <a:xfrm>
            <a:off x="311701" y="153136"/>
            <a:ext cx="4572000" cy="584775"/>
          </a:xfrm>
          <a:prstGeom prst="rect">
            <a:avLst/>
          </a:prstGeom>
          <a:noFill/>
        </p:spPr>
        <p:txBody>
          <a:bodyPr wrap="square">
            <a:spAutoFit/>
          </a:bodyPr>
          <a:lstStyle/>
          <a:p>
            <a:r>
              <a:rPr lang="en-IN" sz="3200" b="1" dirty="0">
                <a:solidFill>
                  <a:schemeClr val="accent1"/>
                </a:solidFill>
                <a:latin typeface="Cambria" panose="02040503050406030204" pitchFamily="18" charset="0"/>
                <a:ea typeface="Cambria" panose="02040503050406030204" pitchFamily="18" charset="0"/>
                <a:sym typeface="PT Sans Narrow"/>
              </a:rPr>
              <a:t>Domain Name Space</a:t>
            </a:r>
          </a:p>
        </p:txBody>
      </p:sp>
      <p:sp>
        <p:nvSpPr>
          <p:cNvPr id="9" name="TextBox 8">
            <a:extLst>
              <a:ext uri="{FF2B5EF4-FFF2-40B4-BE49-F238E27FC236}">
                <a16:creationId xmlns="" xmlns:a16="http://schemas.microsoft.com/office/drawing/2014/main" id="{1AED5FB2-8B26-4D69-A291-D0C122A31E21}"/>
              </a:ext>
            </a:extLst>
          </p:cNvPr>
          <p:cNvSpPr txBox="1"/>
          <p:nvPr/>
        </p:nvSpPr>
        <p:spPr>
          <a:xfrm>
            <a:off x="1528450" y="2491186"/>
            <a:ext cx="811441" cy="276999"/>
          </a:xfrm>
          <a:prstGeom prst="rect">
            <a:avLst/>
          </a:prstGeom>
          <a:noFill/>
        </p:spPr>
        <p:txBody>
          <a:bodyPr wrap="none" rtlCol="0">
            <a:spAutoFit/>
          </a:bodyPr>
          <a:lstStyle/>
          <a:p>
            <a:r>
              <a:rPr lang="en-IN" sz="1200" b="1" dirty="0">
                <a:solidFill>
                  <a:srgbClr val="FF0000"/>
                </a:solidFill>
                <a:latin typeface="Cambria" panose="02040503050406030204" pitchFamily="18" charset="0"/>
                <a:ea typeface="Cambria" panose="02040503050406030204" pitchFamily="18" charset="0"/>
              </a:rPr>
              <a:t>Domains</a:t>
            </a:r>
          </a:p>
        </p:txBody>
      </p:sp>
      <p:pic>
        <p:nvPicPr>
          <p:cNvPr id="11" name="Picture 10">
            <a:extLst>
              <a:ext uri="{FF2B5EF4-FFF2-40B4-BE49-F238E27FC236}">
                <a16:creationId xmlns="" xmlns:a16="http://schemas.microsoft.com/office/drawing/2014/main" id="{97FBDC08-AF01-480F-89F2-B0A7DDF9F1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740" y="2847767"/>
            <a:ext cx="3415164" cy="1383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a:extLst>
              <a:ext uri="{FF2B5EF4-FFF2-40B4-BE49-F238E27FC236}">
                <a16:creationId xmlns="" xmlns:a16="http://schemas.microsoft.com/office/drawing/2014/main" id="{9D89AF6D-5AC7-4E25-8996-8DF5D21786AC}"/>
              </a:ext>
            </a:extLst>
          </p:cNvPr>
          <p:cNvSpPr txBox="1"/>
          <p:nvPr/>
        </p:nvSpPr>
        <p:spPr>
          <a:xfrm>
            <a:off x="1184239" y="4322543"/>
            <a:ext cx="2052165" cy="276999"/>
          </a:xfrm>
          <a:prstGeom prst="rect">
            <a:avLst/>
          </a:prstGeom>
          <a:noFill/>
        </p:spPr>
        <p:txBody>
          <a:bodyPr wrap="none" rtlCol="0">
            <a:spAutoFit/>
          </a:bodyPr>
          <a:lstStyle/>
          <a:p>
            <a:r>
              <a:rPr lang="en-IN" sz="1200" b="1" dirty="0">
                <a:solidFill>
                  <a:srgbClr val="FF0000"/>
                </a:solidFill>
                <a:latin typeface="Cambria" panose="02040503050406030204" pitchFamily="18" charset="0"/>
                <a:ea typeface="Cambria" panose="02040503050406030204" pitchFamily="18" charset="0"/>
              </a:rPr>
              <a:t>Hierarchy of name servers</a:t>
            </a:r>
          </a:p>
        </p:txBody>
      </p:sp>
      <p:pic>
        <p:nvPicPr>
          <p:cNvPr id="14" name="Google Shape;94;p16">
            <a:extLst>
              <a:ext uri="{FF2B5EF4-FFF2-40B4-BE49-F238E27FC236}">
                <a16:creationId xmlns="" xmlns:a16="http://schemas.microsoft.com/office/drawing/2014/main" id="{4899616F-76BA-4CB0-A60C-C269B7831EDC}"/>
              </a:ext>
            </a:extLst>
          </p:cNvPr>
          <p:cNvPicPr preferRelativeResize="0"/>
          <p:nvPr/>
        </p:nvPicPr>
        <p:blipFill>
          <a:blip r:embed="rId4">
            <a:alphaModFix/>
          </a:blip>
          <a:stretch>
            <a:fillRect/>
          </a:stretch>
        </p:blipFill>
        <p:spPr>
          <a:xfrm>
            <a:off x="8089175" y="101825"/>
            <a:ext cx="934101" cy="518950"/>
          </a:xfrm>
          <a:prstGeom prst="rect">
            <a:avLst/>
          </a:prstGeom>
          <a:noFill/>
          <a:ln>
            <a:noFill/>
          </a:ln>
        </p:spPr>
      </p:pic>
    </p:spTree>
    <p:extLst>
      <p:ext uri="{BB962C8B-B14F-4D97-AF65-F5344CB8AC3E}">
        <p14:creationId xmlns:p14="http://schemas.microsoft.com/office/powerpoint/2010/main" val="214603599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Cambria" pitchFamily="18" charset="0"/>
              </a:rPr>
              <a:t>SMTP range (Contd..)</a:t>
            </a:r>
            <a:endParaRPr lang="en-IN" sz="3200" dirty="0"/>
          </a:p>
        </p:txBody>
      </p:sp>
      <p:sp>
        <p:nvSpPr>
          <p:cNvPr id="3" name="Text Placeholder 2"/>
          <p:cNvSpPr>
            <a:spLocks noGrp="1"/>
          </p:cNvSpPr>
          <p:nvPr>
            <p:ph type="body" idx="1"/>
          </p:nvPr>
        </p:nvSpPr>
        <p:spPr/>
        <p:txBody>
          <a:bodyPr/>
          <a:lstStyle/>
          <a:p>
            <a:pPr algn="just">
              <a:lnSpc>
                <a:spcPct val="150000"/>
              </a:lnSpc>
            </a:pPr>
            <a:r>
              <a:rPr lang="en-US" sz="1400" dirty="0">
                <a:solidFill>
                  <a:srgbClr val="000000"/>
                </a:solidFill>
                <a:latin typeface="Cambria" pitchFamily="18" charset="0"/>
                <a:cs typeface="Times New Roman" pitchFamily="18" charset="0"/>
              </a:rPr>
              <a:t>SMTP is used two times, between the sender and the sender’s mail server and between the two mail servers. </a:t>
            </a:r>
            <a:r>
              <a:rPr lang="en-US" sz="1400" dirty="0">
                <a:solidFill>
                  <a:srgbClr val="000000"/>
                </a:solidFill>
                <a:latin typeface="Cambria" pitchFamily="18" charset="0"/>
              </a:rPr>
              <a:t>SMTP defines how commands and responses must be sent back and forth</a:t>
            </a:r>
            <a:endParaRPr lang="en-IN" sz="1400" dirty="0">
              <a:latin typeface="Cambria"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80</a:t>
            </a:fld>
            <a:endParaRPr lang="en"/>
          </a:p>
        </p:txBody>
      </p:sp>
    </p:spTree>
    <p:extLst>
      <p:ext uri="{BB962C8B-B14F-4D97-AF65-F5344CB8AC3E}">
        <p14:creationId xmlns:p14="http://schemas.microsoft.com/office/powerpoint/2010/main" val="333124056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Cambria" pitchFamily="18" charset="0"/>
              </a:rPr>
              <a:t>Commands and responses</a:t>
            </a:r>
            <a:endParaRPr lang="en-IN" sz="3200" dirty="0">
              <a:latin typeface="Cambria" pitchFamily="18" charset="0"/>
            </a:endParaRPr>
          </a:p>
        </p:txBody>
      </p:sp>
      <p:sp>
        <p:nvSpPr>
          <p:cNvPr id="3" name="Text Placeholder 2"/>
          <p:cNvSpPr>
            <a:spLocks noGrp="1"/>
          </p:cNvSpPr>
          <p:nvPr>
            <p:ph type="body" idx="1"/>
          </p:nvPr>
        </p:nvSpPr>
        <p:spPr/>
        <p:txBody>
          <a:bodyPr/>
          <a:lstStyle/>
          <a:p>
            <a:endParaRPr lang="en-US" dirty="0">
              <a:solidFill>
                <a:srgbClr val="000000"/>
              </a:solidFill>
              <a:latin typeface="Times New Roman" pitchFamily="18" charset="0"/>
              <a:cs typeface="Times New Roman" pitchFamily="18" charset="0"/>
            </a:endParaRPr>
          </a:p>
          <a:p>
            <a:endParaRPr lang="en-US" dirty="0">
              <a:solidFill>
                <a:srgbClr val="000000"/>
              </a:solidFill>
              <a:latin typeface="Times New Roman" pitchFamily="18" charset="0"/>
              <a:cs typeface="Times New Roman" pitchFamily="18" charset="0"/>
            </a:endParaRPr>
          </a:p>
          <a:p>
            <a:endParaRPr lang="en-US" dirty="0">
              <a:solidFill>
                <a:srgbClr val="000000"/>
              </a:solidFill>
              <a:latin typeface="Times New Roman" pitchFamily="18" charset="0"/>
              <a:cs typeface="Times New Roman" pitchFamily="18" charset="0"/>
            </a:endParaRPr>
          </a:p>
          <a:p>
            <a:endParaRPr lang="en-US" dirty="0">
              <a:solidFill>
                <a:srgbClr val="000000"/>
              </a:solidFill>
              <a:latin typeface="Times New Roman" pitchFamily="18" charset="0"/>
              <a:cs typeface="Times New Roman" pitchFamily="18" charset="0"/>
            </a:endParaRPr>
          </a:p>
          <a:p>
            <a:endParaRPr lang="en-US" dirty="0">
              <a:solidFill>
                <a:srgbClr val="000000"/>
              </a:solidFill>
              <a:latin typeface="Times New Roman" pitchFamily="18" charset="0"/>
              <a:cs typeface="Times New Roman" pitchFamily="18" charset="0"/>
            </a:endParaRPr>
          </a:p>
          <a:p>
            <a:endParaRPr lang="en-US" dirty="0">
              <a:solidFill>
                <a:srgbClr val="000000"/>
              </a:solidFill>
              <a:latin typeface="Times New Roman" pitchFamily="18" charset="0"/>
              <a:cs typeface="Times New Roman" pitchFamily="18" charset="0"/>
            </a:endParaRPr>
          </a:p>
          <a:p>
            <a:r>
              <a:rPr lang="en-US" sz="1400" dirty="0">
                <a:solidFill>
                  <a:srgbClr val="000000"/>
                </a:solidFill>
                <a:latin typeface="Cambria" pitchFamily="18" charset="0"/>
                <a:cs typeface="Times New Roman" pitchFamily="18" charset="0"/>
              </a:rPr>
              <a:t>SMTP uses commands and responses to transfer messages between an MTA client and an MTA server. </a:t>
            </a:r>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81</a:t>
            </a:fld>
            <a:endParaRPr lang="en"/>
          </a:p>
        </p:txBody>
      </p:sp>
      <p:pic>
        <p:nvPicPr>
          <p:cNvPr id="5" name="Picture 1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1200" y="1524000"/>
            <a:ext cx="5791200" cy="1088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381705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lnSpc>
                <a:spcPct val="87000"/>
              </a:lnSpc>
              <a:spcBef>
                <a:spcPct val="0"/>
              </a:spcBef>
              <a:buClrTx/>
            </a:pPr>
            <a:r>
              <a:rPr lang="en-US" sz="3200" dirty="0">
                <a:latin typeface="Cambria" pitchFamily="18" charset="0"/>
              </a:rPr>
              <a:t>Commands</a:t>
            </a:r>
            <a:endParaRPr lang="en-US" sz="3200" kern="1200" dirty="0">
              <a:latin typeface="Cambria" pitchFamily="18" charset="0"/>
            </a:endParaRPr>
          </a:p>
        </p:txBody>
      </p:sp>
      <p:sp>
        <p:nvSpPr>
          <p:cNvPr id="3" name="Text Placeholder 2"/>
          <p:cNvSpPr>
            <a:spLocks noGrp="1"/>
          </p:cNvSpPr>
          <p:nvPr>
            <p:ph type="body" idx="1"/>
          </p:nvPr>
        </p:nvSpPr>
        <p:spPr/>
        <p:txBody>
          <a:bodyPr/>
          <a:lstStyle/>
          <a:p>
            <a:pPr lvl="0"/>
            <a:r>
              <a:rPr lang="en-US" sz="1400" kern="1200" dirty="0">
                <a:solidFill>
                  <a:schemeClr val="bg2"/>
                </a:solidFill>
                <a:latin typeface="Cambria" pitchFamily="18" charset="0"/>
              </a:rPr>
              <a:t>Commands are sent from the client to the server.</a:t>
            </a:r>
          </a:p>
          <a:p>
            <a:pPr lvl="0"/>
            <a:endParaRPr lang="en-US" sz="1400" kern="1200" dirty="0">
              <a:solidFill>
                <a:schemeClr val="bg2"/>
              </a:solidFill>
              <a:latin typeface="Cambria" pitchFamily="18" charset="0"/>
            </a:endParaRPr>
          </a:p>
          <a:p>
            <a:pPr lvl="0"/>
            <a:endParaRPr lang="en-US" sz="1400" kern="1200" dirty="0">
              <a:solidFill>
                <a:schemeClr val="bg2"/>
              </a:solidFill>
              <a:latin typeface="Cambria" pitchFamily="18" charset="0"/>
            </a:endParaRPr>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82</a:t>
            </a:fld>
            <a:endParaRPr lang="en"/>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9743" t="27626" r="28828" b="50272"/>
          <a:stretch/>
        </p:blipFill>
        <p:spPr bwMode="auto">
          <a:xfrm>
            <a:off x="1697736" y="1749552"/>
            <a:ext cx="60960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845389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Cambria" pitchFamily="18" charset="0"/>
              </a:rPr>
              <a:t>Responses</a:t>
            </a:r>
            <a:r>
              <a:rPr lang="en-US" b="0" dirty="0">
                <a:solidFill>
                  <a:srgbClr val="7030A0"/>
                </a:solidFill>
              </a:rPr>
              <a:t/>
            </a:r>
            <a:br>
              <a:rPr lang="en-US" b="0" dirty="0">
                <a:solidFill>
                  <a:srgbClr val="7030A0"/>
                </a:solidFill>
              </a:rPr>
            </a:br>
            <a:endParaRPr lang="en-IN" dirty="0"/>
          </a:p>
        </p:txBody>
      </p:sp>
      <p:sp>
        <p:nvSpPr>
          <p:cNvPr id="3" name="Text Placeholder 2"/>
          <p:cNvSpPr>
            <a:spLocks noGrp="1"/>
          </p:cNvSpPr>
          <p:nvPr>
            <p:ph type="body" idx="1"/>
          </p:nvPr>
        </p:nvSpPr>
        <p:spPr/>
        <p:txBody>
          <a:bodyPr/>
          <a:lstStyle/>
          <a:p>
            <a:endParaRPr lang="en-US" dirty="0">
              <a:solidFill>
                <a:srgbClr val="FF0000"/>
              </a:solidFill>
              <a:latin typeface="Times New Roman" pitchFamily="18" charset="0"/>
              <a:cs typeface="Times New Roman" pitchFamily="18" charset="0"/>
            </a:endParaRPr>
          </a:p>
          <a:p>
            <a:endParaRPr lang="en-US" dirty="0">
              <a:solidFill>
                <a:srgbClr val="FF0000"/>
              </a:solidFill>
              <a:latin typeface="Times New Roman" pitchFamily="18" charset="0"/>
              <a:cs typeface="Times New Roman" pitchFamily="18" charset="0"/>
            </a:endParaRPr>
          </a:p>
          <a:p>
            <a:endParaRPr lang="en-US" dirty="0">
              <a:solidFill>
                <a:srgbClr val="FF0000"/>
              </a:solidFill>
              <a:latin typeface="Times New Roman" pitchFamily="18" charset="0"/>
              <a:cs typeface="Times New Roman" pitchFamily="18" charset="0"/>
            </a:endParaRPr>
          </a:p>
          <a:p>
            <a:endParaRPr lang="en-US" dirty="0">
              <a:solidFill>
                <a:srgbClr val="FF0000"/>
              </a:solidFill>
              <a:latin typeface="Times New Roman" pitchFamily="18" charset="0"/>
              <a:cs typeface="Times New Roman" pitchFamily="18" charset="0"/>
            </a:endParaRPr>
          </a:p>
          <a:p>
            <a:endParaRPr lang="en-US" dirty="0">
              <a:solidFill>
                <a:srgbClr val="FF0000"/>
              </a:solidFill>
              <a:latin typeface="Times New Roman" pitchFamily="18" charset="0"/>
              <a:cs typeface="Times New Roman" pitchFamily="18" charset="0"/>
            </a:endParaRPr>
          </a:p>
          <a:p>
            <a:endParaRPr lang="en-US" dirty="0">
              <a:solidFill>
                <a:srgbClr val="FF0000"/>
              </a:solidFill>
              <a:latin typeface="Times New Roman" pitchFamily="18" charset="0"/>
              <a:cs typeface="Times New Roman" pitchFamily="18" charset="0"/>
            </a:endParaRPr>
          </a:p>
          <a:p>
            <a:endParaRPr lang="en-US" dirty="0">
              <a:solidFill>
                <a:srgbClr val="FF0000"/>
              </a:solidFill>
              <a:latin typeface="Times New Roman" pitchFamily="18" charset="0"/>
              <a:cs typeface="Times New Roman" pitchFamily="18" charset="0"/>
            </a:endParaRPr>
          </a:p>
          <a:p>
            <a:endParaRPr lang="en-US" dirty="0">
              <a:solidFill>
                <a:srgbClr val="FF0000"/>
              </a:solidFill>
              <a:latin typeface="Times New Roman" pitchFamily="18" charset="0"/>
              <a:cs typeface="Times New Roman" pitchFamily="18" charset="0"/>
            </a:endParaRPr>
          </a:p>
          <a:p>
            <a:r>
              <a:rPr lang="en-US" dirty="0">
                <a:solidFill>
                  <a:srgbClr val="FF0000"/>
                </a:solidFill>
                <a:latin typeface="Times New Roman" pitchFamily="18" charset="0"/>
                <a:cs typeface="Times New Roman" pitchFamily="18" charset="0"/>
              </a:rPr>
              <a:t>Responses are sent from the server to the client</a:t>
            </a:r>
            <a:r>
              <a:rPr lang="en-US" dirty="0">
                <a:solidFill>
                  <a:srgbClr val="000000"/>
                </a:solidFill>
                <a:latin typeface="Times New Roman" pitchFamily="18" charset="0"/>
                <a:cs typeface="Times New Roman" pitchFamily="18" charset="0"/>
              </a:rPr>
              <a:t>. A response is a three-digit code that may be followed by additional textual information.</a:t>
            </a:r>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83</a:t>
            </a:fld>
            <a:endParaRPr lang="en"/>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9469" t="23685" r="27448" b="10191"/>
          <a:stretch/>
        </p:blipFill>
        <p:spPr bwMode="auto">
          <a:xfrm>
            <a:off x="1710193" y="1399032"/>
            <a:ext cx="5711688" cy="2368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267832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Cambria" pitchFamily="18" charset="0"/>
              </a:rPr>
              <a:t>Connection establishment</a:t>
            </a:r>
          </a:p>
        </p:txBody>
      </p:sp>
      <p:sp>
        <p:nvSpPr>
          <p:cNvPr id="3" name="Text Placeholder 2"/>
          <p:cNvSpPr>
            <a:spLocks noGrp="1"/>
          </p:cNvSpPr>
          <p:nvPr>
            <p:ph type="body" idx="1"/>
          </p:nvPr>
        </p:nvSpPr>
        <p:spPr/>
        <p:txBody>
          <a:bodyPr/>
          <a:lstStyle/>
          <a:p>
            <a:pPr marL="285750" indent="-285750" algn="just">
              <a:lnSpc>
                <a:spcPct val="150000"/>
              </a:lnSpc>
              <a:buFont typeface="Courier New" pitchFamily="49" charset="0"/>
              <a:buChar char="o"/>
            </a:pPr>
            <a:endParaRPr lang="en-US" dirty="0">
              <a:solidFill>
                <a:srgbClr val="000000"/>
              </a:solidFill>
              <a:latin typeface="Times New Roman"/>
            </a:endParaRPr>
          </a:p>
          <a:p>
            <a:pPr marL="285750" indent="-285750" algn="just">
              <a:lnSpc>
                <a:spcPct val="150000"/>
              </a:lnSpc>
              <a:buFont typeface="Courier New" pitchFamily="49" charset="0"/>
              <a:buChar char="o"/>
            </a:pPr>
            <a:endParaRPr lang="en-US" dirty="0">
              <a:solidFill>
                <a:srgbClr val="000000"/>
              </a:solidFill>
              <a:latin typeface="Times New Roman"/>
            </a:endParaRPr>
          </a:p>
          <a:p>
            <a:pPr marL="285750" indent="-285750" algn="just">
              <a:lnSpc>
                <a:spcPct val="150000"/>
              </a:lnSpc>
              <a:buFont typeface="Courier New" pitchFamily="49" charset="0"/>
              <a:buChar char="o"/>
            </a:pPr>
            <a:endParaRPr lang="en-US" dirty="0">
              <a:solidFill>
                <a:srgbClr val="000000"/>
              </a:solidFill>
              <a:latin typeface="Times New Roman"/>
            </a:endParaRPr>
          </a:p>
          <a:p>
            <a:pPr marL="285750" indent="-285750" algn="just">
              <a:lnSpc>
                <a:spcPct val="150000"/>
              </a:lnSpc>
              <a:buFont typeface="Courier New" pitchFamily="49" charset="0"/>
              <a:buChar char="o"/>
            </a:pPr>
            <a:endParaRPr lang="en-US" dirty="0">
              <a:solidFill>
                <a:srgbClr val="000000"/>
              </a:solidFill>
              <a:latin typeface="Times New Roman"/>
            </a:endParaRPr>
          </a:p>
          <a:p>
            <a:pPr marL="285750" indent="-285750" algn="just">
              <a:lnSpc>
                <a:spcPct val="150000"/>
              </a:lnSpc>
              <a:buFont typeface="Arial" pitchFamily="34" charset="0"/>
              <a:buChar char="•"/>
            </a:pPr>
            <a:r>
              <a:rPr lang="en-US" sz="1400" dirty="0">
                <a:solidFill>
                  <a:srgbClr val="000000"/>
                </a:solidFill>
                <a:latin typeface="Cambria" pitchFamily="18" charset="0"/>
              </a:rPr>
              <a:t>The server sends code 220 to tell the client that it is ready to receive mail. </a:t>
            </a:r>
          </a:p>
          <a:p>
            <a:pPr marL="285750" indent="-285750" algn="just">
              <a:lnSpc>
                <a:spcPct val="150000"/>
              </a:lnSpc>
              <a:buFont typeface="Arial" pitchFamily="34" charset="0"/>
              <a:buChar char="•"/>
            </a:pPr>
            <a:r>
              <a:rPr lang="en-US" sz="1400" dirty="0">
                <a:solidFill>
                  <a:srgbClr val="000000"/>
                </a:solidFill>
                <a:latin typeface="Cambria" pitchFamily="18" charset="0"/>
              </a:rPr>
              <a:t>The client sends the HELO message to identify itself using its domain name address. This step is necessary to inform the server of the domain name of the client. </a:t>
            </a:r>
          </a:p>
          <a:p>
            <a:pPr marL="285750" indent="-285750" algn="just">
              <a:lnSpc>
                <a:spcPct val="150000"/>
              </a:lnSpc>
              <a:buFont typeface="Arial" pitchFamily="34" charset="0"/>
              <a:buChar char="•"/>
            </a:pPr>
            <a:r>
              <a:rPr lang="en-US" sz="1400" dirty="0">
                <a:solidFill>
                  <a:srgbClr val="000000"/>
                </a:solidFill>
                <a:latin typeface="Cambria" pitchFamily="18" charset="0"/>
              </a:rPr>
              <a:t>The server responds with code 250</a:t>
            </a:r>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84</a:t>
            </a:fld>
            <a:endParaRPr lang="en"/>
          </a:p>
        </p:txBody>
      </p:sp>
      <p:grpSp>
        <p:nvGrpSpPr>
          <p:cNvPr id="5" name="Group 4"/>
          <p:cNvGrpSpPr/>
          <p:nvPr/>
        </p:nvGrpSpPr>
        <p:grpSpPr>
          <a:xfrm>
            <a:off x="1371600" y="1408176"/>
            <a:ext cx="6400800" cy="1803527"/>
            <a:chOff x="533400" y="2392363"/>
            <a:chExt cx="8153400" cy="2636837"/>
          </a:xfrm>
        </p:grpSpPr>
        <p:pic>
          <p:nvPicPr>
            <p:cNvPr id="6"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392363"/>
              <a:ext cx="8153400" cy="2408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863" y="3419475"/>
              <a:ext cx="7450137"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733800"/>
              <a:ext cx="7413625" cy="44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1863" y="4343400"/>
              <a:ext cx="7450137"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54701061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Cambria" pitchFamily="18" charset="0"/>
              </a:rPr>
              <a:t>Mail Transfer</a:t>
            </a:r>
            <a:endParaRPr lang="en-IN" sz="3200" dirty="0">
              <a:latin typeface="Cambria" pitchFamily="18" charset="0"/>
            </a:endParaRPr>
          </a:p>
        </p:txBody>
      </p:sp>
      <p:sp>
        <p:nvSpPr>
          <p:cNvPr id="3" name="Text Placeholder 2"/>
          <p:cNvSpPr>
            <a:spLocks noGrp="1"/>
          </p:cNvSpPr>
          <p:nvPr>
            <p:ph type="body" idx="1"/>
          </p:nvPr>
        </p:nvSpPr>
        <p:spPr/>
        <p:txBody>
          <a:bodyPr/>
          <a:lstStyle/>
          <a:p>
            <a:pPr algn="just">
              <a:buFont typeface="Arial" pitchFamily="34" charset="0"/>
              <a:buChar char="•"/>
            </a:pPr>
            <a:r>
              <a:rPr lang="en-US" sz="1400" dirty="0">
                <a:latin typeface="Cambria" pitchFamily="18" charset="0"/>
              </a:rPr>
              <a:t>The client sends the message to introduce the sender of the message. It includes the mail address of the sender. This step is needed to give the server the return mail address for reporting messages.</a:t>
            </a:r>
          </a:p>
          <a:p>
            <a:pPr algn="just">
              <a:buFont typeface="Arial" pitchFamily="34" charset="0"/>
              <a:buChar char="•"/>
            </a:pPr>
            <a:r>
              <a:rPr lang="en-US" sz="1400" dirty="0">
                <a:latin typeface="Cambria" pitchFamily="18" charset="0"/>
              </a:rPr>
              <a:t>The server responds with code.</a:t>
            </a:r>
          </a:p>
          <a:p>
            <a:pPr algn="just">
              <a:buFont typeface="Arial" pitchFamily="34" charset="0"/>
              <a:buChar char="•"/>
            </a:pPr>
            <a:r>
              <a:rPr lang="en-US" sz="1400" dirty="0">
                <a:latin typeface="Cambria" pitchFamily="18" charset="0"/>
              </a:rPr>
              <a:t>The client sends the message, which includes the mail, that address of the recipient.</a:t>
            </a:r>
          </a:p>
          <a:p>
            <a:pPr algn="just">
              <a:buFont typeface="Arial" pitchFamily="34" charset="0"/>
              <a:buChar char="•"/>
            </a:pPr>
            <a:r>
              <a:rPr lang="en-US" sz="1400" dirty="0">
                <a:latin typeface="Cambria" pitchFamily="18" charset="0"/>
              </a:rPr>
              <a:t>The server responds with code.</a:t>
            </a:r>
          </a:p>
          <a:p>
            <a:pPr algn="just">
              <a:buFont typeface="Arial" pitchFamily="34" charset="0"/>
              <a:buChar char="•"/>
            </a:pPr>
            <a:r>
              <a:rPr lang="en-US" sz="1400" dirty="0">
                <a:latin typeface="Cambria" pitchFamily="18" charset="0"/>
              </a:rPr>
              <a:t>The client sends the DATA message to initialize the message transfer.</a:t>
            </a:r>
          </a:p>
          <a:p>
            <a:pPr algn="just">
              <a:buFont typeface="Arial" pitchFamily="34" charset="0"/>
              <a:buChar char="•"/>
            </a:pPr>
            <a:r>
              <a:rPr lang="en-US" sz="1400" dirty="0">
                <a:latin typeface="Cambria" pitchFamily="18" charset="0"/>
              </a:rPr>
              <a:t>The server responds with code to start mail input.</a:t>
            </a:r>
          </a:p>
          <a:p>
            <a:pPr algn="just">
              <a:buFont typeface="Arial" pitchFamily="34" charset="0"/>
              <a:buChar char="•"/>
            </a:pPr>
            <a:r>
              <a:rPr lang="en-US" sz="1400" dirty="0">
                <a:latin typeface="Cambria" pitchFamily="18" charset="0"/>
              </a:rPr>
              <a:t>The client sends the contents of the message in consecutive lines. Each line is terminated by a two-character end-of-line token. </a:t>
            </a:r>
          </a:p>
          <a:p>
            <a:pPr algn="just">
              <a:buFont typeface="Arial" pitchFamily="34" charset="0"/>
              <a:buChar char="•"/>
            </a:pPr>
            <a:r>
              <a:rPr lang="en-US" sz="1400" dirty="0">
                <a:latin typeface="Cambria" pitchFamily="18" charset="0"/>
              </a:rPr>
              <a:t>The server responds with code.</a:t>
            </a:r>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85</a:t>
            </a:fld>
            <a:endParaRPr lang="en"/>
          </a:p>
        </p:txBody>
      </p:sp>
    </p:spTree>
    <p:extLst>
      <p:ext uri="{BB962C8B-B14F-4D97-AF65-F5344CB8AC3E}">
        <p14:creationId xmlns:p14="http://schemas.microsoft.com/office/powerpoint/2010/main" val="265940840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Cambria" pitchFamily="18" charset="0"/>
              </a:rPr>
              <a:t>Mail transfer</a:t>
            </a:r>
            <a:r>
              <a:rPr lang="en-US" b="0" dirty="0">
                <a:solidFill>
                  <a:srgbClr val="7030A0"/>
                </a:solidFill>
              </a:rPr>
              <a:t/>
            </a:r>
            <a:br>
              <a:rPr lang="en-US" b="0" dirty="0">
                <a:solidFill>
                  <a:srgbClr val="7030A0"/>
                </a:solidFill>
              </a:rPr>
            </a:br>
            <a:endParaRPr lang="en-IN" dirty="0"/>
          </a:p>
        </p:txBody>
      </p:sp>
      <p:sp>
        <p:nvSpPr>
          <p:cNvPr id="3" name="Text Placeholder 2"/>
          <p:cNvSpPr>
            <a:spLocks noGrp="1"/>
          </p:cNvSpPr>
          <p:nvPr>
            <p:ph type="body" idx="1"/>
          </p:nvPr>
        </p:nvSpPr>
        <p:spPr/>
        <p:txBody>
          <a:bodyPr/>
          <a:lstStyle/>
          <a:p>
            <a:pPr marL="114300" indent="0">
              <a:buNone/>
            </a:pPr>
            <a:r>
              <a:rPr lang="en-IN" dirty="0" smtClean="0"/>
              <a:t> </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86</a:t>
            </a:fld>
            <a:endParaRPr lang="en"/>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8831" y="1755648"/>
            <a:ext cx="5748338" cy="2852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803427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latin typeface="Cambria" pitchFamily="18" charset="0"/>
              </a:rPr>
              <a:t>Connection termination</a:t>
            </a:r>
            <a:r>
              <a:rPr lang="en-US" sz="3200" dirty="0">
                <a:latin typeface="Cambria" pitchFamily="18" charset="0"/>
              </a:rPr>
              <a:t/>
            </a:r>
            <a:br>
              <a:rPr lang="en-US" sz="3200" dirty="0">
                <a:latin typeface="Cambria" pitchFamily="18" charset="0"/>
              </a:rPr>
            </a:br>
            <a:endParaRPr lang="en-IN" sz="3200" dirty="0">
              <a:latin typeface="Cambria" pitchFamily="18" charset="0"/>
            </a:endParaRPr>
          </a:p>
        </p:txBody>
      </p:sp>
      <p:sp>
        <p:nvSpPr>
          <p:cNvPr id="3" name="Text Placeholder 2"/>
          <p:cNvSpPr>
            <a:spLocks noGrp="1"/>
          </p:cNvSpPr>
          <p:nvPr>
            <p:ph type="body" idx="1"/>
          </p:nvPr>
        </p:nvSpPr>
        <p:spPr/>
        <p:txBody>
          <a:bodyPr/>
          <a:lstStyle/>
          <a:p>
            <a:endParaRPr lang="en-US" dirty="0">
              <a:solidFill>
                <a:srgbClr val="000000"/>
              </a:solidFill>
              <a:latin typeface="Times New Roman"/>
            </a:endParaRPr>
          </a:p>
          <a:p>
            <a:endParaRPr lang="en-US" dirty="0">
              <a:solidFill>
                <a:srgbClr val="000000"/>
              </a:solidFill>
              <a:latin typeface="Times New Roman"/>
            </a:endParaRPr>
          </a:p>
          <a:p>
            <a:endParaRPr lang="en-US" dirty="0">
              <a:solidFill>
                <a:srgbClr val="000000"/>
              </a:solidFill>
              <a:latin typeface="Times New Roman"/>
            </a:endParaRPr>
          </a:p>
          <a:p>
            <a:endParaRPr lang="en-US" dirty="0">
              <a:solidFill>
                <a:srgbClr val="000000"/>
              </a:solidFill>
              <a:latin typeface="Times New Roman"/>
            </a:endParaRPr>
          </a:p>
          <a:p>
            <a:endParaRPr lang="en-US" dirty="0">
              <a:solidFill>
                <a:srgbClr val="000000"/>
              </a:solidFill>
              <a:latin typeface="Times New Roman"/>
            </a:endParaRPr>
          </a:p>
          <a:p>
            <a:endParaRPr lang="en-US" dirty="0">
              <a:solidFill>
                <a:srgbClr val="000000"/>
              </a:solidFill>
              <a:latin typeface="Times New Roman"/>
            </a:endParaRPr>
          </a:p>
          <a:p>
            <a:endParaRPr lang="en-US" dirty="0">
              <a:solidFill>
                <a:srgbClr val="000000"/>
              </a:solidFill>
              <a:latin typeface="Times New Roman"/>
            </a:endParaRPr>
          </a:p>
          <a:p>
            <a:endParaRPr lang="en-US" dirty="0">
              <a:solidFill>
                <a:srgbClr val="000000"/>
              </a:solidFill>
              <a:latin typeface="Times New Roman"/>
            </a:endParaRPr>
          </a:p>
          <a:p>
            <a:r>
              <a:rPr lang="en-US" sz="1400" dirty="0">
                <a:solidFill>
                  <a:srgbClr val="000000"/>
                </a:solidFill>
                <a:latin typeface="Cambria" pitchFamily="18" charset="0"/>
              </a:rPr>
              <a:t>When the message is transferred successfully, the client terminates the connection.</a:t>
            </a:r>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87</a:t>
            </a:fld>
            <a:endParaRPr lang="en"/>
          </a:p>
        </p:txBody>
      </p:sp>
      <p:grpSp>
        <p:nvGrpSpPr>
          <p:cNvPr id="5" name="Group 4"/>
          <p:cNvGrpSpPr/>
          <p:nvPr/>
        </p:nvGrpSpPr>
        <p:grpSpPr>
          <a:xfrm>
            <a:off x="1600200" y="1736828"/>
            <a:ext cx="6324600" cy="1768475"/>
            <a:chOff x="609600" y="1965325"/>
            <a:chExt cx="8153400" cy="2759075"/>
          </a:xfrm>
        </p:grpSpPr>
        <p:pic>
          <p:nvPicPr>
            <p:cNvPr id="6"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965325"/>
              <a:ext cx="8153400" cy="275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650" y="3203575"/>
              <a:ext cx="7423150"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5050" y="4079875"/>
              <a:ext cx="74231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41070677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420" y="454169"/>
            <a:ext cx="8520600" cy="707400"/>
          </a:xfrm>
        </p:spPr>
        <p:txBody>
          <a:bodyPr/>
          <a:lstStyle/>
          <a:p>
            <a:r>
              <a:rPr lang="en-US" sz="3200" dirty="0">
                <a:latin typeface="Cambria" pitchFamily="18" charset="0"/>
              </a:rPr>
              <a:t>Message access agent</a:t>
            </a:r>
            <a:br>
              <a:rPr lang="en-US" sz="3200" dirty="0">
                <a:latin typeface="Cambria" pitchFamily="18" charset="0"/>
              </a:rPr>
            </a:br>
            <a:endParaRPr lang="en-IN" sz="3200" dirty="0">
              <a:latin typeface="Cambria" pitchFamily="18" charset="0"/>
            </a:endParaRPr>
          </a:p>
        </p:txBody>
      </p:sp>
      <p:sp>
        <p:nvSpPr>
          <p:cNvPr id="3" name="Text Placeholder 2"/>
          <p:cNvSpPr>
            <a:spLocks noGrp="1"/>
          </p:cNvSpPr>
          <p:nvPr>
            <p:ph type="body" idx="1"/>
          </p:nvPr>
        </p:nvSpPr>
        <p:spPr/>
        <p:txBody>
          <a:bodyPr/>
          <a:lstStyle/>
          <a:p>
            <a:pPr algn="just">
              <a:buFont typeface="Arial" pitchFamily="34" charset="0"/>
              <a:buChar char="•"/>
            </a:pPr>
            <a:r>
              <a:rPr lang="en-US" sz="1400" dirty="0">
                <a:latin typeface="Cambria" pitchFamily="18" charset="0"/>
              </a:rPr>
              <a:t>The first and the second stages of mail delivery use SMTP. Here, SMTP is not involved in the third stage because SMTP is a push protocol; it pushes the message from the client to the server. </a:t>
            </a:r>
          </a:p>
          <a:p>
            <a:pPr algn="just">
              <a:buFont typeface="Arial" pitchFamily="34" charset="0"/>
              <a:buChar char="•"/>
            </a:pPr>
            <a:r>
              <a:rPr lang="en-US" sz="1400" dirty="0">
                <a:latin typeface="Cambria" pitchFamily="18" charset="0"/>
              </a:rPr>
              <a:t>The third stage needs a pull protocol; the client must pull messages from the server. The direction of the bulk data are from the server to the client. </a:t>
            </a:r>
          </a:p>
          <a:p>
            <a:pPr algn="just">
              <a:buFont typeface="Arial" pitchFamily="34" charset="0"/>
              <a:buChar char="•"/>
            </a:pPr>
            <a:r>
              <a:rPr lang="en-US" sz="1400" dirty="0">
                <a:latin typeface="Cambria" pitchFamily="18" charset="0"/>
              </a:rPr>
              <a:t>The third stage uses a message access agent. Currently two message access protocols are available: </a:t>
            </a:r>
            <a:r>
              <a:rPr lang="en-US" sz="1400" dirty="0">
                <a:solidFill>
                  <a:srgbClr val="FF0000"/>
                </a:solidFill>
                <a:latin typeface="Cambria" pitchFamily="18" charset="0"/>
              </a:rPr>
              <a:t>Post Office Protocol, version 3 (POP3) and Internet Mail Access Protocol, version 4 (IMAP4).</a:t>
            </a:r>
          </a:p>
          <a:p>
            <a:pPr algn="just">
              <a:buFont typeface="Arial" pitchFamily="34" charset="0"/>
              <a:buChar char="•"/>
            </a:pPr>
            <a:endParaRPr lang="en-US" sz="1400" dirty="0">
              <a:solidFill>
                <a:srgbClr val="FF0000"/>
              </a:solidFill>
              <a:latin typeface="Cambria" pitchFamily="18" charset="0"/>
            </a:endParaRPr>
          </a:p>
          <a:p>
            <a:pPr algn="just">
              <a:buFont typeface="Arial" pitchFamily="34" charset="0"/>
              <a:buChar char="•"/>
            </a:pPr>
            <a:endParaRPr lang="en-US" sz="1400" dirty="0">
              <a:solidFill>
                <a:srgbClr val="FF0000"/>
              </a:solidFill>
              <a:latin typeface="Cambria" pitchFamily="18" charset="0"/>
            </a:endParaRPr>
          </a:p>
          <a:p>
            <a:pPr>
              <a:buFont typeface="Arial" pitchFamily="34" charset="0"/>
              <a:buChar char="•"/>
            </a:pPr>
            <a:endParaRPr lang="en-IN" sz="1400" dirty="0">
              <a:latin typeface="Cambria"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88</a:t>
            </a:fld>
            <a:endParaRPr lang="en"/>
          </a:p>
        </p:txBody>
      </p:sp>
      <p:pic>
        <p:nvPicPr>
          <p:cNvPr id="5"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926080"/>
            <a:ext cx="6934781" cy="145353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0345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Cambria" pitchFamily="18" charset="0"/>
              </a:rPr>
              <a:t>POP3 &amp; IMAP4</a:t>
            </a:r>
            <a:endParaRPr lang="en-IN" sz="3200" dirty="0">
              <a:latin typeface="Cambria" pitchFamily="18" charset="0"/>
            </a:endParaRPr>
          </a:p>
        </p:txBody>
      </p:sp>
      <p:sp>
        <p:nvSpPr>
          <p:cNvPr id="3" name="Text Placeholder 2"/>
          <p:cNvSpPr>
            <a:spLocks noGrp="1"/>
          </p:cNvSpPr>
          <p:nvPr>
            <p:ph type="body" idx="1"/>
          </p:nvPr>
        </p:nvSpPr>
        <p:spPr/>
        <p:txBody>
          <a:bodyPr/>
          <a:lstStyle/>
          <a:p>
            <a:pPr marL="0" indent="0" algn="just">
              <a:buNone/>
            </a:pPr>
            <a:r>
              <a:rPr lang="en-US" sz="1400" dirty="0">
                <a:latin typeface="Cambria" pitchFamily="18" charset="0"/>
              </a:rPr>
              <a:t>POP3(Post Office Protocol, version 3): </a:t>
            </a:r>
          </a:p>
          <a:p>
            <a:pPr algn="just">
              <a:buFont typeface="Arial" pitchFamily="34" charset="0"/>
              <a:buChar char="•"/>
            </a:pPr>
            <a:r>
              <a:rPr lang="en-US" sz="1400" dirty="0">
                <a:latin typeface="Cambria" pitchFamily="18" charset="0"/>
              </a:rPr>
              <a:t>The client POP3 software is installed on the recipient computer; the server POP3 software is installed on the mail server. Mail access starts with the client when the user needs to download its e-mail from the mailbox.</a:t>
            </a:r>
          </a:p>
          <a:p>
            <a:pPr algn="just">
              <a:buFont typeface="Arial" pitchFamily="34" charset="0"/>
              <a:buChar char="•"/>
            </a:pPr>
            <a:r>
              <a:rPr lang="en-US" sz="1400" dirty="0">
                <a:latin typeface="Cambria" pitchFamily="18" charset="0"/>
              </a:rPr>
              <a:t>The client opens a connection to the server on TCP port. It then sends its user name and password to access the mailbox. The user can then list and retrieve the mail messages, one by one.</a:t>
            </a:r>
          </a:p>
          <a:p>
            <a:pPr>
              <a:buFont typeface="Arial" pitchFamily="34" charset="0"/>
              <a:buChar char="•"/>
            </a:pP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89</a:t>
            </a:fld>
            <a:endParaRPr lang="en"/>
          </a:p>
        </p:txBody>
      </p:sp>
    </p:spTree>
    <p:extLst>
      <p:ext uri="{BB962C8B-B14F-4D97-AF65-F5344CB8AC3E}">
        <p14:creationId xmlns:p14="http://schemas.microsoft.com/office/powerpoint/2010/main" val="3174128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F80EB2-A4BC-4562-B759-00A4B0C9FD16}"/>
              </a:ext>
            </a:extLst>
          </p:cNvPr>
          <p:cNvSpPr>
            <a:spLocks noGrp="1"/>
          </p:cNvSpPr>
          <p:nvPr>
            <p:ph type="title"/>
          </p:nvPr>
        </p:nvSpPr>
        <p:spPr>
          <a:xfrm>
            <a:off x="311700" y="86683"/>
            <a:ext cx="8520600" cy="487792"/>
          </a:xfrm>
        </p:spPr>
        <p:txBody>
          <a:bodyPr/>
          <a:lstStyle/>
          <a:p>
            <a:r>
              <a:rPr lang="en-IN" sz="3200" b="1" dirty="0">
                <a:solidFill>
                  <a:schemeClr val="accent1"/>
                </a:solidFill>
                <a:latin typeface="Cambria" panose="02040503050406030204" pitchFamily="18" charset="0"/>
                <a:ea typeface="Cambria" panose="02040503050406030204" pitchFamily="18" charset="0"/>
                <a:sym typeface="PT Sans Narrow"/>
              </a:rPr>
              <a:t>Domain Name Space</a:t>
            </a:r>
            <a:r>
              <a:rPr lang="en-IN" sz="3600" b="1" dirty="0">
                <a:solidFill>
                  <a:schemeClr val="accent1"/>
                </a:solidFill>
                <a:latin typeface="Cambria" panose="02040503050406030204" pitchFamily="18" charset="0"/>
                <a:ea typeface="Cambria" panose="02040503050406030204" pitchFamily="18" charset="0"/>
                <a:sym typeface="PT Sans Narrow"/>
              </a:rPr>
              <a:t/>
            </a:r>
            <a:br>
              <a:rPr lang="en-IN" sz="3600" b="1" dirty="0">
                <a:solidFill>
                  <a:schemeClr val="accent1"/>
                </a:solidFill>
                <a:latin typeface="Cambria" panose="02040503050406030204" pitchFamily="18" charset="0"/>
                <a:ea typeface="Cambria" panose="02040503050406030204" pitchFamily="18" charset="0"/>
                <a:sym typeface="PT Sans Narrow"/>
              </a:rPr>
            </a:br>
            <a:endParaRPr lang="en-IN" dirty="0"/>
          </a:p>
        </p:txBody>
      </p:sp>
      <p:sp>
        <p:nvSpPr>
          <p:cNvPr id="3" name="Text Placeholder 2">
            <a:extLst>
              <a:ext uri="{FF2B5EF4-FFF2-40B4-BE49-F238E27FC236}">
                <a16:creationId xmlns="" xmlns:a16="http://schemas.microsoft.com/office/drawing/2014/main" id="{361365C2-94C5-4E52-8C11-441D9E9C2A95}"/>
              </a:ext>
            </a:extLst>
          </p:cNvPr>
          <p:cNvSpPr>
            <a:spLocks noGrp="1"/>
          </p:cNvSpPr>
          <p:nvPr>
            <p:ph type="body" idx="1"/>
          </p:nvPr>
        </p:nvSpPr>
        <p:spPr>
          <a:xfrm>
            <a:off x="3764391" y="760888"/>
            <a:ext cx="5067909" cy="3808137"/>
          </a:xfrm>
        </p:spPr>
        <p:txBody>
          <a:bodyPr/>
          <a:lstStyle/>
          <a:p>
            <a:pPr marL="114300" indent="0" algn="just">
              <a:buNone/>
            </a:pPr>
            <a:r>
              <a:rPr lang="en-IN" sz="1400" b="1" dirty="0">
                <a:solidFill>
                  <a:srgbClr val="0070C0"/>
                </a:solidFill>
                <a:latin typeface="Cambria" panose="02040503050406030204" pitchFamily="18" charset="0"/>
                <a:ea typeface="Cambria" panose="02040503050406030204" pitchFamily="18" charset="0"/>
              </a:rPr>
              <a:t>Zone</a:t>
            </a:r>
          </a:p>
          <a:p>
            <a:pPr algn="just"/>
            <a:r>
              <a:rPr lang="en-IN" sz="1400" dirty="0">
                <a:solidFill>
                  <a:schemeClr val="bg2">
                    <a:lumMod val="50000"/>
                  </a:schemeClr>
                </a:solidFill>
                <a:latin typeface="Cambria" panose="02040503050406030204" pitchFamily="18" charset="0"/>
                <a:ea typeface="Cambria" panose="02040503050406030204" pitchFamily="18" charset="0"/>
              </a:rPr>
              <a:t>What a server is responsible for or has authority over is called zones.</a:t>
            </a:r>
          </a:p>
          <a:p>
            <a:pPr algn="just"/>
            <a:r>
              <a:rPr lang="en-IN" sz="1400" dirty="0">
                <a:solidFill>
                  <a:schemeClr val="bg2">
                    <a:lumMod val="50000"/>
                  </a:schemeClr>
                </a:solidFill>
                <a:latin typeface="Cambria" panose="02040503050406030204" pitchFamily="18" charset="0"/>
                <a:ea typeface="Cambria" panose="02040503050406030204" pitchFamily="18" charset="0"/>
              </a:rPr>
              <a:t>Zone is the contiguous part of the entire tree.</a:t>
            </a:r>
          </a:p>
          <a:p>
            <a:pPr algn="just"/>
            <a:r>
              <a:rPr lang="en-IN" sz="1400" dirty="0">
                <a:solidFill>
                  <a:schemeClr val="bg2">
                    <a:lumMod val="50000"/>
                  </a:schemeClr>
                </a:solidFill>
                <a:latin typeface="Cambria" panose="02040503050406030204" pitchFamily="18" charset="0"/>
                <a:ea typeface="Cambria" panose="02040503050406030204" pitchFamily="18" charset="0"/>
              </a:rPr>
              <a:t>If server accepts the responsibility for a domain and does not divide the domain into smaller domains then “domain” and “zone” refers the same thing.</a:t>
            </a:r>
          </a:p>
          <a:p>
            <a:pPr marL="114300" indent="0" algn="just">
              <a:buNone/>
            </a:pPr>
            <a:endParaRPr lang="en-IN" sz="1400" b="1" dirty="0">
              <a:solidFill>
                <a:srgbClr val="0070C0"/>
              </a:solidFill>
              <a:latin typeface="Cambria" panose="02040503050406030204" pitchFamily="18" charset="0"/>
              <a:ea typeface="Cambria" panose="02040503050406030204" pitchFamily="18" charset="0"/>
            </a:endParaRPr>
          </a:p>
          <a:p>
            <a:pPr marL="114300" indent="0" algn="just">
              <a:buNone/>
            </a:pPr>
            <a:r>
              <a:rPr lang="en-IN" sz="1400" b="1" dirty="0">
                <a:solidFill>
                  <a:srgbClr val="0070C0"/>
                </a:solidFill>
                <a:latin typeface="Cambria" panose="02040503050406030204" pitchFamily="18" charset="0"/>
                <a:ea typeface="Cambria" panose="02040503050406030204" pitchFamily="18" charset="0"/>
              </a:rPr>
              <a:t>Root server</a:t>
            </a:r>
          </a:p>
          <a:p>
            <a:pPr algn="just"/>
            <a:r>
              <a:rPr lang="en-IN" sz="1400" dirty="0">
                <a:solidFill>
                  <a:schemeClr val="bg2">
                    <a:lumMod val="50000"/>
                  </a:schemeClr>
                </a:solidFill>
                <a:latin typeface="Cambria" panose="02040503050406030204" pitchFamily="18" charset="0"/>
                <a:ea typeface="Cambria" panose="02040503050406030204" pitchFamily="18" charset="0"/>
              </a:rPr>
              <a:t>It is the server whose zone consists of the whole tree.</a:t>
            </a:r>
          </a:p>
          <a:p>
            <a:pPr algn="just"/>
            <a:r>
              <a:rPr lang="en-IN" sz="1400" dirty="0">
                <a:solidFill>
                  <a:schemeClr val="bg2">
                    <a:lumMod val="50000"/>
                  </a:schemeClr>
                </a:solidFill>
                <a:latin typeface="Cambria" panose="02040503050406030204" pitchFamily="18" charset="0"/>
                <a:ea typeface="Cambria" panose="02040503050406030204" pitchFamily="18" charset="0"/>
              </a:rPr>
              <a:t>It does not store any information about the domains but delegates the authority to other servers, keeping references to those servers.</a:t>
            </a:r>
          </a:p>
          <a:p>
            <a:endParaRPr lang="en-IN" dirty="0"/>
          </a:p>
        </p:txBody>
      </p:sp>
      <p:sp>
        <p:nvSpPr>
          <p:cNvPr id="4" name="Slide Number Placeholder 3">
            <a:extLst>
              <a:ext uri="{FF2B5EF4-FFF2-40B4-BE49-F238E27FC236}">
                <a16:creationId xmlns="" xmlns:a16="http://schemas.microsoft.com/office/drawing/2014/main" id="{BC3EA6EE-AD64-40AB-B54D-7D3A783DEC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9</a:t>
            </a:fld>
            <a:endParaRPr lang="en"/>
          </a:p>
        </p:txBody>
      </p:sp>
      <p:pic>
        <p:nvPicPr>
          <p:cNvPr id="8" name="Picture 10">
            <a:extLst>
              <a:ext uri="{FF2B5EF4-FFF2-40B4-BE49-F238E27FC236}">
                <a16:creationId xmlns="" xmlns:a16="http://schemas.microsoft.com/office/drawing/2014/main" id="{DA672348-32B5-4E22-9F64-C968B2FD3A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700" y="1009299"/>
            <a:ext cx="3452691" cy="1513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a:extLst>
              <a:ext uri="{FF2B5EF4-FFF2-40B4-BE49-F238E27FC236}">
                <a16:creationId xmlns="" xmlns:a16="http://schemas.microsoft.com/office/drawing/2014/main" id="{0E45BF99-3A4D-46C9-AA48-11BE96803EB1}"/>
              </a:ext>
            </a:extLst>
          </p:cNvPr>
          <p:cNvSpPr txBox="1"/>
          <p:nvPr/>
        </p:nvSpPr>
        <p:spPr>
          <a:xfrm>
            <a:off x="1394960" y="2571750"/>
            <a:ext cx="1564852" cy="276999"/>
          </a:xfrm>
          <a:prstGeom prst="rect">
            <a:avLst/>
          </a:prstGeom>
          <a:noFill/>
        </p:spPr>
        <p:txBody>
          <a:bodyPr wrap="none" rtlCol="0">
            <a:spAutoFit/>
          </a:bodyPr>
          <a:lstStyle/>
          <a:p>
            <a:r>
              <a:rPr lang="en-IN" sz="1200" b="1" dirty="0">
                <a:solidFill>
                  <a:srgbClr val="FF0000"/>
                </a:solidFill>
                <a:latin typeface="Cambria" panose="02040503050406030204" pitchFamily="18" charset="0"/>
                <a:ea typeface="Cambria" panose="02040503050406030204" pitchFamily="18" charset="0"/>
              </a:rPr>
              <a:t>Zones and Domains</a:t>
            </a:r>
          </a:p>
        </p:txBody>
      </p:sp>
      <p:pic>
        <p:nvPicPr>
          <p:cNvPr id="11" name="Google Shape;94;p16">
            <a:extLst>
              <a:ext uri="{FF2B5EF4-FFF2-40B4-BE49-F238E27FC236}">
                <a16:creationId xmlns="" xmlns:a16="http://schemas.microsoft.com/office/drawing/2014/main" id="{2A193105-69F4-4ACC-9112-09FCEC8A9F80}"/>
              </a:ext>
            </a:extLst>
          </p:cNvPr>
          <p:cNvPicPr preferRelativeResize="0"/>
          <p:nvPr/>
        </p:nvPicPr>
        <p:blipFill>
          <a:blip r:embed="rId3">
            <a:alphaModFix/>
          </a:blip>
          <a:stretch>
            <a:fillRect/>
          </a:stretch>
        </p:blipFill>
        <p:spPr>
          <a:xfrm>
            <a:off x="8089175" y="101825"/>
            <a:ext cx="934101" cy="518950"/>
          </a:xfrm>
          <a:prstGeom prst="rect">
            <a:avLst/>
          </a:prstGeom>
          <a:noFill/>
          <a:ln>
            <a:noFill/>
          </a:ln>
        </p:spPr>
      </p:pic>
    </p:spTree>
    <p:extLst>
      <p:ext uri="{BB962C8B-B14F-4D97-AF65-F5344CB8AC3E}">
        <p14:creationId xmlns:p14="http://schemas.microsoft.com/office/powerpoint/2010/main" val="65998379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Cambria" pitchFamily="18" charset="0"/>
              </a:rPr>
              <a:t>POP3 &amp; IMAP4 (Contd..)</a:t>
            </a:r>
            <a:endParaRPr lang="en-IN" sz="3200" dirty="0"/>
          </a:p>
        </p:txBody>
      </p:sp>
      <p:sp>
        <p:nvSpPr>
          <p:cNvPr id="3" name="Text Placeholder 2"/>
          <p:cNvSpPr>
            <a:spLocks noGrp="1"/>
          </p:cNvSpPr>
          <p:nvPr>
            <p:ph type="body" idx="1"/>
          </p:nvPr>
        </p:nvSpPr>
        <p:spPr/>
        <p:txBody>
          <a:bodyPr/>
          <a:lstStyle/>
          <a:p>
            <a:pPr marL="0" indent="0" algn="just">
              <a:buNone/>
            </a:pPr>
            <a:r>
              <a:rPr lang="en-US" sz="1400" dirty="0">
                <a:latin typeface="Cambria" pitchFamily="18" charset="0"/>
              </a:rPr>
              <a:t>IMAP4(Internet Mail Access Protocol, version 4): It is more powerful and more complex.</a:t>
            </a:r>
          </a:p>
          <a:p>
            <a:pPr marL="0" indent="0" algn="just">
              <a:buNone/>
            </a:pPr>
            <a:r>
              <a:rPr lang="en-US" sz="1400" dirty="0">
                <a:latin typeface="Cambria" pitchFamily="18" charset="0"/>
              </a:rPr>
              <a:t>IMAP4 provides the following extra functions:</a:t>
            </a:r>
          </a:p>
          <a:p>
            <a:pPr algn="just">
              <a:buFont typeface="Courier New" pitchFamily="49" charset="0"/>
              <a:buChar char="o"/>
            </a:pPr>
            <a:r>
              <a:rPr lang="en-US" sz="1400" dirty="0">
                <a:latin typeface="Cambria" pitchFamily="18" charset="0"/>
              </a:rPr>
              <a:t>A user can check the e-mail header prior to downloading. </a:t>
            </a:r>
          </a:p>
          <a:p>
            <a:pPr algn="just">
              <a:buFont typeface="Courier New" pitchFamily="49" charset="0"/>
              <a:buChar char="o"/>
            </a:pPr>
            <a:r>
              <a:rPr lang="en-US" sz="1400" dirty="0">
                <a:latin typeface="Cambria" pitchFamily="18" charset="0"/>
              </a:rPr>
              <a:t>A user can search the contents of the e-mail for a specific string of characters prior to downloading.</a:t>
            </a:r>
          </a:p>
          <a:p>
            <a:pPr algn="just">
              <a:buFont typeface="Courier New" pitchFamily="49" charset="0"/>
              <a:buChar char="o"/>
            </a:pPr>
            <a:r>
              <a:rPr lang="en-US" sz="1400" dirty="0">
                <a:latin typeface="Cambria" pitchFamily="18" charset="0"/>
              </a:rPr>
              <a:t>A user can partially download e-mail. This is especially useful if bandwidth is limited and the e-mail contains multimedia with high bandwidth requirements.</a:t>
            </a:r>
          </a:p>
          <a:p>
            <a:pPr algn="just">
              <a:buFont typeface="Courier New" pitchFamily="49" charset="0"/>
              <a:buChar char="o"/>
            </a:pPr>
            <a:r>
              <a:rPr lang="en-US" sz="1400" dirty="0">
                <a:latin typeface="Cambria" pitchFamily="18" charset="0"/>
              </a:rPr>
              <a:t>A user can create, delete, or rename mailboxes on the mail server.</a:t>
            </a:r>
          </a:p>
          <a:p>
            <a:pPr algn="just">
              <a:buFont typeface="Courier New" pitchFamily="49" charset="0"/>
              <a:buChar char="o"/>
            </a:pPr>
            <a:r>
              <a:rPr lang="en-US" sz="1400" dirty="0">
                <a:latin typeface="Cambria" pitchFamily="18" charset="0"/>
              </a:rPr>
              <a:t>A user can create a hierarchy of mailboxes in a folder for e-mail storage.</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90</a:t>
            </a:fld>
            <a:endParaRPr lang="en"/>
          </a:p>
        </p:txBody>
      </p:sp>
    </p:spTree>
    <p:extLst>
      <p:ext uri="{BB962C8B-B14F-4D97-AF65-F5344CB8AC3E}">
        <p14:creationId xmlns:p14="http://schemas.microsoft.com/office/powerpoint/2010/main" val="109145143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Cambria" pitchFamily="18" charset="0"/>
              </a:rPr>
              <a:t>MIME</a:t>
            </a:r>
            <a:r>
              <a:rPr lang="en-US" dirty="0"/>
              <a:t/>
            </a:r>
            <a:br>
              <a:rPr lang="en-US" dirty="0"/>
            </a:br>
            <a:endParaRPr lang="en-IN" dirty="0"/>
          </a:p>
        </p:txBody>
      </p:sp>
      <p:sp>
        <p:nvSpPr>
          <p:cNvPr id="3" name="Text Placeholder 2"/>
          <p:cNvSpPr>
            <a:spLocks noGrp="1"/>
          </p:cNvSpPr>
          <p:nvPr>
            <p:ph type="body" idx="1"/>
          </p:nvPr>
        </p:nvSpPr>
        <p:spPr/>
        <p:txBody>
          <a:bodyPr/>
          <a:lstStyle/>
          <a:p>
            <a:pPr algn="just">
              <a:buFont typeface="Arial" pitchFamily="34" charset="0"/>
              <a:buChar char="•"/>
            </a:pPr>
            <a:r>
              <a:rPr lang="en-US" sz="1400" dirty="0">
                <a:latin typeface="Cambria" pitchFamily="18" charset="0"/>
              </a:rPr>
              <a:t>E - mail has a simple structure. It can send messages only in NVT 7-bit ASCII format. Multipurpose Internet Mail Extensions (MIME) is a supplementary protocol that allows non-ASCII data to be sent through e-mail. </a:t>
            </a:r>
          </a:p>
          <a:p>
            <a:pPr algn="just">
              <a:buFont typeface="Arial" pitchFamily="34" charset="0"/>
              <a:buChar char="•"/>
            </a:pPr>
            <a:r>
              <a:rPr lang="en-US" sz="1400" dirty="0">
                <a:latin typeface="Cambria" pitchFamily="18" charset="0"/>
              </a:rPr>
              <a:t>MIME transforms non-ASCII data at the sender site to NVT ASCII data and delivers it to the client MTA to be sent through the Internet. </a:t>
            </a:r>
          </a:p>
          <a:p>
            <a:pPr algn="just">
              <a:buFont typeface="Arial" pitchFamily="34" charset="0"/>
              <a:buChar char="•"/>
            </a:pPr>
            <a:r>
              <a:rPr lang="en-US" sz="1400" dirty="0">
                <a:latin typeface="Cambria" pitchFamily="18" charset="0"/>
              </a:rPr>
              <a:t>The message at the receiving site is transformed back to the original data.</a:t>
            </a:r>
          </a:p>
          <a:p>
            <a:pPr algn="just">
              <a:buFont typeface="Arial" pitchFamily="34" charset="0"/>
              <a:buChar char="•"/>
            </a:pPr>
            <a:endParaRPr lang="en-US" sz="1400" dirty="0">
              <a:latin typeface="Cambria" pitchFamily="18" charset="0"/>
            </a:endParaRPr>
          </a:p>
          <a:p>
            <a:pPr>
              <a:buFont typeface="Arial" pitchFamily="34" charset="0"/>
              <a:buChar char="•"/>
            </a:pPr>
            <a:endParaRPr lang="en-IN" sz="1400" dirty="0">
              <a:latin typeface="Cambria"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91</a:t>
            </a:fld>
            <a:endParaRPr lang="en"/>
          </a:p>
        </p:txBody>
      </p:sp>
      <p:pic>
        <p:nvPicPr>
          <p:cNvPr id="5"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965704"/>
            <a:ext cx="7082659" cy="139954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5792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3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Cambria" pitchFamily="18" charset="0"/>
              </a:rPr>
              <a:t>MIME header</a:t>
            </a:r>
            <a:endParaRPr lang="en-IN" sz="3200" dirty="0">
              <a:latin typeface="Cambria" pitchFamily="18" charset="0"/>
            </a:endParaRPr>
          </a:p>
        </p:txBody>
      </p:sp>
      <p:sp>
        <p:nvSpPr>
          <p:cNvPr id="3" name="Text Placeholder 2"/>
          <p:cNvSpPr>
            <a:spLocks noGrp="1"/>
          </p:cNvSpPr>
          <p:nvPr>
            <p:ph type="body" idx="1"/>
          </p:nvPr>
        </p:nvSpPr>
        <p:spPr/>
        <p:txBody>
          <a:bodyPr/>
          <a:lstStyle/>
          <a:p>
            <a:pPr marL="114300" indent="0">
              <a:buNone/>
            </a:pPr>
            <a:r>
              <a:rPr lang="en-IN" dirty="0" smtClean="0"/>
              <a:t> </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92</a:t>
            </a:fld>
            <a:endParaRPr lang="en"/>
          </a:p>
        </p:txBody>
      </p:sp>
      <p:pic>
        <p:nvPicPr>
          <p:cNvPr id="5" name="Picture 1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1416" y="1436621"/>
            <a:ext cx="7458075" cy="2756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340240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Cambria" pitchFamily="18" charset="0"/>
              </a:rPr>
              <a:t>MIME header (Contd..)</a:t>
            </a:r>
            <a:endParaRPr lang="en-IN" sz="3200" dirty="0"/>
          </a:p>
        </p:txBody>
      </p:sp>
      <p:sp>
        <p:nvSpPr>
          <p:cNvPr id="3" name="Text Placeholder 2"/>
          <p:cNvSpPr>
            <a:spLocks noGrp="1"/>
          </p:cNvSpPr>
          <p:nvPr>
            <p:ph type="body" idx="1"/>
          </p:nvPr>
        </p:nvSpPr>
        <p:spPr/>
        <p:txBody>
          <a:bodyPr/>
          <a:lstStyle/>
          <a:p>
            <a:pPr algn="just"/>
            <a:r>
              <a:rPr lang="en-US" sz="1400" dirty="0">
                <a:solidFill>
                  <a:srgbClr val="000000"/>
                </a:solidFill>
                <a:latin typeface="Cambria" pitchFamily="18" charset="0"/>
                <a:cs typeface="Times New Roman" pitchFamily="18" charset="0"/>
              </a:rPr>
              <a:t>MIME-Version: This header defines the version of MIME used. The current version is 1.1.</a:t>
            </a:r>
          </a:p>
          <a:p>
            <a:pPr algn="just"/>
            <a:endParaRPr lang="en-US" sz="1400" dirty="0">
              <a:solidFill>
                <a:srgbClr val="000000"/>
              </a:solidFill>
              <a:latin typeface="Cambria" pitchFamily="18" charset="0"/>
              <a:cs typeface="Times New Roman" pitchFamily="18" charset="0"/>
            </a:endParaRPr>
          </a:p>
          <a:p>
            <a:pPr algn="just"/>
            <a:r>
              <a:rPr lang="en-US" sz="1400" dirty="0">
                <a:solidFill>
                  <a:srgbClr val="000000"/>
                </a:solidFill>
                <a:latin typeface="Cambria" pitchFamily="18" charset="0"/>
                <a:cs typeface="Times New Roman" pitchFamily="18" charset="0"/>
              </a:rPr>
              <a:t>Content-Type : </a:t>
            </a:r>
          </a:p>
          <a:p>
            <a:pPr algn="just"/>
            <a:endParaRPr lang="en-US" sz="1400" dirty="0">
              <a:solidFill>
                <a:srgbClr val="000000"/>
              </a:solidFill>
              <a:latin typeface="Cambria" pitchFamily="18" charset="0"/>
              <a:cs typeface="Times New Roman" pitchFamily="18" charset="0"/>
            </a:endParaRPr>
          </a:p>
          <a:p>
            <a:pPr marL="817200" lvl="2" indent="-342900" algn="just">
              <a:lnSpc>
                <a:spcPct val="100000"/>
              </a:lnSpc>
              <a:spcBef>
                <a:spcPts val="1000"/>
              </a:spcBef>
              <a:buFont typeface="Arial" pitchFamily="34" charset="0"/>
              <a:buChar char="•"/>
            </a:pPr>
            <a:r>
              <a:rPr lang="en-US" dirty="0">
                <a:solidFill>
                  <a:srgbClr val="000000"/>
                </a:solidFill>
                <a:latin typeface="Cambria" pitchFamily="18" charset="0"/>
                <a:cs typeface="Times New Roman" pitchFamily="18" charset="0"/>
              </a:rPr>
              <a:t>This header defines the type of data used in the body of the message. The content type and the content subtype are separated by a slash. </a:t>
            </a:r>
          </a:p>
          <a:p>
            <a:pPr marL="817200" lvl="2" indent="-342900" algn="just">
              <a:lnSpc>
                <a:spcPct val="50000"/>
              </a:lnSpc>
              <a:spcBef>
                <a:spcPts val="1000"/>
              </a:spcBef>
              <a:buFont typeface="Arial" pitchFamily="34" charset="0"/>
              <a:buChar char="•"/>
            </a:pPr>
            <a:endParaRPr lang="en-US" dirty="0">
              <a:solidFill>
                <a:srgbClr val="000000"/>
              </a:solidFill>
              <a:latin typeface="Cambria" pitchFamily="18" charset="0"/>
              <a:cs typeface="Times New Roman" pitchFamily="18" charset="0"/>
            </a:endParaRPr>
          </a:p>
          <a:p>
            <a:pPr marL="817200" lvl="2" indent="-342900" algn="just">
              <a:lnSpc>
                <a:spcPct val="50000"/>
              </a:lnSpc>
              <a:spcBef>
                <a:spcPts val="1000"/>
              </a:spcBef>
              <a:buFont typeface="Arial" pitchFamily="34" charset="0"/>
              <a:buChar char="•"/>
            </a:pPr>
            <a:r>
              <a:rPr lang="en-US" dirty="0">
                <a:solidFill>
                  <a:srgbClr val="000000"/>
                </a:solidFill>
                <a:latin typeface="Cambria" pitchFamily="18" charset="0"/>
                <a:cs typeface="Times New Roman" pitchFamily="18" charset="0"/>
              </a:rPr>
              <a:t>Depending on the subtype, the header may contain other parameters.</a:t>
            </a:r>
          </a:p>
          <a:p>
            <a:pPr lvl="1">
              <a:buFont typeface="Arial" pitchFamily="34" charset="0"/>
              <a:buChar char="•"/>
            </a:pPr>
            <a:endParaRPr lang="en-IN" dirty="0">
              <a:latin typeface="Cambria"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93</a:t>
            </a:fld>
            <a:endParaRPr lang="en"/>
          </a:p>
        </p:txBody>
      </p:sp>
    </p:spTree>
    <p:extLst>
      <p:ext uri="{BB962C8B-B14F-4D97-AF65-F5344CB8AC3E}">
        <p14:creationId xmlns:p14="http://schemas.microsoft.com/office/powerpoint/2010/main" val="154051757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Cambria" pitchFamily="18" charset="0"/>
              </a:rPr>
              <a:t>Data Type and Subtype in MIME</a:t>
            </a:r>
            <a:br>
              <a:rPr lang="en-US" sz="3200" dirty="0">
                <a:latin typeface="Cambria" pitchFamily="18" charset="0"/>
              </a:rPr>
            </a:br>
            <a:endParaRPr lang="en-IN" sz="3200" dirty="0">
              <a:latin typeface="Cambria" pitchFamily="18" charset="0"/>
            </a:endParaRPr>
          </a:p>
        </p:txBody>
      </p:sp>
      <p:sp>
        <p:nvSpPr>
          <p:cNvPr id="3" name="Text Placeholder 2"/>
          <p:cNvSpPr>
            <a:spLocks noGrp="1"/>
          </p:cNvSpPr>
          <p:nvPr>
            <p:ph type="body" idx="1"/>
          </p:nvPr>
        </p:nvSpPr>
        <p:spPr/>
        <p:txBody>
          <a:bodyPr/>
          <a:lstStyle/>
          <a:p>
            <a:pPr marL="114300" indent="0">
              <a:buNone/>
            </a:pPr>
            <a:r>
              <a:rPr lang="en-IN" dirty="0" smtClean="0"/>
              <a:t> </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94</a:t>
            </a:fld>
            <a:endParaRPr lang="en"/>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1481" t="30816" r="26888" b="28037"/>
          <a:stretch/>
        </p:blipFill>
        <p:spPr bwMode="auto">
          <a:xfrm>
            <a:off x="1752600" y="1426464"/>
            <a:ext cx="6629400" cy="305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526914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Cambria" pitchFamily="18" charset="0"/>
              </a:rPr>
              <a:t>Content Transfer Encoding</a:t>
            </a:r>
            <a:r>
              <a:rPr lang="en-US" sz="3200" dirty="0">
                <a:solidFill>
                  <a:srgbClr val="FF0000"/>
                </a:solidFill>
                <a:latin typeface="Cambria" pitchFamily="18" charset="0"/>
              </a:rPr>
              <a:t/>
            </a:r>
            <a:br>
              <a:rPr lang="en-US" sz="3200" dirty="0">
                <a:solidFill>
                  <a:srgbClr val="FF0000"/>
                </a:solidFill>
                <a:latin typeface="Cambria" pitchFamily="18" charset="0"/>
              </a:rPr>
            </a:br>
            <a:endParaRPr lang="en-IN" sz="3200" dirty="0">
              <a:solidFill>
                <a:srgbClr val="FF0000"/>
              </a:solidFill>
              <a:latin typeface="Cambria" pitchFamily="18" charset="0"/>
            </a:endParaRPr>
          </a:p>
        </p:txBody>
      </p:sp>
      <p:sp>
        <p:nvSpPr>
          <p:cNvPr id="3" name="Text Placeholder 2"/>
          <p:cNvSpPr>
            <a:spLocks noGrp="1"/>
          </p:cNvSpPr>
          <p:nvPr>
            <p:ph type="body" idx="1"/>
          </p:nvPr>
        </p:nvSpPr>
        <p:spPr/>
        <p:txBody>
          <a:bodyPr/>
          <a:lstStyle/>
          <a:p>
            <a:pPr algn="just">
              <a:lnSpc>
                <a:spcPct val="100000"/>
              </a:lnSpc>
            </a:pPr>
            <a:r>
              <a:rPr lang="en-US" sz="1400" dirty="0">
                <a:solidFill>
                  <a:srgbClr val="000000"/>
                </a:solidFill>
                <a:latin typeface="Times New Roman" pitchFamily="18" charset="0"/>
                <a:cs typeface="Times New Roman" pitchFamily="18" charset="0"/>
              </a:rPr>
              <a:t>Content-Transfer-Encoding: This header defines the method used to encode the messages into 0s and 1s for transport:</a:t>
            </a:r>
          </a:p>
          <a:p>
            <a:pPr algn="just">
              <a:lnSpc>
                <a:spcPct val="100000"/>
              </a:lnSpc>
            </a:pPr>
            <a:endParaRPr lang="en-US" sz="1400" dirty="0">
              <a:solidFill>
                <a:srgbClr val="000000"/>
              </a:solidFill>
              <a:latin typeface="Times New Roman" pitchFamily="18" charset="0"/>
              <a:cs typeface="Times New Roman" pitchFamily="18" charset="0"/>
            </a:endParaRPr>
          </a:p>
          <a:p>
            <a:pPr algn="just">
              <a:lnSpc>
                <a:spcPct val="100000"/>
              </a:lnSpc>
            </a:pPr>
            <a:r>
              <a:rPr lang="en-US" sz="1400" dirty="0">
                <a:solidFill>
                  <a:srgbClr val="000000"/>
                </a:solidFill>
                <a:latin typeface="Times New Roman" pitchFamily="18" charset="0"/>
                <a:cs typeface="Times New Roman" pitchFamily="18" charset="0"/>
              </a:rPr>
              <a:t>The five types of encoding methods are listed</a:t>
            </a:r>
            <a:endParaRPr lang="en-IN" sz="14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95</a:t>
            </a:fld>
            <a:endParaRPr lang="en"/>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9990" t="72736" r="28852" b="7790"/>
          <a:stretch/>
        </p:blipFill>
        <p:spPr bwMode="auto">
          <a:xfrm>
            <a:off x="1371600" y="2295143"/>
            <a:ext cx="6553200" cy="1655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 xmlns:a16="http://schemas.microsoft.com/office/drawing/2014/main" id="{26B41028-7A68-4883-A5BF-A894B6DDA5AB}"/>
              </a:ext>
            </a:extLst>
          </p:cNvPr>
          <p:cNvPicPr>
            <a:picLocks noChangeAspect="1"/>
          </p:cNvPicPr>
          <p:nvPr/>
        </p:nvPicPr>
        <p:blipFill>
          <a:blip r:embed="rId3"/>
          <a:stretch>
            <a:fillRect/>
          </a:stretch>
        </p:blipFill>
        <p:spPr>
          <a:xfrm>
            <a:off x="469030" y="4032504"/>
            <a:ext cx="8358340" cy="530352"/>
          </a:xfrm>
          <a:prstGeom prst="rect">
            <a:avLst/>
          </a:prstGeom>
        </p:spPr>
      </p:pic>
    </p:spTree>
    <p:extLst>
      <p:ext uri="{BB962C8B-B14F-4D97-AF65-F5344CB8AC3E}">
        <p14:creationId xmlns:p14="http://schemas.microsoft.com/office/powerpoint/2010/main" val="399376069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solidFill>
                  <a:srgbClr val="000000"/>
                </a:solidFill>
                <a:latin typeface="Cambria"/>
                <a:ea typeface="Cambria"/>
                <a:cs typeface="Cambria"/>
                <a:sym typeface="Cambria"/>
              </a:rPr>
              <a:t>References </a:t>
            </a:r>
            <a:r>
              <a:rPr lang="en" sz="1600" b="0">
                <a:solidFill>
                  <a:srgbClr val="000000"/>
                </a:solidFill>
                <a:latin typeface="Cambria"/>
                <a:ea typeface="Cambria"/>
                <a:cs typeface="Cambria"/>
                <a:sym typeface="Cambria"/>
              </a:rPr>
              <a:t>(finishing slides covering references for all the topics)</a:t>
            </a:r>
            <a:endParaRPr sz="1600" b="0">
              <a:solidFill>
                <a:srgbClr val="000000"/>
              </a:solidFill>
              <a:latin typeface="Cambria"/>
              <a:ea typeface="Cambria"/>
              <a:cs typeface="Cambria"/>
              <a:sym typeface="Cambria"/>
            </a:endParaRPr>
          </a:p>
        </p:txBody>
      </p:sp>
      <p:sp>
        <p:nvSpPr>
          <p:cNvPr id="121" name="Google Shape;121;p1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rgbClr val="000000"/>
              </a:buClr>
              <a:buSzPts val="1400"/>
              <a:buFont typeface="Times New Roman"/>
              <a:buAutoNum type="arabicPeriod"/>
            </a:pPr>
            <a:r>
              <a:rPr lang="en" sz="1400" dirty="0">
                <a:solidFill>
                  <a:srgbClr val="000000"/>
                </a:solidFill>
                <a:latin typeface="Cambria"/>
                <a:ea typeface="Cambria"/>
                <a:cs typeface="Cambria"/>
                <a:sym typeface="Cambria"/>
              </a:rPr>
              <a:t>Douglas E. Comer, Internetworking with TCP/IP, Principles, protocols, and architecture,Vol 1 5th Edition,2006 ISBN: 0131876716, ISBN: 978-0131876712  </a:t>
            </a:r>
            <a:r>
              <a:rPr lang="en" sz="1400" b="1" dirty="0">
                <a:solidFill>
                  <a:srgbClr val="000000"/>
                </a:solidFill>
                <a:latin typeface="Cambria"/>
                <a:ea typeface="Cambria"/>
                <a:cs typeface="Cambria"/>
                <a:sym typeface="Cambria"/>
              </a:rPr>
              <a:t>(Ref 2 in syllabus)</a:t>
            </a:r>
            <a:r>
              <a:rPr lang="en" sz="1400" dirty="0">
                <a:solidFill>
                  <a:srgbClr val="000000"/>
                </a:solidFill>
                <a:latin typeface="Cambria"/>
                <a:ea typeface="Cambria"/>
                <a:cs typeface="Cambria"/>
                <a:sym typeface="Cambria"/>
              </a:rPr>
              <a:t>      </a:t>
            </a:r>
            <a:endParaRPr sz="1400" dirty="0">
              <a:solidFill>
                <a:srgbClr val="000000"/>
              </a:solidFill>
              <a:latin typeface="Cambria"/>
              <a:ea typeface="Cambria"/>
              <a:cs typeface="Cambria"/>
              <a:sym typeface="Cambria"/>
            </a:endParaRPr>
          </a:p>
          <a:p>
            <a:pPr marL="457200" lvl="0" indent="-317500" algn="l" rtl="0">
              <a:lnSpc>
                <a:spcPct val="150000"/>
              </a:lnSpc>
              <a:spcBef>
                <a:spcPts val="0"/>
              </a:spcBef>
              <a:spcAft>
                <a:spcPts val="0"/>
              </a:spcAft>
              <a:buClr>
                <a:srgbClr val="000000"/>
              </a:buClr>
              <a:buSzPts val="1400"/>
              <a:buFont typeface="Times New Roman"/>
              <a:buAutoNum type="arabicPeriod"/>
            </a:pPr>
            <a:r>
              <a:rPr lang="en" sz="1400" dirty="0">
                <a:solidFill>
                  <a:srgbClr val="000000"/>
                </a:solidFill>
                <a:latin typeface="Cambria"/>
                <a:ea typeface="Cambria"/>
                <a:cs typeface="Cambria"/>
                <a:sym typeface="Cambria"/>
              </a:rPr>
              <a:t>https://slideplayer.com/slide/13911208/  </a:t>
            </a:r>
            <a:endParaRPr sz="1400" dirty="0">
              <a:solidFill>
                <a:srgbClr val="000000"/>
              </a:solidFill>
              <a:latin typeface="Cambria"/>
              <a:ea typeface="Cambria"/>
              <a:cs typeface="Cambria"/>
              <a:sym typeface="Cambria"/>
            </a:endParaRPr>
          </a:p>
          <a:p>
            <a:pPr marL="457200" lvl="0" indent="-317500" algn="l" rtl="0">
              <a:lnSpc>
                <a:spcPct val="150000"/>
              </a:lnSpc>
              <a:spcBef>
                <a:spcPts val="0"/>
              </a:spcBef>
              <a:spcAft>
                <a:spcPts val="0"/>
              </a:spcAft>
              <a:buClr>
                <a:srgbClr val="000000"/>
              </a:buClr>
              <a:buSzPts val="1400"/>
              <a:buFont typeface="Cambria"/>
              <a:buAutoNum type="arabicPeriod"/>
            </a:pPr>
            <a:r>
              <a:rPr lang="en" sz="1400" dirty="0">
                <a:solidFill>
                  <a:srgbClr val="000000"/>
                </a:solidFill>
                <a:latin typeface="Cambria"/>
                <a:ea typeface="Cambria"/>
                <a:cs typeface="Cambria"/>
                <a:sym typeface="Cambria"/>
              </a:rPr>
              <a:t>http://www.csun.edu/~jeffw/Semesters/2006Fall/COMP429/Presentations/Ch25-FTP.pdf</a:t>
            </a:r>
            <a:endParaRPr sz="1400" dirty="0">
              <a:solidFill>
                <a:srgbClr val="000000"/>
              </a:solidFill>
              <a:latin typeface="Cambria"/>
              <a:ea typeface="Cambria"/>
              <a:cs typeface="Cambria"/>
              <a:sym typeface="Cambria"/>
            </a:endParaRPr>
          </a:p>
          <a:p>
            <a:pPr marL="457200" lvl="0" indent="-317500" algn="l" rtl="0">
              <a:lnSpc>
                <a:spcPct val="150000"/>
              </a:lnSpc>
              <a:spcBef>
                <a:spcPts val="0"/>
              </a:spcBef>
              <a:spcAft>
                <a:spcPts val="0"/>
              </a:spcAft>
              <a:buClr>
                <a:srgbClr val="000000"/>
              </a:buClr>
              <a:buSzPts val="1400"/>
              <a:buFont typeface="Cambria"/>
              <a:buAutoNum type="arabicPeriod"/>
            </a:pPr>
            <a:r>
              <a:rPr lang="en" sz="1400" dirty="0">
                <a:solidFill>
                  <a:schemeClr val="bg2"/>
                </a:solidFill>
                <a:latin typeface="Cambria"/>
                <a:ea typeface="Cambria"/>
                <a:cs typeface="Cambria"/>
                <a:sym typeface="Cambria"/>
                <a:hlinkClick r:id="rId3"/>
              </a:rPr>
              <a:t>https://study.com/academy/lesson/testing-an-ftp-connection.html</a:t>
            </a:r>
            <a:endParaRPr lang="en" sz="1400" dirty="0">
              <a:solidFill>
                <a:schemeClr val="bg2"/>
              </a:solidFill>
              <a:latin typeface="Cambria"/>
              <a:ea typeface="Cambria"/>
              <a:cs typeface="Cambria"/>
              <a:sym typeface="Cambria"/>
            </a:endParaRPr>
          </a:p>
          <a:p>
            <a:pPr indent="-317500">
              <a:lnSpc>
                <a:spcPct val="150000"/>
              </a:lnSpc>
              <a:buClr>
                <a:srgbClr val="000000"/>
              </a:buClr>
              <a:buSzPts val="1400"/>
              <a:buFont typeface="Cambria"/>
              <a:buAutoNum type="arabicPeriod"/>
            </a:pPr>
            <a:r>
              <a:rPr lang="en-IN" sz="1400" u="sng" dirty="0"/>
              <a:t>www.afternerd.com/blog/smtp</a:t>
            </a:r>
          </a:p>
          <a:p>
            <a:pPr marL="457200" lvl="0" indent="-317500" algn="l" rtl="0">
              <a:lnSpc>
                <a:spcPct val="150000"/>
              </a:lnSpc>
              <a:spcBef>
                <a:spcPts val="0"/>
              </a:spcBef>
              <a:spcAft>
                <a:spcPts val="0"/>
              </a:spcAft>
              <a:buClr>
                <a:srgbClr val="000000"/>
              </a:buClr>
              <a:buSzPts val="1400"/>
              <a:buFont typeface="Cambria"/>
              <a:buAutoNum type="arabicPeriod"/>
            </a:pPr>
            <a:endParaRPr sz="1400" dirty="0">
              <a:solidFill>
                <a:srgbClr val="000000"/>
              </a:solidFill>
              <a:latin typeface="Cambria"/>
              <a:ea typeface="Cambria"/>
              <a:cs typeface="Cambria"/>
              <a:sym typeface="Cambria"/>
            </a:endParaRPr>
          </a:p>
        </p:txBody>
      </p:sp>
      <p:sp>
        <p:nvSpPr>
          <p:cNvPr id="122" name="Google Shape;122;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96</a:t>
            </a:fld>
            <a:endParaRPr/>
          </a:p>
        </p:txBody>
      </p:sp>
      <p:pic>
        <p:nvPicPr>
          <p:cNvPr id="123" name="Google Shape;123;p19"/>
          <p:cNvPicPr preferRelativeResize="0"/>
          <p:nvPr/>
        </p:nvPicPr>
        <p:blipFill>
          <a:blip r:embed="rId4">
            <a:alphaModFix/>
          </a:blip>
          <a:stretch>
            <a:fillRect/>
          </a:stretch>
        </p:blipFill>
        <p:spPr>
          <a:xfrm>
            <a:off x="8089175" y="101825"/>
            <a:ext cx="934101" cy="518950"/>
          </a:xfrm>
          <a:prstGeom prst="rect">
            <a:avLst/>
          </a:prstGeom>
          <a:noFill/>
          <a:ln>
            <a:noFill/>
          </a:ln>
        </p:spPr>
      </p:pic>
      <p:sp>
        <p:nvSpPr>
          <p:cNvPr id="124" name="Google Shape;124;p19"/>
          <p:cNvSpPr txBox="1"/>
          <p:nvPr/>
        </p:nvSpPr>
        <p:spPr>
          <a:xfrm>
            <a:off x="232800" y="4777700"/>
            <a:ext cx="3303300" cy="22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latin typeface="Cambria"/>
                <a:ea typeface="Cambria"/>
                <a:cs typeface="Cambria"/>
                <a:sym typeface="Cambria"/>
              </a:rPr>
              <a:t>18CSC302J- School of Computing (Odd sem 2020)</a:t>
            </a:r>
            <a:endParaRPr sz="1000">
              <a:latin typeface="Cambria"/>
              <a:ea typeface="Cambria"/>
              <a:cs typeface="Cambria"/>
              <a:sym typeface="Cambria"/>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721</TotalTime>
  <Words>5064</Words>
  <Application>Microsoft Office PowerPoint</Application>
  <PresentationFormat>On-screen Show (16:9)</PresentationFormat>
  <Paragraphs>740</Paragraphs>
  <Slides>96</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96</vt:i4>
      </vt:variant>
    </vt:vector>
  </HeadingPairs>
  <TitlesOfParts>
    <vt:vector size="104" baseType="lpstr">
      <vt:lpstr>Arial</vt:lpstr>
      <vt:lpstr>Courier New</vt:lpstr>
      <vt:lpstr>Cambria</vt:lpstr>
      <vt:lpstr>Times New Roman</vt:lpstr>
      <vt:lpstr>Wingdings</vt:lpstr>
      <vt:lpstr>PT Sans Narrow</vt:lpstr>
      <vt:lpstr>Open Sans</vt:lpstr>
      <vt:lpstr>Tropic</vt:lpstr>
      <vt:lpstr>18CSC302J- Computer  Networks</vt:lpstr>
      <vt:lpstr>Syllabus</vt:lpstr>
      <vt:lpstr>DNS(Domain Name System)</vt:lpstr>
      <vt:lpstr>Purpose of DNS</vt:lpstr>
      <vt:lpstr>Namespace</vt:lpstr>
      <vt:lpstr>Domain Name Space</vt:lpstr>
      <vt:lpstr>Fully Qualified Domain Names (FQDN) Partially Qualified Domain Names (PQDN)</vt:lpstr>
      <vt:lpstr>PowerPoint Presentation</vt:lpstr>
      <vt:lpstr>Domain Name Space </vt:lpstr>
      <vt:lpstr>Domain Name Space</vt:lpstr>
      <vt:lpstr>DNS in the Internet</vt:lpstr>
      <vt:lpstr>DNS in the Internet</vt:lpstr>
      <vt:lpstr>Resolution</vt:lpstr>
      <vt:lpstr>Resolution</vt:lpstr>
      <vt:lpstr>Resolution</vt:lpstr>
      <vt:lpstr>Resolution</vt:lpstr>
      <vt:lpstr>DNS Messages</vt:lpstr>
      <vt:lpstr>DNS Messages</vt:lpstr>
      <vt:lpstr>DNS Messages</vt:lpstr>
      <vt:lpstr>DNS Messages</vt:lpstr>
      <vt:lpstr>DNS Messages</vt:lpstr>
      <vt:lpstr>WWW Architecture</vt:lpstr>
      <vt:lpstr>WWW Architecture</vt:lpstr>
      <vt:lpstr>Hypertext and Hypermedia</vt:lpstr>
      <vt:lpstr>Web Client (Browser) </vt:lpstr>
      <vt:lpstr>Web Server</vt:lpstr>
      <vt:lpstr>Uniform Resource Locator (URL) </vt:lpstr>
      <vt:lpstr>Web Documents</vt:lpstr>
      <vt:lpstr>Static Documents</vt:lpstr>
      <vt:lpstr>Dynamic Documents</vt:lpstr>
      <vt:lpstr>Active Documents</vt:lpstr>
      <vt:lpstr>HTTP</vt:lpstr>
      <vt:lpstr>HTTP</vt:lpstr>
      <vt:lpstr>HTTP Transaction</vt:lpstr>
      <vt:lpstr>HTTP Transaction (Cont . . .)</vt:lpstr>
      <vt:lpstr>Conditional Request</vt:lpstr>
      <vt:lpstr>Persistence</vt:lpstr>
      <vt:lpstr>Cookies</vt:lpstr>
      <vt:lpstr>Web caching: Proxy server</vt:lpstr>
      <vt:lpstr>HTTP security</vt:lpstr>
      <vt:lpstr>DHCP</vt:lpstr>
      <vt:lpstr>Introduction</vt:lpstr>
      <vt:lpstr>DHCP (Definition)</vt:lpstr>
      <vt:lpstr>DHCP Operation</vt:lpstr>
      <vt:lpstr>Same Network</vt:lpstr>
      <vt:lpstr>Same network Operation</vt:lpstr>
      <vt:lpstr>Different network</vt:lpstr>
      <vt:lpstr>Different network Operation</vt:lpstr>
      <vt:lpstr>UDP ports</vt:lpstr>
      <vt:lpstr>UDP Ports</vt:lpstr>
      <vt:lpstr>UDP ports (Contd..)</vt:lpstr>
      <vt:lpstr>TFTP</vt:lpstr>
      <vt:lpstr>Error control</vt:lpstr>
      <vt:lpstr>Packet Format</vt:lpstr>
      <vt:lpstr>Packet Format (Contd..)</vt:lpstr>
      <vt:lpstr>Packet Format (Contd..)</vt:lpstr>
      <vt:lpstr>Packet Format (Contd..)</vt:lpstr>
      <vt:lpstr>CONFIGURATION</vt:lpstr>
      <vt:lpstr>Static address allocation </vt:lpstr>
      <vt:lpstr>Dynamic address allocation</vt:lpstr>
      <vt:lpstr>Transition states</vt:lpstr>
      <vt:lpstr>States</vt:lpstr>
      <vt:lpstr>States (Contd..)</vt:lpstr>
      <vt:lpstr>States (Contd..)</vt:lpstr>
      <vt:lpstr>E - Mail: SMTP, POP, IMAP, and MIME</vt:lpstr>
      <vt:lpstr>Discussion On</vt:lpstr>
      <vt:lpstr>Architecture</vt:lpstr>
      <vt:lpstr>First scenario </vt:lpstr>
      <vt:lpstr>First scenario(Contd..) </vt:lpstr>
      <vt:lpstr>Second scenario</vt:lpstr>
      <vt:lpstr>Second scenario (Contd..)</vt:lpstr>
      <vt:lpstr>Third scenario </vt:lpstr>
      <vt:lpstr>Third scenario (Contd..) </vt:lpstr>
      <vt:lpstr>Fourth scenario </vt:lpstr>
      <vt:lpstr>Fourth scenario (Contd..)</vt:lpstr>
      <vt:lpstr>Push vs Pull </vt:lpstr>
      <vt:lpstr>User Agent </vt:lpstr>
      <vt:lpstr>Message transfer agent</vt:lpstr>
      <vt:lpstr>SMTP range </vt:lpstr>
      <vt:lpstr>SMTP range (Contd..)</vt:lpstr>
      <vt:lpstr>Commands and responses</vt:lpstr>
      <vt:lpstr>Commands</vt:lpstr>
      <vt:lpstr>Responses </vt:lpstr>
      <vt:lpstr>Connection establishment</vt:lpstr>
      <vt:lpstr>Mail Transfer</vt:lpstr>
      <vt:lpstr>Mail transfer </vt:lpstr>
      <vt:lpstr>Connection termination </vt:lpstr>
      <vt:lpstr>Message access agent </vt:lpstr>
      <vt:lpstr>POP3 &amp; IMAP4</vt:lpstr>
      <vt:lpstr>POP3 &amp; IMAP4 (Contd..)</vt:lpstr>
      <vt:lpstr>MIME </vt:lpstr>
      <vt:lpstr>MIME header</vt:lpstr>
      <vt:lpstr>MIME header (Contd..)</vt:lpstr>
      <vt:lpstr>Data Type and Subtype in MIME </vt:lpstr>
      <vt:lpstr>Content Transfer Encoding </vt:lpstr>
      <vt:lpstr>References (finishing slides covering references for all the topics)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18CSC302J- Computer  Networks</dc:title>
  <dc:creator>Admin</dc:creator>
  <cp:lastModifiedBy>GAYATHRI</cp:lastModifiedBy>
  <cp:revision>60</cp:revision>
  <dcterms:modified xsi:type="dcterms:W3CDTF">2020-09-23T06:07:23Z</dcterms:modified>
</cp:coreProperties>
</file>