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12192000"/>
  <p:notesSz cx="6858000" cy="9144000"/>
  <p:embeddedFontLst>
    <p:embeddedFont>
      <p:font typeface="Arimo"/>
      <p:regular r:id="rId72"/>
      <p:bold r:id="rId73"/>
      <p:italic r:id="rId74"/>
      <p:boldItalic r:id="rId75"/>
    </p:embeddedFont>
    <p:embeddedFont>
      <p:font typeface="Arial Black"/>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77" roundtripDataSignature="AMtx7mi2FT4OlHcea0z/+MvDB0zu9Db4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FFCAAF-C1B1-4C08-8C67-B43138E9A02B}">
  <a:tblStyle styleId="{82FFCAAF-C1B1-4C08-8C67-B43138E9A02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mo-bold.fntdata"/><Relationship Id="rId72" Type="http://schemas.openxmlformats.org/officeDocument/2006/relationships/font" Target="fonts/Arimo-regular.fntdata"/><Relationship Id="rId31" Type="http://schemas.openxmlformats.org/officeDocument/2006/relationships/slide" Target="slides/slide25.xml"/><Relationship Id="rId75" Type="http://schemas.openxmlformats.org/officeDocument/2006/relationships/font" Target="fonts/Arimo-boldItalic.fntdata"/><Relationship Id="rId30" Type="http://schemas.openxmlformats.org/officeDocument/2006/relationships/slide" Target="slides/slide24.xml"/><Relationship Id="rId74" Type="http://schemas.openxmlformats.org/officeDocument/2006/relationships/font" Target="fonts/Arimo-italic.fntdata"/><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font" Target="fonts/ArialBlack-regular.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7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5"/>
          <p:cNvSpPr/>
          <p:nvPr>
            <p:ph idx="2" type="pic"/>
          </p:nvPr>
        </p:nvSpPr>
        <p:spPr>
          <a:xfrm>
            <a:off x="5183188" y="987425"/>
            <a:ext cx="6172200" cy="4873625"/>
          </a:xfrm>
          <a:prstGeom prst="rect">
            <a:avLst/>
          </a:prstGeom>
          <a:noFill/>
          <a:ln>
            <a:noFill/>
          </a:ln>
        </p:spPr>
      </p:sp>
      <p:sp>
        <p:nvSpPr>
          <p:cNvPr id="68" name="Google Shape;68;p7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798491"/>
            <a:ext cx="8341217" cy="69545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Black"/>
              <a:buNone/>
            </a:pPr>
            <a:r>
              <a:rPr lang="en-IN" sz="4400">
                <a:latin typeface="Arial Black"/>
                <a:ea typeface="Arial Black"/>
                <a:cs typeface="Arial Black"/>
                <a:sym typeface="Arial Black"/>
              </a:rPr>
              <a:t>18CSC302J-Computer Networks</a:t>
            </a:r>
            <a:endParaRPr sz="4400">
              <a:latin typeface="Arial Black"/>
              <a:ea typeface="Arial Black"/>
              <a:cs typeface="Arial Black"/>
              <a:sym typeface="Arial Black"/>
            </a:endParaRPr>
          </a:p>
        </p:txBody>
      </p:sp>
      <p:sp>
        <p:nvSpPr>
          <p:cNvPr id="89" name="Google Shape;89;p1"/>
          <p:cNvSpPr txBox="1"/>
          <p:nvPr>
            <p:ph idx="1" type="subTitle"/>
          </p:nvPr>
        </p:nvSpPr>
        <p:spPr>
          <a:xfrm>
            <a:off x="1524000" y="1863390"/>
            <a:ext cx="9144000" cy="41617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None/>
            </a:pPr>
            <a:r>
              <a:rPr b="1" lang="en-IN" sz="3600">
                <a:latin typeface="Arial Black"/>
                <a:ea typeface="Arial Black"/>
                <a:cs typeface="Arial Black"/>
                <a:sym typeface="Arial Black"/>
              </a:rPr>
              <a:t>Unit –IV – IPv6 Overview </a:t>
            </a:r>
            <a:endParaRPr b="1" sz="3600">
              <a:latin typeface="Arial Black"/>
              <a:ea typeface="Arial Black"/>
              <a:cs typeface="Arial Black"/>
              <a:sym typeface="Arial Black"/>
            </a:endParaRPr>
          </a:p>
        </p:txBody>
      </p:sp>
      <p:sp>
        <p:nvSpPr>
          <p:cNvPr id="90" name="Google Shape;90;p1"/>
          <p:cNvSpPr txBox="1"/>
          <p:nvPr/>
        </p:nvSpPr>
        <p:spPr>
          <a:xfrm>
            <a:off x="496389" y="2810435"/>
            <a:ext cx="10718458"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chemeClr val="dk1"/>
                </a:solidFill>
                <a:latin typeface="Arial"/>
                <a:ea typeface="Arial"/>
                <a:cs typeface="Arial"/>
                <a:sym typeface="Arial"/>
              </a:rPr>
              <a:t>Course Learning Outcome:</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The student will be able to learn and understand IPv6 technologies.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800"/>
              <a:buFont typeface="Arial"/>
              <a:buChar char="•"/>
            </a:pPr>
            <a:r>
              <a:rPr b="0" i="0" lang="en-IN" sz="2800" u="none" cap="none" strike="noStrike">
                <a:solidFill>
                  <a:schemeClr val="dk1"/>
                </a:solidFill>
                <a:latin typeface="Arial"/>
                <a:ea typeface="Arial"/>
                <a:cs typeface="Arial"/>
                <a:sym typeface="Arial"/>
              </a:rPr>
              <a:t>The students can able to analyze and compare the IPv4 and IPv6 protocols.</a:t>
            </a:r>
            <a:r>
              <a:rPr b="0" i="0" lang="en-I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Example1:</a:t>
            </a:r>
            <a:endParaRPr>
              <a:latin typeface="Arial Black"/>
              <a:ea typeface="Arial Black"/>
              <a:cs typeface="Arial Black"/>
              <a:sym typeface="Arial Black"/>
            </a:endParaRPr>
          </a:p>
        </p:txBody>
      </p:sp>
      <p:sp>
        <p:nvSpPr>
          <p:cNvPr id="154" name="Google Shape;15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100"/>
              <a:buNone/>
            </a:pPr>
            <a:r>
              <a:rPr lang="en-IN" sz="2100">
                <a:latin typeface="Arial"/>
                <a:ea typeface="Arial"/>
                <a:cs typeface="Arial"/>
                <a:sym typeface="Arial"/>
              </a:rPr>
              <a:t>Show the unabbreviated colon hex notation for the following IPv6 addresses:</a:t>
            </a:r>
            <a:endParaRPr sz="2100">
              <a:latin typeface="Arial"/>
              <a:ea typeface="Arial"/>
              <a:cs typeface="Arial"/>
              <a:sym typeface="Arial"/>
            </a:endParaRPr>
          </a:p>
          <a:p>
            <a:pPr indent="-95250" lvl="0" marL="228600" rtl="0" algn="just">
              <a:lnSpc>
                <a:spcPct val="90000"/>
              </a:lnSpc>
              <a:spcBef>
                <a:spcPts val="1000"/>
              </a:spcBef>
              <a:spcAft>
                <a:spcPts val="0"/>
              </a:spcAft>
              <a:buClr>
                <a:schemeClr val="dk1"/>
              </a:buClr>
              <a:buSzPts val="2100"/>
              <a:buNone/>
            </a:pPr>
            <a:r>
              <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a.</a:t>
            </a:r>
            <a:r>
              <a:rPr lang="en-IN" sz="2100">
                <a:latin typeface="Arial"/>
                <a:ea typeface="Arial"/>
                <a:cs typeface="Arial"/>
                <a:sym typeface="Arial"/>
              </a:rPr>
              <a:t> An address with 64 0s followed by 64 1s.</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b.</a:t>
            </a:r>
            <a:r>
              <a:rPr lang="en-IN" sz="2100">
                <a:latin typeface="Arial"/>
                <a:ea typeface="Arial"/>
                <a:cs typeface="Arial"/>
                <a:sym typeface="Arial"/>
              </a:rPr>
              <a:t> An address with 128 0s.</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c.</a:t>
            </a:r>
            <a:r>
              <a:rPr lang="en-IN" sz="2100">
                <a:latin typeface="Arial"/>
                <a:ea typeface="Arial"/>
                <a:cs typeface="Arial"/>
                <a:sym typeface="Arial"/>
              </a:rPr>
              <a:t> An address with 128 1s.</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d.</a:t>
            </a:r>
            <a:r>
              <a:rPr lang="en-IN" sz="2100">
                <a:latin typeface="Arial"/>
                <a:ea typeface="Arial"/>
                <a:cs typeface="Arial"/>
                <a:sym typeface="Arial"/>
              </a:rPr>
              <a:t> An address with 128 alternative 1s and 0s.</a:t>
            </a:r>
            <a:endParaRPr sz="2100">
              <a:latin typeface="Arial"/>
              <a:ea typeface="Arial"/>
              <a:cs typeface="Arial"/>
              <a:sym typeface="Arial"/>
            </a:endParaRPr>
          </a:p>
          <a:p>
            <a:pPr indent="-95250" lvl="0" marL="228600" rtl="0" algn="just">
              <a:lnSpc>
                <a:spcPct val="90000"/>
              </a:lnSpc>
              <a:spcBef>
                <a:spcPts val="1000"/>
              </a:spcBef>
              <a:spcAft>
                <a:spcPts val="0"/>
              </a:spcAft>
              <a:buClr>
                <a:schemeClr val="dk1"/>
              </a:buClr>
              <a:buSzPts val="2100"/>
              <a:buNone/>
            </a:pPr>
            <a:r>
              <a:t/>
            </a:r>
            <a:endParaRPr sz="2100">
              <a:latin typeface="Arial"/>
              <a:ea typeface="Arial"/>
              <a:cs typeface="Arial"/>
              <a:sym typeface="Arial"/>
            </a:endParaRPr>
          </a:p>
          <a:p>
            <a:pPr indent="-228600" lvl="0" marL="228600" rtl="0" algn="just">
              <a:lnSpc>
                <a:spcPct val="90000"/>
              </a:lnSpc>
              <a:spcBef>
                <a:spcPts val="1000"/>
              </a:spcBef>
              <a:spcAft>
                <a:spcPts val="0"/>
              </a:spcAft>
              <a:buClr>
                <a:schemeClr val="hlink"/>
              </a:buClr>
              <a:buSzPts val="2100"/>
              <a:buNone/>
            </a:pPr>
            <a:r>
              <a:rPr i="1" lang="en-IN" sz="2100">
                <a:solidFill>
                  <a:schemeClr val="hlink"/>
                </a:solidFill>
                <a:latin typeface="Arial"/>
                <a:ea typeface="Arial"/>
                <a:cs typeface="Arial"/>
                <a:sym typeface="Arial"/>
              </a:rPr>
              <a:t>Solution</a:t>
            </a:r>
            <a:endParaRPr i="1" sz="2100">
              <a:solidFill>
                <a:schemeClr val="hlink"/>
              </a:solidFill>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a.</a:t>
            </a:r>
            <a:r>
              <a:rPr lang="en-IN" sz="2100">
                <a:latin typeface="Arial"/>
                <a:ea typeface="Arial"/>
                <a:cs typeface="Arial"/>
                <a:sym typeface="Arial"/>
              </a:rPr>
              <a:t> 0000:0000:0000:0000:FFFF:FFFF:FFFF:FFFF</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b.</a:t>
            </a:r>
            <a:r>
              <a:rPr lang="en-IN" sz="2100">
                <a:latin typeface="Arial"/>
                <a:ea typeface="Arial"/>
                <a:cs typeface="Arial"/>
                <a:sym typeface="Arial"/>
              </a:rPr>
              <a:t> 0000:0000:0000:0000:0000:0000:0000:0000</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c.</a:t>
            </a:r>
            <a:r>
              <a:rPr lang="en-IN" sz="2100">
                <a:latin typeface="Arial"/>
                <a:ea typeface="Arial"/>
                <a:cs typeface="Arial"/>
                <a:sym typeface="Arial"/>
              </a:rPr>
              <a:t> FFFF:FFFF:FFFF:FFFF:FFFF:FFFF:FFFF:FFFF</a:t>
            </a:r>
            <a:endParaRPr sz="21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2100"/>
              <a:buNone/>
            </a:pPr>
            <a:r>
              <a:rPr lang="en-IN" sz="2100">
                <a:solidFill>
                  <a:schemeClr val="hlink"/>
                </a:solidFill>
                <a:latin typeface="Arial"/>
                <a:ea typeface="Arial"/>
                <a:cs typeface="Arial"/>
                <a:sym typeface="Arial"/>
              </a:rPr>
              <a:t>d.</a:t>
            </a:r>
            <a:r>
              <a:rPr lang="en-IN" sz="2100">
                <a:latin typeface="Arial"/>
                <a:ea typeface="Arial"/>
                <a:cs typeface="Arial"/>
                <a:sym typeface="Arial"/>
              </a:rPr>
              <a:t> AAAA:AAAA:AAAA:AAAA:AAAA:AAAA:AAAA:AAAA</a:t>
            </a:r>
            <a:endParaRPr sz="21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55" name="Google Shape;155;p10"/>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Example 2</a:t>
            </a:r>
            <a:endParaRPr>
              <a:latin typeface="Arial Black"/>
              <a:ea typeface="Arial Black"/>
              <a:cs typeface="Arial Black"/>
              <a:sym typeface="Arial Black"/>
            </a:endParaRPr>
          </a:p>
        </p:txBody>
      </p:sp>
      <p:sp>
        <p:nvSpPr>
          <p:cNvPr id="161" name="Google Shape;16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None/>
            </a:pPr>
            <a:r>
              <a:rPr lang="en-IN">
                <a:latin typeface="Arimo"/>
                <a:ea typeface="Arimo"/>
                <a:cs typeface="Arimo"/>
                <a:sym typeface="Arimo"/>
              </a:rPr>
              <a:t>The following shows the zero contraction version of addresses in Example 1 (part c and d cannot be abbreviated)</a:t>
            </a:r>
            <a:endParaRPr>
              <a:latin typeface="Arimo"/>
              <a:ea typeface="Arimo"/>
              <a:cs typeface="Arimo"/>
              <a:sym typeface="Arimo"/>
            </a:endParaRPr>
          </a:p>
          <a:p>
            <a:pPr indent="-50800" lvl="0" marL="228600" rtl="0" algn="just">
              <a:lnSpc>
                <a:spcPct val="90000"/>
              </a:lnSpc>
              <a:spcBef>
                <a:spcPts val="1000"/>
              </a:spcBef>
              <a:spcAft>
                <a:spcPts val="0"/>
              </a:spcAft>
              <a:buClr>
                <a:schemeClr val="dk1"/>
              </a:buClr>
              <a:buSzPts val="2800"/>
              <a:buNone/>
            </a:pPr>
            <a:r>
              <a:t/>
            </a:r>
            <a:endParaRPr>
              <a:latin typeface="Arimo"/>
              <a:ea typeface="Arimo"/>
              <a:cs typeface="Arimo"/>
              <a:sym typeface="Arimo"/>
            </a:endParaRPr>
          </a:p>
          <a:p>
            <a:pPr indent="-228600" lvl="1" marL="685800" rtl="0" algn="just">
              <a:lnSpc>
                <a:spcPct val="90000"/>
              </a:lnSpc>
              <a:spcBef>
                <a:spcPts val="500"/>
              </a:spcBef>
              <a:spcAft>
                <a:spcPts val="0"/>
              </a:spcAft>
              <a:buClr>
                <a:schemeClr val="hlink"/>
              </a:buClr>
              <a:buSzPts val="2400"/>
              <a:buNone/>
            </a:pPr>
            <a:r>
              <a:rPr lang="en-IN">
                <a:solidFill>
                  <a:schemeClr val="hlink"/>
                </a:solidFill>
                <a:latin typeface="Arimo"/>
                <a:ea typeface="Arimo"/>
                <a:cs typeface="Arimo"/>
                <a:sym typeface="Arimo"/>
              </a:rPr>
              <a:t>a.</a:t>
            </a:r>
            <a:r>
              <a:rPr lang="en-IN">
                <a:latin typeface="Arimo"/>
                <a:ea typeface="Arimo"/>
                <a:cs typeface="Arimo"/>
                <a:sym typeface="Arimo"/>
              </a:rPr>
              <a:t>  :: FFFF:FFFF:FFFF:FFFF</a:t>
            </a:r>
            <a:endParaRPr>
              <a:latin typeface="Arimo"/>
              <a:ea typeface="Arimo"/>
              <a:cs typeface="Arimo"/>
              <a:sym typeface="Arimo"/>
            </a:endParaRPr>
          </a:p>
          <a:p>
            <a:pPr indent="-228600" lvl="1" marL="685800" rtl="0" algn="just">
              <a:lnSpc>
                <a:spcPct val="90000"/>
              </a:lnSpc>
              <a:spcBef>
                <a:spcPts val="500"/>
              </a:spcBef>
              <a:spcAft>
                <a:spcPts val="0"/>
              </a:spcAft>
              <a:buClr>
                <a:schemeClr val="hlink"/>
              </a:buClr>
              <a:buSzPts val="2400"/>
              <a:buNone/>
            </a:pPr>
            <a:r>
              <a:rPr lang="en-IN">
                <a:solidFill>
                  <a:schemeClr val="hlink"/>
                </a:solidFill>
                <a:latin typeface="Arimo"/>
                <a:ea typeface="Arimo"/>
                <a:cs typeface="Arimo"/>
                <a:sym typeface="Arimo"/>
              </a:rPr>
              <a:t>b.</a:t>
            </a:r>
            <a:r>
              <a:rPr lang="en-IN">
                <a:latin typeface="Arimo"/>
                <a:ea typeface="Arimo"/>
                <a:cs typeface="Arimo"/>
                <a:sym typeface="Arimo"/>
              </a:rPr>
              <a:t>  ::</a:t>
            </a:r>
            <a:endParaRPr>
              <a:latin typeface="Arimo"/>
              <a:ea typeface="Arimo"/>
              <a:cs typeface="Arimo"/>
              <a:sym typeface="Arimo"/>
            </a:endParaRPr>
          </a:p>
          <a:p>
            <a:pPr indent="-228600" lvl="1" marL="685800" rtl="0" algn="just">
              <a:lnSpc>
                <a:spcPct val="90000"/>
              </a:lnSpc>
              <a:spcBef>
                <a:spcPts val="500"/>
              </a:spcBef>
              <a:spcAft>
                <a:spcPts val="0"/>
              </a:spcAft>
              <a:buClr>
                <a:schemeClr val="hlink"/>
              </a:buClr>
              <a:buSzPts val="2400"/>
              <a:buNone/>
            </a:pPr>
            <a:r>
              <a:rPr lang="en-IN">
                <a:solidFill>
                  <a:schemeClr val="hlink"/>
                </a:solidFill>
                <a:latin typeface="Arimo"/>
                <a:ea typeface="Arimo"/>
                <a:cs typeface="Arimo"/>
                <a:sym typeface="Arimo"/>
              </a:rPr>
              <a:t>c.</a:t>
            </a:r>
            <a:r>
              <a:rPr lang="en-IN">
                <a:latin typeface="Arimo"/>
                <a:ea typeface="Arimo"/>
                <a:cs typeface="Arimo"/>
                <a:sym typeface="Arimo"/>
              </a:rPr>
              <a:t>  FFFF:FFFF:FFFF:FFFF:FFFF:FFFF:FFFF:FFFF</a:t>
            </a:r>
            <a:endParaRPr>
              <a:latin typeface="Arimo"/>
              <a:ea typeface="Arimo"/>
              <a:cs typeface="Arimo"/>
              <a:sym typeface="Arimo"/>
            </a:endParaRPr>
          </a:p>
          <a:p>
            <a:pPr indent="-228600" lvl="1" marL="685800" rtl="0" algn="just">
              <a:lnSpc>
                <a:spcPct val="90000"/>
              </a:lnSpc>
              <a:spcBef>
                <a:spcPts val="500"/>
              </a:spcBef>
              <a:spcAft>
                <a:spcPts val="0"/>
              </a:spcAft>
              <a:buClr>
                <a:schemeClr val="hlink"/>
              </a:buClr>
              <a:buSzPts val="2400"/>
              <a:buNone/>
            </a:pPr>
            <a:r>
              <a:rPr lang="en-IN">
                <a:solidFill>
                  <a:schemeClr val="hlink"/>
                </a:solidFill>
                <a:latin typeface="Arimo"/>
                <a:ea typeface="Arimo"/>
                <a:cs typeface="Arimo"/>
                <a:sym typeface="Arimo"/>
              </a:rPr>
              <a:t>d.</a:t>
            </a:r>
            <a:r>
              <a:rPr lang="en-IN">
                <a:latin typeface="Arimo"/>
                <a:ea typeface="Arimo"/>
                <a:cs typeface="Arimo"/>
                <a:sym typeface="Arimo"/>
              </a:rPr>
              <a:t>  AAAA:AAAA:AAAA:AAAA:AAAA:AAAA:AAAA:AAAA</a:t>
            </a:r>
            <a:endParaRPr>
              <a:latin typeface="Arimo"/>
              <a:ea typeface="Arimo"/>
              <a:cs typeface="Arimo"/>
              <a:sym typeface="Arimo"/>
            </a:endParaRPr>
          </a:p>
          <a:p>
            <a:pPr indent="-50800" lvl="0" marL="228600" rtl="0" algn="l">
              <a:lnSpc>
                <a:spcPct val="90000"/>
              </a:lnSpc>
              <a:spcBef>
                <a:spcPts val="1000"/>
              </a:spcBef>
              <a:spcAft>
                <a:spcPts val="0"/>
              </a:spcAft>
              <a:buClr>
                <a:schemeClr val="dk1"/>
              </a:buClr>
              <a:buSzPts val="2800"/>
              <a:buNone/>
            </a:pPr>
            <a:r>
              <a:t/>
            </a:r>
            <a:endParaRPr/>
          </a:p>
        </p:txBody>
      </p:sp>
      <p:pic>
        <p:nvPicPr>
          <p:cNvPr id="162" name="Google Shape;162;p11"/>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Example 3</a:t>
            </a:r>
            <a:endParaRPr>
              <a:latin typeface="Arial Black"/>
              <a:ea typeface="Arial Black"/>
              <a:cs typeface="Arial Black"/>
              <a:sym typeface="Arial Black"/>
            </a:endParaRPr>
          </a:p>
        </p:txBody>
      </p:sp>
      <p:sp>
        <p:nvSpPr>
          <p:cNvPr id="168" name="Google Shape;168;p12"/>
          <p:cNvSpPr txBox="1"/>
          <p:nvPr>
            <p:ph idx="1" type="body"/>
          </p:nvPr>
        </p:nvSpPr>
        <p:spPr>
          <a:xfrm>
            <a:off x="838200" y="1606731"/>
            <a:ext cx="10515600" cy="457023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None/>
            </a:pPr>
            <a:r>
              <a:rPr lang="en-IN" sz="1800">
                <a:latin typeface="Arial"/>
                <a:ea typeface="Arial"/>
                <a:cs typeface="Arial"/>
                <a:sym typeface="Arial"/>
              </a:rPr>
              <a:t>Show abbreviations for the following addresses:</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a.</a:t>
            </a:r>
            <a:r>
              <a:rPr lang="en-IN" sz="1800">
                <a:latin typeface="Arial"/>
                <a:ea typeface="Arial"/>
                <a:cs typeface="Arial"/>
                <a:sym typeface="Arial"/>
              </a:rPr>
              <a:t> 0000:0000:FFFF:0000:0000:0000:0000:0000</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b.</a:t>
            </a:r>
            <a:r>
              <a:rPr lang="en-IN" sz="1800">
                <a:latin typeface="Arial"/>
                <a:ea typeface="Arial"/>
                <a:cs typeface="Arial"/>
                <a:sym typeface="Arial"/>
              </a:rPr>
              <a:t> 1234:2346:0000:0000:0000:0000:0000:1111</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c.</a:t>
            </a:r>
            <a:r>
              <a:rPr lang="en-IN" sz="1800">
                <a:latin typeface="Arial"/>
                <a:ea typeface="Arial"/>
                <a:cs typeface="Arial"/>
                <a:sym typeface="Arial"/>
              </a:rPr>
              <a:t> 0000:0001:0000:0000:0000:0000:1200:1000</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d.</a:t>
            </a:r>
            <a:r>
              <a:rPr lang="en-IN" sz="1800">
                <a:latin typeface="Arial"/>
                <a:ea typeface="Arial"/>
                <a:cs typeface="Arial"/>
                <a:sym typeface="Arial"/>
              </a:rPr>
              <a:t> 0000:0000:0000:0000:0000:FFFF:24.123.12.6</a:t>
            </a:r>
            <a:endParaRPr sz="18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800"/>
              <a:buNone/>
            </a:pPr>
            <a:r>
              <a:rPr lang="en-IN" sz="1800">
                <a:latin typeface="Arial"/>
                <a:ea typeface="Arial"/>
                <a:cs typeface="Arial"/>
                <a:sym typeface="Arial"/>
              </a:rPr>
              <a:t>Solution</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a.</a:t>
            </a:r>
            <a:r>
              <a:rPr lang="en-IN" sz="1800">
                <a:latin typeface="Arial"/>
                <a:ea typeface="Arial"/>
                <a:cs typeface="Arial"/>
                <a:sym typeface="Arial"/>
              </a:rPr>
              <a:t> 0:0:FFFF::</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b.</a:t>
            </a:r>
            <a:r>
              <a:rPr lang="en-IN" sz="1800">
                <a:latin typeface="Arial"/>
                <a:ea typeface="Arial"/>
                <a:cs typeface="Arial"/>
                <a:sym typeface="Arial"/>
              </a:rPr>
              <a:t> 1234:2346::1111</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c.</a:t>
            </a:r>
            <a:r>
              <a:rPr lang="en-IN" sz="1800">
                <a:latin typeface="Arial"/>
                <a:ea typeface="Arial"/>
                <a:cs typeface="Arial"/>
                <a:sym typeface="Arial"/>
              </a:rPr>
              <a:t> 0:1::1200:1000</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d.</a:t>
            </a:r>
            <a:r>
              <a:rPr lang="en-IN" sz="1800">
                <a:latin typeface="Arial"/>
                <a:ea typeface="Arial"/>
                <a:cs typeface="Arial"/>
                <a:sym typeface="Arial"/>
              </a:rPr>
              <a:t> ::FFFF:24.123.12.6</a:t>
            </a:r>
            <a:endParaRPr sz="1800">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a:latin typeface="Arimo"/>
              <a:ea typeface="Arimo"/>
              <a:cs typeface="Arimo"/>
              <a:sym typeface="Arimo"/>
            </a:endParaRPr>
          </a:p>
          <a:p>
            <a:pPr indent="-50800" lvl="0" marL="228600" rtl="0" algn="just">
              <a:lnSpc>
                <a:spcPct val="90000"/>
              </a:lnSpc>
              <a:spcBef>
                <a:spcPts val="1000"/>
              </a:spcBef>
              <a:spcAft>
                <a:spcPts val="0"/>
              </a:spcAft>
              <a:buClr>
                <a:schemeClr val="dk1"/>
              </a:buClr>
              <a:buSzPts val="2800"/>
              <a:buNone/>
            </a:pPr>
            <a:r>
              <a:t/>
            </a:r>
            <a:endParaRPr i="1">
              <a:solidFill>
                <a:schemeClr val="hlink"/>
              </a:solidFill>
              <a:latin typeface="Arimo"/>
              <a:ea typeface="Arimo"/>
              <a:cs typeface="Arimo"/>
              <a:sym typeface="Arimo"/>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p12"/>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838200" y="365126"/>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Example 4</a:t>
            </a:r>
            <a:endParaRPr>
              <a:latin typeface="Arial Black"/>
              <a:ea typeface="Arial Black"/>
              <a:cs typeface="Arial Black"/>
              <a:sym typeface="Arial Black"/>
            </a:endParaRPr>
          </a:p>
        </p:txBody>
      </p:sp>
      <p:sp>
        <p:nvSpPr>
          <p:cNvPr id="175" name="Google Shape;175;p13"/>
          <p:cNvSpPr txBox="1"/>
          <p:nvPr>
            <p:ph idx="1" type="body"/>
          </p:nvPr>
        </p:nvSpPr>
        <p:spPr>
          <a:xfrm>
            <a:off x="718457" y="1489166"/>
            <a:ext cx="10635343" cy="468779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None/>
            </a:pPr>
            <a:r>
              <a:rPr lang="en-IN" sz="1800">
                <a:latin typeface="Arial"/>
                <a:ea typeface="Arial"/>
                <a:cs typeface="Arial"/>
                <a:sym typeface="Arial"/>
              </a:rPr>
              <a:t>Decompress the following addresses and show the complete unabbreviated IPv6 address:</a:t>
            </a:r>
            <a:endParaRPr sz="1800">
              <a:latin typeface="Arial"/>
              <a:ea typeface="Arial"/>
              <a:cs typeface="Arial"/>
              <a:sym typeface="Arial"/>
            </a:endParaRPr>
          </a:p>
          <a:p>
            <a:pPr indent="-114300" lvl="0" marL="228600" rtl="0" algn="just">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a.</a:t>
            </a:r>
            <a:r>
              <a:rPr lang="en-IN" sz="1800">
                <a:latin typeface="Arial"/>
                <a:ea typeface="Arial"/>
                <a:cs typeface="Arial"/>
                <a:sym typeface="Arial"/>
              </a:rPr>
              <a:t>  1111::2222</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b.</a:t>
            </a:r>
            <a:r>
              <a:rPr lang="en-IN" sz="1800">
                <a:latin typeface="Arial"/>
                <a:ea typeface="Arial"/>
                <a:cs typeface="Arial"/>
                <a:sym typeface="Arial"/>
              </a:rPr>
              <a:t>  ::</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c.</a:t>
            </a:r>
            <a:r>
              <a:rPr lang="en-IN" sz="1800">
                <a:latin typeface="Arial"/>
                <a:ea typeface="Arial"/>
                <a:cs typeface="Arial"/>
                <a:sym typeface="Arial"/>
              </a:rPr>
              <a:t>  0:1::</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d.</a:t>
            </a:r>
            <a:r>
              <a:rPr lang="en-IN" sz="1800">
                <a:latin typeface="Arial"/>
                <a:ea typeface="Arial"/>
                <a:cs typeface="Arial"/>
                <a:sym typeface="Arial"/>
              </a:rPr>
              <a:t>  AAAA:A:AA::1234</a:t>
            </a:r>
            <a:endParaRPr sz="1800">
              <a:latin typeface="Arial"/>
              <a:ea typeface="Arial"/>
              <a:cs typeface="Arial"/>
              <a:sym typeface="Arial"/>
            </a:endParaRPr>
          </a:p>
          <a:p>
            <a:pPr indent="-114300" lvl="0" marL="228600" rtl="0" algn="just">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just">
              <a:lnSpc>
                <a:spcPct val="90000"/>
              </a:lnSpc>
              <a:spcBef>
                <a:spcPts val="1000"/>
              </a:spcBef>
              <a:spcAft>
                <a:spcPts val="0"/>
              </a:spcAft>
              <a:buClr>
                <a:schemeClr val="hlink"/>
              </a:buClr>
              <a:buSzPts val="1800"/>
              <a:buNone/>
            </a:pPr>
            <a:r>
              <a:rPr i="1" lang="en-IN" sz="1800">
                <a:solidFill>
                  <a:schemeClr val="hlink"/>
                </a:solidFill>
                <a:latin typeface="Arial"/>
                <a:ea typeface="Arial"/>
                <a:cs typeface="Arial"/>
                <a:sym typeface="Arial"/>
              </a:rPr>
              <a:t>Solution</a:t>
            </a:r>
            <a:endParaRPr i="1" sz="1800">
              <a:solidFill>
                <a:schemeClr val="hlink"/>
              </a:solidFill>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a.</a:t>
            </a:r>
            <a:r>
              <a:rPr lang="en-IN" sz="1800">
                <a:latin typeface="Arial"/>
                <a:ea typeface="Arial"/>
                <a:cs typeface="Arial"/>
                <a:sym typeface="Arial"/>
              </a:rPr>
              <a:t> 1111:0000:0000:0000:0000:0000:0000:2222</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b.</a:t>
            </a:r>
            <a:r>
              <a:rPr lang="en-IN" sz="1800">
                <a:latin typeface="Arial"/>
                <a:ea typeface="Arial"/>
                <a:cs typeface="Arial"/>
                <a:sym typeface="Arial"/>
              </a:rPr>
              <a:t> 0000:0000:0000:0000:0000:0000:0000:0000</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c.</a:t>
            </a:r>
            <a:r>
              <a:rPr lang="en-IN" sz="1800">
                <a:latin typeface="Arial"/>
                <a:ea typeface="Arial"/>
                <a:cs typeface="Arial"/>
                <a:sym typeface="Arial"/>
              </a:rPr>
              <a:t> 0000:0001:0000:0000:0000:0000:0000:0000</a:t>
            </a:r>
            <a:endParaRPr sz="1800">
              <a:latin typeface="Arial"/>
              <a:ea typeface="Arial"/>
              <a:cs typeface="Arial"/>
              <a:sym typeface="Arial"/>
            </a:endParaRPr>
          </a:p>
          <a:p>
            <a:pPr indent="-228600" lvl="1" marL="685800" rtl="0" algn="just">
              <a:lnSpc>
                <a:spcPct val="90000"/>
              </a:lnSpc>
              <a:spcBef>
                <a:spcPts val="500"/>
              </a:spcBef>
              <a:spcAft>
                <a:spcPts val="0"/>
              </a:spcAft>
              <a:buClr>
                <a:schemeClr val="hlink"/>
              </a:buClr>
              <a:buSzPts val="1800"/>
              <a:buNone/>
            </a:pPr>
            <a:r>
              <a:rPr lang="en-IN" sz="1800">
                <a:solidFill>
                  <a:schemeClr val="hlink"/>
                </a:solidFill>
                <a:latin typeface="Arial"/>
                <a:ea typeface="Arial"/>
                <a:cs typeface="Arial"/>
                <a:sym typeface="Arial"/>
              </a:rPr>
              <a:t>d.</a:t>
            </a:r>
            <a:r>
              <a:rPr lang="en-IN" sz="1800">
                <a:latin typeface="Arial"/>
                <a:ea typeface="Arial"/>
                <a:cs typeface="Arial"/>
                <a:sym typeface="Arial"/>
              </a:rPr>
              <a:t> AAAA:000A:00AA:0000:0000:0000:0000:1234</a:t>
            </a:r>
            <a:endParaRPr sz="1800">
              <a:latin typeface="Arial"/>
              <a:ea typeface="Arial"/>
              <a:cs typeface="Arial"/>
              <a:sym typeface="Arial"/>
            </a:endParaRPr>
          </a:p>
        </p:txBody>
      </p:sp>
      <p:pic>
        <p:nvPicPr>
          <p:cNvPr id="176" name="Google Shape;176;p13"/>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Prefixes</a:t>
            </a:r>
            <a:endParaRPr>
              <a:latin typeface="Arial Black"/>
              <a:ea typeface="Arial Black"/>
              <a:cs typeface="Arial Black"/>
              <a:sym typeface="Arial Black"/>
            </a:endParaRPr>
          </a:p>
        </p:txBody>
      </p:sp>
      <p:sp>
        <p:nvSpPr>
          <p:cNvPr id="182" name="Google Shape;182;p14"/>
          <p:cNvSpPr txBox="1"/>
          <p:nvPr>
            <p:ph idx="1" type="body"/>
          </p:nvPr>
        </p:nvSpPr>
        <p:spPr>
          <a:xfrm>
            <a:off x="718457" y="1789612"/>
            <a:ext cx="10674531" cy="39319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Arial"/>
                <a:ea typeface="Arial"/>
                <a:cs typeface="Arial"/>
                <a:sym typeface="Arial"/>
              </a:rPr>
              <a:t>The prefix is the part of the address that indicates the bits that have fixed values or are the bits of the subnet prefix.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Prefixes for IPv6 subnets, routes, and address ranges are expressed in the same way as Classless Inter-Domain Routing (CIDR) notation for IPv4.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An IPv6 prefix is written in </a:t>
            </a:r>
            <a:r>
              <a:rPr b="1" i="1" lang="en-IN" sz="1800">
                <a:solidFill>
                  <a:schemeClr val="accent2"/>
                </a:solidFill>
                <a:latin typeface="Arial"/>
                <a:ea typeface="Arial"/>
                <a:cs typeface="Arial"/>
                <a:sym typeface="Arial"/>
              </a:rPr>
              <a:t>address</a:t>
            </a:r>
            <a:r>
              <a:rPr b="1" lang="en-IN" sz="1800">
                <a:solidFill>
                  <a:schemeClr val="accent2"/>
                </a:solidFill>
                <a:latin typeface="Arial"/>
                <a:ea typeface="Arial"/>
                <a:cs typeface="Arial"/>
                <a:sym typeface="Arial"/>
              </a:rPr>
              <a:t>/</a:t>
            </a:r>
            <a:r>
              <a:rPr b="1" i="1" lang="en-IN" sz="1800">
                <a:solidFill>
                  <a:schemeClr val="accent2"/>
                </a:solidFill>
                <a:latin typeface="Arial"/>
                <a:ea typeface="Arial"/>
                <a:cs typeface="Arial"/>
                <a:sym typeface="Arial"/>
              </a:rPr>
              <a:t>prefix-length</a:t>
            </a:r>
            <a:r>
              <a:rPr i="1" lang="en-IN" sz="1800">
                <a:latin typeface="Arial"/>
                <a:ea typeface="Arial"/>
                <a:cs typeface="Arial"/>
                <a:sym typeface="Arial"/>
              </a:rPr>
              <a:t> </a:t>
            </a:r>
            <a:r>
              <a:rPr lang="en-IN" sz="1800">
                <a:latin typeface="Arial"/>
                <a:ea typeface="Arial"/>
                <a:cs typeface="Arial"/>
                <a:sym typeface="Arial"/>
              </a:rPr>
              <a:t>notation. </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Char char="•"/>
            </a:pPr>
            <a:r>
              <a:rPr lang="en-IN" sz="1800">
                <a:latin typeface="Arial"/>
                <a:ea typeface="Arial"/>
                <a:cs typeface="Arial"/>
                <a:sym typeface="Arial"/>
              </a:rPr>
              <a:t>For example, </a:t>
            </a:r>
            <a:r>
              <a:rPr b="1" lang="en-IN" sz="1800">
                <a:solidFill>
                  <a:schemeClr val="accent2"/>
                </a:solidFill>
                <a:latin typeface="Arial"/>
                <a:ea typeface="Arial"/>
                <a:cs typeface="Arial"/>
                <a:sym typeface="Arial"/>
              </a:rPr>
              <a:t>21DA:D3::/48 and 21DA:D3:0:2F3B::/64</a:t>
            </a:r>
            <a:r>
              <a:rPr lang="en-IN" sz="1800">
                <a:latin typeface="Arial"/>
                <a:ea typeface="Arial"/>
                <a:cs typeface="Arial"/>
                <a:sym typeface="Arial"/>
              </a:rPr>
              <a:t> are IPv6 address prefixes.</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None/>
            </a:pPr>
            <a:r>
              <a:t/>
            </a:r>
            <a:endParaRPr b="1"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b="1" lang="en-IN" sz="1800">
                <a:latin typeface="Arial"/>
                <a:ea typeface="Arial"/>
                <a:cs typeface="Arial"/>
                <a:sym typeface="Arial"/>
              </a:rPr>
              <a:t>Note  </a:t>
            </a:r>
            <a:r>
              <a:rPr lang="en-IN" sz="1800">
                <a:latin typeface="Arial"/>
                <a:ea typeface="Arial"/>
                <a:cs typeface="Arial"/>
                <a:sym typeface="Arial"/>
              </a:rPr>
              <a:t>IPv4 implementations commonly use a dotted decimal representation of the network prefix known as the subnet mask. A subnet mask is not used for IPv6. Only the prefix length notation is supported.</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83" name="Google Shape;183;p14"/>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200" y="365126"/>
            <a:ext cx="10515600" cy="7190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Prefixes</a:t>
            </a:r>
            <a:endParaRPr>
              <a:latin typeface="Arial Black"/>
              <a:ea typeface="Arial Black"/>
              <a:cs typeface="Arial Black"/>
              <a:sym typeface="Arial Black"/>
            </a:endParaRPr>
          </a:p>
        </p:txBody>
      </p:sp>
      <p:pic>
        <p:nvPicPr>
          <p:cNvPr id="189" name="Google Shape;189;p15"/>
          <p:cNvPicPr preferRelativeResize="0"/>
          <p:nvPr>
            <p:ph idx="1" type="body"/>
          </p:nvPr>
        </p:nvPicPr>
        <p:blipFill rotWithShape="1">
          <a:blip r:embed="rId3">
            <a:alphaModFix/>
          </a:blip>
          <a:srcRect b="0" l="0" r="0" t="0"/>
          <a:stretch/>
        </p:blipFill>
        <p:spPr>
          <a:xfrm>
            <a:off x="1243195" y="1489166"/>
            <a:ext cx="8776016" cy="4543038"/>
          </a:xfrm>
          <a:prstGeom prst="rect">
            <a:avLst/>
          </a:prstGeom>
          <a:noFill/>
          <a:ln>
            <a:noFill/>
          </a:ln>
        </p:spPr>
      </p:pic>
      <p:pic>
        <p:nvPicPr>
          <p:cNvPr id="190" name="Google Shape;190;p15"/>
          <p:cNvPicPr preferRelativeResize="0"/>
          <p:nvPr/>
        </p:nvPicPr>
        <p:blipFill rotWithShape="1">
          <a:blip r:embed="rId4">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838200" y="365125"/>
            <a:ext cx="10515600" cy="523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Address Types</a:t>
            </a:r>
            <a:endParaRPr>
              <a:latin typeface="Arial Black"/>
              <a:ea typeface="Arial Black"/>
              <a:cs typeface="Arial Black"/>
              <a:sym typeface="Arial Black"/>
            </a:endParaRPr>
          </a:p>
        </p:txBody>
      </p:sp>
      <p:sp>
        <p:nvSpPr>
          <p:cNvPr id="196" name="Google Shape;196;p16"/>
          <p:cNvSpPr txBox="1"/>
          <p:nvPr>
            <p:ph idx="1" type="body"/>
          </p:nvPr>
        </p:nvSpPr>
        <p:spPr>
          <a:xfrm>
            <a:off x="744583" y="992777"/>
            <a:ext cx="10609217" cy="51841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IPv6 Addresses: Types and Scopes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7" name="Google Shape;197;p16"/>
          <p:cNvPicPr preferRelativeResize="0"/>
          <p:nvPr/>
        </p:nvPicPr>
        <p:blipFill rotWithShape="1">
          <a:blip r:embed="rId3">
            <a:alphaModFix/>
          </a:blip>
          <a:srcRect b="0" l="0" r="0" t="0"/>
          <a:stretch/>
        </p:blipFill>
        <p:spPr>
          <a:xfrm>
            <a:off x="1156062" y="1458685"/>
            <a:ext cx="9516291" cy="4824549"/>
          </a:xfrm>
          <a:prstGeom prst="rect">
            <a:avLst/>
          </a:prstGeom>
          <a:noFill/>
          <a:ln>
            <a:noFill/>
          </a:ln>
        </p:spPr>
      </p:pic>
      <p:pic>
        <p:nvPicPr>
          <p:cNvPr id="198" name="Google Shape;198;p16"/>
          <p:cNvPicPr preferRelativeResize="0"/>
          <p:nvPr/>
        </p:nvPicPr>
        <p:blipFill rotWithShape="1">
          <a:blip r:embed="rId4">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838200" y="365125"/>
            <a:ext cx="10515600" cy="6407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Address Categories</a:t>
            </a:r>
            <a:endParaRPr>
              <a:latin typeface="Arial Black"/>
              <a:ea typeface="Arial Black"/>
              <a:cs typeface="Arial Black"/>
              <a:sym typeface="Arial Black"/>
            </a:endParaRPr>
          </a:p>
        </p:txBody>
      </p:sp>
      <p:pic>
        <p:nvPicPr>
          <p:cNvPr id="204" name="Google Shape;204;p17"/>
          <p:cNvPicPr preferRelativeResize="0"/>
          <p:nvPr>
            <p:ph idx="1" type="body"/>
          </p:nvPr>
        </p:nvPicPr>
        <p:blipFill rotWithShape="1">
          <a:blip r:embed="rId3">
            <a:alphaModFix/>
          </a:blip>
          <a:srcRect b="0" l="0" r="0" t="0"/>
          <a:stretch/>
        </p:blipFill>
        <p:spPr>
          <a:xfrm>
            <a:off x="770709" y="1049019"/>
            <a:ext cx="9940833" cy="5299530"/>
          </a:xfrm>
          <a:prstGeom prst="rect">
            <a:avLst/>
          </a:prstGeom>
          <a:noFill/>
          <a:ln>
            <a:noFill/>
          </a:ln>
        </p:spPr>
      </p:pic>
      <p:pic>
        <p:nvPicPr>
          <p:cNvPr id="205" name="Google Shape;205;p17"/>
          <p:cNvPicPr preferRelativeResize="0"/>
          <p:nvPr/>
        </p:nvPicPr>
        <p:blipFill rotWithShape="1">
          <a:blip r:embed="rId4">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6"/>
            <a:ext cx="10515600" cy="6276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Address Types</a:t>
            </a:r>
            <a:endParaRPr>
              <a:latin typeface="Arial Black"/>
              <a:ea typeface="Arial Black"/>
              <a:cs typeface="Arial Black"/>
              <a:sym typeface="Arial Black"/>
            </a:endParaRPr>
          </a:p>
        </p:txBody>
      </p:sp>
      <p:pic>
        <p:nvPicPr>
          <p:cNvPr id="211" name="Google Shape;211;p18"/>
          <p:cNvPicPr preferRelativeResize="0"/>
          <p:nvPr>
            <p:ph idx="1" type="body"/>
          </p:nvPr>
        </p:nvPicPr>
        <p:blipFill rotWithShape="1">
          <a:blip r:embed="rId3">
            <a:alphaModFix/>
          </a:blip>
          <a:srcRect b="0" l="0" r="0" t="0"/>
          <a:stretch/>
        </p:blipFill>
        <p:spPr>
          <a:xfrm>
            <a:off x="1502229" y="1117939"/>
            <a:ext cx="8934994" cy="4969352"/>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838200" y="365126"/>
            <a:ext cx="10515600" cy="6015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Address space allocation</a:t>
            </a:r>
            <a:endParaRPr>
              <a:latin typeface="Arial Black"/>
              <a:ea typeface="Arial Black"/>
              <a:cs typeface="Arial Black"/>
              <a:sym typeface="Arial Black"/>
            </a:endParaRPr>
          </a:p>
        </p:txBody>
      </p:sp>
      <p:pic>
        <p:nvPicPr>
          <p:cNvPr id="218" name="Google Shape;218;p19"/>
          <p:cNvPicPr preferRelativeResize="0"/>
          <p:nvPr>
            <p:ph idx="1" type="body"/>
          </p:nvPr>
        </p:nvPicPr>
        <p:blipFill rotWithShape="1">
          <a:blip r:embed="rId3">
            <a:alphaModFix/>
          </a:blip>
          <a:srcRect b="0" l="0" r="0" t="0"/>
          <a:stretch/>
        </p:blipFill>
        <p:spPr>
          <a:xfrm>
            <a:off x="772885" y="1407524"/>
            <a:ext cx="10515600" cy="1294808"/>
          </a:xfrm>
          <a:prstGeom prst="rect">
            <a:avLst/>
          </a:prstGeom>
          <a:noFill/>
          <a:ln>
            <a:noFill/>
          </a:ln>
        </p:spPr>
      </p:pic>
      <p:pic>
        <p:nvPicPr>
          <p:cNvPr id="219" name="Google Shape;219;p19"/>
          <p:cNvPicPr preferRelativeResize="0"/>
          <p:nvPr/>
        </p:nvPicPr>
        <p:blipFill rotWithShape="1">
          <a:blip r:embed="rId4">
            <a:alphaModFix/>
          </a:blip>
          <a:srcRect b="0" l="0" r="0" t="0"/>
          <a:stretch/>
        </p:blipFill>
        <p:spPr>
          <a:xfrm>
            <a:off x="623933" y="2726418"/>
            <a:ext cx="4117884" cy="1584325"/>
          </a:xfrm>
          <a:prstGeom prst="rect">
            <a:avLst/>
          </a:prstGeom>
          <a:noFill/>
          <a:ln>
            <a:noFill/>
          </a:ln>
        </p:spPr>
      </p:pic>
      <p:pic>
        <p:nvPicPr>
          <p:cNvPr id="220" name="Google Shape;220;p19"/>
          <p:cNvPicPr preferRelativeResize="0"/>
          <p:nvPr/>
        </p:nvPicPr>
        <p:blipFill rotWithShape="1">
          <a:blip r:embed="rId5">
            <a:alphaModFix/>
          </a:blip>
          <a:srcRect b="0" l="0" r="0" t="0"/>
          <a:stretch/>
        </p:blipFill>
        <p:spPr>
          <a:xfrm>
            <a:off x="7197636" y="2689678"/>
            <a:ext cx="4073434" cy="1631950"/>
          </a:xfrm>
          <a:prstGeom prst="rect">
            <a:avLst/>
          </a:prstGeom>
          <a:noFill/>
          <a:ln>
            <a:noFill/>
          </a:ln>
        </p:spPr>
      </p:pic>
      <p:pic>
        <p:nvPicPr>
          <p:cNvPr id="221" name="Google Shape;221;p19"/>
          <p:cNvPicPr preferRelativeResize="0"/>
          <p:nvPr/>
        </p:nvPicPr>
        <p:blipFill rotWithShape="1">
          <a:blip r:embed="rId6">
            <a:alphaModFix/>
          </a:blip>
          <a:srcRect b="0" l="0" r="0" t="0"/>
          <a:stretch/>
        </p:blipFill>
        <p:spPr>
          <a:xfrm>
            <a:off x="10136521" y="-9532"/>
            <a:ext cx="2046514" cy="1161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2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3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6"/>
            <a:ext cx="10515600" cy="35609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Topics Covered</a:t>
            </a:r>
            <a:endParaRPr b="1">
              <a:latin typeface="Arial Black"/>
              <a:ea typeface="Arial Black"/>
              <a:cs typeface="Arial Black"/>
              <a:sym typeface="Arial Black"/>
            </a:endParaRPr>
          </a:p>
        </p:txBody>
      </p:sp>
      <p:sp>
        <p:nvSpPr>
          <p:cNvPr id="97" name="Google Shape;97;p2"/>
          <p:cNvSpPr txBox="1"/>
          <p:nvPr>
            <p:ph idx="1" type="body"/>
          </p:nvPr>
        </p:nvSpPr>
        <p:spPr>
          <a:xfrm>
            <a:off x="838200" y="872588"/>
            <a:ext cx="10515600" cy="5760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Arial"/>
                <a:ea typeface="Arial"/>
                <a:cs typeface="Arial"/>
                <a:sym typeface="Arial"/>
              </a:rPr>
              <a:t>IPV6 Features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IPV6 Addressing Modes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IPV6 Address Types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Address Space Allocation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Global Unicast Addresses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Auto configuration, Renumbering</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IPV6 Routing Protocols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IPV6 Packet Format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Comparison between IPV4 and IPV6 Header</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IPV4 to IPV6 Tunneling</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IPV4 to IPV6 Translation Techniques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NAT Protocol Translation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IPV6 Mobility</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Protocols Changed to Support IPV6</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98" name="Google Shape;98;p2"/>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7" name="Google Shape;2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8" name="Google Shape;228;p20"/>
          <p:cNvPicPr preferRelativeResize="0"/>
          <p:nvPr/>
        </p:nvPicPr>
        <p:blipFill rotWithShape="1">
          <a:blip r:embed="rId3">
            <a:alphaModFix/>
          </a:blip>
          <a:srcRect b="0" l="0" r="0" t="0"/>
          <a:stretch/>
        </p:blipFill>
        <p:spPr>
          <a:xfrm>
            <a:off x="679269" y="246679"/>
            <a:ext cx="9274628" cy="6541690"/>
          </a:xfrm>
          <a:prstGeom prst="rect">
            <a:avLst/>
          </a:prstGeom>
          <a:noFill/>
          <a:ln>
            <a:noFill/>
          </a:ln>
        </p:spPr>
      </p:pic>
      <p:pic>
        <p:nvPicPr>
          <p:cNvPr id="229" name="Google Shape;229;p20"/>
          <p:cNvPicPr preferRelativeResize="0"/>
          <p:nvPr/>
        </p:nvPicPr>
        <p:blipFill rotWithShape="1">
          <a:blip r:embed="rId4">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Example</a:t>
            </a:r>
            <a:endParaRPr>
              <a:latin typeface="Arial Black"/>
              <a:ea typeface="Arial Black"/>
              <a:cs typeface="Arial Black"/>
              <a:sym typeface="Arial Black"/>
            </a:endParaRPr>
          </a:p>
        </p:txBody>
      </p:sp>
      <p:sp>
        <p:nvSpPr>
          <p:cNvPr id="235" name="Google Shape;235;p21"/>
          <p:cNvSpPr txBox="1"/>
          <p:nvPr>
            <p:ph idx="1" type="body"/>
          </p:nvPr>
        </p:nvSpPr>
        <p:spPr>
          <a:xfrm>
            <a:off x="838200" y="1825625"/>
            <a:ext cx="10515600" cy="294231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IN" sz="1800">
                <a:latin typeface="Arial"/>
                <a:ea typeface="Arial"/>
                <a:cs typeface="Arial"/>
                <a:sym typeface="Arial"/>
              </a:rPr>
              <a:t>Figure Address space allocation shows that only a portion of the address space can be used for global unicast communication. How many addresses are in this block?</a:t>
            </a:r>
            <a:endParaRPr sz="1800">
              <a:latin typeface="Arial"/>
              <a:ea typeface="Arial"/>
              <a:cs typeface="Arial"/>
              <a:sym typeface="Arial"/>
            </a:endParaRPr>
          </a:p>
          <a:p>
            <a:pPr indent="-114300" lvl="0" marL="228600" rtl="0" algn="just">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just">
              <a:lnSpc>
                <a:spcPct val="90000"/>
              </a:lnSpc>
              <a:spcBef>
                <a:spcPts val="1000"/>
              </a:spcBef>
              <a:spcAft>
                <a:spcPts val="0"/>
              </a:spcAft>
              <a:buClr>
                <a:schemeClr val="hlink"/>
              </a:buClr>
              <a:buSzPts val="1800"/>
              <a:buNone/>
            </a:pPr>
            <a:r>
              <a:rPr i="1" lang="en-IN" sz="1800">
                <a:solidFill>
                  <a:schemeClr val="hlink"/>
                </a:solidFill>
                <a:latin typeface="Arial"/>
                <a:ea typeface="Arial"/>
                <a:cs typeface="Arial"/>
                <a:sym typeface="Arial"/>
              </a:rPr>
              <a:t>Solution</a:t>
            </a:r>
            <a:endParaRPr i="1" sz="1800">
              <a:solidFill>
                <a:schemeClr val="hlink"/>
              </a:solidFill>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800"/>
              <a:buChar char="•"/>
            </a:pPr>
            <a:r>
              <a:rPr lang="en-IN" sz="1800">
                <a:latin typeface="Arial"/>
                <a:ea typeface="Arial"/>
                <a:cs typeface="Arial"/>
                <a:sym typeface="Arial"/>
              </a:rPr>
              <a:t>This block occupies only one-eighth of the address spaces. To find the number of addresses, we can divide the total address space by 8 or 2</a:t>
            </a:r>
            <a:r>
              <a:rPr baseline="30000" lang="en-IN" sz="1800">
                <a:latin typeface="Arial"/>
                <a:ea typeface="Arial"/>
                <a:cs typeface="Arial"/>
                <a:sym typeface="Arial"/>
              </a:rPr>
              <a:t>3</a:t>
            </a:r>
            <a:r>
              <a:rPr lang="en-IN" sz="1800">
                <a:latin typeface="Arial"/>
                <a:ea typeface="Arial"/>
                <a:cs typeface="Arial"/>
                <a:sym typeface="Arial"/>
              </a:rPr>
              <a:t> . The result is (2</a:t>
            </a:r>
            <a:r>
              <a:rPr baseline="30000" lang="en-IN" sz="1800">
                <a:latin typeface="Arial"/>
                <a:ea typeface="Arial"/>
                <a:cs typeface="Arial"/>
                <a:sym typeface="Arial"/>
              </a:rPr>
              <a:t>128</a:t>
            </a:r>
            <a:r>
              <a:rPr lang="en-IN" sz="1800">
                <a:latin typeface="Arial"/>
                <a:ea typeface="Arial"/>
                <a:cs typeface="Arial"/>
                <a:sym typeface="Arial"/>
              </a:rPr>
              <a:t>)/(2</a:t>
            </a:r>
            <a:r>
              <a:rPr baseline="30000" lang="en-IN" sz="1800">
                <a:latin typeface="Arial"/>
                <a:ea typeface="Arial"/>
                <a:cs typeface="Arial"/>
                <a:sym typeface="Arial"/>
              </a:rPr>
              <a:t>3</a:t>
            </a:r>
            <a:r>
              <a:rPr lang="en-IN" sz="1800">
                <a:latin typeface="Arial"/>
                <a:ea typeface="Arial"/>
                <a:cs typeface="Arial"/>
                <a:sym typeface="Arial"/>
              </a:rPr>
              <a:t>) = 2</a:t>
            </a:r>
            <a:r>
              <a:rPr baseline="30000" lang="en-IN" sz="1800">
                <a:latin typeface="Arial"/>
                <a:ea typeface="Arial"/>
                <a:cs typeface="Arial"/>
                <a:sym typeface="Arial"/>
              </a:rPr>
              <a:t>125</a:t>
            </a:r>
            <a:r>
              <a:rPr lang="en-IN" sz="1800">
                <a:latin typeface="Arial"/>
                <a:ea typeface="Arial"/>
                <a:cs typeface="Arial"/>
                <a:sym typeface="Arial"/>
              </a:rPr>
              <a:t> —a huge block.</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236" name="Google Shape;236;p21"/>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431074" y="574765"/>
            <a:ext cx="10922726" cy="80989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Algorithm for finding the allocated blocks</a:t>
            </a:r>
            <a:endParaRPr>
              <a:latin typeface="Arial Black"/>
              <a:ea typeface="Arial Black"/>
              <a:cs typeface="Arial Black"/>
              <a:sym typeface="Arial Black"/>
            </a:endParaRPr>
          </a:p>
        </p:txBody>
      </p:sp>
      <p:pic>
        <p:nvPicPr>
          <p:cNvPr id="242" name="Google Shape;242;p22"/>
          <p:cNvPicPr preferRelativeResize="0"/>
          <p:nvPr>
            <p:ph idx="1" type="body"/>
          </p:nvPr>
        </p:nvPicPr>
        <p:blipFill rotWithShape="1">
          <a:blip r:embed="rId3">
            <a:alphaModFix/>
          </a:blip>
          <a:srcRect b="0" l="0" r="0" t="0"/>
          <a:stretch/>
        </p:blipFill>
        <p:spPr>
          <a:xfrm>
            <a:off x="1670835" y="1933477"/>
            <a:ext cx="2326399" cy="1083163"/>
          </a:xfrm>
          <a:prstGeom prst="rect">
            <a:avLst/>
          </a:prstGeom>
          <a:noFill/>
          <a:ln>
            <a:noFill/>
          </a:ln>
        </p:spPr>
      </p:pic>
      <p:pic>
        <p:nvPicPr>
          <p:cNvPr id="243" name="Google Shape;243;p22"/>
          <p:cNvPicPr preferRelativeResize="0"/>
          <p:nvPr/>
        </p:nvPicPr>
        <p:blipFill rotWithShape="1">
          <a:blip r:embed="rId4">
            <a:alphaModFix/>
          </a:blip>
          <a:srcRect b="0" l="0" r="0" t="0"/>
          <a:stretch/>
        </p:blipFill>
        <p:spPr>
          <a:xfrm>
            <a:off x="1121229" y="3574868"/>
            <a:ext cx="4149725" cy="1141413"/>
          </a:xfrm>
          <a:prstGeom prst="rect">
            <a:avLst/>
          </a:prstGeom>
          <a:noFill/>
          <a:ln>
            <a:noFill/>
          </a:ln>
        </p:spPr>
      </p:pic>
      <p:pic>
        <p:nvPicPr>
          <p:cNvPr id="244" name="Google Shape;244;p22"/>
          <p:cNvPicPr preferRelativeResize="0"/>
          <p:nvPr/>
        </p:nvPicPr>
        <p:blipFill rotWithShape="1">
          <a:blip r:embed="rId5">
            <a:alphaModFix/>
          </a:blip>
          <a:srcRect b="0" l="0" r="0" t="0"/>
          <a:stretch/>
        </p:blipFill>
        <p:spPr>
          <a:xfrm>
            <a:off x="5171803" y="2868433"/>
            <a:ext cx="365125" cy="1087437"/>
          </a:xfrm>
          <a:prstGeom prst="rect">
            <a:avLst/>
          </a:prstGeom>
          <a:noFill/>
          <a:ln>
            <a:noFill/>
          </a:ln>
        </p:spPr>
      </p:pic>
      <p:pic>
        <p:nvPicPr>
          <p:cNvPr id="245" name="Google Shape;245;p22"/>
          <p:cNvPicPr preferRelativeResize="0"/>
          <p:nvPr/>
        </p:nvPicPr>
        <p:blipFill rotWithShape="1">
          <a:blip r:embed="rId6">
            <a:alphaModFix/>
          </a:blip>
          <a:srcRect b="0" l="0" r="0" t="0"/>
          <a:stretch/>
        </p:blipFill>
        <p:spPr>
          <a:xfrm>
            <a:off x="5538742" y="3576457"/>
            <a:ext cx="3281363" cy="1141412"/>
          </a:xfrm>
          <a:prstGeom prst="rect">
            <a:avLst/>
          </a:prstGeom>
          <a:noFill/>
          <a:ln>
            <a:noFill/>
          </a:ln>
        </p:spPr>
      </p:pic>
      <p:pic>
        <p:nvPicPr>
          <p:cNvPr id="246" name="Google Shape;246;p22"/>
          <p:cNvPicPr preferRelativeResize="0"/>
          <p:nvPr/>
        </p:nvPicPr>
        <p:blipFill rotWithShape="1">
          <a:blip r:embed="rId7">
            <a:alphaModFix/>
          </a:blip>
          <a:srcRect b="0" l="0" r="0" t="0"/>
          <a:stretch/>
        </p:blipFill>
        <p:spPr>
          <a:xfrm>
            <a:off x="10555559" y="-9532"/>
            <a:ext cx="1627475" cy="9239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2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2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Global Unicast Addresses</a:t>
            </a:r>
            <a:endParaRPr b="1">
              <a:latin typeface="Arial Black"/>
              <a:ea typeface="Arial Black"/>
              <a:cs typeface="Arial Black"/>
              <a:sym typeface="Arial Black"/>
            </a:endParaRPr>
          </a:p>
        </p:txBody>
      </p:sp>
      <p:pic>
        <p:nvPicPr>
          <p:cNvPr id="252" name="Google Shape;252;p23"/>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253" name="Google Shape;253;p23"/>
          <p:cNvSpPr txBox="1"/>
          <p:nvPr/>
        </p:nvSpPr>
        <p:spPr>
          <a:xfrm>
            <a:off x="8964" y="1152292"/>
            <a:ext cx="12183036" cy="570570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50000"/>
              </a:lnSpc>
              <a:spcBef>
                <a:spcPts val="0"/>
              </a:spcBef>
              <a:spcAft>
                <a:spcPts val="0"/>
              </a:spcAft>
              <a:buClr>
                <a:schemeClr val="dk1"/>
              </a:buClr>
              <a:buSzPts val="1800"/>
              <a:buFont typeface="Arial"/>
              <a:buChar char="•"/>
            </a:pPr>
            <a:r>
              <a:rPr lang="en-IN" sz="1800">
                <a:solidFill>
                  <a:schemeClr val="dk1"/>
                </a:solidFill>
                <a:latin typeface="Arial"/>
                <a:ea typeface="Arial"/>
                <a:cs typeface="Arial"/>
                <a:sym typeface="Arial"/>
              </a:rPr>
              <a:t>Primary used to address the System for one-one Communication mechanism i.e host to host direct communication over the internet.</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Global unicast address is equivalent to public IPV4 address</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Global unicast address objective is to reach any host globally across the internet uniquely</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Address block refer this is called global unicast address block</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CIDR Notation for the block is 2000::/3, where 3 refers to that 3 leftmost bit is common for all address in this block (001)</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lang="en-IN" sz="1800">
                <a:solidFill>
                  <a:schemeClr val="dk1"/>
                </a:solidFill>
                <a:latin typeface="Arial"/>
                <a:ea typeface="Arial"/>
                <a:cs typeface="Arial"/>
                <a:sym typeface="Arial"/>
              </a:rPr>
              <a:t>The size of the address space is 2</a:t>
            </a:r>
            <a:r>
              <a:rPr baseline="30000" lang="en-IN" sz="1800">
                <a:solidFill>
                  <a:schemeClr val="dk1"/>
                </a:solidFill>
                <a:latin typeface="Arial"/>
                <a:ea typeface="Arial"/>
                <a:cs typeface="Arial"/>
                <a:sym typeface="Arial"/>
              </a:rPr>
              <a:t>125</a:t>
            </a:r>
            <a:r>
              <a:rPr lang="en-IN" sz="1800">
                <a:solidFill>
                  <a:schemeClr val="dk1"/>
                </a:solidFill>
                <a:latin typeface="Arial"/>
                <a:ea typeface="Arial"/>
                <a:cs typeface="Arial"/>
                <a:sym typeface="Arial"/>
              </a:rPr>
              <a:t> which is more than for expansion of internet in many years </a:t>
            </a:r>
            <a:endParaRPr baseline="30000"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Global Unicast Address</a:t>
            </a:r>
            <a:endParaRPr b="1">
              <a:latin typeface="Arial Black"/>
              <a:ea typeface="Arial Black"/>
              <a:cs typeface="Arial Black"/>
              <a:sym typeface="Arial Black"/>
            </a:endParaRPr>
          </a:p>
        </p:txBody>
      </p:sp>
      <p:pic>
        <p:nvPicPr>
          <p:cNvPr id="259" name="Google Shape;259;p24"/>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260" name="Google Shape;260;p24"/>
          <p:cNvSpPr txBox="1"/>
          <p:nvPr/>
        </p:nvSpPr>
        <p:spPr>
          <a:xfrm>
            <a:off x="8964" y="1228492"/>
            <a:ext cx="12183000" cy="57057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50000"/>
              </a:lnSpc>
              <a:spcBef>
                <a:spcPts val="0"/>
              </a:spcBef>
              <a:spcAft>
                <a:spcPts val="0"/>
              </a:spcAft>
              <a:buClr>
                <a:schemeClr val="dk1"/>
              </a:buClr>
              <a:buSzPts val="2200"/>
              <a:buFont typeface="Arial"/>
              <a:buChar char="•"/>
            </a:pPr>
            <a:r>
              <a:rPr lang="en-IN" sz="2200">
                <a:solidFill>
                  <a:schemeClr val="dk1"/>
                </a:solidFill>
                <a:latin typeface="Arial"/>
                <a:ea typeface="Arial"/>
                <a:cs typeface="Arial"/>
                <a:sym typeface="Arial"/>
              </a:rPr>
              <a:t>test</a:t>
            </a:r>
            <a:endParaRPr sz="2200">
              <a:solidFill>
                <a:schemeClr val="dk1"/>
              </a:solidFill>
              <a:latin typeface="Arial"/>
              <a:ea typeface="Arial"/>
              <a:cs typeface="Arial"/>
              <a:sym typeface="Arial"/>
            </a:endParaRPr>
          </a:p>
        </p:txBody>
      </p:sp>
      <p:grpSp>
        <p:nvGrpSpPr>
          <p:cNvPr id="261" name="Google Shape;261;p24"/>
          <p:cNvGrpSpPr/>
          <p:nvPr/>
        </p:nvGrpSpPr>
        <p:grpSpPr>
          <a:xfrm>
            <a:off x="497541" y="1930756"/>
            <a:ext cx="11268635" cy="1309984"/>
            <a:chOff x="497541" y="1930756"/>
            <a:chExt cx="11268635" cy="1309984"/>
          </a:xfrm>
        </p:grpSpPr>
        <p:sp>
          <p:nvSpPr>
            <p:cNvPr id="262" name="Google Shape;262;p24"/>
            <p:cNvSpPr/>
            <p:nvPr/>
          </p:nvSpPr>
          <p:spPr>
            <a:xfrm>
              <a:off x="497541" y="2756646"/>
              <a:ext cx="3617259" cy="48409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Global routing prefix</a:t>
              </a:r>
              <a:endParaRPr sz="1800">
                <a:solidFill>
                  <a:schemeClr val="dk1"/>
                </a:solidFill>
                <a:latin typeface="Calibri"/>
                <a:ea typeface="Calibri"/>
                <a:cs typeface="Calibri"/>
                <a:sym typeface="Calibri"/>
              </a:endParaRPr>
            </a:p>
          </p:txBody>
        </p:sp>
        <p:sp>
          <p:nvSpPr>
            <p:cNvPr id="263" name="Google Shape;263;p24"/>
            <p:cNvSpPr/>
            <p:nvPr/>
          </p:nvSpPr>
          <p:spPr>
            <a:xfrm>
              <a:off x="4114800" y="2756646"/>
              <a:ext cx="3617259" cy="484094"/>
            </a:xfrm>
            <a:prstGeom prst="rect">
              <a:avLst/>
            </a:prstGeom>
            <a:solidFill>
              <a:srgbClr val="A5A5A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Subnet Identifier</a:t>
              </a:r>
              <a:endParaRPr sz="1800">
                <a:solidFill>
                  <a:schemeClr val="dk1"/>
                </a:solidFill>
                <a:latin typeface="Calibri"/>
                <a:ea typeface="Calibri"/>
                <a:cs typeface="Calibri"/>
                <a:sym typeface="Calibri"/>
              </a:endParaRPr>
            </a:p>
          </p:txBody>
        </p:sp>
        <p:sp>
          <p:nvSpPr>
            <p:cNvPr id="264" name="Google Shape;264;p24"/>
            <p:cNvSpPr/>
            <p:nvPr/>
          </p:nvSpPr>
          <p:spPr>
            <a:xfrm>
              <a:off x="7732059" y="2756646"/>
              <a:ext cx="4034117" cy="484094"/>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Interface Identifier</a:t>
              </a:r>
              <a:endParaRPr sz="1800">
                <a:solidFill>
                  <a:schemeClr val="dk1"/>
                </a:solidFill>
                <a:latin typeface="Calibri"/>
                <a:ea typeface="Calibri"/>
                <a:cs typeface="Calibri"/>
                <a:sym typeface="Calibri"/>
              </a:endParaRPr>
            </a:p>
          </p:txBody>
        </p:sp>
        <p:cxnSp>
          <p:nvCxnSpPr>
            <p:cNvPr id="265" name="Google Shape;265;p24"/>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266" name="Google Shape;266;p24"/>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267" name="Google Shape;267;p24"/>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268" name="Google Shape;268;p24"/>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269" name="Google Shape;269;p24"/>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270" name="Google Shape;270;p24"/>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271" name="Google Shape;271;p24"/>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272" name="Google Shape;272;p24"/>
            <p:cNvSpPr txBox="1"/>
            <p:nvPr/>
          </p:nvSpPr>
          <p:spPr>
            <a:xfrm>
              <a:off x="1689312" y="1946672"/>
              <a:ext cx="12337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n bits</a:t>
              </a:r>
              <a:endParaRPr sz="1800">
                <a:solidFill>
                  <a:schemeClr val="dk1"/>
                </a:solidFill>
                <a:latin typeface="Calibri"/>
                <a:ea typeface="Calibri"/>
                <a:cs typeface="Calibri"/>
                <a:sym typeface="Calibri"/>
              </a:endParaRPr>
            </a:p>
          </p:txBody>
        </p:sp>
        <p:sp>
          <p:nvSpPr>
            <p:cNvPr id="273" name="Google Shape;273;p24"/>
            <p:cNvSpPr txBox="1"/>
            <p:nvPr/>
          </p:nvSpPr>
          <p:spPr>
            <a:xfrm>
              <a:off x="5306574" y="1930756"/>
              <a:ext cx="1933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128-n-m bits</a:t>
              </a:r>
              <a:endParaRPr sz="1800">
                <a:solidFill>
                  <a:schemeClr val="dk1"/>
                </a:solidFill>
                <a:latin typeface="Calibri"/>
                <a:ea typeface="Calibri"/>
                <a:cs typeface="Calibri"/>
                <a:sym typeface="Calibri"/>
              </a:endParaRPr>
            </a:p>
          </p:txBody>
        </p:sp>
        <p:sp>
          <p:nvSpPr>
            <p:cNvPr id="274" name="Google Shape;274;p24"/>
            <p:cNvSpPr txBox="1"/>
            <p:nvPr/>
          </p:nvSpPr>
          <p:spPr>
            <a:xfrm>
              <a:off x="9589461" y="1935383"/>
              <a:ext cx="12337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 bits</a:t>
              </a:r>
              <a:endParaRPr sz="1800">
                <a:solidFill>
                  <a:schemeClr val="dk1"/>
                </a:solidFill>
                <a:latin typeface="Calibri"/>
                <a:ea typeface="Calibri"/>
                <a:cs typeface="Calibri"/>
                <a:sym typeface="Calibri"/>
              </a:endParaRPr>
            </a:p>
          </p:txBody>
        </p:sp>
      </p:grpSp>
      <p:sp>
        <p:nvSpPr>
          <p:cNvPr id="275" name="Google Shape;275;p24"/>
          <p:cNvSpPr txBox="1"/>
          <p:nvPr/>
        </p:nvSpPr>
        <p:spPr>
          <a:xfrm>
            <a:off x="4137568" y="3585710"/>
            <a:ext cx="23380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Global Unicast Address</a:t>
            </a:r>
            <a:endParaRPr sz="1800">
              <a:solidFill>
                <a:schemeClr val="dk1"/>
              </a:solidFill>
              <a:latin typeface="Calibri"/>
              <a:ea typeface="Calibri"/>
              <a:cs typeface="Calibri"/>
              <a:sym typeface="Calibri"/>
            </a:endParaRPr>
          </a:p>
        </p:txBody>
      </p:sp>
      <p:graphicFrame>
        <p:nvGraphicFramePr>
          <p:cNvPr id="276" name="Google Shape;276;p24"/>
          <p:cNvGraphicFramePr/>
          <p:nvPr/>
        </p:nvGraphicFramePr>
        <p:xfrm>
          <a:off x="1908201" y="4465527"/>
          <a:ext cx="3000000" cy="3000000"/>
        </p:xfrm>
        <a:graphic>
          <a:graphicData uri="http://schemas.openxmlformats.org/drawingml/2006/table">
            <a:tbl>
              <a:tblPr bandRow="1" firstRow="1">
                <a:noFill/>
                <a:tableStyleId>{82FFCAAF-C1B1-4C08-8C67-B43138E9A02B}</a:tableStyleId>
              </a:tblPr>
              <a:tblGrid>
                <a:gridCol w="4565175"/>
                <a:gridCol w="3562825"/>
              </a:tblGrid>
              <a:tr h="370850">
                <a:tc>
                  <a:txBody>
                    <a:bodyPr/>
                    <a:lstStyle/>
                    <a:p>
                      <a:pPr indent="0" lvl="0" marL="0" marR="0" rtl="0" algn="l">
                        <a:spcBef>
                          <a:spcPts val="0"/>
                        </a:spcBef>
                        <a:spcAft>
                          <a:spcPts val="0"/>
                        </a:spcAft>
                        <a:buNone/>
                      </a:pPr>
                      <a:r>
                        <a:rPr b="1" lang="en-IN" sz="1800" u="none" cap="none" strike="noStrike"/>
                        <a:t>Block Assignment </a:t>
                      </a:r>
                      <a:endParaRPr b="1" sz="1800"/>
                    </a:p>
                  </a:txBody>
                  <a:tcPr marT="45725" marB="45725" marR="91450" marL="91450"/>
                </a:tc>
                <a:tc>
                  <a:txBody>
                    <a:bodyPr/>
                    <a:lstStyle/>
                    <a:p>
                      <a:pPr indent="0" lvl="0" marL="0" marR="0" rtl="0" algn="l">
                        <a:spcBef>
                          <a:spcPts val="0"/>
                        </a:spcBef>
                        <a:spcAft>
                          <a:spcPts val="0"/>
                        </a:spcAft>
                        <a:buNone/>
                      </a:pPr>
                      <a:r>
                        <a:rPr b="1" lang="en-IN" sz="1800"/>
                        <a:t>Length of block</a:t>
                      </a:r>
                      <a:endParaRPr b="1" sz="1800"/>
                    </a:p>
                  </a:txBody>
                  <a:tcPr marT="45725" marB="45725" marR="91450" marL="91450"/>
                </a:tc>
              </a:tr>
              <a:tr h="370850">
                <a:tc>
                  <a:txBody>
                    <a:bodyPr/>
                    <a:lstStyle/>
                    <a:p>
                      <a:pPr indent="0" lvl="0" marL="0" marR="0" rtl="0" algn="l">
                        <a:spcBef>
                          <a:spcPts val="0"/>
                        </a:spcBef>
                        <a:spcAft>
                          <a:spcPts val="0"/>
                        </a:spcAft>
                        <a:buNone/>
                      </a:pPr>
                      <a:r>
                        <a:rPr lang="en-IN" sz="1800"/>
                        <a:t>Global routing prefix (n)</a:t>
                      </a:r>
                      <a:endParaRPr sz="1800"/>
                    </a:p>
                  </a:txBody>
                  <a:tcPr marT="45725" marB="45725" marR="91450" marL="91450"/>
                </a:tc>
                <a:tc>
                  <a:txBody>
                    <a:bodyPr/>
                    <a:lstStyle/>
                    <a:p>
                      <a:pPr indent="0" lvl="0" marL="0" marR="0" rtl="0" algn="l">
                        <a:spcBef>
                          <a:spcPts val="0"/>
                        </a:spcBef>
                        <a:spcAft>
                          <a:spcPts val="0"/>
                        </a:spcAft>
                        <a:buNone/>
                      </a:pPr>
                      <a:r>
                        <a:rPr lang="en-IN" sz="1800"/>
                        <a:t>48 bits</a:t>
                      </a:r>
                      <a:endParaRPr sz="1800"/>
                    </a:p>
                  </a:txBody>
                  <a:tcPr marT="45725" marB="45725" marR="91450" marL="91450"/>
                </a:tc>
              </a:tr>
              <a:tr h="370850">
                <a:tc>
                  <a:txBody>
                    <a:bodyPr/>
                    <a:lstStyle/>
                    <a:p>
                      <a:pPr indent="0" lvl="0" marL="0" marR="0" rtl="0" algn="l">
                        <a:spcBef>
                          <a:spcPts val="0"/>
                        </a:spcBef>
                        <a:spcAft>
                          <a:spcPts val="0"/>
                        </a:spcAft>
                        <a:buNone/>
                      </a:pPr>
                      <a:r>
                        <a:rPr lang="en-IN" sz="1800"/>
                        <a:t>Subnet Identifier (128-n-m)</a:t>
                      </a:r>
                      <a:endParaRPr sz="1800"/>
                    </a:p>
                  </a:txBody>
                  <a:tcPr marT="45725" marB="45725" marR="91450" marL="91450"/>
                </a:tc>
                <a:tc>
                  <a:txBody>
                    <a:bodyPr/>
                    <a:lstStyle/>
                    <a:p>
                      <a:pPr indent="0" lvl="0" marL="0" marR="0" rtl="0" algn="l">
                        <a:spcBef>
                          <a:spcPts val="0"/>
                        </a:spcBef>
                        <a:spcAft>
                          <a:spcPts val="0"/>
                        </a:spcAft>
                        <a:buNone/>
                      </a:pPr>
                      <a:r>
                        <a:rPr lang="en-IN" sz="1800"/>
                        <a:t>16 bits</a:t>
                      </a:r>
                      <a:endParaRPr sz="1800"/>
                    </a:p>
                  </a:txBody>
                  <a:tcPr marT="45725" marB="45725" marR="91450" marL="91450"/>
                </a:tc>
              </a:tr>
              <a:tr h="370850">
                <a:tc>
                  <a:txBody>
                    <a:bodyPr/>
                    <a:lstStyle/>
                    <a:p>
                      <a:pPr indent="0" lvl="0" marL="0" marR="0" rtl="0" algn="l">
                        <a:spcBef>
                          <a:spcPts val="0"/>
                        </a:spcBef>
                        <a:spcAft>
                          <a:spcPts val="0"/>
                        </a:spcAft>
                        <a:buNone/>
                      </a:pPr>
                      <a:r>
                        <a:rPr lang="en-IN" sz="1800"/>
                        <a:t>Interface Identifier</a:t>
                      </a:r>
                      <a:endParaRPr sz="1800"/>
                    </a:p>
                  </a:txBody>
                  <a:tcPr marT="45725" marB="45725" marR="91450" marL="91450"/>
                </a:tc>
                <a:tc>
                  <a:txBody>
                    <a:bodyPr/>
                    <a:lstStyle/>
                    <a:p>
                      <a:pPr indent="0" lvl="0" marL="0" marR="0" rtl="0" algn="l">
                        <a:spcBef>
                          <a:spcPts val="0"/>
                        </a:spcBef>
                        <a:spcAft>
                          <a:spcPts val="0"/>
                        </a:spcAft>
                        <a:buNone/>
                      </a:pPr>
                      <a:r>
                        <a:rPr lang="en-IN" sz="1800"/>
                        <a:t>64 bits</a:t>
                      </a:r>
                      <a:endParaRPr sz="1800"/>
                    </a:p>
                  </a:txBody>
                  <a:tcPr marT="45725" marB="45725" marR="91450" marL="91450"/>
                </a:tc>
              </a:tr>
            </a:tbl>
          </a:graphicData>
        </a:graphic>
      </p:graphicFrame>
      <p:sp>
        <p:nvSpPr>
          <p:cNvPr id="277" name="Google Shape;277;p24"/>
          <p:cNvSpPr txBox="1"/>
          <p:nvPr/>
        </p:nvSpPr>
        <p:spPr>
          <a:xfrm>
            <a:off x="3269455" y="6074910"/>
            <a:ext cx="60074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Recommended length for each block in Global unicast address</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Three levels of Hierarchy </a:t>
            </a:r>
            <a:endParaRPr b="1">
              <a:latin typeface="Arial Black"/>
              <a:ea typeface="Arial Black"/>
              <a:cs typeface="Arial Black"/>
              <a:sym typeface="Arial Black"/>
            </a:endParaRPr>
          </a:p>
        </p:txBody>
      </p:sp>
      <p:pic>
        <p:nvPicPr>
          <p:cNvPr id="283" name="Google Shape;283;p25"/>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284" name="Google Shape;284;p25"/>
          <p:cNvSpPr txBox="1"/>
          <p:nvPr/>
        </p:nvSpPr>
        <p:spPr>
          <a:xfrm>
            <a:off x="8964" y="1152292"/>
            <a:ext cx="12183036" cy="570570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50000"/>
              </a:lnSpc>
              <a:spcBef>
                <a:spcPts val="0"/>
              </a:spcBef>
              <a:spcAft>
                <a:spcPts val="0"/>
              </a:spcAft>
              <a:buClr>
                <a:schemeClr val="dk1"/>
              </a:buClr>
              <a:buSzPts val="1800"/>
              <a:buFont typeface="Arial"/>
              <a:buChar char="•"/>
            </a:pPr>
            <a:r>
              <a:rPr b="1" lang="en-IN" sz="1800">
                <a:solidFill>
                  <a:schemeClr val="dk1"/>
                </a:solidFill>
                <a:latin typeface="Arial"/>
                <a:ea typeface="Arial"/>
                <a:cs typeface="Arial"/>
                <a:sym typeface="Arial"/>
              </a:rPr>
              <a:t>Global Routing Preﬁx </a:t>
            </a:r>
            <a:r>
              <a:rPr lang="en-IN" sz="1800">
                <a:solidFill>
                  <a:schemeClr val="dk1"/>
                </a:solidFill>
                <a:latin typeface="Arial"/>
                <a:ea typeface="Arial"/>
                <a:cs typeface="Arial"/>
                <a:sym typeface="Arial"/>
              </a:rPr>
              <a:t>: First block of 48 bits together form global routing preference. Its used to route the packet to the organization site (ISP) through the internet, Since the first three bits (001) is predefined, the next 45 bits can used to define 2</a:t>
            </a:r>
            <a:r>
              <a:rPr baseline="30000" lang="en-IN" sz="1800">
                <a:solidFill>
                  <a:schemeClr val="dk1"/>
                </a:solidFill>
                <a:latin typeface="Arial"/>
                <a:ea typeface="Arial"/>
                <a:cs typeface="Arial"/>
                <a:sym typeface="Arial"/>
              </a:rPr>
              <a:t>45</a:t>
            </a:r>
            <a:r>
              <a:rPr lang="en-IN" sz="1800">
                <a:solidFill>
                  <a:schemeClr val="dk1"/>
                </a:solidFill>
                <a:latin typeface="Arial"/>
                <a:ea typeface="Arial"/>
                <a:cs typeface="Arial"/>
                <a:sym typeface="Arial"/>
              </a:rPr>
              <a:t> sites. The routers across the internet route the packet to the destination based on the value of n.</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b="1" lang="en-IN" sz="1800">
                <a:solidFill>
                  <a:schemeClr val="dk1"/>
                </a:solidFill>
                <a:latin typeface="Arial"/>
                <a:ea typeface="Arial"/>
                <a:cs typeface="Arial"/>
                <a:sym typeface="Arial"/>
              </a:rPr>
              <a:t>Subnet Identifier : </a:t>
            </a:r>
            <a:r>
              <a:rPr lang="en-IN" sz="1800">
                <a:solidFill>
                  <a:schemeClr val="dk1"/>
                </a:solidFill>
                <a:latin typeface="Arial"/>
                <a:ea typeface="Arial"/>
                <a:cs typeface="Arial"/>
                <a:sym typeface="Arial"/>
              </a:rPr>
              <a:t>16 bit block is used to identify the specific subnet of an organization. An organization can have upto 2</a:t>
            </a:r>
            <a:r>
              <a:rPr baseline="30000" lang="en-IN" sz="1800">
                <a:solidFill>
                  <a:schemeClr val="dk1"/>
                </a:solidFill>
                <a:latin typeface="Arial"/>
                <a:ea typeface="Arial"/>
                <a:cs typeface="Arial"/>
                <a:sym typeface="Arial"/>
              </a:rPr>
              <a:t>16 </a:t>
            </a:r>
            <a:r>
              <a:rPr lang="en-IN" sz="1800">
                <a:solidFill>
                  <a:schemeClr val="dk1"/>
                </a:solidFill>
                <a:latin typeface="Arial"/>
                <a:ea typeface="Arial"/>
                <a:cs typeface="Arial"/>
                <a:sym typeface="Arial"/>
              </a:rPr>
              <a:t>subnets.</a:t>
            </a:r>
            <a:endParaRPr sz="1800">
              <a:solidFill>
                <a:schemeClr val="dk1"/>
              </a:solidFill>
              <a:latin typeface="Arial"/>
              <a:ea typeface="Arial"/>
              <a:cs typeface="Arial"/>
              <a:sym typeface="Arial"/>
            </a:endParaRPr>
          </a:p>
          <a:p>
            <a:pPr indent="-228600" lvl="0" marL="228600" marR="0" rtl="0" algn="just">
              <a:lnSpc>
                <a:spcPct val="150000"/>
              </a:lnSpc>
              <a:spcBef>
                <a:spcPts val="1000"/>
              </a:spcBef>
              <a:spcAft>
                <a:spcPts val="0"/>
              </a:spcAft>
              <a:buClr>
                <a:schemeClr val="dk1"/>
              </a:buClr>
              <a:buSzPts val="1800"/>
              <a:buFont typeface="Arial"/>
              <a:buChar char="•"/>
            </a:pPr>
            <a:r>
              <a:rPr b="1" lang="en-IN" sz="1800">
                <a:solidFill>
                  <a:schemeClr val="dk1"/>
                </a:solidFill>
                <a:latin typeface="Arial"/>
                <a:ea typeface="Arial"/>
                <a:cs typeface="Arial"/>
                <a:sym typeface="Arial"/>
              </a:rPr>
              <a:t>Interface Identifier : </a:t>
            </a:r>
            <a:r>
              <a:rPr lang="en-IN" sz="1800">
                <a:solidFill>
                  <a:schemeClr val="dk1"/>
                </a:solidFill>
                <a:latin typeface="Arial"/>
                <a:ea typeface="Arial"/>
                <a:cs typeface="Arial"/>
                <a:sym typeface="Arial"/>
              </a:rPr>
              <a:t>last 64 bits refers to the interface identifier which is used to identify the Host which is similar to the hostId in IPV4 scheme. In IPV4 addressing, there is no relation between the hostid (32 bits) and MAC(48 bits) due to the difference in length. Since IPV6 64 bits of length the Physical address of the host can be embedded as whole or part of the identifier which helps in locating the host without any mapping. Two common physical addressing scheme can be considered for this purpose: the 64-bit extended unique identiﬁer (EUI-64) deﬁned by IEEE and the 48-bit physical address deﬁned by Ethernet.</a:t>
            </a:r>
            <a:endParaRPr b="1" sz="1800">
              <a:solidFill>
                <a:schemeClr val="dk1"/>
              </a:solidFill>
              <a:latin typeface="Arial"/>
              <a:ea typeface="Arial"/>
              <a:cs typeface="Arial"/>
              <a:sym typeface="Arial"/>
            </a:endParaRPr>
          </a:p>
          <a:p>
            <a:pPr indent="-114300" lvl="0" marL="228600" marR="0" rtl="0" algn="just">
              <a:lnSpc>
                <a:spcPct val="150000"/>
              </a:lnSpc>
              <a:spcBef>
                <a:spcPts val="10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14300" lvl="0" marL="228600" marR="0" rtl="0" algn="just">
              <a:lnSpc>
                <a:spcPct val="150000"/>
              </a:lnSpc>
              <a:spcBef>
                <a:spcPts val="10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Black"/>
              <a:buNone/>
            </a:pPr>
            <a:r>
              <a:rPr b="1" lang="en-IN" sz="3200">
                <a:latin typeface="Arial Black"/>
                <a:ea typeface="Arial Black"/>
                <a:cs typeface="Arial Black"/>
                <a:sym typeface="Arial Black"/>
              </a:rPr>
              <a:t>Mapping EUI-64 to interface identifier</a:t>
            </a:r>
            <a:endParaRPr b="1" sz="3200">
              <a:latin typeface="Arial Black"/>
              <a:ea typeface="Arial Black"/>
              <a:cs typeface="Arial Black"/>
              <a:sym typeface="Arial Black"/>
            </a:endParaRPr>
          </a:p>
        </p:txBody>
      </p:sp>
      <p:pic>
        <p:nvPicPr>
          <p:cNvPr id="290" name="Google Shape;290;p26"/>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291" name="Google Shape;291;p26"/>
          <p:cNvSpPr txBox="1"/>
          <p:nvPr/>
        </p:nvSpPr>
        <p:spPr>
          <a:xfrm>
            <a:off x="8964" y="1152292"/>
            <a:ext cx="12183036" cy="5705708"/>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dk1"/>
              </a:buClr>
              <a:buSzPts val="2200"/>
              <a:buFont typeface="Arial"/>
              <a:buNone/>
            </a:pPr>
            <a:r>
              <a:t/>
            </a:r>
            <a:endParaRPr sz="2200">
              <a:solidFill>
                <a:schemeClr val="dk1"/>
              </a:solidFill>
              <a:latin typeface="Arial"/>
              <a:ea typeface="Arial"/>
              <a:cs typeface="Arial"/>
              <a:sym typeface="Arial"/>
            </a:endParaRPr>
          </a:p>
        </p:txBody>
      </p:sp>
      <p:sp>
        <p:nvSpPr>
          <p:cNvPr id="292" name="Google Shape;292;p26"/>
          <p:cNvSpPr txBox="1"/>
          <p:nvPr/>
        </p:nvSpPr>
        <p:spPr>
          <a:xfrm>
            <a:off x="524961" y="5256898"/>
            <a:ext cx="11532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To map the physical address (MAC), the global bit of the format needs to be changed from 0 to 1</a:t>
            </a:r>
            <a:endParaRPr sz="1800">
              <a:solidFill>
                <a:schemeClr val="dk1"/>
              </a:solidFill>
              <a:latin typeface="Calibri"/>
              <a:ea typeface="Calibri"/>
              <a:cs typeface="Calibri"/>
              <a:sym typeface="Calibri"/>
            </a:endParaRPr>
          </a:p>
        </p:txBody>
      </p:sp>
      <p:grpSp>
        <p:nvGrpSpPr>
          <p:cNvPr id="293" name="Google Shape;293;p26"/>
          <p:cNvGrpSpPr/>
          <p:nvPr/>
        </p:nvGrpSpPr>
        <p:grpSpPr>
          <a:xfrm>
            <a:off x="11023" y="1802697"/>
            <a:ext cx="12046928" cy="1170126"/>
            <a:chOff x="11023" y="1802697"/>
            <a:chExt cx="12046928" cy="1170126"/>
          </a:xfrm>
        </p:grpSpPr>
        <p:grpSp>
          <p:nvGrpSpPr>
            <p:cNvPr id="294" name="Google Shape;294;p26"/>
            <p:cNvGrpSpPr/>
            <p:nvPr/>
          </p:nvGrpSpPr>
          <p:grpSpPr>
            <a:xfrm>
              <a:off x="1088567" y="1802697"/>
              <a:ext cx="10969384" cy="1166059"/>
              <a:chOff x="377371" y="2005893"/>
              <a:chExt cx="11448356" cy="1168644"/>
            </a:xfrm>
          </p:grpSpPr>
          <p:grpSp>
            <p:nvGrpSpPr>
              <p:cNvPr id="295" name="Google Shape;295;p26"/>
              <p:cNvGrpSpPr/>
              <p:nvPr/>
            </p:nvGrpSpPr>
            <p:grpSpPr>
              <a:xfrm>
                <a:off x="377371" y="2005893"/>
                <a:ext cx="11448356" cy="1168644"/>
                <a:chOff x="377371" y="2005893"/>
                <a:chExt cx="11448356" cy="1168644"/>
              </a:xfrm>
            </p:grpSpPr>
            <p:grpSp>
              <p:nvGrpSpPr>
                <p:cNvPr id="296" name="Google Shape;296;p26"/>
                <p:cNvGrpSpPr/>
                <p:nvPr/>
              </p:nvGrpSpPr>
              <p:grpSpPr>
                <a:xfrm>
                  <a:off x="2195714" y="2005893"/>
                  <a:ext cx="9630013" cy="1164708"/>
                  <a:chOff x="2079600" y="1733150"/>
                  <a:chExt cx="9630013" cy="1164708"/>
                </a:xfrm>
              </p:grpSpPr>
              <p:grpSp>
                <p:nvGrpSpPr>
                  <p:cNvPr id="297" name="Google Shape;297;p26"/>
                  <p:cNvGrpSpPr/>
                  <p:nvPr/>
                </p:nvGrpSpPr>
                <p:grpSpPr>
                  <a:xfrm>
                    <a:off x="2079600" y="1765321"/>
                    <a:ext cx="9630013" cy="1132537"/>
                    <a:chOff x="497543" y="1931545"/>
                    <a:chExt cx="10669581" cy="1132537"/>
                  </a:xfrm>
                </p:grpSpPr>
                <p:grpSp>
                  <p:nvGrpSpPr>
                    <p:cNvPr id="298" name="Google Shape;298;p26"/>
                    <p:cNvGrpSpPr/>
                    <p:nvPr/>
                  </p:nvGrpSpPr>
                  <p:grpSpPr>
                    <a:xfrm>
                      <a:off x="497543" y="1931545"/>
                      <a:ext cx="10669581" cy="1132537"/>
                      <a:chOff x="497543" y="1931545"/>
                      <a:chExt cx="10669581" cy="1132537"/>
                    </a:xfrm>
                  </p:grpSpPr>
                  <p:grpSp>
                    <p:nvGrpSpPr>
                      <p:cNvPr id="299" name="Google Shape;299;p26"/>
                      <p:cNvGrpSpPr/>
                      <p:nvPr/>
                    </p:nvGrpSpPr>
                    <p:grpSpPr>
                      <a:xfrm>
                        <a:off x="497543" y="1960622"/>
                        <a:ext cx="4596972" cy="1100539"/>
                        <a:chOff x="497541" y="1965368"/>
                        <a:chExt cx="11268635" cy="1275372"/>
                      </a:xfrm>
                    </p:grpSpPr>
                    <p:sp>
                      <p:nvSpPr>
                        <p:cNvPr id="300" name="Google Shape;300;p26"/>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6"/>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6"/>
                        <p:cNvSpPr/>
                        <p:nvPr/>
                      </p:nvSpPr>
                      <p:spPr>
                        <a:xfrm>
                          <a:off x="7732059" y="2756646"/>
                          <a:ext cx="4034117"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3" name="Google Shape;303;p26"/>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04" name="Google Shape;304;p26"/>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05" name="Google Shape;305;p26"/>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06" name="Google Shape;306;p26"/>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07" name="Google Shape;307;p26"/>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08" name="Google Shape;308;p26"/>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09" name="Google Shape;309;p26"/>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310" name="Google Shape;310;p26"/>
                        <p:cNvSpPr txBox="1"/>
                        <p:nvPr/>
                      </p:nvSpPr>
                      <p:spPr>
                        <a:xfrm>
                          <a:off x="854941" y="1965368"/>
                          <a:ext cx="2350683"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11" name="Google Shape;311;p26"/>
                        <p:cNvSpPr txBox="1"/>
                        <p:nvPr/>
                      </p:nvSpPr>
                      <p:spPr>
                        <a:xfrm>
                          <a:off x="4859762" y="2062097"/>
                          <a:ext cx="2379989"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12" name="Google Shape;312;p26"/>
                        <p:cNvSpPr txBox="1"/>
                        <p:nvPr/>
                      </p:nvSpPr>
                      <p:spPr>
                        <a:xfrm>
                          <a:off x="8506323" y="2007310"/>
                          <a:ext cx="2350683"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313" name="Google Shape;313;p26"/>
                      <p:cNvGrpSpPr/>
                      <p:nvPr/>
                    </p:nvGrpSpPr>
                    <p:grpSpPr>
                      <a:xfrm>
                        <a:off x="5094514" y="1931545"/>
                        <a:ext cx="4596972" cy="1130407"/>
                        <a:chOff x="497541" y="1930756"/>
                        <a:chExt cx="11268635" cy="1309984"/>
                      </a:xfrm>
                    </p:grpSpPr>
                    <p:sp>
                      <p:nvSpPr>
                        <p:cNvPr id="314" name="Google Shape;314;p26"/>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26"/>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6"/>
                        <p:cNvSpPr/>
                        <p:nvPr/>
                      </p:nvSpPr>
                      <p:spPr>
                        <a:xfrm>
                          <a:off x="7732059" y="2756646"/>
                          <a:ext cx="4034117"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7" name="Google Shape;317;p26"/>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18" name="Google Shape;318;p26"/>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19" name="Google Shape;319;p26"/>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20" name="Google Shape;320;p26"/>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21" name="Google Shape;321;p26"/>
                        <p:cNvCxnSpPr/>
                        <p:nvPr/>
                      </p:nvCxnSpPr>
                      <p:spPr>
                        <a:xfrm flipH="1" rot="10800000">
                          <a:off x="497541" y="2407066"/>
                          <a:ext cx="3617258"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22" name="Google Shape;322;p26"/>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23" name="Google Shape;323;p26"/>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324" name="Google Shape;324;p26"/>
                        <p:cNvSpPr txBox="1"/>
                        <p:nvPr/>
                      </p:nvSpPr>
                      <p:spPr>
                        <a:xfrm>
                          <a:off x="854947" y="1930756"/>
                          <a:ext cx="2350680"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25" name="Google Shape;325;p26"/>
                        <p:cNvSpPr txBox="1"/>
                        <p:nvPr/>
                      </p:nvSpPr>
                      <p:spPr>
                        <a:xfrm>
                          <a:off x="5023966" y="2006393"/>
                          <a:ext cx="2215785"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26" name="Google Shape;326;p26"/>
                        <p:cNvSpPr txBox="1"/>
                        <p:nvPr/>
                      </p:nvSpPr>
                      <p:spPr>
                        <a:xfrm>
                          <a:off x="8506329" y="2006393"/>
                          <a:ext cx="2350678"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327" name="Google Shape;327;p26"/>
                      <p:cNvSpPr/>
                      <p:nvPr/>
                    </p:nvSpPr>
                    <p:spPr>
                      <a:xfrm>
                        <a:off x="9691485" y="2646349"/>
                        <a:ext cx="1475639"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28" name="Google Shape;328;p26"/>
                    <p:cNvCxnSpPr/>
                    <p:nvPr/>
                  </p:nvCxnSpPr>
                  <p:spPr>
                    <a:xfrm rot="10800000">
                      <a:off x="9691485"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29" name="Google Shape;329;p26"/>
                    <p:cNvCxnSpPr/>
                    <p:nvPr/>
                  </p:nvCxnSpPr>
                  <p:spPr>
                    <a:xfrm rot="10800000">
                      <a:off x="11167124"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30" name="Google Shape;330;p26"/>
                    <p:cNvCxnSpPr/>
                    <p:nvPr/>
                  </p:nvCxnSpPr>
                  <p:spPr>
                    <a:xfrm flipH="1" rot="10800000">
                      <a:off x="9691485" y="2330177"/>
                      <a:ext cx="1475639" cy="25049"/>
                    </a:xfrm>
                    <a:prstGeom prst="straightConnector1">
                      <a:avLst/>
                    </a:prstGeom>
                    <a:noFill/>
                    <a:ln cap="flat" cmpd="sng" w="9525">
                      <a:solidFill>
                        <a:schemeClr val="dk1"/>
                      </a:solidFill>
                      <a:prstDash val="solid"/>
                      <a:miter lim="800000"/>
                      <a:headEnd len="med" w="med" type="triangle"/>
                      <a:tailEnd len="med" w="med" type="triangle"/>
                    </a:ln>
                  </p:spPr>
                </p:cxnSp>
              </p:grpSp>
              <p:sp>
                <p:nvSpPr>
                  <p:cNvPr id="331" name="Google Shape;331;p26"/>
                  <p:cNvSpPr txBox="1"/>
                  <p:nvPr/>
                </p:nvSpPr>
                <p:spPr>
                  <a:xfrm>
                    <a:off x="10712502" y="1733150"/>
                    <a:ext cx="775274" cy="318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332" name="Google Shape;332;p26"/>
                <p:cNvGrpSpPr/>
                <p:nvPr/>
              </p:nvGrpSpPr>
              <p:grpSpPr>
                <a:xfrm>
                  <a:off x="377371" y="2266978"/>
                  <a:ext cx="1801285" cy="893483"/>
                  <a:chOff x="28121" y="3008782"/>
                  <a:chExt cx="1801285" cy="893483"/>
                </a:xfrm>
              </p:grpSpPr>
              <p:sp>
                <p:nvSpPr>
                  <p:cNvPr id="333" name="Google Shape;333;p26"/>
                  <p:cNvSpPr/>
                  <p:nvPr/>
                </p:nvSpPr>
                <p:spPr>
                  <a:xfrm>
                    <a:off x="28121" y="3484532"/>
                    <a:ext cx="1801285"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4" name="Google Shape;334;p26"/>
                  <p:cNvCxnSpPr/>
                  <p:nvPr/>
                </p:nvCxnSpPr>
                <p:spPr>
                  <a:xfrm rot="10800000">
                    <a:off x="33086" y="303737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35" name="Google Shape;335;p26"/>
                  <p:cNvCxnSpPr/>
                  <p:nvPr/>
                </p:nvCxnSpPr>
                <p:spPr>
                  <a:xfrm rot="10800000">
                    <a:off x="1829406" y="300878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36" name="Google Shape;336;p26"/>
                  <p:cNvCxnSpPr/>
                  <p:nvPr/>
                </p:nvCxnSpPr>
                <p:spPr>
                  <a:xfrm flipH="1" rot="10800000">
                    <a:off x="33085" y="3211903"/>
                    <a:ext cx="1781807" cy="32269"/>
                  </a:xfrm>
                  <a:prstGeom prst="straightConnector1">
                    <a:avLst/>
                  </a:prstGeom>
                  <a:noFill/>
                  <a:ln cap="flat" cmpd="sng" w="9525">
                    <a:solidFill>
                      <a:schemeClr val="dk1"/>
                    </a:solidFill>
                    <a:prstDash val="solid"/>
                    <a:miter lim="800000"/>
                    <a:headEnd len="med" w="med" type="triangle"/>
                    <a:tailEnd len="med" w="med" type="triangle"/>
                  </a:ln>
                </p:spPr>
              </p:cxnSp>
            </p:grpSp>
            <p:cxnSp>
              <p:nvCxnSpPr>
                <p:cNvPr id="337" name="Google Shape;337;p26"/>
                <p:cNvCxnSpPr/>
                <p:nvPr/>
              </p:nvCxnSpPr>
              <p:spPr>
                <a:xfrm>
                  <a:off x="1248986" y="2742728"/>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38" name="Google Shape;338;p26"/>
                <p:cNvCxnSpPr/>
                <p:nvPr/>
              </p:nvCxnSpPr>
              <p:spPr>
                <a:xfrm>
                  <a:off x="1691671" y="2756804"/>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39" name="Google Shape;339;p26"/>
                <p:cNvCxnSpPr/>
                <p:nvPr/>
              </p:nvCxnSpPr>
              <p:spPr>
                <a:xfrm>
                  <a:off x="1938414" y="2749949"/>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40" name="Google Shape;340;p26"/>
                <p:cNvCxnSpPr/>
                <p:nvPr/>
              </p:nvCxnSpPr>
              <p:spPr>
                <a:xfrm>
                  <a:off x="1473957"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41" name="Google Shape;341;p26"/>
                <p:cNvCxnSpPr/>
                <p:nvPr/>
              </p:nvCxnSpPr>
              <p:spPr>
                <a:xfrm>
                  <a:off x="574069" y="2742727"/>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42" name="Google Shape;342;p26"/>
                <p:cNvCxnSpPr/>
                <p:nvPr/>
              </p:nvCxnSpPr>
              <p:spPr>
                <a:xfrm>
                  <a:off x="1016754"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43" name="Google Shape;343;p26"/>
                <p:cNvCxnSpPr/>
                <p:nvPr/>
              </p:nvCxnSpPr>
              <p:spPr>
                <a:xfrm>
                  <a:off x="799040" y="2756802"/>
                  <a:ext cx="0" cy="417733"/>
                </a:xfrm>
                <a:prstGeom prst="straightConnector1">
                  <a:avLst/>
                </a:prstGeom>
                <a:noFill/>
                <a:ln cap="flat" cmpd="sng" w="9525">
                  <a:solidFill>
                    <a:schemeClr val="dk1"/>
                  </a:solidFill>
                  <a:prstDash val="solid"/>
                  <a:miter lim="800000"/>
                  <a:headEnd len="sm" w="sm" type="none"/>
                  <a:tailEnd len="sm" w="sm" type="none"/>
                </a:ln>
              </p:spPr>
            </p:cxnSp>
            <p:sp>
              <p:nvSpPr>
                <p:cNvPr id="344" name="Google Shape;344;p26"/>
                <p:cNvSpPr txBox="1"/>
                <p:nvPr/>
              </p:nvSpPr>
              <p:spPr>
                <a:xfrm>
                  <a:off x="717089" y="2059922"/>
                  <a:ext cx="990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345" name="Google Shape;345;p26"/>
              <p:cNvSpPr txBox="1"/>
              <p:nvPr/>
            </p:nvSpPr>
            <p:spPr>
              <a:xfrm>
                <a:off x="1691670" y="2787718"/>
                <a:ext cx="2311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46" name="Google Shape;346;p26"/>
            <p:cNvSpPr txBox="1"/>
            <p:nvPr/>
          </p:nvSpPr>
          <p:spPr>
            <a:xfrm>
              <a:off x="11023" y="2319356"/>
              <a:ext cx="1150376" cy="6534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EUI  64 bits</a:t>
              </a:r>
              <a:endParaRPr b="1" sz="1800">
                <a:solidFill>
                  <a:schemeClr val="dk1"/>
                </a:solidFill>
                <a:latin typeface="Calibri"/>
                <a:ea typeface="Calibri"/>
                <a:cs typeface="Calibri"/>
                <a:sym typeface="Calibri"/>
              </a:endParaRPr>
            </a:p>
          </p:txBody>
        </p:sp>
      </p:grpSp>
      <p:grpSp>
        <p:nvGrpSpPr>
          <p:cNvPr id="347" name="Google Shape;347;p26"/>
          <p:cNvGrpSpPr/>
          <p:nvPr/>
        </p:nvGrpSpPr>
        <p:grpSpPr>
          <a:xfrm>
            <a:off x="47459" y="3305376"/>
            <a:ext cx="12046928" cy="1166059"/>
            <a:chOff x="11023" y="1802697"/>
            <a:chExt cx="12046928" cy="1166059"/>
          </a:xfrm>
        </p:grpSpPr>
        <p:grpSp>
          <p:nvGrpSpPr>
            <p:cNvPr id="348" name="Google Shape;348;p26"/>
            <p:cNvGrpSpPr/>
            <p:nvPr/>
          </p:nvGrpSpPr>
          <p:grpSpPr>
            <a:xfrm>
              <a:off x="1093323" y="1802697"/>
              <a:ext cx="10964628" cy="1166059"/>
              <a:chOff x="382335" y="2005893"/>
              <a:chExt cx="11443392" cy="1168644"/>
            </a:xfrm>
          </p:grpSpPr>
          <p:grpSp>
            <p:nvGrpSpPr>
              <p:cNvPr id="349" name="Google Shape;349;p26"/>
              <p:cNvGrpSpPr/>
              <p:nvPr/>
            </p:nvGrpSpPr>
            <p:grpSpPr>
              <a:xfrm>
                <a:off x="382335" y="2005893"/>
                <a:ext cx="11443392" cy="1168644"/>
                <a:chOff x="382335" y="2005893"/>
                <a:chExt cx="11443392" cy="1168644"/>
              </a:xfrm>
            </p:grpSpPr>
            <p:grpSp>
              <p:nvGrpSpPr>
                <p:cNvPr id="350" name="Google Shape;350;p26"/>
                <p:cNvGrpSpPr/>
                <p:nvPr/>
              </p:nvGrpSpPr>
              <p:grpSpPr>
                <a:xfrm>
                  <a:off x="2195714" y="2005893"/>
                  <a:ext cx="9630013" cy="1164708"/>
                  <a:chOff x="2079600" y="1733150"/>
                  <a:chExt cx="9630013" cy="1164708"/>
                </a:xfrm>
              </p:grpSpPr>
              <p:grpSp>
                <p:nvGrpSpPr>
                  <p:cNvPr id="351" name="Google Shape;351;p26"/>
                  <p:cNvGrpSpPr/>
                  <p:nvPr/>
                </p:nvGrpSpPr>
                <p:grpSpPr>
                  <a:xfrm>
                    <a:off x="2079600" y="1765321"/>
                    <a:ext cx="9630013" cy="1132537"/>
                    <a:chOff x="497543" y="1931545"/>
                    <a:chExt cx="10669581" cy="1132537"/>
                  </a:xfrm>
                </p:grpSpPr>
                <p:grpSp>
                  <p:nvGrpSpPr>
                    <p:cNvPr id="352" name="Google Shape;352;p26"/>
                    <p:cNvGrpSpPr/>
                    <p:nvPr/>
                  </p:nvGrpSpPr>
                  <p:grpSpPr>
                    <a:xfrm>
                      <a:off x="497543" y="1931545"/>
                      <a:ext cx="10669581" cy="1132537"/>
                      <a:chOff x="497543" y="1931545"/>
                      <a:chExt cx="10669581" cy="1132537"/>
                    </a:xfrm>
                  </p:grpSpPr>
                  <p:grpSp>
                    <p:nvGrpSpPr>
                      <p:cNvPr id="353" name="Google Shape;353;p26"/>
                      <p:cNvGrpSpPr/>
                      <p:nvPr/>
                    </p:nvGrpSpPr>
                    <p:grpSpPr>
                      <a:xfrm>
                        <a:off x="497543" y="1960622"/>
                        <a:ext cx="4596972" cy="1100539"/>
                        <a:chOff x="497541" y="1965368"/>
                        <a:chExt cx="11268635" cy="1275372"/>
                      </a:xfrm>
                    </p:grpSpPr>
                    <p:sp>
                      <p:nvSpPr>
                        <p:cNvPr id="354" name="Google Shape;354;p26"/>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6"/>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6"/>
                        <p:cNvSpPr/>
                        <p:nvPr/>
                      </p:nvSpPr>
                      <p:spPr>
                        <a:xfrm>
                          <a:off x="7732059" y="2756646"/>
                          <a:ext cx="4034117"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57" name="Google Shape;357;p26"/>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58" name="Google Shape;358;p26"/>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59" name="Google Shape;359;p26"/>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60" name="Google Shape;360;p26"/>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61" name="Google Shape;361;p26"/>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62" name="Google Shape;362;p26"/>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63" name="Google Shape;363;p26"/>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364" name="Google Shape;364;p26"/>
                        <p:cNvSpPr txBox="1"/>
                        <p:nvPr/>
                      </p:nvSpPr>
                      <p:spPr>
                        <a:xfrm>
                          <a:off x="854941" y="1965368"/>
                          <a:ext cx="2350683"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65" name="Google Shape;365;p26"/>
                        <p:cNvSpPr txBox="1"/>
                        <p:nvPr/>
                      </p:nvSpPr>
                      <p:spPr>
                        <a:xfrm>
                          <a:off x="4859762" y="2062097"/>
                          <a:ext cx="2379989"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66" name="Google Shape;366;p26"/>
                        <p:cNvSpPr txBox="1"/>
                        <p:nvPr/>
                      </p:nvSpPr>
                      <p:spPr>
                        <a:xfrm>
                          <a:off x="8506323" y="2007310"/>
                          <a:ext cx="2350683"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367" name="Google Shape;367;p26"/>
                      <p:cNvGrpSpPr/>
                      <p:nvPr/>
                    </p:nvGrpSpPr>
                    <p:grpSpPr>
                      <a:xfrm>
                        <a:off x="5094514" y="1931545"/>
                        <a:ext cx="4596972" cy="1130407"/>
                        <a:chOff x="497541" y="1930756"/>
                        <a:chExt cx="11268635" cy="1309984"/>
                      </a:xfrm>
                    </p:grpSpPr>
                    <p:sp>
                      <p:nvSpPr>
                        <p:cNvPr id="368" name="Google Shape;368;p26"/>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6"/>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6"/>
                        <p:cNvSpPr/>
                        <p:nvPr/>
                      </p:nvSpPr>
                      <p:spPr>
                        <a:xfrm>
                          <a:off x="7732059" y="2756646"/>
                          <a:ext cx="4034117"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1" name="Google Shape;371;p26"/>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72" name="Google Shape;372;p26"/>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73" name="Google Shape;373;p26"/>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74" name="Google Shape;374;p26"/>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375" name="Google Shape;375;p26"/>
                        <p:cNvCxnSpPr/>
                        <p:nvPr/>
                      </p:nvCxnSpPr>
                      <p:spPr>
                        <a:xfrm flipH="1" rot="10800000">
                          <a:off x="497541" y="2407066"/>
                          <a:ext cx="3617258"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76" name="Google Shape;376;p26"/>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377" name="Google Shape;377;p26"/>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378" name="Google Shape;378;p26"/>
                        <p:cNvSpPr txBox="1"/>
                        <p:nvPr/>
                      </p:nvSpPr>
                      <p:spPr>
                        <a:xfrm>
                          <a:off x="854947" y="1930756"/>
                          <a:ext cx="2350680"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79" name="Google Shape;379;p26"/>
                        <p:cNvSpPr txBox="1"/>
                        <p:nvPr/>
                      </p:nvSpPr>
                      <p:spPr>
                        <a:xfrm>
                          <a:off x="5023966" y="2006393"/>
                          <a:ext cx="2215785"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380" name="Google Shape;380;p26"/>
                        <p:cNvSpPr txBox="1"/>
                        <p:nvPr/>
                      </p:nvSpPr>
                      <p:spPr>
                        <a:xfrm>
                          <a:off x="8506329" y="2006393"/>
                          <a:ext cx="2350678"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381" name="Google Shape;381;p26"/>
                      <p:cNvSpPr/>
                      <p:nvPr/>
                    </p:nvSpPr>
                    <p:spPr>
                      <a:xfrm>
                        <a:off x="9691485" y="2646349"/>
                        <a:ext cx="1475639"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82" name="Google Shape;382;p26"/>
                    <p:cNvCxnSpPr/>
                    <p:nvPr/>
                  </p:nvCxnSpPr>
                  <p:spPr>
                    <a:xfrm rot="10800000">
                      <a:off x="9691485"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83" name="Google Shape;383;p26"/>
                    <p:cNvCxnSpPr/>
                    <p:nvPr/>
                  </p:nvCxnSpPr>
                  <p:spPr>
                    <a:xfrm rot="10800000">
                      <a:off x="11167124"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84" name="Google Shape;384;p26"/>
                    <p:cNvCxnSpPr/>
                    <p:nvPr/>
                  </p:nvCxnSpPr>
                  <p:spPr>
                    <a:xfrm flipH="1" rot="10800000">
                      <a:off x="9691485" y="2330177"/>
                      <a:ext cx="1475639" cy="25049"/>
                    </a:xfrm>
                    <a:prstGeom prst="straightConnector1">
                      <a:avLst/>
                    </a:prstGeom>
                    <a:noFill/>
                    <a:ln cap="flat" cmpd="sng" w="9525">
                      <a:solidFill>
                        <a:schemeClr val="dk1"/>
                      </a:solidFill>
                      <a:prstDash val="solid"/>
                      <a:miter lim="800000"/>
                      <a:headEnd len="med" w="med" type="triangle"/>
                      <a:tailEnd len="med" w="med" type="triangle"/>
                    </a:ln>
                  </p:spPr>
                </p:cxnSp>
              </p:grpSp>
              <p:sp>
                <p:nvSpPr>
                  <p:cNvPr id="385" name="Google Shape;385;p26"/>
                  <p:cNvSpPr txBox="1"/>
                  <p:nvPr/>
                </p:nvSpPr>
                <p:spPr>
                  <a:xfrm>
                    <a:off x="10712502" y="1733150"/>
                    <a:ext cx="775274" cy="318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386" name="Google Shape;386;p26"/>
                <p:cNvGrpSpPr/>
                <p:nvPr/>
              </p:nvGrpSpPr>
              <p:grpSpPr>
                <a:xfrm>
                  <a:off x="382335" y="2266978"/>
                  <a:ext cx="1811469" cy="893483"/>
                  <a:chOff x="33085" y="3008782"/>
                  <a:chExt cx="1811469" cy="893483"/>
                </a:xfrm>
              </p:grpSpPr>
              <p:sp>
                <p:nvSpPr>
                  <p:cNvPr id="387" name="Google Shape;387;p26"/>
                  <p:cNvSpPr/>
                  <p:nvPr/>
                </p:nvSpPr>
                <p:spPr>
                  <a:xfrm>
                    <a:off x="43269" y="3484532"/>
                    <a:ext cx="1801285"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8" name="Google Shape;388;p26"/>
                  <p:cNvCxnSpPr/>
                  <p:nvPr/>
                </p:nvCxnSpPr>
                <p:spPr>
                  <a:xfrm rot="10800000">
                    <a:off x="48234" y="303737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89" name="Google Shape;389;p26"/>
                  <p:cNvCxnSpPr/>
                  <p:nvPr/>
                </p:nvCxnSpPr>
                <p:spPr>
                  <a:xfrm rot="10800000">
                    <a:off x="1844554" y="300878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390" name="Google Shape;390;p26"/>
                  <p:cNvCxnSpPr/>
                  <p:nvPr/>
                </p:nvCxnSpPr>
                <p:spPr>
                  <a:xfrm flipH="1" rot="10800000">
                    <a:off x="33085" y="3211903"/>
                    <a:ext cx="1781807" cy="32269"/>
                  </a:xfrm>
                  <a:prstGeom prst="straightConnector1">
                    <a:avLst/>
                  </a:prstGeom>
                  <a:noFill/>
                  <a:ln cap="flat" cmpd="sng" w="9525">
                    <a:solidFill>
                      <a:schemeClr val="dk1"/>
                    </a:solidFill>
                    <a:prstDash val="solid"/>
                    <a:miter lim="800000"/>
                    <a:headEnd len="med" w="med" type="triangle"/>
                    <a:tailEnd len="med" w="med" type="triangle"/>
                  </a:ln>
                </p:spPr>
              </p:cxnSp>
            </p:grpSp>
            <p:cxnSp>
              <p:nvCxnSpPr>
                <p:cNvPr id="391" name="Google Shape;391;p26"/>
                <p:cNvCxnSpPr/>
                <p:nvPr/>
              </p:nvCxnSpPr>
              <p:spPr>
                <a:xfrm>
                  <a:off x="1248986" y="2742728"/>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2" name="Google Shape;392;p26"/>
                <p:cNvCxnSpPr/>
                <p:nvPr/>
              </p:nvCxnSpPr>
              <p:spPr>
                <a:xfrm>
                  <a:off x="1691671" y="2756804"/>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3" name="Google Shape;393;p26"/>
                <p:cNvCxnSpPr/>
                <p:nvPr/>
              </p:nvCxnSpPr>
              <p:spPr>
                <a:xfrm>
                  <a:off x="1938414" y="2749949"/>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4" name="Google Shape;394;p26"/>
                <p:cNvCxnSpPr/>
                <p:nvPr/>
              </p:nvCxnSpPr>
              <p:spPr>
                <a:xfrm>
                  <a:off x="1473957"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5" name="Google Shape;395;p26"/>
                <p:cNvCxnSpPr/>
                <p:nvPr/>
              </p:nvCxnSpPr>
              <p:spPr>
                <a:xfrm>
                  <a:off x="574069" y="2742727"/>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6" name="Google Shape;396;p26"/>
                <p:cNvCxnSpPr/>
                <p:nvPr/>
              </p:nvCxnSpPr>
              <p:spPr>
                <a:xfrm>
                  <a:off x="1016754"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397" name="Google Shape;397;p26"/>
                <p:cNvCxnSpPr/>
                <p:nvPr/>
              </p:nvCxnSpPr>
              <p:spPr>
                <a:xfrm>
                  <a:off x="799040" y="2756802"/>
                  <a:ext cx="0" cy="417733"/>
                </a:xfrm>
                <a:prstGeom prst="straightConnector1">
                  <a:avLst/>
                </a:prstGeom>
                <a:noFill/>
                <a:ln cap="flat" cmpd="sng" w="9525">
                  <a:solidFill>
                    <a:schemeClr val="dk1"/>
                  </a:solidFill>
                  <a:prstDash val="solid"/>
                  <a:miter lim="800000"/>
                  <a:headEnd len="sm" w="sm" type="none"/>
                  <a:tailEnd len="sm" w="sm" type="none"/>
                </a:ln>
              </p:spPr>
            </p:cxnSp>
            <p:sp>
              <p:nvSpPr>
                <p:cNvPr id="398" name="Google Shape;398;p26"/>
                <p:cNvSpPr txBox="1"/>
                <p:nvPr/>
              </p:nvSpPr>
              <p:spPr>
                <a:xfrm>
                  <a:off x="717089" y="2059922"/>
                  <a:ext cx="990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399" name="Google Shape;399;p26"/>
              <p:cNvSpPr txBox="1"/>
              <p:nvPr/>
            </p:nvSpPr>
            <p:spPr>
              <a:xfrm>
                <a:off x="1691670" y="2787718"/>
                <a:ext cx="231183" cy="3701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sp>
          <p:nvSpPr>
            <p:cNvPr id="400" name="Google Shape;400;p26"/>
            <p:cNvSpPr txBox="1"/>
            <p:nvPr/>
          </p:nvSpPr>
          <p:spPr>
            <a:xfrm>
              <a:off x="11023" y="2319356"/>
              <a:ext cx="115037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Interface Identifier</a:t>
              </a:r>
              <a:endParaRPr b="1" sz="1800">
                <a:solidFill>
                  <a:schemeClr val="dk1"/>
                </a:solidFill>
                <a:latin typeface="Calibri"/>
                <a:ea typeface="Calibri"/>
                <a:cs typeface="Calibri"/>
                <a:sym typeface="Calibri"/>
              </a:endParaRPr>
            </a:p>
          </p:txBody>
        </p:sp>
      </p:grpSp>
      <p:cxnSp>
        <p:nvCxnSpPr>
          <p:cNvPr id="401" name="Google Shape;401;p26"/>
          <p:cNvCxnSpPr/>
          <p:nvPr/>
        </p:nvCxnSpPr>
        <p:spPr>
          <a:xfrm>
            <a:off x="6273162" y="2968754"/>
            <a:ext cx="0" cy="433846"/>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7"/>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Black"/>
              <a:buNone/>
            </a:pPr>
            <a:r>
              <a:rPr b="1" lang="en-IN" sz="3200">
                <a:latin typeface="Arial Black"/>
                <a:ea typeface="Arial Black"/>
                <a:cs typeface="Arial Black"/>
                <a:sym typeface="Arial Black"/>
              </a:rPr>
              <a:t>Mapping MAC Address to interface identifier</a:t>
            </a:r>
            <a:endParaRPr b="1" sz="3200">
              <a:latin typeface="Arial Black"/>
              <a:ea typeface="Arial Black"/>
              <a:cs typeface="Arial Black"/>
              <a:sym typeface="Arial Black"/>
            </a:endParaRPr>
          </a:p>
        </p:txBody>
      </p:sp>
      <p:pic>
        <p:nvPicPr>
          <p:cNvPr id="407" name="Google Shape;407;p27"/>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408" name="Google Shape;408;p27"/>
          <p:cNvSpPr txBox="1"/>
          <p:nvPr/>
        </p:nvSpPr>
        <p:spPr>
          <a:xfrm>
            <a:off x="8964" y="1152292"/>
            <a:ext cx="12183036" cy="5705708"/>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dk1"/>
              </a:buClr>
              <a:buSzPts val="2200"/>
              <a:buFont typeface="Arial"/>
              <a:buNone/>
            </a:pPr>
            <a:r>
              <a:t/>
            </a:r>
            <a:endParaRPr sz="2200">
              <a:solidFill>
                <a:schemeClr val="dk1"/>
              </a:solidFill>
              <a:latin typeface="Arial"/>
              <a:ea typeface="Arial"/>
              <a:cs typeface="Arial"/>
              <a:sym typeface="Arial"/>
            </a:endParaRPr>
          </a:p>
        </p:txBody>
      </p:sp>
      <p:sp>
        <p:nvSpPr>
          <p:cNvPr id="409" name="Google Shape;409;p27"/>
          <p:cNvSpPr txBox="1"/>
          <p:nvPr/>
        </p:nvSpPr>
        <p:spPr>
          <a:xfrm>
            <a:off x="510904" y="6011504"/>
            <a:ext cx="11532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To map the physical address (MAC), the global bit of the format needs to be changed from 0 to 1</a:t>
            </a:r>
            <a:endParaRPr sz="1800">
              <a:solidFill>
                <a:schemeClr val="dk1"/>
              </a:solidFill>
              <a:latin typeface="Calibri"/>
              <a:ea typeface="Calibri"/>
              <a:cs typeface="Calibri"/>
              <a:sym typeface="Calibri"/>
            </a:endParaRPr>
          </a:p>
        </p:txBody>
      </p:sp>
      <p:grpSp>
        <p:nvGrpSpPr>
          <p:cNvPr id="410" name="Google Shape;410;p27"/>
          <p:cNvGrpSpPr/>
          <p:nvPr/>
        </p:nvGrpSpPr>
        <p:grpSpPr>
          <a:xfrm>
            <a:off x="83481" y="1558502"/>
            <a:ext cx="11959282" cy="1145539"/>
            <a:chOff x="-58645" y="1834797"/>
            <a:chExt cx="9417250" cy="1145539"/>
          </a:xfrm>
        </p:grpSpPr>
        <p:grpSp>
          <p:nvGrpSpPr>
            <p:cNvPr id="411" name="Google Shape;411;p27"/>
            <p:cNvGrpSpPr/>
            <p:nvPr/>
          </p:nvGrpSpPr>
          <p:grpSpPr>
            <a:xfrm>
              <a:off x="1088567" y="1834797"/>
              <a:ext cx="8270038" cy="1133959"/>
              <a:chOff x="377371" y="2038064"/>
              <a:chExt cx="8631145" cy="1136473"/>
            </a:xfrm>
          </p:grpSpPr>
          <p:grpSp>
            <p:nvGrpSpPr>
              <p:cNvPr id="412" name="Google Shape;412;p27"/>
              <p:cNvGrpSpPr/>
              <p:nvPr/>
            </p:nvGrpSpPr>
            <p:grpSpPr>
              <a:xfrm>
                <a:off x="377371" y="2038064"/>
                <a:ext cx="8631145" cy="1136473"/>
                <a:chOff x="377371" y="2038064"/>
                <a:chExt cx="8631145" cy="1136473"/>
              </a:xfrm>
            </p:grpSpPr>
            <p:grpSp>
              <p:nvGrpSpPr>
                <p:cNvPr id="413" name="Google Shape;413;p27"/>
                <p:cNvGrpSpPr/>
                <p:nvPr/>
              </p:nvGrpSpPr>
              <p:grpSpPr>
                <a:xfrm>
                  <a:off x="2195714" y="2038064"/>
                  <a:ext cx="6812802" cy="1130407"/>
                  <a:chOff x="497543" y="1931545"/>
                  <a:chExt cx="7548249" cy="1130407"/>
                </a:xfrm>
              </p:grpSpPr>
              <p:grpSp>
                <p:nvGrpSpPr>
                  <p:cNvPr id="414" name="Google Shape;414;p27"/>
                  <p:cNvGrpSpPr/>
                  <p:nvPr/>
                </p:nvGrpSpPr>
                <p:grpSpPr>
                  <a:xfrm>
                    <a:off x="497543" y="1960622"/>
                    <a:ext cx="4596972" cy="1100539"/>
                    <a:chOff x="497541" y="1965368"/>
                    <a:chExt cx="11268635" cy="1275372"/>
                  </a:xfrm>
                </p:grpSpPr>
                <p:sp>
                  <p:nvSpPr>
                    <p:cNvPr id="415" name="Google Shape;415;p27"/>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7"/>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27"/>
                    <p:cNvSpPr/>
                    <p:nvPr/>
                  </p:nvSpPr>
                  <p:spPr>
                    <a:xfrm>
                      <a:off x="7732059" y="2756646"/>
                      <a:ext cx="4034117" cy="484094"/>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18" name="Google Shape;418;p27"/>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19" name="Google Shape;419;p27"/>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20" name="Google Shape;420;p27"/>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21" name="Google Shape;421;p27"/>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22" name="Google Shape;422;p27"/>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23" name="Google Shape;423;p27"/>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24" name="Google Shape;424;p27"/>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425" name="Google Shape;425;p27"/>
                    <p:cNvSpPr txBox="1"/>
                    <p:nvPr/>
                  </p:nvSpPr>
                  <p:spPr>
                    <a:xfrm>
                      <a:off x="854941" y="1965368"/>
                      <a:ext cx="2350683"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26" name="Google Shape;426;p27"/>
                    <p:cNvSpPr txBox="1"/>
                    <p:nvPr/>
                  </p:nvSpPr>
                  <p:spPr>
                    <a:xfrm>
                      <a:off x="4859762" y="2062097"/>
                      <a:ext cx="2379989"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27" name="Google Shape;427;p27"/>
                    <p:cNvSpPr txBox="1"/>
                    <p:nvPr/>
                  </p:nvSpPr>
                  <p:spPr>
                    <a:xfrm>
                      <a:off x="8506323" y="2007310"/>
                      <a:ext cx="2350683"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428" name="Google Shape;428;p27"/>
                  <p:cNvGrpSpPr/>
                  <p:nvPr/>
                </p:nvGrpSpPr>
                <p:grpSpPr>
                  <a:xfrm>
                    <a:off x="5094514" y="1931545"/>
                    <a:ext cx="2951278" cy="1130407"/>
                    <a:chOff x="497541" y="1930756"/>
                    <a:chExt cx="7234518" cy="1309984"/>
                  </a:xfrm>
                </p:grpSpPr>
                <p:sp>
                  <p:nvSpPr>
                    <p:cNvPr id="429" name="Google Shape;429;p27"/>
                    <p:cNvSpPr/>
                    <p:nvPr/>
                  </p:nvSpPr>
                  <p:spPr>
                    <a:xfrm>
                      <a:off x="497541" y="2756646"/>
                      <a:ext cx="3617259" cy="484094"/>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27"/>
                    <p:cNvSpPr/>
                    <p:nvPr/>
                  </p:nvSpPr>
                  <p:spPr>
                    <a:xfrm>
                      <a:off x="4114799" y="2756646"/>
                      <a:ext cx="3617258" cy="484094"/>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1" name="Google Shape;431;p27"/>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32" name="Google Shape;432;p27"/>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33" name="Google Shape;433;p27"/>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34" name="Google Shape;434;p27"/>
                    <p:cNvCxnSpPr/>
                    <p:nvPr/>
                  </p:nvCxnSpPr>
                  <p:spPr>
                    <a:xfrm flipH="1" rot="10800000">
                      <a:off x="497541" y="2407066"/>
                      <a:ext cx="3617258"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35" name="Google Shape;435;p27"/>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sp>
                  <p:nvSpPr>
                    <p:cNvPr id="436" name="Google Shape;436;p27"/>
                    <p:cNvSpPr txBox="1"/>
                    <p:nvPr/>
                  </p:nvSpPr>
                  <p:spPr>
                    <a:xfrm>
                      <a:off x="854947" y="1930756"/>
                      <a:ext cx="2350680"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37" name="Google Shape;437;p27"/>
                    <p:cNvSpPr txBox="1"/>
                    <p:nvPr/>
                  </p:nvSpPr>
                  <p:spPr>
                    <a:xfrm>
                      <a:off x="5023966" y="2006393"/>
                      <a:ext cx="2215785"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grpSp>
              <p:nvGrpSpPr>
                <p:cNvPr id="438" name="Google Shape;438;p27"/>
                <p:cNvGrpSpPr/>
                <p:nvPr/>
              </p:nvGrpSpPr>
              <p:grpSpPr>
                <a:xfrm>
                  <a:off x="377371" y="2266978"/>
                  <a:ext cx="1801285" cy="893483"/>
                  <a:chOff x="28121" y="3008782"/>
                  <a:chExt cx="1801285" cy="893483"/>
                </a:xfrm>
              </p:grpSpPr>
              <p:sp>
                <p:nvSpPr>
                  <p:cNvPr id="439" name="Google Shape;439;p27"/>
                  <p:cNvSpPr/>
                  <p:nvPr/>
                </p:nvSpPr>
                <p:spPr>
                  <a:xfrm>
                    <a:off x="28121" y="3484532"/>
                    <a:ext cx="1801285"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0" name="Google Shape;440;p27"/>
                  <p:cNvCxnSpPr/>
                  <p:nvPr/>
                </p:nvCxnSpPr>
                <p:spPr>
                  <a:xfrm rot="10800000">
                    <a:off x="33086" y="303737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41" name="Google Shape;441;p27"/>
                  <p:cNvCxnSpPr/>
                  <p:nvPr/>
                </p:nvCxnSpPr>
                <p:spPr>
                  <a:xfrm rot="10800000">
                    <a:off x="1829406" y="300878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42" name="Google Shape;442;p27"/>
                  <p:cNvCxnSpPr/>
                  <p:nvPr/>
                </p:nvCxnSpPr>
                <p:spPr>
                  <a:xfrm flipH="1" rot="10800000">
                    <a:off x="33085" y="3211903"/>
                    <a:ext cx="1781807" cy="32269"/>
                  </a:xfrm>
                  <a:prstGeom prst="straightConnector1">
                    <a:avLst/>
                  </a:prstGeom>
                  <a:noFill/>
                  <a:ln cap="flat" cmpd="sng" w="9525">
                    <a:solidFill>
                      <a:schemeClr val="dk1"/>
                    </a:solidFill>
                    <a:prstDash val="solid"/>
                    <a:miter lim="800000"/>
                    <a:headEnd len="med" w="med" type="triangle"/>
                    <a:tailEnd len="med" w="med" type="triangle"/>
                  </a:ln>
                </p:spPr>
              </p:cxnSp>
            </p:grpSp>
            <p:cxnSp>
              <p:nvCxnSpPr>
                <p:cNvPr id="443" name="Google Shape;443;p27"/>
                <p:cNvCxnSpPr/>
                <p:nvPr/>
              </p:nvCxnSpPr>
              <p:spPr>
                <a:xfrm>
                  <a:off x="1248986" y="2742728"/>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4" name="Google Shape;444;p27"/>
                <p:cNvCxnSpPr/>
                <p:nvPr/>
              </p:nvCxnSpPr>
              <p:spPr>
                <a:xfrm>
                  <a:off x="1691671" y="2756804"/>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5" name="Google Shape;445;p27"/>
                <p:cNvCxnSpPr/>
                <p:nvPr/>
              </p:nvCxnSpPr>
              <p:spPr>
                <a:xfrm>
                  <a:off x="1938414" y="2749949"/>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6" name="Google Shape;446;p27"/>
                <p:cNvCxnSpPr/>
                <p:nvPr/>
              </p:nvCxnSpPr>
              <p:spPr>
                <a:xfrm>
                  <a:off x="1473957"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7" name="Google Shape;447;p27"/>
                <p:cNvCxnSpPr/>
                <p:nvPr/>
              </p:nvCxnSpPr>
              <p:spPr>
                <a:xfrm>
                  <a:off x="574069" y="2742727"/>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8" name="Google Shape;448;p27"/>
                <p:cNvCxnSpPr/>
                <p:nvPr/>
              </p:nvCxnSpPr>
              <p:spPr>
                <a:xfrm>
                  <a:off x="1016754"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49" name="Google Shape;449;p27"/>
                <p:cNvCxnSpPr/>
                <p:nvPr/>
              </p:nvCxnSpPr>
              <p:spPr>
                <a:xfrm>
                  <a:off x="799040" y="2756802"/>
                  <a:ext cx="0" cy="417733"/>
                </a:xfrm>
                <a:prstGeom prst="straightConnector1">
                  <a:avLst/>
                </a:prstGeom>
                <a:noFill/>
                <a:ln cap="flat" cmpd="sng" w="9525">
                  <a:solidFill>
                    <a:schemeClr val="dk1"/>
                  </a:solidFill>
                  <a:prstDash val="solid"/>
                  <a:miter lim="800000"/>
                  <a:headEnd len="sm" w="sm" type="none"/>
                  <a:tailEnd len="sm" w="sm" type="none"/>
                </a:ln>
              </p:spPr>
            </p:cxnSp>
            <p:sp>
              <p:nvSpPr>
                <p:cNvPr id="450" name="Google Shape;450;p27"/>
                <p:cNvSpPr txBox="1"/>
                <p:nvPr/>
              </p:nvSpPr>
              <p:spPr>
                <a:xfrm>
                  <a:off x="717089" y="2059922"/>
                  <a:ext cx="990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451" name="Google Shape;451;p27"/>
              <p:cNvSpPr txBox="1"/>
              <p:nvPr/>
            </p:nvSpPr>
            <p:spPr>
              <a:xfrm>
                <a:off x="1691670" y="2787718"/>
                <a:ext cx="2311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452" name="Google Shape;452;p27"/>
            <p:cNvSpPr txBox="1"/>
            <p:nvPr/>
          </p:nvSpPr>
          <p:spPr>
            <a:xfrm>
              <a:off x="-58645" y="2334005"/>
              <a:ext cx="115037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Ethernet MAC address</a:t>
              </a:r>
              <a:endParaRPr b="1" sz="1800">
                <a:solidFill>
                  <a:schemeClr val="dk1"/>
                </a:solidFill>
                <a:latin typeface="Calibri"/>
                <a:ea typeface="Calibri"/>
                <a:cs typeface="Calibri"/>
                <a:sym typeface="Calibri"/>
              </a:endParaRPr>
            </a:p>
          </p:txBody>
        </p:sp>
      </p:grpSp>
      <p:grpSp>
        <p:nvGrpSpPr>
          <p:cNvPr id="453" name="Google Shape;453;p27"/>
          <p:cNvGrpSpPr/>
          <p:nvPr/>
        </p:nvGrpSpPr>
        <p:grpSpPr>
          <a:xfrm>
            <a:off x="92447" y="4634448"/>
            <a:ext cx="12099553" cy="1166059"/>
            <a:chOff x="382335" y="2005893"/>
            <a:chExt cx="11443392" cy="1168644"/>
          </a:xfrm>
        </p:grpSpPr>
        <p:grpSp>
          <p:nvGrpSpPr>
            <p:cNvPr id="454" name="Google Shape;454;p27"/>
            <p:cNvGrpSpPr/>
            <p:nvPr/>
          </p:nvGrpSpPr>
          <p:grpSpPr>
            <a:xfrm>
              <a:off x="382335" y="2005893"/>
              <a:ext cx="11443392" cy="1168644"/>
              <a:chOff x="382335" y="2005893"/>
              <a:chExt cx="11443392" cy="1168644"/>
            </a:xfrm>
          </p:grpSpPr>
          <p:grpSp>
            <p:nvGrpSpPr>
              <p:cNvPr id="455" name="Google Shape;455;p27"/>
              <p:cNvGrpSpPr/>
              <p:nvPr/>
            </p:nvGrpSpPr>
            <p:grpSpPr>
              <a:xfrm>
                <a:off x="2195714" y="2005893"/>
                <a:ext cx="9630013" cy="1164708"/>
                <a:chOff x="2079600" y="1733150"/>
                <a:chExt cx="9630013" cy="1164708"/>
              </a:xfrm>
            </p:grpSpPr>
            <p:grpSp>
              <p:nvGrpSpPr>
                <p:cNvPr id="456" name="Google Shape;456;p27"/>
                <p:cNvGrpSpPr/>
                <p:nvPr/>
              </p:nvGrpSpPr>
              <p:grpSpPr>
                <a:xfrm>
                  <a:off x="2079600" y="1765321"/>
                  <a:ext cx="9630013" cy="1132537"/>
                  <a:chOff x="497543" y="1931545"/>
                  <a:chExt cx="10669581" cy="1132537"/>
                </a:xfrm>
              </p:grpSpPr>
              <p:grpSp>
                <p:nvGrpSpPr>
                  <p:cNvPr id="457" name="Google Shape;457;p27"/>
                  <p:cNvGrpSpPr/>
                  <p:nvPr/>
                </p:nvGrpSpPr>
                <p:grpSpPr>
                  <a:xfrm>
                    <a:off x="497543" y="1931545"/>
                    <a:ext cx="10669581" cy="1132537"/>
                    <a:chOff x="497543" y="1931545"/>
                    <a:chExt cx="10669581" cy="1132537"/>
                  </a:xfrm>
                </p:grpSpPr>
                <p:grpSp>
                  <p:nvGrpSpPr>
                    <p:cNvPr id="458" name="Google Shape;458;p27"/>
                    <p:cNvGrpSpPr/>
                    <p:nvPr/>
                  </p:nvGrpSpPr>
                  <p:grpSpPr>
                    <a:xfrm>
                      <a:off x="497543" y="1960622"/>
                      <a:ext cx="4596972" cy="1100539"/>
                      <a:chOff x="497541" y="1965368"/>
                      <a:chExt cx="11268635" cy="1275372"/>
                    </a:xfrm>
                  </p:grpSpPr>
                  <p:sp>
                    <p:nvSpPr>
                      <p:cNvPr id="459" name="Google Shape;459;p27"/>
                      <p:cNvSpPr/>
                      <p:nvPr/>
                    </p:nvSpPr>
                    <p:spPr>
                      <a:xfrm>
                        <a:off x="497541" y="2756646"/>
                        <a:ext cx="3617259"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27"/>
                      <p:cNvSpPr/>
                      <p:nvPr/>
                    </p:nvSpPr>
                    <p:spPr>
                      <a:xfrm>
                        <a:off x="4114799" y="2756646"/>
                        <a:ext cx="3617258"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7"/>
                      <p:cNvSpPr/>
                      <p:nvPr/>
                    </p:nvSpPr>
                    <p:spPr>
                      <a:xfrm>
                        <a:off x="7732059" y="2756646"/>
                        <a:ext cx="4034117"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2" name="Google Shape;462;p27"/>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63" name="Google Shape;463;p27"/>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64" name="Google Shape;464;p27"/>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65" name="Google Shape;465;p27"/>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66" name="Google Shape;466;p27"/>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67" name="Google Shape;467;p27"/>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68" name="Google Shape;468;p27"/>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469" name="Google Shape;469;p27"/>
                      <p:cNvSpPr txBox="1"/>
                      <p:nvPr/>
                    </p:nvSpPr>
                    <p:spPr>
                      <a:xfrm>
                        <a:off x="854941" y="1965368"/>
                        <a:ext cx="2350683"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70" name="Google Shape;470;p27"/>
                      <p:cNvSpPr txBox="1"/>
                      <p:nvPr/>
                    </p:nvSpPr>
                    <p:spPr>
                      <a:xfrm>
                        <a:off x="4859762" y="2062097"/>
                        <a:ext cx="2379989"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71" name="Google Shape;471;p27"/>
                      <p:cNvSpPr txBox="1"/>
                      <p:nvPr/>
                    </p:nvSpPr>
                    <p:spPr>
                      <a:xfrm>
                        <a:off x="8506323" y="2007310"/>
                        <a:ext cx="2350683"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472" name="Google Shape;472;p27"/>
                    <p:cNvGrpSpPr/>
                    <p:nvPr/>
                  </p:nvGrpSpPr>
                  <p:grpSpPr>
                    <a:xfrm>
                      <a:off x="5094514" y="1931545"/>
                      <a:ext cx="4596972" cy="1130407"/>
                      <a:chOff x="497541" y="1930756"/>
                      <a:chExt cx="11268635" cy="1309984"/>
                    </a:xfrm>
                  </p:grpSpPr>
                  <p:sp>
                    <p:nvSpPr>
                      <p:cNvPr id="473" name="Google Shape;473;p27"/>
                      <p:cNvSpPr/>
                      <p:nvPr/>
                    </p:nvSpPr>
                    <p:spPr>
                      <a:xfrm>
                        <a:off x="497541" y="2756646"/>
                        <a:ext cx="4024585" cy="484094"/>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7"/>
                      <p:cNvSpPr/>
                      <p:nvPr/>
                    </p:nvSpPr>
                    <p:spPr>
                      <a:xfrm>
                        <a:off x="4526005" y="2756646"/>
                        <a:ext cx="3206051" cy="484094"/>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7"/>
                      <p:cNvSpPr/>
                      <p:nvPr/>
                    </p:nvSpPr>
                    <p:spPr>
                      <a:xfrm>
                        <a:off x="7732059" y="2756646"/>
                        <a:ext cx="4034117" cy="484094"/>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6" name="Google Shape;476;p27"/>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77" name="Google Shape;477;p27"/>
                      <p:cNvCxnSpPr/>
                      <p:nvPr/>
                    </p:nvCxnSpPr>
                    <p:spPr>
                      <a:xfrm rot="10800000">
                        <a:off x="4526005" y="2204403"/>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78" name="Google Shape;478;p27"/>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79" name="Google Shape;479;p27"/>
                      <p:cNvCxnSpPr/>
                      <p:nvPr/>
                    </p:nvCxnSpPr>
                    <p:spPr>
                      <a:xfrm rot="10800000">
                        <a:off x="11766176"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480" name="Google Shape;480;p27"/>
                      <p:cNvCxnSpPr/>
                      <p:nvPr/>
                    </p:nvCxnSpPr>
                    <p:spPr>
                      <a:xfrm flipH="1" rot="10800000">
                        <a:off x="497541" y="2408456"/>
                        <a:ext cx="4028459" cy="27639"/>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81" name="Google Shape;481;p27"/>
                      <p:cNvCxnSpPr/>
                      <p:nvPr/>
                    </p:nvCxnSpPr>
                    <p:spPr>
                      <a:xfrm>
                        <a:off x="4526005" y="2392457"/>
                        <a:ext cx="3206053" cy="2403"/>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82" name="Google Shape;482;p27"/>
                      <p:cNvCxnSpPr/>
                      <p:nvPr/>
                    </p:nvCxnSpPr>
                    <p:spPr>
                      <a:xfrm>
                        <a:off x="7732059" y="2395713"/>
                        <a:ext cx="4034116" cy="13659"/>
                      </a:xfrm>
                      <a:prstGeom prst="straightConnector1">
                        <a:avLst/>
                      </a:prstGeom>
                      <a:noFill/>
                      <a:ln cap="flat" cmpd="sng" w="9525">
                        <a:solidFill>
                          <a:schemeClr val="dk1"/>
                        </a:solidFill>
                        <a:prstDash val="solid"/>
                        <a:miter lim="800000"/>
                        <a:headEnd len="med" w="med" type="triangle"/>
                        <a:tailEnd len="med" w="med" type="triangle"/>
                      </a:ln>
                    </p:spPr>
                  </p:cxnSp>
                  <p:sp>
                    <p:nvSpPr>
                      <p:cNvPr id="483" name="Google Shape;483;p27"/>
                      <p:cNvSpPr txBox="1"/>
                      <p:nvPr/>
                    </p:nvSpPr>
                    <p:spPr>
                      <a:xfrm>
                        <a:off x="854947" y="1930756"/>
                        <a:ext cx="2350680" cy="4280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84" name="Google Shape;484;p27"/>
                      <p:cNvSpPr txBox="1"/>
                      <p:nvPr/>
                    </p:nvSpPr>
                    <p:spPr>
                      <a:xfrm>
                        <a:off x="5023966" y="2006393"/>
                        <a:ext cx="2215785"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485" name="Google Shape;485;p27"/>
                      <p:cNvSpPr txBox="1"/>
                      <p:nvPr/>
                    </p:nvSpPr>
                    <p:spPr>
                      <a:xfrm>
                        <a:off x="8506329" y="2006393"/>
                        <a:ext cx="2350678" cy="428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486" name="Google Shape;486;p27"/>
                    <p:cNvSpPr/>
                    <p:nvPr/>
                  </p:nvSpPr>
                  <p:spPr>
                    <a:xfrm>
                      <a:off x="9691485" y="2646349"/>
                      <a:ext cx="1475639" cy="417733"/>
                    </a:xfrm>
                    <a:prstGeom prst="rect">
                      <a:avLst/>
                    </a:prstGeom>
                    <a:solidFill>
                      <a:srgbClr val="8DA9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87" name="Google Shape;487;p27"/>
                  <p:cNvCxnSpPr/>
                  <p:nvPr/>
                </p:nvCxnSpPr>
                <p:spPr>
                  <a:xfrm rot="10800000">
                    <a:off x="9691485"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88" name="Google Shape;488;p27"/>
                  <p:cNvCxnSpPr/>
                  <p:nvPr/>
                </p:nvCxnSpPr>
                <p:spPr>
                  <a:xfrm rot="10800000">
                    <a:off x="11167124" y="2156085"/>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89" name="Google Shape;489;p27"/>
                  <p:cNvCxnSpPr/>
                  <p:nvPr/>
                </p:nvCxnSpPr>
                <p:spPr>
                  <a:xfrm flipH="1" rot="10800000">
                    <a:off x="9691485" y="2330177"/>
                    <a:ext cx="1475639" cy="25049"/>
                  </a:xfrm>
                  <a:prstGeom prst="straightConnector1">
                    <a:avLst/>
                  </a:prstGeom>
                  <a:noFill/>
                  <a:ln cap="flat" cmpd="sng" w="9525">
                    <a:solidFill>
                      <a:schemeClr val="dk1"/>
                    </a:solidFill>
                    <a:prstDash val="solid"/>
                    <a:miter lim="800000"/>
                    <a:headEnd len="med" w="med" type="triangle"/>
                    <a:tailEnd len="med" w="med" type="triangle"/>
                  </a:ln>
                </p:spPr>
              </p:cxnSp>
            </p:grpSp>
            <p:sp>
              <p:nvSpPr>
                <p:cNvPr id="490" name="Google Shape;490;p27"/>
                <p:cNvSpPr txBox="1"/>
                <p:nvPr/>
              </p:nvSpPr>
              <p:spPr>
                <a:xfrm>
                  <a:off x="10712502" y="1733150"/>
                  <a:ext cx="775274" cy="318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grpSp>
            <p:nvGrpSpPr>
              <p:cNvPr id="491" name="Google Shape;491;p27"/>
              <p:cNvGrpSpPr/>
              <p:nvPr/>
            </p:nvGrpSpPr>
            <p:grpSpPr>
              <a:xfrm>
                <a:off x="382335" y="2266978"/>
                <a:ext cx="1811469" cy="893483"/>
                <a:chOff x="33085" y="3008782"/>
                <a:chExt cx="1811469" cy="893483"/>
              </a:xfrm>
            </p:grpSpPr>
            <p:sp>
              <p:nvSpPr>
                <p:cNvPr id="492" name="Google Shape;492;p27"/>
                <p:cNvSpPr/>
                <p:nvPr/>
              </p:nvSpPr>
              <p:spPr>
                <a:xfrm>
                  <a:off x="43269" y="3484532"/>
                  <a:ext cx="1801285" cy="417733"/>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3" name="Google Shape;493;p27"/>
                <p:cNvCxnSpPr/>
                <p:nvPr/>
              </p:nvCxnSpPr>
              <p:spPr>
                <a:xfrm rot="10800000">
                  <a:off x="48234" y="303737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94" name="Google Shape;494;p27"/>
                <p:cNvCxnSpPr/>
                <p:nvPr/>
              </p:nvCxnSpPr>
              <p:spPr>
                <a:xfrm rot="10800000">
                  <a:off x="1844554" y="3008782"/>
                  <a:ext cx="0" cy="475750"/>
                </a:xfrm>
                <a:prstGeom prst="straightConnector1">
                  <a:avLst/>
                </a:prstGeom>
                <a:noFill/>
                <a:ln cap="flat" cmpd="sng" w="9525">
                  <a:solidFill>
                    <a:schemeClr val="dk1"/>
                  </a:solidFill>
                  <a:prstDash val="solid"/>
                  <a:miter lim="800000"/>
                  <a:headEnd len="sm" w="sm" type="none"/>
                  <a:tailEnd len="sm" w="sm" type="none"/>
                </a:ln>
              </p:spPr>
            </p:cxnSp>
            <p:cxnSp>
              <p:nvCxnSpPr>
                <p:cNvPr id="495" name="Google Shape;495;p27"/>
                <p:cNvCxnSpPr/>
                <p:nvPr/>
              </p:nvCxnSpPr>
              <p:spPr>
                <a:xfrm flipH="1" rot="10800000">
                  <a:off x="33085" y="3211903"/>
                  <a:ext cx="1781807" cy="32269"/>
                </a:xfrm>
                <a:prstGeom prst="straightConnector1">
                  <a:avLst/>
                </a:prstGeom>
                <a:noFill/>
                <a:ln cap="flat" cmpd="sng" w="9525">
                  <a:solidFill>
                    <a:schemeClr val="dk1"/>
                  </a:solidFill>
                  <a:prstDash val="solid"/>
                  <a:miter lim="800000"/>
                  <a:headEnd len="med" w="med" type="triangle"/>
                  <a:tailEnd len="med" w="med" type="triangle"/>
                </a:ln>
              </p:spPr>
            </p:cxnSp>
          </p:grpSp>
          <p:cxnSp>
            <p:nvCxnSpPr>
              <p:cNvPr id="496" name="Google Shape;496;p27"/>
              <p:cNvCxnSpPr/>
              <p:nvPr/>
            </p:nvCxnSpPr>
            <p:spPr>
              <a:xfrm>
                <a:off x="1248986" y="2742728"/>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97" name="Google Shape;497;p27"/>
              <p:cNvCxnSpPr/>
              <p:nvPr/>
            </p:nvCxnSpPr>
            <p:spPr>
              <a:xfrm>
                <a:off x="1691671" y="2756804"/>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98" name="Google Shape;498;p27"/>
              <p:cNvCxnSpPr/>
              <p:nvPr/>
            </p:nvCxnSpPr>
            <p:spPr>
              <a:xfrm>
                <a:off x="1938414" y="2749949"/>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499" name="Google Shape;499;p27"/>
              <p:cNvCxnSpPr/>
              <p:nvPr/>
            </p:nvCxnSpPr>
            <p:spPr>
              <a:xfrm>
                <a:off x="1473957"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500" name="Google Shape;500;p27"/>
              <p:cNvCxnSpPr/>
              <p:nvPr/>
            </p:nvCxnSpPr>
            <p:spPr>
              <a:xfrm>
                <a:off x="574069" y="2742727"/>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501" name="Google Shape;501;p27"/>
              <p:cNvCxnSpPr/>
              <p:nvPr/>
            </p:nvCxnSpPr>
            <p:spPr>
              <a:xfrm>
                <a:off x="1016754" y="2756803"/>
                <a:ext cx="0" cy="417733"/>
              </a:xfrm>
              <a:prstGeom prst="straightConnector1">
                <a:avLst/>
              </a:prstGeom>
              <a:noFill/>
              <a:ln cap="flat" cmpd="sng" w="9525">
                <a:solidFill>
                  <a:schemeClr val="dk1"/>
                </a:solidFill>
                <a:prstDash val="solid"/>
                <a:miter lim="800000"/>
                <a:headEnd len="sm" w="sm" type="none"/>
                <a:tailEnd len="sm" w="sm" type="none"/>
              </a:ln>
            </p:spPr>
          </p:cxnSp>
          <p:cxnSp>
            <p:nvCxnSpPr>
              <p:cNvPr id="502" name="Google Shape;502;p27"/>
              <p:cNvCxnSpPr/>
              <p:nvPr/>
            </p:nvCxnSpPr>
            <p:spPr>
              <a:xfrm>
                <a:off x="799040" y="2756802"/>
                <a:ext cx="0" cy="417733"/>
              </a:xfrm>
              <a:prstGeom prst="straightConnector1">
                <a:avLst/>
              </a:prstGeom>
              <a:noFill/>
              <a:ln cap="flat" cmpd="sng" w="9525">
                <a:solidFill>
                  <a:schemeClr val="dk1"/>
                </a:solidFill>
                <a:prstDash val="solid"/>
                <a:miter lim="800000"/>
                <a:headEnd len="sm" w="sm" type="none"/>
                <a:tailEnd len="sm" w="sm" type="none"/>
              </a:ln>
            </p:spPr>
          </p:cxnSp>
          <p:sp>
            <p:nvSpPr>
              <p:cNvPr id="503" name="Google Shape;503;p27"/>
              <p:cNvSpPr txBox="1"/>
              <p:nvPr/>
            </p:nvSpPr>
            <p:spPr>
              <a:xfrm>
                <a:off x="717089" y="2059922"/>
                <a:ext cx="9901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grpSp>
        <p:sp>
          <p:nvSpPr>
            <p:cNvPr id="504" name="Google Shape;504;p27"/>
            <p:cNvSpPr txBox="1"/>
            <p:nvPr/>
          </p:nvSpPr>
          <p:spPr>
            <a:xfrm>
              <a:off x="1691670" y="2787718"/>
              <a:ext cx="231183" cy="3701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grpSp>
      <p:cxnSp>
        <p:nvCxnSpPr>
          <p:cNvPr id="505" name="Google Shape;505;p27"/>
          <p:cNvCxnSpPr/>
          <p:nvPr/>
        </p:nvCxnSpPr>
        <p:spPr>
          <a:xfrm>
            <a:off x="6273162" y="2968754"/>
            <a:ext cx="0" cy="433846"/>
          </a:xfrm>
          <a:prstGeom prst="straightConnector1">
            <a:avLst/>
          </a:prstGeom>
          <a:noFill/>
          <a:ln cap="flat" cmpd="sng" w="50800">
            <a:solidFill>
              <a:schemeClr val="dk1"/>
            </a:solidFill>
            <a:prstDash val="solid"/>
            <a:miter lim="800000"/>
            <a:headEnd len="sm" w="sm" type="none"/>
            <a:tailEnd len="med" w="med" type="triangle"/>
          </a:ln>
        </p:spPr>
      </p:cxnSp>
      <p:cxnSp>
        <p:nvCxnSpPr>
          <p:cNvPr id="506" name="Google Shape;506;p27"/>
          <p:cNvCxnSpPr/>
          <p:nvPr/>
        </p:nvCxnSpPr>
        <p:spPr>
          <a:xfrm>
            <a:off x="5624389" y="5373412"/>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07" name="Google Shape;507;p27"/>
          <p:cNvCxnSpPr/>
          <p:nvPr/>
        </p:nvCxnSpPr>
        <p:spPr>
          <a:xfrm>
            <a:off x="6395278" y="5372943"/>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08" name="Google Shape;508;p27"/>
          <p:cNvCxnSpPr/>
          <p:nvPr/>
        </p:nvCxnSpPr>
        <p:spPr>
          <a:xfrm>
            <a:off x="5854592" y="5372942"/>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09" name="Google Shape;509;p27"/>
          <p:cNvCxnSpPr/>
          <p:nvPr/>
        </p:nvCxnSpPr>
        <p:spPr>
          <a:xfrm>
            <a:off x="5020863" y="5373411"/>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0" name="Google Shape;510;p27"/>
          <p:cNvCxnSpPr/>
          <p:nvPr/>
        </p:nvCxnSpPr>
        <p:spPr>
          <a:xfrm>
            <a:off x="5428897" y="5372942"/>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1" name="Google Shape;511;p27"/>
          <p:cNvCxnSpPr/>
          <p:nvPr/>
        </p:nvCxnSpPr>
        <p:spPr>
          <a:xfrm>
            <a:off x="5222038" y="5372941"/>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2" name="Google Shape;512;p27"/>
          <p:cNvCxnSpPr/>
          <p:nvPr/>
        </p:nvCxnSpPr>
        <p:spPr>
          <a:xfrm>
            <a:off x="6041037" y="5365759"/>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3" name="Google Shape;513;p27"/>
          <p:cNvCxnSpPr/>
          <p:nvPr/>
        </p:nvCxnSpPr>
        <p:spPr>
          <a:xfrm>
            <a:off x="6242212" y="5365289"/>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4" name="Google Shape;514;p27"/>
          <p:cNvCxnSpPr/>
          <p:nvPr/>
        </p:nvCxnSpPr>
        <p:spPr>
          <a:xfrm>
            <a:off x="7175136" y="5398650"/>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5" name="Google Shape;515;p27"/>
          <p:cNvCxnSpPr/>
          <p:nvPr/>
        </p:nvCxnSpPr>
        <p:spPr>
          <a:xfrm>
            <a:off x="7376311" y="5398180"/>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6" name="Google Shape;516;p27"/>
          <p:cNvCxnSpPr/>
          <p:nvPr/>
        </p:nvCxnSpPr>
        <p:spPr>
          <a:xfrm>
            <a:off x="6586124" y="5384135"/>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7" name="Google Shape;517;p27"/>
          <p:cNvCxnSpPr/>
          <p:nvPr/>
        </p:nvCxnSpPr>
        <p:spPr>
          <a:xfrm>
            <a:off x="6965130" y="5383666"/>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8" name="Google Shape;518;p27"/>
          <p:cNvCxnSpPr/>
          <p:nvPr/>
        </p:nvCxnSpPr>
        <p:spPr>
          <a:xfrm>
            <a:off x="6772785" y="5398179"/>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19" name="Google Shape;519;p27"/>
          <p:cNvCxnSpPr/>
          <p:nvPr/>
        </p:nvCxnSpPr>
        <p:spPr>
          <a:xfrm>
            <a:off x="7591784" y="5390997"/>
            <a:ext cx="0" cy="416809"/>
          </a:xfrm>
          <a:prstGeom prst="straightConnector1">
            <a:avLst/>
          </a:prstGeom>
          <a:noFill/>
          <a:ln cap="flat" cmpd="sng" w="9525">
            <a:solidFill>
              <a:schemeClr val="dk1"/>
            </a:solidFill>
            <a:prstDash val="solid"/>
            <a:miter lim="800000"/>
            <a:headEnd len="sm" w="sm" type="none"/>
            <a:tailEnd len="sm" w="sm" type="none"/>
          </a:ln>
        </p:spPr>
      </p:cxnSp>
      <p:cxnSp>
        <p:nvCxnSpPr>
          <p:cNvPr id="520" name="Google Shape;520;p27"/>
          <p:cNvCxnSpPr/>
          <p:nvPr/>
        </p:nvCxnSpPr>
        <p:spPr>
          <a:xfrm flipH="1">
            <a:off x="7763931" y="5398179"/>
            <a:ext cx="16350" cy="409157"/>
          </a:xfrm>
          <a:prstGeom prst="straightConnector1">
            <a:avLst/>
          </a:prstGeom>
          <a:noFill/>
          <a:ln cap="flat" cmpd="sng" w="9525">
            <a:solidFill>
              <a:schemeClr val="dk1"/>
            </a:solidFill>
            <a:prstDash val="solid"/>
            <a:miter lim="800000"/>
            <a:headEnd len="sm" w="sm" type="none"/>
            <a:tailEnd len="sm" w="sm" type="none"/>
          </a:ln>
        </p:spPr>
      </p:cxnSp>
      <p:sp>
        <p:nvSpPr>
          <p:cNvPr id="521" name="Google Shape;521;p27"/>
          <p:cNvSpPr txBox="1"/>
          <p:nvPr/>
        </p:nvSpPr>
        <p:spPr>
          <a:xfrm>
            <a:off x="4822948" y="5330172"/>
            <a:ext cx="17339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11111111</a:t>
            </a:r>
            <a:endParaRPr sz="2800">
              <a:solidFill>
                <a:schemeClr val="dk1"/>
              </a:solidFill>
              <a:latin typeface="Calibri"/>
              <a:ea typeface="Calibri"/>
              <a:cs typeface="Calibri"/>
              <a:sym typeface="Calibri"/>
            </a:endParaRPr>
          </a:p>
        </p:txBody>
      </p:sp>
      <p:sp>
        <p:nvSpPr>
          <p:cNvPr id="522" name="Google Shape;522;p27"/>
          <p:cNvSpPr txBox="1"/>
          <p:nvPr/>
        </p:nvSpPr>
        <p:spPr>
          <a:xfrm>
            <a:off x="6348823" y="5323651"/>
            <a:ext cx="17339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11111110</a:t>
            </a:r>
            <a:endParaRPr sz="2800">
              <a:solidFill>
                <a:schemeClr val="dk1"/>
              </a:solidFill>
              <a:latin typeface="Calibri"/>
              <a:ea typeface="Calibri"/>
              <a:cs typeface="Calibri"/>
              <a:sym typeface="Calibri"/>
            </a:endParaRPr>
          </a:p>
        </p:txBody>
      </p:sp>
      <p:sp>
        <p:nvSpPr>
          <p:cNvPr id="523" name="Google Shape;523;p27"/>
          <p:cNvSpPr txBox="1"/>
          <p:nvPr/>
        </p:nvSpPr>
        <p:spPr>
          <a:xfrm>
            <a:off x="174007" y="4154192"/>
            <a:ext cx="146090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Interface Identifier</a:t>
            </a:r>
            <a:endParaRPr b="1"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8"/>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Example of mapping address from one format to other</a:t>
            </a:r>
            <a:endParaRPr b="1" sz="3600">
              <a:latin typeface="Arial Black"/>
              <a:ea typeface="Arial Black"/>
              <a:cs typeface="Arial Black"/>
              <a:sym typeface="Arial Black"/>
            </a:endParaRPr>
          </a:p>
        </p:txBody>
      </p:sp>
      <p:pic>
        <p:nvPicPr>
          <p:cNvPr id="529" name="Google Shape;529;p28"/>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530" name="Google Shape;530;p28"/>
          <p:cNvSpPr txBox="1"/>
          <p:nvPr/>
        </p:nvSpPr>
        <p:spPr>
          <a:xfrm>
            <a:off x="8964" y="946958"/>
            <a:ext cx="12183036" cy="5705708"/>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1. Find the interface identiﬁer if the physical address in the EUI is (F5-A9-23-EF-07-14-7A-D2)16 using the format we deﬁned for Ethernet addresses.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Soln : To map the EUI to interface identifier we need to invert the seventh bit of first octet. The first octet value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F5  -&gt;  (111101</a:t>
            </a:r>
            <a:r>
              <a:rPr lang="en-IN" sz="1600">
                <a:solidFill>
                  <a:srgbClr val="00B050"/>
                </a:solidFill>
                <a:latin typeface="Arial"/>
                <a:ea typeface="Arial"/>
                <a:cs typeface="Arial"/>
                <a:sym typeface="Arial"/>
              </a:rPr>
              <a:t>0</a:t>
            </a:r>
            <a:r>
              <a:rPr lang="en-IN" sz="1600">
                <a:solidFill>
                  <a:schemeClr val="dk1"/>
                </a:solidFill>
                <a:latin typeface="Arial"/>
                <a:ea typeface="Arial"/>
                <a:cs typeface="Arial"/>
                <a:sym typeface="Arial"/>
              </a:rPr>
              <a:t>1)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F7 -&gt;  (11110111)</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Interface identifier is  F7-A9-23-EF-07-14-7A-D2</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2. Find the interface identiﬁer if the Ethernet physical address is (F5-A9-23-14-7A-D2)16 using the format we deﬁned for Ethernet addresses.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Soln : To map the Ethernet address to interface identifier, we need to invert the seventh bit of first octet and FFFE has to be inserted after the  3 octet.</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F5-A9-23-14-7A-D2 (11110101)</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F</a:t>
            </a:r>
            <a:r>
              <a:rPr lang="en-IN" sz="1600">
                <a:solidFill>
                  <a:srgbClr val="FF0000"/>
                </a:solidFill>
                <a:latin typeface="Arial"/>
                <a:ea typeface="Arial"/>
                <a:cs typeface="Arial"/>
                <a:sym typeface="Arial"/>
              </a:rPr>
              <a:t>7</a:t>
            </a:r>
            <a:r>
              <a:rPr lang="en-IN" sz="1600">
                <a:solidFill>
                  <a:schemeClr val="dk1"/>
                </a:solidFill>
                <a:latin typeface="Arial"/>
                <a:ea typeface="Arial"/>
                <a:cs typeface="Arial"/>
                <a:sym typeface="Arial"/>
              </a:rPr>
              <a:t>-A9-23-</a:t>
            </a:r>
            <a:r>
              <a:rPr lang="en-IN" sz="1600">
                <a:solidFill>
                  <a:srgbClr val="FF0000"/>
                </a:solidFill>
                <a:latin typeface="Arial"/>
                <a:ea typeface="Arial"/>
                <a:cs typeface="Arial"/>
                <a:sym typeface="Arial"/>
              </a:rPr>
              <a:t>FF-FE-</a:t>
            </a:r>
            <a:r>
              <a:rPr lang="en-IN" sz="1600">
                <a:solidFill>
                  <a:schemeClr val="dk1"/>
                </a:solidFill>
                <a:latin typeface="Arial"/>
                <a:ea typeface="Arial"/>
                <a:cs typeface="Arial"/>
                <a:sym typeface="Arial"/>
              </a:rPr>
              <a:t>14-7A-D2 (11110111)</a:t>
            </a:r>
            <a:endParaRPr sz="1600">
              <a:solidFill>
                <a:schemeClr val="dk1"/>
              </a:solidFill>
              <a:latin typeface="Arial"/>
              <a:ea typeface="Arial"/>
              <a:cs typeface="Arial"/>
              <a:sym typeface="Arial"/>
            </a:endParaRPr>
          </a:p>
          <a:p>
            <a:pPr indent="-88900" lvl="0" marL="228600" marR="0" rtl="0" algn="just">
              <a:lnSpc>
                <a:spcPct val="150000"/>
              </a:lnSpc>
              <a:spcBef>
                <a:spcPts val="1000"/>
              </a:spcBef>
              <a:spcAft>
                <a:spcPts val="0"/>
              </a:spcAft>
              <a:buClr>
                <a:schemeClr val="dk1"/>
              </a:buClr>
              <a:buSzPts val="2200"/>
              <a:buFont typeface="Arial"/>
              <a:buNone/>
            </a:pPr>
            <a:r>
              <a:t/>
            </a:r>
            <a:endParaRPr sz="2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9"/>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Auto Configuration</a:t>
            </a:r>
            <a:endParaRPr b="1">
              <a:latin typeface="Arial Black"/>
              <a:ea typeface="Arial Black"/>
              <a:cs typeface="Arial Black"/>
              <a:sym typeface="Arial Black"/>
            </a:endParaRPr>
          </a:p>
        </p:txBody>
      </p:sp>
      <p:pic>
        <p:nvPicPr>
          <p:cNvPr id="536" name="Google Shape;536;p29"/>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537" name="Google Shape;537;p29"/>
          <p:cNvSpPr txBox="1"/>
          <p:nvPr/>
        </p:nvSpPr>
        <p:spPr>
          <a:xfrm>
            <a:off x="-1" y="961473"/>
            <a:ext cx="12183036" cy="570570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Auto configuration enables the host to assign the IPV6 address on its own. In IPV4 usually the network manager will assign the address (static) for each host in the network in-case if the network uses DHCP (dynamic host configuration protocol) the host will be assign a dynamic address when the host join the network and it keeps changing every time it joins the network</a:t>
            </a:r>
            <a:r>
              <a:rPr b="1" lang="en-IN" sz="1800">
                <a:solidFill>
                  <a:schemeClr val="dk1"/>
                </a:solidFill>
                <a:latin typeface="Arial"/>
                <a:ea typeface="Arial"/>
                <a:cs typeface="Arial"/>
                <a:sym typeface="Arial"/>
              </a:rPr>
              <a:t>. </a:t>
            </a:r>
            <a:endParaRPr b="1" sz="18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800"/>
              <a:buFont typeface="Arial"/>
              <a:buChar char="•"/>
            </a:pPr>
            <a:r>
              <a:rPr b="1" lang="en-IN" sz="1800">
                <a:solidFill>
                  <a:schemeClr val="dk1"/>
                </a:solidFill>
                <a:latin typeface="Arial"/>
                <a:ea typeface="Arial"/>
                <a:cs typeface="Arial"/>
                <a:sym typeface="Arial"/>
              </a:rPr>
              <a:t>Auto Configuration process:</a:t>
            </a:r>
            <a:endParaRPr b="1" sz="1800">
              <a:solidFill>
                <a:schemeClr val="dk1"/>
              </a:solidFill>
              <a:latin typeface="Arial"/>
              <a:ea typeface="Arial"/>
              <a:cs typeface="Arial"/>
              <a:sym typeface="Arial"/>
            </a:endParaRPr>
          </a:p>
          <a:p>
            <a:pPr indent="-342900" lvl="1" marL="800100" marR="0" rtl="0" algn="just">
              <a:lnSpc>
                <a:spcPct val="150000"/>
              </a:lnSpc>
              <a:spcBef>
                <a:spcPts val="1200"/>
              </a:spcBef>
              <a:spcAft>
                <a:spcPts val="0"/>
              </a:spcAft>
              <a:buClr>
                <a:schemeClr val="dk1"/>
              </a:buClr>
              <a:buSzPts val="1600"/>
              <a:buFont typeface="Calibri"/>
              <a:buAutoNum type="arabicPeriod"/>
            </a:pPr>
            <a:r>
              <a:rPr b="0" i="0" lang="en-IN" sz="1600" u="none" cap="none" strike="noStrike">
                <a:solidFill>
                  <a:schemeClr val="dk1"/>
                </a:solidFill>
                <a:latin typeface="Arial"/>
                <a:ea typeface="Arial"/>
                <a:cs typeface="Arial"/>
                <a:sym typeface="Arial"/>
              </a:rPr>
              <a:t>Host create a link local address by taking 10 bit local prefix (1111 1110 10) and add 54 zeros and adding 64 bits interface identifier of its own from the interface card which makes as 128 bit link local address.</a:t>
            </a:r>
            <a:endParaRPr b="0" i="0" sz="1600" u="none" cap="none" strike="noStrike">
              <a:solidFill>
                <a:schemeClr val="dk1"/>
              </a:solidFill>
              <a:latin typeface="Arial"/>
              <a:ea typeface="Arial"/>
              <a:cs typeface="Arial"/>
              <a:sym typeface="Arial"/>
            </a:endParaRPr>
          </a:p>
          <a:p>
            <a:pPr indent="-342900" lvl="1" marL="800100" marR="0" rtl="0" algn="just">
              <a:lnSpc>
                <a:spcPct val="150000"/>
              </a:lnSpc>
              <a:spcBef>
                <a:spcPts val="1200"/>
              </a:spcBef>
              <a:spcAft>
                <a:spcPts val="0"/>
              </a:spcAft>
              <a:buClr>
                <a:schemeClr val="dk1"/>
              </a:buClr>
              <a:buSzPts val="1600"/>
              <a:buFont typeface="Calibri"/>
              <a:buAutoNum type="arabicPeriod"/>
            </a:pPr>
            <a:r>
              <a:rPr b="0" i="0" lang="en-IN" sz="1600" u="none" cap="none" strike="noStrike">
                <a:solidFill>
                  <a:schemeClr val="dk1"/>
                </a:solidFill>
                <a:latin typeface="Arial"/>
                <a:ea typeface="Arial"/>
                <a:cs typeface="Arial"/>
                <a:sym typeface="Arial"/>
              </a:rPr>
              <a:t>The host verifies the uniqueness of the link local address by sending the neighbour solicitation message and waits for the neighbour advertisement message. Incase if any of the host address matches then auto configuration process results in failure which can be counter by either DHCP or manual configuration</a:t>
            </a:r>
            <a:endParaRPr b="0" i="0" sz="1600" u="none" cap="none" strike="noStrike">
              <a:solidFill>
                <a:schemeClr val="dk1"/>
              </a:solidFill>
              <a:latin typeface="Arial"/>
              <a:ea typeface="Arial"/>
              <a:cs typeface="Arial"/>
              <a:sym typeface="Arial"/>
            </a:endParaRPr>
          </a:p>
          <a:p>
            <a:pPr indent="-342900" lvl="1" marL="800100" marR="0" rtl="0" algn="just">
              <a:lnSpc>
                <a:spcPct val="150000"/>
              </a:lnSpc>
              <a:spcBef>
                <a:spcPts val="1200"/>
              </a:spcBef>
              <a:spcAft>
                <a:spcPts val="0"/>
              </a:spcAft>
              <a:buClr>
                <a:schemeClr val="dk1"/>
              </a:buClr>
              <a:buSzPts val="1600"/>
              <a:buFont typeface="Calibri"/>
              <a:buAutoNum type="arabicPeriod"/>
            </a:pPr>
            <a:r>
              <a:rPr b="0" i="0" lang="en-IN" sz="1600" u="none" cap="none" strike="noStrike">
                <a:solidFill>
                  <a:schemeClr val="dk1"/>
                </a:solidFill>
                <a:latin typeface="Arial"/>
                <a:ea typeface="Arial"/>
                <a:cs typeface="Arial"/>
                <a:sym typeface="Arial"/>
              </a:rPr>
              <a:t>If the uniqueness test for link local address is successful, then the host send router solicitation message to the local router. If the local router running in the network sends a router advertisement message from which thee host extract the global unicast prefix and the subnet prefix and append the same with local link to complete the address. Incase if the router cant help for auto configuration it inform the host by setting the flag in the advertisement message.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523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IPv6 Overview</a:t>
            </a:r>
            <a:endParaRPr b="1">
              <a:latin typeface="Arial Black"/>
              <a:ea typeface="Arial Black"/>
              <a:cs typeface="Arial Black"/>
              <a:sym typeface="Arial Black"/>
            </a:endParaRPr>
          </a:p>
        </p:txBody>
      </p:sp>
      <p:sp>
        <p:nvSpPr>
          <p:cNvPr id="104" name="Google Shape;104;p3"/>
          <p:cNvSpPr txBox="1"/>
          <p:nvPr>
            <p:ph idx="1" type="body"/>
          </p:nvPr>
        </p:nvSpPr>
        <p:spPr>
          <a:xfrm>
            <a:off x="457200" y="1005840"/>
            <a:ext cx="10896600" cy="5171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Arial"/>
                <a:ea typeface="Arial"/>
                <a:cs typeface="Arial"/>
                <a:sym typeface="Arial"/>
              </a:rPr>
              <a:t>IPv4 stood the test of time- a tribute to its initial design</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Proven to be robust</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Easily implemented</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Interoperable</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The initial design did not anticipate today's Internet scale and size.</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Exhausting IPv4 address space</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Large routing tables</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Simpler management of IPv4 addresses</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Security at IP level</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Font typeface="Noto Sans Symbols"/>
              <a:buChar char="⮚"/>
            </a:pPr>
            <a:r>
              <a:rPr lang="en-IN" sz="1800">
                <a:latin typeface="Arial"/>
                <a:ea typeface="Arial"/>
                <a:cs typeface="Arial"/>
                <a:sym typeface="Arial"/>
              </a:rPr>
              <a:t>QoS requirements</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p:txBody>
      </p:sp>
      <p:pic>
        <p:nvPicPr>
          <p:cNvPr id="105" name="Google Shape;105;p3"/>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0"/>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Computing the global unicast address</a:t>
            </a:r>
            <a:endParaRPr b="1" sz="3600">
              <a:latin typeface="Arial Black"/>
              <a:ea typeface="Arial Black"/>
              <a:cs typeface="Arial Black"/>
              <a:sym typeface="Arial Black"/>
            </a:endParaRPr>
          </a:p>
        </p:txBody>
      </p:sp>
      <p:pic>
        <p:nvPicPr>
          <p:cNvPr id="543" name="Google Shape;543;p30"/>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544" name="Google Shape;544;p30"/>
          <p:cNvSpPr txBox="1"/>
          <p:nvPr/>
        </p:nvSpPr>
        <p:spPr>
          <a:xfrm>
            <a:off x="8964" y="946958"/>
            <a:ext cx="12183036" cy="570570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50000"/>
              </a:lnSpc>
              <a:spcBef>
                <a:spcPts val="0"/>
              </a:spcBef>
              <a:spcAft>
                <a:spcPts val="0"/>
              </a:spcAft>
              <a:buClr>
                <a:schemeClr val="dk1"/>
              </a:buClr>
              <a:buSzPts val="1600"/>
              <a:buFont typeface="Arial"/>
              <a:buAutoNum type="arabicPeriod"/>
            </a:pPr>
            <a:r>
              <a:rPr lang="en-IN" sz="1600">
                <a:solidFill>
                  <a:schemeClr val="dk1"/>
                </a:solidFill>
                <a:latin typeface="Arial"/>
                <a:ea typeface="Arial"/>
                <a:cs typeface="Arial"/>
                <a:sym typeface="Arial"/>
              </a:rPr>
              <a:t>Assume a host with Ethernet address (F5-A9-23-11-9B-E2)16 has joined the network. What would be its global unicast address if the global unicast preﬁx of the organization is 3A21:1216:2165 and the subnet identiﬁer is A245:1232.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Soln:</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Step 1 : Creating  a local link address by adding 10 bit prefix (1111 1110 10) and 54 zeros and append its 64 bit interface ID extracted from the Ethernet address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FE80 : :F7A9-23FF-FE11-9BE2 (by inverting the seventh bit of 1</a:t>
            </a:r>
            <a:r>
              <a:rPr baseline="30000" lang="en-IN" sz="1600">
                <a:solidFill>
                  <a:schemeClr val="dk1"/>
                </a:solidFill>
                <a:latin typeface="Arial"/>
                <a:ea typeface="Arial"/>
                <a:cs typeface="Arial"/>
                <a:sym typeface="Arial"/>
              </a:rPr>
              <a:t>st</a:t>
            </a:r>
            <a:r>
              <a:rPr lang="en-IN" sz="1600">
                <a:solidFill>
                  <a:schemeClr val="dk1"/>
                </a:solidFill>
                <a:latin typeface="Arial"/>
                <a:ea typeface="Arial"/>
                <a:cs typeface="Arial"/>
                <a:sym typeface="Arial"/>
              </a:rPr>
              <a:t> octet and adding FFFE after the third octet)</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Step 2 : On assuming this uniqueness it send the router solicitation message upon receiving the advertisement message it complete the auto configuration process by extracting the global unicast prefix and subnet identifier from the message as follows 3A21:1216:2165:A245:1232 and append it to the local link address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			</a:t>
            </a:r>
            <a:r>
              <a:rPr b="1" lang="en-IN" sz="1600">
                <a:solidFill>
                  <a:schemeClr val="dk1"/>
                </a:solidFill>
                <a:latin typeface="Arial"/>
                <a:ea typeface="Arial"/>
                <a:cs typeface="Arial"/>
                <a:sym typeface="Arial"/>
              </a:rPr>
              <a:t>3A21:1216:2165:A245:1232: F7A9-23FF-FE11-9BE2</a:t>
            </a:r>
            <a:endParaRPr b="1" sz="1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1"/>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Renumbering</a:t>
            </a:r>
            <a:endParaRPr b="1" sz="3600">
              <a:latin typeface="Arial Black"/>
              <a:ea typeface="Arial Black"/>
              <a:cs typeface="Arial Black"/>
              <a:sym typeface="Arial Black"/>
            </a:endParaRPr>
          </a:p>
        </p:txBody>
      </p:sp>
      <p:pic>
        <p:nvPicPr>
          <p:cNvPr id="550" name="Google Shape;550;p31"/>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551" name="Google Shape;551;p31"/>
          <p:cNvSpPr txBox="1"/>
          <p:nvPr/>
        </p:nvSpPr>
        <p:spPr>
          <a:xfrm>
            <a:off x="8964" y="946958"/>
            <a:ext cx="12183036" cy="5705708"/>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Renumbering allow the site to change the service provider and reconfigure the IPV6 address. If the site changes the service provider the address prefix needs to be changed.	 Once the service provider changes the router advertises the new prefix and the site uses the old prefix before its disabling. The main hindrance in renumbering is support of the DNS, which needs to propagate the new addressing associated with a domain name. Anew protocol called Next generation DNS in exploration.				</a:t>
            </a:r>
            <a:endParaRPr b="1" sz="16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2"/>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IPV6 Introduction</a:t>
            </a:r>
            <a:endParaRPr b="1" sz="3600">
              <a:latin typeface="Arial Black"/>
              <a:ea typeface="Arial Black"/>
              <a:cs typeface="Arial Black"/>
              <a:sym typeface="Arial Black"/>
            </a:endParaRPr>
          </a:p>
        </p:txBody>
      </p:sp>
      <p:pic>
        <p:nvPicPr>
          <p:cNvPr id="557" name="Google Shape;557;p32"/>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558" name="Google Shape;558;p32"/>
          <p:cNvSpPr txBox="1"/>
          <p:nvPr/>
        </p:nvSpPr>
        <p:spPr>
          <a:xfrm>
            <a:off x="8964" y="946958"/>
            <a:ext cx="12183036" cy="5705708"/>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50000"/>
              </a:lnSpc>
              <a:spcBef>
                <a:spcPts val="0"/>
              </a:spcBef>
              <a:spcAft>
                <a:spcPts val="0"/>
              </a:spcAft>
              <a:buClr>
                <a:schemeClr val="dk1"/>
              </a:buClr>
              <a:buSzPts val="1600"/>
              <a:buFont typeface="Arial"/>
              <a:buNone/>
            </a:pPr>
            <a:r>
              <a:rPr lang="en-IN" sz="1600">
                <a:solidFill>
                  <a:schemeClr val="dk1"/>
                </a:solidFill>
                <a:latin typeface="Arial"/>
                <a:ea typeface="Arial"/>
                <a:cs typeface="Arial"/>
                <a:sym typeface="Arial"/>
              </a:rPr>
              <a:t>The evolution of IPV6 was due to two major factors:</a:t>
            </a:r>
            <a:endParaRPr sz="1600">
              <a:solidFill>
                <a:schemeClr val="dk1"/>
              </a:solidFill>
              <a:latin typeface="Arial"/>
              <a:ea typeface="Arial"/>
              <a:cs typeface="Arial"/>
              <a:sym typeface="Arial"/>
            </a:endParaRPr>
          </a:p>
          <a:p>
            <a:pPr indent="-342900" lvl="0" marL="342900" marR="0" rtl="0" algn="just">
              <a:lnSpc>
                <a:spcPct val="150000"/>
              </a:lnSpc>
              <a:spcBef>
                <a:spcPts val="1200"/>
              </a:spcBef>
              <a:spcAft>
                <a:spcPts val="0"/>
              </a:spcAft>
              <a:buClr>
                <a:schemeClr val="dk1"/>
              </a:buClr>
              <a:buSzPts val="1600"/>
              <a:buFont typeface="Arial"/>
              <a:buAutoNum type="arabicPeriod"/>
            </a:pPr>
            <a:r>
              <a:rPr lang="en-IN" sz="1600">
                <a:solidFill>
                  <a:schemeClr val="dk1"/>
                </a:solidFill>
                <a:latin typeface="Arial"/>
                <a:ea typeface="Arial"/>
                <a:cs typeface="Arial"/>
                <a:sym typeface="Arial"/>
              </a:rPr>
              <a:t>Address depletion</a:t>
            </a:r>
            <a:endParaRPr sz="1600">
              <a:solidFill>
                <a:schemeClr val="dk1"/>
              </a:solidFill>
              <a:latin typeface="Arial"/>
              <a:ea typeface="Arial"/>
              <a:cs typeface="Arial"/>
              <a:sym typeface="Arial"/>
            </a:endParaRPr>
          </a:p>
          <a:p>
            <a:pPr indent="-342900" lvl="0" marL="342900" marR="0" rtl="0" algn="just">
              <a:lnSpc>
                <a:spcPct val="150000"/>
              </a:lnSpc>
              <a:spcBef>
                <a:spcPts val="1200"/>
              </a:spcBef>
              <a:spcAft>
                <a:spcPts val="0"/>
              </a:spcAft>
              <a:buClr>
                <a:schemeClr val="dk1"/>
              </a:buClr>
              <a:buSzPts val="1600"/>
              <a:buFont typeface="Arial"/>
              <a:buAutoNum type="arabicPeriod"/>
            </a:pPr>
            <a:r>
              <a:rPr lang="en-IN" sz="1600">
                <a:solidFill>
                  <a:schemeClr val="dk1"/>
                </a:solidFill>
                <a:latin typeface="Arial"/>
                <a:ea typeface="Arial"/>
                <a:cs typeface="Arial"/>
                <a:sym typeface="Arial"/>
              </a:rPr>
              <a:t>slowness of the process due to some unnecessary processing, and support for multimedia and security.</a:t>
            </a:r>
            <a:endParaRPr sz="1600">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600"/>
              <a:buFont typeface="Arial"/>
              <a:buNone/>
            </a:pPr>
            <a:r>
              <a:rPr lang="en-IN" sz="1600">
                <a:solidFill>
                  <a:schemeClr val="dk1"/>
                </a:solidFill>
                <a:latin typeface="Arial"/>
                <a:ea typeface="Arial"/>
                <a:cs typeface="Arial"/>
                <a:sym typeface="Arial"/>
              </a:rPr>
              <a:t>IPV6 responds to the above issue by the following modifications</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Larger address space. </a:t>
            </a:r>
            <a:r>
              <a:rPr lang="en-IN" sz="1600">
                <a:solidFill>
                  <a:schemeClr val="dk1"/>
                </a:solidFill>
                <a:latin typeface="Arial"/>
                <a:ea typeface="Arial"/>
                <a:cs typeface="Arial"/>
                <a:sym typeface="Arial"/>
              </a:rPr>
              <a:t>Instead of 32bit addressing scheme it uses 128 bit addressing format.</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Better header format</a:t>
            </a:r>
            <a:r>
              <a:rPr lang="en-IN" sz="1600">
                <a:solidFill>
                  <a:schemeClr val="dk1"/>
                </a:solidFill>
                <a:latin typeface="Arial"/>
                <a:ea typeface="Arial"/>
                <a:cs typeface="Arial"/>
                <a:sym typeface="Arial"/>
              </a:rPr>
              <a:t>. Options are flexible i.e., removed from base header and inserted when needed which speed up the routing process.</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New options</a:t>
            </a:r>
            <a:r>
              <a:rPr lang="en-IN" sz="1600">
                <a:solidFill>
                  <a:schemeClr val="dk1"/>
                </a:solidFill>
                <a:latin typeface="Arial"/>
                <a:ea typeface="Arial"/>
                <a:cs typeface="Arial"/>
                <a:sym typeface="Arial"/>
              </a:rPr>
              <a:t>. IPv6 has new options to allow for additional functionalities.</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Allowance for extension</a:t>
            </a:r>
            <a:r>
              <a:rPr lang="en-I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Support for resource allocation</a:t>
            </a:r>
            <a:r>
              <a:rPr lang="en-IN" sz="1600">
                <a:solidFill>
                  <a:schemeClr val="dk1"/>
                </a:solidFill>
                <a:latin typeface="Arial"/>
                <a:ea typeface="Arial"/>
                <a:cs typeface="Arial"/>
                <a:sym typeface="Arial"/>
              </a:rPr>
              <a:t>. In place of type-of-service ﬁeld two new ﬁelds, trafﬁc class and ﬂow label have been added to enable the source to request special handling of the packet which enable the support for multimedia transmission</a:t>
            </a:r>
            <a:endParaRPr sz="1600">
              <a:solidFill>
                <a:schemeClr val="dk1"/>
              </a:solidFill>
              <a:latin typeface="Arial"/>
              <a:ea typeface="Arial"/>
              <a:cs typeface="Arial"/>
              <a:sym typeface="Arial"/>
            </a:endParaRPr>
          </a:p>
          <a:p>
            <a:pPr indent="-228600" lvl="0" marL="228600" marR="0" rtl="0" algn="just">
              <a:lnSpc>
                <a:spcPct val="150000"/>
              </a:lnSpc>
              <a:spcBef>
                <a:spcPts val="1200"/>
              </a:spcBef>
              <a:spcAft>
                <a:spcPts val="0"/>
              </a:spcAft>
              <a:buClr>
                <a:schemeClr val="dk1"/>
              </a:buClr>
              <a:buSzPts val="1600"/>
              <a:buFont typeface="Arial"/>
              <a:buChar char="•"/>
            </a:pPr>
            <a:r>
              <a:rPr b="1" lang="en-IN" sz="1600">
                <a:solidFill>
                  <a:schemeClr val="dk1"/>
                </a:solidFill>
                <a:latin typeface="Arial"/>
                <a:ea typeface="Arial"/>
                <a:cs typeface="Arial"/>
                <a:sym typeface="Arial"/>
              </a:rPr>
              <a:t>Support for more security</a:t>
            </a:r>
            <a:r>
              <a:rPr lang="en-IN" sz="1600">
                <a:solidFill>
                  <a:schemeClr val="dk1"/>
                </a:solidFill>
                <a:latin typeface="Arial"/>
                <a:ea typeface="Arial"/>
                <a:cs typeface="Arial"/>
                <a:sym typeface="Arial"/>
              </a:rPr>
              <a:t>. The encryption and authentication options in IPv6 provide conﬁdentiality and integrity of the packet.</a:t>
            </a:r>
            <a:endParaRPr sz="16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3"/>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IPV6 Packet format</a:t>
            </a:r>
            <a:endParaRPr b="1">
              <a:latin typeface="Arial Black"/>
              <a:ea typeface="Arial Black"/>
              <a:cs typeface="Arial Black"/>
              <a:sym typeface="Arial Black"/>
            </a:endParaRPr>
          </a:p>
        </p:txBody>
      </p:sp>
      <p:pic>
        <p:nvPicPr>
          <p:cNvPr id="564" name="Google Shape;564;p33"/>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pSp>
        <p:nvGrpSpPr>
          <p:cNvPr id="565" name="Google Shape;565;p33"/>
          <p:cNvGrpSpPr/>
          <p:nvPr/>
        </p:nvGrpSpPr>
        <p:grpSpPr>
          <a:xfrm>
            <a:off x="509706" y="801203"/>
            <a:ext cx="10650072" cy="2065866"/>
            <a:chOff x="497540" y="1890415"/>
            <a:chExt cx="11520773" cy="2353157"/>
          </a:xfrm>
        </p:grpSpPr>
        <p:grpSp>
          <p:nvGrpSpPr>
            <p:cNvPr id="566" name="Google Shape;566;p33"/>
            <p:cNvGrpSpPr/>
            <p:nvPr/>
          </p:nvGrpSpPr>
          <p:grpSpPr>
            <a:xfrm>
              <a:off x="497540" y="1890415"/>
              <a:ext cx="10878671" cy="1281537"/>
              <a:chOff x="497541" y="1930756"/>
              <a:chExt cx="7234518" cy="1309984"/>
            </a:xfrm>
          </p:grpSpPr>
          <p:sp>
            <p:nvSpPr>
              <p:cNvPr id="567" name="Google Shape;567;p33"/>
              <p:cNvSpPr/>
              <p:nvPr/>
            </p:nvSpPr>
            <p:spPr>
              <a:xfrm>
                <a:off x="497541" y="2756646"/>
                <a:ext cx="3617259" cy="48409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Base Header</a:t>
                </a:r>
                <a:endParaRPr sz="1800">
                  <a:solidFill>
                    <a:schemeClr val="dk1"/>
                  </a:solidFill>
                  <a:latin typeface="Calibri"/>
                  <a:ea typeface="Calibri"/>
                  <a:cs typeface="Calibri"/>
                  <a:sym typeface="Calibri"/>
                </a:endParaRPr>
              </a:p>
            </p:txBody>
          </p:sp>
          <p:sp>
            <p:nvSpPr>
              <p:cNvPr id="568" name="Google Shape;568;p33"/>
              <p:cNvSpPr/>
              <p:nvPr/>
            </p:nvSpPr>
            <p:spPr>
              <a:xfrm>
                <a:off x="4114800" y="2756646"/>
                <a:ext cx="3617259" cy="484094"/>
              </a:xfrm>
              <a:prstGeom prst="rect">
                <a:avLst/>
              </a:prstGeom>
              <a:solidFill>
                <a:srgbClr val="A5A5A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Payload</a:t>
                </a:r>
                <a:endParaRPr sz="1800">
                  <a:solidFill>
                    <a:schemeClr val="dk1"/>
                  </a:solidFill>
                  <a:latin typeface="Calibri"/>
                  <a:ea typeface="Calibri"/>
                  <a:cs typeface="Calibri"/>
                  <a:sym typeface="Calibri"/>
                </a:endParaRPr>
              </a:p>
            </p:txBody>
          </p:sp>
          <p:cxnSp>
            <p:nvCxnSpPr>
              <p:cNvPr id="569" name="Google Shape;569;p33"/>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570" name="Google Shape;570;p33"/>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571" name="Google Shape;571;p33"/>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572" name="Google Shape;572;p33"/>
              <p:cNvCxnSpPr/>
              <p:nvPr/>
            </p:nvCxnSpPr>
            <p:spPr>
              <a:xfrm flipH="1" rot="10800000">
                <a:off x="497541" y="2423886"/>
                <a:ext cx="3617259" cy="29028"/>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3" name="Google Shape;573;p33"/>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sp>
            <p:nvSpPr>
              <p:cNvPr id="574" name="Google Shape;574;p33"/>
              <p:cNvSpPr txBox="1"/>
              <p:nvPr/>
            </p:nvSpPr>
            <p:spPr>
              <a:xfrm>
                <a:off x="1689312" y="1946672"/>
                <a:ext cx="1233715" cy="3775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40 bytes</a:t>
                </a:r>
                <a:endParaRPr sz="1800">
                  <a:solidFill>
                    <a:schemeClr val="dk1"/>
                  </a:solidFill>
                  <a:latin typeface="Calibri"/>
                  <a:ea typeface="Calibri"/>
                  <a:cs typeface="Calibri"/>
                  <a:sym typeface="Calibri"/>
                </a:endParaRPr>
              </a:p>
            </p:txBody>
          </p:sp>
          <p:sp>
            <p:nvSpPr>
              <p:cNvPr id="575" name="Google Shape;575;p33"/>
              <p:cNvSpPr txBox="1"/>
              <p:nvPr/>
            </p:nvSpPr>
            <p:spPr>
              <a:xfrm>
                <a:off x="5306574" y="1930756"/>
                <a:ext cx="1933176" cy="3775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Upto 65 535 bytes</a:t>
                </a:r>
                <a:endParaRPr sz="1800">
                  <a:solidFill>
                    <a:schemeClr val="dk1"/>
                  </a:solidFill>
                  <a:latin typeface="Calibri"/>
                  <a:ea typeface="Calibri"/>
                  <a:cs typeface="Calibri"/>
                  <a:sym typeface="Calibri"/>
                </a:endParaRPr>
              </a:p>
            </p:txBody>
          </p:sp>
        </p:grpSp>
        <p:grpSp>
          <p:nvGrpSpPr>
            <p:cNvPr id="576" name="Google Shape;576;p33"/>
            <p:cNvGrpSpPr/>
            <p:nvPr/>
          </p:nvGrpSpPr>
          <p:grpSpPr>
            <a:xfrm>
              <a:off x="4773714" y="3702448"/>
              <a:ext cx="7244599" cy="541124"/>
              <a:chOff x="5764125" y="3702448"/>
              <a:chExt cx="5845171" cy="541124"/>
            </a:xfrm>
          </p:grpSpPr>
          <p:sp>
            <p:nvSpPr>
              <p:cNvPr id="577" name="Google Shape;577;p33"/>
              <p:cNvSpPr/>
              <p:nvPr/>
            </p:nvSpPr>
            <p:spPr>
              <a:xfrm>
                <a:off x="5764125" y="3702448"/>
                <a:ext cx="2300837" cy="53788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Extension Headers (Optional)</a:t>
                </a:r>
                <a:endParaRPr sz="1600">
                  <a:solidFill>
                    <a:schemeClr val="lt1"/>
                  </a:solidFill>
                  <a:latin typeface="Calibri"/>
                  <a:ea typeface="Calibri"/>
                  <a:cs typeface="Calibri"/>
                  <a:sym typeface="Calibri"/>
                </a:endParaRPr>
              </a:p>
            </p:txBody>
          </p:sp>
          <p:sp>
            <p:nvSpPr>
              <p:cNvPr id="578" name="Google Shape;578;p33"/>
              <p:cNvSpPr/>
              <p:nvPr/>
            </p:nvSpPr>
            <p:spPr>
              <a:xfrm>
                <a:off x="8069626" y="3705690"/>
                <a:ext cx="3539670" cy="53788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Data Packet from upper layers</a:t>
                </a:r>
                <a:endParaRPr sz="1600">
                  <a:solidFill>
                    <a:schemeClr val="lt1"/>
                  </a:solidFill>
                  <a:latin typeface="Calibri"/>
                  <a:ea typeface="Calibri"/>
                  <a:cs typeface="Calibri"/>
                  <a:sym typeface="Calibri"/>
                </a:endParaRPr>
              </a:p>
            </p:txBody>
          </p:sp>
        </p:grpSp>
        <p:cxnSp>
          <p:nvCxnSpPr>
            <p:cNvPr id="579" name="Google Shape;579;p33"/>
            <p:cNvCxnSpPr/>
            <p:nvPr/>
          </p:nvCxnSpPr>
          <p:spPr>
            <a:xfrm flipH="1">
              <a:off x="4773714" y="3171952"/>
              <a:ext cx="1163163" cy="533142"/>
            </a:xfrm>
            <a:prstGeom prst="straightConnector1">
              <a:avLst/>
            </a:prstGeom>
            <a:noFill/>
            <a:ln cap="flat" cmpd="sng" w="9525">
              <a:solidFill>
                <a:schemeClr val="dk1"/>
              </a:solidFill>
              <a:prstDash val="solid"/>
              <a:miter lim="800000"/>
              <a:headEnd len="sm" w="sm" type="none"/>
              <a:tailEnd len="med" w="med" type="triangle"/>
            </a:ln>
          </p:spPr>
        </p:cxnSp>
        <p:cxnSp>
          <p:nvCxnSpPr>
            <p:cNvPr id="580" name="Google Shape;580;p33"/>
            <p:cNvCxnSpPr/>
            <p:nvPr/>
          </p:nvCxnSpPr>
          <p:spPr>
            <a:xfrm>
              <a:off x="11376211" y="3171952"/>
              <a:ext cx="642102" cy="533142"/>
            </a:xfrm>
            <a:prstGeom prst="straightConnector1">
              <a:avLst/>
            </a:prstGeom>
            <a:noFill/>
            <a:ln cap="flat" cmpd="sng" w="9525">
              <a:solidFill>
                <a:schemeClr val="dk1"/>
              </a:solidFill>
              <a:prstDash val="solid"/>
              <a:miter lim="800000"/>
              <a:headEnd len="sm" w="sm" type="none"/>
              <a:tailEnd len="med" w="med" type="triangle"/>
            </a:ln>
          </p:spPr>
        </p:cxnSp>
      </p:grpSp>
      <p:grpSp>
        <p:nvGrpSpPr>
          <p:cNvPr id="581" name="Google Shape;581;p33"/>
          <p:cNvGrpSpPr/>
          <p:nvPr/>
        </p:nvGrpSpPr>
        <p:grpSpPr>
          <a:xfrm>
            <a:off x="0" y="3291327"/>
            <a:ext cx="7808726" cy="3083209"/>
            <a:chOff x="1631109" y="3236909"/>
            <a:chExt cx="8299356" cy="3498944"/>
          </a:xfrm>
        </p:grpSpPr>
        <p:grpSp>
          <p:nvGrpSpPr>
            <p:cNvPr id="582" name="Google Shape;582;p33"/>
            <p:cNvGrpSpPr/>
            <p:nvPr/>
          </p:nvGrpSpPr>
          <p:grpSpPr>
            <a:xfrm>
              <a:off x="1631109" y="3813080"/>
              <a:ext cx="8299356" cy="2922773"/>
              <a:chOff x="1431115" y="3181069"/>
              <a:chExt cx="8299356" cy="2922773"/>
            </a:xfrm>
          </p:grpSpPr>
          <p:grpSp>
            <p:nvGrpSpPr>
              <p:cNvPr id="583" name="Google Shape;583;p33"/>
              <p:cNvGrpSpPr/>
              <p:nvPr/>
            </p:nvGrpSpPr>
            <p:grpSpPr>
              <a:xfrm>
                <a:off x="1487602" y="3621880"/>
                <a:ext cx="8010873" cy="2481962"/>
                <a:chOff x="1505816" y="3137395"/>
                <a:chExt cx="8010873" cy="2481962"/>
              </a:xfrm>
            </p:grpSpPr>
            <p:grpSp>
              <p:nvGrpSpPr>
                <p:cNvPr id="584" name="Google Shape;584;p33"/>
                <p:cNvGrpSpPr/>
                <p:nvPr/>
              </p:nvGrpSpPr>
              <p:grpSpPr>
                <a:xfrm>
                  <a:off x="1505816" y="3137395"/>
                  <a:ext cx="8010873" cy="923616"/>
                  <a:chOff x="1505816" y="3523129"/>
                  <a:chExt cx="8010746" cy="537882"/>
                </a:xfrm>
              </p:grpSpPr>
              <p:sp>
                <p:nvSpPr>
                  <p:cNvPr id="585" name="Google Shape;585;p33"/>
                  <p:cNvSpPr/>
                  <p:nvPr/>
                </p:nvSpPr>
                <p:spPr>
                  <a:xfrm>
                    <a:off x="1505816" y="3523129"/>
                    <a:ext cx="1076019" cy="268940"/>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VER</a:t>
                    </a:r>
                    <a:endParaRPr sz="1800">
                      <a:solidFill>
                        <a:schemeClr val="dk1"/>
                      </a:solidFill>
                      <a:latin typeface="Calibri"/>
                      <a:ea typeface="Calibri"/>
                      <a:cs typeface="Calibri"/>
                      <a:sym typeface="Calibri"/>
                    </a:endParaRPr>
                  </a:p>
                </p:txBody>
              </p:sp>
              <p:sp>
                <p:nvSpPr>
                  <p:cNvPr id="586" name="Google Shape;586;p33"/>
                  <p:cNvSpPr/>
                  <p:nvPr/>
                </p:nvSpPr>
                <p:spPr>
                  <a:xfrm>
                    <a:off x="2581835" y="3523129"/>
                    <a:ext cx="1880866" cy="268942"/>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Traffic Class</a:t>
                    </a:r>
                    <a:endParaRPr sz="1800">
                      <a:solidFill>
                        <a:schemeClr val="dk1"/>
                      </a:solidFill>
                      <a:latin typeface="Calibri"/>
                      <a:ea typeface="Calibri"/>
                      <a:cs typeface="Calibri"/>
                      <a:sym typeface="Calibri"/>
                    </a:endParaRPr>
                  </a:p>
                </p:txBody>
              </p:sp>
              <p:sp>
                <p:nvSpPr>
                  <p:cNvPr id="587" name="Google Shape;587;p33"/>
                  <p:cNvSpPr/>
                  <p:nvPr/>
                </p:nvSpPr>
                <p:spPr>
                  <a:xfrm>
                    <a:off x="4462702" y="3523129"/>
                    <a:ext cx="5053860" cy="268941"/>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Flow Label</a:t>
                    </a:r>
                    <a:endParaRPr sz="1800">
                      <a:solidFill>
                        <a:schemeClr val="dk1"/>
                      </a:solidFill>
                      <a:latin typeface="Calibri"/>
                      <a:ea typeface="Calibri"/>
                      <a:cs typeface="Calibri"/>
                      <a:sym typeface="Calibri"/>
                    </a:endParaRPr>
                  </a:p>
                </p:txBody>
              </p:sp>
              <p:sp>
                <p:nvSpPr>
                  <p:cNvPr id="588" name="Google Shape;588;p33"/>
                  <p:cNvSpPr/>
                  <p:nvPr/>
                </p:nvSpPr>
                <p:spPr>
                  <a:xfrm>
                    <a:off x="1512667" y="3792070"/>
                    <a:ext cx="4005500" cy="268941"/>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Payload length</a:t>
                    </a:r>
                    <a:endParaRPr sz="1800">
                      <a:solidFill>
                        <a:schemeClr val="dk1"/>
                      </a:solidFill>
                      <a:latin typeface="Calibri"/>
                      <a:ea typeface="Calibri"/>
                      <a:cs typeface="Calibri"/>
                      <a:sym typeface="Calibri"/>
                    </a:endParaRPr>
                  </a:p>
                </p:txBody>
              </p:sp>
              <p:sp>
                <p:nvSpPr>
                  <p:cNvPr id="589" name="Google Shape;589;p33"/>
                  <p:cNvSpPr/>
                  <p:nvPr/>
                </p:nvSpPr>
                <p:spPr>
                  <a:xfrm>
                    <a:off x="5525018" y="3805515"/>
                    <a:ext cx="1991888" cy="255496"/>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Next Header</a:t>
                    </a:r>
                    <a:endParaRPr sz="1800">
                      <a:solidFill>
                        <a:schemeClr val="dk1"/>
                      </a:solidFill>
                      <a:latin typeface="Calibri"/>
                      <a:ea typeface="Calibri"/>
                      <a:cs typeface="Calibri"/>
                      <a:sym typeface="Calibri"/>
                    </a:endParaRPr>
                  </a:p>
                </p:txBody>
              </p:sp>
              <p:sp>
                <p:nvSpPr>
                  <p:cNvPr id="590" name="Google Shape;590;p33"/>
                  <p:cNvSpPr/>
                  <p:nvPr/>
                </p:nvSpPr>
                <p:spPr>
                  <a:xfrm>
                    <a:off x="7516906" y="3792069"/>
                    <a:ext cx="1993059" cy="268942"/>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Hop limit</a:t>
                    </a:r>
                    <a:endParaRPr sz="1800">
                      <a:solidFill>
                        <a:schemeClr val="dk1"/>
                      </a:solidFill>
                      <a:latin typeface="Calibri"/>
                      <a:ea typeface="Calibri"/>
                      <a:cs typeface="Calibri"/>
                      <a:sym typeface="Calibri"/>
                    </a:endParaRPr>
                  </a:p>
                </p:txBody>
              </p:sp>
            </p:grpSp>
            <p:sp>
              <p:nvSpPr>
                <p:cNvPr id="591" name="Google Shape;591;p33"/>
                <p:cNvSpPr/>
                <p:nvPr/>
              </p:nvSpPr>
              <p:spPr>
                <a:xfrm>
                  <a:off x="1513049" y="4078184"/>
                  <a:ext cx="7997043" cy="775447"/>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Source Address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(128 bits = 16 bytes)</a:t>
                  </a:r>
                  <a:endParaRPr sz="1800">
                    <a:solidFill>
                      <a:schemeClr val="dk1"/>
                    </a:solidFill>
                    <a:latin typeface="Calibri"/>
                    <a:ea typeface="Calibri"/>
                    <a:cs typeface="Calibri"/>
                    <a:sym typeface="Calibri"/>
                  </a:endParaRPr>
                </a:p>
              </p:txBody>
            </p:sp>
            <p:sp>
              <p:nvSpPr>
                <p:cNvPr id="592" name="Google Shape;592;p33"/>
                <p:cNvSpPr/>
                <p:nvPr/>
              </p:nvSpPr>
              <p:spPr>
                <a:xfrm>
                  <a:off x="1512667" y="4843911"/>
                  <a:ext cx="8003639" cy="775446"/>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Destination Address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(128 bits = 16 bytes)</a:t>
                  </a:r>
                  <a:endParaRPr sz="1800">
                    <a:solidFill>
                      <a:schemeClr val="dk1"/>
                    </a:solidFill>
                    <a:latin typeface="Calibri"/>
                    <a:ea typeface="Calibri"/>
                    <a:cs typeface="Calibri"/>
                    <a:sym typeface="Calibri"/>
                  </a:endParaRPr>
                </a:p>
              </p:txBody>
            </p:sp>
          </p:grpSp>
          <p:sp>
            <p:nvSpPr>
              <p:cNvPr id="593" name="Google Shape;593;p33"/>
              <p:cNvSpPr txBox="1"/>
              <p:nvPr/>
            </p:nvSpPr>
            <p:spPr>
              <a:xfrm>
                <a:off x="1431115" y="3200484"/>
                <a:ext cx="399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94" name="Google Shape;594;p33"/>
              <p:cNvSpPr txBox="1"/>
              <p:nvPr/>
            </p:nvSpPr>
            <p:spPr>
              <a:xfrm>
                <a:off x="2401925" y="3196632"/>
                <a:ext cx="399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595" name="Google Shape;595;p33"/>
              <p:cNvSpPr txBox="1"/>
              <p:nvPr/>
            </p:nvSpPr>
            <p:spPr>
              <a:xfrm>
                <a:off x="4282821" y="3181069"/>
                <a:ext cx="46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596" name="Google Shape;596;p33"/>
              <p:cNvSpPr txBox="1"/>
              <p:nvPr/>
            </p:nvSpPr>
            <p:spPr>
              <a:xfrm>
                <a:off x="5331708" y="3213720"/>
                <a:ext cx="46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597" name="Google Shape;597;p33"/>
              <p:cNvSpPr txBox="1"/>
              <p:nvPr/>
            </p:nvSpPr>
            <p:spPr>
              <a:xfrm>
                <a:off x="7318113" y="3204285"/>
                <a:ext cx="46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24</a:t>
                </a:r>
                <a:endParaRPr sz="1800">
                  <a:solidFill>
                    <a:schemeClr val="dk1"/>
                  </a:solidFill>
                  <a:latin typeface="Calibri"/>
                  <a:ea typeface="Calibri"/>
                  <a:cs typeface="Calibri"/>
                  <a:sym typeface="Calibri"/>
                </a:endParaRPr>
              </a:p>
            </p:txBody>
          </p:sp>
          <p:sp>
            <p:nvSpPr>
              <p:cNvPr id="598" name="Google Shape;598;p33"/>
              <p:cNvSpPr txBox="1"/>
              <p:nvPr/>
            </p:nvSpPr>
            <p:spPr>
              <a:xfrm>
                <a:off x="9266480" y="3221171"/>
                <a:ext cx="46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31</a:t>
                </a:r>
                <a:endParaRPr sz="1800">
                  <a:solidFill>
                    <a:schemeClr val="dk1"/>
                  </a:solidFill>
                  <a:latin typeface="Calibri"/>
                  <a:ea typeface="Calibri"/>
                  <a:cs typeface="Calibri"/>
                  <a:sym typeface="Calibri"/>
                </a:endParaRPr>
              </a:p>
            </p:txBody>
          </p:sp>
        </p:grpSp>
        <p:cxnSp>
          <p:nvCxnSpPr>
            <p:cNvPr id="599" name="Google Shape;599;p33"/>
            <p:cNvCxnSpPr/>
            <p:nvPr/>
          </p:nvCxnSpPr>
          <p:spPr>
            <a:xfrm>
              <a:off x="1707776" y="3429000"/>
              <a:ext cx="0" cy="806824"/>
            </a:xfrm>
            <a:prstGeom prst="straightConnector1">
              <a:avLst/>
            </a:prstGeom>
            <a:noFill/>
            <a:ln cap="flat" cmpd="sng" w="9525">
              <a:solidFill>
                <a:schemeClr val="dk1"/>
              </a:solidFill>
              <a:prstDash val="solid"/>
              <a:miter lim="800000"/>
              <a:headEnd len="sm" w="sm" type="none"/>
              <a:tailEnd len="sm" w="sm" type="none"/>
            </a:ln>
          </p:spPr>
        </p:cxnSp>
        <p:cxnSp>
          <p:nvCxnSpPr>
            <p:cNvPr id="600" name="Google Shape;600;p33"/>
            <p:cNvCxnSpPr/>
            <p:nvPr/>
          </p:nvCxnSpPr>
          <p:spPr>
            <a:xfrm>
              <a:off x="9691872" y="3447067"/>
              <a:ext cx="0" cy="806824"/>
            </a:xfrm>
            <a:prstGeom prst="straightConnector1">
              <a:avLst/>
            </a:prstGeom>
            <a:noFill/>
            <a:ln cap="flat" cmpd="sng" w="9525">
              <a:solidFill>
                <a:schemeClr val="dk1"/>
              </a:solidFill>
              <a:prstDash val="solid"/>
              <a:miter lim="800000"/>
              <a:headEnd len="sm" w="sm" type="none"/>
              <a:tailEnd len="sm" w="sm" type="none"/>
            </a:ln>
          </p:spPr>
        </p:cxnSp>
        <p:cxnSp>
          <p:nvCxnSpPr>
            <p:cNvPr id="601" name="Google Shape;601;p33"/>
            <p:cNvCxnSpPr/>
            <p:nvPr/>
          </p:nvCxnSpPr>
          <p:spPr>
            <a:xfrm flipH="1" rot="10800000">
              <a:off x="1707776" y="3697941"/>
              <a:ext cx="7990693" cy="13447"/>
            </a:xfrm>
            <a:prstGeom prst="straightConnector1">
              <a:avLst/>
            </a:prstGeom>
            <a:noFill/>
            <a:ln cap="flat" cmpd="sng" w="9525">
              <a:solidFill>
                <a:schemeClr val="dk1"/>
              </a:solidFill>
              <a:prstDash val="solid"/>
              <a:miter lim="800000"/>
              <a:headEnd len="med" w="med" type="triangle"/>
              <a:tailEnd len="med" w="med" type="triangle"/>
            </a:ln>
          </p:spPr>
        </p:cxnSp>
        <p:sp>
          <p:nvSpPr>
            <p:cNvPr id="602" name="Google Shape;602;p33"/>
            <p:cNvSpPr txBox="1"/>
            <p:nvPr/>
          </p:nvSpPr>
          <p:spPr>
            <a:xfrm>
              <a:off x="4640613" y="3236909"/>
              <a:ext cx="1673989" cy="384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32 bits = 4 bytes</a:t>
              </a:r>
              <a:endParaRPr sz="1600">
                <a:solidFill>
                  <a:schemeClr val="dk1"/>
                </a:solidFill>
                <a:latin typeface="Calibri"/>
                <a:ea typeface="Calibri"/>
                <a:cs typeface="Calibri"/>
                <a:sym typeface="Calibri"/>
              </a:endParaRPr>
            </a:p>
          </p:txBody>
        </p:sp>
      </p:grpSp>
      <p:sp>
        <p:nvSpPr>
          <p:cNvPr id="603" name="Google Shape;603;p33"/>
          <p:cNvSpPr txBox="1"/>
          <p:nvPr/>
        </p:nvSpPr>
        <p:spPr>
          <a:xfrm>
            <a:off x="1115897" y="6449889"/>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Format of Base Header</a:t>
            </a:r>
            <a:endParaRPr sz="1600">
              <a:solidFill>
                <a:schemeClr val="dk1"/>
              </a:solidFill>
              <a:latin typeface="Calibri"/>
              <a:ea typeface="Calibri"/>
              <a:cs typeface="Calibri"/>
              <a:sym typeface="Calibri"/>
            </a:endParaRPr>
          </a:p>
        </p:txBody>
      </p:sp>
      <p:sp>
        <p:nvSpPr>
          <p:cNvPr id="604" name="Google Shape;604;p33"/>
          <p:cNvSpPr txBox="1"/>
          <p:nvPr/>
        </p:nvSpPr>
        <p:spPr>
          <a:xfrm>
            <a:off x="7808726" y="3564791"/>
            <a:ext cx="4374309" cy="329320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Version : To specify whether IPV4 or IPV6</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Trafﬁc Class : Distinguish the payload.</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Flow label : Mention special handling for a particular ﬂow of data.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Payload length : Defines the length of the IP datagram in payload.</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Next Header : Optional extension headers used by IP or the header of an encapsulated packet such as UDP or TCP.</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Hop Limit : TTL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Source Address: Original source address</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Destination Address: Final destination of datagram</a:t>
            </a:r>
            <a:endParaRPr sz="1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4"/>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Next Header codes</a:t>
            </a:r>
            <a:endParaRPr b="1" sz="3600">
              <a:latin typeface="Arial Black"/>
              <a:ea typeface="Arial Black"/>
              <a:cs typeface="Arial Black"/>
              <a:sym typeface="Arial Black"/>
            </a:endParaRPr>
          </a:p>
        </p:txBody>
      </p:sp>
      <p:pic>
        <p:nvPicPr>
          <p:cNvPr id="610" name="Google Shape;610;p34"/>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611" name="Google Shape;611;p34"/>
          <p:cNvSpPr txBox="1"/>
          <p:nvPr/>
        </p:nvSpPr>
        <p:spPr>
          <a:xfrm>
            <a:off x="8964" y="946958"/>
            <a:ext cx="12183036" cy="5705708"/>
          </a:xfrm>
          <a:prstGeom prst="rect">
            <a:avLst/>
          </a:prstGeom>
          <a:noFill/>
          <a:ln>
            <a:noFill/>
          </a:ln>
        </p:spPr>
        <p:txBody>
          <a:bodyPr anchorCtr="0" anchor="t" bIns="45700" lIns="91425" spcFirstLastPara="1" rIns="91425" wrap="square" tIns="45700">
            <a:normAutofit/>
          </a:bodyPr>
          <a:lstStyle/>
          <a:p>
            <a:pPr indent="0" lvl="1" marL="457200" marR="0" rtl="0" algn="just">
              <a:lnSpc>
                <a:spcPct val="150000"/>
              </a:lnSpc>
              <a:spcBef>
                <a:spcPts val="0"/>
              </a:spcBef>
              <a:spcAft>
                <a:spcPts val="0"/>
              </a:spcAft>
              <a:buClr>
                <a:schemeClr val="dk1"/>
              </a:buClr>
              <a:buSzPts val="1800"/>
              <a:buFont typeface="Arial"/>
              <a:buNone/>
            </a:pPr>
            <a:r>
              <a:rPr b="1" i="0" lang="en-IN" sz="1800" u="none" cap="none" strike="noStrike">
                <a:solidFill>
                  <a:schemeClr val="dk1"/>
                </a:solidFill>
                <a:latin typeface="Arial"/>
                <a:ea typeface="Arial"/>
                <a:cs typeface="Arial"/>
                <a:sym typeface="Arial"/>
              </a:rPr>
              <a:t>Code		Next Header</a:t>
            </a:r>
            <a:endParaRPr b="1"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0			Hop-by-Hop option</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2			ICMP</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6			TCP</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17			UDP</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43			Source routing</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44			Fragmentation</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50 			Encrypted Security Payload</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51			Authentication</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59			NULL (no next header)</a:t>
            </a:r>
            <a:endParaRPr b="0" i="0" sz="18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60			Destination Option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Flow Label</a:t>
            </a:r>
            <a:endParaRPr b="1" sz="3600">
              <a:latin typeface="Arial Black"/>
              <a:ea typeface="Arial Black"/>
              <a:cs typeface="Arial Black"/>
              <a:sym typeface="Arial Black"/>
            </a:endParaRPr>
          </a:p>
        </p:txBody>
      </p:sp>
      <p:pic>
        <p:nvPicPr>
          <p:cNvPr id="617" name="Google Shape;617;p35"/>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618" name="Google Shape;618;p35"/>
          <p:cNvSpPr txBox="1"/>
          <p:nvPr/>
        </p:nvSpPr>
        <p:spPr>
          <a:xfrm>
            <a:off x="-1" y="941295"/>
            <a:ext cx="12183036" cy="5705708"/>
          </a:xfrm>
          <a:prstGeom prst="rect">
            <a:avLst/>
          </a:prstGeom>
          <a:noFill/>
          <a:ln>
            <a:noFill/>
          </a:ln>
        </p:spPr>
        <p:txBody>
          <a:bodyPr anchorCtr="0" anchor="t" bIns="45700" lIns="91425" spcFirstLastPara="1" rIns="91425" wrap="square" tIns="45700">
            <a:normAutofit/>
          </a:bodyPr>
          <a:lstStyle/>
          <a:p>
            <a:pPr indent="-363855" lvl="0" marL="363855" marR="0" rtl="0" algn="just">
              <a:lnSpc>
                <a:spcPct val="150000"/>
              </a:lnSpc>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IP protocol designed to serve as connectionless protocol, but it has the ability to serve as connection oriented protocol. </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Router consider the flow as a sequence of packet share the same characteristics such as path, resources, and security.</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Router support the handling of flow label table which has entry for each active flow. When a router receives a packet it check the flow label table for the entry and provides the service mentioned. The information is provided by other means such as the hop-by-hop options or other protocols.</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Flow label objective is to speed up the processing of packet i.e. while receiving a packet instead checking the routing table it consults the flow label table to find the next hop.</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A ﬂow label used to support the transmission of real-time audio and video. Real-time audio or video, particularly in digital form</a:t>
            </a:r>
            <a:endParaRPr sz="1600">
              <a:solidFill>
                <a:schemeClr val="dk1"/>
              </a:solidFill>
              <a:latin typeface="Arial"/>
              <a:ea typeface="Arial"/>
              <a:cs typeface="Arial"/>
              <a:sym typeface="Arial"/>
            </a:endParaRPr>
          </a:p>
          <a:p>
            <a:pPr indent="0" lvl="0" marL="0" marR="0" rtl="0" algn="just">
              <a:lnSpc>
                <a:spcPct val="150000"/>
              </a:lnSpc>
              <a:spcBef>
                <a:spcPts val="600"/>
              </a:spcBef>
              <a:spcAft>
                <a:spcPts val="0"/>
              </a:spcAft>
              <a:buClr>
                <a:schemeClr val="dk1"/>
              </a:buClr>
              <a:buSzPts val="1600"/>
              <a:buFont typeface="Arial"/>
              <a:buNone/>
            </a:pPr>
            <a:r>
              <a:t/>
            </a:r>
            <a:endParaRPr b="1" sz="1600">
              <a:solidFill>
                <a:schemeClr val="dk1"/>
              </a:solidFill>
              <a:latin typeface="Arial"/>
              <a:ea typeface="Arial"/>
              <a:cs typeface="Arial"/>
              <a:sym typeface="Arial"/>
            </a:endParaRPr>
          </a:p>
          <a:p>
            <a:pPr indent="0" lvl="0" marL="0" marR="0" rtl="0" algn="just">
              <a:lnSpc>
                <a:spcPct val="150000"/>
              </a:lnSpc>
              <a:spcBef>
                <a:spcPts val="600"/>
              </a:spcBef>
              <a:spcAft>
                <a:spcPts val="0"/>
              </a:spcAft>
              <a:buClr>
                <a:schemeClr val="dk1"/>
              </a:buClr>
              <a:buSzPts val="1600"/>
              <a:buFont typeface="Arial"/>
              <a:buNone/>
            </a:pPr>
            <a:r>
              <a:rPr b="1" lang="en-IN" sz="1600">
                <a:solidFill>
                  <a:schemeClr val="dk1"/>
                </a:solidFill>
                <a:latin typeface="Arial"/>
                <a:ea typeface="Arial"/>
                <a:cs typeface="Arial"/>
                <a:sym typeface="Arial"/>
              </a:rPr>
              <a:t>Rules for flow label:</a:t>
            </a:r>
            <a:endParaRPr b="1"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Flow label is defined by source host which takes a random number form 1 to 2</a:t>
            </a:r>
            <a:r>
              <a:rPr baseline="30000" lang="en-IN" sz="1600">
                <a:solidFill>
                  <a:schemeClr val="dk1"/>
                </a:solidFill>
                <a:latin typeface="Arial"/>
                <a:ea typeface="Arial"/>
                <a:cs typeface="Arial"/>
                <a:sym typeface="Arial"/>
              </a:rPr>
              <a:t>24</a:t>
            </a:r>
            <a:r>
              <a:rPr lang="en-IN" sz="1600">
                <a:solidFill>
                  <a:schemeClr val="dk1"/>
                </a:solidFill>
                <a:latin typeface="Arial"/>
                <a:ea typeface="Arial"/>
                <a:cs typeface="Arial"/>
                <a:sym typeface="Arial"/>
              </a:rPr>
              <a:t> -1 and it must be unique one.</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If host doesn’t support the feature its set to zero and if router doesn’t support it simply ignore the field.</a:t>
            </a:r>
            <a:endParaRPr sz="1600">
              <a:solidFill>
                <a:schemeClr val="dk1"/>
              </a:solidFill>
              <a:latin typeface="Arial"/>
              <a:ea typeface="Arial"/>
              <a:cs typeface="Arial"/>
              <a:sym typeface="Arial"/>
            </a:endParaRPr>
          </a:p>
          <a:p>
            <a:pPr indent="-363855" lvl="0" marL="363855" marR="0" rtl="0" algn="just">
              <a:lnSpc>
                <a:spcPct val="150000"/>
              </a:lnSpc>
              <a:spcBef>
                <a:spcPts val="600"/>
              </a:spcBef>
              <a:spcAft>
                <a:spcPts val="0"/>
              </a:spcAft>
              <a:buClr>
                <a:schemeClr val="dk1"/>
              </a:buClr>
              <a:buSzPts val="1600"/>
              <a:buFont typeface="Arial"/>
              <a:buChar char="•"/>
            </a:pPr>
            <a:r>
              <a:rPr lang="en-IN" sz="1600">
                <a:solidFill>
                  <a:schemeClr val="dk1"/>
                </a:solidFill>
                <a:latin typeface="Arial"/>
                <a:ea typeface="Arial"/>
                <a:cs typeface="Arial"/>
                <a:sym typeface="Arial"/>
              </a:rPr>
              <a:t>All the packets belong to the same flow has same source, same destination, same priority and same option</a:t>
            </a:r>
            <a:endParaRPr sz="16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IPV4 vs IPV6</a:t>
            </a:r>
            <a:endParaRPr b="1" sz="3600">
              <a:latin typeface="Arial Black"/>
              <a:ea typeface="Arial Black"/>
              <a:cs typeface="Arial Black"/>
              <a:sym typeface="Arial Black"/>
            </a:endParaRPr>
          </a:p>
        </p:txBody>
      </p:sp>
      <p:pic>
        <p:nvPicPr>
          <p:cNvPr id="624" name="Google Shape;624;p36"/>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aphicFrame>
        <p:nvGraphicFramePr>
          <p:cNvPr id="625" name="Google Shape;625;p36"/>
          <p:cNvGraphicFramePr/>
          <p:nvPr/>
        </p:nvGraphicFramePr>
        <p:xfrm>
          <a:off x="1467222" y="1432360"/>
          <a:ext cx="3000000" cy="3000000"/>
        </p:xfrm>
        <a:graphic>
          <a:graphicData uri="http://schemas.openxmlformats.org/drawingml/2006/table">
            <a:tbl>
              <a:tblPr bandRow="1" firstRow="1">
                <a:noFill/>
                <a:tableStyleId>{82FFCAAF-C1B1-4C08-8C67-B43138E9A02B}</a:tableStyleId>
              </a:tblPr>
              <a:tblGrid>
                <a:gridCol w="4261975"/>
                <a:gridCol w="4261975"/>
              </a:tblGrid>
              <a:tr h="437000">
                <a:tc>
                  <a:txBody>
                    <a:bodyPr/>
                    <a:lstStyle/>
                    <a:p>
                      <a:pPr indent="0" lvl="0" marL="0" marR="0" rtl="0" algn="ctr">
                        <a:spcBef>
                          <a:spcPts val="0"/>
                        </a:spcBef>
                        <a:spcAft>
                          <a:spcPts val="0"/>
                        </a:spcAft>
                        <a:buNone/>
                      </a:pPr>
                      <a:r>
                        <a:rPr b="1" lang="en-IN" sz="1800"/>
                        <a:t>IPV4</a:t>
                      </a:r>
                      <a:endParaRPr b="1" sz="1800"/>
                    </a:p>
                  </a:txBody>
                  <a:tcPr marT="45725" marB="45725" marR="91450" marL="91450"/>
                </a:tc>
                <a:tc>
                  <a:txBody>
                    <a:bodyPr/>
                    <a:lstStyle/>
                    <a:p>
                      <a:pPr indent="0" lvl="0" marL="0" marR="0" rtl="0" algn="ctr">
                        <a:spcBef>
                          <a:spcPts val="0"/>
                        </a:spcBef>
                        <a:spcAft>
                          <a:spcPts val="0"/>
                        </a:spcAft>
                        <a:buNone/>
                      </a:pPr>
                      <a:r>
                        <a:rPr b="1" lang="en-IN" sz="1800"/>
                        <a:t>IPV6</a:t>
                      </a:r>
                      <a:endParaRPr b="1" sz="1800"/>
                    </a:p>
                  </a:txBody>
                  <a:tcPr marT="45725" marB="45725" marR="91450" marL="91450"/>
                </a:tc>
              </a:tr>
              <a:tr h="437000">
                <a:tc>
                  <a:txBody>
                    <a:bodyPr/>
                    <a:lstStyle/>
                    <a:p>
                      <a:pPr indent="0" lvl="0" marL="0" marR="0" rtl="0" algn="l">
                        <a:spcBef>
                          <a:spcPts val="0"/>
                        </a:spcBef>
                        <a:spcAft>
                          <a:spcPts val="0"/>
                        </a:spcAft>
                        <a:buNone/>
                      </a:pPr>
                      <a:r>
                        <a:rPr lang="en-IN" sz="1800"/>
                        <a:t>Header length Field</a:t>
                      </a:r>
                      <a:endParaRPr sz="1800"/>
                    </a:p>
                  </a:txBody>
                  <a:tcPr marT="45725" marB="45725" marR="91450" marL="91450"/>
                </a:tc>
                <a:tc>
                  <a:txBody>
                    <a:bodyPr/>
                    <a:lstStyle/>
                    <a:p>
                      <a:pPr indent="0" lvl="0" marL="0" marR="0" rtl="0" algn="l">
                        <a:spcBef>
                          <a:spcPts val="0"/>
                        </a:spcBef>
                        <a:spcAft>
                          <a:spcPts val="0"/>
                        </a:spcAft>
                        <a:buNone/>
                      </a:pPr>
                      <a:r>
                        <a:rPr lang="en-IN" sz="1800"/>
                        <a:t>Header length field is eliminated</a:t>
                      </a:r>
                      <a:endParaRPr sz="1800"/>
                    </a:p>
                  </a:txBody>
                  <a:tcPr marT="45725" marB="45725" marR="91450" marL="91450"/>
                </a:tc>
              </a:tr>
              <a:tr h="437000">
                <a:tc>
                  <a:txBody>
                    <a:bodyPr/>
                    <a:lstStyle/>
                    <a:p>
                      <a:pPr indent="0" lvl="0" marL="0" marR="0" rtl="0" algn="l">
                        <a:spcBef>
                          <a:spcPts val="0"/>
                        </a:spcBef>
                        <a:spcAft>
                          <a:spcPts val="0"/>
                        </a:spcAft>
                        <a:buNone/>
                      </a:pPr>
                      <a:r>
                        <a:rPr lang="en-IN" sz="1800"/>
                        <a:t>Service type field</a:t>
                      </a:r>
                      <a:endParaRPr sz="1800"/>
                    </a:p>
                  </a:txBody>
                  <a:tcPr marT="45725" marB="45725" marR="91450" marL="91450"/>
                </a:tc>
                <a:tc>
                  <a:txBody>
                    <a:bodyPr/>
                    <a:lstStyle/>
                    <a:p>
                      <a:pPr indent="0" lvl="0" marL="0" marR="0" rtl="0" algn="l">
                        <a:spcBef>
                          <a:spcPts val="0"/>
                        </a:spcBef>
                        <a:spcAft>
                          <a:spcPts val="0"/>
                        </a:spcAft>
                        <a:buNone/>
                      </a:pPr>
                      <a:r>
                        <a:rPr lang="en-IN" sz="1800"/>
                        <a:t>Traffic class and flow</a:t>
                      </a:r>
                      <a:r>
                        <a:rPr lang="en-IN" sz="1800"/>
                        <a:t> label</a:t>
                      </a:r>
                      <a:endParaRPr sz="1800"/>
                    </a:p>
                  </a:txBody>
                  <a:tcPr marT="45725" marB="45725" marR="91450" marL="91450"/>
                </a:tc>
              </a:tr>
              <a:tr h="437000">
                <a:tc>
                  <a:txBody>
                    <a:bodyPr/>
                    <a:lstStyle/>
                    <a:p>
                      <a:pPr indent="0" lvl="0" marL="0" marR="0" rtl="0" algn="l">
                        <a:spcBef>
                          <a:spcPts val="0"/>
                        </a:spcBef>
                        <a:spcAft>
                          <a:spcPts val="0"/>
                        </a:spcAft>
                        <a:buNone/>
                      </a:pPr>
                      <a:r>
                        <a:rPr lang="en-IN" sz="1800"/>
                        <a:t>Total</a:t>
                      </a:r>
                      <a:r>
                        <a:rPr lang="en-IN" sz="1800"/>
                        <a:t> length field</a:t>
                      </a:r>
                      <a:endParaRPr sz="1800"/>
                    </a:p>
                  </a:txBody>
                  <a:tcPr marT="45725" marB="45725" marR="91450" marL="91450"/>
                </a:tc>
                <a:tc>
                  <a:txBody>
                    <a:bodyPr/>
                    <a:lstStyle/>
                    <a:p>
                      <a:pPr indent="0" lvl="0" marL="0" marR="0" rtl="0" algn="l">
                        <a:spcBef>
                          <a:spcPts val="0"/>
                        </a:spcBef>
                        <a:spcAft>
                          <a:spcPts val="0"/>
                        </a:spcAft>
                        <a:buNone/>
                      </a:pPr>
                      <a:r>
                        <a:rPr lang="en-IN" sz="1800"/>
                        <a:t>Payload length field</a:t>
                      </a:r>
                      <a:endParaRPr sz="1800"/>
                    </a:p>
                  </a:txBody>
                  <a:tcPr marT="45725" marB="45725" marR="91450" marL="91450"/>
                </a:tc>
              </a:tr>
              <a:tr h="437000">
                <a:tc>
                  <a:txBody>
                    <a:bodyPr/>
                    <a:lstStyle/>
                    <a:p>
                      <a:pPr indent="0" lvl="0" marL="0" marR="0" rtl="0" algn="l">
                        <a:spcBef>
                          <a:spcPts val="0"/>
                        </a:spcBef>
                        <a:spcAft>
                          <a:spcPts val="0"/>
                        </a:spcAft>
                        <a:buNone/>
                      </a:pPr>
                      <a:r>
                        <a:rPr lang="en-IN" sz="1800"/>
                        <a:t>Identification ,</a:t>
                      </a:r>
                      <a:r>
                        <a:rPr lang="en-IN" sz="1800"/>
                        <a:t> flag, offset</a:t>
                      </a:r>
                      <a:endParaRPr sz="1800"/>
                    </a:p>
                  </a:txBody>
                  <a:tcPr marT="45725" marB="45725" marR="91450" marL="91450"/>
                </a:tc>
                <a:tc>
                  <a:txBody>
                    <a:bodyPr/>
                    <a:lstStyle/>
                    <a:p>
                      <a:pPr indent="0" lvl="0" marL="0" marR="0" rtl="0" algn="l">
                        <a:spcBef>
                          <a:spcPts val="0"/>
                        </a:spcBef>
                        <a:spcAft>
                          <a:spcPts val="0"/>
                        </a:spcAft>
                        <a:buNone/>
                      </a:pPr>
                      <a:r>
                        <a:rPr lang="en-IN" sz="1800"/>
                        <a:t>Fragmentation</a:t>
                      </a:r>
                      <a:r>
                        <a:rPr lang="en-IN" sz="1800"/>
                        <a:t> extension header</a:t>
                      </a:r>
                      <a:endParaRPr sz="1800"/>
                    </a:p>
                  </a:txBody>
                  <a:tcPr marT="45725" marB="45725" marR="91450" marL="91450"/>
                </a:tc>
              </a:tr>
              <a:tr h="437000">
                <a:tc>
                  <a:txBody>
                    <a:bodyPr/>
                    <a:lstStyle/>
                    <a:p>
                      <a:pPr indent="0" lvl="0" marL="0" marR="0" rtl="0" algn="l">
                        <a:spcBef>
                          <a:spcPts val="0"/>
                        </a:spcBef>
                        <a:spcAft>
                          <a:spcPts val="0"/>
                        </a:spcAft>
                        <a:buNone/>
                      </a:pPr>
                      <a:r>
                        <a:rPr lang="en-IN" sz="1800"/>
                        <a:t>TTL</a:t>
                      </a:r>
                      <a:endParaRPr sz="1800"/>
                    </a:p>
                  </a:txBody>
                  <a:tcPr marT="45725" marB="45725" marR="91450" marL="91450"/>
                </a:tc>
                <a:tc>
                  <a:txBody>
                    <a:bodyPr/>
                    <a:lstStyle/>
                    <a:p>
                      <a:pPr indent="0" lvl="0" marL="0" marR="0" rtl="0" algn="l">
                        <a:spcBef>
                          <a:spcPts val="0"/>
                        </a:spcBef>
                        <a:spcAft>
                          <a:spcPts val="0"/>
                        </a:spcAft>
                        <a:buNone/>
                      </a:pPr>
                      <a:r>
                        <a:rPr lang="en-IN" sz="1800"/>
                        <a:t>Hop-limit</a:t>
                      </a:r>
                      <a:endParaRPr sz="1800"/>
                    </a:p>
                  </a:txBody>
                  <a:tcPr marT="45725" marB="45725" marR="91450" marL="91450"/>
                </a:tc>
              </a:tr>
              <a:tr h="437000">
                <a:tc>
                  <a:txBody>
                    <a:bodyPr/>
                    <a:lstStyle/>
                    <a:p>
                      <a:pPr indent="0" lvl="0" marL="0" marR="0" rtl="0" algn="l">
                        <a:spcBef>
                          <a:spcPts val="0"/>
                        </a:spcBef>
                        <a:spcAft>
                          <a:spcPts val="0"/>
                        </a:spcAft>
                        <a:buNone/>
                      </a:pPr>
                      <a:r>
                        <a:rPr lang="en-IN" sz="1800"/>
                        <a:t>Protocol</a:t>
                      </a:r>
                      <a:endParaRPr sz="1800"/>
                    </a:p>
                  </a:txBody>
                  <a:tcPr marT="45725" marB="45725" marR="91450" marL="91450"/>
                </a:tc>
                <a:tc>
                  <a:txBody>
                    <a:bodyPr/>
                    <a:lstStyle/>
                    <a:p>
                      <a:pPr indent="0" lvl="0" marL="0" marR="0" rtl="0" algn="l">
                        <a:spcBef>
                          <a:spcPts val="0"/>
                        </a:spcBef>
                        <a:spcAft>
                          <a:spcPts val="0"/>
                        </a:spcAft>
                        <a:buNone/>
                      </a:pPr>
                      <a:r>
                        <a:rPr lang="en-IN" sz="1800"/>
                        <a:t>Next Header</a:t>
                      </a:r>
                      <a:endParaRPr sz="1800"/>
                    </a:p>
                  </a:txBody>
                  <a:tcPr marT="45725" marB="45725" marR="91450" marL="91450"/>
                </a:tc>
              </a:tr>
              <a:tr h="437000">
                <a:tc>
                  <a:txBody>
                    <a:bodyPr/>
                    <a:lstStyle/>
                    <a:p>
                      <a:pPr indent="0" lvl="0" marL="0" marR="0" rtl="0" algn="l">
                        <a:spcBef>
                          <a:spcPts val="0"/>
                        </a:spcBef>
                        <a:spcAft>
                          <a:spcPts val="0"/>
                        </a:spcAft>
                        <a:buNone/>
                      </a:pPr>
                      <a:r>
                        <a:rPr lang="en-IN" sz="1800"/>
                        <a:t>Header Checksum</a:t>
                      </a:r>
                      <a:endParaRPr sz="1800"/>
                    </a:p>
                  </a:txBody>
                  <a:tcPr marT="45725" marB="45725" marR="91450" marL="91450"/>
                </a:tc>
                <a:tc>
                  <a:txBody>
                    <a:bodyPr/>
                    <a:lstStyle/>
                    <a:p>
                      <a:pPr indent="0" lvl="0" marL="0" marR="0" rtl="0" algn="l">
                        <a:spcBef>
                          <a:spcPts val="0"/>
                        </a:spcBef>
                        <a:spcAft>
                          <a:spcPts val="0"/>
                        </a:spcAft>
                        <a:buNone/>
                      </a:pPr>
                      <a:r>
                        <a:rPr lang="en-IN" sz="1800"/>
                        <a:t>No Checksum</a:t>
                      </a:r>
                      <a:endParaRPr sz="1800"/>
                    </a:p>
                  </a:txBody>
                  <a:tcPr marT="45725" marB="45725" marR="91450" marL="91450"/>
                </a:tc>
              </a:tr>
              <a:tr h="437000">
                <a:tc>
                  <a:txBody>
                    <a:bodyPr/>
                    <a:lstStyle/>
                    <a:p>
                      <a:pPr indent="0" lvl="0" marL="0" marR="0" rtl="0" algn="l">
                        <a:spcBef>
                          <a:spcPts val="0"/>
                        </a:spcBef>
                        <a:spcAft>
                          <a:spcPts val="0"/>
                        </a:spcAft>
                        <a:buNone/>
                      </a:pPr>
                      <a:r>
                        <a:rPr lang="en-IN" sz="1800"/>
                        <a:t>Option</a:t>
                      </a:r>
                      <a:r>
                        <a:rPr lang="en-IN" sz="1800"/>
                        <a:t> fields</a:t>
                      </a:r>
                      <a:endParaRPr sz="1800"/>
                    </a:p>
                  </a:txBody>
                  <a:tcPr marT="45725" marB="45725" marR="91450" marL="91450"/>
                </a:tc>
                <a:tc>
                  <a:txBody>
                    <a:bodyPr/>
                    <a:lstStyle/>
                    <a:p>
                      <a:pPr indent="0" lvl="0" marL="0" marR="0" rtl="0" algn="l">
                        <a:spcBef>
                          <a:spcPts val="0"/>
                        </a:spcBef>
                        <a:spcAft>
                          <a:spcPts val="0"/>
                        </a:spcAft>
                        <a:buNone/>
                      </a:pPr>
                      <a:r>
                        <a:rPr lang="en-IN" sz="1800"/>
                        <a:t>Extension</a:t>
                      </a:r>
                      <a:r>
                        <a:rPr lang="en-IN" sz="1800"/>
                        <a:t> Headers</a:t>
                      </a:r>
                      <a:endParaRPr sz="1800"/>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7"/>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Extension Header</a:t>
            </a:r>
            <a:endParaRPr b="1">
              <a:latin typeface="Arial Black"/>
              <a:ea typeface="Arial Black"/>
              <a:cs typeface="Arial Black"/>
              <a:sym typeface="Arial Black"/>
            </a:endParaRPr>
          </a:p>
        </p:txBody>
      </p:sp>
      <p:pic>
        <p:nvPicPr>
          <p:cNvPr id="631" name="Google Shape;631;p37"/>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pSp>
        <p:nvGrpSpPr>
          <p:cNvPr id="632" name="Google Shape;632;p37"/>
          <p:cNvGrpSpPr/>
          <p:nvPr/>
        </p:nvGrpSpPr>
        <p:grpSpPr>
          <a:xfrm>
            <a:off x="1402548" y="1286486"/>
            <a:ext cx="8203134" cy="2409105"/>
            <a:chOff x="1505816" y="3137389"/>
            <a:chExt cx="8010873" cy="1726642"/>
          </a:xfrm>
        </p:grpSpPr>
        <p:grpSp>
          <p:nvGrpSpPr>
            <p:cNvPr id="633" name="Google Shape;633;p37"/>
            <p:cNvGrpSpPr/>
            <p:nvPr/>
          </p:nvGrpSpPr>
          <p:grpSpPr>
            <a:xfrm>
              <a:off x="1505816" y="3137389"/>
              <a:ext cx="8010873" cy="884602"/>
              <a:chOff x="1505816" y="3523129"/>
              <a:chExt cx="8010746" cy="515162"/>
            </a:xfrm>
          </p:grpSpPr>
          <p:sp>
            <p:nvSpPr>
              <p:cNvPr id="634" name="Google Shape;634;p37"/>
              <p:cNvSpPr/>
              <p:nvPr/>
            </p:nvSpPr>
            <p:spPr>
              <a:xfrm>
                <a:off x="1505816" y="3523129"/>
                <a:ext cx="1076019" cy="268940"/>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VER</a:t>
                </a:r>
                <a:endParaRPr sz="1600">
                  <a:solidFill>
                    <a:schemeClr val="dk1"/>
                  </a:solidFill>
                  <a:latin typeface="Calibri"/>
                  <a:ea typeface="Calibri"/>
                  <a:cs typeface="Calibri"/>
                  <a:sym typeface="Calibri"/>
                </a:endParaRPr>
              </a:p>
            </p:txBody>
          </p:sp>
          <p:sp>
            <p:nvSpPr>
              <p:cNvPr id="635" name="Google Shape;635;p37"/>
              <p:cNvSpPr/>
              <p:nvPr/>
            </p:nvSpPr>
            <p:spPr>
              <a:xfrm>
                <a:off x="2581835" y="3523129"/>
                <a:ext cx="1880866" cy="268942"/>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Traffic Class</a:t>
                </a:r>
                <a:endParaRPr sz="1600">
                  <a:solidFill>
                    <a:schemeClr val="dk1"/>
                  </a:solidFill>
                  <a:latin typeface="Calibri"/>
                  <a:ea typeface="Calibri"/>
                  <a:cs typeface="Calibri"/>
                  <a:sym typeface="Calibri"/>
                </a:endParaRPr>
              </a:p>
            </p:txBody>
          </p:sp>
          <p:sp>
            <p:nvSpPr>
              <p:cNvPr id="636" name="Google Shape;636;p37"/>
              <p:cNvSpPr/>
              <p:nvPr/>
            </p:nvSpPr>
            <p:spPr>
              <a:xfrm>
                <a:off x="4462702" y="3523129"/>
                <a:ext cx="5053860" cy="268941"/>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Flow Label</a:t>
                </a:r>
                <a:endParaRPr sz="1600">
                  <a:solidFill>
                    <a:schemeClr val="dk1"/>
                  </a:solidFill>
                  <a:latin typeface="Calibri"/>
                  <a:ea typeface="Calibri"/>
                  <a:cs typeface="Calibri"/>
                  <a:sym typeface="Calibri"/>
                </a:endParaRPr>
              </a:p>
            </p:txBody>
          </p:sp>
          <p:sp>
            <p:nvSpPr>
              <p:cNvPr id="637" name="Google Shape;637;p37"/>
              <p:cNvSpPr/>
              <p:nvPr/>
            </p:nvSpPr>
            <p:spPr>
              <a:xfrm>
                <a:off x="1512667" y="3792071"/>
                <a:ext cx="4005500" cy="246220"/>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 length</a:t>
                </a:r>
                <a:endParaRPr sz="1600">
                  <a:solidFill>
                    <a:schemeClr val="dk1"/>
                  </a:solidFill>
                  <a:latin typeface="Calibri"/>
                  <a:ea typeface="Calibri"/>
                  <a:cs typeface="Calibri"/>
                  <a:sym typeface="Calibri"/>
                </a:endParaRPr>
              </a:p>
            </p:txBody>
          </p:sp>
          <p:sp>
            <p:nvSpPr>
              <p:cNvPr id="638" name="Google Shape;638;p37"/>
              <p:cNvSpPr/>
              <p:nvPr/>
            </p:nvSpPr>
            <p:spPr>
              <a:xfrm>
                <a:off x="5525018" y="3790685"/>
                <a:ext cx="1991888" cy="247606"/>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639" name="Google Shape;639;p37"/>
              <p:cNvSpPr/>
              <p:nvPr/>
            </p:nvSpPr>
            <p:spPr>
              <a:xfrm>
                <a:off x="7516906" y="3792069"/>
                <a:ext cx="1993059" cy="246222"/>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Hop limit</a:t>
                </a:r>
                <a:endParaRPr sz="1600">
                  <a:solidFill>
                    <a:schemeClr val="dk1"/>
                  </a:solidFill>
                  <a:latin typeface="Calibri"/>
                  <a:ea typeface="Calibri"/>
                  <a:cs typeface="Calibri"/>
                  <a:sym typeface="Calibri"/>
                </a:endParaRPr>
              </a:p>
            </p:txBody>
          </p:sp>
        </p:grpSp>
        <p:sp>
          <p:nvSpPr>
            <p:cNvPr id="640" name="Google Shape;640;p37"/>
            <p:cNvSpPr/>
            <p:nvPr/>
          </p:nvSpPr>
          <p:spPr>
            <a:xfrm>
              <a:off x="1513049" y="4029996"/>
              <a:ext cx="7997043" cy="403236"/>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Source Address(128 bits = 16 bytes)</a:t>
              </a:r>
              <a:endParaRPr sz="1600">
                <a:solidFill>
                  <a:schemeClr val="dk1"/>
                </a:solidFill>
                <a:latin typeface="Calibri"/>
                <a:ea typeface="Calibri"/>
                <a:cs typeface="Calibri"/>
                <a:sym typeface="Calibri"/>
              </a:endParaRPr>
            </a:p>
          </p:txBody>
        </p:sp>
        <p:sp>
          <p:nvSpPr>
            <p:cNvPr id="641" name="Google Shape;641;p37"/>
            <p:cNvSpPr/>
            <p:nvPr/>
          </p:nvSpPr>
          <p:spPr>
            <a:xfrm>
              <a:off x="1512667" y="4443334"/>
              <a:ext cx="8003639" cy="420697"/>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Destination Address (128 bits = 16 bytes)</a:t>
              </a:r>
              <a:endParaRPr sz="1600">
                <a:solidFill>
                  <a:schemeClr val="dk1"/>
                </a:solidFill>
                <a:latin typeface="Calibri"/>
                <a:ea typeface="Calibri"/>
                <a:cs typeface="Calibri"/>
                <a:sym typeface="Calibri"/>
              </a:endParaRPr>
            </a:p>
          </p:txBody>
        </p:sp>
      </p:grpSp>
      <p:sp>
        <p:nvSpPr>
          <p:cNvPr id="642" name="Google Shape;642;p37"/>
          <p:cNvSpPr txBox="1"/>
          <p:nvPr/>
        </p:nvSpPr>
        <p:spPr>
          <a:xfrm>
            <a:off x="1115897" y="6449889"/>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Format of Base Header</a:t>
            </a:r>
            <a:endParaRPr sz="1600">
              <a:solidFill>
                <a:schemeClr val="dk1"/>
              </a:solidFill>
              <a:latin typeface="Calibri"/>
              <a:ea typeface="Calibri"/>
              <a:cs typeface="Calibri"/>
              <a:sym typeface="Calibri"/>
            </a:endParaRPr>
          </a:p>
        </p:txBody>
      </p:sp>
      <p:sp>
        <p:nvSpPr>
          <p:cNvPr id="643" name="Google Shape;643;p37"/>
          <p:cNvSpPr/>
          <p:nvPr/>
        </p:nvSpPr>
        <p:spPr>
          <a:xfrm>
            <a:off x="1402548" y="3709686"/>
            <a:ext cx="2039726" cy="59322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644" name="Google Shape;644;p37"/>
          <p:cNvSpPr/>
          <p:nvPr/>
        </p:nvSpPr>
        <p:spPr>
          <a:xfrm>
            <a:off x="3453980" y="3710749"/>
            <a:ext cx="6151309" cy="589903"/>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length</a:t>
            </a:r>
            <a:endParaRPr sz="1600">
              <a:solidFill>
                <a:schemeClr val="dk1"/>
              </a:solidFill>
              <a:latin typeface="Calibri"/>
              <a:ea typeface="Calibri"/>
              <a:cs typeface="Calibri"/>
              <a:sym typeface="Calibri"/>
            </a:endParaRPr>
          </a:p>
        </p:txBody>
      </p:sp>
      <p:cxnSp>
        <p:nvCxnSpPr>
          <p:cNvPr id="645" name="Google Shape;645;p37"/>
          <p:cNvCxnSpPr>
            <a:stCxn id="636" idx="3"/>
            <a:endCxn id="641" idx="3"/>
          </p:cNvCxnSpPr>
          <p:nvPr/>
        </p:nvCxnSpPr>
        <p:spPr>
          <a:xfrm>
            <a:off x="9605682" y="1608656"/>
            <a:ext cx="600" cy="1793400"/>
          </a:xfrm>
          <a:prstGeom prst="bentConnector3">
            <a:avLst>
              <a:gd fmla="val 38100000" name="adj1"/>
            </a:avLst>
          </a:prstGeom>
          <a:noFill/>
          <a:ln cap="flat" cmpd="sng" w="9525">
            <a:solidFill>
              <a:schemeClr val="accent1"/>
            </a:solidFill>
            <a:prstDash val="solid"/>
            <a:miter lim="800000"/>
            <a:headEnd len="sm" w="sm" type="none"/>
            <a:tailEnd len="sm" w="sm" type="none"/>
          </a:ln>
        </p:spPr>
      </p:cxnSp>
      <p:sp>
        <p:nvSpPr>
          <p:cNvPr id="646" name="Google Shape;646;p37"/>
          <p:cNvSpPr txBox="1"/>
          <p:nvPr/>
        </p:nvSpPr>
        <p:spPr>
          <a:xfrm>
            <a:off x="9964270" y="2407024"/>
            <a:ext cx="13850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Base Header</a:t>
            </a:r>
            <a:endParaRPr sz="1400">
              <a:solidFill>
                <a:schemeClr val="dk1"/>
              </a:solidFill>
              <a:latin typeface="Calibri"/>
              <a:ea typeface="Calibri"/>
              <a:cs typeface="Calibri"/>
              <a:sym typeface="Calibri"/>
            </a:endParaRPr>
          </a:p>
        </p:txBody>
      </p:sp>
      <p:sp>
        <p:nvSpPr>
          <p:cNvPr id="647" name="Google Shape;647;p37"/>
          <p:cNvSpPr/>
          <p:nvPr/>
        </p:nvSpPr>
        <p:spPr>
          <a:xfrm>
            <a:off x="1404289" y="4318068"/>
            <a:ext cx="2039726" cy="59322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648" name="Google Shape;648;p37"/>
          <p:cNvSpPr/>
          <p:nvPr/>
        </p:nvSpPr>
        <p:spPr>
          <a:xfrm>
            <a:off x="3455721" y="4319131"/>
            <a:ext cx="6151309" cy="589903"/>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length</a:t>
            </a:r>
            <a:endParaRPr sz="1600">
              <a:solidFill>
                <a:schemeClr val="dk1"/>
              </a:solidFill>
              <a:latin typeface="Calibri"/>
              <a:ea typeface="Calibri"/>
              <a:cs typeface="Calibri"/>
              <a:sym typeface="Calibri"/>
            </a:endParaRPr>
          </a:p>
        </p:txBody>
      </p:sp>
      <p:sp>
        <p:nvSpPr>
          <p:cNvPr id="649" name="Google Shape;649;p37"/>
          <p:cNvSpPr/>
          <p:nvPr/>
        </p:nvSpPr>
        <p:spPr>
          <a:xfrm>
            <a:off x="1415995" y="5843218"/>
            <a:ext cx="2039726" cy="59322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650" name="Google Shape;650;p37"/>
          <p:cNvSpPr/>
          <p:nvPr/>
        </p:nvSpPr>
        <p:spPr>
          <a:xfrm>
            <a:off x="3467427" y="5844281"/>
            <a:ext cx="6151309" cy="589903"/>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length</a:t>
            </a:r>
            <a:endParaRPr sz="1600">
              <a:solidFill>
                <a:schemeClr val="dk1"/>
              </a:solidFill>
              <a:latin typeface="Calibri"/>
              <a:ea typeface="Calibri"/>
              <a:cs typeface="Calibri"/>
              <a:sym typeface="Calibri"/>
            </a:endParaRPr>
          </a:p>
        </p:txBody>
      </p:sp>
      <p:sp>
        <p:nvSpPr>
          <p:cNvPr id="651" name="Google Shape;651;p37"/>
          <p:cNvSpPr/>
          <p:nvPr/>
        </p:nvSpPr>
        <p:spPr>
          <a:xfrm>
            <a:off x="1404289" y="4924887"/>
            <a:ext cx="8202741" cy="90480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652" name="Google Shape;652;p37"/>
          <p:cNvCxnSpPr>
            <a:stCxn id="644" idx="3"/>
          </p:cNvCxnSpPr>
          <p:nvPr/>
        </p:nvCxnSpPr>
        <p:spPr>
          <a:xfrm>
            <a:off x="9605289" y="4005701"/>
            <a:ext cx="600" cy="2132100"/>
          </a:xfrm>
          <a:prstGeom prst="bentConnector4">
            <a:avLst>
              <a:gd fmla="val 38100000" name="adj1"/>
              <a:gd fmla="val 98543" name="adj2"/>
            </a:avLst>
          </a:prstGeom>
          <a:noFill/>
          <a:ln cap="flat" cmpd="sng" w="9525">
            <a:solidFill>
              <a:schemeClr val="accent1"/>
            </a:solidFill>
            <a:prstDash val="solid"/>
            <a:miter lim="800000"/>
            <a:headEnd len="sm" w="sm" type="none"/>
            <a:tailEnd len="sm" w="sm" type="none"/>
          </a:ln>
        </p:spPr>
      </p:cxnSp>
      <p:sp>
        <p:nvSpPr>
          <p:cNvPr id="653" name="Google Shape;653;p37"/>
          <p:cNvSpPr txBox="1"/>
          <p:nvPr/>
        </p:nvSpPr>
        <p:spPr>
          <a:xfrm>
            <a:off x="9964269" y="5223398"/>
            <a:ext cx="16808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Extension Header</a:t>
            </a:r>
            <a:endParaRPr sz="1400">
              <a:solidFill>
                <a:schemeClr val="dk1"/>
              </a:solidFill>
              <a:latin typeface="Calibri"/>
              <a:ea typeface="Calibri"/>
              <a:cs typeface="Calibri"/>
              <a:sym typeface="Calibri"/>
            </a:endParaRPr>
          </a:p>
        </p:txBody>
      </p:sp>
      <p:cxnSp>
        <p:nvCxnSpPr>
          <p:cNvPr id="654" name="Google Shape;654;p37"/>
          <p:cNvCxnSpPr>
            <a:stCxn id="637" idx="3"/>
            <a:endCxn id="643" idx="1"/>
          </p:cNvCxnSpPr>
          <p:nvPr/>
        </p:nvCxnSpPr>
        <p:spPr>
          <a:xfrm flipH="1">
            <a:off x="1402461" y="2225779"/>
            <a:ext cx="4108800" cy="1780500"/>
          </a:xfrm>
          <a:prstGeom prst="bentConnector5">
            <a:avLst>
              <a:gd fmla="val -5564" name="adj1"/>
              <a:gd fmla="val 49954" name="adj2"/>
              <a:gd fmla="val 105562" name="adj3"/>
            </a:avLst>
          </a:prstGeom>
          <a:noFill/>
          <a:ln cap="flat" cmpd="sng" w="9525">
            <a:solidFill>
              <a:schemeClr val="accent1"/>
            </a:solidFill>
            <a:prstDash val="solid"/>
            <a:miter lim="800000"/>
            <a:headEnd len="sm" w="sm" type="none"/>
            <a:tailEnd len="sm" w="sm" type="none"/>
          </a:ln>
        </p:spPr>
      </p:cxnSp>
      <p:cxnSp>
        <p:nvCxnSpPr>
          <p:cNvPr id="655" name="Google Shape;655;p37"/>
          <p:cNvCxnSpPr>
            <a:stCxn id="643" idx="2"/>
            <a:endCxn id="647" idx="1"/>
          </p:cNvCxnSpPr>
          <p:nvPr/>
        </p:nvCxnSpPr>
        <p:spPr>
          <a:xfrm rot="5400000">
            <a:off x="1757461" y="3949660"/>
            <a:ext cx="311700" cy="1018200"/>
          </a:xfrm>
          <a:prstGeom prst="bentConnector4">
            <a:avLst>
              <a:gd fmla="val 2432" name="adj1"/>
              <a:gd fmla="val 122444" name="adj2"/>
            </a:avLst>
          </a:prstGeom>
          <a:noFill/>
          <a:ln cap="flat" cmpd="sng" w="9525">
            <a:solidFill>
              <a:schemeClr val="accent1"/>
            </a:solidFill>
            <a:prstDash val="solid"/>
            <a:miter lim="800000"/>
            <a:headEnd len="sm" w="sm" type="none"/>
            <a:tailEnd len="sm" w="sm" type="none"/>
          </a:ln>
        </p:spPr>
      </p:cxnSp>
      <p:cxnSp>
        <p:nvCxnSpPr>
          <p:cNvPr id="656" name="Google Shape;656;p37"/>
          <p:cNvCxnSpPr/>
          <p:nvPr/>
        </p:nvCxnSpPr>
        <p:spPr>
          <a:xfrm rot="5400000">
            <a:off x="1341997" y="4985190"/>
            <a:ext cx="1017900" cy="897000"/>
          </a:xfrm>
          <a:prstGeom prst="bentConnector3">
            <a:avLst>
              <a:gd fmla="val 50003" name="adj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8"/>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Extension Headers</a:t>
            </a:r>
            <a:endParaRPr b="1" sz="3600">
              <a:latin typeface="Arial Black"/>
              <a:ea typeface="Arial Black"/>
              <a:cs typeface="Arial Black"/>
              <a:sym typeface="Arial Black"/>
            </a:endParaRPr>
          </a:p>
        </p:txBody>
      </p:sp>
      <p:pic>
        <p:nvPicPr>
          <p:cNvPr id="662" name="Google Shape;662;p38"/>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pSp>
        <p:nvGrpSpPr>
          <p:cNvPr id="663" name="Google Shape;663;p38"/>
          <p:cNvGrpSpPr/>
          <p:nvPr/>
        </p:nvGrpSpPr>
        <p:grpSpPr>
          <a:xfrm>
            <a:off x="914399" y="941295"/>
            <a:ext cx="9762565" cy="1922928"/>
            <a:chOff x="537882" y="2272554"/>
            <a:chExt cx="10255624" cy="2164975"/>
          </a:xfrm>
        </p:grpSpPr>
        <p:sp>
          <p:nvSpPr>
            <p:cNvPr id="664" name="Google Shape;664;p38"/>
            <p:cNvSpPr/>
            <p:nvPr/>
          </p:nvSpPr>
          <p:spPr>
            <a:xfrm>
              <a:off x="4168588" y="2272554"/>
              <a:ext cx="2837330" cy="537882"/>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Extension Header</a:t>
              </a:r>
              <a:endParaRPr b="1" sz="1800">
                <a:solidFill>
                  <a:schemeClr val="dk1"/>
                </a:solidFill>
                <a:latin typeface="Calibri"/>
                <a:ea typeface="Calibri"/>
                <a:cs typeface="Calibri"/>
                <a:sym typeface="Calibri"/>
              </a:endParaRPr>
            </a:p>
          </p:txBody>
        </p:sp>
        <p:sp>
          <p:nvSpPr>
            <p:cNvPr id="665" name="Google Shape;665;p38"/>
            <p:cNvSpPr/>
            <p:nvPr/>
          </p:nvSpPr>
          <p:spPr>
            <a:xfrm>
              <a:off x="537882" y="3953435"/>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Hop-by-Hop</a:t>
              </a:r>
              <a:endParaRPr sz="1800">
                <a:solidFill>
                  <a:schemeClr val="dk1"/>
                </a:solidFill>
                <a:latin typeface="Calibri"/>
                <a:ea typeface="Calibri"/>
                <a:cs typeface="Calibri"/>
                <a:sym typeface="Calibri"/>
              </a:endParaRPr>
            </a:p>
          </p:txBody>
        </p:sp>
        <p:sp>
          <p:nvSpPr>
            <p:cNvPr id="666" name="Google Shape;666;p38"/>
            <p:cNvSpPr/>
            <p:nvPr/>
          </p:nvSpPr>
          <p:spPr>
            <a:xfrm>
              <a:off x="2263588" y="3953435"/>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Destination</a:t>
              </a:r>
              <a:endParaRPr sz="1800">
                <a:solidFill>
                  <a:schemeClr val="dk1"/>
                </a:solidFill>
                <a:latin typeface="Calibri"/>
                <a:ea typeface="Calibri"/>
                <a:cs typeface="Calibri"/>
                <a:sym typeface="Calibri"/>
              </a:endParaRPr>
            </a:p>
          </p:txBody>
        </p:sp>
        <p:sp>
          <p:nvSpPr>
            <p:cNvPr id="667" name="Google Shape;667;p38"/>
            <p:cNvSpPr/>
            <p:nvPr/>
          </p:nvSpPr>
          <p:spPr>
            <a:xfrm>
              <a:off x="3989294" y="3953435"/>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Source Routing</a:t>
              </a:r>
              <a:endParaRPr sz="1600">
                <a:solidFill>
                  <a:schemeClr val="dk1"/>
                </a:solidFill>
                <a:latin typeface="Calibri"/>
                <a:ea typeface="Calibri"/>
                <a:cs typeface="Calibri"/>
                <a:sym typeface="Calibri"/>
              </a:endParaRPr>
            </a:p>
          </p:txBody>
        </p:sp>
        <p:sp>
          <p:nvSpPr>
            <p:cNvPr id="668" name="Google Shape;668;p38"/>
            <p:cNvSpPr/>
            <p:nvPr/>
          </p:nvSpPr>
          <p:spPr>
            <a:xfrm>
              <a:off x="5715000" y="3926542"/>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Fragmentation</a:t>
              </a:r>
              <a:endParaRPr sz="1600">
                <a:solidFill>
                  <a:schemeClr val="dk1"/>
                </a:solidFill>
                <a:latin typeface="Calibri"/>
                <a:ea typeface="Calibri"/>
                <a:cs typeface="Calibri"/>
                <a:sym typeface="Calibri"/>
              </a:endParaRPr>
            </a:p>
          </p:txBody>
        </p:sp>
        <p:sp>
          <p:nvSpPr>
            <p:cNvPr id="669" name="Google Shape;669;p38"/>
            <p:cNvSpPr/>
            <p:nvPr/>
          </p:nvSpPr>
          <p:spPr>
            <a:xfrm>
              <a:off x="7507941" y="3926542"/>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Authentication</a:t>
              </a:r>
              <a:endParaRPr sz="1600">
                <a:solidFill>
                  <a:schemeClr val="dk1"/>
                </a:solidFill>
                <a:latin typeface="Calibri"/>
                <a:ea typeface="Calibri"/>
                <a:cs typeface="Calibri"/>
                <a:sym typeface="Calibri"/>
              </a:endParaRPr>
            </a:p>
          </p:txBody>
        </p:sp>
        <p:sp>
          <p:nvSpPr>
            <p:cNvPr id="670" name="Google Shape;670;p38"/>
            <p:cNvSpPr/>
            <p:nvPr/>
          </p:nvSpPr>
          <p:spPr>
            <a:xfrm>
              <a:off x="9300882" y="3926542"/>
              <a:ext cx="1492624" cy="484094"/>
            </a:xfrm>
            <a:prstGeom prst="rect">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ESP</a:t>
              </a:r>
              <a:endParaRPr sz="1800">
                <a:solidFill>
                  <a:schemeClr val="dk1"/>
                </a:solidFill>
                <a:latin typeface="Calibri"/>
                <a:ea typeface="Calibri"/>
                <a:cs typeface="Calibri"/>
                <a:sym typeface="Calibri"/>
              </a:endParaRPr>
            </a:p>
          </p:txBody>
        </p:sp>
        <p:cxnSp>
          <p:nvCxnSpPr>
            <p:cNvPr id="671" name="Google Shape;671;p38"/>
            <p:cNvCxnSpPr>
              <a:stCxn id="664" idx="2"/>
            </p:cNvCxnSpPr>
            <p:nvPr/>
          </p:nvCxnSpPr>
          <p:spPr>
            <a:xfrm>
              <a:off x="5587253" y="2810436"/>
              <a:ext cx="0" cy="497400"/>
            </a:xfrm>
            <a:prstGeom prst="straightConnector1">
              <a:avLst/>
            </a:prstGeom>
            <a:noFill/>
            <a:ln cap="flat" cmpd="sng" w="9525">
              <a:solidFill>
                <a:schemeClr val="dk1"/>
              </a:solidFill>
              <a:prstDash val="solid"/>
              <a:miter lim="800000"/>
              <a:headEnd len="sm" w="sm" type="none"/>
              <a:tailEnd len="sm" w="sm" type="none"/>
            </a:ln>
          </p:spPr>
        </p:cxnSp>
        <p:cxnSp>
          <p:nvCxnSpPr>
            <p:cNvPr id="672" name="Google Shape;672;p38"/>
            <p:cNvCxnSpPr/>
            <p:nvPr/>
          </p:nvCxnSpPr>
          <p:spPr>
            <a:xfrm flipH="1" rot="10800000">
              <a:off x="1284194" y="3281080"/>
              <a:ext cx="8843362" cy="2"/>
            </a:xfrm>
            <a:prstGeom prst="straightConnector1">
              <a:avLst/>
            </a:prstGeom>
            <a:noFill/>
            <a:ln cap="flat" cmpd="sng" w="9525">
              <a:solidFill>
                <a:schemeClr val="dk1"/>
              </a:solidFill>
              <a:prstDash val="solid"/>
              <a:miter lim="800000"/>
              <a:headEnd len="sm" w="sm" type="none"/>
              <a:tailEnd len="sm" w="sm" type="none"/>
            </a:ln>
          </p:spPr>
        </p:cxnSp>
        <p:cxnSp>
          <p:nvCxnSpPr>
            <p:cNvPr id="673" name="Google Shape;673;p38"/>
            <p:cNvCxnSpPr>
              <a:endCxn id="665" idx="0"/>
            </p:cNvCxnSpPr>
            <p:nvPr/>
          </p:nvCxnSpPr>
          <p:spPr>
            <a:xfrm>
              <a:off x="1284194" y="3281135"/>
              <a:ext cx="0" cy="672300"/>
            </a:xfrm>
            <a:prstGeom prst="straightConnector1">
              <a:avLst/>
            </a:prstGeom>
            <a:noFill/>
            <a:ln cap="flat" cmpd="sng" w="9525">
              <a:solidFill>
                <a:schemeClr val="dk1"/>
              </a:solidFill>
              <a:prstDash val="solid"/>
              <a:miter lim="800000"/>
              <a:headEnd len="sm" w="sm" type="none"/>
              <a:tailEnd len="med" w="med" type="triangle"/>
            </a:ln>
          </p:spPr>
        </p:cxnSp>
        <p:cxnSp>
          <p:nvCxnSpPr>
            <p:cNvPr id="674" name="Google Shape;674;p38"/>
            <p:cNvCxnSpPr/>
            <p:nvPr/>
          </p:nvCxnSpPr>
          <p:spPr>
            <a:xfrm>
              <a:off x="2915771" y="3304615"/>
              <a:ext cx="0" cy="672353"/>
            </a:xfrm>
            <a:prstGeom prst="straightConnector1">
              <a:avLst/>
            </a:prstGeom>
            <a:noFill/>
            <a:ln cap="flat" cmpd="sng" w="9525">
              <a:solidFill>
                <a:schemeClr val="dk1"/>
              </a:solidFill>
              <a:prstDash val="solid"/>
              <a:miter lim="800000"/>
              <a:headEnd len="sm" w="sm" type="none"/>
              <a:tailEnd len="med" w="med" type="triangle"/>
            </a:ln>
          </p:spPr>
        </p:cxnSp>
        <p:cxnSp>
          <p:nvCxnSpPr>
            <p:cNvPr id="675" name="Google Shape;675;p38"/>
            <p:cNvCxnSpPr/>
            <p:nvPr/>
          </p:nvCxnSpPr>
          <p:spPr>
            <a:xfrm>
              <a:off x="4636994" y="3304614"/>
              <a:ext cx="0" cy="672353"/>
            </a:xfrm>
            <a:prstGeom prst="straightConnector1">
              <a:avLst/>
            </a:prstGeom>
            <a:noFill/>
            <a:ln cap="flat" cmpd="sng" w="9525">
              <a:solidFill>
                <a:schemeClr val="dk1"/>
              </a:solidFill>
              <a:prstDash val="solid"/>
              <a:miter lim="800000"/>
              <a:headEnd len="sm" w="sm" type="none"/>
              <a:tailEnd len="med" w="med" type="triangle"/>
            </a:ln>
          </p:spPr>
        </p:cxnSp>
        <p:cxnSp>
          <p:nvCxnSpPr>
            <p:cNvPr id="676" name="Google Shape;676;p38"/>
            <p:cNvCxnSpPr/>
            <p:nvPr/>
          </p:nvCxnSpPr>
          <p:spPr>
            <a:xfrm>
              <a:off x="6418730" y="3281081"/>
              <a:ext cx="0" cy="672353"/>
            </a:xfrm>
            <a:prstGeom prst="straightConnector1">
              <a:avLst/>
            </a:prstGeom>
            <a:noFill/>
            <a:ln cap="flat" cmpd="sng" w="9525">
              <a:solidFill>
                <a:schemeClr val="dk1"/>
              </a:solidFill>
              <a:prstDash val="solid"/>
              <a:miter lim="800000"/>
              <a:headEnd len="sm" w="sm" type="none"/>
              <a:tailEnd len="med" w="med" type="triangle"/>
            </a:ln>
          </p:spPr>
        </p:cxnSp>
        <p:cxnSp>
          <p:nvCxnSpPr>
            <p:cNvPr id="677" name="Google Shape;677;p38"/>
            <p:cNvCxnSpPr/>
            <p:nvPr/>
          </p:nvCxnSpPr>
          <p:spPr>
            <a:xfrm>
              <a:off x="8254253" y="3254189"/>
              <a:ext cx="0" cy="672353"/>
            </a:xfrm>
            <a:prstGeom prst="straightConnector1">
              <a:avLst/>
            </a:prstGeom>
            <a:noFill/>
            <a:ln cap="flat" cmpd="sng" w="9525">
              <a:solidFill>
                <a:schemeClr val="dk1"/>
              </a:solidFill>
              <a:prstDash val="solid"/>
              <a:miter lim="800000"/>
              <a:headEnd len="sm" w="sm" type="none"/>
              <a:tailEnd len="med" w="med" type="triangle"/>
            </a:ln>
          </p:spPr>
        </p:cxnSp>
        <p:cxnSp>
          <p:nvCxnSpPr>
            <p:cNvPr id="678" name="Google Shape;678;p38"/>
            <p:cNvCxnSpPr/>
            <p:nvPr/>
          </p:nvCxnSpPr>
          <p:spPr>
            <a:xfrm>
              <a:off x="10096500" y="3281080"/>
              <a:ext cx="0" cy="672353"/>
            </a:xfrm>
            <a:prstGeom prst="straightConnector1">
              <a:avLst/>
            </a:prstGeom>
            <a:noFill/>
            <a:ln cap="flat" cmpd="sng" w="9525">
              <a:solidFill>
                <a:schemeClr val="dk1"/>
              </a:solidFill>
              <a:prstDash val="solid"/>
              <a:miter lim="800000"/>
              <a:headEnd len="sm" w="sm" type="none"/>
              <a:tailEnd len="med" w="med" type="triangle"/>
            </a:ln>
          </p:spPr>
        </p:cxnSp>
      </p:grpSp>
      <p:sp>
        <p:nvSpPr>
          <p:cNvPr id="679" name="Google Shape;679;p38"/>
          <p:cNvSpPr txBox="1"/>
          <p:nvPr/>
        </p:nvSpPr>
        <p:spPr>
          <a:xfrm>
            <a:off x="322730" y="3523045"/>
            <a:ext cx="11631706" cy="107721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Hop-by-Hop is used when source needs to send information to all routers along the path. Used to specify information such as management, debugging and control function also used too specify when datagram size exceeds 65535 bits. The first field defines the header and next fields defines the length and rest of the field makes options. Only 3 options have been defined are Pad1, PadN, and jumbo Payload.</a:t>
            </a:r>
            <a:endParaRPr sz="1600">
              <a:solidFill>
                <a:schemeClr val="dk1"/>
              </a:solidFill>
              <a:latin typeface="Calibri"/>
              <a:ea typeface="Calibri"/>
              <a:cs typeface="Calibri"/>
              <a:sym typeface="Calibri"/>
            </a:endParaRPr>
          </a:p>
        </p:txBody>
      </p:sp>
      <p:grpSp>
        <p:nvGrpSpPr>
          <p:cNvPr id="680" name="Google Shape;680;p38"/>
          <p:cNvGrpSpPr/>
          <p:nvPr/>
        </p:nvGrpSpPr>
        <p:grpSpPr>
          <a:xfrm>
            <a:off x="3443965" y="5062898"/>
            <a:ext cx="4554093" cy="766150"/>
            <a:chOff x="3177966" y="4357179"/>
            <a:chExt cx="4554093" cy="766150"/>
          </a:xfrm>
        </p:grpSpPr>
        <p:sp>
          <p:nvSpPr>
            <p:cNvPr id="681" name="Google Shape;681;p38"/>
            <p:cNvSpPr/>
            <p:nvPr/>
          </p:nvSpPr>
          <p:spPr>
            <a:xfrm>
              <a:off x="3177966" y="4357179"/>
              <a:ext cx="4554093" cy="766150"/>
            </a:xfrm>
            <a:prstGeom prst="rect">
              <a:avLst/>
            </a:prstGeom>
            <a:solidFill>
              <a:srgbClr val="EDEDE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1800">
                  <a:solidFill>
                    <a:schemeClr val="dk1"/>
                  </a:solidFill>
                  <a:latin typeface="Calibri"/>
                  <a:ea typeface="Calibri"/>
                  <a:cs typeface="Calibri"/>
                  <a:sym typeface="Calibri"/>
                </a:rPr>
                <a:t>Options</a:t>
              </a:r>
              <a:endParaRPr b="1" sz="1800">
                <a:solidFill>
                  <a:schemeClr val="dk1"/>
                </a:solidFill>
                <a:latin typeface="Calibri"/>
                <a:ea typeface="Calibri"/>
                <a:cs typeface="Calibri"/>
                <a:sym typeface="Calibri"/>
              </a:endParaRPr>
            </a:p>
          </p:txBody>
        </p:sp>
        <p:sp>
          <p:nvSpPr>
            <p:cNvPr id="682" name="Google Shape;682;p38"/>
            <p:cNvSpPr/>
            <p:nvPr/>
          </p:nvSpPr>
          <p:spPr>
            <a:xfrm>
              <a:off x="3186887" y="4367009"/>
              <a:ext cx="1371600" cy="386186"/>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dk1"/>
                  </a:solidFill>
                  <a:latin typeface="Calibri"/>
                  <a:ea typeface="Calibri"/>
                  <a:cs typeface="Calibri"/>
                  <a:sym typeface="Calibri"/>
                </a:rPr>
                <a:t>Next Header</a:t>
              </a:r>
              <a:endParaRPr b="1" sz="1600">
                <a:solidFill>
                  <a:schemeClr val="dk1"/>
                </a:solidFill>
                <a:latin typeface="Calibri"/>
                <a:ea typeface="Calibri"/>
                <a:cs typeface="Calibri"/>
                <a:sym typeface="Calibri"/>
              </a:endParaRPr>
            </a:p>
          </p:txBody>
        </p:sp>
        <p:sp>
          <p:nvSpPr>
            <p:cNvPr id="683" name="Google Shape;683;p38"/>
            <p:cNvSpPr/>
            <p:nvPr/>
          </p:nvSpPr>
          <p:spPr>
            <a:xfrm>
              <a:off x="4571867" y="4367009"/>
              <a:ext cx="1412073" cy="386186"/>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dk1"/>
                  </a:solidFill>
                  <a:latin typeface="Calibri"/>
                  <a:ea typeface="Calibri"/>
                  <a:cs typeface="Calibri"/>
                  <a:sym typeface="Calibri"/>
                </a:rPr>
                <a:t>Header length</a:t>
              </a:r>
              <a:endParaRPr b="1" sz="1600">
                <a:solidFill>
                  <a:schemeClr val="dk1"/>
                </a:solidFill>
                <a:latin typeface="Calibri"/>
                <a:ea typeface="Calibri"/>
                <a:cs typeface="Calibri"/>
                <a:sym typeface="Calibri"/>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9"/>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Black"/>
              <a:buNone/>
            </a:pPr>
            <a:r>
              <a:rPr b="1" lang="en-IN" sz="4000">
                <a:latin typeface="Arial Black"/>
                <a:ea typeface="Arial Black"/>
                <a:cs typeface="Arial Black"/>
                <a:sym typeface="Arial Black"/>
              </a:rPr>
              <a:t>Options in Hop-by-Hop header</a:t>
            </a:r>
            <a:endParaRPr b="1" sz="4000">
              <a:latin typeface="Arial Black"/>
              <a:ea typeface="Arial Black"/>
              <a:cs typeface="Arial Black"/>
              <a:sym typeface="Arial Black"/>
            </a:endParaRPr>
          </a:p>
        </p:txBody>
      </p:sp>
      <p:pic>
        <p:nvPicPr>
          <p:cNvPr id="689" name="Google Shape;689;p39"/>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pSp>
        <p:nvGrpSpPr>
          <p:cNvPr id="690" name="Google Shape;690;p39"/>
          <p:cNvGrpSpPr/>
          <p:nvPr/>
        </p:nvGrpSpPr>
        <p:grpSpPr>
          <a:xfrm>
            <a:off x="434489" y="868089"/>
            <a:ext cx="11082099" cy="2092113"/>
            <a:chOff x="-611909" y="1890415"/>
            <a:chExt cx="11988120" cy="2383054"/>
          </a:xfrm>
        </p:grpSpPr>
        <p:grpSp>
          <p:nvGrpSpPr>
            <p:cNvPr id="691" name="Google Shape;691;p39"/>
            <p:cNvGrpSpPr/>
            <p:nvPr/>
          </p:nvGrpSpPr>
          <p:grpSpPr>
            <a:xfrm>
              <a:off x="497540" y="1890415"/>
              <a:ext cx="10878671" cy="1266220"/>
              <a:chOff x="497541" y="1930756"/>
              <a:chExt cx="7234518" cy="1294327"/>
            </a:xfrm>
          </p:grpSpPr>
          <p:sp>
            <p:nvSpPr>
              <p:cNvPr id="692" name="Google Shape;692;p39"/>
              <p:cNvSpPr/>
              <p:nvPr/>
            </p:nvSpPr>
            <p:spPr>
              <a:xfrm>
                <a:off x="497541" y="2740989"/>
                <a:ext cx="1800220" cy="48409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code</a:t>
                </a:r>
                <a:endParaRPr sz="1800">
                  <a:solidFill>
                    <a:schemeClr val="dk1"/>
                  </a:solidFill>
                  <a:latin typeface="Calibri"/>
                  <a:ea typeface="Calibri"/>
                  <a:cs typeface="Calibri"/>
                  <a:sym typeface="Calibri"/>
                </a:endParaRPr>
              </a:p>
            </p:txBody>
          </p:sp>
          <p:sp>
            <p:nvSpPr>
              <p:cNvPr id="693" name="Google Shape;693;p39"/>
              <p:cNvSpPr/>
              <p:nvPr/>
            </p:nvSpPr>
            <p:spPr>
              <a:xfrm>
                <a:off x="4114800" y="2739747"/>
                <a:ext cx="3617259" cy="484094"/>
              </a:xfrm>
              <a:prstGeom prst="rect">
                <a:avLst/>
              </a:prstGeom>
              <a:solidFill>
                <a:srgbClr val="A5A5A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Data (variable length)</a:t>
                </a:r>
                <a:endParaRPr sz="1800">
                  <a:solidFill>
                    <a:schemeClr val="dk1"/>
                  </a:solidFill>
                  <a:latin typeface="Calibri"/>
                  <a:ea typeface="Calibri"/>
                  <a:cs typeface="Calibri"/>
                  <a:sym typeface="Calibri"/>
                </a:endParaRPr>
              </a:p>
            </p:txBody>
          </p:sp>
          <p:cxnSp>
            <p:nvCxnSpPr>
              <p:cNvPr id="694" name="Google Shape;694;p39"/>
              <p:cNvCxnSpPr/>
              <p:nvPr/>
            </p:nvCxnSpPr>
            <p:spPr>
              <a:xfrm rot="10800000">
                <a:off x="497541"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695" name="Google Shape;695;p39"/>
              <p:cNvCxnSpPr/>
              <p:nvPr/>
            </p:nvCxnSpPr>
            <p:spPr>
              <a:xfrm rot="10800000">
                <a:off x="4114800"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696" name="Google Shape;696;p39"/>
              <p:cNvCxnSpPr/>
              <p:nvPr/>
            </p:nvCxnSpPr>
            <p:spPr>
              <a:xfrm rot="10800000">
                <a:off x="7732059" y="2205318"/>
                <a:ext cx="0" cy="551328"/>
              </a:xfrm>
              <a:prstGeom prst="straightConnector1">
                <a:avLst/>
              </a:prstGeom>
              <a:noFill/>
              <a:ln cap="flat" cmpd="sng" w="9525">
                <a:solidFill>
                  <a:schemeClr val="dk1"/>
                </a:solidFill>
                <a:prstDash val="solid"/>
                <a:miter lim="800000"/>
                <a:headEnd len="sm" w="sm" type="none"/>
                <a:tailEnd len="sm" w="sm" type="none"/>
              </a:ln>
            </p:spPr>
          </p:cxnSp>
          <p:cxnSp>
            <p:nvCxnSpPr>
              <p:cNvPr id="697" name="Google Shape;697;p39"/>
              <p:cNvCxnSpPr/>
              <p:nvPr/>
            </p:nvCxnSpPr>
            <p:spPr>
              <a:xfrm flipH="1" rot="10800000">
                <a:off x="497541" y="2423886"/>
                <a:ext cx="1800220" cy="2903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698" name="Google Shape;698;p39"/>
              <p:cNvCxnSpPr/>
              <p:nvPr/>
            </p:nvCxnSpPr>
            <p:spPr>
              <a:xfrm flipH="1" rot="10800000">
                <a:off x="4114800" y="2394858"/>
                <a:ext cx="3617259" cy="29028"/>
              </a:xfrm>
              <a:prstGeom prst="straightConnector1">
                <a:avLst/>
              </a:prstGeom>
              <a:noFill/>
              <a:ln cap="flat" cmpd="sng" w="9525">
                <a:solidFill>
                  <a:schemeClr val="dk1"/>
                </a:solidFill>
                <a:prstDash val="solid"/>
                <a:miter lim="800000"/>
                <a:headEnd len="med" w="med" type="triangle"/>
                <a:tailEnd len="med" w="med" type="triangle"/>
              </a:ln>
            </p:spPr>
          </p:cxnSp>
          <p:sp>
            <p:nvSpPr>
              <p:cNvPr id="699" name="Google Shape;699;p39"/>
              <p:cNvSpPr txBox="1"/>
              <p:nvPr/>
            </p:nvSpPr>
            <p:spPr>
              <a:xfrm>
                <a:off x="765467" y="2007530"/>
                <a:ext cx="1233715" cy="4300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700" name="Google Shape;700;p39"/>
              <p:cNvSpPr txBox="1"/>
              <p:nvPr/>
            </p:nvSpPr>
            <p:spPr>
              <a:xfrm>
                <a:off x="5306574" y="1930756"/>
                <a:ext cx="1933176" cy="4300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1" name="Google Shape;701;p39"/>
            <p:cNvGrpSpPr/>
            <p:nvPr/>
          </p:nvGrpSpPr>
          <p:grpSpPr>
            <a:xfrm>
              <a:off x="-606754" y="3719851"/>
              <a:ext cx="4464165" cy="553618"/>
              <a:chOff x="1422994" y="3719851"/>
              <a:chExt cx="3601829" cy="553618"/>
            </a:xfrm>
          </p:grpSpPr>
          <p:sp>
            <p:nvSpPr>
              <p:cNvPr id="702" name="Google Shape;702;p39"/>
              <p:cNvSpPr/>
              <p:nvPr/>
            </p:nvSpPr>
            <p:spPr>
              <a:xfrm>
                <a:off x="1422994" y="3720270"/>
                <a:ext cx="1216040" cy="53788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Action (2 bits)</a:t>
                </a:r>
                <a:endParaRPr sz="1600">
                  <a:solidFill>
                    <a:schemeClr val="lt1"/>
                  </a:solidFill>
                  <a:latin typeface="Calibri"/>
                  <a:ea typeface="Calibri"/>
                  <a:cs typeface="Calibri"/>
                  <a:sym typeface="Calibri"/>
                </a:endParaRPr>
              </a:p>
            </p:txBody>
          </p:sp>
          <p:sp>
            <p:nvSpPr>
              <p:cNvPr id="703" name="Google Shape;703;p39"/>
              <p:cNvSpPr/>
              <p:nvPr/>
            </p:nvSpPr>
            <p:spPr>
              <a:xfrm>
                <a:off x="3621649" y="3719851"/>
                <a:ext cx="1403174" cy="553618"/>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Type (5 bits)</a:t>
                </a:r>
                <a:endParaRPr sz="1600">
                  <a:solidFill>
                    <a:schemeClr val="lt1"/>
                  </a:solidFill>
                  <a:latin typeface="Calibri"/>
                  <a:ea typeface="Calibri"/>
                  <a:cs typeface="Calibri"/>
                  <a:sym typeface="Calibri"/>
                </a:endParaRPr>
              </a:p>
            </p:txBody>
          </p:sp>
        </p:grpSp>
        <p:cxnSp>
          <p:nvCxnSpPr>
            <p:cNvPr id="704" name="Google Shape;704;p39"/>
            <p:cNvCxnSpPr/>
            <p:nvPr/>
          </p:nvCxnSpPr>
          <p:spPr>
            <a:xfrm flipH="1">
              <a:off x="-611909" y="3171881"/>
              <a:ext cx="1163163" cy="533142"/>
            </a:xfrm>
            <a:prstGeom prst="straightConnector1">
              <a:avLst/>
            </a:prstGeom>
            <a:noFill/>
            <a:ln cap="flat" cmpd="sng" w="9525">
              <a:solidFill>
                <a:schemeClr val="dk1"/>
              </a:solidFill>
              <a:prstDash val="solid"/>
              <a:miter lim="800000"/>
              <a:headEnd len="sm" w="sm" type="none"/>
              <a:tailEnd len="med" w="med" type="triangle"/>
            </a:ln>
          </p:spPr>
        </p:cxnSp>
        <p:cxnSp>
          <p:nvCxnSpPr>
            <p:cNvPr id="705" name="Google Shape;705;p39"/>
            <p:cNvCxnSpPr/>
            <p:nvPr/>
          </p:nvCxnSpPr>
          <p:spPr>
            <a:xfrm>
              <a:off x="3215308" y="3170293"/>
              <a:ext cx="642102" cy="533142"/>
            </a:xfrm>
            <a:prstGeom prst="straightConnector1">
              <a:avLst/>
            </a:prstGeom>
            <a:noFill/>
            <a:ln cap="flat" cmpd="sng" w="9525">
              <a:solidFill>
                <a:schemeClr val="dk1"/>
              </a:solidFill>
              <a:prstDash val="solid"/>
              <a:miter lim="800000"/>
              <a:headEnd len="sm" w="sm" type="none"/>
              <a:tailEnd len="med" w="med" type="triangle"/>
            </a:ln>
          </p:spPr>
        </p:cxnSp>
      </p:grpSp>
      <p:sp>
        <p:nvSpPr>
          <p:cNvPr id="706" name="Google Shape;706;p39"/>
          <p:cNvSpPr txBox="1"/>
          <p:nvPr/>
        </p:nvSpPr>
        <p:spPr>
          <a:xfrm>
            <a:off x="159304" y="3112035"/>
            <a:ext cx="4693023"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Calibri"/>
                <a:ea typeface="Calibri"/>
                <a:cs typeface="Calibri"/>
                <a:sym typeface="Calibri"/>
              </a:rPr>
              <a:t>Action (if option not required)</a:t>
            </a:r>
            <a:endParaRPr b="1"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00 Skip this option</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01 Discard datagram, no more action</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10 Discard datagram and send ICMP message</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11 Discard datagram and send ICMP message if not Multicast</a:t>
            </a:r>
            <a:endParaRPr sz="1600">
              <a:solidFill>
                <a:schemeClr val="dk1"/>
              </a:solidFill>
              <a:latin typeface="Calibri"/>
              <a:ea typeface="Calibri"/>
              <a:cs typeface="Calibri"/>
              <a:sym typeface="Calibri"/>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707" name="Google Shape;707;p39"/>
          <p:cNvSpPr/>
          <p:nvPr/>
        </p:nvSpPr>
        <p:spPr>
          <a:xfrm>
            <a:off x="3972458" y="1555603"/>
            <a:ext cx="2502433" cy="41576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Length</a:t>
            </a:r>
            <a:endParaRPr sz="1800">
              <a:solidFill>
                <a:schemeClr val="dk1"/>
              </a:solidFill>
              <a:latin typeface="Calibri"/>
              <a:ea typeface="Calibri"/>
              <a:cs typeface="Calibri"/>
              <a:sym typeface="Calibri"/>
            </a:endParaRPr>
          </a:p>
        </p:txBody>
      </p:sp>
      <p:cxnSp>
        <p:nvCxnSpPr>
          <p:cNvPr id="708" name="Google Shape;708;p39"/>
          <p:cNvCxnSpPr/>
          <p:nvPr/>
        </p:nvCxnSpPr>
        <p:spPr>
          <a:xfrm rot="10800000">
            <a:off x="3962525" y="1079791"/>
            <a:ext cx="0" cy="473507"/>
          </a:xfrm>
          <a:prstGeom prst="straightConnector1">
            <a:avLst/>
          </a:prstGeom>
          <a:noFill/>
          <a:ln cap="flat" cmpd="sng" w="9525">
            <a:solidFill>
              <a:schemeClr val="dk1"/>
            </a:solidFill>
            <a:prstDash val="solid"/>
            <a:miter lim="800000"/>
            <a:headEnd len="sm" w="sm" type="none"/>
            <a:tailEnd len="sm" w="sm" type="none"/>
          </a:ln>
        </p:spPr>
      </p:cxnSp>
      <p:cxnSp>
        <p:nvCxnSpPr>
          <p:cNvPr id="709" name="Google Shape;709;p39"/>
          <p:cNvCxnSpPr/>
          <p:nvPr/>
        </p:nvCxnSpPr>
        <p:spPr>
          <a:xfrm flipH="1" rot="10800000">
            <a:off x="3972142" y="1294332"/>
            <a:ext cx="2502435" cy="24932"/>
          </a:xfrm>
          <a:prstGeom prst="straightConnector1">
            <a:avLst/>
          </a:prstGeom>
          <a:noFill/>
          <a:ln cap="flat" cmpd="sng" w="9525">
            <a:solidFill>
              <a:schemeClr val="dk1"/>
            </a:solidFill>
            <a:prstDash val="solid"/>
            <a:miter lim="800000"/>
            <a:headEnd len="med" w="med" type="triangle"/>
            <a:tailEnd len="med" w="med" type="triangle"/>
          </a:ln>
        </p:spPr>
      </p:cxnSp>
      <p:sp>
        <p:nvSpPr>
          <p:cNvPr id="710" name="Google Shape;710;p39"/>
          <p:cNvSpPr txBox="1"/>
          <p:nvPr/>
        </p:nvSpPr>
        <p:spPr>
          <a:xfrm>
            <a:off x="4635098" y="843027"/>
            <a:ext cx="17149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8 bits</a:t>
            </a:r>
            <a:endParaRPr sz="1800">
              <a:solidFill>
                <a:schemeClr val="dk1"/>
              </a:solidFill>
              <a:latin typeface="Calibri"/>
              <a:ea typeface="Calibri"/>
              <a:cs typeface="Calibri"/>
              <a:sym typeface="Calibri"/>
            </a:endParaRPr>
          </a:p>
        </p:txBody>
      </p:sp>
      <p:sp>
        <p:nvSpPr>
          <p:cNvPr id="711" name="Google Shape;711;p39"/>
          <p:cNvSpPr/>
          <p:nvPr/>
        </p:nvSpPr>
        <p:spPr>
          <a:xfrm>
            <a:off x="1835564" y="2453498"/>
            <a:ext cx="1122789" cy="504589"/>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C (1 bit)</a:t>
            </a:r>
            <a:endParaRPr sz="1600">
              <a:solidFill>
                <a:schemeClr val="lt1"/>
              </a:solidFill>
              <a:latin typeface="Calibri"/>
              <a:ea typeface="Calibri"/>
              <a:cs typeface="Calibri"/>
              <a:sym typeface="Calibri"/>
            </a:endParaRPr>
          </a:p>
        </p:txBody>
      </p:sp>
      <p:sp>
        <p:nvSpPr>
          <p:cNvPr id="712" name="Google Shape;712;p39"/>
          <p:cNvSpPr txBox="1"/>
          <p:nvPr/>
        </p:nvSpPr>
        <p:spPr>
          <a:xfrm>
            <a:off x="5963730" y="2671173"/>
            <a:ext cx="4693023"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Calibri"/>
                <a:ea typeface="Calibri"/>
                <a:cs typeface="Calibri"/>
                <a:sym typeface="Calibri"/>
              </a:rPr>
              <a:t>C Change in option Value</a:t>
            </a:r>
            <a:endParaRPr b="1"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 Doesn’t change in transit</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1 maybe changed in transit</a:t>
            </a:r>
            <a:endParaRPr sz="1600">
              <a:solidFill>
                <a:schemeClr val="dk1"/>
              </a:solidFill>
              <a:latin typeface="Calibri"/>
              <a:ea typeface="Calibri"/>
              <a:cs typeface="Calibri"/>
              <a:sym typeface="Calibri"/>
            </a:endParaRPr>
          </a:p>
        </p:txBody>
      </p:sp>
      <p:sp>
        <p:nvSpPr>
          <p:cNvPr id="713" name="Google Shape;713;p39"/>
          <p:cNvSpPr txBox="1"/>
          <p:nvPr/>
        </p:nvSpPr>
        <p:spPr>
          <a:xfrm>
            <a:off x="5930039" y="3583765"/>
            <a:ext cx="4693023"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Calibri"/>
                <a:ea typeface="Calibri"/>
                <a:cs typeface="Calibri"/>
                <a:sym typeface="Calibri"/>
              </a:rPr>
              <a:t>Type</a:t>
            </a:r>
            <a:endParaRPr b="1"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00000 Pad1</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00001 PadN</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00010 Jumbo Payload</a:t>
            </a:r>
            <a:endParaRPr sz="1600">
              <a:solidFill>
                <a:schemeClr val="dk1"/>
              </a:solidFill>
              <a:latin typeface="Calibri"/>
              <a:ea typeface="Calibri"/>
              <a:cs typeface="Calibri"/>
              <a:sym typeface="Calibri"/>
            </a:endParaRPr>
          </a:p>
        </p:txBody>
      </p:sp>
      <p:sp>
        <p:nvSpPr>
          <p:cNvPr id="714" name="Google Shape;714;p39"/>
          <p:cNvSpPr txBox="1"/>
          <p:nvPr/>
        </p:nvSpPr>
        <p:spPr>
          <a:xfrm>
            <a:off x="159304" y="4742578"/>
            <a:ext cx="1117309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Calibri"/>
                <a:ea typeface="Calibri"/>
                <a:cs typeface="Calibri"/>
                <a:sym typeface="Calibri"/>
              </a:rPr>
              <a:t>Type</a:t>
            </a:r>
            <a:endParaRPr b="1"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Pad1 – used for alignment purpose. Options need to start at specific bit of 32 bit word, if it fall short by 1 bit Pad1 is used. Pad1 excludes the length of option and data field. Pad1 can be inserted anywhere in hop-by-hop</a:t>
            </a:r>
            <a:endParaRPr sz="1600">
              <a:solidFill>
                <a:schemeClr val="dk1"/>
              </a:solidFill>
              <a:latin typeface="Calibri"/>
              <a:ea typeface="Calibri"/>
              <a:cs typeface="Calibri"/>
              <a:sym typeface="Calibri"/>
            </a:endParaRPr>
          </a:p>
        </p:txBody>
      </p:sp>
      <p:sp>
        <p:nvSpPr>
          <p:cNvPr id="715" name="Google Shape;715;p39"/>
          <p:cNvSpPr/>
          <p:nvPr/>
        </p:nvSpPr>
        <p:spPr>
          <a:xfrm>
            <a:off x="1697710" y="6026483"/>
            <a:ext cx="1451889" cy="490432"/>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IN" sz="1600">
                <a:solidFill>
                  <a:schemeClr val="dk1"/>
                </a:solidFill>
                <a:latin typeface="Calibri"/>
                <a:ea typeface="Calibri"/>
                <a:cs typeface="Calibri"/>
                <a:sym typeface="Calibri"/>
              </a:rPr>
              <a:t>00000</a:t>
            </a:r>
            <a:endParaRPr sz="1600">
              <a:solidFill>
                <a:schemeClr val="dk1"/>
              </a:solidFill>
              <a:latin typeface="Calibri"/>
              <a:ea typeface="Calibri"/>
              <a:cs typeface="Calibri"/>
              <a:sym typeface="Calibri"/>
            </a:endParaRPr>
          </a:p>
        </p:txBody>
      </p:sp>
      <p:sp>
        <p:nvSpPr>
          <p:cNvPr id="716" name="Google Shape;716;p39"/>
          <p:cNvSpPr/>
          <p:nvPr/>
        </p:nvSpPr>
        <p:spPr>
          <a:xfrm>
            <a:off x="3972142" y="5758831"/>
            <a:ext cx="1991588" cy="514551"/>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Options</a:t>
            </a:r>
            <a:endParaRPr b="1" sz="1800">
              <a:solidFill>
                <a:schemeClr val="dk1"/>
              </a:solidFill>
              <a:latin typeface="Calibri"/>
              <a:ea typeface="Calibri"/>
              <a:cs typeface="Calibri"/>
              <a:sym typeface="Calibri"/>
            </a:endParaRPr>
          </a:p>
        </p:txBody>
      </p:sp>
      <p:sp>
        <p:nvSpPr>
          <p:cNvPr id="717" name="Google Shape;717;p39"/>
          <p:cNvSpPr/>
          <p:nvPr/>
        </p:nvSpPr>
        <p:spPr>
          <a:xfrm>
            <a:off x="3972142" y="6286553"/>
            <a:ext cx="1991588" cy="514551"/>
          </a:xfrm>
          <a:prstGeom prst="rect">
            <a:avLst/>
          </a:prstGeom>
          <a:solidFill>
            <a:srgbClr val="D8D8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Rest of the payload</a:t>
            </a:r>
            <a:endParaRPr sz="1800">
              <a:solidFill>
                <a:schemeClr val="dk1"/>
              </a:solidFill>
              <a:latin typeface="Calibri"/>
              <a:ea typeface="Calibri"/>
              <a:cs typeface="Calibri"/>
              <a:sym typeface="Calibri"/>
            </a:endParaRPr>
          </a:p>
        </p:txBody>
      </p:sp>
      <p:sp>
        <p:nvSpPr>
          <p:cNvPr id="718" name="Google Shape;718;p39"/>
          <p:cNvSpPr/>
          <p:nvPr/>
        </p:nvSpPr>
        <p:spPr>
          <a:xfrm>
            <a:off x="5225143" y="6026483"/>
            <a:ext cx="738587" cy="24521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pad1</a:t>
            </a:r>
            <a:endParaRPr sz="1800">
              <a:solidFill>
                <a:schemeClr val="dk1"/>
              </a:solidFill>
              <a:latin typeface="Calibri"/>
              <a:ea typeface="Calibri"/>
              <a:cs typeface="Calibri"/>
              <a:sym typeface="Calibri"/>
            </a:endParaRPr>
          </a:p>
        </p:txBody>
      </p:sp>
      <p:sp>
        <p:nvSpPr>
          <p:cNvPr id="719" name="Google Shape;719;p39"/>
          <p:cNvSpPr txBox="1"/>
          <p:nvPr/>
        </p:nvSpPr>
        <p:spPr>
          <a:xfrm>
            <a:off x="1135890" y="6543828"/>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a. Pad1</a:t>
            </a:r>
            <a:endParaRPr sz="1600">
              <a:solidFill>
                <a:schemeClr val="dk1"/>
              </a:solidFill>
              <a:latin typeface="Calibri"/>
              <a:ea typeface="Calibri"/>
              <a:cs typeface="Calibri"/>
              <a:sym typeface="Calibri"/>
            </a:endParaRPr>
          </a:p>
        </p:txBody>
      </p:sp>
      <p:sp>
        <p:nvSpPr>
          <p:cNvPr id="720" name="Google Shape;720;p39"/>
          <p:cNvSpPr txBox="1"/>
          <p:nvPr/>
        </p:nvSpPr>
        <p:spPr>
          <a:xfrm>
            <a:off x="6044078" y="6462550"/>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b. Used for padding</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6"/>
            <a:ext cx="10515600" cy="4970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b="1" lang="en-IN">
                <a:latin typeface="Arial Black"/>
                <a:ea typeface="Arial Black"/>
                <a:cs typeface="Arial Black"/>
                <a:sym typeface="Arial Black"/>
              </a:rPr>
              <a:t>IPv6 Features</a:t>
            </a:r>
            <a:endParaRPr b="1">
              <a:latin typeface="Arial Black"/>
              <a:ea typeface="Arial Black"/>
              <a:cs typeface="Arial Black"/>
              <a:sym typeface="Arial Black"/>
            </a:endParaRPr>
          </a:p>
        </p:txBody>
      </p:sp>
      <p:sp>
        <p:nvSpPr>
          <p:cNvPr id="111" name="Google Shape;111;p4"/>
          <p:cNvSpPr txBox="1"/>
          <p:nvPr>
            <p:ph idx="1" type="body"/>
          </p:nvPr>
        </p:nvSpPr>
        <p:spPr>
          <a:xfrm>
            <a:off x="457200" y="914400"/>
            <a:ext cx="10896600" cy="52625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None/>
            </a:pPr>
            <a:r>
              <a:rPr lang="en-IN" sz="1600">
                <a:latin typeface="Arial"/>
                <a:ea typeface="Arial"/>
                <a:cs typeface="Arial"/>
                <a:sym typeface="Arial"/>
              </a:rPr>
              <a:t>The changes introduced by IPv6 can be grouped into seven categories:</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Larger Addresses: </a:t>
            </a:r>
            <a:r>
              <a:rPr lang="en-IN" sz="1600">
                <a:latin typeface="Arial"/>
                <a:ea typeface="Arial"/>
                <a:cs typeface="Arial"/>
                <a:sym typeface="Arial"/>
              </a:rPr>
              <a:t>The new address size is the most noticeable change. IPv6 quadruples the size of an IPv4 address from 32 bits to 128 bits. The IPv6 address space is so large that it cannot be exhausted in the foreseeable future. </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Extended Address Hierarchy</a:t>
            </a:r>
            <a:r>
              <a:rPr lang="en-IN" sz="1600">
                <a:latin typeface="Arial"/>
                <a:ea typeface="Arial"/>
                <a:cs typeface="Arial"/>
                <a:sym typeface="Arial"/>
              </a:rPr>
              <a:t>:IPv6 uses the larger address space to create additional levels of addressing hierarchy. In particular, Pv6 can define a hierarchy of ISPs as well as a hierarchical structure within a given site. </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Flexible Header Format:</a:t>
            </a:r>
            <a:r>
              <a:rPr lang="en-IN" sz="1600">
                <a:latin typeface="Arial"/>
                <a:ea typeface="Arial"/>
                <a:cs typeface="Arial"/>
                <a:sym typeface="Arial"/>
              </a:rPr>
              <a:t> IPv6 uses an entirely new and incompatible datagram format. Unlike the IPv4 fixed-format header, IPv6 defines a set of optional headers. </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Improved Options: </a:t>
            </a:r>
            <a:r>
              <a:rPr lang="en-IN" sz="1600">
                <a:latin typeface="Arial"/>
                <a:ea typeface="Arial"/>
                <a:cs typeface="Arial"/>
                <a:sym typeface="Arial"/>
              </a:rPr>
              <a:t>Like IPv4, IPv6 allows a datagram to include optional control information. IPv6 includes new options that provide additional facilities not available in IPv4.</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lang="en-IN" sz="1600">
                <a:latin typeface="Arial"/>
                <a:ea typeface="Arial"/>
                <a:cs typeface="Arial"/>
                <a:sym typeface="Arial"/>
              </a:rPr>
              <a:t>.</a:t>
            </a:r>
            <a:r>
              <a:rPr b="1" lang="en-IN" sz="1600">
                <a:latin typeface="Arial"/>
                <a:ea typeface="Arial"/>
                <a:cs typeface="Arial"/>
                <a:sym typeface="Arial"/>
              </a:rPr>
              <a:t> Provision For Protocol Extension: Perhaps</a:t>
            </a:r>
            <a:r>
              <a:rPr lang="en-IN" sz="1600">
                <a:latin typeface="Arial"/>
                <a:ea typeface="Arial"/>
                <a:cs typeface="Arial"/>
                <a:sym typeface="Arial"/>
              </a:rPr>
              <a:t> the most significant change in IPv6 is a move away from a protocol that fully specifies all details to a protocol that can permit additional features. The extension capability has the potential to allow the IETF to adapt the protocol to changes in underlying network hardware or to new applications. </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Support For Auto configuration And Renumbering:</a:t>
            </a:r>
            <a:r>
              <a:rPr lang="en-IN" sz="1600">
                <a:latin typeface="Arial"/>
                <a:ea typeface="Arial"/>
                <a:cs typeface="Arial"/>
                <a:sym typeface="Arial"/>
              </a:rPr>
              <a:t> IPv6 provides facilities that allow computers on an isolated network to assign themselves addresses and begin communicating without depending on a router or manual configuration. The protocol also includes a facility that permits a manager to renumber networks dynamically. </a:t>
            </a:r>
            <a:endParaRPr sz="1600">
              <a:latin typeface="Arial"/>
              <a:ea typeface="Arial"/>
              <a:cs typeface="Arial"/>
              <a:sym typeface="Arial"/>
            </a:endParaRPr>
          </a:p>
          <a:p>
            <a:pPr indent="-228600" lvl="0" marL="228600" rtl="0" algn="just">
              <a:lnSpc>
                <a:spcPct val="90000"/>
              </a:lnSpc>
              <a:spcBef>
                <a:spcPts val="1000"/>
              </a:spcBef>
              <a:spcAft>
                <a:spcPts val="0"/>
              </a:spcAft>
              <a:buClr>
                <a:schemeClr val="dk1"/>
              </a:buClr>
              <a:buSzPts val="1600"/>
              <a:buChar char="•"/>
            </a:pPr>
            <a:r>
              <a:rPr b="1" lang="en-IN" sz="1600">
                <a:latin typeface="Arial"/>
                <a:ea typeface="Arial"/>
                <a:cs typeface="Arial"/>
                <a:sym typeface="Arial"/>
              </a:rPr>
              <a:t>Support For Resource Allocation:</a:t>
            </a:r>
            <a:r>
              <a:rPr lang="en-IN" sz="1600">
                <a:latin typeface="Arial"/>
                <a:ea typeface="Arial"/>
                <a:cs typeface="Arial"/>
                <a:sym typeface="Arial"/>
              </a:rPr>
              <a:t> IPv6 has two facilities that permit pre-allocation of network resources: a flow abstraction and a differentiated service specification. The latter will use the same approach as IPv4's differentiated services.</a:t>
            </a:r>
            <a:endParaRPr sz="1600">
              <a:latin typeface="Arial"/>
              <a:ea typeface="Arial"/>
              <a:cs typeface="Arial"/>
              <a:sym typeface="Arial"/>
            </a:endParaRPr>
          </a:p>
        </p:txBody>
      </p:sp>
      <p:pic>
        <p:nvPicPr>
          <p:cNvPr id="112" name="Google Shape;112;p4"/>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0"/>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Black"/>
              <a:buNone/>
            </a:pPr>
            <a:r>
              <a:rPr b="1" lang="en-IN" sz="4000">
                <a:latin typeface="Arial Black"/>
                <a:ea typeface="Arial Black"/>
                <a:cs typeface="Arial Black"/>
                <a:sym typeface="Arial Black"/>
              </a:rPr>
              <a:t>Options in Hop-by-Hop header</a:t>
            </a:r>
            <a:endParaRPr b="1" sz="4000">
              <a:latin typeface="Arial Black"/>
              <a:ea typeface="Arial Black"/>
              <a:cs typeface="Arial Black"/>
              <a:sym typeface="Arial Black"/>
            </a:endParaRPr>
          </a:p>
        </p:txBody>
      </p:sp>
      <p:pic>
        <p:nvPicPr>
          <p:cNvPr id="726" name="Google Shape;726;p40"/>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grpSp>
        <p:nvGrpSpPr>
          <p:cNvPr id="727" name="Google Shape;727;p40"/>
          <p:cNvGrpSpPr/>
          <p:nvPr/>
        </p:nvGrpSpPr>
        <p:grpSpPr>
          <a:xfrm>
            <a:off x="2505815" y="900062"/>
            <a:ext cx="9267161" cy="872434"/>
            <a:chOff x="1565081" y="868085"/>
            <a:chExt cx="9267161" cy="872434"/>
          </a:xfrm>
        </p:grpSpPr>
        <p:grpSp>
          <p:nvGrpSpPr>
            <p:cNvPr id="728" name="Google Shape;728;p40"/>
            <p:cNvGrpSpPr/>
            <p:nvPr/>
          </p:nvGrpSpPr>
          <p:grpSpPr>
            <a:xfrm>
              <a:off x="1565081" y="868085"/>
              <a:ext cx="9267161" cy="872434"/>
              <a:chOff x="611115" y="1890412"/>
              <a:chExt cx="10024801" cy="993759"/>
            </a:xfrm>
          </p:grpSpPr>
          <p:sp>
            <p:nvSpPr>
              <p:cNvPr id="729" name="Google Shape;729;p40"/>
              <p:cNvSpPr txBox="1"/>
              <p:nvPr/>
            </p:nvSpPr>
            <p:spPr>
              <a:xfrm>
                <a:off x="7728966" y="1890412"/>
                <a:ext cx="2906950" cy="4206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730" name="Google Shape;730;p40"/>
              <p:cNvGrpSpPr/>
              <p:nvPr/>
            </p:nvGrpSpPr>
            <p:grpSpPr>
              <a:xfrm>
                <a:off x="611115" y="2268924"/>
                <a:ext cx="4460879" cy="615247"/>
                <a:chOff x="2405609" y="2268924"/>
                <a:chExt cx="3599178" cy="615247"/>
              </a:xfrm>
            </p:grpSpPr>
            <p:sp>
              <p:nvSpPr>
                <p:cNvPr id="731" name="Google Shape;731;p40"/>
                <p:cNvSpPr/>
                <p:nvPr/>
              </p:nvSpPr>
              <p:spPr>
                <a:xfrm>
                  <a:off x="2405609" y="2268924"/>
                  <a:ext cx="1216040" cy="615247"/>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00000001</a:t>
                  </a:r>
                  <a:endParaRPr sz="1600">
                    <a:solidFill>
                      <a:schemeClr val="lt1"/>
                    </a:solidFill>
                    <a:latin typeface="Calibri"/>
                    <a:ea typeface="Calibri"/>
                    <a:cs typeface="Calibri"/>
                    <a:sym typeface="Calibri"/>
                  </a:endParaRPr>
                </a:p>
              </p:txBody>
            </p:sp>
            <p:sp>
              <p:nvSpPr>
                <p:cNvPr id="732" name="Google Shape;732;p40"/>
                <p:cNvSpPr/>
                <p:nvPr/>
              </p:nvSpPr>
              <p:spPr>
                <a:xfrm>
                  <a:off x="4601613" y="2278673"/>
                  <a:ext cx="1403174" cy="605494"/>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All 0’s</a:t>
                  </a:r>
                  <a:endParaRPr sz="1600">
                    <a:solidFill>
                      <a:schemeClr val="lt1"/>
                    </a:solidFill>
                    <a:latin typeface="Calibri"/>
                    <a:ea typeface="Calibri"/>
                    <a:cs typeface="Calibri"/>
                    <a:sym typeface="Calibri"/>
                  </a:endParaRPr>
                </a:p>
              </p:txBody>
            </p:sp>
          </p:grpSp>
        </p:grpSp>
        <p:sp>
          <p:nvSpPr>
            <p:cNvPr id="733" name="Google Shape;733;p40"/>
            <p:cNvSpPr/>
            <p:nvPr/>
          </p:nvSpPr>
          <p:spPr>
            <a:xfrm>
              <a:off x="2958353" y="1204437"/>
              <a:ext cx="1122789" cy="53608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C (1 bit)</a:t>
              </a:r>
              <a:endParaRPr sz="1600">
                <a:solidFill>
                  <a:schemeClr val="lt1"/>
                </a:solidFill>
                <a:latin typeface="Calibri"/>
                <a:ea typeface="Calibri"/>
                <a:cs typeface="Calibri"/>
                <a:sym typeface="Calibri"/>
              </a:endParaRPr>
            </a:p>
          </p:txBody>
        </p:sp>
      </p:grpSp>
      <p:sp>
        <p:nvSpPr>
          <p:cNvPr id="734" name="Google Shape;734;p40"/>
          <p:cNvSpPr txBox="1"/>
          <p:nvPr/>
        </p:nvSpPr>
        <p:spPr>
          <a:xfrm>
            <a:off x="199362" y="2070025"/>
            <a:ext cx="11173098"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Type</a:t>
            </a:r>
            <a:endParaRPr b="1"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PadN – PadN is used when 2 or more bytes are needed for alignment. PadN is made of 1 byte of option code, 1 byte of the option length, and a variable number of zero padding bytes. The value of the option code is 1 (action is 00, the change bit is 0, and type is 00001). The option length contains the number of padding bytes</a:t>
            </a:r>
            <a:endParaRPr sz="1600">
              <a:solidFill>
                <a:schemeClr val="dk1"/>
              </a:solidFill>
              <a:latin typeface="Calibri"/>
              <a:ea typeface="Calibri"/>
              <a:cs typeface="Calibri"/>
              <a:sym typeface="Calibri"/>
            </a:endParaRPr>
          </a:p>
        </p:txBody>
      </p:sp>
      <p:sp>
        <p:nvSpPr>
          <p:cNvPr id="735" name="Google Shape;735;p40"/>
          <p:cNvSpPr txBox="1"/>
          <p:nvPr/>
        </p:nvSpPr>
        <p:spPr>
          <a:xfrm>
            <a:off x="2751416" y="1916508"/>
            <a:ext cx="848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1 byte</a:t>
            </a:r>
            <a:endParaRPr sz="1600">
              <a:solidFill>
                <a:schemeClr val="dk1"/>
              </a:solidFill>
              <a:latin typeface="Calibri"/>
              <a:ea typeface="Calibri"/>
              <a:cs typeface="Calibri"/>
              <a:sym typeface="Calibri"/>
            </a:endParaRPr>
          </a:p>
        </p:txBody>
      </p:sp>
      <p:sp>
        <p:nvSpPr>
          <p:cNvPr id="736" name="Google Shape;736;p40"/>
          <p:cNvSpPr txBox="1"/>
          <p:nvPr/>
        </p:nvSpPr>
        <p:spPr>
          <a:xfrm>
            <a:off x="2751416" y="864646"/>
            <a:ext cx="848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737" name="Google Shape;737;p40"/>
          <p:cNvSpPr txBox="1"/>
          <p:nvPr/>
        </p:nvSpPr>
        <p:spPr>
          <a:xfrm>
            <a:off x="4119808" y="1941523"/>
            <a:ext cx="848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1 byte</a:t>
            </a:r>
            <a:endParaRPr sz="1600">
              <a:solidFill>
                <a:schemeClr val="dk1"/>
              </a:solidFill>
              <a:latin typeface="Calibri"/>
              <a:ea typeface="Calibri"/>
              <a:cs typeface="Calibri"/>
              <a:sym typeface="Calibri"/>
            </a:endParaRPr>
          </a:p>
        </p:txBody>
      </p:sp>
      <p:sp>
        <p:nvSpPr>
          <p:cNvPr id="738" name="Google Shape;738;p40"/>
          <p:cNvSpPr txBox="1"/>
          <p:nvPr/>
        </p:nvSpPr>
        <p:spPr>
          <a:xfrm>
            <a:off x="3972142" y="884689"/>
            <a:ext cx="848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length</a:t>
            </a:r>
            <a:endParaRPr sz="1600">
              <a:solidFill>
                <a:schemeClr val="dk1"/>
              </a:solidFill>
              <a:latin typeface="Calibri"/>
              <a:ea typeface="Calibri"/>
              <a:cs typeface="Calibri"/>
              <a:sym typeface="Calibri"/>
            </a:endParaRPr>
          </a:p>
        </p:txBody>
      </p:sp>
      <p:sp>
        <p:nvSpPr>
          <p:cNvPr id="739" name="Google Shape;739;p40"/>
          <p:cNvSpPr txBox="1"/>
          <p:nvPr/>
        </p:nvSpPr>
        <p:spPr>
          <a:xfrm>
            <a:off x="5361847" y="910818"/>
            <a:ext cx="848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Data</a:t>
            </a:r>
            <a:endParaRPr sz="1600">
              <a:solidFill>
                <a:schemeClr val="dk1"/>
              </a:solidFill>
              <a:latin typeface="Calibri"/>
              <a:ea typeface="Calibri"/>
              <a:cs typeface="Calibri"/>
              <a:sym typeface="Calibri"/>
            </a:endParaRPr>
          </a:p>
        </p:txBody>
      </p:sp>
      <p:sp>
        <p:nvSpPr>
          <p:cNvPr id="740" name="Google Shape;740;p40"/>
          <p:cNvSpPr txBox="1"/>
          <p:nvPr/>
        </p:nvSpPr>
        <p:spPr>
          <a:xfrm>
            <a:off x="5505975" y="1990912"/>
            <a:ext cx="848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variable</a:t>
            </a:r>
            <a:endParaRPr sz="1600">
              <a:solidFill>
                <a:schemeClr val="dk1"/>
              </a:solidFill>
              <a:latin typeface="Calibri"/>
              <a:ea typeface="Calibri"/>
              <a:cs typeface="Calibri"/>
              <a:sym typeface="Calibri"/>
            </a:endParaRPr>
          </a:p>
        </p:txBody>
      </p:sp>
      <p:grpSp>
        <p:nvGrpSpPr>
          <p:cNvPr id="741" name="Google Shape;741;p40"/>
          <p:cNvGrpSpPr/>
          <p:nvPr/>
        </p:nvGrpSpPr>
        <p:grpSpPr>
          <a:xfrm>
            <a:off x="2910048" y="3805875"/>
            <a:ext cx="4903598" cy="1056505"/>
            <a:chOff x="2910048" y="4001583"/>
            <a:chExt cx="4903598" cy="1056505"/>
          </a:xfrm>
        </p:grpSpPr>
        <p:sp>
          <p:nvSpPr>
            <p:cNvPr id="742" name="Google Shape;742;p40"/>
            <p:cNvSpPr/>
            <p:nvPr/>
          </p:nvSpPr>
          <p:spPr>
            <a:xfrm>
              <a:off x="6357653" y="4011222"/>
              <a:ext cx="1451889" cy="490432"/>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IN" sz="1600">
                  <a:solidFill>
                    <a:schemeClr val="dk1"/>
                  </a:solidFill>
                  <a:latin typeface="Calibri"/>
                  <a:ea typeface="Calibri"/>
                  <a:cs typeface="Calibri"/>
                  <a:sym typeface="Calibri"/>
                </a:rPr>
                <a:t>00000100</a:t>
              </a:r>
              <a:endParaRPr sz="1600">
                <a:solidFill>
                  <a:schemeClr val="dk1"/>
                </a:solidFill>
                <a:latin typeface="Calibri"/>
                <a:ea typeface="Calibri"/>
                <a:cs typeface="Calibri"/>
                <a:sym typeface="Calibri"/>
              </a:endParaRPr>
            </a:p>
          </p:txBody>
        </p:sp>
        <p:sp>
          <p:nvSpPr>
            <p:cNvPr id="743" name="Google Shape;743;p40"/>
            <p:cNvSpPr/>
            <p:nvPr/>
          </p:nvSpPr>
          <p:spPr>
            <a:xfrm>
              <a:off x="2910048" y="4498600"/>
              <a:ext cx="4903598" cy="559488"/>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Length of Jumbo payload ( 4 bytes)</a:t>
              </a:r>
              <a:endParaRPr sz="1600">
                <a:solidFill>
                  <a:schemeClr val="lt1"/>
                </a:solidFill>
                <a:latin typeface="Calibri"/>
                <a:ea typeface="Calibri"/>
                <a:cs typeface="Calibri"/>
                <a:sym typeface="Calibri"/>
              </a:endParaRPr>
            </a:p>
          </p:txBody>
        </p:sp>
        <p:sp>
          <p:nvSpPr>
            <p:cNvPr id="744" name="Google Shape;744;p40"/>
            <p:cNvSpPr/>
            <p:nvPr/>
          </p:nvSpPr>
          <p:spPr>
            <a:xfrm>
              <a:off x="4905764" y="4001583"/>
              <a:ext cx="1451889" cy="490432"/>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IN" sz="1600">
                  <a:solidFill>
                    <a:schemeClr val="dk1"/>
                  </a:solidFill>
                  <a:latin typeface="Calibri"/>
                  <a:ea typeface="Calibri"/>
                  <a:cs typeface="Calibri"/>
                  <a:sym typeface="Calibri"/>
                </a:rPr>
                <a:t>11000010</a:t>
              </a:r>
              <a:endParaRPr sz="1600">
                <a:solidFill>
                  <a:schemeClr val="dk1"/>
                </a:solidFill>
                <a:latin typeface="Calibri"/>
                <a:ea typeface="Calibri"/>
                <a:cs typeface="Calibri"/>
                <a:sym typeface="Calibri"/>
              </a:endParaRPr>
            </a:p>
          </p:txBody>
        </p:sp>
      </p:grpSp>
      <p:sp>
        <p:nvSpPr>
          <p:cNvPr id="745" name="Google Shape;745;p40"/>
          <p:cNvSpPr txBox="1"/>
          <p:nvPr/>
        </p:nvSpPr>
        <p:spPr>
          <a:xfrm>
            <a:off x="239167" y="4776936"/>
            <a:ext cx="11173098"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600">
                <a:solidFill>
                  <a:schemeClr val="dk1"/>
                </a:solidFill>
                <a:latin typeface="Calibri"/>
                <a:ea typeface="Calibri"/>
                <a:cs typeface="Calibri"/>
                <a:sym typeface="Calibri"/>
              </a:rPr>
              <a:t>Type</a:t>
            </a:r>
            <a:endParaRPr b="1"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Jumbo payload. </a:t>
            </a:r>
            <a:r>
              <a:rPr lang="en-IN" sz="1600">
                <a:solidFill>
                  <a:schemeClr val="dk1"/>
                </a:solidFill>
                <a:latin typeface="Calibri"/>
                <a:ea typeface="Calibri"/>
                <a:cs typeface="Calibri"/>
                <a:sym typeface="Calibri"/>
              </a:rPr>
              <a:t>Payload in the IP datagram can be a maximum of 65,535 bytes in length, if for any reason payload length is larger than prefer jumbo payload option to deﬁne this longer length. The jumbo payload option must always start at a multiple of 4 bytes plus 2 from the beginning of the extension headers. The jumbo payload option starts at the (4n + 2) byte, where n is a small integer.</a:t>
            </a:r>
            <a:endParaRPr sz="1600">
              <a:solidFill>
                <a:schemeClr val="dk1"/>
              </a:solidFill>
              <a:latin typeface="Calibri"/>
              <a:ea typeface="Calibri"/>
              <a:cs typeface="Calibri"/>
              <a:sym typeface="Calibri"/>
            </a:endParaRPr>
          </a:p>
        </p:txBody>
      </p:sp>
      <p:sp>
        <p:nvSpPr>
          <p:cNvPr id="746" name="Google Shape;746;p40"/>
          <p:cNvSpPr txBox="1"/>
          <p:nvPr/>
        </p:nvSpPr>
        <p:spPr>
          <a:xfrm>
            <a:off x="8328437" y="3874565"/>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Jumbo Payload</a:t>
            </a:r>
            <a:endParaRPr sz="1600">
              <a:solidFill>
                <a:schemeClr val="dk1"/>
              </a:solidFill>
              <a:latin typeface="Calibri"/>
              <a:ea typeface="Calibri"/>
              <a:cs typeface="Calibri"/>
              <a:sym typeface="Calibri"/>
            </a:endParaRPr>
          </a:p>
        </p:txBody>
      </p:sp>
      <p:sp>
        <p:nvSpPr>
          <p:cNvPr id="747" name="Google Shape;747;p40"/>
          <p:cNvSpPr txBox="1"/>
          <p:nvPr/>
        </p:nvSpPr>
        <p:spPr>
          <a:xfrm>
            <a:off x="7752345" y="1384260"/>
            <a:ext cx="21009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Pad N</a:t>
            </a:r>
            <a:endParaRPr sz="1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1"/>
          <p:cNvSpPr txBox="1"/>
          <p:nvPr>
            <p:ph type="title"/>
          </p:nvPr>
        </p:nvSpPr>
        <p:spPr>
          <a:xfrm>
            <a:off x="-1" y="1"/>
            <a:ext cx="10127557" cy="764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Black"/>
              <a:buNone/>
            </a:pPr>
            <a:r>
              <a:rPr b="1" lang="en-IN" sz="3600">
                <a:latin typeface="Arial Black"/>
                <a:ea typeface="Arial Black"/>
                <a:cs typeface="Arial Black"/>
                <a:sym typeface="Arial Black"/>
              </a:rPr>
              <a:t>Extension Headers</a:t>
            </a:r>
            <a:endParaRPr b="1" sz="3600">
              <a:latin typeface="Arial Black"/>
              <a:ea typeface="Arial Black"/>
              <a:cs typeface="Arial Black"/>
              <a:sym typeface="Arial Black"/>
            </a:endParaRPr>
          </a:p>
        </p:txBody>
      </p:sp>
      <p:pic>
        <p:nvPicPr>
          <p:cNvPr id="753" name="Google Shape;753;p41"/>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754" name="Google Shape;754;p41"/>
          <p:cNvSpPr txBox="1"/>
          <p:nvPr/>
        </p:nvSpPr>
        <p:spPr>
          <a:xfrm>
            <a:off x="239166" y="1149728"/>
            <a:ext cx="11648033"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Destination: </a:t>
            </a:r>
            <a:r>
              <a:rPr lang="en-IN" sz="1600">
                <a:solidFill>
                  <a:schemeClr val="dk1"/>
                </a:solidFill>
                <a:latin typeface="Calibri"/>
                <a:ea typeface="Calibri"/>
                <a:cs typeface="Calibri"/>
                <a:sym typeface="Calibri"/>
              </a:rPr>
              <a:t>Destination is used when the source needs to send information only to the destination  and prevents the information get accessed by the router along the path. The format of the destination field is same as hop-by-hop option.</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Source Routing: </a:t>
            </a:r>
            <a:r>
              <a:rPr lang="en-IN" sz="1600">
                <a:solidFill>
                  <a:schemeClr val="dk1"/>
                </a:solidFill>
                <a:latin typeface="Calibri"/>
                <a:ea typeface="Calibri"/>
                <a:cs typeface="Calibri"/>
                <a:sym typeface="Calibri"/>
              </a:rPr>
              <a:t>Combines the concept of strict and loose routing and minimum of 7 fields length.</a:t>
            </a:r>
            <a:endParaRPr sz="1600">
              <a:solidFill>
                <a:schemeClr val="dk1"/>
              </a:solidFill>
              <a:latin typeface="Calibri"/>
              <a:ea typeface="Calibri"/>
              <a:cs typeface="Calibri"/>
              <a:sym typeface="Calibri"/>
            </a:endParaRPr>
          </a:p>
        </p:txBody>
      </p:sp>
      <p:sp>
        <p:nvSpPr>
          <p:cNvPr id="755" name="Google Shape;755;p41"/>
          <p:cNvSpPr txBox="1"/>
          <p:nvPr/>
        </p:nvSpPr>
        <p:spPr>
          <a:xfrm>
            <a:off x="6371771" y="3070632"/>
            <a:ext cx="5811264" cy="230832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Next Header and Header length are same as in Hop-by-Hop</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Type field defines strict or loose routing.</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Address left represents the host need to reach the destination.</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strict/loose mask ﬁeld determines the rigidity of routing. </a:t>
            </a:r>
            <a:endParaRPr sz="1600">
              <a:solidFill>
                <a:schemeClr val="dk1"/>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If set to strict, routing must follow the source specification</a:t>
            </a:r>
            <a:endParaRPr b="0" i="0" sz="1600" u="none" cap="none" strike="noStrike">
              <a:solidFill>
                <a:schemeClr val="dk1"/>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If set to loose, it may visit other routers</a:t>
            </a:r>
            <a:endParaRPr b="0" i="0" sz="1600" u="none" cap="none" strike="noStrike">
              <a:solidFill>
                <a:schemeClr val="dk1"/>
              </a:solidFill>
              <a:latin typeface="Calibri"/>
              <a:ea typeface="Calibri"/>
              <a:cs typeface="Calibri"/>
              <a:sym typeface="Calibri"/>
            </a:endParaRPr>
          </a:p>
        </p:txBody>
      </p:sp>
      <p:grpSp>
        <p:nvGrpSpPr>
          <p:cNvPr id="756" name="Google Shape;756;p41"/>
          <p:cNvGrpSpPr/>
          <p:nvPr/>
        </p:nvGrpSpPr>
        <p:grpSpPr>
          <a:xfrm>
            <a:off x="241697" y="3011817"/>
            <a:ext cx="5844039" cy="2918656"/>
            <a:chOff x="1856253" y="3408610"/>
            <a:chExt cx="5844039" cy="2918656"/>
          </a:xfrm>
        </p:grpSpPr>
        <p:grpSp>
          <p:nvGrpSpPr>
            <p:cNvPr id="757" name="Google Shape;757;p41"/>
            <p:cNvGrpSpPr/>
            <p:nvPr/>
          </p:nvGrpSpPr>
          <p:grpSpPr>
            <a:xfrm>
              <a:off x="1859403" y="3410857"/>
              <a:ext cx="5840888" cy="1363358"/>
              <a:chOff x="1996107" y="4034892"/>
              <a:chExt cx="5840888" cy="1363358"/>
            </a:xfrm>
          </p:grpSpPr>
          <p:sp>
            <p:nvSpPr>
              <p:cNvPr id="758" name="Google Shape;758;p41"/>
              <p:cNvSpPr/>
              <p:nvPr/>
            </p:nvSpPr>
            <p:spPr>
              <a:xfrm>
                <a:off x="1996107" y="4947558"/>
                <a:ext cx="5840888" cy="45069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First Address</a:t>
                </a:r>
                <a:endParaRPr sz="1600">
                  <a:solidFill>
                    <a:schemeClr val="lt1"/>
                  </a:solidFill>
                  <a:latin typeface="Calibri"/>
                  <a:ea typeface="Calibri"/>
                  <a:cs typeface="Calibri"/>
                  <a:sym typeface="Calibri"/>
                </a:endParaRPr>
              </a:p>
            </p:txBody>
          </p:sp>
          <p:sp>
            <p:nvSpPr>
              <p:cNvPr id="759" name="Google Shape;759;p41"/>
              <p:cNvSpPr/>
              <p:nvPr/>
            </p:nvSpPr>
            <p:spPr>
              <a:xfrm>
                <a:off x="4905764" y="4034892"/>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grpSp>
        <p:sp>
          <p:nvSpPr>
            <p:cNvPr id="760" name="Google Shape;760;p41"/>
            <p:cNvSpPr/>
            <p:nvPr/>
          </p:nvSpPr>
          <p:spPr>
            <a:xfrm>
              <a:off x="6220950" y="3417442"/>
              <a:ext cx="1479342"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Address left</a:t>
              </a:r>
              <a:endParaRPr sz="1600">
                <a:solidFill>
                  <a:schemeClr val="dk1"/>
                </a:solidFill>
                <a:latin typeface="Calibri"/>
                <a:ea typeface="Calibri"/>
                <a:cs typeface="Calibri"/>
                <a:sym typeface="Calibri"/>
              </a:endParaRPr>
            </a:p>
          </p:txBody>
        </p:sp>
        <p:sp>
          <p:nvSpPr>
            <p:cNvPr id="761" name="Google Shape;761;p41"/>
            <p:cNvSpPr/>
            <p:nvPr/>
          </p:nvSpPr>
          <p:spPr>
            <a:xfrm>
              <a:off x="1857828" y="3416539"/>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762" name="Google Shape;762;p41"/>
            <p:cNvSpPr/>
            <p:nvPr/>
          </p:nvSpPr>
          <p:spPr>
            <a:xfrm>
              <a:off x="3322656" y="3408610"/>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Length</a:t>
              </a:r>
              <a:endParaRPr sz="1600">
                <a:solidFill>
                  <a:schemeClr val="dk1"/>
                </a:solidFill>
                <a:latin typeface="Calibri"/>
                <a:ea typeface="Calibri"/>
                <a:cs typeface="Calibri"/>
                <a:sym typeface="Calibri"/>
              </a:endParaRPr>
            </a:p>
          </p:txBody>
        </p:sp>
        <p:sp>
          <p:nvSpPr>
            <p:cNvPr id="763" name="Google Shape;763;p41"/>
            <p:cNvSpPr/>
            <p:nvPr/>
          </p:nvSpPr>
          <p:spPr>
            <a:xfrm>
              <a:off x="1859403" y="5876574"/>
              <a:ext cx="5840888" cy="45069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Last address</a:t>
              </a:r>
              <a:endParaRPr sz="1600">
                <a:solidFill>
                  <a:schemeClr val="lt1"/>
                </a:solidFill>
                <a:latin typeface="Calibri"/>
                <a:ea typeface="Calibri"/>
                <a:cs typeface="Calibri"/>
                <a:sym typeface="Calibri"/>
              </a:endParaRPr>
            </a:p>
          </p:txBody>
        </p:sp>
        <p:sp>
          <p:nvSpPr>
            <p:cNvPr id="764" name="Google Shape;764;p41"/>
            <p:cNvSpPr/>
            <p:nvPr/>
          </p:nvSpPr>
          <p:spPr>
            <a:xfrm>
              <a:off x="1856253" y="3873372"/>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Reserved</a:t>
              </a:r>
              <a:endParaRPr sz="1600">
                <a:solidFill>
                  <a:schemeClr val="dk1"/>
                </a:solidFill>
                <a:latin typeface="Calibri"/>
                <a:ea typeface="Calibri"/>
                <a:cs typeface="Calibri"/>
                <a:sym typeface="Calibri"/>
              </a:endParaRPr>
            </a:p>
          </p:txBody>
        </p:sp>
        <p:sp>
          <p:nvSpPr>
            <p:cNvPr id="765" name="Google Shape;765;p41"/>
            <p:cNvSpPr/>
            <p:nvPr/>
          </p:nvSpPr>
          <p:spPr>
            <a:xfrm>
              <a:off x="3326383" y="3878648"/>
              <a:ext cx="4368228"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Strict/loose mask</a:t>
              </a:r>
              <a:endParaRPr sz="1600">
                <a:solidFill>
                  <a:schemeClr val="dk1"/>
                </a:solidFill>
                <a:latin typeface="Calibri"/>
                <a:ea typeface="Calibri"/>
                <a:cs typeface="Calibri"/>
                <a:sym typeface="Calibri"/>
              </a:endParaRPr>
            </a:p>
          </p:txBody>
        </p:sp>
        <p:sp>
          <p:nvSpPr>
            <p:cNvPr id="766" name="Google Shape;766;p41"/>
            <p:cNvSpPr/>
            <p:nvPr/>
          </p:nvSpPr>
          <p:spPr>
            <a:xfrm>
              <a:off x="1859403" y="4791690"/>
              <a:ext cx="5840888" cy="450692"/>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Second Address</a:t>
              </a:r>
              <a:endParaRPr sz="1600">
                <a:solidFill>
                  <a:schemeClr val="lt1"/>
                </a:solidFill>
                <a:latin typeface="Calibri"/>
                <a:ea typeface="Calibri"/>
                <a:cs typeface="Calibri"/>
                <a:sym typeface="Calibri"/>
              </a:endParaRPr>
            </a:p>
          </p:txBody>
        </p:sp>
        <p:sp>
          <p:nvSpPr>
            <p:cNvPr id="767" name="Google Shape;767;p41"/>
            <p:cNvSpPr/>
            <p:nvPr/>
          </p:nvSpPr>
          <p:spPr>
            <a:xfrm>
              <a:off x="1868123" y="5233554"/>
              <a:ext cx="5826488" cy="628506"/>
            </a:xfrm>
            <a:prstGeom prst="rect">
              <a:avLst/>
            </a:prstGeom>
            <a:solidFill>
              <a:srgbClr val="7F7F7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a:p>
              <a:pPr indent="0" lvl="0" marL="0" marR="0" rtl="0" algn="ctr">
                <a:spcBef>
                  <a:spcPts val="0"/>
                </a:spcBef>
                <a:spcAft>
                  <a:spcPts val="0"/>
                </a:spcAft>
                <a:buNone/>
              </a:pPr>
              <a:r>
                <a:rPr lang="en-IN"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grpSp>
      <p:sp>
        <p:nvSpPr>
          <p:cNvPr id="768" name="Google Shape;768;p41"/>
          <p:cNvSpPr txBox="1"/>
          <p:nvPr/>
        </p:nvSpPr>
        <p:spPr>
          <a:xfrm>
            <a:off x="0" y="5893219"/>
            <a:ext cx="11648033"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Note : Destination address in source routing does not refer to the ﬁnal destination of the datagram instead, it changes from router to router. The addresses in the extension headers also change from router to router.</a:t>
            </a:r>
            <a:endParaRPr sz="16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2"/>
          <p:cNvSpPr txBox="1"/>
          <p:nvPr>
            <p:ph type="title"/>
          </p:nvPr>
        </p:nvSpPr>
        <p:spPr>
          <a:xfrm>
            <a:off x="-1" y="1"/>
            <a:ext cx="10127557" cy="9412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Black"/>
              <a:buNone/>
            </a:pPr>
            <a:r>
              <a:rPr b="1" lang="en-IN" sz="4000">
                <a:latin typeface="Arial Black"/>
                <a:ea typeface="Arial Black"/>
                <a:cs typeface="Arial Black"/>
                <a:sym typeface="Arial Black"/>
              </a:rPr>
              <a:t>Source Routing Example</a:t>
            </a:r>
            <a:endParaRPr b="1" sz="4000">
              <a:latin typeface="Arial Black"/>
              <a:ea typeface="Arial Black"/>
              <a:cs typeface="Arial Black"/>
              <a:sym typeface="Arial Black"/>
            </a:endParaRPr>
          </a:p>
        </p:txBody>
      </p:sp>
      <p:pic>
        <p:nvPicPr>
          <p:cNvPr id="774" name="Google Shape;774;p42"/>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775" name="Google Shape;775;p42"/>
          <p:cNvSpPr txBox="1"/>
          <p:nvPr/>
        </p:nvSpPr>
        <p:spPr>
          <a:xfrm>
            <a:off x="-13320" y="1152292"/>
            <a:ext cx="1117309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If source </a:t>
            </a:r>
            <a:r>
              <a:rPr b="1" lang="en-IN" sz="1600">
                <a:solidFill>
                  <a:schemeClr val="dk1"/>
                </a:solidFill>
                <a:latin typeface="Calibri"/>
                <a:ea typeface="Calibri"/>
                <a:cs typeface="Calibri"/>
                <a:sym typeface="Calibri"/>
              </a:rPr>
              <a:t>A</a:t>
            </a:r>
            <a:r>
              <a:rPr lang="en-IN" sz="1600">
                <a:solidFill>
                  <a:schemeClr val="dk1"/>
                </a:solidFill>
                <a:latin typeface="Calibri"/>
                <a:ea typeface="Calibri"/>
                <a:cs typeface="Calibri"/>
                <a:sym typeface="Calibri"/>
              </a:rPr>
              <a:t> wants to send a packet to destination B then, the routing info</a:t>
            </a:r>
            <a:endParaRPr sz="1600">
              <a:solidFill>
                <a:schemeClr val="dk1"/>
              </a:solidFill>
              <a:latin typeface="Calibri"/>
              <a:ea typeface="Calibri"/>
              <a:cs typeface="Calibri"/>
              <a:sym typeface="Calibri"/>
            </a:endParaRPr>
          </a:p>
        </p:txBody>
      </p:sp>
      <p:pic>
        <p:nvPicPr>
          <p:cNvPr id="776" name="Google Shape;776;p42"/>
          <p:cNvPicPr preferRelativeResize="0"/>
          <p:nvPr/>
        </p:nvPicPr>
        <p:blipFill rotWithShape="1">
          <a:blip r:embed="rId4">
            <a:alphaModFix/>
          </a:blip>
          <a:srcRect b="0" l="0" r="0" t="0"/>
          <a:stretch/>
        </p:blipFill>
        <p:spPr>
          <a:xfrm>
            <a:off x="1405251" y="4195269"/>
            <a:ext cx="8963499" cy="2359709"/>
          </a:xfrm>
          <a:prstGeom prst="rect">
            <a:avLst/>
          </a:prstGeom>
          <a:noFill/>
          <a:ln>
            <a:noFill/>
          </a:ln>
        </p:spPr>
      </p:pic>
      <p:graphicFrame>
        <p:nvGraphicFramePr>
          <p:cNvPr id="777" name="Google Shape;777;p42"/>
          <p:cNvGraphicFramePr/>
          <p:nvPr/>
        </p:nvGraphicFramePr>
        <p:xfrm>
          <a:off x="2156579" y="2000709"/>
          <a:ext cx="3000000" cy="3000000"/>
        </p:xfrm>
        <a:graphic>
          <a:graphicData uri="http://schemas.openxmlformats.org/drawingml/2006/table">
            <a:tbl>
              <a:tblPr bandRow="1" firstRow="1">
                <a:noFill/>
                <a:tableStyleId>{82FFCAAF-C1B1-4C08-8C67-B43138E9A02B}</a:tableStyleId>
              </a:tblPr>
              <a:tblGrid>
                <a:gridCol w="1776800"/>
              </a:tblGrid>
              <a:tr h="358250">
                <a:tc>
                  <a:txBody>
                    <a:bodyPr/>
                    <a:lstStyle/>
                    <a:p>
                      <a:pPr indent="0" lvl="0" marL="0" marR="0" rtl="0" algn="ctr">
                        <a:spcBef>
                          <a:spcPts val="0"/>
                        </a:spcBef>
                        <a:spcAft>
                          <a:spcPts val="0"/>
                        </a:spcAft>
                        <a:buNone/>
                      </a:pPr>
                      <a:r>
                        <a:rPr lang="en-IN" sz="1800"/>
                        <a:t>Source</a:t>
                      </a:r>
                      <a:r>
                        <a:rPr lang="en-IN" sz="1800"/>
                        <a:t> : A</a:t>
                      </a:r>
                      <a:endParaRPr sz="1800"/>
                    </a:p>
                  </a:txBody>
                  <a:tcPr marT="45725" marB="45725" marR="91450" marL="91450"/>
                </a:tc>
              </a:tr>
              <a:tr h="358250">
                <a:tc>
                  <a:txBody>
                    <a:bodyPr/>
                    <a:lstStyle/>
                    <a:p>
                      <a:pPr indent="0" lvl="0" marL="0" marR="0" rtl="0" algn="ctr">
                        <a:spcBef>
                          <a:spcPts val="0"/>
                        </a:spcBef>
                        <a:spcAft>
                          <a:spcPts val="0"/>
                        </a:spcAft>
                        <a:buNone/>
                      </a:pPr>
                      <a:r>
                        <a:rPr lang="en-IN" sz="1800"/>
                        <a:t>Destination : R1</a:t>
                      </a:r>
                      <a:endParaRPr sz="1800"/>
                    </a:p>
                  </a:txBody>
                  <a:tcPr marT="45725" marB="45725" marR="91450" marL="91450"/>
                </a:tc>
              </a:tr>
              <a:tr h="358250">
                <a:tc>
                  <a:txBody>
                    <a:bodyPr/>
                    <a:lstStyle/>
                    <a:p>
                      <a:pPr indent="0" lvl="0" marL="0" marR="0" rtl="0" algn="ctr">
                        <a:spcBef>
                          <a:spcPts val="0"/>
                        </a:spcBef>
                        <a:spcAft>
                          <a:spcPts val="0"/>
                        </a:spcAft>
                        <a:buNone/>
                      </a:pPr>
                      <a:r>
                        <a:rPr lang="en-IN" sz="1800"/>
                        <a:t>Left : 3</a:t>
                      </a:r>
                      <a:endParaRPr sz="1800"/>
                    </a:p>
                  </a:txBody>
                  <a:tcPr marT="45725" marB="45725" marR="91450" marL="91450"/>
                </a:tc>
              </a:tr>
              <a:tr h="358250">
                <a:tc>
                  <a:txBody>
                    <a:bodyPr/>
                    <a:lstStyle/>
                    <a:p>
                      <a:pPr indent="0" lvl="0" marL="0" marR="0" rtl="0" algn="ctr">
                        <a:spcBef>
                          <a:spcPts val="0"/>
                        </a:spcBef>
                        <a:spcAft>
                          <a:spcPts val="0"/>
                        </a:spcAft>
                        <a:buNone/>
                      </a:pPr>
                      <a:r>
                        <a:rPr lang="en-IN" sz="1800"/>
                        <a:t>R2</a:t>
                      </a:r>
                      <a:endParaRPr sz="1800"/>
                    </a:p>
                  </a:txBody>
                  <a:tcPr marT="45725" marB="45725" marR="91450" marL="91450"/>
                </a:tc>
              </a:tr>
              <a:tr h="358250">
                <a:tc>
                  <a:txBody>
                    <a:bodyPr/>
                    <a:lstStyle/>
                    <a:p>
                      <a:pPr indent="0" lvl="0" marL="0" marR="0" rtl="0" algn="ctr">
                        <a:spcBef>
                          <a:spcPts val="0"/>
                        </a:spcBef>
                        <a:spcAft>
                          <a:spcPts val="0"/>
                        </a:spcAft>
                        <a:buNone/>
                      </a:pPr>
                      <a:r>
                        <a:rPr lang="en-IN" sz="1800"/>
                        <a:t>R3</a:t>
                      </a:r>
                      <a:endParaRPr sz="1800"/>
                    </a:p>
                  </a:txBody>
                  <a:tcPr marT="45725" marB="45725" marR="91450" marL="91450"/>
                </a:tc>
              </a:tr>
              <a:tr h="358250">
                <a:tc>
                  <a:txBody>
                    <a:bodyPr/>
                    <a:lstStyle/>
                    <a:p>
                      <a:pPr indent="0" lvl="0" marL="0" marR="0" rtl="0" algn="ctr">
                        <a:spcBef>
                          <a:spcPts val="0"/>
                        </a:spcBef>
                        <a:spcAft>
                          <a:spcPts val="0"/>
                        </a:spcAft>
                        <a:buNone/>
                      </a:pPr>
                      <a:r>
                        <a:rPr lang="en-IN" sz="1800"/>
                        <a:t>B</a:t>
                      </a:r>
                      <a:endParaRPr sz="1800"/>
                    </a:p>
                  </a:txBody>
                  <a:tcPr marT="45725" marB="45725" marR="91450" marL="91450"/>
                </a:tc>
              </a:tr>
            </a:tbl>
          </a:graphicData>
        </a:graphic>
      </p:graphicFrame>
      <p:graphicFrame>
        <p:nvGraphicFramePr>
          <p:cNvPr id="778" name="Google Shape;778;p42"/>
          <p:cNvGraphicFramePr/>
          <p:nvPr/>
        </p:nvGraphicFramePr>
        <p:xfrm>
          <a:off x="4110208" y="2000709"/>
          <a:ext cx="3000000" cy="3000000"/>
        </p:xfrm>
        <a:graphic>
          <a:graphicData uri="http://schemas.openxmlformats.org/drawingml/2006/table">
            <a:tbl>
              <a:tblPr bandRow="1" firstRow="1">
                <a:noFill/>
                <a:tableStyleId>{82FFCAAF-C1B1-4C08-8C67-B43138E9A02B}</a:tableStyleId>
              </a:tblPr>
              <a:tblGrid>
                <a:gridCol w="1776800"/>
              </a:tblGrid>
              <a:tr h="358250">
                <a:tc>
                  <a:txBody>
                    <a:bodyPr/>
                    <a:lstStyle/>
                    <a:p>
                      <a:pPr indent="0" lvl="0" marL="0" marR="0" rtl="0" algn="ctr">
                        <a:spcBef>
                          <a:spcPts val="0"/>
                        </a:spcBef>
                        <a:spcAft>
                          <a:spcPts val="0"/>
                        </a:spcAft>
                        <a:buNone/>
                      </a:pPr>
                      <a:r>
                        <a:rPr lang="en-IN" sz="1800"/>
                        <a:t>Source</a:t>
                      </a:r>
                      <a:r>
                        <a:rPr lang="en-IN" sz="1800"/>
                        <a:t> : A</a:t>
                      </a:r>
                      <a:endParaRPr sz="1800"/>
                    </a:p>
                  </a:txBody>
                  <a:tcPr marT="45725" marB="45725" marR="91450" marL="91450"/>
                </a:tc>
              </a:tr>
              <a:tr h="358250">
                <a:tc>
                  <a:txBody>
                    <a:bodyPr/>
                    <a:lstStyle/>
                    <a:p>
                      <a:pPr indent="0" lvl="0" marL="0" marR="0" rtl="0" algn="ctr">
                        <a:spcBef>
                          <a:spcPts val="0"/>
                        </a:spcBef>
                        <a:spcAft>
                          <a:spcPts val="0"/>
                        </a:spcAft>
                        <a:buNone/>
                      </a:pPr>
                      <a:r>
                        <a:rPr lang="en-IN" sz="1800"/>
                        <a:t>Destination : R2</a:t>
                      </a:r>
                      <a:endParaRPr sz="1800"/>
                    </a:p>
                  </a:txBody>
                  <a:tcPr marT="45725" marB="45725" marR="91450" marL="91450"/>
                </a:tc>
              </a:tr>
              <a:tr h="358250">
                <a:tc>
                  <a:txBody>
                    <a:bodyPr/>
                    <a:lstStyle/>
                    <a:p>
                      <a:pPr indent="0" lvl="0" marL="0" marR="0" rtl="0" algn="ctr">
                        <a:spcBef>
                          <a:spcPts val="0"/>
                        </a:spcBef>
                        <a:spcAft>
                          <a:spcPts val="0"/>
                        </a:spcAft>
                        <a:buNone/>
                      </a:pPr>
                      <a:r>
                        <a:rPr lang="en-IN" sz="1800"/>
                        <a:t>Left : 2</a:t>
                      </a:r>
                      <a:endParaRPr sz="1800"/>
                    </a:p>
                  </a:txBody>
                  <a:tcPr marT="45725" marB="45725" marR="91450" marL="91450"/>
                </a:tc>
              </a:tr>
              <a:tr h="358250">
                <a:tc>
                  <a:txBody>
                    <a:bodyPr/>
                    <a:lstStyle/>
                    <a:p>
                      <a:pPr indent="0" lvl="0" marL="0" marR="0" rtl="0" algn="ctr">
                        <a:spcBef>
                          <a:spcPts val="0"/>
                        </a:spcBef>
                        <a:spcAft>
                          <a:spcPts val="0"/>
                        </a:spcAft>
                        <a:buNone/>
                      </a:pPr>
                      <a:r>
                        <a:rPr lang="en-IN" sz="1800">
                          <a:solidFill>
                            <a:srgbClr val="C00000"/>
                          </a:solidFill>
                        </a:rPr>
                        <a:t>R1</a:t>
                      </a:r>
                      <a:endParaRPr sz="1800">
                        <a:solidFill>
                          <a:srgbClr val="C00000"/>
                        </a:solidFill>
                      </a:endParaRPr>
                    </a:p>
                  </a:txBody>
                  <a:tcPr marT="45725" marB="45725" marR="91450" marL="91450">
                    <a:solidFill>
                      <a:srgbClr val="C55A11"/>
                    </a:solidFill>
                  </a:tcPr>
                </a:tc>
              </a:tr>
              <a:tr h="358250">
                <a:tc>
                  <a:txBody>
                    <a:bodyPr/>
                    <a:lstStyle/>
                    <a:p>
                      <a:pPr indent="0" lvl="0" marL="0" marR="0" rtl="0" algn="ctr">
                        <a:spcBef>
                          <a:spcPts val="0"/>
                        </a:spcBef>
                        <a:spcAft>
                          <a:spcPts val="0"/>
                        </a:spcAft>
                        <a:buNone/>
                      </a:pPr>
                      <a:r>
                        <a:rPr lang="en-IN" sz="1800"/>
                        <a:t>R3</a:t>
                      </a:r>
                      <a:endParaRPr sz="1800"/>
                    </a:p>
                  </a:txBody>
                  <a:tcPr marT="45725" marB="45725" marR="91450" marL="91450"/>
                </a:tc>
              </a:tr>
              <a:tr h="358250">
                <a:tc>
                  <a:txBody>
                    <a:bodyPr/>
                    <a:lstStyle/>
                    <a:p>
                      <a:pPr indent="0" lvl="0" marL="0" marR="0" rtl="0" algn="ctr">
                        <a:spcBef>
                          <a:spcPts val="0"/>
                        </a:spcBef>
                        <a:spcAft>
                          <a:spcPts val="0"/>
                        </a:spcAft>
                        <a:buNone/>
                      </a:pPr>
                      <a:r>
                        <a:rPr lang="en-IN" sz="1800"/>
                        <a:t>B</a:t>
                      </a:r>
                      <a:endParaRPr sz="1800"/>
                    </a:p>
                  </a:txBody>
                  <a:tcPr marT="45725" marB="45725" marR="91450" marL="91450"/>
                </a:tc>
              </a:tr>
            </a:tbl>
          </a:graphicData>
        </a:graphic>
      </p:graphicFrame>
      <p:graphicFrame>
        <p:nvGraphicFramePr>
          <p:cNvPr id="779" name="Google Shape;779;p42"/>
          <p:cNvGraphicFramePr/>
          <p:nvPr/>
        </p:nvGraphicFramePr>
        <p:xfrm>
          <a:off x="6033350" y="2000709"/>
          <a:ext cx="3000000" cy="3000000"/>
        </p:xfrm>
        <a:graphic>
          <a:graphicData uri="http://schemas.openxmlformats.org/drawingml/2006/table">
            <a:tbl>
              <a:tblPr bandRow="1" firstRow="1">
                <a:noFill/>
                <a:tableStyleId>{82FFCAAF-C1B1-4C08-8C67-B43138E9A02B}</a:tableStyleId>
              </a:tblPr>
              <a:tblGrid>
                <a:gridCol w="1776800"/>
              </a:tblGrid>
              <a:tr h="358250">
                <a:tc>
                  <a:txBody>
                    <a:bodyPr/>
                    <a:lstStyle/>
                    <a:p>
                      <a:pPr indent="0" lvl="0" marL="0" marR="0" rtl="0" algn="ctr">
                        <a:spcBef>
                          <a:spcPts val="0"/>
                        </a:spcBef>
                        <a:spcAft>
                          <a:spcPts val="0"/>
                        </a:spcAft>
                        <a:buNone/>
                      </a:pPr>
                      <a:r>
                        <a:rPr lang="en-IN" sz="1800"/>
                        <a:t>Source</a:t>
                      </a:r>
                      <a:r>
                        <a:rPr lang="en-IN" sz="1800"/>
                        <a:t> : A</a:t>
                      </a:r>
                      <a:endParaRPr sz="1800"/>
                    </a:p>
                  </a:txBody>
                  <a:tcPr marT="45725" marB="45725" marR="91450" marL="91450"/>
                </a:tc>
              </a:tr>
              <a:tr h="358250">
                <a:tc>
                  <a:txBody>
                    <a:bodyPr/>
                    <a:lstStyle/>
                    <a:p>
                      <a:pPr indent="0" lvl="0" marL="0" marR="0" rtl="0" algn="ctr">
                        <a:spcBef>
                          <a:spcPts val="0"/>
                        </a:spcBef>
                        <a:spcAft>
                          <a:spcPts val="0"/>
                        </a:spcAft>
                        <a:buNone/>
                      </a:pPr>
                      <a:r>
                        <a:rPr lang="en-IN" sz="1800"/>
                        <a:t>Destination : R3</a:t>
                      </a:r>
                      <a:endParaRPr sz="1800"/>
                    </a:p>
                  </a:txBody>
                  <a:tcPr marT="45725" marB="45725" marR="91450" marL="91450"/>
                </a:tc>
              </a:tr>
              <a:tr h="358250">
                <a:tc>
                  <a:txBody>
                    <a:bodyPr/>
                    <a:lstStyle/>
                    <a:p>
                      <a:pPr indent="0" lvl="0" marL="0" marR="0" rtl="0" algn="ctr">
                        <a:spcBef>
                          <a:spcPts val="0"/>
                        </a:spcBef>
                        <a:spcAft>
                          <a:spcPts val="0"/>
                        </a:spcAft>
                        <a:buNone/>
                      </a:pPr>
                      <a:r>
                        <a:rPr lang="en-IN" sz="1800"/>
                        <a:t>Left : 1</a:t>
                      </a:r>
                      <a:endParaRPr sz="1800"/>
                    </a:p>
                  </a:txBody>
                  <a:tcPr marT="45725" marB="45725" marR="91450" marL="91450"/>
                </a:tc>
              </a:tr>
              <a:tr h="358250">
                <a:tc>
                  <a:txBody>
                    <a:bodyPr/>
                    <a:lstStyle/>
                    <a:p>
                      <a:pPr indent="0" lvl="0" marL="0" marR="0" rtl="0" algn="ctr">
                        <a:spcBef>
                          <a:spcPts val="0"/>
                        </a:spcBef>
                        <a:spcAft>
                          <a:spcPts val="0"/>
                        </a:spcAft>
                        <a:buNone/>
                      </a:pPr>
                      <a:r>
                        <a:rPr lang="en-IN" sz="1800">
                          <a:solidFill>
                            <a:srgbClr val="C00000"/>
                          </a:solidFill>
                        </a:rPr>
                        <a:t>R1</a:t>
                      </a:r>
                      <a:endParaRPr sz="1800">
                        <a:solidFill>
                          <a:srgbClr val="C00000"/>
                        </a:solidFill>
                      </a:endParaRPr>
                    </a:p>
                  </a:txBody>
                  <a:tcPr marT="45725" marB="45725" marR="91450" marL="91450">
                    <a:solidFill>
                      <a:srgbClr val="C55A11"/>
                    </a:solidFill>
                  </a:tcPr>
                </a:tc>
              </a:tr>
              <a:tr h="358250">
                <a:tc>
                  <a:txBody>
                    <a:bodyPr/>
                    <a:lstStyle/>
                    <a:p>
                      <a:pPr indent="0" lvl="0" marL="0" marR="0" rtl="0" algn="ctr">
                        <a:spcBef>
                          <a:spcPts val="0"/>
                        </a:spcBef>
                        <a:spcAft>
                          <a:spcPts val="0"/>
                        </a:spcAft>
                        <a:buNone/>
                      </a:pPr>
                      <a:r>
                        <a:rPr lang="en-IN" sz="1800">
                          <a:solidFill>
                            <a:srgbClr val="C00000"/>
                          </a:solidFill>
                        </a:rPr>
                        <a:t>R2</a:t>
                      </a:r>
                      <a:endParaRPr sz="1800">
                        <a:solidFill>
                          <a:srgbClr val="C00000"/>
                        </a:solidFill>
                      </a:endParaRPr>
                    </a:p>
                  </a:txBody>
                  <a:tcPr marT="45725" marB="45725" marR="91450" marL="91450">
                    <a:solidFill>
                      <a:srgbClr val="C55A11"/>
                    </a:solidFill>
                  </a:tcPr>
                </a:tc>
              </a:tr>
              <a:tr h="358250">
                <a:tc>
                  <a:txBody>
                    <a:bodyPr/>
                    <a:lstStyle/>
                    <a:p>
                      <a:pPr indent="0" lvl="0" marL="0" marR="0" rtl="0" algn="ctr">
                        <a:spcBef>
                          <a:spcPts val="0"/>
                        </a:spcBef>
                        <a:spcAft>
                          <a:spcPts val="0"/>
                        </a:spcAft>
                        <a:buNone/>
                      </a:pPr>
                      <a:r>
                        <a:rPr lang="en-IN" sz="1800"/>
                        <a:t>B</a:t>
                      </a:r>
                      <a:endParaRPr sz="1800"/>
                    </a:p>
                  </a:txBody>
                  <a:tcPr marT="45725" marB="45725" marR="91450" marL="91450"/>
                </a:tc>
              </a:tr>
            </a:tbl>
          </a:graphicData>
        </a:graphic>
      </p:graphicFrame>
      <p:graphicFrame>
        <p:nvGraphicFramePr>
          <p:cNvPr id="780" name="Google Shape;780;p42"/>
          <p:cNvGraphicFramePr/>
          <p:nvPr/>
        </p:nvGraphicFramePr>
        <p:xfrm>
          <a:off x="8058092" y="2000709"/>
          <a:ext cx="3000000" cy="3000000"/>
        </p:xfrm>
        <a:graphic>
          <a:graphicData uri="http://schemas.openxmlformats.org/drawingml/2006/table">
            <a:tbl>
              <a:tblPr bandRow="1" firstRow="1">
                <a:noFill/>
                <a:tableStyleId>{82FFCAAF-C1B1-4C08-8C67-B43138E9A02B}</a:tableStyleId>
              </a:tblPr>
              <a:tblGrid>
                <a:gridCol w="1776800"/>
              </a:tblGrid>
              <a:tr h="358250">
                <a:tc>
                  <a:txBody>
                    <a:bodyPr/>
                    <a:lstStyle/>
                    <a:p>
                      <a:pPr indent="0" lvl="0" marL="0" marR="0" rtl="0" algn="ctr">
                        <a:spcBef>
                          <a:spcPts val="0"/>
                        </a:spcBef>
                        <a:spcAft>
                          <a:spcPts val="0"/>
                        </a:spcAft>
                        <a:buNone/>
                      </a:pPr>
                      <a:r>
                        <a:rPr lang="en-IN" sz="1800"/>
                        <a:t>Source</a:t>
                      </a:r>
                      <a:r>
                        <a:rPr lang="en-IN" sz="1800"/>
                        <a:t> : A</a:t>
                      </a:r>
                      <a:endParaRPr sz="1800"/>
                    </a:p>
                  </a:txBody>
                  <a:tcPr marT="45725" marB="45725" marR="91450" marL="91450"/>
                </a:tc>
              </a:tr>
              <a:tr h="358250">
                <a:tc>
                  <a:txBody>
                    <a:bodyPr/>
                    <a:lstStyle/>
                    <a:p>
                      <a:pPr indent="0" lvl="0" marL="0" marR="0" rtl="0" algn="ctr">
                        <a:spcBef>
                          <a:spcPts val="0"/>
                        </a:spcBef>
                        <a:spcAft>
                          <a:spcPts val="0"/>
                        </a:spcAft>
                        <a:buNone/>
                      </a:pPr>
                      <a:r>
                        <a:rPr lang="en-IN" sz="1800"/>
                        <a:t>Destination : R3</a:t>
                      </a:r>
                      <a:endParaRPr sz="1800"/>
                    </a:p>
                  </a:txBody>
                  <a:tcPr marT="45725" marB="45725" marR="91450" marL="91450"/>
                </a:tc>
              </a:tr>
              <a:tr h="358250">
                <a:tc>
                  <a:txBody>
                    <a:bodyPr/>
                    <a:lstStyle/>
                    <a:p>
                      <a:pPr indent="0" lvl="0" marL="0" marR="0" rtl="0" algn="ctr">
                        <a:spcBef>
                          <a:spcPts val="0"/>
                        </a:spcBef>
                        <a:spcAft>
                          <a:spcPts val="0"/>
                        </a:spcAft>
                        <a:buNone/>
                      </a:pPr>
                      <a:r>
                        <a:rPr lang="en-IN" sz="1800"/>
                        <a:t>Left : 0</a:t>
                      </a:r>
                      <a:endParaRPr sz="1800"/>
                    </a:p>
                  </a:txBody>
                  <a:tcPr marT="45725" marB="45725" marR="91450" marL="91450"/>
                </a:tc>
              </a:tr>
              <a:tr h="358250">
                <a:tc>
                  <a:txBody>
                    <a:bodyPr/>
                    <a:lstStyle/>
                    <a:p>
                      <a:pPr indent="0" lvl="0" marL="0" marR="0" rtl="0" algn="ctr">
                        <a:spcBef>
                          <a:spcPts val="0"/>
                        </a:spcBef>
                        <a:spcAft>
                          <a:spcPts val="0"/>
                        </a:spcAft>
                        <a:buNone/>
                      </a:pPr>
                      <a:r>
                        <a:rPr lang="en-IN" sz="1800">
                          <a:solidFill>
                            <a:srgbClr val="C00000"/>
                          </a:solidFill>
                        </a:rPr>
                        <a:t>R1</a:t>
                      </a:r>
                      <a:endParaRPr sz="1800">
                        <a:solidFill>
                          <a:srgbClr val="C00000"/>
                        </a:solidFill>
                      </a:endParaRPr>
                    </a:p>
                  </a:txBody>
                  <a:tcPr marT="45725" marB="45725" marR="91450" marL="91450">
                    <a:solidFill>
                      <a:srgbClr val="C55A11"/>
                    </a:solidFill>
                  </a:tcPr>
                </a:tc>
              </a:tr>
              <a:tr h="358250">
                <a:tc>
                  <a:txBody>
                    <a:bodyPr/>
                    <a:lstStyle/>
                    <a:p>
                      <a:pPr indent="0" lvl="0" marL="0" marR="0" rtl="0" algn="ctr">
                        <a:spcBef>
                          <a:spcPts val="0"/>
                        </a:spcBef>
                        <a:spcAft>
                          <a:spcPts val="0"/>
                        </a:spcAft>
                        <a:buNone/>
                      </a:pPr>
                      <a:r>
                        <a:rPr lang="en-IN" sz="1800">
                          <a:solidFill>
                            <a:srgbClr val="C00000"/>
                          </a:solidFill>
                        </a:rPr>
                        <a:t>R2</a:t>
                      </a:r>
                      <a:endParaRPr sz="1800">
                        <a:solidFill>
                          <a:srgbClr val="C00000"/>
                        </a:solidFill>
                      </a:endParaRPr>
                    </a:p>
                  </a:txBody>
                  <a:tcPr marT="45725" marB="45725" marR="91450" marL="91450">
                    <a:solidFill>
                      <a:srgbClr val="C55A11"/>
                    </a:solidFill>
                  </a:tcPr>
                </a:tc>
              </a:tr>
              <a:tr h="358250">
                <a:tc>
                  <a:txBody>
                    <a:bodyPr/>
                    <a:lstStyle/>
                    <a:p>
                      <a:pPr indent="0" lvl="0" marL="0" marR="0" rtl="0" algn="ctr">
                        <a:spcBef>
                          <a:spcPts val="0"/>
                        </a:spcBef>
                        <a:spcAft>
                          <a:spcPts val="0"/>
                        </a:spcAft>
                        <a:buNone/>
                      </a:pPr>
                      <a:r>
                        <a:rPr lang="en-IN" sz="1800">
                          <a:solidFill>
                            <a:srgbClr val="C00000"/>
                          </a:solidFill>
                        </a:rPr>
                        <a:t>R3</a:t>
                      </a:r>
                      <a:endParaRPr sz="1800">
                        <a:solidFill>
                          <a:srgbClr val="C00000"/>
                        </a:solidFill>
                      </a:endParaRPr>
                    </a:p>
                  </a:txBody>
                  <a:tcPr marT="45725" marB="45725" marR="91450" marL="91450">
                    <a:solidFill>
                      <a:srgbClr val="C55A1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3"/>
          <p:cNvSpPr txBox="1"/>
          <p:nvPr>
            <p:ph type="title"/>
          </p:nvPr>
        </p:nvSpPr>
        <p:spPr>
          <a:xfrm>
            <a:off x="-1" y="1"/>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Arial Black"/>
              <a:buNone/>
            </a:pPr>
            <a:r>
              <a:rPr b="1" lang="en-IN" sz="2600">
                <a:latin typeface="Arial Black"/>
                <a:ea typeface="Arial Black"/>
                <a:cs typeface="Arial Black"/>
                <a:sym typeface="Arial Black"/>
              </a:rPr>
              <a:t>Extension Header – Fragmentation &amp; Authentication</a:t>
            </a:r>
            <a:endParaRPr b="1" sz="2600">
              <a:latin typeface="Arial Black"/>
              <a:ea typeface="Arial Black"/>
              <a:cs typeface="Arial Black"/>
              <a:sym typeface="Arial Black"/>
            </a:endParaRPr>
          </a:p>
        </p:txBody>
      </p:sp>
      <p:pic>
        <p:nvPicPr>
          <p:cNvPr id="786" name="Google Shape;786;p43"/>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787" name="Google Shape;787;p43"/>
          <p:cNvSpPr txBox="1"/>
          <p:nvPr/>
        </p:nvSpPr>
        <p:spPr>
          <a:xfrm>
            <a:off x="85994" y="918058"/>
            <a:ext cx="12097041" cy="600164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Fragmentation </a:t>
            </a:r>
            <a:endParaRPr b="1"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Refers to the process of breaking the segment into smaller fragment</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IPV4 either the source (host) or the router  performs the fragmentation process based on the MTU (Maximum Transmission Unit)</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In IPV6 only the source performs the fragmentation by using Path MTU discovery technique in-order to find the smallest MTU on the path. If the source doesn’t use MTU discovery, it fragment the packet into  size of 1280 bytes or smaller</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Authentication:</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Validates the sender and ensure integrity of data. Validation of sender to insure the message comes for genuine source not from intruder. The integrity is verify the original transmitted message reaches the receiver end.</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Security parameter index defines the algorithm used for authentication and the data field contain the actual data generated by the algorithm.</a:t>
            </a:r>
            <a:endParaRPr sz="1600">
              <a:solidFill>
                <a:schemeClr val="dk1"/>
              </a:solidFill>
              <a:latin typeface="Calibri"/>
              <a:ea typeface="Calibri"/>
              <a:cs typeface="Calibri"/>
              <a:sym typeface="Calibri"/>
            </a:endParaRPr>
          </a:p>
        </p:txBody>
      </p:sp>
      <p:grpSp>
        <p:nvGrpSpPr>
          <p:cNvPr id="788" name="Google Shape;788;p43"/>
          <p:cNvGrpSpPr/>
          <p:nvPr/>
        </p:nvGrpSpPr>
        <p:grpSpPr>
          <a:xfrm>
            <a:off x="2985983" y="2156162"/>
            <a:ext cx="5842463" cy="927161"/>
            <a:chOff x="243272" y="3011817"/>
            <a:chExt cx="5842463" cy="927161"/>
          </a:xfrm>
        </p:grpSpPr>
        <p:grpSp>
          <p:nvGrpSpPr>
            <p:cNvPr id="789" name="Google Shape;789;p43"/>
            <p:cNvGrpSpPr/>
            <p:nvPr/>
          </p:nvGrpSpPr>
          <p:grpSpPr>
            <a:xfrm>
              <a:off x="243272" y="3011817"/>
              <a:ext cx="5842463" cy="927161"/>
              <a:chOff x="243272" y="3011817"/>
              <a:chExt cx="5842463" cy="927161"/>
            </a:xfrm>
          </p:grpSpPr>
          <p:grpSp>
            <p:nvGrpSpPr>
              <p:cNvPr id="790" name="Google Shape;790;p43"/>
              <p:cNvGrpSpPr/>
              <p:nvPr/>
            </p:nvGrpSpPr>
            <p:grpSpPr>
              <a:xfrm>
                <a:off x="243272" y="3011817"/>
                <a:ext cx="5842463" cy="927161"/>
                <a:chOff x="1857828" y="3408610"/>
                <a:chExt cx="5842463" cy="927161"/>
              </a:xfrm>
            </p:grpSpPr>
            <p:sp>
              <p:nvSpPr>
                <p:cNvPr id="791" name="Google Shape;791;p43"/>
                <p:cNvSpPr/>
                <p:nvPr/>
              </p:nvSpPr>
              <p:spPr>
                <a:xfrm>
                  <a:off x="4781367" y="3409374"/>
                  <a:ext cx="229055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Fragment offset</a:t>
                  </a:r>
                  <a:endParaRPr sz="1600">
                    <a:solidFill>
                      <a:schemeClr val="dk1"/>
                    </a:solidFill>
                    <a:latin typeface="Calibri"/>
                    <a:ea typeface="Calibri"/>
                    <a:cs typeface="Calibri"/>
                    <a:sym typeface="Calibri"/>
                  </a:endParaRPr>
                </a:p>
              </p:txBody>
            </p:sp>
            <p:sp>
              <p:nvSpPr>
                <p:cNvPr id="792" name="Google Shape;792;p43"/>
                <p:cNvSpPr/>
                <p:nvPr/>
              </p:nvSpPr>
              <p:spPr>
                <a:xfrm>
                  <a:off x="7071926" y="3417442"/>
                  <a:ext cx="628365"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793" name="Google Shape;793;p43"/>
                <p:cNvSpPr/>
                <p:nvPr/>
              </p:nvSpPr>
              <p:spPr>
                <a:xfrm>
                  <a:off x="1857828" y="3416539"/>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Next Header</a:t>
                  </a:r>
                  <a:endParaRPr sz="1600">
                    <a:solidFill>
                      <a:schemeClr val="dk1"/>
                    </a:solidFill>
                    <a:latin typeface="Calibri"/>
                    <a:ea typeface="Calibri"/>
                    <a:cs typeface="Calibri"/>
                    <a:sym typeface="Calibri"/>
                  </a:endParaRPr>
                </a:p>
              </p:txBody>
            </p:sp>
            <p:sp>
              <p:nvSpPr>
                <p:cNvPr id="794" name="Google Shape;794;p43"/>
                <p:cNvSpPr/>
                <p:nvPr/>
              </p:nvSpPr>
              <p:spPr>
                <a:xfrm>
                  <a:off x="3322656" y="3408610"/>
                  <a:ext cx="145188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Length</a:t>
                  </a:r>
                  <a:endParaRPr sz="1600">
                    <a:solidFill>
                      <a:schemeClr val="dk1"/>
                    </a:solidFill>
                    <a:latin typeface="Calibri"/>
                    <a:ea typeface="Calibri"/>
                    <a:cs typeface="Calibri"/>
                    <a:sym typeface="Calibri"/>
                  </a:endParaRPr>
                </a:p>
              </p:txBody>
            </p:sp>
            <p:sp>
              <p:nvSpPr>
                <p:cNvPr id="795" name="Google Shape;795;p43"/>
                <p:cNvSpPr/>
                <p:nvPr/>
              </p:nvSpPr>
              <p:spPr>
                <a:xfrm>
                  <a:off x="1868123" y="3878648"/>
                  <a:ext cx="5826488"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Fragment Identification</a:t>
                  </a:r>
                  <a:endParaRPr sz="1600">
                    <a:solidFill>
                      <a:schemeClr val="dk1"/>
                    </a:solidFill>
                    <a:latin typeface="Calibri"/>
                    <a:ea typeface="Calibri"/>
                    <a:cs typeface="Calibri"/>
                    <a:sym typeface="Calibri"/>
                  </a:endParaRPr>
                </a:p>
              </p:txBody>
            </p:sp>
          </p:grpSp>
          <p:sp>
            <p:nvSpPr>
              <p:cNvPr id="796" name="Google Shape;796;p43"/>
              <p:cNvSpPr txBox="1"/>
              <p:nvPr/>
            </p:nvSpPr>
            <p:spPr>
              <a:xfrm>
                <a:off x="5503037" y="3055712"/>
                <a:ext cx="217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97" name="Google Shape;797;p43"/>
              <p:cNvSpPr txBox="1"/>
              <p:nvPr/>
            </p:nvSpPr>
            <p:spPr>
              <a:xfrm>
                <a:off x="5771111" y="3063641"/>
                <a:ext cx="217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a:t>
                </a:r>
                <a:endParaRPr sz="1800">
                  <a:solidFill>
                    <a:schemeClr val="dk1"/>
                  </a:solidFill>
                  <a:latin typeface="Calibri"/>
                  <a:ea typeface="Calibri"/>
                  <a:cs typeface="Calibri"/>
                  <a:sym typeface="Calibri"/>
                </a:endParaRPr>
              </a:p>
            </p:txBody>
          </p:sp>
        </p:grpSp>
        <p:cxnSp>
          <p:nvCxnSpPr>
            <p:cNvPr id="798" name="Google Shape;798;p43"/>
            <p:cNvCxnSpPr>
              <a:stCxn id="792" idx="0"/>
            </p:cNvCxnSpPr>
            <p:nvPr/>
          </p:nvCxnSpPr>
          <p:spPr>
            <a:xfrm>
              <a:off x="5771553" y="3020649"/>
              <a:ext cx="5100" cy="456300"/>
            </a:xfrm>
            <a:prstGeom prst="straightConnector1">
              <a:avLst/>
            </a:prstGeom>
            <a:noFill/>
            <a:ln cap="flat" cmpd="sng" w="9525">
              <a:solidFill>
                <a:schemeClr val="accent1"/>
              </a:solidFill>
              <a:prstDash val="solid"/>
              <a:miter lim="800000"/>
              <a:headEnd len="sm" w="sm" type="none"/>
              <a:tailEnd len="sm" w="sm" type="none"/>
            </a:ln>
          </p:spPr>
        </p:cxnSp>
      </p:grpSp>
      <p:sp>
        <p:nvSpPr>
          <p:cNvPr id="799" name="Google Shape;799;p43"/>
          <p:cNvSpPr/>
          <p:nvPr/>
        </p:nvSpPr>
        <p:spPr>
          <a:xfrm>
            <a:off x="2993971" y="4285941"/>
            <a:ext cx="5826488" cy="34411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Security parameter index</a:t>
            </a:r>
            <a:endParaRPr sz="1600">
              <a:solidFill>
                <a:schemeClr val="dk1"/>
              </a:solidFill>
              <a:latin typeface="Calibri"/>
              <a:ea typeface="Calibri"/>
              <a:cs typeface="Calibri"/>
              <a:sym typeface="Calibri"/>
            </a:endParaRPr>
          </a:p>
        </p:txBody>
      </p:sp>
      <p:sp>
        <p:nvSpPr>
          <p:cNvPr id="800" name="Google Shape;800;p43"/>
          <p:cNvSpPr/>
          <p:nvPr/>
        </p:nvSpPr>
        <p:spPr>
          <a:xfrm>
            <a:off x="2993971" y="4630057"/>
            <a:ext cx="5826488" cy="546200"/>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Authentication Data</a:t>
            </a:r>
            <a:endParaRPr sz="1600">
              <a:solidFill>
                <a:schemeClr val="dk1"/>
              </a:solidFill>
              <a:latin typeface="Calibri"/>
              <a:ea typeface="Calibri"/>
              <a:cs typeface="Calibri"/>
              <a:sym typeface="Calibri"/>
            </a:endParaRPr>
          </a:p>
        </p:txBody>
      </p:sp>
      <p:sp>
        <p:nvSpPr>
          <p:cNvPr id="801" name="Google Shape;801;p43"/>
          <p:cNvSpPr txBox="1"/>
          <p:nvPr/>
        </p:nvSpPr>
        <p:spPr>
          <a:xfrm>
            <a:off x="9217061" y="2569389"/>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Fragmentation</a:t>
            </a:r>
            <a:endParaRPr sz="1600">
              <a:solidFill>
                <a:schemeClr val="dk1"/>
              </a:solidFill>
              <a:latin typeface="Calibri"/>
              <a:ea typeface="Calibri"/>
              <a:cs typeface="Calibri"/>
              <a:sym typeface="Calibri"/>
            </a:endParaRPr>
          </a:p>
        </p:txBody>
      </p:sp>
      <p:sp>
        <p:nvSpPr>
          <p:cNvPr id="802" name="Google Shape;802;p43"/>
          <p:cNvSpPr txBox="1"/>
          <p:nvPr/>
        </p:nvSpPr>
        <p:spPr>
          <a:xfrm>
            <a:off x="9217061" y="4534433"/>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Authentication</a:t>
            </a:r>
            <a:endParaRPr sz="16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4"/>
          <p:cNvSpPr txBox="1"/>
          <p:nvPr>
            <p:ph type="title"/>
          </p:nvPr>
        </p:nvSpPr>
        <p:spPr>
          <a:xfrm>
            <a:off x="-1" y="1"/>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Arial Black"/>
              <a:buNone/>
            </a:pPr>
            <a:r>
              <a:rPr b="1" lang="en-IN" sz="2600">
                <a:latin typeface="Arial Black"/>
                <a:ea typeface="Arial Black"/>
                <a:cs typeface="Arial Black"/>
                <a:sym typeface="Arial Black"/>
              </a:rPr>
              <a:t>Authentication of data</a:t>
            </a:r>
            <a:endParaRPr b="1" sz="2600">
              <a:latin typeface="Arial Black"/>
              <a:ea typeface="Arial Black"/>
              <a:cs typeface="Arial Black"/>
              <a:sym typeface="Arial Black"/>
            </a:endParaRPr>
          </a:p>
        </p:txBody>
      </p:sp>
      <p:pic>
        <p:nvPicPr>
          <p:cNvPr id="808" name="Google Shape;808;p44"/>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809" name="Google Shape;809;p44"/>
          <p:cNvSpPr txBox="1"/>
          <p:nvPr/>
        </p:nvSpPr>
        <p:spPr>
          <a:xfrm>
            <a:off x="94959" y="3461673"/>
            <a:ext cx="12097041"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sender passes a 128-bit security key, the entire IP datagram, and the 128-bit security key again to the algorithm. Those ﬁelds in the datagram with values that change during transmission (for example, hop count) are set to zero. The datagram passed to the algorithm includes the authentication header extension, with the authentication data ﬁeld set to zero. The algorithm creates authentication data which is inserted into the extension header prior to datagram transmission.</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receiver on receiving the message passes the datagram and the secret to the algorithm and compare the result, if it matches the datagram is accepted else discarded.</a:t>
            </a:r>
            <a:endParaRPr sz="1600">
              <a:solidFill>
                <a:schemeClr val="dk1"/>
              </a:solidFill>
              <a:latin typeface="Calibri"/>
              <a:ea typeface="Calibri"/>
              <a:cs typeface="Calibri"/>
              <a:sym typeface="Calibri"/>
            </a:endParaRPr>
          </a:p>
        </p:txBody>
      </p:sp>
      <p:grpSp>
        <p:nvGrpSpPr>
          <p:cNvPr id="810" name="Google Shape;810;p44"/>
          <p:cNvGrpSpPr/>
          <p:nvPr/>
        </p:nvGrpSpPr>
        <p:grpSpPr>
          <a:xfrm>
            <a:off x="1422401" y="1159457"/>
            <a:ext cx="9243761" cy="2036419"/>
            <a:chOff x="1422401" y="1159457"/>
            <a:chExt cx="9243761" cy="2036419"/>
          </a:xfrm>
        </p:grpSpPr>
        <p:sp>
          <p:nvSpPr>
            <p:cNvPr id="811" name="Google Shape;811;p44"/>
            <p:cNvSpPr txBox="1"/>
            <p:nvPr/>
          </p:nvSpPr>
          <p:spPr>
            <a:xfrm>
              <a:off x="5907214" y="2857322"/>
              <a:ext cx="229209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Authentication Process</a:t>
              </a:r>
              <a:endParaRPr sz="1600">
                <a:solidFill>
                  <a:schemeClr val="dk1"/>
                </a:solidFill>
                <a:latin typeface="Calibri"/>
                <a:ea typeface="Calibri"/>
                <a:cs typeface="Calibri"/>
                <a:sym typeface="Calibri"/>
              </a:endParaRPr>
            </a:p>
          </p:txBody>
        </p:sp>
        <p:grpSp>
          <p:nvGrpSpPr>
            <p:cNvPr id="812" name="Google Shape;812;p44"/>
            <p:cNvGrpSpPr/>
            <p:nvPr/>
          </p:nvGrpSpPr>
          <p:grpSpPr>
            <a:xfrm>
              <a:off x="1422401" y="1159457"/>
              <a:ext cx="9243761" cy="1907355"/>
              <a:chOff x="1422401" y="1159457"/>
              <a:chExt cx="9243761" cy="1907355"/>
            </a:xfrm>
          </p:grpSpPr>
          <p:grpSp>
            <p:nvGrpSpPr>
              <p:cNvPr id="813" name="Google Shape;813;p44"/>
              <p:cNvGrpSpPr/>
              <p:nvPr/>
            </p:nvGrpSpPr>
            <p:grpSpPr>
              <a:xfrm>
                <a:off x="1422401" y="1159457"/>
                <a:ext cx="6415312" cy="1907355"/>
                <a:chOff x="1351461" y="3416539"/>
                <a:chExt cx="6415312" cy="1907355"/>
              </a:xfrm>
            </p:grpSpPr>
            <p:sp>
              <p:nvSpPr>
                <p:cNvPr id="814" name="Google Shape;814;p44"/>
                <p:cNvSpPr/>
                <p:nvPr/>
              </p:nvSpPr>
              <p:spPr>
                <a:xfrm>
                  <a:off x="1351461" y="4066599"/>
                  <a:ext cx="2807222" cy="686367"/>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 datagram with changeable and authentication fields set to zero</a:t>
                  </a:r>
                  <a:endParaRPr sz="1600">
                    <a:solidFill>
                      <a:schemeClr val="dk1"/>
                    </a:solidFill>
                    <a:latin typeface="Calibri"/>
                    <a:ea typeface="Calibri"/>
                    <a:cs typeface="Calibri"/>
                    <a:sym typeface="Calibri"/>
                  </a:endParaRPr>
                </a:p>
              </p:txBody>
            </p:sp>
            <p:sp>
              <p:nvSpPr>
                <p:cNvPr id="815" name="Google Shape;815;p44"/>
                <p:cNvSpPr/>
                <p:nvPr/>
              </p:nvSpPr>
              <p:spPr>
                <a:xfrm>
                  <a:off x="5504382" y="4008543"/>
                  <a:ext cx="2262391" cy="799788"/>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Authentication Algorithm</a:t>
                  </a:r>
                  <a:endParaRPr sz="1600">
                    <a:solidFill>
                      <a:schemeClr val="dk1"/>
                    </a:solidFill>
                    <a:latin typeface="Calibri"/>
                    <a:ea typeface="Calibri"/>
                    <a:cs typeface="Calibri"/>
                    <a:sym typeface="Calibri"/>
                  </a:endParaRPr>
                </a:p>
              </p:txBody>
            </p:sp>
            <p:sp>
              <p:nvSpPr>
                <p:cNvPr id="816" name="Google Shape;816;p44"/>
                <p:cNvSpPr/>
                <p:nvPr/>
              </p:nvSpPr>
              <p:spPr>
                <a:xfrm>
                  <a:off x="1351461" y="3416539"/>
                  <a:ext cx="2807221"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128-bit security key</a:t>
                  </a:r>
                  <a:endParaRPr sz="1600">
                    <a:solidFill>
                      <a:schemeClr val="dk1"/>
                    </a:solidFill>
                    <a:latin typeface="Calibri"/>
                    <a:ea typeface="Calibri"/>
                    <a:cs typeface="Calibri"/>
                    <a:sym typeface="Calibri"/>
                  </a:endParaRPr>
                </a:p>
              </p:txBody>
            </p:sp>
            <p:sp>
              <p:nvSpPr>
                <p:cNvPr id="817" name="Google Shape;817;p44"/>
                <p:cNvSpPr/>
                <p:nvPr/>
              </p:nvSpPr>
              <p:spPr>
                <a:xfrm>
                  <a:off x="1351461" y="4866771"/>
                  <a:ext cx="2807221"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128-bit security key</a:t>
                  </a:r>
                  <a:endParaRPr sz="1600">
                    <a:solidFill>
                      <a:schemeClr val="dk1"/>
                    </a:solidFill>
                    <a:latin typeface="Calibri"/>
                    <a:ea typeface="Calibri"/>
                    <a:cs typeface="Calibri"/>
                    <a:sym typeface="Calibri"/>
                  </a:endParaRPr>
                </a:p>
              </p:txBody>
            </p:sp>
          </p:grpSp>
          <p:cxnSp>
            <p:nvCxnSpPr>
              <p:cNvPr id="818" name="Google Shape;818;p44"/>
              <p:cNvCxnSpPr/>
              <p:nvPr/>
            </p:nvCxnSpPr>
            <p:spPr>
              <a:xfrm>
                <a:off x="4229622" y="1343998"/>
                <a:ext cx="1345700" cy="763336"/>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819" name="Google Shape;819;p44"/>
              <p:cNvCxnSpPr>
                <a:stCxn id="814" idx="3"/>
              </p:cNvCxnSpPr>
              <p:nvPr/>
            </p:nvCxnSpPr>
            <p:spPr>
              <a:xfrm flipH="1" rot="10800000">
                <a:off x="4229623" y="2151501"/>
                <a:ext cx="690600" cy="1200"/>
              </a:xfrm>
              <a:prstGeom prst="straightConnector1">
                <a:avLst/>
              </a:prstGeom>
              <a:noFill/>
              <a:ln cap="flat" cmpd="sng" w="9525">
                <a:solidFill>
                  <a:schemeClr val="dk1"/>
                </a:solidFill>
                <a:prstDash val="solid"/>
                <a:miter lim="800000"/>
                <a:headEnd len="sm" w="sm" type="none"/>
                <a:tailEnd len="sm" w="sm" type="none"/>
              </a:ln>
            </p:spPr>
          </p:cxnSp>
          <p:cxnSp>
            <p:nvCxnSpPr>
              <p:cNvPr id="820" name="Google Shape;820;p44"/>
              <p:cNvCxnSpPr/>
              <p:nvPr/>
            </p:nvCxnSpPr>
            <p:spPr>
              <a:xfrm flipH="1" rot="10800000">
                <a:off x="4229622" y="2137201"/>
                <a:ext cx="1345700" cy="686896"/>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821" name="Google Shape;821;p44"/>
              <p:cNvCxnSpPr>
                <a:stCxn id="815" idx="3"/>
              </p:cNvCxnSpPr>
              <p:nvPr/>
            </p:nvCxnSpPr>
            <p:spPr>
              <a:xfrm flipH="1" rot="10800000">
                <a:off x="7837713" y="2137255"/>
                <a:ext cx="566100" cy="14100"/>
              </a:xfrm>
              <a:prstGeom prst="straightConnector1">
                <a:avLst/>
              </a:prstGeom>
              <a:noFill/>
              <a:ln cap="flat" cmpd="sng" w="9525">
                <a:solidFill>
                  <a:schemeClr val="dk1"/>
                </a:solidFill>
                <a:prstDash val="solid"/>
                <a:miter lim="800000"/>
                <a:headEnd len="sm" w="sm" type="none"/>
                <a:tailEnd len="med" w="med" type="triangle"/>
              </a:ln>
            </p:spPr>
          </p:cxnSp>
          <p:sp>
            <p:nvSpPr>
              <p:cNvPr id="822" name="Google Shape;822;p44"/>
              <p:cNvSpPr/>
              <p:nvPr/>
            </p:nvSpPr>
            <p:spPr>
              <a:xfrm>
                <a:off x="8403771" y="1725666"/>
                <a:ext cx="2262391" cy="799788"/>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128 bit Authentication data</a:t>
                </a:r>
                <a:endParaRPr sz="1600">
                  <a:solidFill>
                    <a:schemeClr val="dk1"/>
                  </a:solidFill>
                  <a:latin typeface="Calibri"/>
                  <a:ea typeface="Calibri"/>
                  <a:cs typeface="Calibri"/>
                  <a:sym typeface="Calibri"/>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5"/>
          <p:cNvSpPr txBox="1"/>
          <p:nvPr>
            <p:ph type="title"/>
          </p:nvPr>
        </p:nvSpPr>
        <p:spPr>
          <a:xfrm>
            <a:off x="-1" y="1"/>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600"/>
              <a:buFont typeface="Arial Black"/>
              <a:buNone/>
            </a:pPr>
            <a:r>
              <a:rPr b="1" lang="en-IN" sz="2600">
                <a:latin typeface="Arial Black"/>
                <a:ea typeface="Arial Black"/>
                <a:cs typeface="Arial Black"/>
                <a:sym typeface="Arial Black"/>
              </a:rPr>
              <a:t>Extension Header – ESP</a:t>
            </a:r>
            <a:endParaRPr b="1" sz="2600">
              <a:latin typeface="Arial Black"/>
              <a:ea typeface="Arial Black"/>
              <a:cs typeface="Arial Black"/>
              <a:sym typeface="Arial Black"/>
            </a:endParaRPr>
          </a:p>
        </p:txBody>
      </p:sp>
      <p:pic>
        <p:nvPicPr>
          <p:cNvPr id="828" name="Google Shape;828;p45"/>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829" name="Google Shape;829;p45"/>
          <p:cNvSpPr txBox="1"/>
          <p:nvPr/>
        </p:nvSpPr>
        <p:spPr>
          <a:xfrm>
            <a:off x="85994" y="918058"/>
            <a:ext cx="12097041"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Encrypted Security Payload (ESP)</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To provide confidentiality and prevent eavesdropping.</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The security parameter index defines the type of encryption algorithm used and data field carries the encrypted data and other information if any needed for the algorithm</a:t>
            </a:r>
            <a:endParaRPr sz="16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Encryption can be done either by transport model or tunnel model</a:t>
            </a:r>
            <a:endParaRPr sz="1600">
              <a:solidFill>
                <a:schemeClr val="dk1"/>
              </a:solidFill>
              <a:latin typeface="Calibri"/>
              <a:ea typeface="Calibri"/>
              <a:cs typeface="Calibri"/>
              <a:sym typeface="Calibri"/>
            </a:endParaRPr>
          </a:p>
          <a:p>
            <a:pPr indent="-184150" lvl="0" marL="285750" marR="0" rtl="0" algn="just">
              <a:lnSpc>
                <a:spcPct val="15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p:txBody>
      </p:sp>
      <p:grpSp>
        <p:nvGrpSpPr>
          <p:cNvPr id="830" name="Google Shape;830;p45"/>
          <p:cNvGrpSpPr/>
          <p:nvPr/>
        </p:nvGrpSpPr>
        <p:grpSpPr>
          <a:xfrm>
            <a:off x="2934205" y="2079882"/>
            <a:ext cx="7703058" cy="890316"/>
            <a:chOff x="2993971" y="4285941"/>
            <a:chExt cx="7703058" cy="890316"/>
          </a:xfrm>
        </p:grpSpPr>
        <p:sp>
          <p:nvSpPr>
            <p:cNvPr id="831" name="Google Shape;831;p45"/>
            <p:cNvSpPr/>
            <p:nvPr/>
          </p:nvSpPr>
          <p:spPr>
            <a:xfrm>
              <a:off x="2993971" y="4285941"/>
              <a:ext cx="5826488" cy="34411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Security parameter index</a:t>
              </a:r>
              <a:endParaRPr sz="1600">
                <a:solidFill>
                  <a:schemeClr val="dk1"/>
                </a:solidFill>
                <a:latin typeface="Calibri"/>
                <a:ea typeface="Calibri"/>
                <a:cs typeface="Calibri"/>
                <a:sym typeface="Calibri"/>
              </a:endParaRPr>
            </a:p>
          </p:txBody>
        </p:sp>
        <p:sp>
          <p:nvSpPr>
            <p:cNvPr id="832" name="Google Shape;832;p45"/>
            <p:cNvSpPr/>
            <p:nvPr/>
          </p:nvSpPr>
          <p:spPr>
            <a:xfrm>
              <a:off x="2993971" y="4630057"/>
              <a:ext cx="5826488" cy="546200"/>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Encrypted Data</a:t>
              </a:r>
              <a:endParaRPr sz="1600">
                <a:solidFill>
                  <a:schemeClr val="dk1"/>
                </a:solidFill>
                <a:latin typeface="Calibri"/>
                <a:ea typeface="Calibri"/>
                <a:cs typeface="Calibri"/>
                <a:sym typeface="Calibri"/>
              </a:endParaRPr>
            </a:p>
          </p:txBody>
        </p:sp>
        <p:sp>
          <p:nvSpPr>
            <p:cNvPr id="833" name="Google Shape;833;p45"/>
            <p:cNvSpPr txBox="1"/>
            <p:nvPr/>
          </p:nvSpPr>
          <p:spPr>
            <a:xfrm>
              <a:off x="9217061" y="4534433"/>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ESP</a:t>
              </a:r>
              <a:endParaRPr sz="1600">
                <a:solidFill>
                  <a:schemeClr val="dk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 y="1"/>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Black"/>
              <a:buNone/>
            </a:pPr>
            <a:r>
              <a:rPr b="1" lang="en-IN" sz="3200">
                <a:latin typeface="Arial Black"/>
                <a:ea typeface="Arial Black"/>
                <a:cs typeface="Arial Black"/>
                <a:sym typeface="Arial Black"/>
              </a:rPr>
              <a:t>Transition from IPV4 to IPV6</a:t>
            </a:r>
            <a:endParaRPr b="1" sz="3200">
              <a:latin typeface="Arial Black"/>
              <a:ea typeface="Arial Black"/>
              <a:cs typeface="Arial Black"/>
              <a:sym typeface="Arial Black"/>
            </a:endParaRPr>
          </a:p>
        </p:txBody>
      </p:sp>
      <p:pic>
        <p:nvPicPr>
          <p:cNvPr id="839" name="Google Shape;839;p46"/>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840" name="Google Shape;840;p46"/>
          <p:cNvSpPr txBox="1"/>
          <p:nvPr/>
        </p:nvSpPr>
        <p:spPr>
          <a:xfrm>
            <a:off x="85994" y="918058"/>
            <a:ext cx="12097041" cy="563231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Three strategies used are:</a:t>
            </a:r>
            <a:endParaRPr sz="1600">
              <a:solidFill>
                <a:schemeClr val="dk1"/>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Dual stack</a:t>
            </a:r>
            <a:endParaRPr b="0" i="0" sz="1600" u="none" cap="none" strike="noStrike">
              <a:solidFill>
                <a:schemeClr val="dk1"/>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Tunnelling</a:t>
            </a:r>
            <a:endParaRPr b="0" i="0" sz="1600" u="none" cap="none" strike="noStrike">
              <a:solidFill>
                <a:schemeClr val="dk1"/>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600"/>
              <a:buFont typeface="Arial"/>
              <a:buChar char="•"/>
            </a:pPr>
            <a:r>
              <a:rPr b="0" i="0" lang="en-IN" sz="1600" u="none" cap="none" strike="noStrike">
                <a:solidFill>
                  <a:schemeClr val="dk1"/>
                </a:solidFill>
                <a:latin typeface="Calibri"/>
                <a:ea typeface="Calibri"/>
                <a:cs typeface="Calibri"/>
                <a:sym typeface="Calibri"/>
              </a:rPr>
              <a:t>Header translation</a:t>
            </a:r>
            <a:endParaRPr b="0" i="0" sz="16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Dual Stack: </a:t>
            </a:r>
            <a:r>
              <a:rPr lang="en-IN" sz="1600">
                <a:solidFill>
                  <a:schemeClr val="dk1"/>
                </a:solidFill>
                <a:latin typeface="Calibri"/>
                <a:ea typeface="Calibri"/>
                <a:cs typeface="Calibri"/>
                <a:sym typeface="Calibri"/>
              </a:rPr>
              <a:t>Before complete migration all station must run in dual mode i.e. Both IPV4 and IPV6</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Before sending a packet to the destination the source queries the DNS, if it returns IPV4 then source sends IPV4 packet else send IPV6 packet.</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p:txBody>
      </p:sp>
      <p:grpSp>
        <p:nvGrpSpPr>
          <p:cNvPr id="841" name="Google Shape;841;p46"/>
          <p:cNvGrpSpPr/>
          <p:nvPr/>
        </p:nvGrpSpPr>
        <p:grpSpPr>
          <a:xfrm>
            <a:off x="2892371" y="2931886"/>
            <a:ext cx="5826488" cy="2352352"/>
            <a:chOff x="2892371" y="2931886"/>
            <a:chExt cx="5826488" cy="2352352"/>
          </a:xfrm>
        </p:grpSpPr>
        <p:grpSp>
          <p:nvGrpSpPr>
            <p:cNvPr id="842" name="Google Shape;842;p46"/>
            <p:cNvGrpSpPr/>
            <p:nvPr/>
          </p:nvGrpSpPr>
          <p:grpSpPr>
            <a:xfrm>
              <a:off x="2892371" y="2931886"/>
              <a:ext cx="5826488" cy="1970588"/>
              <a:chOff x="2877857" y="3280229"/>
              <a:chExt cx="5826488" cy="1970588"/>
            </a:xfrm>
          </p:grpSpPr>
          <p:sp>
            <p:nvSpPr>
              <p:cNvPr id="843" name="Google Shape;843;p46"/>
              <p:cNvSpPr/>
              <p:nvPr/>
            </p:nvSpPr>
            <p:spPr>
              <a:xfrm>
                <a:off x="2877857" y="3280229"/>
                <a:ext cx="5826488" cy="46445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Transport and Application layers</a:t>
                </a:r>
                <a:endParaRPr sz="1600">
                  <a:solidFill>
                    <a:schemeClr val="dk1"/>
                  </a:solidFill>
                  <a:latin typeface="Calibri"/>
                  <a:ea typeface="Calibri"/>
                  <a:cs typeface="Calibri"/>
                  <a:sym typeface="Calibri"/>
                </a:endParaRPr>
              </a:p>
            </p:txBody>
          </p:sp>
          <p:sp>
            <p:nvSpPr>
              <p:cNvPr id="844" name="Google Shape;844;p46"/>
              <p:cNvSpPr/>
              <p:nvPr/>
            </p:nvSpPr>
            <p:spPr>
              <a:xfrm>
                <a:off x="2877857" y="3744685"/>
                <a:ext cx="5826488" cy="546200"/>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845" name="Google Shape;845;p46"/>
              <p:cNvSpPr/>
              <p:nvPr/>
            </p:nvSpPr>
            <p:spPr>
              <a:xfrm>
                <a:off x="2925824" y="3789223"/>
                <a:ext cx="2633147"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IPV4</a:t>
                </a:r>
                <a:endParaRPr sz="1600">
                  <a:solidFill>
                    <a:schemeClr val="dk1"/>
                  </a:solidFill>
                  <a:latin typeface="Calibri"/>
                  <a:ea typeface="Calibri"/>
                  <a:cs typeface="Calibri"/>
                  <a:sym typeface="Calibri"/>
                </a:endParaRPr>
              </a:p>
            </p:txBody>
          </p:sp>
          <p:sp>
            <p:nvSpPr>
              <p:cNvPr id="846" name="Google Shape;846;p46"/>
              <p:cNvSpPr/>
              <p:nvPr/>
            </p:nvSpPr>
            <p:spPr>
              <a:xfrm>
                <a:off x="6110514" y="3804734"/>
                <a:ext cx="2540819" cy="457123"/>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IPV6</a:t>
                </a:r>
                <a:endParaRPr sz="1600">
                  <a:solidFill>
                    <a:schemeClr val="dk1"/>
                  </a:solidFill>
                  <a:latin typeface="Calibri"/>
                  <a:ea typeface="Calibri"/>
                  <a:cs typeface="Calibri"/>
                  <a:sym typeface="Calibri"/>
                </a:endParaRPr>
              </a:p>
            </p:txBody>
          </p:sp>
          <p:sp>
            <p:nvSpPr>
              <p:cNvPr id="847" name="Google Shape;847;p46"/>
              <p:cNvSpPr/>
              <p:nvPr/>
            </p:nvSpPr>
            <p:spPr>
              <a:xfrm>
                <a:off x="2877857" y="4306395"/>
                <a:ext cx="5826488" cy="46445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848" name="Google Shape;848;p46"/>
              <p:cNvSpPr/>
              <p:nvPr/>
            </p:nvSpPr>
            <p:spPr>
              <a:xfrm>
                <a:off x="2877857" y="4786361"/>
                <a:ext cx="5826488" cy="46445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849" name="Google Shape;849;p46"/>
              <p:cNvSpPr/>
              <p:nvPr/>
            </p:nvSpPr>
            <p:spPr>
              <a:xfrm>
                <a:off x="3070966" y="4414948"/>
                <a:ext cx="5463433" cy="729960"/>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Underlying LAN or WAN Technology</a:t>
                </a:r>
                <a:endParaRPr sz="1600">
                  <a:solidFill>
                    <a:schemeClr val="dk1"/>
                  </a:solidFill>
                  <a:latin typeface="Calibri"/>
                  <a:ea typeface="Calibri"/>
                  <a:cs typeface="Calibri"/>
                  <a:sym typeface="Calibri"/>
                </a:endParaRPr>
              </a:p>
            </p:txBody>
          </p:sp>
        </p:grpSp>
        <p:grpSp>
          <p:nvGrpSpPr>
            <p:cNvPr id="850" name="Google Shape;850;p46"/>
            <p:cNvGrpSpPr/>
            <p:nvPr/>
          </p:nvGrpSpPr>
          <p:grpSpPr>
            <a:xfrm>
              <a:off x="3085480" y="3193143"/>
              <a:ext cx="1978298" cy="2082633"/>
              <a:chOff x="3085480" y="3193143"/>
              <a:chExt cx="1978298" cy="2082633"/>
            </a:xfrm>
          </p:grpSpPr>
          <p:cxnSp>
            <p:nvCxnSpPr>
              <p:cNvPr id="851" name="Google Shape;851;p46"/>
              <p:cNvCxnSpPr/>
              <p:nvPr/>
            </p:nvCxnSpPr>
            <p:spPr>
              <a:xfrm>
                <a:off x="5063777" y="3193143"/>
                <a:ext cx="0" cy="2068825"/>
              </a:xfrm>
              <a:prstGeom prst="straightConnector1">
                <a:avLst/>
              </a:prstGeom>
              <a:noFill/>
              <a:ln cap="flat" cmpd="sng" w="9525">
                <a:solidFill>
                  <a:schemeClr val="dk1"/>
                </a:solidFill>
                <a:prstDash val="solid"/>
                <a:miter lim="800000"/>
                <a:headEnd len="lg" w="lg" type="none"/>
                <a:tailEnd len="sm" w="sm" type="none"/>
              </a:ln>
            </p:spPr>
          </p:cxnSp>
          <p:cxnSp>
            <p:nvCxnSpPr>
              <p:cNvPr id="852" name="Google Shape;852;p46"/>
              <p:cNvCxnSpPr/>
              <p:nvPr/>
            </p:nvCxnSpPr>
            <p:spPr>
              <a:xfrm flipH="1">
                <a:off x="3085480" y="5268686"/>
                <a:ext cx="1978298" cy="7090"/>
              </a:xfrm>
              <a:prstGeom prst="straightConnector1">
                <a:avLst/>
              </a:prstGeom>
              <a:noFill/>
              <a:ln cap="flat" cmpd="sng" w="9525">
                <a:solidFill>
                  <a:schemeClr val="dk1"/>
                </a:solidFill>
                <a:prstDash val="solid"/>
                <a:miter lim="800000"/>
                <a:headEnd len="sm" w="sm" type="none"/>
                <a:tailEnd len="med" w="med" type="triangle"/>
              </a:ln>
            </p:spPr>
          </p:cxnSp>
        </p:grpSp>
        <p:sp>
          <p:nvSpPr>
            <p:cNvPr id="853" name="Google Shape;853;p46"/>
            <p:cNvSpPr txBox="1"/>
            <p:nvPr/>
          </p:nvSpPr>
          <p:spPr>
            <a:xfrm>
              <a:off x="3845066" y="4945684"/>
              <a:ext cx="10607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To IPV4</a:t>
              </a:r>
              <a:endParaRPr sz="1600">
                <a:solidFill>
                  <a:schemeClr val="dk1"/>
                </a:solidFill>
                <a:latin typeface="Calibri"/>
                <a:ea typeface="Calibri"/>
                <a:cs typeface="Calibri"/>
                <a:sym typeface="Calibri"/>
              </a:endParaRPr>
            </a:p>
          </p:txBody>
        </p:sp>
        <p:grpSp>
          <p:nvGrpSpPr>
            <p:cNvPr id="854" name="Google Shape;854;p46"/>
            <p:cNvGrpSpPr/>
            <p:nvPr/>
          </p:nvGrpSpPr>
          <p:grpSpPr>
            <a:xfrm rot="5400000">
              <a:off x="6040118" y="3216990"/>
              <a:ext cx="1978298" cy="2082633"/>
              <a:chOff x="3085480" y="3193143"/>
              <a:chExt cx="1978298" cy="2082633"/>
            </a:xfrm>
          </p:grpSpPr>
          <p:cxnSp>
            <p:nvCxnSpPr>
              <p:cNvPr id="855" name="Google Shape;855;p46"/>
              <p:cNvCxnSpPr/>
              <p:nvPr/>
            </p:nvCxnSpPr>
            <p:spPr>
              <a:xfrm>
                <a:off x="5063777" y="3193143"/>
                <a:ext cx="0" cy="2068825"/>
              </a:xfrm>
              <a:prstGeom prst="straightConnector1">
                <a:avLst/>
              </a:prstGeom>
              <a:noFill/>
              <a:ln cap="flat" cmpd="sng" w="9525">
                <a:solidFill>
                  <a:schemeClr val="dk1"/>
                </a:solidFill>
                <a:prstDash val="solid"/>
                <a:miter lim="800000"/>
                <a:headEnd len="med" w="med" type="triangle"/>
                <a:tailEnd len="sm" w="sm" type="none"/>
              </a:ln>
            </p:spPr>
          </p:cxnSp>
          <p:cxnSp>
            <p:nvCxnSpPr>
              <p:cNvPr id="856" name="Google Shape;856;p46"/>
              <p:cNvCxnSpPr/>
              <p:nvPr/>
            </p:nvCxnSpPr>
            <p:spPr>
              <a:xfrm flipH="1">
                <a:off x="3085480" y="5268686"/>
                <a:ext cx="1978298" cy="7090"/>
              </a:xfrm>
              <a:prstGeom prst="straightConnector1">
                <a:avLst/>
              </a:prstGeom>
              <a:noFill/>
              <a:ln cap="flat" cmpd="sng" w="9525">
                <a:solidFill>
                  <a:schemeClr val="dk1"/>
                </a:solidFill>
                <a:prstDash val="solid"/>
                <a:miter lim="800000"/>
                <a:headEnd len="sm" w="sm" type="none"/>
                <a:tailEnd len="med" w="med" type="triangle"/>
              </a:ln>
            </p:spPr>
          </p:cxnSp>
        </p:grpSp>
        <p:sp>
          <p:nvSpPr>
            <p:cNvPr id="857" name="Google Shape;857;p46"/>
            <p:cNvSpPr txBox="1"/>
            <p:nvPr/>
          </p:nvSpPr>
          <p:spPr>
            <a:xfrm>
              <a:off x="6016472" y="4908899"/>
              <a:ext cx="10607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To IPV6</a:t>
              </a:r>
              <a:endParaRPr sz="1600">
                <a:solidFill>
                  <a:schemeClr val="dk1"/>
                </a:solidFill>
                <a:latin typeface="Calibri"/>
                <a:ea typeface="Calibri"/>
                <a:cs typeface="Calibri"/>
                <a:sym typeface="Calibri"/>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7"/>
          <p:cNvSpPr txBox="1"/>
          <p:nvPr>
            <p:ph type="title"/>
          </p:nvPr>
        </p:nvSpPr>
        <p:spPr>
          <a:xfrm>
            <a:off x="14278" y="17249"/>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Black"/>
              <a:buNone/>
            </a:pPr>
            <a:r>
              <a:rPr b="1" lang="en-IN" sz="3200">
                <a:latin typeface="Arial Black"/>
                <a:ea typeface="Arial Black"/>
                <a:cs typeface="Arial Black"/>
                <a:sym typeface="Arial Black"/>
              </a:rPr>
              <a:t>Transition from IPV4 to IPV6 : Tunnelling</a:t>
            </a:r>
            <a:endParaRPr b="1" sz="3200">
              <a:latin typeface="Arial Black"/>
              <a:ea typeface="Arial Black"/>
              <a:cs typeface="Arial Black"/>
              <a:sym typeface="Arial Black"/>
            </a:endParaRPr>
          </a:p>
        </p:txBody>
      </p:sp>
      <p:pic>
        <p:nvPicPr>
          <p:cNvPr id="863" name="Google Shape;863;p47"/>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864" name="Google Shape;864;p47"/>
          <p:cNvSpPr txBox="1"/>
          <p:nvPr/>
        </p:nvSpPr>
        <p:spPr>
          <a:xfrm>
            <a:off x="0" y="929265"/>
            <a:ext cx="12097041"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Tunnelling : </a:t>
            </a:r>
            <a:r>
              <a:rPr lang="en-IN" sz="1600">
                <a:solidFill>
                  <a:schemeClr val="dk1"/>
                </a:solidFill>
                <a:latin typeface="Calibri"/>
                <a:ea typeface="Calibri"/>
                <a:cs typeface="Calibri"/>
                <a:sym typeface="Calibri"/>
              </a:rPr>
              <a:t>Process happens when two IPV6 host wants to communicate through a IPV4 Channel, to pass through this channel it requires a IPV4 address. So IPV6  packet is encapsulated in a IPV4 packet and enter the region.</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IPv4 packet is carrying an IPv6 packet as data, the protocol value is set to 41</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p:txBody>
      </p:sp>
      <p:sp>
        <p:nvSpPr>
          <p:cNvPr descr="Laptop Icon, Laptop Icons, Laptop, Vector PNG and Vector with ..." id="865" name="Google Shape;865;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66" name="Google Shape;866;p47"/>
          <p:cNvGrpSpPr/>
          <p:nvPr/>
        </p:nvGrpSpPr>
        <p:grpSpPr>
          <a:xfrm>
            <a:off x="166674" y="2077296"/>
            <a:ext cx="11965937" cy="2897965"/>
            <a:chOff x="231612" y="1434634"/>
            <a:chExt cx="11965937" cy="2897965"/>
          </a:xfrm>
        </p:grpSpPr>
        <p:pic>
          <p:nvPicPr>
            <p:cNvPr id="867" name="Google Shape;867;p47"/>
            <p:cNvPicPr preferRelativeResize="0"/>
            <p:nvPr/>
          </p:nvPicPr>
          <p:blipFill rotWithShape="1">
            <a:blip r:embed="rId4">
              <a:alphaModFix/>
            </a:blip>
            <a:srcRect b="0" l="0" r="0" t="0"/>
            <a:stretch/>
          </p:blipFill>
          <p:spPr>
            <a:xfrm>
              <a:off x="10564365" y="2359465"/>
              <a:ext cx="1633184" cy="1537516"/>
            </a:xfrm>
            <a:prstGeom prst="rect">
              <a:avLst/>
            </a:prstGeom>
            <a:noFill/>
            <a:ln>
              <a:noFill/>
            </a:ln>
          </p:spPr>
        </p:pic>
        <p:grpSp>
          <p:nvGrpSpPr>
            <p:cNvPr id="868" name="Google Shape;868;p47"/>
            <p:cNvGrpSpPr/>
            <p:nvPr/>
          </p:nvGrpSpPr>
          <p:grpSpPr>
            <a:xfrm>
              <a:off x="231612" y="1434634"/>
              <a:ext cx="10332753" cy="2897965"/>
              <a:chOff x="231612" y="1434634"/>
              <a:chExt cx="10332753" cy="2897965"/>
            </a:xfrm>
          </p:grpSpPr>
          <p:sp>
            <p:nvSpPr>
              <p:cNvPr id="869" name="Google Shape;869;p47"/>
              <p:cNvSpPr/>
              <p:nvPr/>
            </p:nvSpPr>
            <p:spPr>
              <a:xfrm>
                <a:off x="3863012" y="2871383"/>
                <a:ext cx="4161353" cy="1138870"/>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47"/>
              <p:cNvSpPr/>
              <p:nvPr/>
            </p:nvSpPr>
            <p:spPr>
              <a:xfrm rot="5400000">
                <a:off x="5678038" y="944719"/>
                <a:ext cx="531299" cy="3425371"/>
              </a:xfrm>
              <a:prstGeom prst="can">
                <a:avLst>
                  <a:gd fmla="val 25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txBox="1"/>
              <p:nvPr/>
            </p:nvSpPr>
            <p:spPr>
              <a:xfrm>
                <a:off x="4297401" y="2391736"/>
                <a:ext cx="3226134" cy="531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Tunnelling</a:t>
                </a:r>
                <a:endParaRPr sz="1800">
                  <a:solidFill>
                    <a:schemeClr val="lt1"/>
                  </a:solidFill>
                  <a:latin typeface="Calibri"/>
                  <a:ea typeface="Calibri"/>
                  <a:cs typeface="Calibri"/>
                  <a:sym typeface="Calibri"/>
                </a:endParaRPr>
              </a:p>
            </p:txBody>
          </p:sp>
          <p:grpSp>
            <p:nvGrpSpPr>
              <p:cNvPr id="872" name="Google Shape;872;p47"/>
              <p:cNvGrpSpPr/>
              <p:nvPr/>
            </p:nvGrpSpPr>
            <p:grpSpPr>
              <a:xfrm>
                <a:off x="2148113" y="2444121"/>
                <a:ext cx="1640114" cy="587050"/>
                <a:chOff x="1988457" y="1916866"/>
                <a:chExt cx="1640114" cy="587050"/>
              </a:xfrm>
            </p:grpSpPr>
            <p:sp>
              <p:nvSpPr>
                <p:cNvPr id="873" name="Google Shape;873;p47"/>
                <p:cNvSpPr/>
                <p:nvPr/>
              </p:nvSpPr>
              <p:spPr>
                <a:xfrm>
                  <a:off x="1988458" y="1916866"/>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IPV6 Header</a:t>
                  </a:r>
                  <a:endParaRPr sz="1600">
                    <a:solidFill>
                      <a:schemeClr val="dk1"/>
                    </a:solidFill>
                    <a:latin typeface="Calibri"/>
                    <a:ea typeface="Calibri"/>
                    <a:cs typeface="Calibri"/>
                    <a:sym typeface="Calibri"/>
                  </a:endParaRPr>
                </a:p>
              </p:txBody>
            </p:sp>
            <p:sp>
              <p:nvSpPr>
                <p:cNvPr id="874" name="Google Shape;874;p47"/>
                <p:cNvSpPr/>
                <p:nvPr/>
              </p:nvSpPr>
              <p:spPr>
                <a:xfrm>
                  <a:off x="1988457" y="2214610"/>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a:t>
                  </a:r>
                  <a:endParaRPr sz="1600">
                    <a:solidFill>
                      <a:schemeClr val="dk1"/>
                    </a:solidFill>
                    <a:latin typeface="Calibri"/>
                    <a:ea typeface="Calibri"/>
                    <a:cs typeface="Calibri"/>
                    <a:sym typeface="Calibri"/>
                  </a:endParaRPr>
                </a:p>
              </p:txBody>
            </p:sp>
          </p:grpSp>
          <p:pic>
            <p:nvPicPr>
              <p:cNvPr id="875" name="Google Shape;875;p47"/>
              <p:cNvPicPr preferRelativeResize="0"/>
              <p:nvPr/>
            </p:nvPicPr>
            <p:blipFill rotWithShape="1">
              <a:blip r:embed="rId4">
                <a:alphaModFix/>
              </a:blip>
              <a:srcRect b="0" l="0" r="0" t="0"/>
              <a:stretch/>
            </p:blipFill>
            <p:spPr>
              <a:xfrm>
                <a:off x="231612" y="2453405"/>
                <a:ext cx="1633184" cy="1537516"/>
              </a:xfrm>
              <a:prstGeom prst="rect">
                <a:avLst/>
              </a:prstGeom>
              <a:noFill/>
              <a:ln>
                <a:noFill/>
              </a:ln>
            </p:spPr>
          </p:pic>
          <p:cxnSp>
            <p:nvCxnSpPr>
              <p:cNvPr id="876" name="Google Shape;876;p47"/>
              <p:cNvCxnSpPr/>
              <p:nvPr/>
            </p:nvCxnSpPr>
            <p:spPr>
              <a:xfrm flipH="1" rot="10800000">
                <a:off x="1852494" y="3344023"/>
                <a:ext cx="2010518" cy="4882"/>
              </a:xfrm>
              <a:prstGeom prst="straightConnector1">
                <a:avLst/>
              </a:prstGeom>
              <a:noFill/>
              <a:ln cap="flat" cmpd="sng" w="9525">
                <a:solidFill>
                  <a:schemeClr val="dk1"/>
                </a:solidFill>
                <a:prstDash val="solid"/>
                <a:miter lim="800000"/>
                <a:headEnd len="sm" w="sm" type="none"/>
                <a:tailEnd len="med" w="med" type="triangle"/>
              </a:ln>
            </p:spPr>
          </p:cxnSp>
          <p:cxnSp>
            <p:nvCxnSpPr>
              <p:cNvPr id="877" name="Google Shape;877;p47"/>
              <p:cNvCxnSpPr/>
              <p:nvPr/>
            </p:nvCxnSpPr>
            <p:spPr>
              <a:xfrm>
                <a:off x="8024365" y="3265705"/>
                <a:ext cx="2540000" cy="0"/>
              </a:xfrm>
              <a:prstGeom prst="straightConnector1">
                <a:avLst/>
              </a:prstGeom>
              <a:noFill/>
              <a:ln cap="flat" cmpd="sng" w="9525">
                <a:solidFill>
                  <a:schemeClr val="dk1"/>
                </a:solidFill>
                <a:prstDash val="solid"/>
                <a:miter lim="800000"/>
                <a:headEnd len="sm" w="sm" type="none"/>
                <a:tailEnd len="med" w="med" type="triangle"/>
              </a:ln>
            </p:spPr>
          </p:cxnSp>
          <p:grpSp>
            <p:nvGrpSpPr>
              <p:cNvPr id="878" name="Google Shape;878;p47"/>
              <p:cNvGrpSpPr/>
              <p:nvPr/>
            </p:nvGrpSpPr>
            <p:grpSpPr>
              <a:xfrm>
                <a:off x="8723086" y="2453405"/>
                <a:ext cx="1640114" cy="587050"/>
                <a:chOff x="1988457" y="1916866"/>
                <a:chExt cx="1640114" cy="587050"/>
              </a:xfrm>
            </p:grpSpPr>
            <p:sp>
              <p:nvSpPr>
                <p:cNvPr id="879" name="Google Shape;879;p47"/>
                <p:cNvSpPr/>
                <p:nvPr/>
              </p:nvSpPr>
              <p:spPr>
                <a:xfrm>
                  <a:off x="1988458" y="1916866"/>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IPV6 Header</a:t>
                  </a:r>
                  <a:endParaRPr sz="1600">
                    <a:solidFill>
                      <a:schemeClr val="dk1"/>
                    </a:solidFill>
                    <a:latin typeface="Calibri"/>
                    <a:ea typeface="Calibri"/>
                    <a:cs typeface="Calibri"/>
                    <a:sym typeface="Calibri"/>
                  </a:endParaRPr>
                </a:p>
              </p:txBody>
            </p:sp>
            <p:sp>
              <p:nvSpPr>
                <p:cNvPr id="880" name="Google Shape;880;p47"/>
                <p:cNvSpPr/>
                <p:nvPr/>
              </p:nvSpPr>
              <p:spPr>
                <a:xfrm>
                  <a:off x="1988457" y="2214610"/>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a:t>
                  </a:r>
                  <a:endParaRPr sz="1600">
                    <a:solidFill>
                      <a:schemeClr val="dk1"/>
                    </a:solidFill>
                    <a:latin typeface="Calibri"/>
                    <a:ea typeface="Calibri"/>
                    <a:cs typeface="Calibri"/>
                    <a:sym typeface="Calibri"/>
                  </a:endParaRPr>
                </a:p>
              </p:txBody>
            </p:sp>
          </p:grpSp>
          <p:grpSp>
            <p:nvGrpSpPr>
              <p:cNvPr id="881" name="Google Shape;881;p47"/>
              <p:cNvGrpSpPr/>
              <p:nvPr/>
            </p:nvGrpSpPr>
            <p:grpSpPr>
              <a:xfrm>
                <a:off x="5142995" y="1434634"/>
                <a:ext cx="1642147" cy="880575"/>
                <a:chOff x="5449098" y="1570203"/>
                <a:chExt cx="1642147" cy="880575"/>
              </a:xfrm>
            </p:grpSpPr>
            <p:sp>
              <p:nvSpPr>
                <p:cNvPr id="882" name="Google Shape;882;p47"/>
                <p:cNvSpPr/>
                <p:nvPr/>
              </p:nvSpPr>
              <p:spPr>
                <a:xfrm>
                  <a:off x="5449098" y="1570203"/>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IPV4 Header</a:t>
                  </a:r>
                  <a:endParaRPr sz="1600">
                    <a:solidFill>
                      <a:schemeClr val="dk1"/>
                    </a:solidFill>
                    <a:latin typeface="Calibri"/>
                    <a:ea typeface="Calibri"/>
                    <a:cs typeface="Calibri"/>
                    <a:sym typeface="Calibri"/>
                  </a:endParaRPr>
                </a:p>
              </p:txBody>
            </p:sp>
            <p:grpSp>
              <p:nvGrpSpPr>
                <p:cNvPr id="883" name="Google Shape;883;p47"/>
                <p:cNvGrpSpPr/>
                <p:nvPr/>
              </p:nvGrpSpPr>
              <p:grpSpPr>
                <a:xfrm>
                  <a:off x="5451131" y="1863728"/>
                  <a:ext cx="1640114" cy="587050"/>
                  <a:chOff x="1988457" y="1916866"/>
                  <a:chExt cx="1640114" cy="587050"/>
                </a:xfrm>
              </p:grpSpPr>
              <p:sp>
                <p:nvSpPr>
                  <p:cNvPr id="884" name="Google Shape;884;p47"/>
                  <p:cNvSpPr/>
                  <p:nvPr/>
                </p:nvSpPr>
                <p:spPr>
                  <a:xfrm>
                    <a:off x="1988458" y="1916866"/>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IPV6 Header</a:t>
                    </a:r>
                    <a:endParaRPr sz="1600">
                      <a:solidFill>
                        <a:schemeClr val="dk1"/>
                      </a:solidFill>
                      <a:latin typeface="Calibri"/>
                      <a:ea typeface="Calibri"/>
                      <a:cs typeface="Calibri"/>
                      <a:sym typeface="Calibri"/>
                    </a:endParaRPr>
                  </a:p>
                </p:txBody>
              </p:sp>
              <p:sp>
                <p:nvSpPr>
                  <p:cNvPr id="885" name="Google Shape;885;p47"/>
                  <p:cNvSpPr/>
                  <p:nvPr/>
                </p:nvSpPr>
                <p:spPr>
                  <a:xfrm>
                    <a:off x="1988457" y="2214610"/>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a:t>
                    </a:r>
                    <a:endParaRPr sz="1600">
                      <a:solidFill>
                        <a:schemeClr val="dk1"/>
                      </a:solidFill>
                      <a:latin typeface="Calibri"/>
                      <a:ea typeface="Calibri"/>
                      <a:cs typeface="Calibri"/>
                      <a:sym typeface="Calibri"/>
                    </a:endParaRPr>
                  </a:p>
                </p:txBody>
              </p:sp>
            </p:grpSp>
          </p:grpSp>
          <p:pic>
            <p:nvPicPr>
              <p:cNvPr id="886" name="Google Shape;886;p47"/>
              <p:cNvPicPr preferRelativeResize="0"/>
              <p:nvPr/>
            </p:nvPicPr>
            <p:blipFill rotWithShape="1">
              <a:blip r:embed="rId5">
                <a:alphaModFix/>
              </a:blip>
              <a:srcRect b="0" l="0" r="0" t="0"/>
              <a:stretch/>
            </p:blipFill>
            <p:spPr>
              <a:xfrm>
                <a:off x="3877526" y="2995550"/>
                <a:ext cx="1195614" cy="792744"/>
              </a:xfrm>
              <a:prstGeom prst="rect">
                <a:avLst/>
              </a:prstGeom>
              <a:noFill/>
              <a:ln>
                <a:noFill/>
              </a:ln>
            </p:spPr>
          </p:pic>
          <p:pic>
            <p:nvPicPr>
              <p:cNvPr id="887" name="Google Shape;887;p47"/>
              <p:cNvPicPr preferRelativeResize="0"/>
              <p:nvPr/>
            </p:nvPicPr>
            <p:blipFill rotWithShape="1">
              <a:blip r:embed="rId5">
                <a:alphaModFix/>
              </a:blip>
              <a:srcRect b="0" l="0" r="0" t="0"/>
              <a:stretch/>
            </p:blipFill>
            <p:spPr>
              <a:xfrm>
                <a:off x="6799656" y="3033467"/>
                <a:ext cx="1195614" cy="792744"/>
              </a:xfrm>
              <a:prstGeom prst="rect">
                <a:avLst/>
              </a:prstGeom>
              <a:noFill/>
              <a:ln>
                <a:noFill/>
              </a:ln>
            </p:spPr>
          </p:pic>
          <p:cxnSp>
            <p:nvCxnSpPr>
              <p:cNvPr id="888" name="Google Shape;888;p47"/>
              <p:cNvCxnSpPr/>
              <p:nvPr/>
            </p:nvCxnSpPr>
            <p:spPr>
              <a:xfrm flipH="1" rot="10800000">
                <a:off x="5013397" y="3344023"/>
                <a:ext cx="1771745" cy="42734"/>
              </a:xfrm>
              <a:prstGeom prst="straightConnector1">
                <a:avLst/>
              </a:prstGeom>
              <a:noFill/>
              <a:ln cap="flat" cmpd="sng" w="9525">
                <a:solidFill>
                  <a:schemeClr val="dk1"/>
                </a:solidFill>
                <a:prstDash val="solid"/>
                <a:miter lim="800000"/>
                <a:headEnd len="sm" w="sm" type="none"/>
                <a:tailEnd len="med" w="med" type="triangle"/>
              </a:ln>
            </p:spPr>
          </p:cxnSp>
          <p:sp>
            <p:nvSpPr>
              <p:cNvPr id="889" name="Google Shape;889;p47"/>
              <p:cNvSpPr txBox="1"/>
              <p:nvPr/>
            </p:nvSpPr>
            <p:spPr>
              <a:xfrm>
                <a:off x="5746437" y="3994045"/>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IPV4 Region</a:t>
                </a:r>
                <a:endParaRPr sz="1600">
                  <a:solidFill>
                    <a:schemeClr val="dk1"/>
                  </a:solidFill>
                  <a:latin typeface="Calibri"/>
                  <a:ea typeface="Calibri"/>
                  <a:cs typeface="Calibri"/>
                  <a:sym typeface="Calibri"/>
                </a:endParaRPr>
              </a:p>
            </p:txBody>
          </p:sp>
        </p:grpSp>
      </p:grpSp>
      <p:sp>
        <p:nvSpPr>
          <p:cNvPr id="890" name="Google Shape;890;p47"/>
          <p:cNvSpPr txBox="1"/>
          <p:nvPr/>
        </p:nvSpPr>
        <p:spPr>
          <a:xfrm>
            <a:off x="307975" y="2572579"/>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IPV6 Host</a:t>
            </a:r>
            <a:endParaRPr sz="1600">
              <a:solidFill>
                <a:schemeClr val="dk1"/>
              </a:solidFill>
              <a:latin typeface="Calibri"/>
              <a:ea typeface="Calibri"/>
              <a:cs typeface="Calibri"/>
              <a:sym typeface="Calibri"/>
            </a:endParaRPr>
          </a:p>
        </p:txBody>
      </p:sp>
      <p:sp>
        <p:nvSpPr>
          <p:cNvPr id="891" name="Google Shape;891;p47"/>
          <p:cNvSpPr txBox="1"/>
          <p:nvPr/>
        </p:nvSpPr>
        <p:spPr>
          <a:xfrm>
            <a:off x="10703067" y="2474664"/>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IPV6 Host</a:t>
            </a:r>
            <a:endParaRPr sz="1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8"/>
          <p:cNvSpPr/>
          <p:nvPr/>
        </p:nvSpPr>
        <p:spPr>
          <a:xfrm>
            <a:off x="7687259" y="3381546"/>
            <a:ext cx="2621361" cy="739985"/>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48"/>
          <p:cNvSpPr txBox="1"/>
          <p:nvPr>
            <p:ph type="title"/>
          </p:nvPr>
        </p:nvSpPr>
        <p:spPr>
          <a:xfrm>
            <a:off x="14278" y="17249"/>
            <a:ext cx="10127557" cy="7649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Black"/>
              <a:buNone/>
            </a:pPr>
            <a:r>
              <a:rPr b="1" lang="en-IN" sz="2800">
                <a:latin typeface="Arial Black"/>
                <a:ea typeface="Arial Black"/>
                <a:cs typeface="Arial Black"/>
                <a:sym typeface="Arial Black"/>
              </a:rPr>
              <a:t>Transition from IPV4 to IPV6 : Header translation</a:t>
            </a:r>
            <a:endParaRPr b="1" sz="2800">
              <a:latin typeface="Arial Black"/>
              <a:ea typeface="Arial Black"/>
              <a:cs typeface="Arial Black"/>
              <a:sym typeface="Arial Black"/>
            </a:endParaRPr>
          </a:p>
        </p:txBody>
      </p:sp>
      <p:pic>
        <p:nvPicPr>
          <p:cNvPr id="898" name="Google Shape;898;p48"/>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
        <p:nvSpPr>
          <p:cNvPr id="899" name="Google Shape;899;p48"/>
          <p:cNvSpPr txBox="1"/>
          <p:nvPr/>
        </p:nvSpPr>
        <p:spPr>
          <a:xfrm>
            <a:off x="58107" y="978619"/>
            <a:ext cx="12097041" cy="600164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Header Translation acquires when sender uses a IPV6 and receiver uses IPV4, where the IPV6 address needs to be translated to IPV4.</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1600">
                <a:solidFill>
                  <a:schemeClr val="dk1"/>
                </a:solidFill>
                <a:latin typeface="Calibri"/>
                <a:ea typeface="Calibri"/>
                <a:cs typeface="Calibri"/>
                <a:sym typeface="Calibri"/>
              </a:rPr>
              <a:t>Header translation uses the mapped address to translate an IPv6 address to an IPv4 address. Rules for Translation:</a:t>
            </a:r>
            <a:endParaRPr b="1"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IPv6 mapped address is changed to an IPv4 address by extracting the right-most 32 bits.</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value of the IPv6 priority ﬁeld is discarded. The type of service ﬁeld in IPv4 is set to zero.</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checksum for IPv4 is calculated and inserted in the corresponding ﬁeld. The IPv6 ﬂow label is ignored.</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Compatible extension headers are converted to options and inserted in the IPv4 header. Some may have to be dropped.</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length of IPv4 header is calculated and inserted into the corresponding ﬁeld.</a:t>
            </a:r>
            <a:endParaRPr sz="16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IN" sz="1600">
                <a:solidFill>
                  <a:schemeClr val="dk1"/>
                </a:solidFill>
                <a:latin typeface="Calibri"/>
                <a:ea typeface="Calibri"/>
                <a:cs typeface="Calibri"/>
                <a:sym typeface="Calibri"/>
              </a:rPr>
              <a:t>The total length of the IPv4 packet is calculated and inserted in the corresponding ﬁeld.</a:t>
            </a:r>
            <a:endParaRPr b="1" sz="1600">
              <a:solidFill>
                <a:schemeClr val="dk1"/>
              </a:solidFill>
              <a:latin typeface="Calibri"/>
              <a:ea typeface="Calibri"/>
              <a:cs typeface="Calibri"/>
              <a:sym typeface="Calibri"/>
            </a:endParaRPr>
          </a:p>
        </p:txBody>
      </p:sp>
      <p:sp>
        <p:nvSpPr>
          <p:cNvPr descr="Laptop Icon, Laptop Icons, Laptop, Vector PNG and Vector with ..." id="900" name="Google Shape;900;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1" name="Google Shape;901;p48"/>
          <p:cNvGrpSpPr/>
          <p:nvPr/>
        </p:nvGrpSpPr>
        <p:grpSpPr>
          <a:xfrm>
            <a:off x="123658" y="2738879"/>
            <a:ext cx="11965937" cy="1546800"/>
            <a:chOff x="231612" y="2444121"/>
            <a:chExt cx="11965937" cy="1546800"/>
          </a:xfrm>
        </p:grpSpPr>
        <p:pic>
          <p:nvPicPr>
            <p:cNvPr id="902" name="Google Shape;902;p48"/>
            <p:cNvPicPr preferRelativeResize="0"/>
            <p:nvPr/>
          </p:nvPicPr>
          <p:blipFill rotWithShape="1">
            <a:blip r:embed="rId4">
              <a:alphaModFix/>
            </a:blip>
            <a:srcRect b="0" l="0" r="0" t="0"/>
            <a:stretch/>
          </p:blipFill>
          <p:spPr>
            <a:xfrm>
              <a:off x="10564365" y="2444121"/>
              <a:ext cx="1633184" cy="1537516"/>
            </a:xfrm>
            <a:prstGeom prst="rect">
              <a:avLst/>
            </a:prstGeom>
            <a:noFill/>
            <a:ln>
              <a:noFill/>
            </a:ln>
          </p:spPr>
        </p:pic>
        <p:grpSp>
          <p:nvGrpSpPr>
            <p:cNvPr id="903" name="Google Shape;903;p48"/>
            <p:cNvGrpSpPr/>
            <p:nvPr/>
          </p:nvGrpSpPr>
          <p:grpSpPr>
            <a:xfrm>
              <a:off x="231612" y="2444121"/>
              <a:ext cx="10332739" cy="1546800"/>
              <a:chOff x="231612" y="2444121"/>
              <a:chExt cx="10332739" cy="1546800"/>
            </a:xfrm>
          </p:grpSpPr>
          <p:sp>
            <p:nvSpPr>
              <p:cNvPr id="904" name="Google Shape;904;p48"/>
              <p:cNvSpPr/>
              <p:nvPr/>
            </p:nvSpPr>
            <p:spPr>
              <a:xfrm>
                <a:off x="1986908" y="3039608"/>
                <a:ext cx="4161353" cy="941947"/>
              </a:xfrm>
              <a:prstGeom prst="rect">
                <a:avLst/>
              </a:prstGeom>
              <a:solidFill>
                <a:srgbClr val="FFF2C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05" name="Google Shape;905;p48"/>
              <p:cNvGrpSpPr/>
              <p:nvPr/>
            </p:nvGrpSpPr>
            <p:grpSpPr>
              <a:xfrm>
                <a:off x="2148113" y="2444121"/>
                <a:ext cx="1640114" cy="587050"/>
                <a:chOff x="1988457" y="1916866"/>
                <a:chExt cx="1640114" cy="587050"/>
              </a:xfrm>
            </p:grpSpPr>
            <p:sp>
              <p:nvSpPr>
                <p:cNvPr id="906" name="Google Shape;906;p48"/>
                <p:cNvSpPr/>
                <p:nvPr/>
              </p:nvSpPr>
              <p:spPr>
                <a:xfrm>
                  <a:off x="1988458" y="1916866"/>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IPV6 Header</a:t>
                  </a:r>
                  <a:endParaRPr sz="1600">
                    <a:solidFill>
                      <a:schemeClr val="dk1"/>
                    </a:solidFill>
                    <a:latin typeface="Calibri"/>
                    <a:ea typeface="Calibri"/>
                    <a:cs typeface="Calibri"/>
                    <a:sym typeface="Calibri"/>
                  </a:endParaRPr>
                </a:p>
              </p:txBody>
            </p:sp>
            <p:sp>
              <p:nvSpPr>
                <p:cNvPr id="907" name="Google Shape;907;p48"/>
                <p:cNvSpPr/>
                <p:nvPr/>
              </p:nvSpPr>
              <p:spPr>
                <a:xfrm>
                  <a:off x="1988457" y="2214610"/>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a:t>
                  </a:r>
                  <a:endParaRPr sz="1600">
                    <a:solidFill>
                      <a:schemeClr val="dk1"/>
                    </a:solidFill>
                    <a:latin typeface="Calibri"/>
                    <a:ea typeface="Calibri"/>
                    <a:cs typeface="Calibri"/>
                    <a:sym typeface="Calibri"/>
                  </a:endParaRPr>
                </a:p>
              </p:txBody>
            </p:sp>
          </p:grpSp>
          <p:pic>
            <p:nvPicPr>
              <p:cNvPr id="908" name="Google Shape;908;p48"/>
              <p:cNvPicPr preferRelativeResize="0"/>
              <p:nvPr/>
            </p:nvPicPr>
            <p:blipFill rotWithShape="1">
              <a:blip r:embed="rId4">
                <a:alphaModFix/>
              </a:blip>
              <a:srcRect b="0" l="0" r="0" t="0"/>
              <a:stretch/>
            </p:blipFill>
            <p:spPr>
              <a:xfrm>
                <a:off x="231612" y="2453405"/>
                <a:ext cx="1633184" cy="1537516"/>
              </a:xfrm>
              <a:prstGeom prst="rect">
                <a:avLst/>
              </a:prstGeom>
              <a:noFill/>
              <a:ln>
                <a:noFill/>
              </a:ln>
            </p:spPr>
          </p:pic>
          <p:cxnSp>
            <p:nvCxnSpPr>
              <p:cNvPr id="909" name="Google Shape;909;p48"/>
              <p:cNvCxnSpPr/>
              <p:nvPr/>
            </p:nvCxnSpPr>
            <p:spPr>
              <a:xfrm flipH="1" rot="10800000">
                <a:off x="1852494" y="3319426"/>
                <a:ext cx="4863829" cy="29479"/>
              </a:xfrm>
              <a:prstGeom prst="straightConnector1">
                <a:avLst/>
              </a:prstGeom>
              <a:noFill/>
              <a:ln cap="flat" cmpd="sng" w="9525">
                <a:solidFill>
                  <a:schemeClr val="dk1"/>
                </a:solidFill>
                <a:prstDash val="solid"/>
                <a:miter lim="800000"/>
                <a:headEnd len="sm" w="sm" type="none"/>
                <a:tailEnd len="med" w="med" type="triangle"/>
              </a:ln>
            </p:spPr>
          </p:cxnSp>
          <p:cxnSp>
            <p:nvCxnSpPr>
              <p:cNvPr id="910" name="Google Shape;910;p48"/>
              <p:cNvCxnSpPr>
                <a:stCxn id="911" idx="3"/>
              </p:cNvCxnSpPr>
              <p:nvPr/>
            </p:nvCxnSpPr>
            <p:spPr>
              <a:xfrm flipH="1" rot="10800000">
                <a:off x="7786651" y="3314026"/>
                <a:ext cx="2777700" cy="5400"/>
              </a:xfrm>
              <a:prstGeom prst="straightConnector1">
                <a:avLst/>
              </a:prstGeom>
              <a:noFill/>
              <a:ln cap="flat" cmpd="sng" w="9525">
                <a:solidFill>
                  <a:schemeClr val="dk1"/>
                </a:solidFill>
                <a:prstDash val="solid"/>
                <a:miter lim="800000"/>
                <a:headEnd len="sm" w="sm" type="none"/>
                <a:tailEnd len="med" w="med" type="triangle"/>
              </a:ln>
            </p:spPr>
          </p:cxnSp>
          <p:grpSp>
            <p:nvGrpSpPr>
              <p:cNvPr id="912" name="Google Shape;912;p48"/>
              <p:cNvGrpSpPr/>
              <p:nvPr/>
            </p:nvGrpSpPr>
            <p:grpSpPr>
              <a:xfrm>
                <a:off x="8723086" y="2453405"/>
                <a:ext cx="1640114" cy="587050"/>
                <a:chOff x="1988457" y="1916866"/>
                <a:chExt cx="1640114" cy="587050"/>
              </a:xfrm>
            </p:grpSpPr>
            <p:sp>
              <p:nvSpPr>
                <p:cNvPr id="913" name="Google Shape;913;p48"/>
                <p:cNvSpPr/>
                <p:nvPr/>
              </p:nvSpPr>
              <p:spPr>
                <a:xfrm>
                  <a:off x="1988458" y="1916866"/>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IPV4 Header</a:t>
                  </a:r>
                  <a:endParaRPr sz="1600">
                    <a:solidFill>
                      <a:schemeClr val="dk1"/>
                    </a:solidFill>
                    <a:latin typeface="Calibri"/>
                    <a:ea typeface="Calibri"/>
                    <a:cs typeface="Calibri"/>
                    <a:sym typeface="Calibri"/>
                  </a:endParaRPr>
                </a:p>
              </p:txBody>
            </p:sp>
            <p:sp>
              <p:nvSpPr>
                <p:cNvPr id="914" name="Google Shape;914;p48"/>
                <p:cNvSpPr/>
                <p:nvPr/>
              </p:nvSpPr>
              <p:spPr>
                <a:xfrm>
                  <a:off x="1988457" y="2214610"/>
                  <a:ext cx="1640113" cy="289306"/>
                </a:xfrm>
                <a:prstGeom prst="rect">
                  <a:avLst/>
                </a:prstGeom>
                <a:solidFill>
                  <a:srgbClr val="D0CEC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Payload</a:t>
                  </a:r>
                  <a:endParaRPr sz="1600">
                    <a:solidFill>
                      <a:schemeClr val="dk1"/>
                    </a:solidFill>
                    <a:latin typeface="Calibri"/>
                    <a:ea typeface="Calibri"/>
                    <a:cs typeface="Calibri"/>
                    <a:sym typeface="Calibri"/>
                  </a:endParaRPr>
                </a:p>
              </p:txBody>
            </p:sp>
          </p:grpSp>
          <p:pic>
            <p:nvPicPr>
              <p:cNvPr id="911" name="Google Shape;911;p48"/>
              <p:cNvPicPr preferRelativeResize="0"/>
              <p:nvPr/>
            </p:nvPicPr>
            <p:blipFill rotWithShape="1">
              <a:blip r:embed="rId5">
                <a:alphaModFix/>
              </a:blip>
              <a:srcRect b="0" l="0" r="0" t="0"/>
              <a:stretch/>
            </p:blipFill>
            <p:spPr>
              <a:xfrm>
                <a:off x="6591037" y="2923054"/>
                <a:ext cx="1195614" cy="792744"/>
              </a:xfrm>
              <a:prstGeom prst="rect">
                <a:avLst/>
              </a:prstGeom>
              <a:noFill/>
              <a:ln>
                <a:noFill/>
              </a:ln>
            </p:spPr>
          </p:pic>
          <p:sp>
            <p:nvSpPr>
              <p:cNvPr id="915" name="Google Shape;915;p48"/>
              <p:cNvSpPr txBox="1"/>
              <p:nvPr/>
            </p:nvSpPr>
            <p:spPr>
              <a:xfrm>
                <a:off x="3327601" y="3412121"/>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IPV6 Region</a:t>
                </a:r>
                <a:endParaRPr sz="1600">
                  <a:solidFill>
                    <a:schemeClr val="dk1"/>
                  </a:solidFill>
                  <a:latin typeface="Calibri"/>
                  <a:ea typeface="Calibri"/>
                  <a:cs typeface="Calibri"/>
                  <a:sym typeface="Calibri"/>
                </a:endParaRPr>
              </a:p>
            </p:txBody>
          </p:sp>
        </p:grpSp>
      </p:grpSp>
      <p:sp>
        <p:nvSpPr>
          <p:cNvPr id="916" name="Google Shape;916;p48"/>
          <p:cNvSpPr txBox="1"/>
          <p:nvPr/>
        </p:nvSpPr>
        <p:spPr>
          <a:xfrm>
            <a:off x="8585664" y="3564967"/>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IPV4 Region</a:t>
            </a:r>
            <a:endParaRPr sz="1600">
              <a:solidFill>
                <a:schemeClr val="dk1"/>
              </a:solidFill>
              <a:latin typeface="Calibri"/>
              <a:ea typeface="Calibri"/>
              <a:cs typeface="Calibri"/>
              <a:sym typeface="Calibri"/>
            </a:endParaRPr>
          </a:p>
        </p:txBody>
      </p:sp>
      <p:sp>
        <p:nvSpPr>
          <p:cNvPr id="917" name="Google Shape;917;p48"/>
          <p:cNvSpPr txBox="1"/>
          <p:nvPr/>
        </p:nvSpPr>
        <p:spPr>
          <a:xfrm>
            <a:off x="6203637" y="1701963"/>
            <a:ext cx="175450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Header translation done here</a:t>
            </a:r>
            <a:endParaRPr sz="1600">
              <a:solidFill>
                <a:schemeClr val="dk1"/>
              </a:solidFill>
              <a:latin typeface="Calibri"/>
              <a:ea typeface="Calibri"/>
              <a:cs typeface="Calibri"/>
              <a:sym typeface="Calibri"/>
            </a:endParaRPr>
          </a:p>
        </p:txBody>
      </p:sp>
      <p:cxnSp>
        <p:nvCxnSpPr>
          <p:cNvPr id="918" name="Google Shape;918;p48"/>
          <p:cNvCxnSpPr>
            <a:endCxn id="911" idx="0"/>
          </p:cNvCxnSpPr>
          <p:nvPr/>
        </p:nvCxnSpPr>
        <p:spPr>
          <a:xfrm>
            <a:off x="7080890" y="2298012"/>
            <a:ext cx="0" cy="919800"/>
          </a:xfrm>
          <a:prstGeom prst="straightConnector1">
            <a:avLst/>
          </a:prstGeom>
          <a:noFill/>
          <a:ln cap="flat" cmpd="sng" w="9525">
            <a:solidFill>
              <a:schemeClr val="dk1"/>
            </a:solidFill>
            <a:prstDash val="solid"/>
            <a:miter lim="800000"/>
            <a:headEnd len="sm" w="sm" type="none"/>
            <a:tailEnd len="med" w="med" type="triangle"/>
          </a:ln>
        </p:spPr>
      </p:cxnSp>
      <p:sp>
        <p:nvSpPr>
          <p:cNvPr id="919" name="Google Shape;919;p48"/>
          <p:cNvSpPr txBox="1"/>
          <p:nvPr/>
        </p:nvSpPr>
        <p:spPr>
          <a:xfrm>
            <a:off x="472294" y="2213205"/>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IPV6 Host</a:t>
            </a:r>
            <a:endParaRPr sz="1600">
              <a:solidFill>
                <a:schemeClr val="dk1"/>
              </a:solidFill>
              <a:latin typeface="Calibri"/>
              <a:ea typeface="Calibri"/>
              <a:cs typeface="Calibri"/>
              <a:sym typeface="Calibri"/>
            </a:endParaRPr>
          </a:p>
        </p:txBody>
      </p:sp>
      <p:sp>
        <p:nvSpPr>
          <p:cNvPr id="920" name="Google Shape;920;p48"/>
          <p:cNvSpPr txBox="1"/>
          <p:nvPr/>
        </p:nvSpPr>
        <p:spPr>
          <a:xfrm>
            <a:off x="10609627" y="2140800"/>
            <a:ext cx="14799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IPV4 Host</a:t>
            </a:r>
            <a:endParaRPr sz="16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solidFill>
                  <a:schemeClr val="dk1"/>
                </a:solidFill>
              </a:rPr>
              <a:t>NAT Protocol</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6"/>
            <a:ext cx="10515600" cy="6015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Addressing Modes:</a:t>
            </a:r>
            <a:endParaRPr>
              <a:latin typeface="Arial Black"/>
              <a:ea typeface="Arial Black"/>
              <a:cs typeface="Arial Black"/>
              <a:sym typeface="Arial Black"/>
            </a:endParaRPr>
          </a:p>
        </p:txBody>
      </p:sp>
      <p:sp>
        <p:nvSpPr>
          <p:cNvPr id="118" name="Google Shape;118;p5"/>
          <p:cNvSpPr txBox="1"/>
          <p:nvPr>
            <p:ph idx="1" type="body"/>
          </p:nvPr>
        </p:nvSpPr>
        <p:spPr>
          <a:xfrm>
            <a:off x="888274" y="1567543"/>
            <a:ext cx="10465526" cy="460942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800"/>
              <a:buChar char="•"/>
            </a:pPr>
            <a:r>
              <a:rPr b="1" lang="en-IN" sz="1800">
                <a:latin typeface="Arial"/>
                <a:ea typeface="Arial"/>
                <a:cs typeface="Arial"/>
                <a:sym typeface="Arial"/>
              </a:rPr>
              <a:t>128 bits (or 16 bytes) long:</a:t>
            </a:r>
            <a:r>
              <a:rPr lang="en-IN" sz="1800">
                <a:latin typeface="Arial"/>
                <a:ea typeface="Arial"/>
                <a:cs typeface="Arial"/>
                <a:sym typeface="Arial"/>
              </a:rPr>
              <a:t> four times as long as its predecessor. </a:t>
            </a:r>
            <a:endParaRPr sz="1800">
              <a:latin typeface="Arial"/>
              <a:ea typeface="Arial"/>
              <a:cs typeface="Arial"/>
              <a:sym typeface="Arial"/>
            </a:endParaRPr>
          </a:p>
          <a:p>
            <a:pPr indent="-228600" lvl="0" marL="228600" rtl="0" algn="l">
              <a:lnSpc>
                <a:spcPct val="80000"/>
              </a:lnSpc>
              <a:spcBef>
                <a:spcPts val="1000"/>
              </a:spcBef>
              <a:spcAft>
                <a:spcPts val="0"/>
              </a:spcAft>
              <a:buClr>
                <a:schemeClr val="dk1"/>
              </a:buClr>
              <a:buSzPts val="1800"/>
              <a:buChar char="•"/>
            </a:pPr>
            <a:r>
              <a:rPr b="1" lang="en-IN" sz="1800">
                <a:latin typeface="Arial"/>
                <a:ea typeface="Arial"/>
                <a:cs typeface="Arial"/>
                <a:sym typeface="Arial"/>
              </a:rPr>
              <a:t>2</a:t>
            </a:r>
            <a:r>
              <a:rPr b="1" baseline="30000" lang="en-IN" sz="1800">
                <a:latin typeface="Arial"/>
                <a:ea typeface="Arial"/>
                <a:cs typeface="Arial"/>
                <a:sym typeface="Arial"/>
              </a:rPr>
              <a:t>128</a:t>
            </a:r>
            <a:r>
              <a:rPr lang="en-IN" sz="1800">
                <a:latin typeface="Arial"/>
                <a:ea typeface="Arial"/>
                <a:cs typeface="Arial"/>
                <a:sym typeface="Arial"/>
              </a:rPr>
              <a:t> : about 340 billion billion billion billion different addresses </a:t>
            </a:r>
            <a:endParaRPr sz="1800">
              <a:latin typeface="Arial"/>
              <a:ea typeface="Arial"/>
              <a:cs typeface="Arial"/>
              <a:sym typeface="Arial"/>
            </a:endParaRPr>
          </a:p>
          <a:p>
            <a:pPr indent="-228600" lvl="0" marL="228600" rtl="0" algn="l">
              <a:lnSpc>
                <a:spcPct val="80000"/>
              </a:lnSpc>
              <a:spcBef>
                <a:spcPts val="1000"/>
              </a:spcBef>
              <a:spcAft>
                <a:spcPts val="0"/>
              </a:spcAft>
              <a:buClr>
                <a:schemeClr val="dk1"/>
              </a:buClr>
              <a:buSzPts val="1800"/>
              <a:buChar char="•"/>
            </a:pPr>
            <a:r>
              <a:rPr b="1" lang="en-IN" sz="1800">
                <a:latin typeface="Arial"/>
                <a:ea typeface="Arial"/>
                <a:cs typeface="Arial"/>
                <a:sym typeface="Arial"/>
              </a:rPr>
              <a:t>Colon hexadecimal notation</a:t>
            </a:r>
            <a:r>
              <a:rPr lang="en-IN" sz="1800">
                <a:latin typeface="Arial"/>
                <a:ea typeface="Arial"/>
                <a:cs typeface="Arial"/>
                <a:sym typeface="Arial"/>
              </a:rPr>
              <a:t>: </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lang="en-IN" sz="1800">
                <a:latin typeface="Arial"/>
                <a:ea typeface="Arial"/>
                <a:cs typeface="Arial"/>
                <a:sym typeface="Arial"/>
              </a:rPr>
              <a:t>addresses are written using 32 hexadecimal digits. </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lang="en-IN" sz="1800">
                <a:latin typeface="Arial"/>
                <a:ea typeface="Arial"/>
                <a:cs typeface="Arial"/>
                <a:sym typeface="Arial"/>
              </a:rPr>
              <a:t>digits are arranged into 8 groups of four to improve the readability.</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lang="en-IN" sz="1800">
                <a:latin typeface="Arial"/>
                <a:ea typeface="Arial"/>
                <a:cs typeface="Arial"/>
                <a:sym typeface="Arial"/>
              </a:rPr>
              <a:t>Groups are separated by colons </a:t>
            </a:r>
            <a:endParaRPr sz="1800">
              <a:latin typeface="Arial"/>
              <a:ea typeface="Arial"/>
              <a:cs typeface="Arial"/>
              <a:sym typeface="Arial"/>
            </a:endParaRPr>
          </a:p>
          <a:p>
            <a:pPr indent="-228600" lvl="0" marL="228600" rtl="0" algn="ctr">
              <a:lnSpc>
                <a:spcPct val="80000"/>
              </a:lnSpc>
              <a:spcBef>
                <a:spcPts val="1000"/>
              </a:spcBef>
              <a:spcAft>
                <a:spcPts val="0"/>
              </a:spcAft>
              <a:buClr>
                <a:srgbClr val="CC3300"/>
              </a:buClr>
              <a:buSzPts val="1800"/>
              <a:buNone/>
            </a:pPr>
            <a:r>
              <a:rPr b="1" lang="en-IN" sz="1800">
                <a:solidFill>
                  <a:srgbClr val="CC3300"/>
                </a:solidFill>
                <a:latin typeface="Arial"/>
                <a:ea typeface="Arial"/>
                <a:cs typeface="Arial"/>
                <a:sym typeface="Arial"/>
              </a:rPr>
              <a:t>2001:0718:1c01:0016:020d:56ff:fe77:52a3</a:t>
            </a:r>
            <a:endParaRPr b="1" sz="1800">
              <a:solidFill>
                <a:srgbClr val="CC3300"/>
              </a:solidFill>
              <a:latin typeface="Arial"/>
              <a:ea typeface="Arial"/>
              <a:cs typeface="Arial"/>
              <a:sym typeface="Arial"/>
            </a:endParaRPr>
          </a:p>
          <a:p>
            <a:pPr indent="-228600" lvl="0" marL="228600" rtl="0" algn="l">
              <a:lnSpc>
                <a:spcPct val="80000"/>
              </a:lnSpc>
              <a:spcBef>
                <a:spcPts val="1000"/>
              </a:spcBef>
              <a:spcAft>
                <a:spcPts val="0"/>
              </a:spcAft>
              <a:buClr>
                <a:schemeClr val="dk1"/>
              </a:buClr>
              <a:buSzPts val="1800"/>
              <a:buChar char="•"/>
            </a:pPr>
            <a:r>
              <a:rPr lang="en-IN" sz="1800">
                <a:latin typeface="Arial"/>
                <a:ea typeface="Arial"/>
                <a:cs typeface="Arial"/>
                <a:sym typeface="Arial"/>
              </a:rPr>
              <a:t>Note:</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lang="en-IN" sz="1800">
                <a:latin typeface="Arial"/>
                <a:ea typeface="Arial"/>
                <a:cs typeface="Arial"/>
                <a:sym typeface="Arial"/>
              </a:rPr>
              <a:t>DNS plays an important role in the IPv6 world</a:t>
            </a:r>
            <a:endParaRPr sz="1800">
              <a:latin typeface="Arial"/>
              <a:ea typeface="Arial"/>
              <a:cs typeface="Arial"/>
              <a:sym typeface="Arial"/>
            </a:endParaRPr>
          </a:p>
          <a:p>
            <a:pPr indent="-228600" lvl="2" marL="1143000" rtl="0" algn="l">
              <a:lnSpc>
                <a:spcPct val="80000"/>
              </a:lnSpc>
              <a:spcBef>
                <a:spcPts val="500"/>
              </a:spcBef>
              <a:spcAft>
                <a:spcPts val="0"/>
              </a:spcAft>
              <a:buClr>
                <a:schemeClr val="dk1"/>
              </a:buClr>
              <a:buSzPts val="1800"/>
              <a:buChar char="•"/>
            </a:pPr>
            <a:r>
              <a:rPr lang="en-IN" sz="1800">
                <a:latin typeface="Arial"/>
                <a:ea typeface="Arial"/>
                <a:cs typeface="Arial"/>
                <a:sym typeface="Arial"/>
              </a:rPr>
              <a:t>(manual typing of IPv6 addresses is not an easy thing, </a:t>
            </a:r>
            <a:endParaRPr sz="1800">
              <a:latin typeface="Arial"/>
              <a:ea typeface="Arial"/>
              <a:cs typeface="Arial"/>
              <a:sym typeface="Arial"/>
            </a:endParaRPr>
          </a:p>
          <a:p>
            <a:pPr indent="-228600" lvl="2" marL="1143000" rtl="0" algn="l">
              <a:lnSpc>
                <a:spcPct val="80000"/>
              </a:lnSpc>
              <a:spcBef>
                <a:spcPts val="500"/>
              </a:spcBef>
              <a:spcAft>
                <a:spcPts val="0"/>
              </a:spcAft>
              <a:buClr>
                <a:schemeClr val="dk1"/>
              </a:buClr>
              <a:buSzPts val="1800"/>
              <a:buChar char="•"/>
            </a:pPr>
            <a:r>
              <a:rPr lang="en-IN" sz="1800">
                <a:latin typeface="Arial"/>
                <a:ea typeface="Arial"/>
                <a:cs typeface="Arial"/>
                <a:sym typeface="Arial"/>
              </a:rPr>
              <a:t>Some </a:t>
            </a:r>
            <a:r>
              <a:rPr b="1" lang="en-IN" sz="1800">
                <a:latin typeface="Arial"/>
                <a:ea typeface="Arial"/>
                <a:cs typeface="Arial"/>
                <a:sym typeface="Arial"/>
              </a:rPr>
              <a:t>zero suppression rules</a:t>
            </a:r>
            <a:r>
              <a:rPr lang="en-IN" sz="1800">
                <a:latin typeface="Arial"/>
                <a:ea typeface="Arial"/>
                <a:cs typeface="Arial"/>
                <a:sym typeface="Arial"/>
              </a:rPr>
              <a:t> are allowed to lighten this task at least a little.</a:t>
            </a:r>
            <a:endParaRPr b="1" sz="1800">
              <a:solidFill>
                <a:srgbClr val="CC3300"/>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19" name="Google Shape;119;p5"/>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solidFill>
                  <a:schemeClr val="dk1"/>
                </a:solidFill>
              </a:rPr>
              <a:t>What is NAT????</a:t>
            </a:r>
            <a:endParaRPr b="1">
              <a:solidFill>
                <a:schemeClr val="dk1"/>
              </a:solidFill>
            </a:endParaRPr>
          </a:p>
        </p:txBody>
      </p:sp>
      <p:sp>
        <p:nvSpPr>
          <p:cNvPr id="931" name="Google Shape;93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To access the Internet one public IP address is needed but we can use a private IP address in our private network. The idea of NAT is to allow multiple devices to access the Internet through a single public address. To achieve this the translation of private IP address to a public IP address is required. Network Address Translation (NAT) is a process in which one or more local IP address is translated into one or more Global IP address and vice versa in order to provide Internet access to the local hosts.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NAT Working</a:t>
            </a:r>
            <a:endParaRPr>
              <a:solidFill>
                <a:schemeClr val="dk1"/>
              </a:solidFill>
            </a:endParaRPr>
          </a:p>
        </p:txBody>
      </p:sp>
      <p:sp>
        <p:nvSpPr>
          <p:cNvPr id="937" name="Google Shape;937;p51"/>
          <p:cNvSpPr txBox="1"/>
          <p:nvPr>
            <p:ph idx="1" type="body"/>
          </p:nvPr>
        </p:nvSpPr>
        <p:spPr>
          <a:xfrm>
            <a:off x="838200" y="1825625"/>
            <a:ext cx="7082790" cy="45923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45"/>
              <a:buNone/>
            </a:pPr>
            <a:r>
              <a:rPr lang="en-IN" sz="2445">
                <a:latin typeface="Times New Roman"/>
                <a:ea typeface="Times New Roman"/>
                <a:cs typeface="Times New Roman"/>
                <a:sym typeface="Times New Roman"/>
              </a:rPr>
              <a:t>Generally, the border router is configured for NAT i.e the router which has one interface in local (inside) network and one interface in the global (outside) network. When a packet traverse outside the local (inside) network, then NAT converts that local (private) IP address to a global (public) IP address. When a packet enters the local network, the global (public) IP address is converted to a local (private) IP address.</a:t>
            </a:r>
            <a:endParaRPr sz="2445">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45"/>
              <a:buNone/>
            </a:pPr>
            <a:r>
              <a:rPr lang="en-IN" sz="2445">
                <a:latin typeface="Times New Roman"/>
                <a:ea typeface="Times New Roman"/>
                <a:cs typeface="Times New Roman"/>
                <a:sym typeface="Times New Roman"/>
              </a:rPr>
              <a:t>If NAT run out of addresses, i.e., no address is left in the pool configured then the packets will be dropped and an Internet Control Message Protocol (ICMP) host unreachable packet to the destination is sent. </a:t>
            </a:r>
            <a:endParaRPr sz="2445">
              <a:latin typeface="Times New Roman"/>
              <a:ea typeface="Times New Roman"/>
              <a:cs typeface="Times New Roman"/>
              <a:sym typeface="Times New Roman"/>
            </a:endParaRPr>
          </a:p>
        </p:txBody>
      </p:sp>
      <p:pic>
        <p:nvPicPr>
          <p:cNvPr id="938" name="Google Shape;938;p51"/>
          <p:cNvPicPr preferRelativeResize="0"/>
          <p:nvPr>
            <p:ph idx="2" type="body"/>
          </p:nvPr>
        </p:nvPicPr>
        <p:blipFill rotWithShape="1">
          <a:blip r:embed="rId3">
            <a:alphaModFix/>
          </a:blip>
          <a:srcRect b="0" l="0" r="0" t="0"/>
          <a:stretch/>
        </p:blipFill>
        <p:spPr>
          <a:xfrm>
            <a:off x="8277225" y="2386965"/>
            <a:ext cx="3755390" cy="2501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Types of NAT : </a:t>
            </a:r>
            <a:endParaRPr>
              <a:solidFill>
                <a:schemeClr val="dk1"/>
              </a:solidFill>
            </a:endParaRPr>
          </a:p>
        </p:txBody>
      </p:sp>
      <p:sp>
        <p:nvSpPr>
          <p:cNvPr id="944" name="Google Shape;944;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There are 3 ways to Configure NAT : </a:t>
            </a:r>
            <a:endParaRPr/>
          </a:p>
          <a:p>
            <a:pPr indent="-228600" lvl="0" marL="228600" rtl="0" algn="l">
              <a:lnSpc>
                <a:spcPct val="90000"/>
              </a:lnSpc>
              <a:spcBef>
                <a:spcPts val="1000"/>
              </a:spcBef>
              <a:spcAft>
                <a:spcPts val="0"/>
              </a:spcAft>
              <a:buClr>
                <a:schemeClr val="dk1"/>
              </a:buClr>
              <a:buSzPts val="2800"/>
              <a:buChar char="•"/>
            </a:pPr>
            <a:r>
              <a:rPr lang="en-IN"/>
              <a:t>Static NAT – In this, a single unregistered (Private) IP address is mapped with a legally registered (Public) IP address i.e one-to-one mapping between local and global address.</a:t>
            </a:r>
            <a:endParaRPr/>
          </a:p>
          <a:p>
            <a:pPr indent="-228600" lvl="0" marL="228600" rtl="0" algn="l">
              <a:lnSpc>
                <a:spcPct val="90000"/>
              </a:lnSpc>
              <a:spcBef>
                <a:spcPts val="1000"/>
              </a:spcBef>
              <a:spcAft>
                <a:spcPts val="0"/>
              </a:spcAft>
              <a:buClr>
                <a:schemeClr val="dk1"/>
              </a:buClr>
              <a:buSzPts val="2800"/>
              <a:buChar char="•"/>
            </a:pPr>
            <a:r>
              <a:rPr lang="en-IN"/>
              <a:t>Dynamic NAT – In this type of NAT, an unregistered IP address is translated into a registered (Public) IP address from a pool of public IP address.</a:t>
            </a:r>
            <a:endParaRPr/>
          </a:p>
          <a:p>
            <a:pPr indent="-228600" lvl="0" marL="228600" rtl="0" algn="l">
              <a:lnSpc>
                <a:spcPct val="90000"/>
              </a:lnSpc>
              <a:spcBef>
                <a:spcPts val="1000"/>
              </a:spcBef>
              <a:spcAft>
                <a:spcPts val="0"/>
              </a:spcAft>
              <a:buClr>
                <a:schemeClr val="dk1"/>
              </a:buClr>
              <a:buSzPts val="2800"/>
              <a:buChar char="•"/>
            </a:pPr>
            <a:r>
              <a:rPr lang="en-IN"/>
              <a:t>Port Address Translation (PAT) – This is also known as NAT overload. In this, many local (private) IP addresses can be translated to a single registered IP address. Port numbers are used to distinguish the traffic i.e., which traffic belongs to which IP address.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Advantages of NAT</a:t>
            </a:r>
            <a:endParaRPr>
              <a:solidFill>
                <a:schemeClr val="dk1"/>
              </a:solidFill>
            </a:endParaRPr>
          </a:p>
        </p:txBody>
      </p:sp>
      <p:sp>
        <p:nvSpPr>
          <p:cNvPr id="950" name="Google Shape;95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NAT conserves legally registered IP addresses .</a:t>
            </a:r>
            <a:endParaRPr/>
          </a:p>
          <a:p>
            <a:pPr indent="-228600" lvl="0" marL="228600" rtl="0" algn="l">
              <a:lnSpc>
                <a:spcPct val="90000"/>
              </a:lnSpc>
              <a:spcBef>
                <a:spcPts val="1000"/>
              </a:spcBef>
              <a:spcAft>
                <a:spcPts val="0"/>
              </a:spcAft>
              <a:buClr>
                <a:schemeClr val="dk1"/>
              </a:buClr>
              <a:buSzPts val="2800"/>
              <a:buChar char="•"/>
            </a:pPr>
            <a:r>
              <a:rPr lang="en-IN"/>
              <a:t>It provides privacy as the device IP address, sending and receiving the traffic, will be hidden.</a:t>
            </a:r>
            <a:endParaRPr/>
          </a:p>
          <a:p>
            <a:pPr indent="-228600" lvl="0" marL="228600" rtl="0" algn="l">
              <a:lnSpc>
                <a:spcPct val="90000"/>
              </a:lnSpc>
              <a:spcBef>
                <a:spcPts val="1000"/>
              </a:spcBef>
              <a:spcAft>
                <a:spcPts val="0"/>
              </a:spcAft>
              <a:buClr>
                <a:schemeClr val="dk1"/>
              </a:buClr>
              <a:buSzPts val="2800"/>
              <a:buChar char="•"/>
            </a:pPr>
            <a:r>
              <a:rPr lang="en-IN"/>
              <a:t>Eliminates address renumbering when a network evolves.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Disadvantages of NAT</a:t>
            </a:r>
            <a:endParaRPr>
              <a:solidFill>
                <a:schemeClr val="dk1"/>
              </a:solidFill>
            </a:endParaRPr>
          </a:p>
        </p:txBody>
      </p:sp>
      <p:sp>
        <p:nvSpPr>
          <p:cNvPr id="956" name="Google Shape;956;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Translation results in switching path delays.</a:t>
            </a:r>
            <a:endParaRPr/>
          </a:p>
          <a:p>
            <a:pPr indent="-228600" lvl="0" marL="228600" rtl="0" algn="l">
              <a:lnSpc>
                <a:spcPct val="90000"/>
              </a:lnSpc>
              <a:spcBef>
                <a:spcPts val="1000"/>
              </a:spcBef>
              <a:spcAft>
                <a:spcPts val="0"/>
              </a:spcAft>
              <a:buClr>
                <a:schemeClr val="dk1"/>
              </a:buClr>
              <a:buSzPts val="2800"/>
              <a:buChar char="•"/>
            </a:pPr>
            <a:r>
              <a:rPr lang="en-IN"/>
              <a:t>Certain applications will not function while NAT is enabled.</a:t>
            </a:r>
            <a:endParaRPr/>
          </a:p>
          <a:p>
            <a:pPr indent="-228600" lvl="0" marL="228600" rtl="0" algn="l">
              <a:lnSpc>
                <a:spcPct val="90000"/>
              </a:lnSpc>
              <a:spcBef>
                <a:spcPts val="1000"/>
              </a:spcBef>
              <a:spcAft>
                <a:spcPts val="0"/>
              </a:spcAft>
              <a:buClr>
                <a:schemeClr val="dk1"/>
              </a:buClr>
              <a:buSzPts val="2800"/>
              <a:buChar char="•"/>
            </a:pPr>
            <a:r>
              <a:rPr lang="en-IN"/>
              <a:t>Complicates tunneling protocols such as IPsec.</a:t>
            </a:r>
            <a:endParaRPr/>
          </a:p>
          <a:p>
            <a:pPr indent="-228600" lvl="0" marL="228600" rtl="0" algn="l">
              <a:lnSpc>
                <a:spcPct val="90000"/>
              </a:lnSpc>
              <a:spcBef>
                <a:spcPts val="1000"/>
              </a:spcBef>
              <a:spcAft>
                <a:spcPts val="0"/>
              </a:spcAft>
              <a:buClr>
                <a:schemeClr val="dk1"/>
              </a:buClr>
              <a:buSzPts val="2800"/>
              <a:buChar char="•"/>
            </a:pPr>
            <a:r>
              <a:rPr lang="en-IN"/>
              <a:t>Also, router being a network layer device, should not tamper with port numbers(transport layer) but it has to do so because of NAT.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solidFill>
                  <a:schemeClr val="dk1"/>
                </a:solidFill>
              </a:rPr>
              <a:t>IPV6 Mobility</a:t>
            </a:r>
            <a:endParaRPr b="1">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IPV6 Mobility</a:t>
            </a:r>
            <a:endParaRPr>
              <a:solidFill>
                <a:schemeClr val="dk1"/>
              </a:solidFill>
            </a:endParaRPr>
          </a:p>
        </p:txBody>
      </p:sp>
      <p:sp>
        <p:nvSpPr>
          <p:cNvPr id="967" name="Google Shape;967;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a host is connected to a link or network, it acquires an IP address and all communication take place using that IP address on that link. As soon as, the same host changes its physical location, that is, moves into another area / subnet / network / link, its IP address changes accordingly, and all the communication taking place on the host using old IP address, goes down.</a:t>
            </a:r>
            <a:endParaRPr/>
          </a:p>
          <a:p>
            <a:pPr indent="-228600" lvl="0" marL="228600" rtl="0" algn="l">
              <a:lnSpc>
                <a:spcPct val="90000"/>
              </a:lnSpc>
              <a:spcBef>
                <a:spcPts val="1000"/>
              </a:spcBef>
              <a:spcAft>
                <a:spcPts val="0"/>
              </a:spcAft>
              <a:buClr>
                <a:schemeClr val="dk1"/>
              </a:buClr>
              <a:buSzPts val="2800"/>
              <a:buChar char="•"/>
            </a:pPr>
            <a:r>
              <a:rPr lang="en-IN"/>
              <a:t>IPv6 mobility provides a mechanism for the host to roam around different links without losing any communication/connection and its IP address.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Modules associated</a:t>
            </a:r>
            <a:endParaRPr>
              <a:solidFill>
                <a:schemeClr val="dk1"/>
              </a:solidFill>
            </a:endParaRPr>
          </a:p>
        </p:txBody>
      </p:sp>
      <p:sp>
        <p:nvSpPr>
          <p:cNvPr id="973" name="Google Shape;973;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Mobile Node: The device that needs IPv6 mobility.</a:t>
            </a:r>
            <a:endParaRPr/>
          </a:p>
          <a:p>
            <a:pPr indent="-228600" lvl="0" marL="228600" rtl="0" algn="l">
              <a:lnSpc>
                <a:spcPct val="90000"/>
              </a:lnSpc>
              <a:spcBef>
                <a:spcPts val="1000"/>
              </a:spcBef>
              <a:spcAft>
                <a:spcPts val="0"/>
              </a:spcAft>
              <a:buClr>
                <a:schemeClr val="dk1"/>
              </a:buClr>
              <a:buSzPts val="2800"/>
              <a:buChar char="•"/>
            </a:pPr>
            <a:r>
              <a:rPr lang="en-IN"/>
              <a:t>Home Link: This link is configured with the home subnet prefix and this is where the Mobile IPv6 device gets its Home Address.</a:t>
            </a:r>
            <a:endParaRPr/>
          </a:p>
          <a:p>
            <a:pPr indent="-228600" lvl="0" marL="228600" rtl="0" algn="l">
              <a:lnSpc>
                <a:spcPct val="90000"/>
              </a:lnSpc>
              <a:spcBef>
                <a:spcPts val="1000"/>
              </a:spcBef>
              <a:spcAft>
                <a:spcPts val="0"/>
              </a:spcAft>
              <a:buClr>
                <a:schemeClr val="dk1"/>
              </a:buClr>
              <a:buSzPts val="2800"/>
              <a:buChar char="•"/>
            </a:pPr>
            <a:r>
              <a:rPr lang="en-IN"/>
              <a:t>Home Address: This is the address which the Mobile Node acquires from the Home Link. This is the permanent address of the Mobile Node. If the Mobile Node remains in the same Home Link, the communication among various entities take place as usual.</a:t>
            </a:r>
            <a:endParaRPr/>
          </a:p>
          <a:p>
            <a:pPr indent="-228600" lvl="0" marL="228600" rtl="0" algn="l">
              <a:lnSpc>
                <a:spcPct val="90000"/>
              </a:lnSpc>
              <a:spcBef>
                <a:spcPts val="1000"/>
              </a:spcBef>
              <a:spcAft>
                <a:spcPts val="0"/>
              </a:spcAft>
              <a:buClr>
                <a:schemeClr val="dk1"/>
              </a:buClr>
              <a:buSzPts val="2800"/>
              <a:buChar char="•"/>
            </a:pPr>
            <a:r>
              <a:rPr lang="en-IN"/>
              <a:t>Home Agent: This is a router that acts as a registrar for Mobile Nodes. Home Agent is connected to Home Link and maintains information about all Mobile Nodes, their Home Addresses, and their present IP addresses.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Modules associated</a:t>
            </a:r>
            <a:endParaRPr>
              <a:solidFill>
                <a:schemeClr val="dk1"/>
              </a:solidFill>
            </a:endParaRPr>
          </a:p>
        </p:txBody>
      </p:sp>
      <p:sp>
        <p:nvSpPr>
          <p:cNvPr id="979" name="Google Shape;979;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Foreign Link: Any other Link that is not Mobile Node’s Home Link.</a:t>
            </a:r>
            <a:endParaRPr/>
          </a:p>
          <a:p>
            <a:pPr indent="-228600" lvl="0" marL="228600" rtl="0" algn="l">
              <a:lnSpc>
                <a:spcPct val="90000"/>
              </a:lnSpc>
              <a:spcBef>
                <a:spcPts val="1000"/>
              </a:spcBef>
              <a:spcAft>
                <a:spcPts val="0"/>
              </a:spcAft>
              <a:buClr>
                <a:schemeClr val="dk1"/>
              </a:buClr>
              <a:buSzPts val="2800"/>
              <a:buChar char="•"/>
            </a:pPr>
            <a:r>
              <a:rPr lang="en-IN"/>
              <a:t>Care-of Address: When a Mobile Node gets attached to a Foreign Link, it acquires a new IP address of that Foreign Link’s subnet.</a:t>
            </a:r>
            <a:endParaRPr/>
          </a:p>
          <a:p>
            <a:pPr indent="-228600" lvl="0" marL="228600" rtl="0" algn="l">
              <a:lnSpc>
                <a:spcPct val="90000"/>
              </a:lnSpc>
              <a:spcBef>
                <a:spcPts val="1000"/>
              </a:spcBef>
              <a:spcAft>
                <a:spcPts val="0"/>
              </a:spcAft>
              <a:buClr>
                <a:schemeClr val="dk1"/>
              </a:buClr>
              <a:buSzPts val="2800"/>
              <a:buChar char="•"/>
            </a:pPr>
            <a:r>
              <a:rPr lang="en-IN"/>
              <a:t>Correspondent Node: Any IPv6 enabled device that intends to have communication with Mobile Node.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Diagramatic Representation</a:t>
            </a:r>
            <a:endParaRPr>
              <a:solidFill>
                <a:schemeClr val="dk1"/>
              </a:solidFill>
            </a:endParaRPr>
          </a:p>
        </p:txBody>
      </p:sp>
      <p:pic>
        <p:nvPicPr>
          <p:cNvPr id="985" name="Google Shape;985;p59"/>
          <p:cNvPicPr preferRelativeResize="0"/>
          <p:nvPr>
            <p:ph idx="1" type="body"/>
          </p:nvPr>
        </p:nvPicPr>
        <p:blipFill rotWithShape="1">
          <a:blip r:embed="rId3">
            <a:alphaModFix/>
          </a:blip>
          <a:srcRect b="0" l="0" r="0" t="0"/>
          <a:stretch/>
        </p:blipFill>
        <p:spPr>
          <a:xfrm>
            <a:off x="2677795" y="2200910"/>
            <a:ext cx="7370445" cy="3751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IPv6 Address Notation: Example</a:t>
            </a:r>
            <a:endParaRPr>
              <a:latin typeface="Arial Black"/>
              <a:ea typeface="Arial Black"/>
              <a:cs typeface="Arial Black"/>
              <a:sym typeface="Arial Black"/>
            </a:endParaRPr>
          </a:p>
        </p:txBody>
      </p:sp>
      <p:sp>
        <p:nvSpPr>
          <p:cNvPr id="125" name="Google Shape;125;p6"/>
          <p:cNvSpPr txBox="1"/>
          <p:nvPr>
            <p:ph idx="1" type="body"/>
          </p:nvPr>
        </p:nvSpPr>
        <p:spPr>
          <a:xfrm>
            <a:off x="640080" y="1234440"/>
            <a:ext cx="10713600" cy="5171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3300"/>
              </a:buClr>
              <a:buSzPts val="2800"/>
              <a:buNone/>
            </a:pPr>
            <a:r>
              <a:rPr b="1" lang="en-IN">
                <a:solidFill>
                  <a:srgbClr val="CC3300"/>
                </a:solidFill>
              </a:rPr>
              <a:t>           128.91.45.157.220.40.0.0.0.0.252.87.212.200.31.255</a:t>
            </a:r>
            <a:endParaRPr b="1">
              <a:solidFill>
                <a:srgbClr val="CC3300"/>
              </a:solidFill>
            </a:endParaRPr>
          </a:p>
          <a:p>
            <a:pPr indent="-228600" lvl="0" marL="228600" rtl="0" algn="l">
              <a:lnSpc>
                <a:spcPct val="90000"/>
              </a:lnSpc>
              <a:spcBef>
                <a:spcPts val="1000"/>
              </a:spcBef>
              <a:spcAft>
                <a:spcPts val="0"/>
              </a:spcAft>
              <a:buClr>
                <a:schemeClr val="dk1"/>
              </a:buClr>
              <a:buSzPts val="2800"/>
              <a:buNone/>
            </a:pPr>
            <a:r>
              <a:t/>
            </a:r>
            <a:endParaRPr/>
          </a:p>
        </p:txBody>
      </p:sp>
      <p:pic>
        <p:nvPicPr>
          <p:cNvPr id="126" name="Google Shape;126;p6"/>
          <p:cNvPicPr preferRelativeResize="0"/>
          <p:nvPr/>
        </p:nvPicPr>
        <p:blipFill rotWithShape="1">
          <a:blip r:embed="rId3">
            <a:alphaModFix/>
          </a:blip>
          <a:srcRect b="0" l="0" r="0" t="0"/>
          <a:stretch/>
        </p:blipFill>
        <p:spPr>
          <a:xfrm>
            <a:off x="1066800" y="1676400"/>
            <a:ext cx="9441924" cy="4136571"/>
          </a:xfrm>
          <a:prstGeom prst="rect">
            <a:avLst/>
          </a:prstGeom>
          <a:noFill/>
          <a:ln>
            <a:noFill/>
          </a:ln>
        </p:spPr>
      </p:pic>
      <p:pic>
        <p:nvPicPr>
          <p:cNvPr id="127" name="Google Shape;127;p6"/>
          <p:cNvPicPr preferRelativeResize="0"/>
          <p:nvPr/>
        </p:nvPicPr>
        <p:blipFill rotWithShape="1">
          <a:blip r:embed="rId4">
            <a:alphaModFix/>
          </a:blip>
          <a:srcRect b="0" l="0" r="0" t="0"/>
          <a:stretch/>
        </p:blipFill>
        <p:spPr>
          <a:xfrm>
            <a:off x="10633165" y="-9532"/>
            <a:ext cx="1549869" cy="87987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IPV6 Mobility Operations</a:t>
            </a:r>
            <a:endParaRPr>
              <a:solidFill>
                <a:schemeClr val="dk1"/>
              </a:solidFill>
            </a:endParaRPr>
          </a:p>
        </p:txBody>
      </p:sp>
      <p:sp>
        <p:nvSpPr>
          <p:cNvPr id="991" name="Google Shape;99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IN" sz="2200"/>
              <a:t>When a Mobile Node leaves its Home Link and is connected to some Foreign Link, the Mobility feature of IPv6 comes into play. After getting connected to a Foreign Link, the Mobile Node acquires an IPv6 address from the Foreign Link. This address is called Care-of Address. The Mobile Node sends a binding request to its Home Agent with the new Care-of Address. The Home Agent binds the Mobile Node’s Home Address with the Care-of Address, establishing a Tunnel between both.</a:t>
            </a:r>
            <a:endParaRPr sz="2200"/>
          </a:p>
          <a:p>
            <a:pPr indent="0" lvl="0" marL="0" rtl="0" algn="l">
              <a:lnSpc>
                <a:spcPct val="90000"/>
              </a:lnSpc>
              <a:spcBef>
                <a:spcPts val="1000"/>
              </a:spcBef>
              <a:spcAft>
                <a:spcPts val="0"/>
              </a:spcAft>
              <a:buClr>
                <a:schemeClr val="dk1"/>
              </a:buClr>
              <a:buSzPts val="2200"/>
              <a:buNone/>
            </a:pPr>
            <a:r>
              <a:rPr lang="en-IN" sz="2200"/>
              <a:t>Whenever a Correspondent Node tries to establish connection with the Mobile Node (on its Home Address), the Home Agent intercepts the packet and forwards to Mobile Node’s Care-of Address over the Tunnel which was already established.</a:t>
            </a:r>
            <a:endParaRPr sz="2200"/>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Route Optimization</a:t>
            </a:r>
            <a:endParaRPr>
              <a:solidFill>
                <a:schemeClr val="dk1"/>
              </a:solidFill>
            </a:endParaRPr>
          </a:p>
        </p:txBody>
      </p:sp>
      <p:sp>
        <p:nvSpPr>
          <p:cNvPr id="997" name="Google Shape;997;p61"/>
          <p:cNvSpPr txBox="1"/>
          <p:nvPr>
            <p:ph idx="1" type="body"/>
          </p:nvPr>
        </p:nvSpPr>
        <p:spPr>
          <a:xfrm>
            <a:off x="838200" y="1825625"/>
            <a:ext cx="10515600" cy="25717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When a Correspondent Node initiates a communication by sending packets to Mobile the Node on the Home Address, these packets are tunneled to the Mobile Node by the Home Agent. In Route Optimization mode, when the Mobile Node receives a packet from the Correspondent Node, it does not forward replies to the Home Agent. Rather, it sends its packet directly to the Correspondent Node using Home Address as Source Address. </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6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solidFill>
                  <a:schemeClr val="dk1"/>
                </a:solidFill>
              </a:rPr>
              <a:t>Protocols Changed to Support IPV6</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ICMPv6</a:t>
            </a:r>
            <a:endParaRPr/>
          </a:p>
        </p:txBody>
      </p:sp>
      <p:sp>
        <p:nvSpPr>
          <p:cNvPr id="1008" name="Google Shape;1008;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Internet Control Message Protocol version 6 is an upgraded implementation of ICMP to accommodate IPv6 requirements. This protocol is used for diagnostic functions, error and information message, statistical purposes. ICMPv6’s Neighbor Discovery Protocol replaces ARP and helps discover neighbor and routers on the link.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DHCPv6</a:t>
            </a:r>
            <a:endParaRPr>
              <a:solidFill>
                <a:schemeClr val="dk1"/>
              </a:solidFill>
            </a:endParaRPr>
          </a:p>
        </p:txBody>
      </p:sp>
      <p:sp>
        <p:nvSpPr>
          <p:cNvPr id="1014" name="Google Shape;1014;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Dynamic Host Configuration Protocol version 6 is an implementation of DHCP. Though IPv6 enabled hosts do not require any DHCPv6 Server to acquire IP address as they can be auto-configured. Neither do they need DHCPv6 to locate DNS server because DNS can be discovered and configured via ICMPv6 Neighbor Discovery Protocol. Yet DHCPv6 Server can be used to provide these information.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chemeClr val="dk1"/>
                </a:solidFill>
              </a:rPr>
              <a:t>DNS</a:t>
            </a:r>
            <a:endParaRPr>
              <a:solidFill>
                <a:schemeClr val="dk1"/>
              </a:solidFill>
            </a:endParaRPr>
          </a:p>
        </p:txBody>
      </p:sp>
      <p:sp>
        <p:nvSpPr>
          <p:cNvPr id="1020" name="Google Shape;1020;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There has been no new version of DNS but it is now equipped with extensions to provide support for querying IPv6 addresses. A new AAAA (quad-A) record has been added to reply IPv6 query messages. Now DNS can reply with both IP versions (4 &amp; 6) without any change in query format.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6"/>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Rule 1- IPv6 Zero Suppression</a:t>
            </a:r>
            <a:endParaRPr>
              <a:latin typeface="Arial Black"/>
              <a:ea typeface="Arial Black"/>
              <a:cs typeface="Arial Black"/>
              <a:sym typeface="Arial Black"/>
            </a:endParaRPr>
          </a:p>
        </p:txBody>
      </p:sp>
      <p:sp>
        <p:nvSpPr>
          <p:cNvPr id="133" name="Google Shape;133;p7"/>
          <p:cNvSpPr txBox="1"/>
          <p:nvPr>
            <p:ph idx="1" type="body"/>
          </p:nvPr>
        </p:nvSpPr>
        <p:spPr>
          <a:xfrm>
            <a:off x="705394" y="1802674"/>
            <a:ext cx="10648406" cy="4374289"/>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800"/>
              <a:buChar char="•"/>
            </a:pPr>
            <a:r>
              <a:rPr lang="en-IN" sz="1800">
                <a:latin typeface="Arial"/>
                <a:ea typeface="Arial"/>
                <a:cs typeface="Arial"/>
                <a:sym typeface="Arial"/>
              </a:rPr>
              <a:t>Some types of addresses contain long sequences of zeros. </a:t>
            </a:r>
            <a:endParaRPr sz="1800">
              <a:latin typeface="Arial"/>
              <a:ea typeface="Arial"/>
              <a:cs typeface="Arial"/>
              <a:sym typeface="Arial"/>
            </a:endParaRPr>
          </a:p>
          <a:p>
            <a:pPr indent="-228600" lvl="0" marL="228600" rtl="0" algn="l">
              <a:lnSpc>
                <a:spcPct val="80000"/>
              </a:lnSpc>
              <a:spcBef>
                <a:spcPts val="1000"/>
              </a:spcBef>
              <a:spcAft>
                <a:spcPts val="0"/>
              </a:spcAft>
              <a:buClr>
                <a:schemeClr val="dk1"/>
              </a:buClr>
              <a:buSzPts val="1800"/>
              <a:buChar char="•"/>
            </a:pPr>
            <a:r>
              <a:rPr lang="en-IN" sz="1800">
                <a:latin typeface="Arial"/>
                <a:ea typeface="Arial"/>
                <a:cs typeface="Arial"/>
                <a:sym typeface="Arial"/>
              </a:rPr>
              <a:t>To further simplify the representation of IPv6 addresses, a contiguous sequence of 16-bit blocks set to 0 in the colon hexadecimal format can be compressed to </a:t>
            </a:r>
            <a:r>
              <a:rPr b="1" lang="en-IN" sz="1800">
                <a:solidFill>
                  <a:schemeClr val="accent2"/>
                </a:solidFill>
                <a:latin typeface="Arial"/>
                <a:ea typeface="Arial"/>
                <a:cs typeface="Arial"/>
                <a:sym typeface="Arial"/>
              </a:rPr>
              <a:t>“::”, known as </a:t>
            </a:r>
            <a:r>
              <a:rPr b="1" i="1" lang="en-IN" sz="1800">
                <a:solidFill>
                  <a:schemeClr val="accent2"/>
                </a:solidFill>
                <a:latin typeface="Arial"/>
                <a:ea typeface="Arial"/>
                <a:cs typeface="Arial"/>
                <a:sym typeface="Arial"/>
              </a:rPr>
              <a:t>double-colon</a:t>
            </a:r>
            <a:r>
              <a:rPr b="1" lang="en-IN" sz="1800">
                <a:solidFill>
                  <a:schemeClr val="accent2"/>
                </a:solidFill>
                <a:latin typeface="Arial"/>
                <a:ea typeface="Arial"/>
                <a:cs typeface="Arial"/>
                <a:sym typeface="Arial"/>
              </a:rPr>
              <a:t>.</a:t>
            </a:r>
            <a:r>
              <a:rPr lang="en-IN" sz="1800">
                <a:latin typeface="Arial"/>
                <a:ea typeface="Arial"/>
                <a:cs typeface="Arial"/>
                <a:sym typeface="Arial"/>
              </a:rPr>
              <a:t> </a:t>
            </a:r>
            <a:endParaRPr sz="1800">
              <a:latin typeface="Arial"/>
              <a:ea typeface="Arial"/>
              <a:cs typeface="Arial"/>
              <a:sym typeface="Arial"/>
            </a:endParaRPr>
          </a:p>
          <a:p>
            <a:pPr indent="-114300" lvl="0" marL="228600" rtl="0" algn="l">
              <a:lnSpc>
                <a:spcPct val="8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80000"/>
              </a:lnSpc>
              <a:spcBef>
                <a:spcPts val="1000"/>
              </a:spcBef>
              <a:spcAft>
                <a:spcPts val="0"/>
              </a:spcAft>
              <a:buClr>
                <a:schemeClr val="dk1"/>
              </a:buClr>
              <a:buSzPts val="1800"/>
              <a:buChar char="•"/>
            </a:pPr>
            <a:r>
              <a:rPr lang="en-IN" sz="1800">
                <a:latin typeface="Arial"/>
                <a:ea typeface="Arial"/>
                <a:cs typeface="Arial"/>
                <a:sym typeface="Arial"/>
              </a:rPr>
              <a:t>For example: </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b="1" lang="en-IN" sz="1800">
                <a:latin typeface="Arial"/>
                <a:ea typeface="Arial"/>
                <a:cs typeface="Arial"/>
                <a:sym typeface="Arial"/>
              </a:rPr>
              <a:t>link-local address</a:t>
            </a:r>
            <a:r>
              <a:rPr lang="en-IN" sz="1800">
                <a:latin typeface="Arial"/>
                <a:ea typeface="Arial"/>
                <a:cs typeface="Arial"/>
                <a:sym typeface="Arial"/>
              </a:rPr>
              <a:t>  </a:t>
            </a:r>
            <a:endParaRPr sz="1800">
              <a:latin typeface="Arial"/>
              <a:ea typeface="Arial"/>
              <a:cs typeface="Arial"/>
              <a:sym typeface="Arial"/>
            </a:endParaRPr>
          </a:p>
          <a:p>
            <a:pPr indent="-228600" lvl="2" marL="1143000" rtl="0" algn="l">
              <a:lnSpc>
                <a:spcPct val="80000"/>
              </a:lnSpc>
              <a:spcBef>
                <a:spcPts val="500"/>
              </a:spcBef>
              <a:spcAft>
                <a:spcPts val="0"/>
              </a:spcAft>
              <a:buClr>
                <a:schemeClr val="dk1"/>
              </a:buClr>
              <a:buSzPts val="1800"/>
              <a:buChar char="•"/>
            </a:pPr>
            <a:r>
              <a:rPr lang="en-IN" sz="1800">
                <a:latin typeface="Arial"/>
                <a:ea typeface="Arial"/>
                <a:cs typeface="Arial"/>
                <a:sym typeface="Arial"/>
              </a:rPr>
              <a:t>FE80:0:0:0:2AA:FF:FE9A:4CA2 🡪 FE80::2AA:FF:FE9A:4CA2. </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b="1" lang="en-IN" sz="1800">
                <a:latin typeface="Arial"/>
                <a:ea typeface="Arial"/>
                <a:cs typeface="Arial"/>
                <a:sym typeface="Arial"/>
              </a:rPr>
              <a:t>multicast address</a:t>
            </a:r>
            <a:r>
              <a:rPr lang="en-IN" sz="1800">
                <a:latin typeface="Arial"/>
                <a:ea typeface="Arial"/>
                <a:cs typeface="Arial"/>
                <a:sym typeface="Arial"/>
              </a:rPr>
              <a:t> </a:t>
            </a:r>
            <a:endParaRPr sz="1800">
              <a:latin typeface="Arial"/>
              <a:ea typeface="Arial"/>
              <a:cs typeface="Arial"/>
              <a:sym typeface="Arial"/>
            </a:endParaRPr>
          </a:p>
          <a:p>
            <a:pPr indent="-228600" lvl="2" marL="1143000" rtl="0" algn="l">
              <a:lnSpc>
                <a:spcPct val="80000"/>
              </a:lnSpc>
              <a:spcBef>
                <a:spcPts val="500"/>
              </a:spcBef>
              <a:spcAft>
                <a:spcPts val="0"/>
              </a:spcAft>
              <a:buClr>
                <a:schemeClr val="dk1"/>
              </a:buClr>
              <a:buSzPts val="1800"/>
              <a:buChar char="•"/>
            </a:pPr>
            <a:r>
              <a:rPr lang="en-IN" sz="1800">
                <a:latin typeface="Arial"/>
                <a:ea typeface="Arial"/>
                <a:cs typeface="Arial"/>
                <a:sym typeface="Arial"/>
              </a:rPr>
              <a:t>FF02:0:0:0:0:0:0:2 🡪 FF02::2</a:t>
            </a:r>
            <a:endParaRPr sz="1800">
              <a:latin typeface="Arial"/>
              <a:ea typeface="Arial"/>
              <a:cs typeface="Arial"/>
              <a:sym typeface="Arial"/>
            </a:endParaRPr>
          </a:p>
          <a:p>
            <a:pPr indent="-228600" lvl="1" marL="685800" rtl="0" algn="l">
              <a:lnSpc>
                <a:spcPct val="80000"/>
              </a:lnSpc>
              <a:spcBef>
                <a:spcPts val="500"/>
              </a:spcBef>
              <a:spcAft>
                <a:spcPts val="0"/>
              </a:spcAft>
              <a:buClr>
                <a:schemeClr val="dk1"/>
              </a:buClr>
              <a:buSzPts val="1800"/>
              <a:buChar char="•"/>
            </a:pPr>
            <a:r>
              <a:rPr b="1" lang="en-IN" sz="1800">
                <a:latin typeface="Arial"/>
                <a:ea typeface="Arial"/>
                <a:cs typeface="Arial"/>
                <a:sym typeface="Arial"/>
              </a:rPr>
              <a:t>loopback address</a:t>
            </a:r>
            <a:endParaRPr b="1" sz="1800">
              <a:latin typeface="Arial"/>
              <a:ea typeface="Arial"/>
              <a:cs typeface="Arial"/>
              <a:sym typeface="Arial"/>
            </a:endParaRPr>
          </a:p>
          <a:p>
            <a:pPr indent="-228600" lvl="2" marL="1143000" rtl="0" algn="l">
              <a:lnSpc>
                <a:spcPct val="80000"/>
              </a:lnSpc>
              <a:spcBef>
                <a:spcPts val="500"/>
              </a:spcBef>
              <a:spcAft>
                <a:spcPts val="0"/>
              </a:spcAft>
              <a:buClr>
                <a:schemeClr val="dk1"/>
              </a:buClr>
              <a:buSzPts val="1800"/>
              <a:buChar char="•"/>
            </a:pPr>
            <a:r>
              <a:rPr lang="en-IN" sz="1800">
                <a:latin typeface="Arial"/>
                <a:ea typeface="Arial"/>
                <a:cs typeface="Arial"/>
                <a:sym typeface="Arial"/>
              </a:rPr>
              <a:t>0:0:0:0:0:0:0:1 🡪 ::1</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34" name="Google Shape;134;p7"/>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4578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Rule 1- IPv6 Zero Suppression</a:t>
            </a:r>
            <a:endParaRPr>
              <a:latin typeface="Arial Black"/>
              <a:ea typeface="Arial Black"/>
              <a:cs typeface="Arial Black"/>
              <a:sym typeface="Arial Black"/>
            </a:endParaRPr>
          </a:p>
        </p:txBody>
      </p:sp>
      <p:sp>
        <p:nvSpPr>
          <p:cNvPr id="140" name="Google Shape;140;p8"/>
          <p:cNvSpPr txBox="1"/>
          <p:nvPr>
            <p:ph idx="1" type="body"/>
          </p:nvPr>
        </p:nvSpPr>
        <p:spPr>
          <a:xfrm>
            <a:off x="640080" y="1658983"/>
            <a:ext cx="10713720" cy="45179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IN" sz="1800">
                <a:latin typeface="Arial"/>
                <a:ea typeface="Arial"/>
                <a:cs typeface="Arial"/>
                <a:sym typeface="Arial"/>
              </a:rPr>
              <a:t>Zero compression can only be used to compress a single contiguous series of 16-bit blocks expressed in colon hexadecimal notation.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You cannot use zero compression to include part of a 16-bit block. </a:t>
            </a:r>
            <a:endParaRPr sz="1800">
              <a:latin typeface="Arial"/>
              <a:ea typeface="Arial"/>
              <a:cs typeface="Arial"/>
              <a:sym typeface="Arial"/>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For example, </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Char char="•"/>
            </a:pPr>
            <a:r>
              <a:rPr lang="en-IN" sz="1800">
                <a:latin typeface="Arial"/>
                <a:ea typeface="Arial"/>
                <a:cs typeface="Arial"/>
                <a:sym typeface="Arial"/>
              </a:rPr>
              <a:t>cannot express FF02:30:0:0:0:0:0:5 as FF02:3::5 </a:t>
            </a:r>
            <a:endParaRPr sz="1800">
              <a:latin typeface="Arial"/>
              <a:ea typeface="Arial"/>
              <a:cs typeface="Arial"/>
              <a:sym typeface="Arial"/>
            </a:endParaRPr>
          </a:p>
          <a:p>
            <a:pPr indent="-228600" lvl="1" marL="685800" rtl="0" algn="l">
              <a:lnSpc>
                <a:spcPct val="90000"/>
              </a:lnSpc>
              <a:spcBef>
                <a:spcPts val="500"/>
              </a:spcBef>
              <a:spcAft>
                <a:spcPts val="0"/>
              </a:spcAft>
              <a:buClr>
                <a:schemeClr val="dk1"/>
              </a:buClr>
              <a:buSzPts val="1800"/>
              <a:buChar char="•"/>
            </a:pPr>
            <a:r>
              <a:rPr lang="en-IN" sz="1800">
                <a:latin typeface="Arial"/>
                <a:ea typeface="Arial"/>
                <a:cs typeface="Arial"/>
                <a:sym typeface="Arial"/>
              </a:rPr>
              <a:t>correct representation = FF02:30::5</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IN" sz="1800">
                <a:latin typeface="Arial"/>
                <a:ea typeface="Arial"/>
                <a:cs typeface="Arial"/>
                <a:sym typeface="Arial"/>
              </a:rPr>
              <a:t>Leading zeroes in every group can be omitted. </a:t>
            </a:r>
            <a:endParaRPr sz="1800">
              <a:latin typeface="Arial"/>
              <a:ea typeface="Arial"/>
              <a:cs typeface="Arial"/>
              <a:sym typeface="Arial"/>
            </a:endParaRPr>
          </a:p>
          <a:p>
            <a:pPr indent="-228600" lvl="0" marL="228600" rtl="0" algn="ctr">
              <a:lnSpc>
                <a:spcPct val="90000"/>
              </a:lnSpc>
              <a:spcBef>
                <a:spcPts val="1000"/>
              </a:spcBef>
              <a:spcAft>
                <a:spcPts val="0"/>
              </a:spcAft>
              <a:buClr>
                <a:srgbClr val="CC3300"/>
              </a:buClr>
              <a:buSzPts val="1800"/>
              <a:buNone/>
            </a:pPr>
            <a:r>
              <a:rPr b="1" lang="en-IN" sz="1800">
                <a:solidFill>
                  <a:srgbClr val="CC3300"/>
                </a:solidFill>
                <a:latin typeface="Arial"/>
                <a:ea typeface="Arial"/>
                <a:cs typeface="Arial"/>
                <a:sym typeface="Arial"/>
              </a:rPr>
              <a:t>2001:718:1c01:16:20d:56ff:fe77:52a3</a:t>
            </a:r>
            <a:endParaRPr sz="18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41" name="Google Shape;141;p8"/>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6"/>
            <a:ext cx="10515600" cy="5362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Black"/>
              <a:buNone/>
            </a:pPr>
            <a:r>
              <a:rPr lang="en-IN">
                <a:latin typeface="Arial Black"/>
                <a:ea typeface="Arial Black"/>
                <a:cs typeface="Arial Black"/>
                <a:sym typeface="Arial Black"/>
              </a:rPr>
              <a:t>Rule 1- IPv6 Zero Suppression</a:t>
            </a:r>
            <a:endParaRPr>
              <a:latin typeface="Arial Black"/>
              <a:ea typeface="Arial Black"/>
              <a:cs typeface="Arial Black"/>
              <a:sym typeface="Arial Black"/>
            </a:endParaRPr>
          </a:p>
        </p:txBody>
      </p:sp>
      <p:sp>
        <p:nvSpPr>
          <p:cNvPr id="147" name="Google Shape;147;p9"/>
          <p:cNvSpPr txBox="1"/>
          <p:nvPr>
            <p:ph idx="1" type="body"/>
          </p:nvPr>
        </p:nvSpPr>
        <p:spPr>
          <a:xfrm>
            <a:off x="509451" y="1436914"/>
            <a:ext cx="10844349" cy="4740049"/>
          </a:xfrm>
          <a:prstGeom prst="rect">
            <a:avLst/>
          </a:prstGeom>
          <a:noFill/>
          <a:ln>
            <a:noFill/>
          </a:ln>
        </p:spPr>
        <p:txBody>
          <a:bodyPr anchorCtr="0" anchor="t" bIns="45700" lIns="91425" spcFirstLastPara="1" rIns="91425" wrap="square" tIns="45700">
            <a:normAutofit/>
          </a:bodyPr>
          <a:lstStyle/>
          <a:p>
            <a:pPr indent="-400050" lvl="0" marL="400050" rtl="0" algn="l">
              <a:lnSpc>
                <a:spcPct val="80000"/>
              </a:lnSpc>
              <a:spcBef>
                <a:spcPts val="0"/>
              </a:spcBef>
              <a:spcAft>
                <a:spcPts val="0"/>
              </a:spcAft>
              <a:buClr>
                <a:schemeClr val="dk1"/>
              </a:buClr>
              <a:buSzPts val="1800"/>
              <a:buChar char="•"/>
            </a:pPr>
            <a:r>
              <a:rPr b="1" lang="en-IN" sz="1800">
                <a:latin typeface="Arial"/>
                <a:ea typeface="Arial"/>
                <a:cs typeface="Arial"/>
                <a:sym typeface="Arial"/>
              </a:rPr>
              <a:t>To determine the number of 0 bits represented by the “::”</a:t>
            </a:r>
            <a:endParaRPr b="1"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count the number of blocks in the compressed address</a:t>
            </a:r>
            <a:endParaRPr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 subtract this number from 8</a:t>
            </a:r>
            <a:endParaRPr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 multiply the result by 16. </a:t>
            </a:r>
            <a:endParaRPr sz="1800">
              <a:latin typeface="Arial"/>
              <a:ea typeface="Arial"/>
              <a:cs typeface="Arial"/>
              <a:sym typeface="Arial"/>
            </a:endParaRPr>
          </a:p>
          <a:p>
            <a:pPr indent="-285750" lvl="0" marL="400050" rtl="0" algn="l">
              <a:lnSpc>
                <a:spcPct val="80000"/>
              </a:lnSpc>
              <a:spcBef>
                <a:spcPts val="1000"/>
              </a:spcBef>
              <a:spcAft>
                <a:spcPts val="0"/>
              </a:spcAft>
              <a:buClr>
                <a:schemeClr val="dk1"/>
              </a:buClr>
              <a:buSzPts val="1800"/>
              <a:buNone/>
            </a:pPr>
            <a:r>
              <a:t/>
            </a:r>
            <a:endParaRPr sz="1800">
              <a:latin typeface="Arial"/>
              <a:ea typeface="Arial"/>
              <a:cs typeface="Arial"/>
              <a:sym typeface="Arial"/>
            </a:endParaRPr>
          </a:p>
          <a:p>
            <a:pPr indent="-400050" lvl="0" marL="400050" rtl="0" algn="l">
              <a:lnSpc>
                <a:spcPct val="80000"/>
              </a:lnSpc>
              <a:spcBef>
                <a:spcPts val="1000"/>
              </a:spcBef>
              <a:spcAft>
                <a:spcPts val="0"/>
              </a:spcAft>
              <a:buClr>
                <a:schemeClr val="dk1"/>
              </a:buClr>
              <a:buSzPts val="1800"/>
              <a:buChar char="•"/>
            </a:pPr>
            <a:r>
              <a:rPr b="1" lang="en-IN" sz="1800">
                <a:latin typeface="Arial"/>
                <a:ea typeface="Arial"/>
                <a:cs typeface="Arial"/>
                <a:sym typeface="Arial"/>
              </a:rPr>
              <a:t>For example</a:t>
            </a:r>
            <a:endParaRPr b="1"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FF02::2</a:t>
            </a:r>
            <a:endParaRPr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two blocks - “FF02” block and “2” block. </a:t>
            </a:r>
            <a:endParaRPr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Font typeface="Noto Sans Symbols"/>
              <a:buAutoNum type="arabicPeriod"/>
            </a:pPr>
            <a:r>
              <a:rPr lang="en-IN" sz="1800">
                <a:latin typeface="Arial"/>
                <a:ea typeface="Arial"/>
                <a:cs typeface="Arial"/>
                <a:sym typeface="Arial"/>
              </a:rPr>
              <a:t>The number of bits expressed by the “::” is 96 (96 = (8 – 2)×16).</a:t>
            </a:r>
            <a:endParaRPr sz="1800">
              <a:latin typeface="Arial"/>
              <a:ea typeface="Arial"/>
              <a:cs typeface="Arial"/>
              <a:sym typeface="Arial"/>
            </a:endParaRPr>
          </a:p>
          <a:p>
            <a:pPr indent="-285750" lvl="0" marL="400050" rtl="0" algn="l">
              <a:lnSpc>
                <a:spcPct val="80000"/>
              </a:lnSpc>
              <a:spcBef>
                <a:spcPts val="1000"/>
              </a:spcBef>
              <a:spcAft>
                <a:spcPts val="0"/>
              </a:spcAft>
              <a:buClr>
                <a:schemeClr val="dk1"/>
              </a:buClr>
              <a:buSzPts val="1800"/>
              <a:buNone/>
            </a:pPr>
            <a:r>
              <a:t/>
            </a:r>
            <a:endParaRPr sz="1800">
              <a:latin typeface="Arial"/>
              <a:ea typeface="Arial"/>
              <a:cs typeface="Arial"/>
              <a:sym typeface="Arial"/>
            </a:endParaRPr>
          </a:p>
          <a:p>
            <a:pPr indent="-400050" lvl="0" marL="400050" rtl="0" algn="l">
              <a:lnSpc>
                <a:spcPct val="80000"/>
              </a:lnSpc>
              <a:spcBef>
                <a:spcPts val="1000"/>
              </a:spcBef>
              <a:spcAft>
                <a:spcPts val="0"/>
              </a:spcAft>
              <a:buClr>
                <a:schemeClr val="dk1"/>
              </a:buClr>
              <a:buSzPts val="1800"/>
              <a:buChar char="•"/>
            </a:pPr>
            <a:r>
              <a:rPr b="1" lang="en-IN" sz="1800">
                <a:latin typeface="Arial"/>
                <a:ea typeface="Arial"/>
                <a:cs typeface="Arial"/>
                <a:sym typeface="Arial"/>
              </a:rPr>
              <a:t>Zero compression can only be used once in a given address.</a:t>
            </a:r>
            <a:endParaRPr b="1" sz="1800">
              <a:latin typeface="Arial"/>
              <a:ea typeface="Arial"/>
              <a:cs typeface="Arial"/>
              <a:sym typeface="Arial"/>
            </a:endParaRPr>
          </a:p>
          <a:p>
            <a:pPr indent="-381000" lvl="1" marL="725805" rtl="0" algn="l">
              <a:lnSpc>
                <a:spcPct val="80000"/>
              </a:lnSpc>
              <a:spcBef>
                <a:spcPts val="500"/>
              </a:spcBef>
              <a:spcAft>
                <a:spcPts val="0"/>
              </a:spcAft>
              <a:buClr>
                <a:schemeClr val="dk1"/>
              </a:buClr>
              <a:buSzPts val="1800"/>
              <a:buChar char="•"/>
            </a:pPr>
            <a:r>
              <a:rPr lang="en-IN" sz="1800">
                <a:latin typeface="Arial"/>
                <a:ea typeface="Arial"/>
                <a:cs typeface="Arial"/>
                <a:sym typeface="Arial"/>
              </a:rPr>
              <a:t>Otherwise, you could not determine the number of 0 bits represented by each instance of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None/>
            </a:pPr>
            <a:r>
              <a:t/>
            </a:r>
            <a:endParaRPr/>
          </a:p>
        </p:txBody>
      </p:sp>
      <p:pic>
        <p:nvPicPr>
          <p:cNvPr id="148" name="Google Shape;148;p9"/>
          <p:cNvPicPr preferRelativeResize="0"/>
          <p:nvPr/>
        </p:nvPicPr>
        <p:blipFill rotWithShape="1">
          <a:blip r:embed="rId3">
            <a:alphaModFix/>
          </a:blip>
          <a:srcRect b="0" l="0" r="0" t="0"/>
          <a:stretch/>
        </p:blipFill>
        <p:spPr>
          <a:xfrm>
            <a:off x="10136521" y="-9532"/>
            <a:ext cx="2046514" cy="1161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2020-07-25T05:19:00Z</dcterms:created>
  <dc:creator>101247</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