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DE50F6-7D2B-4EE1-A6A1-36E4991DFCF6}">
  <a:tblStyle styleId="{80DE50F6-7D2B-4EE1-A6A1-36E4991DF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6D912-7566-4CFD-9BD7-310FC28379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f98b33a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f98b33a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3a3b51a44_3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3a3b51a44_3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3a3b51a44_3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3a3b51a44_3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e5d36d15d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e5d36d15d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3a3b51a44_3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3a3b51a44_3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3a3b51a44_3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3a3b51a44_3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a3b51a44_3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a3b51a44_3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3a3b51a44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3a3b51a44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3a2430b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3a2430b7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3a3b51a44_3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3a3b51a44_3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3a3b51a44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3a3b51a44_3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3a3b51a44_3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3a3b51a44_3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and IPv6 - Binary Conversion</a:t>
            </a:r>
            <a:endParaRPr/>
          </a:p>
        </p:txBody>
      </p:sp>
      <p:graphicFrame>
        <p:nvGraphicFramePr>
          <p:cNvPr id="645" name="Google Shape;645;p68"/>
          <p:cNvGraphicFramePr/>
          <p:nvPr/>
        </p:nvGraphicFramePr>
        <p:xfrm>
          <a:off x="495963" y="1264930"/>
          <a:ext cx="8099700" cy="155437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3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IPv4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192.168.50.112 /24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Address in binary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11000000.1010100.00110010.01110000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Netmask in binary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11111111.11111111.11111111.00000000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6" name="Google Shape;646;p68"/>
          <p:cNvGraphicFramePr/>
          <p:nvPr/>
        </p:nvGraphicFramePr>
        <p:xfrm>
          <a:off x="495988" y="3169930"/>
          <a:ext cx="8089200" cy="161538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3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IPv6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2001:2EB8:ADC1:54ED:1100:697A:3210:3331 /64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converted to binary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0010-0000-0000-0001:0010-1110-1011-1000:1010-1101-1100-0001:0101-0100-1110-1101:0001-0001-0000-0000:0110-1001-0111-1010:0011-0010-0001-0000:0011-0011-0011-0001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Address Types</a:t>
            </a:r>
            <a:endParaRPr/>
          </a:p>
        </p:txBody>
      </p:sp>
      <p:graphicFrame>
        <p:nvGraphicFramePr>
          <p:cNvPr id="736" name="Google Shape;736;p77"/>
          <p:cNvGraphicFramePr/>
          <p:nvPr/>
        </p:nvGraphicFramePr>
        <p:xfrm>
          <a:off x="301875" y="79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17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Purpose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Prefix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Global Unicast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routable on the Internet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2000:: /3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Link Local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local link/network (only) 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FE80:: /10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Multicast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sending to groups (no broadcast)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FF00:: /8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Unique Local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routable on a LAN (private address)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FC00::/8 FD00::/8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Modified EUI-64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converts 48 bit MAC to 64 bit host ID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7th bit flipped + FF:FE inserted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Autoconfiguration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stateless address autoconfiguration (SLAAC)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RS RA NS NA (ICMPv6)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Anycast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shared address, used to send to nearest available device interface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syntactically identical to unicast (identified as anycast)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2001:DB8:1::/64 (all zeros ID)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Addresses</a:t>
            </a:r>
            <a:endParaRPr/>
          </a:p>
        </p:txBody>
      </p:sp>
      <p:graphicFrame>
        <p:nvGraphicFramePr>
          <p:cNvPr id="742" name="Google Shape;742;p78"/>
          <p:cNvGraphicFramePr/>
          <p:nvPr/>
        </p:nvGraphicFramePr>
        <p:xfrm>
          <a:off x="875125" y="91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70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IPv6 Address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Purpose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::/0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 networks - used for default route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::1/128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loopback - similar to 127.0.0.1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::/128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unspecified address - no address yet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FE80::/10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link-local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FF02::1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all-nodes multicast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FF02::2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all-routers multicast 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FF02::1:FFxx:xxxx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All-solicited nodes multicast - autoconfiguration and neighbor discovery (similar to ARP)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9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IPv6 Address Configuration</a:t>
            </a:r>
            <a:endParaRPr/>
          </a:p>
        </p:txBody>
      </p:sp>
      <p:sp>
        <p:nvSpPr>
          <p:cNvPr id="748" name="Google Shape;748;p79"/>
          <p:cNvSpPr txBox="1"/>
          <p:nvPr/>
        </p:nvSpPr>
        <p:spPr>
          <a:xfrm>
            <a:off x="493350" y="482475"/>
            <a:ext cx="8339100" cy="45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Router# configure terminal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ipv6 unicast-routing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interface g0/0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2001:db8:22:1::1/64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or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2001:db8:22:1::/64 eui-64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fe80::1 link-local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no shutdown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interface g0/1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ipv6 enable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autoconfig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no shutdown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exit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interface g0/0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 ipv6 address 2001:db8:22:1::1/64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lang="en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 ipv6 address fe80::1 link-local</a:t>
            </a:r>
            <a:endParaRPr sz="18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shutdown</a:t>
            </a: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</a:t>
            </a:r>
            <a:endParaRPr/>
          </a:p>
        </p:txBody>
      </p:sp>
      <p:graphicFrame>
        <p:nvGraphicFramePr>
          <p:cNvPr id="652" name="Google Shape;652;p69"/>
          <p:cNvGraphicFramePr/>
          <p:nvPr/>
        </p:nvGraphicFramePr>
        <p:xfrm>
          <a:off x="495988" y="3627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7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Global unicast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2001:2EB8:ADC1:54ED:1100:697A:3210:3331 /64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Link-local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FE80::1100:697A:3210:3331 /10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3" name="Google Shape;653;p69"/>
          <p:cNvSpPr txBox="1">
            <a:spLocks noGrp="1"/>
          </p:cNvSpPr>
          <p:nvPr>
            <p:ph type="subTitle" idx="4294967295"/>
          </p:nvPr>
        </p:nvSpPr>
        <p:spPr>
          <a:xfrm>
            <a:off x="921300" y="812325"/>
            <a:ext cx="72726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128 bit address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colon separated hexadecimal notation (8 hextets)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Link-local address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each interface (locally significant only)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Multiple routable addresses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allowed on each interface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Global unicast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unicast, routable on the Internet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Unique local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unicast, similar to IPv4 private address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Anycast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the same unicast address on multiple devices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Multicast addresses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broadcast addresses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/Network prefix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in slash decimal notation /64 (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subnet masks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Network Prefix</a:t>
            </a:r>
            <a:endParaRPr/>
          </a:p>
        </p:txBody>
      </p:sp>
      <p:graphicFrame>
        <p:nvGraphicFramePr>
          <p:cNvPr id="659" name="Google Shape;659;p70"/>
          <p:cNvGraphicFramePr/>
          <p:nvPr/>
        </p:nvGraphicFramePr>
        <p:xfrm>
          <a:off x="495988" y="1874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69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Network (64 bits)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Interface ID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Global unicast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2001:2EB8:ADC1:54ED: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1100:697A:3210:3331 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/64</a:t>
                      </a:r>
                      <a:endParaRPr sz="1600" u="sng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Network (96 bits)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Interface ID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Global unicast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2001:2EB8:ADC1:54ED:0000:0000: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0000:0F31 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/96</a:t>
                      </a:r>
                      <a:endParaRPr sz="1600" u="sng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Network (128 bits - single host/network of one)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Global unicast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2001:2EB8:ADC1:54ED:0000:0000:0000:0F31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/128</a:t>
                      </a:r>
                      <a:endParaRPr sz="1600" u="sng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0" name="Google Shape;660;p70"/>
          <p:cNvSpPr txBox="1">
            <a:spLocks noGrp="1"/>
          </p:cNvSpPr>
          <p:nvPr>
            <p:ph type="subTitle" idx="4294967295"/>
          </p:nvPr>
        </p:nvSpPr>
        <p:spPr>
          <a:xfrm>
            <a:off x="557475" y="812325"/>
            <a:ext cx="79623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network prefix separates the network portion from the interface ID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network prefix refers to the number of bits in the network portion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Global Unicast Address</a:t>
            </a:r>
            <a:endParaRPr/>
          </a:p>
        </p:txBody>
      </p:sp>
      <p:sp>
        <p:nvSpPr>
          <p:cNvPr id="666" name="Google Shape;666;p71"/>
          <p:cNvSpPr txBox="1">
            <a:spLocks noGrp="1"/>
          </p:cNvSpPr>
          <p:nvPr>
            <p:ph type="subTitle" idx="4294967295"/>
          </p:nvPr>
        </p:nvSpPr>
        <p:spPr>
          <a:xfrm>
            <a:off x="557475" y="888525"/>
            <a:ext cx="78363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network portion of the global unicast address is hierarchically structured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7" name="Google Shape;667;p71"/>
          <p:cNvGraphicFramePr/>
          <p:nvPr/>
        </p:nvGraphicFramePr>
        <p:xfrm>
          <a:off x="10943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8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2001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00A1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2233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0001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0800:27FF:FE00:0008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/64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8" name="Google Shape;668;p71"/>
          <p:cNvGraphicFramePr/>
          <p:nvPr/>
        </p:nvGraphicFramePr>
        <p:xfrm>
          <a:off x="10943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64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Global Routing Prefix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Subnet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Interface ID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prefix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>
            <a:off x="1362250" y="2824775"/>
            <a:ext cx="0" cy="1656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2276650" y="2824775"/>
            <a:ext cx="0" cy="14037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71"/>
          <p:cNvCxnSpPr/>
          <p:nvPr/>
        </p:nvCxnSpPr>
        <p:spPr>
          <a:xfrm>
            <a:off x="2789025" y="2824775"/>
            <a:ext cx="0" cy="930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71"/>
          <p:cNvCxnSpPr/>
          <p:nvPr/>
        </p:nvCxnSpPr>
        <p:spPr>
          <a:xfrm>
            <a:off x="3582575" y="2824775"/>
            <a:ext cx="0" cy="646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71"/>
          <p:cNvCxnSpPr/>
          <p:nvPr/>
        </p:nvCxnSpPr>
        <p:spPr>
          <a:xfrm>
            <a:off x="4420775" y="2824775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74" name="Google Shape;674;p71"/>
          <p:cNvSpPr txBox="1"/>
          <p:nvPr/>
        </p:nvSpPr>
        <p:spPr>
          <a:xfrm>
            <a:off x="4294775" y="3132850"/>
            <a:ext cx="233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/64</a:t>
            </a:r>
            <a:r>
              <a:rPr lang="en" sz="1800">
                <a:solidFill>
                  <a:srgbClr val="FFFFFF"/>
                </a:solidFill>
              </a:rPr>
              <a:t> subnet prefix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" name="Google Shape;675;p71"/>
          <p:cNvSpPr txBox="1"/>
          <p:nvPr/>
        </p:nvSpPr>
        <p:spPr>
          <a:xfrm>
            <a:off x="3532775" y="3437650"/>
            <a:ext cx="233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/48</a:t>
            </a:r>
            <a:r>
              <a:rPr lang="en" sz="1800">
                <a:solidFill>
                  <a:srgbClr val="FFFFFF"/>
                </a:solidFill>
              </a:rPr>
              <a:t> site prefix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6" name="Google Shape;676;p71"/>
          <p:cNvSpPr txBox="1"/>
          <p:nvPr/>
        </p:nvSpPr>
        <p:spPr>
          <a:xfrm>
            <a:off x="2694575" y="3796163"/>
            <a:ext cx="233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/32</a:t>
            </a:r>
            <a:r>
              <a:rPr lang="en" sz="1800">
                <a:solidFill>
                  <a:srgbClr val="FFFFFF"/>
                </a:solidFill>
              </a:rPr>
              <a:t> provider prefix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" name="Google Shape;677;p71"/>
          <p:cNvSpPr txBox="1"/>
          <p:nvPr/>
        </p:nvSpPr>
        <p:spPr>
          <a:xfrm>
            <a:off x="2161175" y="4161550"/>
            <a:ext cx="233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/23</a:t>
            </a:r>
            <a:r>
              <a:rPr lang="en" sz="1800">
                <a:solidFill>
                  <a:srgbClr val="FFFFFF"/>
                </a:solidFill>
              </a:rPr>
              <a:t> regional registry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8" name="Google Shape;678;p71"/>
          <p:cNvSpPr txBox="1"/>
          <p:nvPr/>
        </p:nvSpPr>
        <p:spPr>
          <a:xfrm>
            <a:off x="1246775" y="4504450"/>
            <a:ext cx="233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/3</a:t>
            </a:r>
            <a:r>
              <a:rPr lang="en" sz="1800">
                <a:solidFill>
                  <a:srgbClr val="FFFFFF"/>
                </a:solidFill>
              </a:rPr>
              <a:t> IANA global prefix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Address Compression</a:t>
            </a:r>
            <a:endParaRPr/>
          </a:p>
        </p:txBody>
      </p:sp>
      <p:graphicFrame>
        <p:nvGraphicFramePr>
          <p:cNvPr id="684" name="Google Shape;684;p72"/>
          <p:cNvGraphicFramePr/>
          <p:nvPr/>
        </p:nvGraphicFramePr>
        <p:xfrm>
          <a:off x="495988" y="2788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global address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2001:0EB8:00C1:2200:0001:0000:0000:0331 /64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leading zeros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2001: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EB8: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00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C1:2200: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000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1:0000:0000:0331 /64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continuous zeros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2001:</a:t>
                      </a: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EB8:</a:t>
                      </a: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00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C1:2200:</a:t>
                      </a: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000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1: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0000:0000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en" sz="1600" u="sng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331 /64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compressed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2001:EB8:C1:2200:1::331 /64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5" name="Google Shape;685;p72"/>
          <p:cNvSpPr txBox="1">
            <a:spLocks noGrp="1"/>
          </p:cNvSpPr>
          <p:nvPr>
            <p:ph type="subTitle" idx="4294967295"/>
          </p:nvPr>
        </p:nvSpPr>
        <p:spPr>
          <a:xfrm>
            <a:off x="620575" y="888525"/>
            <a:ext cx="7964700" cy="17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Leading zeros can be omitted (trailing zeros cannot)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single instance of continuous zeros can be replaced with a double colon ::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decompressing remember there are supposed to be 8 hextets of 4 hexadecimal characters each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SLAAC - Stateless Address Autoconfiguration</a:t>
            </a:r>
            <a:endParaRPr/>
          </a:p>
        </p:txBody>
      </p:sp>
      <p:sp>
        <p:nvSpPr>
          <p:cNvPr id="691" name="Google Shape;691;p73"/>
          <p:cNvSpPr/>
          <p:nvPr/>
        </p:nvSpPr>
        <p:spPr>
          <a:xfrm>
            <a:off x="3370325" y="875375"/>
            <a:ext cx="2665500" cy="94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Router Solicitation (RS)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73"/>
          <p:cNvSpPr/>
          <p:nvPr/>
        </p:nvSpPr>
        <p:spPr>
          <a:xfrm flipH="1">
            <a:off x="3065525" y="1865975"/>
            <a:ext cx="2665500" cy="94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Router Advertisement (RA)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3" name="Google Shape;693;p73"/>
          <p:cNvSpPr/>
          <p:nvPr/>
        </p:nvSpPr>
        <p:spPr>
          <a:xfrm>
            <a:off x="3143575" y="3847175"/>
            <a:ext cx="3024900" cy="94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Neighbor Solicitation (NS) DAD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4" name="Google Shape;694;p73"/>
          <p:cNvSpPr/>
          <p:nvPr/>
        </p:nvSpPr>
        <p:spPr>
          <a:xfrm>
            <a:off x="3209150" y="2871275"/>
            <a:ext cx="2568900" cy="899700"/>
          </a:xfrm>
          <a:prstGeom prst="horizontalScroll">
            <a:avLst>
              <a:gd name="adj" fmla="val 12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Autoconfigure address (EUI-64 or random)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5" name="Google Shape;695;p73" descr="rou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20383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3" descr="rou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1047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3" descr="rou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4019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3" descr="pc-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0383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73" descr="pc-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047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73" descr="pc-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30289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73" descr="pc-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40195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3"/>
          <p:cNvSpPr/>
          <p:nvPr/>
        </p:nvSpPr>
        <p:spPr>
          <a:xfrm>
            <a:off x="2590800" y="1019979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3" name="Google Shape;703;p73"/>
          <p:cNvSpPr/>
          <p:nvPr/>
        </p:nvSpPr>
        <p:spPr>
          <a:xfrm>
            <a:off x="5791200" y="2010579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73"/>
          <p:cNvSpPr/>
          <p:nvPr/>
        </p:nvSpPr>
        <p:spPr>
          <a:xfrm>
            <a:off x="2590800" y="3001179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5" name="Google Shape;705;p73"/>
          <p:cNvSpPr/>
          <p:nvPr/>
        </p:nvSpPr>
        <p:spPr>
          <a:xfrm>
            <a:off x="2590800" y="3991779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SLAAC  </a:t>
            </a:r>
            <a:endParaRPr/>
          </a:p>
        </p:txBody>
      </p:sp>
      <p:graphicFrame>
        <p:nvGraphicFramePr>
          <p:cNvPr id="711" name="Google Shape;711;p74"/>
          <p:cNvGraphicFramePr/>
          <p:nvPr/>
        </p:nvGraphicFramePr>
        <p:xfrm>
          <a:off x="434075" y="76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4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RFC 4861 Neighbor Discovery - SLAAC - ICMPv6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Message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Source address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Destination address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Router Solicitation (RS)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unspecified address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:: /128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all-routers multicast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FF02::2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133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225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Router Advertisement </a:t>
                      </a:r>
                      <a:b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(RA)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sent periodically,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sent in response to a router solicitation (RS)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router link-local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FE80::x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all-nodes multicast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FF02::1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134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IPv6 prefixes (one or more)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2000:1234:ABCD:EF22:: /64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Router lifetime information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 (not default), 1 - </a:t>
                      </a: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9000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seconds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flag information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 = managed, </a:t>
                      </a: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 = other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(DHCPv6)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gateway / source address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FE80::x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2" name="Google Shape;712;p74"/>
          <p:cNvSpPr/>
          <p:nvPr/>
        </p:nvSpPr>
        <p:spPr>
          <a:xfrm>
            <a:off x="2537725" y="1582879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3" name="Google Shape;713;p74"/>
          <p:cNvSpPr/>
          <p:nvPr/>
        </p:nvSpPr>
        <p:spPr>
          <a:xfrm>
            <a:off x="2537725" y="2328154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5"/>
          <p:cNvSpPr txBox="1">
            <a:spLocks noGrp="1"/>
          </p:cNvSpPr>
          <p:nvPr>
            <p:ph type="title"/>
          </p:nvPr>
        </p:nvSpPr>
        <p:spPr>
          <a:xfrm>
            <a:off x="3913275" y="64025"/>
            <a:ext cx="37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SLAAC (EUI-64)</a:t>
            </a:r>
            <a:endParaRPr/>
          </a:p>
        </p:txBody>
      </p:sp>
      <p:sp>
        <p:nvSpPr>
          <p:cNvPr id="719" name="Google Shape;719;p75"/>
          <p:cNvSpPr/>
          <p:nvPr/>
        </p:nvSpPr>
        <p:spPr>
          <a:xfrm>
            <a:off x="1456550" y="204275"/>
            <a:ext cx="2568900" cy="899700"/>
          </a:xfrm>
          <a:prstGeom prst="horizontalScroll">
            <a:avLst>
              <a:gd name="adj" fmla="val 12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Autoconfigure address (EUI-64)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0" name="Google Shape;720;p75"/>
          <p:cNvSpPr/>
          <p:nvPr/>
        </p:nvSpPr>
        <p:spPr>
          <a:xfrm>
            <a:off x="861325" y="346954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721" name="Google Shape;721;p75"/>
          <p:cNvGraphicFramePr/>
          <p:nvPr/>
        </p:nvGraphicFramePr>
        <p:xfrm>
          <a:off x="9900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85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4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48 bit MAC Address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08-00-27-00-00-08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split address in the middle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08-00-27            00-00-08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insert FF:FE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08-00-27 </a:t>
                      </a: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FF:FE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00-00-08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hexadecimal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lang="en" sz="1800" u="sng">
                          <a:solidFill>
                            <a:schemeClr val="accent5"/>
                          </a:solidFill>
                        </a:rPr>
                        <a:t>8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-00-27 </a:t>
                      </a: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FF:FE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00-00-08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7th bit in binary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    0000</a:t>
                      </a:r>
                      <a:r>
                        <a:rPr lang="en" sz="1800" u="sng">
                          <a:solidFill>
                            <a:srgbClr val="FFFFFF"/>
                          </a:solidFill>
                        </a:rPr>
                        <a:t>10</a:t>
                      </a:r>
                      <a:r>
                        <a:rPr lang="en" sz="1800" u="sng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lang="en" sz="1800" u="sng">
                          <a:solidFill>
                            <a:srgbClr val="FFFFFF"/>
                          </a:solidFill>
                        </a:rPr>
                        <a:t>0</a:t>
                      </a:r>
                      <a:endParaRPr sz="1800" u="sng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7th bit flip changes 8 to 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    0000</a:t>
                      </a:r>
                      <a:r>
                        <a:rPr lang="en" sz="1800" u="sng">
                          <a:solidFill>
                            <a:srgbClr val="FFFFFF"/>
                          </a:solidFill>
                        </a:rPr>
                        <a:t>10</a:t>
                      </a:r>
                      <a:r>
                        <a:rPr lang="en" sz="1800" u="sng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lang="en" sz="1800" u="sng">
                          <a:solidFill>
                            <a:srgbClr val="FFFFFF"/>
                          </a:solidFill>
                        </a:rPr>
                        <a:t>0</a:t>
                      </a:r>
                      <a:endParaRPr sz="1800" u="sng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64 bit host interface ID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A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00:27</a:t>
                      </a:r>
                      <a:r>
                        <a:rPr lang="en" sz="1800">
                          <a:solidFill>
                            <a:schemeClr val="accent5"/>
                          </a:solidFill>
                        </a:rPr>
                        <a:t>FF:FE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00:0008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22" name="Google Shape;722;p75"/>
          <p:cNvCxnSpPr/>
          <p:nvPr/>
        </p:nvCxnSpPr>
        <p:spPr>
          <a:xfrm>
            <a:off x="4954175" y="3053375"/>
            <a:ext cx="565800" cy="2241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23" name="Google Shape;723;p75"/>
          <p:cNvSpPr/>
          <p:nvPr/>
        </p:nvSpPr>
        <p:spPr>
          <a:xfrm>
            <a:off x="7279900" y="1421250"/>
            <a:ext cx="870900" cy="3106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SLAAC</a:t>
            </a:r>
            <a:endParaRPr/>
          </a:p>
        </p:txBody>
      </p:sp>
      <p:graphicFrame>
        <p:nvGraphicFramePr>
          <p:cNvPr id="729" name="Google Shape;729;p76"/>
          <p:cNvGraphicFramePr/>
          <p:nvPr/>
        </p:nvGraphicFramePr>
        <p:xfrm>
          <a:off x="510275" y="76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{8FD6D912-7566-4CFD-9BD7-310FC283793D}</a:tableStyleId>
              </a:tblPr>
              <a:tblGrid>
                <a:gridCol w="24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9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RFC 4861 Neighbor Discovery - SLAAC - ICMPv6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Message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Source address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Destination address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4C2F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sz="1800">
                        <a:solidFill>
                          <a:srgbClr val="A4C2F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Neighbor Solicitation (NS)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Similar to ARP in IPv6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check host availability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check for DAD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link-local or unspecified address 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:: /128 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if 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duplicate address detection (DAD)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all-solicited nodes multicast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FF02::1:FFxx:xxxx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135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0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Neighbor Advertisement (NA)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response to (NS), 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600"/>
                        <a:buFont typeface="Oswald"/>
                        <a:buChar char="●"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used to announce a link-layer address change</a:t>
                      </a:r>
                      <a:endParaRPr sz="16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link-local address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FE80::x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link-layer address,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or all-nodes multicast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800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FF02::1</a:t>
                      </a:r>
                      <a:endParaRPr sz="1800">
                        <a:solidFill>
                          <a:schemeClr val="accent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136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R=router flag-neighbor unreach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S=solicited flag-response to NS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</a:br>
                      <a:r>
                        <a:rPr lang="en" sz="16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O=override flag-update address</a:t>
                      </a:r>
                      <a:endParaRPr sz="16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76"/>
          <p:cNvSpPr/>
          <p:nvPr/>
        </p:nvSpPr>
        <p:spPr>
          <a:xfrm>
            <a:off x="131175" y="2208679"/>
            <a:ext cx="609600" cy="635100"/>
          </a:xfrm>
          <a:prstGeom prst="star16">
            <a:avLst>
              <a:gd name="adj" fmla="val 37500"/>
            </a:avLst>
          </a:prstGeom>
          <a:solidFill>
            <a:srgbClr val="4343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8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On-screen Show (16:9)</PresentationFormat>
  <Paragraphs>207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Oswald</vt:lpstr>
      <vt:lpstr>Average</vt:lpstr>
      <vt:lpstr>Slate</vt:lpstr>
      <vt:lpstr>IPv4 and IPv6 - Binary Conversion</vt:lpstr>
      <vt:lpstr>IPv6</vt:lpstr>
      <vt:lpstr>IPv6 Network Prefix</vt:lpstr>
      <vt:lpstr>IPv6 Global Unicast Address</vt:lpstr>
      <vt:lpstr>IPv6 Address Compression</vt:lpstr>
      <vt:lpstr>IPv6 SLAAC - Stateless Address Autoconfiguration</vt:lpstr>
      <vt:lpstr>IPv6 SLAAC  </vt:lpstr>
      <vt:lpstr>IPv6 SLAAC (EUI-64)</vt:lpstr>
      <vt:lpstr>IPv6 SLAAC</vt:lpstr>
      <vt:lpstr>IPv6 Address Types</vt:lpstr>
      <vt:lpstr>IPv6 Addresses</vt:lpstr>
      <vt:lpstr>Router IPv6 Address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 and IPv6 - Binary Conversion</dc:title>
  <cp:lastModifiedBy>Dan Alberghetti</cp:lastModifiedBy>
  <cp:revision>1</cp:revision>
  <dcterms:modified xsi:type="dcterms:W3CDTF">2019-11-02T16:16:28Z</dcterms:modified>
</cp:coreProperties>
</file>