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7"/>
  </p:notesMasterIdLst>
  <p:sldIdLst>
    <p:sldId id="256" r:id="rId2"/>
    <p:sldId id="257" r:id="rId3"/>
    <p:sldId id="258" r:id="rId4"/>
    <p:sldId id="259" r:id="rId5"/>
    <p:sldId id="260" r:id="rId6"/>
    <p:sldId id="261" r:id="rId7"/>
    <p:sldId id="262" r:id="rId8"/>
    <p:sldId id="263" r:id="rId9"/>
    <p:sldId id="264" r:id="rId10"/>
    <p:sldId id="271" r:id="rId11"/>
    <p:sldId id="272" r:id="rId12"/>
    <p:sldId id="273" r:id="rId13"/>
    <p:sldId id="274" r:id="rId14"/>
    <p:sldId id="265" r:id="rId15"/>
    <p:sldId id="266" r:id="rId16"/>
    <p:sldId id="267" r:id="rId17"/>
    <p:sldId id="268" r:id="rId18"/>
    <p:sldId id="269" r:id="rId19"/>
    <p:sldId id="270" r:id="rId20"/>
    <p:sldId id="275" r:id="rId21"/>
    <p:sldId id="276" r:id="rId22"/>
    <p:sldId id="277"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12" r:id="rId50"/>
    <p:sldId id="313" r:id="rId51"/>
    <p:sldId id="314" r:id="rId52"/>
    <p:sldId id="315" r:id="rId53"/>
    <p:sldId id="316" r:id="rId54"/>
    <p:sldId id="317" r:id="rId55"/>
    <p:sldId id="318" r:id="rId56"/>
    <p:sldId id="319" r:id="rId57"/>
    <p:sldId id="320" r:id="rId58"/>
    <p:sldId id="321" r:id="rId59"/>
    <p:sldId id="322" r:id="rId60"/>
    <p:sldId id="323" r:id="rId61"/>
    <p:sldId id="324" r:id="rId62"/>
    <p:sldId id="325" r:id="rId63"/>
    <p:sldId id="326" r:id="rId64"/>
    <p:sldId id="327" r:id="rId65"/>
    <p:sldId id="328"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81" d="100"/>
          <a:sy n="81" d="100"/>
        </p:scale>
        <p:origin x="-300" y="-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88B80C-8CD1-45C6-8C98-E51BF3159AF3}" type="datetimeFigureOut">
              <a:rPr lang="en-US" smtClean="0"/>
              <a:t>9/30/2020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B04A85-8497-49B0-B0E0-D7C9A709E971}" type="slidenum">
              <a:rPr lang="en-US" smtClean="0"/>
              <a:t>‹#›</a:t>
            </a:fld>
            <a:endParaRPr lang="en-US"/>
          </a:p>
        </p:txBody>
      </p:sp>
    </p:spTree>
    <p:extLst>
      <p:ext uri="{BB962C8B-B14F-4D97-AF65-F5344CB8AC3E}">
        <p14:creationId xmlns:p14="http://schemas.microsoft.com/office/powerpoint/2010/main" val="288375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E732CF2-FDC3-43CB-B2CE-81A1058A6645}" type="datetimeFigureOut">
              <a:rPr lang="en-US" smtClean="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9BB68D-01B4-49F8-AE72-6E7D77E075B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732CF2-FDC3-43CB-B2CE-81A1058A6645}" type="datetimeFigureOut">
              <a:rPr lang="en-US" smtClean="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9BB68D-01B4-49F8-AE72-6E7D77E075B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732CF2-FDC3-43CB-B2CE-81A1058A6645}" type="datetimeFigureOut">
              <a:rPr lang="en-US" smtClean="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9BB68D-01B4-49F8-AE72-6E7D77E075B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732CF2-FDC3-43CB-B2CE-81A1058A6645}" type="datetimeFigureOut">
              <a:rPr lang="en-US" smtClean="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9BB68D-01B4-49F8-AE72-6E7D77E075B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732CF2-FDC3-43CB-B2CE-81A1058A6645}" type="datetimeFigureOut">
              <a:rPr lang="en-US" smtClean="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9BB68D-01B4-49F8-AE72-6E7D77E075B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E732CF2-FDC3-43CB-B2CE-81A1058A6645}" type="datetimeFigureOut">
              <a:rPr lang="en-US" smtClean="0"/>
              <a:t>9/30/2020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9BB68D-01B4-49F8-AE72-6E7D77E075B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E732CF2-FDC3-43CB-B2CE-81A1058A6645}" type="datetimeFigureOut">
              <a:rPr lang="en-US" smtClean="0"/>
              <a:t>9/30/2020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9BB68D-01B4-49F8-AE72-6E7D77E075B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E732CF2-FDC3-43CB-B2CE-81A1058A6645}" type="datetimeFigureOut">
              <a:rPr lang="en-US" smtClean="0"/>
              <a:t>9/30/2020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9BB68D-01B4-49F8-AE72-6E7D77E075B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732CF2-FDC3-43CB-B2CE-81A1058A6645}" type="datetimeFigureOut">
              <a:rPr lang="en-US" smtClean="0"/>
              <a:t>9/30/2020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9BB68D-01B4-49F8-AE72-6E7D77E075B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732CF2-FDC3-43CB-B2CE-81A1058A6645}" type="datetimeFigureOut">
              <a:rPr lang="en-US" smtClean="0"/>
              <a:t>9/30/2020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9BB68D-01B4-49F8-AE72-6E7D77E075B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732CF2-FDC3-43CB-B2CE-81A1058A6645}" type="datetimeFigureOut">
              <a:rPr lang="en-US" smtClean="0"/>
              <a:t>9/30/2020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9BB68D-01B4-49F8-AE72-6E7D77E075B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732CF2-FDC3-43CB-B2CE-81A1058A6645}" type="datetimeFigureOut">
              <a:rPr lang="en-US" smtClean="0"/>
              <a:t>9/30/2020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9BB68D-01B4-49F8-AE72-6E7D77E075B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14.emf"/><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98491"/>
            <a:ext cx="8341217" cy="695458"/>
          </a:xfrm>
        </p:spPr>
        <p:txBody>
          <a:bodyPr>
            <a:noAutofit/>
          </a:bodyPr>
          <a:lstStyle/>
          <a:p>
            <a:r>
              <a:rPr lang="en-US" sz="4400" dirty="0" smtClean="0">
                <a:latin typeface="Arial Black" panose="020B0A04020102020204" pitchFamily="34" charset="0"/>
              </a:rPr>
              <a:t>18CSC302J-Computer Networks</a:t>
            </a:r>
            <a:endParaRPr lang="en-US" sz="4400" dirty="0">
              <a:latin typeface="Arial Black" panose="020B0A04020102020204" pitchFamily="34" charset="0"/>
            </a:endParaRPr>
          </a:p>
        </p:txBody>
      </p:sp>
      <p:sp>
        <p:nvSpPr>
          <p:cNvPr id="3" name="Subtitle 2"/>
          <p:cNvSpPr>
            <a:spLocks noGrp="1"/>
          </p:cNvSpPr>
          <p:nvPr>
            <p:ph type="subTitle" idx="1"/>
          </p:nvPr>
        </p:nvSpPr>
        <p:spPr>
          <a:xfrm>
            <a:off x="1524000" y="1863390"/>
            <a:ext cx="9144000" cy="416170"/>
          </a:xfrm>
        </p:spPr>
        <p:txBody>
          <a:bodyPr>
            <a:noAutofit/>
          </a:bodyPr>
          <a:lstStyle/>
          <a:p>
            <a:r>
              <a:rPr lang="en-US" sz="3600" b="1" dirty="0" smtClean="0">
                <a:latin typeface="Arial Black" panose="020B0A04020102020204" pitchFamily="34" charset="0"/>
              </a:rPr>
              <a:t>Unit –IV – IPv6 Overview </a:t>
            </a:r>
            <a:endParaRPr lang="en-US" sz="3600" b="1" dirty="0">
              <a:latin typeface="Arial Black" panose="020B0A04020102020204" pitchFamily="34" charset="0"/>
            </a:endParaRPr>
          </a:p>
        </p:txBody>
      </p:sp>
      <p:sp>
        <p:nvSpPr>
          <p:cNvPr id="4" name="TextBox 3"/>
          <p:cNvSpPr txBox="1"/>
          <p:nvPr/>
        </p:nvSpPr>
        <p:spPr>
          <a:xfrm>
            <a:off x="496389" y="2810435"/>
            <a:ext cx="10718458" cy="2677656"/>
          </a:xfrm>
          <a:prstGeom prst="rect">
            <a:avLst/>
          </a:prstGeom>
          <a:noFill/>
        </p:spPr>
        <p:txBody>
          <a:bodyPr wrap="square" rtlCol="0">
            <a:spAutoFit/>
          </a:bodyPr>
          <a:lstStyle/>
          <a:p>
            <a:r>
              <a:rPr lang="en-US" sz="2800" dirty="0" smtClean="0">
                <a:latin typeface="Arial" panose="020B0604020202020204" pitchFamily="34" charset="0"/>
                <a:cs typeface="Arial" panose="020B0604020202020204" pitchFamily="34" charset="0"/>
              </a:rPr>
              <a:t>Course Learning Outcome:</a:t>
            </a:r>
          </a:p>
          <a:p>
            <a:endParaRPr lang="en-US" sz="2800" dirty="0" smtClean="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2800" dirty="0" smtClean="0">
                <a:latin typeface="Arial" panose="020B0604020202020204" pitchFamily="34" charset="0"/>
                <a:cs typeface="Arial" panose="020B0604020202020204" pitchFamily="34" charset="0"/>
              </a:rPr>
              <a:t>The student will be able to learn and understand IPv6 technologies.</a:t>
            </a:r>
          </a:p>
          <a:p>
            <a:pPr marL="742950" lvl="1" indent="-285750">
              <a:buFont typeface="Arial" panose="020B0604020202020204" pitchFamily="34" charset="0"/>
              <a:buChar char="•"/>
            </a:pPr>
            <a:r>
              <a:rPr lang="en-US" sz="2800" dirty="0" smtClean="0">
                <a:latin typeface="Arial" panose="020B0604020202020204" pitchFamily="34" charset="0"/>
                <a:cs typeface="Arial" panose="020B0604020202020204" pitchFamily="34" charset="0"/>
              </a:rPr>
              <a:t>The students can able to analyze and compare the IPv4 and IPv6 protocols</a:t>
            </a:r>
            <a:r>
              <a:rPr lang="en-US" sz="2800" dirty="0">
                <a:latin typeface="Arial" panose="020B0604020202020204" pitchFamily="34" charset="0"/>
                <a:cs typeface="Arial" panose="020B0604020202020204" pitchFamily="34" charset="0"/>
              </a:rPr>
              <a:t>.</a:t>
            </a:r>
            <a:r>
              <a:rPr lang="en-US" dirty="0" smtClean="0"/>
              <a:t>	</a:t>
            </a:r>
            <a:endParaRPr lang="en-US" dirty="0"/>
          </a:p>
        </p:txBody>
      </p:sp>
      <p:pic>
        <p:nvPicPr>
          <p:cNvPr id="5" name="Picture 4"/>
          <p:cNvPicPr>
            <a:picLocks noChangeAspect="1"/>
          </p:cNvPicPr>
          <p:nvPr/>
        </p:nvPicPr>
        <p:blipFill>
          <a:blip r:embed="rId2"/>
          <a:stretch>
            <a:fillRect/>
          </a:stretch>
        </p:blipFill>
        <p:spPr>
          <a:xfrm>
            <a:off x="10136521" y="-9532"/>
            <a:ext cx="2046514" cy="116182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Arial Black" panose="020B0A04020102020204" pitchFamily="34" charset="0"/>
              </a:rPr>
              <a:t>Example1:</a:t>
            </a:r>
            <a:endParaRPr lang="en-US" dirty="0">
              <a:latin typeface="Arial Black" panose="020B0A04020102020204" pitchFamily="34" charset="0"/>
            </a:endParaRPr>
          </a:p>
        </p:txBody>
      </p:sp>
      <p:sp>
        <p:nvSpPr>
          <p:cNvPr id="3" name="Content Placeholder 2"/>
          <p:cNvSpPr>
            <a:spLocks noGrp="1"/>
          </p:cNvSpPr>
          <p:nvPr>
            <p:ph idx="1"/>
          </p:nvPr>
        </p:nvSpPr>
        <p:spPr/>
        <p:txBody>
          <a:bodyPr>
            <a:normAutofit lnSpcReduction="10000"/>
          </a:bodyPr>
          <a:lstStyle/>
          <a:p>
            <a:pPr algn="just">
              <a:buNone/>
            </a:pPr>
            <a:r>
              <a:rPr lang="en-US" sz="2100" dirty="0" smtClean="0">
                <a:latin typeface="Arial" panose="020B0604020202020204" pitchFamily="34" charset="0"/>
                <a:cs typeface="Arial" panose="020B0604020202020204" pitchFamily="34" charset="0"/>
              </a:rPr>
              <a:t>Show the unabbreviated colon hex notation for the following IPv6 addresses:</a:t>
            </a:r>
          </a:p>
          <a:p>
            <a:pPr algn="just"/>
            <a:endParaRPr lang="en-US" sz="2100" dirty="0" smtClean="0">
              <a:latin typeface="Arial" panose="020B0604020202020204" pitchFamily="34" charset="0"/>
              <a:cs typeface="Arial" panose="020B0604020202020204" pitchFamily="34" charset="0"/>
            </a:endParaRPr>
          </a:p>
          <a:p>
            <a:pPr lvl="1" algn="just">
              <a:buNone/>
            </a:pPr>
            <a:r>
              <a:rPr lang="en-US" sz="2100" dirty="0" smtClean="0">
                <a:solidFill>
                  <a:schemeClr val="hlink"/>
                </a:solidFill>
                <a:latin typeface="Arial" panose="020B0604020202020204" pitchFamily="34" charset="0"/>
                <a:cs typeface="Arial" panose="020B0604020202020204" pitchFamily="34" charset="0"/>
              </a:rPr>
              <a:t>a.</a:t>
            </a:r>
            <a:r>
              <a:rPr lang="en-US" sz="2100" dirty="0" smtClean="0">
                <a:latin typeface="Arial" panose="020B0604020202020204" pitchFamily="34" charset="0"/>
                <a:cs typeface="Arial" panose="020B0604020202020204" pitchFamily="34" charset="0"/>
              </a:rPr>
              <a:t> An address with 64 0s followed by 64 1s.</a:t>
            </a:r>
          </a:p>
          <a:p>
            <a:pPr lvl="1" algn="just">
              <a:buNone/>
            </a:pPr>
            <a:r>
              <a:rPr lang="en-US" sz="2100" dirty="0" smtClean="0">
                <a:solidFill>
                  <a:schemeClr val="hlink"/>
                </a:solidFill>
                <a:latin typeface="Arial" panose="020B0604020202020204" pitchFamily="34" charset="0"/>
                <a:cs typeface="Arial" panose="020B0604020202020204" pitchFamily="34" charset="0"/>
              </a:rPr>
              <a:t>b.</a:t>
            </a:r>
            <a:r>
              <a:rPr lang="en-US" sz="2100" dirty="0" smtClean="0">
                <a:latin typeface="Arial" panose="020B0604020202020204" pitchFamily="34" charset="0"/>
                <a:cs typeface="Arial" panose="020B0604020202020204" pitchFamily="34" charset="0"/>
              </a:rPr>
              <a:t> An address with 128 0s.</a:t>
            </a:r>
          </a:p>
          <a:p>
            <a:pPr lvl="1" algn="just">
              <a:buNone/>
            </a:pPr>
            <a:r>
              <a:rPr lang="en-US" sz="2100" dirty="0" smtClean="0">
                <a:solidFill>
                  <a:schemeClr val="hlink"/>
                </a:solidFill>
                <a:latin typeface="Arial" panose="020B0604020202020204" pitchFamily="34" charset="0"/>
                <a:cs typeface="Arial" panose="020B0604020202020204" pitchFamily="34" charset="0"/>
              </a:rPr>
              <a:t>c.</a:t>
            </a:r>
            <a:r>
              <a:rPr lang="en-US" sz="2100" dirty="0" smtClean="0">
                <a:latin typeface="Arial" panose="020B0604020202020204" pitchFamily="34" charset="0"/>
                <a:cs typeface="Arial" panose="020B0604020202020204" pitchFamily="34" charset="0"/>
              </a:rPr>
              <a:t> An address with 128 1s.</a:t>
            </a:r>
          </a:p>
          <a:p>
            <a:pPr lvl="1" algn="just">
              <a:buNone/>
            </a:pPr>
            <a:r>
              <a:rPr lang="en-US" sz="2100" dirty="0" smtClean="0">
                <a:solidFill>
                  <a:schemeClr val="hlink"/>
                </a:solidFill>
                <a:latin typeface="Arial" panose="020B0604020202020204" pitchFamily="34" charset="0"/>
                <a:cs typeface="Arial" panose="020B0604020202020204" pitchFamily="34" charset="0"/>
              </a:rPr>
              <a:t>d.</a:t>
            </a:r>
            <a:r>
              <a:rPr lang="en-US" sz="2100" dirty="0" smtClean="0">
                <a:latin typeface="Arial" panose="020B0604020202020204" pitchFamily="34" charset="0"/>
                <a:cs typeface="Arial" panose="020B0604020202020204" pitchFamily="34" charset="0"/>
              </a:rPr>
              <a:t> An address with 128 alternative 1s and 0s.</a:t>
            </a:r>
          </a:p>
          <a:p>
            <a:pPr algn="just"/>
            <a:endParaRPr lang="en-US" sz="2100" dirty="0" smtClean="0">
              <a:latin typeface="Arial" panose="020B0604020202020204" pitchFamily="34" charset="0"/>
              <a:cs typeface="Arial" panose="020B0604020202020204" pitchFamily="34" charset="0"/>
            </a:endParaRPr>
          </a:p>
          <a:p>
            <a:pPr algn="just">
              <a:buNone/>
            </a:pPr>
            <a:r>
              <a:rPr lang="en-US" sz="2100" i="1" dirty="0" smtClean="0">
                <a:solidFill>
                  <a:schemeClr val="hlink"/>
                </a:solidFill>
                <a:latin typeface="Arial" panose="020B0604020202020204" pitchFamily="34" charset="0"/>
                <a:cs typeface="Arial" panose="020B0604020202020204" pitchFamily="34" charset="0"/>
              </a:rPr>
              <a:t>Solution</a:t>
            </a:r>
          </a:p>
          <a:p>
            <a:pPr lvl="1" algn="just">
              <a:buNone/>
            </a:pPr>
            <a:r>
              <a:rPr lang="en-US" sz="2100" dirty="0" smtClean="0">
                <a:solidFill>
                  <a:schemeClr val="hlink"/>
                </a:solidFill>
                <a:latin typeface="Arial" panose="020B0604020202020204" pitchFamily="34" charset="0"/>
                <a:cs typeface="Arial" panose="020B0604020202020204" pitchFamily="34" charset="0"/>
              </a:rPr>
              <a:t>a.</a:t>
            </a:r>
            <a:r>
              <a:rPr lang="en-US" sz="2100" dirty="0" smtClean="0">
                <a:latin typeface="Arial" panose="020B0604020202020204" pitchFamily="34" charset="0"/>
                <a:cs typeface="Arial" panose="020B0604020202020204" pitchFamily="34" charset="0"/>
              </a:rPr>
              <a:t> 0000:0000:0000:0000:FFFF:FFFF:FFFF:FFFF</a:t>
            </a:r>
          </a:p>
          <a:p>
            <a:pPr lvl="1" algn="just">
              <a:buNone/>
            </a:pPr>
            <a:r>
              <a:rPr lang="en-US" sz="2100" dirty="0" smtClean="0">
                <a:solidFill>
                  <a:schemeClr val="hlink"/>
                </a:solidFill>
                <a:latin typeface="Arial" panose="020B0604020202020204" pitchFamily="34" charset="0"/>
                <a:cs typeface="Arial" panose="020B0604020202020204" pitchFamily="34" charset="0"/>
              </a:rPr>
              <a:t>b.</a:t>
            </a:r>
            <a:r>
              <a:rPr lang="en-US" sz="2100" dirty="0" smtClean="0">
                <a:latin typeface="Arial" panose="020B0604020202020204" pitchFamily="34" charset="0"/>
                <a:cs typeface="Arial" panose="020B0604020202020204" pitchFamily="34" charset="0"/>
              </a:rPr>
              <a:t> 0000:0000:0000:0000:0000:0000:0000:0000</a:t>
            </a:r>
          </a:p>
          <a:p>
            <a:pPr lvl="1" algn="just">
              <a:buNone/>
            </a:pPr>
            <a:r>
              <a:rPr lang="en-US" sz="2100" dirty="0" smtClean="0">
                <a:solidFill>
                  <a:schemeClr val="hlink"/>
                </a:solidFill>
                <a:latin typeface="Arial" panose="020B0604020202020204" pitchFamily="34" charset="0"/>
                <a:cs typeface="Arial" panose="020B0604020202020204" pitchFamily="34" charset="0"/>
              </a:rPr>
              <a:t>c.</a:t>
            </a:r>
            <a:r>
              <a:rPr lang="en-US" sz="2100" dirty="0" smtClean="0">
                <a:latin typeface="Arial" panose="020B0604020202020204" pitchFamily="34" charset="0"/>
                <a:cs typeface="Arial" panose="020B0604020202020204" pitchFamily="34" charset="0"/>
              </a:rPr>
              <a:t> FFFF:FFFF:FFFF:FFFF:FFFF:FFFF:FFFF:FFFF</a:t>
            </a:r>
          </a:p>
          <a:p>
            <a:pPr lvl="1" algn="just">
              <a:buNone/>
            </a:pPr>
            <a:r>
              <a:rPr lang="en-US" sz="2100" dirty="0" smtClean="0">
                <a:solidFill>
                  <a:schemeClr val="hlink"/>
                </a:solidFill>
                <a:latin typeface="Arial" panose="020B0604020202020204" pitchFamily="34" charset="0"/>
                <a:cs typeface="Arial" panose="020B0604020202020204" pitchFamily="34" charset="0"/>
              </a:rPr>
              <a:t>d.</a:t>
            </a:r>
            <a:r>
              <a:rPr lang="en-US" sz="2100" dirty="0" smtClean="0">
                <a:latin typeface="Arial" panose="020B0604020202020204" pitchFamily="34" charset="0"/>
                <a:cs typeface="Arial" panose="020B0604020202020204" pitchFamily="34" charset="0"/>
              </a:rPr>
              <a:t> AAAA:AAAA:AAAA:AAAA:AAAA:AAAA:AAAA:AAAA</a:t>
            </a:r>
          </a:p>
          <a:p>
            <a:endParaRPr lang="en-US" dirty="0"/>
          </a:p>
        </p:txBody>
      </p:sp>
      <p:pic>
        <p:nvPicPr>
          <p:cNvPr id="4" name="Picture 3"/>
          <p:cNvPicPr>
            <a:picLocks noChangeAspect="1"/>
          </p:cNvPicPr>
          <p:nvPr/>
        </p:nvPicPr>
        <p:blipFill>
          <a:blip r:embed="rId2"/>
          <a:stretch>
            <a:fillRect/>
          </a:stretch>
        </p:blipFill>
        <p:spPr>
          <a:xfrm>
            <a:off x="10136521" y="-9532"/>
            <a:ext cx="2046514" cy="116182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latin typeface="Arial Black" panose="020B0A04020102020204" pitchFamily="34" charset="0"/>
              </a:rPr>
              <a:t>Example 2</a:t>
            </a:r>
            <a:endParaRPr lang="en-US" dirty="0">
              <a:latin typeface="Arial Black" panose="020B0A04020102020204" pitchFamily="34" charset="0"/>
            </a:endParaRPr>
          </a:p>
        </p:txBody>
      </p:sp>
      <p:sp>
        <p:nvSpPr>
          <p:cNvPr id="3" name="Content Placeholder 2"/>
          <p:cNvSpPr>
            <a:spLocks noGrp="1"/>
          </p:cNvSpPr>
          <p:nvPr>
            <p:ph idx="1"/>
          </p:nvPr>
        </p:nvSpPr>
        <p:spPr/>
        <p:txBody>
          <a:bodyPr/>
          <a:lstStyle/>
          <a:p>
            <a:pPr algn="just">
              <a:buNone/>
            </a:pPr>
            <a:r>
              <a:rPr lang="en-US" dirty="0" smtClean="0">
                <a:latin typeface="Arial Unicode MS" pitchFamily="34" charset="-128"/>
              </a:rPr>
              <a:t>The following shows the zero contraction version of addresses in Example 1 (part c and d cannot be abbreviated)</a:t>
            </a:r>
          </a:p>
          <a:p>
            <a:pPr algn="just"/>
            <a:endParaRPr lang="en-US" dirty="0" smtClean="0">
              <a:latin typeface="Arial Unicode MS" pitchFamily="34" charset="-128"/>
            </a:endParaRPr>
          </a:p>
          <a:p>
            <a:pPr lvl="1" algn="just">
              <a:buNone/>
            </a:pPr>
            <a:r>
              <a:rPr lang="en-US" dirty="0" smtClean="0">
                <a:solidFill>
                  <a:schemeClr val="hlink"/>
                </a:solidFill>
                <a:latin typeface="Arial Unicode MS" pitchFamily="34" charset="-128"/>
              </a:rPr>
              <a:t>a.</a:t>
            </a:r>
            <a:r>
              <a:rPr lang="en-US" dirty="0" smtClean="0">
                <a:latin typeface="Arial Unicode MS" pitchFamily="34" charset="-128"/>
              </a:rPr>
              <a:t>  :: FFFF:FFFF:FFFF:FFFF</a:t>
            </a:r>
          </a:p>
          <a:p>
            <a:pPr lvl="1" algn="just">
              <a:buNone/>
            </a:pPr>
            <a:r>
              <a:rPr lang="en-US" dirty="0" smtClean="0">
                <a:solidFill>
                  <a:schemeClr val="hlink"/>
                </a:solidFill>
                <a:latin typeface="Arial Unicode MS" pitchFamily="34" charset="-128"/>
              </a:rPr>
              <a:t>b.</a:t>
            </a:r>
            <a:r>
              <a:rPr lang="en-US" dirty="0" smtClean="0">
                <a:latin typeface="Arial Unicode MS" pitchFamily="34" charset="-128"/>
              </a:rPr>
              <a:t>  ::</a:t>
            </a:r>
          </a:p>
          <a:p>
            <a:pPr lvl="1" algn="just">
              <a:buNone/>
            </a:pPr>
            <a:r>
              <a:rPr lang="en-US" dirty="0" smtClean="0">
                <a:solidFill>
                  <a:schemeClr val="hlink"/>
                </a:solidFill>
                <a:latin typeface="Arial Unicode MS" pitchFamily="34" charset="-128"/>
              </a:rPr>
              <a:t>c.</a:t>
            </a:r>
            <a:r>
              <a:rPr lang="en-US" dirty="0" smtClean="0">
                <a:latin typeface="Arial Unicode MS" pitchFamily="34" charset="-128"/>
              </a:rPr>
              <a:t>  FFFF:FFFF:FFFF:FFFF:FFFF:FFFF:FFFF:FFFF</a:t>
            </a:r>
          </a:p>
          <a:p>
            <a:pPr lvl="1" algn="just">
              <a:buNone/>
            </a:pPr>
            <a:r>
              <a:rPr lang="en-US" dirty="0" smtClean="0">
                <a:solidFill>
                  <a:schemeClr val="hlink"/>
                </a:solidFill>
                <a:latin typeface="Arial Unicode MS" pitchFamily="34" charset="-128"/>
              </a:rPr>
              <a:t>d.</a:t>
            </a:r>
            <a:r>
              <a:rPr lang="en-US" dirty="0" smtClean="0">
                <a:latin typeface="Arial Unicode MS" pitchFamily="34" charset="-128"/>
              </a:rPr>
              <a:t>  AAAA:AAAA:AAAA:AAAA:AAAA:AAAA:AAAA:AAAA</a:t>
            </a:r>
          </a:p>
          <a:p>
            <a:endParaRPr lang="en-US" dirty="0"/>
          </a:p>
        </p:txBody>
      </p:sp>
      <p:pic>
        <p:nvPicPr>
          <p:cNvPr id="4" name="Picture 3"/>
          <p:cNvPicPr>
            <a:picLocks noChangeAspect="1"/>
          </p:cNvPicPr>
          <p:nvPr/>
        </p:nvPicPr>
        <p:blipFill>
          <a:blip r:embed="rId2"/>
          <a:stretch>
            <a:fillRect/>
          </a:stretch>
        </p:blipFill>
        <p:spPr>
          <a:xfrm>
            <a:off x="10136521" y="-9532"/>
            <a:ext cx="2046514" cy="116182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Arial Black" panose="020B0A04020102020204" pitchFamily="34" charset="0"/>
              </a:rPr>
              <a:t>Example 3</a:t>
            </a:r>
            <a:endParaRPr lang="en-US" dirty="0">
              <a:latin typeface="Arial Black" panose="020B0A04020102020204" pitchFamily="34" charset="0"/>
            </a:endParaRPr>
          </a:p>
        </p:txBody>
      </p:sp>
      <p:sp>
        <p:nvSpPr>
          <p:cNvPr id="3" name="Content Placeholder 2"/>
          <p:cNvSpPr>
            <a:spLocks noGrp="1"/>
          </p:cNvSpPr>
          <p:nvPr>
            <p:ph idx="1"/>
          </p:nvPr>
        </p:nvSpPr>
        <p:spPr>
          <a:xfrm>
            <a:off x="838200" y="1606731"/>
            <a:ext cx="10515600" cy="4570232"/>
          </a:xfrm>
        </p:spPr>
        <p:txBody>
          <a:bodyPr>
            <a:normAutofit/>
          </a:bodyPr>
          <a:lstStyle/>
          <a:p>
            <a:pPr algn="just">
              <a:buNone/>
            </a:pPr>
            <a:r>
              <a:rPr lang="en-US" sz="1800" dirty="0" smtClean="0">
                <a:latin typeface="Arial" panose="020B0604020202020204" pitchFamily="34" charset="0"/>
                <a:cs typeface="Arial" panose="020B0604020202020204" pitchFamily="34" charset="0"/>
              </a:rPr>
              <a:t>Show abbreviations for the following addresses:</a:t>
            </a:r>
          </a:p>
          <a:p>
            <a:pPr lvl="1" algn="just">
              <a:buNone/>
            </a:pPr>
            <a:r>
              <a:rPr lang="en-US" sz="1800" dirty="0" smtClean="0">
                <a:solidFill>
                  <a:schemeClr val="hlink"/>
                </a:solidFill>
                <a:latin typeface="Arial" panose="020B0604020202020204" pitchFamily="34" charset="0"/>
                <a:cs typeface="Arial" panose="020B0604020202020204" pitchFamily="34" charset="0"/>
              </a:rPr>
              <a:t>a.</a:t>
            </a:r>
            <a:r>
              <a:rPr lang="en-US" sz="1800" dirty="0" smtClean="0">
                <a:latin typeface="Arial" panose="020B0604020202020204" pitchFamily="34" charset="0"/>
                <a:cs typeface="Arial" panose="020B0604020202020204" pitchFamily="34" charset="0"/>
              </a:rPr>
              <a:t> 0000:0000:FFFF:0000:0000:0000:0000:0000</a:t>
            </a:r>
          </a:p>
          <a:p>
            <a:pPr lvl="1" algn="just">
              <a:buNone/>
            </a:pPr>
            <a:r>
              <a:rPr lang="en-US" sz="1800" dirty="0" smtClean="0">
                <a:solidFill>
                  <a:schemeClr val="hlink"/>
                </a:solidFill>
                <a:latin typeface="Arial" panose="020B0604020202020204" pitchFamily="34" charset="0"/>
                <a:cs typeface="Arial" panose="020B0604020202020204" pitchFamily="34" charset="0"/>
              </a:rPr>
              <a:t>b.</a:t>
            </a:r>
            <a:r>
              <a:rPr lang="en-US" sz="1800" dirty="0" smtClean="0">
                <a:latin typeface="Arial" panose="020B0604020202020204" pitchFamily="34" charset="0"/>
                <a:cs typeface="Arial" panose="020B0604020202020204" pitchFamily="34" charset="0"/>
              </a:rPr>
              <a:t> 1234:2346:0000:0000:0000:0000:0000:1111</a:t>
            </a:r>
          </a:p>
          <a:p>
            <a:pPr lvl="1" algn="just">
              <a:buNone/>
            </a:pPr>
            <a:r>
              <a:rPr lang="en-US" sz="1800" dirty="0" smtClean="0">
                <a:solidFill>
                  <a:schemeClr val="hlink"/>
                </a:solidFill>
                <a:latin typeface="Arial" panose="020B0604020202020204" pitchFamily="34" charset="0"/>
                <a:cs typeface="Arial" panose="020B0604020202020204" pitchFamily="34" charset="0"/>
              </a:rPr>
              <a:t>c.</a:t>
            </a:r>
            <a:r>
              <a:rPr lang="en-US" sz="1800" dirty="0" smtClean="0">
                <a:latin typeface="Arial" panose="020B0604020202020204" pitchFamily="34" charset="0"/>
                <a:cs typeface="Arial" panose="020B0604020202020204" pitchFamily="34" charset="0"/>
              </a:rPr>
              <a:t> 0000:0001:0000:0000:0000:0000:1200:1000</a:t>
            </a:r>
          </a:p>
          <a:p>
            <a:pPr lvl="1" algn="just">
              <a:buNone/>
            </a:pPr>
            <a:r>
              <a:rPr lang="en-US" sz="1800" dirty="0" smtClean="0">
                <a:solidFill>
                  <a:schemeClr val="hlink"/>
                </a:solidFill>
                <a:latin typeface="Arial" panose="020B0604020202020204" pitchFamily="34" charset="0"/>
                <a:cs typeface="Arial" panose="020B0604020202020204" pitchFamily="34" charset="0"/>
              </a:rPr>
              <a:t>d.</a:t>
            </a:r>
            <a:r>
              <a:rPr lang="en-US" sz="1800" dirty="0" smtClean="0">
                <a:latin typeface="Arial" panose="020B0604020202020204" pitchFamily="34" charset="0"/>
                <a:cs typeface="Arial" panose="020B0604020202020204" pitchFamily="34" charset="0"/>
              </a:rPr>
              <a:t> 0000:0000:0000:0000:0000:FFFF:24.123.12.6</a:t>
            </a:r>
          </a:p>
          <a:p>
            <a:pPr algn="just">
              <a:buNone/>
            </a:pPr>
            <a:r>
              <a:rPr lang="en-US" sz="1800" dirty="0" smtClean="0">
                <a:latin typeface="Arial" panose="020B0604020202020204" pitchFamily="34" charset="0"/>
                <a:cs typeface="Arial" panose="020B0604020202020204" pitchFamily="34" charset="0"/>
              </a:rPr>
              <a:t>Solution</a:t>
            </a:r>
          </a:p>
          <a:p>
            <a:pPr lvl="1" algn="just">
              <a:buNone/>
            </a:pPr>
            <a:r>
              <a:rPr lang="en-US" sz="1800" dirty="0" smtClean="0">
                <a:solidFill>
                  <a:schemeClr val="hlink"/>
                </a:solidFill>
                <a:latin typeface="Arial" panose="020B0604020202020204" pitchFamily="34" charset="0"/>
                <a:cs typeface="Arial" panose="020B0604020202020204" pitchFamily="34" charset="0"/>
              </a:rPr>
              <a:t>a.</a:t>
            </a:r>
            <a:r>
              <a:rPr lang="en-US" sz="1800" dirty="0" smtClean="0">
                <a:latin typeface="Arial" panose="020B0604020202020204" pitchFamily="34" charset="0"/>
                <a:cs typeface="Arial" panose="020B0604020202020204" pitchFamily="34" charset="0"/>
              </a:rPr>
              <a:t> 0:0:FFFF::</a:t>
            </a:r>
          </a:p>
          <a:p>
            <a:pPr lvl="1" algn="just">
              <a:buNone/>
            </a:pPr>
            <a:r>
              <a:rPr lang="en-US" sz="1800" dirty="0" smtClean="0">
                <a:solidFill>
                  <a:schemeClr val="hlink"/>
                </a:solidFill>
                <a:latin typeface="Arial" panose="020B0604020202020204" pitchFamily="34" charset="0"/>
                <a:cs typeface="Arial" panose="020B0604020202020204" pitchFamily="34" charset="0"/>
              </a:rPr>
              <a:t>b.</a:t>
            </a:r>
            <a:r>
              <a:rPr lang="en-US" sz="1800" dirty="0" smtClean="0">
                <a:latin typeface="Arial" panose="020B0604020202020204" pitchFamily="34" charset="0"/>
                <a:cs typeface="Arial" panose="020B0604020202020204" pitchFamily="34" charset="0"/>
              </a:rPr>
              <a:t> 1234:2346::1111</a:t>
            </a:r>
          </a:p>
          <a:p>
            <a:pPr lvl="1" algn="just">
              <a:buNone/>
            </a:pPr>
            <a:r>
              <a:rPr lang="en-US" sz="1800" dirty="0" smtClean="0">
                <a:solidFill>
                  <a:schemeClr val="hlink"/>
                </a:solidFill>
                <a:latin typeface="Arial" panose="020B0604020202020204" pitchFamily="34" charset="0"/>
                <a:cs typeface="Arial" panose="020B0604020202020204" pitchFamily="34" charset="0"/>
              </a:rPr>
              <a:t>c.</a:t>
            </a:r>
            <a:r>
              <a:rPr lang="en-US" sz="1800" dirty="0" smtClean="0">
                <a:latin typeface="Arial" panose="020B0604020202020204" pitchFamily="34" charset="0"/>
                <a:cs typeface="Arial" panose="020B0604020202020204" pitchFamily="34" charset="0"/>
              </a:rPr>
              <a:t> 0:1::1200:1000</a:t>
            </a:r>
          </a:p>
          <a:p>
            <a:pPr lvl="1" algn="just">
              <a:buNone/>
            </a:pPr>
            <a:r>
              <a:rPr lang="en-US" sz="1800" dirty="0" smtClean="0">
                <a:solidFill>
                  <a:schemeClr val="hlink"/>
                </a:solidFill>
                <a:latin typeface="Arial" panose="020B0604020202020204" pitchFamily="34" charset="0"/>
                <a:cs typeface="Arial" panose="020B0604020202020204" pitchFamily="34" charset="0"/>
              </a:rPr>
              <a:t>d.</a:t>
            </a:r>
            <a:r>
              <a:rPr lang="en-US" sz="1800" dirty="0" smtClean="0">
                <a:latin typeface="Arial" panose="020B0604020202020204" pitchFamily="34" charset="0"/>
                <a:cs typeface="Arial" panose="020B0604020202020204" pitchFamily="34" charset="0"/>
              </a:rPr>
              <a:t> ::FFFF:24.123.12.6</a:t>
            </a:r>
          </a:p>
          <a:p>
            <a:pPr algn="just"/>
            <a:endParaRPr lang="en-US" dirty="0" smtClean="0">
              <a:latin typeface="Arial Unicode MS" pitchFamily="34" charset="-128"/>
            </a:endParaRPr>
          </a:p>
          <a:p>
            <a:pPr algn="just"/>
            <a:endParaRPr lang="en-US" i="1" dirty="0" smtClean="0">
              <a:solidFill>
                <a:schemeClr val="hlink"/>
              </a:solidFill>
              <a:latin typeface="Arial Unicode MS" pitchFamily="34" charset="-128"/>
            </a:endParaRPr>
          </a:p>
          <a:p>
            <a:endParaRPr lang="en-US" dirty="0"/>
          </a:p>
        </p:txBody>
      </p:sp>
      <p:pic>
        <p:nvPicPr>
          <p:cNvPr id="4" name="Picture 3"/>
          <p:cNvPicPr>
            <a:picLocks noChangeAspect="1"/>
          </p:cNvPicPr>
          <p:nvPr/>
        </p:nvPicPr>
        <p:blipFill>
          <a:blip r:embed="rId2"/>
          <a:stretch>
            <a:fillRect/>
          </a:stretch>
        </p:blipFill>
        <p:spPr>
          <a:xfrm>
            <a:off x="10136521" y="-9532"/>
            <a:ext cx="2046514" cy="116182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5218"/>
          </a:xfrm>
        </p:spPr>
        <p:txBody>
          <a:bodyPr/>
          <a:lstStyle/>
          <a:p>
            <a:r>
              <a:rPr lang="en-GB" dirty="0" smtClean="0">
                <a:latin typeface="Arial Black" panose="020B0A04020102020204" pitchFamily="34" charset="0"/>
              </a:rPr>
              <a:t>Example 4</a:t>
            </a:r>
            <a:endParaRPr lang="en-US" dirty="0">
              <a:latin typeface="Arial Black" panose="020B0A04020102020204" pitchFamily="34" charset="0"/>
            </a:endParaRPr>
          </a:p>
        </p:txBody>
      </p:sp>
      <p:sp>
        <p:nvSpPr>
          <p:cNvPr id="3" name="Content Placeholder 2"/>
          <p:cNvSpPr>
            <a:spLocks noGrp="1"/>
          </p:cNvSpPr>
          <p:nvPr>
            <p:ph idx="1"/>
          </p:nvPr>
        </p:nvSpPr>
        <p:spPr>
          <a:xfrm>
            <a:off x="718457" y="1489166"/>
            <a:ext cx="10635343" cy="4687797"/>
          </a:xfrm>
        </p:spPr>
        <p:txBody>
          <a:bodyPr>
            <a:normAutofit/>
          </a:bodyPr>
          <a:lstStyle/>
          <a:p>
            <a:pPr algn="just">
              <a:buNone/>
            </a:pPr>
            <a:r>
              <a:rPr lang="en-US" sz="1800" dirty="0" smtClean="0">
                <a:latin typeface="Arial" panose="020B0604020202020204" pitchFamily="34" charset="0"/>
                <a:cs typeface="Arial" panose="020B0604020202020204" pitchFamily="34" charset="0"/>
              </a:rPr>
              <a:t>Decompress the following addresses and show the complete unabbreviated IPv6 address:</a:t>
            </a:r>
          </a:p>
          <a:p>
            <a:pPr algn="just"/>
            <a:endParaRPr lang="en-US" sz="1800" dirty="0" smtClean="0">
              <a:latin typeface="Arial" panose="020B0604020202020204" pitchFamily="34" charset="0"/>
              <a:cs typeface="Arial" panose="020B0604020202020204" pitchFamily="34" charset="0"/>
            </a:endParaRPr>
          </a:p>
          <a:p>
            <a:pPr lvl="1" algn="just">
              <a:buNone/>
            </a:pPr>
            <a:r>
              <a:rPr lang="fi-FI" sz="1800" dirty="0" smtClean="0">
                <a:solidFill>
                  <a:schemeClr val="hlink"/>
                </a:solidFill>
                <a:latin typeface="Arial" panose="020B0604020202020204" pitchFamily="34" charset="0"/>
                <a:cs typeface="Arial" panose="020B0604020202020204" pitchFamily="34" charset="0"/>
              </a:rPr>
              <a:t>a.</a:t>
            </a:r>
            <a:r>
              <a:rPr lang="fi-FI" sz="1800" dirty="0" smtClean="0">
                <a:latin typeface="Arial" panose="020B0604020202020204" pitchFamily="34" charset="0"/>
                <a:cs typeface="Arial" panose="020B0604020202020204" pitchFamily="34" charset="0"/>
              </a:rPr>
              <a:t>  1111::2222</a:t>
            </a:r>
          </a:p>
          <a:p>
            <a:pPr lvl="1" algn="just">
              <a:buNone/>
            </a:pPr>
            <a:r>
              <a:rPr lang="fi-FI" sz="1800" dirty="0" smtClean="0">
                <a:solidFill>
                  <a:schemeClr val="hlink"/>
                </a:solidFill>
                <a:latin typeface="Arial" panose="020B0604020202020204" pitchFamily="34" charset="0"/>
                <a:cs typeface="Arial" panose="020B0604020202020204" pitchFamily="34" charset="0"/>
              </a:rPr>
              <a:t>b.</a:t>
            </a:r>
            <a:r>
              <a:rPr lang="fi-FI" sz="1800" dirty="0" smtClean="0">
                <a:latin typeface="Arial" panose="020B0604020202020204" pitchFamily="34" charset="0"/>
                <a:cs typeface="Arial" panose="020B0604020202020204" pitchFamily="34" charset="0"/>
              </a:rPr>
              <a:t>  ::</a:t>
            </a:r>
          </a:p>
          <a:p>
            <a:pPr lvl="1" algn="just">
              <a:buNone/>
            </a:pPr>
            <a:r>
              <a:rPr lang="fi-FI" sz="1800" dirty="0" smtClean="0">
                <a:solidFill>
                  <a:schemeClr val="hlink"/>
                </a:solidFill>
                <a:latin typeface="Arial" panose="020B0604020202020204" pitchFamily="34" charset="0"/>
                <a:cs typeface="Arial" panose="020B0604020202020204" pitchFamily="34" charset="0"/>
              </a:rPr>
              <a:t>c.</a:t>
            </a:r>
            <a:r>
              <a:rPr lang="fi-FI" sz="1800" dirty="0" smtClean="0">
                <a:latin typeface="Arial" panose="020B0604020202020204" pitchFamily="34" charset="0"/>
                <a:cs typeface="Arial" panose="020B0604020202020204" pitchFamily="34" charset="0"/>
              </a:rPr>
              <a:t>  0:1::</a:t>
            </a:r>
          </a:p>
          <a:p>
            <a:pPr lvl="1" algn="just">
              <a:buNone/>
            </a:pPr>
            <a:r>
              <a:rPr lang="fi-FI" sz="1800" dirty="0" smtClean="0">
                <a:solidFill>
                  <a:schemeClr val="hlink"/>
                </a:solidFill>
                <a:latin typeface="Arial" panose="020B0604020202020204" pitchFamily="34" charset="0"/>
                <a:cs typeface="Arial" panose="020B0604020202020204" pitchFamily="34" charset="0"/>
              </a:rPr>
              <a:t>d.</a:t>
            </a:r>
            <a:r>
              <a:rPr lang="fi-FI" sz="1800" dirty="0" smtClean="0">
                <a:latin typeface="Arial" panose="020B0604020202020204" pitchFamily="34" charset="0"/>
                <a:cs typeface="Arial" panose="020B0604020202020204" pitchFamily="34" charset="0"/>
              </a:rPr>
              <a:t>  AAAA:A:AA::1234</a:t>
            </a:r>
            <a:endParaRPr lang="en-US" sz="1800" dirty="0" smtClean="0">
              <a:latin typeface="Arial" panose="020B0604020202020204" pitchFamily="34" charset="0"/>
              <a:cs typeface="Arial" panose="020B0604020202020204" pitchFamily="34" charset="0"/>
            </a:endParaRPr>
          </a:p>
          <a:p>
            <a:pPr algn="just"/>
            <a:endParaRPr lang="en-US" sz="1800" dirty="0" smtClean="0">
              <a:latin typeface="Arial" panose="020B0604020202020204" pitchFamily="34" charset="0"/>
              <a:cs typeface="Arial" panose="020B0604020202020204" pitchFamily="34" charset="0"/>
            </a:endParaRPr>
          </a:p>
          <a:p>
            <a:pPr algn="just">
              <a:buNone/>
            </a:pPr>
            <a:r>
              <a:rPr lang="en-US" sz="1800" i="1" dirty="0" smtClean="0">
                <a:solidFill>
                  <a:schemeClr val="hlink"/>
                </a:solidFill>
                <a:latin typeface="Arial" panose="020B0604020202020204" pitchFamily="34" charset="0"/>
                <a:cs typeface="Arial" panose="020B0604020202020204" pitchFamily="34" charset="0"/>
              </a:rPr>
              <a:t>Solution</a:t>
            </a:r>
          </a:p>
          <a:p>
            <a:pPr lvl="1" algn="just">
              <a:buNone/>
            </a:pPr>
            <a:r>
              <a:rPr lang="fi-FI" sz="1800" dirty="0" smtClean="0">
                <a:solidFill>
                  <a:schemeClr val="hlink"/>
                </a:solidFill>
                <a:latin typeface="Arial" panose="020B0604020202020204" pitchFamily="34" charset="0"/>
                <a:cs typeface="Arial" panose="020B0604020202020204" pitchFamily="34" charset="0"/>
              </a:rPr>
              <a:t>a.</a:t>
            </a:r>
            <a:r>
              <a:rPr lang="fi-FI" sz="1800" dirty="0" smtClean="0">
                <a:latin typeface="Arial" panose="020B0604020202020204" pitchFamily="34" charset="0"/>
                <a:cs typeface="Arial" panose="020B0604020202020204" pitchFamily="34" charset="0"/>
              </a:rPr>
              <a:t> 1111:0000:0000:0000:0000:0000:0000:2222</a:t>
            </a:r>
          </a:p>
          <a:p>
            <a:pPr lvl="1" algn="just">
              <a:buNone/>
            </a:pPr>
            <a:r>
              <a:rPr lang="fi-FI" sz="1800" dirty="0" smtClean="0">
                <a:solidFill>
                  <a:schemeClr val="hlink"/>
                </a:solidFill>
                <a:latin typeface="Arial" panose="020B0604020202020204" pitchFamily="34" charset="0"/>
                <a:cs typeface="Arial" panose="020B0604020202020204" pitchFamily="34" charset="0"/>
              </a:rPr>
              <a:t>b.</a:t>
            </a:r>
            <a:r>
              <a:rPr lang="fi-FI" sz="1800" dirty="0" smtClean="0">
                <a:latin typeface="Arial" panose="020B0604020202020204" pitchFamily="34" charset="0"/>
                <a:cs typeface="Arial" panose="020B0604020202020204" pitchFamily="34" charset="0"/>
              </a:rPr>
              <a:t> 0000:0000:0000:0000:0000:0000:0000:0000</a:t>
            </a:r>
          </a:p>
          <a:p>
            <a:pPr lvl="1" algn="just">
              <a:buNone/>
            </a:pPr>
            <a:r>
              <a:rPr lang="fi-FI" sz="1800" dirty="0" smtClean="0">
                <a:solidFill>
                  <a:schemeClr val="hlink"/>
                </a:solidFill>
                <a:latin typeface="Arial" panose="020B0604020202020204" pitchFamily="34" charset="0"/>
                <a:cs typeface="Arial" panose="020B0604020202020204" pitchFamily="34" charset="0"/>
              </a:rPr>
              <a:t>c.</a:t>
            </a:r>
            <a:r>
              <a:rPr lang="fi-FI" sz="1800" dirty="0" smtClean="0">
                <a:latin typeface="Arial" panose="020B0604020202020204" pitchFamily="34" charset="0"/>
                <a:cs typeface="Arial" panose="020B0604020202020204" pitchFamily="34" charset="0"/>
              </a:rPr>
              <a:t> 0000:0001:0000:0000:0000:0000:0000:0000</a:t>
            </a:r>
          </a:p>
          <a:p>
            <a:pPr lvl="1" algn="just">
              <a:buNone/>
            </a:pPr>
            <a:r>
              <a:rPr lang="fi-FI" sz="1800" dirty="0" smtClean="0">
                <a:solidFill>
                  <a:schemeClr val="hlink"/>
                </a:solidFill>
                <a:latin typeface="Arial" panose="020B0604020202020204" pitchFamily="34" charset="0"/>
                <a:cs typeface="Arial" panose="020B0604020202020204" pitchFamily="34" charset="0"/>
              </a:rPr>
              <a:t>d.</a:t>
            </a:r>
            <a:r>
              <a:rPr lang="fi-FI" sz="1800" dirty="0" smtClean="0">
                <a:latin typeface="Arial" panose="020B0604020202020204" pitchFamily="34" charset="0"/>
                <a:cs typeface="Arial" panose="020B0604020202020204" pitchFamily="34" charset="0"/>
              </a:rPr>
              <a:t> AAAA:000A:00AA:0000:0000:0000:0000:1234</a:t>
            </a:r>
            <a:endParaRPr lang="en-US" sz="18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0136521" y="-9532"/>
            <a:ext cx="2046514" cy="116182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latin typeface="Arial Black" panose="020B0A04020102020204" pitchFamily="34" charset="0"/>
              </a:rPr>
              <a:t>IPv6 Prefixes</a:t>
            </a:r>
            <a:endParaRPr lang="en-US" dirty="0">
              <a:latin typeface="Arial Black" panose="020B0A04020102020204" pitchFamily="34" charset="0"/>
            </a:endParaRPr>
          </a:p>
        </p:txBody>
      </p:sp>
      <p:sp>
        <p:nvSpPr>
          <p:cNvPr id="3" name="Content Placeholder 2"/>
          <p:cNvSpPr>
            <a:spLocks noGrp="1"/>
          </p:cNvSpPr>
          <p:nvPr>
            <p:ph idx="1"/>
          </p:nvPr>
        </p:nvSpPr>
        <p:spPr>
          <a:xfrm>
            <a:off x="718457" y="1789612"/>
            <a:ext cx="10674531" cy="3931920"/>
          </a:xfrm>
        </p:spPr>
        <p:txBody>
          <a:bodyPr/>
          <a:lstStyle/>
          <a:p>
            <a:r>
              <a:rPr lang="en-AU" sz="1800" dirty="0" smtClean="0">
                <a:latin typeface="Arial" panose="020B0604020202020204" pitchFamily="34" charset="0"/>
                <a:cs typeface="Arial" panose="020B0604020202020204" pitchFamily="34" charset="0"/>
              </a:rPr>
              <a:t>The prefix is the part of the address that indicates the bits that have fixed values or are the bits of the subnet prefix. </a:t>
            </a:r>
          </a:p>
          <a:p>
            <a:r>
              <a:rPr lang="en-AU" sz="1800" dirty="0" smtClean="0">
                <a:latin typeface="Arial" panose="020B0604020202020204" pitchFamily="34" charset="0"/>
                <a:cs typeface="Arial" panose="020B0604020202020204" pitchFamily="34" charset="0"/>
              </a:rPr>
              <a:t>Prefixes for IPv6 subnets, routes, and address ranges are expressed in the same way as Classless Inter-Domain Routing (CIDR) notation for IPv4. </a:t>
            </a:r>
          </a:p>
          <a:p>
            <a:r>
              <a:rPr lang="en-AU" sz="1800" dirty="0" smtClean="0">
                <a:latin typeface="Arial" panose="020B0604020202020204" pitchFamily="34" charset="0"/>
                <a:cs typeface="Arial" panose="020B0604020202020204" pitchFamily="34" charset="0"/>
              </a:rPr>
              <a:t>An IPv6 prefix is written in </a:t>
            </a:r>
            <a:r>
              <a:rPr lang="en-AU" sz="1800" b="1" i="1" dirty="0" smtClean="0">
                <a:solidFill>
                  <a:schemeClr val="accent2"/>
                </a:solidFill>
                <a:latin typeface="Arial" panose="020B0604020202020204" pitchFamily="34" charset="0"/>
                <a:cs typeface="Arial" panose="020B0604020202020204" pitchFamily="34" charset="0"/>
              </a:rPr>
              <a:t>address</a:t>
            </a:r>
            <a:r>
              <a:rPr lang="en-AU" sz="1800" b="1" dirty="0" smtClean="0">
                <a:solidFill>
                  <a:schemeClr val="accent2"/>
                </a:solidFill>
                <a:latin typeface="Arial" panose="020B0604020202020204" pitchFamily="34" charset="0"/>
                <a:cs typeface="Arial" panose="020B0604020202020204" pitchFamily="34" charset="0"/>
              </a:rPr>
              <a:t>/</a:t>
            </a:r>
            <a:r>
              <a:rPr lang="en-AU" sz="1800" b="1" i="1" dirty="0" smtClean="0">
                <a:solidFill>
                  <a:schemeClr val="accent2"/>
                </a:solidFill>
                <a:latin typeface="Arial" panose="020B0604020202020204" pitchFamily="34" charset="0"/>
                <a:cs typeface="Arial" panose="020B0604020202020204" pitchFamily="34" charset="0"/>
              </a:rPr>
              <a:t>prefix-length</a:t>
            </a:r>
            <a:r>
              <a:rPr lang="en-AU" sz="1800" i="1" dirty="0" smtClean="0">
                <a:latin typeface="Arial" panose="020B0604020202020204" pitchFamily="34" charset="0"/>
                <a:cs typeface="Arial" panose="020B0604020202020204" pitchFamily="34" charset="0"/>
              </a:rPr>
              <a:t> </a:t>
            </a:r>
            <a:r>
              <a:rPr lang="en-AU" sz="1800" dirty="0" smtClean="0">
                <a:latin typeface="Arial" panose="020B0604020202020204" pitchFamily="34" charset="0"/>
                <a:cs typeface="Arial" panose="020B0604020202020204" pitchFamily="34" charset="0"/>
              </a:rPr>
              <a:t>notation. </a:t>
            </a:r>
          </a:p>
          <a:p>
            <a:pPr lvl="1"/>
            <a:r>
              <a:rPr lang="en-AU" sz="1800" dirty="0" smtClean="0">
                <a:latin typeface="Arial" panose="020B0604020202020204" pitchFamily="34" charset="0"/>
                <a:cs typeface="Arial" panose="020B0604020202020204" pitchFamily="34" charset="0"/>
              </a:rPr>
              <a:t>For example, </a:t>
            </a:r>
            <a:r>
              <a:rPr lang="en-AU" sz="1800" b="1" dirty="0" smtClean="0">
                <a:solidFill>
                  <a:schemeClr val="accent2"/>
                </a:solidFill>
                <a:latin typeface="Arial" panose="020B0604020202020204" pitchFamily="34" charset="0"/>
                <a:cs typeface="Arial" panose="020B0604020202020204" pitchFamily="34" charset="0"/>
              </a:rPr>
              <a:t>21DA:D3::/48 and 21DA:D3:0:2F3B::/64</a:t>
            </a:r>
            <a:r>
              <a:rPr lang="en-AU" sz="1800" dirty="0" smtClean="0">
                <a:latin typeface="Arial" panose="020B0604020202020204" pitchFamily="34" charset="0"/>
                <a:cs typeface="Arial" panose="020B0604020202020204" pitchFamily="34" charset="0"/>
              </a:rPr>
              <a:t> are IPv6 address prefixes.</a:t>
            </a:r>
          </a:p>
          <a:p>
            <a:pPr lvl="1">
              <a:buNone/>
            </a:pPr>
            <a:endParaRPr lang="en-AU" sz="1800" b="1" dirty="0" smtClean="0">
              <a:latin typeface="Arial" panose="020B0604020202020204" pitchFamily="34" charset="0"/>
              <a:cs typeface="Arial" panose="020B0604020202020204" pitchFamily="34" charset="0"/>
            </a:endParaRPr>
          </a:p>
          <a:p>
            <a:r>
              <a:rPr lang="en-AU" sz="1800" b="1" dirty="0" smtClean="0">
                <a:latin typeface="Arial" panose="020B0604020202020204" pitchFamily="34" charset="0"/>
                <a:cs typeface="Arial" panose="020B0604020202020204" pitchFamily="34" charset="0"/>
              </a:rPr>
              <a:t>Note  </a:t>
            </a:r>
            <a:r>
              <a:rPr lang="en-AU" sz="1800" dirty="0" smtClean="0">
                <a:latin typeface="Arial" panose="020B0604020202020204" pitchFamily="34" charset="0"/>
                <a:cs typeface="Arial" panose="020B0604020202020204" pitchFamily="34" charset="0"/>
              </a:rPr>
              <a:t>IPv4 implementations commonly use a dotted decimal representation of the network prefix known as the subnet mask. A subnet mask is not used for IPv6. Only the prefix length notation is supported.</a:t>
            </a:r>
          </a:p>
          <a:p>
            <a:endParaRPr lang="en-US" dirty="0"/>
          </a:p>
        </p:txBody>
      </p:sp>
      <p:pic>
        <p:nvPicPr>
          <p:cNvPr id="4" name="Picture 3"/>
          <p:cNvPicPr>
            <a:picLocks noChangeAspect="1"/>
          </p:cNvPicPr>
          <p:nvPr/>
        </p:nvPicPr>
        <p:blipFill>
          <a:blip r:embed="rId2"/>
          <a:stretch>
            <a:fillRect/>
          </a:stretch>
        </p:blipFill>
        <p:spPr>
          <a:xfrm>
            <a:off x="10136521" y="-9532"/>
            <a:ext cx="2046514" cy="116182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9092"/>
          </a:xfrm>
        </p:spPr>
        <p:txBody>
          <a:bodyPr/>
          <a:lstStyle/>
          <a:p>
            <a:r>
              <a:rPr lang="en-AU" dirty="0" smtClean="0">
                <a:latin typeface="Arial Black" panose="020B0A04020102020204" pitchFamily="34" charset="0"/>
              </a:rPr>
              <a:t>IPv6 Prefixes</a:t>
            </a:r>
            <a:endParaRPr lang="en-US" dirty="0">
              <a:latin typeface="Arial Black" panose="020B0A04020102020204" pitchFamily="34" charset="0"/>
            </a:endParaRPr>
          </a:p>
        </p:txBody>
      </p:sp>
      <p:pic>
        <p:nvPicPr>
          <p:cNvPr id="4" name="Content Placeholder 3"/>
          <p:cNvPicPr>
            <a:picLocks noGrp="1" noChangeAspect="1" noChangeArrowheads="1"/>
          </p:cNvPicPr>
          <p:nvPr>
            <p:ph idx="1"/>
          </p:nvPr>
        </p:nvPicPr>
        <p:blipFill>
          <a:blip r:embed="rId2"/>
          <a:srcRect/>
          <a:stretch>
            <a:fillRect/>
          </a:stretch>
        </p:blipFill>
        <p:spPr bwMode="auto">
          <a:xfrm>
            <a:off x="1243195" y="1489166"/>
            <a:ext cx="8776016" cy="4543038"/>
          </a:xfrm>
          <a:prstGeom prst="rect">
            <a:avLst/>
          </a:prstGeom>
          <a:noFill/>
          <a:ln w="9525">
            <a:noFill/>
            <a:miter lim="800000"/>
            <a:headEnd/>
            <a:tailEnd/>
          </a:ln>
          <a:effectLst/>
        </p:spPr>
      </p:pic>
      <p:pic>
        <p:nvPicPr>
          <p:cNvPr id="5" name="Picture 4"/>
          <p:cNvPicPr>
            <a:picLocks noChangeAspect="1"/>
          </p:cNvPicPr>
          <p:nvPr/>
        </p:nvPicPr>
        <p:blipFill>
          <a:blip r:embed="rId3"/>
          <a:stretch>
            <a:fillRect/>
          </a:stretch>
        </p:blipFill>
        <p:spPr>
          <a:xfrm>
            <a:off x="10136521" y="-9532"/>
            <a:ext cx="2046514" cy="116182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3149"/>
          </a:xfrm>
        </p:spPr>
        <p:txBody>
          <a:bodyPr>
            <a:noAutofit/>
          </a:bodyPr>
          <a:lstStyle/>
          <a:p>
            <a:r>
              <a:rPr lang="en-AU" dirty="0" smtClean="0">
                <a:latin typeface="Arial Black" panose="020B0A04020102020204" pitchFamily="34" charset="0"/>
              </a:rPr>
              <a:t>IPv6 Address Types</a:t>
            </a:r>
            <a:endParaRPr lang="en-US" dirty="0">
              <a:latin typeface="Arial Black" panose="020B0A04020102020204" pitchFamily="34" charset="0"/>
            </a:endParaRPr>
          </a:p>
        </p:txBody>
      </p:sp>
      <p:sp>
        <p:nvSpPr>
          <p:cNvPr id="3" name="Content Placeholder 2"/>
          <p:cNvSpPr>
            <a:spLocks noGrp="1"/>
          </p:cNvSpPr>
          <p:nvPr>
            <p:ph idx="1"/>
          </p:nvPr>
        </p:nvSpPr>
        <p:spPr>
          <a:xfrm>
            <a:off x="744583" y="992777"/>
            <a:ext cx="10609217" cy="5184186"/>
          </a:xfrm>
        </p:spPr>
        <p:txBody>
          <a:bodyPr/>
          <a:lstStyle/>
          <a:p>
            <a:r>
              <a:rPr lang="en-AU" dirty="0" smtClean="0"/>
              <a:t>IPv6 Addresses: Types and Scopes</a:t>
            </a:r>
          </a:p>
          <a:p>
            <a:endParaRPr lang="en-US" dirty="0"/>
          </a:p>
        </p:txBody>
      </p:sp>
      <p:pic>
        <p:nvPicPr>
          <p:cNvPr id="4" name="Picture 3"/>
          <p:cNvPicPr>
            <a:picLocks noChangeAspect="1" noChangeArrowheads="1"/>
          </p:cNvPicPr>
          <p:nvPr/>
        </p:nvPicPr>
        <p:blipFill>
          <a:blip r:embed="rId2"/>
          <a:srcRect/>
          <a:stretch>
            <a:fillRect/>
          </a:stretch>
        </p:blipFill>
        <p:spPr bwMode="auto">
          <a:xfrm>
            <a:off x="1156062" y="1458685"/>
            <a:ext cx="9516291" cy="4824549"/>
          </a:xfrm>
          <a:prstGeom prst="rect">
            <a:avLst/>
          </a:prstGeom>
          <a:noFill/>
          <a:ln w="9525">
            <a:noFill/>
            <a:miter lim="800000"/>
            <a:headEnd/>
            <a:tailEnd/>
          </a:ln>
          <a:effectLst/>
        </p:spPr>
      </p:pic>
      <p:pic>
        <p:nvPicPr>
          <p:cNvPr id="5" name="Picture 4"/>
          <p:cNvPicPr>
            <a:picLocks noChangeAspect="1"/>
          </p:cNvPicPr>
          <p:nvPr/>
        </p:nvPicPr>
        <p:blipFill>
          <a:blip r:embed="rId3"/>
          <a:stretch>
            <a:fillRect/>
          </a:stretch>
        </p:blipFill>
        <p:spPr>
          <a:xfrm>
            <a:off x="10136521" y="-9532"/>
            <a:ext cx="2046514" cy="116182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0715"/>
          </a:xfrm>
        </p:spPr>
        <p:txBody>
          <a:bodyPr>
            <a:noAutofit/>
          </a:bodyPr>
          <a:lstStyle/>
          <a:p>
            <a:r>
              <a:rPr lang="en-AU" dirty="0" smtClean="0">
                <a:latin typeface="Arial Black" panose="020B0A04020102020204" pitchFamily="34" charset="0"/>
              </a:rPr>
              <a:t>IPv6 Address Categories</a:t>
            </a:r>
            <a:endParaRPr lang="en-US" dirty="0">
              <a:latin typeface="Arial Black" panose="020B0A04020102020204" pitchFamily="34" charset="0"/>
            </a:endParaRPr>
          </a:p>
        </p:txBody>
      </p:sp>
      <p:pic>
        <p:nvPicPr>
          <p:cNvPr id="4" name="Content Placeholder 3"/>
          <p:cNvPicPr>
            <a:picLocks noGrp="1" noChangeAspect="1" noChangeArrowheads="1"/>
          </p:cNvPicPr>
          <p:nvPr>
            <p:ph idx="1"/>
          </p:nvPr>
        </p:nvPicPr>
        <p:blipFill>
          <a:blip r:embed="rId2"/>
          <a:srcRect/>
          <a:stretch>
            <a:fillRect/>
          </a:stretch>
        </p:blipFill>
        <p:spPr bwMode="auto">
          <a:xfrm>
            <a:off x="770709" y="1049019"/>
            <a:ext cx="9940833" cy="5299530"/>
          </a:xfrm>
          <a:prstGeom prst="rect">
            <a:avLst/>
          </a:prstGeom>
          <a:noFill/>
          <a:ln w="9525">
            <a:noFill/>
            <a:miter lim="800000"/>
            <a:headEnd/>
            <a:tailEnd/>
          </a:ln>
          <a:effectLst/>
        </p:spPr>
      </p:pic>
      <p:pic>
        <p:nvPicPr>
          <p:cNvPr id="5" name="Picture 4"/>
          <p:cNvPicPr>
            <a:picLocks noChangeAspect="1"/>
          </p:cNvPicPr>
          <p:nvPr/>
        </p:nvPicPr>
        <p:blipFill>
          <a:blip r:embed="rId3"/>
          <a:stretch>
            <a:fillRect/>
          </a:stretch>
        </p:blipFill>
        <p:spPr>
          <a:xfrm>
            <a:off x="10136521" y="-9532"/>
            <a:ext cx="2046514" cy="116182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p:spPr>
        <p:txBody>
          <a:bodyPr>
            <a:noAutofit/>
          </a:bodyPr>
          <a:lstStyle/>
          <a:p>
            <a:r>
              <a:rPr lang="en-AU" dirty="0" smtClean="0">
                <a:latin typeface="Arial Black" panose="020B0A04020102020204" pitchFamily="34" charset="0"/>
              </a:rPr>
              <a:t>IPv6 Address Types</a:t>
            </a:r>
            <a:endParaRPr lang="en-US" dirty="0">
              <a:latin typeface="Arial Black" panose="020B0A04020102020204" pitchFamily="34" charset="0"/>
            </a:endParaRPr>
          </a:p>
        </p:txBody>
      </p:sp>
      <p:pic>
        <p:nvPicPr>
          <p:cNvPr id="4" name="Picture 5"/>
          <p:cNvPicPr>
            <a:picLocks noGrp="1" noChangeAspect="1" noChangeArrowheads="1"/>
          </p:cNvPicPr>
          <p:nvPr>
            <p:ph idx="1"/>
          </p:nvPr>
        </p:nvPicPr>
        <p:blipFill>
          <a:blip r:embed="rId2"/>
          <a:srcRect/>
          <a:stretch>
            <a:fillRect/>
          </a:stretch>
        </p:blipFill>
        <p:spPr bwMode="auto">
          <a:xfrm>
            <a:off x="1502229" y="1117939"/>
            <a:ext cx="8934994" cy="4969352"/>
          </a:xfrm>
          <a:prstGeom prst="rect">
            <a:avLst/>
          </a:prstGeom>
          <a:noFill/>
          <a:ln w="9525">
            <a:noFill/>
            <a:miter lim="800000"/>
            <a:headEnd/>
            <a:tailEnd/>
          </a:ln>
          <a:effectLst/>
        </p:spPr>
      </p:pic>
      <p:pic>
        <p:nvPicPr>
          <p:cNvPr id="5" name="Picture 4"/>
          <p:cNvPicPr>
            <a:picLocks noChangeAspect="1"/>
          </p:cNvPicPr>
          <p:nvPr/>
        </p:nvPicPr>
        <p:blipFill>
          <a:blip r:embed="rId3"/>
          <a:stretch>
            <a:fillRect/>
          </a:stretch>
        </p:blipFill>
        <p:spPr>
          <a:xfrm>
            <a:off x="10136521" y="-9532"/>
            <a:ext cx="2046514" cy="1161824"/>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1526"/>
          </a:xfrm>
        </p:spPr>
        <p:txBody>
          <a:bodyPr>
            <a:noAutofit/>
          </a:bodyPr>
          <a:lstStyle/>
          <a:p>
            <a:r>
              <a:rPr lang="en-US" altLang="en-US" dirty="0" smtClean="0">
                <a:latin typeface="Arial Black" panose="020B0A04020102020204" pitchFamily="34" charset="0"/>
              </a:rPr>
              <a:t>Address space allocation</a:t>
            </a:r>
            <a:endParaRPr lang="en-US" dirty="0">
              <a:latin typeface="Arial Black" panose="020B0A04020102020204" pitchFamily="34" charset="0"/>
            </a:endParaRPr>
          </a:p>
        </p:txBody>
      </p:sp>
      <p:pic>
        <p:nvPicPr>
          <p:cNvPr id="4" name="Picture 12"/>
          <p:cNvPicPr>
            <a:picLocks noGrp="1" noChangeAspect="1" noChangeArrowheads="1"/>
          </p:cNvPicPr>
          <p:nvPr>
            <p:ph idx="1"/>
          </p:nvPr>
        </p:nvPicPr>
        <p:blipFill>
          <a:blip r:embed="rId2"/>
          <a:srcRect/>
          <a:stretch>
            <a:fillRect/>
          </a:stretch>
        </p:blipFill>
        <p:spPr bwMode="auto">
          <a:xfrm>
            <a:off x="772885" y="1407524"/>
            <a:ext cx="10515600" cy="1294808"/>
          </a:xfrm>
          <a:prstGeom prst="rect">
            <a:avLst/>
          </a:prstGeom>
          <a:noFill/>
          <a:ln w="9525">
            <a:noFill/>
            <a:miter lim="800000"/>
            <a:headEnd/>
            <a:tailEnd/>
          </a:ln>
          <a:effectLst/>
        </p:spPr>
      </p:pic>
      <p:pic>
        <p:nvPicPr>
          <p:cNvPr id="5" name="Picture 13"/>
          <p:cNvPicPr>
            <a:picLocks noChangeAspect="1" noChangeArrowheads="1"/>
          </p:cNvPicPr>
          <p:nvPr/>
        </p:nvPicPr>
        <p:blipFill>
          <a:blip r:embed="rId3"/>
          <a:srcRect/>
          <a:stretch>
            <a:fillRect/>
          </a:stretch>
        </p:blipFill>
        <p:spPr bwMode="auto">
          <a:xfrm>
            <a:off x="623933" y="2726418"/>
            <a:ext cx="4117884" cy="1584325"/>
          </a:xfrm>
          <a:prstGeom prst="rect">
            <a:avLst/>
          </a:prstGeom>
          <a:noFill/>
          <a:ln w="9525">
            <a:noFill/>
            <a:miter lim="800000"/>
            <a:headEnd/>
            <a:tailEnd/>
          </a:ln>
          <a:effectLst/>
        </p:spPr>
      </p:pic>
      <p:pic>
        <p:nvPicPr>
          <p:cNvPr id="6" name="Picture 14"/>
          <p:cNvPicPr>
            <a:picLocks noChangeAspect="1" noChangeArrowheads="1"/>
          </p:cNvPicPr>
          <p:nvPr/>
        </p:nvPicPr>
        <p:blipFill>
          <a:blip r:embed="rId4"/>
          <a:srcRect/>
          <a:stretch>
            <a:fillRect/>
          </a:stretch>
        </p:blipFill>
        <p:spPr bwMode="auto">
          <a:xfrm>
            <a:off x="7197636" y="2689678"/>
            <a:ext cx="4073434" cy="1631950"/>
          </a:xfrm>
          <a:prstGeom prst="rect">
            <a:avLst/>
          </a:prstGeom>
          <a:noFill/>
          <a:ln w="9525">
            <a:noFill/>
            <a:miter lim="800000"/>
            <a:headEnd/>
            <a:tailEnd/>
          </a:ln>
          <a:effectLst/>
        </p:spPr>
      </p:pic>
      <p:pic>
        <p:nvPicPr>
          <p:cNvPr id="7" name="Picture 6"/>
          <p:cNvPicPr>
            <a:picLocks noChangeAspect="1"/>
          </p:cNvPicPr>
          <p:nvPr/>
        </p:nvPicPr>
        <p:blipFill>
          <a:blip r:embed="rId5"/>
          <a:stretch>
            <a:fillRect/>
          </a:stretch>
        </p:blipFill>
        <p:spPr>
          <a:xfrm>
            <a:off x="10136521" y="-9532"/>
            <a:ext cx="2046514" cy="11618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3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3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56092"/>
          </a:xfrm>
        </p:spPr>
        <p:txBody>
          <a:bodyPr>
            <a:noAutofit/>
          </a:bodyPr>
          <a:lstStyle/>
          <a:p>
            <a:r>
              <a:rPr lang="en-US" b="1" dirty="0" smtClean="0">
                <a:latin typeface="Arial Black" panose="020B0A04020102020204" pitchFamily="34" charset="0"/>
                <a:cs typeface="Arial" panose="020B0604020202020204" pitchFamily="34" charset="0"/>
              </a:rPr>
              <a:t>Topics Covered</a:t>
            </a:r>
            <a:endParaRPr lang="en-US" b="1" dirty="0">
              <a:latin typeface="Arial Black" panose="020B0A04020102020204" pitchFamily="34" charset="0"/>
              <a:cs typeface="Arial" panose="020B0604020202020204" pitchFamily="34" charset="0"/>
            </a:endParaRPr>
          </a:p>
        </p:txBody>
      </p:sp>
      <p:sp>
        <p:nvSpPr>
          <p:cNvPr id="3" name="Content Placeholder 2"/>
          <p:cNvSpPr>
            <a:spLocks noGrp="1"/>
          </p:cNvSpPr>
          <p:nvPr>
            <p:ph idx="1"/>
          </p:nvPr>
        </p:nvSpPr>
        <p:spPr>
          <a:xfrm>
            <a:off x="838200" y="872588"/>
            <a:ext cx="10515600" cy="5760032"/>
          </a:xfrm>
        </p:spPr>
        <p:txBody>
          <a:bodyPr/>
          <a:lstStyle/>
          <a:p>
            <a:r>
              <a:rPr lang="en-US" sz="1800" dirty="0">
                <a:latin typeface="Arial" panose="020B0604020202020204" pitchFamily="34" charset="0"/>
                <a:cs typeface="Arial" panose="020B0604020202020204" pitchFamily="34" charset="0"/>
              </a:rPr>
              <a:t>IPV6 </a:t>
            </a:r>
            <a:r>
              <a:rPr lang="en-US" sz="1800" dirty="0" smtClean="0">
                <a:latin typeface="Arial" panose="020B0604020202020204" pitchFamily="34" charset="0"/>
                <a:cs typeface="Arial" panose="020B0604020202020204" pitchFamily="34" charset="0"/>
              </a:rPr>
              <a:t>Features</a:t>
            </a:r>
          </a:p>
          <a:p>
            <a:r>
              <a:rPr lang="en-US" sz="1800" dirty="0">
                <a:latin typeface="Arial" panose="020B0604020202020204" pitchFamily="34" charset="0"/>
                <a:cs typeface="Arial" panose="020B0604020202020204" pitchFamily="34" charset="0"/>
              </a:rPr>
              <a:t>IPV6 Addressing </a:t>
            </a:r>
            <a:r>
              <a:rPr lang="en-US" sz="1800" dirty="0" smtClean="0">
                <a:latin typeface="Arial" panose="020B0604020202020204" pitchFamily="34" charset="0"/>
                <a:cs typeface="Arial" panose="020B0604020202020204" pitchFamily="34" charset="0"/>
              </a:rPr>
              <a:t>Modes</a:t>
            </a:r>
          </a:p>
          <a:p>
            <a:r>
              <a:rPr lang="en-US" sz="1800" dirty="0">
                <a:latin typeface="Arial" panose="020B0604020202020204" pitchFamily="34" charset="0"/>
                <a:cs typeface="Arial" panose="020B0604020202020204" pitchFamily="34" charset="0"/>
              </a:rPr>
              <a:t>IPV6 Address Types </a:t>
            </a:r>
            <a:endParaRPr lang="en-US" sz="1800" dirty="0" smtClean="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Address Space </a:t>
            </a:r>
            <a:r>
              <a:rPr lang="en-US" sz="1800" dirty="0" smtClean="0">
                <a:latin typeface="Arial" panose="020B0604020202020204" pitchFamily="34" charset="0"/>
                <a:cs typeface="Arial" panose="020B0604020202020204" pitchFamily="34" charset="0"/>
              </a:rPr>
              <a:t>Allocation</a:t>
            </a:r>
          </a:p>
          <a:p>
            <a:r>
              <a:rPr lang="en-US" sz="1800" dirty="0">
                <a:latin typeface="Arial" panose="020B0604020202020204" pitchFamily="34" charset="0"/>
                <a:cs typeface="Arial" panose="020B0604020202020204" pitchFamily="34" charset="0"/>
              </a:rPr>
              <a:t>Global Unicast </a:t>
            </a:r>
            <a:r>
              <a:rPr lang="en-US" sz="1800" dirty="0" smtClean="0">
                <a:latin typeface="Arial" panose="020B0604020202020204" pitchFamily="34" charset="0"/>
                <a:cs typeface="Arial" panose="020B0604020202020204" pitchFamily="34" charset="0"/>
              </a:rPr>
              <a:t>Addresses</a:t>
            </a:r>
          </a:p>
          <a:p>
            <a:r>
              <a:rPr lang="en-US" sz="1800" dirty="0">
                <a:latin typeface="Arial" panose="020B0604020202020204" pitchFamily="34" charset="0"/>
                <a:cs typeface="Arial" panose="020B0604020202020204" pitchFamily="34" charset="0"/>
              </a:rPr>
              <a:t>Auto </a:t>
            </a:r>
            <a:r>
              <a:rPr lang="en-US" sz="1800" dirty="0" smtClean="0">
                <a:latin typeface="Arial" panose="020B0604020202020204" pitchFamily="34" charset="0"/>
                <a:cs typeface="Arial" panose="020B0604020202020204" pitchFamily="34" charset="0"/>
              </a:rPr>
              <a:t>configuration,</a:t>
            </a:r>
            <a:r>
              <a:rPr lang="en-US" sz="1800" dirty="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Renumbering</a:t>
            </a:r>
          </a:p>
          <a:p>
            <a:r>
              <a:rPr lang="en-US" sz="1800" dirty="0">
                <a:latin typeface="Arial" panose="020B0604020202020204" pitchFamily="34" charset="0"/>
                <a:cs typeface="Arial" panose="020B0604020202020204" pitchFamily="34" charset="0"/>
              </a:rPr>
              <a:t>IPV6 Routing </a:t>
            </a:r>
            <a:r>
              <a:rPr lang="en-US" sz="1800" dirty="0" smtClean="0">
                <a:latin typeface="Arial" panose="020B0604020202020204" pitchFamily="34" charset="0"/>
                <a:cs typeface="Arial" panose="020B0604020202020204" pitchFamily="34" charset="0"/>
              </a:rPr>
              <a:t>Protocols</a:t>
            </a:r>
          </a:p>
          <a:p>
            <a:r>
              <a:rPr lang="en-US" sz="1800" dirty="0">
                <a:latin typeface="Arial" panose="020B0604020202020204" pitchFamily="34" charset="0"/>
                <a:cs typeface="Arial" panose="020B0604020202020204" pitchFamily="34" charset="0"/>
              </a:rPr>
              <a:t>IPV6 Packet </a:t>
            </a:r>
            <a:r>
              <a:rPr lang="en-US" sz="1800" dirty="0" smtClean="0">
                <a:latin typeface="Arial" panose="020B0604020202020204" pitchFamily="34" charset="0"/>
                <a:cs typeface="Arial" panose="020B0604020202020204" pitchFamily="34" charset="0"/>
              </a:rPr>
              <a:t>Format</a:t>
            </a:r>
          </a:p>
          <a:p>
            <a:r>
              <a:rPr lang="en-US" sz="1800" dirty="0">
                <a:latin typeface="Arial" panose="020B0604020202020204" pitchFamily="34" charset="0"/>
                <a:cs typeface="Arial" panose="020B0604020202020204" pitchFamily="34" charset="0"/>
              </a:rPr>
              <a:t>Comparison between IPV4 and IPV6 </a:t>
            </a:r>
            <a:r>
              <a:rPr lang="en-US" sz="1800" dirty="0" smtClean="0">
                <a:latin typeface="Arial" panose="020B0604020202020204" pitchFamily="34" charset="0"/>
                <a:cs typeface="Arial" panose="020B0604020202020204" pitchFamily="34" charset="0"/>
              </a:rPr>
              <a:t>Header</a:t>
            </a:r>
          </a:p>
          <a:p>
            <a:r>
              <a:rPr lang="en-US" sz="1800" dirty="0">
                <a:latin typeface="Arial" panose="020B0604020202020204" pitchFamily="34" charset="0"/>
                <a:cs typeface="Arial" panose="020B0604020202020204" pitchFamily="34" charset="0"/>
              </a:rPr>
              <a:t>IPV4 to IPV6 </a:t>
            </a:r>
            <a:r>
              <a:rPr lang="en-US" sz="1800" dirty="0" smtClean="0">
                <a:latin typeface="Arial" panose="020B0604020202020204" pitchFamily="34" charset="0"/>
                <a:cs typeface="Arial" panose="020B0604020202020204" pitchFamily="34" charset="0"/>
              </a:rPr>
              <a:t>Tunneling</a:t>
            </a:r>
          </a:p>
          <a:p>
            <a:r>
              <a:rPr lang="en-US" sz="1800" dirty="0">
                <a:latin typeface="Arial" panose="020B0604020202020204" pitchFamily="34" charset="0"/>
                <a:cs typeface="Arial" panose="020B0604020202020204" pitchFamily="34" charset="0"/>
              </a:rPr>
              <a:t>IPV4 to IPV6 Translation </a:t>
            </a:r>
            <a:r>
              <a:rPr lang="en-US" sz="1800" dirty="0" smtClean="0">
                <a:latin typeface="Arial" panose="020B0604020202020204" pitchFamily="34" charset="0"/>
                <a:cs typeface="Arial" panose="020B0604020202020204" pitchFamily="34" charset="0"/>
              </a:rPr>
              <a:t>Techniques</a:t>
            </a:r>
          </a:p>
          <a:p>
            <a:r>
              <a:rPr lang="en-US" sz="1800" dirty="0">
                <a:latin typeface="Arial" panose="020B0604020202020204" pitchFamily="34" charset="0"/>
                <a:cs typeface="Arial" panose="020B0604020202020204" pitchFamily="34" charset="0"/>
              </a:rPr>
              <a:t>NAT Protocol </a:t>
            </a:r>
            <a:r>
              <a:rPr lang="en-US" sz="1800" dirty="0" smtClean="0">
                <a:latin typeface="Arial" panose="020B0604020202020204" pitchFamily="34" charset="0"/>
                <a:cs typeface="Arial" panose="020B0604020202020204" pitchFamily="34" charset="0"/>
              </a:rPr>
              <a:t>Translation</a:t>
            </a:r>
          </a:p>
          <a:p>
            <a:r>
              <a:rPr lang="en-US" sz="1800" dirty="0">
                <a:latin typeface="Arial" panose="020B0604020202020204" pitchFamily="34" charset="0"/>
                <a:cs typeface="Arial" panose="020B0604020202020204" pitchFamily="34" charset="0"/>
              </a:rPr>
              <a:t>IPV6 </a:t>
            </a:r>
            <a:r>
              <a:rPr lang="en-US" sz="1800" dirty="0" smtClean="0">
                <a:latin typeface="Arial" panose="020B0604020202020204" pitchFamily="34" charset="0"/>
                <a:cs typeface="Arial" panose="020B0604020202020204" pitchFamily="34" charset="0"/>
              </a:rPr>
              <a:t>Mobility</a:t>
            </a:r>
          </a:p>
          <a:p>
            <a:r>
              <a:rPr lang="en-US" sz="1800" dirty="0">
                <a:latin typeface="Arial" panose="020B0604020202020204" pitchFamily="34" charset="0"/>
                <a:cs typeface="Arial" panose="020B0604020202020204" pitchFamily="34" charset="0"/>
              </a:rPr>
              <a:t>Protocols Changed to Support IPV6</a:t>
            </a:r>
            <a:endParaRPr lang="en-US" sz="1800" dirty="0" smtClean="0">
              <a:latin typeface="Arial" panose="020B0604020202020204" pitchFamily="34" charset="0"/>
              <a:cs typeface="Arial" panose="020B0604020202020204" pitchFamily="34" charset="0"/>
            </a:endParaRPr>
          </a:p>
          <a:p>
            <a:endParaRPr lang="en-US" dirty="0"/>
          </a:p>
        </p:txBody>
      </p:sp>
      <p:pic>
        <p:nvPicPr>
          <p:cNvPr id="4" name="Picture 3"/>
          <p:cNvPicPr>
            <a:picLocks noChangeAspect="1"/>
          </p:cNvPicPr>
          <p:nvPr/>
        </p:nvPicPr>
        <p:blipFill>
          <a:blip r:embed="rId2"/>
          <a:stretch>
            <a:fillRect/>
          </a:stretch>
        </p:blipFill>
        <p:spPr>
          <a:xfrm>
            <a:off x="10136521" y="-9532"/>
            <a:ext cx="2046514" cy="1161824"/>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25"/>
          <p:cNvPicPr>
            <a:picLocks noChangeAspect="1" noChangeArrowheads="1"/>
          </p:cNvPicPr>
          <p:nvPr/>
        </p:nvPicPr>
        <p:blipFill>
          <a:blip r:embed="rId2"/>
          <a:srcRect/>
          <a:stretch>
            <a:fillRect/>
          </a:stretch>
        </p:blipFill>
        <p:spPr bwMode="auto">
          <a:xfrm>
            <a:off x="679269" y="246679"/>
            <a:ext cx="9274628" cy="6541690"/>
          </a:xfrm>
          <a:prstGeom prst="rect">
            <a:avLst/>
          </a:prstGeom>
          <a:noFill/>
          <a:ln w="9525">
            <a:noFill/>
            <a:miter lim="800000"/>
            <a:headEnd/>
            <a:tailEnd/>
          </a:ln>
          <a:effectLst/>
        </p:spPr>
      </p:pic>
      <p:pic>
        <p:nvPicPr>
          <p:cNvPr id="5" name="Picture 4"/>
          <p:cNvPicPr>
            <a:picLocks noChangeAspect="1"/>
          </p:cNvPicPr>
          <p:nvPr/>
        </p:nvPicPr>
        <p:blipFill>
          <a:blip r:embed="rId3"/>
          <a:stretch>
            <a:fillRect/>
          </a:stretch>
        </p:blipFill>
        <p:spPr>
          <a:xfrm>
            <a:off x="10136521" y="-9532"/>
            <a:ext cx="2046514" cy="1161824"/>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Arial Black" panose="020B0A04020102020204" pitchFamily="34" charset="0"/>
              </a:rPr>
              <a:t>Example</a:t>
            </a:r>
            <a:endParaRPr lang="en-US" dirty="0">
              <a:latin typeface="Arial Black" panose="020B0A04020102020204" pitchFamily="34" charset="0"/>
            </a:endParaRPr>
          </a:p>
        </p:txBody>
      </p:sp>
      <p:sp>
        <p:nvSpPr>
          <p:cNvPr id="3" name="Content Placeholder 2"/>
          <p:cNvSpPr>
            <a:spLocks noGrp="1"/>
          </p:cNvSpPr>
          <p:nvPr>
            <p:ph idx="1"/>
          </p:nvPr>
        </p:nvSpPr>
        <p:spPr>
          <a:xfrm>
            <a:off x="838200" y="1825625"/>
            <a:ext cx="10515600" cy="2942318"/>
          </a:xfrm>
        </p:spPr>
        <p:txBody>
          <a:bodyPr/>
          <a:lstStyle/>
          <a:p>
            <a:pPr algn="just"/>
            <a:r>
              <a:rPr lang="en-US" sz="1800" dirty="0" smtClean="0">
                <a:latin typeface="Arial" panose="020B0604020202020204" pitchFamily="34" charset="0"/>
                <a:cs typeface="Arial" panose="020B0604020202020204" pitchFamily="34" charset="0"/>
              </a:rPr>
              <a:t>Figure Address space allocation shows that only a portion of the address space can be used for global </a:t>
            </a:r>
            <a:r>
              <a:rPr lang="en-US" sz="1800" dirty="0" err="1" smtClean="0">
                <a:latin typeface="Arial" panose="020B0604020202020204" pitchFamily="34" charset="0"/>
                <a:cs typeface="Arial" panose="020B0604020202020204" pitchFamily="34" charset="0"/>
              </a:rPr>
              <a:t>unicast</a:t>
            </a:r>
            <a:r>
              <a:rPr lang="en-US" sz="1800" dirty="0" smtClean="0">
                <a:latin typeface="Arial" panose="020B0604020202020204" pitchFamily="34" charset="0"/>
                <a:cs typeface="Arial" panose="020B0604020202020204" pitchFamily="34" charset="0"/>
              </a:rPr>
              <a:t> communication. How many addresses are in this block?</a:t>
            </a:r>
          </a:p>
          <a:p>
            <a:pPr algn="just"/>
            <a:endParaRPr lang="en-US" sz="1800" dirty="0" smtClean="0">
              <a:latin typeface="Arial" panose="020B0604020202020204" pitchFamily="34" charset="0"/>
              <a:cs typeface="Arial" panose="020B0604020202020204" pitchFamily="34" charset="0"/>
            </a:endParaRPr>
          </a:p>
          <a:p>
            <a:pPr algn="just">
              <a:buNone/>
            </a:pPr>
            <a:r>
              <a:rPr lang="en-US" sz="1800" i="1" dirty="0" smtClean="0">
                <a:solidFill>
                  <a:schemeClr val="hlink"/>
                </a:solidFill>
                <a:latin typeface="Arial" panose="020B0604020202020204" pitchFamily="34" charset="0"/>
                <a:cs typeface="Arial" panose="020B0604020202020204" pitchFamily="34" charset="0"/>
              </a:rPr>
              <a:t>Solution</a:t>
            </a:r>
          </a:p>
          <a:p>
            <a:pPr algn="just"/>
            <a:r>
              <a:rPr lang="en-US" sz="1800" dirty="0" smtClean="0">
                <a:latin typeface="Arial" panose="020B0604020202020204" pitchFamily="34" charset="0"/>
                <a:cs typeface="Arial" panose="020B0604020202020204" pitchFamily="34" charset="0"/>
              </a:rPr>
              <a:t>This block occupies only one-eighth of the address spaces. To find the number of addresses, we can divide the total address space by 8 or 2</a:t>
            </a:r>
            <a:r>
              <a:rPr lang="en-US" sz="1800" baseline="30000" dirty="0" smtClean="0">
                <a:latin typeface="Arial" panose="020B0604020202020204" pitchFamily="34" charset="0"/>
                <a:cs typeface="Arial" panose="020B0604020202020204" pitchFamily="34" charset="0"/>
              </a:rPr>
              <a:t>3</a:t>
            </a:r>
            <a:r>
              <a:rPr lang="en-US" sz="1800" dirty="0" smtClean="0">
                <a:latin typeface="Arial" panose="020B0604020202020204" pitchFamily="34" charset="0"/>
                <a:cs typeface="Arial" panose="020B0604020202020204" pitchFamily="34" charset="0"/>
              </a:rPr>
              <a:t> . The result is (2</a:t>
            </a:r>
            <a:r>
              <a:rPr lang="en-US" sz="1800" baseline="30000" dirty="0" smtClean="0">
                <a:latin typeface="Arial" panose="020B0604020202020204" pitchFamily="34" charset="0"/>
                <a:cs typeface="Arial" panose="020B0604020202020204" pitchFamily="34" charset="0"/>
              </a:rPr>
              <a:t>128</a:t>
            </a:r>
            <a:r>
              <a:rPr lang="en-US" sz="1800" dirty="0" smtClean="0">
                <a:latin typeface="Arial" panose="020B0604020202020204" pitchFamily="34" charset="0"/>
                <a:cs typeface="Arial" panose="020B0604020202020204" pitchFamily="34" charset="0"/>
              </a:rPr>
              <a:t>)/(2</a:t>
            </a:r>
            <a:r>
              <a:rPr lang="en-US" sz="1800" baseline="30000" dirty="0" smtClean="0">
                <a:latin typeface="Arial" panose="020B0604020202020204" pitchFamily="34" charset="0"/>
                <a:cs typeface="Arial" panose="020B0604020202020204" pitchFamily="34" charset="0"/>
              </a:rPr>
              <a:t>3</a:t>
            </a:r>
            <a:r>
              <a:rPr lang="en-US" sz="1800" dirty="0" smtClean="0">
                <a:latin typeface="Arial" panose="020B0604020202020204" pitchFamily="34" charset="0"/>
                <a:cs typeface="Arial" panose="020B0604020202020204" pitchFamily="34" charset="0"/>
              </a:rPr>
              <a:t>) = 2</a:t>
            </a:r>
            <a:r>
              <a:rPr lang="en-US" sz="1800" baseline="30000" dirty="0" smtClean="0">
                <a:latin typeface="Arial" panose="020B0604020202020204" pitchFamily="34" charset="0"/>
                <a:cs typeface="Arial" panose="020B0604020202020204" pitchFamily="34" charset="0"/>
              </a:rPr>
              <a:t>125</a:t>
            </a:r>
            <a:r>
              <a:rPr lang="en-US" sz="1800" dirty="0" smtClean="0">
                <a:latin typeface="Arial" panose="020B0604020202020204" pitchFamily="34" charset="0"/>
                <a:cs typeface="Arial" panose="020B0604020202020204" pitchFamily="34" charset="0"/>
              </a:rPr>
              <a:t> —a huge block.</a:t>
            </a:r>
          </a:p>
          <a:p>
            <a:endParaRPr lang="en-US" dirty="0"/>
          </a:p>
        </p:txBody>
      </p:sp>
      <p:pic>
        <p:nvPicPr>
          <p:cNvPr id="5" name="Picture 4"/>
          <p:cNvPicPr>
            <a:picLocks noChangeAspect="1"/>
          </p:cNvPicPr>
          <p:nvPr/>
        </p:nvPicPr>
        <p:blipFill>
          <a:blip r:embed="rId2"/>
          <a:stretch>
            <a:fillRect/>
          </a:stretch>
        </p:blipFill>
        <p:spPr>
          <a:xfrm>
            <a:off x="10136521" y="-9532"/>
            <a:ext cx="2046514" cy="1161824"/>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074" y="574765"/>
            <a:ext cx="10922726" cy="809897"/>
          </a:xfrm>
        </p:spPr>
        <p:txBody>
          <a:bodyPr>
            <a:noAutofit/>
          </a:bodyPr>
          <a:lstStyle/>
          <a:p>
            <a:r>
              <a:rPr lang="en-US" altLang="en-US" dirty="0" smtClean="0">
                <a:latin typeface="Arial Black" panose="020B0A04020102020204" pitchFamily="34" charset="0"/>
              </a:rPr>
              <a:t>Algorithm for finding the allocated blocks</a:t>
            </a:r>
            <a:endParaRPr lang="en-US" dirty="0">
              <a:latin typeface="Arial Black" panose="020B0A04020102020204" pitchFamily="34" charset="0"/>
            </a:endParaRPr>
          </a:p>
        </p:txBody>
      </p:sp>
      <p:pic>
        <p:nvPicPr>
          <p:cNvPr id="4" name="Picture 11"/>
          <p:cNvPicPr>
            <a:picLocks noGrp="1" noChangeAspect="1" noChangeArrowheads="1"/>
          </p:cNvPicPr>
          <p:nvPr>
            <p:ph idx="1"/>
          </p:nvPr>
        </p:nvPicPr>
        <p:blipFill>
          <a:blip r:embed="rId2"/>
          <a:srcRect/>
          <a:stretch>
            <a:fillRect/>
          </a:stretch>
        </p:blipFill>
        <p:spPr bwMode="auto">
          <a:xfrm>
            <a:off x="1670835" y="1933477"/>
            <a:ext cx="2326399" cy="1083163"/>
          </a:xfrm>
          <a:prstGeom prst="rect">
            <a:avLst/>
          </a:prstGeom>
          <a:noFill/>
          <a:ln w="9525">
            <a:noFill/>
            <a:miter lim="800000"/>
            <a:headEnd/>
            <a:tailEnd/>
          </a:ln>
          <a:effectLst/>
        </p:spPr>
      </p:pic>
      <p:pic>
        <p:nvPicPr>
          <p:cNvPr id="5" name="Picture 20"/>
          <p:cNvPicPr>
            <a:picLocks noChangeAspect="1" noChangeArrowheads="1"/>
          </p:cNvPicPr>
          <p:nvPr/>
        </p:nvPicPr>
        <p:blipFill>
          <a:blip r:embed="rId3"/>
          <a:srcRect/>
          <a:stretch>
            <a:fillRect/>
          </a:stretch>
        </p:blipFill>
        <p:spPr bwMode="auto">
          <a:xfrm>
            <a:off x="1121229" y="3574868"/>
            <a:ext cx="4149725" cy="1141413"/>
          </a:xfrm>
          <a:prstGeom prst="rect">
            <a:avLst/>
          </a:prstGeom>
          <a:noFill/>
          <a:ln w="9525">
            <a:noFill/>
            <a:miter lim="800000"/>
            <a:headEnd/>
            <a:tailEnd/>
          </a:ln>
          <a:effectLst/>
        </p:spPr>
      </p:pic>
      <p:pic>
        <p:nvPicPr>
          <p:cNvPr id="6" name="Picture 17"/>
          <p:cNvPicPr>
            <a:picLocks noChangeAspect="1" noChangeArrowheads="1"/>
          </p:cNvPicPr>
          <p:nvPr/>
        </p:nvPicPr>
        <p:blipFill>
          <a:blip r:embed="rId4"/>
          <a:srcRect/>
          <a:stretch>
            <a:fillRect/>
          </a:stretch>
        </p:blipFill>
        <p:spPr bwMode="auto">
          <a:xfrm>
            <a:off x="5171803" y="2868433"/>
            <a:ext cx="365125" cy="1087437"/>
          </a:xfrm>
          <a:prstGeom prst="rect">
            <a:avLst/>
          </a:prstGeom>
          <a:noFill/>
          <a:ln w="9525">
            <a:noFill/>
            <a:miter lim="800000"/>
            <a:headEnd/>
            <a:tailEnd/>
          </a:ln>
          <a:effectLst/>
        </p:spPr>
      </p:pic>
      <p:pic>
        <p:nvPicPr>
          <p:cNvPr id="7" name="Picture 18"/>
          <p:cNvPicPr>
            <a:picLocks noChangeAspect="1" noChangeArrowheads="1"/>
          </p:cNvPicPr>
          <p:nvPr/>
        </p:nvPicPr>
        <p:blipFill>
          <a:blip r:embed="rId5"/>
          <a:srcRect/>
          <a:stretch>
            <a:fillRect/>
          </a:stretch>
        </p:blipFill>
        <p:spPr bwMode="auto">
          <a:xfrm>
            <a:off x="5538742" y="3576457"/>
            <a:ext cx="3281363" cy="1141412"/>
          </a:xfrm>
          <a:prstGeom prst="rect">
            <a:avLst/>
          </a:prstGeom>
          <a:noFill/>
          <a:ln w="9525">
            <a:noFill/>
            <a:miter lim="800000"/>
            <a:headEnd/>
            <a:tailEnd/>
          </a:ln>
          <a:effectLst/>
        </p:spPr>
      </p:pic>
      <p:pic>
        <p:nvPicPr>
          <p:cNvPr id="8" name="Picture 7"/>
          <p:cNvPicPr>
            <a:picLocks noChangeAspect="1"/>
          </p:cNvPicPr>
          <p:nvPr/>
        </p:nvPicPr>
        <p:blipFill>
          <a:blip r:embed="rId6"/>
          <a:stretch>
            <a:fillRect/>
          </a:stretch>
        </p:blipFill>
        <p:spPr>
          <a:xfrm>
            <a:off x="10555559" y="-9532"/>
            <a:ext cx="1627475" cy="92393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2"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right)">
                                      <p:cBhvr>
                                        <p:cTn id="11" dur="20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10127557" cy="941294"/>
          </a:xfrm>
        </p:spPr>
        <p:txBody>
          <a:bodyPr/>
          <a:lstStyle/>
          <a:p>
            <a:r>
              <a:rPr lang="en-IN" b="1" dirty="0" smtClean="0">
                <a:latin typeface="Arial Black" panose="020B0A04020102020204" pitchFamily="34" charset="0"/>
              </a:rPr>
              <a:t>Global Unicast Addresses</a:t>
            </a:r>
            <a:endParaRPr lang="en-IN" b="1" dirty="0">
              <a:latin typeface="Arial Black" panose="020B0A04020102020204" pitchFamily="34" charset="0"/>
            </a:endParaRPr>
          </a:p>
        </p:txBody>
      </p:sp>
      <p:pic>
        <p:nvPicPr>
          <p:cNvPr id="4" name="Picture 3"/>
          <p:cNvPicPr>
            <a:picLocks noChangeAspect="1"/>
          </p:cNvPicPr>
          <p:nvPr/>
        </p:nvPicPr>
        <p:blipFill>
          <a:blip r:embed="rId2"/>
          <a:stretch>
            <a:fillRect/>
          </a:stretch>
        </p:blipFill>
        <p:spPr>
          <a:xfrm>
            <a:off x="10136521" y="-9532"/>
            <a:ext cx="2046514" cy="1161824"/>
          </a:xfrm>
          <a:prstGeom prst="rect">
            <a:avLst/>
          </a:prstGeom>
        </p:spPr>
      </p:pic>
      <p:sp>
        <p:nvSpPr>
          <p:cNvPr id="5" name="Content Placeholder 2"/>
          <p:cNvSpPr txBox="1"/>
          <p:nvPr/>
        </p:nvSpPr>
        <p:spPr>
          <a:xfrm>
            <a:off x="8964" y="1152292"/>
            <a:ext cx="12183036" cy="57057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IN" sz="1800" dirty="0" smtClean="0">
                <a:latin typeface="Arial" panose="020B0604020202020204" pitchFamily="34" charset="0"/>
                <a:cs typeface="Arial" panose="020B0604020202020204" pitchFamily="34" charset="0"/>
              </a:rPr>
              <a:t>Primary used to address the System for one-one Communication mechanism </a:t>
            </a:r>
            <a:r>
              <a:rPr lang="en-IN" sz="1800" dirty="0" err="1" smtClean="0">
                <a:latin typeface="Arial" panose="020B0604020202020204" pitchFamily="34" charset="0"/>
                <a:cs typeface="Arial" panose="020B0604020202020204" pitchFamily="34" charset="0"/>
              </a:rPr>
              <a:t>i.e</a:t>
            </a:r>
            <a:r>
              <a:rPr lang="en-IN" sz="1800" dirty="0" smtClean="0">
                <a:latin typeface="Arial" panose="020B0604020202020204" pitchFamily="34" charset="0"/>
                <a:cs typeface="Arial" panose="020B0604020202020204" pitchFamily="34" charset="0"/>
              </a:rPr>
              <a:t> host to host direct communication over the internet.</a:t>
            </a:r>
          </a:p>
          <a:p>
            <a:pPr algn="just">
              <a:lnSpc>
                <a:spcPct val="150000"/>
              </a:lnSpc>
            </a:pPr>
            <a:r>
              <a:rPr lang="en-IN" sz="1800" dirty="0" smtClean="0">
                <a:latin typeface="Arial" panose="020B0604020202020204" pitchFamily="34" charset="0"/>
                <a:cs typeface="Arial" panose="020B0604020202020204" pitchFamily="34" charset="0"/>
              </a:rPr>
              <a:t>Global unicast address is equivalent to public IPV4 address</a:t>
            </a:r>
          </a:p>
          <a:p>
            <a:pPr algn="just">
              <a:lnSpc>
                <a:spcPct val="150000"/>
              </a:lnSpc>
            </a:pPr>
            <a:r>
              <a:rPr lang="en-IN" sz="1800" dirty="0" smtClean="0">
                <a:latin typeface="Arial" panose="020B0604020202020204" pitchFamily="34" charset="0"/>
                <a:cs typeface="Arial" panose="020B0604020202020204" pitchFamily="34" charset="0"/>
              </a:rPr>
              <a:t>Global unicast address objective is to reach any host globally across the internet uniquely</a:t>
            </a:r>
          </a:p>
          <a:p>
            <a:pPr algn="just">
              <a:lnSpc>
                <a:spcPct val="150000"/>
              </a:lnSpc>
            </a:pPr>
            <a:r>
              <a:rPr lang="en-IN" sz="1800" dirty="0" smtClean="0">
                <a:latin typeface="Arial" panose="020B0604020202020204" pitchFamily="34" charset="0"/>
                <a:cs typeface="Arial" panose="020B0604020202020204" pitchFamily="34" charset="0"/>
              </a:rPr>
              <a:t>Address block refer this is called global unicast address block</a:t>
            </a:r>
          </a:p>
          <a:p>
            <a:pPr algn="just">
              <a:lnSpc>
                <a:spcPct val="150000"/>
              </a:lnSpc>
            </a:pPr>
            <a:r>
              <a:rPr lang="en-IN" sz="1800" dirty="0" smtClean="0">
                <a:latin typeface="Arial" panose="020B0604020202020204" pitchFamily="34" charset="0"/>
                <a:cs typeface="Arial" panose="020B0604020202020204" pitchFamily="34" charset="0"/>
              </a:rPr>
              <a:t>CIDR Notation for the block is 2000::/3, where 3 refers to that 3 leftmost bit is common for all address in this block (001)</a:t>
            </a:r>
          </a:p>
          <a:p>
            <a:pPr algn="just">
              <a:lnSpc>
                <a:spcPct val="150000"/>
              </a:lnSpc>
            </a:pPr>
            <a:r>
              <a:rPr lang="en-IN" sz="1800" dirty="0" smtClean="0">
                <a:latin typeface="Arial" panose="020B0604020202020204" pitchFamily="34" charset="0"/>
                <a:cs typeface="Arial" panose="020B0604020202020204" pitchFamily="34" charset="0"/>
              </a:rPr>
              <a:t>The size of the address space is 2</a:t>
            </a:r>
            <a:r>
              <a:rPr lang="en-IN" sz="1800" baseline="30000" dirty="0" smtClean="0">
                <a:latin typeface="Arial" panose="020B0604020202020204" pitchFamily="34" charset="0"/>
                <a:cs typeface="Arial" panose="020B0604020202020204" pitchFamily="34" charset="0"/>
              </a:rPr>
              <a:t>125</a:t>
            </a:r>
            <a:r>
              <a:rPr lang="en-IN" sz="1800" dirty="0" smtClean="0">
                <a:latin typeface="Arial" panose="020B0604020202020204" pitchFamily="34" charset="0"/>
                <a:cs typeface="Arial" panose="020B0604020202020204" pitchFamily="34" charset="0"/>
              </a:rPr>
              <a:t> which is more than for expansion of internet in many years </a:t>
            </a:r>
            <a:endParaRPr lang="en-US" sz="1800" baseline="30000" dirty="0" smtClean="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10127557" cy="941294"/>
          </a:xfrm>
        </p:spPr>
        <p:txBody>
          <a:bodyPr/>
          <a:lstStyle/>
          <a:p>
            <a:r>
              <a:rPr lang="en-IN" b="1" dirty="0" smtClean="0">
                <a:latin typeface="Arial Black" panose="020B0A04020102020204" pitchFamily="34" charset="0"/>
              </a:rPr>
              <a:t>Global Unicast Address</a:t>
            </a:r>
            <a:endParaRPr lang="en-IN" b="1" dirty="0">
              <a:latin typeface="Arial Black" panose="020B0A04020102020204" pitchFamily="34" charset="0"/>
            </a:endParaRPr>
          </a:p>
        </p:txBody>
      </p:sp>
      <p:pic>
        <p:nvPicPr>
          <p:cNvPr id="4" name="Picture 3"/>
          <p:cNvPicPr>
            <a:picLocks noChangeAspect="1"/>
          </p:cNvPicPr>
          <p:nvPr/>
        </p:nvPicPr>
        <p:blipFill>
          <a:blip r:embed="rId2"/>
          <a:stretch>
            <a:fillRect/>
          </a:stretch>
        </p:blipFill>
        <p:spPr>
          <a:xfrm>
            <a:off x="10136521" y="-9532"/>
            <a:ext cx="2046514" cy="1161824"/>
          </a:xfrm>
          <a:prstGeom prst="rect">
            <a:avLst/>
          </a:prstGeom>
        </p:spPr>
      </p:pic>
      <p:sp>
        <p:nvSpPr>
          <p:cNvPr id="5" name="Content Placeholder 2"/>
          <p:cNvSpPr txBox="1"/>
          <p:nvPr/>
        </p:nvSpPr>
        <p:spPr>
          <a:xfrm>
            <a:off x="8964" y="1152292"/>
            <a:ext cx="12183036" cy="57057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IN" sz="2200" dirty="0" smtClean="0">
                <a:latin typeface="Arial" panose="020B0604020202020204" pitchFamily="34" charset="0"/>
                <a:cs typeface="Arial" panose="020B0604020202020204" pitchFamily="34" charset="0"/>
              </a:rPr>
              <a:t>test</a:t>
            </a:r>
            <a:endParaRPr lang="en-US" sz="2200" dirty="0" smtClean="0">
              <a:latin typeface="Arial" panose="020B0604020202020204" pitchFamily="34" charset="0"/>
              <a:cs typeface="Arial" panose="020B0604020202020204" pitchFamily="34" charset="0"/>
            </a:endParaRPr>
          </a:p>
        </p:txBody>
      </p:sp>
      <p:grpSp>
        <p:nvGrpSpPr>
          <p:cNvPr id="6" name="Group 29"/>
          <p:cNvGrpSpPr/>
          <p:nvPr/>
        </p:nvGrpSpPr>
        <p:grpSpPr>
          <a:xfrm>
            <a:off x="497541" y="1930756"/>
            <a:ext cx="11268635" cy="1309984"/>
            <a:chOff x="497541" y="1930756"/>
            <a:chExt cx="11268635" cy="1309984"/>
          </a:xfrm>
        </p:grpSpPr>
        <p:sp>
          <p:nvSpPr>
            <p:cNvPr id="3" name="Rectangle 2"/>
            <p:cNvSpPr/>
            <p:nvPr/>
          </p:nvSpPr>
          <p:spPr>
            <a:xfrm>
              <a:off x="497541" y="2756646"/>
              <a:ext cx="3617259" cy="4840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Global routing prefix</a:t>
              </a:r>
              <a:endParaRPr lang="en-IN" dirty="0">
                <a:solidFill>
                  <a:schemeClr val="tx1"/>
                </a:solidFill>
              </a:endParaRPr>
            </a:p>
          </p:txBody>
        </p:sp>
        <p:sp>
          <p:nvSpPr>
            <p:cNvPr id="7" name="Rectangle 6"/>
            <p:cNvSpPr/>
            <p:nvPr/>
          </p:nvSpPr>
          <p:spPr>
            <a:xfrm>
              <a:off x="4114800" y="2756646"/>
              <a:ext cx="3617259" cy="484094"/>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Subnet Identifier</a:t>
              </a:r>
              <a:endParaRPr lang="en-IN" dirty="0">
                <a:solidFill>
                  <a:schemeClr val="tx1"/>
                </a:solidFill>
              </a:endParaRPr>
            </a:p>
          </p:txBody>
        </p:sp>
        <p:sp>
          <p:nvSpPr>
            <p:cNvPr id="8" name="Rectangle 7"/>
            <p:cNvSpPr/>
            <p:nvPr/>
          </p:nvSpPr>
          <p:spPr>
            <a:xfrm>
              <a:off x="7732059" y="2756646"/>
              <a:ext cx="4034117" cy="4840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Interface Identifier</a:t>
              </a:r>
              <a:endParaRPr lang="en-IN" dirty="0">
                <a:solidFill>
                  <a:schemeClr val="tx1"/>
                </a:solidFill>
              </a:endParaRPr>
            </a:p>
          </p:txBody>
        </p:sp>
        <p:cxnSp>
          <p:nvCxnSpPr>
            <p:cNvPr id="10" name="Straight Connector 9"/>
            <p:cNvCxnSpPr/>
            <p:nvPr/>
          </p:nvCxnSpPr>
          <p:spPr>
            <a:xfrm flipV="1">
              <a:off x="497541" y="2205318"/>
              <a:ext cx="0" cy="551328"/>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flipV="1">
              <a:off x="4114800" y="2205318"/>
              <a:ext cx="0" cy="551328"/>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flipV="1">
              <a:off x="7732059" y="2205318"/>
              <a:ext cx="0" cy="551328"/>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flipV="1">
              <a:off x="11766176" y="2205318"/>
              <a:ext cx="0" cy="551328"/>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flipV="1">
              <a:off x="497541" y="2423886"/>
              <a:ext cx="3617259" cy="2902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flipV="1">
              <a:off x="4114800" y="2394858"/>
              <a:ext cx="3617259" cy="2902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a:off x="7732059" y="2395713"/>
              <a:ext cx="4034116" cy="1365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1689312" y="1946672"/>
              <a:ext cx="1233715" cy="369332"/>
            </a:xfrm>
            <a:prstGeom prst="rect">
              <a:avLst/>
            </a:prstGeom>
            <a:noFill/>
          </p:spPr>
          <p:txBody>
            <a:bodyPr wrap="square" rtlCol="0">
              <a:spAutoFit/>
            </a:bodyPr>
            <a:lstStyle/>
            <a:p>
              <a:r>
                <a:rPr lang="en-IN" dirty="0"/>
                <a:t>n</a:t>
              </a:r>
              <a:r>
                <a:rPr lang="en-IN" dirty="0" smtClean="0"/>
                <a:t> bits</a:t>
              </a:r>
              <a:endParaRPr lang="en-IN" dirty="0"/>
            </a:p>
          </p:txBody>
        </p:sp>
        <p:sp>
          <p:nvSpPr>
            <p:cNvPr id="28" name="TextBox 27"/>
            <p:cNvSpPr txBox="1"/>
            <p:nvPr/>
          </p:nvSpPr>
          <p:spPr>
            <a:xfrm>
              <a:off x="5306574" y="1930756"/>
              <a:ext cx="1933176" cy="369332"/>
            </a:xfrm>
            <a:prstGeom prst="rect">
              <a:avLst/>
            </a:prstGeom>
            <a:noFill/>
          </p:spPr>
          <p:txBody>
            <a:bodyPr wrap="square" rtlCol="0">
              <a:spAutoFit/>
            </a:bodyPr>
            <a:lstStyle/>
            <a:p>
              <a:r>
                <a:rPr lang="en-IN" dirty="0" smtClean="0"/>
                <a:t>128-n-m bits</a:t>
              </a:r>
              <a:endParaRPr lang="en-IN" dirty="0"/>
            </a:p>
          </p:txBody>
        </p:sp>
        <p:sp>
          <p:nvSpPr>
            <p:cNvPr id="29" name="TextBox 28"/>
            <p:cNvSpPr txBox="1"/>
            <p:nvPr/>
          </p:nvSpPr>
          <p:spPr>
            <a:xfrm>
              <a:off x="9589461" y="1935383"/>
              <a:ext cx="1233715" cy="369332"/>
            </a:xfrm>
            <a:prstGeom prst="rect">
              <a:avLst/>
            </a:prstGeom>
            <a:noFill/>
          </p:spPr>
          <p:txBody>
            <a:bodyPr wrap="square" rtlCol="0">
              <a:spAutoFit/>
            </a:bodyPr>
            <a:lstStyle/>
            <a:p>
              <a:r>
                <a:rPr lang="en-IN" dirty="0" smtClean="0"/>
                <a:t>m bits</a:t>
              </a:r>
              <a:endParaRPr lang="en-IN" dirty="0"/>
            </a:p>
          </p:txBody>
        </p:sp>
      </p:grpSp>
      <p:sp>
        <p:nvSpPr>
          <p:cNvPr id="31" name="TextBox 30"/>
          <p:cNvSpPr txBox="1"/>
          <p:nvPr/>
        </p:nvSpPr>
        <p:spPr>
          <a:xfrm>
            <a:off x="4137568" y="3585710"/>
            <a:ext cx="2338012" cy="369332"/>
          </a:xfrm>
          <a:prstGeom prst="rect">
            <a:avLst/>
          </a:prstGeom>
          <a:noFill/>
        </p:spPr>
        <p:txBody>
          <a:bodyPr wrap="none" rtlCol="0">
            <a:spAutoFit/>
          </a:bodyPr>
          <a:lstStyle/>
          <a:p>
            <a:r>
              <a:rPr lang="en-IN" dirty="0"/>
              <a:t>Global Unicast Address</a:t>
            </a:r>
          </a:p>
        </p:txBody>
      </p:sp>
      <p:graphicFrame>
        <p:nvGraphicFramePr>
          <p:cNvPr id="32" name="Table 31"/>
          <p:cNvGraphicFramePr>
            <a:graphicFrameLocks noGrp="1"/>
          </p:cNvGraphicFramePr>
          <p:nvPr/>
        </p:nvGraphicFramePr>
        <p:xfrm>
          <a:off x="1908201" y="4465527"/>
          <a:ext cx="8128000" cy="1483360"/>
        </p:xfrm>
        <a:graphic>
          <a:graphicData uri="http://schemas.openxmlformats.org/drawingml/2006/table">
            <a:tbl>
              <a:tblPr firstRow="1" bandRow="1">
                <a:tableStyleId>{5940675A-B579-460E-94D1-54222C63F5DA}</a:tableStyleId>
              </a:tblPr>
              <a:tblGrid>
                <a:gridCol w="4565170"/>
                <a:gridCol w="3562830"/>
              </a:tblGrid>
              <a:tr h="370840">
                <a:tc>
                  <a:txBody>
                    <a:bodyPr/>
                    <a:lstStyle/>
                    <a:p>
                      <a:r>
                        <a:rPr lang="en-IN" b="1" dirty="0" smtClean="0"/>
                        <a:t>Block Assignment </a:t>
                      </a:r>
                      <a:endParaRPr lang="en-IN" b="1" dirty="0"/>
                    </a:p>
                  </a:txBody>
                  <a:tcPr/>
                </a:tc>
                <a:tc>
                  <a:txBody>
                    <a:bodyPr/>
                    <a:lstStyle/>
                    <a:p>
                      <a:r>
                        <a:rPr lang="en-IN" b="1" dirty="0" smtClean="0"/>
                        <a:t>Length of block</a:t>
                      </a:r>
                      <a:endParaRPr lang="en-IN" b="1" dirty="0"/>
                    </a:p>
                  </a:txBody>
                  <a:tcPr/>
                </a:tc>
              </a:tr>
              <a:tr h="370840">
                <a:tc>
                  <a:txBody>
                    <a:bodyPr/>
                    <a:lstStyle/>
                    <a:p>
                      <a:r>
                        <a:rPr lang="en-IN" dirty="0" smtClean="0"/>
                        <a:t>Global routing prefix (n)</a:t>
                      </a:r>
                      <a:endParaRPr lang="en-IN" dirty="0"/>
                    </a:p>
                  </a:txBody>
                  <a:tcPr/>
                </a:tc>
                <a:tc>
                  <a:txBody>
                    <a:bodyPr/>
                    <a:lstStyle/>
                    <a:p>
                      <a:r>
                        <a:rPr lang="en-IN" dirty="0" smtClean="0"/>
                        <a:t>48 bits</a:t>
                      </a:r>
                      <a:endParaRPr lang="en-IN" dirty="0"/>
                    </a:p>
                  </a:txBody>
                  <a:tcPr/>
                </a:tc>
              </a:tr>
              <a:tr h="370840">
                <a:tc>
                  <a:txBody>
                    <a:bodyPr/>
                    <a:lstStyle/>
                    <a:p>
                      <a:r>
                        <a:rPr lang="en-IN" dirty="0" smtClean="0"/>
                        <a:t>Subnet Identifier (128-n-m)</a:t>
                      </a:r>
                      <a:endParaRPr lang="en-IN" dirty="0"/>
                    </a:p>
                  </a:txBody>
                  <a:tcPr/>
                </a:tc>
                <a:tc>
                  <a:txBody>
                    <a:bodyPr/>
                    <a:lstStyle/>
                    <a:p>
                      <a:r>
                        <a:rPr lang="en-IN" dirty="0" smtClean="0"/>
                        <a:t>16 bits</a:t>
                      </a:r>
                      <a:endParaRPr lang="en-IN" dirty="0"/>
                    </a:p>
                  </a:txBody>
                  <a:tcPr/>
                </a:tc>
              </a:tr>
              <a:tr h="370840">
                <a:tc>
                  <a:txBody>
                    <a:bodyPr/>
                    <a:lstStyle/>
                    <a:p>
                      <a:r>
                        <a:rPr lang="en-IN" dirty="0" smtClean="0"/>
                        <a:t>Interface Identifier</a:t>
                      </a:r>
                      <a:endParaRPr lang="en-IN" dirty="0"/>
                    </a:p>
                  </a:txBody>
                  <a:tcPr/>
                </a:tc>
                <a:tc>
                  <a:txBody>
                    <a:bodyPr/>
                    <a:lstStyle/>
                    <a:p>
                      <a:r>
                        <a:rPr lang="en-IN" dirty="0" smtClean="0"/>
                        <a:t>64 bits</a:t>
                      </a:r>
                      <a:endParaRPr lang="en-IN" dirty="0"/>
                    </a:p>
                  </a:txBody>
                  <a:tcPr/>
                </a:tc>
              </a:tr>
            </a:tbl>
          </a:graphicData>
        </a:graphic>
      </p:graphicFrame>
      <p:sp>
        <p:nvSpPr>
          <p:cNvPr id="33" name="TextBox 32"/>
          <p:cNvSpPr txBox="1"/>
          <p:nvPr/>
        </p:nvSpPr>
        <p:spPr>
          <a:xfrm>
            <a:off x="3269455" y="6074910"/>
            <a:ext cx="6007414" cy="369332"/>
          </a:xfrm>
          <a:prstGeom prst="rect">
            <a:avLst/>
          </a:prstGeom>
          <a:noFill/>
        </p:spPr>
        <p:txBody>
          <a:bodyPr wrap="none" rtlCol="0">
            <a:spAutoFit/>
          </a:bodyPr>
          <a:lstStyle/>
          <a:p>
            <a:r>
              <a:rPr lang="en-IN" dirty="0" smtClean="0"/>
              <a:t>Recommended length for each block in Global unicast address</a:t>
            </a: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10127557" cy="941294"/>
          </a:xfrm>
        </p:spPr>
        <p:txBody>
          <a:bodyPr/>
          <a:lstStyle/>
          <a:p>
            <a:r>
              <a:rPr lang="en-IN" b="1" dirty="0" smtClean="0">
                <a:latin typeface="Arial Black" panose="020B0A04020102020204" pitchFamily="34" charset="0"/>
              </a:rPr>
              <a:t>Three levels of Hierarchy </a:t>
            </a:r>
            <a:endParaRPr lang="en-IN" b="1" dirty="0">
              <a:latin typeface="Arial Black" panose="020B0A04020102020204" pitchFamily="34" charset="0"/>
            </a:endParaRPr>
          </a:p>
        </p:txBody>
      </p:sp>
      <p:pic>
        <p:nvPicPr>
          <p:cNvPr id="4" name="Picture 3"/>
          <p:cNvPicPr>
            <a:picLocks noChangeAspect="1"/>
          </p:cNvPicPr>
          <p:nvPr/>
        </p:nvPicPr>
        <p:blipFill>
          <a:blip r:embed="rId2"/>
          <a:stretch>
            <a:fillRect/>
          </a:stretch>
        </p:blipFill>
        <p:spPr>
          <a:xfrm>
            <a:off x="10136521" y="-9532"/>
            <a:ext cx="2046514" cy="1161824"/>
          </a:xfrm>
          <a:prstGeom prst="rect">
            <a:avLst/>
          </a:prstGeom>
        </p:spPr>
      </p:pic>
      <p:sp>
        <p:nvSpPr>
          <p:cNvPr id="5" name="Content Placeholder 2"/>
          <p:cNvSpPr txBox="1"/>
          <p:nvPr/>
        </p:nvSpPr>
        <p:spPr>
          <a:xfrm>
            <a:off x="8964" y="1152292"/>
            <a:ext cx="12183036" cy="57057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IN" sz="1800" b="1" dirty="0" smtClean="0">
                <a:latin typeface="Arial" panose="020B0604020202020204" pitchFamily="34" charset="0"/>
                <a:cs typeface="Arial" panose="020B0604020202020204" pitchFamily="34" charset="0"/>
              </a:rPr>
              <a:t>Global </a:t>
            </a:r>
            <a:r>
              <a:rPr lang="en-IN" sz="1800" b="1" dirty="0">
                <a:latin typeface="Arial" panose="020B0604020202020204" pitchFamily="34" charset="0"/>
                <a:cs typeface="Arial" panose="020B0604020202020204" pitchFamily="34" charset="0"/>
              </a:rPr>
              <a:t>Routing </a:t>
            </a:r>
            <a:r>
              <a:rPr lang="en-IN" sz="1800" b="1" dirty="0" smtClean="0">
                <a:latin typeface="Arial" panose="020B0604020202020204" pitchFamily="34" charset="0"/>
                <a:cs typeface="Arial" panose="020B0604020202020204" pitchFamily="34" charset="0"/>
              </a:rPr>
              <a:t>Preﬁx </a:t>
            </a:r>
            <a:r>
              <a:rPr lang="en-IN" sz="1800" dirty="0" smtClean="0">
                <a:latin typeface="Arial" panose="020B0604020202020204" pitchFamily="34" charset="0"/>
                <a:cs typeface="Arial" panose="020B0604020202020204" pitchFamily="34" charset="0"/>
              </a:rPr>
              <a:t>: First block of 48 bits together form global routing preference. Its used to route the packet to the organization site (ISP) through the internet, Since the first three bits (001) is predefined, the next 45 bits can used to define 2</a:t>
            </a:r>
            <a:r>
              <a:rPr lang="en-IN" sz="1800" baseline="30000" dirty="0" smtClean="0">
                <a:latin typeface="Arial" panose="020B0604020202020204" pitchFamily="34" charset="0"/>
                <a:cs typeface="Arial" panose="020B0604020202020204" pitchFamily="34" charset="0"/>
              </a:rPr>
              <a:t>45</a:t>
            </a:r>
            <a:r>
              <a:rPr lang="en-IN" sz="1800" dirty="0" smtClean="0">
                <a:latin typeface="Arial" panose="020B0604020202020204" pitchFamily="34" charset="0"/>
                <a:cs typeface="Arial" panose="020B0604020202020204" pitchFamily="34" charset="0"/>
              </a:rPr>
              <a:t> sites. The routers across the internet route the packet to the destination based on the value of n.</a:t>
            </a:r>
          </a:p>
          <a:p>
            <a:pPr algn="just">
              <a:lnSpc>
                <a:spcPct val="150000"/>
              </a:lnSpc>
            </a:pPr>
            <a:r>
              <a:rPr lang="en-IN" sz="1800" b="1" dirty="0" smtClean="0">
                <a:latin typeface="Arial" panose="020B0604020202020204" pitchFamily="34" charset="0"/>
                <a:cs typeface="Arial" panose="020B0604020202020204" pitchFamily="34" charset="0"/>
              </a:rPr>
              <a:t>Subnet Identifier : </a:t>
            </a:r>
            <a:r>
              <a:rPr lang="en-IN" sz="1800" dirty="0" smtClean="0">
                <a:latin typeface="Arial" panose="020B0604020202020204" pitchFamily="34" charset="0"/>
                <a:cs typeface="Arial" panose="020B0604020202020204" pitchFamily="34" charset="0"/>
              </a:rPr>
              <a:t>16 bit block is used to identify the specific subnet of an organization. An organization can have upto 2</a:t>
            </a:r>
            <a:r>
              <a:rPr lang="en-IN" sz="1800" baseline="30000" dirty="0" smtClean="0">
                <a:latin typeface="Arial" panose="020B0604020202020204" pitchFamily="34" charset="0"/>
                <a:cs typeface="Arial" panose="020B0604020202020204" pitchFamily="34" charset="0"/>
              </a:rPr>
              <a:t>16 </a:t>
            </a:r>
            <a:r>
              <a:rPr lang="en-IN" sz="1800" dirty="0" smtClean="0">
                <a:latin typeface="Arial" panose="020B0604020202020204" pitchFamily="34" charset="0"/>
                <a:cs typeface="Arial" panose="020B0604020202020204" pitchFamily="34" charset="0"/>
              </a:rPr>
              <a:t>subnets.</a:t>
            </a:r>
          </a:p>
          <a:p>
            <a:pPr algn="just">
              <a:lnSpc>
                <a:spcPct val="150000"/>
              </a:lnSpc>
            </a:pPr>
            <a:r>
              <a:rPr lang="en-IN" sz="1800" b="1" dirty="0">
                <a:latin typeface="Arial" panose="020B0604020202020204" pitchFamily="34" charset="0"/>
                <a:cs typeface="Arial" panose="020B0604020202020204" pitchFamily="34" charset="0"/>
              </a:rPr>
              <a:t>Interface </a:t>
            </a:r>
            <a:r>
              <a:rPr lang="en-IN" sz="1800" b="1" dirty="0" smtClean="0">
                <a:latin typeface="Arial" panose="020B0604020202020204" pitchFamily="34" charset="0"/>
                <a:cs typeface="Arial" panose="020B0604020202020204" pitchFamily="34" charset="0"/>
              </a:rPr>
              <a:t>Identifier : </a:t>
            </a:r>
            <a:r>
              <a:rPr lang="en-IN" sz="1800" dirty="0" smtClean="0">
                <a:latin typeface="Arial" panose="020B0604020202020204" pitchFamily="34" charset="0"/>
                <a:cs typeface="Arial" panose="020B0604020202020204" pitchFamily="34" charset="0"/>
              </a:rPr>
              <a:t>last 64 bits refers to the interface identifier which is used to identify the Host which is similar to the </a:t>
            </a:r>
            <a:r>
              <a:rPr lang="en-IN" sz="1800" dirty="0" err="1" smtClean="0">
                <a:latin typeface="Arial" panose="020B0604020202020204" pitchFamily="34" charset="0"/>
                <a:cs typeface="Arial" panose="020B0604020202020204" pitchFamily="34" charset="0"/>
              </a:rPr>
              <a:t>hostId</a:t>
            </a:r>
            <a:r>
              <a:rPr lang="en-IN" sz="1800" dirty="0" smtClean="0">
                <a:latin typeface="Arial" panose="020B0604020202020204" pitchFamily="34" charset="0"/>
                <a:cs typeface="Arial" panose="020B0604020202020204" pitchFamily="34" charset="0"/>
              </a:rPr>
              <a:t> in </a:t>
            </a:r>
            <a:r>
              <a:rPr lang="en-IN" sz="1800" dirty="0">
                <a:latin typeface="Arial" panose="020B0604020202020204" pitchFamily="34" charset="0"/>
                <a:cs typeface="Arial" panose="020B0604020202020204" pitchFamily="34" charset="0"/>
              </a:rPr>
              <a:t>IPV4 scheme. </a:t>
            </a:r>
            <a:r>
              <a:rPr lang="en-IN" sz="1800" dirty="0" smtClean="0">
                <a:latin typeface="Arial" panose="020B0604020202020204" pitchFamily="34" charset="0"/>
                <a:cs typeface="Arial" panose="020B0604020202020204" pitchFamily="34" charset="0"/>
              </a:rPr>
              <a:t>In IPV4 addressing, there is no relation between the hostid </a:t>
            </a:r>
            <a:r>
              <a:rPr lang="en-IN" sz="1800" dirty="0">
                <a:latin typeface="Arial" panose="020B0604020202020204" pitchFamily="34" charset="0"/>
                <a:cs typeface="Arial" panose="020B0604020202020204" pitchFamily="34" charset="0"/>
              </a:rPr>
              <a:t>(32 bits)</a:t>
            </a:r>
            <a:r>
              <a:rPr lang="en-IN" sz="1800" dirty="0" smtClean="0">
                <a:latin typeface="Arial" panose="020B0604020202020204" pitchFamily="34" charset="0"/>
                <a:cs typeface="Arial" panose="020B0604020202020204" pitchFamily="34" charset="0"/>
              </a:rPr>
              <a:t> and MAC(48 bits) due to the difference in length. Since IPV6 64 bits of length the Physical address of the host can be embedded as whole or part of the identifier which helps in locating the host without any mapping. Two </a:t>
            </a:r>
            <a:r>
              <a:rPr lang="en-IN" sz="1800" dirty="0">
                <a:latin typeface="Arial" panose="020B0604020202020204" pitchFamily="34" charset="0"/>
                <a:cs typeface="Arial" panose="020B0604020202020204" pitchFamily="34" charset="0"/>
              </a:rPr>
              <a:t>common physical addressing scheme can be considered for this purpose: the 64-bit extended unique identiﬁer (EUI-64) deﬁned by IEEE and the 48-bit physical address deﬁned by Ethernet.</a:t>
            </a:r>
            <a:endParaRPr lang="en-IN" sz="1800" b="1" dirty="0">
              <a:latin typeface="Arial" panose="020B0604020202020204" pitchFamily="34" charset="0"/>
              <a:cs typeface="Arial" panose="020B0604020202020204" pitchFamily="34" charset="0"/>
            </a:endParaRPr>
          </a:p>
          <a:p>
            <a:pPr algn="just">
              <a:lnSpc>
                <a:spcPct val="150000"/>
              </a:lnSpc>
            </a:pPr>
            <a:endParaRPr lang="en-IN" sz="1800" dirty="0" smtClean="0">
              <a:latin typeface="Arial" panose="020B0604020202020204" pitchFamily="34" charset="0"/>
              <a:cs typeface="Arial" panose="020B0604020202020204" pitchFamily="34" charset="0"/>
            </a:endParaRPr>
          </a:p>
          <a:p>
            <a:pPr algn="just">
              <a:lnSpc>
                <a:spcPct val="150000"/>
              </a:lnSpc>
            </a:pPr>
            <a:endParaRPr lang="en-IN" sz="1800"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10127557" cy="941294"/>
          </a:xfrm>
        </p:spPr>
        <p:txBody>
          <a:bodyPr>
            <a:normAutofit/>
          </a:bodyPr>
          <a:lstStyle/>
          <a:p>
            <a:r>
              <a:rPr lang="en-IN" sz="3200" b="1" dirty="0" smtClean="0">
                <a:latin typeface="Arial Black" panose="020B0A04020102020204" pitchFamily="34" charset="0"/>
              </a:rPr>
              <a:t>Mapping EUI-64 to interface identifier</a:t>
            </a:r>
            <a:endParaRPr lang="en-IN" sz="3200" b="1" dirty="0">
              <a:latin typeface="Arial Black" panose="020B0A04020102020204" pitchFamily="34" charset="0"/>
            </a:endParaRPr>
          </a:p>
        </p:txBody>
      </p:sp>
      <p:pic>
        <p:nvPicPr>
          <p:cNvPr id="4" name="Picture 3"/>
          <p:cNvPicPr>
            <a:picLocks noChangeAspect="1"/>
          </p:cNvPicPr>
          <p:nvPr/>
        </p:nvPicPr>
        <p:blipFill>
          <a:blip r:embed="rId2"/>
          <a:stretch>
            <a:fillRect/>
          </a:stretch>
        </p:blipFill>
        <p:spPr>
          <a:xfrm>
            <a:off x="10136521" y="-9532"/>
            <a:ext cx="2046514" cy="1161824"/>
          </a:xfrm>
          <a:prstGeom prst="rect">
            <a:avLst/>
          </a:prstGeom>
        </p:spPr>
      </p:pic>
      <p:sp>
        <p:nvSpPr>
          <p:cNvPr id="5" name="Content Placeholder 2"/>
          <p:cNvSpPr txBox="1"/>
          <p:nvPr/>
        </p:nvSpPr>
        <p:spPr>
          <a:xfrm>
            <a:off x="8964" y="1152292"/>
            <a:ext cx="12183036" cy="57057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2200" dirty="0" smtClean="0">
              <a:latin typeface="Arial" panose="020B0604020202020204" pitchFamily="34" charset="0"/>
              <a:cs typeface="Arial" panose="020B0604020202020204" pitchFamily="34" charset="0"/>
            </a:endParaRPr>
          </a:p>
        </p:txBody>
      </p:sp>
      <p:sp>
        <p:nvSpPr>
          <p:cNvPr id="31" name="TextBox 30"/>
          <p:cNvSpPr txBox="1"/>
          <p:nvPr/>
        </p:nvSpPr>
        <p:spPr>
          <a:xfrm>
            <a:off x="524961" y="5256898"/>
            <a:ext cx="11532990" cy="369332"/>
          </a:xfrm>
          <a:prstGeom prst="rect">
            <a:avLst/>
          </a:prstGeom>
          <a:noFill/>
        </p:spPr>
        <p:txBody>
          <a:bodyPr wrap="square" rtlCol="0">
            <a:spAutoFit/>
          </a:bodyPr>
          <a:lstStyle/>
          <a:p>
            <a:r>
              <a:rPr lang="en-IN" dirty="0" smtClean="0"/>
              <a:t>To map the physical address (MAC), the global bit of the format needs to be changed from 0 to 1</a:t>
            </a:r>
            <a:endParaRPr lang="en-IN" dirty="0"/>
          </a:p>
        </p:txBody>
      </p:sp>
      <p:grpSp>
        <p:nvGrpSpPr>
          <p:cNvPr id="6" name="Group 73"/>
          <p:cNvGrpSpPr/>
          <p:nvPr/>
        </p:nvGrpSpPr>
        <p:grpSpPr>
          <a:xfrm>
            <a:off x="11023" y="1802697"/>
            <a:ext cx="12046928" cy="1170126"/>
            <a:chOff x="11023" y="1802697"/>
            <a:chExt cx="12046928" cy="1170126"/>
          </a:xfrm>
        </p:grpSpPr>
        <p:grpSp>
          <p:nvGrpSpPr>
            <p:cNvPr id="9" name="Group 71"/>
            <p:cNvGrpSpPr/>
            <p:nvPr/>
          </p:nvGrpSpPr>
          <p:grpSpPr>
            <a:xfrm>
              <a:off x="1088567" y="1802697"/>
              <a:ext cx="10969384" cy="1166059"/>
              <a:chOff x="377371" y="2005893"/>
              <a:chExt cx="11448356" cy="1168644"/>
            </a:xfrm>
          </p:grpSpPr>
          <p:grpSp>
            <p:nvGrpSpPr>
              <p:cNvPr id="14" name="Group 69"/>
              <p:cNvGrpSpPr/>
              <p:nvPr/>
            </p:nvGrpSpPr>
            <p:grpSpPr>
              <a:xfrm>
                <a:off x="377371" y="2005893"/>
                <a:ext cx="11448356" cy="1168644"/>
                <a:chOff x="377371" y="2005893"/>
                <a:chExt cx="11448356" cy="1168644"/>
              </a:xfrm>
            </p:grpSpPr>
            <p:grpSp>
              <p:nvGrpSpPr>
                <p:cNvPr id="15" name="Group 14"/>
                <p:cNvGrpSpPr/>
                <p:nvPr/>
              </p:nvGrpSpPr>
              <p:grpSpPr>
                <a:xfrm>
                  <a:off x="2195714" y="2005893"/>
                  <a:ext cx="9630013" cy="1164708"/>
                  <a:chOff x="2079600" y="1733150"/>
                  <a:chExt cx="9630013" cy="1164708"/>
                </a:xfrm>
              </p:grpSpPr>
              <p:grpSp>
                <p:nvGrpSpPr>
                  <p:cNvPr id="16" name="Group 8"/>
                  <p:cNvGrpSpPr/>
                  <p:nvPr/>
                </p:nvGrpSpPr>
                <p:grpSpPr>
                  <a:xfrm>
                    <a:off x="2079600" y="1765321"/>
                    <a:ext cx="9630013" cy="1132537"/>
                    <a:chOff x="497543" y="1931545"/>
                    <a:chExt cx="10669581" cy="1132537"/>
                  </a:xfrm>
                </p:grpSpPr>
                <p:grpSp>
                  <p:nvGrpSpPr>
                    <p:cNvPr id="17" name="Group 5"/>
                    <p:cNvGrpSpPr/>
                    <p:nvPr/>
                  </p:nvGrpSpPr>
                  <p:grpSpPr>
                    <a:xfrm>
                      <a:off x="497543" y="1931545"/>
                      <a:ext cx="10669581" cy="1132537"/>
                      <a:chOff x="497543" y="1931545"/>
                      <a:chExt cx="10669581" cy="1132537"/>
                    </a:xfrm>
                  </p:grpSpPr>
                  <p:grpSp>
                    <p:nvGrpSpPr>
                      <p:cNvPr id="18" name="Group 29"/>
                      <p:cNvGrpSpPr/>
                      <p:nvPr/>
                    </p:nvGrpSpPr>
                    <p:grpSpPr>
                      <a:xfrm>
                        <a:off x="497543" y="1960622"/>
                        <a:ext cx="4596972" cy="1100539"/>
                        <a:chOff x="497541" y="1965368"/>
                        <a:chExt cx="11268635" cy="1275372"/>
                      </a:xfrm>
                    </p:grpSpPr>
                    <p:sp>
                      <p:nvSpPr>
                        <p:cNvPr id="3" name="Rectangle 2"/>
                        <p:cNvSpPr/>
                        <p:nvPr/>
                      </p:nvSpPr>
                      <p:spPr>
                        <a:xfrm>
                          <a:off x="497541" y="2756646"/>
                          <a:ext cx="3617259" cy="48409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7" name="Rectangle 6"/>
                        <p:cNvSpPr/>
                        <p:nvPr/>
                      </p:nvSpPr>
                      <p:spPr>
                        <a:xfrm>
                          <a:off x="4114799" y="2756646"/>
                          <a:ext cx="3617258" cy="48409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8" name="Rectangle 7"/>
                        <p:cNvSpPr/>
                        <p:nvPr/>
                      </p:nvSpPr>
                      <p:spPr>
                        <a:xfrm>
                          <a:off x="7732059" y="2756646"/>
                          <a:ext cx="4034117" cy="48409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10" name="Straight Connector 9"/>
                        <p:cNvCxnSpPr/>
                        <p:nvPr/>
                      </p:nvCxnSpPr>
                      <p:spPr>
                        <a:xfrm flipV="1">
                          <a:off x="497541" y="2205318"/>
                          <a:ext cx="0" cy="551328"/>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flipV="1">
                          <a:off x="4114800" y="2205318"/>
                          <a:ext cx="0" cy="551328"/>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flipV="1">
                          <a:off x="7732059" y="2205318"/>
                          <a:ext cx="0" cy="551328"/>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flipV="1">
                          <a:off x="11766176" y="2205318"/>
                          <a:ext cx="0" cy="551328"/>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flipV="1">
                          <a:off x="497541" y="2423886"/>
                          <a:ext cx="3617259" cy="2902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flipV="1">
                          <a:off x="4114800" y="2394858"/>
                          <a:ext cx="3617259" cy="2902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a:off x="7732059" y="2395713"/>
                          <a:ext cx="4034116" cy="1365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854941" y="1965368"/>
                          <a:ext cx="2350683" cy="428004"/>
                        </a:xfrm>
                        <a:prstGeom prst="rect">
                          <a:avLst/>
                        </a:prstGeom>
                        <a:noFill/>
                      </p:spPr>
                      <p:txBody>
                        <a:bodyPr wrap="square" rtlCol="0">
                          <a:spAutoFit/>
                        </a:bodyPr>
                        <a:lstStyle/>
                        <a:p>
                          <a:r>
                            <a:rPr lang="en-IN" dirty="0" smtClean="0"/>
                            <a:t>8 bits</a:t>
                          </a:r>
                          <a:endParaRPr lang="en-IN" dirty="0"/>
                        </a:p>
                      </p:txBody>
                    </p:sp>
                    <p:sp>
                      <p:nvSpPr>
                        <p:cNvPr id="28" name="TextBox 27"/>
                        <p:cNvSpPr txBox="1"/>
                        <p:nvPr/>
                      </p:nvSpPr>
                      <p:spPr>
                        <a:xfrm>
                          <a:off x="4859762" y="2062097"/>
                          <a:ext cx="2379989" cy="428953"/>
                        </a:xfrm>
                        <a:prstGeom prst="rect">
                          <a:avLst/>
                        </a:prstGeom>
                        <a:noFill/>
                      </p:spPr>
                      <p:txBody>
                        <a:bodyPr wrap="square" rtlCol="0">
                          <a:spAutoFit/>
                        </a:bodyPr>
                        <a:lstStyle/>
                        <a:p>
                          <a:r>
                            <a:rPr lang="en-IN" dirty="0" smtClean="0"/>
                            <a:t>8 bits</a:t>
                          </a:r>
                          <a:endParaRPr lang="en-IN" dirty="0"/>
                        </a:p>
                      </p:txBody>
                    </p:sp>
                    <p:sp>
                      <p:nvSpPr>
                        <p:cNvPr id="29" name="TextBox 28"/>
                        <p:cNvSpPr txBox="1"/>
                        <p:nvPr/>
                      </p:nvSpPr>
                      <p:spPr>
                        <a:xfrm>
                          <a:off x="8506323" y="2007310"/>
                          <a:ext cx="2350683" cy="428953"/>
                        </a:xfrm>
                        <a:prstGeom prst="rect">
                          <a:avLst/>
                        </a:prstGeom>
                        <a:noFill/>
                      </p:spPr>
                      <p:txBody>
                        <a:bodyPr wrap="square" rtlCol="0">
                          <a:spAutoFit/>
                        </a:bodyPr>
                        <a:lstStyle/>
                        <a:p>
                          <a:r>
                            <a:rPr lang="en-IN" dirty="0"/>
                            <a:t>8</a:t>
                          </a:r>
                          <a:r>
                            <a:rPr lang="en-IN" dirty="0" smtClean="0"/>
                            <a:t> bits</a:t>
                          </a:r>
                          <a:endParaRPr lang="en-IN" dirty="0"/>
                        </a:p>
                      </p:txBody>
                    </p:sp>
                  </p:grpSp>
                  <p:grpSp>
                    <p:nvGrpSpPr>
                      <p:cNvPr id="19" name="Group 21"/>
                      <p:cNvGrpSpPr/>
                      <p:nvPr/>
                    </p:nvGrpSpPr>
                    <p:grpSpPr>
                      <a:xfrm>
                        <a:off x="5094514" y="1931545"/>
                        <a:ext cx="4596972" cy="1130407"/>
                        <a:chOff x="497541" y="1930756"/>
                        <a:chExt cx="11268635" cy="1309984"/>
                      </a:xfrm>
                    </p:grpSpPr>
                    <p:sp>
                      <p:nvSpPr>
                        <p:cNvPr id="26" name="Rectangle 25"/>
                        <p:cNvSpPr/>
                        <p:nvPr/>
                      </p:nvSpPr>
                      <p:spPr>
                        <a:xfrm>
                          <a:off x="497541" y="2756646"/>
                          <a:ext cx="3617259" cy="48409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34" name="Rectangle 33"/>
                        <p:cNvSpPr/>
                        <p:nvPr/>
                      </p:nvSpPr>
                      <p:spPr>
                        <a:xfrm>
                          <a:off x="4114799" y="2756646"/>
                          <a:ext cx="3617258" cy="48409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35" name="Rectangle 34"/>
                        <p:cNvSpPr/>
                        <p:nvPr/>
                      </p:nvSpPr>
                      <p:spPr>
                        <a:xfrm>
                          <a:off x="7732059" y="2756646"/>
                          <a:ext cx="4034117" cy="48409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36" name="Straight Connector 35"/>
                        <p:cNvCxnSpPr/>
                        <p:nvPr/>
                      </p:nvCxnSpPr>
                      <p:spPr>
                        <a:xfrm flipV="1">
                          <a:off x="497541" y="2205318"/>
                          <a:ext cx="0" cy="551328"/>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p:cNvCxnSpPr/>
                        <p:nvPr/>
                      </p:nvCxnSpPr>
                      <p:spPr>
                        <a:xfrm flipV="1">
                          <a:off x="4114800" y="2205318"/>
                          <a:ext cx="0" cy="55132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flipV="1">
                          <a:off x="7732059" y="2205318"/>
                          <a:ext cx="0" cy="551328"/>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p:cNvCxnSpPr/>
                        <p:nvPr/>
                      </p:nvCxnSpPr>
                      <p:spPr>
                        <a:xfrm flipV="1">
                          <a:off x="11766176" y="2205318"/>
                          <a:ext cx="0" cy="551328"/>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Arrow Connector 39"/>
                        <p:cNvCxnSpPr/>
                        <p:nvPr/>
                      </p:nvCxnSpPr>
                      <p:spPr>
                        <a:xfrm flipV="1">
                          <a:off x="497541" y="2407066"/>
                          <a:ext cx="3617258" cy="2902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p:cNvCxnSpPr/>
                        <p:nvPr/>
                      </p:nvCxnSpPr>
                      <p:spPr>
                        <a:xfrm flipV="1">
                          <a:off x="4114800" y="2394858"/>
                          <a:ext cx="3617259" cy="2902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p:cNvCxnSpPr/>
                        <p:nvPr/>
                      </p:nvCxnSpPr>
                      <p:spPr>
                        <a:xfrm>
                          <a:off x="7732059" y="2395713"/>
                          <a:ext cx="4034116" cy="1365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43" name="TextBox 42"/>
                        <p:cNvSpPr txBox="1"/>
                        <p:nvPr/>
                      </p:nvSpPr>
                      <p:spPr>
                        <a:xfrm>
                          <a:off x="854947" y="1930756"/>
                          <a:ext cx="2350680" cy="428004"/>
                        </a:xfrm>
                        <a:prstGeom prst="rect">
                          <a:avLst/>
                        </a:prstGeom>
                        <a:noFill/>
                      </p:spPr>
                      <p:txBody>
                        <a:bodyPr wrap="square" rtlCol="0">
                          <a:spAutoFit/>
                        </a:bodyPr>
                        <a:lstStyle/>
                        <a:p>
                          <a:r>
                            <a:rPr lang="en-IN" dirty="0" smtClean="0"/>
                            <a:t>8 bits</a:t>
                          </a:r>
                          <a:endParaRPr lang="en-IN" dirty="0"/>
                        </a:p>
                      </p:txBody>
                    </p:sp>
                    <p:sp>
                      <p:nvSpPr>
                        <p:cNvPr id="44" name="TextBox 43"/>
                        <p:cNvSpPr txBox="1"/>
                        <p:nvPr/>
                      </p:nvSpPr>
                      <p:spPr>
                        <a:xfrm>
                          <a:off x="5023966" y="2006393"/>
                          <a:ext cx="2215785" cy="428953"/>
                        </a:xfrm>
                        <a:prstGeom prst="rect">
                          <a:avLst/>
                        </a:prstGeom>
                        <a:noFill/>
                      </p:spPr>
                      <p:txBody>
                        <a:bodyPr wrap="square" rtlCol="0">
                          <a:spAutoFit/>
                        </a:bodyPr>
                        <a:lstStyle/>
                        <a:p>
                          <a:r>
                            <a:rPr lang="en-IN" dirty="0" smtClean="0"/>
                            <a:t>8 bits</a:t>
                          </a:r>
                          <a:endParaRPr lang="en-IN" dirty="0"/>
                        </a:p>
                      </p:txBody>
                    </p:sp>
                    <p:sp>
                      <p:nvSpPr>
                        <p:cNvPr id="45" name="TextBox 44"/>
                        <p:cNvSpPr txBox="1"/>
                        <p:nvPr/>
                      </p:nvSpPr>
                      <p:spPr>
                        <a:xfrm>
                          <a:off x="8506329" y="2006393"/>
                          <a:ext cx="2350678" cy="428953"/>
                        </a:xfrm>
                        <a:prstGeom prst="rect">
                          <a:avLst/>
                        </a:prstGeom>
                        <a:noFill/>
                      </p:spPr>
                      <p:txBody>
                        <a:bodyPr wrap="square" rtlCol="0">
                          <a:spAutoFit/>
                        </a:bodyPr>
                        <a:lstStyle/>
                        <a:p>
                          <a:r>
                            <a:rPr lang="en-IN" dirty="0"/>
                            <a:t>8</a:t>
                          </a:r>
                          <a:r>
                            <a:rPr lang="en-IN" dirty="0" smtClean="0"/>
                            <a:t> bits</a:t>
                          </a:r>
                          <a:endParaRPr lang="en-IN" dirty="0"/>
                        </a:p>
                      </p:txBody>
                    </p:sp>
                  </p:grpSp>
                  <p:sp>
                    <p:nvSpPr>
                      <p:cNvPr id="46" name="Rectangle 45"/>
                      <p:cNvSpPr/>
                      <p:nvPr/>
                    </p:nvSpPr>
                    <p:spPr>
                      <a:xfrm>
                        <a:off x="9691485" y="2646349"/>
                        <a:ext cx="1475639" cy="41773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grpSp>
                <p:cxnSp>
                  <p:nvCxnSpPr>
                    <p:cNvPr id="47" name="Straight Connector 46"/>
                    <p:cNvCxnSpPr/>
                    <p:nvPr/>
                  </p:nvCxnSpPr>
                  <p:spPr>
                    <a:xfrm flipV="1">
                      <a:off x="9691485" y="2156085"/>
                      <a:ext cx="0" cy="475750"/>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p:cNvCxnSpPr/>
                    <p:nvPr/>
                  </p:nvCxnSpPr>
                  <p:spPr>
                    <a:xfrm flipV="1">
                      <a:off x="11167124" y="2156085"/>
                      <a:ext cx="0" cy="47575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Arrow Connector 48"/>
                    <p:cNvCxnSpPr/>
                    <p:nvPr/>
                  </p:nvCxnSpPr>
                  <p:spPr>
                    <a:xfrm flipV="1">
                      <a:off x="9691485" y="2330177"/>
                      <a:ext cx="1475639" cy="2504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sp>
                <p:nvSpPr>
                  <p:cNvPr id="50" name="TextBox 49"/>
                  <p:cNvSpPr txBox="1"/>
                  <p:nvPr/>
                </p:nvSpPr>
                <p:spPr>
                  <a:xfrm>
                    <a:off x="10712502" y="1733150"/>
                    <a:ext cx="775274" cy="318703"/>
                  </a:xfrm>
                  <a:prstGeom prst="rect">
                    <a:avLst/>
                  </a:prstGeom>
                  <a:noFill/>
                </p:spPr>
                <p:txBody>
                  <a:bodyPr wrap="square" rtlCol="0">
                    <a:spAutoFit/>
                  </a:bodyPr>
                  <a:lstStyle/>
                  <a:p>
                    <a:r>
                      <a:rPr lang="en-IN" dirty="0"/>
                      <a:t>8</a:t>
                    </a:r>
                    <a:r>
                      <a:rPr lang="en-IN" dirty="0" smtClean="0"/>
                      <a:t> bits</a:t>
                    </a:r>
                    <a:endParaRPr lang="en-IN" dirty="0"/>
                  </a:p>
                </p:txBody>
              </p:sp>
            </p:grpSp>
            <p:grpSp>
              <p:nvGrpSpPr>
                <p:cNvPr id="20" name="Group 13"/>
                <p:cNvGrpSpPr/>
                <p:nvPr/>
              </p:nvGrpSpPr>
              <p:grpSpPr>
                <a:xfrm>
                  <a:off x="377371" y="2266978"/>
                  <a:ext cx="1801285" cy="893483"/>
                  <a:chOff x="28121" y="3008782"/>
                  <a:chExt cx="1801285" cy="893483"/>
                </a:xfrm>
              </p:grpSpPr>
              <p:sp>
                <p:nvSpPr>
                  <p:cNvPr id="51" name="Rectangle 50"/>
                  <p:cNvSpPr/>
                  <p:nvPr/>
                </p:nvSpPr>
                <p:spPr>
                  <a:xfrm>
                    <a:off x="28121" y="3484532"/>
                    <a:ext cx="1801285" cy="41773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52" name="Straight Connector 51"/>
                  <p:cNvCxnSpPr/>
                  <p:nvPr/>
                </p:nvCxnSpPr>
                <p:spPr>
                  <a:xfrm flipV="1">
                    <a:off x="33086" y="3037372"/>
                    <a:ext cx="0" cy="475750"/>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a:xfrm flipV="1">
                    <a:off x="1829406" y="3008782"/>
                    <a:ext cx="0" cy="475750"/>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Arrow Connector 53"/>
                  <p:cNvCxnSpPr/>
                  <p:nvPr/>
                </p:nvCxnSpPr>
                <p:spPr>
                  <a:xfrm flipV="1">
                    <a:off x="33085" y="3211903"/>
                    <a:ext cx="1781807" cy="3226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cxnSp>
              <p:nvCxnSpPr>
                <p:cNvPr id="57" name="Straight Connector 56"/>
                <p:cNvCxnSpPr/>
                <p:nvPr/>
              </p:nvCxnSpPr>
              <p:spPr>
                <a:xfrm>
                  <a:off x="1248986" y="2742728"/>
                  <a:ext cx="0" cy="417733"/>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p:cNvCxnSpPr/>
                <p:nvPr/>
              </p:nvCxnSpPr>
              <p:spPr>
                <a:xfrm>
                  <a:off x="1691671" y="2756804"/>
                  <a:ext cx="0" cy="417733"/>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p:cNvCxnSpPr/>
                <p:nvPr/>
              </p:nvCxnSpPr>
              <p:spPr>
                <a:xfrm>
                  <a:off x="1938414" y="2749949"/>
                  <a:ext cx="0" cy="417733"/>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p:cNvCxnSpPr/>
                <p:nvPr/>
              </p:nvCxnSpPr>
              <p:spPr>
                <a:xfrm>
                  <a:off x="1473957" y="2756803"/>
                  <a:ext cx="0" cy="417733"/>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p:cNvCxnSpPr/>
                <p:nvPr/>
              </p:nvCxnSpPr>
              <p:spPr>
                <a:xfrm>
                  <a:off x="574069" y="2742727"/>
                  <a:ext cx="0" cy="417733"/>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p:cNvCxnSpPr/>
                <p:nvPr/>
              </p:nvCxnSpPr>
              <p:spPr>
                <a:xfrm>
                  <a:off x="1016754" y="2756803"/>
                  <a:ext cx="0" cy="417733"/>
                </a:xfrm>
                <a:prstGeom prst="line">
                  <a:avLst/>
                </a:prstGeom>
              </p:spPr>
              <p:style>
                <a:lnRef idx="1">
                  <a:schemeClr val="dk1"/>
                </a:lnRef>
                <a:fillRef idx="0">
                  <a:schemeClr val="dk1"/>
                </a:fillRef>
                <a:effectRef idx="0">
                  <a:schemeClr val="dk1"/>
                </a:effectRef>
                <a:fontRef idx="minor">
                  <a:schemeClr val="tx1"/>
                </a:fontRef>
              </p:style>
            </p:cxnSp>
            <p:cxnSp>
              <p:nvCxnSpPr>
                <p:cNvPr id="68" name="Straight Connector 67"/>
                <p:cNvCxnSpPr/>
                <p:nvPr/>
              </p:nvCxnSpPr>
              <p:spPr>
                <a:xfrm>
                  <a:off x="799040" y="2756802"/>
                  <a:ext cx="0" cy="417733"/>
                </a:xfrm>
                <a:prstGeom prst="line">
                  <a:avLst/>
                </a:prstGeom>
              </p:spPr>
              <p:style>
                <a:lnRef idx="1">
                  <a:schemeClr val="dk1"/>
                </a:lnRef>
                <a:fillRef idx="0">
                  <a:schemeClr val="dk1"/>
                </a:fillRef>
                <a:effectRef idx="0">
                  <a:schemeClr val="dk1"/>
                </a:effectRef>
                <a:fontRef idx="minor">
                  <a:schemeClr val="tx1"/>
                </a:fontRef>
              </p:style>
            </p:cxnSp>
            <p:sp>
              <p:nvSpPr>
                <p:cNvPr id="69" name="TextBox 68"/>
                <p:cNvSpPr txBox="1"/>
                <p:nvPr/>
              </p:nvSpPr>
              <p:spPr>
                <a:xfrm>
                  <a:off x="717089" y="2059922"/>
                  <a:ext cx="990143" cy="369332"/>
                </a:xfrm>
                <a:prstGeom prst="rect">
                  <a:avLst/>
                </a:prstGeom>
                <a:noFill/>
              </p:spPr>
              <p:txBody>
                <a:bodyPr wrap="square" rtlCol="0">
                  <a:spAutoFit/>
                </a:bodyPr>
                <a:lstStyle/>
                <a:p>
                  <a:r>
                    <a:rPr lang="en-IN" dirty="0" smtClean="0"/>
                    <a:t>8 bits</a:t>
                  </a:r>
                  <a:endParaRPr lang="en-IN" dirty="0"/>
                </a:p>
              </p:txBody>
            </p:sp>
          </p:grpSp>
          <p:sp>
            <p:nvSpPr>
              <p:cNvPr id="71" name="TextBox 70"/>
              <p:cNvSpPr txBox="1"/>
              <p:nvPr/>
            </p:nvSpPr>
            <p:spPr>
              <a:xfrm>
                <a:off x="1691670" y="2787718"/>
                <a:ext cx="231183" cy="369332"/>
              </a:xfrm>
              <a:prstGeom prst="rect">
                <a:avLst/>
              </a:prstGeom>
              <a:noFill/>
            </p:spPr>
            <p:txBody>
              <a:bodyPr wrap="square" rtlCol="0">
                <a:spAutoFit/>
              </a:bodyPr>
              <a:lstStyle/>
              <a:p>
                <a:r>
                  <a:rPr lang="en-IN" dirty="0" smtClean="0"/>
                  <a:t>0</a:t>
                </a:r>
                <a:endParaRPr lang="en-IN" dirty="0"/>
              </a:p>
            </p:txBody>
          </p:sp>
        </p:grpSp>
        <p:sp>
          <p:nvSpPr>
            <p:cNvPr id="73" name="TextBox 72"/>
            <p:cNvSpPr txBox="1"/>
            <p:nvPr/>
          </p:nvSpPr>
          <p:spPr>
            <a:xfrm>
              <a:off x="11023" y="2319356"/>
              <a:ext cx="1150376" cy="653467"/>
            </a:xfrm>
            <a:prstGeom prst="rect">
              <a:avLst/>
            </a:prstGeom>
            <a:noFill/>
          </p:spPr>
          <p:txBody>
            <a:bodyPr wrap="square" rtlCol="0">
              <a:spAutoFit/>
            </a:bodyPr>
            <a:lstStyle/>
            <a:p>
              <a:pPr algn="ctr"/>
              <a:r>
                <a:rPr lang="en-IN" b="1" dirty="0" smtClean="0"/>
                <a:t>EUI  64 bits</a:t>
              </a:r>
              <a:endParaRPr lang="en-IN" b="1" dirty="0"/>
            </a:p>
          </p:txBody>
        </p:sp>
      </p:grpSp>
      <p:grpSp>
        <p:nvGrpSpPr>
          <p:cNvPr id="21" name="Group 74"/>
          <p:cNvGrpSpPr/>
          <p:nvPr/>
        </p:nvGrpSpPr>
        <p:grpSpPr>
          <a:xfrm>
            <a:off x="47459" y="3305376"/>
            <a:ext cx="12046928" cy="1166059"/>
            <a:chOff x="11023" y="1802697"/>
            <a:chExt cx="12046928" cy="1166059"/>
          </a:xfrm>
        </p:grpSpPr>
        <p:grpSp>
          <p:nvGrpSpPr>
            <p:cNvPr id="22" name="Group 75"/>
            <p:cNvGrpSpPr/>
            <p:nvPr/>
          </p:nvGrpSpPr>
          <p:grpSpPr>
            <a:xfrm>
              <a:off x="1093323" y="1802697"/>
              <a:ext cx="10964628" cy="1166059"/>
              <a:chOff x="382335" y="2005893"/>
              <a:chExt cx="11443392" cy="1168644"/>
            </a:xfrm>
          </p:grpSpPr>
          <p:grpSp>
            <p:nvGrpSpPr>
              <p:cNvPr id="30" name="Group 77"/>
              <p:cNvGrpSpPr/>
              <p:nvPr/>
            </p:nvGrpSpPr>
            <p:grpSpPr>
              <a:xfrm>
                <a:off x="382335" y="2005893"/>
                <a:ext cx="11443392" cy="1168644"/>
                <a:chOff x="382335" y="2005893"/>
                <a:chExt cx="11443392" cy="1168644"/>
              </a:xfrm>
            </p:grpSpPr>
            <p:grpSp>
              <p:nvGrpSpPr>
                <p:cNvPr id="32" name="Group 79"/>
                <p:cNvGrpSpPr/>
                <p:nvPr/>
              </p:nvGrpSpPr>
              <p:grpSpPr>
                <a:xfrm>
                  <a:off x="2195714" y="2005893"/>
                  <a:ext cx="9630013" cy="1164708"/>
                  <a:chOff x="2079600" y="1733150"/>
                  <a:chExt cx="9630013" cy="1164708"/>
                </a:xfrm>
              </p:grpSpPr>
              <p:grpSp>
                <p:nvGrpSpPr>
                  <p:cNvPr id="33" name="Group 93"/>
                  <p:cNvGrpSpPr/>
                  <p:nvPr/>
                </p:nvGrpSpPr>
                <p:grpSpPr>
                  <a:xfrm>
                    <a:off x="2079600" y="1765321"/>
                    <a:ext cx="9630013" cy="1132537"/>
                    <a:chOff x="497543" y="1931545"/>
                    <a:chExt cx="10669581" cy="1132537"/>
                  </a:xfrm>
                </p:grpSpPr>
                <p:grpSp>
                  <p:nvGrpSpPr>
                    <p:cNvPr id="55" name="Group 95"/>
                    <p:cNvGrpSpPr/>
                    <p:nvPr/>
                  </p:nvGrpSpPr>
                  <p:grpSpPr>
                    <a:xfrm>
                      <a:off x="497543" y="1931545"/>
                      <a:ext cx="10669581" cy="1132537"/>
                      <a:chOff x="497543" y="1931545"/>
                      <a:chExt cx="10669581" cy="1132537"/>
                    </a:xfrm>
                  </p:grpSpPr>
                  <p:grpSp>
                    <p:nvGrpSpPr>
                      <p:cNvPr id="56" name="Group 99"/>
                      <p:cNvGrpSpPr/>
                      <p:nvPr/>
                    </p:nvGrpSpPr>
                    <p:grpSpPr>
                      <a:xfrm>
                        <a:off x="497543" y="1960622"/>
                        <a:ext cx="4596972" cy="1100539"/>
                        <a:chOff x="497541" y="1965368"/>
                        <a:chExt cx="11268635" cy="1275372"/>
                      </a:xfrm>
                    </p:grpSpPr>
                    <p:sp>
                      <p:nvSpPr>
                        <p:cNvPr id="116" name="Rectangle 115"/>
                        <p:cNvSpPr/>
                        <p:nvPr/>
                      </p:nvSpPr>
                      <p:spPr>
                        <a:xfrm>
                          <a:off x="497541" y="2756646"/>
                          <a:ext cx="3617259" cy="48409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17" name="Rectangle 116"/>
                        <p:cNvSpPr/>
                        <p:nvPr/>
                      </p:nvSpPr>
                      <p:spPr>
                        <a:xfrm>
                          <a:off x="4114799" y="2756646"/>
                          <a:ext cx="3617258" cy="48409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18" name="Rectangle 117"/>
                        <p:cNvSpPr/>
                        <p:nvPr/>
                      </p:nvSpPr>
                      <p:spPr>
                        <a:xfrm>
                          <a:off x="7732059" y="2756646"/>
                          <a:ext cx="4034117" cy="48409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119" name="Straight Connector 118"/>
                        <p:cNvCxnSpPr/>
                        <p:nvPr/>
                      </p:nvCxnSpPr>
                      <p:spPr>
                        <a:xfrm flipV="1">
                          <a:off x="497541" y="2205318"/>
                          <a:ext cx="0" cy="551328"/>
                        </a:xfrm>
                        <a:prstGeom prst="line">
                          <a:avLst/>
                        </a:prstGeom>
                      </p:spPr>
                      <p:style>
                        <a:lnRef idx="1">
                          <a:schemeClr val="dk1"/>
                        </a:lnRef>
                        <a:fillRef idx="0">
                          <a:schemeClr val="dk1"/>
                        </a:fillRef>
                        <a:effectRef idx="0">
                          <a:schemeClr val="dk1"/>
                        </a:effectRef>
                        <a:fontRef idx="minor">
                          <a:schemeClr val="tx1"/>
                        </a:fontRef>
                      </p:style>
                    </p:cxnSp>
                    <p:cxnSp>
                      <p:nvCxnSpPr>
                        <p:cNvPr id="120" name="Straight Connector 119"/>
                        <p:cNvCxnSpPr/>
                        <p:nvPr/>
                      </p:nvCxnSpPr>
                      <p:spPr>
                        <a:xfrm flipV="1">
                          <a:off x="4114800" y="2205318"/>
                          <a:ext cx="0" cy="551328"/>
                        </a:xfrm>
                        <a:prstGeom prst="line">
                          <a:avLst/>
                        </a:prstGeom>
                      </p:spPr>
                      <p:style>
                        <a:lnRef idx="1">
                          <a:schemeClr val="dk1"/>
                        </a:lnRef>
                        <a:fillRef idx="0">
                          <a:schemeClr val="dk1"/>
                        </a:fillRef>
                        <a:effectRef idx="0">
                          <a:schemeClr val="dk1"/>
                        </a:effectRef>
                        <a:fontRef idx="minor">
                          <a:schemeClr val="tx1"/>
                        </a:fontRef>
                      </p:style>
                    </p:cxnSp>
                    <p:cxnSp>
                      <p:nvCxnSpPr>
                        <p:cNvPr id="121" name="Straight Connector 120"/>
                        <p:cNvCxnSpPr/>
                        <p:nvPr/>
                      </p:nvCxnSpPr>
                      <p:spPr>
                        <a:xfrm flipV="1">
                          <a:off x="7732059" y="2205318"/>
                          <a:ext cx="0" cy="551328"/>
                        </a:xfrm>
                        <a:prstGeom prst="line">
                          <a:avLst/>
                        </a:prstGeom>
                      </p:spPr>
                      <p:style>
                        <a:lnRef idx="1">
                          <a:schemeClr val="dk1"/>
                        </a:lnRef>
                        <a:fillRef idx="0">
                          <a:schemeClr val="dk1"/>
                        </a:fillRef>
                        <a:effectRef idx="0">
                          <a:schemeClr val="dk1"/>
                        </a:effectRef>
                        <a:fontRef idx="minor">
                          <a:schemeClr val="tx1"/>
                        </a:fontRef>
                      </p:style>
                    </p:cxnSp>
                    <p:cxnSp>
                      <p:nvCxnSpPr>
                        <p:cNvPr id="122" name="Straight Connector 121"/>
                        <p:cNvCxnSpPr/>
                        <p:nvPr/>
                      </p:nvCxnSpPr>
                      <p:spPr>
                        <a:xfrm flipV="1">
                          <a:off x="11766176" y="2205318"/>
                          <a:ext cx="0" cy="551328"/>
                        </a:xfrm>
                        <a:prstGeom prst="line">
                          <a:avLst/>
                        </a:prstGeom>
                      </p:spPr>
                      <p:style>
                        <a:lnRef idx="1">
                          <a:schemeClr val="dk1"/>
                        </a:lnRef>
                        <a:fillRef idx="0">
                          <a:schemeClr val="dk1"/>
                        </a:fillRef>
                        <a:effectRef idx="0">
                          <a:schemeClr val="dk1"/>
                        </a:effectRef>
                        <a:fontRef idx="minor">
                          <a:schemeClr val="tx1"/>
                        </a:fontRef>
                      </p:style>
                    </p:cxnSp>
                    <p:cxnSp>
                      <p:nvCxnSpPr>
                        <p:cNvPr id="123" name="Straight Arrow Connector 122"/>
                        <p:cNvCxnSpPr/>
                        <p:nvPr/>
                      </p:nvCxnSpPr>
                      <p:spPr>
                        <a:xfrm flipV="1">
                          <a:off x="497541" y="2423886"/>
                          <a:ext cx="3617259" cy="2902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24" name="Straight Arrow Connector 123"/>
                        <p:cNvCxnSpPr/>
                        <p:nvPr/>
                      </p:nvCxnSpPr>
                      <p:spPr>
                        <a:xfrm flipV="1">
                          <a:off x="4114800" y="2394858"/>
                          <a:ext cx="3617259" cy="2902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25" name="Straight Arrow Connector 124"/>
                        <p:cNvCxnSpPr/>
                        <p:nvPr/>
                      </p:nvCxnSpPr>
                      <p:spPr>
                        <a:xfrm>
                          <a:off x="7732059" y="2395713"/>
                          <a:ext cx="4034116" cy="1365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26" name="TextBox 125"/>
                        <p:cNvSpPr txBox="1"/>
                        <p:nvPr/>
                      </p:nvSpPr>
                      <p:spPr>
                        <a:xfrm>
                          <a:off x="854941" y="1965368"/>
                          <a:ext cx="2350683" cy="428004"/>
                        </a:xfrm>
                        <a:prstGeom prst="rect">
                          <a:avLst/>
                        </a:prstGeom>
                        <a:noFill/>
                      </p:spPr>
                      <p:txBody>
                        <a:bodyPr wrap="square" rtlCol="0">
                          <a:spAutoFit/>
                        </a:bodyPr>
                        <a:lstStyle/>
                        <a:p>
                          <a:r>
                            <a:rPr lang="en-IN" dirty="0" smtClean="0"/>
                            <a:t>8 bits</a:t>
                          </a:r>
                          <a:endParaRPr lang="en-IN" dirty="0"/>
                        </a:p>
                      </p:txBody>
                    </p:sp>
                    <p:sp>
                      <p:nvSpPr>
                        <p:cNvPr id="127" name="TextBox 126"/>
                        <p:cNvSpPr txBox="1"/>
                        <p:nvPr/>
                      </p:nvSpPr>
                      <p:spPr>
                        <a:xfrm>
                          <a:off x="4859762" y="2062097"/>
                          <a:ext cx="2379989" cy="428953"/>
                        </a:xfrm>
                        <a:prstGeom prst="rect">
                          <a:avLst/>
                        </a:prstGeom>
                        <a:noFill/>
                      </p:spPr>
                      <p:txBody>
                        <a:bodyPr wrap="square" rtlCol="0">
                          <a:spAutoFit/>
                        </a:bodyPr>
                        <a:lstStyle/>
                        <a:p>
                          <a:r>
                            <a:rPr lang="en-IN" dirty="0" smtClean="0"/>
                            <a:t>8 bits</a:t>
                          </a:r>
                          <a:endParaRPr lang="en-IN" dirty="0"/>
                        </a:p>
                      </p:txBody>
                    </p:sp>
                    <p:sp>
                      <p:nvSpPr>
                        <p:cNvPr id="128" name="TextBox 127"/>
                        <p:cNvSpPr txBox="1"/>
                        <p:nvPr/>
                      </p:nvSpPr>
                      <p:spPr>
                        <a:xfrm>
                          <a:off x="8506323" y="2007310"/>
                          <a:ext cx="2350683" cy="428953"/>
                        </a:xfrm>
                        <a:prstGeom prst="rect">
                          <a:avLst/>
                        </a:prstGeom>
                        <a:noFill/>
                      </p:spPr>
                      <p:txBody>
                        <a:bodyPr wrap="square" rtlCol="0">
                          <a:spAutoFit/>
                        </a:bodyPr>
                        <a:lstStyle/>
                        <a:p>
                          <a:r>
                            <a:rPr lang="en-IN" dirty="0"/>
                            <a:t>8</a:t>
                          </a:r>
                          <a:r>
                            <a:rPr lang="en-IN" dirty="0" smtClean="0"/>
                            <a:t> bits</a:t>
                          </a:r>
                          <a:endParaRPr lang="en-IN" dirty="0"/>
                        </a:p>
                      </p:txBody>
                    </p:sp>
                  </p:grpSp>
                  <p:grpSp>
                    <p:nvGrpSpPr>
                      <p:cNvPr id="61" name="Group 100"/>
                      <p:cNvGrpSpPr/>
                      <p:nvPr/>
                    </p:nvGrpSpPr>
                    <p:grpSpPr>
                      <a:xfrm>
                        <a:off x="5094514" y="1931545"/>
                        <a:ext cx="4596972" cy="1130407"/>
                        <a:chOff x="497541" y="1930756"/>
                        <a:chExt cx="11268635" cy="1309984"/>
                      </a:xfrm>
                    </p:grpSpPr>
                    <p:sp>
                      <p:nvSpPr>
                        <p:cNvPr id="103" name="Rectangle 102"/>
                        <p:cNvSpPr/>
                        <p:nvPr/>
                      </p:nvSpPr>
                      <p:spPr>
                        <a:xfrm>
                          <a:off x="497541" y="2756646"/>
                          <a:ext cx="3617259" cy="48409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04" name="Rectangle 103"/>
                        <p:cNvSpPr/>
                        <p:nvPr/>
                      </p:nvSpPr>
                      <p:spPr>
                        <a:xfrm>
                          <a:off x="4114799" y="2756646"/>
                          <a:ext cx="3617258" cy="48409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05" name="Rectangle 104"/>
                        <p:cNvSpPr/>
                        <p:nvPr/>
                      </p:nvSpPr>
                      <p:spPr>
                        <a:xfrm>
                          <a:off x="7732059" y="2756646"/>
                          <a:ext cx="4034117" cy="48409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106" name="Straight Connector 105"/>
                        <p:cNvCxnSpPr/>
                        <p:nvPr/>
                      </p:nvCxnSpPr>
                      <p:spPr>
                        <a:xfrm flipV="1">
                          <a:off x="497541" y="2205318"/>
                          <a:ext cx="0" cy="551328"/>
                        </a:xfrm>
                        <a:prstGeom prst="line">
                          <a:avLst/>
                        </a:prstGeom>
                      </p:spPr>
                      <p:style>
                        <a:lnRef idx="1">
                          <a:schemeClr val="dk1"/>
                        </a:lnRef>
                        <a:fillRef idx="0">
                          <a:schemeClr val="dk1"/>
                        </a:fillRef>
                        <a:effectRef idx="0">
                          <a:schemeClr val="dk1"/>
                        </a:effectRef>
                        <a:fontRef idx="minor">
                          <a:schemeClr val="tx1"/>
                        </a:fontRef>
                      </p:style>
                    </p:cxnSp>
                    <p:cxnSp>
                      <p:nvCxnSpPr>
                        <p:cNvPr id="107" name="Straight Connector 106"/>
                        <p:cNvCxnSpPr/>
                        <p:nvPr/>
                      </p:nvCxnSpPr>
                      <p:spPr>
                        <a:xfrm flipV="1">
                          <a:off x="4114800" y="2205318"/>
                          <a:ext cx="0" cy="551328"/>
                        </a:xfrm>
                        <a:prstGeom prst="line">
                          <a:avLst/>
                        </a:prstGeom>
                      </p:spPr>
                      <p:style>
                        <a:lnRef idx="1">
                          <a:schemeClr val="dk1"/>
                        </a:lnRef>
                        <a:fillRef idx="0">
                          <a:schemeClr val="dk1"/>
                        </a:fillRef>
                        <a:effectRef idx="0">
                          <a:schemeClr val="dk1"/>
                        </a:effectRef>
                        <a:fontRef idx="minor">
                          <a:schemeClr val="tx1"/>
                        </a:fontRef>
                      </p:style>
                    </p:cxnSp>
                    <p:cxnSp>
                      <p:nvCxnSpPr>
                        <p:cNvPr id="108" name="Straight Connector 107"/>
                        <p:cNvCxnSpPr/>
                        <p:nvPr/>
                      </p:nvCxnSpPr>
                      <p:spPr>
                        <a:xfrm flipV="1">
                          <a:off x="7732059" y="2205318"/>
                          <a:ext cx="0" cy="551328"/>
                        </a:xfrm>
                        <a:prstGeom prst="line">
                          <a:avLst/>
                        </a:prstGeom>
                      </p:spPr>
                      <p:style>
                        <a:lnRef idx="1">
                          <a:schemeClr val="dk1"/>
                        </a:lnRef>
                        <a:fillRef idx="0">
                          <a:schemeClr val="dk1"/>
                        </a:fillRef>
                        <a:effectRef idx="0">
                          <a:schemeClr val="dk1"/>
                        </a:effectRef>
                        <a:fontRef idx="minor">
                          <a:schemeClr val="tx1"/>
                        </a:fontRef>
                      </p:style>
                    </p:cxnSp>
                    <p:cxnSp>
                      <p:nvCxnSpPr>
                        <p:cNvPr id="109" name="Straight Connector 108"/>
                        <p:cNvCxnSpPr/>
                        <p:nvPr/>
                      </p:nvCxnSpPr>
                      <p:spPr>
                        <a:xfrm flipV="1">
                          <a:off x="11766176" y="2205318"/>
                          <a:ext cx="0" cy="551328"/>
                        </a:xfrm>
                        <a:prstGeom prst="line">
                          <a:avLst/>
                        </a:prstGeom>
                      </p:spPr>
                      <p:style>
                        <a:lnRef idx="1">
                          <a:schemeClr val="dk1"/>
                        </a:lnRef>
                        <a:fillRef idx="0">
                          <a:schemeClr val="dk1"/>
                        </a:fillRef>
                        <a:effectRef idx="0">
                          <a:schemeClr val="dk1"/>
                        </a:effectRef>
                        <a:fontRef idx="minor">
                          <a:schemeClr val="tx1"/>
                        </a:fontRef>
                      </p:style>
                    </p:cxnSp>
                    <p:cxnSp>
                      <p:nvCxnSpPr>
                        <p:cNvPr id="110" name="Straight Arrow Connector 109"/>
                        <p:cNvCxnSpPr/>
                        <p:nvPr/>
                      </p:nvCxnSpPr>
                      <p:spPr>
                        <a:xfrm flipV="1">
                          <a:off x="497541" y="2407066"/>
                          <a:ext cx="3617258" cy="2902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11" name="Straight Arrow Connector 110"/>
                        <p:cNvCxnSpPr/>
                        <p:nvPr/>
                      </p:nvCxnSpPr>
                      <p:spPr>
                        <a:xfrm flipV="1">
                          <a:off x="4114800" y="2394858"/>
                          <a:ext cx="3617259" cy="2902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12" name="Straight Arrow Connector 111"/>
                        <p:cNvCxnSpPr/>
                        <p:nvPr/>
                      </p:nvCxnSpPr>
                      <p:spPr>
                        <a:xfrm>
                          <a:off x="7732059" y="2395713"/>
                          <a:ext cx="4034116" cy="1365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13" name="TextBox 112"/>
                        <p:cNvSpPr txBox="1"/>
                        <p:nvPr/>
                      </p:nvSpPr>
                      <p:spPr>
                        <a:xfrm>
                          <a:off x="854947" y="1930756"/>
                          <a:ext cx="2350680" cy="428004"/>
                        </a:xfrm>
                        <a:prstGeom prst="rect">
                          <a:avLst/>
                        </a:prstGeom>
                        <a:noFill/>
                      </p:spPr>
                      <p:txBody>
                        <a:bodyPr wrap="square" rtlCol="0">
                          <a:spAutoFit/>
                        </a:bodyPr>
                        <a:lstStyle/>
                        <a:p>
                          <a:r>
                            <a:rPr lang="en-IN" dirty="0" smtClean="0"/>
                            <a:t>8 bits</a:t>
                          </a:r>
                          <a:endParaRPr lang="en-IN" dirty="0"/>
                        </a:p>
                      </p:txBody>
                    </p:sp>
                    <p:sp>
                      <p:nvSpPr>
                        <p:cNvPr id="114" name="TextBox 113"/>
                        <p:cNvSpPr txBox="1"/>
                        <p:nvPr/>
                      </p:nvSpPr>
                      <p:spPr>
                        <a:xfrm>
                          <a:off x="5023966" y="2006393"/>
                          <a:ext cx="2215785" cy="428953"/>
                        </a:xfrm>
                        <a:prstGeom prst="rect">
                          <a:avLst/>
                        </a:prstGeom>
                        <a:noFill/>
                      </p:spPr>
                      <p:txBody>
                        <a:bodyPr wrap="square" rtlCol="0">
                          <a:spAutoFit/>
                        </a:bodyPr>
                        <a:lstStyle/>
                        <a:p>
                          <a:r>
                            <a:rPr lang="en-IN" dirty="0" smtClean="0"/>
                            <a:t>8 bits</a:t>
                          </a:r>
                          <a:endParaRPr lang="en-IN" dirty="0"/>
                        </a:p>
                      </p:txBody>
                    </p:sp>
                    <p:sp>
                      <p:nvSpPr>
                        <p:cNvPr id="115" name="TextBox 114"/>
                        <p:cNvSpPr txBox="1"/>
                        <p:nvPr/>
                      </p:nvSpPr>
                      <p:spPr>
                        <a:xfrm>
                          <a:off x="8506329" y="2006393"/>
                          <a:ext cx="2350678" cy="428953"/>
                        </a:xfrm>
                        <a:prstGeom prst="rect">
                          <a:avLst/>
                        </a:prstGeom>
                        <a:noFill/>
                      </p:spPr>
                      <p:txBody>
                        <a:bodyPr wrap="square" rtlCol="0">
                          <a:spAutoFit/>
                        </a:bodyPr>
                        <a:lstStyle/>
                        <a:p>
                          <a:r>
                            <a:rPr lang="en-IN" dirty="0"/>
                            <a:t>8</a:t>
                          </a:r>
                          <a:r>
                            <a:rPr lang="en-IN" dirty="0" smtClean="0"/>
                            <a:t> bits</a:t>
                          </a:r>
                          <a:endParaRPr lang="en-IN" dirty="0"/>
                        </a:p>
                      </p:txBody>
                    </p:sp>
                  </p:grpSp>
                  <p:sp>
                    <p:nvSpPr>
                      <p:cNvPr id="102" name="Rectangle 101"/>
                      <p:cNvSpPr/>
                      <p:nvPr/>
                    </p:nvSpPr>
                    <p:spPr>
                      <a:xfrm>
                        <a:off x="9691485" y="2646349"/>
                        <a:ext cx="1475639" cy="41773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grpSp>
                <p:cxnSp>
                  <p:nvCxnSpPr>
                    <p:cNvPr id="97" name="Straight Connector 96"/>
                    <p:cNvCxnSpPr/>
                    <p:nvPr/>
                  </p:nvCxnSpPr>
                  <p:spPr>
                    <a:xfrm flipV="1">
                      <a:off x="9691485" y="2156085"/>
                      <a:ext cx="0" cy="475750"/>
                    </a:xfrm>
                    <a:prstGeom prst="line">
                      <a:avLst/>
                    </a:prstGeom>
                  </p:spPr>
                  <p:style>
                    <a:lnRef idx="1">
                      <a:schemeClr val="dk1"/>
                    </a:lnRef>
                    <a:fillRef idx="0">
                      <a:schemeClr val="dk1"/>
                    </a:fillRef>
                    <a:effectRef idx="0">
                      <a:schemeClr val="dk1"/>
                    </a:effectRef>
                    <a:fontRef idx="minor">
                      <a:schemeClr val="tx1"/>
                    </a:fontRef>
                  </p:style>
                </p:cxnSp>
                <p:cxnSp>
                  <p:nvCxnSpPr>
                    <p:cNvPr id="98" name="Straight Connector 97"/>
                    <p:cNvCxnSpPr/>
                    <p:nvPr/>
                  </p:nvCxnSpPr>
                  <p:spPr>
                    <a:xfrm flipV="1">
                      <a:off x="11167124" y="2156085"/>
                      <a:ext cx="0" cy="475750"/>
                    </a:xfrm>
                    <a:prstGeom prst="line">
                      <a:avLst/>
                    </a:prstGeom>
                  </p:spPr>
                  <p:style>
                    <a:lnRef idx="1">
                      <a:schemeClr val="dk1"/>
                    </a:lnRef>
                    <a:fillRef idx="0">
                      <a:schemeClr val="dk1"/>
                    </a:fillRef>
                    <a:effectRef idx="0">
                      <a:schemeClr val="dk1"/>
                    </a:effectRef>
                    <a:fontRef idx="minor">
                      <a:schemeClr val="tx1"/>
                    </a:fontRef>
                  </p:style>
                </p:cxnSp>
                <p:cxnSp>
                  <p:nvCxnSpPr>
                    <p:cNvPr id="99" name="Straight Arrow Connector 98"/>
                    <p:cNvCxnSpPr/>
                    <p:nvPr/>
                  </p:nvCxnSpPr>
                  <p:spPr>
                    <a:xfrm flipV="1">
                      <a:off x="9691485" y="2330177"/>
                      <a:ext cx="1475639" cy="2504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sp>
                <p:nvSpPr>
                  <p:cNvPr id="95" name="TextBox 94"/>
                  <p:cNvSpPr txBox="1"/>
                  <p:nvPr/>
                </p:nvSpPr>
                <p:spPr>
                  <a:xfrm>
                    <a:off x="10712502" y="1733150"/>
                    <a:ext cx="775274" cy="318703"/>
                  </a:xfrm>
                  <a:prstGeom prst="rect">
                    <a:avLst/>
                  </a:prstGeom>
                  <a:noFill/>
                </p:spPr>
                <p:txBody>
                  <a:bodyPr wrap="square" rtlCol="0">
                    <a:spAutoFit/>
                  </a:bodyPr>
                  <a:lstStyle/>
                  <a:p>
                    <a:r>
                      <a:rPr lang="en-IN" dirty="0"/>
                      <a:t>8</a:t>
                    </a:r>
                    <a:r>
                      <a:rPr lang="en-IN" dirty="0" smtClean="0"/>
                      <a:t> bits</a:t>
                    </a:r>
                    <a:endParaRPr lang="en-IN" dirty="0"/>
                  </a:p>
                </p:txBody>
              </p:sp>
            </p:grpSp>
            <p:grpSp>
              <p:nvGrpSpPr>
                <p:cNvPr id="62" name="Group 80"/>
                <p:cNvGrpSpPr/>
                <p:nvPr/>
              </p:nvGrpSpPr>
              <p:grpSpPr>
                <a:xfrm>
                  <a:off x="382335" y="2266978"/>
                  <a:ext cx="1811469" cy="893483"/>
                  <a:chOff x="33085" y="3008782"/>
                  <a:chExt cx="1811469" cy="893483"/>
                </a:xfrm>
              </p:grpSpPr>
              <p:sp>
                <p:nvSpPr>
                  <p:cNvPr id="90" name="Rectangle 89"/>
                  <p:cNvSpPr/>
                  <p:nvPr/>
                </p:nvSpPr>
                <p:spPr>
                  <a:xfrm>
                    <a:off x="43269" y="3484532"/>
                    <a:ext cx="1801285" cy="41773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91" name="Straight Connector 90"/>
                  <p:cNvCxnSpPr/>
                  <p:nvPr/>
                </p:nvCxnSpPr>
                <p:spPr>
                  <a:xfrm flipV="1">
                    <a:off x="48234" y="3037372"/>
                    <a:ext cx="0" cy="475750"/>
                  </a:xfrm>
                  <a:prstGeom prst="line">
                    <a:avLst/>
                  </a:prstGeom>
                </p:spPr>
                <p:style>
                  <a:lnRef idx="1">
                    <a:schemeClr val="dk1"/>
                  </a:lnRef>
                  <a:fillRef idx="0">
                    <a:schemeClr val="dk1"/>
                  </a:fillRef>
                  <a:effectRef idx="0">
                    <a:schemeClr val="dk1"/>
                  </a:effectRef>
                  <a:fontRef idx="minor">
                    <a:schemeClr val="tx1"/>
                  </a:fontRef>
                </p:style>
              </p:cxnSp>
              <p:cxnSp>
                <p:nvCxnSpPr>
                  <p:cNvPr id="92" name="Straight Connector 91"/>
                  <p:cNvCxnSpPr/>
                  <p:nvPr/>
                </p:nvCxnSpPr>
                <p:spPr>
                  <a:xfrm flipV="1">
                    <a:off x="1844554" y="3008782"/>
                    <a:ext cx="0" cy="475750"/>
                  </a:xfrm>
                  <a:prstGeom prst="line">
                    <a:avLst/>
                  </a:prstGeom>
                </p:spPr>
                <p:style>
                  <a:lnRef idx="1">
                    <a:schemeClr val="dk1"/>
                  </a:lnRef>
                  <a:fillRef idx="0">
                    <a:schemeClr val="dk1"/>
                  </a:fillRef>
                  <a:effectRef idx="0">
                    <a:schemeClr val="dk1"/>
                  </a:effectRef>
                  <a:fontRef idx="minor">
                    <a:schemeClr val="tx1"/>
                  </a:fontRef>
                </p:style>
              </p:cxnSp>
              <p:cxnSp>
                <p:nvCxnSpPr>
                  <p:cNvPr id="93" name="Straight Arrow Connector 92"/>
                  <p:cNvCxnSpPr/>
                  <p:nvPr/>
                </p:nvCxnSpPr>
                <p:spPr>
                  <a:xfrm flipV="1">
                    <a:off x="33085" y="3211903"/>
                    <a:ext cx="1781807" cy="3226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cxnSp>
              <p:nvCxnSpPr>
                <p:cNvPr id="82" name="Straight Connector 81"/>
                <p:cNvCxnSpPr/>
                <p:nvPr/>
              </p:nvCxnSpPr>
              <p:spPr>
                <a:xfrm>
                  <a:off x="1248986" y="2742728"/>
                  <a:ext cx="0" cy="417733"/>
                </a:xfrm>
                <a:prstGeom prst="line">
                  <a:avLst/>
                </a:prstGeom>
              </p:spPr>
              <p:style>
                <a:lnRef idx="1">
                  <a:schemeClr val="dk1"/>
                </a:lnRef>
                <a:fillRef idx="0">
                  <a:schemeClr val="dk1"/>
                </a:fillRef>
                <a:effectRef idx="0">
                  <a:schemeClr val="dk1"/>
                </a:effectRef>
                <a:fontRef idx="minor">
                  <a:schemeClr val="tx1"/>
                </a:fontRef>
              </p:style>
            </p:cxnSp>
            <p:cxnSp>
              <p:nvCxnSpPr>
                <p:cNvPr id="83" name="Straight Connector 82"/>
                <p:cNvCxnSpPr/>
                <p:nvPr/>
              </p:nvCxnSpPr>
              <p:spPr>
                <a:xfrm>
                  <a:off x="1691671" y="2756804"/>
                  <a:ext cx="0" cy="417733"/>
                </a:xfrm>
                <a:prstGeom prst="line">
                  <a:avLst/>
                </a:prstGeom>
              </p:spPr>
              <p:style>
                <a:lnRef idx="1">
                  <a:schemeClr val="dk1"/>
                </a:lnRef>
                <a:fillRef idx="0">
                  <a:schemeClr val="dk1"/>
                </a:fillRef>
                <a:effectRef idx="0">
                  <a:schemeClr val="dk1"/>
                </a:effectRef>
                <a:fontRef idx="minor">
                  <a:schemeClr val="tx1"/>
                </a:fontRef>
              </p:style>
            </p:cxnSp>
            <p:cxnSp>
              <p:nvCxnSpPr>
                <p:cNvPr id="84" name="Straight Connector 83"/>
                <p:cNvCxnSpPr/>
                <p:nvPr/>
              </p:nvCxnSpPr>
              <p:spPr>
                <a:xfrm>
                  <a:off x="1938414" y="2749949"/>
                  <a:ext cx="0" cy="417733"/>
                </a:xfrm>
                <a:prstGeom prst="line">
                  <a:avLst/>
                </a:prstGeom>
              </p:spPr>
              <p:style>
                <a:lnRef idx="1">
                  <a:schemeClr val="dk1"/>
                </a:lnRef>
                <a:fillRef idx="0">
                  <a:schemeClr val="dk1"/>
                </a:fillRef>
                <a:effectRef idx="0">
                  <a:schemeClr val="dk1"/>
                </a:effectRef>
                <a:fontRef idx="minor">
                  <a:schemeClr val="tx1"/>
                </a:fontRef>
              </p:style>
            </p:cxnSp>
            <p:cxnSp>
              <p:nvCxnSpPr>
                <p:cNvPr id="85" name="Straight Connector 84"/>
                <p:cNvCxnSpPr/>
                <p:nvPr/>
              </p:nvCxnSpPr>
              <p:spPr>
                <a:xfrm>
                  <a:off x="1473957" y="2756803"/>
                  <a:ext cx="0" cy="417733"/>
                </a:xfrm>
                <a:prstGeom prst="line">
                  <a:avLst/>
                </a:prstGeom>
              </p:spPr>
              <p:style>
                <a:lnRef idx="1">
                  <a:schemeClr val="dk1"/>
                </a:lnRef>
                <a:fillRef idx="0">
                  <a:schemeClr val="dk1"/>
                </a:fillRef>
                <a:effectRef idx="0">
                  <a:schemeClr val="dk1"/>
                </a:effectRef>
                <a:fontRef idx="minor">
                  <a:schemeClr val="tx1"/>
                </a:fontRef>
              </p:style>
            </p:cxnSp>
            <p:cxnSp>
              <p:nvCxnSpPr>
                <p:cNvPr id="86" name="Straight Connector 85"/>
                <p:cNvCxnSpPr/>
                <p:nvPr/>
              </p:nvCxnSpPr>
              <p:spPr>
                <a:xfrm>
                  <a:off x="574069" y="2742727"/>
                  <a:ext cx="0" cy="417733"/>
                </a:xfrm>
                <a:prstGeom prst="line">
                  <a:avLst/>
                </a:prstGeom>
              </p:spPr>
              <p:style>
                <a:lnRef idx="1">
                  <a:schemeClr val="dk1"/>
                </a:lnRef>
                <a:fillRef idx="0">
                  <a:schemeClr val="dk1"/>
                </a:fillRef>
                <a:effectRef idx="0">
                  <a:schemeClr val="dk1"/>
                </a:effectRef>
                <a:fontRef idx="minor">
                  <a:schemeClr val="tx1"/>
                </a:fontRef>
              </p:style>
            </p:cxnSp>
            <p:cxnSp>
              <p:nvCxnSpPr>
                <p:cNvPr id="87" name="Straight Connector 86"/>
                <p:cNvCxnSpPr/>
                <p:nvPr/>
              </p:nvCxnSpPr>
              <p:spPr>
                <a:xfrm>
                  <a:off x="1016754" y="2756803"/>
                  <a:ext cx="0" cy="417733"/>
                </a:xfrm>
                <a:prstGeom prst="line">
                  <a:avLst/>
                </a:prstGeom>
              </p:spPr>
              <p:style>
                <a:lnRef idx="1">
                  <a:schemeClr val="dk1"/>
                </a:lnRef>
                <a:fillRef idx="0">
                  <a:schemeClr val="dk1"/>
                </a:fillRef>
                <a:effectRef idx="0">
                  <a:schemeClr val="dk1"/>
                </a:effectRef>
                <a:fontRef idx="minor">
                  <a:schemeClr val="tx1"/>
                </a:fontRef>
              </p:style>
            </p:cxnSp>
            <p:cxnSp>
              <p:nvCxnSpPr>
                <p:cNvPr id="88" name="Straight Connector 87"/>
                <p:cNvCxnSpPr/>
                <p:nvPr/>
              </p:nvCxnSpPr>
              <p:spPr>
                <a:xfrm>
                  <a:off x="799040" y="2756802"/>
                  <a:ext cx="0" cy="417733"/>
                </a:xfrm>
                <a:prstGeom prst="line">
                  <a:avLst/>
                </a:prstGeom>
              </p:spPr>
              <p:style>
                <a:lnRef idx="1">
                  <a:schemeClr val="dk1"/>
                </a:lnRef>
                <a:fillRef idx="0">
                  <a:schemeClr val="dk1"/>
                </a:fillRef>
                <a:effectRef idx="0">
                  <a:schemeClr val="dk1"/>
                </a:effectRef>
                <a:fontRef idx="minor">
                  <a:schemeClr val="tx1"/>
                </a:fontRef>
              </p:style>
            </p:cxnSp>
            <p:sp>
              <p:nvSpPr>
                <p:cNvPr id="89" name="TextBox 88"/>
                <p:cNvSpPr txBox="1"/>
                <p:nvPr/>
              </p:nvSpPr>
              <p:spPr>
                <a:xfrm>
                  <a:off x="717089" y="2059922"/>
                  <a:ext cx="990143" cy="369332"/>
                </a:xfrm>
                <a:prstGeom prst="rect">
                  <a:avLst/>
                </a:prstGeom>
                <a:noFill/>
              </p:spPr>
              <p:txBody>
                <a:bodyPr wrap="square" rtlCol="0">
                  <a:spAutoFit/>
                </a:bodyPr>
                <a:lstStyle/>
                <a:p>
                  <a:r>
                    <a:rPr lang="en-IN" dirty="0" smtClean="0"/>
                    <a:t>8 bits</a:t>
                  </a:r>
                  <a:endParaRPr lang="en-IN" dirty="0"/>
                </a:p>
              </p:txBody>
            </p:sp>
          </p:grpSp>
          <p:sp>
            <p:nvSpPr>
              <p:cNvPr id="79" name="TextBox 78"/>
              <p:cNvSpPr txBox="1"/>
              <p:nvPr/>
            </p:nvSpPr>
            <p:spPr>
              <a:xfrm>
                <a:off x="1691670" y="2787718"/>
                <a:ext cx="231183" cy="370151"/>
              </a:xfrm>
              <a:prstGeom prst="rect">
                <a:avLst/>
              </a:prstGeom>
              <a:noFill/>
            </p:spPr>
            <p:txBody>
              <a:bodyPr wrap="square" rtlCol="0">
                <a:spAutoFit/>
              </a:bodyPr>
              <a:lstStyle/>
              <a:p>
                <a:r>
                  <a:rPr lang="en-IN" dirty="0" smtClean="0"/>
                  <a:t>1</a:t>
                </a:r>
                <a:endParaRPr lang="en-IN" dirty="0"/>
              </a:p>
            </p:txBody>
          </p:sp>
        </p:grpSp>
        <p:sp>
          <p:nvSpPr>
            <p:cNvPr id="77" name="TextBox 76"/>
            <p:cNvSpPr txBox="1"/>
            <p:nvPr/>
          </p:nvSpPr>
          <p:spPr>
            <a:xfrm>
              <a:off x="11023" y="2319356"/>
              <a:ext cx="1150376" cy="646331"/>
            </a:xfrm>
            <a:prstGeom prst="rect">
              <a:avLst/>
            </a:prstGeom>
            <a:noFill/>
          </p:spPr>
          <p:txBody>
            <a:bodyPr wrap="square" rtlCol="0">
              <a:spAutoFit/>
            </a:bodyPr>
            <a:lstStyle/>
            <a:p>
              <a:pPr algn="ctr"/>
              <a:r>
                <a:rPr lang="en-IN" b="1" dirty="0" smtClean="0"/>
                <a:t>Interface Identifier</a:t>
              </a:r>
              <a:endParaRPr lang="en-IN" b="1" dirty="0"/>
            </a:p>
          </p:txBody>
        </p:sp>
      </p:grpSp>
      <p:cxnSp>
        <p:nvCxnSpPr>
          <p:cNvPr id="130" name="Straight Arrow Connector 129"/>
          <p:cNvCxnSpPr/>
          <p:nvPr/>
        </p:nvCxnSpPr>
        <p:spPr>
          <a:xfrm>
            <a:off x="6273162" y="2968754"/>
            <a:ext cx="0" cy="433846"/>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10127557" cy="941294"/>
          </a:xfrm>
        </p:spPr>
        <p:txBody>
          <a:bodyPr>
            <a:normAutofit/>
          </a:bodyPr>
          <a:lstStyle/>
          <a:p>
            <a:r>
              <a:rPr lang="en-IN" sz="3200" b="1" dirty="0" smtClean="0">
                <a:latin typeface="Arial Black" panose="020B0A04020102020204" pitchFamily="34" charset="0"/>
              </a:rPr>
              <a:t>Mapping MAC Address to interface identifier</a:t>
            </a:r>
            <a:endParaRPr lang="en-IN" sz="3200" b="1" dirty="0">
              <a:latin typeface="Arial Black" panose="020B0A04020102020204" pitchFamily="34" charset="0"/>
            </a:endParaRPr>
          </a:p>
        </p:txBody>
      </p:sp>
      <p:pic>
        <p:nvPicPr>
          <p:cNvPr id="4" name="Picture 3"/>
          <p:cNvPicPr>
            <a:picLocks noChangeAspect="1"/>
          </p:cNvPicPr>
          <p:nvPr/>
        </p:nvPicPr>
        <p:blipFill>
          <a:blip r:embed="rId2"/>
          <a:stretch>
            <a:fillRect/>
          </a:stretch>
        </p:blipFill>
        <p:spPr>
          <a:xfrm>
            <a:off x="10136521" y="-9532"/>
            <a:ext cx="2046514" cy="1161824"/>
          </a:xfrm>
          <a:prstGeom prst="rect">
            <a:avLst/>
          </a:prstGeom>
        </p:spPr>
      </p:pic>
      <p:sp>
        <p:nvSpPr>
          <p:cNvPr id="5" name="Content Placeholder 2"/>
          <p:cNvSpPr txBox="1"/>
          <p:nvPr/>
        </p:nvSpPr>
        <p:spPr>
          <a:xfrm>
            <a:off x="8964" y="1152292"/>
            <a:ext cx="12183036" cy="57057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2200" dirty="0" smtClean="0">
              <a:latin typeface="Arial" panose="020B0604020202020204" pitchFamily="34" charset="0"/>
              <a:cs typeface="Arial" panose="020B0604020202020204" pitchFamily="34" charset="0"/>
            </a:endParaRPr>
          </a:p>
        </p:txBody>
      </p:sp>
      <p:sp>
        <p:nvSpPr>
          <p:cNvPr id="31" name="TextBox 30"/>
          <p:cNvSpPr txBox="1"/>
          <p:nvPr/>
        </p:nvSpPr>
        <p:spPr>
          <a:xfrm>
            <a:off x="510904" y="6011504"/>
            <a:ext cx="11532990" cy="369332"/>
          </a:xfrm>
          <a:prstGeom prst="rect">
            <a:avLst/>
          </a:prstGeom>
          <a:noFill/>
        </p:spPr>
        <p:txBody>
          <a:bodyPr wrap="square" rtlCol="0">
            <a:spAutoFit/>
          </a:bodyPr>
          <a:lstStyle/>
          <a:p>
            <a:r>
              <a:rPr lang="en-IN" dirty="0" smtClean="0"/>
              <a:t>To map the physical address (MAC), the global bit of the format needs to be changed from 0 to 1</a:t>
            </a:r>
            <a:endParaRPr lang="en-IN" dirty="0"/>
          </a:p>
        </p:txBody>
      </p:sp>
      <p:grpSp>
        <p:nvGrpSpPr>
          <p:cNvPr id="6" name="Group 73"/>
          <p:cNvGrpSpPr/>
          <p:nvPr/>
        </p:nvGrpSpPr>
        <p:grpSpPr>
          <a:xfrm>
            <a:off x="83481" y="1558502"/>
            <a:ext cx="11959282" cy="1145539"/>
            <a:chOff x="-58645" y="1834797"/>
            <a:chExt cx="9417250" cy="1145539"/>
          </a:xfrm>
        </p:grpSpPr>
        <p:grpSp>
          <p:nvGrpSpPr>
            <p:cNvPr id="9" name="Group 71"/>
            <p:cNvGrpSpPr/>
            <p:nvPr/>
          </p:nvGrpSpPr>
          <p:grpSpPr>
            <a:xfrm>
              <a:off x="1088567" y="1834797"/>
              <a:ext cx="8270038" cy="1133959"/>
              <a:chOff x="377371" y="2038064"/>
              <a:chExt cx="8631145" cy="1136473"/>
            </a:xfrm>
          </p:grpSpPr>
          <p:grpSp>
            <p:nvGrpSpPr>
              <p:cNvPr id="14" name="Group 69"/>
              <p:cNvGrpSpPr/>
              <p:nvPr/>
            </p:nvGrpSpPr>
            <p:grpSpPr>
              <a:xfrm>
                <a:off x="377371" y="2038064"/>
                <a:ext cx="8631145" cy="1136473"/>
                <a:chOff x="377371" y="2038064"/>
                <a:chExt cx="8631145" cy="1136473"/>
              </a:xfrm>
            </p:grpSpPr>
            <p:grpSp>
              <p:nvGrpSpPr>
                <p:cNvPr id="15" name="Group 5"/>
                <p:cNvGrpSpPr/>
                <p:nvPr/>
              </p:nvGrpSpPr>
              <p:grpSpPr>
                <a:xfrm>
                  <a:off x="2195714" y="2038064"/>
                  <a:ext cx="6812802" cy="1130407"/>
                  <a:chOff x="497543" y="1931545"/>
                  <a:chExt cx="7548249" cy="1130407"/>
                </a:xfrm>
              </p:grpSpPr>
              <p:grpSp>
                <p:nvGrpSpPr>
                  <p:cNvPr id="16" name="Group 29"/>
                  <p:cNvGrpSpPr/>
                  <p:nvPr/>
                </p:nvGrpSpPr>
                <p:grpSpPr>
                  <a:xfrm>
                    <a:off x="497543" y="1960622"/>
                    <a:ext cx="4596972" cy="1100539"/>
                    <a:chOff x="497541" y="1965368"/>
                    <a:chExt cx="11268635" cy="1275372"/>
                  </a:xfrm>
                </p:grpSpPr>
                <p:sp>
                  <p:nvSpPr>
                    <p:cNvPr id="3" name="Rectangle 2"/>
                    <p:cNvSpPr/>
                    <p:nvPr/>
                  </p:nvSpPr>
                  <p:spPr>
                    <a:xfrm>
                      <a:off x="497541" y="2756646"/>
                      <a:ext cx="3617259" cy="48409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7" name="Rectangle 6"/>
                    <p:cNvSpPr/>
                    <p:nvPr/>
                  </p:nvSpPr>
                  <p:spPr>
                    <a:xfrm>
                      <a:off x="4114799" y="2756646"/>
                      <a:ext cx="3617258" cy="48409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8" name="Rectangle 7"/>
                    <p:cNvSpPr/>
                    <p:nvPr/>
                  </p:nvSpPr>
                  <p:spPr>
                    <a:xfrm>
                      <a:off x="7732059" y="2756646"/>
                      <a:ext cx="4034117" cy="484094"/>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10" name="Straight Connector 9"/>
                    <p:cNvCxnSpPr/>
                    <p:nvPr/>
                  </p:nvCxnSpPr>
                  <p:spPr>
                    <a:xfrm flipV="1">
                      <a:off x="497541" y="2205318"/>
                      <a:ext cx="0" cy="551328"/>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flipV="1">
                      <a:off x="4114800" y="2205318"/>
                      <a:ext cx="0" cy="551328"/>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flipV="1">
                      <a:off x="7732059" y="2205318"/>
                      <a:ext cx="0" cy="551328"/>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flipV="1">
                      <a:off x="11766176" y="2205318"/>
                      <a:ext cx="0" cy="551328"/>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flipV="1">
                      <a:off x="497541" y="2423886"/>
                      <a:ext cx="3617259" cy="2902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flipV="1">
                      <a:off x="4114800" y="2394858"/>
                      <a:ext cx="3617259" cy="2902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a:off x="7732059" y="2395713"/>
                      <a:ext cx="4034116" cy="1365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854941" y="1965368"/>
                      <a:ext cx="2350683" cy="428004"/>
                    </a:xfrm>
                    <a:prstGeom prst="rect">
                      <a:avLst/>
                    </a:prstGeom>
                    <a:noFill/>
                  </p:spPr>
                  <p:txBody>
                    <a:bodyPr wrap="square" rtlCol="0">
                      <a:spAutoFit/>
                    </a:bodyPr>
                    <a:lstStyle/>
                    <a:p>
                      <a:r>
                        <a:rPr lang="en-IN" dirty="0" smtClean="0"/>
                        <a:t>8 bits</a:t>
                      </a:r>
                      <a:endParaRPr lang="en-IN" dirty="0"/>
                    </a:p>
                  </p:txBody>
                </p:sp>
                <p:sp>
                  <p:nvSpPr>
                    <p:cNvPr id="28" name="TextBox 27"/>
                    <p:cNvSpPr txBox="1"/>
                    <p:nvPr/>
                  </p:nvSpPr>
                  <p:spPr>
                    <a:xfrm>
                      <a:off x="4859762" y="2062097"/>
                      <a:ext cx="2379989" cy="428953"/>
                    </a:xfrm>
                    <a:prstGeom prst="rect">
                      <a:avLst/>
                    </a:prstGeom>
                    <a:noFill/>
                  </p:spPr>
                  <p:txBody>
                    <a:bodyPr wrap="square" rtlCol="0">
                      <a:spAutoFit/>
                    </a:bodyPr>
                    <a:lstStyle/>
                    <a:p>
                      <a:r>
                        <a:rPr lang="en-IN" dirty="0" smtClean="0"/>
                        <a:t>8 bits</a:t>
                      </a:r>
                      <a:endParaRPr lang="en-IN" dirty="0"/>
                    </a:p>
                  </p:txBody>
                </p:sp>
                <p:sp>
                  <p:nvSpPr>
                    <p:cNvPr id="29" name="TextBox 28"/>
                    <p:cNvSpPr txBox="1"/>
                    <p:nvPr/>
                  </p:nvSpPr>
                  <p:spPr>
                    <a:xfrm>
                      <a:off x="8506323" y="2007310"/>
                      <a:ext cx="2350683" cy="428953"/>
                    </a:xfrm>
                    <a:prstGeom prst="rect">
                      <a:avLst/>
                    </a:prstGeom>
                    <a:noFill/>
                  </p:spPr>
                  <p:txBody>
                    <a:bodyPr wrap="square" rtlCol="0">
                      <a:spAutoFit/>
                    </a:bodyPr>
                    <a:lstStyle/>
                    <a:p>
                      <a:r>
                        <a:rPr lang="en-IN" dirty="0"/>
                        <a:t>8</a:t>
                      </a:r>
                      <a:r>
                        <a:rPr lang="en-IN" dirty="0" smtClean="0"/>
                        <a:t> bits</a:t>
                      </a:r>
                      <a:endParaRPr lang="en-IN" dirty="0"/>
                    </a:p>
                  </p:txBody>
                </p:sp>
              </p:grpSp>
              <p:grpSp>
                <p:nvGrpSpPr>
                  <p:cNvPr id="17" name="Group 21"/>
                  <p:cNvGrpSpPr/>
                  <p:nvPr/>
                </p:nvGrpSpPr>
                <p:grpSpPr>
                  <a:xfrm>
                    <a:off x="5094514" y="1931545"/>
                    <a:ext cx="2951278" cy="1130407"/>
                    <a:chOff x="497541" y="1930756"/>
                    <a:chExt cx="7234518" cy="1309984"/>
                  </a:xfrm>
                </p:grpSpPr>
                <p:sp>
                  <p:nvSpPr>
                    <p:cNvPr id="26" name="Rectangle 25"/>
                    <p:cNvSpPr/>
                    <p:nvPr/>
                  </p:nvSpPr>
                  <p:spPr>
                    <a:xfrm>
                      <a:off x="497541" y="2756646"/>
                      <a:ext cx="3617259" cy="484094"/>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34" name="Rectangle 33"/>
                    <p:cNvSpPr/>
                    <p:nvPr/>
                  </p:nvSpPr>
                  <p:spPr>
                    <a:xfrm>
                      <a:off x="4114799" y="2756646"/>
                      <a:ext cx="3617258" cy="484094"/>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36" name="Straight Connector 35"/>
                    <p:cNvCxnSpPr/>
                    <p:nvPr/>
                  </p:nvCxnSpPr>
                  <p:spPr>
                    <a:xfrm flipV="1">
                      <a:off x="497541" y="2205318"/>
                      <a:ext cx="0" cy="551328"/>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p:cNvCxnSpPr/>
                    <p:nvPr/>
                  </p:nvCxnSpPr>
                  <p:spPr>
                    <a:xfrm flipV="1">
                      <a:off x="4114800" y="2205318"/>
                      <a:ext cx="0" cy="55132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flipV="1">
                      <a:off x="7732059" y="2205318"/>
                      <a:ext cx="0" cy="551328"/>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Arrow Connector 39"/>
                    <p:cNvCxnSpPr/>
                    <p:nvPr/>
                  </p:nvCxnSpPr>
                  <p:spPr>
                    <a:xfrm flipV="1">
                      <a:off x="497541" y="2407066"/>
                      <a:ext cx="3617258" cy="2902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p:cNvCxnSpPr/>
                    <p:nvPr/>
                  </p:nvCxnSpPr>
                  <p:spPr>
                    <a:xfrm flipV="1">
                      <a:off x="4114800" y="2394858"/>
                      <a:ext cx="3617259" cy="2902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43" name="TextBox 42"/>
                    <p:cNvSpPr txBox="1"/>
                    <p:nvPr/>
                  </p:nvSpPr>
                  <p:spPr>
                    <a:xfrm>
                      <a:off x="854947" y="1930756"/>
                      <a:ext cx="2350680" cy="428004"/>
                    </a:xfrm>
                    <a:prstGeom prst="rect">
                      <a:avLst/>
                    </a:prstGeom>
                    <a:noFill/>
                  </p:spPr>
                  <p:txBody>
                    <a:bodyPr wrap="square" rtlCol="0">
                      <a:spAutoFit/>
                    </a:bodyPr>
                    <a:lstStyle/>
                    <a:p>
                      <a:r>
                        <a:rPr lang="en-IN" dirty="0" smtClean="0"/>
                        <a:t>8 bits</a:t>
                      </a:r>
                      <a:endParaRPr lang="en-IN" dirty="0"/>
                    </a:p>
                  </p:txBody>
                </p:sp>
                <p:sp>
                  <p:nvSpPr>
                    <p:cNvPr id="44" name="TextBox 43"/>
                    <p:cNvSpPr txBox="1"/>
                    <p:nvPr/>
                  </p:nvSpPr>
                  <p:spPr>
                    <a:xfrm>
                      <a:off x="5023966" y="2006393"/>
                      <a:ext cx="2215785" cy="428953"/>
                    </a:xfrm>
                    <a:prstGeom prst="rect">
                      <a:avLst/>
                    </a:prstGeom>
                    <a:noFill/>
                  </p:spPr>
                  <p:txBody>
                    <a:bodyPr wrap="square" rtlCol="0">
                      <a:spAutoFit/>
                    </a:bodyPr>
                    <a:lstStyle/>
                    <a:p>
                      <a:r>
                        <a:rPr lang="en-IN" dirty="0" smtClean="0"/>
                        <a:t>8 bits</a:t>
                      </a:r>
                      <a:endParaRPr lang="en-IN" dirty="0"/>
                    </a:p>
                  </p:txBody>
                </p:sp>
              </p:grpSp>
            </p:grpSp>
            <p:grpSp>
              <p:nvGrpSpPr>
                <p:cNvPr id="18" name="Group 13"/>
                <p:cNvGrpSpPr/>
                <p:nvPr/>
              </p:nvGrpSpPr>
              <p:grpSpPr>
                <a:xfrm>
                  <a:off x="377371" y="2266978"/>
                  <a:ext cx="1801285" cy="893483"/>
                  <a:chOff x="28121" y="3008782"/>
                  <a:chExt cx="1801285" cy="893483"/>
                </a:xfrm>
              </p:grpSpPr>
              <p:sp>
                <p:nvSpPr>
                  <p:cNvPr id="51" name="Rectangle 50"/>
                  <p:cNvSpPr/>
                  <p:nvPr/>
                </p:nvSpPr>
                <p:spPr>
                  <a:xfrm>
                    <a:off x="28121" y="3484532"/>
                    <a:ext cx="1801285" cy="41773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52" name="Straight Connector 51"/>
                  <p:cNvCxnSpPr/>
                  <p:nvPr/>
                </p:nvCxnSpPr>
                <p:spPr>
                  <a:xfrm flipV="1">
                    <a:off x="33086" y="3037372"/>
                    <a:ext cx="0" cy="475750"/>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a:xfrm flipV="1">
                    <a:off x="1829406" y="3008782"/>
                    <a:ext cx="0" cy="475750"/>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Arrow Connector 53"/>
                  <p:cNvCxnSpPr/>
                  <p:nvPr/>
                </p:nvCxnSpPr>
                <p:spPr>
                  <a:xfrm flipV="1">
                    <a:off x="33085" y="3211903"/>
                    <a:ext cx="1781807" cy="3226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cxnSp>
              <p:nvCxnSpPr>
                <p:cNvPr id="57" name="Straight Connector 56"/>
                <p:cNvCxnSpPr/>
                <p:nvPr/>
              </p:nvCxnSpPr>
              <p:spPr>
                <a:xfrm>
                  <a:off x="1248986" y="2742728"/>
                  <a:ext cx="0" cy="417733"/>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p:cNvCxnSpPr/>
                <p:nvPr/>
              </p:nvCxnSpPr>
              <p:spPr>
                <a:xfrm>
                  <a:off x="1691671" y="2756804"/>
                  <a:ext cx="0" cy="417733"/>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p:cNvCxnSpPr/>
                <p:nvPr/>
              </p:nvCxnSpPr>
              <p:spPr>
                <a:xfrm>
                  <a:off x="1938414" y="2749949"/>
                  <a:ext cx="0" cy="417733"/>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p:cNvCxnSpPr/>
                <p:nvPr/>
              </p:nvCxnSpPr>
              <p:spPr>
                <a:xfrm>
                  <a:off x="1473957" y="2756803"/>
                  <a:ext cx="0" cy="417733"/>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p:cNvCxnSpPr/>
                <p:nvPr/>
              </p:nvCxnSpPr>
              <p:spPr>
                <a:xfrm>
                  <a:off x="574069" y="2742727"/>
                  <a:ext cx="0" cy="417733"/>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p:cNvCxnSpPr/>
                <p:nvPr/>
              </p:nvCxnSpPr>
              <p:spPr>
                <a:xfrm>
                  <a:off x="1016754" y="2756803"/>
                  <a:ext cx="0" cy="417733"/>
                </a:xfrm>
                <a:prstGeom prst="line">
                  <a:avLst/>
                </a:prstGeom>
              </p:spPr>
              <p:style>
                <a:lnRef idx="1">
                  <a:schemeClr val="dk1"/>
                </a:lnRef>
                <a:fillRef idx="0">
                  <a:schemeClr val="dk1"/>
                </a:fillRef>
                <a:effectRef idx="0">
                  <a:schemeClr val="dk1"/>
                </a:effectRef>
                <a:fontRef idx="minor">
                  <a:schemeClr val="tx1"/>
                </a:fontRef>
              </p:style>
            </p:cxnSp>
            <p:cxnSp>
              <p:nvCxnSpPr>
                <p:cNvPr id="68" name="Straight Connector 67"/>
                <p:cNvCxnSpPr/>
                <p:nvPr/>
              </p:nvCxnSpPr>
              <p:spPr>
                <a:xfrm>
                  <a:off x="799040" y="2756802"/>
                  <a:ext cx="0" cy="417733"/>
                </a:xfrm>
                <a:prstGeom prst="line">
                  <a:avLst/>
                </a:prstGeom>
              </p:spPr>
              <p:style>
                <a:lnRef idx="1">
                  <a:schemeClr val="dk1"/>
                </a:lnRef>
                <a:fillRef idx="0">
                  <a:schemeClr val="dk1"/>
                </a:fillRef>
                <a:effectRef idx="0">
                  <a:schemeClr val="dk1"/>
                </a:effectRef>
                <a:fontRef idx="minor">
                  <a:schemeClr val="tx1"/>
                </a:fontRef>
              </p:style>
            </p:cxnSp>
            <p:sp>
              <p:nvSpPr>
                <p:cNvPr id="69" name="TextBox 68"/>
                <p:cNvSpPr txBox="1"/>
                <p:nvPr/>
              </p:nvSpPr>
              <p:spPr>
                <a:xfrm>
                  <a:off x="717089" y="2059922"/>
                  <a:ext cx="990143" cy="369332"/>
                </a:xfrm>
                <a:prstGeom prst="rect">
                  <a:avLst/>
                </a:prstGeom>
                <a:noFill/>
              </p:spPr>
              <p:txBody>
                <a:bodyPr wrap="square" rtlCol="0">
                  <a:spAutoFit/>
                </a:bodyPr>
                <a:lstStyle/>
                <a:p>
                  <a:r>
                    <a:rPr lang="en-IN" dirty="0" smtClean="0"/>
                    <a:t>8 bits</a:t>
                  </a:r>
                  <a:endParaRPr lang="en-IN" dirty="0"/>
                </a:p>
              </p:txBody>
            </p:sp>
          </p:grpSp>
          <p:sp>
            <p:nvSpPr>
              <p:cNvPr id="71" name="TextBox 70"/>
              <p:cNvSpPr txBox="1"/>
              <p:nvPr/>
            </p:nvSpPr>
            <p:spPr>
              <a:xfrm>
                <a:off x="1691670" y="2787718"/>
                <a:ext cx="231183" cy="369332"/>
              </a:xfrm>
              <a:prstGeom prst="rect">
                <a:avLst/>
              </a:prstGeom>
              <a:noFill/>
            </p:spPr>
            <p:txBody>
              <a:bodyPr wrap="square" rtlCol="0">
                <a:spAutoFit/>
              </a:bodyPr>
              <a:lstStyle/>
              <a:p>
                <a:r>
                  <a:rPr lang="en-IN" dirty="0" smtClean="0"/>
                  <a:t>0</a:t>
                </a:r>
                <a:endParaRPr lang="en-IN" dirty="0"/>
              </a:p>
            </p:txBody>
          </p:sp>
        </p:grpSp>
        <p:sp>
          <p:nvSpPr>
            <p:cNvPr id="73" name="TextBox 72"/>
            <p:cNvSpPr txBox="1"/>
            <p:nvPr/>
          </p:nvSpPr>
          <p:spPr>
            <a:xfrm>
              <a:off x="-58645" y="2334005"/>
              <a:ext cx="1150376" cy="646331"/>
            </a:xfrm>
            <a:prstGeom prst="rect">
              <a:avLst/>
            </a:prstGeom>
            <a:noFill/>
          </p:spPr>
          <p:txBody>
            <a:bodyPr wrap="square" rtlCol="0">
              <a:spAutoFit/>
            </a:bodyPr>
            <a:lstStyle/>
            <a:p>
              <a:pPr algn="ctr"/>
              <a:r>
                <a:rPr lang="en-IN" b="1" dirty="0" smtClean="0"/>
                <a:t>Ethernet MAC address</a:t>
              </a:r>
              <a:endParaRPr lang="en-IN" b="1" dirty="0"/>
            </a:p>
          </p:txBody>
        </p:sp>
      </p:grpSp>
      <p:grpSp>
        <p:nvGrpSpPr>
          <p:cNvPr id="19" name="Group 75"/>
          <p:cNvGrpSpPr/>
          <p:nvPr/>
        </p:nvGrpSpPr>
        <p:grpSpPr>
          <a:xfrm>
            <a:off x="92447" y="4634448"/>
            <a:ext cx="12099553" cy="1166059"/>
            <a:chOff x="382335" y="2005893"/>
            <a:chExt cx="11443392" cy="1168644"/>
          </a:xfrm>
        </p:grpSpPr>
        <p:grpSp>
          <p:nvGrpSpPr>
            <p:cNvPr id="20" name="Group 77"/>
            <p:cNvGrpSpPr/>
            <p:nvPr/>
          </p:nvGrpSpPr>
          <p:grpSpPr>
            <a:xfrm>
              <a:off x="382335" y="2005893"/>
              <a:ext cx="11443392" cy="1168644"/>
              <a:chOff x="382335" y="2005893"/>
              <a:chExt cx="11443392" cy="1168644"/>
            </a:xfrm>
          </p:grpSpPr>
          <p:grpSp>
            <p:nvGrpSpPr>
              <p:cNvPr id="21" name="Group 79"/>
              <p:cNvGrpSpPr/>
              <p:nvPr/>
            </p:nvGrpSpPr>
            <p:grpSpPr>
              <a:xfrm>
                <a:off x="2195714" y="2005893"/>
                <a:ext cx="9630013" cy="1164708"/>
                <a:chOff x="2079600" y="1733150"/>
                <a:chExt cx="9630013" cy="1164708"/>
              </a:xfrm>
            </p:grpSpPr>
            <p:grpSp>
              <p:nvGrpSpPr>
                <p:cNvPr id="22" name="Group 93"/>
                <p:cNvGrpSpPr/>
                <p:nvPr/>
              </p:nvGrpSpPr>
              <p:grpSpPr>
                <a:xfrm>
                  <a:off x="2079600" y="1765321"/>
                  <a:ext cx="9630013" cy="1132537"/>
                  <a:chOff x="497543" y="1931545"/>
                  <a:chExt cx="10669581" cy="1132537"/>
                </a:xfrm>
              </p:grpSpPr>
              <p:grpSp>
                <p:nvGrpSpPr>
                  <p:cNvPr id="30" name="Group 95"/>
                  <p:cNvGrpSpPr/>
                  <p:nvPr/>
                </p:nvGrpSpPr>
                <p:grpSpPr>
                  <a:xfrm>
                    <a:off x="497543" y="1931545"/>
                    <a:ext cx="10669581" cy="1132537"/>
                    <a:chOff x="497543" y="1931545"/>
                    <a:chExt cx="10669581" cy="1132537"/>
                  </a:xfrm>
                </p:grpSpPr>
                <p:grpSp>
                  <p:nvGrpSpPr>
                    <p:cNvPr id="32" name="Group 99"/>
                    <p:cNvGrpSpPr/>
                    <p:nvPr/>
                  </p:nvGrpSpPr>
                  <p:grpSpPr>
                    <a:xfrm>
                      <a:off x="497543" y="1960622"/>
                      <a:ext cx="4596972" cy="1100539"/>
                      <a:chOff x="497541" y="1965368"/>
                      <a:chExt cx="11268635" cy="1275372"/>
                    </a:xfrm>
                  </p:grpSpPr>
                  <p:sp>
                    <p:nvSpPr>
                      <p:cNvPr id="116" name="Rectangle 115"/>
                      <p:cNvSpPr/>
                      <p:nvPr/>
                    </p:nvSpPr>
                    <p:spPr>
                      <a:xfrm>
                        <a:off x="497541" y="2756646"/>
                        <a:ext cx="3617259" cy="48409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17" name="Rectangle 116"/>
                      <p:cNvSpPr/>
                      <p:nvPr/>
                    </p:nvSpPr>
                    <p:spPr>
                      <a:xfrm>
                        <a:off x="4114799" y="2756646"/>
                        <a:ext cx="3617258" cy="48409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18" name="Rectangle 117"/>
                      <p:cNvSpPr/>
                      <p:nvPr/>
                    </p:nvSpPr>
                    <p:spPr>
                      <a:xfrm>
                        <a:off x="7732059" y="2756646"/>
                        <a:ext cx="4034117" cy="48409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119" name="Straight Connector 118"/>
                      <p:cNvCxnSpPr/>
                      <p:nvPr/>
                    </p:nvCxnSpPr>
                    <p:spPr>
                      <a:xfrm flipV="1">
                        <a:off x="497541" y="2205318"/>
                        <a:ext cx="0" cy="551328"/>
                      </a:xfrm>
                      <a:prstGeom prst="line">
                        <a:avLst/>
                      </a:prstGeom>
                    </p:spPr>
                    <p:style>
                      <a:lnRef idx="1">
                        <a:schemeClr val="dk1"/>
                      </a:lnRef>
                      <a:fillRef idx="0">
                        <a:schemeClr val="dk1"/>
                      </a:fillRef>
                      <a:effectRef idx="0">
                        <a:schemeClr val="dk1"/>
                      </a:effectRef>
                      <a:fontRef idx="minor">
                        <a:schemeClr val="tx1"/>
                      </a:fontRef>
                    </p:style>
                  </p:cxnSp>
                  <p:cxnSp>
                    <p:nvCxnSpPr>
                      <p:cNvPr id="120" name="Straight Connector 119"/>
                      <p:cNvCxnSpPr/>
                      <p:nvPr/>
                    </p:nvCxnSpPr>
                    <p:spPr>
                      <a:xfrm flipV="1">
                        <a:off x="4114800" y="2205318"/>
                        <a:ext cx="0" cy="551328"/>
                      </a:xfrm>
                      <a:prstGeom prst="line">
                        <a:avLst/>
                      </a:prstGeom>
                    </p:spPr>
                    <p:style>
                      <a:lnRef idx="1">
                        <a:schemeClr val="dk1"/>
                      </a:lnRef>
                      <a:fillRef idx="0">
                        <a:schemeClr val="dk1"/>
                      </a:fillRef>
                      <a:effectRef idx="0">
                        <a:schemeClr val="dk1"/>
                      </a:effectRef>
                      <a:fontRef idx="minor">
                        <a:schemeClr val="tx1"/>
                      </a:fontRef>
                    </p:style>
                  </p:cxnSp>
                  <p:cxnSp>
                    <p:nvCxnSpPr>
                      <p:cNvPr id="121" name="Straight Connector 120"/>
                      <p:cNvCxnSpPr/>
                      <p:nvPr/>
                    </p:nvCxnSpPr>
                    <p:spPr>
                      <a:xfrm flipV="1">
                        <a:off x="7732059" y="2205318"/>
                        <a:ext cx="0" cy="551328"/>
                      </a:xfrm>
                      <a:prstGeom prst="line">
                        <a:avLst/>
                      </a:prstGeom>
                    </p:spPr>
                    <p:style>
                      <a:lnRef idx="1">
                        <a:schemeClr val="dk1"/>
                      </a:lnRef>
                      <a:fillRef idx="0">
                        <a:schemeClr val="dk1"/>
                      </a:fillRef>
                      <a:effectRef idx="0">
                        <a:schemeClr val="dk1"/>
                      </a:effectRef>
                      <a:fontRef idx="minor">
                        <a:schemeClr val="tx1"/>
                      </a:fontRef>
                    </p:style>
                  </p:cxnSp>
                  <p:cxnSp>
                    <p:nvCxnSpPr>
                      <p:cNvPr id="122" name="Straight Connector 121"/>
                      <p:cNvCxnSpPr/>
                      <p:nvPr/>
                    </p:nvCxnSpPr>
                    <p:spPr>
                      <a:xfrm flipV="1">
                        <a:off x="11766176" y="2205318"/>
                        <a:ext cx="0" cy="551328"/>
                      </a:xfrm>
                      <a:prstGeom prst="line">
                        <a:avLst/>
                      </a:prstGeom>
                    </p:spPr>
                    <p:style>
                      <a:lnRef idx="1">
                        <a:schemeClr val="dk1"/>
                      </a:lnRef>
                      <a:fillRef idx="0">
                        <a:schemeClr val="dk1"/>
                      </a:fillRef>
                      <a:effectRef idx="0">
                        <a:schemeClr val="dk1"/>
                      </a:effectRef>
                      <a:fontRef idx="minor">
                        <a:schemeClr val="tx1"/>
                      </a:fontRef>
                    </p:style>
                  </p:cxnSp>
                  <p:cxnSp>
                    <p:nvCxnSpPr>
                      <p:cNvPr id="123" name="Straight Arrow Connector 122"/>
                      <p:cNvCxnSpPr/>
                      <p:nvPr/>
                    </p:nvCxnSpPr>
                    <p:spPr>
                      <a:xfrm flipV="1">
                        <a:off x="497541" y="2423886"/>
                        <a:ext cx="3617259" cy="2902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24" name="Straight Arrow Connector 123"/>
                      <p:cNvCxnSpPr/>
                      <p:nvPr/>
                    </p:nvCxnSpPr>
                    <p:spPr>
                      <a:xfrm flipV="1">
                        <a:off x="4114800" y="2394858"/>
                        <a:ext cx="3617259" cy="2902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25" name="Straight Arrow Connector 124"/>
                      <p:cNvCxnSpPr/>
                      <p:nvPr/>
                    </p:nvCxnSpPr>
                    <p:spPr>
                      <a:xfrm>
                        <a:off x="7732059" y="2395713"/>
                        <a:ext cx="4034116" cy="1365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26" name="TextBox 125"/>
                      <p:cNvSpPr txBox="1"/>
                      <p:nvPr/>
                    </p:nvSpPr>
                    <p:spPr>
                      <a:xfrm>
                        <a:off x="854941" y="1965368"/>
                        <a:ext cx="2350683" cy="428004"/>
                      </a:xfrm>
                      <a:prstGeom prst="rect">
                        <a:avLst/>
                      </a:prstGeom>
                      <a:noFill/>
                    </p:spPr>
                    <p:txBody>
                      <a:bodyPr wrap="square" rtlCol="0">
                        <a:spAutoFit/>
                      </a:bodyPr>
                      <a:lstStyle/>
                      <a:p>
                        <a:r>
                          <a:rPr lang="en-IN" dirty="0" smtClean="0"/>
                          <a:t>8 bits</a:t>
                        </a:r>
                        <a:endParaRPr lang="en-IN" dirty="0"/>
                      </a:p>
                    </p:txBody>
                  </p:sp>
                  <p:sp>
                    <p:nvSpPr>
                      <p:cNvPr id="127" name="TextBox 126"/>
                      <p:cNvSpPr txBox="1"/>
                      <p:nvPr/>
                    </p:nvSpPr>
                    <p:spPr>
                      <a:xfrm>
                        <a:off x="4859762" y="2062097"/>
                        <a:ext cx="2379989" cy="428953"/>
                      </a:xfrm>
                      <a:prstGeom prst="rect">
                        <a:avLst/>
                      </a:prstGeom>
                      <a:noFill/>
                    </p:spPr>
                    <p:txBody>
                      <a:bodyPr wrap="square" rtlCol="0">
                        <a:spAutoFit/>
                      </a:bodyPr>
                      <a:lstStyle/>
                      <a:p>
                        <a:r>
                          <a:rPr lang="en-IN" dirty="0" smtClean="0"/>
                          <a:t>8 bits</a:t>
                        </a:r>
                        <a:endParaRPr lang="en-IN" dirty="0"/>
                      </a:p>
                    </p:txBody>
                  </p:sp>
                  <p:sp>
                    <p:nvSpPr>
                      <p:cNvPr id="128" name="TextBox 127"/>
                      <p:cNvSpPr txBox="1"/>
                      <p:nvPr/>
                    </p:nvSpPr>
                    <p:spPr>
                      <a:xfrm>
                        <a:off x="8506323" y="2007310"/>
                        <a:ext cx="2350683" cy="428953"/>
                      </a:xfrm>
                      <a:prstGeom prst="rect">
                        <a:avLst/>
                      </a:prstGeom>
                      <a:noFill/>
                    </p:spPr>
                    <p:txBody>
                      <a:bodyPr wrap="square" rtlCol="0">
                        <a:spAutoFit/>
                      </a:bodyPr>
                      <a:lstStyle/>
                      <a:p>
                        <a:r>
                          <a:rPr lang="en-IN" dirty="0"/>
                          <a:t>8</a:t>
                        </a:r>
                        <a:r>
                          <a:rPr lang="en-IN" dirty="0" smtClean="0"/>
                          <a:t> bits</a:t>
                        </a:r>
                        <a:endParaRPr lang="en-IN" dirty="0"/>
                      </a:p>
                    </p:txBody>
                  </p:sp>
                </p:grpSp>
                <p:grpSp>
                  <p:nvGrpSpPr>
                    <p:cNvPr id="33" name="Group 100"/>
                    <p:cNvGrpSpPr/>
                    <p:nvPr/>
                  </p:nvGrpSpPr>
                  <p:grpSpPr>
                    <a:xfrm>
                      <a:off x="5094514" y="1931545"/>
                      <a:ext cx="4596972" cy="1130407"/>
                      <a:chOff x="497541" y="1930756"/>
                      <a:chExt cx="11268635" cy="1309984"/>
                    </a:xfrm>
                  </p:grpSpPr>
                  <p:sp>
                    <p:nvSpPr>
                      <p:cNvPr id="103" name="Rectangle 102"/>
                      <p:cNvSpPr/>
                      <p:nvPr/>
                    </p:nvSpPr>
                    <p:spPr>
                      <a:xfrm>
                        <a:off x="497541" y="2756646"/>
                        <a:ext cx="4024585" cy="48409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04" name="Rectangle 103"/>
                      <p:cNvSpPr/>
                      <p:nvPr/>
                    </p:nvSpPr>
                    <p:spPr>
                      <a:xfrm>
                        <a:off x="4526005" y="2756646"/>
                        <a:ext cx="3206051" cy="484094"/>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05" name="Rectangle 104"/>
                      <p:cNvSpPr/>
                      <p:nvPr/>
                    </p:nvSpPr>
                    <p:spPr>
                      <a:xfrm>
                        <a:off x="7732059" y="2756646"/>
                        <a:ext cx="4034117" cy="484094"/>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106" name="Straight Connector 105"/>
                      <p:cNvCxnSpPr/>
                      <p:nvPr/>
                    </p:nvCxnSpPr>
                    <p:spPr>
                      <a:xfrm flipV="1">
                        <a:off x="497541" y="2205318"/>
                        <a:ext cx="0" cy="551328"/>
                      </a:xfrm>
                      <a:prstGeom prst="line">
                        <a:avLst/>
                      </a:prstGeom>
                    </p:spPr>
                    <p:style>
                      <a:lnRef idx="1">
                        <a:schemeClr val="dk1"/>
                      </a:lnRef>
                      <a:fillRef idx="0">
                        <a:schemeClr val="dk1"/>
                      </a:fillRef>
                      <a:effectRef idx="0">
                        <a:schemeClr val="dk1"/>
                      </a:effectRef>
                      <a:fontRef idx="minor">
                        <a:schemeClr val="tx1"/>
                      </a:fontRef>
                    </p:style>
                  </p:cxnSp>
                  <p:cxnSp>
                    <p:nvCxnSpPr>
                      <p:cNvPr id="107" name="Straight Connector 106"/>
                      <p:cNvCxnSpPr/>
                      <p:nvPr/>
                    </p:nvCxnSpPr>
                    <p:spPr>
                      <a:xfrm flipV="1">
                        <a:off x="4526005" y="2204403"/>
                        <a:ext cx="0" cy="551328"/>
                      </a:xfrm>
                      <a:prstGeom prst="line">
                        <a:avLst/>
                      </a:prstGeom>
                    </p:spPr>
                    <p:style>
                      <a:lnRef idx="1">
                        <a:schemeClr val="dk1"/>
                      </a:lnRef>
                      <a:fillRef idx="0">
                        <a:schemeClr val="dk1"/>
                      </a:fillRef>
                      <a:effectRef idx="0">
                        <a:schemeClr val="dk1"/>
                      </a:effectRef>
                      <a:fontRef idx="minor">
                        <a:schemeClr val="tx1"/>
                      </a:fontRef>
                    </p:style>
                  </p:cxnSp>
                  <p:cxnSp>
                    <p:nvCxnSpPr>
                      <p:cNvPr id="108" name="Straight Connector 107"/>
                      <p:cNvCxnSpPr/>
                      <p:nvPr/>
                    </p:nvCxnSpPr>
                    <p:spPr>
                      <a:xfrm flipV="1">
                        <a:off x="7732059" y="2205318"/>
                        <a:ext cx="0" cy="551328"/>
                      </a:xfrm>
                      <a:prstGeom prst="line">
                        <a:avLst/>
                      </a:prstGeom>
                    </p:spPr>
                    <p:style>
                      <a:lnRef idx="1">
                        <a:schemeClr val="dk1"/>
                      </a:lnRef>
                      <a:fillRef idx="0">
                        <a:schemeClr val="dk1"/>
                      </a:fillRef>
                      <a:effectRef idx="0">
                        <a:schemeClr val="dk1"/>
                      </a:effectRef>
                      <a:fontRef idx="minor">
                        <a:schemeClr val="tx1"/>
                      </a:fontRef>
                    </p:style>
                  </p:cxnSp>
                  <p:cxnSp>
                    <p:nvCxnSpPr>
                      <p:cNvPr id="109" name="Straight Connector 108"/>
                      <p:cNvCxnSpPr/>
                      <p:nvPr/>
                    </p:nvCxnSpPr>
                    <p:spPr>
                      <a:xfrm flipV="1">
                        <a:off x="11766176" y="2205318"/>
                        <a:ext cx="0" cy="551328"/>
                      </a:xfrm>
                      <a:prstGeom prst="line">
                        <a:avLst/>
                      </a:prstGeom>
                    </p:spPr>
                    <p:style>
                      <a:lnRef idx="1">
                        <a:schemeClr val="dk1"/>
                      </a:lnRef>
                      <a:fillRef idx="0">
                        <a:schemeClr val="dk1"/>
                      </a:fillRef>
                      <a:effectRef idx="0">
                        <a:schemeClr val="dk1"/>
                      </a:effectRef>
                      <a:fontRef idx="minor">
                        <a:schemeClr val="tx1"/>
                      </a:fontRef>
                    </p:style>
                  </p:cxnSp>
                  <p:cxnSp>
                    <p:nvCxnSpPr>
                      <p:cNvPr id="110" name="Straight Arrow Connector 109"/>
                      <p:cNvCxnSpPr/>
                      <p:nvPr/>
                    </p:nvCxnSpPr>
                    <p:spPr>
                      <a:xfrm flipV="1">
                        <a:off x="497541" y="2408456"/>
                        <a:ext cx="4028459" cy="2763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11" name="Straight Arrow Connector 110"/>
                      <p:cNvCxnSpPr/>
                      <p:nvPr/>
                    </p:nvCxnSpPr>
                    <p:spPr>
                      <a:xfrm>
                        <a:off x="4526005" y="2392457"/>
                        <a:ext cx="3206053" cy="2403"/>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12" name="Straight Arrow Connector 111"/>
                      <p:cNvCxnSpPr/>
                      <p:nvPr/>
                    </p:nvCxnSpPr>
                    <p:spPr>
                      <a:xfrm>
                        <a:off x="7732059" y="2395713"/>
                        <a:ext cx="4034116" cy="1365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13" name="TextBox 112"/>
                      <p:cNvSpPr txBox="1"/>
                      <p:nvPr/>
                    </p:nvSpPr>
                    <p:spPr>
                      <a:xfrm>
                        <a:off x="854947" y="1930756"/>
                        <a:ext cx="2350680" cy="428004"/>
                      </a:xfrm>
                      <a:prstGeom prst="rect">
                        <a:avLst/>
                      </a:prstGeom>
                      <a:noFill/>
                    </p:spPr>
                    <p:txBody>
                      <a:bodyPr wrap="square" rtlCol="0">
                        <a:spAutoFit/>
                      </a:bodyPr>
                      <a:lstStyle/>
                      <a:p>
                        <a:r>
                          <a:rPr lang="en-IN" dirty="0" smtClean="0"/>
                          <a:t>8 bits</a:t>
                        </a:r>
                        <a:endParaRPr lang="en-IN" dirty="0"/>
                      </a:p>
                    </p:txBody>
                  </p:sp>
                  <p:sp>
                    <p:nvSpPr>
                      <p:cNvPr id="114" name="TextBox 113"/>
                      <p:cNvSpPr txBox="1"/>
                      <p:nvPr/>
                    </p:nvSpPr>
                    <p:spPr>
                      <a:xfrm>
                        <a:off x="5023966" y="2006393"/>
                        <a:ext cx="2215785" cy="428953"/>
                      </a:xfrm>
                      <a:prstGeom prst="rect">
                        <a:avLst/>
                      </a:prstGeom>
                      <a:noFill/>
                    </p:spPr>
                    <p:txBody>
                      <a:bodyPr wrap="square" rtlCol="0">
                        <a:spAutoFit/>
                      </a:bodyPr>
                      <a:lstStyle/>
                      <a:p>
                        <a:r>
                          <a:rPr lang="en-IN" dirty="0" smtClean="0"/>
                          <a:t>8 bits</a:t>
                        </a:r>
                        <a:endParaRPr lang="en-IN" dirty="0"/>
                      </a:p>
                    </p:txBody>
                  </p:sp>
                  <p:sp>
                    <p:nvSpPr>
                      <p:cNvPr id="115" name="TextBox 114"/>
                      <p:cNvSpPr txBox="1"/>
                      <p:nvPr/>
                    </p:nvSpPr>
                    <p:spPr>
                      <a:xfrm>
                        <a:off x="8506329" y="2006393"/>
                        <a:ext cx="2350678" cy="428953"/>
                      </a:xfrm>
                      <a:prstGeom prst="rect">
                        <a:avLst/>
                      </a:prstGeom>
                      <a:noFill/>
                    </p:spPr>
                    <p:txBody>
                      <a:bodyPr wrap="square" rtlCol="0">
                        <a:spAutoFit/>
                      </a:bodyPr>
                      <a:lstStyle/>
                      <a:p>
                        <a:r>
                          <a:rPr lang="en-IN" dirty="0"/>
                          <a:t>8</a:t>
                        </a:r>
                        <a:r>
                          <a:rPr lang="en-IN" dirty="0" smtClean="0"/>
                          <a:t> bits</a:t>
                        </a:r>
                        <a:endParaRPr lang="en-IN" dirty="0"/>
                      </a:p>
                    </p:txBody>
                  </p:sp>
                </p:grpSp>
                <p:sp>
                  <p:nvSpPr>
                    <p:cNvPr id="102" name="Rectangle 101"/>
                    <p:cNvSpPr/>
                    <p:nvPr/>
                  </p:nvSpPr>
                  <p:spPr>
                    <a:xfrm>
                      <a:off x="9691485" y="2646349"/>
                      <a:ext cx="1475639" cy="417733"/>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grpSp>
              <p:cxnSp>
                <p:nvCxnSpPr>
                  <p:cNvPr id="97" name="Straight Connector 96"/>
                  <p:cNvCxnSpPr/>
                  <p:nvPr/>
                </p:nvCxnSpPr>
                <p:spPr>
                  <a:xfrm flipV="1">
                    <a:off x="9691485" y="2156085"/>
                    <a:ext cx="0" cy="475750"/>
                  </a:xfrm>
                  <a:prstGeom prst="line">
                    <a:avLst/>
                  </a:prstGeom>
                </p:spPr>
                <p:style>
                  <a:lnRef idx="1">
                    <a:schemeClr val="dk1"/>
                  </a:lnRef>
                  <a:fillRef idx="0">
                    <a:schemeClr val="dk1"/>
                  </a:fillRef>
                  <a:effectRef idx="0">
                    <a:schemeClr val="dk1"/>
                  </a:effectRef>
                  <a:fontRef idx="minor">
                    <a:schemeClr val="tx1"/>
                  </a:fontRef>
                </p:style>
              </p:cxnSp>
              <p:cxnSp>
                <p:nvCxnSpPr>
                  <p:cNvPr id="98" name="Straight Connector 97"/>
                  <p:cNvCxnSpPr/>
                  <p:nvPr/>
                </p:nvCxnSpPr>
                <p:spPr>
                  <a:xfrm flipV="1">
                    <a:off x="11167124" y="2156085"/>
                    <a:ext cx="0" cy="475750"/>
                  </a:xfrm>
                  <a:prstGeom prst="line">
                    <a:avLst/>
                  </a:prstGeom>
                </p:spPr>
                <p:style>
                  <a:lnRef idx="1">
                    <a:schemeClr val="dk1"/>
                  </a:lnRef>
                  <a:fillRef idx="0">
                    <a:schemeClr val="dk1"/>
                  </a:fillRef>
                  <a:effectRef idx="0">
                    <a:schemeClr val="dk1"/>
                  </a:effectRef>
                  <a:fontRef idx="minor">
                    <a:schemeClr val="tx1"/>
                  </a:fontRef>
                </p:style>
              </p:cxnSp>
              <p:cxnSp>
                <p:nvCxnSpPr>
                  <p:cNvPr id="99" name="Straight Arrow Connector 98"/>
                  <p:cNvCxnSpPr/>
                  <p:nvPr/>
                </p:nvCxnSpPr>
                <p:spPr>
                  <a:xfrm flipV="1">
                    <a:off x="9691485" y="2330177"/>
                    <a:ext cx="1475639" cy="2504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sp>
              <p:nvSpPr>
                <p:cNvPr id="95" name="TextBox 94"/>
                <p:cNvSpPr txBox="1"/>
                <p:nvPr/>
              </p:nvSpPr>
              <p:spPr>
                <a:xfrm>
                  <a:off x="10712502" y="1733150"/>
                  <a:ext cx="775274" cy="318703"/>
                </a:xfrm>
                <a:prstGeom prst="rect">
                  <a:avLst/>
                </a:prstGeom>
                <a:noFill/>
              </p:spPr>
              <p:txBody>
                <a:bodyPr wrap="square" rtlCol="0">
                  <a:spAutoFit/>
                </a:bodyPr>
                <a:lstStyle/>
                <a:p>
                  <a:r>
                    <a:rPr lang="en-IN" dirty="0"/>
                    <a:t>8</a:t>
                  </a:r>
                  <a:r>
                    <a:rPr lang="en-IN" dirty="0" smtClean="0"/>
                    <a:t> bits</a:t>
                  </a:r>
                  <a:endParaRPr lang="en-IN" dirty="0"/>
                </a:p>
              </p:txBody>
            </p:sp>
          </p:grpSp>
          <p:grpSp>
            <p:nvGrpSpPr>
              <p:cNvPr id="35" name="Group 80"/>
              <p:cNvGrpSpPr/>
              <p:nvPr/>
            </p:nvGrpSpPr>
            <p:grpSpPr>
              <a:xfrm>
                <a:off x="382335" y="2266978"/>
                <a:ext cx="1811469" cy="893483"/>
                <a:chOff x="33085" y="3008782"/>
                <a:chExt cx="1811469" cy="893483"/>
              </a:xfrm>
            </p:grpSpPr>
            <p:sp>
              <p:nvSpPr>
                <p:cNvPr id="90" name="Rectangle 89"/>
                <p:cNvSpPr/>
                <p:nvPr/>
              </p:nvSpPr>
              <p:spPr>
                <a:xfrm>
                  <a:off x="43269" y="3484532"/>
                  <a:ext cx="1801285" cy="41773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91" name="Straight Connector 90"/>
                <p:cNvCxnSpPr/>
                <p:nvPr/>
              </p:nvCxnSpPr>
              <p:spPr>
                <a:xfrm flipV="1">
                  <a:off x="48234" y="3037372"/>
                  <a:ext cx="0" cy="475750"/>
                </a:xfrm>
                <a:prstGeom prst="line">
                  <a:avLst/>
                </a:prstGeom>
              </p:spPr>
              <p:style>
                <a:lnRef idx="1">
                  <a:schemeClr val="dk1"/>
                </a:lnRef>
                <a:fillRef idx="0">
                  <a:schemeClr val="dk1"/>
                </a:fillRef>
                <a:effectRef idx="0">
                  <a:schemeClr val="dk1"/>
                </a:effectRef>
                <a:fontRef idx="minor">
                  <a:schemeClr val="tx1"/>
                </a:fontRef>
              </p:style>
            </p:cxnSp>
            <p:cxnSp>
              <p:nvCxnSpPr>
                <p:cNvPr id="92" name="Straight Connector 91"/>
                <p:cNvCxnSpPr/>
                <p:nvPr/>
              </p:nvCxnSpPr>
              <p:spPr>
                <a:xfrm flipV="1">
                  <a:off x="1844554" y="3008782"/>
                  <a:ext cx="0" cy="475750"/>
                </a:xfrm>
                <a:prstGeom prst="line">
                  <a:avLst/>
                </a:prstGeom>
              </p:spPr>
              <p:style>
                <a:lnRef idx="1">
                  <a:schemeClr val="dk1"/>
                </a:lnRef>
                <a:fillRef idx="0">
                  <a:schemeClr val="dk1"/>
                </a:fillRef>
                <a:effectRef idx="0">
                  <a:schemeClr val="dk1"/>
                </a:effectRef>
                <a:fontRef idx="minor">
                  <a:schemeClr val="tx1"/>
                </a:fontRef>
              </p:style>
            </p:cxnSp>
            <p:cxnSp>
              <p:nvCxnSpPr>
                <p:cNvPr id="93" name="Straight Arrow Connector 92"/>
                <p:cNvCxnSpPr/>
                <p:nvPr/>
              </p:nvCxnSpPr>
              <p:spPr>
                <a:xfrm flipV="1">
                  <a:off x="33085" y="3211903"/>
                  <a:ext cx="1781807" cy="3226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cxnSp>
            <p:nvCxnSpPr>
              <p:cNvPr id="82" name="Straight Connector 81"/>
              <p:cNvCxnSpPr/>
              <p:nvPr/>
            </p:nvCxnSpPr>
            <p:spPr>
              <a:xfrm>
                <a:off x="1248986" y="2742728"/>
                <a:ext cx="0" cy="417733"/>
              </a:xfrm>
              <a:prstGeom prst="line">
                <a:avLst/>
              </a:prstGeom>
            </p:spPr>
            <p:style>
              <a:lnRef idx="1">
                <a:schemeClr val="dk1"/>
              </a:lnRef>
              <a:fillRef idx="0">
                <a:schemeClr val="dk1"/>
              </a:fillRef>
              <a:effectRef idx="0">
                <a:schemeClr val="dk1"/>
              </a:effectRef>
              <a:fontRef idx="minor">
                <a:schemeClr val="tx1"/>
              </a:fontRef>
            </p:style>
          </p:cxnSp>
          <p:cxnSp>
            <p:nvCxnSpPr>
              <p:cNvPr id="83" name="Straight Connector 82"/>
              <p:cNvCxnSpPr/>
              <p:nvPr/>
            </p:nvCxnSpPr>
            <p:spPr>
              <a:xfrm>
                <a:off x="1691671" y="2756804"/>
                <a:ext cx="0" cy="417733"/>
              </a:xfrm>
              <a:prstGeom prst="line">
                <a:avLst/>
              </a:prstGeom>
            </p:spPr>
            <p:style>
              <a:lnRef idx="1">
                <a:schemeClr val="dk1"/>
              </a:lnRef>
              <a:fillRef idx="0">
                <a:schemeClr val="dk1"/>
              </a:fillRef>
              <a:effectRef idx="0">
                <a:schemeClr val="dk1"/>
              </a:effectRef>
              <a:fontRef idx="minor">
                <a:schemeClr val="tx1"/>
              </a:fontRef>
            </p:style>
          </p:cxnSp>
          <p:cxnSp>
            <p:nvCxnSpPr>
              <p:cNvPr id="84" name="Straight Connector 83"/>
              <p:cNvCxnSpPr/>
              <p:nvPr/>
            </p:nvCxnSpPr>
            <p:spPr>
              <a:xfrm>
                <a:off x="1938414" y="2749949"/>
                <a:ext cx="0" cy="417733"/>
              </a:xfrm>
              <a:prstGeom prst="line">
                <a:avLst/>
              </a:prstGeom>
            </p:spPr>
            <p:style>
              <a:lnRef idx="1">
                <a:schemeClr val="dk1"/>
              </a:lnRef>
              <a:fillRef idx="0">
                <a:schemeClr val="dk1"/>
              </a:fillRef>
              <a:effectRef idx="0">
                <a:schemeClr val="dk1"/>
              </a:effectRef>
              <a:fontRef idx="minor">
                <a:schemeClr val="tx1"/>
              </a:fontRef>
            </p:style>
          </p:cxnSp>
          <p:cxnSp>
            <p:nvCxnSpPr>
              <p:cNvPr id="85" name="Straight Connector 84"/>
              <p:cNvCxnSpPr/>
              <p:nvPr/>
            </p:nvCxnSpPr>
            <p:spPr>
              <a:xfrm>
                <a:off x="1473957" y="2756803"/>
                <a:ext cx="0" cy="417733"/>
              </a:xfrm>
              <a:prstGeom prst="line">
                <a:avLst/>
              </a:prstGeom>
            </p:spPr>
            <p:style>
              <a:lnRef idx="1">
                <a:schemeClr val="dk1"/>
              </a:lnRef>
              <a:fillRef idx="0">
                <a:schemeClr val="dk1"/>
              </a:fillRef>
              <a:effectRef idx="0">
                <a:schemeClr val="dk1"/>
              </a:effectRef>
              <a:fontRef idx="minor">
                <a:schemeClr val="tx1"/>
              </a:fontRef>
            </p:style>
          </p:cxnSp>
          <p:cxnSp>
            <p:nvCxnSpPr>
              <p:cNvPr id="86" name="Straight Connector 85"/>
              <p:cNvCxnSpPr/>
              <p:nvPr/>
            </p:nvCxnSpPr>
            <p:spPr>
              <a:xfrm>
                <a:off x="574069" y="2742727"/>
                <a:ext cx="0" cy="417733"/>
              </a:xfrm>
              <a:prstGeom prst="line">
                <a:avLst/>
              </a:prstGeom>
            </p:spPr>
            <p:style>
              <a:lnRef idx="1">
                <a:schemeClr val="dk1"/>
              </a:lnRef>
              <a:fillRef idx="0">
                <a:schemeClr val="dk1"/>
              </a:fillRef>
              <a:effectRef idx="0">
                <a:schemeClr val="dk1"/>
              </a:effectRef>
              <a:fontRef idx="minor">
                <a:schemeClr val="tx1"/>
              </a:fontRef>
            </p:style>
          </p:cxnSp>
          <p:cxnSp>
            <p:nvCxnSpPr>
              <p:cNvPr id="87" name="Straight Connector 86"/>
              <p:cNvCxnSpPr/>
              <p:nvPr/>
            </p:nvCxnSpPr>
            <p:spPr>
              <a:xfrm>
                <a:off x="1016754" y="2756803"/>
                <a:ext cx="0" cy="417733"/>
              </a:xfrm>
              <a:prstGeom prst="line">
                <a:avLst/>
              </a:prstGeom>
            </p:spPr>
            <p:style>
              <a:lnRef idx="1">
                <a:schemeClr val="dk1"/>
              </a:lnRef>
              <a:fillRef idx="0">
                <a:schemeClr val="dk1"/>
              </a:fillRef>
              <a:effectRef idx="0">
                <a:schemeClr val="dk1"/>
              </a:effectRef>
              <a:fontRef idx="minor">
                <a:schemeClr val="tx1"/>
              </a:fontRef>
            </p:style>
          </p:cxnSp>
          <p:cxnSp>
            <p:nvCxnSpPr>
              <p:cNvPr id="88" name="Straight Connector 87"/>
              <p:cNvCxnSpPr/>
              <p:nvPr/>
            </p:nvCxnSpPr>
            <p:spPr>
              <a:xfrm>
                <a:off x="799040" y="2756802"/>
                <a:ext cx="0" cy="417733"/>
              </a:xfrm>
              <a:prstGeom prst="line">
                <a:avLst/>
              </a:prstGeom>
            </p:spPr>
            <p:style>
              <a:lnRef idx="1">
                <a:schemeClr val="dk1"/>
              </a:lnRef>
              <a:fillRef idx="0">
                <a:schemeClr val="dk1"/>
              </a:fillRef>
              <a:effectRef idx="0">
                <a:schemeClr val="dk1"/>
              </a:effectRef>
              <a:fontRef idx="minor">
                <a:schemeClr val="tx1"/>
              </a:fontRef>
            </p:style>
          </p:cxnSp>
          <p:sp>
            <p:nvSpPr>
              <p:cNvPr id="89" name="TextBox 88"/>
              <p:cNvSpPr txBox="1"/>
              <p:nvPr/>
            </p:nvSpPr>
            <p:spPr>
              <a:xfrm>
                <a:off x="717089" y="2059922"/>
                <a:ext cx="990143" cy="369332"/>
              </a:xfrm>
              <a:prstGeom prst="rect">
                <a:avLst/>
              </a:prstGeom>
              <a:noFill/>
            </p:spPr>
            <p:txBody>
              <a:bodyPr wrap="square" rtlCol="0">
                <a:spAutoFit/>
              </a:bodyPr>
              <a:lstStyle/>
              <a:p>
                <a:r>
                  <a:rPr lang="en-IN" dirty="0" smtClean="0"/>
                  <a:t>8 bits</a:t>
                </a:r>
                <a:endParaRPr lang="en-IN" dirty="0"/>
              </a:p>
            </p:txBody>
          </p:sp>
        </p:grpSp>
        <p:sp>
          <p:nvSpPr>
            <p:cNvPr id="79" name="TextBox 78"/>
            <p:cNvSpPr txBox="1"/>
            <p:nvPr/>
          </p:nvSpPr>
          <p:spPr>
            <a:xfrm>
              <a:off x="1691670" y="2787718"/>
              <a:ext cx="231183" cy="370151"/>
            </a:xfrm>
            <a:prstGeom prst="rect">
              <a:avLst/>
            </a:prstGeom>
            <a:noFill/>
          </p:spPr>
          <p:txBody>
            <a:bodyPr wrap="square" rtlCol="0">
              <a:spAutoFit/>
            </a:bodyPr>
            <a:lstStyle/>
            <a:p>
              <a:r>
                <a:rPr lang="en-IN" dirty="0" smtClean="0"/>
                <a:t>1</a:t>
              </a:r>
              <a:endParaRPr lang="en-IN" dirty="0"/>
            </a:p>
          </p:txBody>
        </p:sp>
      </p:grpSp>
      <p:cxnSp>
        <p:nvCxnSpPr>
          <p:cNvPr id="130" name="Straight Arrow Connector 129"/>
          <p:cNvCxnSpPr/>
          <p:nvPr/>
        </p:nvCxnSpPr>
        <p:spPr>
          <a:xfrm>
            <a:off x="6273162" y="2968754"/>
            <a:ext cx="0" cy="433846"/>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5624389" y="5373412"/>
            <a:ext cx="0" cy="416809"/>
          </a:xfrm>
          <a:prstGeom prst="line">
            <a:avLst/>
          </a:prstGeom>
        </p:spPr>
        <p:style>
          <a:lnRef idx="1">
            <a:schemeClr val="dk1"/>
          </a:lnRef>
          <a:fillRef idx="0">
            <a:schemeClr val="dk1"/>
          </a:fillRef>
          <a:effectRef idx="0">
            <a:schemeClr val="dk1"/>
          </a:effectRef>
          <a:fontRef idx="minor">
            <a:schemeClr val="tx1"/>
          </a:fontRef>
        </p:style>
      </p:cxnSp>
      <p:cxnSp>
        <p:nvCxnSpPr>
          <p:cNvPr id="131" name="Straight Connector 130"/>
          <p:cNvCxnSpPr/>
          <p:nvPr/>
        </p:nvCxnSpPr>
        <p:spPr>
          <a:xfrm>
            <a:off x="6395278" y="5372943"/>
            <a:ext cx="0" cy="416809"/>
          </a:xfrm>
          <a:prstGeom prst="line">
            <a:avLst/>
          </a:prstGeom>
        </p:spPr>
        <p:style>
          <a:lnRef idx="1">
            <a:schemeClr val="dk1"/>
          </a:lnRef>
          <a:fillRef idx="0">
            <a:schemeClr val="dk1"/>
          </a:fillRef>
          <a:effectRef idx="0">
            <a:schemeClr val="dk1"/>
          </a:effectRef>
          <a:fontRef idx="minor">
            <a:schemeClr val="tx1"/>
          </a:fontRef>
        </p:style>
      </p:cxnSp>
      <p:cxnSp>
        <p:nvCxnSpPr>
          <p:cNvPr id="132" name="Straight Connector 131"/>
          <p:cNvCxnSpPr/>
          <p:nvPr/>
        </p:nvCxnSpPr>
        <p:spPr>
          <a:xfrm>
            <a:off x="5854592" y="5372942"/>
            <a:ext cx="0" cy="416809"/>
          </a:xfrm>
          <a:prstGeom prst="line">
            <a:avLst/>
          </a:prstGeom>
        </p:spPr>
        <p:style>
          <a:lnRef idx="1">
            <a:schemeClr val="dk1"/>
          </a:lnRef>
          <a:fillRef idx="0">
            <a:schemeClr val="dk1"/>
          </a:fillRef>
          <a:effectRef idx="0">
            <a:schemeClr val="dk1"/>
          </a:effectRef>
          <a:fontRef idx="minor">
            <a:schemeClr val="tx1"/>
          </a:fontRef>
        </p:style>
      </p:cxnSp>
      <p:cxnSp>
        <p:nvCxnSpPr>
          <p:cNvPr id="133" name="Straight Connector 132"/>
          <p:cNvCxnSpPr/>
          <p:nvPr/>
        </p:nvCxnSpPr>
        <p:spPr>
          <a:xfrm>
            <a:off x="5020863" y="5373411"/>
            <a:ext cx="0" cy="416809"/>
          </a:xfrm>
          <a:prstGeom prst="line">
            <a:avLst/>
          </a:prstGeom>
        </p:spPr>
        <p:style>
          <a:lnRef idx="1">
            <a:schemeClr val="dk1"/>
          </a:lnRef>
          <a:fillRef idx="0">
            <a:schemeClr val="dk1"/>
          </a:fillRef>
          <a:effectRef idx="0">
            <a:schemeClr val="dk1"/>
          </a:effectRef>
          <a:fontRef idx="minor">
            <a:schemeClr val="tx1"/>
          </a:fontRef>
        </p:style>
      </p:cxnSp>
      <p:cxnSp>
        <p:nvCxnSpPr>
          <p:cNvPr id="134" name="Straight Connector 133"/>
          <p:cNvCxnSpPr/>
          <p:nvPr/>
        </p:nvCxnSpPr>
        <p:spPr>
          <a:xfrm>
            <a:off x="5428897" y="5372942"/>
            <a:ext cx="0" cy="416809"/>
          </a:xfrm>
          <a:prstGeom prst="line">
            <a:avLst/>
          </a:prstGeom>
        </p:spPr>
        <p:style>
          <a:lnRef idx="1">
            <a:schemeClr val="dk1"/>
          </a:lnRef>
          <a:fillRef idx="0">
            <a:schemeClr val="dk1"/>
          </a:fillRef>
          <a:effectRef idx="0">
            <a:schemeClr val="dk1"/>
          </a:effectRef>
          <a:fontRef idx="minor">
            <a:schemeClr val="tx1"/>
          </a:fontRef>
        </p:style>
      </p:cxnSp>
      <p:cxnSp>
        <p:nvCxnSpPr>
          <p:cNvPr id="135" name="Straight Connector 134"/>
          <p:cNvCxnSpPr/>
          <p:nvPr/>
        </p:nvCxnSpPr>
        <p:spPr>
          <a:xfrm>
            <a:off x="5222038" y="5372941"/>
            <a:ext cx="0" cy="416809"/>
          </a:xfrm>
          <a:prstGeom prst="line">
            <a:avLst/>
          </a:prstGeom>
        </p:spPr>
        <p:style>
          <a:lnRef idx="1">
            <a:schemeClr val="dk1"/>
          </a:lnRef>
          <a:fillRef idx="0">
            <a:schemeClr val="dk1"/>
          </a:fillRef>
          <a:effectRef idx="0">
            <a:schemeClr val="dk1"/>
          </a:effectRef>
          <a:fontRef idx="minor">
            <a:schemeClr val="tx1"/>
          </a:fontRef>
        </p:style>
      </p:cxnSp>
      <p:cxnSp>
        <p:nvCxnSpPr>
          <p:cNvPr id="137" name="Straight Connector 136"/>
          <p:cNvCxnSpPr/>
          <p:nvPr/>
        </p:nvCxnSpPr>
        <p:spPr>
          <a:xfrm>
            <a:off x="6041037" y="5365759"/>
            <a:ext cx="0" cy="416809"/>
          </a:xfrm>
          <a:prstGeom prst="line">
            <a:avLst/>
          </a:prstGeom>
        </p:spPr>
        <p:style>
          <a:lnRef idx="1">
            <a:schemeClr val="dk1"/>
          </a:lnRef>
          <a:fillRef idx="0">
            <a:schemeClr val="dk1"/>
          </a:fillRef>
          <a:effectRef idx="0">
            <a:schemeClr val="dk1"/>
          </a:effectRef>
          <a:fontRef idx="minor">
            <a:schemeClr val="tx1"/>
          </a:fontRef>
        </p:style>
      </p:cxnSp>
      <p:cxnSp>
        <p:nvCxnSpPr>
          <p:cNvPr id="138" name="Straight Connector 137"/>
          <p:cNvCxnSpPr/>
          <p:nvPr/>
        </p:nvCxnSpPr>
        <p:spPr>
          <a:xfrm>
            <a:off x="6242212" y="5365289"/>
            <a:ext cx="0" cy="416809"/>
          </a:xfrm>
          <a:prstGeom prst="line">
            <a:avLst/>
          </a:prstGeom>
        </p:spPr>
        <p:style>
          <a:lnRef idx="1">
            <a:schemeClr val="dk1"/>
          </a:lnRef>
          <a:fillRef idx="0">
            <a:schemeClr val="dk1"/>
          </a:fillRef>
          <a:effectRef idx="0">
            <a:schemeClr val="dk1"/>
          </a:effectRef>
          <a:fontRef idx="minor">
            <a:schemeClr val="tx1"/>
          </a:fontRef>
        </p:style>
      </p:cxnSp>
      <p:cxnSp>
        <p:nvCxnSpPr>
          <p:cNvPr id="139" name="Straight Connector 138"/>
          <p:cNvCxnSpPr/>
          <p:nvPr/>
        </p:nvCxnSpPr>
        <p:spPr>
          <a:xfrm>
            <a:off x="7175136" y="5398650"/>
            <a:ext cx="0" cy="416809"/>
          </a:xfrm>
          <a:prstGeom prst="line">
            <a:avLst/>
          </a:prstGeom>
        </p:spPr>
        <p:style>
          <a:lnRef idx="1">
            <a:schemeClr val="dk1"/>
          </a:lnRef>
          <a:fillRef idx="0">
            <a:schemeClr val="dk1"/>
          </a:fillRef>
          <a:effectRef idx="0">
            <a:schemeClr val="dk1"/>
          </a:effectRef>
          <a:fontRef idx="minor">
            <a:schemeClr val="tx1"/>
          </a:fontRef>
        </p:style>
      </p:cxnSp>
      <p:cxnSp>
        <p:nvCxnSpPr>
          <p:cNvPr id="140" name="Straight Connector 139"/>
          <p:cNvCxnSpPr/>
          <p:nvPr/>
        </p:nvCxnSpPr>
        <p:spPr>
          <a:xfrm>
            <a:off x="7376311" y="5398180"/>
            <a:ext cx="0" cy="416809"/>
          </a:xfrm>
          <a:prstGeom prst="line">
            <a:avLst/>
          </a:prstGeom>
        </p:spPr>
        <p:style>
          <a:lnRef idx="1">
            <a:schemeClr val="dk1"/>
          </a:lnRef>
          <a:fillRef idx="0">
            <a:schemeClr val="dk1"/>
          </a:fillRef>
          <a:effectRef idx="0">
            <a:schemeClr val="dk1"/>
          </a:effectRef>
          <a:fontRef idx="minor">
            <a:schemeClr val="tx1"/>
          </a:fontRef>
        </p:style>
      </p:cxnSp>
      <p:cxnSp>
        <p:nvCxnSpPr>
          <p:cNvPr id="141" name="Straight Connector 140"/>
          <p:cNvCxnSpPr/>
          <p:nvPr/>
        </p:nvCxnSpPr>
        <p:spPr>
          <a:xfrm>
            <a:off x="6586124" y="5384135"/>
            <a:ext cx="0" cy="416809"/>
          </a:xfrm>
          <a:prstGeom prst="line">
            <a:avLst/>
          </a:prstGeom>
        </p:spPr>
        <p:style>
          <a:lnRef idx="1">
            <a:schemeClr val="dk1"/>
          </a:lnRef>
          <a:fillRef idx="0">
            <a:schemeClr val="dk1"/>
          </a:fillRef>
          <a:effectRef idx="0">
            <a:schemeClr val="dk1"/>
          </a:effectRef>
          <a:fontRef idx="minor">
            <a:schemeClr val="tx1"/>
          </a:fontRef>
        </p:style>
      </p:cxnSp>
      <p:cxnSp>
        <p:nvCxnSpPr>
          <p:cNvPr id="142" name="Straight Connector 141"/>
          <p:cNvCxnSpPr/>
          <p:nvPr/>
        </p:nvCxnSpPr>
        <p:spPr>
          <a:xfrm>
            <a:off x="6965130" y="5383666"/>
            <a:ext cx="0" cy="416809"/>
          </a:xfrm>
          <a:prstGeom prst="line">
            <a:avLst/>
          </a:prstGeom>
        </p:spPr>
        <p:style>
          <a:lnRef idx="1">
            <a:schemeClr val="dk1"/>
          </a:lnRef>
          <a:fillRef idx="0">
            <a:schemeClr val="dk1"/>
          </a:fillRef>
          <a:effectRef idx="0">
            <a:schemeClr val="dk1"/>
          </a:effectRef>
          <a:fontRef idx="minor">
            <a:schemeClr val="tx1"/>
          </a:fontRef>
        </p:style>
      </p:cxnSp>
      <p:cxnSp>
        <p:nvCxnSpPr>
          <p:cNvPr id="143" name="Straight Connector 142"/>
          <p:cNvCxnSpPr/>
          <p:nvPr/>
        </p:nvCxnSpPr>
        <p:spPr>
          <a:xfrm>
            <a:off x="6772785" y="5398179"/>
            <a:ext cx="0" cy="416809"/>
          </a:xfrm>
          <a:prstGeom prst="line">
            <a:avLst/>
          </a:prstGeom>
        </p:spPr>
        <p:style>
          <a:lnRef idx="1">
            <a:schemeClr val="dk1"/>
          </a:lnRef>
          <a:fillRef idx="0">
            <a:schemeClr val="dk1"/>
          </a:fillRef>
          <a:effectRef idx="0">
            <a:schemeClr val="dk1"/>
          </a:effectRef>
          <a:fontRef idx="minor">
            <a:schemeClr val="tx1"/>
          </a:fontRef>
        </p:style>
      </p:cxnSp>
      <p:cxnSp>
        <p:nvCxnSpPr>
          <p:cNvPr id="144" name="Straight Connector 143"/>
          <p:cNvCxnSpPr/>
          <p:nvPr/>
        </p:nvCxnSpPr>
        <p:spPr>
          <a:xfrm>
            <a:off x="7591784" y="5390997"/>
            <a:ext cx="0" cy="416809"/>
          </a:xfrm>
          <a:prstGeom prst="line">
            <a:avLst/>
          </a:prstGeom>
        </p:spPr>
        <p:style>
          <a:lnRef idx="1">
            <a:schemeClr val="dk1"/>
          </a:lnRef>
          <a:fillRef idx="0">
            <a:schemeClr val="dk1"/>
          </a:fillRef>
          <a:effectRef idx="0">
            <a:schemeClr val="dk1"/>
          </a:effectRef>
          <a:fontRef idx="minor">
            <a:schemeClr val="tx1"/>
          </a:fontRef>
        </p:style>
      </p:cxnSp>
      <p:cxnSp>
        <p:nvCxnSpPr>
          <p:cNvPr id="145" name="Straight Connector 144"/>
          <p:cNvCxnSpPr/>
          <p:nvPr/>
        </p:nvCxnSpPr>
        <p:spPr>
          <a:xfrm flipH="1">
            <a:off x="7763931" y="5398179"/>
            <a:ext cx="16350" cy="409157"/>
          </a:xfrm>
          <a:prstGeom prst="line">
            <a:avLst/>
          </a:prstGeom>
        </p:spPr>
        <p:style>
          <a:lnRef idx="1">
            <a:schemeClr val="dk1"/>
          </a:lnRef>
          <a:fillRef idx="0">
            <a:schemeClr val="dk1"/>
          </a:fillRef>
          <a:effectRef idx="0">
            <a:schemeClr val="dk1"/>
          </a:effectRef>
          <a:fontRef idx="minor">
            <a:schemeClr val="tx1"/>
          </a:fontRef>
        </p:style>
      </p:cxnSp>
      <p:sp>
        <p:nvSpPr>
          <p:cNvPr id="146" name="TextBox 145"/>
          <p:cNvSpPr txBox="1"/>
          <p:nvPr/>
        </p:nvSpPr>
        <p:spPr>
          <a:xfrm>
            <a:off x="4822948" y="5330172"/>
            <a:ext cx="1733925" cy="523220"/>
          </a:xfrm>
          <a:prstGeom prst="rect">
            <a:avLst/>
          </a:prstGeom>
          <a:noFill/>
        </p:spPr>
        <p:txBody>
          <a:bodyPr wrap="square" rtlCol="0">
            <a:spAutoFit/>
          </a:bodyPr>
          <a:lstStyle/>
          <a:p>
            <a:r>
              <a:rPr lang="en-IN" sz="2800" dirty="0" smtClean="0"/>
              <a:t>11111111</a:t>
            </a:r>
            <a:endParaRPr lang="en-IN" sz="2800" dirty="0"/>
          </a:p>
        </p:txBody>
      </p:sp>
      <p:sp>
        <p:nvSpPr>
          <p:cNvPr id="147" name="TextBox 146"/>
          <p:cNvSpPr txBox="1"/>
          <p:nvPr/>
        </p:nvSpPr>
        <p:spPr>
          <a:xfrm>
            <a:off x="6348823" y="5323651"/>
            <a:ext cx="1733925" cy="523220"/>
          </a:xfrm>
          <a:prstGeom prst="rect">
            <a:avLst/>
          </a:prstGeom>
          <a:noFill/>
        </p:spPr>
        <p:txBody>
          <a:bodyPr wrap="square" rtlCol="0">
            <a:spAutoFit/>
          </a:bodyPr>
          <a:lstStyle/>
          <a:p>
            <a:r>
              <a:rPr lang="en-IN" sz="2800" dirty="0" smtClean="0"/>
              <a:t>11111110</a:t>
            </a:r>
            <a:endParaRPr lang="en-IN" sz="2800" dirty="0"/>
          </a:p>
        </p:txBody>
      </p:sp>
      <p:sp>
        <p:nvSpPr>
          <p:cNvPr id="148" name="TextBox 147"/>
          <p:cNvSpPr txBox="1"/>
          <p:nvPr/>
        </p:nvSpPr>
        <p:spPr>
          <a:xfrm>
            <a:off x="174007" y="4154192"/>
            <a:ext cx="1460901" cy="646331"/>
          </a:xfrm>
          <a:prstGeom prst="rect">
            <a:avLst/>
          </a:prstGeom>
          <a:noFill/>
        </p:spPr>
        <p:txBody>
          <a:bodyPr wrap="square" rtlCol="0">
            <a:spAutoFit/>
          </a:bodyPr>
          <a:lstStyle/>
          <a:p>
            <a:pPr algn="ctr"/>
            <a:r>
              <a:rPr lang="en-IN" b="1" dirty="0" smtClean="0"/>
              <a:t>Interface Identifier</a:t>
            </a:r>
            <a:endParaRPr lang="en-IN" b="1" dirty="0"/>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10127557" cy="941294"/>
          </a:xfrm>
        </p:spPr>
        <p:txBody>
          <a:bodyPr>
            <a:noAutofit/>
          </a:bodyPr>
          <a:lstStyle/>
          <a:p>
            <a:r>
              <a:rPr lang="en-IN" sz="3600" b="1" dirty="0" smtClean="0">
                <a:latin typeface="Arial Black" panose="020B0A04020102020204" pitchFamily="34" charset="0"/>
              </a:rPr>
              <a:t>Example of mapping address from one format to other</a:t>
            </a:r>
            <a:endParaRPr lang="en-IN" sz="3600" b="1" dirty="0">
              <a:latin typeface="Arial Black" panose="020B0A04020102020204" pitchFamily="34" charset="0"/>
            </a:endParaRPr>
          </a:p>
        </p:txBody>
      </p:sp>
      <p:pic>
        <p:nvPicPr>
          <p:cNvPr id="4" name="Picture 3"/>
          <p:cNvPicPr>
            <a:picLocks noChangeAspect="1"/>
          </p:cNvPicPr>
          <p:nvPr/>
        </p:nvPicPr>
        <p:blipFill>
          <a:blip r:embed="rId2"/>
          <a:stretch>
            <a:fillRect/>
          </a:stretch>
        </p:blipFill>
        <p:spPr>
          <a:xfrm>
            <a:off x="10136521" y="-9532"/>
            <a:ext cx="2046514" cy="1161824"/>
          </a:xfrm>
          <a:prstGeom prst="rect">
            <a:avLst/>
          </a:prstGeom>
        </p:spPr>
      </p:pic>
      <p:sp>
        <p:nvSpPr>
          <p:cNvPr id="5" name="Content Placeholder 2"/>
          <p:cNvSpPr txBox="1"/>
          <p:nvPr/>
        </p:nvSpPr>
        <p:spPr>
          <a:xfrm>
            <a:off x="8964" y="946958"/>
            <a:ext cx="12183036" cy="57057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Bef>
                <a:spcPts val="0"/>
              </a:spcBef>
              <a:buNone/>
            </a:pPr>
            <a:r>
              <a:rPr lang="en-IN" sz="1600" dirty="0" smtClean="0">
                <a:latin typeface="Arial" panose="020B0604020202020204" pitchFamily="34" charset="0"/>
                <a:cs typeface="Arial" panose="020B0604020202020204" pitchFamily="34" charset="0"/>
              </a:rPr>
              <a:t>1. Find </a:t>
            </a:r>
            <a:r>
              <a:rPr lang="en-IN" sz="1600" dirty="0">
                <a:latin typeface="Arial" panose="020B0604020202020204" pitchFamily="34" charset="0"/>
                <a:cs typeface="Arial" panose="020B0604020202020204" pitchFamily="34" charset="0"/>
              </a:rPr>
              <a:t>the interface identiﬁer if the physical address in the EUI is (F5-A9-23-EF-07-14-7A-D2)16 using the format we deﬁned for Ethernet addresses. </a:t>
            </a:r>
          </a:p>
          <a:p>
            <a:pPr marL="0" indent="0" algn="just">
              <a:lnSpc>
                <a:spcPct val="150000"/>
              </a:lnSpc>
              <a:spcBef>
                <a:spcPts val="0"/>
              </a:spcBef>
              <a:buNone/>
            </a:pPr>
            <a:r>
              <a:rPr lang="en-IN" sz="1600" dirty="0" smtClean="0">
                <a:latin typeface="Arial" panose="020B0604020202020204" pitchFamily="34" charset="0"/>
                <a:cs typeface="Arial" panose="020B0604020202020204" pitchFamily="34" charset="0"/>
              </a:rPr>
              <a:t>Soln : To map the EUI to interface identifier we need to invert the seventh bit of first octet. The first octet value   </a:t>
            </a:r>
          </a:p>
          <a:p>
            <a:pPr marL="0" indent="0" algn="just">
              <a:lnSpc>
                <a:spcPct val="150000"/>
              </a:lnSpc>
              <a:spcBef>
                <a:spcPts val="0"/>
              </a:spcBef>
              <a:buNone/>
            </a:pP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F5  -&gt;  (111101</a:t>
            </a:r>
            <a:r>
              <a:rPr lang="en-IN" sz="1600" dirty="0">
                <a:solidFill>
                  <a:srgbClr val="00B050"/>
                </a:solidFill>
                <a:latin typeface="Arial" panose="020B0604020202020204" pitchFamily="34" charset="0"/>
                <a:cs typeface="Arial" panose="020B0604020202020204" pitchFamily="34" charset="0"/>
              </a:rPr>
              <a:t>0</a:t>
            </a:r>
            <a:r>
              <a:rPr lang="en-IN" sz="1600" dirty="0" smtClean="0">
                <a:latin typeface="Arial" panose="020B0604020202020204" pitchFamily="34" charset="0"/>
                <a:cs typeface="Arial" panose="020B0604020202020204" pitchFamily="34" charset="0"/>
              </a:rPr>
              <a:t>1) </a:t>
            </a:r>
          </a:p>
          <a:p>
            <a:pPr marL="0" indent="0" algn="just">
              <a:lnSpc>
                <a:spcPct val="150000"/>
              </a:lnSpc>
              <a:spcBef>
                <a:spcPts val="0"/>
              </a:spcBef>
              <a:buNone/>
            </a:pP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F7 </a:t>
            </a:r>
            <a:r>
              <a:rPr lang="en-IN" sz="1600" dirty="0">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(11110111)</a:t>
            </a:r>
          </a:p>
          <a:p>
            <a:pPr marL="0" indent="0" algn="just">
              <a:lnSpc>
                <a:spcPct val="150000"/>
              </a:lnSpc>
              <a:spcBef>
                <a:spcPts val="0"/>
              </a:spcBef>
              <a:buNone/>
            </a:pPr>
            <a:r>
              <a:rPr lang="en-IN" sz="1600" dirty="0" smtClean="0">
                <a:latin typeface="Arial" panose="020B0604020202020204" pitchFamily="34" charset="0"/>
                <a:cs typeface="Arial" panose="020B0604020202020204" pitchFamily="34" charset="0"/>
              </a:rPr>
              <a:t>Interface identifier is  F7-A9-23-EF-07-14-7A-D2</a:t>
            </a:r>
          </a:p>
          <a:p>
            <a:pPr marL="0" indent="0" algn="just">
              <a:lnSpc>
                <a:spcPct val="150000"/>
              </a:lnSpc>
              <a:spcBef>
                <a:spcPts val="0"/>
              </a:spcBef>
              <a:buNone/>
            </a:pPr>
            <a:endParaRPr lang="en-IN" sz="1600" dirty="0" smtClean="0">
              <a:latin typeface="Arial" panose="020B0604020202020204" pitchFamily="34" charset="0"/>
              <a:cs typeface="Arial" panose="020B0604020202020204" pitchFamily="34" charset="0"/>
            </a:endParaRPr>
          </a:p>
          <a:p>
            <a:pPr marL="0" indent="0" algn="just">
              <a:lnSpc>
                <a:spcPct val="150000"/>
              </a:lnSpc>
              <a:spcBef>
                <a:spcPts val="0"/>
              </a:spcBef>
              <a:buNone/>
            </a:pPr>
            <a:r>
              <a:rPr lang="en-IN" sz="1600" dirty="0" smtClean="0">
                <a:latin typeface="Arial" panose="020B0604020202020204" pitchFamily="34" charset="0"/>
                <a:cs typeface="Arial" panose="020B0604020202020204" pitchFamily="34" charset="0"/>
              </a:rPr>
              <a:t>2. Find </a:t>
            </a:r>
            <a:r>
              <a:rPr lang="en-IN" sz="1600" dirty="0">
                <a:latin typeface="Arial" panose="020B0604020202020204" pitchFamily="34" charset="0"/>
                <a:cs typeface="Arial" panose="020B0604020202020204" pitchFamily="34" charset="0"/>
              </a:rPr>
              <a:t>the interface identiﬁer if the Ethernet physical address is (F5-A9-23-14-7A-D2)16 using the format we deﬁned for Ethernet addresses. </a:t>
            </a:r>
            <a:endParaRPr lang="en-IN" sz="1600" dirty="0" smtClean="0">
              <a:latin typeface="Arial" panose="020B0604020202020204" pitchFamily="34" charset="0"/>
              <a:cs typeface="Arial" panose="020B0604020202020204" pitchFamily="34" charset="0"/>
            </a:endParaRPr>
          </a:p>
          <a:p>
            <a:pPr marL="0" indent="0" algn="just">
              <a:lnSpc>
                <a:spcPct val="150000"/>
              </a:lnSpc>
              <a:spcBef>
                <a:spcPts val="0"/>
              </a:spcBef>
              <a:buNone/>
            </a:pPr>
            <a:r>
              <a:rPr lang="en-IN" sz="1600" dirty="0" smtClean="0">
                <a:latin typeface="Arial" panose="020B0604020202020204" pitchFamily="34" charset="0"/>
                <a:cs typeface="Arial" panose="020B0604020202020204" pitchFamily="34" charset="0"/>
              </a:rPr>
              <a:t>Soln : To map the Ethernet address to interface identifier, we need to invert the seventh bit of first octet and FFFE has to be inserted after the  3 octet.</a:t>
            </a:r>
          </a:p>
          <a:p>
            <a:pPr marL="0" indent="0" algn="just">
              <a:lnSpc>
                <a:spcPct val="150000"/>
              </a:lnSpc>
              <a:spcBef>
                <a:spcPts val="0"/>
              </a:spcBef>
              <a:buNone/>
            </a:pPr>
            <a:r>
              <a:rPr lang="en-IN" sz="1600" dirty="0" smtClean="0">
                <a:latin typeface="Arial" panose="020B0604020202020204" pitchFamily="34" charset="0"/>
                <a:cs typeface="Arial" panose="020B0604020202020204" pitchFamily="34" charset="0"/>
              </a:rPr>
              <a:t>			F5-A9-23-14-7A-D2 (11110101)</a:t>
            </a:r>
          </a:p>
          <a:p>
            <a:pPr marL="0" indent="0" algn="just">
              <a:lnSpc>
                <a:spcPct val="150000"/>
              </a:lnSpc>
              <a:spcBef>
                <a:spcPts val="0"/>
              </a:spcBef>
              <a:buNone/>
            </a:pP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a:t>
            </a:r>
            <a:r>
              <a:rPr lang="en-IN" sz="1600" dirty="0" smtClean="0">
                <a:solidFill>
                  <a:srgbClr val="FF0000"/>
                </a:solidFill>
                <a:latin typeface="Arial" panose="020B0604020202020204" pitchFamily="34" charset="0"/>
                <a:cs typeface="Arial" panose="020B0604020202020204" pitchFamily="34" charset="0"/>
              </a:rPr>
              <a:t>7</a:t>
            </a:r>
            <a:r>
              <a:rPr lang="en-IN" sz="1600" dirty="0" smtClean="0">
                <a:latin typeface="Arial" panose="020B0604020202020204" pitchFamily="34" charset="0"/>
                <a:cs typeface="Arial" panose="020B0604020202020204" pitchFamily="34" charset="0"/>
              </a:rPr>
              <a:t>-A9-23-</a:t>
            </a:r>
            <a:r>
              <a:rPr lang="en-IN" sz="1600" dirty="0" smtClean="0">
                <a:solidFill>
                  <a:srgbClr val="FF0000"/>
                </a:solidFill>
                <a:latin typeface="Arial" panose="020B0604020202020204" pitchFamily="34" charset="0"/>
                <a:cs typeface="Arial" panose="020B0604020202020204" pitchFamily="34" charset="0"/>
              </a:rPr>
              <a:t>FF-FE-</a:t>
            </a:r>
            <a:r>
              <a:rPr lang="en-IN" sz="1600" dirty="0" smtClean="0">
                <a:latin typeface="Arial" panose="020B0604020202020204" pitchFamily="34" charset="0"/>
                <a:cs typeface="Arial" panose="020B0604020202020204" pitchFamily="34" charset="0"/>
              </a:rPr>
              <a:t>14-7A-D2 (11110111)</a:t>
            </a:r>
            <a:endParaRPr lang="en-IN" sz="1600" dirty="0">
              <a:latin typeface="Arial" panose="020B0604020202020204" pitchFamily="34" charset="0"/>
              <a:cs typeface="Arial" panose="020B0604020202020204" pitchFamily="34" charset="0"/>
            </a:endParaRPr>
          </a:p>
          <a:p>
            <a:pPr algn="just">
              <a:lnSpc>
                <a:spcPct val="150000"/>
              </a:lnSpc>
            </a:pPr>
            <a:endParaRPr lang="en-IN" sz="2200"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10127557" cy="941294"/>
          </a:xfrm>
        </p:spPr>
        <p:txBody>
          <a:bodyPr/>
          <a:lstStyle/>
          <a:p>
            <a:r>
              <a:rPr lang="en-IN" b="1" dirty="0" smtClean="0">
                <a:latin typeface="Arial Black" panose="020B0A04020102020204" pitchFamily="34" charset="0"/>
              </a:rPr>
              <a:t>Auto Configuration</a:t>
            </a:r>
            <a:endParaRPr lang="en-IN" b="1" dirty="0">
              <a:latin typeface="Arial Black" panose="020B0A04020102020204" pitchFamily="34" charset="0"/>
            </a:endParaRPr>
          </a:p>
        </p:txBody>
      </p:sp>
      <p:pic>
        <p:nvPicPr>
          <p:cNvPr id="4" name="Picture 3"/>
          <p:cNvPicPr>
            <a:picLocks noChangeAspect="1"/>
          </p:cNvPicPr>
          <p:nvPr/>
        </p:nvPicPr>
        <p:blipFill>
          <a:blip r:embed="rId2"/>
          <a:stretch>
            <a:fillRect/>
          </a:stretch>
        </p:blipFill>
        <p:spPr>
          <a:xfrm>
            <a:off x="10136521" y="-9532"/>
            <a:ext cx="2046514" cy="1161824"/>
          </a:xfrm>
          <a:prstGeom prst="rect">
            <a:avLst/>
          </a:prstGeom>
        </p:spPr>
      </p:pic>
      <p:sp>
        <p:nvSpPr>
          <p:cNvPr id="5" name="Content Placeholder 2"/>
          <p:cNvSpPr txBox="1"/>
          <p:nvPr/>
        </p:nvSpPr>
        <p:spPr>
          <a:xfrm>
            <a:off x="-1" y="961473"/>
            <a:ext cx="12183036" cy="57057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spcBef>
                <a:spcPts val="1200"/>
              </a:spcBef>
            </a:pPr>
            <a:r>
              <a:rPr lang="en-IN" sz="1600" dirty="0" smtClean="0">
                <a:latin typeface="Arial" panose="020B0604020202020204" pitchFamily="34" charset="0"/>
                <a:cs typeface="Arial" panose="020B0604020202020204" pitchFamily="34" charset="0"/>
              </a:rPr>
              <a:t>Auto configuration enables the host to assign the IPV6 address on its own. In IPV4 usually the network manager will assign the address (static) for each host in the network in-case if the network uses DHCP (dynamic host configuration protocol) the host will be assign a dynamic address when the host join the network and it keeps changing every time it joins the network</a:t>
            </a:r>
            <a:r>
              <a:rPr lang="en-IN" sz="1800" b="1" dirty="0" smtClean="0">
                <a:latin typeface="Arial" panose="020B0604020202020204" pitchFamily="34" charset="0"/>
                <a:cs typeface="Arial" panose="020B0604020202020204" pitchFamily="34" charset="0"/>
              </a:rPr>
              <a:t>. </a:t>
            </a:r>
          </a:p>
          <a:p>
            <a:pPr algn="just">
              <a:lnSpc>
                <a:spcPct val="150000"/>
              </a:lnSpc>
              <a:spcBef>
                <a:spcPts val="1200"/>
              </a:spcBef>
            </a:pPr>
            <a:r>
              <a:rPr lang="en-IN" sz="1800" b="1" dirty="0" smtClean="0">
                <a:latin typeface="Arial" panose="020B0604020202020204" pitchFamily="34" charset="0"/>
                <a:cs typeface="Arial" panose="020B0604020202020204" pitchFamily="34" charset="0"/>
              </a:rPr>
              <a:t>Auto Configuration process:</a:t>
            </a:r>
          </a:p>
          <a:p>
            <a:pPr marL="800100" lvl="1" indent="-342900" algn="just">
              <a:lnSpc>
                <a:spcPct val="150000"/>
              </a:lnSpc>
              <a:spcBef>
                <a:spcPts val="1200"/>
              </a:spcBef>
              <a:buFont typeface="+mj-lt"/>
              <a:buAutoNum type="arabicPeriod"/>
            </a:pPr>
            <a:r>
              <a:rPr lang="en-IN" sz="1600" dirty="0" smtClean="0">
                <a:latin typeface="Arial" panose="020B0604020202020204" pitchFamily="34" charset="0"/>
                <a:cs typeface="Arial" panose="020B0604020202020204" pitchFamily="34" charset="0"/>
              </a:rPr>
              <a:t>Host create a link local address by taking 10 bit local prefix (1111 1110 10) and add 54 zeros and adding 64 bits interface identifier of its own from the interface card which makes as 128 bit link local address.</a:t>
            </a:r>
          </a:p>
          <a:p>
            <a:pPr marL="800100" lvl="1" indent="-342900" algn="just">
              <a:lnSpc>
                <a:spcPct val="150000"/>
              </a:lnSpc>
              <a:spcBef>
                <a:spcPts val="1200"/>
              </a:spcBef>
              <a:buFont typeface="+mj-lt"/>
              <a:buAutoNum type="arabicPeriod"/>
            </a:pPr>
            <a:r>
              <a:rPr lang="en-IN" sz="1600" dirty="0" smtClean="0">
                <a:latin typeface="Arial" panose="020B0604020202020204" pitchFamily="34" charset="0"/>
                <a:cs typeface="Arial" panose="020B0604020202020204" pitchFamily="34" charset="0"/>
              </a:rPr>
              <a:t>The host verifies the uniqueness of the link local address by sending the neighbour solicitation message and waits for the neighbour advertisement message. Incase if any of the host address matches then auto configuration process results in failure which can be counter by either DHCP or manual configuration</a:t>
            </a:r>
          </a:p>
          <a:p>
            <a:pPr marL="800100" lvl="1" indent="-342900" algn="just">
              <a:lnSpc>
                <a:spcPct val="150000"/>
              </a:lnSpc>
              <a:spcBef>
                <a:spcPts val="1200"/>
              </a:spcBef>
              <a:buFont typeface="+mj-lt"/>
              <a:buAutoNum type="arabicPeriod"/>
            </a:pPr>
            <a:r>
              <a:rPr lang="en-IN" sz="1600" dirty="0" smtClean="0">
                <a:latin typeface="Arial" panose="020B0604020202020204" pitchFamily="34" charset="0"/>
                <a:cs typeface="Arial" panose="020B0604020202020204" pitchFamily="34" charset="0"/>
              </a:rPr>
              <a:t>If the uniqueness test for link local address is successful, then the host send router solicitation message to the local router. If the local router running in the network sends a router advertisement message from which thee host extract the global unicast prefix and the subnet prefix and append the same with local link to complete the address. Incase if the router cant help for auto configuration it inform the host by setting the flag in the advertisement message.</a:t>
            </a:r>
            <a:endParaRPr lang="en-IN" sz="1600"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3149"/>
          </a:xfrm>
        </p:spPr>
        <p:txBody>
          <a:bodyPr>
            <a:noAutofit/>
          </a:bodyPr>
          <a:lstStyle/>
          <a:p>
            <a:r>
              <a:rPr lang="en-GB" b="1" dirty="0" smtClean="0">
                <a:latin typeface="Arial Black" panose="020B0A04020102020204" pitchFamily="34" charset="0"/>
              </a:rPr>
              <a:t>IPv6 Overview</a:t>
            </a:r>
            <a:endParaRPr lang="en-US" b="1" dirty="0">
              <a:latin typeface="Arial Black" panose="020B0A04020102020204" pitchFamily="34" charset="0"/>
            </a:endParaRPr>
          </a:p>
        </p:txBody>
      </p:sp>
      <p:sp>
        <p:nvSpPr>
          <p:cNvPr id="3" name="Content Placeholder 2"/>
          <p:cNvSpPr>
            <a:spLocks noGrp="1"/>
          </p:cNvSpPr>
          <p:nvPr>
            <p:ph idx="1"/>
          </p:nvPr>
        </p:nvSpPr>
        <p:spPr>
          <a:xfrm>
            <a:off x="457200" y="1005840"/>
            <a:ext cx="10896600" cy="5171123"/>
          </a:xfrm>
        </p:spPr>
        <p:txBody>
          <a:bodyPr/>
          <a:lstStyle/>
          <a:p>
            <a:r>
              <a:rPr lang="en-GB" sz="1800" dirty="0" smtClean="0">
                <a:latin typeface="Arial" panose="020B0604020202020204" pitchFamily="34" charset="0"/>
                <a:cs typeface="Arial" panose="020B0604020202020204" pitchFamily="34" charset="0"/>
              </a:rPr>
              <a:t>IPv4 stood the test of time- a tribute to its initial design</a:t>
            </a:r>
          </a:p>
          <a:p>
            <a:pPr lvl="1">
              <a:buFont typeface="Wingdings" panose="05000000000000000000" pitchFamily="2" charset="2"/>
              <a:buChar char="Ø"/>
            </a:pPr>
            <a:r>
              <a:rPr lang="en-GB" sz="1800" dirty="0" smtClean="0">
                <a:latin typeface="Arial" panose="020B0604020202020204" pitchFamily="34" charset="0"/>
                <a:cs typeface="Arial" panose="020B0604020202020204" pitchFamily="34" charset="0"/>
              </a:rPr>
              <a:t>Proven to be robust</a:t>
            </a:r>
          </a:p>
          <a:p>
            <a:pPr lvl="1">
              <a:buFont typeface="Wingdings" panose="05000000000000000000" pitchFamily="2" charset="2"/>
              <a:buChar char="Ø"/>
            </a:pPr>
            <a:r>
              <a:rPr lang="en-GB" sz="1800" dirty="0" smtClean="0">
                <a:latin typeface="Arial" panose="020B0604020202020204" pitchFamily="34" charset="0"/>
                <a:cs typeface="Arial" panose="020B0604020202020204" pitchFamily="34" charset="0"/>
              </a:rPr>
              <a:t>Easily implemented</a:t>
            </a:r>
          </a:p>
          <a:p>
            <a:pPr lvl="1">
              <a:buFont typeface="Wingdings" panose="05000000000000000000" pitchFamily="2" charset="2"/>
              <a:buChar char="Ø"/>
            </a:pPr>
            <a:r>
              <a:rPr lang="en-GB" sz="1800" dirty="0" smtClean="0">
                <a:latin typeface="Arial" panose="020B0604020202020204" pitchFamily="34" charset="0"/>
                <a:cs typeface="Arial" panose="020B0604020202020204" pitchFamily="34" charset="0"/>
              </a:rPr>
              <a:t>Interoperable</a:t>
            </a:r>
          </a:p>
          <a:p>
            <a:pPr lvl="1">
              <a:buNone/>
            </a:pPr>
            <a:endParaRPr lang="en-GB" sz="1800" dirty="0" smtClean="0">
              <a:latin typeface="Arial" panose="020B0604020202020204" pitchFamily="34" charset="0"/>
              <a:cs typeface="Arial" panose="020B0604020202020204" pitchFamily="34" charset="0"/>
            </a:endParaRPr>
          </a:p>
          <a:p>
            <a:r>
              <a:rPr lang="en-GB" sz="1800" dirty="0" smtClean="0">
                <a:latin typeface="Arial" panose="020B0604020202020204" pitchFamily="34" charset="0"/>
                <a:cs typeface="Arial" panose="020B0604020202020204" pitchFamily="34" charset="0"/>
              </a:rPr>
              <a:t>The initial design did not anticipate today's Internet scale and size.</a:t>
            </a:r>
          </a:p>
          <a:p>
            <a:pPr lvl="1">
              <a:buFont typeface="Wingdings" panose="05000000000000000000" pitchFamily="2" charset="2"/>
              <a:buChar char="Ø"/>
            </a:pPr>
            <a:r>
              <a:rPr lang="en-GB" sz="1800" dirty="0" smtClean="0">
                <a:latin typeface="Arial" panose="020B0604020202020204" pitchFamily="34" charset="0"/>
                <a:cs typeface="Arial" panose="020B0604020202020204" pitchFamily="34" charset="0"/>
              </a:rPr>
              <a:t>Exhausting IPv4 address space</a:t>
            </a:r>
          </a:p>
          <a:p>
            <a:pPr lvl="1">
              <a:buFont typeface="Wingdings" panose="05000000000000000000" pitchFamily="2" charset="2"/>
              <a:buChar char="Ø"/>
            </a:pPr>
            <a:r>
              <a:rPr lang="en-GB" sz="1800" dirty="0" smtClean="0">
                <a:latin typeface="Arial" panose="020B0604020202020204" pitchFamily="34" charset="0"/>
                <a:cs typeface="Arial" panose="020B0604020202020204" pitchFamily="34" charset="0"/>
              </a:rPr>
              <a:t>Large routing tables</a:t>
            </a:r>
          </a:p>
          <a:p>
            <a:pPr lvl="1">
              <a:buFont typeface="Wingdings" panose="05000000000000000000" pitchFamily="2" charset="2"/>
              <a:buChar char="Ø"/>
            </a:pPr>
            <a:r>
              <a:rPr lang="en-GB" sz="1800" dirty="0" smtClean="0">
                <a:latin typeface="Arial" panose="020B0604020202020204" pitchFamily="34" charset="0"/>
                <a:cs typeface="Arial" panose="020B0604020202020204" pitchFamily="34" charset="0"/>
              </a:rPr>
              <a:t>Simpler management of IPv4 addresses</a:t>
            </a:r>
          </a:p>
          <a:p>
            <a:pPr lvl="1">
              <a:buFont typeface="Wingdings" panose="05000000000000000000" pitchFamily="2" charset="2"/>
              <a:buChar char="Ø"/>
            </a:pPr>
            <a:r>
              <a:rPr lang="en-GB" sz="1800" dirty="0" smtClean="0">
                <a:latin typeface="Arial" panose="020B0604020202020204" pitchFamily="34" charset="0"/>
                <a:cs typeface="Arial" panose="020B0604020202020204" pitchFamily="34" charset="0"/>
              </a:rPr>
              <a:t>Security at IP level</a:t>
            </a:r>
          </a:p>
          <a:p>
            <a:pPr lvl="1">
              <a:buFont typeface="Wingdings" panose="05000000000000000000" pitchFamily="2" charset="2"/>
              <a:buChar char="Ø"/>
            </a:pPr>
            <a:r>
              <a:rPr lang="en-GB" sz="1800" dirty="0" err="1" smtClean="0">
                <a:latin typeface="Arial" panose="020B0604020202020204" pitchFamily="34" charset="0"/>
                <a:cs typeface="Arial" panose="020B0604020202020204" pitchFamily="34" charset="0"/>
              </a:rPr>
              <a:t>QoS</a:t>
            </a:r>
            <a:r>
              <a:rPr lang="en-GB" sz="1800" dirty="0" smtClean="0">
                <a:latin typeface="Arial" panose="020B0604020202020204" pitchFamily="34" charset="0"/>
                <a:cs typeface="Arial" panose="020B0604020202020204" pitchFamily="34" charset="0"/>
              </a:rPr>
              <a:t> requirements</a:t>
            </a:r>
          </a:p>
          <a:p>
            <a:endParaRPr lang="en-GB" dirty="0" smtClean="0"/>
          </a:p>
          <a:p>
            <a:pPr>
              <a:buNone/>
            </a:pPr>
            <a:endParaRPr lang="en-US" dirty="0"/>
          </a:p>
        </p:txBody>
      </p:sp>
      <p:pic>
        <p:nvPicPr>
          <p:cNvPr id="4" name="Picture 3"/>
          <p:cNvPicPr>
            <a:picLocks noChangeAspect="1"/>
          </p:cNvPicPr>
          <p:nvPr/>
        </p:nvPicPr>
        <p:blipFill>
          <a:blip r:embed="rId2"/>
          <a:stretch>
            <a:fillRect/>
          </a:stretch>
        </p:blipFill>
        <p:spPr>
          <a:xfrm>
            <a:off x="10136521" y="-9532"/>
            <a:ext cx="2046514" cy="1161824"/>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10127557" cy="941294"/>
          </a:xfrm>
        </p:spPr>
        <p:txBody>
          <a:bodyPr>
            <a:noAutofit/>
          </a:bodyPr>
          <a:lstStyle/>
          <a:p>
            <a:r>
              <a:rPr lang="en-IN" sz="3600" b="1" dirty="0" smtClean="0">
                <a:latin typeface="Arial Black" panose="020B0A04020102020204" pitchFamily="34" charset="0"/>
              </a:rPr>
              <a:t>Computing the global unicast address</a:t>
            </a:r>
            <a:endParaRPr lang="en-IN" sz="3600" b="1" dirty="0">
              <a:latin typeface="Arial Black" panose="020B0A04020102020204" pitchFamily="34" charset="0"/>
            </a:endParaRPr>
          </a:p>
        </p:txBody>
      </p:sp>
      <p:pic>
        <p:nvPicPr>
          <p:cNvPr id="4" name="Picture 3"/>
          <p:cNvPicPr>
            <a:picLocks noChangeAspect="1"/>
          </p:cNvPicPr>
          <p:nvPr/>
        </p:nvPicPr>
        <p:blipFill>
          <a:blip r:embed="rId2"/>
          <a:stretch>
            <a:fillRect/>
          </a:stretch>
        </p:blipFill>
        <p:spPr>
          <a:xfrm>
            <a:off x="10136521" y="-9532"/>
            <a:ext cx="2046514" cy="1161824"/>
          </a:xfrm>
          <a:prstGeom prst="rect">
            <a:avLst/>
          </a:prstGeom>
        </p:spPr>
      </p:pic>
      <p:sp>
        <p:nvSpPr>
          <p:cNvPr id="5" name="Content Placeholder 2"/>
          <p:cNvSpPr txBox="1"/>
          <p:nvPr/>
        </p:nvSpPr>
        <p:spPr>
          <a:xfrm>
            <a:off x="8964" y="946958"/>
            <a:ext cx="12183036" cy="57057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lnSpc>
                <a:spcPct val="150000"/>
              </a:lnSpc>
              <a:spcBef>
                <a:spcPts val="0"/>
              </a:spcBef>
              <a:buAutoNum type="arabicPeriod"/>
            </a:pPr>
            <a:r>
              <a:rPr lang="en-IN" sz="1600" dirty="0" smtClean="0">
                <a:latin typeface="Arial" panose="020B0604020202020204" pitchFamily="34" charset="0"/>
                <a:cs typeface="Arial" panose="020B0604020202020204" pitchFamily="34" charset="0"/>
              </a:rPr>
              <a:t>Assume </a:t>
            </a:r>
            <a:r>
              <a:rPr lang="en-IN" sz="1600" dirty="0">
                <a:latin typeface="Arial" panose="020B0604020202020204" pitchFamily="34" charset="0"/>
                <a:cs typeface="Arial" panose="020B0604020202020204" pitchFamily="34" charset="0"/>
              </a:rPr>
              <a:t>a host with Ethernet address (F5-A9-23-11-9B-E2)16 has joined the network. What would be its global unicast address if the global unicast preﬁx of the organization is 3A21:1216:2165 and the subnet identiﬁer is A245:1232. </a:t>
            </a:r>
            <a:endParaRPr lang="en-IN" sz="1600" dirty="0" smtClean="0">
              <a:latin typeface="Arial" panose="020B0604020202020204" pitchFamily="34" charset="0"/>
              <a:cs typeface="Arial" panose="020B0604020202020204" pitchFamily="34" charset="0"/>
            </a:endParaRPr>
          </a:p>
          <a:p>
            <a:pPr marL="0" indent="0" algn="just">
              <a:lnSpc>
                <a:spcPct val="150000"/>
              </a:lnSpc>
              <a:spcBef>
                <a:spcPts val="0"/>
              </a:spcBef>
              <a:buNone/>
            </a:pPr>
            <a:r>
              <a:rPr lang="en-IN" sz="1600" dirty="0" smtClean="0">
                <a:latin typeface="Arial" panose="020B0604020202020204" pitchFamily="34" charset="0"/>
                <a:cs typeface="Arial" panose="020B0604020202020204" pitchFamily="34" charset="0"/>
              </a:rPr>
              <a:t>Soln:</a:t>
            </a:r>
          </a:p>
          <a:p>
            <a:pPr marL="0" indent="0" algn="just">
              <a:lnSpc>
                <a:spcPct val="150000"/>
              </a:lnSpc>
              <a:spcBef>
                <a:spcPts val="0"/>
              </a:spcBef>
              <a:buNone/>
            </a:pPr>
            <a:r>
              <a:rPr lang="en-IN" sz="1600" dirty="0" smtClean="0">
                <a:latin typeface="Arial" panose="020B0604020202020204" pitchFamily="34" charset="0"/>
                <a:cs typeface="Arial" panose="020B0604020202020204" pitchFamily="34" charset="0"/>
              </a:rPr>
              <a:t>Step 1 : Creating  a local link address by adding 10 bit prefix (1111 1110 10) and 54 zeros and append its 64 bit interface ID extracted from the Ethernet address :</a:t>
            </a:r>
          </a:p>
          <a:p>
            <a:pPr marL="0" indent="0" algn="just">
              <a:lnSpc>
                <a:spcPct val="150000"/>
              </a:lnSpc>
              <a:spcBef>
                <a:spcPts val="0"/>
              </a:spcBef>
              <a:buNone/>
            </a:pP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FE80 : :F7A9-23FF-FE11-9BE2 (by inverting the seventh bit of 1</a:t>
            </a:r>
            <a:r>
              <a:rPr lang="en-IN" sz="1600" baseline="30000" dirty="0" smtClean="0">
                <a:latin typeface="Arial" panose="020B0604020202020204" pitchFamily="34" charset="0"/>
                <a:cs typeface="Arial" panose="020B0604020202020204" pitchFamily="34" charset="0"/>
              </a:rPr>
              <a:t>st</a:t>
            </a:r>
            <a:r>
              <a:rPr lang="en-IN" sz="1600" dirty="0" smtClean="0">
                <a:latin typeface="Arial" panose="020B0604020202020204" pitchFamily="34" charset="0"/>
                <a:cs typeface="Arial" panose="020B0604020202020204" pitchFamily="34" charset="0"/>
              </a:rPr>
              <a:t> octet and adding FFFE after the third octet)</a:t>
            </a:r>
          </a:p>
          <a:p>
            <a:pPr marL="0" indent="0" algn="just">
              <a:lnSpc>
                <a:spcPct val="150000"/>
              </a:lnSpc>
              <a:spcBef>
                <a:spcPts val="0"/>
              </a:spcBef>
              <a:buNone/>
            </a:pPr>
            <a:endParaRPr lang="en-IN" sz="1600" dirty="0">
              <a:latin typeface="Arial" panose="020B0604020202020204" pitchFamily="34" charset="0"/>
              <a:cs typeface="Arial" panose="020B0604020202020204" pitchFamily="34" charset="0"/>
            </a:endParaRPr>
          </a:p>
          <a:p>
            <a:pPr marL="0" indent="0" algn="just">
              <a:lnSpc>
                <a:spcPct val="150000"/>
              </a:lnSpc>
              <a:spcBef>
                <a:spcPts val="0"/>
              </a:spcBef>
              <a:buNone/>
            </a:pPr>
            <a:r>
              <a:rPr lang="en-IN" sz="1600" dirty="0" smtClean="0">
                <a:latin typeface="Arial" panose="020B0604020202020204" pitchFamily="34" charset="0"/>
                <a:cs typeface="Arial" panose="020B0604020202020204" pitchFamily="34" charset="0"/>
              </a:rPr>
              <a:t>Step 2 : On assuming this uniqueness it send the router solicitation message upon receiving the advertisement message it complete the auto configuration process by extracting the global unicast prefix and subnet identifier from the message as follows 3A21:1216:2165:A245:1232 and append it to the local link address </a:t>
            </a:r>
          </a:p>
          <a:p>
            <a:pPr marL="0" indent="0" algn="just">
              <a:lnSpc>
                <a:spcPct val="150000"/>
              </a:lnSpc>
              <a:spcBef>
                <a:spcPts val="0"/>
              </a:spcBef>
              <a:buNone/>
            </a:pPr>
            <a:r>
              <a:rPr lang="en-IN" sz="1600" dirty="0">
                <a:latin typeface="Arial" panose="020B0604020202020204" pitchFamily="34" charset="0"/>
                <a:cs typeface="Arial" panose="020B0604020202020204" pitchFamily="34" charset="0"/>
              </a:rPr>
              <a:t>	 </a:t>
            </a:r>
            <a:endParaRPr lang="en-IN" sz="1600" dirty="0" smtClean="0">
              <a:latin typeface="Arial" panose="020B0604020202020204" pitchFamily="34" charset="0"/>
              <a:cs typeface="Arial" panose="020B0604020202020204" pitchFamily="34" charset="0"/>
            </a:endParaRPr>
          </a:p>
          <a:p>
            <a:pPr marL="0" indent="0" algn="just">
              <a:lnSpc>
                <a:spcPct val="150000"/>
              </a:lnSpc>
              <a:spcBef>
                <a:spcPts val="0"/>
              </a:spcBef>
              <a:buNone/>
            </a:pP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3A21:1216:2165:A245:1232:</a:t>
            </a:r>
            <a:r>
              <a:rPr lang="en-IN" sz="1600" b="1" dirty="0">
                <a:latin typeface="Arial" panose="020B0604020202020204" pitchFamily="34" charset="0"/>
                <a:cs typeface="Arial" panose="020B0604020202020204" pitchFamily="34" charset="0"/>
              </a:rPr>
              <a:t> F7A9-23FF-FE11-9BE2</a:t>
            </a: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10127557" cy="941294"/>
          </a:xfrm>
        </p:spPr>
        <p:txBody>
          <a:bodyPr>
            <a:noAutofit/>
          </a:bodyPr>
          <a:lstStyle/>
          <a:p>
            <a:r>
              <a:rPr lang="en-IN" sz="3600" b="1" dirty="0" smtClean="0">
                <a:latin typeface="Arial Black" panose="020B0A04020102020204" pitchFamily="34" charset="0"/>
              </a:rPr>
              <a:t>Renumbering</a:t>
            </a:r>
            <a:endParaRPr lang="en-IN" sz="3600" b="1" dirty="0">
              <a:latin typeface="Arial Black" panose="020B0A04020102020204" pitchFamily="34" charset="0"/>
            </a:endParaRPr>
          </a:p>
        </p:txBody>
      </p:sp>
      <p:pic>
        <p:nvPicPr>
          <p:cNvPr id="4" name="Picture 3"/>
          <p:cNvPicPr>
            <a:picLocks noChangeAspect="1"/>
          </p:cNvPicPr>
          <p:nvPr/>
        </p:nvPicPr>
        <p:blipFill>
          <a:blip r:embed="rId2"/>
          <a:stretch>
            <a:fillRect/>
          </a:stretch>
        </p:blipFill>
        <p:spPr>
          <a:xfrm>
            <a:off x="10136521" y="-9532"/>
            <a:ext cx="2046514" cy="1161824"/>
          </a:xfrm>
          <a:prstGeom prst="rect">
            <a:avLst/>
          </a:prstGeom>
        </p:spPr>
      </p:pic>
      <p:sp>
        <p:nvSpPr>
          <p:cNvPr id="5" name="Content Placeholder 2"/>
          <p:cNvSpPr txBox="1"/>
          <p:nvPr/>
        </p:nvSpPr>
        <p:spPr>
          <a:xfrm>
            <a:off x="8964" y="946958"/>
            <a:ext cx="12183036" cy="57057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Bef>
                <a:spcPts val="0"/>
              </a:spcBef>
              <a:buNone/>
            </a:pPr>
            <a:r>
              <a:rPr lang="en-IN" sz="1600" dirty="0" smtClean="0">
                <a:latin typeface="Arial" panose="020B0604020202020204" pitchFamily="34" charset="0"/>
                <a:cs typeface="Arial" panose="020B0604020202020204" pitchFamily="34" charset="0"/>
              </a:rPr>
              <a:t>Renumbering allow the site to change the service provider and reconfigure the IPV6 address. If the site changes the service provider the address prefix needs to be changed.	 Once the service provider changes the router advertises the new prefix and the site uses the old prefix before its disabling. The main hindrance in renumbering </a:t>
            </a:r>
            <a:r>
              <a:rPr lang="en-IN" sz="1600" dirty="0">
                <a:latin typeface="Arial" panose="020B0604020202020204" pitchFamily="34" charset="0"/>
                <a:cs typeface="Arial" panose="020B0604020202020204" pitchFamily="34" charset="0"/>
              </a:rPr>
              <a:t>is support of the DNS, which needs to propagate the new addressing associated with a domain </a:t>
            </a:r>
            <a:r>
              <a:rPr lang="en-IN" sz="1600" dirty="0" smtClean="0">
                <a:latin typeface="Arial" panose="020B0604020202020204" pitchFamily="34" charset="0"/>
                <a:cs typeface="Arial" panose="020B0604020202020204" pitchFamily="34" charset="0"/>
              </a:rPr>
              <a:t>name. Anew protocol called Next generation DNS in exploration.				</a:t>
            </a:r>
            <a:endParaRPr lang="en-IN" sz="1600" b="1"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10127557" cy="941294"/>
          </a:xfrm>
        </p:spPr>
        <p:txBody>
          <a:bodyPr>
            <a:noAutofit/>
          </a:bodyPr>
          <a:lstStyle/>
          <a:p>
            <a:r>
              <a:rPr lang="en-IN" sz="3600" b="1" dirty="0" smtClean="0">
                <a:latin typeface="Arial Black" panose="020B0A04020102020204" pitchFamily="34" charset="0"/>
              </a:rPr>
              <a:t>IPV6 Introduction</a:t>
            </a:r>
            <a:endParaRPr lang="en-IN" sz="3600" b="1" dirty="0">
              <a:latin typeface="Arial Black" panose="020B0A04020102020204" pitchFamily="34" charset="0"/>
            </a:endParaRPr>
          </a:p>
        </p:txBody>
      </p:sp>
      <p:pic>
        <p:nvPicPr>
          <p:cNvPr id="4" name="Picture 3"/>
          <p:cNvPicPr>
            <a:picLocks noChangeAspect="1"/>
          </p:cNvPicPr>
          <p:nvPr/>
        </p:nvPicPr>
        <p:blipFill>
          <a:blip r:embed="rId2"/>
          <a:stretch>
            <a:fillRect/>
          </a:stretch>
        </p:blipFill>
        <p:spPr>
          <a:xfrm>
            <a:off x="10136521" y="-9532"/>
            <a:ext cx="2046514" cy="1161824"/>
          </a:xfrm>
          <a:prstGeom prst="rect">
            <a:avLst/>
          </a:prstGeom>
        </p:spPr>
      </p:pic>
      <p:sp>
        <p:nvSpPr>
          <p:cNvPr id="5" name="Content Placeholder 2"/>
          <p:cNvSpPr txBox="1"/>
          <p:nvPr/>
        </p:nvSpPr>
        <p:spPr>
          <a:xfrm>
            <a:off x="8964" y="946958"/>
            <a:ext cx="12183036" cy="570570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Bef>
                <a:spcPts val="1200"/>
              </a:spcBef>
              <a:buNone/>
            </a:pPr>
            <a:r>
              <a:rPr lang="en-IN" sz="1600" dirty="0" smtClean="0">
                <a:latin typeface="Arial" panose="020B0604020202020204" pitchFamily="34" charset="0"/>
                <a:cs typeface="Arial" panose="020B0604020202020204" pitchFamily="34" charset="0"/>
              </a:rPr>
              <a:t>The evolution of IPV6 was due to two major factors:</a:t>
            </a:r>
          </a:p>
          <a:p>
            <a:pPr marL="342900" indent="-342900" algn="just">
              <a:lnSpc>
                <a:spcPct val="150000"/>
              </a:lnSpc>
              <a:spcBef>
                <a:spcPts val="1200"/>
              </a:spcBef>
              <a:buAutoNum type="arabicPeriod"/>
            </a:pPr>
            <a:r>
              <a:rPr lang="en-IN" sz="1600" dirty="0" smtClean="0">
                <a:latin typeface="Arial" panose="020B0604020202020204" pitchFamily="34" charset="0"/>
                <a:cs typeface="Arial" panose="020B0604020202020204" pitchFamily="34" charset="0"/>
              </a:rPr>
              <a:t>Address depletion</a:t>
            </a:r>
          </a:p>
          <a:p>
            <a:pPr marL="342900" indent="-342900" algn="just">
              <a:lnSpc>
                <a:spcPct val="150000"/>
              </a:lnSpc>
              <a:spcBef>
                <a:spcPts val="1200"/>
              </a:spcBef>
              <a:buAutoNum type="arabicPeriod"/>
            </a:pPr>
            <a:r>
              <a:rPr lang="en-IN" sz="1600" dirty="0">
                <a:latin typeface="Arial" panose="020B0604020202020204" pitchFamily="34" charset="0"/>
                <a:cs typeface="Arial" panose="020B0604020202020204" pitchFamily="34" charset="0"/>
              </a:rPr>
              <a:t>slowness of the process due to some unnecessary processing</a:t>
            </a:r>
            <a:r>
              <a:rPr lang="en-IN" sz="1600" dirty="0" smtClean="0">
                <a:latin typeface="Arial" panose="020B0604020202020204" pitchFamily="34" charset="0"/>
                <a:cs typeface="Arial" panose="020B0604020202020204" pitchFamily="34" charset="0"/>
              </a:rPr>
              <a:t>, and support for multimedia and security.</a:t>
            </a:r>
          </a:p>
          <a:p>
            <a:pPr marL="0" indent="0" algn="just">
              <a:lnSpc>
                <a:spcPct val="150000"/>
              </a:lnSpc>
              <a:spcBef>
                <a:spcPts val="1200"/>
              </a:spcBef>
              <a:buNone/>
            </a:pPr>
            <a:r>
              <a:rPr lang="en-IN" sz="1600" dirty="0" smtClean="0">
                <a:latin typeface="Arial" panose="020B0604020202020204" pitchFamily="34" charset="0"/>
                <a:cs typeface="Arial" panose="020B0604020202020204" pitchFamily="34" charset="0"/>
              </a:rPr>
              <a:t>IPV6 responds to the above issue by the following modifications</a:t>
            </a:r>
          </a:p>
          <a:p>
            <a:pPr algn="just">
              <a:lnSpc>
                <a:spcPct val="150000"/>
              </a:lnSpc>
              <a:spcBef>
                <a:spcPts val="1200"/>
              </a:spcBef>
            </a:pPr>
            <a:r>
              <a:rPr lang="en-IN" sz="1600" b="1" dirty="0" smtClean="0">
                <a:latin typeface="Arial" panose="020B0604020202020204" pitchFamily="34" charset="0"/>
                <a:cs typeface="Arial" panose="020B0604020202020204" pitchFamily="34" charset="0"/>
              </a:rPr>
              <a:t>Larger </a:t>
            </a:r>
            <a:r>
              <a:rPr lang="en-IN" sz="1600" b="1" dirty="0">
                <a:latin typeface="Arial" panose="020B0604020202020204" pitchFamily="34" charset="0"/>
                <a:cs typeface="Arial" panose="020B0604020202020204" pitchFamily="34" charset="0"/>
              </a:rPr>
              <a:t>address space. </a:t>
            </a:r>
            <a:r>
              <a:rPr lang="en-IN" sz="1600" dirty="0" smtClean="0">
                <a:latin typeface="Arial" panose="020B0604020202020204" pitchFamily="34" charset="0"/>
                <a:cs typeface="Arial" panose="020B0604020202020204" pitchFamily="34" charset="0"/>
              </a:rPr>
              <a:t>Instead of 32bit addressing scheme it uses 128 bit addressing format.</a:t>
            </a:r>
            <a:endParaRPr lang="en-IN" sz="1600" dirty="0">
              <a:latin typeface="Arial" panose="020B0604020202020204" pitchFamily="34" charset="0"/>
              <a:cs typeface="Arial" panose="020B0604020202020204" pitchFamily="34" charset="0"/>
            </a:endParaRPr>
          </a:p>
          <a:p>
            <a:pPr algn="just">
              <a:lnSpc>
                <a:spcPct val="150000"/>
              </a:lnSpc>
              <a:spcBef>
                <a:spcPts val="1200"/>
              </a:spcBef>
            </a:pPr>
            <a:r>
              <a:rPr lang="en-IN" sz="1600" b="1" dirty="0" smtClean="0">
                <a:latin typeface="Arial" panose="020B0604020202020204" pitchFamily="34" charset="0"/>
                <a:cs typeface="Arial" panose="020B0604020202020204" pitchFamily="34" charset="0"/>
              </a:rPr>
              <a:t>Better </a:t>
            </a:r>
            <a:r>
              <a:rPr lang="en-IN" sz="1600" b="1" dirty="0">
                <a:latin typeface="Arial" panose="020B0604020202020204" pitchFamily="34" charset="0"/>
                <a:cs typeface="Arial" panose="020B0604020202020204" pitchFamily="34" charset="0"/>
              </a:rPr>
              <a:t>header format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Options are flexible i.e., removed from base header and inserted when needed which speed up the routing process.</a:t>
            </a:r>
            <a:endParaRPr lang="en-IN" sz="1600" dirty="0">
              <a:latin typeface="Arial" panose="020B0604020202020204" pitchFamily="34" charset="0"/>
              <a:cs typeface="Arial" panose="020B0604020202020204" pitchFamily="34" charset="0"/>
            </a:endParaRPr>
          </a:p>
          <a:p>
            <a:pPr algn="just">
              <a:lnSpc>
                <a:spcPct val="150000"/>
              </a:lnSpc>
              <a:spcBef>
                <a:spcPts val="1200"/>
              </a:spcBef>
            </a:pPr>
            <a:r>
              <a:rPr lang="en-IN" sz="1600" b="1" dirty="0" smtClean="0">
                <a:latin typeface="Arial" panose="020B0604020202020204" pitchFamily="34" charset="0"/>
                <a:cs typeface="Arial" panose="020B0604020202020204" pitchFamily="34" charset="0"/>
              </a:rPr>
              <a:t>New </a:t>
            </a:r>
            <a:r>
              <a:rPr lang="en-IN" sz="1600" b="1" dirty="0">
                <a:latin typeface="Arial" panose="020B0604020202020204" pitchFamily="34" charset="0"/>
                <a:cs typeface="Arial" panose="020B0604020202020204" pitchFamily="34" charset="0"/>
              </a:rPr>
              <a:t>options</a:t>
            </a:r>
            <a:r>
              <a:rPr lang="en-IN" sz="1600" dirty="0">
                <a:latin typeface="Arial" panose="020B0604020202020204" pitchFamily="34" charset="0"/>
                <a:cs typeface="Arial" panose="020B0604020202020204" pitchFamily="34" charset="0"/>
              </a:rPr>
              <a:t>. IPv6 has new options to allow for additional functionalities.</a:t>
            </a:r>
          </a:p>
          <a:p>
            <a:pPr algn="just">
              <a:lnSpc>
                <a:spcPct val="150000"/>
              </a:lnSpc>
              <a:spcBef>
                <a:spcPts val="1200"/>
              </a:spcBef>
            </a:pPr>
            <a:r>
              <a:rPr lang="en-IN" sz="1600" b="1" dirty="0" smtClean="0">
                <a:latin typeface="Arial" panose="020B0604020202020204" pitchFamily="34" charset="0"/>
                <a:cs typeface="Arial" panose="020B0604020202020204" pitchFamily="34" charset="0"/>
              </a:rPr>
              <a:t>Allowance </a:t>
            </a:r>
            <a:r>
              <a:rPr lang="en-IN" sz="1600" b="1" dirty="0">
                <a:latin typeface="Arial" panose="020B0604020202020204" pitchFamily="34" charset="0"/>
                <a:cs typeface="Arial" panose="020B0604020202020204" pitchFamily="34" charset="0"/>
              </a:rPr>
              <a:t>for extension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pPr algn="just">
              <a:lnSpc>
                <a:spcPct val="150000"/>
              </a:lnSpc>
              <a:spcBef>
                <a:spcPts val="1200"/>
              </a:spcBef>
            </a:pPr>
            <a:r>
              <a:rPr lang="en-IN" sz="1600" b="1" dirty="0" smtClean="0">
                <a:latin typeface="Arial" panose="020B0604020202020204" pitchFamily="34" charset="0"/>
                <a:cs typeface="Arial" panose="020B0604020202020204" pitchFamily="34" charset="0"/>
              </a:rPr>
              <a:t>Support </a:t>
            </a:r>
            <a:r>
              <a:rPr lang="en-IN" sz="1600" b="1" dirty="0">
                <a:latin typeface="Arial" panose="020B0604020202020204" pitchFamily="34" charset="0"/>
                <a:cs typeface="Arial" panose="020B0604020202020204" pitchFamily="34" charset="0"/>
              </a:rPr>
              <a:t>for resource allocation</a:t>
            </a:r>
            <a:r>
              <a:rPr lang="en-IN" sz="1600" dirty="0">
                <a:latin typeface="Arial" panose="020B0604020202020204" pitchFamily="34" charset="0"/>
                <a:cs typeface="Arial" panose="020B0604020202020204" pitchFamily="34" charset="0"/>
              </a:rPr>
              <a:t>. In </a:t>
            </a:r>
            <a:r>
              <a:rPr lang="en-IN" sz="1600" dirty="0" smtClean="0">
                <a:latin typeface="Arial" panose="020B0604020202020204" pitchFamily="34" charset="0"/>
                <a:cs typeface="Arial" panose="020B0604020202020204" pitchFamily="34" charset="0"/>
              </a:rPr>
              <a:t>place of type-of-service </a:t>
            </a:r>
            <a:r>
              <a:rPr lang="en-IN" sz="1600" dirty="0">
                <a:latin typeface="Arial" panose="020B0604020202020204" pitchFamily="34" charset="0"/>
                <a:cs typeface="Arial" panose="020B0604020202020204" pitchFamily="34" charset="0"/>
              </a:rPr>
              <a:t>ﬁeld </a:t>
            </a:r>
            <a:r>
              <a:rPr lang="en-IN" sz="1600" dirty="0" smtClean="0">
                <a:latin typeface="Arial" panose="020B0604020202020204" pitchFamily="34" charset="0"/>
                <a:cs typeface="Arial" panose="020B0604020202020204" pitchFamily="34" charset="0"/>
              </a:rPr>
              <a:t>two </a:t>
            </a:r>
            <a:r>
              <a:rPr lang="en-IN" sz="1600" dirty="0">
                <a:latin typeface="Arial" panose="020B0604020202020204" pitchFamily="34" charset="0"/>
                <a:cs typeface="Arial" panose="020B0604020202020204" pitchFamily="34" charset="0"/>
              </a:rPr>
              <a:t>new ﬁelds, trafﬁc class and ﬂow label have been added to enable the source to request special handling of the </a:t>
            </a:r>
            <a:r>
              <a:rPr lang="en-IN" sz="1600" dirty="0" smtClean="0">
                <a:latin typeface="Arial" panose="020B0604020202020204" pitchFamily="34" charset="0"/>
                <a:cs typeface="Arial" panose="020B0604020202020204" pitchFamily="34" charset="0"/>
              </a:rPr>
              <a:t>packet which enable the support for multimedia transmission</a:t>
            </a:r>
          </a:p>
          <a:p>
            <a:pPr algn="just">
              <a:lnSpc>
                <a:spcPct val="150000"/>
              </a:lnSpc>
              <a:spcBef>
                <a:spcPts val="1200"/>
              </a:spcBef>
            </a:pPr>
            <a:r>
              <a:rPr lang="en-IN" sz="1600" b="1" dirty="0" smtClean="0">
                <a:latin typeface="Arial" panose="020B0604020202020204" pitchFamily="34" charset="0"/>
                <a:cs typeface="Arial" panose="020B0604020202020204" pitchFamily="34" charset="0"/>
              </a:rPr>
              <a:t>Support </a:t>
            </a:r>
            <a:r>
              <a:rPr lang="en-IN" sz="1600" b="1" dirty="0">
                <a:latin typeface="Arial" panose="020B0604020202020204" pitchFamily="34" charset="0"/>
                <a:cs typeface="Arial" panose="020B0604020202020204" pitchFamily="34" charset="0"/>
              </a:rPr>
              <a:t>for more security</a:t>
            </a:r>
            <a:r>
              <a:rPr lang="en-IN" sz="1600" dirty="0">
                <a:latin typeface="Arial" panose="020B0604020202020204" pitchFamily="34" charset="0"/>
                <a:cs typeface="Arial" panose="020B0604020202020204" pitchFamily="34" charset="0"/>
              </a:rPr>
              <a:t>. The encryption and authentication options in IPv6 provide conﬁdentiality and integrity of the packet.</a:t>
            </a: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10127557" cy="941294"/>
          </a:xfrm>
        </p:spPr>
        <p:txBody>
          <a:bodyPr/>
          <a:lstStyle/>
          <a:p>
            <a:r>
              <a:rPr lang="en-IN" b="1" dirty="0" smtClean="0">
                <a:latin typeface="Arial Black" panose="020B0A04020102020204" pitchFamily="34" charset="0"/>
              </a:rPr>
              <a:t>IPV6 Packet format</a:t>
            </a:r>
            <a:endParaRPr lang="en-IN" b="1" dirty="0">
              <a:latin typeface="Arial Black" panose="020B0A04020102020204" pitchFamily="34" charset="0"/>
            </a:endParaRPr>
          </a:p>
        </p:txBody>
      </p:sp>
      <p:pic>
        <p:nvPicPr>
          <p:cNvPr id="4" name="Picture 3"/>
          <p:cNvPicPr>
            <a:picLocks noChangeAspect="1"/>
          </p:cNvPicPr>
          <p:nvPr/>
        </p:nvPicPr>
        <p:blipFill>
          <a:blip r:embed="rId2"/>
          <a:stretch>
            <a:fillRect/>
          </a:stretch>
        </p:blipFill>
        <p:spPr>
          <a:xfrm>
            <a:off x="10136521" y="-9532"/>
            <a:ext cx="2046514" cy="1161824"/>
          </a:xfrm>
          <a:prstGeom prst="rect">
            <a:avLst/>
          </a:prstGeom>
        </p:spPr>
      </p:pic>
      <p:grpSp>
        <p:nvGrpSpPr>
          <p:cNvPr id="5" name="Group 18"/>
          <p:cNvGrpSpPr/>
          <p:nvPr/>
        </p:nvGrpSpPr>
        <p:grpSpPr>
          <a:xfrm>
            <a:off x="509706" y="801203"/>
            <a:ext cx="10650072" cy="2065866"/>
            <a:chOff x="497540" y="1890415"/>
            <a:chExt cx="11520773" cy="2353157"/>
          </a:xfrm>
        </p:grpSpPr>
        <p:grpSp>
          <p:nvGrpSpPr>
            <p:cNvPr id="8" name="Group 29"/>
            <p:cNvGrpSpPr/>
            <p:nvPr/>
          </p:nvGrpSpPr>
          <p:grpSpPr>
            <a:xfrm>
              <a:off x="497540" y="1890415"/>
              <a:ext cx="10878671" cy="1281537"/>
              <a:chOff x="497541" y="1930756"/>
              <a:chExt cx="7234518" cy="1309984"/>
            </a:xfrm>
          </p:grpSpPr>
          <p:sp>
            <p:nvSpPr>
              <p:cNvPr id="3" name="Rectangle 2"/>
              <p:cNvSpPr/>
              <p:nvPr/>
            </p:nvSpPr>
            <p:spPr>
              <a:xfrm>
                <a:off x="497541" y="2756646"/>
                <a:ext cx="3617259" cy="4840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Base Header</a:t>
                </a:r>
                <a:endParaRPr lang="en-IN" dirty="0">
                  <a:solidFill>
                    <a:schemeClr val="tx1"/>
                  </a:solidFill>
                </a:endParaRPr>
              </a:p>
            </p:txBody>
          </p:sp>
          <p:sp>
            <p:nvSpPr>
              <p:cNvPr id="7" name="Rectangle 6"/>
              <p:cNvSpPr/>
              <p:nvPr/>
            </p:nvSpPr>
            <p:spPr>
              <a:xfrm>
                <a:off x="4114800" y="2756646"/>
                <a:ext cx="3617259" cy="484094"/>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a:t>
                </a:r>
                <a:r>
                  <a:rPr lang="en-IN" dirty="0" smtClean="0">
                    <a:solidFill>
                      <a:schemeClr val="tx1"/>
                    </a:solidFill>
                  </a:rPr>
                  <a:t>ayload</a:t>
                </a:r>
                <a:endParaRPr lang="en-IN" dirty="0">
                  <a:solidFill>
                    <a:schemeClr val="tx1"/>
                  </a:solidFill>
                </a:endParaRPr>
              </a:p>
            </p:txBody>
          </p:sp>
          <p:cxnSp>
            <p:nvCxnSpPr>
              <p:cNvPr id="10" name="Straight Connector 9"/>
              <p:cNvCxnSpPr/>
              <p:nvPr/>
            </p:nvCxnSpPr>
            <p:spPr>
              <a:xfrm flipV="1">
                <a:off x="497541" y="2205318"/>
                <a:ext cx="0" cy="551328"/>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flipV="1">
                <a:off x="4114800" y="2205318"/>
                <a:ext cx="0" cy="551328"/>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flipV="1">
                <a:off x="7732059" y="2205318"/>
                <a:ext cx="0" cy="551328"/>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flipV="1">
                <a:off x="497541" y="2423886"/>
                <a:ext cx="3617259" cy="2902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flipV="1">
                <a:off x="4114800" y="2394858"/>
                <a:ext cx="3617259" cy="2902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1689312" y="1946672"/>
                <a:ext cx="1233715" cy="377530"/>
              </a:xfrm>
              <a:prstGeom prst="rect">
                <a:avLst/>
              </a:prstGeom>
              <a:noFill/>
            </p:spPr>
            <p:txBody>
              <a:bodyPr wrap="square" rtlCol="0">
                <a:spAutoFit/>
              </a:bodyPr>
              <a:lstStyle/>
              <a:p>
                <a:pPr algn="ctr"/>
                <a:r>
                  <a:rPr lang="en-IN" dirty="0" smtClean="0"/>
                  <a:t>40 bytes</a:t>
                </a:r>
                <a:endParaRPr lang="en-IN" dirty="0"/>
              </a:p>
            </p:txBody>
          </p:sp>
          <p:sp>
            <p:nvSpPr>
              <p:cNvPr id="28" name="TextBox 27"/>
              <p:cNvSpPr txBox="1"/>
              <p:nvPr/>
            </p:nvSpPr>
            <p:spPr>
              <a:xfrm>
                <a:off x="5306574" y="1930756"/>
                <a:ext cx="1933176" cy="377530"/>
              </a:xfrm>
              <a:prstGeom prst="rect">
                <a:avLst/>
              </a:prstGeom>
              <a:noFill/>
            </p:spPr>
            <p:txBody>
              <a:bodyPr wrap="square" rtlCol="0">
                <a:spAutoFit/>
              </a:bodyPr>
              <a:lstStyle/>
              <a:p>
                <a:pPr algn="ctr"/>
                <a:r>
                  <a:rPr lang="en-IN" dirty="0" smtClean="0"/>
                  <a:t>Upto 65 535 bytes</a:t>
                </a:r>
                <a:endParaRPr lang="en-IN" dirty="0"/>
              </a:p>
            </p:txBody>
          </p:sp>
        </p:grpSp>
        <p:grpSp>
          <p:nvGrpSpPr>
            <p:cNvPr id="9" name="Group 8"/>
            <p:cNvGrpSpPr/>
            <p:nvPr/>
          </p:nvGrpSpPr>
          <p:grpSpPr>
            <a:xfrm>
              <a:off x="4773714" y="3702448"/>
              <a:ext cx="7244599" cy="541124"/>
              <a:chOff x="5764125" y="3702448"/>
              <a:chExt cx="5845171" cy="541124"/>
            </a:xfrm>
          </p:grpSpPr>
          <p:sp>
            <p:nvSpPr>
              <p:cNvPr id="6" name="Rectangle 5"/>
              <p:cNvSpPr/>
              <p:nvPr/>
            </p:nvSpPr>
            <p:spPr>
              <a:xfrm>
                <a:off x="5764125" y="3702448"/>
                <a:ext cx="2300837" cy="53788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t>Extension Headers (Optional)</a:t>
                </a:r>
                <a:endParaRPr lang="en-IN" sz="1600" dirty="0"/>
              </a:p>
            </p:txBody>
          </p:sp>
          <p:sp>
            <p:nvSpPr>
              <p:cNvPr id="26" name="Rectangle 25"/>
              <p:cNvSpPr/>
              <p:nvPr/>
            </p:nvSpPr>
            <p:spPr>
              <a:xfrm>
                <a:off x="8069626" y="3705690"/>
                <a:ext cx="3539670" cy="53788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t>Data Packet from upper layers</a:t>
                </a:r>
                <a:endParaRPr lang="en-IN" sz="1600" dirty="0"/>
              </a:p>
            </p:txBody>
          </p:sp>
        </p:grpSp>
        <p:cxnSp>
          <p:nvCxnSpPr>
            <p:cNvPr id="15" name="Straight Arrow Connector 14"/>
            <p:cNvCxnSpPr/>
            <p:nvPr/>
          </p:nvCxnSpPr>
          <p:spPr>
            <a:xfrm flipH="1">
              <a:off x="4773714" y="3171952"/>
              <a:ext cx="1163163" cy="5331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a:off x="11376211" y="3171952"/>
              <a:ext cx="642102" cy="5331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3" name="Group 54"/>
          <p:cNvGrpSpPr/>
          <p:nvPr/>
        </p:nvGrpSpPr>
        <p:grpSpPr>
          <a:xfrm>
            <a:off x="0" y="3291327"/>
            <a:ext cx="7808726" cy="3083209"/>
            <a:chOff x="1631109" y="3236909"/>
            <a:chExt cx="8299356" cy="3498944"/>
          </a:xfrm>
        </p:grpSpPr>
        <p:grpSp>
          <p:nvGrpSpPr>
            <p:cNvPr id="14" name="Group 47"/>
            <p:cNvGrpSpPr/>
            <p:nvPr/>
          </p:nvGrpSpPr>
          <p:grpSpPr>
            <a:xfrm>
              <a:off x="1631109" y="3813080"/>
              <a:ext cx="8299356" cy="2922773"/>
              <a:chOff x="1431115" y="3181069"/>
              <a:chExt cx="8299356" cy="2922773"/>
            </a:xfrm>
          </p:grpSpPr>
          <p:grpSp>
            <p:nvGrpSpPr>
              <p:cNvPr id="16" name="Group 21"/>
              <p:cNvGrpSpPr/>
              <p:nvPr/>
            </p:nvGrpSpPr>
            <p:grpSpPr>
              <a:xfrm>
                <a:off x="1487602" y="3621880"/>
                <a:ext cx="8010873" cy="2481962"/>
                <a:chOff x="1505816" y="3137395"/>
                <a:chExt cx="8010873" cy="2481962"/>
              </a:xfrm>
            </p:grpSpPr>
            <p:grpSp>
              <p:nvGrpSpPr>
                <p:cNvPr id="17" name="Group 20"/>
                <p:cNvGrpSpPr/>
                <p:nvPr/>
              </p:nvGrpSpPr>
              <p:grpSpPr>
                <a:xfrm>
                  <a:off x="1505816" y="3137395"/>
                  <a:ext cx="8010873" cy="923616"/>
                  <a:chOff x="1505816" y="3523129"/>
                  <a:chExt cx="8010746" cy="537882"/>
                </a:xfrm>
              </p:grpSpPr>
              <p:sp>
                <p:nvSpPr>
                  <p:cNvPr id="20" name="Rectangle 19"/>
                  <p:cNvSpPr/>
                  <p:nvPr/>
                </p:nvSpPr>
                <p:spPr>
                  <a:xfrm>
                    <a:off x="1505816" y="3523129"/>
                    <a:ext cx="1076019" cy="26894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VER</a:t>
                    </a:r>
                    <a:endParaRPr lang="en-IN" dirty="0">
                      <a:solidFill>
                        <a:schemeClr val="tx1"/>
                      </a:solidFill>
                    </a:endParaRPr>
                  </a:p>
                </p:txBody>
              </p:sp>
              <p:sp>
                <p:nvSpPr>
                  <p:cNvPr id="34" name="Rectangle 33"/>
                  <p:cNvSpPr/>
                  <p:nvPr/>
                </p:nvSpPr>
                <p:spPr>
                  <a:xfrm>
                    <a:off x="2581835" y="3523129"/>
                    <a:ext cx="1880866" cy="26894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Traffic Class</a:t>
                    </a:r>
                    <a:endParaRPr lang="en-IN" dirty="0">
                      <a:solidFill>
                        <a:schemeClr val="tx1"/>
                      </a:solidFill>
                    </a:endParaRPr>
                  </a:p>
                </p:txBody>
              </p:sp>
              <p:sp>
                <p:nvSpPr>
                  <p:cNvPr id="36" name="Rectangle 35"/>
                  <p:cNvSpPr/>
                  <p:nvPr/>
                </p:nvSpPr>
                <p:spPr>
                  <a:xfrm>
                    <a:off x="4462702" y="3523129"/>
                    <a:ext cx="5053860" cy="26894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Flow Label</a:t>
                    </a:r>
                    <a:endParaRPr lang="en-IN" dirty="0">
                      <a:solidFill>
                        <a:schemeClr val="tx1"/>
                      </a:solidFill>
                    </a:endParaRPr>
                  </a:p>
                </p:txBody>
              </p:sp>
              <p:sp>
                <p:nvSpPr>
                  <p:cNvPr id="37" name="Rectangle 36"/>
                  <p:cNvSpPr/>
                  <p:nvPr/>
                </p:nvSpPr>
                <p:spPr>
                  <a:xfrm>
                    <a:off x="1512667" y="3792070"/>
                    <a:ext cx="4005500" cy="26894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Payload length</a:t>
                    </a:r>
                    <a:endParaRPr lang="en-IN" dirty="0">
                      <a:solidFill>
                        <a:schemeClr val="tx1"/>
                      </a:solidFill>
                    </a:endParaRPr>
                  </a:p>
                </p:txBody>
              </p:sp>
              <p:sp>
                <p:nvSpPr>
                  <p:cNvPr id="38" name="Rectangle 37"/>
                  <p:cNvSpPr/>
                  <p:nvPr/>
                </p:nvSpPr>
                <p:spPr>
                  <a:xfrm>
                    <a:off x="5525018" y="3805515"/>
                    <a:ext cx="1991888" cy="25549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Next Header</a:t>
                    </a:r>
                    <a:endParaRPr lang="en-IN" dirty="0">
                      <a:solidFill>
                        <a:schemeClr val="tx1"/>
                      </a:solidFill>
                    </a:endParaRPr>
                  </a:p>
                </p:txBody>
              </p:sp>
              <p:sp>
                <p:nvSpPr>
                  <p:cNvPr id="39" name="Rectangle 38"/>
                  <p:cNvSpPr/>
                  <p:nvPr/>
                </p:nvSpPr>
                <p:spPr>
                  <a:xfrm>
                    <a:off x="7516906" y="3792069"/>
                    <a:ext cx="1993059" cy="26894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Hop limit</a:t>
                    </a:r>
                    <a:endParaRPr lang="en-IN" dirty="0">
                      <a:solidFill>
                        <a:schemeClr val="tx1"/>
                      </a:solidFill>
                    </a:endParaRPr>
                  </a:p>
                </p:txBody>
              </p:sp>
            </p:grpSp>
            <p:sp>
              <p:nvSpPr>
                <p:cNvPr id="40" name="Rectangle 39"/>
                <p:cNvSpPr/>
                <p:nvPr/>
              </p:nvSpPr>
              <p:spPr>
                <a:xfrm>
                  <a:off x="1513049" y="4078184"/>
                  <a:ext cx="7997043" cy="77544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Source Address</a:t>
                  </a:r>
                </a:p>
                <a:p>
                  <a:pPr algn="ctr"/>
                  <a:r>
                    <a:rPr lang="en-IN" dirty="0" smtClean="0">
                      <a:solidFill>
                        <a:schemeClr val="tx1"/>
                      </a:solidFill>
                    </a:rPr>
                    <a:t>(128 bits = 16 bytes)</a:t>
                  </a:r>
                </a:p>
              </p:txBody>
            </p:sp>
            <p:sp>
              <p:nvSpPr>
                <p:cNvPr id="41" name="Rectangle 40"/>
                <p:cNvSpPr/>
                <p:nvPr/>
              </p:nvSpPr>
              <p:spPr>
                <a:xfrm>
                  <a:off x="1512667" y="4843911"/>
                  <a:ext cx="8003639" cy="77544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Destination Address</a:t>
                  </a:r>
                </a:p>
                <a:p>
                  <a:pPr algn="ctr"/>
                  <a:r>
                    <a:rPr lang="en-IN" dirty="0" smtClean="0">
                      <a:solidFill>
                        <a:schemeClr val="tx1"/>
                      </a:solidFill>
                    </a:rPr>
                    <a:t>(128 bits = 16 bytes)</a:t>
                  </a:r>
                  <a:endParaRPr lang="en-IN" dirty="0">
                    <a:solidFill>
                      <a:schemeClr val="tx1"/>
                    </a:solidFill>
                  </a:endParaRPr>
                </a:p>
              </p:txBody>
            </p:sp>
          </p:grpSp>
          <p:sp>
            <p:nvSpPr>
              <p:cNvPr id="42" name="TextBox 41"/>
              <p:cNvSpPr txBox="1"/>
              <p:nvPr/>
            </p:nvSpPr>
            <p:spPr>
              <a:xfrm>
                <a:off x="1431115" y="3200484"/>
                <a:ext cx="399175" cy="369332"/>
              </a:xfrm>
              <a:prstGeom prst="rect">
                <a:avLst/>
              </a:prstGeom>
              <a:noFill/>
            </p:spPr>
            <p:txBody>
              <a:bodyPr wrap="square" rtlCol="0">
                <a:spAutoFit/>
              </a:bodyPr>
              <a:lstStyle/>
              <a:p>
                <a:r>
                  <a:rPr lang="en-IN" dirty="0" smtClean="0"/>
                  <a:t>0</a:t>
                </a:r>
                <a:endParaRPr lang="en-IN" dirty="0"/>
              </a:p>
            </p:txBody>
          </p:sp>
          <p:sp>
            <p:nvSpPr>
              <p:cNvPr id="43" name="TextBox 42"/>
              <p:cNvSpPr txBox="1"/>
              <p:nvPr/>
            </p:nvSpPr>
            <p:spPr>
              <a:xfrm>
                <a:off x="2401925" y="3196632"/>
                <a:ext cx="399175" cy="369332"/>
              </a:xfrm>
              <a:prstGeom prst="rect">
                <a:avLst/>
              </a:prstGeom>
              <a:noFill/>
            </p:spPr>
            <p:txBody>
              <a:bodyPr wrap="square" rtlCol="0">
                <a:spAutoFit/>
              </a:bodyPr>
              <a:lstStyle/>
              <a:p>
                <a:r>
                  <a:rPr lang="en-IN" dirty="0"/>
                  <a:t>4</a:t>
                </a:r>
              </a:p>
            </p:txBody>
          </p:sp>
          <p:sp>
            <p:nvSpPr>
              <p:cNvPr id="44" name="TextBox 43"/>
              <p:cNvSpPr txBox="1"/>
              <p:nvPr/>
            </p:nvSpPr>
            <p:spPr>
              <a:xfrm>
                <a:off x="4282821" y="3181069"/>
                <a:ext cx="463991" cy="369332"/>
              </a:xfrm>
              <a:prstGeom prst="rect">
                <a:avLst/>
              </a:prstGeom>
              <a:noFill/>
            </p:spPr>
            <p:txBody>
              <a:bodyPr wrap="square" rtlCol="0">
                <a:spAutoFit/>
              </a:bodyPr>
              <a:lstStyle/>
              <a:p>
                <a:r>
                  <a:rPr lang="en-IN" dirty="0" smtClean="0"/>
                  <a:t>12</a:t>
                </a:r>
                <a:endParaRPr lang="en-IN" dirty="0"/>
              </a:p>
            </p:txBody>
          </p:sp>
          <p:sp>
            <p:nvSpPr>
              <p:cNvPr id="45" name="TextBox 44"/>
              <p:cNvSpPr txBox="1"/>
              <p:nvPr/>
            </p:nvSpPr>
            <p:spPr>
              <a:xfrm>
                <a:off x="5331708" y="3213720"/>
                <a:ext cx="463991" cy="369332"/>
              </a:xfrm>
              <a:prstGeom prst="rect">
                <a:avLst/>
              </a:prstGeom>
              <a:noFill/>
            </p:spPr>
            <p:txBody>
              <a:bodyPr wrap="square" rtlCol="0">
                <a:spAutoFit/>
              </a:bodyPr>
              <a:lstStyle/>
              <a:p>
                <a:r>
                  <a:rPr lang="en-IN" dirty="0" smtClean="0"/>
                  <a:t>16</a:t>
                </a:r>
                <a:endParaRPr lang="en-IN" dirty="0"/>
              </a:p>
            </p:txBody>
          </p:sp>
          <p:sp>
            <p:nvSpPr>
              <p:cNvPr id="46" name="TextBox 45"/>
              <p:cNvSpPr txBox="1"/>
              <p:nvPr/>
            </p:nvSpPr>
            <p:spPr>
              <a:xfrm>
                <a:off x="7318113" y="3204285"/>
                <a:ext cx="463991" cy="369332"/>
              </a:xfrm>
              <a:prstGeom prst="rect">
                <a:avLst/>
              </a:prstGeom>
              <a:noFill/>
            </p:spPr>
            <p:txBody>
              <a:bodyPr wrap="square" rtlCol="0">
                <a:spAutoFit/>
              </a:bodyPr>
              <a:lstStyle/>
              <a:p>
                <a:r>
                  <a:rPr lang="en-IN" dirty="0" smtClean="0"/>
                  <a:t>24</a:t>
                </a:r>
                <a:endParaRPr lang="en-IN" dirty="0"/>
              </a:p>
            </p:txBody>
          </p:sp>
          <p:sp>
            <p:nvSpPr>
              <p:cNvPr id="47" name="TextBox 46"/>
              <p:cNvSpPr txBox="1"/>
              <p:nvPr/>
            </p:nvSpPr>
            <p:spPr>
              <a:xfrm>
                <a:off x="9266480" y="3221171"/>
                <a:ext cx="463991" cy="369332"/>
              </a:xfrm>
              <a:prstGeom prst="rect">
                <a:avLst/>
              </a:prstGeom>
              <a:noFill/>
            </p:spPr>
            <p:txBody>
              <a:bodyPr wrap="square" rtlCol="0">
                <a:spAutoFit/>
              </a:bodyPr>
              <a:lstStyle/>
              <a:p>
                <a:r>
                  <a:rPr lang="en-IN" dirty="0" smtClean="0"/>
                  <a:t>31</a:t>
                </a:r>
                <a:endParaRPr lang="en-IN" dirty="0"/>
              </a:p>
            </p:txBody>
          </p:sp>
        </p:grpSp>
        <p:cxnSp>
          <p:nvCxnSpPr>
            <p:cNvPr id="50" name="Straight Connector 49"/>
            <p:cNvCxnSpPr/>
            <p:nvPr/>
          </p:nvCxnSpPr>
          <p:spPr>
            <a:xfrm>
              <a:off x="1707776" y="3429000"/>
              <a:ext cx="0" cy="806824"/>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a:off x="9691872" y="3447067"/>
              <a:ext cx="0" cy="806824"/>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Arrow Connector 52"/>
            <p:cNvCxnSpPr/>
            <p:nvPr/>
          </p:nvCxnSpPr>
          <p:spPr>
            <a:xfrm flipV="1">
              <a:off x="1707776" y="3697941"/>
              <a:ext cx="7990693" cy="1344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54" name="TextBox 53"/>
            <p:cNvSpPr txBox="1"/>
            <p:nvPr/>
          </p:nvSpPr>
          <p:spPr>
            <a:xfrm>
              <a:off x="4640613" y="3236909"/>
              <a:ext cx="1673989" cy="384204"/>
            </a:xfrm>
            <a:prstGeom prst="rect">
              <a:avLst/>
            </a:prstGeom>
            <a:noFill/>
          </p:spPr>
          <p:txBody>
            <a:bodyPr wrap="square" rtlCol="0">
              <a:spAutoFit/>
            </a:bodyPr>
            <a:lstStyle/>
            <a:p>
              <a:r>
                <a:rPr lang="en-IN" sz="1600" dirty="0" smtClean="0"/>
                <a:t>32 bits = 4 bytes</a:t>
              </a:r>
              <a:endParaRPr lang="en-IN" sz="1600" dirty="0"/>
            </a:p>
          </p:txBody>
        </p:sp>
      </p:grpSp>
      <p:sp>
        <p:nvSpPr>
          <p:cNvPr id="56" name="TextBox 55"/>
          <p:cNvSpPr txBox="1"/>
          <p:nvPr/>
        </p:nvSpPr>
        <p:spPr>
          <a:xfrm>
            <a:off x="1115897" y="6449889"/>
            <a:ext cx="2100912" cy="338554"/>
          </a:xfrm>
          <a:prstGeom prst="rect">
            <a:avLst/>
          </a:prstGeom>
          <a:noFill/>
        </p:spPr>
        <p:txBody>
          <a:bodyPr wrap="square" rtlCol="0">
            <a:spAutoFit/>
          </a:bodyPr>
          <a:lstStyle/>
          <a:p>
            <a:r>
              <a:rPr lang="en-IN" sz="1600" dirty="0" smtClean="0"/>
              <a:t>Format of Base Header</a:t>
            </a:r>
            <a:endParaRPr lang="en-IN" sz="1600" dirty="0"/>
          </a:p>
        </p:txBody>
      </p:sp>
      <p:sp>
        <p:nvSpPr>
          <p:cNvPr id="57" name="TextBox 56"/>
          <p:cNvSpPr txBox="1"/>
          <p:nvPr/>
        </p:nvSpPr>
        <p:spPr>
          <a:xfrm>
            <a:off x="7808726" y="3564791"/>
            <a:ext cx="4374309" cy="3293209"/>
          </a:xfrm>
          <a:prstGeom prst="rect">
            <a:avLst/>
          </a:prstGeom>
          <a:noFill/>
        </p:spPr>
        <p:txBody>
          <a:bodyPr wrap="square" rtlCol="0">
            <a:spAutoFit/>
          </a:bodyPr>
          <a:lstStyle/>
          <a:p>
            <a:pPr marL="285750" indent="-285750" algn="just">
              <a:buFont typeface="Arial" panose="020B0604020202020204" pitchFamily="34" charset="0"/>
              <a:buChar char="•"/>
            </a:pPr>
            <a:r>
              <a:rPr lang="en-IN" sz="1600" dirty="0" smtClean="0"/>
              <a:t>Version : To specify whether IPV4 or IPV6</a:t>
            </a:r>
          </a:p>
          <a:p>
            <a:pPr marL="285750" indent="-285750" algn="just">
              <a:buFont typeface="Arial" panose="020B0604020202020204" pitchFamily="34" charset="0"/>
              <a:buChar char="•"/>
            </a:pPr>
            <a:r>
              <a:rPr lang="en-IN" sz="1600" dirty="0" smtClean="0"/>
              <a:t>Trafﬁc Class : Distinguish the payload.</a:t>
            </a:r>
          </a:p>
          <a:p>
            <a:pPr marL="285750" indent="-285750" algn="just">
              <a:buFont typeface="Arial" panose="020B0604020202020204" pitchFamily="34" charset="0"/>
              <a:buChar char="•"/>
            </a:pPr>
            <a:r>
              <a:rPr lang="en-IN" sz="1600" dirty="0" smtClean="0"/>
              <a:t>Flow label : Mention special handling for a particular ﬂow of data. </a:t>
            </a:r>
          </a:p>
          <a:p>
            <a:pPr marL="285750" indent="-285750" algn="just">
              <a:buFont typeface="Arial" panose="020B0604020202020204" pitchFamily="34" charset="0"/>
              <a:buChar char="•"/>
            </a:pPr>
            <a:r>
              <a:rPr lang="en-IN" sz="1600" dirty="0" smtClean="0"/>
              <a:t>Payload length : Defines the length of the IP datagram in payload.</a:t>
            </a:r>
          </a:p>
          <a:p>
            <a:pPr marL="285750" indent="-285750" algn="just">
              <a:buFont typeface="Arial" panose="020B0604020202020204" pitchFamily="34" charset="0"/>
              <a:buChar char="•"/>
            </a:pPr>
            <a:r>
              <a:rPr lang="en-IN" sz="1600" dirty="0" smtClean="0"/>
              <a:t>Next Header : Optional extension headers used by IP or the header of an encapsulated packet such as UDP or TCP.</a:t>
            </a:r>
          </a:p>
          <a:p>
            <a:pPr marL="285750" indent="-285750" algn="just">
              <a:buFont typeface="Arial" panose="020B0604020202020204" pitchFamily="34" charset="0"/>
              <a:buChar char="•"/>
            </a:pPr>
            <a:r>
              <a:rPr lang="en-IN" sz="1600" dirty="0" smtClean="0"/>
              <a:t>Hop Limit : TTL </a:t>
            </a:r>
          </a:p>
          <a:p>
            <a:pPr marL="285750" indent="-285750" algn="just">
              <a:buFont typeface="Arial" panose="020B0604020202020204" pitchFamily="34" charset="0"/>
              <a:buChar char="•"/>
            </a:pPr>
            <a:r>
              <a:rPr lang="en-IN" sz="1600" dirty="0" smtClean="0"/>
              <a:t>Source Address: Original source address</a:t>
            </a:r>
          </a:p>
          <a:p>
            <a:pPr marL="285750" indent="-285750" algn="just">
              <a:buFont typeface="Arial" panose="020B0604020202020204" pitchFamily="34" charset="0"/>
              <a:buChar char="•"/>
            </a:pPr>
            <a:r>
              <a:rPr lang="en-IN" sz="1600" dirty="0" smtClean="0"/>
              <a:t>Destination Address: Final destination of datagram</a:t>
            </a:r>
            <a:endParaRPr lang="en-IN" sz="1600" dirty="0"/>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10127557" cy="941294"/>
          </a:xfrm>
        </p:spPr>
        <p:txBody>
          <a:bodyPr>
            <a:noAutofit/>
          </a:bodyPr>
          <a:lstStyle/>
          <a:p>
            <a:r>
              <a:rPr lang="en-IN" sz="3600" b="1" dirty="0" smtClean="0">
                <a:latin typeface="Arial Black" panose="020B0A04020102020204" pitchFamily="34" charset="0"/>
              </a:rPr>
              <a:t>Next Header codes</a:t>
            </a:r>
            <a:endParaRPr lang="en-IN" sz="3600" b="1" dirty="0">
              <a:latin typeface="Arial Black" panose="020B0A04020102020204" pitchFamily="34" charset="0"/>
            </a:endParaRPr>
          </a:p>
        </p:txBody>
      </p:sp>
      <p:pic>
        <p:nvPicPr>
          <p:cNvPr id="4" name="Picture 3"/>
          <p:cNvPicPr>
            <a:picLocks noChangeAspect="1"/>
          </p:cNvPicPr>
          <p:nvPr/>
        </p:nvPicPr>
        <p:blipFill>
          <a:blip r:embed="rId2"/>
          <a:stretch>
            <a:fillRect/>
          </a:stretch>
        </p:blipFill>
        <p:spPr>
          <a:xfrm>
            <a:off x="10136521" y="-9532"/>
            <a:ext cx="2046514" cy="1161824"/>
          </a:xfrm>
          <a:prstGeom prst="rect">
            <a:avLst/>
          </a:prstGeom>
        </p:spPr>
      </p:pic>
      <p:sp>
        <p:nvSpPr>
          <p:cNvPr id="5" name="Content Placeholder 2"/>
          <p:cNvSpPr txBox="1"/>
          <p:nvPr/>
        </p:nvSpPr>
        <p:spPr>
          <a:xfrm>
            <a:off x="8964" y="946958"/>
            <a:ext cx="12183036" cy="57057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just">
              <a:lnSpc>
                <a:spcPct val="150000"/>
              </a:lnSpc>
              <a:spcBef>
                <a:spcPts val="0"/>
              </a:spcBef>
              <a:buNone/>
            </a:pPr>
            <a:r>
              <a:rPr lang="en-IN" sz="1800" b="1" dirty="0" smtClean="0">
                <a:latin typeface="Arial" panose="020B0604020202020204" pitchFamily="34" charset="0"/>
                <a:cs typeface="Arial" panose="020B0604020202020204" pitchFamily="34" charset="0"/>
              </a:rPr>
              <a:t>Code		Next Header</a:t>
            </a:r>
          </a:p>
          <a:p>
            <a:pPr marL="457200" lvl="1" indent="0" algn="just">
              <a:lnSpc>
                <a:spcPct val="150000"/>
              </a:lnSpc>
              <a:spcBef>
                <a:spcPts val="0"/>
              </a:spcBef>
              <a:buNone/>
            </a:pPr>
            <a:r>
              <a:rPr lang="en-IN" sz="1800" dirty="0" smtClean="0">
                <a:latin typeface="Arial" panose="020B0604020202020204" pitchFamily="34" charset="0"/>
                <a:cs typeface="Arial" panose="020B0604020202020204" pitchFamily="34" charset="0"/>
              </a:rPr>
              <a:t>0			Hop-by-Hop option</a:t>
            </a:r>
          </a:p>
          <a:p>
            <a:pPr marL="457200" lvl="1" indent="0" algn="just">
              <a:lnSpc>
                <a:spcPct val="150000"/>
              </a:lnSpc>
              <a:spcBef>
                <a:spcPts val="0"/>
              </a:spcBef>
              <a:buNone/>
            </a:pPr>
            <a:r>
              <a:rPr lang="en-IN" sz="1800" dirty="0" smtClean="0">
                <a:latin typeface="Arial" panose="020B0604020202020204" pitchFamily="34" charset="0"/>
                <a:cs typeface="Arial" panose="020B0604020202020204" pitchFamily="34" charset="0"/>
              </a:rPr>
              <a:t>2			ICMP</a:t>
            </a:r>
          </a:p>
          <a:p>
            <a:pPr marL="457200" lvl="1" indent="0" algn="just">
              <a:lnSpc>
                <a:spcPct val="150000"/>
              </a:lnSpc>
              <a:spcBef>
                <a:spcPts val="0"/>
              </a:spcBef>
              <a:buNone/>
            </a:pPr>
            <a:r>
              <a:rPr lang="en-IN" sz="1800" dirty="0" smtClean="0">
                <a:latin typeface="Arial" panose="020B0604020202020204" pitchFamily="34" charset="0"/>
                <a:cs typeface="Arial" panose="020B0604020202020204" pitchFamily="34" charset="0"/>
              </a:rPr>
              <a:t>6			TCP</a:t>
            </a:r>
          </a:p>
          <a:p>
            <a:pPr marL="457200" lvl="1" indent="0" algn="just">
              <a:lnSpc>
                <a:spcPct val="150000"/>
              </a:lnSpc>
              <a:spcBef>
                <a:spcPts val="0"/>
              </a:spcBef>
              <a:buNone/>
            </a:pPr>
            <a:r>
              <a:rPr lang="en-IN" sz="1800" dirty="0" smtClean="0">
                <a:latin typeface="Arial" panose="020B0604020202020204" pitchFamily="34" charset="0"/>
                <a:cs typeface="Arial" panose="020B0604020202020204" pitchFamily="34" charset="0"/>
              </a:rPr>
              <a:t>17			UDP</a:t>
            </a:r>
          </a:p>
          <a:p>
            <a:pPr marL="457200" lvl="1" indent="0" algn="just">
              <a:lnSpc>
                <a:spcPct val="150000"/>
              </a:lnSpc>
              <a:spcBef>
                <a:spcPts val="0"/>
              </a:spcBef>
              <a:buNone/>
            </a:pPr>
            <a:r>
              <a:rPr lang="en-IN" sz="1800" dirty="0" smtClean="0">
                <a:latin typeface="Arial" panose="020B0604020202020204" pitchFamily="34" charset="0"/>
                <a:cs typeface="Arial" panose="020B0604020202020204" pitchFamily="34" charset="0"/>
              </a:rPr>
              <a:t>43			Source routing</a:t>
            </a:r>
          </a:p>
          <a:p>
            <a:pPr marL="457200" lvl="1" indent="0" algn="just">
              <a:lnSpc>
                <a:spcPct val="150000"/>
              </a:lnSpc>
              <a:spcBef>
                <a:spcPts val="0"/>
              </a:spcBef>
              <a:buNone/>
            </a:pPr>
            <a:r>
              <a:rPr lang="en-IN" sz="1800" dirty="0" smtClean="0">
                <a:latin typeface="Arial" panose="020B0604020202020204" pitchFamily="34" charset="0"/>
                <a:cs typeface="Arial" panose="020B0604020202020204" pitchFamily="34" charset="0"/>
              </a:rPr>
              <a:t>44			Fragmentation</a:t>
            </a:r>
          </a:p>
          <a:p>
            <a:pPr marL="457200" lvl="1" indent="0" algn="just">
              <a:lnSpc>
                <a:spcPct val="150000"/>
              </a:lnSpc>
              <a:spcBef>
                <a:spcPts val="0"/>
              </a:spcBef>
              <a:buNone/>
            </a:pPr>
            <a:r>
              <a:rPr lang="en-IN" sz="1800" dirty="0" smtClean="0">
                <a:latin typeface="Arial" panose="020B0604020202020204" pitchFamily="34" charset="0"/>
                <a:cs typeface="Arial" panose="020B0604020202020204" pitchFamily="34" charset="0"/>
              </a:rPr>
              <a:t>50 			Encrypted Security Payload</a:t>
            </a:r>
          </a:p>
          <a:p>
            <a:pPr marL="457200" lvl="1" indent="0" algn="just">
              <a:lnSpc>
                <a:spcPct val="150000"/>
              </a:lnSpc>
              <a:spcBef>
                <a:spcPts val="0"/>
              </a:spcBef>
              <a:buNone/>
            </a:pPr>
            <a:r>
              <a:rPr lang="en-IN" sz="1800" dirty="0" smtClean="0">
                <a:latin typeface="Arial" panose="020B0604020202020204" pitchFamily="34" charset="0"/>
                <a:cs typeface="Arial" panose="020B0604020202020204" pitchFamily="34" charset="0"/>
              </a:rPr>
              <a:t>51			Authentication</a:t>
            </a:r>
          </a:p>
          <a:p>
            <a:pPr marL="457200" lvl="1" indent="0" algn="just">
              <a:lnSpc>
                <a:spcPct val="150000"/>
              </a:lnSpc>
              <a:spcBef>
                <a:spcPts val="0"/>
              </a:spcBef>
              <a:buNone/>
            </a:pPr>
            <a:r>
              <a:rPr lang="en-IN" sz="1800" dirty="0" smtClean="0">
                <a:latin typeface="Arial" panose="020B0604020202020204" pitchFamily="34" charset="0"/>
                <a:cs typeface="Arial" panose="020B0604020202020204" pitchFamily="34" charset="0"/>
              </a:rPr>
              <a:t>59			NULL (no next header)</a:t>
            </a:r>
          </a:p>
          <a:p>
            <a:pPr marL="457200" lvl="1" indent="0" algn="just">
              <a:lnSpc>
                <a:spcPct val="150000"/>
              </a:lnSpc>
              <a:spcBef>
                <a:spcPts val="0"/>
              </a:spcBef>
              <a:buNone/>
            </a:pPr>
            <a:r>
              <a:rPr lang="en-IN" sz="1800" dirty="0" smtClean="0">
                <a:latin typeface="Arial" panose="020B0604020202020204" pitchFamily="34" charset="0"/>
                <a:cs typeface="Arial" panose="020B0604020202020204" pitchFamily="34" charset="0"/>
              </a:rPr>
              <a:t>60			Destination Option</a:t>
            </a:r>
            <a:endParaRPr lang="en-IN" sz="1800"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10127557" cy="941294"/>
          </a:xfrm>
        </p:spPr>
        <p:txBody>
          <a:bodyPr>
            <a:noAutofit/>
          </a:bodyPr>
          <a:lstStyle/>
          <a:p>
            <a:r>
              <a:rPr lang="en-IN" sz="3600" b="1" dirty="0" smtClean="0">
                <a:latin typeface="Arial Black" panose="020B0A04020102020204" pitchFamily="34" charset="0"/>
              </a:rPr>
              <a:t>Flow Label</a:t>
            </a:r>
            <a:endParaRPr lang="en-IN" sz="3600" b="1" dirty="0">
              <a:latin typeface="Arial Black" panose="020B0A04020102020204" pitchFamily="34" charset="0"/>
            </a:endParaRPr>
          </a:p>
        </p:txBody>
      </p:sp>
      <p:pic>
        <p:nvPicPr>
          <p:cNvPr id="4" name="Picture 3"/>
          <p:cNvPicPr>
            <a:picLocks noChangeAspect="1"/>
          </p:cNvPicPr>
          <p:nvPr/>
        </p:nvPicPr>
        <p:blipFill>
          <a:blip r:embed="rId2"/>
          <a:stretch>
            <a:fillRect/>
          </a:stretch>
        </p:blipFill>
        <p:spPr>
          <a:xfrm>
            <a:off x="10136521" y="-9532"/>
            <a:ext cx="2046514" cy="1161824"/>
          </a:xfrm>
          <a:prstGeom prst="rect">
            <a:avLst/>
          </a:prstGeom>
        </p:spPr>
      </p:pic>
      <p:sp>
        <p:nvSpPr>
          <p:cNvPr id="5" name="Content Placeholder 2"/>
          <p:cNvSpPr txBox="1"/>
          <p:nvPr/>
        </p:nvSpPr>
        <p:spPr>
          <a:xfrm>
            <a:off x="-1" y="941295"/>
            <a:ext cx="12183036" cy="57057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3855" indent="-363855" algn="just">
              <a:lnSpc>
                <a:spcPct val="150000"/>
              </a:lnSpc>
              <a:spcBef>
                <a:spcPts val="600"/>
              </a:spcBef>
            </a:pPr>
            <a:r>
              <a:rPr lang="en-IN" sz="1600" dirty="0" smtClean="0">
                <a:latin typeface="Arial" panose="020B0604020202020204" pitchFamily="34" charset="0"/>
                <a:cs typeface="Arial" panose="020B0604020202020204" pitchFamily="34" charset="0"/>
              </a:rPr>
              <a:t>IP protocol designed to serve as connectionless protocol, but it has the ability to serve as connection oriented protocol. </a:t>
            </a:r>
          </a:p>
          <a:p>
            <a:pPr marL="363855" indent="-363855" algn="just">
              <a:lnSpc>
                <a:spcPct val="150000"/>
              </a:lnSpc>
              <a:spcBef>
                <a:spcPts val="600"/>
              </a:spcBef>
            </a:pPr>
            <a:r>
              <a:rPr lang="en-IN" sz="1600" dirty="0" smtClean="0">
                <a:latin typeface="Arial" panose="020B0604020202020204" pitchFamily="34" charset="0"/>
                <a:cs typeface="Arial" panose="020B0604020202020204" pitchFamily="34" charset="0"/>
              </a:rPr>
              <a:t>Router consider the flow as a sequence of packet share the same characteristics such as path, resources, and security.</a:t>
            </a:r>
          </a:p>
          <a:p>
            <a:pPr marL="363855" indent="-363855" algn="just">
              <a:lnSpc>
                <a:spcPct val="150000"/>
              </a:lnSpc>
              <a:spcBef>
                <a:spcPts val="600"/>
              </a:spcBef>
            </a:pPr>
            <a:r>
              <a:rPr lang="en-IN" sz="1600" dirty="0" smtClean="0">
                <a:latin typeface="Arial" panose="020B0604020202020204" pitchFamily="34" charset="0"/>
                <a:cs typeface="Arial" panose="020B0604020202020204" pitchFamily="34" charset="0"/>
              </a:rPr>
              <a:t>Router support the handling of flow label table which has entry for each active flow. When a router receives a packet it check the flow label table for the entry and provides the service mentioned. The </a:t>
            </a:r>
            <a:r>
              <a:rPr lang="en-IN" sz="1600" dirty="0">
                <a:latin typeface="Arial" panose="020B0604020202020204" pitchFamily="34" charset="0"/>
                <a:cs typeface="Arial" panose="020B0604020202020204" pitchFamily="34" charset="0"/>
              </a:rPr>
              <a:t>information is provided by other means such as the hop-by-hop options or other protocols</a:t>
            </a:r>
            <a:r>
              <a:rPr lang="en-IN" sz="1600" dirty="0" smtClean="0">
                <a:latin typeface="Arial" panose="020B0604020202020204" pitchFamily="34" charset="0"/>
                <a:cs typeface="Arial" panose="020B0604020202020204" pitchFamily="34" charset="0"/>
              </a:rPr>
              <a:t>.</a:t>
            </a:r>
          </a:p>
          <a:p>
            <a:pPr marL="363855" indent="-363855" algn="just">
              <a:lnSpc>
                <a:spcPct val="150000"/>
              </a:lnSpc>
              <a:spcBef>
                <a:spcPts val="600"/>
              </a:spcBef>
            </a:pPr>
            <a:r>
              <a:rPr lang="en-IN" sz="1600" dirty="0" smtClean="0">
                <a:latin typeface="Arial" panose="020B0604020202020204" pitchFamily="34" charset="0"/>
                <a:cs typeface="Arial" panose="020B0604020202020204" pitchFamily="34" charset="0"/>
              </a:rPr>
              <a:t>Flow label objective is to speed up the processing of packet i.e. while receiving a packet instead checking the routing table it consults the flow label table to find the next hop.</a:t>
            </a:r>
            <a:endParaRPr lang="en-IN" sz="1600" dirty="0">
              <a:latin typeface="Arial" panose="020B0604020202020204" pitchFamily="34" charset="0"/>
              <a:cs typeface="Arial" panose="020B0604020202020204" pitchFamily="34" charset="0"/>
            </a:endParaRPr>
          </a:p>
          <a:p>
            <a:pPr marL="363855" indent="-363855" algn="just">
              <a:lnSpc>
                <a:spcPct val="150000"/>
              </a:lnSpc>
              <a:spcBef>
                <a:spcPts val="600"/>
              </a:spcBef>
            </a:pPr>
            <a:r>
              <a:rPr lang="en-IN" sz="1600" dirty="0" smtClean="0">
                <a:latin typeface="Arial" panose="020B0604020202020204" pitchFamily="34" charset="0"/>
                <a:cs typeface="Arial" panose="020B0604020202020204" pitchFamily="34" charset="0"/>
              </a:rPr>
              <a:t>A </a:t>
            </a:r>
            <a:r>
              <a:rPr lang="en-IN" sz="1600" dirty="0">
                <a:latin typeface="Arial" panose="020B0604020202020204" pitchFamily="34" charset="0"/>
                <a:cs typeface="Arial" panose="020B0604020202020204" pitchFamily="34" charset="0"/>
              </a:rPr>
              <a:t>ﬂow label </a:t>
            </a:r>
            <a:r>
              <a:rPr lang="en-IN" sz="1600" dirty="0" smtClean="0">
                <a:latin typeface="Arial" panose="020B0604020202020204" pitchFamily="34" charset="0"/>
                <a:cs typeface="Arial" panose="020B0604020202020204" pitchFamily="34" charset="0"/>
              </a:rPr>
              <a:t>used </a:t>
            </a:r>
            <a:r>
              <a:rPr lang="en-IN" sz="1600" dirty="0">
                <a:latin typeface="Arial" panose="020B0604020202020204" pitchFamily="34" charset="0"/>
                <a:cs typeface="Arial" panose="020B0604020202020204" pitchFamily="34" charset="0"/>
              </a:rPr>
              <a:t>to support the </a:t>
            </a:r>
            <a:r>
              <a:rPr lang="en-IN" sz="1600" dirty="0" smtClean="0">
                <a:latin typeface="Arial" panose="020B0604020202020204" pitchFamily="34" charset="0"/>
                <a:cs typeface="Arial" panose="020B0604020202020204" pitchFamily="34" charset="0"/>
              </a:rPr>
              <a:t>transmission of </a:t>
            </a:r>
            <a:r>
              <a:rPr lang="en-IN" sz="1600" dirty="0">
                <a:latin typeface="Arial" panose="020B0604020202020204" pitchFamily="34" charset="0"/>
                <a:cs typeface="Arial" panose="020B0604020202020204" pitchFamily="34" charset="0"/>
              </a:rPr>
              <a:t>real-time audio and video. Real-time audio or video, particularly in digital </a:t>
            </a:r>
            <a:r>
              <a:rPr lang="en-IN" sz="1600" dirty="0" smtClean="0">
                <a:latin typeface="Arial" panose="020B0604020202020204" pitchFamily="34" charset="0"/>
                <a:cs typeface="Arial" panose="020B0604020202020204" pitchFamily="34" charset="0"/>
              </a:rPr>
              <a:t>form</a:t>
            </a:r>
          </a:p>
          <a:p>
            <a:pPr marL="0" indent="0" algn="just">
              <a:lnSpc>
                <a:spcPct val="150000"/>
              </a:lnSpc>
              <a:spcBef>
                <a:spcPts val="600"/>
              </a:spcBef>
              <a:buNone/>
            </a:pPr>
            <a:endParaRPr lang="en-IN" sz="1600" b="1" dirty="0" smtClean="0">
              <a:latin typeface="Arial" panose="020B0604020202020204" pitchFamily="34" charset="0"/>
              <a:cs typeface="Arial" panose="020B0604020202020204" pitchFamily="34" charset="0"/>
            </a:endParaRPr>
          </a:p>
          <a:p>
            <a:pPr marL="0" indent="0" algn="just">
              <a:lnSpc>
                <a:spcPct val="150000"/>
              </a:lnSpc>
              <a:spcBef>
                <a:spcPts val="600"/>
              </a:spcBef>
              <a:buNone/>
            </a:pPr>
            <a:r>
              <a:rPr lang="en-IN" sz="1600" b="1" dirty="0" smtClean="0">
                <a:latin typeface="Arial" panose="020B0604020202020204" pitchFamily="34" charset="0"/>
                <a:cs typeface="Arial" panose="020B0604020202020204" pitchFamily="34" charset="0"/>
              </a:rPr>
              <a:t>Rules for flow label:</a:t>
            </a:r>
          </a:p>
          <a:p>
            <a:pPr marL="363855" indent="-363855" algn="just">
              <a:lnSpc>
                <a:spcPct val="150000"/>
              </a:lnSpc>
              <a:spcBef>
                <a:spcPts val="600"/>
              </a:spcBef>
            </a:pPr>
            <a:r>
              <a:rPr lang="en-IN" sz="1600" dirty="0">
                <a:latin typeface="Arial" panose="020B0604020202020204" pitchFamily="34" charset="0"/>
                <a:cs typeface="Arial" panose="020B0604020202020204" pitchFamily="34" charset="0"/>
              </a:rPr>
              <a:t>Flow label is defined by source host which takes a random number form 1 to 2</a:t>
            </a:r>
            <a:r>
              <a:rPr lang="en-IN" sz="1600" baseline="30000" dirty="0">
                <a:latin typeface="Arial" panose="020B0604020202020204" pitchFamily="34" charset="0"/>
                <a:cs typeface="Arial" panose="020B0604020202020204" pitchFamily="34" charset="0"/>
              </a:rPr>
              <a:t>24</a:t>
            </a:r>
            <a:r>
              <a:rPr lang="en-IN" sz="1600" dirty="0">
                <a:latin typeface="Arial" panose="020B0604020202020204" pitchFamily="34" charset="0"/>
                <a:cs typeface="Arial" panose="020B0604020202020204" pitchFamily="34" charset="0"/>
              </a:rPr>
              <a:t> -1 and it must be unique one.</a:t>
            </a:r>
          </a:p>
          <a:p>
            <a:pPr marL="363855" indent="-363855" algn="just">
              <a:lnSpc>
                <a:spcPct val="150000"/>
              </a:lnSpc>
              <a:spcBef>
                <a:spcPts val="600"/>
              </a:spcBef>
            </a:pPr>
            <a:r>
              <a:rPr lang="en-IN" sz="1600" dirty="0">
                <a:latin typeface="Arial" panose="020B0604020202020204" pitchFamily="34" charset="0"/>
                <a:cs typeface="Arial" panose="020B0604020202020204" pitchFamily="34" charset="0"/>
              </a:rPr>
              <a:t>If host doesn’t support the feature its set to zero and if router doesn’t support it simply ignore the field.</a:t>
            </a:r>
          </a:p>
          <a:p>
            <a:pPr marL="363855" indent="-363855" algn="just">
              <a:lnSpc>
                <a:spcPct val="150000"/>
              </a:lnSpc>
              <a:spcBef>
                <a:spcPts val="600"/>
              </a:spcBef>
            </a:pPr>
            <a:r>
              <a:rPr lang="en-IN" sz="1600" dirty="0">
                <a:latin typeface="Arial" panose="020B0604020202020204" pitchFamily="34" charset="0"/>
                <a:cs typeface="Arial" panose="020B0604020202020204" pitchFamily="34" charset="0"/>
              </a:rPr>
              <a:t>All the packets belong to the same flow has same source, same destination, same priority and same option</a:t>
            </a: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10127557" cy="941294"/>
          </a:xfrm>
        </p:spPr>
        <p:txBody>
          <a:bodyPr>
            <a:noAutofit/>
          </a:bodyPr>
          <a:lstStyle/>
          <a:p>
            <a:r>
              <a:rPr lang="en-IN" sz="3600" b="1" dirty="0" smtClean="0">
                <a:latin typeface="Arial Black" panose="020B0A04020102020204" pitchFamily="34" charset="0"/>
              </a:rPr>
              <a:t>IPV4 </a:t>
            </a:r>
            <a:r>
              <a:rPr lang="en-IN" sz="3600" b="1" dirty="0" err="1" smtClean="0">
                <a:latin typeface="Arial Black" panose="020B0A04020102020204" pitchFamily="34" charset="0"/>
              </a:rPr>
              <a:t>vs</a:t>
            </a:r>
            <a:r>
              <a:rPr lang="en-IN" sz="3600" b="1" dirty="0" smtClean="0">
                <a:latin typeface="Arial Black" panose="020B0A04020102020204" pitchFamily="34" charset="0"/>
              </a:rPr>
              <a:t> IPV6</a:t>
            </a:r>
            <a:endParaRPr lang="en-IN" sz="3600" b="1" dirty="0">
              <a:latin typeface="Arial Black" panose="020B0A04020102020204" pitchFamily="34" charset="0"/>
            </a:endParaRPr>
          </a:p>
        </p:txBody>
      </p:sp>
      <p:pic>
        <p:nvPicPr>
          <p:cNvPr id="4" name="Picture 3"/>
          <p:cNvPicPr>
            <a:picLocks noChangeAspect="1"/>
          </p:cNvPicPr>
          <p:nvPr/>
        </p:nvPicPr>
        <p:blipFill>
          <a:blip r:embed="rId2"/>
          <a:stretch>
            <a:fillRect/>
          </a:stretch>
        </p:blipFill>
        <p:spPr>
          <a:xfrm>
            <a:off x="10136521" y="-9532"/>
            <a:ext cx="2046514" cy="1161824"/>
          </a:xfrm>
          <a:prstGeom prst="rect">
            <a:avLst/>
          </a:prstGeom>
        </p:spPr>
      </p:pic>
      <p:graphicFrame>
        <p:nvGraphicFramePr>
          <p:cNvPr id="3" name="Table 2"/>
          <p:cNvGraphicFramePr>
            <a:graphicFrameLocks noGrp="1"/>
          </p:cNvGraphicFramePr>
          <p:nvPr/>
        </p:nvGraphicFramePr>
        <p:xfrm>
          <a:off x="1467222" y="1432360"/>
          <a:ext cx="8523942" cy="3933018"/>
        </p:xfrm>
        <a:graphic>
          <a:graphicData uri="http://schemas.openxmlformats.org/drawingml/2006/table">
            <a:tbl>
              <a:tblPr firstRow="1" bandRow="1">
                <a:tableStyleId>{5940675A-B579-460E-94D1-54222C63F5DA}</a:tableStyleId>
              </a:tblPr>
              <a:tblGrid>
                <a:gridCol w="4261971"/>
                <a:gridCol w="4261971"/>
              </a:tblGrid>
              <a:tr h="437002">
                <a:tc>
                  <a:txBody>
                    <a:bodyPr/>
                    <a:lstStyle/>
                    <a:p>
                      <a:pPr algn="ctr"/>
                      <a:r>
                        <a:rPr lang="en-IN" b="1" dirty="0" smtClean="0"/>
                        <a:t>IPV4</a:t>
                      </a:r>
                      <a:endParaRPr lang="en-IN" b="1" dirty="0"/>
                    </a:p>
                  </a:txBody>
                  <a:tcPr/>
                </a:tc>
                <a:tc>
                  <a:txBody>
                    <a:bodyPr/>
                    <a:lstStyle/>
                    <a:p>
                      <a:pPr algn="ctr"/>
                      <a:r>
                        <a:rPr lang="en-IN" b="1" dirty="0" smtClean="0"/>
                        <a:t>IPV6</a:t>
                      </a:r>
                      <a:endParaRPr lang="en-IN" b="1" dirty="0"/>
                    </a:p>
                  </a:txBody>
                  <a:tcPr/>
                </a:tc>
              </a:tr>
              <a:tr h="437002">
                <a:tc>
                  <a:txBody>
                    <a:bodyPr/>
                    <a:lstStyle/>
                    <a:p>
                      <a:r>
                        <a:rPr lang="en-IN" dirty="0" smtClean="0"/>
                        <a:t>Header length Field</a:t>
                      </a:r>
                      <a:endParaRPr lang="en-IN" dirty="0"/>
                    </a:p>
                  </a:txBody>
                  <a:tcPr/>
                </a:tc>
                <a:tc>
                  <a:txBody>
                    <a:bodyPr/>
                    <a:lstStyle/>
                    <a:p>
                      <a:r>
                        <a:rPr lang="en-IN" dirty="0" smtClean="0"/>
                        <a:t>Header length field is eliminated</a:t>
                      </a:r>
                      <a:endParaRPr lang="en-IN" dirty="0"/>
                    </a:p>
                  </a:txBody>
                  <a:tcPr/>
                </a:tc>
              </a:tr>
              <a:tr h="437002">
                <a:tc>
                  <a:txBody>
                    <a:bodyPr/>
                    <a:lstStyle/>
                    <a:p>
                      <a:r>
                        <a:rPr lang="en-IN" dirty="0" smtClean="0"/>
                        <a:t>Service type field</a:t>
                      </a:r>
                      <a:endParaRPr lang="en-IN" dirty="0"/>
                    </a:p>
                  </a:txBody>
                  <a:tcPr/>
                </a:tc>
                <a:tc>
                  <a:txBody>
                    <a:bodyPr/>
                    <a:lstStyle/>
                    <a:p>
                      <a:r>
                        <a:rPr lang="en-IN" dirty="0" smtClean="0"/>
                        <a:t>Traffic class and flow</a:t>
                      </a:r>
                      <a:r>
                        <a:rPr lang="en-IN" baseline="0" dirty="0" smtClean="0"/>
                        <a:t> label</a:t>
                      </a:r>
                      <a:endParaRPr lang="en-IN" dirty="0"/>
                    </a:p>
                  </a:txBody>
                  <a:tcPr/>
                </a:tc>
              </a:tr>
              <a:tr h="437002">
                <a:tc>
                  <a:txBody>
                    <a:bodyPr/>
                    <a:lstStyle/>
                    <a:p>
                      <a:r>
                        <a:rPr lang="en-IN" dirty="0" smtClean="0"/>
                        <a:t>Total</a:t>
                      </a:r>
                      <a:r>
                        <a:rPr lang="en-IN" baseline="0" dirty="0" smtClean="0"/>
                        <a:t> length field</a:t>
                      </a:r>
                      <a:endParaRPr lang="en-IN" dirty="0"/>
                    </a:p>
                  </a:txBody>
                  <a:tcPr/>
                </a:tc>
                <a:tc>
                  <a:txBody>
                    <a:bodyPr/>
                    <a:lstStyle/>
                    <a:p>
                      <a:r>
                        <a:rPr lang="en-IN" dirty="0" smtClean="0"/>
                        <a:t>Payload length field</a:t>
                      </a:r>
                      <a:endParaRPr lang="en-IN" dirty="0"/>
                    </a:p>
                  </a:txBody>
                  <a:tcPr/>
                </a:tc>
              </a:tr>
              <a:tr h="437002">
                <a:tc>
                  <a:txBody>
                    <a:bodyPr/>
                    <a:lstStyle/>
                    <a:p>
                      <a:r>
                        <a:rPr lang="en-IN" dirty="0" smtClean="0"/>
                        <a:t>Identification ,</a:t>
                      </a:r>
                      <a:r>
                        <a:rPr lang="en-IN" baseline="0" dirty="0" smtClean="0"/>
                        <a:t> flag, offset</a:t>
                      </a:r>
                      <a:endParaRPr lang="en-IN" dirty="0"/>
                    </a:p>
                  </a:txBody>
                  <a:tcPr/>
                </a:tc>
                <a:tc>
                  <a:txBody>
                    <a:bodyPr/>
                    <a:lstStyle/>
                    <a:p>
                      <a:r>
                        <a:rPr lang="en-IN" dirty="0" smtClean="0"/>
                        <a:t>Fragmentation</a:t>
                      </a:r>
                      <a:r>
                        <a:rPr lang="en-IN" baseline="0" dirty="0" smtClean="0"/>
                        <a:t> extension header</a:t>
                      </a:r>
                      <a:endParaRPr lang="en-IN" dirty="0"/>
                    </a:p>
                  </a:txBody>
                  <a:tcPr/>
                </a:tc>
              </a:tr>
              <a:tr h="437002">
                <a:tc>
                  <a:txBody>
                    <a:bodyPr/>
                    <a:lstStyle/>
                    <a:p>
                      <a:r>
                        <a:rPr lang="en-IN" dirty="0" smtClean="0"/>
                        <a:t>TTL</a:t>
                      </a:r>
                      <a:endParaRPr lang="en-IN" dirty="0"/>
                    </a:p>
                  </a:txBody>
                  <a:tcPr/>
                </a:tc>
                <a:tc>
                  <a:txBody>
                    <a:bodyPr/>
                    <a:lstStyle/>
                    <a:p>
                      <a:r>
                        <a:rPr lang="en-IN" dirty="0" smtClean="0"/>
                        <a:t>Hop-limit</a:t>
                      </a:r>
                      <a:endParaRPr lang="en-IN" dirty="0"/>
                    </a:p>
                  </a:txBody>
                  <a:tcPr/>
                </a:tc>
              </a:tr>
              <a:tr h="437002">
                <a:tc>
                  <a:txBody>
                    <a:bodyPr/>
                    <a:lstStyle/>
                    <a:p>
                      <a:r>
                        <a:rPr lang="en-IN" dirty="0" smtClean="0"/>
                        <a:t>Protocol</a:t>
                      </a:r>
                      <a:endParaRPr lang="en-IN" dirty="0"/>
                    </a:p>
                  </a:txBody>
                  <a:tcPr/>
                </a:tc>
                <a:tc>
                  <a:txBody>
                    <a:bodyPr/>
                    <a:lstStyle/>
                    <a:p>
                      <a:r>
                        <a:rPr lang="en-IN" dirty="0" smtClean="0"/>
                        <a:t>Next Header</a:t>
                      </a:r>
                      <a:endParaRPr lang="en-IN" dirty="0"/>
                    </a:p>
                  </a:txBody>
                  <a:tcPr/>
                </a:tc>
              </a:tr>
              <a:tr h="437002">
                <a:tc>
                  <a:txBody>
                    <a:bodyPr/>
                    <a:lstStyle/>
                    <a:p>
                      <a:r>
                        <a:rPr lang="en-IN" dirty="0" smtClean="0"/>
                        <a:t>Header Checksum</a:t>
                      </a:r>
                      <a:endParaRPr lang="en-IN" dirty="0"/>
                    </a:p>
                  </a:txBody>
                  <a:tcPr/>
                </a:tc>
                <a:tc>
                  <a:txBody>
                    <a:bodyPr/>
                    <a:lstStyle/>
                    <a:p>
                      <a:r>
                        <a:rPr lang="en-IN" dirty="0" smtClean="0"/>
                        <a:t>No Checksum</a:t>
                      </a:r>
                      <a:endParaRPr lang="en-IN" dirty="0"/>
                    </a:p>
                  </a:txBody>
                  <a:tcPr/>
                </a:tc>
              </a:tr>
              <a:tr h="437002">
                <a:tc>
                  <a:txBody>
                    <a:bodyPr/>
                    <a:lstStyle/>
                    <a:p>
                      <a:r>
                        <a:rPr lang="en-IN" dirty="0" smtClean="0"/>
                        <a:t>Option</a:t>
                      </a:r>
                      <a:r>
                        <a:rPr lang="en-IN" baseline="0" dirty="0" smtClean="0"/>
                        <a:t> fields</a:t>
                      </a:r>
                      <a:endParaRPr lang="en-IN" dirty="0"/>
                    </a:p>
                  </a:txBody>
                  <a:tcPr/>
                </a:tc>
                <a:tc>
                  <a:txBody>
                    <a:bodyPr/>
                    <a:lstStyle/>
                    <a:p>
                      <a:r>
                        <a:rPr lang="en-IN" dirty="0" smtClean="0"/>
                        <a:t>Extension</a:t>
                      </a:r>
                      <a:r>
                        <a:rPr lang="en-IN" baseline="0" dirty="0" smtClean="0"/>
                        <a:t> Headers</a:t>
                      </a:r>
                      <a:endParaRPr lang="en-IN" dirty="0"/>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10127557" cy="941294"/>
          </a:xfrm>
        </p:spPr>
        <p:txBody>
          <a:bodyPr/>
          <a:lstStyle/>
          <a:p>
            <a:r>
              <a:rPr lang="en-IN" b="1" dirty="0" smtClean="0">
                <a:latin typeface="Arial Black" panose="020B0A04020102020204" pitchFamily="34" charset="0"/>
              </a:rPr>
              <a:t>Extension Header</a:t>
            </a:r>
            <a:endParaRPr lang="en-IN" b="1" dirty="0">
              <a:latin typeface="Arial Black" panose="020B0A04020102020204" pitchFamily="34" charset="0"/>
            </a:endParaRPr>
          </a:p>
        </p:txBody>
      </p:sp>
      <p:pic>
        <p:nvPicPr>
          <p:cNvPr id="4" name="Picture 3"/>
          <p:cNvPicPr>
            <a:picLocks noChangeAspect="1"/>
          </p:cNvPicPr>
          <p:nvPr/>
        </p:nvPicPr>
        <p:blipFill>
          <a:blip r:embed="rId2"/>
          <a:stretch>
            <a:fillRect/>
          </a:stretch>
        </p:blipFill>
        <p:spPr>
          <a:xfrm>
            <a:off x="10136521" y="-9532"/>
            <a:ext cx="2046514" cy="1161824"/>
          </a:xfrm>
          <a:prstGeom prst="rect">
            <a:avLst/>
          </a:prstGeom>
        </p:spPr>
      </p:pic>
      <p:grpSp>
        <p:nvGrpSpPr>
          <p:cNvPr id="3" name="Group 21"/>
          <p:cNvGrpSpPr/>
          <p:nvPr/>
        </p:nvGrpSpPr>
        <p:grpSpPr>
          <a:xfrm>
            <a:off x="1402548" y="1286486"/>
            <a:ext cx="8203134" cy="2409105"/>
            <a:chOff x="1505816" y="3137389"/>
            <a:chExt cx="8010873" cy="1726642"/>
          </a:xfrm>
        </p:grpSpPr>
        <p:grpSp>
          <p:nvGrpSpPr>
            <p:cNvPr id="5" name="Group 20"/>
            <p:cNvGrpSpPr/>
            <p:nvPr/>
          </p:nvGrpSpPr>
          <p:grpSpPr>
            <a:xfrm>
              <a:off x="1505816" y="3137389"/>
              <a:ext cx="8010873" cy="884602"/>
              <a:chOff x="1505816" y="3523129"/>
              <a:chExt cx="8010746" cy="515162"/>
            </a:xfrm>
          </p:grpSpPr>
          <p:sp>
            <p:nvSpPr>
              <p:cNvPr id="20" name="Rectangle 19"/>
              <p:cNvSpPr/>
              <p:nvPr/>
            </p:nvSpPr>
            <p:spPr>
              <a:xfrm>
                <a:off x="1505816" y="3523129"/>
                <a:ext cx="1076019" cy="26894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rPr>
                  <a:t>VER</a:t>
                </a:r>
                <a:endParaRPr lang="en-IN" sz="1600" dirty="0">
                  <a:solidFill>
                    <a:schemeClr val="tx1"/>
                  </a:solidFill>
                </a:endParaRPr>
              </a:p>
            </p:txBody>
          </p:sp>
          <p:sp>
            <p:nvSpPr>
              <p:cNvPr id="34" name="Rectangle 33"/>
              <p:cNvSpPr/>
              <p:nvPr/>
            </p:nvSpPr>
            <p:spPr>
              <a:xfrm>
                <a:off x="2581835" y="3523129"/>
                <a:ext cx="1880866" cy="26894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rPr>
                  <a:t>Traffic Class</a:t>
                </a:r>
                <a:endParaRPr lang="en-IN" sz="1600" dirty="0">
                  <a:solidFill>
                    <a:schemeClr val="tx1"/>
                  </a:solidFill>
                </a:endParaRPr>
              </a:p>
            </p:txBody>
          </p:sp>
          <p:sp>
            <p:nvSpPr>
              <p:cNvPr id="36" name="Rectangle 35"/>
              <p:cNvSpPr/>
              <p:nvPr/>
            </p:nvSpPr>
            <p:spPr>
              <a:xfrm>
                <a:off x="4462702" y="3523129"/>
                <a:ext cx="5053860" cy="26894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rPr>
                  <a:t>Flow Label</a:t>
                </a:r>
                <a:endParaRPr lang="en-IN" sz="1600" dirty="0">
                  <a:solidFill>
                    <a:schemeClr val="tx1"/>
                  </a:solidFill>
                </a:endParaRPr>
              </a:p>
            </p:txBody>
          </p:sp>
          <p:sp>
            <p:nvSpPr>
              <p:cNvPr id="37" name="Rectangle 36"/>
              <p:cNvSpPr/>
              <p:nvPr/>
            </p:nvSpPr>
            <p:spPr>
              <a:xfrm>
                <a:off x="1512667" y="3792071"/>
                <a:ext cx="4005500" cy="246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rPr>
                  <a:t>Payload length</a:t>
                </a:r>
                <a:endParaRPr lang="en-IN" sz="1600" dirty="0">
                  <a:solidFill>
                    <a:schemeClr val="tx1"/>
                  </a:solidFill>
                </a:endParaRPr>
              </a:p>
            </p:txBody>
          </p:sp>
          <p:sp>
            <p:nvSpPr>
              <p:cNvPr id="38" name="Rectangle 37"/>
              <p:cNvSpPr/>
              <p:nvPr/>
            </p:nvSpPr>
            <p:spPr>
              <a:xfrm>
                <a:off x="5525018" y="3790685"/>
                <a:ext cx="1991888" cy="24760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rPr>
                  <a:t>Next Header</a:t>
                </a:r>
                <a:endParaRPr lang="en-IN" sz="1600" dirty="0">
                  <a:solidFill>
                    <a:schemeClr val="tx1"/>
                  </a:solidFill>
                </a:endParaRPr>
              </a:p>
            </p:txBody>
          </p:sp>
          <p:sp>
            <p:nvSpPr>
              <p:cNvPr id="39" name="Rectangle 38"/>
              <p:cNvSpPr/>
              <p:nvPr/>
            </p:nvSpPr>
            <p:spPr>
              <a:xfrm>
                <a:off x="7516906" y="3792069"/>
                <a:ext cx="1993059" cy="24622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rPr>
                  <a:t>Hop limit</a:t>
                </a:r>
                <a:endParaRPr lang="en-IN" sz="1600" dirty="0">
                  <a:solidFill>
                    <a:schemeClr val="tx1"/>
                  </a:solidFill>
                </a:endParaRPr>
              </a:p>
            </p:txBody>
          </p:sp>
        </p:grpSp>
        <p:sp>
          <p:nvSpPr>
            <p:cNvPr id="40" name="Rectangle 39"/>
            <p:cNvSpPr/>
            <p:nvPr/>
          </p:nvSpPr>
          <p:spPr>
            <a:xfrm>
              <a:off x="1513049" y="4029996"/>
              <a:ext cx="7997043" cy="40323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rPr>
                <a:t>Source Address(128 bits = 16 bytes)</a:t>
              </a:r>
            </a:p>
          </p:txBody>
        </p:sp>
        <p:sp>
          <p:nvSpPr>
            <p:cNvPr id="41" name="Rectangle 40"/>
            <p:cNvSpPr/>
            <p:nvPr/>
          </p:nvSpPr>
          <p:spPr>
            <a:xfrm>
              <a:off x="1512667" y="4443334"/>
              <a:ext cx="8003639" cy="42069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rPr>
                <a:t>Destination Address (128 bits = 16 bytes)</a:t>
              </a:r>
              <a:endParaRPr lang="en-IN" sz="1600" dirty="0">
                <a:solidFill>
                  <a:schemeClr val="tx1"/>
                </a:solidFill>
              </a:endParaRPr>
            </a:p>
          </p:txBody>
        </p:sp>
      </p:grpSp>
      <p:sp>
        <p:nvSpPr>
          <p:cNvPr id="56" name="TextBox 55"/>
          <p:cNvSpPr txBox="1"/>
          <p:nvPr/>
        </p:nvSpPr>
        <p:spPr>
          <a:xfrm>
            <a:off x="1115897" y="6449889"/>
            <a:ext cx="2100912" cy="338554"/>
          </a:xfrm>
          <a:prstGeom prst="rect">
            <a:avLst/>
          </a:prstGeom>
          <a:noFill/>
        </p:spPr>
        <p:txBody>
          <a:bodyPr wrap="square" rtlCol="0">
            <a:spAutoFit/>
          </a:bodyPr>
          <a:lstStyle/>
          <a:p>
            <a:r>
              <a:rPr lang="en-IN" sz="1600" dirty="0" smtClean="0"/>
              <a:t>Format of Base Header</a:t>
            </a:r>
            <a:endParaRPr lang="en-IN" sz="1600" dirty="0"/>
          </a:p>
        </p:txBody>
      </p:sp>
      <p:sp>
        <p:nvSpPr>
          <p:cNvPr id="49" name="Rectangle 48"/>
          <p:cNvSpPr/>
          <p:nvPr/>
        </p:nvSpPr>
        <p:spPr>
          <a:xfrm>
            <a:off x="1402548" y="3709686"/>
            <a:ext cx="2039726" cy="59322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rPr>
              <a:t>Next Header</a:t>
            </a:r>
            <a:endParaRPr lang="en-IN" sz="1600" dirty="0">
              <a:solidFill>
                <a:schemeClr val="tx1"/>
              </a:solidFill>
            </a:endParaRPr>
          </a:p>
        </p:txBody>
      </p:sp>
      <p:sp>
        <p:nvSpPr>
          <p:cNvPr id="52" name="Rectangle 51"/>
          <p:cNvSpPr/>
          <p:nvPr/>
        </p:nvSpPr>
        <p:spPr>
          <a:xfrm>
            <a:off x="3453980" y="3710749"/>
            <a:ext cx="6151309" cy="58990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rPr>
              <a:t>Header length</a:t>
            </a:r>
            <a:endParaRPr lang="en-IN" sz="1600" dirty="0">
              <a:solidFill>
                <a:schemeClr val="tx1"/>
              </a:solidFill>
            </a:endParaRPr>
          </a:p>
        </p:txBody>
      </p:sp>
      <p:cxnSp>
        <p:nvCxnSpPr>
          <p:cNvPr id="8" name="Elbow Connector 7"/>
          <p:cNvCxnSpPr>
            <a:stCxn id="36" idx="3"/>
            <a:endCxn id="41" idx="3"/>
          </p:cNvCxnSpPr>
          <p:nvPr/>
        </p:nvCxnSpPr>
        <p:spPr>
          <a:xfrm flipH="1">
            <a:off x="9605289" y="1608656"/>
            <a:ext cx="393" cy="1793446"/>
          </a:xfrm>
          <a:prstGeom prst="bentConnector3">
            <a:avLst>
              <a:gd name="adj1" fmla="val -58167939"/>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9964270" y="2407024"/>
            <a:ext cx="1385047" cy="307777"/>
          </a:xfrm>
          <a:prstGeom prst="rect">
            <a:avLst/>
          </a:prstGeom>
          <a:noFill/>
        </p:spPr>
        <p:txBody>
          <a:bodyPr wrap="square" rtlCol="0">
            <a:spAutoFit/>
          </a:bodyPr>
          <a:lstStyle/>
          <a:p>
            <a:r>
              <a:rPr lang="en-IN" sz="1400" dirty="0" smtClean="0"/>
              <a:t>Base Header</a:t>
            </a:r>
            <a:endParaRPr lang="en-IN" sz="1400" dirty="0"/>
          </a:p>
        </p:txBody>
      </p:sp>
      <p:sp>
        <p:nvSpPr>
          <p:cNvPr id="58" name="Rectangle 57"/>
          <p:cNvSpPr/>
          <p:nvPr/>
        </p:nvSpPr>
        <p:spPr>
          <a:xfrm>
            <a:off x="1404289" y="4318068"/>
            <a:ext cx="2039726" cy="59322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rPr>
              <a:t>Next Header</a:t>
            </a:r>
            <a:endParaRPr lang="en-IN" sz="1600" dirty="0">
              <a:solidFill>
                <a:schemeClr val="tx1"/>
              </a:solidFill>
            </a:endParaRPr>
          </a:p>
        </p:txBody>
      </p:sp>
      <p:sp>
        <p:nvSpPr>
          <p:cNvPr id="59" name="Rectangle 58"/>
          <p:cNvSpPr/>
          <p:nvPr/>
        </p:nvSpPr>
        <p:spPr>
          <a:xfrm>
            <a:off x="3455721" y="4319131"/>
            <a:ext cx="6151309" cy="58990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rPr>
              <a:t>Header length</a:t>
            </a:r>
            <a:endParaRPr lang="en-IN" sz="1600" dirty="0">
              <a:solidFill>
                <a:schemeClr val="tx1"/>
              </a:solidFill>
            </a:endParaRPr>
          </a:p>
        </p:txBody>
      </p:sp>
      <p:sp>
        <p:nvSpPr>
          <p:cNvPr id="60" name="Rectangle 59"/>
          <p:cNvSpPr/>
          <p:nvPr/>
        </p:nvSpPr>
        <p:spPr>
          <a:xfrm>
            <a:off x="1415995" y="5843218"/>
            <a:ext cx="2039726" cy="59322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rPr>
              <a:t>Next Header</a:t>
            </a:r>
            <a:endParaRPr lang="en-IN" sz="1600" dirty="0">
              <a:solidFill>
                <a:schemeClr val="tx1"/>
              </a:solidFill>
            </a:endParaRPr>
          </a:p>
        </p:txBody>
      </p:sp>
      <p:sp>
        <p:nvSpPr>
          <p:cNvPr id="61" name="Rectangle 60"/>
          <p:cNvSpPr/>
          <p:nvPr/>
        </p:nvSpPr>
        <p:spPr>
          <a:xfrm>
            <a:off x="3467427" y="5844281"/>
            <a:ext cx="6151309" cy="58990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rPr>
              <a:t>Header length</a:t>
            </a:r>
            <a:endParaRPr lang="en-IN" sz="1600" dirty="0">
              <a:solidFill>
                <a:schemeClr val="tx1"/>
              </a:solidFill>
            </a:endParaRPr>
          </a:p>
        </p:txBody>
      </p:sp>
      <p:sp>
        <p:nvSpPr>
          <p:cNvPr id="14" name="Rectangle 13"/>
          <p:cNvSpPr/>
          <p:nvPr/>
        </p:nvSpPr>
        <p:spPr>
          <a:xfrm>
            <a:off x="1404289" y="4924887"/>
            <a:ext cx="8202741" cy="9048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a:t>
            </a:r>
          </a:p>
          <a:p>
            <a:pPr algn="ctr"/>
            <a:r>
              <a:rPr lang="en-IN" dirty="0" smtClean="0"/>
              <a:t>.</a:t>
            </a:r>
          </a:p>
          <a:p>
            <a:pPr algn="ctr"/>
            <a:r>
              <a:rPr lang="en-IN" dirty="0"/>
              <a:t>.</a:t>
            </a:r>
          </a:p>
        </p:txBody>
      </p:sp>
      <p:cxnSp>
        <p:nvCxnSpPr>
          <p:cNvPr id="62" name="Elbow Connector 61"/>
          <p:cNvCxnSpPr>
            <a:stCxn id="52" idx="3"/>
          </p:cNvCxnSpPr>
          <p:nvPr/>
        </p:nvCxnSpPr>
        <p:spPr>
          <a:xfrm flipH="1">
            <a:off x="9604897" y="4005701"/>
            <a:ext cx="392" cy="2132069"/>
          </a:xfrm>
          <a:prstGeom prst="bentConnector4">
            <a:avLst>
              <a:gd name="adj1" fmla="val -58316327"/>
              <a:gd name="adj2" fmla="val 98544"/>
            </a:avLst>
          </a:prstGeom>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9964269" y="5223398"/>
            <a:ext cx="1680884" cy="307777"/>
          </a:xfrm>
          <a:prstGeom prst="rect">
            <a:avLst/>
          </a:prstGeom>
          <a:noFill/>
        </p:spPr>
        <p:txBody>
          <a:bodyPr wrap="square" rtlCol="0">
            <a:spAutoFit/>
          </a:bodyPr>
          <a:lstStyle/>
          <a:p>
            <a:r>
              <a:rPr lang="en-IN" sz="1400" dirty="0" smtClean="0"/>
              <a:t>Extension Header</a:t>
            </a:r>
            <a:endParaRPr lang="en-IN" sz="1400" dirty="0"/>
          </a:p>
        </p:txBody>
      </p:sp>
      <p:cxnSp>
        <p:nvCxnSpPr>
          <p:cNvPr id="31" name="Elbow Connector 30"/>
          <p:cNvCxnSpPr>
            <a:stCxn id="37" idx="3"/>
            <a:endCxn id="49" idx="1"/>
          </p:cNvCxnSpPr>
          <p:nvPr/>
        </p:nvCxnSpPr>
        <p:spPr>
          <a:xfrm flipH="1">
            <a:off x="1402548" y="2225780"/>
            <a:ext cx="4108713" cy="1780518"/>
          </a:xfrm>
          <a:prstGeom prst="bentConnector5">
            <a:avLst>
              <a:gd name="adj1" fmla="val -5564"/>
              <a:gd name="adj2" fmla="val 49953"/>
              <a:gd name="adj3" fmla="val 105564"/>
            </a:avLst>
          </a:prstGeom>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49" idx="2"/>
            <a:endCxn id="58" idx="1"/>
          </p:cNvCxnSpPr>
          <p:nvPr/>
        </p:nvCxnSpPr>
        <p:spPr>
          <a:xfrm rot="5400000">
            <a:off x="1757465" y="3949734"/>
            <a:ext cx="311770" cy="1018122"/>
          </a:xfrm>
          <a:prstGeom prst="bentConnector4">
            <a:avLst>
              <a:gd name="adj1" fmla="val 2431"/>
              <a:gd name="adj2" fmla="val 122453"/>
            </a:avLst>
          </a:prstGeom>
        </p:spPr>
        <p:style>
          <a:lnRef idx="1">
            <a:schemeClr val="accent1"/>
          </a:lnRef>
          <a:fillRef idx="0">
            <a:schemeClr val="accent1"/>
          </a:fillRef>
          <a:effectRef idx="0">
            <a:schemeClr val="accent1"/>
          </a:effectRef>
          <a:fontRef idx="minor">
            <a:schemeClr val="tx1"/>
          </a:fontRef>
        </p:style>
      </p:cxnSp>
      <p:cxnSp>
        <p:nvCxnSpPr>
          <p:cNvPr id="64" name="Elbow Connector 63"/>
          <p:cNvCxnSpPr/>
          <p:nvPr/>
        </p:nvCxnSpPr>
        <p:spPr>
          <a:xfrm rot="5400000">
            <a:off x="1342017" y="4985271"/>
            <a:ext cx="1017962" cy="89689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10127557" cy="941294"/>
          </a:xfrm>
        </p:spPr>
        <p:txBody>
          <a:bodyPr>
            <a:noAutofit/>
          </a:bodyPr>
          <a:lstStyle/>
          <a:p>
            <a:r>
              <a:rPr lang="en-IN" sz="3600" b="1" dirty="0" smtClean="0">
                <a:latin typeface="Arial Black" panose="020B0A04020102020204" pitchFamily="34" charset="0"/>
              </a:rPr>
              <a:t>Extension Headers</a:t>
            </a:r>
            <a:endParaRPr lang="en-IN" sz="3600" b="1" dirty="0">
              <a:latin typeface="Arial Black" panose="020B0A04020102020204" pitchFamily="34" charset="0"/>
            </a:endParaRPr>
          </a:p>
        </p:txBody>
      </p:sp>
      <p:pic>
        <p:nvPicPr>
          <p:cNvPr id="4" name="Picture 3"/>
          <p:cNvPicPr>
            <a:picLocks noChangeAspect="1"/>
          </p:cNvPicPr>
          <p:nvPr/>
        </p:nvPicPr>
        <p:blipFill>
          <a:blip r:embed="rId2"/>
          <a:stretch>
            <a:fillRect/>
          </a:stretch>
        </p:blipFill>
        <p:spPr>
          <a:xfrm>
            <a:off x="10136521" y="-9532"/>
            <a:ext cx="2046514" cy="1161824"/>
          </a:xfrm>
          <a:prstGeom prst="rect">
            <a:avLst/>
          </a:prstGeom>
        </p:spPr>
      </p:pic>
      <p:grpSp>
        <p:nvGrpSpPr>
          <p:cNvPr id="14" name="Group 26"/>
          <p:cNvGrpSpPr/>
          <p:nvPr/>
        </p:nvGrpSpPr>
        <p:grpSpPr>
          <a:xfrm>
            <a:off x="914399" y="941295"/>
            <a:ext cx="9762565" cy="1922928"/>
            <a:chOff x="537882" y="2272554"/>
            <a:chExt cx="10255624" cy="2164975"/>
          </a:xfrm>
        </p:grpSpPr>
        <p:sp>
          <p:nvSpPr>
            <p:cNvPr id="5" name="Rectangle 4"/>
            <p:cNvSpPr/>
            <p:nvPr/>
          </p:nvSpPr>
          <p:spPr>
            <a:xfrm>
              <a:off x="4168588" y="2272554"/>
              <a:ext cx="2837330" cy="53788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Extension Header</a:t>
              </a:r>
              <a:endParaRPr lang="en-IN" b="1" dirty="0">
                <a:solidFill>
                  <a:schemeClr val="tx1"/>
                </a:solidFill>
              </a:endParaRPr>
            </a:p>
          </p:txBody>
        </p:sp>
        <p:sp>
          <p:nvSpPr>
            <p:cNvPr id="6" name="Rectangle 5"/>
            <p:cNvSpPr/>
            <p:nvPr/>
          </p:nvSpPr>
          <p:spPr>
            <a:xfrm>
              <a:off x="537882" y="3953435"/>
              <a:ext cx="1492624" cy="48409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Hop-by-Hop</a:t>
              </a:r>
              <a:endParaRPr lang="en-IN" dirty="0">
                <a:solidFill>
                  <a:schemeClr val="tx1"/>
                </a:solidFill>
              </a:endParaRPr>
            </a:p>
          </p:txBody>
        </p:sp>
        <p:sp>
          <p:nvSpPr>
            <p:cNvPr id="7" name="Rectangle 6"/>
            <p:cNvSpPr/>
            <p:nvPr/>
          </p:nvSpPr>
          <p:spPr>
            <a:xfrm>
              <a:off x="2263588" y="3953435"/>
              <a:ext cx="1492624" cy="48409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Destination</a:t>
              </a:r>
              <a:endParaRPr lang="en-IN" dirty="0">
                <a:solidFill>
                  <a:schemeClr val="tx1"/>
                </a:solidFill>
              </a:endParaRPr>
            </a:p>
          </p:txBody>
        </p:sp>
        <p:sp>
          <p:nvSpPr>
            <p:cNvPr id="8" name="Rectangle 7"/>
            <p:cNvSpPr/>
            <p:nvPr/>
          </p:nvSpPr>
          <p:spPr>
            <a:xfrm>
              <a:off x="3989294" y="3953435"/>
              <a:ext cx="1492624" cy="48409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rPr>
                <a:t>Source Routing</a:t>
              </a:r>
              <a:endParaRPr lang="en-IN" sz="1600" dirty="0">
                <a:solidFill>
                  <a:schemeClr val="tx1"/>
                </a:solidFill>
              </a:endParaRPr>
            </a:p>
          </p:txBody>
        </p:sp>
        <p:sp>
          <p:nvSpPr>
            <p:cNvPr id="9" name="Rectangle 8"/>
            <p:cNvSpPr/>
            <p:nvPr/>
          </p:nvSpPr>
          <p:spPr>
            <a:xfrm>
              <a:off x="5715000" y="3926542"/>
              <a:ext cx="1492624" cy="48409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rPr>
                <a:t>Fragmentation</a:t>
              </a:r>
              <a:endParaRPr lang="en-IN" sz="1600" dirty="0">
                <a:solidFill>
                  <a:schemeClr val="tx1"/>
                </a:solidFill>
              </a:endParaRPr>
            </a:p>
          </p:txBody>
        </p:sp>
        <p:sp>
          <p:nvSpPr>
            <p:cNvPr id="10" name="Rectangle 9"/>
            <p:cNvSpPr/>
            <p:nvPr/>
          </p:nvSpPr>
          <p:spPr>
            <a:xfrm>
              <a:off x="7507941" y="3926542"/>
              <a:ext cx="1492624" cy="48409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rPr>
                <a:t>Authentication</a:t>
              </a:r>
              <a:endParaRPr lang="en-IN" sz="1600" dirty="0">
                <a:solidFill>
                  <a:schemeClr val="tx1"/>
                </a:solidFill>
              </a:endParaRPr>
            </a:p>
          </p:txBody>
        </p:sp>
        <p:sp>
          <p:nvSpPr>
            <p:cNvPr id="11" name="Rectangle 10"/>
            <p:cNvSpPr/>
            <p:nvPr/>
          </p:nvSpPr>
          <p:spPr>
            <a:xfrm>
              <a:off x="9300882" y="3926542"/>
              <a:ext cx="1492624" cy="48409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ESP</a:t>
              </a:r>
              <a:endParaRPr lang="en-IN" dirty="0">
                <a:solidFill>
                  <a:schemeClr val="tx1"/>
                </a:solidFill>
              </a:endParaRPr>
            </a:p>
          </p:txBody>
        </p:sp>
        <p:cxnSp>
          <p:nvCxnSpPr>
            <p:cNvPr id="13" name="Straight Connector 12"/>
            <p:cNvCxnSpPr>
              <a:stCxn id="5" idx="2"/>
            </p:cNvCxnSpPr>
            <p:nvPr/>
          </p:nvCxnSpPr>
          <p:spPr>
            <a:xfrm>
              <a:off x="5587253" y="2810436"/>
              <a:ext cx="0" cy="49754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flipV="1">
              <a:off x="1284194" y="3281080"/>
              <a:ext cx="8843362" cy="2"/>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Arrow Connector 17"/>
            <p:cNvCxnSpPr>
              <a:endCxn id="6" idx="0"/>
            </p:cNvCxnSpPr>
            <p:nvPr/>
          </p:nvCxnSpPr>
          <p:spPr>
            <a:xfrm>
              <a:off x="1284194" y="3281082"/>
              <a:ext cx="0" cy="6723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a:off x="2915771" y="3304615"/>
              <a:ext cx="0" cy="6723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a:off x="4636994" y="3304614"/>
              <a:ext cx="0" cy="6723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a:off x="6418730" y="3281081"/>
              <a:ext cx="0" cy="6723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a:off x="8254253" y="3254189"/>
              <a:ext cx="0" cy="6723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a:off x="10096500" y="3281080"/>
              <a:ext cx="0" cy="6723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23" name="TextBox 22"/>
          <p:cNvSpPr txBox="1"/>
          <p:nvPr/>
        </p:nvSpPr>
        <p:spPr>
          <a:xfrm>
            <a:off x="322730" y="3523045"/>
            <a:ext cx="11631706" cy="1077218"/>
          </a:xfrm>
          <a:prstGeom prst="rect">
            <a:avLst/>
          </a:prstGeom>
          <a:noFill/>
        </p:spPr>
        <p:txBody>
          <a:bodyPr wrap="square" rtlCol="0">
            <a:spAutoFit/>
          </a:bodyPr>
          <a:lstStyle/>
          <a:p>
            <a:pPr marL="285750" indent="-285750" algn="just">
              <a:buFont typeface="Arial" panose="020B0604020202020204" pitchFamily="34" charset="0"/>
              <a:buChar char="•"/>
            </a:pPr>
            <a:r>
              <a:rPr lang="en-IN" sz="1600" dirty="0" smtClean="0"/>
              <a:t>Hop-by-Hop is used when source needs to send information to all routers along the path. Used to specify information such as management, debugging and control function also used too specify when datagram size exceeds 65535 bits. The first field defines the header and next fields defines the length and rest of the field makes options. Only 3 options have been defined are Pad1, </a:t>
            </a:r>
            <a:r>
              <a:rPr lang="en-IN" sz="1600" dirty="0" err="1" smtClean="0"/>
              <a:t>PadN</a:t>
            </a:r>
            <a:r>
              <a:rPr lang="en-IN" sz="1600" dirty="0" smtClean="0"/>
              <a:t>, and jumbo Payload.</a:t>
            </a:r>
            <a:endParaRPr lang="en-IN" sz="1600" dirty="0"/>
          </a:p>
        </p:txBody>
      </p:sp>
      <p:grpSp>
        <p:nvGrpSpPr>
          <p:cNvPr id="16" name="Group 13"/>
          <p:cNvGrpSpPr/>
          <p:nvPr/>
        </p:nvGrpSpPr>
        <p:grpSpPr>
          <a:xfrm>
            <a:off x="3443965" y="5062898"/>
            <a:ext cx="4554093" cy="766150"/>
            <a:chOff x="3177966" y="4357179"/>
            <a:chExt cx="4554093" cy="766150"/>
          </a:xfrm>
        </p:grpSpPr>
        <p:sp>
          <p:nvSpPr>
            <p:cNvPr id="3" name="Rectangle 2"/>
            <p:cNvSpPr/>
            <p:nvPr/>
          </p:nvSpPr>
          <p:spPr>
            <a:xfrm>
              <a:off x="3177966" y="4357179"/>
              <a:ext cx="4554093" cy="76615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smtClean="0">
                <a:solidFill>
                  <a:schemeClr val="tx1"/>
                </a:solidFill>
              </a:endParaRPr>
            </a:p>
            <a:p>
              <a:pPr algn="ctr"/>
              <a:r>
                <a:rPr lang="en-IN" b="1" dirty="0" smtClean="0">
                  <a:solidFill>
                    <a:schemeClr val="tx1"/>
                  </a:solidFill>
                </a:rPr>
                <a:t>Options</a:t>
              </a:r>
              <a:endParaRPr lang="en-IN" b="1" dirty="0">
                <a:solidFill>
                  <a:schemeClr val="tx1"/>
                </a:solidFill>
              </a:endParaRPr>
            </a:p>
          </p:txBody>
        </p:sp>
        <p:sp>
          <p:nvSpPr>
            <p:cNvPr id="12" name="Rectangle 11"/>
            <p:cNvSpPr/>
            <p:nvPr/>
          </p:nvSpPr>
          <p:spPr>
            <a:xfrm>
              <a:off x="3186887" y="4367009"/>
              <a:ext cx="1371600" cy="38618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smtClean="0">
                  <a:solidFill>
                    <a:schemeClr val="tx1"/>
                  </a:solidFill>
                </a:rPr>
                <a:t>Next Header</a:t>
              </a:r>
              <a:endParaRPr lang="en-IN" sz="1600" b="1" dirty="0">
                <a:solidFill>
                  <a:schemeClr val="tx1"/>
                </a:solidFill>
              </a:endParaRPr>
            </a:p>
          </p:txBody>
        </p:sp>
        <p:sp>
          <p:nvSpPr>
            <p:cNvPr id="26" name="Rectangle 25"/>
            <p:cNvSpPr/>
            <p:nvPr/>
          </p:nvSpPr>
          <p:spPr>
            <a:xfrm>
              <a:off x="4571867" y="4367009"/>
              <a:ext cx="1412073" cy="38618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smtClean="0">
                  <a:solidFill>
                    <a:schemeClr val="tx1"/>
                  </a:solidFill>
                </a:rPr>
                <a:t>Header length</a:t>
              </a:r>
              <a:endParaRPr lang="en-IN" sz="1600" b="1" dirty="0">
                <a:solidFill>
                  <a:schemeClr val="tx1"/>
                </a:solidFill>
              </a:endParaRPr>
            </a:p>
          </p:txBody>
        </p:sp>
      </p:gr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10127557" cy="941294"/>
          </a:xfrm>
        </p:spPr>
        <p:txBody>
          <a:bodyPr>
            <a:normAutofit/>
          </a:bodyPr>
          <a:lstStyle/>
          <a:p>
            <a:r>
              <a:rPr lang="en-IN" sz="4000" b="1" dirty="0" smtClean="0">
                <a:latin typeface="Arial Black" panose="020B0A04020102020204" pitchFamily="34" charset="0"/>
              </a:rPr>
              <a:t>Options in Hop-by-Hop header</a:t>
            </a:r>
            <a:endParaRPr lang="en-IN" sz="4000" b="1" dirty="0">
              <a:latin typeface="Arial Black" panose="020B0A04020102020204" pitchFamily="34" charset="0"/>
            </a:endParaRPr>
          </a:p>
        </p:txBody>
      </p:sp>
      <p:pic>
        <p:nvPicPr>
          <p:cNvPr id="4" name="Picture 3"/>
          <p:cNvPicPr>
            <a:picLocks noChangeAspect="1"/>
          </p:cNvPicPr>
          <p:nvPr/>
        </p:nvPicPr>
        <p:blipFill>
          <a:blip r:embed="rId2"/>
          <a:stretch>
            <a:fillRect/>
          </a:stretch>
        </p:blipFill>
        <p:spPr>
          <a:xfrm>
            <a:off x="10136521" y="-9532"/>
            <a:ext cx="2046514" cy="1161824"/>
          </a:xfrm>
          <a:prstGeom prst="rect">
            <a:avLst/>
          </a:prstGeom>
        </p:spPr>
      </p:pic>
      <p:grpSp>
        <p:nvGrpSpPr>
          <p:cNvPr id="5" name="Group 18"/>
          <p:cNvGrpSpPr/>
          <p:nvPr/>
        </p:nvGrpSpPr>
        <p:grpSpPr>
          <a:xfrm>
            <a:off x="434489" y="868089"/>
            <a:ext cx="11082099" cy="2092113"/>
            <a:chOff x="-611909" y="1890415"/>
            <a:chExt cx="11988120" cy="2383054"/>
          </a:xfrm>
        </p:grpSpPr>
        <p:grpSp>
          <p:nvGrpSpPr>
            <p:cNvPr id="9" name="Group 29"/>
            <p:cNvGrpSpPr/>
            <p:nvPr/>
          </p:nvGrpSpPr>
          <p:grpSpPr>
            <a:xfrm>
              <a:off x="497540" y="1890415"/>
              <a:ext cx="10878671" cy="1266220"/>
              <a:chOff x="497541" y="1930756"/>
              <a:chExt cx="7234518" cy="1294327"/>
            </a:xfrm>
          </p:grpSpPr>
          <p:sp>
            <p:nvSpPr>
              <p:cNvPr id="3" name="Rectangle 2"/>
              <p:cNvSpPr/>
              <p:nvPr/>
            </p:nvSpPr>
            <p:spPr>
              <a:xfrm>
                <a:off x="497541" y="2740989"/>
                <a:ext cx="1800220" cy="4840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code</a:t>
                </a:r>
                <a:endParaRPr lang="en-IN" dirty="0">
                  <a:solidFill>
                    <a:schemeClr val="tx1"/>
                  </a:solidFill>
                </a:endParaRPr>
              </a:p>
            </p:txBody>
          </p:sp>
          <p:sp>
            <p:nvSpPr>
              <p:cNvPr id="7" name="Rectangle 6"/>
              <p:cNvSpPr/>
              <p:nvPr/>
            </p:nvSpPr>
            <p:spPr>
              <a:xfrm>
                <a:off x="4114800" y="2739747"/>
                <a:ext cx="3617259" cy="484094"/>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Data (variable length)</a:t>
                </a:r>
                <a:endParaRPr lang="en-IN" dirty="0">
                  <a:solidFill>
                    <a:schemeClr val="tx1"/>
                  </a:solidFill>
                </a:endParaRPr>
              </a:p>
            </p:txBody>
          </p:sp>
          <p:cxnSp>
            <p:nvCxnSpPr>
              <p:cNvPr id="10" name="Straight Connector 9"/>
              <p:cNvCxnSpPr/>
              <p:nvPr/>
            </p:nvCxnSpPr>
            <p:spPr>
              <a:xfrm flipV="1">
                <a:off x="497541" y="2205318"/>
                <a:ext cx="0" cy="551328"/>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flipV="1">
                <a:off x="4114800" y="2205318"/>
                <a:ext cx="0" cy="551328"/>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flipV="1">
                <a:off x="7732059" y="2205318"/>
                <a:ext cx="0" cy="551328"/>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flipV="1">
                <a:off x="497541" y="2423886"/>
                <a:ext cx="1800220" cy="2903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flipV="1">
                <a:off x="4114800" y="2394858"/>
                <a:ext cx="3617259" cy="2902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765467" y="2007530"/>
                <a:ext cx="1233715" cy="430032"/>
              </a:xfrm>
              <a:prstGeom prst="rect">
                <a:avLst/>
              </a:prstGeom>
              <a:noFill/>
            </p:spPr>
            <p:txBody>
              <a:bodyPr wrap="square" rtlCol="0">
                <a:spAutoFit/>
              </a:bodyPr>
              <a:lstStyle/>
              <a:p>
                <a:pPr algn="ctr"/>
                <a:r>
                  <a:rPr lang="en-IN" dirty="0" smtClean="0"/>
                  <a:t>8 bits</a:t>
                </a:r>
                <a:endParaRPr lang="en-IN" dirty="0"/>
              </a:p>
            </p:txBody>
          </p:sp>
          <p:sp>
            <p:nvSpPr>
              <p:cNvPr id="28" name="TextBox 27"/>
              <p:cNvSpPr txBox="1"/>
              <p:nvPr/>
            </p:nvSpPr>
            <p:spPr>
              <a:xfrm>
                <a:off x="5306574" y="1930756"/>
                <a:ext cx="1933176" cy="430032"/>
              </a:xfrm>
              <a:prstGeom prst="rect">
                <a:avLst/>
              </a:prstGeom>
              <a:noFill/>
            </p:spPr>
            <p:txBody>
              <a:bodyPr wrap="square" rtlCol="0">
                <a:spAutoFit/>
              </a:bodyPr>
              <a:lstStyle/>
              <a:p>
                <a:pPr algn="ctr"/>
                <a:endParaRPr lang="en-IN" dirty="0"/>
              </a:p>
            </p:txBody>
          </p:sp>
        </p:grpSp>
        <p:grpSp>
          <p:nvGrpSpPr>
            <p:cNvPr id="16" name="Group 8"/>
            <p:cNvGrpSpPr/>
            <p:nvPr/>
          </p:nvGrpSpPr>
          <p:grpSpPr>
            <a:xfrm>
              <a:off x="-606754" y="3719851"/>
              <a:ext cx="4464165" cy="553618"/>
              <a:chOff x="1422994" y="3719851"/>
              <a:chExt cx="3601829" cy="553618"/>
            </a:xfrm>
          </p:grpSpPr>
          <p:sp>
            <p:nvSpPr>
              <p:cNvPr id="6" name="Rectangle 5"/>
              <p:cNvSpPr/>
              <p:nvPr/>
            </p:nvSpPr>
            <p:spPr>
              <a:xfrm>
                <a:off x="1422994" y="3720270"/>
                <a:ext cx="1216040" cy="53788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t>Action (2 bits)</a:t>
                </a:r>
                <a:endParaRPr lang="en-IN" sz="1600" dirty="0"/>
              </a:p>
            </p:txBody>
          </p:sp>
          <p:sp>
            <p:nvSpPr>
              <p:cNvPr id="26" name="Rectangle 25"/>
              <p:cNvSpPr/>
              <p:nvPr/>
            </p:nvSpPr>
            <p:spPr>
              <a:xfrm>
                <a:off x="3621649" y="3719851"/>
                <a:ext cx="1403174" cy="553618"/>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t>Type (5 bits)</a:t>
                </a:r>
                <a:endParaRPr lang="en-IN" sz="1600" dirty="0"/>
              </a:p>
            </p:txBody>
          </p:sp>
        </p:grpSp>
        <p:cxnSp>
          <p:nvCxnSpPr>
            <p:cNvPr id="15" name="Straight Arrow Connector 14"/>
            <p:cNvCxnSpPr/>
            <p:nvPr/>
          </p:nvCxnSpPr>
          <p:spPr>
            <a:xfrm flipH="1">
              <a:off x="-611909" y="3171881"/>
              <a:ext cx="1163163" cy="5331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a:off x="3215308" y="3170293"/>
              <a:ext cx="642102" cy="5331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57" name="TextBox 56"/>
          <p:cNvSpPr txBox="1"/>
          <p:nvPr/>
        </p:nvSpPr>
        <p:spPr>
          <a:xfrm>
            <a:off x="159304" y="3112035"/>
            <a:ext cx="4693023" cy="1815882"/>
          </a:xfrm>
          <a:prstGeom prst="rect">
            <a:avLst/>
          </a:prstGeom>
          <a:noFill/>
        </p:spPr>
        <p:txBody>
          <a:bodyPr wrap="square" rtlCol="0">
            <a:spAutoFit/>
          </a:bodyPr>
          <a:lstStyle/>
          <a:p>
            <a:pPr algn="just"/>
            <a:r>
              <a:rPr lang="en-IN" sz="1600" b="1" dirty="0" smtClean="0"/>
              <a:t>Action (if option not required)</a:t>
            </a:r>
          </a:p>
          <a:p>
            <a:pPr marL="285750" indent="-285750" algn="just">
              <a:buFont typeface="Arial" panose="020B0604020202020204" pitchFamily="34" charset="0"/>
              <a:buChar char="•"/>
            </a:pPr>
            <a:r>
              <a:rPr lang="en-IN" sz="1600" dirty="0" smtClean="0"/>
              <a:t>00 Skip this option</a:t>
            </a:r>
          </a:p>
          <a:p>
            <a:pPr marL="285750" indent="-285750" algn="just">
              <a:buFont typeface="Arial" panose="020B0604020202020204" pitchFamily="34" charset="0"/>
              <a:buChar char="•"/>
            </a:pPr>
            <a:r>
              <a:rPr lang="en-IN" sz="1600" dirty="0" smtClean="0"/>
              <a:t>01 Discard datagram, no more action</a:t>
            </a:r>
          </a:p>
          <a:p>
            <a:pPr marL="285750" indent="-285750" algn="just">
              <a:buFont typeface="Arial" panose="020B0604020202020204" pitchFamily="34" charset="0"/>
              <a:buChar char="•"/>
            </a:pPr>
            <a:r>
              <a:rPr lang="en-IN" sz="1600" dirty="0" smtClean="0"/>
              <a:t>10 Discard datagram and send ICMP message</a:t>
            </a:r>
          </a:p>
          <a:p>
            <a:pPr marL="285750" indent="-285750" algn="just">
              <a:buFont typeface="Arial" panose="020B0604020202020204" pitchFamily="34" charset="0"/>
              <a:buChar char="•"/>
            </a:pPr>
            <a:r>
              <a:rPr lang="en-IN" sz="1600" dirty="0" smtClean="0"/>
              <a:t>11 Discard datagram and send ICMP message if not Multicast</a:t>
            </a:r>
          </a:p>
          <a:p>
            <a:pPr marL="285750" indent="-285750" algn="just">
              <a:buFont typeface="Arial" panose="020B0604020202020204" pitchFamily="34" charset="0"/>
              <a:buChar char="•"/>
            </a:pPr>
            <a:endParaRPr lang="en-IN" sz="1600" dirty="0"/>
          </a:p>
        </p:txBody>
      </p:sp>
      <p:sp>
        <p:nvSpPr>
          <p:cNvPr id="49" name="Rectangle 48"/>
          <p:cNvSpPr/>
          <p:nvPr/>
        </p:nvSpPr>
        <p:spPr>
          <a:xfrm>
            <a:off x="3972458" y="1555603"/>
            <a:ext cx="2502433" cy="415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Length</a:t>
            </a:r>
            <a:endParaRPr lang="en-IN" dirty="0">
              <a:solidFill>
                <a:schemeClr val="tx1"/>
              </a:solidFill>
            </a:endParaRPr>
          </a:p>
        </p:txBody>
      </p:sp>
      <p:cxnSp>
        <p:nvCxnSpPr>
          <p:cNvPr id="52" name="Straight Connector 51"/>
          <p:cNvCxnSpPr/>
          <p:nvPr/>
        </p:nvCxnSpPr>
        <p:spPr>
          <a:xfrm flipV="1">
            <a:off x="3962525" y="1079791"/>
            <a:ext cx="0" cy="473507"/>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Arrow Connector 57"/>
          <p:cNvCxnSpPr/>
          <p:nvPr/>
        </p:nvCxnSpPr>
        <p:spPr>
          <a:xfrm flipV="1">
            <a:off x="3972142" y="1294332"/>
            <a:ext cx="2502435" cy="2493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59" name="TextBox 58"/>
          <p:cNvSpPr txBox="1"/>
          <p:nvPr/>
        </p:nvSpPr>
        <p:spPr>
          <a:xfrm>
            <a:off x="4635098" y="843027"/>
            <a:ext cx="1714952" cy="369332"/>
          </a:xfrm>
          <a:prstGeom prst="rect">
            <a:avLst/>
          </a:prstGeom>
          <a:noFill/>
        </p:spPr>
        <p:txBody>
          <a:bodyPr wrap="square" rtlCol="0">
            <a:spAutoFit/>
          </a:bodyPr>
          <a:lstStyle/>
          <a:p>
            <a:pPr algn="ctr"/>
            <a:r>
              <a:rPr lang="en-IN" dirty="0" smtClean="0"/>
              <a:t>8 bits</a:t>
            </a:r>
            <a:endParaRPr lang="en-IN" dirty="0"/>
          </a:p>
        </p:txBody>
      </p:sp>
      <p:sp>
        <p:nvSpPr>
          <p:cNvPr id="60" name="Rectangle 59"/>
          <p:cNvSpPr/>
          <p:nvPr/>
        </p:nvSpPr>
        <p:spPr>
          <a:xfrm>
            <a:off x="1835564" y="2453498"/>
            <a:ext cx="1122789" cy="504589"/>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t>C (1 bit)</a:t>
            </a:r>
            <a:endParaRPr lang="en-IN" sz="1600" dirty="0"/>
          </a:p>
        </p:txBody>
      </p:sp>
      <p:sp>
        <p:nvSpPr>
          <p:cNvPr id="61" name="TextBox 60"/>
          <p:cNvSpPr txBox="1"/>
          <p:nvPr/>
        </p:nvSpPr>
        <p:spPr>
          <a:xfrm>
            <a:off x="5963730" y="2671173"/>
            <a:ext cx="4693023" cy="830997"/>
          </a:xfrm>
          <a:prstGeom prst="rect">
            <a:avLst/>
          </a:prstGeom>
          <a:noFill/>
        </p:spPr>
        <p:txBody>
          <a:bodyPr wrap="square" rtlCol="0">
            <a:spAutoFit/>
          </a:bodyPr>
          <a:lstStyle/>
          <a:p>
            <a:pPr algn="just"/>
            <a:r>
              <a:rPr lang="en-IN" sz="1600" b="1" dirty="0" smtClean="0"/>
              <a:t>C Change in option Value</a:t>
            </a:r>
          </a:p>
          <a:p>
            <a:pPr marL="285750" indent="-285750" algn="just">
              <a:buFont typeface="Arial" panose="020B0604020202020204" pitchFamily="34" charset="0"/>
              <a:buChar char="•"/>
            </a:pPr>
            <a:r>
              <a:rPr lang="en-IN" sz="1600" dirty="0" smtClean="0"/>
              <a:t>0 Doesn’t change in transit</a:t>
            </a:r>
          </a:p>
          <a:p>
            <a:pPr marL="285750" indent="-285750" algn="just">
              <a:buFont typeface="Arial" panose="020B0604020202020204" pitchFamily="34" charset="0"/>
              <a:buChar char="•"/>
            </a:pPr>
            <a:r>
              <a:rPr lang="en-IN" sz="1600" dirty="0" smtClean="0"/>
              <a:t>1 maybe changed in transit</a:t>
            </a:r>
          </a:p>
        </p:txBody>
      </p:sp>
      <p:sp>
        <p:nvSpPr>
          <p:cNvPr id="62" name="TextBox 61"/>
          <p:cNvSpPr txBox="1"/>
          <p:nvPr/>
        </p:nvSpPr>
        <p:spPr>
          <a:xfrm>
            <a:off x="5930039" y="3583765"/>
            <a:ext cx="4693023" cy="1077218"/>
          </a:xfrm>
          <a:prstGeom prst="rect">
            <a:avLst/>
          </a:prstGeom>
          <a:noFill/>
        </p:spPr>
        <p:txBody>
          <a:bodyPr wrap="square" rtlCol="0">
            <a:spAutoFit/>
          </a:bodyPr>
          <a:lstStyle/>
          <a:p>
            <a:pPr algn="just"/>
            <a:r>
              <a:rPr lang="en-IN" sz="1600" b="1" dirty="0" smtClean="0"/>
              <a:t>Type</a:t>
            </a:r>
          </a:p>
          <a:p>
            <a:pPr marL="285750" indent="-285750" algn="just">
              <a:buFont typeface="Arial" panose="020B0604020202020204" pitchFamily="34" charset="0"/>
              <a:buChar char="•"/>
            </a:pPr>
            <a:r>
              <a:rPr lang="en-IN" sz="1600" dirty="0" smtClean="0"/>
              <a:t>00000 Pad1</a:t>
            </a:r>
          </a:p>
          <a:p>
            <a:pPr marL="285750" indent="-285750" algn="just">
              <a:buFont typeface="Arial" panose="020B0604020202020204" pitchFamily="34" charset="0"/>
              <a:buChar char="•"/>
            </a:pPr>
            <a:r>
              <a:rPr lang="en-IN" sz="1600" dirty="0" smtClean="0"/>
              <a:t>00001 </a:t>
            </a:r>
            <a:r>
              <a:rPr lang="en-IN" sz="1600" dirty="0" err="1" smtClean="0"/>
              <a:t>PadN</a:t>
            </a:r>
            <a:endParaRPr lang="en-IN" sz="1600" dirty="0" smtClean="0"/>
          </a:p>
          <a:p>
            <a:pPr marL="285750" indent="-285750" algn="just">
              <a:buFont typeface="Arial" panose="020B0604020202020204" pitchFamily="34" charset="0"/>
              <a:buChar char="•"/>
            </a:pPr>
            <a:r>
              <a:rPr lang="en-IN" sz="1600" dirty="0" smtClean="0"/>
              <a:t>00010 Jumbo Payload</a:t>
            </a:r>
          </a:p>
        </p:txBody>
      </p:sp>
      <p:sp>
        <p:nvSpPr>
          <p:cNvPr id="63" name="TextBox 62"/>
          <p:cNvSpPr txBox="1"/>
          <p:nvPr/>
        </p:nvSpPr>
        <p:spPr>
          <a:xfrm>
            <a:off x="159304" y="4742578"/>
            <a:ext cx="11173098" cy="830997"/>
          </a:xfrm>
          <a:prstGeom prst="rect">
            <a:avLst/>
          </a:prstGeom>
          <a:noFill/>
        </p:spPr>
        <p:txBody>
          <a:bodyPr wrap="square" rtlCol="0">
            <a:spAutoFit/>
          </a:bodyPr>
          <a:lstStyle/>
          <a:p>
            <a:pPr algn="just"/>
            <a:r>
              <a:rPr lang="en-IN" sz="1600" b="1" dirty="0" smtClean="0"/>
              <a:t>Type</a:t>
            </a:r>
          </a:p>
          <a:p>
            <a:pPr marL="285750" indent="-285750" algn="just">
              <a:buFont typeface="Arial" panose="020B0604020202020204" pitchFamily="34" charset="0"/>
              <a:buChar char="•"/>
            </a:pPr>
            <a:r>
              <a:rPr lang="en-IN" sz="1600" dirty="0" smtClean="0"/>
              <a:t>Pad1 – used for alignment purpose. Options need to start at specific bit of 32 bit word, if it fall short by 1 bit Pad1 is used. Pad1 excludes the length of option and data field. Pad1 can be inserted anywhere in hop-by-hop</a:t>
            </a:r>
          </a:p>
        </p:txBody>
      </p:sp>
      <p:sp>
        <p:nvSpPr>
          <p:cNvPr id="8" name="Rectangle 7"/>
          <p:cNvSpPr/>
          <p:nvPr/>
        </p:nvSpPr>
        <p:spPr>
          <a:xfrm>
            <a:off x="1697710" y="6026483"/>
            <a:ext cx="1451889" cy="4904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rPr>
              <a:t>Code</a:t>
            </a:r>
          </a:p>
          <a:p>
            <a:pPr algn="ctr"/>
            <a:r>
              <a:rPr lang="en-IN" sz="1600" dirty="0" smtClean="0">
                <a:solidFill>
                  <a:schemeClr val="tx1"/>
                </a:solidFill>
              </a:rPr>
              <a:t>00000</a:t>
            </a:r>
            <a:endParaRPr lang="en-IN" sz="1600" dirty="0">
              <a:solidFill>
                <a:schemeClr val="tx1"/>
              </a:solidFill>
            </a:endParaRPr>
          </a:p>
        </p:txBody>
      </p:sp>
      <p:sp>
        <p:nvSpPr>
          <p:cNvPr id="13" name="Rectangle 12"/>
          <p:cNvSpPr/>
          <p:nvPr/>
        </p:nvSpPr>
        <p:spPr>
          <a:xfrm>
            <a:off x="3972142" y="5758831"/>
            <a:ext cx="1991588" cy="514551"/>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smtClean="0">
                <a:solidFill>
                  <a:schemeClr val="tx1"/>
                </a:solidFill>
              </a:rPr>
              <a:t>Options</a:t>
            </a:r>
            <a:endParaRPr lang="en-IN" b="1" dirty="0">
              <a:solidFill>
                <a:schemeClr val="tx1"/>
              </a:solidFill>
            </a:endParaRPr>
          </a:p>
        </p:txBody>
      </p:sp>
      <p:sp>
        <p:nvSpPr>
          <p:cNvPr id="64" name="Rectangle 63"/>
          <p:cNvSpPr/>
          <p:nvPr/>
        </p:nvSpPr>
        <p:spPr>
          <a:xfrm>
            <a:off x="3972142" y="6286553"/>
            <a:ext cx="1991588" cy="514551"/>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Rest of the payload</a:t>
            </a:r>
            <a:endParaRPr lang="en-IN" dirty="0">
              <a:solidFill>
                <a:schemeClr val="tx1"/>
              </a:solidFill>
            </a:endParaRPr>
          </a:p>
        </p:txBody>
      </p:sp>
      <p:sp>
        <p:nvSpPr>
          <p:cNvPr id="14" name="Rectangle 13"/>
          <p:cNvSpPr/>
          <p:nvPr/>
        </p:nvSpPr>
        <p:spPr>
          <a:xfrm>
            <a:off x="5225143" y="6026483"/>
            <a:ext cx="738587" cy="245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pad1</a:t>
            </a:r>
            <a:endParaRPr lang="en-IN" dirty="0">
              <a:solidFill>
                <a:schemeClr val="tx1"/>
              </a:solidFill>
            </a:endParaRPr>
          </a:p>
        </p:txBody>
      </p:sp>
      <p:sp>
        <p:nvSpPr>
          <p:cNvPr id="65" name="TextBox 64"/>
          <p:cNvSpPr txBox="1"/>
          <p:nvPr/>
        </p:nvSpPr>
        <p:spPr>
          <a:xfrm>
            <a:off x="1135890" y="6543828"/>
            <a:ext cx="2100912" cy="338554"/>
          </a:xfrm>
          <a:prstGeom prst="rect">
            <a:avLst/>
          </a:prstGeom>
          <a:noFill/>
        </p:spPr>
        <p:txBody>
          <a:bodyPr wrap="square" rtlCol="0">
            <a:spAutoFit/>
          </a:bodyPr>
          <a:lstStyle/>
          <a:p>
            <a:r>
              <a:rPr lang="en-IN" sz="1600" dirty="0" smtClean="0"/>
              <a:t>a. Pad1</a:t>
            </a:r>
            <a:endParaRPr lang="en-IN" sz="1600" dirty="0"/>
          </a:p>
        </p:txBody>
      </p:sp>
      <p:sp>
        <p:nvSpPr>
          <p:cNvPr id="66" name="TextBox 65"/>
          <p:cNvSpPr txBox="1"/>
          <p:nvPr/>
        </p:nvSpPr>
        <p:spPr>
          <a:xfrm>
            <a:off x="6044078" y="6462550"/>
            <a:ext cx="2100912" cy="338554"/>
          </a:xfrm>
          <a:prstGeom prst="rect">
            <a:avLst/>
          </a:prstGeom>
          <a:noFill/>
        </p:spPr>
        <p:txBody>
          <a:bodyPr wrap="square" rtlCol="0">
            <a:spAutoFit/>
          </a:bodyPr>
          <a:lstStyle/>
          <a:p>
            <a:r>
              <a:rPr lang="en-IN" sz="1600" dirty="0" smtClean="0"/>
              <a:t>b. Used for padding</a:t>
            </a:r>
            <a:endParaRPr lang="en-IN" sz="1600" dirty="0"/>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97024"/>
          </a:xfrm>
        </p:spPr>
        <p:txBody>
          <a:bodyPr>
            <a:noAutofit/>
          </a:bodyPr>
          <a:lstStyle/>
          <a:p>
            <a:r>
              <a:rPr lang="en-GB" b="1" dirty="0" smtClean="0">
                <a:latin typeface="Arial Black" panose="020B0A04020102020204" pitchFamily="34" charset="0"/>
              </a:rPr>
              <a:t>IPv6 Features</a:t>
            </a:r>
            <a:endParaRPr lang="en-US" b="1" dirty="0">
              <a:latin typeface="Arial Black" panose="020B0A04020102020204" pitchFamily="34" charset="0"/>
            </a:endParaRPr>
          </a:p>
        </p:txBody>
      </p:sp>
      <p:sp>
        <p:nvSpPr>
          <p:cNvPr id="3" name="Content Placeholder 2"/>
          <p:cNvSpPr>
            <a:spLocks noGrp="1"/>
          </p:cNvSpPr>
          <p:nvPr>
            <p:ph idx="1"/>
          </p:nvPr>
        </p:nvSpPr>
        <p:spPr>
          <a:xfrm>
            <a:off x="457200" y="914400"/>
            <a:ext cx="10896600" cy="5262563"/>
          </a:xfrm>
        </p:spPr>
        <p:txBody>
          <a:bodyPr>
            <a:noAutofit/>
          </a:bodyPr>
          <a:lstStyle/>
          <a:p>
            <a:pPr>
              <a:buNone/>
            </a:pPr>
            <a:r>
              <a:rPr lang="en-US" sz="1600" dirty="0" smtClean="0">
                <a:latin typeface="Arial" panose="020B0604020202020204" pitchFamily="34" charset="0"/>
                <a:cs typeface="Arial" panose="020B0604020202020204" pitchFamily="34" charset="0"/>
              </a:rPr>
              <a:t>The changes introduced by IPv6 can be grouped into seven categories:</a:t>
            </a:r>
          </a:p>
          <a:p>
            <a:pPr algn="just"/>
            <a:r>
              <a:rPr lang="en-US" sz="1600" b="1" dirty="0" smtClean="0">
                <a:latin typeface="Arial" panose="020B0604020202020204" pitchFamily="34" charset="0"/>
                <a:cs typeface="Arial" panose="020B0604020202020204" pitchFamily="34" charset="0"/>
              </a:rPr>
              <a:t>Larger Addresses: </a:t>
            </a:r>
            <a:r>
              <a:rPr lang="en-US" sz="1600" dirty="0" smtClean="0">
                <a:latin typeface="Arial" panose="020B0604020202020204" pitchFamily="34" charset="0"/>
                <a:cs typeface="Arial" panose="020B0604020202020204" pitchFamily="34" charset="0"/>
              </a:rPr>
              <a:t>The new address size is the most noticeable change. IPv6 quadruples the size of an IPv4 address from 32 bits to 128 bits. The IPv6 address space is so large that it cannot be exhausted in the foreseeable future. </a:t>
            </a:r>
          </a:p>
          <a:p>
            <a:pPr algn="just"/>
            <a:r>
              <a:rPr lang="en-US" sz="1600" b="1" dirty="0" smtClean="0">
                <a:latin typeface="Arial" panose="020B0604020202020204" pitchFamily="34" charset="0"/>
                <a:cs typeface="Arial" panose="020B0604020202020204" pitchFamily="34" charset="0"/>
              </a:rPr>
              <a:t>Extended Address Hierarchy</a:t>
            </a:r>
            <a:r>
              <a:rPr lang="en-US" sz="1600" dirty="0" smtClean="0">
                <a:latin typeface="Arial" panose="020B0604020202020204" pitchFamily="34" charset="0"/>
                <a:cs typeface="Arial" panose="020B0604020202020204" pitchFamily="34" charset="0"/>
              </a:rPr>
              <a:t>:IPv6 uses the larger address space to create additional levels of addressing hierarchy. In particular, Pv6 can define a hierarchy of ISPs as well as a hierarchical structure within a given site. </a:t>
            </a:r>
          </a:p>
          <a:p>
            <a:pPr algn="just"/>
            <a:r>
              <a:rPr lang="en-US" sz="1600" b="1" dirty="0" smtClean="0">
                <a:latin typeface="Arial" panose="020B0604020202020204" pitchFamily="34" charset="0"/>
                <a:cs typeface="Arial" panose="020B0604020202020204" pitchFamily="34" charset="0"/>
              </a:rPr>
              <a:t>Flexible Header Format:</a:t>
            </a:r>
            <a:r>
              <a:rPr lang="en-US" sz="1600" dirty="0" smtClean="0">
                <a:latin typeface="Arial" panose="020B0604020202020204" pitchFamily="34" charset="0"/>
                <a:cs typeface="Arial" panose="020B0604020202020204" pitchFamily="34" charset="0"/>
              </a:rPr>
              <a:t> IPv6 uses an entirely new and incompatible datagram format. Unlike the IPv4 fixed-format header, IPv6 defines a set of optional headers. </a:t>
            </a:r>
          </a:p>
          <a:p>
            <a:pPr algn="just"/>
            <a:r>
              <a:rPr lang="en-US" sz="1600" b="1" dirty="0" smtClean="0">
                <a:latin typeface="Arial" panose="020B0604020202020204" pitchFamily="34" charset="0"/>
                <a:cs typeface="Arial" panose="020B0604020202020204" pitchFamily="34" charset="0"/>
              </a:rPr>
              <a:t>Improved Options: </a:t>
            </a:r>
            <a:r>
              <a:rPr lang="en-US" sz="1600" dirty="0" smtClean="0">
                <a:latin typeface="Arial" panose="020B0604020202020204" pitchFamily="34" charset="0"/>
                <a:cs typeface="Arial" panose="020B0604020202020204" pitchFamily="34" charset="0"/>
              </a:rPr>
              <a:t>Like IPv4, IPv6 allows a datagram to include optional control information. IPv6 includes new options that provide additional facilities not available in IPv4.</a:t>
            </a:r>
          </a:p>
          <a:p>
            <a:pPr algn="just"/>
            <a:r>
              <a:rPr lang="en-US" sz="1600" dirty="0" smtClean="0">
                <a:latin typeface="Arial" panose="020B0604020202020204" pitchFamily="34" charset="0"/>
                <a:cs typeface="Arial" panose="020B0604020202020204" pitchFamily="34" charset="0"/>
              </a:rPr>
              <a:t>.</a:t>
            </a:r>
            <a:r>
              <a:rPr lang="en-US" sz="1600" b="1" dirty="0" smtClean="0">
                <a:latin typeface="Arial" panose="020B0604020202020204" pitchFamily="34" charset="0"/>
                <a:cs typeface="Arial" panose="020B0604020202020204" pitchFamily="34" charset="0"/>
              </a:rPr>
              <a:t> Provision For Protocol Extension: Perhaps</a:t>
            </a:r>
            <a:r>
              <a:rPr lang="en-US" sz="1600" dirty="0" smtClean="0">
                <a:latin typeface="Arial" panose="020B0604020202020204" pitchFamily="34" charset="0"/>
                <a:cs typeface="Arial" panose="020B0604020202020204" pitchFamily="34" charset="0"/>
              </a:rPr>
              <a:t> the most significant change in IPv6 is a move away from a protocol that fully specifies all details to a protocol that can permit additional features. The extension capability has the potential to allow the IETF to adapt the protocol to changes in underlying network hardware or to new applications. </a:t>
            </a:r>
          </a:p>
          <a:p>
            <a:pPr algn="just"/>
            <a:r>
              <a:rPr lang="en-US" sz="1600" b="1" dirty="0" smtClean="0">
                <a:latin typeface="Arial" panose="020B0604020202020204" pitchFamily="34" charset="0"/>
                <a:cs typeface="Arial" panose="020B0604020202020204" pitchFamily="34" charset="0"/>
              </a:rPr>
              <a:t>Support For Auto configuration And Renumbering:</a:t>
            </a:r>
            <a:r>
              <a:rPr lang="en-US" sz="1600" dirty="0" smtClean="0">
                <a:latin typeface="Arial" panose="020B0604020202020204" pitchFamily="34" charset="0"/>
                <a:cs typeface="Arial" panose="020B0604020202020204" pitchFamily="34" charset="0"/>
              </a:rPr>
              <a:t> IPv6 provides facilities that allow computers on an isolated network to assign themselves addresses and begin communicating without depending on a router or manual configuration. The protocol also includes a facility that permits a manager to renumber networks dynamically. </a:t>
            </a:r>
          </a:p>
          <a:p>
            <a:pPr algn="just"/>
            <a:r>
              <a:rPr lang="en-US" sz="1600" b="1" dirty="0" smtClean="0">
                <a:latin typeface="Arial" panose="020B0604020202020204" pitchFamily="34" charset="0"/>
                <a:cs typeface="Arial" panose="020B0604020202020204" pitchFamily="34" charset="0"/>
              </a:rPr>
              <a:t>Support For Resource Allocation:</a:t>
            </a:r>
            <a:r>
              <a:rPr lang="en-US" sz="1600" dirty="0" smtClean="0">
                <a:latin typeface="Arial" panose="020B0604020202020204" pitchFamily="34" charset="0"/>
                <a:cs typeface="Arial" panose="020B0604020202020204" pitchFamily="34" charset="0"/>
              </a:rPr>
              <a:t> IPv6 has two facilities that permit pre-allocation of network resources: a flow abstraction and a differentiated service specification. The latter will use the same approach as IPv4's differentiated services.</a:t>
            </a:r>
            <a:endParaRPr lang="en-US" sz="16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0136521" y="-9532"/>
            <a:ext cx="2046514" cy="1161824"/>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10127557" cy="941294"/>
          </a:xfrm>
        </p:spPr>
        <p:txBody>
          <a:bodyPr>
            <a:normAutofit/>
          </a:bodyPr>
          <a:lstStyle/>
          <a:p>
            <a:r>
              <a:rPr lang="en-IN" sz="4000" b="1" dirty="0" smtClean="0">
                <a:latin typeface="Arial Black" panose="020B0A04020102020204" pitchFamily="34" charset="0"/>
              </a:rPr>
              <a:t>Options in Hop-by-Hop header</a:t>
            </a:r>
            <a:endParaRPr lang="en-IN" sz="4000" b="1" dirty="0">
              <a:latin typeface="Arial Black" panose="020B0A04020102020204" pitchFamily="34" charset="0"/>
            </a:endParaRPr>
          </a:p>
        </p:txBody>
      </p:sp>
      <p:pic>
        <p:nvPicPr>
          <p:cNvPr id="4" name="Picture 3"/>
          <p:cNvPicPr>
            <a:picLocks noChangeAspect="1"/>
          </p:cNvPicPr>
          <p:nvPr/>
        </p:nvPicPr>
        <p:blipFill>
          <a:blip r:embed="rId2"/>
          <a:stretch>
            <a:fillRect/>
          </a:stretch>
        </p:blipFill>
        <p:spPr>
          <a:xfrm>
            <a:off x="10136521" y="-9532"/>
            <a:ext cx="2046514" cy="1161824"/>
          </a:xfrm>
          <a:prstGeom prst="rect">
            <a:avLst/>
          </a:prstGeom>
        </p:spPr>
      </p:pic>
      <p:grpSp>
        <p:nvGrpSpPr>
          <p:cNvPr id="3" name="Group 4"/>
          <p:cNvGrpSpPr/>
          <p:nvPr/>
        </p:nvGrpSpPr>
        <p:grpSpPr>
          <a:xfrm>
            <a:off x="2505815" y="900062"/>
            <a:ext cx="9267161" cy="872434"/>
            <a:chOff x="1565081" y="868085"/>
            <a:chExt cx="9267161" cy="872434"/>
          </a:xfrm>
        </p:grpSpPr>
        <p:grpSp>
          <p:nvGrpSpPr>
            <p:cNvPr id="5" name="Group 18"/>
            <p:cNvGrpSpPr/>
            <p:nvPr/>
          </p:nvGrpSpPr>
          <p:grpSpPr>
            <a:xfrm>
              <a:off x="1565081" y="868085"/>
              <a:ext cx="9267161" cy="872434"/>
              <a:chOff x="611115" y="1890412"/>
              <a:chExt cx="10024801" cy="993759"/>
            </a:xfrm>
          </p:grpSpPr>
          <p:sp>
            <p:nvSpPr>
              <p:cNvPr id="28" name="TextBox 27"/>
              <p:cNvSpPr txBox="1"/>
              <p:nvPr/>
            </p:nvSpPr>
            <p:spPr>
              <a:xfrm>
                <a:off x="7728966" y="1890412"/>
                <a:ext cx="2906950" cy="420693"/>
              </a:xfrm>
              <a:prstGeom prst="rect">
                <a:avLst/>
              </a:prstGeom>
              <a:noFill/>
            </p:spPr>
            <p:txBody>
              <a:bodyPr wrap="square" rtlCol="0">
                <a:spAutoFit/>
              </a:bodyPr>
              <a:lstStyle/>
              <a:p>
                <a:pPr algn="ctr"/>
                <a:endParaRPr lang="en-IN" dirty="0"/>
              </a:p>
            </p:txBody>
          </p:sp>
          <p:grpSp>
            <p:nvGrpSpPr>
              <p:cNvPr id="7" name="Group 8"/>
              <p:cNvGrpSpPr/>
              <p:nvPr/>
            </p:nvGrpSpPr>
            <p:grpSpPr>
              <a:xfrm>
                <a:off x="611115" y="2268924"/>
                <a:ext cx="4460879" cy="615247"/>
                <a:chOff x="2405609" y="2268924"/>
                <a:chExt cx="3599178" cy="615247"/>
              </a:xfrm>
            </p:grpSpPr>
            <p:sp>
              <p:nvSpPr>
                <p:cNvPr id="6" name="Rectangle 5"/>
                <p:cNvSpPr/>
                <p:nvPr/>
              </p:nvSpPr>
              <p:spPr>
                <a:xfrm>
                  <a:off x="2405609" y="2268924"/>
                  <a:ext cx="1216040" cy="615247"/>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t>00000001</a:t>
                  </a:r>
                  <a:endParaRPr lang="en-IN" sz="1600" dirty="0"/>
                </a:p>
              </p:txBody>
            </p:sp>
            <p:sp>
              <p:nvSpPr>
                <p:cNvPr id="26" name="Rectangle 25"/>
                <p:cNvSpPr/>
                <p:nvPr/>
              </p:nvSpPr>
              <p:spPr>
                <a:xfrm>
                  <a:off x="4601613" y="2278673"/>
                  <a:ext cx="1403174" cy="605494"/>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t>All 0’s</a:t>
                  </a:r>
                  <a:endParaRPr lang="en-IN" sz="1600" dirty="0"/>
                </a:p>
              </p:txBody>
            </p:sp>
          </p:grpSp>
        </p:grpSp>
        <p:sp>
          <p:nvSpPr>
            <p:cNvPr id="60" name="Rectangle 59"/>
            <p:cNvSpPr/>
            <p:nvPr/>
          </p:nvSpPr>
          <p:spPr>
            <a:xfrm>
              <a:off x="2958353" y="1204437"/>
              <a:ext cx="1122789" cy="53608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t>C (1 bit)</a:t>
              </a:r>
              <a:endParaRPr lang="en-IN" sz="1600" dirty="0"/>
            </a:p>
          </p:txBody>
        </p:sp>
      </p:grpSp>
      <p:sp>
        <p:nvSpPr>
          <p:cNvPr id="63" name="TextBox 62"/>
          <p:cNvSpPr txBox="1"/>
          <p:nvPr/>
        </p:nvSpPr>
        <p:spPr>
          <a:xfrm>
            <a:off x="199362" y="2070025"/>
            <a:ext cx="11173098" cy="1569660"/>
          </a:xfrm>
          <a:prstGeom prst="rect">
            <a:avLst/>
          </a:prstGeom>
          <a:noFill/>
        </p:spPr>
        <p:txBody>
          <a:bodyPr wrap="square" rtlCol="0">
            <a:spAutoFit/>
          </a:bodyPr>
          <a:lstStyle/>
          <a:p>
            <a:pPr algn="just">
              <a:lnSpc>
                <a:spcPct val="150000"/>
              </a:lnSpc>
            </a:pPr>
            <a:r>
              <a:rPr lang="en-IN" sz="1600" b="1" dirty="0" smtClean="0"/>
              <a:t>Type</a:t>
            </a:r>
          </a:p>
          <a:p>
            <a:pPr marL="285750" indent="-285750" algn="just">
              <a:lnSpc>
                <a:spcPct val="150000"/>
              </a:lnSpc>
              <a:buFont typeface="Arial" panose="020B0604020202020204" pitchFamily="34" charset="0"/>
              <a:buChar char="•"/>
            </a:pPr>
            <a:r>
              <a:rPr lang="en-IN" sz="1600" dirty="0" err="1" smtClean="0"/>
              <a:t>PadN</a:t>
            </a:r>
            <a:r>
              <a:rPr lang="en-IN" sz="1600" dirty="0" smtClean="0"/>
              <a:t> </a:t>
            </a:r>
            <a:r>
              <a:rPr lang="en-IN" sz="1600" dirty="0"/>
              <a:t>– </a:t>
            </a:r>
            <a:r>
              <a:rPr lang="en-IN" sz="1600" dirty="0" err="1" smtClean="0"/>
              <a:t>PadN</a:t>
            </a:r>
            <a:r>
              <a:rPr lang="en-IN" sz="1600" dirty="0" smtClean="0"/>
              <a:t> </a:t>
            </a:r>
            <a:r>
              <a:rPr lang="en-IN" sz="1600" dirty="0"/>
              <a:t>is used when 2 or more bytes are needed for alignment. </a:t>
            </a:r>
            <a:r>
              <a:rPr lang="en-IN" sz="1600" dirty="0" err="1" smtClean="0"/>
              <a:t>PadN</a:t>
            </a:r>
            <a:r>
              <a:rPr lang="en-IN" sz="1600" dirty="0" smtClean="0"/>
              <a:t> is made of </a:t>
            </a:r>
            <a:r>
              <a:rPr lang="en-IN" sz="1600" dirty="0"/>
              <a:t>1 byte of option code, 1 byte of the option length, and a variable number of zero padding bytes. The value of the option code is 1 (action is 00, the change bit is 0, and type is 00001). The option length contains the number of padding bytes</a:t>
            </a:r>
            <a:endParaRPr lang="en-IN" sz="1600" dirty="0" smtClean="0"/>
          </a:p>
        </p:txBody>
      </p:sp>
      <p:sp>
        <p:nvSpPr>
          <p:cNvPr id="65" name="TextBox 64"/>
          <p:cNvSpPr txBox="1"/>
          <p:nvPr/>
        </p:nvSpPr>
        <p:spPr>
          <a:xfrm>
            <a:off x="2751416" y="1916508"/>
            <a:ext cx="848128" cy="338554"/>
          </a:xfrm>
          <a:prstGeom prst="rect">
            <a:avLst/>
          </a:prstGeom>
          <a:noFill/>
        </p:spPr>
        <p:txBody>
          <a:bodyPr wrap="square" rtlCol="0">
            <a:spAutoFit/>
          </a:bodyPr>
          <a:lstStyle/>
          <a:p>
            <a:r>
              <a:rPr lang="en-IN" sz="1600" dirty="0" smtClean="0"/>
              <a:t>1 byte</a:t>
            </a:r>
            <a:endParaRPr lang="en-IN" sz="1600" dirty="0"/>
          </a:p>
        </p:txBody>
      </p:sp>
      <p:sp>
        <p:nvSpPr>
          <p:cNvPr id="36" name="TextBox 35"/>
          <p:cNvSpPr txBox="1"/>
          <p:nvPr/>
        </p:nvSpPr>
        <p:spPr>
          <a:xfrm>
            <a:off x="2751416" y="864646"/>
            <a:ext cx="848128" cy="338554"/>
          </a:xfrm>
          <a:prstGeom prst="rect">
            <a:avLst/>
          </a:prstGeom>
          <a:noFill/>
        </p:spPr>
        <p:txBody>
          <a:bodyPr wrap="square" rtlCol="0">
            <a:spAutoFit/>
          </a:bodyPr>
          <a:lstStyle/>
          <a:p>
            <a:pPr algn="ctr"/>
            <a:r>
              <a:rPr lang="en-IN" sz="1600" dirty="0" smtClean="0"/>
              <a:t>code</a:t>
            </a:r>
            <a:endParaRPr lang="en-IN" sz="1600" dirty="0"/>
          </a:p>
        </p:txBody>
      </p:sp>
      <p:sp>
        <p:nvSpPr>
          <p:cNvPr id="37" name="TextBox 36"/>
          <p:cNvSpPr txBox="1"/>
          <p:nvPr/>
        </p:nvSpPr>
        <p:spPr>
          <a:xfrm>
            <a:off x="4119808" y="1941523"/>
            <a:ext cx="848128" cy="338554"/>
          </a:xfrm>
          <a:prstGeom prst="rect">
            <a:avLst/>
          </a:prstGeom>
          <a:noFill/>
        </p:spPr>
        <p:txBody>
          <a:bodyPr wrap="square" rtlCol="0">
            <a:spAutoFit/>
          </a:bodyPr>
          <a:lstStyle/>
          <a:p>
            <a:r>
              <a:rPr lang="en-IN" sz="1600" dirty="0" smtClean="0"/>
              <a:t>1 byte</a:t>
            </a:r>
            <a:endParaRPr lang="en-IN" sz="1600" dirty="0"/>
          </a:p>
        </p:txBody>
      </p:sp>
      <p:sp>
        <p:nvSpPr>
          <p:cNvPr id="38" name="TextBox 37"/>
          <p:cNvSpPr txBox="1"/>
          <p:nvPr/>
        </p:nvSpPr>
        <p:spPr>
          <a:xfrm>
            <a:off x="3972142" y="884689"/>
            <a:ext cx="848128" cy="338554"/>
          </a:xfrm>
          <a:prstGeom prst="rect">
            <a:avLst/>
          </a:prstGeom>
          <a:noFill/>
        </p:spPr>
        <p:txBody>
          <a:bodyPr wrap="square" rtlCol="0">
            <a:spAutoFit/>
          </a:bodyPr>
          <a:lstStyle/>
          <a:p>
            <a:pPr algn="ctr"/>
            <a:r>
              <a:rPr lang="en-IN" sz="1600" dirty="0" smtClean="0"/>
              <a:t>length</a:t>
            </a:r>
            <a:endParaRPr lang="en-IN" sz="1600" dirty="0"/>
          </a:p>
        </p:txBody>
      </p:sp>
      <p:sp>
        <p:nvSpPr>
          <p:cNvPr id="39" name="TextBox 38"/>
          <p:cNvSpPr txBox="1"/>
          <p:nvPr/>
        </p:nvSpPr>
        <p:spPr>
          <a:xfrm>
            <a:off x="5361847" y="910818"/>
            <a:ext cx="848128" cy="338554"/>
          </a:xfrm>
          <a:prstGeom prst="rect">
            <a:avLst/>
          </a:prstGeom>
          <a:noFill/>
        </p:spPr>
        <p:txBody>
          <a:bodyPr wrap="square" rtlCol="0">
            <a:spAutoFit/>
          </a:bodyPr>
          <a:lstStyle/>
          <a:p>
            <a:pPr algn="ctr"/>
            <a:r>
              <a:rPr lang="en-IN" sz="1600" dirty="0" smtClean="0"/>
              <a:t>Data</a:t>
            </a:r>
            <a:endParaRPr lang="en-IN" sz="1600" dirty="0"/>
          </a:p>
        </p:txBody>
      </p:sp>
      <p:sp>
        <p:nvSpPr>
          <p:cNvPr id="40" name="TextBox 39"/>
          <p:cNvSpPr txBox="1"/>
          <p:nvPr/>
        </p:nvSpPr>
        <p:spPr>
          <a:xfrm>
            <a:off x="5505975" y="1990912"/>
            <a:ext cx="848128" cy="338554"/>
          </a:xfrm>
          <a:prstGeom prst="rect">
            <a:avLst/>
          </a:prstGeom>
          <a:noFill/>
        </p:spPr>
        <p:txBody>
          <a:bodyPr wrap="square" rtlCol="0">
            <a:spAutoFit/>
          </a:bodyPr>
          <a:lstStyle/>
          <a:p>
            <a:r>
              <a:rPr lang="en-IN" sz="1600" dirty="0" smtClean="0"/>
              <a:t>variable</a:t>
            </a:r>
            <a:endParaRPr lang="en-IN" sz="1600" dirty="0"/>
          </a:p>
        </p:txBody>
      </p:sp>
      <p:grpSp>
        <p:nvGrpSpPr>
          <p:cNvPr id="9" name="Group 15"/>
          <p:cNvGrpSpPr/>
          <p:nvPr/>
        </p:nvGrpSpPr>
        <p:grpSpPr>
          <a:xfrm>
            <a:off x="2910048" y="3805875"/>
            <a:ext cx="4903598" cy="1056505"/>
            <a:chOff x="2910048" y="4001583"/>
            <a:chExt cx="4903598" cy="1056505"/>
          </a:xfrm>
        </p:grpSpPr>
        <p:sp>
          <p:nvSpPr>
            <p:cNvPr id="8" name="Rectangle 7"/>
            <p:cNvSpPr/>
            <p:nvPr/>
          </p:nvSpPr>
          <p:spPr>
            <a:xfrm>
              <a:off x="6357653" y="4011222"/>
              <a:ext cx="1451889" cy="4904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rPr>
                <a:t>Code</a:t>
              </a:r>
            </a:p>
            <a:p>
              <a:pPr algn="ctr"/>
              <a:r>
                <a:rPr lang="en-IN" sz="1600" dirty="0" smtClean="0">
                  <a:solidFill>
                    <a:schemeClr val="tx1"/>
                  </a:solidFill>
                </a:rPr>
                <a:t>00000100</a:t>
              </a:r>
              <a:endParaRPr lang="en-IN" sz="1600" dirty="0">
                <a:solidFill>
                  <a:schemeClr val="tx1"/>
                </a:solidFill>
              </a:endParaRPr>
            </a:p>
          </p:txBody>
        </p:sp>
        <p:sp>
          <p:nvSpPr>
            <p:cNvPr id="43" name="Rectangle 42"/>
            <p:cNvSpPr/>
            <p:nvPr/>
          </p:nvSpPr>
          <p:spPr>
            <a:xfrm>
              <a:off x="2910048" y="4498600"/>
              <a:ext cx="4903598" cy="559488"/>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t>Length of </a:t>
              </a:r>
              <a:r>
                <a:rPr lang="en-IN" sz="1600" dirty="0"/>
                <a:t>J</a:t>
              </a:r>
              <a:r>
                <a:rPr lang="en-IN" sz="1600" dirty="0" smtClean="0"/>
                <a:t>umbo payload ( 4 bytes)</a:t>
              </a:r>
              <a:endParaRPr lang="en-IN" sz="1600" dirty="0"/>
            </a:p>
          </p:txBody>
        </p:sp>
        <p:sp>
          <p:nvSpPr>
            <p:cNvPr id="44" name="Rectangle 43"/>
            <p:cNvSpPr/>
            <p:nvPr/>
          </p:nvSpPr>
          <p:spPr>
            <a:xfrm>
              <a:off x="4905764" y="4001583"/>
              <a:ext cx="1451889" cy="4904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rPr>
                <a:t>Code</a:t>
              </a:r>
            </a:p>
            <a:p>
              <a:pPr algn="ctr"/>
              <a:r>
                <a:rPr lang="en-IN" sz="1600" dirty="0">
                  <a:solidFill>
                    <a:schemeClr val="tx1"/>
                  </a:solidFill>
                </a:rPr>
                <a:t>11000010</a:t>
              </a:r>
            </a:p>
          </p:txBody>
        </p:sp>
      </p:grpSp>
      <p:sp>
        <p:nvSpPr>
          <p:cNvPr id="46" name="TextBox 45"/>
          <p:cNvSpPr txBox="1"/>
          <p:nvPr/>
        </p:nvSpPr>
        <p:spPr>
          <a:xfrm>
            <a:off x="239167" y="4776936"/>
            <a:ext cx="11173098" cy="1815882"/>
          </a:xfrm>
          <a:prstGeom prst="rect">
            <a:avLst/>
          </a:prstGeom>
          <a:noFill/>
        </p:spPr>
        <p:txBody>
          <a:bodyPr wrap="square" rtlCol="0">
            <a:spAutoFit/>
          </a:bodyPr>
          <a:lstStyle/>
          <a:p>
            <a:pPr algn="just"/>
            <a:r>
              <a:rPr lang="en-IN" sz="1600" b="1" dirty="0" smtClean="0"/>
              <a:t>Type</a:t>
            </a:r>
          </a:p>
          <a:p>
            <a:pPr marL="285750" indent="-285750" algn="just">
              <a:lnSpc>
                <a:spcPct val="150000"/>
              </a:lnSpc>
              <a:buFont typeface="Arial" panose="020B0604020202020204" pitchFamily="34" charset="0"/>
              <a:buChar char="•"/>
            </a:pPr>
            <a:r>
              <a:rPr lang="en-IN" sz="1600" b="1" dirty="0"/>
              <a:t>Jumbo payload. </a:t>
            </a:r>
            <a:r>
              <a:rPr lang="en-IN" sz="1600" dirty="0" smtClean="0"/>
              <a:t>Payload </a:t>
            </a:r>
            <a:r>
              <a:rPr lang="en-IN" sz="1600" dirty="0"/>
              <a:t>in the IP datagram can be a maximum of 65,535 </a:t>
            </a:r>
            <a:r>
              <a:rPr lang="en-IN" sz="1600" dirty="0" smtClean="0"/>
              <a:t>bytes in length, if </a:t>
            </a:r>
            <a:r>
              <a:rPr lang="en-IN" sz="1600" dirty="0"/>
              <a:t>for any reason </a:t>
            </a:r>
            <a:r>
              <a:rPr lang="en-IN" sz="1600" dirty="0" smtClean="0"/>
              <a:t>payload length is larger than prefer jumbo payload </a:t>
            </a:r>
            <a:r>
              <a:rPr lang="en-IN" sz="1600" dirty="0"/>
              <a:t>option to deﬁne this longer length. The jumbo payload option must always start at a multiple of 4 bytes plus 2 from the beginning of the extension headers. The jumbo payload option starts at the (4n + 2) byte, where n is a small integer.</a:t>
            </a:r>
            <a:endParaRPr lang="en-IN" sz="1600" dirty="0" smtClean="0"/>
          </a:p>
        </p:txBody>
      </p:sp>
      <p:sp>
        <p:nvSpPr>
          <p:cNvPr id="47" name="TextBox 46"/>
          <p:cNvSpPr txBox="1"/>
          <p:nvPr/>
        </p:nvSpPr>
        <p:spPr>
          <a:xfrm>
            <a:off x="8328437" y="3874565"/>
            <a:ext cx="2100912" cy="338554"/>
          </a:xfrm>
          <a:prstGeom prst="rect">
            <a:avLst/>
          </a:prstGeom>
          <a:noFill/>
        </p:spPr>
        <p:txBody>
          <a:bodyPr wrap="square" rtlCol="0">
            <a:spAutoFit/>
          </a:bodyPr>
          <a:lstStyle/>
          <a:p>
            <a:r>
              <a:rPr lang="en-IN" sz="1600" dirty="0" smtClean="0"/>
              <a:t>Jumbo Payload</a:t>
            </a:r>
            <a:endParaRPr lang="en-IN" sz="1600" dirty="0"/>
          </a:p>
        </p:txBody>
      </p:sp>
      <p:sp>
        <p:nvSpPr>
          <p:cNvPr id="48" name="TextBox 47"/>
          <p:cNvSpPr txBox="1"/>
          <p:nvPr/>
        </p:nvSpPr>
        <p:spPr>
          <a:xfrm>
            <a:off x="7752345" y="1384260"/>
            <a:ext cx="2100912" cy="338554"/>
          </a:xfrm>
          <a:prstGeom prst="rect">
            <a:avLst/>
          </a:prstGeom>
          <a:noFill/>
        </p:spPr>
        <p:txBody>
          <a:bodyPr wrap="square" rtlCol="0">
            <a:spAutoFit/>
          </a:bodyPr>
          <a:lstStyle/>
          <a:p>
            <a:r>
              <a:rPr lang="en-IN" sz="1600" dirty="0" smtClean="0"/>
              <a:t>Pad N</a:t>
            </a:r>
            <a:endParaRPr lang="en-IN" sz="1600" dirty="0"/>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10127557" cy="764966"/>
          </a:xfrm>
        </p:spPr>
        <p:txBody>
          <a:bodyPr>
            <a:normAutofit/>
          </a:bodyPr>
          <a:lstStyle/>
          <a:p>
            <a:r>
              <a:rPr lang="en-IN" sz="3600" b="1" dirty="0" smtClean="0">
                <a:latin typeface="Arial Black" panose="020B0A04020102020204" pitchFamily="34" charset="0"/>
              </a:rPr>
              <a:t>Extension Headers</a:t>
            </a:r>
            <a:endParaRPr lang="en-IN" sz="3600" b="1" dirty="0">
              <a:latin typeface="Arial Black" panose="020B0A04020102020204" pitchFamily="34" charset="0"/>
            </a:endParaRPr>
          </a:p>
        </p:txBody>
      </p:sp>
      <p:pic>
        <p:nvPicPr>
          <p:cNvPr id="4" name="Picture 3"/>
          <p:cNvPicPr>
            <a:picLocks noChangeAspect="1"/>
          </p:cNvPicPr>
          <p:nvPr/>
        </p:nvPicPr>
        <p:blipFill>
          <a:blip r:embed="rId2"/>
          <a:stretch>
            <a:fillRect/>
          </a:stretch>
        </p:blipFill>
        <p:spPr>
          <a:xfrm>
            <a:off x="10136521" y="-9532"/>
            <a:ext cx="2046514" cy="1161824"/>
          </a:xfrm>
          <a:prstGeom prst="rect">
            <a:avLst/>
          </a:prstGeom>
        </p:spPr>
      </p:pic>
      <p:sp>
        <p:nvSpPr>
          <p:cNvPr id="63" name="TextBox 62"/>
          <p:cNvSpPr txBox="1"/>
          <p:nvPr/>
        </p:nvSpPr>
        <p:spPr>
          <a:xfrm>
            <a:off x="239166" y="1149728"/>
            <a:ext cx="11648033" cy="1477328"/>
          </a:xfrm>
          <a:prstGeom prst="rect">
            <a:avLst/>
          </a:prstGeom>
          <a:noFill/>
        </p:spPr>
        <p:txBody>
          <a:bodyPr wrap="square" rtlCol="0">
            <a:spAutoFit/>
          </a:bodyPr>
          <a:lstStyle/>
          <a:p>
            <a:pPr algn="just">
              <a:lnSpc>
                <a:spcPct val="150000"/>
              </a:lnSpc>
            </a:pPr>
            <a:r>
              <a:rPr lang="en-IN" sz="1600" b="1" dirty="0" smtClean="0"/>
              <a:t>Destination: </a:t>
            </a:r>
            <a:r>
              <a:rPr lang="en-IN" sz="1600" dirty="0" smtClean="0"/>
              <a:t>Destination is used when the source needs to send information only to the destination  and prevents the information get accessed by the router along the path. The format of the destination field is same as hop-by-hop option.</a:t>
            </a:r>
          </a:p>
          <a:p>
            <a:pPr algn="just">
              <a:lnSpc>
                <a:spcPct val="150000"/>
              </a:lnSpc>
            </a:pPr>
            <a:endParaRPr lang="en-IN" sz="1000" dirty="0"/>
          </a:p>
          <a:p>
            <a:pPr algn="just">
              <a:lnSpc>
                <a:spcPct val="150000"/>
              </a:lnSpc>
            </a:pPr>
            <a:r>
              <a:rPr lang="en-IN" sz="1600" b="1" dirty="0" smtClean="0"/>
              <a:t>Source Routing: </a:t>
            </a:r>
            <a:r>
              <a:rPr lang="en-IN" sz="1600" dirty="0" smtClean="0"/>
              <a:t>Combines the concept of strict and loose routing and minimum of 7 fields length.</a:t>
            </a:r>
          </a:p>
        </p:txBody>
      </p:sp>
      <p:sp>
        <p:nvSpPr>
          <p:cNvPr id="46" name="TextBox 45"/>
          <p:cNvSpPr txBox="1"/>
          <p:nvPr/>
        </p:nvSpPr>
        <p:spPr>
          <a:xfrm>
            <a:off x="6371771" y="3070632"/>
            <a:ext cx="5811264" cy="2308324"/>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sz="1600" dirty="0" smtClean="0"/>
              <a:t>Next Header and Header length are same as in Hop-by-Hop</a:t>
            </a:r>
          </a:p>
          <a:p>
            <a:pPr marL="285750" indent="-285750" algn="just">
              <a:lnSpc>
                <a:spcPct val="150000"/>
              </a:lnSpc>
              <a:buFont typeface="Arial" panose="020B0604020202020204" pitchFamily="34" charset="0"/>
              <a:buChar char="•"/>
            </a:pPr>
            <a:r>
              <a:rPr lang="en-IN" sz="1600" dirty="0" smtClean="0"/>
              <a:t>Type field defines strict or loose routing.</a:t>
            </a:r>
          </a:p>
          <a:p>
            <a:pPr marL="285750" indent="-285750" algn="just">
              <a:lnSpc>
                <a:spcPct val="150000"/>
              </a:lnSpc>
              <a:buFont typeface="Arial" panose="020B0604020202020204" pitchFamily="34" charset="0"/>
              <a:buChar char="•"/>
            </a:pPr>
            <a:r>
              <a:rPr lang="en-IN" sz="1600" dirty="0" smtClean="0"/>
              <a:t>Address left represents the host need to reach the destination.</a:t>
            </a:r>
          </a:p>
          <a:p>
            <a:pPr marL="285750" indent="-285750" algn="just">
              <a:lnSpc>
                <a:spcPct val="150000"/>
              </a:lnSpc>
              <a:buFont typeface="Arial" panose="020B0604020202020204" pitchFamily="34" charset="0"/>
              <a:buChar char="•"/>
            </a:pPr>
            <a:r>
              <a:rPr lang="en-IN" sz="1600" dirty="0" smtClean="0"/>
              <a:t>strict/loose </a:t>
            </a:r>
            <a:r>
              <a:rPr lang="en-IN" sz="1600" dirty="0"/>
              <a:t>mask ﬁeld determines the rigidity of routing. </a:t>
            </a:r>
            <a:endParaRPr lang="en-IN" sz="1600" dirty="0" smtClean="0"/>
          </a:p>
          <a:p>
            <a:pPr marL="742950" lvl="1" indent="-285750" algn="just">
              <a:lnSpc>
                <a:spcPct val="150000"/>
              </a:lnSpc>
              <a:buFont typeface="Arial" panose="020B0604020202020204" pitchFamily="34" charset="0"/>
              <a:buChar char="•"/>
            </a:pPr>
            <a:r>
              <a:rPr lang="en-IN" sz="1600" dirty="0" smtClean="0"/>
              <a:t>If set to strict, routing must follow the source specification</a:t>
            </a:r>
          </a:p>
          <a:p>
            <a:pPr marL="742950" lvl="1" indent="-285750" algn="just">
              <a:lnSpc>
                <a:spcPct val="150000"/>
              </a:lnSpc>
              <a:buFont typeface="Arial" panose="020B0604020202020204" pitchFamily="34" charset="0"/>
              <a:buChar char="•"/>
            </a:pPr>
            <a:r>
              <a:rPr lang="en-IN" sz="1600" dirty="0" smtClean="0"/>
              <a:t>If set to loose, it may visit other routers</a:t>
            </a:r>
            <a:endParaRPr lang="en-IN" sz="1600" dirty="0"/>
          </a:p>
        </p:txBody>
      </p:sp>
      <p:grpSp>
        <p:nvGrpSpPr>
          <p:cNvPr id="3" name="Group 2"/>
          <p:cNvGrpSpPr/>
          <p:nvPr/>
        </p:nvGrpSpPr>
        <p:grpSpPr>
          <a:xfrm>
            <a:off x="241697" y="3011817"/>
            <a:ext cx="5844039" cy="2918656"/>
            <a:chOff x="1856253" y="3408610"/>
            <a:chExt cx="5844039" cy="2918656"/>
          </a:xfrm>
        </p:grpSpPr>
        <p:grpSp>
          <p:nvGrpSpPr>
            <p:cNvPr id="5" name="Group 15"/>
            <p:cNvGrpSpPr/>
            <p:nvPr/>
          </p:nvGrpSpPr>
          <p:grpSpPr>
            <a:xfrm>
              <a:off x="1859403" y="3410857"/>
              <a:ext cx="5840888" cy="1363358"/>
              <a:chOff x="1996107" y="4034892"/>
              <a:chExt cx="5840888" cy="1363358"/>
            </a:xfrm>
          </p:grpSpPr>
          <p:sp>
            <p:nvSpPr>
              <p:cNvPr id="43" name="Rectangle 42"/>
              <p:cNvSpPr/>
              <p:nvPr/>
            </p:nvSpPr>
            <p:spPr>
              <a:xfrm>
                <a:off x="1996107" y="4947558"/>
                <a:ext cx="5840888" cy="45069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t>First Address</a:t>
                </a:r>
                <a:endParaRPr lang="en-IN" sz="1600" dirty="0"/>
              </a:p>
            </p:txBody>
          </p:sp>
          <p:sp>
            <p:nvSpPr>
              <p:cNvPr id="44" name="Rectangle 43"/>
              <p:cNvSpPr/>
              <p:nvPr/>
            </p:nvSpPr>
            <p:spPr>
              <a:xfrm>
                <a:off x="4905764" y="4034892"/>
                <a:ext cx="1451889" cy="45712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rPr>
                  <a:t>Code</a:t>
                </a:r>
              </a:p>
            </p:txBody>
          </p:sp>
        </p:grpSp>
        <p:sp>
          <p:nvSpPr>
            <p:cNvPr id="25" name="Rectangle 24"/>
            <p:cNvSpPr/>
            <p:nvPr/>
          </p:nvSpPr>
          <p:spPr>
            <a:xfrm>
              <a:off x="6220950" y="3417442"/>
              <a:ext cx="1479342" cy="45712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rPr>
                <a:t>Address left</a:t>
              </a:r>
            </a:p>
          </p:txBody>
        </p:sp>
        <p:sp>
          <p:nvSpPr>
            <p:cNvPr id="33" name="Rectangle 32"/>
            <p:cNvSpPr/>
            <p:nvPr/>
          </p:nvSpPr>
          <p:spPr>
            <a:xfrm>
              <a:off x="1857828" y="3416539"/>
              <a:ext cx="1451889" cy="45712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rPr>
                <a:t>Next Header</a:t>
              </a:r>
            </a:p>
          </p:txBody>
        </p:sp>
        <p:sp>
          <p:nvSpPr>
            <p:cNvPr id="34" name="Rectangle 33"/>
            <p:cNvSpPr/>
            <p:nvPr/>
          </p:nvSpPr>
          <p:spPr>
            <a:xfrm>
              <a:off x="3322656" y="3408610"/>
              <a:ext cx="1451889" cy="45712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rPr>
                <a:t>Header Length</a:t>
              </a:r>
            </a:p>
          </p:txBody>
        </p:sp>
        <p:sp>
          <p:nvSpPr>
            <p:cNvPr id="35" name="Rectangle 34"/>
            <p:cNvSpPr/>
            <p:nvPr/>
          </p:nvSpPr>
          <p:spPr>
            <a:xfrm>
              <a:off x="1859403" y="5876574"/>
              <a:ext cx="5840888" cy="45069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t>Last address</a:t>
              </a:r>
              <a:endParaRPr lang="en-IN" sz="1600" dirty="0"/>
            </a:p>
          </p:txBody>
        </p:sp>
        <p:sp>
          <p:nvSpPr>
            <p:cNvPr id="41" name="Rectangle 40"/>
            <p:cNvSpPr/>
            <p:nvPr/>
          </p:nvSpPr>
          <p:spPr>
            <a:xfrm>
              <a:off x="1856253" y="3873372"/>
              <a:ext cx="1451889" cy="45712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rPr>
                <a:t>Reserved</a:t>
              </a:r>
            </a:p>
          </p:txBody>
        </p:sp>
        <p:sp>
          <p:nvSpPr>
            <p:cNvPr id="42" name="Rectangle 41"/>
            <p:cNvSpPr/>
            <p:nvPr/>
          </p:nvSpPr>
          <p:spPr>
            <a:xfrm>
              <a:off x="3326383" y="3878648"/>
              <a:ext cx="4368228" cy="45712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rPr>
                <a:t>Strict/loose mask</a:t>
              </a:r>
            </a:p>
          </p:txBody>
        </p:sp>
        <p:sp>
          <p:nvSpPr>
            <p:cNvPr id="45" name="Rectangle 44"/>
            <p:cNvSpPr/>
            <p:nvPr/>
          </p:nvSpPr>
          <p:spPr>
            <a:xfrm>
              <a:off x="1859403" y="4791690"/>
              <a:ext cx="5840888" cy="45069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t>Second Address</a:t>
              </a:r>
              <a:endParaRPr lang="en-IN" sz="1600" dirty="0"/>
            </a:p>
          </p:txBody>
        </p:sp>
        <p:sp>
          <p:nvSpPr>
            <p:cNvPr id="49" name="Rectangle 48"/>
            <p:cNvSpPr/>
            <p:nvPr/>
          </p:nvSpPr>
          <p:spPr>
            <a:xfrm>
              <a:off x="1868123" y="5233554"/>
              <a:ext cx="5826488" cy="628506"/>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t>:</a:t>
              </a:r>
            </a:p>
            <a:p>
              <a:pPr algn="ctr"/>
              <a:r>
                <a:rPr lang="en-IN" sz="1600" dirty="0"/>
                <a:t>:</a:t>
              </a:r>
            </a:p>
          </p:txBody>
        </p:sp>
      </p:grpSp>
      <p:sp>
        <p:nvSpPr>
          <p:cNvPr id="50" name="TextBox 49"/>
          <p:cNvSpPr txBox="1"/>
          <p:nvPr/>
        </p:nvSpPr>
        <p:spPr>
          <a:xfrm>
            <a:off x="0" y="5893219"/>
            <a:ext cx="11648033" cy="830997"/>
          </a:xfrm>
          <a:prstGeom prst="rect">
            <a:avLst/>
          </a:prstGeom>
          <a:noFill/>
        </p:spPr>
        <p:txBody>
          <a:bodyPr wrap="square" rtlCol="0">
            <a:spAutoFit/>
          </a:bodyPr>
          <a:lstStyle/>
          <a:p>
            <a:pPr algn="just">
              <a:lnSpc>
                <a:spcPct val="150000"/>
              </a:lnSpc>
            </a:pPr>
            <a:r>
              <a:rPr lang="en-IN" sz="1600" b="1" dirty="0" smtClean="0"/>
              <a:t>Note : Destination </a:t>
            </a:r>
            <a:r>
              <a:rPr lang="en-IN" sz="1600" b="1" dirty="0"/>
              <a:t>address in source routing does not </a:t>
            </a:r>
            <a:r>
              <a:rPr lang="en-IN" sz="1600" b="1" dirty="0" smtClean="0"/>
              <a:t>refer to the ﬁnal </a:t>
            </a:r>
            <a:r>
              <a:rPr lang="en-IN" sz="1600" b="1" dirty="0"/>
              <a:t>destination of the </a:t>
            </a:r>
            <a:r>
              <a:rPr lang="en-IN" sz="1600" b="1" dirty="0" smtClean="0"/>
              <a:t>datagram</a:t>
            </a:r>
            <a:r>
              <a:rPr lang="en-IN" sz="1600" b="1" dirty="0"/>
              <a:t> </a:t>
            </a:r>
            <a:r>
              <a:rPr lang="en-IN" sz="1600" b="1" dirty="0" smtClean="0"/>
              <a:t>instead</a:t>
            </a:r>
            <a:r>
              <a:rPr lang="en-IN" sz="1600" b="1" dirty="0"/>
              <a:t>, it changes from router to router. The addresses in the extension headers also change from router to router.</a:t>
            </a:r>
            <a:endParaRPr lang="en-IN" sz="1600" dirty="0" smtClean="0"/>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10127557" cy="941294"/>
          </a:xfrm>
        </p:spPr>
        <p:txBody>
          <a:bodyPr>
            <a:normAutofit/>
          </a:bodyPr>
          <a:lstStyle/>
          <a:p>
            <a:r>
              <a:rPr lang="en-IN" sz="4000" b="1" dirty="0" smtClean="0">
                <a:latin typeface="Arial Black" panose="020B0A04020102020204" pitchFamily="34" charset="0"/>
              </a:rPr>
              <a:t>Source Routing Example</a:t>
            </a:r>
            <a:endParaRPr lang="en-IN" sz="4000" b="1" dirty="0">
              <a:latin typeface="Arial Black" panose="020B0A04020102020204" pitchFamily="34" charset="0"/>
            </a:endParaRPr>
          </a:p>
        </p:txBody>
      </p:sp>
      <p:pic>
        <p:nvPicPr>
          <p:cNvPr id="4" name="Picture 3"/>
          <p:cNvPicPr>
            <a:picLocks noChangeAspect="1"/>
          </p:cNvPicPr>
          <p:nvPr/>
        </p:nvPicPr>
        <p:blipFill>
          <a:blip r:embed="rId2"/>
          <a:stretch>
            <a:fillRect/>
          </a:stretch>
        </p:blipFill>
        <p:spPr>
          <a:xfrm>
            <a:off x="10136521" y="-9532"/>
            <a:ext cx="2046514" cy="1161824"/>
          </a:xfrm>
          <a:prstGeom prst="rect">
            <a:avLst/>
          </a:prstGeom>
        </p:spPr>
      </p:pic>
      <p:sp>
        <p:nvSpPr>
          <p:cNvPr id="63" name="TextBox 62"/>
          <p:cNvSpPr txBox="1"/>
          <p:nvPr/>
        </p:nvSpPr>
        <p:spPr>
          <a:xfrm>
            <a:off x="-13320" y="1152292"/>
            <a:ext cx="11173098" cy="461665"/>
          </a:xfrm>
          <a:prstGeom prst="rect">
            <a:avLst/>
          </a:prstGeom>
          <a:noFill/>
        </p:spPr>
        <p:txBody>
          <a:bodyPr wrap="square" rtlCol="0">
            <a:spAutoFit/>
          </a:bodyPr>
          <a:lstStyle/>
          <a:p>
            <a:pPr algn="just">
              <a:lnSpc>
                <a:spcPct val="150000"/>
              </a:lnSpc>
            </a:pPr>
            <a:r>
              <a:rPr lang="en-IN" sz="1600" dirty="0" smtClean="0"/>
              <a:t>If source </a:t>
            </a:r>
            <a:r>
              <a:rPr lang="en-IN" sz="1600" b="1" dirty="0" smtClean="0"/>
              <a:t>A</a:t>
            </a:r>
            <a:r>
              <a:rPr lang="en-IN" sz="1600" dirty="0" smtClean="0"/>
              <a:t> wants to send a packet to destination B then, the routing info</a:t>
            </a:r>
          </a:p>
        </p:txBody>
      </p:sp>
      <p:pic>
        <p:nvPicPr>
          <p:cNvPr id="3" name="Picture 2"/>
          <p:cNvPicPr>
            <a:picLocks noChangeAspect="1"/>
          </p:cNvPicPr>
          <p:nvPr/>
        </p:nvPicPr>
        <p:blipFill>
          <a:blip r:embed="rId3"/>
          <a:stretch>
            <a:fillRect/>
          </a:stretch>
        </p:blipFill>
        <p:spPr>
          <a:xfrm>
            <a:off x="1405251" y="4195269"/>
            <a:ext cx="8963499" cy="2359709"/>
          </a:xfrm>
          <a:prstGeom prst="rect">
            <a:avLst/>
          </a:prstGeom>
        </p:spPr>
      </p:pic>
      <p:graphicFrame>
        <p:nvGraphicFramePr>
          <p:cNvPr id="7" name="Table 6"/>
          <p:cNvGraphicFramePr>
            <a:graphicFrameLocks noGrp="1"/>
          </p:cNvGraphicFramePr>
          <p:nvPr/>
        </p:nvGraphicFramePr>
        <p:xfrm>
          <a:off x="2156579" y="2000709"/>
          <a:ext cx="1776792" cy="2194560"/>
        </p:xfrm>
        <a:graphic>
          <a:graphicData uri="http://schemas.openxmlformats.org/drawingml/2006/table">
            <a:tbl>
              <a:tblPr firstRow="1" bandRow="1">
                <a:tableStyleId>{5940675A-B579-460E-94D1-54222C63F5DA}</a:tableStyleId>
              </a:tblPr>
              <a:tblGrid>
                <a:gridCol w="1776792"/>
              </a:tblGrid>
              <a:tr h="358261">
                <a:tc>
                  <a:txBody>
                    <a:bodyPr/>
                    <a:lstStyle/>
                    <a:p>
                      <a:pPr algn="ctr"/>
                      <a:r>
                        <a:rPr lang="en-IN" dirty="0" smtClean="0"/>
                        <a:t>Source</a:t>
                      </a:r>
                      <a:r>
                        <a:rPr lang="en-IN" baseline="0" dirty="0" smtClean="0"/>
                        <a:t> : A</a:t>
                      </a:r>
                      <a:endParaRPr lang="en-IN" dirty="0"/>
                    </a:p>
                  </a:txBody>
                  <a:tcPr/>
                </a:tc>
              </a:tr>
              <a:tr h="358261">
                <a:tc>
                  <a:txBody>
                    <a:bodyPr/>
                    <a:lstStyle/>
                    <a:p>
                      <a:pPr algn="ctr"/>
                      <a:r>
                        <a:rPr lang="en-IN" dirty="0" smtClean="0"/>
                        <a:t>Destination : R1</a:t>
                      </a:r>
                      <a:endParaRPr lang="en-IN" dirty="0"/>
                    </a:p>
                  </a:txBody>
                  <a:tcPr/>
                </a:tc>
              </a:tr>
              <a:tr h="358261">
                <a:tc>
                  <a:txBody>
                    <a:bodyPr/>
                    <a:lstStyle/>
                    <a:p>
                      <a:pPr algn="ctr"/>
                      <a:r>
                        <a:rPr lang="en-IN" dirty="0" smtClean="0"/>
                        <a:t>Left : 3</a:t>
                      </a:r>
                      <a:endParaRPr lang="en-IN" dirty="0"/>
                    </a:p>
                  </a:txBody>
                  <a:tcPr/>
                </a:tc>
              </a:tr>
              <a:tr h="358261">
                <a:tc>
                  <a:txBody>
                    <a:bodyPr/>
                    <a:lstStyle/>
                    <a:p>
                      <a:pPr algn="ctr"/>
                      <a:r>
                        <a:rPr lang="en-IN" dirty="0" smtClean="0"/>
                        <a:t>R2</a:t>
                      </a:r>
                      <a:endParaRPr lang="en-IN" dirty="0"/>
                    </a:p>
                  </a:txBody>
                  <a:tcPr/>
                </a:tc>
              </a:tr>
              <a:tr h="358261">
                <a:tc>
                  <a:txBody>
                    <a:bodyPr/>
                    <a:lstStyle/>
                    <a:p>
                      <a:pPr algn="ctr"/>
                      <a:r>
                        <a:rPr lang="en-IN" dirty="0" smtClean="0"/>
                        <a:t>R3</a:t>
                      </a:r>
                      <a:endParaRPr lang="en-IN" dirty="0"/>
                    </a:p>
                  </a:txBody>
                  <a:tcPr/>
                </a:tc>
              </a:tr>
              <a:tr h="358261">
                <a:tc>
                  <a:txBody>
                    <a:bodyPr/>
                    <a:lstStyle/>
                    <a:p>
                      <a:pPr algn="ctr"/>
                      <a:r>
                        <a:rPr lang="en-IN" dirty="0" smtClean="0"/>
                        <a:t>B</a:t>
                      </a:r>
                      <a:endParaRPr lang="en-IN" dirty="0"/>
                    </a:p>
                  </a:txBody>
                  <a:tcPr/>
                </a:tc>
              </a:tr>
            </a:tbl>
          </a:graphicData>
        </a:graphic>
      </p:graphicFrame>
      <p:graphicFrame>
        <p:nvGraphicFramePr>
          <p:cNvPr id="27" name="Table 26"/>
          <p:cNvGraphicFramePr>
            <a:graphicFrameLocks noGrp="1"/>
          </p:cNvGraphicFramePr>
          <p:nvPr/>
        </p:nvGraphicFramePr>
        <p:xfrm>
          <a:off x="4110208" y="2000709"/>
          <a:ext cx="1776792" cy="2194560"/>
        </p:xfrm>
        <a:graphic>
          <a:graphicData uri="http://schemas.openxmlformats.org/drawingml/2006/table">
            <a:tbl>
              <a:tblPr firstRow="1" bandRow="1">
                <a:tableStyleId>{5940675A-B579-460E-94D1-54222C63F5DA}</a:tableStyleId>
              </a:tblPr>
              <a:tblGrid>
                <a:gridCol w="1776792"/>
              </a:tblGrid>
              <a:tr h="358261">
                <a:tc>
                  <a:txBody>
                    <a:bodyPr/>
                    <a:lstStyle/>
                    <a:p>
                      <a:pPr algn="ctr"/>
                      <a:r>
                        <a:rPr lang="en-IN" dirty="0" smtClean="0"/>
                        <a:t>Source</a:t>
                      </a:r>
                      <a:r>
                        <a:rPr lang="en-IN" baseline="0" dirty="0" smtClean="0"/>
                        <a:t> : A</a:t>
                      </a:r>
                      <a:endParaRPr lang="en-IN" dirty="0"/>
                    </a:p>
                  </a:txBody>
                  <a:tcPr/>
                </a:tc>
              </a:tr>
              <a:tr h="358261">
                <a:tc>
                  <a:txBody>
                    <a:bodyPr/>
                    <a:lstStyle/>
                    <a:p>
                      <a:pPr algn="ctr"/>
                      <a:r>
                        <a:rPr lang="en-IN" dirty="0" smtClean="0"/>
                        <a:t>Destination : R2</a:t>
                      </a:r>
                      <a:endParaRPr lang="en-IN" dirty="0"/>
                    </a:p>
                  </a:txBody>
                  <a:tcPr/>
                </a:tc>
              </a:tr>
              <a:tr h="358261">
                <a:tc>
                  <a:txBody>
                    <a:bodyPr/>
                    <a:lstStyle/>
                    <a:p>
                      <a:pPr algn="ctr"/>
                      <a:r>
                        <a:rPr lang="en-IN" dirty="0" smtClean="0"/>
                        <a:t>Left : 2</a:t>
                      </a:r>
                      <a:endParaRPr lang="en-IN" dirty="0"/>
                    </a:p>
                  </a:txBody>
                  <a:tcPr/>
                </a:tc>
              </a:tr>
              <a:tr h="358261">
                <a:tc>
                  <a:txBody>
                    <a:bodyPr/>
                    <a:lstStyle/>
                    <a:p>
                      <a:pPr algn="ctr"/>
                      <a:r>
                        <a:rPr lang="en-IN" dirty="0" smtClean="0">
                          <a:solidFill>
                            <a:srgbClr val="C00000"/>
                          </a:solidFill>
                        </a:rPr>
                        <a:t>R1</a:t>
                      </a:r>
                      <a:endParaRPr lang="en-IN" dirty="0">
                        <a:solidFill>
                          <a:srgbClr val="C00000"/>
                        </a:solidFill>
                      </a:endParaRPr>
                    </a:p>
                  </a:txBody>
                  <a:tcPr>
                    <a:solidFill>
                      <a:schemeClr val="accent2">
                        <a:lumMod val="75000"/>
                      </a:schemeClr>
                    </a:solidFill>
                  </a:tcPr>
                </a:tc>
              </a:tr>
              <a:tr h="358261">
                <a:tc>
                  <a:txBody>
                    <a:bodyPr/>
                    <a:lstStyle/>
                    <a:p>
                      <a:pPr algn="ctr"/>
                      <a:r>
                        <a:rPr lang="en-IN" dirty="0" smtClean="0"/>
                        <a:t>R3</a:t>
                      </a:r>
                      <a:endParaRPr lang="en-IN" dirty="0"/>
                    </a:p>
                  </a:txBody>
                  <a:tcPr/>
                </a:tc>
              </a:tr>
              <a:tr h="358261">
                <a:tc>
                  <a:txBody>
                    <a:bodyPr/>
                    <a:lstStyle/>
                    <a:p>
                      <a:pPr algn="ctr"/>
                      <a:r>
                        <a:rPr lang="en-IN" dirty="0" smtClean="0"/>
                        <a:t>B</a:t>
                      </a:r>
                      <a:endParaRPr lang="en-IN" dirty="0"/>
                    </a:p>
                  </a:txBody>
                  <a:tcPr/>
                </a:tc>
              </a:tr>
            </a:tbl>
          </a:graphicData>
        </a:graphic>
      </p:graphicFrame>
      <p:graphicFrame>
        <p:nvGraphicFramePr>
          <p:cNvPr id="29" name="Table 28"/>
          <p:cNvGraphicFramePr>
            <a:graphicFrameLocks noGrp="1"/>
          </p:cNvGraphicFramePr>
          <p:nvPr/>
        </p:nvGraphicFramePr>
        <p:xfrm>
          <a:off x="6033350" y="2000709"/>
          <a:ext cx="1776792" cy="2194560"/>
        </p:xfrm>
        <a:graphic>
          <a:graphicData uri="http://schemas.openxmlformats.org/drawingml/2006/table">
            <a:tbl>
              <a:tblPr firstRow="1" bandRow="1">
                <a:tableStyleId>{5940675A-B579-460E-94D1-54222C63F5DA}</a:tableStyleId>
              </a:tblPr>
              <a:tblGrid>
                <a:gridCol w="1776792"/>
              </a:tblGrid>
              <a:tr h="358261">
                <a:tc>
                  <a:txBody>
                    <a:bodyPr/>
                    <a:lstStyle/>
                    <a:p>
                      <a:pPr algn="ctr"/>
                      <a:r>
                        <a:rPr lang="en-IN" dirty="0" smtClean="0"/>
                        <a:t>Source</a:t>
                      </a:r>
                      <a:r>
                        <a:rPr lang="en-IN" baseline="0" dirty="0" smtClean="0"/>
                        <a:t> : A</a:t>
                      </a:r>
                      <a:endParaRPr lang="en-IN" dirty="0"/>
                    </a:p>
                  </a:txBody>
                  <a:tcPr/>
                </a:tc>
              </a:tr>
              <a:tr h="358261">
                <a:tc>
                  <a:txBody>
                    <a:bodyPr/>
                    <a:lstStyle/>
                    <a:p>
                      <a:pPr algn="ctr"/>
                      <a:r>
                        <a:rPr lang="en-IN" dirty="0" smtClean="0"/>
                        <a:t>Destination : R3</a:t>
                      </a:r>
                      <a:endParaRPr lang="en-IN" dirty="0"/>
                    </a:p>
                  </a:txBody>
                  <a:tcPr/>
                </a:tc>
              </a:tr>
              <a:tr h="358261">
                <a:tc>
                  <a:txBody>
                    <a:bodyPr/>
                    <a:lstStyle/>
                    <a:p>
                      <a:pPr algn="ctr"/>
                      <a:r>
                        <a:rPr lang="en-IN" dirty="0" smtClean="0"/>
                        <a:t>Left : 1</a:t>
                      </a:r>
                      <a:endParaRPr lang="en-IN" dirty="0"/>
                    </a:p>
                  </a:txBody>
                  <a:tcPr/>
                </a:tc>
              </a:tr>
              <a:tr h="358261">
                <a:tc>
                  <a:txBody>
                    <a:bodyPr/>
                    <a:lstStyle/>
                    <a:p>
                      <a:pPr algn="ctr"/>
                      <a:r>
                        <a:rPr lang="en-IN" dirty="0" smtClean="0">
                          <a:solidFill>
                            <a:srgbClr val="C00000"/>
                          </a:solidFill>
                        </a:rPr>
                        <a:t>R1</a:t>
                      </a:r>
                      <a:endParaRPr lang="en-IN" dirty="0">
                        <a:solidFill>
                          <a:srgbClr val="C00000"/>
                        </a:solidFill>
                      </a:endParaRPr>
                    </a:p>
                  </a:txBody>
                  <a:tcPr>
                    <a:solidFill>
                      <a:schemeClr val="accent2">
                        <a:lumMod val="75000"/>
                      </a:schemeClr>
                    </a:solidFill>
                  </a:tcPr>
                </a:tc>
              </a:tr>
              <a:tr h="358261">
                <a:tc>
                  <a:txBody>
                    <a:bodyPr/>
                    <a:lstStyle/>
                    <a:p>
                      <a:pPr algn="ctr"/>
                      <a:r>
                        <a:rPr lang="en-IN" dirty="0" smtClean="0">
                          <a:solidFill>
                            <a:srgbClr val="C00000"/>
                          </a:solidFill>
                        </a:rPr>
                        <a:t>R2</a:t>
                      </a:r>
                      <a:endParaRPr lang="en-IN" dirty="0">
                        <a:solidFill>
                          <a:srgbClr val="C00000"/>
                        </a:solidFill>
                      </a:endParaRPr>
                    </a:p>
                  </a:txBody>
                  <a:tcPr>
                    <a:solidFill>
                      <a:schemeClr val="accent2">
                        <a:lumMod val="75000"/>
                      </a:schemeClr>
                    </a:solidFill>
                  </a:tcPr>
                </a:tc>
              </a:tr>
              <a:tr h="358261">
                <a:tc>
                  <a:txBody>
                    <a:bodyPr/>
                    <a:lstStyle/>
                    <a:p>
                      <a:pPr algn="ctr"/>
                      <a:r>
                        <a:rPr lang="en-IN" dirty="0" smtClean="0"/>
                        <a:t>B</a:t>
                      </a:r>
                      <a:endParaRPr lang="en-IN" dirty="0"/>
                    </a:p>
                  </a:txBody>
                  <a:tcPr/>
                </a:tc>
              </a:tr>
            </a:tbl>
          </a:graphicData>
        </a:graphic>
      </p:graphicFrame>
      <p:graphicFrame>
        <p:nvGraphicFramePr>
          <p:cNvPr id="30" name="Table 29"/>
          <p:cNvGraphicFramePr>
            <a:graphicFrameLocks noGrp="1"/>
          </p:cNvGraphicFramePr>
          <p:nvPr/>
        </p:nvGraphicFramePr>
        <p:xfrm>
          <a:off x="8058092" y="2000709"/>
          <a:ext cx="1776792" cy="2194560"/>
        </p:xfrm>
        <a:graphic>
          <a:graphicData uri="http://schemas.openxmlformats.org/drawingml/2006/table">
            <a:tbl>
              <a:tblPr firstRow="1" bandRow="1">
                <a:tableStyleId>{5940675A-B579-460E-94D1-54222C63F5DA}</a:tableStyleId>
              </a:tblPr>
              <a:tblGrid>
                <a:gridCol w="1776792"/>
              </a:tblGrid>
              <a:tr h="358261">
                <a:tc>
                  <a:txBody>
                    <a:bodyPr/>
                    <a:lstStyle/>
                    <a:p>
                      <a:pPr algn="ctr"/>
                      <a:r>
                        <a:rPr lang="en-IN" dirty="0" smtClean="0"/>
                        <a:t>Source</a:t>
                      </a:r>
                      <a:r>
                        <a:rPr lang="en-IN" baseline="0" dirty="0" smtClean="0"/>
                        <a:t> : A</a:t>
                      </a:r>
                      <a:endParaRPr lang="en-IN" dirty="0"/>
                    </a:p>
                  </a:txBody>
                  <a:tcPr/>
                </a:tc>
              </a:tr>
              <a:tr h="358261">
                <a:tc>
                  <a:txBody>
                    <a:bodyPr/>
                    <a:lstStyle/>
                    <a:p>
                      <a:pPr algn="ctr"/>
                      <a:r>
                        <a:rPr lang="en-IN" dirty="0" smtClean="0"/>
                        <a:t>Destination : R3</a:t>
                      </a:r>
                      <a:endParaRPr lang="en-IN" dirty="0"/>
                    </a:p>
                  </a:txBody>
                  <a:tcPr/>
                </a:tc>
              </a:tr>
              <a:tr h="358261">
                <a:tc>
                  <a:txBody>
                    <a:bodyPr/>
                    <a:lstStyle/>
                    <a:p>
                      <a:pPr algn="ctr"/>
                      <a:r>
                        <a:rPr lang="en-IN" dirty="0" smtClean="0"/>
                        <a:t>Left : 0</a:t>
                      </a:r>
                      <a:endParaRPr lang="en-IN" dirty="0"/>
                    </a:p>
                  </a:txBody>
                  <a:tcPr/>
                </a:tc>
              </a:tr>
              <a:tr h="358261">
                <a:tc>
                  <a:txBody>
                    <a:bodyPr/>
                    <a:lstStyle/>
                    <a:p>
                      <a:pPr algn="ctr"/>
                      <a:r>
                        <a:rPr lang="en-IN" dirty="0" smtClean="0">
                          <a:solidFill>
                            <a:srgbClr val="C00000"/>
                          </a:solidFill>
                        </a:rPr>
                        <a:t>R1</a:t>
                      </a:r>
                      <a:endParaRPr lang="en-IN" dirty="0">
                        <a:solidFill>
                          <a:srgbClr val="C00000"/>
                        </a:solidFill>
                      </a:endParaRPr>
                    </a:p>
                  </a:txBody>
                  <a:tcPr>
                    <a:solidFill>
                      <a:schemeClr val="accent2">
                        <a:lumMod val="75000"/>
                      </a:schemeClr>
                    </a:solidFill>
                  </a:tcPr>
                </a:tc>
              </a:tr>
              <a:tr h="358261">
                <a:tc>
                  <a:txBody>
                    <a:bodyPr/>
                    <a:lstStyle/>
                    <a:p>
                      <a:pPr algn="ctr"/>
                      <a:r>
                        <a:rPr lang="en-IN" dirty="0" smtClean="0">
                          <a:solidFill>
                            <a:srgbClr val="C00000"/>
                          </a:solidFill>
                        </a:rPr>
                        <a:t>R2</a:t>
                      </a:r>
                      <a:endParaRPr lang="en-IN" dirty="0">
                        <a:solidFill>
                          <a:srgbClr val="C00000"/>
                        </a:solidFill>
                      </a:endParaRPr>
                    </a:p>
                  </a:txBody>
                  <a:tcPr>
                    <a:solidFill>
                      <a:schemeClr val="accent2">
                        <a:lumMod val="75000"/>
                      </a:schemeClr>
                    </a:solidFill>
                  </a:tcPr>
                </a:tc>
              </a:tr>
              <a:tr h="358261">
                <a:tc>
                  <a:txBody>
                    <a:bodyPr/>
                    <a:lstStyle/>
                    <a:p>
                      <a:pPr algn="ctr"/>
                      <a:r>
                        <a:rPr lang="en-IN" dirty="0" smtClean="0">
                          <a:solidFill>
                            <a:srgbClr val="C00000"/>
                          </a:solidFill>
                        </a:rPr>
                        <a:t>R3</a:t>
                      </a:r>
                      <a:endParaRPr lang="en-IN" dirty="0">
                        <a:solidFill>
                          <a:srgbClr val="C00000"/>
                        </a:solidFill>
                      </a:endParaRPr>
                    </a:p>
                  </a:txBody>
                  <a:tcPr>
                    <a:solidFill>
                      <a:schemeClr val="accent2">
                        <a:lumMod val="75000"/>
                      </a:schemeClr>
                    </a:solid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10127557" cy="764966"/>
          </a:xfrm>
        </p:spPr>
        <p:txBody>
          <a:bodyPr>
            <a:noAutofit/>
          </a:bodyPr>
          <a:lstStyle/>
          <a:p>
            <a:r>
              <a:rPr lang="en-IN" sz="2600" b="1" dirty="0" smtClean="0">
                <a:latin typeface="Arial Black" panose="020B0A04020102020204" pitchFamily="34" charset="0"/>
              </a:rPr>
              <a:t>Extension Header – Fragmentation &amp; Authentication</a:t>
            </a:r>
            <a:endParaRPr lang="en-IN" sz="2600" b="1" dirty="0">
              <a:latin typeface="Arial Black" panose="020B0A04020102020204" pitchFamily="34" charset="0"/>
            </a:endParaRPr>
          </a:p>
        </p:txBody>
      </p:sp>
      <p:pic>
        <p:nvPicPr>
          <p:cNvPr id="4" name="Picture 3"/>
          <p:cNvPicPr>
            <a:picLocks noChangeAspect="1"/>
          </p:cNvPicPr>
          <p:nvPr/>
        </p:nvPicPr>
        <p:blipFill>
          <a:blip r:embed="rId2"/>
          <a:stretch>
            <a:fillRect/>
          </a:stretch>
        </p:blipFill>
        <p:spPr>
          <a:xfrm>
            <a:off x="10136521" y="-9532"/>
            <a:ext cx="2046514" cy="1161824"/>
          </a:xfrm>
          <a:prstGeom prst="rect">
            <a:avLst/>
          </a:prstGeom>
        </p:spPr>
      </p:pic>
      <p:sp>
        <p:nvSpPr>
          <p:cNvPr id="63" name="TextBox 62"/>
          <p:cNvSpPr txBox="1"/>
          <p:nvPr/>
        </p:nvSpPr>
        <p:spPr>
          <a:xfrm>
            <a:off x="85994" y="918058"/>
            <a:ext cx="12097041" cy="6001643"/>
          </a:xfrm>
          <a:prstGeom prst="rect">
            <a:avLst/>
          </a:prstGeom>
          <a:noFill/>
        </p:spPr>
        <p:txBody>
          <a:bodyPr wrap="square" rtlCol="0">
            <a:spAutoFit/>
          </a:bodyPr>
          <a:lstStyle/>
          <a:p>
            <a:pPr algn="just">
              <a:lnSpc>
                <a:spcPct val="150000"/>
              </a:lnSpc>
            </a:pPr>
            <a:r>
              <a:rPr lang="en-IN" sz="1600" b="1" dirty="0" smtClean="0"/>
              <a:t>Fragmentation </a:t>
            </a:r>
          </a:p>
          <a:p>
            <a:pPr marL="285750" indent="-285750" algn="just">
              <a:lnSpc>
                <a:spcPct val="150000"/>
              </a:lnSpc>
              <a:buFont typeface="Arial" panose="020B0604020202020204" pitchFamily="34" charset="0"/>
              <a:buChar char="•"/>
            </a:pPr>
            <a:r>
              <a:rPr lang="en-IN" sz="1600" dirty="0" smtClean="0"/>
              <a:t>Refers to the process of breaking the segment into smaller fragment</a:t>
            </a:r>
          </a:p>
          <a:p>
            <a:pPr marL="285750" indent="-285750" algn="just">
              <a:lnSpc>
                <a:spcPct val="150000"/>
              </a:lnSpc>
              <a:buFont typeface="Arial" panose="020B0604020202020204" pitchFamily="34" charset="0"/>
              <a:buChar char="•"/>
            </a:pPr>
            <a:r>
              <a:rPr lang="en-IN" sz="1600" dirty="0" smtClean="0"/>
              <a:t>IPV4 either the source (host) or the router  performs the fragmentation process based on the MTU (Maximum Transmission Unit)</a:t>
            </a:r>
          </a:p>
          <a:p>
            <a:pPr algn="just">
              <a:lnSpc>
                <a:spcPct val="150000"/>
              </a:lnSpc>
            </a:pPr>
            <a:endParaRPr lang="en-IN" sz="1600" dirty="0" smtClean="0"/>
          </a:p>
          <a:p>
            <a:pPr algn="just">
              <a:lnSpc>
                <a:spcPct val="150000"/>
              </a:lnSpc>
            </a:pPr>
            <a:endParaRPr lang="en-IN" sz="1600" dirty="0"/>
          </a:p>
          <a:p>
            <a:pPr algn="just">
              <a:lnSpc>
                <a:spcPct val="150000"/>
              </a:lnSpc>
            </a:pPr>
            <a:endParaRPr lang="en-IN" sz="1600" dirty="0" smtClean="0"/>
          </a:p>
          <a:p>
            <a:pPr marL="285750" indent="-285750" algn="just">
              <a:lnSpc>
                <a:spcPct val="150000"/>
              </a:lnSpc>
              <a:buFont typeface="Arial" panose="020B0604020202020204" pitchFamily="34" charset="0"/>
              <a:buChar char="•"/>
            </a:pPr>
            <a:r>
              <a:rPr lang="en-IN" sz="1600" dirty="0" smtClean="0"/>
              <a:t>In IPV6 only the source performs the fragmentation by using Path MTU discovery technique in-order to find the smallest MTU on the path. If the source doesn’t use MTU discovery, it fragment the packet into  size of 1280 bytes or smaller</a:t>
            </a:r>
          </a:p>
          <a:p>
            <a:pPr algn="just">
              <a:lnSpc>
                <a:spcPct val="150000"/>
              </a:lnSpc>
            </a:pPr>
            <a:r>
              <a:rPr lang="en-IN" sz="1600" b="1" dirty="0" smtClean="0"/>
              <a:t>Authentication:</a:t>
            </a:r>
          </a:p>
          <a:p>
            <a:pPr algn="just">
              <a:lnSpc>
                <a:spcPct val="150000"/>
              </a:lnSpc>
            </a:pPr>
            <a:endParaRPr lang="en-IN" sz="1600" b="1" dirty="0"/>
          </a:p>
          <a:p>
            <a:pPr algn="just">
              <a:lnSpc>
                <a:spcPct val="150000"/>
              </a:lnSpc>
            </a:pPr>
            <a:endParaRPr lang="en-IN" sz="1600" b="1" dirty="0" smtClean="0"/>
          </a:p>
          <a:p>
            <a:pPr algn="just">
              <a:lnSpc>
                <a:spcPct val="150000"/>
              </a:lnSpc>
            </a:pPr>
            <a:endParaRPr lang="en-IN" sz="1600" b="1" dirty="0"/>
          </a:p>
          <a:p>
            <a:pPr marL="285750" indent="-285750" algn="just">
              <a:lnSpc>
                <a:spcPct val="150000"/>
              </a:lnSpc>
              <a:buFont typeface="Arial" panose="020B0604020202020204" pitchFamily="34" charset="0"/>
              <a:buChar char="•"/>
            </a:pPr>
            <a:r>
              <a:rPr lang="en-IN" sz="1600" dirty="0" smtClean="0"/>
              <a:t>Validates the sender and ensure integrity of data. Validation of sender to insure the message comes for genuine source not from intruder. The integrity is verify the original transmitted message reaches the receiver end.</a:t>
            </a:r>
          </a:p>
          <a:p>
            <a:pPr marL="285750" indent="-285750" algn="just">
              <a:lnSpc>
                <a:spcPct val="150000"/>
              </a:lnSpc>
              <a:buFont typeface="Arial" panose="020B0604020202020204" pitchFamily="34" charset="0"/>
              <a:buChar char="•"/>
            </a:pPr>
            <a:r>
              <a:rPr lang="en-IN" sz="1600" dirty="0" smtClean="0"/>
              <a:t>Security parameter index defines the algorithm used for authentication and the data field contain the actual data generated by the algorithm.</a:t>
            </a:r>
          </a:p>
        </p:txBody>
      </p:sp>
      <p:grpSp>
        <p:nvGrpSpPr>
          <p:cNvPr id="3" name="Group 9"/>
          <p:cNvGrpSpPr/>
          <p:nvPr/>
        </p:nvGrpSpPr>
        <p:grpSpPr>
          <a:xfrm>
            <a:off x="2985983" y="2156162"/>
            <a:ext cx="5842463" cy="927161"/>
            <a:chOff x="243272" y="3011817"/>
            <a:chExt cx="5842463" cy="927161"/>
          </a:xfrm>
        </p:grpSpPr>
        <p:grpSp>
          <p:nvGrpSpPr>
            <p:cNvPr id="5" name="Group 8"/>
            <p:cNvGrpSpPr/>
            <p:nvPr/>
          </p:nvGrpSpPr>
          <p:grpSpPr>
            <a:xfrm>
              <a:off x="243272" y="3011817"/>
              <a:ext cx="5842463" cy="927161"/>
              <a:chOff x="243272" y="3011817"/>
              <a:chExt cx="5842463" cy="927161"/>
            </a:xfrm>
          </p:grpSpPr>
          <p:grpSp>
            <p:nvGrpSpPr>
              <p:cNvPr id="8" name="Group 2"/>
              <p:cNvGrpSpPr/>
              <p:nvPr/>
            </p:nvGrpSpPr>
            <p:grpSpPr>
              <a:xfrm>
                <a:off x="243272" y="3011817"/>
                <a:ext cx="5842463" cy="927161"/>
                <a:chOff x="1857828" y="3408610"/>
                <a:chExt cx="5842463" cy="927161"/>
              </a:xfrm>
            </p:grpSpPr>
            <p:sp>
              <p:nvSpPr>
                <p:cNvPr id="44" name="Rectangle 43"/>
                <p:cNvSpPr/>
                <p:nvPr/>
              </p:nvSpPr>
              <p:spPr>
                <a:xfrm>
                  <a:off x="4781367" y="3409374"/>
                  <a:ext cx="2290559" cy="45712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rPr>
                    <a:t>Fragment offset</a:t>
                  </a:r>
                </a:p>
              </p:txBody>
            </p:sp>
            <p:sp>
              <p:nvSpPr>
                <p:cNvPr id="25" name="Rectangle 24"/>
                <p:cNvSpPr/>
                <p:nvPr/>
              </p:nvSpPr>
              <p:spPr>
                <a:xfrm>
                  <a:off x="7071926" y="3417442"/>
                  <a:ext cx="628365" cy="45712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smtClean="0">
                    <a:solidFill>
                      <a:schemeClr val="tx1"/>
                    </a:solidFill>
                  </a:endParaRPr>
                </a:p>
              </p:txBody>
            </p:sp>
            <p:sp>
              <p:nvSpPr>
                <p:cNvPr id="33" name="Rectangle 32"/>
                <p:cNvSpPr/>
                <p:nvPr/>
              </p:nvSpPr>
              <p:spPr>
                <a:xfrm>
                  <a:off x="1857828" y="3416539"/>
                  <a:ext cx="1451889" cy="45712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rPr>
                    <a:t>Next Header</a:t>
                  </a:r>
                </a:p>
              </p:txBody>
            </p:sp>
            <p:sp>
              <p:nvSpPr>
                <p:cNvPr id="34" name="Rectangle 33"/>
                <p:cNvSpPr/>
                <p:nvPr/>
              </p:nvSpPr>
              <p:spPr>
                <a:xfrm>
                  <a:off x="3322656" y="3408610"/>
                  <a:ext cx="1451889" cy="45712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rPr>
                    <a:t>Header Length</a:t>
                  </a:r>
                </a:p>
              </p:txBody>
            </p:sp>
            <p:sp>
              <p:nvSpPr>
                <p:cNvPr id="42" name="Rectangle 41"/>
                <p:cNvSpPr/>
                <p:nvPr/>
              </p:nvSpPr>
              <p:spPr>
                <a:xfrm>
                  <a:off x="1868123" y="3878648"/>
                  <a:ext cx="5826488" cy="45712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rPr>
                    <a:t>Fragment Identification</a:t>
                  </a:r>
                </a:p>
              </p:txBody>
            </p:sp>
          </p:grpSp>
          <p:sp>
            <p:nvSpPr>
              <p:cNvPr id="7" name="TextBox 6"/>
              <p:cNvSpPr txBox="1"/>
              <p:nvPr/>
            </p:nvSpPr>
            <p:spPr>
              <a:xfrm>
                <a:off x="5503037" y="3055712"/>
                <a:ext cx="217714" cy="369332"/>
              </a:xfrm>
              <a:prstGeom prst="rect">
                <a:avLst/>
              </a:prstGeom>
              <a:noFill/>
            </p:spPr>
            <p:txBody>
              <a:bodyPr wrap="square" rtlCol="0">
                <a:spAutoFit/>
              </a:bodyPr>
              <a:lstStyle/>
              <a:p>
                <a:r>
                  <a:rPr lang="en-IN" dirty="0" smtClean="0"/>
                  <a:t>0</a:t>
                </a:r>
                <a:endParaRPr lang="en-IN" dirty="0"/>
              </a:p>
            </p:txBody>
          </p:sp>
          <p:sp>
            <p:nvSpPr>
              <p:cNvPr id="22" name="TextBox 21"/>
              <p:cNvSpPr txBox="1"/>
              <p:nvPr/>
            </p:nvSpPr>
            <p:spPr>
              <a:xfrm>
                <a:off x="5771111" y="3063641"/>
                <a:ext cx="217714" cy="369332"/>
              </a:xfrm>
              <a:prstGeom prst="rect">
                <a:avLst/>
              </a:prstGeom>
              <a:noFill/>
            </p:spPr>
            <p:txBody>
              <a:bodyPr wrap="square" rtlCol="0">
                <a:spAutoFit/>
              </a:bodyPr>
              <a:lstStyle/>
              <a:p>
                <a:r>
                  <a:rPr lang="en-IN" dirty="0" smtClean="0"/>
                  <a:t>M</a:t>
                </a:r>
                <a:endParaRPr lang="en-IN" dirty="0"/>
              </a:p>
            </p:txBody>
          </p:sp>
        </p:grpSp>
        <p:cxnSp>
          <p:nvCxnSpPr>
            <p:cNvPr id="6" name="Straight Connector 5"/>
            <p:cNvCxnSpPr>
              <a:stCxn id="25" idx="0"/>
            </p:cNvCxnSpPr>
            <p:nvPr/>
          </p:nvCxnSpPr>
          <p:spPr>
            <a:xfrm>
              <a:off x="5771553" y="3020649"/>
              <a:ext cx="5133" cy="45622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6" name="Rectangle 25"/>
          <p:cNvSpPr/>
          <p:nvPr/>
        </p:nvSpPr>
        <p:spPr>
          <a:xfrm>
            <a:off x="2993971" y="4285941"/>
            <a:ext cx="5826488" cy="34411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rPr>
              <a:t>Security parameter index</a:t>
            </a:r>
          </a:p>
        </p:txBody>
      </p:sp>
      <p:sp>
        <p:nvSpPr>
          <p:cNvPr id="27" name="Rectangle 26"/>
          <p:cNvSpPr/>
          <p:nvPr/>
        </p:nvSpPr>
        <p:spPr>
          <a:xfrm>
            <a:off x="2993971" y="4630057"/>
            <a:ext cx="5826488" cy="5462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rPr>
              <a:t>Authentication Data</a:t>
            </a:r>
          </a:p>
        </p:txBody>
      </p:sp>
      <p:sp>
        <p:nvSpPr>
          <p:cNvPr id="28" name="TextBox 27"/>
          <p:cNvSpPr txBox="1"/>
          <p:nvPr/>
        </p:nvSpPr>
        <p:spPr>
          <a:xfrm>
            <a:off x="9217061" y="2569389"/>
            <a:ext cx="1479968" cy="338554"/>
          </a:xfrm>
          <a:prstGeom prst="rect">
            <a:avLst/>
          </a:prstGeom>
          <a:noFill/>
        </p:spPr>
        <p:txBody>
          <a:bodyPr wrap="square" rtlCol="0">
            <a:spAutoFit/>
          </a:bodyPr>
          <a:lstStyle/>
          <a:p>
            <a:r>
              <a:rPr lang="en-IN" sz="1600" dirty="0" smtClean="0"/>
              <a:t>Fragmentation</a:t>
            </a:r>
            <a:endParaRPr lang="en-IN" sz="1600" dirty="0"/>
          </a:p>
        </p:txBody>
      </p:sp>
      <p:sp>
        <p:nvSpPr>
          <p:cNvPr id="29" name="TextBox 28"/>
          <p:cNvSpPr txBox="1"/>
          <p:nvPr/>
        </p:nvSpPr>
        <p:spPr>
          <a:xfrm>
            <a:off x="9217061" y="4534433"/>
            <a:ext cx="1479968" cy="338554"/>
          </a:xfrm>
          <a:prstGeom prst="rect">
            <a:avLst/>
          </a:prstGeom>
          <a:noFill/>
        </p:spPr>
        <p:txBody>
          <a:bodyPr wrap="square" rtlCol="0">
            <a:spAutoFit/>
          </a:bodyPr>
          <a:lstStyle/>
          <a:p>
            <a:r>
              <a:rPr lang="en-IN" sz="1600" dirty="0" smtClean="0"/>
              <a:t>Authentication</a:t>
            </a:r>
            <a:endParaRPr lang="en-IN" sz="1600" dirty="0"/>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10127557" cy="764966"/>
          </a:xfrm>
        </p:spPr>
        <p:txBody>
          <a:bodyPr>
            <a:noAutofit/>
          </a:bodyPr>
          <a:lstStyle/>
          <a:p>
            <a:r>
              <a:rPr lang="en-IN" sz="2600" b="1" dirty="0" smtClean="0">
                <a:latin typeface="Arial Black" panose="020B0A04020102020204" pitchFamily="34" charset="0"/>
              </a:rPr>
              <a:t>Authentication of data</a:t>
            </a:r>
            <a:endParaRPr lang="en-IN" sz="2600" b="1" dirty="0">
              <a:latin typeface="Arial Black" panose="020B0A04020102020204" pitchFamily="34" charset="0"/>
            </a:endParaRPr>
          </a:p>
        </p:txBody>
      </p:sp>
      <p:pic>
        <p:nvPicPr>
          <p:cNvPr id="4" name="Picture 3"/>
          <p:cNvPicPr>
            <a:picLocks noChangeAspect="1"/>
          </p:cNvPicPr>
          <p:nvPr/>
        </p:nvPicPr>
        <p:blipFill>
          <a:blip r:embed="rId2"/>
          <a:stretch>
            <a:fillRect/>
          </a:stretch>
        </p:blipFill>
        <p:spPr>
          <a:xfrm>
            <a:off x="10136521" y="-9532"/>
            <a:ext cx="2046514" cy="1161824"/>
          </a:xfrm>
          <a:prstGeom prst="rect">
            <a:avLst/>
          </a:prstGeom>
        </p:spPr>
      </p:pic>
      <p:sp>
        <p:nvSpPr>
          <p:cNvPr id="63" name="TextBox 62"/>
          <p:cNvSpPr txBox="1"/>
          <p:nvPr/>
        </p:nvSpPr>
        <p:spPr>
          <a:xfrm>
            <a:off x="94959" y="3461673"/>
            <a:ext cx="12097041" cy="2308324"/>
          </a:xfrm>
          <a:prstGeom prst="rect">
            <a:avLst/>
          </a:prstGeom>
          <a:noFill/>
        </p:spPr>
        <p:txBody>
          <a:bodyPr wrap="square" rtlCol="0">
            <a:spAutoFit/>
          </a:bodyPr>
          <a:lstStyle/>
          <a:p>
            <a:pPr algn="just">
              <a:lnSpc>
                <a:spcPct val="150000"/>
              </a:lnSpc>
            </a:pPr>
            <a:r>
              <a:rPr lang="en-IN" sz="1600" dirty="0" smtClean="0"/>
              <a:t>The </a:t>
            </a:r>
            <a:r>
              <a:rPr lang="en-IN" sz="1600" dirty="0"/>
              <a:t>sender passes a 128-bit security key, the entire IP datagram, and the 128-bit security key again to the algorithm. Those ﬁelds in the datagram with values that change during transmission (for example, hop count) </a:t>
            </a:r>
            <a:r>
              <a:rPr lang="en-IN" sz="1600" dirty="0" smtClean="0"/>
              <a:t>are </a:t>
            </a:r>
            <a:r>
              <a:rPr lang="en-IN" sz="1600" dirty="0"/>
              <a:t>set to zero. The datagram passed to the algorithm includes the authentication header extension, with the authentication data ﬁeld set to zero. The algorithm creates </a:t>
            </a:r>
            <a:r>
              <a:rPr lang="en-IN" sz="1600" dirty="0" smtClean="0"/>
              <a:t>authentication </a:t>
            </a:r>
            <a:r>
              <a:rPr lang="en-IN" sz="1600" dirty="0"/>
              <a:t>data which is inserted into the extension header prior to datagram </a:t>
            </a:r>
            <a:r>
              <a:rPr lang="en-IN" sz="1600" dirty="0" smtClean="0"/>
              <a:t>transmission.</a:t>
            </a:r>
          </a:p>
          <a:p>
            <a:pPr algn="just">
              <a:lnSpc>
                <a:spcPct val="150000"/>
              </a:lnSpc>
            </a:pPr>
            <a:r>
              <a:rPr lang="en-IN" sz="1600" dirty="0" smtClean="0"/>
              <a:t>The receiver on receiving the message passes the datagram and the secret to the algorithm and compare the result, if it matches the datagram is accepted else discarded.</a:t>
            </a:r>
          </a:p>
        </p:txBody>
      </p:sp>
      <p:grpSp>
        <p:nvGrpSpPr>
          <p:cNvPr id="3" name="Group 20"/>
          <p:cNvGrpSpPr/>
          <p:nvPr/>
        </p:nvGrpSpPr>
        <p:grpSpPr>
          <a:xfrm>
            <a:off x="1422401" y="1159457"/>
            <a:ext cx="9243761" cy="2036419"/>
            <a:chOff x="1422401" y="1159457"/>
            <a:chExt cx="9243761" cy="2036419"/>
          </a:xfrm>
        </p:grpSpPr>
        <p:sp>
          <p:nvSpPr>
            <p:cNvPr id="28" name="TextBox 27"/>
            <p:cNvSpPr txBox="1"/>
            <p:nvPr/>
          </p:nvSpPr>
          <p:spPr>
            <a:xfrm>
              <a:off x="5907214" y="2857322"/>
              <a:ext cx="2292096" cy="338554"/>
            </a:xfrm>
            <a:prstGeom prst="rect">
              <a:avLst/>
            </a:prstGeom>
            <a:noFill/>
          </p:spPr>
          <p:txBody>
            <a:bodyPr wrap="square" rtlCol="0">
              <a:spAutoFit/>
            </a:bodyPr>
            <a:lstStyle/>
            <a:p>
              <a:r>
                <a:rPr lang="en-IN" sz="1600" dirty="0" smtClean="0"/>
                <a:t>Authentication Process</a:t>
              </a:r>
              <a:endParaRPr lang="en-IN" sz="1600" dirty="0"/>
            </a:p>
          </p:txBody>
        </p:sp>
        <p:grpSp>
          <p:nvGrpSpPr>
            <p:cNvPr id="5" name="Group 19"/>
            <p:cNvGrpSpPr/>
            <p:nvPr/>
          </p:nvGrpSpPr>
          <p:grpSpPr>
            <a:xfrm>
              <a:off x="1422401" y="1159457"/>
              <a:ext cx="9243761" cy="1907355"/>
              <a:chOff x="1422401" y="1159457"/>
              <a:chExt cx="9243761" cy="1907355"/>
            </a:xfrm>
          </p:grpSpPr>
          <p:grpSp>
            <p:nvGrpSpPr>
              <p:cNvPr id="6" name="Group 2"/>
              <p:cNvGrpSpPr/>
              <p:nvPr/>
            </p:nvGrpSpPr>
            <p:grpSpPr>
              <a:xfrm>
                <a:off x="1422401" y="1159457"/>
                <a:ext cx="6415312" cy="1907355"/>
                <a:chOff x="1351461" y="3416539"/>
                <a:chExt cx="6415312" cy="1907355"/>
              </a:xfrm>
            </p:grpSpPr>
            <p:sp>
              <p:nvSpPr>
                <p:cNvPr id="44" name="Rectangle 43"/>
                <p:cNvSpPr/>
                <p:nvPr/>
              </p:nvSpPr>
              <p:spPr>
                <a:xfrm>
                  <a:off x="1351461" y="4066599"/>
                  <a:ext cx="2807222" cy="68636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IP datagram with changeable and authentication fields set to zero</a:t>
                  </a:r>
                  <a:endParaRPr lang="en-IN" sz="1600" dirty="0" smtClean="0">
                    <a:solidFill>
                      <a:schemeClr val="tx1"/>
                    </a:solidFill>
                  </a:endParaRPr>
                </a:p>
              </p:txBody>
            </p:sp>
            <p:sp>
              <p:nvSpPr>
                <p:cNvPr id="25" name="Rectangle 24"/>
                <p:cNvSpPr/>
                <p:nvPr/>
              </p:nvSpPr>
              <p:spPr>
                <a:xfrm>
                  <a:off x="5504382" y="4008543"/>
                  <a:ext cx="2262391" cy="79978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rPr>
                    <a:t>Authentication Algorithm</a:t>
                  </a:r>
                </a:p>
              </p:txBody>
            </p:sp>
            <p:sp>
              <p:nvSpPr>
                <p:cNvPr id="33" name="Rectangle 32"/>
                <p:cNvSpPr/>
                <p:nvPr/>
              </p:nvSpPr>
              <p:spPr>
                <a:xfrm>
                  <a:off x="1351461" y="3416539"/>
                  <a:ext cx="2807221" cy="45712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128-bit security key</a:t>
                  </a:r>
                  <a:endParaRPr lang="en-IN" sz="1600" dirty="0" smtClean="0">
                    <a:solidFill>
                      <a:schemeClr val="tx1"/>
                    </a:solidFill>
                  </a:endParaRPr>
                </a:p>
              </p:txBody>
            </p:sp>
            <p:sp>
              <p:nvSpPr>
                <p:cNvPr id="34" name="Rectangle 33"/>
                <p:cNvSpPr/>
                <p:nvPr/>
              </p:nvSpPr>
              <p:spPr>
                <a:xfrm>
                  <a:off x="1351461" y="4866771"/>
                  <a:ext cx="2807221" cy="45712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128-bit security key</a:t>
                  </a:r>
                  <a:endParaRPr lang="en-IN" sz="1600" dirty="0" smtClean="0">
                    <a:solidFill>
                      <a:schemeClr val="tx1"/>
                    </a:solidFill>
                  </a:endParaRPr>
                </a:p>
              </p:txBody>
            </p:sp>
          </p:grpSp>
          <p:cxnSp>
            <p:nvCxnSpPr>
              <p:cNvPr id="11" name="Elbow Connector 10"/>
              <p:cNvCxnSpPr/>
              <p:nvPr/>
            </p:nvCxnSpPr>
            <p:spPr>
              <a:xfrm>
                <a:off x="4229622" y="1343998"/>
                <a:ext cx="1345700" cy="763336"/>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Connector 14"/>
              <p:cNvCxnSpPr>
                <a:stCxn id="44" idx="3"/>
              </p:cNvCxnSpPr>
              <p:nvPr/>
            </p:nvCxnSpPr>
            <p:spPr>
              <a:xfrm flipV="1">
                <a:off x="4229623" y="2151355"/>
                <a:ext cx="690720" cy="1346"/>
              </a:xfrm>
              <a:prstGeom prst="line">
                <a:avLst/>
              </a:prstGeom>
            </p:spPr>
            <p:style>
              <a:lnRef idx="1">
                <a:schemeClr val="dk1"/>
              </a:lnRef>
              <a:fillRef idx="0">
                <a:schemeClr val="dk1"/>
              </a:fillRef>
              <a:effectRef idx="0">
                <a:schemeClr val="dk1"/>
              </a:effectRef>
              <a:fontRef idx="minor">
                <a:schemeClr val="tx1"/>
              </a:fontRef>
            </p:style>
          </p:cxnSp>
          <p:cxnSp>
            <p:nvCxnSpPr>
              <p:cNvPr id="17" name="Elbow Connector 16"/>
              <p:cNvCxnSpPr/>
              <p:nvPr/>
            </p:nvCxnSpPr>
            <p:spPr>
              <a:xfrm flipV="1">
                <a:off x="4229622" y="2137201"/>
                <a:ext cx="1345700" cy="686896"/>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a:stCxn id="25" idx="3"/>
              </p:cNvCxnSpPr>
              <p:nvPr/>
            </p:nvCxnSpPr>
            <p:spPr>
              <a:xfrm flipV="1">
                <a:off x="7837713" y="2137201"/>
                <a:ext cx="566058" cy="141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Rectangle 30"/>
              <p:cNvSpPr/>
              <p:nvPr/>
            </p:nvSpPr>
            <p:spPr>
              <a:xfrm>
                <a:off x="8403771" y="1725666"/>
                <a:ext cx="2262391" cy="79978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rPr>
                  <a:t>128 bit Authentication data</a:t>
                </a:r>
              </a:p>
            </p:txBody>
          </p:sp>
        </p:grpSp>
      </p:gr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10127557" cy="764966"/>
          </a:xfrm>
        </p:spPr>
        <p:txBody>
          <a:bodyPr>
            <a:noAutofit/>
          </a:bodyPr>
          <a:lstStyle/>
          <a:p>
            <a:r>
              <a:rPr lang="en-IN" sz="2600" b="1" dirty="0" smtClean="0">
                <a:latin typeface="Arial Black" panose="020B0A04020102020204" pitchFamily="34" charset="0"/>
              </a:rPr>
              <a:t>Extension Header – ESP</a:t>
            </a:r>
            <a:endParaRPr lang="en-IN" sz="2600" b="1" dirty="0">
              <a:latin typeface="Arial Black" panose="020B0A04020102020204" pitchFamily="34" charset="0"/>
            </a:endParaRPr>
          </a:p>
        </p:txBody>
      </p:sp>
      <p:pic>
        <p:nvPicPr>
          <p:cNvPr id="4" name="Picture 3"/>
          <p:cNvPicPr>
            <a:picLocks noChangeAspect="1"/>
          </p:cNvPicPr>
          <p:nvPr/>
        </p:nvPicPr>
        <p:blipFill>
          <a:blip r:embed="rId2"/>
          <a:stretch>
            <a:fillRect/>
          </a:stretch>
        </p:blipFill>
        <p:spPr>
          <a:xfrm>
            <a:off x="10136521" y="-9532"/>
            <a:ext cx="2046514" cy="1161824"/>
          </a:xfrm>
          <a:prstGeom prst="rect">
            <a:avLst/>
          </a:prstGeom>
        </p:spPr>
      </p:pic>
      <p:sp>
        <p:nvSpPr>
          <p:cNvPr id="63" name="TextBox 62"/>
          <p:cNvSpPr txBox="1"/>
          <p:nvPr/>
        </p:nvSpPr>
        <p:spPr>
          <a:xfrm>
            <a:off x="85994" y="918058"/>
            <a:ext cx="12097041" cy="4893647"/>
          </a:xfrm>
          <a:prstGeom prst="rect">
            <a:avLst/>
          </a:prstGeom>
          <a:noFill/>
        </p:spPr>
        <p:txBody>
          <a:bodyPr wrap="square" rtlCol="0">
            <a:spAutoFit/>
          </a:bodyPr>
          <a:lstStyle/>
          <a:p>
            <a:pPr algn="just">
              <a:lnSpc>
                <a:spcPct val="150000"/>
              </a:lnSpc>
            </a:pPr>
            <a:r>
              <a:rPr lang="en-IN" sz="1600" b="1" dirty="0" smtClean="0"/>
              <a:t>Encrypted Security Payload (ESP)</a:t>
            </a:r>
          </a:p>
          <a:p>
            <a:pPr algn="just">
              <a:lnSpc>
                <a:spcPct val="150000"/>
              </a:lnSpc>
            </a:pPr>
            <a:endParaRPr lang="en-IN" sz="1600" b="1" dirty="0"/>
          </a:p>
          <a:p>
            <a:pPr algn="just">
              <a:lnSpc>
                <a:spcPct val="150000"/>
              </a:lnSpc>
            </a:pPr>
            <a:endParaRPr lang="en-IN" sz="1600" b="1" dirty="0" smtClean="0"/>
          </a:p>
          <a:p>
            <a:pPr algn="just">
              <a:lnSpc>
                <a:spcPct val="150000"/>
              </a:lnSpc>
            </a:pPr>
            <a:endParaRPr lang="en-IN" sz="1600" b="1" dirty="0"/>
          </a:p>
          <a:p>
            <a:pPr algn="just">
              <a:lnSpc>
                <a:spcPct val="150000"/>
              </a:lnSpc>
            </a:pPr>
            <a:endParaRPr lang="en-IN" sz="1600" b="1" dirty="0" smtClean="0"/>
          </a:p>
          <a:p>
            <a:pPr algn="just">
              <a:lnSpc>
                <a:spcPct val="150000"/>
              </a:lnSpc>
            </a:pPr>
            <a:endParaRPr lang="en-IN" sz="1600" b="1" dirty="0"/>
          </a:p>
          <a:p>
            <a:pPr algn="just">
              <a:lnSpc>
                <a:spcPct val="150000"/>
              </a:lnSpc>
            </a:pPr>
            <a:endParaRPr lang="en-IN" sz="1600" b="1" dirty="0" smtClean="0"/>
          </a:p>
          <a:p>
            <a:pPr marL="285750" indent="-285750" algn="just">
              <a:lnSpc>
                <a:spcPct val="150000"/>
              </a:lnSpc>
              <a:buFont typeface="Arial" panose="020B0604020202020204" pitchFamily="34" charset="0"/>
              <a:buChar char="•"/>
            </a:pPr>
            <a:r>
              <a:rPr lang="en-IN" sz="1600" dirty="0" smtClean="0"/>
              <a:t>To provide confidentiality and prevent eavesdropping.</a:t>
            </a:r>
          </a:p>
          <a:p>
            <a:pPr marL="285750" indent="-285750" algn="just">
              <a:lnSpc>
                <a:spcPct val="150000"/>
              </a:lnSpc>
              <a:buFont typeface="Arial" panose="020B0604020202020204" pitchFamily="34" charset="0"/>
              <a:buChar char="•"/>
            </a:pPr>
            <a:r>
              <a:rPr lang="en-IN" sz="1600" dirty="0" smtClean="0"/>
              <a:t>The security parameter index defines the type of encryption algorithm used and data field carries the encrypted data and other information if any needed for the algorithm</a:t>
            </a:r>
          </a:p>
          <a:p>
            <a:pPr marL="285750" indent="-285750" algn="just">
              <a:lnSpc>
                <a:spcPct val="150000"/>
              </a:lnSpc>
              <a:buFont typeface="Arial" panose="020B0604020202020204" pitchFamily="34" charset="0"/>
              <a:buChar char="•"/>
            </a:pPr>
            <a:r>
              <a:rPr lang="en-IN" sz="1600" dirty="0" smtClean="0"/>
              <a:t>Encryption can be done either by transport model or tunnel model</a:t>
            </a:r>
          </a:p>
          <a:p>
            <a:pPr marL="285750" indent="-285750" algn="just">
              <a:lnSpc>
                <a:spcPct val="150000"/>
              </a:lnSpc>
              <a:buFont typeface="Arial" panose="020B0604020202020204" pitchFamily="34" charset="0"/>
              <a:buChar char="•"/>
            </a:pPr>
            <a:endParaRPr lang="en-IN" sz="1600" dirty="0" smtClean="0"/>
          </a:p>
          <a:p>
            <a:pPr algn="just">
              <a:lnSpc>
                <a:spcPct val="150000"/>
              </a:lnSpc>
            </a:pPr>
            <a:endParaRPr lang="en-IN" sz="1600" dirty="0" smtClean="0"/>
          </a:p>
        </p:txBody>
      </p:sp>
      <p:grpSp>
        <p:nvGrpSpPr>
          <p:cNvPr id="3" name="Group 4"/>
          <p:cNvGrpSpPr/>
          <p:nvPr/>
        </p:nvGrpSpPr>
        <p:grpSpPr>
          <a:xfrm>
            <a:off x="2934205" y="2079882"/>
            <a:ext cx="7703058" cy="890316"/>
            <a:chOff x="2993971" y="4285941"/>
            <a:chExt cx="7703058" cy="890316"/>
          </a:xfrm>
        </p:grpSpPr>
        <p:sp>
          <p:nvSpPr>
            <p:cNvPr id="26" name="Rectangle 25"/>
            <p:cNvSpPr/>
            <p:nvPr/>
          </p:nvSpPr>
          <p:spPr>
            <a:xfrm>
              <a:off x="2993971" y="4285941"/>
              <a:ext cx="5826488" cy="34411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rPr>
                <a:t>Security parameter index</a:t>
              </a:r>
            </a:p>
          </p:txBody>
        </p:sp>
        <p:sp>
          <p:nvSpPr>
            <p:cNvPr id="27" name="Rectangle 26"/>
            <p:cNvSpPr/>
            <p:nvPr/>
          </p:nvSpPr>
          <p:spPr>
            <a:xfrm>
              <a:off x="2993971" y="4630057"/>
              <a:ext cx="5826488" cy="5462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rPr>
                <a:t>Encrypted Data</a:t>
              </a:r>
            </a:p>
          </p:txBody>
        </p:sp>
        <p:sp>
          <p:nvSpPr>
            <p:cNvPr id="29" name="TextBox 28"/>
            <p:cNvSpPr txBox="1"/>
            <p:nvPr/>
          </p:nvSpPr>
          <p:spPr>
            <a:xfrm>
              <a:off x="9217061" y="4534433"/>
              <a:ext cx="1479968" cy="338554"/>
            </a:xfrm>
            <a:prstGeom prst="rect">
              <a:avLst/>
            </a:prstGeom>
            <a:noFill/>
          </p:spPr>
          <p:txBody>
            <a:bodyPr wrap="square" rtlCol="0">
              <a:spAutoFit/>
            </a:bodyPr>
            <a:lstStyle/>
            <a:p>
              <a:r>
                <a:rPr lang="en-IN" sz="1600" dirty="0" smtClean="0"/>
                <a:t>ESP</a:t>
              </a:r>
              <a:endParaRPr lang="en-IN" sz="1600" dirty="0"/>
            </a:p>
          </p:txBody>
        </p:sp>
      </p:gr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10127557" cy="764966"/>
          </a:xfrm>
        </p:spPr>
        <p:txBody>
          <a:bodyPr>
            <a:noAutofit/>
          </a:bodyPr>
          <a:lstStyle/>
          <a:p>
            <a:r>
              <a:rPr lang="en-IN" sz="3200" b="1" dirty="0" smtClean="0">
                <a:latin typeface="Arial Black" panose="020B0A04020102020204" pitchFamily="34" charset="0"/>
              </a:rPr>
              <a:t>Transition from IPV4 to IPV6</a:t>
            </a:r>
            <a:endParaRPr lang="en-IN" sz="3200" b="1" dirty="0">
              <a:latin typeface="Arial Black" panose="020B0A04020102020204" pitchFamily="34" charset="0"/>
            </a:endParaRPr>
          </a:p>
        </p:txBody>
      </p:sp>
      <p:pic>
        <p:nvPicPr>
          <p:cNvPr id="4" name="Picture 3"/>
          <p:cNvPicPr>
            <a:picLocks noChangeAspect="1"/>
          </p:cNvPicPr>
          <p:nvPr/>
        </p:nvPicPr>
        <p:blipFill>
          <a:blip r:embed="rId2"/>
          <a:stretch>
            <a:fillRect/>
          </a:stretch>
        </p:blipFill>
        <p:spPr>
          <a:xfrm>
            <a:off x="10136521" y="-9532"/>
            <a:ext cx="2046514" cy="1161824"/>
          </a:xfrm>
          <a:prstGeom prst="rect">
            <a:avLst/>
          </a:prstGeom>
        </p:spPr>
      </p:pic>
      <p:sp>
        <p:nvSpPr>
          <p:cNvPr id="63" name="TextBox 62"/>
          <p:cNvSpPr txBox="1"/>
          <p:nvPr/>
        </p:nvSpPr>
        <p:spPr>
          <a:xfrm>
            <a:off x="85994" y="918058"/>
            <a:ext cx="12097041" cy="5632311"/>
          </a:xfrm>
          <a:prstGeom prst="rect">
            <a:avLst/>
          </a:prstGeom>
          <a:noFill/>
        </p:spPr>
        <p:txBody>
          <a:bodyPr wrap="square" rtlCol="0">
            <a:spAutoFit/>
          </a:bodyPr>
          <a:lstStyle/>
          <a:p>
            <a:pPr algn="just">
              <a:lnSpc>
                <a:spcPct val="150000"/>
              </a:lnSpc>
            </a:pPr>
            <a:r>
              <a:rPr lang="en-IN" sz="1600" dirty="0" smtClean="0"/>
              <a:t>Three strategies used are:</a:t>
            </a:r>
          </a:p>
          <a:p>
            <a:pPr marL="742950" lvl="1" indent="-285750" algn="just">
              <a:lnSpc>
                <a:spcPct val="150000"/>
              </a:lnSpc>
              <a:buFont typeface="Arial" panose="020B0604020202020204" pitchFamily="34" charset="0"/>
              <a:buChar char="•"/>
            </a:pPr>
            <a:r>
              <a:rPr lang="en-IN" sz="1600" dirty="0" smtClean="0"/>
              <a:t>Dual stack</a:t>
            </a:r>
          </a:p>
          <a:p>
            <a:pPr marL="742950" lvl="1" indent="-285750" algn="just">
              <a:lnSpc>
                <a:spcPct val="150000"/>
              </a:lnSpc>
              <a:buFont typeface="Arial" panose="020B0604020202020204" pitchFamily="34" charset="0"/>
              <a:buChar char="•"/>
            </a:pPr>
            <a:r>
              <a:rPr lang="en-IN" sz="1600" dirty="0" smtClean="0"/>
              <a:t>Tunnelling</a:t>
            </a:r>
          </a:p>
          <a:p>
            <a:pPr marL="742950" lvl="1" indent="-285750" algn="just">
              <a:lnSpc>
                <a:spcPct val="150000"/>
              </a:lnSpc>
              <a:buFont typeface="Arial" panose="020B0604020202020204" pitchFamily="34" charset="0"/>
              <a:buChar char="•"/>
            </a:pPr>
            <a:r>
              <a:rPr lang="en-IN" sz="1600" dirty="0" smtClean="0"/>
              <a:t>Header translation</a:t>
            </a:r>
          </a:p>
          <a:p>
            <a:pPr algn="just">
              <a:lnSpc>
                <a:spcPct val="150000"/>
              </a:lnSpc>
            </a:pPr>
            <a:r>
              <a:rPr lang="en-IN" sz="1600" b="1" dirty="0" smtClean="0"/>
              <a:t>Dual Stack: </a:t>
            </a:r>
            <a:r>
              <a:rPr lang="en-IN" sz="1600" dirty="0" smtClean="0"/>
              <a:t>Before complete migration all station must run in dual mode i.e. Both IPV4 and IPV6</a:t>
            </a:r>
          </a:p>
          <a:p>
            <a:pPr algn="just">
              <a:lnSpc>
                <a:spcPct val="150000"/>
              </a:lnSpc>
            </a:pPr>
            <a:endParaRPr lang="en-IN" sz="1600" dirty="0"/>
          </a:p>
          <a:p>
            <a:pPr algn="just">
              <a:lnSpc>
                <a:spcPct val="150000"/>
              </a:lnSpc>
            </a:pPr>
            <a:endParaRPr lang="en-IN" sz="1600" dirty="0" smtClean="0"/>
          </a:p>
          <a:p>
            <a:pPr algn="just">
              <a:lnSpc>
                <a:spcPct val="150000"/>
              </a:lnSpc>
            </a:pPr>
            <a:endParaRPr lang="en-IN" sz="1600" dirty="0"/>
          </a:p>
          <a:p>
            <a:pPr algn="just">
              <a:lnSpc>
                <a:spcPct val="150000"/>
              </a:lnSpc>
            </a:pPr>
            <a:endParaRPr lang="en-IN" sz="1600" dirty="0" smtClean="0"/>
          </a:p>
          <a:p>
            <a:pPr algn="just">
              <a:lnSpc>
                <a:spcPct val="150000"/>
              </a:lnSpc>
            </a:pPr>
            <a:endParaRPr lang="en-IN" sz="1600" dirty="0"/>
          </a:p>
          <a:p>
            <a:pPr algn="just">
              <a:lnSpc>
                <a:spcPct val="150000"/>
              </a:lnSpc>
            </a:pPr>
            <a:endParaRPr lang="en-IN" sz="1600" dirty="0" smtClean="0"/>
          </a:p>
          <a:p>
            <a:pPr algn="just">
              <a:lnSpc>
                <a:spcPct val="150000"/>
              </a:lnSpc>
            </a:pPr>
            <a:endParaRPr lang="en-IN" sz="1600" dirty="0"/>
          </a:p>
          <a:p>
            <a:pPr algn="just">
              <a:lnSpc>
                <a:spcPct val="150000"/>
              </a:lnSpc>
            </a:pPr>
            <a:r>
              <a:rPr lang="en-IN" sz="1600" dirty="0" smtClean="0"/>
              <a:t>Before sending a packet to the destination the source queries the DNS, if it returns IPV4 then source sends IPV4 packet else send IPV6 packet.</a:t>
            </a:r>
            <a:endParaRPr lang="en-IN" sz="1600" b="1" dirty="0"/>
          </a:p>
          <a:p>
            <a:pPr algn="just">
              <a:lnSpc>
                <a:spcPct val="150000"/>
              </a:lnSpc>
            </a:pPr>
            <a:endParaRPr lang="en-IN" sz="1600" b="1" dirty="0" smtClean="0"/>
          </a:p>
          <a:p>
            <a:pPr algn="just">
              <a:lnSpc>
                <a:spcPct val="150000"/>
              </a:lnSpc>
            </a:pPr>
            <a:endParaRPr lang="en-IN" sz="1600" b="1" dirty="0"/>
          </a:p>
        </p:txBody>
      </p:sp>
      <p:grpSp>
        <p:nvGrpSpPr>
          <p:cNvPr id="3" name="Group 20"/>
          <p:cNvGrpSpPr/>
          <p:nvPr/>
        </p:nvGrpSpPr>
        <p:grpSpPr>
          <a:xfrm>
            <a:off x="2892371" y="2931886"/>
            <a:ext cx="5826488" cy="2352352"/>
            <a:chOff x="2892371" y="2931886"/>
            <a:chExt cx="5826488" cy="2352352"/>
          </a:xfrm>
        </p:grpSpPr>
        <p:grpSp>
          <p:nvGrpSpPr>
            <p:cNvPr id="5" name="Group 2"/>
            <p:cNvGrpSpPr/>
            <p:nvPr/>
          </p:nvGrpSpPr>
          <p:grpSpPr>
            <a:xfrm>
              <a:off x="2892371" y="2931886"/>
              <a:ext cx="5826488" cy="1970588"/>
              <a:chOff x="2877857" y="3280229"/>
              <a:chExt cx="5826488" cy="1970588"/>
            </a:xfrm>
          </p:grpSpPr>
          <p:sp>
            <p:nvSpPr>
              <p:cNvPr id="9" name="Rectangle 8"/>
              <p:cNvSpPr/>
              <p:nvPr/>
            </p:nvSpPr>
            <p:spPr>
              <a:xfrm>
                <a:off x="2877857" y="3280229"/>
                <a:ext cx="5826488" cy="46445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rPr>
                  <a:t>Transport and Application layers</a:t>
                </a:r>
              </a:p>
            </p:txBody>
          </p:sp>
          <p:sp>
            <p:nvSpPr>
              <p:cNvPr id="10" name="Rectangle 9"/>
              <p:cNvSpPr/>
              <p:nvPr/>
            </p:nvSpPr>
            <p:spPr>
              <a:xfrm>
                <a:off x="2877857" y="3744685"/>
                <a:ext cx="5826488" cy="5462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smtClean="0">
                  <a:solidFill>
                    <a:schemeClr val="tx1"/>
                  </a:solidFill>
                </a:endParaRPr>
              </a:p>
            </p:txBody>
          </p:sp>
          <p:sp>
            <p:nvSpPr>
              <p:cNvPr id="11" name="Rectangle 10"/>
              <p:cNvSpPr/>
              <p:nvPr/>
            </p:nvSpPr>
            <p:spPr>
              <a:xfrm>
                <a:off x="2925824" y="3789223"/>
                <a:ext cx="2633147" cy="45712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rPr>
                  <a:t>IPV4</a:t>
                </a:r>
              </a:p>
            </p:txBody>
          </p:sp>
          <p:sp>
            <p:nvSpPr>
              <p:cNvPr id="12" name="Rectangle 11"/>
              <p:cNvSpPr/>
              <p:nvPr/>
            </p:nvSpPr>
            <p:spPr>
              <a:xfrm>
                <a:off x="6110514" y="3804734"/>
                <a:ext cx="2540819" cy="45712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rPr>
                  <a:t>IPV6</a:t>
                </a:r>
              </a:p>
            </p:txBody>
          </p:sp>
          <p:sp>
            <p:nvSpPr>
              <p:cNvPr id="13" name="Rectangle 12"/>
              <p:cNvSpPr/>
              <p:nvPr/>
            </p:nvSpPr>
            <p:spPr>
              <a:xfrm>
                <a:off x="2877857" y="4306395"/>
                <a:ext cx="5826488" cy="46445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smtClean="0">
                  <a:solidFill>
                    <a:schemeClr val="tx1"/>
                  </a:solidFill>
                </a:endParaRPr>
              </a:p>
            </p:txBody>
          </p:sp>
          <p:sp>
            <p:nvSpPr>
              <p:cNvPr id="14" name="Rectangle 13"/>
              <p:cNvSpPr/>
              <p:nvPr/>
            </p:nvSpPr>
            <p:spPr>
              <a:xfrm>
                <a:off x="2877857" y="4786361"/>
                <a:ext cx="5826488" cy="46445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smtClean="0">
                  <a:solidFill>
                    <a:schemeClr val="tx1"/>
                  </a:solidFill>
                </a:endParaRPr>
              </a:p>
            </p:txBody>
          </p:sp>
          <p:sp>
            <p:nvSpPr>
              <p:cNvPr id="15" name="Rectangle 14"/>
              <p:cNvSpPr/>
              <p:nvPr/>
            </p:nvSpPr>
            <p:spPr>
              <a:xfrm>
                <a:off x="3070966" y="4414948"/>
                <a:ext cx="5463433" cy="72996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rPr>
                  <a:t>Underlying LAN or WAN Technology</a:t>
                </a:r>
              </a:p>
            </p:txBody>
          </p:sp>
        </p:grpSp>
        <p:grpSp>
          <p:nvGrpSpPr>
            <p:cNvPr id="6" name="Group 19"/>
            <p:cNvGrpSpPr/>
            <p:nvPr/>
          </p:nvGrpSpPr>
          <p:grpSpPr>
            <a:xfrm>
              <a:off x="3085480" y="3193143"/>
              <a:ext cx="1978298" cy="2082633"/>
              <a:chOff x="3085480" y="3193143"/>
              <a:chExt cx="1978298" cy="2082633"/>
            </a:xfrm>
          </p:grpSpPr>
          <p:cxnSp>
            <p:nvCxnSpPr>
              <p:cNvPr id="7" name="Straight Connector 6"/>
              <p:cNvCxnSpPr/>
              <p:nvPr/>
            </p:nvCxnSpPr>
            <p:spPr>
              <a:xfrm>
                <a:off x="5063777" y="3193143"/>
                <a:ext cx="0" cy="2068825"/>
              </a:xfrm>
              <a:prstGeom prst="line">
                <a:avLst/>
              </a:prstGeom>
              <a:ln>
                <a:headEnd w="lg" len="lg"/>
              </a:ln>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flipH="1">
                <a:off x="3085480" y="5268686"/>
                <a:ext cx="1978298" cy="7090"/>
              </a:xfrm>
              <a:prstGeom prst="line">
                <a:avLst/>
              </a:prstGeom>
              <a:ln>
                <a:tailEnd type="triangle"/>
              </a:ln>
            </p:spPr>
            <p:style>
              <a:lnRef idx="1">
                <a:schemeClr val="dk1"/>
              </a:lnRef>
              <a:fillRef idx="0">
                <a:schemeClr val="dk1"/>
              </a:fillRef>
              <a:effectRef idx="0">
                <a:schemeClr val="dk1"/>
              </a:effectRef>
              <a:fontRef idx="minor">
                <a:schemeClr val="tx1"/>
              </a:fontRef>
            </p:style>
          </p:cxnSp>
        </p:grpSp>
        <p:sp>
          <p:nvSpPr>
            <p:cNvPr id="25" name="TextBox 24"/>
            <p:cNvSpPr txBox="1"/>
            <p:nvPr/>
          </p:nvSpPr>
          <p:spPr>
            <a:xfrm>
              <a:off x="3845066" y="4945684"/>
              <a:ext cx="1060763" cy="338554"/>
            </a:xfrm>
            <a:prstGeom prst="rect">
              <a:avLst/>
            </a:prstGeom>
            <a:noFill/>
          </p:spPr>
          <p:txBody>
            <a:bodyPr wrap="square" rtlCol="0">
              <a:spAutoFit/>
            </a:bodyPr>
            <a:lstStyle/>
            <a:p>
              <a:r>
                <a:rPr lang="en-IN" sz="1600" dirty="0" smtClean="0"/>
                <a:t>To IPV4</a:t>
              </a:r>
              <a:endParaRPr lang="en-IN" sz="1600" dirty="0"/>
            </a:p>
          </p:txBody>
        </p:sp>
        <p:grpSp>
          <p:nvGrpSpPr>
            <p:cNvPr id="8" name="Group 27"/>
            <p:cNvGrpSpPr/>
            <p:nvPr/>
          </p:nvGrpSpPr>
          <p:grpSpPr>
            <a:xfrm rot="5400000">
              <a:off x="6040118" y="3216990"/>
              <a:ext cx="1978298" cy="2082633"/>
              <a:chOff x="3085480" y="3193143"/>
              <a:chExt cx="1978298" cy="2082633"/>
            </a:xfrm>
          </p:grpSpPr>
          <p:cxnSp>
            <p:nvCxnSpPr>
              <p:cNvPr id="30" name="Straight Connector 29"/>
              <p:cNvCxnSpPr/>
              <p:nvPr/>
            </p:nvCxnSpPr>
            <p:spPr>
              <a:xfrm>
                <a:off x="5063777" y="3193143"/>
                <a:ext cx="0" cy="2068825"/>
              </a:xfrm>
              <a:prstGeom prst="line">
                <a:avLst/>
              </a:prstGeom>
              <a:ln>
                <a:headEnd type="triangle"/>
                <a:tailEnd type="none"/>
              </a:ln>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flipH="1">
                <a:off x="3085480" y="5268686"/>
                <a:ext cx="1978298" cy="7090"/>
              </a:xfrm>
              <a:prstGeom prst="line">
                <a:avLst/>
              </a:prstGeom>
              <a:ln>
                <a:headEnd type="none"/>
                <a:tailEnd type="triangle" w="lg" len="sm"/>
              </a:ln>
            </p:spPr>
            <p:style>
              <a:lnRef idx="1">
                <a:schemeClr val="dk1"/>
              </a:lnRef>
              <a:fillRef idx="0">
                <a:schemeClr val="dk1"/>
              </a:fillRef>
              <a:effectRef idx="0">
                <a:schemeClr val="dk1"/>
              </a:effectRef>
              <a:fontRef idx="minor">
                <a:schemeClr val="tx1"/>
              </a:fontRef>
            </p:style>
          </p:cxnSp>
        </p:grpSp>
        <p:sp>
          <p:nvSpPr>
            <p:cNvPr id="32" name="TextBox 31"/>
            <p:cNvSpPr txBox="1"/>
            <p:nvPr/>
          </p:nvSpPr>
          <p:spPr>
            <a:xfrm>
              <a:off x="6016472" y="4908899"/>
              <a:ext cx="1060763" cy="338554"/>
            </a:xfrm>
            <a:prstGeom prst="rect">
              <a:avLst/>
            </a:prstGeom>
            <a:noFill/>
          </p:spPr>
          <p:txBody>
            <a:bodyPr wrap="square" rtlCol="0">
              <a:spAutoFit/>
            </a:bodyPr>
            <a:lstStyle/>
            <a:p>
              <a:r>
                <a:rPr lang="en-IN" sz="1600" dirty="0" smtClean="0"/>
                <a:t>To IPV6</a:t>
              </a:r>
              <a:endParaRPr lang="en-IN" sz="1600" dirty="0"/>
            </a:p>
          </p:txBody>
        </p:sp>
      </p:gr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78" y="17249"/>
            <a:ext cx="10127557" cy="764966"/>
          </a:xfrm>
        </p:spPr>
        <p:txBody>
          <a:bodyPr>
            <a:noAutofit/>
          </a:bodyPr>
          <a:lstStyle/>
          <a:p>
            <a:r>
              <a:rPr lang="en-IN" sz="3200" b="1" dirty="0" smtClean="0">
                <a:latin typeface="Arial Black" panose="020B0A04020102020204" pitchFamily="34" charset="0"/>
              </a:rPr>
              <a:t>Transition from IPV4 to IPV6 : Tunnelling</a:t>
            </a:r>
            <a:endParaRPr lang="en-IN" sz="3200" b="1" dirty="0">
              <a:latin typeface="Arial Black" panose="020B0A04020102020204" pitchFamily="34" charset="0"/>
            </a:endParaRPr>
          </a:p>
        </p:txBody>
      </p:sp>
      <p:pic>
        <p:nvPicPr>
          <p:cNvPr id="4" name="Picture 3"/>
          <p:cNvPicPr>
            <a:picLocks noChangeAspect="1"/>
          </p:cNvPicPr>
          <p:nvPr/>
        </p:nvPicPr>
        <p:blipFill>
          <a:blip r:embed="rId2"/>
          <a:stretch>
            <a:fillRect/>
          </a:stretch>
        </p:blipFill>
        <p:spPr>
          <a:xfrm>
            <a:off x="10136521" y="-9532"/>
            <a:ext cx="2046514" cy="1161824"/>
          </a:xfrm>
          <a:prstGeom prst="rect">
            <a:avLst/>
          </a:prstGeom>
        </p:spPr>
      </p:pic>
      <p:sp>
        <p:nvSpPr>
          <p:cNvPr id="63" name="TextBox 62"/>
          <p:cNvSpPr txBox="1"/>
          <p:nvPr/>
        </p:nvSpPr>
        <p:spPr>
          <a:xfrm>
            <a:off x="0" y="929265"/>
            <a:ext cx="12097041" cy="4893647"/>
          </a:xfrm>
          <a:prstGeom prst="rect">
            <a:avLst/>
          </a:prstGeom>
          <a:noFill/>
        </p:spPr>
        <p:txBody>
          <a:bodyPr wrap="square" rtlCol="0">
            <a:spAutoFit/>
          </a:bodyPr>
          <a:lstStyle/>
          <a:p>
            <a:pPr algn="just">
              <a:lnSpc>
                <a:spcPct val="150000"/>
              </a:lnSpc>
            </a:pPr>
            <a:r>
              <a:rPr lang="en-IN" sz="1600" b="1" dirty="0" smtClean="0"/>
              <a:t>Tunnelling : </a:t>
            </a:r>
            <a:r>
              <a:rPr lang="en-IN" sz="1600" dirty="0" smtClean="0"/>
              <a:t>Process happens when two IPV6 host wants to communicate through a IPV4 Channel, to pass through this channel it requires a IPV4 address. So IPV6  packet is encapsulated in a IPV4 packet and enter the region.</a:t>
            </a:r>
          </a:p>
          <a:p>
            <a:pPr algn="just">
              <a:lnSpc>
                <a:spcPct val="150000"/>
              </a:lnSpc>
            </a:pPr>
            <a:endParaRPr lang="en-IN" sz="1600" dirty="0"/>
          </a:p>
          <a:p>
            <a:pPr algn="just">
              <a:lnSpc>
                <a:spcPct val="150000"/>
              </a:lnSpc>
            </a:pPr>
            <a:endParaRPr lang="en-IN" sz="1600" dirty="0" smtClean="0"/>
          </a:p>
          <a:p>
            <a:pPr algn="just">
              <a:lnSpc>
                <a:spcPct val="150000"/>
              </a:lnSpc>
            </a:pPr>
            <a:endParaRPr lang="en-IN" sz="1600" dirty="0"/>
          </a:p>
          <a:p>
            <a:pPr algn="just">
              <a:lnSpc>
                <a:spcPct val="150000"/>
              </a:lnSpc>
            </a:pPr>
            <a:endParaRPr lang="en-IN" sz="1600" dirty="0" smtClean="0"/>
          </a:p>
          <a:p>
            <a:pPr algn="just">
              <a:lnSpc>
                <a:spcPct val="150000"/>
              </a:lnSpc>
            </a:pPr>
            <a:endParaRPr lang="en-IN" sz="1600" dirty="0"/>
          </a:p>
          <a:p>
            <a:pPr algn="just">
              <a:lnSpc>
                <a:spcPct val="150000"/>
              </a:lnSpc>
            </a:pPr>
            <a:endParaRPr lang="en-IN" sz="1600" dirty="0" smtClean="0"/>
          </a:p>
          <a:p>
            <a:pPr algn="just">
              <a:lnSpc>
                <a:spcPct val="150000"/>
              </a:lnSpc>
            </a:pPr>
            <a:endParaRPr lang="en-IN" sz="1600" dirty="0"/>
          </a:p>
          <a:p>
            <a:pPr algn="just">
              <a:lnSpc>
                <a:spcPct val="150000"/>
              </a:lnSpc>
            </a:pPr>
            <a:endParaRPr lang="en-IN" sz="1600" dirty="0" smtClean="0"/>
          </a:p>
          <a:p>
            <a:pPr algn="just">
              <a:lnSpc>
                <a:spcPct val="150000"/>
              </a:lnSpc>
            </a:pPr>
            <a:endParaRPr lang="en-IN" sz="1600" dirty="0"/>
          </a:p>
          <a:p>
            <a:pPr algn="just">
              <a:lnSpc>
                <a:spcPct val="150000"/>
              </a:lnSpc>
            </a:pPr>
            <a:r>
              <a:rPr lang="en-IN" sz="1600" dirty="0" smtClean="0"/>
              <a:t>IPv4 </a:t>
            </a:r>
            <a:r>
              <a:rPr lang="en-IN" sz="1600" dirty="0"/>
              <a:t>packet is carrying an IPv6 packet as data, the protocol value is set to 41</a:t>
            </a:r>
            <a:endParaRPr lang="en-IN" sz="1600" b="1" dirty="0" smtClean="0"/>
          </a:p>
          <a:p>
            <a:pPr algn="just">
              <a:lnSpc>
                <a:spcPct val="150000"/>
              </a:lnSpc>
            </a:pPr>
            <a:endParaRPr lang="en-IN" sz="1600" b="1" dirty="0"/>
          </a:p>
        </p:txBody>
      </p:sp>
      <p:sp>
        <p:nvSpPr>
          <p:cNvPr id="8" name="AutoShape 2" descr="Laptop Icon, Laptop Icons, Laptop, Vector PNG and Vector with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grpSp>
        <p:nvGrpSpPr>
          <p:cNvPr id="3" name="Group 47"/>
          <p:cNvGrpSpPr/>
          <p:nvPr/>
        </p:nvGrpSpPr>
        <p:grpSpPr>
          <a:xfrm>
            <a:off x="166674" y="2077296"/>
            <a:ext cx="11965937" cy="2897965"/>
            <a:chOff x="231612" y="1434634"/>
            <a:chExt cx="11965937" cy="2897965"/>
          </a:xfrm>
        </p:grpSpPr>
        <p:pic>
          <p:nvPicPr>
            <p:cNvPr id="33" name="Picture 32"/>
            <p:cNvPicPr>
              <a:picLocks noChangeAspect="1"/>
            </p:cNvPicPr>
            <p:nvPr/>
          </p:nvPicPr>
          <p:blipFill>
            <a:blip r:embed="rId3" cstate="print"/>
            <a:stretch>
              <a:fillRect/>
            </a:stretch>
          </p:blipFill>
          <p:spPr>
            <a:xfrm>
              <a:off x="10564365" y="2359465"/>
              <a:ext cx="1633184" cy="1537516"/>
            </a:xfrm>
            <a:prstGeom prst="rect">
              <a:avLst/>
            </a:prstGeom>
          </p:spPr>
        </p:pic>
        <p:grpSp>
          <p:nvGrpSpPr>
            <p:cNvPr id="6" name="Group 46"/>
            <p:cNvGrpSpPr/>
            <p:nvPr/>
          </p:nvGrpSpPr>
          <p:grpSpPr>
            <a:xfrm>
              <a:off x="231612" y="1434634"/>
              <a:ext cx="10332753" cy="2897965"/>
              <a:chOff x="231612" y="1434634"/>
              <a:chExt cx="10332753" cy="2897965"/>
            </a:xfrm>
          </p:grpSpPr>
          <p:sp>
            <p:nvSpPr>
              <p:cNvPr id="45" name="Rectangle 44"/>
              <p:cNvSpPr/>
              <p:nvPr/>
            </p:nvSpPr>
            <p:spPr>
              <a:xfrm>
                <a:off x="3863012" y="2871383"/>
                <a:ext cx="4161353" cy="113887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Can 4"/>
              <p:cNvSpPr/>
              <p:nvPr/>
            </p:nvSpPr>
            <p:spPr>
              <a:xfrm rot="5400000">
                <a:off x="5678038" y="944719"/>
                <a:ext cx="531299" cy="342537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IN" dirty="0" smtClean="0"/>
                  <a:t>Tunnelling</a:t>
                </a:r>
                <a:endParaRPr lang="en-IN" dirty="0"/>
              </a:p>
            </p:txBody>
          </p:sp>
          <p:grpSp>
            <p:nvGrpSpPr>
              <p:cNvPr id="7" name="Group 5"/>
              <p:cNvGrpSpPr/>
              <p:nvPr/>
            </p:nvGrpSpPr>
            <p:grpSpPr>
              <a:xfrm>
                <a:off x="2148113" y="2444121"/>
                <a:ext cx="1640114" cy="587050"/>
                <a:chOff x="1988457" y="1916866"/>
                <a:chExt cx="1640114" cy="587050"/>
              </a:xfrm>
            </p:grpSpPr>
            <p:sp>
              <p:nvSpPr>
                <p:cNvPr id="23" name="Rectangle 22"/>
                <p:cNvSpPr/>
                <p:nvPr/>
              </p:nvSpPr>
              <p:spPr>
                <a:xfrm>
                  <a:off x="1988458" y="1916866"/>
                  <a:ext cx="1640113" cy="28930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rPr>
                    <a:t>IPV6 Header</a:t>
                  </a:r>
                </a:p>
              </p:txBody>
            </p:sp>
            <p:sp>
              <p:nvSpPr>
                <p:cNvPr id="24" name="Rectangle 23"/>
                <p:cNvSpPr/>
                <p:nvPr/>
              </p:nvSpPr>
              <p:spPr>
                <a:xfrm>
                  <a:off x="1988457" y="2214610"/>
                  <a:ext cx="1640113" cy="28930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rPr>
                    <a:t>Payload</a:t>
                  </a:r>
                </a:p>
              </p:txBody>
            </p:sp>
          </p:grpSp>
          <p:pic>
            <p:nvPicPr>
              <p:cNvPr id="18" name="Picture 17"/>
              <p:cNvPicPr>
                <a:picLocks noChangeAspect="1"/>
              </p:cNvPicPr>
              <p:nvPr/>
            </p:nvPicPr>
            <p:blipFill>
              <a:blip r:embed="rId3" cstate="print"/>
              <a:stretch>
                <a:fillRect/>
              </a:stretch>
            </p:blipFill>
            <p:spPr>
              <a:xfrm>
                <a:off x="231612" y="2453405"/>
                <a:ext cx="1633184" cy="1537516"/>
              </a:xfrm>
              <a:prstGeom prst="rect">
                <a:avLst/>
              </a:prstGeom>
            </p:spPr>
          </p:pic>
          <p:cxnSp>
            <p:nvCxnSpPr>
              <p:cNvPr id="22" name="Straight Arrow Connector 21"/>
              <p:cNvCxnSpPr/>
              <p:nvPr/>
            </p:nvCxnSpPr>
            <p:spPr>
              <a:xfrm flipV="1">
                <a:off x="1852494" y="3344023"/>
                <a:ext cx="2010518" cy="48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p:cNvCxnSpPr/>
              <p:nvPr/>
            </p:nvCxnSpPr>
            <p:spPr>
              <a:xfrm>
                <a:off x="8024365" y="3265705"/>
                <a:ext cx="2540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9" name="Group 34"/>
              <p:cNvGrpSpPr/>
              <p:nvPr/>
            </p:nvGrpSpPr>
            <p:grpSpPr>
              <a:xfrm>
                <a:off x="8723086" y="2453405"/>
                <a:ext cx="1640114" cy="587050"/>
                <a:chOff x="1988457" y="1916866"/>
                <a:chExt cx="1640114" cy="587050"/>
              </a:xfrm>
            </p:grpSpPr>
            <p:sp>
              <p:nvSpPr>
                <p:cNvPr id="36" name="Rectangle 35"/>
                <p:cNvSpPr/>
                <p:nvPr/>
              </p:nvSpPr>
              <p:spPr>
                <a:xfrm>
                  <a:off x="1988458" y="1916866"/>
                  <a:ext cx="1640113" cy="28930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rPr>
                    <a:t>IPV6 Header</a:t>
                  </a:r>
                </a:p>
              </p:txBody>
            </p:sp>
            <p:sp>
              <p:nvSpPr>
                <p:cNvPr id="37" name="Rectangle 36"/>
                <p:cNvSpPr/>
                <p:nvPr/>
              </p:nvSpPr>
              <p:spPr>
                <a:xfrm>
                  <a:off x="1988457" y="2214610"/>
                  <a:ext cx="1640113" cy="28930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rPr>
                    <a:t>Payload</a:t>
                  </a:r>
                </a:p>
              </p:txBody>
            </p:sp>
          </p:grpSp>
          <p:grpSp>
            <p:nvGrpSpPr>
              <p:cNvPr id="10" name="Group 25"/>
              <p:cNvGrpSpPr/>
              <p:nvPr/>
            </p:nvGrpSpPr>
            <p:grpSpPr>
              <a:xfrm>
                <a:off x="5142995" y="1434634"/>
                <a:ext cx="1642147" cy="880575"/>
                <a:chOff x="5449098" y="1570203"/>
                <a:chExt cx="1642147" cy="880575"/>
              </a:xfrm>
            </p:grpSpPr>
            <p:sp>
              <p:nvSpPr>
                <p:cNvPr id="38" name="Rectangle 37"/>
                <p:cNvSpPr/>
                <p:nvPr/>
              </p:nvSpPr>
              <p:spPr>
                <a:xfrm>
                  <a:off x="5449098" y="1570203"/>
                  <a:ext cx="1640113" cy="28930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rPr>
                    <a:t>IPV4 Header</a:t>
                  </a:r>
                </a:p>
              </p:txBody>
            </p:sp>
            <p:grpSp>
              <p:nvGrpSpPr>
                <p:cNvPr id="11" name="Group 38"/>
                <p:cNvGrpSpPr/>
                <p:nvPr/>
              </p:nvGrpSpPr>
              <p:grpSpPr>
                <a:xfrm>
                  <a:off x="5451131" y="1863728"/>
                  <a:ext cx="1640114" cy="587050"/>
                  <a:chOff x="1988457" y="1916866"/>
                  <a:chExt cx="1640114" cy="587050"/>
                </a:xfrm>
              </p:grpSpPr>
              <p:sp>
                <p:nvSpPr>
                  <p:cNvPr id="40" name="Rectangle 39"/>
                  <p:cNvSpPr/>
                  <p:nvPr/>
                </p:nvSpPr>
                <p:spPr>
                  <a:xfrm>
                    <a:off x="1988458" y="1916866"/>
                    <a:ext cx="1640113" cy="28930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rPr>
                      <a:t>IPV6 Header</a:t>
                    </a:r>
                  </a:p>
                </p:txBody>
              </p:sp>
              <p:sp>
                <p:nvSpPr>
                  <p:cNvPr id="41" name="Rectangle 40"/>
                  <p:cNvSpPr/>
                  <p:nvPr/>
                </p:nvSpPr>
                <p:spPr>
                  <a:xfrm>
                    <a:off x="1988457" y="2214610"/>
                    <a:ext cx="1640113" cy="28930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rPr>
                      <a:t>Payload</a:t>
                    </a:r>
                  </a:p>
                </p:txBody>
              </p:sp>
            </p:grpSp>
          </p:grpSp>
          <p:pic>
            <p:nvPicPr>
              <p:cNvPr id="27" name="Picture 26"/>
              <p:cNvPicPr>
                <a:picLocks noChangeAspect="1"/>
              </p:cNvPicPr>
              <p:nvPr/>
            </p:nvPicPr>
            <p:blipFill>
              <a:blip r:embed="rId4"/>
              <a:stretch>
                <a:fillRect/>
              </a:stretch>
            </p:blipFill>
            <p:spPr>
              <a:xfrm>
                <a:off x="3877526" y="2995550"/>
                <a:ext cx="1195614" cy="792744"/>
              </a:xfrm>
              <a:prstGeom prst="rect">
                <a:avLst/>
              </a:prstGeom>
            </p:spPr>
          </p:pic>
          <p:pic>
            <p:nvPicPr>
              <p:cNvPr id="43" name="Picture 42"/>
              <p:cNvPicPr>
                <a:picLocks noChangeAspect="1"/>
              </p:cNvPicPr>
              <p:nvPr/>
            </p:nvPicPr>
            <p:blipFill>
              <a:blip r:embed="rId4"/>
              <a:stretch>
                <a:fillRect/>
              </a:stretch>
            </p:blipFill>
            <p:spPr>
              <a:xfrm>
                <a:off x="6799656" y="3033467"/>
                <a:ext cx="1195614" cy="792744"/>
              </a:xfrm>
              <a:prstGeom prst="rect">
                <a:avLst/>
              </a:prstGeom>
            </p:spPr>
          </p:pic>
          <p:cxnSp>
            <p:nvCxnSpPr>
              <p:cNvPr id="44" name="Straight Arrow Connector 43"/>
              <p:cNvCxnSpPr/>
              <p:nvPr/>
            </p:nvCxnSpPr>
            <p:spPr>
              <a:xfrm flipV="1">
                <a:off x="5013397" y="3344023"/>
                <a:ext cx="1771745" cy="427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 name="TextBox 45"/>
              <p:cNvSpPr txBox="1"/>
              <p:nvPr/>
            </p:nvSpPr>
            <p:spPr>
              <a:xfrm>
                <a:off x="5746437" y="3994045"/>
                <a:ext cx="1479968" cy="338554"/>
              </a:xfrm>
              <a:prstGeom prst="rect">
                <a:avLst/>
              </a:prstGeom>
              <a:noFill/>
            </p:spPr>
            <p:txBody>
              <a:bodyPr wrap="square" rtlCol="0">
                <a:spAutoFit/>
              </a:bodyPr>
              <a:lstStyle/>
              <a:p>
                <a:r>
                  <a:rPr lang="en-IN" sz="1600" dirty="0" smtClean="0"/>
                  <a:t>IPV4 Region</a:t>
                </a:r>
                <a:endParaRPr lang="en-IN" sz="1600" dirty="0"/>
              </a:p>
            </p:txBody>
          </p:sp>
        </p:grpSp>
      </p:grpSp>
      <p:sp>
        <p:nvSpPr>
          <p:cNvPr id="50" name="TextBox 49"/>
          <p:cNvSpPr txBox="1"/>
          <p:nvPr/>
        </p:nvSpPr>
        <p:spPr>
          <a:xfrm>
            <a:off x="307975" y="2572579"/>
            <a:ext cx="1479968" cy="338554"/>
          </a:xfrm>
          <a:prstGeom prst="rect">
            <a:avLst/>
          </a:prstGeom>
          <a:noFill/>
        </p:spPr>
        <p:txBody>
          <a:bodyPr wrap="square" rtlCol="0">
            <a:spAutoFit/>
          </a:bodyPr>
          <a:lstStyle/>
          <a:p>
            <a:r>
              <a:rPr lang="en-IN" sz="1600" dirty="0" smtClean="0"/>
              <a:t>IPV6 Host</a:t>
            </a:r>
            <a:endParaRPr lang="en-IN" sz="1600" dirty="0"/>
          </a:p>
        </p:txBody>
      </p:sp>
      <p:sp>
        <p:nvSpPr>
          <p:cNvPr id="51" name="TextBox 50"/>
          <p:cNvSpPr txBox="1"/>
          <p:nvPr/>
        </p:nvSpPr>
        <p:spPr>
          <a:xfrm>
            <a:off x="10703067" y="2474664"/>
            <a:ext cx="1479968" cy="338554"/>
          </a:xfrm>
          <a:prstGeom prst="rect">
            <a:avLst/>
          </a:prstGeom>
          <a:noFill/>
        </p:spPr>
        <p:txBody>
          <a:bodyPr wrap="square" rtlCol="0">
            <a:spAutoFit/>
          </a:bodyPr>
          <a:lstStyle/>
          <a:p>
            <a:r>
              <a:rPr lang="en-IN" sz="1600" dirty="0" smtClean="0"/>
              <a:t>IPV6 Host</a:t>
            </a:r>
            <a:endParaRPr lang="en-IN" sz="1600" dirty="0"/>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7687259" y="3381546"/>
            <a:ext cx="2621361" cy="73998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14278" y="17249"/>
            <a:ext cx="10127557" cy="764966"/>
          </a:xfrm>
        </p:spPr>
        <p:txBody>
          <a:bodyPr>
            <a:noAutofit/>
          </a:bodyPr>
          <a:lstStyle/>
          <a:p>
            <a:r>
              <a:rPr lang="en-IN" sz="2800" b="1" dirty="0" smtClean="0">
                <a:latin typeface="Arial Black" panose="020B0A04020102020204" pitchFamily="34" charset="0"/>
              </a:rPr>
              <a:t>Transition from IPV4 to IPV6 : Header translation</a:t>
            </a:r>
            <a:endParaRPr lang="en-IN" sz="2800" b="1" dirty="0">
              <a:latin typeface="Arial Black" panose="020B0A04020102020204" pitchFamily="34" charset="0"/>
            </a:endParaRPr>
          </a:p>
        </p:txBody>
      </p:sp>
      <p:pic>
        <p:nvPicPr>
          <p:cNvPr id="4" name="Picture 3"/>
          <p:cNvPicPr>
            <a:picLocks noChangeAspect="1"/>
          </p:cNvPicPr>
          <p:nvPr/>
        </p:nvPicPr>
        <p:blipFill>
          <a:blip r:embed="rId2"/>
          <a:stretch>
            <a:fillRect/>
          </a:stretch>
        </p:blipFill>
        <p:spPr>
          <a:xfrm>
            <a:off x="10136521" y="-9532"/>
            <a:ext cx="2046514" cy="1161824"/>
          </a:xfrm>
          <a:prstGeom prst="rect">
            <a:avLst/>
          </a:prstGeom>
        </p:spPr>
      </p:pic>
      <p:sp>
        <p:nvSpPr>
          <p:cNvPr id="63" name="TextBox 62"/>
          <p:cNvSpPr txBox="1"/>
          <p:nvPr/>
        </p:nvSpPr>
        <p:spPr>
          <a:xfrm>
            <a:off x="58107" y="978619"/>
            <a:ext cx="12097041" cy="6001643"/>
          </a:xfrm>
          <a:prstGeom prst="rect">
            <a:avLst/>
          </a:prstGeom>
          <a:noFill/>
        </p:spPr>
        <p:txBody>
          <a:bodyPr wrap="square" rtlCol="0">
            <a:spAutoFit/>
          </a:bodyPr>
          <a:lstStyle/>
          <a:p>
            <a:pPr algn="just">
              <a:lnSpc>
                <a:spcPct val="150000"/>
              </a:lnSpc>
            </a:pPr>
            <a:r>
              <a:rPr lang="en-IN" sz="1600" b="1" dirty="0" smtClean="0"/>
              <a:t>Header Translation acquires when sender uses a IPV6 and receiver uses IPV4, where the IPV6 address needs to be translated to IPV4.</a:t>
            </a:r>
          </a:p>
          <a:p>
            <a:pPr algn="just">
              <a:lnSpc>
                <a:spcPct val="150000"/>
              </a:lnSpc>
            </a:pPr>
            <a:endParaRPr lang="en-IN" sz="1600" b="1" dirty="0"/>
          </a:p>
          <a:p>
            <a:pPr algn="just">
              <a:lnSpc>
                <a:spcPct val="150000"/>
              </a:lnSpc>
            </a:pPr>
            <a:endParaRPr lang="en-IN" sz="1600" b="1" dirty="0" smtClean="0"/>
          </a:p>
          <a:p>
            <a:pPr algn="just">
              <a:lnSpc>
                <a:spcPct val="150000"/>
              </a:lnSpc>
            </a:pPr>
            <a:endParaRPr lang="en-IN" sz="1600" b="1" dirty="0"/>
          </a:p>
          <a:p>
            <a:pPr algn="just">
              <a:lnSpc>
                <a:spcPct val="150000"/>
              </a:lnSpc>
            </a:pPr>
            <a:endParaRPr lang="en-IN" sz="1600" b="1" dirty="0" smtClean="0"/>
          </a:p>
          <a:p>
            <a:pPr algn="just">
              <a:lnSpc>
                <a:spcPct val="150000"/>
              </a:lnSpc>
            </a:pPr>
            <a:endParaRPr lang="en-IN" sz="1600" b="1" dirty="0"/>
          </a:p>
          <a:p>
            <a:pPr algn="just">
              <a:lnSpc>
                <a:spcPct val="150000"/>
              </a:lnSpc>
            </a:pPr>
            <a:endParaRPr lang="en-IN" sz="1600" b="1" dirty="0" smtClean="0"/>
          </a:p>
          <a:p>
            <a:pPr algn="just">
              <a:lnSpc>
                <a:spcPct val="150000"/>
              </a:lnSpc>
            </a:pPr>
            <a:endParaRPr lang="en-IN" sz="1600" b="1" dirty="0"/>
          </a:p>
          <a:p>
            <a:pPr algn="just">
              <a:lnSpc>
                <a:spcPct val="150000"/>
              </a:lnSpc>
            </a:pPr>
            <a:endParaRPr lang="en-IN" sz="1600" b="1" dirty="0" smtClean="0"/>
          </a:p>
          <a:p>
            <a:pPr algn="just">
              <a:lnSpc>
                <a:spcPct val="150000"/>
              </a:lnSpc>
            </a:pPr>
            <a:r>
              <a:rPr lang="en-IN" sz="1600" b="1" dirty="0" smtClean="0"/>
              <a:t>Header </a:t>
            </a:r>
            <a:r>
              <a:rPr lang="en-IN" sz="1600" b="1" dirty="0"/>
              <a:t>translation uses the mapped address to translate an IPv6 address to an IPv4 address</a:t>
            </a:r>
            <a:r>
              <a:rPr lang="en-IN" sz="1600" b="1" dirty="0" smtClean="0"/>
              <a:t>. Rules for Translation:</a:t>
            </a:r>
          </a:p>
          <a:p>
            <a:pPr algn="just">
              <a:lnSpc>
                <a:spcPct val="150000"/>
              </a:lnSpc>
            </a:pPr>
            <a:r>
              <a:rPr lang="en-IN" sz="1600" dirty="0" smtClean="0"/>
              <a:t>The </a:t>
            </a:r>
            <a:r>
              <a:rPr lang="en-IN" sz="1600" dirty="0"/>
              <a:t>IPv6 mapped address is changed to an IPv4 address by extracting the right-most 32 bits.</a:t>
            </a:r>
          </a:p>
          <a:p>
            <a:pPr algn="just">
              <a:lnSpc>
                <a:spcPct val="150000"/>
              </a:lnSpc>
            </a:pPr>
            <a:r>
              <a:rPr lang="en-IN" sz="1600" dirty="0" smtClean="0"/>
              <a:t>The </a:t>
            </a:r>
            <a:r>
              <a:rPr lang="en-IN" sz="1600" dirty="0"/>
              <a:t>value of the IPv6 priority ﬁeld is discarded</a:t>
            </a:r>
            <a:r>
              <a:rPr lang="en-IN" sz="1600" dirty="0" smtClean="0"/>
              <a:t>. The </a:t>
            </a:r>
            <a:r>
              <a:rPr lang="en-IN" sz="1600" dirty="0"/>
              <a:t>type of service ﬁeld in IPv4 is set to zero.</a:t>
            </a:r>
          </a:p>
          <a:p>
            <a:pPr algn="just">
              <a:lnSpc>
                <a:spcPct val="150000"/>
              </a:lnSpc>
            </a:pPr>
            <a:r>
              <a:rPr lang="en-IN" sz="1600" dirty="0" smtClean="0"/>
              <a:t>The </a:t>
            </a:r>
            <a:r>
              <a:rPr lang="en-IN" sz="1600" dirty="0"/>
              <a:t>checksum for IPv4 is calculated and inserted in the corresponding ﬁeld</a:t>
            </a:r>
            <a:r>
              <a:rPr lang="en-IN" sz="1600" dirty="0" smtClean="0"/>
              <a:t>. The </a:t>
            </a:r>
            <a:r>
              <a:rPr lang="en-IN" sz="1600" dirty="0"/>
              <a:t>IPv6 ﬂow label is ignored.</a:t>
            </a:r>
          </a:p>
          <a:p>
            <a:pPr algn="just">
              <a:lnSpc>
                <a:spcPct val="150000"/>
              </a:lnSpc>
            </a:pPr>
            <a:r>
              <a:rPr lang="en-IN" sz="1600" dirty="0" smtClean="0"/>
              <a:t>Compatible </a:t>
            </a:r>
            <a:r>
              <a:rPr lang="en-IN" sz="1600" dirty="0"/>
              <a:t>extension headers are converted to options and inserted in the IPv4 header. Some may have to be dropped.</a:t>
            </a:r>
          </a:p>
          <a:p>
            <a:pPr algn="just">
              <a:lnSpc>
                <a:spcPct val="150000"/>
              </a:lnSpc>
            </a:pPr>
            <a:r>
              <a:rPr lang="en-IN" sz="1600" dirty="0" smtClean="0"/>
              <a:t>The </a:t>
            </a:r>
            <a:r>
              <a:rPr lang="en-IN" sz="1600" dirty="0"/>
              <a:t>length of IPv4 header is calculated and inserted into the corresponding ﬁeld.</a:t>
            </a:r>
          </a:p>
          <a:p>
            <a:pPr algn="just">
              <a:lnSpc>
                <a:spcPct val="150000"/>
              </a:lnSpc>
            </a:pPr>
            <a:r>
              <a:rPr lang="en-IN" sz="1600" dirty="0" smtClean="0"/>
              <a:t>The </a:t>
            </a:r>
            <a:r>
              <a:rPr lang="en-IN" sz="1600" dirty="0"/>
              <a:t>total length of the IPv4 packet is calculated and inserted in the corresponding </a:t>
            </a:r>
            <a:r>
              <a:rPr lang="en-IN" sz="1600"/>
              <a:t>ﬁeld</a:t>
            </a:r>
            <a:r>
              <a:rPr lang="en-IN" sz="1600" smtClean="0"/>
              <a:t>.</a:t>
            </a:r>
            <a:endParaRPr lang="en-IN" sz="1600" b="1" dirty="0"/>
          </a:p>
        </p:txBody>
      </p:sp>
      <p:sp>
        <p:nvSpPr>
          <p:cNvPr id="8" name="AutoShape 2" descr="Laptop Icon, Laptop Icons, Laptop, Vector PNG and Vector with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grpSp>
        <p:nvGrpSpPr>
          <p:cNvPr id="3" name="Group 47"/>
          <p:cNvGrpSpPr/>
          <p:nvPr/>
        </p:nvGrpSpPr>
        <p:grpSpPr>
          <a:xfrm>
            <a:off x="123658" y="2738879"/>
            <a:ext cx="11965937" cy="1546800"/>
            <a:chOff x="231612" y="2444121"/>
            <a:chExt cx="11965937" cy="1546800"/>
          </a:xfrm>
        </p:grpSpPr>
        <p:pic>
          <p:nvPicPr>
            <p:cNvPr id="33" name="Picture 32"/>
            <p:cNvPicPr>
              <a:picLocks noChangeAspect="1"/>
            </p:cNvPicPr>
            <p:nvPr/>
          </p:nvPicPr>
          <p:blipFill>
            <a:blip r:embed="rId3" cstate="print"/>
            <a:stretch>
              <a:fillRect/>
            </a:stretch>
          </p:blipFill>
          <p:spPr>
            <a:xfrm>
              <a:off x="10564365" y="2444121"/>
              <a:ext cx="1633184" cy="1537516"/>
            </a:xfrm>
            <a:prstGeom prst="rect">
              <a:avLst/>
            </a:prstGeom>
          </p:spPr>
        </p:pic>
        <p:grpSp>
          <p:nvGrpSpPr>
            <p:cNvPr id="5" name="Group 46"/>
            <p:cNvGrpSpPr/>
            <p:nvPr/>
          </p:nvGrpSpPr>
          <p:grpSpPr>
            <a:xfrm>
              <a:off x="231612" y="2444121"/>
              <a:ext cx="10332753" cy="1546800"/>
              <a:chOff x="231612" y="2444121"/>
              <a:chExt cx="10332753" cy="1546800"/>
            </a:xfrm>
          </p:grpSpPr>
          <p:sp>
            <p:nvSpPr>
              <p:cNvPr id="45" name="Rectangle 44"/>
              <p:cNvSpPr/>
              <p:nvPr/>
            </p:nvSpPr>
            <p:spPr>
              <a:xfrm>
                <a:off x="1986908" y="3039608"/>
                <a:ext cx="4161353" cy="94194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 name="Group 5"/>
              <p:cNvGrpSpPr/>
              <p:nvPr/>
            </p:nvGrpSpPr>
            <p:grpSpPr>
              <a:xfrm>
                <a:off x="2148113" y="2444121"/>
                <a:ext cx="1640114" cy="587050"/>
                <a:chOff x="1988457" y="1916866"/>
                <a:chExt cx="1640114" cy="587050"/>
              </a:xfrm>
            </p:grpSpPr>
            <p:sp>
              <p:nvSpPr>
                <p:cNvPr id="23" name="Rectangle 22"/>
                <p:cNvSpPr/>
                <p:nvPr/>
              </p:nvSpPr>
              <p:spPr>
                <a:xfrm>
                  <a:off x="1988458" y="1916866"/>
                  <a:ext cx="1640113" cy="28930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rPr>
                    <a:t>IPV6 Header</a:t>
                  </a:r>
                </a:p>
              </p:txBody>
            </p:sp>
            <p:sp>
              <p:nvSpPr>
                <p:cNvPr id="24" name="Rectangle 23"/>
                <p:cNvSpPr/>
                <p:nvPr/>
              </p:nvSpPr>
              <p:spPr>
                <a:xfrm>
                  <a:off x="1988457" y="2214610"/>
                  <a:ext cx="1640113" cy="28930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rPr>
                    <a:t>Payload</a:t>
                  </a:r>
                </a:p>
              </p:txBody>
            </p:sp>
          </p:grpSp>
          <p:pic>
            <p:nvPicPr>
              <p:cNvPr id="18" name="Picture 17"/>
              <p:cNvPicPr>
                <a:picLocks noChangeAspect="1"/>
              </p:cNvPicPr>
              <p:nvPr/>
            </p:nvPicPr>
            <p:blipFill>
              <a:blip r:embed="rId3" cstate="print"/>
              <a:stretch>
                <a:fillRect/>
              </a:stretch>
            </p:blipFill>
            <p:spPr>
              <a:xfrm>
                <a:off x="231612" y="2453405"/>
                <a:ext cx="1633184" cy="1537516"/>
              </a:xfrm>
              <a:prstGeom prst="rect">
                <a:avLst/>
              </a:prstGeom>
            </p:spPr>
          </p:pic>
          <p:cxnSp>
            <p:nvCxnSpPr>
              <p:cNvPr id="22" name="Straight Arrow Connector 21"/>
              <p:cNvCxnSpPr/>
              <p:nvPr/>
            </p:nvCxnSpPr>
            <p:spPr>
              <a:xfrm flipV="1">
                <a:off x="1852494" y="3319426"/>
                <a:ext cx="4863829" cy="294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p:cNvCxnSpPr>
                <a:stCxn id="27" idx="3"/>
              </p:cNvCxnSpPr>
              <p:nvPr/>
            </p:nvCxnSpPr>
            <p:spPr>
              <a:xfrm flipV="1">
                <a:off x="7786651" y="3313995"/>
                <a:ext cx="2777714" cy="54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7" name="Group 34"/>
              <p:cNvGrpSpPr/>
              <p:nvPr/>
            </p:nvGrpSpPr>
            <p:grpSpPr>
              <a:xfrm>
                <a:off x="8723086" y="2453405"/>
                <a:ext cx="1640114" cy="587050"/>
                <a:chOff x="1988457" y="1916866"/>
                <a:chExt cx="1640114" cy="587050"/>
              </a:xfrm>
            </p:grpSpPr>
            <p:sp>
              <p:nvSpPr>
                <p:cNvPr id="36" name="Rectangle 35"/>
                <p:cNvSpPr/>
                <p:nvPr/>
              </p:nvSpPr>
              <p:spPr>
                <a:xfrm>
                  <a:off x="1988458" y="1916866"/>
                  <a:ext cx="1640113" cy="28930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rPr>
                    <a:t>IPV4 Header</a:t>
                  </a:r>
                </a:p>
              </p:txBody>
            </p:sp>
            <p:sp>
              <p:nvSpPr>
                <p:cNvPr id="37" name="Rectangle 36"/>
                <p:cNvSpPr/>
                <p:nvPr/>
              </p:nvSpPr>
              <p:spPr>
                <a:xfrm>
                  <a:off x="1988457" y="2214610"/>
                  <a:ext cx="1640113" cy="28930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rPr>
                    <a:t>Payload</a:t>
                  </a:r>
                </a:p>
              </p:txBody>
            </p:sp>
          </p:grpSp>
          <p:pic>
            <p:nvPicPr>
              <p:cNvPr id="27" name="Picture 26"/>
              <p:cNvPicPr>
                <a:picLocks noChangeAspect="1"/>
              </p:cNvPicPr>
              <p:nvPr/>
            </p:nvPicPr>
            <p:blipFill>
              <a:blip r:embed="rId4"/>
              <a:stretch>
                <a:fillRect/>
              </a:stretch>
            </p:blipFill>
            <p:spPr>
              <a:xfrm>
                <a:off x="6591037" y="2923054"/>
                <a:ext cx="1195614" cy="792744"/>
              </a:xfrm>
              <a:prstGeom prst="rect">
                <a:avLst/>
              </a:prstGeom>
            </p:spPr>
          </p:pic>
          <p:sp>
            <p:nvSpPr>
              <p:cNvPr id="46" name="TextBox 45"/>
              <p:cNvSpPr txBox="1"/>
              <p:nvPr/>
            </p:nvSpPr>
            <p:spPr>
              <a:xfrm>
                <a:off x="3327601" y="3412121"/>
                <a:ext cx="1479968" cy="338554"/>
              </a:xfrm>
              <a:prstGeom prst="rect">
                <a:avLst/>
              </a:prstGeom>
              <a:noFill/>
            </p:spPr>
            <p:txBody>
              <a:bodyPr wrap="square" rtlCol="0">
                <a:spAutoFit/>
              </a:bodyPr>
              <a:lstStyle/>
              <a:p>
                <a:r>
                  <a:rPr lang="en-IN" sz="1600" dirty="0" smtClean="0"/>
                  <a:t>IPV6 Region</a:t>
                </a:r>
                <a:endParaRPr lang="en-IN" sz="1600" dirty="0"/>
              </a:p>
            </p:txBody>
          </p:sp>
        </p:grpSp>
      </p:grpSp>
      <p:sp>
        <p:nvSpPr>
          <p:cNvPr id="32" name="TextBox 31"/>
          <p:cNvSpPr txBox="1"/>
          <p:nvPr/>
        </p:nvSpPr>
        <p:spPr>
          <a:xfrm>
            <a:off x="8585664" y="3564967"/>
            <a:ext cx="1479968" cy="338554"/>
          </a:xfrm>
          <a:prstGeom prst="rect">
            <a:avLst/>
          </a:prstGeom>
          <a:noFill/>
        </p:spPr>
        <p:txBody>
          <a:bodyPr wrap="square" rtlCol="0">
            <a:spAutoFit/>
          </a:bodyPr>
          <a:lstStyle/>
          <a:p>
            <a:r>
              <a:rPr lang="en-IN" sz="1600" dirty="0" smtClean="0"/>
              <a:t>IPV4 Region</a:t>
            </a:r>
            <a:endParaRPr lang="en-IN" sz="1600" dirty="0"/>
          </a:p>
        </p:txBody>
      </p:sp>
      <p:sp>
        <p:nvSpPr>
          <p:cNvPr id="42" name="TextBox 41"/>
          <p:cNvSpPr txBox="1"/>
          <p:nvPr/>
        </p:nvSpPr>
        <p:spPr>
          <a:xfrm>
            <a:off x="6203637" y="1701963"/>
            <a:ext cx="1754505" cy="584775"/>
          </a:xfrm>
          <a:prstGeom prst="rect">
            <a:avLst/>
          </a:prstGeom>
          <a:noFill/>
        </p:spPr>
        <p:txBody>
          <a:bodyPr wrap="square" rtlCol="0">
            <a:spAutoFit/>
          </a:bodyPr>
          <a:lstStyle/>
          <a:p>
            <a:pPr algn="ctr"/>
            <a:r>
              <a:rPr lang="en-IN" sz="1600" dirty="0" smtClean="0"/>
              <a:t>Header translation done here</a:t>
            </a:r>
            <a:endParaRPr lang="en-IN" sz="1600" dirty="0"/>
          </a:p>
        </p:txBody>
      </p:sp>
      <p:cxnSp>
        <p:nvCxnSpPr>
          <p:cNvPr id="12" name="Straight Arrow Connector 11"/>
          <p:cNvCxnSpPr>
            <a:endCxn id="27" idx="0"/>
          </p:cNvCxnSpPr>
          <p:nvPr/>
        </p:nvCxnSpPr>
        <p:spPr>
          <a:xfrm>
            <a:off x="7080890" y="2298064"/>
            <a:ext cx="0" cy="9197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TextBox 48"/>
          <p:cNvSpPr txBox="1"/>
          <p:nvPr/>
        </p:nvSpPr>
        <p:spPr>
          <a:xfrm>
            <a:off x="472294" y="2213205"/>
            <a:ext cx="1479968" cy="338554"/>
          </a:xfrm>
          <a:prstGeom prst="rect">
            <a:avLst/>
          </a:prstGeom>
          <a:noFill/>
        </p:spPr>
        <p:txBody>
          <a:bodyPr wrap="square" rtlCol="0">
            <a:spAutoFit/>
          </a:bodyPr>
          <a:lstStyle/>
          <a:p>
            <a:r>
              <a:rPr lang="en-IN" sz="1600" dirty="0" smtClean="0"/>
              <a:t>IPV6 Host</a:t>
            </a:r>
            <a:endParaRPr lang="en-IN" sz="1600" dirty="0"/>
          </a:p>
        </p:txBody>
      </p:sp>
      <p:sp>
        <p:nvSpPr>
          <p:cNvPr id="50" name="TextBox 49"/>
          <p:cNvSpPr txBox="1"/>
          <p:nvPr/>
        </p:nvSpPr>
        <p:spPr>
          <a:xfrm>
            <a:off x="10609627" y="2140800"/>
            <a:ext cx="1479968" cy="338554"/>
          </a:xfrm>
          <a:prstGeom prst="rect">
            <a:avLst/>
          </a:prstGeom>
          <a:noFill/>
        </p:spPr>
        <p:txBody>
          <a:bodyPr wrap="square" rtlCol="0">
            <a:spAutoFit/>
          </a:bodyPr>
          <a:lstStyle/>
          <a:p>
            <a:r>
              <a:rPr lang="en-IN" sz="1600" dirty="0" smtClean="0"/>
              <a:t>IPV4 Host</a:t>
            </a:r>
            <a:endParaRPr lang="en-IN" sz="1600" dirty="0"/>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chemeClr val="tx1"/>
                </a:solidFill>
                <a:effectLst>
                  <a:outerShdw blurRad="38100" dist="19050" dir="2700000" algn="tl" rotWithShape="0">
                    <a:schemeClr val="dk1">
                      <a:alpha val="40000"/>
                    </a:schemeClr>
                  </a:outerShdw>
                </a:effectLst>
              </a:rPr>
              <a:t>NAT Protocol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1526"/>
          </a:xfrm>
        </p:spPr>
        <p:txBody>
          <a:bodyPr>
            <a:noAutofit/>
          </a:bodyPr>
          <a:lstStyle/>
          <a:p>
            <a:r>
              <a:rPr lang="en-GB" dirty="0" smtClean="0">
                <a:latin typeface="Arial Black" panose="020B0A04020102020204" pitchFamily="34" charset="0"/>
              </a:rPr>
              <a:t>IPv6 Addressing Modes:</a:t>
            </a:r>
            <a:endParaRPr lang="en-US" dirty="0">
              <a:latin typeface="Arial Black" panose="020B0A04020102020204" pitchFamily="34" charset="0"/>
            </a:endParaRPr>
          </a:p>
        </p:txBody>
      </p:sp>
      <p:sp>
        <p:nvSpPr>
          <p:cNvPr id="3" name="Content Placeholder 2"/>
          <p:cNvSpPr>
            <a:spLocks noGrp="1"/>
          </p:cNvSpPr>
          <p:nvPr>
            <p:ph idx="1"/>
          </p:nvPr>
        </p:nvSpPr>
        <p:spPr>
          <a:xfrm>
            <a:off x="888274" y="1567543"/>
            <a:ext cx="10465526" cy="4609420"/>
          </a:xfrm>
        </p:spPr>
        <p:txBody>
          <a:bodyPr/>
          <a:lstStyle/>
          <a:p>
            <a:pPr>
              <a:lnSpc>
                <a:spcPct val="80000"/>
              </a:lnSpc>
            </a:pPr>
            <a:r>
              <a:rPr lang="en-AU" sz="1800" b="1" dirty="0" smtClean="0">
                <a:latin typeface="Arial" panose="020B0604020202020204" pitchFamily="34" charset="0"/>
                <a:cs typeface="Arial" panose="020B0604020202020204" pitchFamily="34" charset="0"/>
              </a:rPr>
              <a:t>128 bits (or 16 bytes) long:</a:t>
            </a:r>
            <a:r>
              <a:rPr lang="en-AU" sz="1800" dirty="0" smtClean="0">
                <a:latin typeface="Arial" panose="020B0604020202020204" pitchFamily="34" charset="0"/>
                <a:cs typeface="Arial" panose="020B0604020202020204" pitchFamily="34" charset="0"/>
              </a:rPr>
              <a:t> four times as long as its predecessor. </a:t>
            </a:r>
          </a:p>
          <a:p>
            <a:pPr>
              <a:lnSpc>
                <a:spcPct val="80000"/>
              </a:lnSpc>
            </a:pPr>
            <a:r>
              <a:rPr lang="en-AU" sz="1800" b="1" dirty="0" smtClean="0">
                <a:latin typeface="Arial" panose="020B0604020202020204" pitchFamily="34" charset="0"/>
                <a:cs typeface="Arial" panose="020B0604020202020204" pitchFamily="34" charset="0"/>
              </a:rPr>
              <a:t>2</a:t>
            </a:r>
            <a:r>
              <a:rPr lang="en-AU" sz="1800" b="1" baseline="30000" dirty="0" smtClean="0">
                <a:latin typeface="Arial" panose="020B0604020202020204" pitchFamily="34" charset="0"/>
                <a:cs typeface="Arial" panose="020B0604020202020204" pitchFamily="34" charset="0"/>
              </a:rPr>
              <a:t>128</a:t>
            </a:r>
            <a:r>
              <a:rPr lang="en-AU" sz="1800" dirty="0" smtClean="0">
                <a:latin typeface="Arial" panose="020B0604020202020204" pitchFamily="34" charset="0"/>
                <a:cs typeface="Arial" panose="020B0604020202020204" pitchFamily="34" charset="0"/>
              </a:rPr>
              <a:t> : about 340 billion </a:t>
            </a:r>
            <a:r>
              <a:rPr lang="en-AU" sz="1800" dirty="0" err="1" smtClean="0">
                <a:latin typeface="Arial" panose="020B0604020202020204" pitchFamily="34" charset="0"/>
                <a:cs typeface="Arial" panose="020B0604020202020204" pitchFamily="34" charset="0"/>
              </a:rPr>
              <a:t>billion</a:t>
            </a:r>
            <a:r>
              <a:rPr lang="en-AU" sz="1800" dirty="0" smtClean="0">
                <a:latin typeface="Arial" panose="020B0604020202020204" pitchFamily="34" charset="0"/>
                <a:cs typeface="Arial" panose="020B0604020202020204" pitchFamily="34" charset="0"/>
              </a:rPr>
              <a:t> </a:t>
            </a:r>
            <a:r>
              <a:rPr lang="en-AU" sz="1800" dirty="0" err="1" smtClean="0">
                <a:latin typeface="Arial" panose="020B0604020202020204" pitchFamily="34" charset="0"/>
                <a:cs typeface="Arial" panose="020B0604020202020204" pitchFamily="34" charset="0"/>
              </a:rPr>
              <a:t>billion</a:t>
            </a:r>
            <a:r>
              <a:rPr lang="en-AU" sz="1800" dirty="0" smtClean="0">
                <a:latin typeface="Arial" panose="020B0604020202020204" pitchFamily="34" charset="0"/>
                <a:cs typeface="Arial" panose="020B0604020202020204" pitchFamily="34" charset="0"/>
              </a:rPr>
              <a:t> </a:t>
            </a:r>
            <a:r>
              <a:rPr lang="en-AU" sz="1800" dirty="0" err="1" smtClean="0">
                <a:latin typeface="Arial" panose="020B0604020202020204" pitchFamily="34" charset="0"/>
                <a:cs typeface="Arial" panose="020B0604020202020204" pitchFamily="34" charset="0"/>
              </a:rPr>
              <a:t>billion</a:t>
            </a:r>
            <a:r>
              <a:rPr lang="en-AU" sz="1800" dirty="0" smtClean="0">
                <a:latin typeface="Arial" panose="020B0604020202020204" pitchFamily="34" charset="0"/>
                <a:cs typeface="Arial" panose="020B0604020202020204" pitchFamily="34" charset="0"/>
              </a:rPr>
              <a:t> different addresses </a:t>
            </a:r>
          </a:p>
          <a:p>
            <a:pPr>
              <a:lnSpc>
                <a:spcPct val="80000"/>
              </a:lnSpc>
            </a:pPr>
            <a:r>
              <a:rPr lang="en-AU" sz="1800" b="1" dirty="0" smtClean="0">
                <a:latin typeface="Arial" panose="020B0604020202020204" pitchFamily="34" charset="0"/>
                <a:cs typeface="Arial" panose="020B0604020202020204" pitchFamily="34" charset="0"/>
              </a:rPr>
              <a:t>Colon hexadecimal notation</a:t>
            </a:r>
            <a:r>
              <a:rPr lang="en-AU" sz="1800" dirty="0" smtClean="0">
                <a:latin typeface="Arial" panose="020B0604020202020204" pitchFamily="34" charset="0"/>
                <a:cs typeface="Arial" panose="020B0604020202020204" pitchFamily="34" charset="0"/>
              </a:rPr>
              <a:t>: </a:t>
            </a:r>
          </a:p>
          <a:p>
            <a:pPr lvl="1">
              <a:lnSpc>
                <a:spcPct val="80000"/>
              </a:lnSpc>
            </a:pPr>
            <a:r>
              <a:rPr lang="en-AU" sz="1800" dirty="0" smtClean="0">
                <a:latin typeface="Arial" panose="020B0604020202020204" pitchFamily="34" charset="0"/>
                <a:cs typeface="Arial" panose="020B0604020202020204" pitchFamily="34" charset="0"/>
              </a:rPr>
              <a:t>addresses are written using 32 hexadecimal digits. </a:t>
            </a:r>
          </a:p>
          <a:p>
            <a:pPr lvl="1">
              <a:lnSpc>
                <a:spcPct val="80000"/>
              </a:lnSpc>
            </a:pPr>
            <a:r>
              <a:rPr lang="en-AU" sz="1800" dirty="0" smtClean="0">
                <a:latin typeface="Arial" panose="020B0604020202020204" pitchFamily="34" charset="0"/>
                <a:cs typeface="Arial" panose="020B0604020202020204" pitchFamily="34" charset="0"/>
              </a:rPr>
              <a:t>digits are arranged into 8 groups of four to improve the readability.</a:t>
            </a:r>
          </a:p>
          <a:p>
            <a:pPr lvl="1">
              <a:lnSpc>
                <a:spcPct val="80000"/>
              </a:lnSpc>
            </a:pPr>
            <a:r>
              <a:rPr lang="en-AU" sz="1800" dirty="0" smtClean="0">
                <a:latin typeface="Arial" panose="020B0604020202020204" pitchFamily="34" charset="0"/>
                <a:cs typeface="Arial" panose="020B0604020202020204" pitchFamily="34" charset="0"/>
              </a:rPr>
              <a:t>Groups are separated by colons </a:t>
            </a:r>
          </a:p>
          <a:p>
            <a:pPr algn="ctr">
              <a:lnSpc>
                <a:spcPct val="80000"/>
              </a:lnSpc>
              <a:buNone/>
            </a:pPr>
            <a:r>
              <a:rPr lang="en-AU" sz="1800" b="1" dirty="0" smtClean="0">
                <a:solidFill>
                  <a:srgbClr val="CC3300"/>
                </a:solidFill>
                <a:latin typeface="Arial" panose="020B0604020202020204" pitchFamily="34" charset="0"/>
                <a:cs typeface="Arial" panose="020B0604020202020204" pitchFamily="34" charset="0"/>
              </a:rPr>
              <a:t>2001:0718:1c01:0016:020d:56ff:fe77:52a3</a:t>
            </a:r>
          </a:p>
          <a:p>
            <a:pPr>
              <a:lnSpc>
                <a:spcPct val="80000"/>
              </a:lnSpc>
            </a:pPr>
            <a:r>
              <a:rPr lang="en-AU" sz="1800" dirty="0" smtClean="0">
                <a:latin typeface="Arial" panose="020B0604020202020204" pitchFamily="34" charset="0"/>
                <a:cs typeface="Arial" panose="020B0604020202020204" pitchFamily="34" charset="0"/>
              </a:rPr>
              <a:t>Note:</a:t>
            </a:r>
          </a:p>
          <a:p>
            <a:pPr lvl="1">
              <a:lnSpc>
                <a:spcPct val="80000"/>
              </a:lnSpc>
            </a:pPr>
            <a:r>
              <a:rPr lang="en-AU" sz="1800" dirty="0" smtClean="0">
                <a:latin typeface="Arial" panose="020B0604020202020204" pitchFamily="34" charset="0"/>
                <a:cs typeface="Arial" panose="020B0604020202020204" pitchFamily="34" charset="0"/>
              </a:rPr>
              <a:t>DNS plays an important role in the IPv6 world</a:t>
            </a:r>
          </a:p>
          <a:p>
            <a:pPr lvl="2">
              <a:lnSpc>
                <a:spcPct val="80000"/>
              </a:lnSpc>
            </a:pPr>
            <a:r>
              <a:rPr lang="en-AU" sz="1800" dirty="0" smtClean="0">
                <a:latin typeface="Arial" panose="020B0604020202020204" pitchFamily="34" charset="0"/>
                <a:cs typeface="Arial" panose="020B0604020202020204" pitchFamily="34" charset="0"/>
              </a:rPr>
              <a:t>(manual typing of IPv6 addresses is not an easy thing, </a:t>
            </a:r>
          </a:p>
          <a:p>
            <a:pPr lvl="2">
              <a:lnSpc>
                <a:spcPct val="80000"/>
              </a:lnSpc>
            </a:pPr>
            <a:r>
              <a:rPr lang="en-AU" sz="1800" dirty="0" smtClean="0">
                <a:latin typeface="Arial" panose="020B0604020202020204" pitchFamily="34" charset="0"/>
                <a:cs typeface="Arial" panose="020B0604020202020204" pitchFamily="34" charset="0"/>
              </a:rPr>
              <a:t>Some </a:t>
            </a:r>
            <a:r>
              <a:rPr lang="en-AU" sz="1800" b="1" dirty="0" smtClean="0">
                <a:latin typeface="Arial" panose="020B0604020202020204" pitchFamily="34" charset="0"/>
                <a:cs typeface="Arial" panose="020B0604020202020204" pitchFamily="34" charset="0"/>
              </a:rPr>
              <a:t>zero suppression rules</a:t>
            </a:r>
            <a:r>
              <a:rPr lang="en-AU" sz="1800" dirty="0" smtClean="0">
                <a:latin typeface="Arial" panose="020B0604020202020204" pitchFamily="34" charset="0"/>
                <a:cs typeface="Arial" panose="020B0604020202020204" pitchFamily="34" charset="0"/>
              </a:rPr>
              <a:t> are allowed to lighten this task at least a little.</a:t>
            </a:r>
            <a:endParaRPr lang="en-AU" sz="1800" b="1" dirty="0" smtClean="0">
              <a:solidFill>
                <a:srgbClr val="CC3300"/>
              </a:solidFill>
              <a:latin typeface="Arial" panose="020B0604020202020204" pitchFamily="34" charset="0"/>
              <a:cs typeface="Arial" panose="020B0604020202020204" pitchFamily="34" charset="0"/>
            </a:endParaRPr>
          </a:p>
          <a:p>
            <a:endParaRPr lang="en-US" dirty="0"/>
          </a:p>
        </p:txBody>
      </p:sp>
      <p:pic>
        <p:nvPicPr>
          <p:cNvPr id="4" name="Picture 3"/>
          <p:cNvPicPr>
            <a:picLocks noChangeAspect="1"/>
          </p:cNvPicPr>
          <p:nvPr/>
        </p:nvPicPr>
        <p:blipFill>
          <a:blip r:embed="rId2"/>
          <a:stretch>
            <a:fillRect/>
          </a:stretch>
        </p:blipFill>
        <p:spPr>
          <a:xfrm>
            <a:off x="10136521" y="-9532"/>
            <a:ext cx="2046514" cy="1161824"/>
          </a:xfrm>
          <a:prstGeom prst="rect">
            <a:avLst/>
          </a:prstGeo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chemeClr val="tx1"/>
                </a:solidFill>
                <a:effectLst>
                  <a:outerShdw blurRad="38100" dist="19050" dir="2700000" algn="tl" rotWithShape="0">
                    <a:schemeClr val="dk1">
                      <a:alpha val="40000"/>
                    </a:schemeClr>
                  </a:outerShdw>
                </a:effectLst>
              </a:rPr>
              <a:t>What is NAT????</a:t>
            </a:r>
          </a:p>
        </p:txBody>
      </p:sp>
      <p:sp>
        <p:nvSpPr>
          <p:cNvPr id="3" name="Content Placeholder 2"/>
          <p:cNvSpPr>
            <a:spLocks noGrp="1"/>
          </p:cNvSpPr>
          <p:nvPr>
            <p:ph idx="1"/>
          </p:nvPr>
        </p:nvSpPr>
        <p:spPr/>
        <p:txBody>
          <a:bodyPr/>
          <a:lstStyle/>
          <a:p>
            <a:pPr marL="0" indent="0">
              <a:buNone/>
            </a:pPr>
            <a:r>
              <a:rPr lang="en-US"/>
              <a:t>To access the Internet one public IP address is needed but we can use a private IP address in our private network. The idea of NAT is to allow multiple devices to access the Internet through a single public address. To achieve this the translation of private IP address to a public IP address is required. Network Address Translation (NAT) is a process in which one or more local IP address is translated into one or more Global IP address and vice versa in order to provide Internet access to the local hosts.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tx1"/>
                </a:solidFill>
                <a:effectLst>
                  <a:outerShdw blurRad="38100" dist="19050" dir="2700000" algn="tl" rotWithShape="0">
                    <a:schemeClr val="dk1">
                      <a:alpha val="40000"/>
                    </a:schemeClr>
                  </a:outerShdw>
                </a:effectLst>
              </a:rPr>
              <a:t>NAT Working</a:t>
            </a:r>
          </a:p>
        </p:txBody>
      </p:sp>
      <p:sp>
        <p:nvSpPr>
          <p:cNvPr id="3" name="Content Placeholder 2"/>
          <p:cNvSpPr>
            <a:spLocks noGrp="1"/>
          </p:cNvSpPr>
          <p:nvPr>
            <p:ph sz="half" idx="1"/>
          </p:nvPr>
        </p:nvSpPr>
        <p:spPr>
          <a:xfrm>
            <a:off x="838200" y="1825625"/>
            <a:ext cx="7082790" cy="4592320"/>
          </a:xfrm>
        </p:spPr>
        <p:txBody>
          <a:bodyPr>
            <a:normAutofit lnSpcReduction="10000"/>
          </a:bodyPr>
          <a:lstStyle/>
          <a:p>
            <a:pPr marL="0" indent="0">
              <a:buNone/>
            </a:pPr>
            <a:r>
              <a:rPr lang="en-US" sz="2445">
                <a:latin typeface="Times New Roman" panose="02020603050405020304" charset="0"/>
                <a:cs typeface="Times New Roman" panose="02020603050405020304" charset="0"/>
              </a:rPr>
              <a:t>Generally, the border router is configured for NAT i.e the router which has one interface in local (inside) network and one interface in the global (outside) network. When a packet traverse outside the local (inside) network, then NAT converts that local (private) IP address to a global (public) IP address. When a packet enters the local network, the global (public) IP address is converted to a local (private) IP address.</a:t>
            </a:r>
          </a:p>
          <a:p>
            <a:pPr marL="0" indent="0">
              <a:buNone/>
            </a:pPr>
            <a:r>
              <a:rPr lang="en-US" sz="2445">
                <a:latin typeface="Times New Roman" panose="02020603050405020304" charset="0"/>
                <a:cs typeface="Times New Roman" panose="02020603050405020304" charset="0"/>
              </a:rPr>
              <a:t>If NAT run out of addresses, i.e., no address is left in the pool configured then the packets will be dropped and an Internet Control Message Protocol (ICMP) host unreachable packet to the destination is sent. </a:t>
            </a:r>
          </a:p>
        </p:txBody>
      </p:sp>
      <p:pic>
        <p:nvPicPr>
          <p:cNvPr id="4" name="Content Placeholder 3"/>
          <p:cNvPicPr>
            <a:picLocks noGrp="1" noChangeAspect="1"/>
          </p:cNvPicPr>
          <p:nvPr>
            <p:ph sz="half" idx="2"/>
          </p:nvPr>
        </p:nvPicPr>
        <p:blipFill>
          <a:blip r:embed="rId2"/>
          <a:stretch>
            <a:fillRect/>
          </a:stretch>
        </p:blipFill>
        <p:spPr>
          <a:xfrm>
            <a:off x="8277225" y="2386965"/>
            <a:ext cx="3755390" cy="2501900"/>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threePt" dir="t"/>
            </a:scene3d>
          </a:bodyPr>
          <a:lstStyle/>
          <a:p>
            <a:r>
              <a:rPr lang="en-US">
                <a:solidFill>
                  <a:schemeClr val="tx1"/>
                </a:solidFill>
                <a:effectLst>
                  <a:outerShdw blurRad="38100" dist="19050" dir="2700000" algn="tl" rotWithShape="0">
                    <a:schemeClr val="dk1">
                      <a:alpha val="40000"/>
                    </a:schemeClr>
                  </a:outerShdw>
                </a:effectLst>
              </a:rPr>
              <a:t>Types of NAT : </a:t>
            </a:r>
          </a:p>
        </p:txBody>
      </p:sp>
      <p:sp>
        <p:nvSpPr>
          <p:cNvPr id="3" name="Content Placeholder 2"/>
          <p:cNvSpPr>
            <a:spLocks noGrp="1"/>
          </p:cNvSpPr>
          <p:nvPr>
            <p:ph idx="1"/>
          </p:nvPr>
        </p:nvSpPr>
        <p:spPr/>
        <p:txBody>
          <a:bodyPr>
            <a:normAutofit lnSpcReduction="10000"/>
          </a:bodyPr>
          <a:lstStyle/>
          <a:p>
            <a:pPr marL="0" indent="0">
              <a:buNone/>
            </a:pPr>
            <a:r>
              <a:rPr lang="en-US"/>
              <a:t>There are 3 ways to Configure NAT : </a:t>
            </a:r>
          </a:p>
          <a:p>
            <a:r>
              <a:rPr lang="en-US"/>
              <a:t>Static NAT – In this, a single unregistered (Private) IP address is mapped with a legally registered (Public) IP address i.e one-to-one mapping between local and global address.</a:t>
            </a:r>
          </a:p>
          <a:p>
            <a:r>
              <a:rPr lang="en-US"/>
              <a:t>Dynamic NAT – In this type of NAT, an unregistered IP address is translated into a registered (Public) IP address from a pool of public IP address.</a:t>
            </a:r>
          </a:p>
          <a:p>
            <a:r>
              <a:rPr lang="en-US"/>
              <a:t>Port Address Translation (PAT) – This is also known as NAT overload. In this, many local (private) IP addresses can be translated to a single registered IP address. Port numbers are used to distinguish the traffic i.e., which traffic belongs to which IP address.</a:t>
            </a:r>
          </a:p>
          <a:p>
            <a:pPr marL="0" indent="0">
              <a:buNone/>
            </a:pP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tx1"/>
                </a:solidFill>
                <a:effectLst>
                  <a:outerShdw blurRad="38100" dist="19050" dir="2700000" algn="tl" rotWithShape="0">
                    <a:schemeClr val="dk1">
                      <a:alpha val="40000"/>
                    </a:schemeClr>
                  </a:outerShdw>
                </a:effectLst>
              </a:rPr>
              <a:t>Advantages of NAT</a:t>
            </a:r>
          </a:p>
        </p:txBody>
      </p:sp>
      <p:sp>
        <p:nvSpPr>
          <p:cNvPr id="3" name="Content Placeholder 2"/>
          <p:cNvSpPr>
            <a:spLocks noGrp="1"/>
          </p:cNvSpPr>
          <p:nvPr>
            <p:ph idx="1"/>
          </p:nvPr>
        </p:nvSpPr>
        <p:spPr/>
        <p:txBody>
          <a:bodyPr/>
          <a:lstStyle/>
          <a:p>
            <a:r>
              <a:rPr lang="en-US"/>
              <a:t>NAT conserves legally registered IP addresses .</a:t>
            </a:r>
          </a:p>
          <a:p>
            <a:r>
              <a:rPr lang="en-US"/>
              <a:t>It provides privacy as the device IP address, sending and receiving the traffic, will be hidden.</a:t>
            </a:r>
          </a:p>
          <a:p>
            <a:r>
              <a:rPr lang="en-US"/>
              <a:t>Eliminates address renumbering when a network evolves.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tx1"/>
                </a:solidFill>
                <a:effectLst>
                  <a:outerShdw blurRad="38100" dist="19050" dir="2700000" algn="tl" rotWithShape="0">
                    <a:schemeClr val="dk1">
                      <a:alpha val="40000"/>
                    </a:schemeClr>
                  </a:outerShdw>
                </a:effectLst>
              </a:rPr>
              <a:t>Disadvantages of NAT</a:t>
            </a:r>
          </a:p>
        </p:txBody>
      </p:sp>
      <p:sp>
        <p:nvSpPr>
          <p:cNvPr id="3" name="Content Placeholder 2"/>
          <p:cNvSpPr>
            <a:spLocks noGrp="1"/>
          </p:cNvSpPr>
          <p:nvPr>
            <p:ph idx="1"/>
          </p:nvPr>
        </p:nvSpPr>
        <p:spPr/>
        <p:txBody>
          <a:bodyPr/>
          <a:lstStyle/>
          <a:p>
            <a:r>
              <a:rPr lang="en-US"/>
              <a:t>Translation results in switching path delays.</a:t>
            </a:r>
          </a:p>
          <a:p>
            <a:r>
              <a:rPr lang="en-US"/>
              <a:t>Certain applications will not function while NAT is enabled.</a:t>
            </a:r>
          </a:p>
          <a:p>
            <a:r>
              <a:rPr lang="en-US"/>
              <a:t>Complicates tunneling protocols such as IPsec.</a:t>
            </a:r>
          </a:p>
          <a:p>
            <a:r>
              <a:rPr lang="en-US"/>
              <a:t>Also, router being a network layer device, should not tamper with port numbers(transport layer) but it has to do so because of NAT.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a:solidFill>
                  <a:schemeClr val="tx1"/>
                </a:solidFill>
                <a:effectLst>
                  <a:outerShdw blurRad="38100" dist="19050" dir="2700000" algn="tl" rotWithShape="0">
                    <a:schemeClr val="dk1">
                      <a:alpha val="40000"/>
                    </a:schemeClr>
                  </a:outerShdw>
                </a:effectLst>
              </a:rPr>
              <a:t>IPV6 Mobility</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tx1"/>
                </a:solidFill>
                <a:effectLst>
                  <a:outerShdw blurRad="38100" dist="19050" dir="2700000" algn="tl" rotWithShape="0">
                    <a:schemeClr val="dk1">
                      <a:alpha val="40000"/>
                    </a:schemeClr>
                  </a:outerShdw>
                </a:effectLst>
              </a:rPr>
              <a:t>IPV6 Mobility</a:t>
            </a:r>
          </a:p>
        </p:txBody>
      </p:sp>
      <p:sp>
        <p:nvSpPr>
          <p:cNvPr id="3" name="Content Placeholder 2"/>
          <p:cNvSpPr>
            <a:spLocks noGrp="1"/>
          </p:cNvSpPr>
          <p:nvPr>
            <p:ph idx="1"/>
          </p:nvPr>
        </p:nvSpPr>
        <p:spPr/>
        <p:txBody>
          <a:bodyPr/>
          <a:lstStyle/>
          <a:p>
            <a:r>
              <a:rPr lang="en-US"/>
              <a:t>When a host is connected to a link or network, it acquires an IP address and all communication take place using that IP address on that link. As soon as, the same host changes its physical location, that is, moves into another area / subnet / network / link, its IP address changes accordingly, and all the communication taking place on the host using old IP address, goes down.</a:t>
            </a:r>
          </a:p>
          <a:p>
            <a:r>
              <a:rPr lang="en-US"/>
              <a:t>IPv6 mobility provides a mechanism for the host to roam around different links without losing any communication/connection and its IP address.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tx1"/>
                </a:solidFill>
                <a:effectLst>
                  <a:outerShdw blurRad="38100" dist="19050" dir="2700000" algn="tl" rotWithShape="0">
                    <a:schemeClr val="dk1">
                      <a:alpha val="40000"/>
                    </a:schemeClr>
                  </a:outerShdw>
                </a:effectLst>
              </a:rPr>
              <a:t>Modules associated</a:t>
            </a:r>
          </a:p>
        </p:txBody>
      </p:sp>
      <p:sp>
        <p:nvSpPr>
          <p:cNvPr id="3" name="Content Placeholder 2"/>
          <p:cNvSpPr>
            <a:spLocks noGrp="1"/>
          </p:cNvSpPr>
          <p:nvPr>
            <p:ph idx="1"/>
          </p:nvPr>
        </p:nvSpPr>
        <p:spPr/>
        <p:txBody>
          <a:bodyPr>
            <a:normAutofit lnSpcReduction="10000"/>
          </a:bodyPr>
          <a:lstStyle/>
          <a:p>
            <a:r>
              <a:rPr lang="en-US"/>
              <a:t>Mobile Node: The device that needs IPv6 mobility.</a:t>
            </a:r>
          </a:p>
          <a:p>
            <a:r>
              <a:rPr lang="en-US"/>
              <a:t>Home Link: This link is configured with the home subnet prefix and this is where the Mobile IPv6 device gets its Home Address.</a:t>
            </a:r>
          </a:p>
          <a:p>
            <a:r>
              <a:rPr lang="en-US"/>
              <a:t>Home Address: This is the address which the Mobile Node acquires from the Home Link. This is the permanent address of the Mobile Node. If the Mobile Node remains in the same Home Link, the communication among various entities take place as usual.</a:t>
            </a:r>
          </a:p>
          <a:p>
            <a:r>
              <a:rPr lang="en-US"/>
              <a:t>Home Agent: This is a router that acts as a registrar for Mobile Nodes. Home Agent is connected to Home Link and maintains information about all Mobile Nodes, their Home Addresses, and their present IP addresses.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olidFill>
                  <a:schemeClr val="tx1"/>
                </a:solidFill>
                <a:effectLst>
                  <a:outerShdw blurRad="38100" dist="19050" dir="2700000" algn="tl" rotWithShape="0">
                    <a:schemeClr val="dk1">
                      <a:alpha val="40000"/>
                    </a:schemeClr>
                  </a:outerShdw>
                </a:effectLst>
                <a:sym typeface="+mn-ea"/>
              </a:rPr>
              <a:t>Modules associated</a:t>
            </a:r>
          </a:p>
        </p:txBody>
      </p:sp>
      <p:sp>
        <p:nvSpPr>
          <p:cNvPr id="3" name="Content Placeholder 2"/>
          <p:cNvSpPr>
            <a:spLocks noGrp="1"/>
          </p:cNvSpPr>
          <p:nvPr>
            <p:ph idx="1"/>
          </p:nvPr>
        </p:nvSpPr>
        <p:spPr/>
        <p:txBody>
          <a:bodyPr/>
          <a:lstStyle/>
          <a:p>
            <a:r>
              <a:rPr lang="en-US"/>
              <a:t>Foreign Link: Any other Link that is not Mobile Node’s Home Link.</a:t>
            </a:r>
          </a:p>
          <a:p>
            <a:r>
              <a:rPr lang="en-US"/>
              <a:t>Care-of Address: When a Mobile Node gets attached to a Foreign Link, it acquires a new IP address of that Foreign Link’s subnet.</a:t>
            </a:r>
          </a:p>
          <a:p>
            <a:r>
              <a:rPr lang="en-US"/>
              <a:t>Correspondent Node: Any IPv6 enabled device that intends to have communication with Mobile Node.</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tx1"/>
                </a:solidFill>
                <a:effectLst>
                  <a:outerShdw blurRad="38100" dist="19050" dir="2700000" algn="tl" rotWithShape="0">
                    <a:schemeClr val="dk1">
                      <a:alpha val="40000"/>
                    </a:schemeClr>
                  </a:outerShdw>
                </a:effectLst>
              </a:rPr>
              <a:t>Diagramatic Representation</a:t>
            </a:r>
          </a:p>
        </p:txBody>
      </p:sp>
      <p:pic>
        <p:nvPicPr>
          <p:cNvPr id="4" name="Content Placeholder 3"/>
          <p:cNvPicPr>
            <a:picLocks noGrp="1" noChangeAspect="1"/>
          </p:cNvPicPr>
          <p:nvPr>
            <p:ph idx="1"/>
          </p:nvPr>
        </p:nvPicPr>
        <p:blipFill>
          <a:blip r:embed="rId2"/>
          <a:stretch>
            <a:fillRect/>
          </a:stretch>
        </p:blipFill>
        <p:spPr>
          <a:xfrm>
            <a:off x="2677795" y="2200910"/>
            <a:ext cx="7370445" cy="37515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Autofit/>
          </a:bodyPr>
          <a:lstStyle/>
          <a:p>
            <a:r>
              <a:rPr lang="en-AU" dirty="0" smtClean="0">
                <a:latin typeface="Arial Black" panose="020B0A04020102020204" pitchFamily="34" charset="0"/>
              </a:rPr>
              <a:t>IPv6 Address Notation: Example</a:t>
            </a:r>
            <a:endParaRPr lang="en-US" dirty="0">
              <a:latin typeface="Arial Black" panose="020B0A04020102020204" pitchFamily="34" charset="0"/>
            </a:endParaRPr>
          </a:p>
        </p:txBody>
      </p:sp>
      <p:sp>
        <p:nvSpPr>
          <p:cNvPr id="3" name="Content Placeholder 2"/>
          <p:cNvSpPr>
            <a:spLocks noGrp="1"/>
          </p:cNvSpPr>
          <p:nvPr>
            <p:ph idx="1"/>
          </p:nvPr>
        </p:nvSpPr>
        <p:spPr>
          <a:xfrm>
            <a:off x="640080" y="1005840"/>
            <a:ext cx="10713720" cy="5171123"/>
          </a:xfrm>
        </p:spPr>
        <p:txBody>
          <a:bodyPr/>
          <a:lstStyle/>
          <a:p>
            <a:pPr>
              <a:buNone/>
            </a:pPr>
            <a:r>
              <a:rPr lang="en-AU" b="1" dirty="0" smtClean="0">
                <a:solidFill>
                  <a:srgbClr val="CC3300"/>
                </a:solidFill>
              </a:rPr>
              <a:t>           128.91.45.157.220.40.0.0.0.0.252.87.212.200.31.255</a:t>
            </a:r>
          </a:p>
          <a:p>
            <a:pPr>
              <a:buNone/>
            </a:pPr>
            <a:endParaRPr lang="en-US" dirty="0"/>
          </a:p>
        </p:txBody>
      </p:sp>
      <p:pic>
        <p:nvPicPr>
          <p:cNvPr id="4" name="Picture 4"/>
          <p:cNvPicPr>
            <a:picLocks noChangeAspect="1" noChangeArrowheads="1"/>
          </p:cNvPicPr>
          <p:nvPr/>
        </p:nvPicPr>
        <p:blipFill>
          <a:blip r:embed="rId2"/>
          <a:srcRect/>
          <a:stretch>
            <a:fillRect/>
          </a:stretch>
        </p:blipFill>
        <p:spPr>
          <a:xfrm>
            <a:off x="1066800" y="1676400"/>
            <a:ext cx="9441924" cy="4136571"/>
          </a:xfrm>
          <a:prstGeom prst="rect">
            <a:avLst/>
          </a:prstGeom>
        </p:spPr>
      </p:pic>
      <p:pic>
        <p:nvPicPr>
          <p:cNvPr id="5" name="Picture 4"/>
          <p:cNvPicPr>
            <a:picLocks noChangeAspect="1"/>
          </p:cNvPicPr>
          <p:nvPr/>
        </p:nvPicPr>
        <p:blipFill>
          <a:blip r:embed="rId3"/>
          <a:stretch>
            <a:fillRect/>
          </a:stretch>
        </p:blipFill>
        <p:spPr>
          <a:xfrm>
            <a:off x="10633165" y="-9532"/>
            <a:ext cx="1549869" cy="879874"/>
          </a:xfrm>
          <a:prstGeom prst="rect">
            <a:avLst/>
          </a:prstGeom>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tx1"/>
                </a:solidFill>
                <a:effectLst>
                  <a:outerShdw blurRad="38100" dist="19050" dir="2700000" algn="tl" rotWithShape="0">
                    <a:schemeClr val="dk1">
                      <a:alpha val="40000"/>
                    </a:schemeClr>
                  </a:outerShdw>
                </a:effectLst>
              </a:rPr>
              <a:t>IPV6 Mobility Operations</a:t>
            </a:r>
          </a:p>
        </p:txBody>
      </p:sp>
      <p:sp>
        <p:nvSpPr>
          <p:cNvPr id="3" name="Content Placeholder 2"/>
          <p:cNvSpPr>
            <a:spLocks noGrp="1"/>
          </p:cNvSpPr>
          <p:nvPr>
            <p:ph idx="1"/>
          </p:nvPr>
        </p:nvSpPr>
        <p:spPr/>
        <p:txBody>
          <a:bodyPr/>
          <a:lstStyle/>
          <a:p>
            <a:pPr marL="0" indent="0">
              <a:buNone/>
            </a:pPr>
            <a:r>
              <a:rPr lang="en-US" sz="2200"/>
              <a:t>When a Mobile Node leaves its Home Link and is connected to some Foreign Link, the Mobility feature of IPv6 comes into play. After getting connected to a Foreign Link, the Mobile Node acquires an IPv6 address from the Foreign Link. This address is called Care-of Address. The Mobile Node sends a binding request to its Home Agent with the new Care-of Address. The Home Agent binds the Mobile Node’s Home Address with the Care-of Address, establishing a Tunnel between both.</a:t>
            </a:r>
          </a:p>
          <a:p>
            <a:pPr marL="0" indent="0">
              <a:buNone/>
            </a:pPr>
            <a:r>
              <a:rPr lang="en-US" sz="2200"/>
              <a:t>Whenever a Correspondent Node tries to establish connection with the Mobile Node (on its Home Address), the Home Agent intercepts the packet and forwards to Mobile Node’s Care-of Address over the Tunnel which was already established.</a:t>
            </a:r>
          </a:p>
          <a:p>
            <a:pPr marL="0" indent="0">
              <a:buNone/>
            </a:pPr>
            <a:endParaRPr lang="en-US" sz="22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tx1"/>
                </a:solidFill>
                <a:effectLst>
                  <a:outerShdw blurRad="38100" dist="19050" dir="2700000" algn="tl" rotWithShape="0">
                    <a:schemeClr val="dk1">
                      <a:alpha val="40000"/>
                    </a:schemeClr>
                  </a:outerShdw>
                </a:effectLst>
              </a:rPr>
              <a:t>Route Optimization</a:t>
            </a:r>
          </a:p>
        </p:txBody>
      </p:sp>
      <p:sp>
        <p:nvSpPr>
          <p:cNvPr id="3" name="Content Placeholder 2"/>
          <p:cNvSpPr>
            <a:spLocks noGrp="1"/>
          </p:cNvSpPr>
          <p:nvPr>
            <p:ph idx="1"/>
          </p:nvPr>
        </p:nvSpPr>
        <p:spPr>
          <a:xfrm>
            <a:off x="838200" y="1825625"/>
            <a:ext cx="10515600" cy="2571750"/>
          </a:xfrm>
        </p:spPr>
        <p:txBody>
          <a:bodyPr/>
          <a:lstStyle/>
          <a:p>
            <a:pPr marL="0" indent="0">
              <a:buNone/>
            </a:pPr>
            <a:r>
              <a:rPr lang="en-US" sz="2400"/>
              <a:t>When a Correspondent Node initiates a communication by sending packets to Mobile the Node on the Home Address, these packets are tunneled to the Mobile Node by the Home Agent. In Route Optimization mode, when the Mobile Node receives a packet from the Correspondent Node, it does not forward replies to the Home Agent. Rather, it sends its packet directly to the Correspondent Node using Home Address as Source Address.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solidFill>
                  <a:schemeClr val="tx1"/>
                </a:solidFill>
                <a:effectLst>
                  <a:outerShdw blurRad="38100" dist="19050" dir="2700000" algn="tl" rotWithShape="0">
                    <a:schemeClr val="dk1">
                      <a:alpha val="40000"/>
                    </a:schemeClr>
                  </a:outerShdw>
                </a:effectLst>
              </a:rPr>
              <a:t>Protocols Changed to Support IPV6</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ICMPv6</a:t>
            </a:r>
          </a:p>
        </p:txBody>
      </p:sp>
      <p:sp>
        <p:nvSpPr>
          <p:cNvPr id="3" name="Content Placeholder 2"/>
          <p:cNvSpPr>
            <a:spLocks noGrp="1"/>
          </p:cNvSpPr>
          <p:nvPr>
            <p:ph idx="1"/>
          </p:nvPr>
        </p:nvSpPr>
        <p:spPr/>
        <p:txBody>
          <a:bodyPr/>
          <a:lstStyle/>
          <a:p>
            <a:pPr marL="0" indent="0">
              <a:buNone/>
            </a:pPr>
            <a:r>
              <a:rPr lang="en-US"/>
              <a:t>Internet Control Message Protocol version 6 is an upgraded implementation of ICMP to accommodate IPv6 requirements. This protocol is used for diagnostic functions, error and information message, statistical purposes. ICMPv6’s Neighbor Discovery Protocol replaces ARP and helps discover neighbor and routers on the link.</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tx1"/>
                </a:solidFill>
                <a:effectLst>
                  <a:outerShdw blurRad="38100" dist="19050" dir="2700000" algn="tl" rotWithShape="0">
                    <a:schemeClr val="dk1">
                      <a:alpha val="40000"/>
                    </a:schemeClr>
                  </a:outerShdw>
                </a:effectLst>
              </a:rPr>
              <a:t>DHCPv6</a:t>
            </a:r>
          </a:p>
        </p:txBody>
      </p:sp>
      <p:sp>
        <p:nvSpPr>
          <p:cNvPr id="3" name="Content Placeholder 2"/>
          <p:cNvSpPr>
            <a:spLocks noGrp="1"/>
          </p:cNvSpPr>
          <p:nvPr>
            <p:ph idx="1"/>
          </p:nvPr>
        </p:nvSpPr>
        <p:spPr/>
        <p:txBody>
          <a:bodyPr/>
          <a:lstStyle/>
          <a:p>
            <a:pPr marL="0" indent="0">
              <a:buNone/>
            </a:pPr>
            <a:r>
              <a:rPr lang="en-US"/>
              <a:t>Dynamic Host Configuration Protocol version 6 is an implementation of DHCP. Though IPv6 enabled hosts do not require any DHCPv6 Server to acquire IP address as they can be auto-configured. Neither do they need DHCPv6 to locate DNS server because DNS can be discovered and configured via ICMPv6 Neighbor Discovery Protocol. Yet DHCPv6 Server can be used to provide these information.</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tx1"/>
                </a:solidFill>
                <a:effectLst>
                  <a:outerShdw blurRad="38100" dist="19050" dir="2700000" algn="tl" rotWithShape="0">
                    <a:schemeClr val="dk1">
                      <a:alpha val="40000"/>
                    </a:schemeClr>
                  </a:outerShdw>
                </a:effectLst>
              </a:rPr>
              <a:t>DNS</a:t>
            </a:r>
          </a:p>
        </p:txBody>
      </p:sp>
      <p:sp>
        <p:nvSpPr>
          <p:cNvPr id="3" name="Content Placeholder 2"/>
          <p:cNvSpPr>
            <a:spLocks noGrp="1"/>
          </p:cNvSpPr>
          <p:nvPr>
            <p:ph idx="1"/>
          </p:nvPr>
        </p:nvSpPr>
        <p:spPr/>
        <p:txBody>
          <a:bodyPr/>
          <a:lstStyle/>
          <a:p>
            <a:pPr marL="0" indent="0">
              <a:buNone/>
            </a:pPr>
            <a:r>
              <a:rPr lang="en-US"/>
              <a:t>There has been no new version of DNS but it is now equipped with extensions to provide support for querying IPv6 addresses. A new AAAA (quad-A) record has been added to reply IPv6 query messages. Now DNS can reply with both IP versions (4 &amp; 6) without any change in query format.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5218"/>
          </a:xfrm>
        </p:spPr>
        <p:txBody>
          <a:bodyPr/>
          <a:lstStyle/>
          <a:p>
            <a:r>
              <a:rPr lang="en-AU" dirty="0" smtClean="0">
                <a:latin typeface="Arial Black" panose="020B0A04020102020204" pitchFamily="34" charset="0"/>
              </a:rPr>
              <a:t>Rule 1- IPv6 Zero Suppression</a:t>
            </a:r>
            <a:endParaRPr lang="en-US" dirty="0">
              <a:latin typeface="Arial Black" panose="020B0A04020102020204" pitchFamily="34" charset="0"/>
            </a:endParaRPr>
          </a:p>
        </p:txBody>
      </p:sp>
      <p:sp>
        <p:nvSpPr>
          <p:cNvPr id="3" name="Content Placeholder 2"/>
          <p:cNvSpPr>
            <a:spLocks noGrp="1"/>
          </p:cNvSpPr>
          <p:nvPr>
            <p:ph idx="1"/>
          </p:nvPr>
        </p:nvSpPr>
        <p:spPr>
          <a:xfrm>
            <a:off x="705394" y="1802674"/>
            <a:ext cx="10648406" cy="4374289"/>
          </a:xfrm>
        </p:spPr>
        <p:txBody>
          <a:bodyPr/>
          <a:lstStyle/>
          <a:p>
            <a:pPr>
              <a:lnSpc>
                <a:spcPct val="80000"/>
              </a:lnSpc>
            </a:pPr>
            <a:r>
              <a:rPr lang="en-AU" sz="1800" dirty="0" smtClean="0">
                <a:latin typeface="Arial" panose="020B0604020202020204" pitchFamily="34" charset="0"/>
                <a:cs typeface="Arial" panose="020B0604020202020204" pitchFamily="34" charset="0"/>
              </a:rPr>
              <a:t>Some types of addresses contain long sequences of zeros. </a:t>
            </a:r>
          </a:p>
          <a:p>
            <a:pPr>
              <a:lnSpc>
                <a:spcPct val="80000"/>
              </a:lnSpc>
            </a:pPr>
            <a:r>
              <a:rPr lang="en-AU" sz="1800" dirty="0" smtClean="0">
                <a:latin typeface="Arial" panose="020B0604020202020204" pitchFamily="34" charset="0"/>
                <a:cs typeface="Arial" panose="020B0604020202020204" pitchFamily="34" charset="0"/>
              </a:rPr>
              <a:t>To further simplify the representation of IPv6 addresses, a contiguous sequence of 16-bit blocks set to 0 in the colon hexadecimal format can be compressed to </a:t>
            </a:r>
            <a:r>
              <a:rPr lang="en-AU" sz="1800" b="1" dirty="0" smtClean="0">
                <a:solidFill>
                  <a:schemeClr val="accent2"/>
                </a:solidFill>
                <a:latin typeface="Arial" panose="020B0604020202020204" pitchFamily="34" charset="0"/>
                <a:cs typeface="Arial" panose="020B0604020202020204" pitchFamily="34" charset="0"/>
              </a:rPr>
              <a:t>“::”, known as </a:t>
            </a:r>
            <a:r>
              <a:rPr lang="en-AU" sz="1800" b="1" i="1" dirty="0" smtClean="0">
                <a:solidFill>
                  <a:schemeClr val="accent2"/>
                </a:solidFill>
                <a:latin typeface="Arial" panose="020B0604020202020204" pitchFamily="34" charset="0"/>
                <a:cs typeface="Arial" panose="020B0604020202020204" pitchFamily="34" charset="0"/>
              </a:rPr>
              <a:t>double-colon</a:t>
            </a:r>
            <a:r>
              <a:rPr lang="en-AU" sz="1800" b="1" dirty="0" smtClean="0">
                <a:solidFill>
                  <a:schemeClr val="accent2"/>
                </a:solidFill>
                <a:latin typeface="Arial" panose="020B0604020202020204" pitchFamily="34" charset="0"/>
                <a:cs typeface="Arial" panose="020B0604020202020204" pitchFamily="34" charset="0"/>
              </a:rPr>
              <a:t>.</a:t>
            </a:r>
            <a:r>
              <a:rPr lang="en-AU" sz="1800" dirty="0" smtClean="0">
                <a:latin typeface="Arial" panose="020B0604020202020204" pitchFamily="34" charset="0"/>
                <a:cs typeface="Arial" panose="020B0604020202020204" pitchFamily="34" charset="0"/>
              </a:rPr>
              <a:t> </a:t>
            </a:r>
          </a:p>
          <a:p>
            <a:pPr>
              <a:lnSpc>
                <a:spcPct val="80000"/>
              </a:lnSpc>
            </a:pPr>
            <a:endParaRPr lang="en-AU" sz="1800" dirty="0" smtClean="0">
              <a:latin typeface="Arial" panose="020B0604020202020204" pitchFamily="34" charset="0"/>
              <a:cs typeface="Arial" panose="020B0604020202020204" pitchFamily="34" charset="0"/>
            </a:endParaRPr>
          </a:p>
          <a:p>
            <a:pPr>
              <a:lnSpc>
                <a:spcPct val="80000"/>
              </a:lnSpc>
            </a:pPr>
            <a:r>
              <a:rPr lang="en-AU" sz="1800" dirty="0" smtClean="0">
                <a:latin typeface="Arial" panose="020B0604020202020204" pitchFamily="34" charset="0"/>
                <a:cs typeface="Arial" panose="020B0604020202020204" pitchFamily="34" charset="0"/>
              </a:rPr>
              <a:t>For example: </a:t>
            </a:r>
          </a:p>
          <a:p>
            <a:pPr lvl="1">
              <a:lnSpc>
                <a:spcPct val="80000"/>
              </a:lnSpc>
            </a:pPr>
            <a:r>
              <a:rPr lang="en-AU" sz="1800" b="1" dirty="0" smtClean="0">
                <a:latin typeface="Arial" panose="020B0604020202020204" pitchFamily="34" charset="0"/>
                <a:cs typeface="Arial" panose="020B0604020202020204" pitchFamily="34" charset="0"/>
              </a:rPr>
              <a:t>link-local address</a:t>
            </a:r>
            <a:r>
              <a:rPr lang="en-AU" sz="1800" dirty="0" smtClean="0">
                <a:latin typeface="Arial" panose="020B0604020202020204" pitchFamily="34" charset="0"/>
                <a:cs typeface="Arial" panose="020B0604020202020204" pitchFamily="34" charset="0"/>
              </a:rPr>
              <a:t>  </a:t>
            </a:r>
          </a:p>
          <a:p>
            <a:pPr lvl="2">
              <a:lnSpc>
                <a:spcPct val="80000"/>
              </a:lnSpc>
            </a:pPr>
            <a:r>
              <a:rPr lang="en-AU" sz="1800" dirty="0" smtClean="0">
                <a:latin typeface="Arial" panose="020B0604020202020204" pitchFamily="34" charset="0"/>
                <a:cs typeface="Arial" panose="020B0604020202020204" pitchFamily="34" charset="0"/>
              </a:rPr>
              <a:t>FE80:0:0:0:2AA:FF:FE9A:4CA2 </a:t>
            </a:r>
            <a:r>
              <a:rPr lang="en-AU" sz="1800" dirty="0" smtClean="0">
                <a:latin typeface="Arial" panose="020B0604020202020204" pitchFamily="34" charset="0"/>
                <a:cs typeface="Arial" panose="020B0604020202020204" pitchFamily="34" charset="0"/>
                <a:sym typeface="Wingdings" panose="05000000000000000000" pitchFamily="2" charset="2"/>
              </a:rPr>
              <a:t> </a:t>
            </a:r>
            <a:r>
              <a:rPr lang="en-AU" sz="1800" dirty="0" smtClean="0">
                <a:latin typeface="Arial" panose="020B0604020202020204" pitchFamily="34" charset="0"/>
                <a:cs typeface="Arial" panose="020B0604020202020204" pitchFamily="34" charset="0"/>
              </a:rPr>
              <a:t>FE80::2AA:FF:FE9A:4CA2. </a:t>
            </a:r>
          </a:p>
          <a:p>
            <a:pPr lvl="1">
              <a:lnSpc>
                <a:spcPct val="80000"/>
              </a:lnSpc>
            </a:pPr>
            <a:r>
              <a:rPr lang="en-AU" sz="1800" b="1" dirty="0" smtClean="0">
                <a:latin typeface="Arial" panose="020B0604020202020204" pitchFamily="34" charset="0"/>
                <a:cs typeface="Arial" panose="020B0604020202020204" pitchFamily="34" charset="0"/>
              </a:rPr>
              <a:t>multicast address</a:t>
            </a:r>
            <a:r>
              <a:rPr lang="en-AU" sz="1800" dirty="0" smtClean="0">
                <a:latin typeface="Arial" panose="020B0604020202020204" pitchFamily="34" charset="0"/>
                <a:cs typeface="Arial" panose="020B0604020202020204" pitchFamily="34" charset="0"/>
              </a:rPr>
              <a:t> </a:t>
            </a:r>
          </a:p>
          <a:p>
            <a:pPr lvl="2">
              <a:lnSpc>
                <a:spcPct val="80000"/>
              </a:lnSpc>
            </a:pPr>
            <a:r>
              <a:rPr lang="en-AU" sz="1800" dirty="0" smtClean="0">
                <a:latin typeface="Arial" panose="020B0604020202020204" pitchFamily="34" charset="0"/>
                <a:cs typeface="Arial" panose="020B0604020202020204" pitchFamily="34" charset="0"/>
              </a:rPr>
              <a:t>FF02:0:0:0:0:0:0:2 </a:t>
            </a:r>
            <a:r>
              <a:rPr lang="en-AU" sz="1800" dirty="0" smtClean="0">
                <a:latin typeface="Arial" panose="020B0604020202020204" pitchFamily="34" charset="0"/>
                <a:cs typeface="Arial" panose="020B0604020202020204" pitchFamily="34" charset="0"/>
                <a:sym typeface="Wingdings" panose="05000000000000000000" pitchFamily="2" charset="2"/>
              </a:rPr>
              <a:t> </a:t>
            </a:r>
            <a:r>
              <a:rPr lang="en-AU" sz="1800" dirty="0" smtClean="0">
                <a:latin typeface="Arial" panose="020B0604020202020204" pitchFamily="34" charset="0"/>
                <a:cs typeface="Arial" panose="020B0604020202020204" pitchFamily="34" charset="0"/>
              </a:rPr>
              <a:t>FF02::2</a:t>
            </a:r>
          </a:p>
          <a:p>
            <a:pPr lvl="1">
              <a:lnSpc>
                <a:spcPct val="80000"/>
              </a:lnSpc>
            </a:pPr>
            <a:r>
              <a:rPr lang="en-AU" sz="1800" b="1" dirty="0" smtClean="0">
                <a:latin typeface="Arial" panose="020B0604020202020204" pitchFamily="34" charset="0"/>
                <a:cs typeface="Arial" panose="020B0604020202020204" pitchFamily="34" charset="0"/>
              </a:rPr>
              <a:t>loopback address</a:t>
            </a:r>
          </a:p>
          <a:p>
            <a:pPr lvl="2">
              <a:lnSpc>
                <a:spcPct val="80000"/>
              </a:lnSpc>
            </a:pPr>
            <a:r>
              <a:rPr lang="en-AU" sz="1800" dirty="0" smtClean="0">
                <a:latin typeface="Arial" panose="020B0604020202020204" pitchFamily="34" charset="0"/>
                <a:cs typeface="Arial" panose="020B0604020202020204" pitchFamily="34" charset="0"/>
              </a:rPr>
              <a:t>0:0:0:0:0:0:0:1 </a:t>
            </a:r>
            <a:r>
              <a:rPr lang="en-AU" sz="1800" dirty="0" smtClean="0">
                <a:latin typeface="Arial" panose="020B0604020202020204" pitchFamily="34" charset="0"/>
                <a:cs typeface="Arial" panose="020B0604020202020204" pitchFamily="34" charset="0"/>
                <a:sym typeface="Wingdings" panose="05000000000000000000" pitchFamily="2" charset="2"/>
              </a:rPr>
              <a:t> </a:t>
            </a:r>
            <a:r>
              <a:rPr lang="en-AU" sz="1800" dirty="0" smtClean="0">
                <a:latin typeface="Arial" panose="020B0604020202020204" pitchFamily="34" charset="0"/>
                <a:cs typeface="Arial" panose="020B0604020202020204" pitchFamily="34" charset="0"/>
              </a:rPr>
              <a:t>::1</a:t>
            </a:r>
          </a:p>
          <a:p>
            <a:endParaRPr lang="en-US" dirty="0"/>
          </a:p>
        </p:txBody>
      </p:sp>
      <p:pic>
        <p:nvPicPr>
          <p:cNvPr id="4" name="Picture 3"/>
          <p:cNvPicPr>
            <a:picLocks noChangeAspect="1"/>
          </p:cNvPicPr>
          <p:nvPr/>
        </p:nvPicPr>
        <p:blipFill>
          <a:blip r:embed="rId2"/>
          <a:stretch>
            <a:fillRect/>
          </a:stretch>
        </p:blipFill>
        <p:spPr>
          <a:xfrm>
            <a:off x="10136521" y="-9532"/>
            <a:ext cx="2046514" cy="116182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57835"/>
          </a:xfrm>
        </p:spPr>
        <p:txBody>
          <a:bodyPr>
            <a:noAutofit/>
          </a:bodyPr>
          <a:lstStyle/>
          <a:p>
            <a:r>
              <a:rPr lang="en-AU" dirty="0" smtClean="0">
                <a:latin typeface="Arial Black" panose="020B0A04020102020204" pitchFamily="34" charset="0"/>
              </a:rPr>
              <a:t>Rule 1- IPv6 Zero Suppression</a:t>
            </a:r>
            <a:endParaRPr lang="en-US" dirty="0">
              <a:latin typeface="Arial Black" panose="020B0A04020102020204" pitchFamily="34" charset="0"/>
            </a:endParaRPr>
          </a:p>
        </p:txBody>
      </p:sp>
      <p:sp>
        <p:nvSpPr>
          <p:cNvPr id="3" name="Content Placeholder 2"/>
          <p:cNvSpPr>
            <a:spLocks noGrp="1"/>
          </p:cNvSpPr>
          <p:nvPr>
            <p:ph idx="1"/>
          </p:nvPr>
        </p:nvSpPr>
        <p:spPr>
          <a:xfrm>
            <a:off x="640080" y="1658983"/>
            <a:ext cx="10713720" cy="4517980"/>
          </a:xfrm>
        </p:spPr>
        <p:txBody>
          <a:bodyPr/>
          <a:lstStyle/>
          <a:p>
            <a:r>
              <a:rPr lang="en-AU" sz="1800" dirty="0" smtClean="0">
                <a:latin typeface="Arial" panose="020B0604020202020204" pitchFamily="34" charset="0"/>
                <a:cs typeface="Arial" panose="020B0604020202020204" pitchFamily="34" charset="0"/>
              </a:rPr>
              <a:t>Zero compression can only be used to compress a single contiguous series of 16-bit blocks expressed in colon hexadecimal notation. </a:t>
            </a:r>
          </a:p>
          <a:p>
            <a:r>
              <a:rPr lang="en-AU" sz="1800" dirty="0" smtClean="0">
                <a:latin typeface="Arial" panose="020B0604020202020204" pitchFamily="34" charset="0"/>
                <a:cs typeface="Arial" panose="020B0604020202020204" pitchFamily="34" charset="0"/>
              </a:rPr>
              <a:t>You cannot use zero compression to include part of a 16-bit block. </a:t>
            </a:r>
          </a:p>
          <a:p>
            <a:endParaRPr lang="en-AU" sz="1800" dirty="0" smtClean="0">
              <a:latin typeface="Arial" panose="020B0604020202020204" pitchFamily="34" charset="0"/>
              <a:cs typeface="Arial" panose="020B0604020202020204" pitchFamily="34" charset="0"/>
            </a:endParaRPr>
          </a:p>
          <a:p>
            <a:r>
              <a:rPr lang="en-AU" sz="1800" dirty="0" smtClean="0">
                <a:latin typeface="Arial" panose="020B0604020202020204" pitchFamily="34" charset="0"/>
                <a:cs typeface="Arial" panose="020B0604020202020204" pitchFamily="34" charset="0"/>
              </a:rPr>
              <a:t>For example, </a:t>
            </a:r>
          </a:p>
          <a:p>
            <a:pPr lvl="1"/>
            <a:r>
              <a:rPr lang="en-AU" sz="1800" dirty="0" smtClean="0">
                <a:latin typeface="Arial" panose="020B0604020202020204" pitchFamily="34" charset="0"/>
                <a:cs typeface="Arial" panose="020B0604020202020204" pitchFamily="34" charset="0"/>
              </a:rPr>
              <a:t>cannot express FF02:30:0:0:0:0:0:5 as FF02:3::5 </a:t>
            </a:r>
          </a:p>
          <a:p>
            <a:pPr lvl="1"/>
            <a:r>
              <a:rPr lang="en-AU" sz="1800" dirty="0" smtClean="0">
                <a:latin typeface="Arial" panose="020B0604020202020204" pitchFamily="34" charset="0"/>
                <a:cs typeface="Arial" panose="020B0604020202020204" pitchFamily="34" charset="0"/>
              </a:rPr>
              <a:t>correct representation = FF02:30::5</a:t>
            </a:r>
          </a:p>
          <a:p>
            <a:r>
              <a:rPr lang="en-AU" sz="1800" dirty="0" smtClean="0">
                <a:latin typeface="Arial" panose="020B0604020202020204" pitchFamily="34" charset="0"/>
                <a:cs typeface="Arial" panose="020B0604020202020204" pitchFamily="34" charset="0"/>
              </a:rPr>
              <a:t>Leading zeroes in every group can be omitted. </a:t>
            </a:r>
          </a:p>
          <a:p>
            <a:pPr algn="ctr">
              <a:buNone/>
            </a:pPr>
            <a:r>
              <a:rPr lang="en-AU" sz="1800" b="1" dirty="0" smtClean="0">
                <a:solidFill>
                  <a:srgbClr val="CC3300"/>
                </a:solidFill>
                <a:latin typeface="Arial" panose="020B0604020202020204" pitchFamily="34" charset="0"/>
                <a:cs typeface="Arial" panose="020B0604020202020204" pitchFamily="34" charset="0"/>
              </a:rPr>
              <a:t>2001:718:1c01:16:20d:56ff:fe77:52a3</a:t>
            </a:r>
            <a:endParaRPr lang="en-AU" sz="1800" dirty="0" smtClean="0">
              <a:latin typeface="Arial" panose="020B0604020202020204" pitchFamily="34" charset="0"/>
              <a:cs typeface="Arial" panose="020B0604020202020204" pitchFamily="34" charset="0"/>
            </a:endParaRPr>
          </a:p>
          <a:p>
            <a:endParaRPr lang="en-US" dirty="0"/>
          </a:p>
        </p:txBody>
      </p:sp>
      <p:pic>
        <p:nvPicPr>
          <p:cNvPr id="4" name="Picture 3"/>
          <p:cNvPicPr>
            <a:picLocks noChangeAspect="1"/>
          </p:cNvPicPr>
          <p:nvPr/>
        </p:nvPicPr>
        <p:blipFill>
          <a:blip r:embed="rId2"/>
          <a:stretch>
            <a:fillRect/>
          </a:stretch>
        </p:blipFill>
        <p:spPr>
          <a:xfrm>
            <a:off x="10136521" y="-9532"/>
            <a:ext cx="2046514" cy="116182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6212"/>
          </a:xfrm>
        </p:spPr>
        <p:txBody>
          <a:bodyPr>
            <a:noAutofit/>
          </a:bodyPr>
          <a:lstStyle/>
          <a:p>
            <a:r>
              <a:rPr lang="en-AU" dirty="0" smtClean="0">
                <a:latin typeface="Arial Black" panose="020B0A04020102020204" pitchFamily="34" charset="0"/>
              </a:rPr>
              <a:t>Rule 1- IPv6 Zero Suppression</a:t>
            </a:r>
            <a:endParaRPr lang="en-US" dirty="0">
              <a:latin typeface="Arial Black" panose="020B0A04020102020204" pitchFamily="34" charset="0"/>
            </a:endParaRPr>
          </a:p>
        </p:txBody>
      </p:sp>
      <p:sp>
        <p:nvSpPr>
          <p:cNvPr id="3" name="Content Placeholder 2"/>
          <p:cNvSpPr>
            <a:spLocks noGrp="1"/>
          </p:cNvSpPr>
          <p:nvPr>
            <p:ph idx="1"/>
          </p:nvPr>
        </p:nvSpPr>
        <p:spPr>
          <a:xfrm>
            <a:off x="509451" y="1436914"/>
            <a:ext cx="10844349" cy="4740049"/>
          </a:xfrm>
        </p:spPr>
        <p:txBody>
          <a:bodyPr/>
          <a:lstStyle/>
          <a:p>
            <a:pPr marL="400050" indent="-400050">
              <a:lnSpc>
                <a:spcPct val="80000"/>
              </a:lnSpc>
            </a:pPr>
            <a:r>
              <a:rPr lang="en-AU" sz="1800" b="1" dirty="0" smtClean="0">
                <a:latin typeface="Arial" panose="020B0604020202020204" pitchFamily="34" charset="0"/>
                <a:cs typeface="Arial" panose="020B0604020202020204" pitchFamily="34" charset="0"/>
              </a:rPr>
              <a:t>To determine the number of 0 bits represented by the “::”</a:t>
            </a:r>
          </a:p>
          <a:p>
            <a:pPr marL="725805" lvl="1" indent="-381000">
              <a:lnSpc>
                <a:spcPct val="80000"/>
              </a:lnSpc>
              <a:buFont typeface="Wingdings" panose="05000000000000000000" pitchFamily="2" charset="2"/>
              <a:buAutoNum type="arabicPeriod"/>
            </a:pPr>
            <a:r>
              <a:rPr lang="en-AU" sz="1800" dirty="0" smtClean="0">
                <a:latin typeface="Arial" panose="020B0604020202020204" pitchFamily="34" charset="0"/>
                <a:cs typeface="Arial" panose="020B0604020202020204" pitchFamily="34" charset="0"/>
              </a:rPr>
              <a:t>count the number of blocks in the compressed address</a:t>
            </a:r>
          </a:p>
          <a:p>
            <a:pPr marL="725805" lvl="1" indent="-381000">
              <a:lnSpc>
                <a:spcPct val="80000"/>
              </a:lnSpc>
              <a:buFont typeface="Wingdings" panose="05000000000000000000" pitchFamily="2" charset="2"/>
              <a:buAutoNum type="arabicPeriod"/>
            </a:pPr>
            <a:r>
              <a:rPr lang="en-AU" sz="1800" dirty="0" smtClean="0">
                <a:latin typeface="Arial" panose="020B0604020202020204" pitchFamily="34" charset="0"/>
                <a:cs typeface="Arial" panose="020B0604020202020204" pitchFamily="34" charset="0"/>
              </a:rPr>
              <a:t>(-) subtract this number from 8</a:t>
            </a:r>
          </a:p>
          <a:p>
            <a:pPr marL="725805" lvl="1" indent="-381000">
              <a:lnSpc>
                <a:spcPct val="80000"/>
              </a:lnSpc>
              <a:buFont typeface="Wingdings" panose="05000000000000000000" pitchFamily="2" charset="2"/>
              <a:buAutoNum type="arabicPeriod"/>
            </a:pPr>
            <a:r>
              <a:rPr lang="en-AU" sz="1800" dirty="0" smtClean="0">
                <a:latin typeface="Arial" panose="020B0604020202020204" pitchFamily="34" charset="0"/>
                <a:cs typeface="Arial" panose="020B0604020202020204" pitchFamily="34" charset="0"/>
              </a:rPr>
              <a:t>(*) multiply the result by 16. </a:t>
            </a:r>
          </a:p>
          <a:p>
            <a:pPr marL="400050" indent="-400050">
              <a:lnSpc>
                <a:spcPct val="80000"/>
              </a:lnSpc>
            </a:pPr>
            <a:endParaRPr lang="en-AU" sz="1800" dirty="0" smtClean="0">
              <a:latin typeface="Arial" panose="020B0604020202020204" pitchFamily="34" charset="0"/>
              <a:cs typeface="Arial" panose="020B0604020202020204" pitchFamily="34" charset="0"/>
            </a:endParaRPr>
          </a:p>
          <a:p>
            <a:pPr marL="400050" indent="-400050">
              <a:lnSpc>
                <a:spcPct val="80000"/>
              </a:lnSpc>
            </a:pPr>
            <a:r>
              <a:rPr lang="en-AU" sz="1800" b="1" dirty="0" smtClean="0">
                <a:latin typeface="Arial" panose="020B0604020202020204" pitchFamily="34" charset="0"/>
                <a:cs typeface="Arial" panose="020B0604020202020204" pitchFamily="34" charset="0"/>
              </a:rPr>
              <a:t>For example</a:t>
            </a:r>
          </a:p>
          <a:p>
            <a:pPr marL="725805" lvl="1" indent="-381000">
              <a:lnSpc>
                <a:spcPct val="80000"/>
              </a:lnSpc>
              <a:buFont typeface="Wingdings" panose="05000000000000000000" pitchFamily="2" charset="2"/>
              <a:buAutoNum type="arabicPeriod"/>
            </a:pPr>
            <a:r>
              <a:rPr lang="en-AU" sz="1800" dirty="0" smtClean="0">
                <a:latin typeface="Arial" panose="020B0604020202020204" pitchFamily="34" charset="0"/>
                <a:cs typeface="Arial" panose="020B0604020202020204" pitchFamily="34" charset="0"/>
              </a:rPr>
              <a:t>FF02::2</a:t>
            </a:r>
          </a:p>
          <a:p>
            <a:pPr marL="725805" lvl="1" indent="-381000">
              <a:lnSpc>
                <a:spcPct val="80000"/>
              </a:lnSpc>
              <a:buFont typeface="Wingdings" panose="05000000000000000000" pitchFamily="2" charset="2"/>
              <a:buAutoNum type="arabicPeriod"/>
            </a:pPr>
            <a:r>
              <a:rPr lang="en-AU" sz="1800" dirty="0" smtClean="0">
                <a:latin typeface="Arial" panose="020B0604020202020204" pitchFamily="34" charset="0"/>
                <a:cs typeface="Arial" panose="020B0604020202020204" pitchFamily="34" charset="0"/>
              </a:rPr>
              <a:t>two blocks - “FF02” block and “2” block. </a:t>
            </a:r>
          </a:p>
          <a:p>
            <a:pPr marL="725805" lvl="1" indent="-381000">
              <a:lnSpc>
                <a:spcPct val="80000"/>
              </a:lnSpc>
              <a:buFont typeface="Wingdings" panose="05000000000000000000" pitchFamily="2" charset="2"/>
              <a:buAutoNum type="arabicPeriod"/>
            </a:pPr>
            <a:r>
              <a:rPr lang="en-AU" sz="1800" dirty="0" smtClean="0">
                <a:latin typeface="Arial" panose="020B0604020202020204" pitchFamily="34" charset="0"/>
                <a:cs typeface="Arial" panose="020B0604020202020204" pitchFamily="34" charset="0"/>
              </a:rPr>
              <a:t>The number of bits expressed by the “::” is 96 (96 = (8 – 2)</a:t>
            </a:r>
            <a:r>
              <a:rPr lang="en-AU" sz="1800" dirty="0" smtClean="0">
                <a:latin typeface="Arial" panose="020B0604020202020204" pitchFamily="34" charset="0"/>
                <a:cs typeface="Arial" panose="020B0604020202020204" pitchFamily="34" charset="0"/>
                <a:sym typeface="Symbol" panose="05050102010706020507" pitchFamily="18" charset="2"/>
              </a:rPr>
              <a:t></a:t>
            </a:r>
            <a:r>
              <a:rPr lang="en-AU" sz="1800" dirty="0" smtClean="0">
                <a:latin typeface="Arial" panose="020B0604020202020204" pitchFamily="34" charset="0"/>
                <a:cs typeface="Arial" panose="020B0604020202020204" pitchFamily="34" charset="0"/>
              </a:rPr>
              <a:t>16).</a:t>
            </a:r>
          </a:p>
          <a:p>
            <a:pPr marL="400050" indent="-400050">
              <a:lnSpc>
                <a:spcPct val="80000"/>
              </a:lnSpc>
            </a:pPr>
            <a:endParaRPr lang="en-AU" sz="1800" dirty="0" smtClean="0">
              <a:latin typeface="Arial" panose="020B0604020202020204" pitchFamily="34" charset="0"/>
              <a:cs typeface="Arial" panose="020B0604020202020204" pitchFamily="34" charset="0"/>
            </a:endParaRPr>
          </a:p>
          <a:p>
            <a:pPr marL="400050" indent="-400050">
              <a:lnSpc>
                <a:spcPct val="80000"/>
              </a:lnSpc>
            </a:pPr>
            <a:r>
              <a:rPr lang="en-AU" sz="1800" b="1" dirty="0" smtClean="0">
                <a:latin typeface="Arial" panose="020B0604020202020204" pitchFamily="34" charset="0"/>
                <a:cs typeface="Arial" panose="020B0604020202020204" pitchFamily="34" charset="0"/>
              </a:rPr>
              <a:t>Zero compression can only be used once in a given address.</a:t>
            </a:r>
          </a:p>
          <a:p>
            <a:pPr marL="725805" lvl="1" indent="-381000">
              <a:lnSpc>
                <a:spcPct val="80000"/>
              </a:lnSpc>
            </a:pPr>
            <a:r>
              <a:rPr lang="en-AU" sz="1800" dirty="0" smtClean="0">
                <a:latin typeface="Arial" panose="020B0604020202020204" pitchFamily="34" charset="0"/>
                <a:cs typeface="Arial" panose="020B0604020202020204" pitchFamily="34" charset="0"/>
              </a:rPr>
              <a:t>Otherwise, you could not determine the number of 0 bits represented by each instance of “::”.</a:t>
            </a:r>
          </a:p>
          <a:p>
            <a:pPr>
              <a:buNone/>
            </a:pPr>
            <a:endParaRPr lang="en-US" dirty="0"/>
          </a:p>
        </p:txBody>
      </p:sp>
      <p:pic>
        <p:nvPicPr>
          <p:cNvPr id="4" name="Picture 3"/>
          <p:cNvPicPr>
            <a:picLocks noChangeAspect="1"/>
          </p:cNvPicPr>
          <p:nvPr/>
        </p:nvPicPr>
        <p:blipFill>
          <a:blip r:embed="rId2"/>
          <a:stretch>
            <a:fillRect/>
          </a:stretch>
        </p:blipFill>
        <p:spPr>
          <a:xfrm>
            <a:off x="10136521" y="-9532"/>
            <a:ext cx="2046514" cy="116182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5269</Words>
  <Application>Microsoft Office PowerPoint</Application>
  <PresentationFormat>Custom</PresentationFormat>
  <Paragraphs>635</Paragraphs>
  <Slides>65</Slides>
  <Notes>0</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Office Theme</vt:lpstr>
      <vt:lpstr>18CSC302J-Computer Networks</vt:lpstr>
      <vt:lpstr>Topics Covered</vt:lpstr>
      <vt:lpstr>IPv6 Overview</vt:lpstr>
      <vt:lpstr>IPv6 Features</vt:lpstr>
      <vt:lpstr>IPv6 Addressing Modes:</vt:lpstr>
      <vt:lpstr>IPv6 Address Notation: Example</vt:lpstr>
      <vt:lpstr>Rule 1- IPv6 Zero Suppression</vt:lpstr>
      <vt:lpstr>Rule 1- IPv6 Zero Suppression</vt:lpstr>
      <vt:lpstr>Rule 1- IPv6 Zero Suppression</vt:lpstr>
      <vt:lpstr>Example1:</vt:lpstr>
      <vt:lpstr>Example 2</vt:lpstr>
      <vt:lpstr>Example 3</vt:lpstr>
      <vt:lpstr>Example 4</vt:lpstr>
      <vt:lpstr>IPv6 Prefixes</vt:lpstr>
      <vt:lpstr>IPv6 Prefixes</vt:lpstr>
      <vt:lpstr>IPv6 Address Types</vt:lpstr>
      <vt:lpstr>IPv6 Address Categories</vt:lpstr>
      <vt:lpstr>IPv6 Address Types</vt:lpstr>
      <vt:lpstr>Address space allocation</vt:lpstr>
      <vt:lpstr>PowerPoint Presentation</vt:lpstr>
      <vt:lpstr>Example</vt:lpstr>
      <vt:lpstr>Algorithm for finding the allocated blocks</vt:lpstr>
      <vt:lpstr>Global Unicast Addresses</vt:lpstr>
      <vt:lpstr>Global Unicast Address</vt:lpstr>
      <vt:lpstr>Three levels of Hierarchy </vt:lpstr>
      <vt:lpstr>Mapping EUI-64 to interface identifier</vt:lpstr>
      <vt:lpstr>Mapping MAC Address to interface identifier</vt:lpstr>
      <vt:lpstr>Example of mapping address from one format to other</vt:lpstr>
      <vt:lpstr>Auto Configuration</vt:lpstr>
      <vt:lpstr>Computing the global unicast address</vt:lpstr>
      <vt:lpstr>Renumbering</vt:lpstr>
      <vt:lpstr>IPV6 Introduction</vt:lpstr>
      <vt:lpstr>IPV6 Packet format</vt:lpstr>
      <vt:lpstr>Next Header codes</vt:lpstr>
      <vt:lpstr>Flow Label</vt:lpstr>
      <vt:lpstr>IPV4 vs IPV6</vt:lpstr>
      <vt:lpstr>Extension Header</vt:lpstr>
      <vt:lpstr>Extension Headers</vt:lpstr>
      <vt:lpstr>Options in Hop-by-Hop header</vt:lpstr>
      <vt:lpstr>Options in Hop-by-Hop header</vt:lpstr>
      <vt:lpstr>Extension Headers</vt:lpstr>
      <vt:lpstr>Source Routing Example</vt:lpstr>
      <vt:lpstr>Extension Header – Fragmentation &amp; Authentication</vt:lpstr>
      <vt:lpstr>Authentication of data</vt:lpstr>
      <vt:lpstr>Extension Header – ESP</vt:lpstr>
      <vt:lpstr>Transition from IPV4 to IPV6</vt:lpstr>
      <vt:lpstr>Transition from IPV4 to IPV6 : Tunnelling</vt:lpstr>
      <vt:lpstr>Transition from IPV4 to IPV6 : Header translation</vt:lpstr>
      <vt:lpstr>NAT Protocol</vt:lpstr>
      <vt:lpstr>What is NAT????</vt:lpstr>
      <vt:lpstr>NAT Working</vt:lpstr>
      <vt:lpstr>Types of NAT : </vt:lpstr>
      <vt:lpstr>Advantages of NAT</vt:lpstr>
      <vt:lpstr>Disadvantages of NAT</vt:lpstr>
      <vt:lpstr>IPV6 Mobility</vt:lpstr>
      <vt:lpstr>IPV6 Mobility</vt:lpstr>
      <vt:lpstr>Modules associated</vt:lpstr>
      <vt:lpstr>Modules associated</vt:lpstr>
      <vt:lpstr>Diagramatic Representation</vt:lpstr>
      <vt:lpstr>IPV6 Mobility Operations</vt:lpstr>
      <vt:lpstr>Route Optimization</vt:lpstr>
      <vt:lpstr>Protocols Changed to Support IPV6</vt:lpstr>
      <vt:lpstr>ICMPv6</vt:lpstr>
      <vt:lpstr>DHCPv6</vt:lpstr>
      <vt:lpstr>DNS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18CSC302J-Computer Networks</dc:title>
  <dc:creator>101247</dc:creator>
  <cp:lastModifiedBy>GAYATHRI</cp:lastModifiedBy>
  <cp:revision>26</cp:revision>
  <dcterms:created xsi:type="dcterms:W3CDTF">2020-07-25T05:19:00Z</dcterms:created>
  <dcterms:modified xsi:type="dcterms:W3CDTF">2020-09-30T03:33:13Z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1033-11.2.0.9635</vt:lpwstr>
  </property>
</Properties>
</file>