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86"/>
  </p:notesMasterIdLst>
  <p:sldIdLst>
    <p:sldId id="256" r:id="rId2"/>
    <p:sldId id="289" r:id="rId3"/>
    <p:sldId id="291" r:id="rId4"/>
    <p:sldId id="293" r:id="rId5"/>
    <p:sldId id="304" r:id="rId6"/>
    <p:sldId id="295" r:id="rId7"/>
    <p:sldId id="296" r:id="rId8"/>
    <p:sldId id="294" r:id="rId9"/>
    <p:sldId id="297" r:id="rId10"/>
    <p:sldId id="298" r:id="rId11"/>
    <p:sldId id="299" r:id="rId12"/>
    <p:sldId id="303" r:id="rId13"/>
    <p:sldId id="329" r:id="rId14"/>
    <p:sldId id="301" r:id="rId15"/>
    <p:sldId id="327" r:id="rId16"/>
    <p:sldId id="313" r:id="rId17"/>
    <p:sldId id="340" r:id="rId18"/>
    <p:sldId id="316" r:id="rId19"/>
    <p:sldId id="307" r:id="rId20"/>
    <p:sldId id="306" r:id="rId21"/>
    <p:sldId id="341" r:id="rId22"/>
    <p:sldId id="315" r:id="rId23"/>
    <p:sldId id="308" r:id="rId24"/>
    <p:sldId id="309" r:id="rId25"/>
    <p:sldId id="310" r:id="rId26"/>
    <p:sldId id="290" r:id="rId27"/>
    <p:sldId id="311" r:id="rId28"/>
    <p:sldId id="317" r:id="rId29"/>
    <p:sldId id="319" r:id="rId30"/>
    <p:sldId id="318" r:id="rId31"/>
    <p:sldId id="320" r:id="rId32"/>
    <p:sldId id="321" r:id="rId33"/>
    <p:sldId id="305" r:id="rId34"/>
    <p:sldId id="322" r:id="rId35"/>
    <p:sldId id="323" r:id="rId36"/>
    <p:sldId id="324" r:id="rId37"/>
    <p:sldId id="325" r:id="rId38"/>
    <p:sldId id="328" r:id="rId39"/>
    <p:sldId id="314" r:id="rId40"/>
    <p:sldId id="312" r:id="rId41"/>
    <p:sldId id="330" r:id="rId42"/>
    <p:sldId id="331" r:id="rId43"/>
    <p:sldId id="342" r:id="rId44"/>
    <p:sldId id="359" r:id="rId45"/>
    <p:sldId id="343" r:id="rId46"/>
    <p:sldId id="333" r:id="rId47"/>
    <p:sldId id="334" r:id="rId48"/>
    <p:sldId id="337" r:id="rId49"/>
    <p:sldId id="336" r:id="rId50"/>
    <p:sldId id="358" r:id="rId51"/>
    <p:sldId id="360" r:id="rId52"/>
    <p:sldId id="339" r:id="rId53"/>
    <p:sldId id="345" r:id="rId54"/>
    <p:sldId id="350" r:id="rId55"/>
    <p:sldId id="351" r:id="rId56"/>
    <p:sldId id="352" r:id="rId57"/>
    <p:sldId id="353" r:id="rId58"/>
    <p:sldId id="354" r:id="rId59"/>
    <p:sldId id="349" r:id="rId60"/>
    <p:sldId id="356" r:id="rId61"/>
    <p:sldId id="357" r:id="rId62"/>
    <p:sldId id="362" r:id="rId63"/>
    <p:sldId id="363" r:id="rId64"/>
    <p:sldId id="365" r:id="rId65"/>
    <p:sldId id="366" r:id="rId66"/>
    <p:sldId id="368" r:id="rId67"/>
    <p:sldId id="369" r:id="rId68"/>
    <p:sldId id="370" r:id="rId69"/>
    <p:sldId id="371" r:id="rId70"/>
    <p:sldId id="372" r:id="rId71"/>
    <p:sldId id="386" r:id="rId72"/>
    <p:sldId id="387" r:id="rId73"/>
    <p:sldId id="388" r:id="rId74"/>
    <p:sldId id="373" r:id="rId75"/>
    <p:sldId id="374" r:id="rId76"/>
    <p:sldId id="375" r:id="rId77"/>
    <p:sldId id="376" r:id="rId78"/>
    <p:sldId id="377" r:id="rId79"/>
    <p:sldId id="378" r:id="rId80"/>
    <p:sldId id="379" r:id="rId81"/>
    <p:sldId id="381" r:id="rId82"/>
    <p:sldId id="384" r:id="rId83"/>
    <p:sldId id="382" r:id="rId84"/>
    <p:sldId id="38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66612-068C-4568-8EEF-B2DBD4126629}" type="datetimeFigureOut">
              <a:rPr lang="en-US" smtClean="0"/>
              <a:pPr/>
              <a:t>9/25/2022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1C851-23FA-4DC7-8D85-8F95A802B909}" type="slidenum">
              <a:rPr lang="en-IN" smtClean="0"/>
              <a:pPr/>
              <a:t>‹#›</a:t>
            </a:fld>
            <a:endParaRPr lang="en-IN"/>
          </a:p>
        </p:txBody>
      </p:sp>
    </p:spTree>
    <p:extLst>
      <p:ext uri="{BB962C8B-B14F-4D97-AF65-F5344CB8AC3E}">
        <p14:creationId xmlns:p14="http://schemas.microsoft.com/office/powerpoint/2010/main" val="24331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9/25/2022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429000"/>
            <a:ext cx="6629400" cy="3200400"/>
          </a:xfrm>
        </p:spPr>
        <p:txBody>
          <a:bodyPr>
            <a:normAutofit fontScale="92500" lnSpcReduction="10000"/>
          </a:bodyPr>
          <a:lstStyle/>
          <a:p>
            <a:r>
              <a:rPr lang="en-US" sz="3800" b="1" dirty="0"/>
              <a:t>ARTIFICIAL NEURAL NETWORKS</a:t>
            </a:r>
          </a:p>
          <a:p>
            <a:r>
              <a:rPr lang="en-US" sz="3200" b="1" dirty="0"/>
              <a:t>UNIT - II</a:t>
            </a:r>
          </a:p>
          <a:p>
            <a:endParaRPr lang="en-US" sz="3800" b="1" dirty="0"/>
          </a:p>
          <a:p>
            <a:pPr algn="r"/>
            <a:r>
              <a:rPr lang="en-IN" sz="3000" b="1" dirty="0">
                <a:solidFill>
                  <a:srgbClr val="FF0000"/>
                </a:solidFill>
              </a:rPr>
              <a:t>Department: </a:t>
            </a:r>
            <a:r>
              <a:rPr lang="en-IN" sz="3000" b="1" dirty="0" smtClean="0">
                <a:solidFill>
                  <a:srgbClr val="FF0000"/>
                </a:solidFill>
              </a:rPr>
              <a:t>AIML B,C</a:t>
            </a:r>
            <a:endParaRPr lang="en-IN" sz="3000" b="1" dirty="0">
              <a:solidFill>
                <a:srgbClr val="FF0000"/>
              </a:solidFill>
            </a:endParaRPr>
          </a:p>
          <a:p>
            <a:pPr algn="r"/>
            <a:r>
              <a:rPr lang="en-IN" sz="3000" b="1" dirty="0">
                <a:solidFill>
                  <a:srgbClr val="FF0000"/>
                </a:solidFill>
              </a:rPr>
              <a:t>Staff Name: </a:t>
            </a:r>
            <a:r>
              <a:rPr lang="en-IN" sz="3000" b="1" dirty="0" err="1" smtClean="0">
                <a:solidFill>
                  <a:srgbClr val="FF0000"/>
                </a:solidFill>
              </a:rPr>
              <a:t>Ms.L.Sasikala</a:t>
            </a:r>
            <a:endParaRPr lang="en-IN" sz="3000" b="1" dirty="0">
              <a:solidFill>
                <a:srgbClr val="FF0000"/>
              </a:solidFill>
            </a:endParaRPr>
          </a:p>
        </p:txBody>
      </p:sp>
      <p:sp>
        <p:nvSpPr>
          <p:cNvPr id="2" name="Title 1"/>
          <p:cNvSpPr>
            <a:spLocks noGrp="1"/>
          </p:cNvSpPr>
          <p:nvPr>
            <p:ph type="ctrTitle"/>
          </p:nvPr>
        </p:nvSpPr>
        <p:spPr/>
        <p:txBody>
          <a:bodyPr>
            <a:noAutofit/>
          </a:bodyPr>
          <a:lstStyle/>
          <a:p>
            <a:r>
              <a:rPr lang="en-IN" sz="4400" dirty="0"/>
              <a:t>SRM INSTITUTE OF SCIENCE AND TECHNOLOGY,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pPr marL="0" indent="0" algn="ctr">
              <a:buNone/>
            </a:pPr>
            <a:endParaRPr lang="en-US" sz="1800" b="1" dirty="0">
              <a:effectLst/>
              <a:latin typeface="Calibri" panose="020F0502020204030204" pitchFamily="34" charset="0"/>
              <a:ea typeface="LM Sans 10"/>
              <a:cs typeface="LM Sans 10"/>
            </a:endParaRPr>
          </a:p>
          <a:p>
            <a:pPr marL="0" marR="273685" indent="0" algn="ctr">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Propagation function &amp; Network input</a:t>
            </a:r>
          </a:p>
          <a:p>
            <a:pPr marL="426720" marR="273685" indent="-356870">
              <a:tabLst>
                <a:tab pos="1195070" algn="l"/>
              </a:tabLst>
            </a:pPr>
            <a:r>
              <a:rPr lang="en-US" sz="2200" dirty="0">
                <a:effectLst/>
                <a:latin typeface="Calibri" panose="020F0502020204030204" pitchFamily="34" charset="0"/>
                <a:ea typeface="LM Sans 10"/>
                <a:cs typeface="Calibri" panose="020F0502020204030204" pitchFamily="34" charset="0"/>
              </a:rPr>
              <a:t>The propagation</a:t>
            </a:r>
            <a:r>
              <a:rPr lang="en-US" sz="2200" spc="-150"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function converts vector inputs to </a:t>
            </a:r>
            <a:r>
              <a:rPr lang="en-US" sz="2200" spc="-10" dirty="0">
                <a:effectLst/>
                <a:latin typeface="Calibri" panose="020F0502020204030204" pitchFamily="34" charset="0"/>
                <a:ea typeface="LM Sans 10"/>
                <a:cs typeface="Calibri" panose="020F0502020204030204" pitchFamily="34" charset="0"/>
              </a:rPr>
              <a:t>scalar </a:t>
            </a:r>
            <a:r>
              <a:rPr lang="en-US" sz="2200" spc="-20" dirty="0">
                <a:effectLst/>
                <a:latin typeface="Calibri" panose="020F0502020204030204" pitchFamily="34" charset="0"/>
                <a:ea typeface="LM Sans 10"/>
                <a:cs typeface="Calibri" panose="020F0502020204030204" pitchFamily="34" charset="0"/>
              </a:rPr>
              <a:t>network</a:t>
            </a:r>
            <a:r>
              <a:rPr lang="en-US" sz="2200" spc="-15"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inputs.</a:t>
            </a:r>
            <a:endParaRPr lang="en-IN" sz="2200" dirty="0">
              <a:latin typeface="Calibri" panose="020F0502020204030204" pitchFamily="34" charset="0"/>
              <a:ea typeface="LM Sans 10"/>
              <a:cs typeface="Calibri" panose="020F0502020204030204" pitchFamily="34" charset="0"/>
            </a:endParaRPr>
          </a:p>
          <a:p>
            <a:pPr marL="426720" marR="273685" indent="-356870">
              <a:tabLst>
                <a:tab pos="1195070" algn="l"/>
              </a:tabLst>
            </a:pPr>
            <a:r>
              <a:rPr lang="en-IN" sz="2200" spc="-35" dirty="0">
                <a:effectLst/>
                <a:latin typeface="Calibri" panose="020F0502020204030204" pitchFamily="34" charset="0"/>
                <a:ea typeface="Calibri" panose="020F0502020204030204" pitchFamily="34" charset="0"/>
                <a:cs typeface="Calibri" panose="020F0502020204030204" pitchFamily="34" charset="0"/>
              </a:rPr>
              <a:t>For </a:t>
            </a:r>
            <a:r>
              <a:rPr lang="en-IN" sz="2200" dirty="0">
                <a:effectLst/>
                <a:latin typeface="Calibri" panose="020F0502020204030204" pitchFamily="34" charset="0"/>
                <a:ea typeface="Calibri" panose="020F0502020204030204" pitchFamily="34" charset="0"/>
                <a:cs typeface="Calibri" panose="020F0502020204030204" pitchFamily="34" charset="0"/>
              </a:rPr>
              <a:t>a neuron j, </a:t>
            </a:r>
          </a:p>
          <a:p>
            <a:pPr marL="340360" marR="951865" lvl="1" indent="4445"/>
            <a:r>
              <a:rPr lang="en-IN" sz="2200" dirty="0">
                <a:effectLst/>
                <a:latin typeface="Calibri" panose="020F0502020204030204" pitchFamily="34" charset="0"/>
                <a:ea typeface="Calibri" panose="020F0502020204030204" pitchFamily="34" charset="0"/>
                <a:cs typeface="Calibri" panose="020F0502020204030204" pitchFamily="34" charset="0"/>
              </a:rPr>
              <a:t>The </a:t>
            </a:r>
            <a:r>
              <a:rPr lang="en-IN" sz="2200" spc="-15" dirty="0">
                <a:effectLst/>
                <a:latin typeface="Calibri" panose="020F0502020204030204" pitchFamily="34" charset="0"/>
                <a:ea typeface="Calibri" panose="020F0502020204030204" pitchFamily="34" charset="0"/>
                <a:cs typeface="Calibri" panose="020F0502020204030204" pitchFamily="34" charset="0"/>
              </a:rPr>
              <a:t>propagation </a:t>
            </a:r>
            <a:r>
              <a:rPr lang="en-IN" sz="2200" dirty="0">
                <a:effectLst/>
                <a:latin typeface="Calibri" panose="020F0502020204030204" pitchFamily="34" charset="0"/>
                <a:ea typeface="Calibri" panose="020F0502020204030204" pitchFamily="34" charset="0"/>
                <a:cs typeface="Calibri" panose="020F0502020204030204" pitchFamily="34" charset="0"/>
              </a:rPr>
              <a:t>function receives the outputs </a:t>
            </a:r>
          </a:p>
          <a:p>
            <a:pPr marL="340360" marR="951865" lvl="1" indent="0">
              <a:buNone/>
            </a:pP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marL="340360" marR="951865" lvl="1" indent="0">
              <a:buNone/>
            </a:pP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marL="340360" marR="951865" lvl="1" indent="4445"/>
            <a:r>
              <a:rPr lang="en-IN" sz="2200" dirty="0">
                <a:effectLst/>
                <a:latin typeface="Calibri" panose="020F0502020204030204" pitchFamily="34" charset="0"/>
                <a:ea typeface="Calibri" panose="020F0502020204030204" pitchFamily="34" charset="0"/>
                <a:cs typeface="Calibri" panose="020F0502020204030204" pitchFamily="34" charset="0"/>
              </a:rPr>
              <a:t> From other</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neurons</a:t>
            </a:r>
            <a:r>
              <a:rPr lang="en-IN" sz="2200" spc="-10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i</a:t>
            </a:r>
            <a:r>
              <a:rPr lang="en-IN" sz="2200" spc="15" baseline="-25000" dirty="0">
                <a:effectLst/>
                <a:latin typeface="Calibri" panose="020F0502020204030204" pitchFamily="34" charset="0"/>
                <a:ea typeface="Calibri" panose="020F0502020204030204" pitchFamily="34" charset="0"/>
                <a:cs typeface="Calibri" panose="020F0502020204030204" pitchFamily="34" charset="0"/>
              </a:rPr>
              <a:t>1</a:t>
            </a:r>
            <a:r>
              <a:rPr lang="en-IN" sz="2200" spc="15" dirty="0">
                <a:effectLst/>
                <a:latin typeface="Calibri" panose="020F0502020204030204" pitchFamily="34" charset="0"/>
                <a:ea typeface="Calibri" panose="020F0502020204030204" pitchFamily="34" charset="0"/>
                <a:cs typeface="Calibri" panose="020F0502020204030204" pitchFamily="34" charset="0"/>
              </a:rPr>
              <a:t>,</a:t>
            </a:r>
            <a:r>
              <a:rPr lang="en-IN" sz="2200" spc="-14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i</a:t>
            </a:r>
            <a:r>
              <a:rPr lang="en-IN" sz="2200" spc="15" baseline="-25000" dirty="0">
                <a:effectLst/>
                <a:latin typeface="Calibri" panose="020F0502020204030204" pitchFamily="34" charset="0"/>
                <a:ea typeface="Calibri" panose="020F0502020204030204" pitchFamily="34" charset="0"/>
                <a:cs typeface="Calibri" panose="020F0502020204030204" pitchFamily="34" charset="0"/>
              </a:rPr>
              <a:t>2</a:t>
            </a:r>
            <a:r>
              <a:rPr lang="en-IN" sz="2200" spc="15" dirty="0">
                <a:effectLst/>
                <a:latin typeface="Calibri" panose="020F0502020204030204" pitchFamily="34" charset="0"/>
                <a:ea typeface="Calibri" panose="020F0502020204030204" pitchFamily="34" charset="0"/>
                <a:cs typeface="Calibri" panose="020F0502020204030204" pitchFamily="34" charset="0"/>
              </a:rPr>
              <a:t>,</a:t>
            </a:r>
            <a:r>
              <a:rPr lang="en-IN" sz="2200" spc="-1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a:t>
            </a:r>
            <a:r>
              <a:rPr lang="en-IN" sz="2200" baseline="-25000" dirty="0">
                <a:effectLst/>
                <a:latin typeface="Calibri" panose="020F0502020204030204" pitchFamily="34" charset="0"/>
                <a:ea typeface="Calibri" panose="020F0502020204030204" pitchFamily="34" charset="0"/>
                <a:cs typeface="Calibri" panose="020F0502020204030204" pitchFamily="34" charset="0"/>
              </a:rPr>
              <a:t>n</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(which</a:t>
            </a:r>
            <a:r>
              <a:rPr lang="en-IN" sz="2200" spc="-10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are</a:t>
            </a:r>
            <a:r>
              <a:rPr lang="en-IN" sz="2200" spc="-10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connected to </a:t>
            </a:r>
            <a:r>
              <a:rPr lang="en-IN" sz="2200" spc="15" dirty="0">
                <a:effectLst/>
                <a:latin typeface="Calibri" panose="020F0502020204030204" pitchFamily="34" charset="0"/>
                <a:ea typeface="Calibri" panose="020F0502020204030204" pitchFamily="34" charset="0"/>
                <a:cs typeface="Calibri" panose="020F0502020204030204" pitchFamily="34" charset="0"/>
              </a:rPr>
              <a:t>j).</a:t>
            </a:r>
          </a:p>
          <a:p>
            <a:pPr marL="340360" marR="951865" lvl="1" indent="4445"/>
            <a:r>
              <a:rPr lang="en-IN" sz="2200" spc="15" dirty="0">
                <a:effectLst/>
                <a:latin typeface="Calibri" panose="020F0502020204030204" pitchFamily="34" charset="0"/>
                <a:ea typeface="Calibri" panose="020F0502020204030204" pitchFamily="34" charset="0"/>
                <a:cs typeface="Calibri" panose="020F0502020204030204" pitchFamily="34" charset="0"/>
              </a:rPr>
              <a:t> T</a:t>
            </a:r>
            <a:r>
              <a:rPr lang="en-IN" sz="2200" dirty="0">
                <a:effectLst/>
                <a:latin typeface="Calibri" panose="020F0502020204030204" pitchFamily="34" charset="0"/>
                <a:ea typeface="Calibri" panose="020F0502020204030204" pitchFamily="34" charset="0"/>
                <a:cs typeface="Calibri" panose="020F0502020204030204" pitchFamily="34" charset="0"/>
              </a:rPr>
              <a:t>ransforms them. </a:t>
            </a:r>
          </a:p>
          <a:p>
            <a:pPr marL="340360" marR="951865" lvl="1" indent="4445"/>
            <a:r>
              <a:rPr lang="en-IN" sz="2200" dirty="0">
                <a:latin typeface="Calibri" panose="020F0502020204030204" pitchFamily="34" charset="0"/>
                <a:ea typeface="Calibri" panose="020F0502020204030204" pitchFamily="34" charset="0"/>
                <a:cs typeface="Calibri" panose="020F0502020204030204" pitchFamily="34" charset="0"/>
              </a:rPr>
              <a:t> T</a:t>
            </a:r>
            <a:r>
              <a:rPr lang="en-IN" sz="2200" dirty="0">
                <a:effectLst/>
                <a:latin typeface="Calibri" panose="020F0502020204030204" pitchFamily="34" charset="0"/>
                <a:ea typeface="Calibri" panose="020F0502020204030204" pitchFamily="34" charset="0"/>
                <a:cs typeface="Calibri" panose="020F0502020204030204" pitchFamily="34" charset="0"/>
              </a:rPr>
              <a:t>he connecting weights </a:t>
            </a:r>
            <a:r>
              <a:rPr lang="en-IN" sz="2200" dirty="0" err="1">
                <a:effectLst/>
                <a:latin typeface="Calibri" panose="020F0502020204030204" pitchFamily="34" charset="0"/>
                <a:ea typeface="Calibri" panose="020F0502020204030204" pitchFamily="34" charset="0"/>
                <a:cs typeface="Calibri" panose="020F0502020204030204" pitchFamily="34" charset="0"/>
              </a:rPr>
              <a:t>w</a:t>
            </a:r>
            <a:r>
              <a:rPr lang="en-IN" sz="2200" baseline="-25000" dirty="0" err="1">
                <a:effectLst/>
                <a:latin typeface="Calibri" panose="020F0502020204030204" pitchFamily="34" charset="0"/>
                <a:ea typeface="Calibri" panose="020F0502020204030204" pitchFamily="34" charset="0"/>
                <a:cs typeface="Calibri" panose="020F0502020204030204" pitchFamily="34" charset="0"/>
              </a:rPr>
              <a:t>i,j</a:t>
            </a:r>
            <a:r>
              <a:rPr lang="en-IN" sz="220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into</a:t>
            </a:r>
            <a:r>
              <a:rPr lang="en-IN" sz="2200" spc="-12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network</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input</a:t>
            </a:r>
            <a:r>
              <a:rPr lang="en-IN" sz="2200" spc="-80" dirty="0">
                <a:effectLst/>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net</a:t>
            </a:r>
            <a:r>
              <a:rPr lang="en-IN" sz="220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2200" spc="55" dirty="0">
                <a:effectLst/>
                <a:latin typeface="Calibri" panose="020F0502020204030204" pitchFamily="34" charset="0"/>
                <a:ea typeface="Calibri" panose="020F0502020204030204" pitchFamily="34" charset="0"/>
                <a:cs typeface="Calibri" panose="020F0502020204030204" pitchFamily="34" charset="0"/>
              </a:rPr>
              <a:t>.</a:t>
            </a:r>
          </a:p>
          <a:p>
            <a:pPr marL="340360" marR="951865" lvl="1" indent="4445"/>
            <a:r>
              <a:rPr lang="en-IN" sz="2200" dirty="0">
                <a:effectLst/>
                <a:latin typeface="Calibri" panose="020F0502020204030204" pitchFamily="34" charset="0"/>
                <a:ea typeface="Calibri" panose="020F0502020204030204" pitchFamily="34" charset="0"/>
                <a:cs typeface="Calibri" panose="020F0502020204030204" pitchFamily="34" charset="0"/>
              </a:rPr>
              <a:t> Processed </a:t>
            </a:r>
            <a:r>
              <a:rPr lang="en-IN" sz="2200" spc="-20" dirty="0">
                <a:effectLst/>
                <a:latin typeface="Calibri" panose="020F0502020204030204" pitchFamily="34" charset="0"/>
                <a:ea typeface="Calibri" panose="020F0502020204030204" pitchFamily="34" charset="0"/>
                <a:cs typeface="Calibri" panose="020F0502020204030204" pitchFamily="34" charset="0"/>
              </a:rPr>
              <a:t>by </a:t>
            </a:r>
            <a:r>
              <a:rPr lang="en-IN" sz="2200" dirty="0">
                <a:effectLst/>
                <a:latin typeface="Calibri" panose="020F0502020204030204" pitchFamily="34" charset="0"/>
                <a:ea typeface="Calibri" panose="020F0502020204030204" pitchFamily="34" charset="0"/>
                <a:cs typeface="Calibri" panose="020F0502020204030204" pitchFamily="34" charset="0"/>
              </a:rPr>
              <a:t>the activation function. </a:t>
            </a:r>
          </a:p>
          <a:p>
            <a:pPr marL="340360" marR="951865" lvl="1" indent="4445"/>
            <a:r>
              <a:rPr lang="en-IN" sz="2200" dirty="0">
                <a:effectLst/>
                <a:latin typeface="Calibri" panose="020F0502020204030204" pitchFamily="34" charset="0"/>
                <a:ea typeface="Calibri" panose="020F0502020204030204" pitchFamily="34" charset="0"/>
                <a:cs typeface="Calibri" panose="020F0502020204030204" pitchFamily="34" charset="0"/>
              </a:rPr>
              <a:t> The network input is the result of the propagation</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function.</a:t>
            </a:r>
            <a:endParaRPr lang="en-IN" sz="22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13D94628-B682-4D9C-82F8-24953A735611}"/>
              </a:ext>
            </a:extLst>
          </p:cNvPr>
          <p:cNvPicPr>
            <a:picLocks noChangeAspect="1"/>
          </p:cNvPicPr>
          <p:nvPr/>
        </p:nvPicPr>
        <p:blipFill>
          <a:blip r:embed="rId2"/>
          <a:stretch>
            <a:fillRect/>
          </a:stretch>
        </p:blipFill>
        <p:spPr>
          <a:xfrm>
            <a:off x="3124200" y="2912122"/>
            <a:ext cx="2454080" cy="516878"/>
          </a:xfrm>
          <a:prstGeom prst="rect">
            <a:avLst/>
          </a:prstGeom>
        </p:spPr>
      </p:pic>
    </p:spTree>
    <p:extLst>
      <p:ext uri="{BB962C8B-B14F-4D97-AF65-F5344CB8AC3E}">
        <p14:creationId xmlns:p14="http://schemas.microsoft.com/office/powerpoint/2010/main" val="139556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pPr marL="0" indent="0" algn="ctr">
              <a:buNone/>
            </a:pPr>
            <a:endParaRPr lang="en-US" sz="1800" b="1" dirty="0">
              <a:effectLst/>
              <a:latin typeface="Calibri" panose="020F0502020204030204" pitchFamily="34" charset="0"/>
              <a:ea typeface="LM Sans 10"/>
              <a:cs typeface="LM Sans 10"/>
            </a:endParaRPr>
          </a:p>
          <a:p>
            <a:endParaRPr lang="en-IN" dirty="0"/>
          </a:p>
        </p:txBody>
      </p:sp>
      <p:pic>
        <p:nvPicPr>
          <p:cNvPr id="5" name="Picture 4">
            <a:extLst>
              <a:ext uri="{FF2B5EF4-FFF2-40B4-BE49-F238E27FC236}">
                <a16:creationId xmlns:a16="http://schemas.microsoft.com/office/drawing/2014/main" xmlns="" id="{C53D9218-7A10-4EF9-9332-BB3E10D4C2BB}"/>
              </a:ext>
            </a:extLst>
          </p:cNvPr>
          <p:cNvPicPr>
            <a:picLocks noChangeAspect="1"/>
          </p:cNvPicPr>
          <p:nvPr/>
        </p:nvPicPr>
        <p:blipFill>
          <a:blip r:embed="rId2"/>
          <a:stretch>
            <a:fillRect/>
          </a:stretch>
        </p:blipFill>
        <p:spPr>
          <a:xfrm>
            <a:off x="762000" y="838200"/>
            <a:ext cx="7924800" cy="5334000"/>
          </a:xfrm>
          <a:prstGeom prst="rect">
            <a:avLst/>
          </a:prstGeom>
        </p:spPr>
      </p:pic>
    </p:spTree>
    <p:extLst>
      <p:ext uri="{BB962C8B-B14F-4D97-AF65-F5344CB8AC3E}">
        <p14:creationId xmlns:p14="http://schemas.microsoft.com/office/powerpoint/2010/main" val="10757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Let I</a:t>
            </a:r>
            <a:r>
              <a:rPr lang="en-IN" sz="2200" spc="14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i</a:t>
            </a:r>
            <a:r>
              <a:rPr lang="en-IN" sz="2200" spc="15" baseline="-25000" dirty="0">
                <a:effectLst/>
                <a:latin typeface="Calibri" panose="020F0502020204030204" pitchFamily="34" charset="0"/>
                <a:ea typeface="Calibri" panose="020F0502020204030204" pitchFamily="34" charset="0"/>
                <a:cs typeface="Calibri" panose="020F0502020204030204" pitchFamily="34" charset="0"/>
              </a:rPr>
              <a:t>1</a:t>
            </a:r>
            <a:r>
              <a:rPr lang="en-IN" sz="2200" spc="15" dirty="0">
                <a:effectLst/>
                <a:latin typeface="Calibri" panose="020F0502020204030204" pitchFamily="34" charset="0"/>
                <a:ea typeface="Calibri" panose="020F0502020204030204" pitchFamily="34" charset="0"/>
                <a:cs typeface="Calibri" panose="020F0502020204030204" pitchFamily="34" charset="0"/>
              </a:rPr>
              <a:t>,</a:t>
            </a:r>
            <a:r>
              <a:rPr lang="en-IN" sz="2200" spc="-15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i</a:t>
            </a:r>
            <a:r>
              <a:rPr lang="en-IN" sz="2200" spc="15" baseline="-25000" dirty="0">
                <a:effectLst/>
                <a:latin typeface="Calibri" panose="020F0502020204030204" pitchFamily="34" charset="0"/>
                <a:ea typeface="Calibri" panose="020F0502020204030204" pitchFamily="34" charset="0"/>
                <a:cs typeface="Calibri" panose="020F0502020204030204" pitchFamily="34" charset="0"/>
              </a:rPr>
              <a:t>2</a:t>
            </a:r>
            <a:r>
              <a:rPr lang="en-IN" sz="2200" spc="15" dirty="0">
                <a:effectLst/>
                <a:latin typeface="Calibri" panose="020F0502020204030204" pitchFamily="34" charset="0"/>
                <a:ea typeface="Calibri" panose="020F0502020204030204" pitchFamily="34" charset="0"/>
                <a:cs typeface="Calibri" panose="020F0502020204030204" pitchFamily="34" charset="0"/>
              </a:rPr>
              <a:t>,</a:t>
            </a:r>
            <a:r>
              <a:rPr lang="en-IN" sz="2200" spc="-15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5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5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5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a:t>
            </a:r>
            <a:r>
              <a:rPr lang="en-IN" sz="2200" baseline="-25000" dirty="0">
                <a:effectLst/>
                <a:latin typeface="Calibri" panose="020F0502020204030204" pitchFamily="34" charset="0"/>
                <a:ea typeface="Calibri" panose="020F0502020204030204" pitchFamily="34" charset="0"/>
                <a:cs typeface="Calibri" panose="020F0502020204030204" pitchFamily="34" charset="0"/>
              </a:rPr>
              <a:t>n</a:t>
            </a:r>
            <a:r>
              <a:rPr lang="en-IN" sz="2200" spc="25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be</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set</a:t>
            </a:r>
            <a:r>
              <a:rPr lang="en-IN" sz="2200" spc="-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neurons, such that</a:t>
            </a:r>
          </a:p>
          <a:p>
            <a:endParaRPr lang="en-IN" sz="2200" dirty="0">
              <a:latin typeface="Calibri" panose="020F0502020204030204" pitchFamily="34" charset="0"/>
              <a:ea typeface="Calibri" panose="020F0502020204030204" pitchFamily="34" charset="0"/>
              <a:cs typeface="Calibri" panose="020F0502020204030204" pitchFamily="34" charset="0"/>
            </a:endParaRPr>
          </a:p>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Then the </a:t>
            </a:r>
            <a:r>
              <a:rPr lang="en-IN" sz="2200" spc="-15" dirty="0">
                <a:effectLst/>
                <a:latin typeface="Calibri" panose="020F0502020204030204" pitchFamily="34" charset="0"/>
                <a:ea typeface="Calibri" panose="020F0502020204030204" pitchFamily="34" charset="0"/>
                <a:cs typeface="Calibri" panose="020F0502020204030204" pitchFamily="34" charset="0"/>
              </a:rPr>
              <a:t>network </a:t>
            </a:r>
            <a:r>
              <a:rPr lang="en-IN" sz="2200" dirty="0">
                <a:effectLst/>
                <a:latin typeface="Calibri" panose="020F0502020204030204" pitchFamily="34" charset="0"/>
                <a:ea typeface="Calibri" panose="020F0502020204030204" pitchFamily="34" charset="0"/>
                <a:cs typeface="Calibri" panose="020F0502020204030204" pitchFamily="34" charset="0"/>
              </a:rPr>
              <a:t>input of </a:t>
            </a:r>
            <a:r>
              <a:rPr lang="en-IN" sz="2200" spc="30" dirty="0">
                <a:effectLst/>
                <a:latin typeface="Calibri" panose="020F0502020204030204" pitchFamily="34" charset="0"/>
                <a:ea typeface="Calibri" panose="020F0502020204030204" pitchFamily="34" charset="0"/>
                <a:cs typeface="Calibri" panose="020F0502020204030204" pitchFamily="34" charset="0"/>
              </a:rPr>
              <a:t>j, </a:t>
            </a:r>
            <a:r>
              <a:rPr lang="en-IN" sz="2200" dirty="0">
                <a:effectLst/>
                <a:latin typeface="Calibri" panose="020F0502020204030204" pitchFamily="34" charset="0"/>
                <a:ea typeface="Calibri" panose="020F0502020204030204" pitchFamily="34" charset="0"/>
                <a:cs typeface="Calibri" panose="020F0502020204030204" pitchFamily="34" charset="0"/>
              </a:rPr>
              <a:t>called </a:t>
            </a:r>
            <a:r>
              <a:rPr lang="en-IN" sz="2200" spc="15" dirty="0" err="1">
                <a:effectLst/>
                <a:latin typeface="Calibri" panose="020F0502020204030204" pitchFamily="34" charset="0"/>
                <a:ea typeface="Calibri" panose="020F0502020204030204" pitchFamily="34" charset="0"/>
                <a:cs typeface="Calibri" panose="020F0502020204030204" pitchFamily="34" charset="0"/>
              </a:rPr>
              <a:t>net</a:t>
            </a:r>
            <a:r>
              <a:rPr lang="en-IN" sz="2200" spc="15"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2200" spc="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is calculated</a:t>
            </a:r>
            <a:r>
              <a:rPr lang="en-IN" sz="2200" spc="-130" dirty="0">
                <a:effectLst/>
                <a:latin typeface="Calibri" panose="020F0502020204030204" pitchFamily="34" charset="0"/>
                <a:ea typeface="Calibri" panose="020F0502020204030204" pitchFamily="34" charset="0"/>
                <a:cs typeface="Calibri" panose="020F0502020204030204" pitchFamily="34" charset="0"/>
              </a:rPr>
              <a:t> </a:t>
            </a:r>
            <a:r>
              <a:rPr lang="en-IN" sz="2200" spc="-20" dirty="0">
                <a:effectLst/>
                <a:latin typeface="Calibri" panose="020F0502020204030204" pitchFamily="34" charset="0"/>
                <a:ea typeface="Calibri" panose="020F0502020204030204" pitchFamily="34" charset="0"/>
                <a:cs typeface="Calibri" panose="020F0502020204030204" pitchFamily="34" charset="0"/>
              </a:rPr>
              <a:t>by</a:t>
            </a:r>
            <a:r>
              <a:rPr lang="en-IN" sz="2200" spc="-1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propagation</a:t>
            </a:r>
            <a:r>
              <a:rPr lang="en-IN" sz="2200" spc="-1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function </a:t>
            </a:r>
            <a:r>
              <a:rPr lang="en-IN" sz="2200" spc="-5" dirty="0" err="1">
                <a:effectLst/>
                <a:latin typeface="Calibri" panose="020F0502020204030204" pitchFamily="34" charset="0"/>
                <a:ea typeface="Calibri" panose="020F0502020204030204" pitchFamily="34" charset="0"/>
                <a:cs typeface="Calibri" panose="020F0502020204030204" pitchFamily="34" charset="0"/>
              </a:rPr>
              <a:t>f</a:t>
            </a:r>
            <a:r>
              <a:rPr lang="en-IN" sz="2200" baseline="-25000" dirty="0" err="1">
                <a:effectLst/>
                <a:latin typeface="Calibri" panose="020F0502020204030204" pitchFamily="34" charset="0"/>
                <a:ea typeface="Calibri" panose="020F0502020204030204" pitchFamily="34" charset="0"/>
                <a:cs typeface="Calibri" panose="020F0502020204030204" pitchFamily="34" charset="0"/>
              </a:rPr>
              <a:t>prop</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as</a:t>
            </a:r>
            <a:r>
              <a:rPr lang="en-IN" sz="2200" spc="-5" dirty="0">
                <a:effectLst/>
                <a:latin typeface="Calibri" panose="020F0502020204030204" pitchFamily="34" charset="0"/>
                <a:ea typeface="Calibri" panose="020F0502020204030204" pitchFamily="34" charset="0"/>
                <a:cs typeface="Calibri" panose="020F0502020204030204" pitchFamily="34" charset="0"/>
              </a:rPr>
              <a:t> foll</a:t>
            </a:r>
            <a:r>
              <a:rPr lang="en-IN" sz="2200" spc="-30" dirty="0">
                <a:effectLst/>
                <a:latin typeface="Calibri" panose="020F0502020204030204" pitchFamily="34" charset="0"/>
                <a:ea typeface="Calibri" panose="020F0502020204030204" pitchFamily="34" charset="0"/>
                <a:cs typeface="Calibri" panose="020F0502020204030204" pitchFamily="34" charset="0"/>
              </a:rPr>
              <a:t>o</a:t>
            </a:r>
            <a:r>
              <a:rPr lang="en-IN" sz="2200" dirty="0">
                <a:effectLst/>
                <a:latin typeface="Calibri" panose="020F0502020204030204" pitchFamily="34" charset="0"/>
                <a:ea typeface="Calibri" panose="020F0502020204030204" pitchFamily="34" charset="0"/>
                <a:cs typeface="Calibri" panose="020F0502020204030204" pitchFamily="34" charset="0"/>
              </a:rPr>
              <a:t>ws: </a:t>
            </a: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The multiplication of the output of each neuron </a:t>
            </a:r>
            <a:r>
              <a:rPr lang="en-IN" sz="2200" dirty="0" err="1">
                <a:effectLst/>
                <a:latin typeface="Calibri" panose="020F0502020204030204" pitchFamily="34" charset="0"/>
                <a:ea typeface="Calibri" panose="020F0502020204030204" pitchFamily="34" charset="0"/>
                <a:cs typeface="Calibri" panose="020F0502020204030204" pitchFamily="34" charset="0"/>
              </a:rPr>
              <a:t>i</a:t>
            </a:r>
            <a:r>
              <a:rPr lang="en-IN" sz="2200" dirty="0">
                <a:effectLst/>
                <a:latin typeface="Calibri" panose="020F0502020204030204" pitchFamily="34" charset="0"/>
                <a:ea typeface="Calibri" panose="020F0502020204030204" pitchFamily="34" charset="0"/>
                <a:cs typeface="Calibri" panose="020F0502020204030204" pitchFamily="34" charset="0"/>
              </a:rPr>
              <a:t> </a:t>
            </a:r>
            <a:r>
              <a:rPr lang="en-IN" sz="2200" spc="-20" dirty="0">
                <a:effectLst/>
                <a:latin typeface="Calibri" panose="020F0502020204030204" pitchFamily="34" charset="0"/>
                <a:ea typeface="Calibri" panose="020F0502020204030204" pitchFamily="34" charset="0"/>
                <a:cs typeface="Calibri" panose="020F0502020204030204" pitchFamily="34" charset="0"/>
              </a:rPr>
              <a:t>by </a:t>
            </a:r>
            <a:r>
              <a:rPr lang="en-IN" sz="2200" spc="15" dirty="0" err="1">
                <a:effectLst/>
                <a:latin typeface="Calibri" panose="020F0502020204030204" pitchFamily="34" charset="0"/>
                <a:ea typeface="Calibri" panose="020F0502020204030204" pitchFamily="34" charset="0"/>
                <a:cs typeface="Calibri" panose="020F0502020204030204" pitchFamily="34" charset="0"/>
              </a:rPr>
              <a:t>w</a:t>
            </a:r>
            <a:r>
              <a:rPr lang="en-IN" sz="2200" spc="15" baseline="-25000" dirty="0" err="1">
                <a:effectLst/>
                <a:latin typeface="Calibri" panose="020F0502020204030204" pitchFamily="34" charset="0"/>
                <a:ea typeface="Calibri" panose="020F0502020204030204" pitchFamily="34" charset="0"/>
                <a:cs typeface="Calibri" panose="020F0502020204030204" pitchFamily="34" charset="0"/>
              </a:rPr>
              <a:t>i,j</a:t>
            </a:r>
            <a:r>
              <a:rPr lang="en-IN" sz="2200" spc="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 the summation of the</a:t>
            </a:r>
            <a:r>
              <a:rPr lang="en-IN" sz="2200" spc="-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results represents </a:t>
            </a:r>
            <a:r>
              <a:rPr lang="en-IN" sz="2200" spc="15" dirty="0" err="1">
                <a:effectLst/>
                <a:latin typeface="Calibri" panose="020F0502020204030204" pitchFamily="34" charset="0"/>
                <a:ea typeface="Calibri" panose="020F0502020204030204" pitchFamily="34" charset="0"/>
                <a:cs typeface="Calibri" panose="020F0502020204030204" pitchFamily="34" charset="0"/>
              </a:rPr>
              <a:t>net</a:t>
            </a:r>
            <a:r>
              <a:rPr lang="en-IN" sz="2200" spc="15" baseline="-25000" dirty="0" err="1">
                <a:effectLst/>
                <a:latin typeface="Calibri" panose="020F0502020204030204" pitchFamily="34" charset="0"/>
                <a:ea typeface="Calibri" panose="020F0502020204030204" pitchFamily="34" charset="0"/>
                <a:cs typeface="Calibri" panose="020F0502020204030204" pitchFamily="34" charset="0"/>
              </a:rPr>
              <a:t>j</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effectLst/>
              <a:latin typeface="LM Roman 10"/>
              <a:ea typeface="LM Roman 10"/>
              <a:cs typeface="LM Roman 10"/>
            </a:endParaRPr>
          </a:p>
          <a:p>
            <a:endParaRPr lang="en-IN" dirty="0"/>
          </a:p>
        </p:txBody>
      </p:sp>
      <p:pic>
        <p:nvPicPr>
          <p:cNvPr id="11" name="Picture 10">
            <a:extLst>
              <a:ext uri="{FF2B5EF4-FFF2-40B4-BE49-F238E27FC236}">
                <a16:creationId xmlns:a16="http://schemas.microsoft.com/office/drawing/2014/main" xmlns="" id="{2C15D9D2-9607-4197-89F4-47B5D3D794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3048634" cy="685800"/>
          </a:xfrm>
          <a:prstGeom prst="rect">
            <a:avLst/>
          </a:prstGeom>
          <a:noFill/>
          <a:ln>
            <a:noFill/>
          </a:ln>
        </p:spPr>
      </p:pic>
      <p:pic>
        <p:nvPicPr>
          <p:cNvPr id="12" name="Picture 11">
            <a:extLst>
              <a:ext uri="{FF2B5EF4-FFF2-40B4-BE49-F238E27FC236}">
                <a16:creationId xmlns:a16="http://schemas.microsoft.com/office/drawing/2014/main" xmlns="" id="{3CB1D45A-ECBC-4C5A-922A-9091B5B28E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6159" y="3300412"/>
            <a:ext cx="3799841" cy="966788"/>
          </a:xfrm>
          <a:prstGeom prst="rect">
            <a:avLst/>
          </a:prstGeom>
          <a:noFill/>
          <a:ln>
            <a:noFill/>
          </a:ln>
        </p:spPr>
      </p:pic>
      <p:pic>
        <p:nvPicPr>
          <p:cNvPr id="13" name="Picture 12">
            <a:extLst>
              <a:ext uri="{FF2B5EF4-FFF2-40B4-BE49-F238E27FC236}">
                <a16:creationId xmlns:a16="http://schemas.microsoft.com/office/drawing/2014/main" xmlns="" id="{7C810635-DA3F-470D-BA28-D2DEEAC6FE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38401" y="5410200"/>
            <a:ext cx="3276600" cy="815340"/>
          </a:xfrm>
          <a:prstGeom prst="rect">
            <a:avLst/>
          </a:prstGeom>
          <a:noFill/>
          <a:ln>
            <a:noFill/>
          </a:ln>
        </p:spPr>
      </p:pic>
    </p:spTree>
    <p:extLst>
      <p:ext uri="{BB962C8B-B14F-4D97-AF65-F5344CB8AC3E}">
        <p14:creationId xmlns:p14="http://schemas.microsoft.com/office/powerpoint/2010/main" val="5001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erceptron, an artificial neuron – Look back in respect">
            <a:extLst>
              <a:ext uri="{FF2B5EF4-FFF2-40B4-BE49-F238E27FC236}">
                <a16:creationId xmlns:a16="http://schemas.microsoft.com/office/drawing/2014/main" xmlns="" id="{DDD99667-F93D-42D5-B6C5-BA6F42A961A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0991" y="533400"/>
            <a:ext cx="7245492"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95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a:bodyPr>
          <a:lstStyle/>
          <a:p>
            <a:pPr marL="0" marR="273685" indent="0" algn="ctr">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Activation state / Activation</a:t>
            </a:r>
            <a:endParaRPr lang="en-IN" sz="2400" b="1" dirty="0">
              <a:effectLst/>
              <a:latin typeface="Calibri" panose="020F0502020204030204" pitchFamily="34" charset="0"/>
              <a:ea typeface="LM Sans 10"/>
              <a:cs typeface="Calibri" panose="020F0502020204030204" pitchFamily="34" charset="0"/>
            </a:endParaRPr>
          </a:p>
          <a:p>
            <a:pPr marR="1678940">
              <a:lnSpc>
                <a:spcPct val="150000"/>
              </a:lnSpc>
              <a:spcBef>
                <a:spcPts val="3035"/>
              </a:spcBef>
              <a:tabLst>
                <a:tab pos="3921125"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The activation is the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switching status</a:t>
            </a:r>
            <a:r>
              <a:rPr lang="en-IN" sz="2200" dirty="0">
                <a:effectLst/>
                <a:latin typeface="Calibri" panose="020F0502020204030204" pitchFamily="34" charset="0"/>
                <a:ea typeface="Times New Roman" panose="02020603050405020304" pitchFamily="18" charset="0"/>
                <a:cs typeface="Calibri" panose="020F0502020204030204" pitchFamily="34" charset="0"/>
              </a:rPr>
              <a:t>" of</a:t>
            </a:r>
            <a:r>
              <a:rPr lang="en-IN" sz="2200" spc="-125" dirty="0">
                <a:effectLst/>
                <a:latin typeface="Calibri" panose="020F0502020204030204" pitchFamily="34" charset="0"/>
                <a:ea typeface="Times New Roman" panose="02020603050405020304" pitchFamily="18" charset="0"/>
                <a:cs typeface="Calibri" panose="020F0502020204030204" pitchFamily="34" charset="0"/>
              </a:rPr>
              <a:t> </a:t>
            </a:r>
            <a:r>
              <a:rPr lang="en-IN" sz="2200" dirty="0">
                <a:effectLst/>
                <a:latin typeface="Calibri" panose="020F0502020204030204" pitchFamily="34" charset="0"/>
                <a:ea typeface="Times New Roman" panose="02020603050405020304" pitchFamily="18" charset="0"/>
                <a:cs typeface="Calibri" panose="020F0502020204030204" pitchFamily="34" charset="0"/>
              </a:rPr>
              <a:t>a neuron.</a:t>
            </a:r>
          </a:p>
          <a:p>
            <a:pPr algn="just">
              <a:lnSpc>
                <a:spcPct val="150000"/>
              </a:lnSpc>
              <a:spcBef>
                <a:spcPts val="15"/>
              </a:spcBef>
            </a:pPr>
            <a:r>
              <a:rPr lang="en-US" sz="2200" dirty="0">
                <a:effectLst/>
                <a:latin typeface="Calibri" panose="020F0502020204030204" pitchFamily="34" charset="0"/>
                <a:ea typeface="LM Roman 10"/>
                <a:cs typeface="Calibri" panose="020F0502020204030204" pitchFamily="34" charset="0"/>
              </a:rPr>
              <a:t>The reactions of the neurons to the input </a:t>
            </a:r>
            <a:r>
              <a:rPr lang="en-US" sz="2200" spc="-20" dirty="0">
                <a:effectLst/>
                <a:latin typeface="Calibri" panose="020F0502020204030204" pitchFamily="34" charset="0"/>
                <a:ea typeface="LM Roman 10"/>
                <a:cs typeface="Calibri" panose="020F0502020204030204" pitchFamily="34" charset="0"/>
              </a:rPr>
              <a:t>val</a:t>
            </a:r>
            <a:r>
              <a:rPr lang="en-US" sz="2200" dirty="0">
                <a:effectLst/>
                <a:latin typeface="Calibri" panose="020F0502020204030204" pitchFamily="34" charset="0"/>
                <a:ea typeface="LM Roman 10"/>
                <a:cs typeface="Calibri" panose="020F0502020204030204" pitchFamily="34" charset="0"/>
              </a:rPr>
              <a:t>ues depend on this activation state. </a:t>
            </a:r>
          </a:p>
          <a:p>
            <a:pPr algn="just">
              <a:lnSpc>
                <a:spcPct val="150000"/>
              </a:lnSpc>
              <a:spcBef>
                <a:spcPts val="15"/>
              </a:spcBef>
            </a:pPr>
            <a:r>
              <a:rPr lang="en-US" sz="2200" dirty="0">
                <a:effectLst/>
                <a:latin typeface="Calibri" panose="020F0502020204030204" pitchFamily="34" charset="0"/>
                <a:ea typeface="LM Roman 10"/>
                <a:cs typeface="Calibri" panose="020F0502020204030204" pitchFamily="34" charset="0"/>
              </a:rPr>
              <a:t>Let j </a:t>
            </a:r>
            <a:r>
              <a:rPr lang="en-US" sz="2200" spc="15" dirty="0">
                <a:effectLst/>
                <a:latin typeface="Calibri" panose="020F0502020204030204" pitchFamily="34" charset="0"/>
                <a:ea typeface="LM Roman 10"/>
                <a:cs typeface="Calibri" panose="020F0502020204030204" pitchFamily="34" charset="0"/>
              </a:rPr>
              <a:t>be </a:t>
            </a:r>
            <a:r>
              <a:rPr lang="en-US" sz="2200" dirty="0">
                <a:effectLst/>
                <a:latin typeface="Calibri" panose="020F0502020204030204" pitchFamily="34" charset="0"/>
                <a:ea typeface="LM Roman 10"/>
                <a:cs typeface="Calibri" panose="020F0502020204030204" pitchFamily="34" charset="0"/>
              </a:rPr>
              <a:t>a neuron. </a:t>
            </a:r>
          </a:p>
          <a:p>
            <a:pPr algn="just">
              <a:lnSpc>
                <a:spcPct val="150000"/>
              </a:lnSpc>
              <a:spcBef>
                <a:spcPts val="15"/>
              </a:spcBef>
            </a:pPr>
            <a:r>
              <a:rPr lang="en-US" sz="2200" dirty="0">
                <a:effectLst/>
                <a:latin typeface="Calibri" panose="020F0502020204030204" pitchFamily="34" charset="0"/>
                <a:ea typeface="LM Roman 10"/>
                <a:cs typeface="Calibri" panose="020F0502020204030204" pitchFamily="34" charset="0"/>
              </a:rPr>
              <a:t>The activation state assigned to j is </a:t>
            </a:r>
            <a:r>
              <a:rPr lang="en-US" sz="2200" spc="30" dirty="0" err="1">
                <a:effectLst/>
                <a:latin typeface="Calibri" panose="020F0502020204030204" pitchFamily="34" charset="0"/>
                <a:ea typeface="LM Roman 10"/>
                <a:cs typeface="Calibri" panose="020F0502020204030204" pitchFamily="34" charset="0"/>
              </a:rPr>
              <a:t>a</a:t>
            </a:r>
            <a:r>
              <a:rPr lang="en-US" sz="2200" spc="30" baseline="-25000" dirty="0" err="1">
                <a:effectLst/>
                <a:latin typeface="Calibri" panose="020F0502020204030204" pitchFamily="34" charset="0"/>
                <a:ea typeface="LM Roman 10"/>
                <a:cs typeface="Calibri" panose="020F0502020204030204" pitchFamily="34" charset="0"/>
              </a:rPr>
              <a:t>j</a:t>
            </a:r>
            <a:r>
              <a:rPr lang="en-US" sz="2200" spc="30" baseline="-25000" dirty="0">
                <a:latin typeface="Calibri" panose="020F0502020204030204" pitchFamily="34" charset="0"/>
                <a:ea typeface="LM Roman 10"/>
                <a:cs typeface="Calibri" panose="020F0502020204030204" pitchFamily="34" charset="0"/>
              </a:rPr>
              <a:t>.</a:t>
            </a:r>
          </a:p>
          <a:p>
            <a:pPr algn="just">
              <a:lnSpc>
                <a:spcPct val="150000"/>
              </a:lnSpc>
              <a:spcBef>
                <a:spcPts val="15"/>
              </a:spcBef>
            </a:pPr>
            <a:r>
              <a:rPr lang="en-US" sz="2200" dirty="0">
                <a:effectLst/>
                <a:latin typeface="Calibri" panose="020F0502020204030204" pitchFamily="34" charset="0"/>
                <a:ea typeface="LM Roman 10"/>
                <a:cs typeface="Calibri" panose="020F0502020204030204" pitchFamily="34" charset="0"/>
              </a:rPr>
              <a:t>Indicates the extent of the neuron’s activity.</a:t>
            </a:r>
          </a:p>
          <a:p>
            <a:pPr algn="just">
              <a:lnSpc>
                <a:spcPct val="150000"/>
              </a:lnSpc>
              <a:spcBef>
                <a:spcPts val="15"/>
              </a:spcBef>
            </a:pPr>
            <a:r>
              <a:rPr lang="en-US" sz="2200" dirty="0">
                <a:effectLst/>
                <a:latin typeface="Calibri" panose="020F0502020204030204" pitchFamily="34" charset="0"/>
                <a:ea typeface="LM Roman 10"/>
                <a:cs typeface="Calibri" panose="020F0502020204030204" pitchFamily="34" charset="0"/>
              </a:rPr>
              <a:t>Results from the activation function.</a:t>
            </a:r>
          </a:p>
          <a:p>
            <a:pPr algn="just">
              <a:lnSpc>
                <a:spcPct val="150000"/>
              </a:lnSpc>
              <a:spcBef>
                <a:spcPts val="15"/>
              </a:spcBef>
            </a:pPr>
            <a:r>
              <a:rPr lang="en-US" sz="2200" b="0" strike="noStrike" baseline="0" dirty="0">
                <a:latin typeface="Calibri" panose="020F0502020204030204" pitchFamily="34" charset="0"/>
                <a:cs typeface="Calibri" panose="020F0502020204030204" pitchFamily="34" charset="0"/>
              </a:rPr>
              <a:t>Hidden layer performs 2 functions</a:t>
            </a:r>
          </a:p>
          <a:p>
            <a:pPr lvl="1" algn="just">
              <a:lnSpc>
                <a:spcPct val="150000"/>
              </a:lnSpc>
              <a:spcBef>
                <a:spcPts val="15"/>
              </a:spcBef>
            </a:pPr>
            <a:r>
              <a:rPr lang="en-US" sz="2200" dirty="0">
                <a:latin typeface="Calibri" panose="020F0502020204030204" pitchFamily="34" charset="0"/>
                <a:cs typeface="Calibri" panose="020F0502020204030204" pitchFamily="34" charset="0"/>
              </a:rPr>
              <a:t>T</a:t>
            </a:r>
            <a:r>
              <a:rPr lang="en-US" sz="2200" b="0" strike="noStrike" baseline="0" dirty="0">
                <a:latin typeface="Calibri" panose="020F0502020204030204" pitchFamily="34" charset="0"/>
                <a:cs typeface="Calibri" panose="020F0502020204030204" pitchFamily="34" charset="0"/>
              </a:rPr>
              <a:t>ransfer function.</a:t>
            </a:r>
          </a:p>
          <a:p>
            <a:pPr lvl="1" algn="just">
              <a:lnSpc>
                <a:spcPct val="150000"/>
              </a:lnSpc>
              <a:spcBef>
                <a:spcPts val="15"/>
              </a:spcBef>
            </a:pPr>
            <a:r>
              <a:rPr lang="en-US" sz="2200" b="0" strike="noStrike" baseline="0" dirty="0">
                <a:latin typeface="Calibri" panose="020F0502020204030204" pitchFamily="34" charset="0"/>
                <a:cs typeface="Calibri" panose="020F0502020204030204" pitchFamily="34" charset="0"/>
              </a:rPr>
              <a:t>Activation function.</a:t>
            </a:r>
          </a:p>
          <a:p>
            <a:pPr algn="just">
              <a:lnSpc>
                <a:spcPct val="86000"/>
              </a:lnSpc>
              <a:spcBef>
                <a:spcPts val="15"/>
              </a:spcBef>
            </a:pPr>
            <a:endParaRPr lang="en-IN" sz="2200" dirty="0">
              <a:effectLst/>
              <a:latin typeface="Calibri" panose="020F0502020204030204" pitchFamily="34" charset="0"/>
              <a:ea typeface="LM Roman 10"/>
              <a:cs typeface="Calibri" panose="020F0502020204030204" pitchFamily="34" charset="0"/>
            </a:endParaRPr>
          </a:p>
        </p:txBody>
      </p:sp>
    </p:spTree>
    <p:extLst>
      <p:ext uri="{BB962C8B-B14F-4D97-AF65-F5344CB8AC3E}">
        <p14:creationId xmlns:p14="http://schemas.microsoft.com/office/powerpoint/2010/main" val="420965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10 Deep Learning Algorithms You Should Know in 2021">
            <a:extLst>
              <a:ext uri="{FF2B5EF4-FFF2-40B4-BE49-F238E27FC236}">
                <a16:creationId xmlns:a16="http://schemas.microsoft.com/office/drawing/2014/main" xmlns="" id="{EC388E73-596F-4C44-A033-62D7269AFCF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848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52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5638800"/>
          </a:xfrm>
        </p:spPr>
        <p:txBody>
          <a:bodyPr/>
          <a:lstStyle/>
          <a:p>
            <a:pPr marL="0" marR="273685" indent="0" algn="ctr">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Threshold value</a:t>
            </a:r>
            <a:endParaRPr lang="en-IN" sz="2400" b="1" dirty="0">
              <a:effectLst/>
              <a:latin typeface="Calibri" panose="020F0502020204030204" pitchFamily="34" charset="0"/>
              <a:ea typeface="LM Sans 10"/>
              <a:cs typeface="Calibri" panose="020F0502020204030204" pitchFamily="34" charset="0"/>
            </a:endParaRP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Neurons get activated if the network input exceeds their threshold value</a:t>
            </a:r>
            <a:endParaRPr lang="en-IN" sz="2200" dirty="0">
              <a:latin typeface="Calibri" panose="020F0502020204030204" pitchFamily="34" charset="0"/>
              <a:ea typeface="LM Roman 10"/>
              <a:cs typeface="Calibri" panose="020F0502020204030204" pitchFamily="34" charset="0"/>
            </a:endParaRP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Near the threshold </a:t>
            </a:r>
            <a:r>
              <a:rPr lang="en-US" sz="2200" spc="-15" dirty="0">
                <a:effectLst/>
                <a:latin typeface="Calibri" panose="020F0502020204030204" pitchFamily="34" charset="0"/>
                <a:ea typeface="LM Roman 10"/>
                <a:cs typeface="Calibri" panose="020F0502020204030204" pitchFamily="34" charset="0"/>
              </a:rPr>
              <a:t>value, </a:t>
            </a:r>
            <a:r>
              <a:rPr lang="en-US" sz="2200" dirty="0">
                <a:effectLst/>
                <a:latin typeface="Calibri" panose="020F0502020204030204" pitchFamily="34" charset="0"/>
                <a:ea typeface="LM Roman 10"/>
                <a:cs typeface="Calibri" panose="020F0502020204030204" pitchFamily="34" charset="0"/>
              </a:rPr>
              <a:t>the activation function of a neuron reacts.</a:t>
            </a:r>
          </a:p>
          <a:p>
            <a:pPr marR="1167765" algn="just">
              <a:lnSpc>
                <a:spcPct val="86000"/>
              </a:lnSpc>
              <a:spcBef>
                <a:spcPts val="1465"/>
              </a:spcBef>
              <a:spcAft>
                <a:spcPts val="0"/>
              </a:spcAft>
            </a:pPr>
            <a:r>
              <a:rPr lang="en-US" sz="2200" spc="-30" dirty="0">
                <a:effectLst/>
                <a:latin typeface="Calibri" panose="020F0502020204030204" pitchFamily="34" charset="0"/>
                <a:ea typeface="LM Roman 10"/>
                <a:cs typeface="Calibri" panose="020F0502020204030204" pitchFamily="34" charset="0"/>
              </a:rPr>
              <a:t>From </a:t>
            </a:r>
            <a:r>
              <a:rPr lang="en-US" sz="2200" dirty="0">
                <a:effectLst/>
                <a:latin typeface="Calibri" panose="020F0502020204030204" pitchFamily="34" charset="0"/>
                <a:ea typeface="LM Roman 10"/>
                <a:cs typeface="Calibri" panose="020F0502020204030204" pitchFamily="34" charset="0"/>
              </a:rPr>
              <a:t>the biological point of view, the threshold </a:t>
            </a:r>
            <a:r>
              <a:rPr lang="en-US" sz="2200" spc="-15" dirty="0">
                <a:effectLst/>
                <a:latin typeface="Calibri" panose="020F0502020204030204" pitchFamily="34" charset="0"/>
                <a:ea typeface="LM Roman 10"/>
                <a:cs typeface="Calibri" panose="020F0502020204030204" pitchFamily="34" charset="0"/>
              </a:rPr>
              <a:t>value </a:t>
            </a:r>
            <a:r>
              <a:rPr lang="en-US" sz="2200" dirty="0">
                <a:effectLst/>
                <a:latin typeface="Calibri" panose="020F0502020204030204" pitchFamily="34" charset="0"/>
                <a:ea typeface="LM Roman 10"/>
                <a:cs typeface="Calibri" panose="020F0502020204030204" pitchFamily="34" charset="0"/>
              </a:rPr>
              <a:t>represents the threshold at which a neuron starts firing. </a:t>
            </a: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Let</a:t>
            </a:r>
            <a:r>
              <a:rPr lang="en-US" sz="2200" spc="-11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j</a:t>
            </a:r>
            <a:r>
              <a:rPr lang="en-US" sz="2200" spc="-20"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be</a:t>
            </a:r>
            <a:r>
              <a:rPr lang="en-US" sz="2200" spc="-11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a:t>
            </a:r>
            <a:r>
              <a:rPr lang="en-US" sz="2200" spc="-12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neuron.</a:t>
            </a:r>
            <a:r>
              <a:rPr lang="en-US" sz="2200" spc="-20" dirty="0">
                <a:effectLst/>
                <a:latin typeface="Calibri" panose="020F0502020204030204" pitchFamily="34" charset="0"/>
                <a:ea typeface="LM Roman 10"/>
                <a:cs typeface="Calibri" panose="020F0502020204030204" pitchFamily="34" charset="0"/>
              </a:rPr>
              <a:t> </a:t>
            </a: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The</a:t>
            </a:r>
            <a:r>
              <a:rPr lang="en-US" sz="2200" spc="-11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threshold value represents </a:t>
            </a:r>
            <a:r>
              <a:rPr lang="en-US" sz="2200" dirty="0" err="1">
                <a:effectLst/>
                <a:latin typeface="Calibri" panose="020F0502020204030204" pitchFamily="34" charset="0"/>
                <a:ea typeface="LM Roman 10"/>
                <a:cs typeface="Calibri" panose="020F0502020204030204" pitchFamily="34" charset="0"/>
              </a:rPr>
              <a:t>Θ</a:t>
            </a:r>
            <a:r>
              <a:rPr lang="en-US" sz="2200" baseline="-25000" dirty="0" err="1">
                <a:effectLst/>
                <a:latin typeface="Calibri" panose="020F0502020204030204" pitchFamily="34" charset="0"/>
                <a:ea typeface="LM Roman 10"/>
                <a:cs typeface="Calibri" panose="020F0502020204030204" pitchFamily="34" charset="0"/>
              </a:rPr>
              <a:t>j</a:t>
            </a:r>
            <a:r>
              <a:rPr lang="en-US" sz="2200" dirty="0">
                <a:effectLst/>
                <a:latin typeface="Calibri" panose="020F0502020204030204" pitchFamily="34" charset="0"/>
                <a:ea typeface="LM Roman 10"/>
                <a:cs typeface="Calibri" panose="020F0502020204030204" pitchFamily="34" charset="0"/>
              </a:rPr>
              <a:t> </a:t>
            </a: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Uniquely assigned to j.</a:t>
            </a:r>
          </a:p>
          <a:p>
            <a:pPr marR="1167765" algn="just">
              <a:lnSpc>
                <a:spcPct val="86000"/>
              </a:lnSpc>
              <a:spcBef>
                <a:spcPts val="1465"/>
              </a:spcBef>
              <a:spcAft>
                <a:spcPts val="0"/>
              </a:spcAft>
            </a:pPr>
            <a:r>
              <a:rPr lang="en-US" sz="2200" dirty="0">
                <a:effectLst/>
                <a:latin typeface="Calibri" panose="020F0502020204030204" pitchFamily="34" charset="0"/>
                <a:ea typeface="LM Roman 10"/>
                <a:cs typeface="Calibri" panose="020F0502020204030204" pitchFamily="34" charset="0"/>
              </a:rPr>
              <a:t>Marks</a:t>
            </a:r>
            <a:r>
              <a:rPr lang="en-US" sz="2200" spc="-2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2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position</a:t>
            </a:r>
            <a:r>
              <a:rPr lang="en-US" sz="2200" spc="-2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of</a:t>
            </a:r>
            <a:r>
              <a:rPr lang="en-US" sz="2200" spc="-2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2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maximum</a:t>
            </a:r>
            <a:r>
              <a:rPr lang="en-US" sz="2200" spc="-2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gradient</a:t>
            </a:r>
            <a:r>
              <a:rPr lang="en-US" sz="2200" spc="-100"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value</a:t>
            </a:r>
            <a:r>
              <a:rPr lang="en-US" sz="2200" spc="-10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of</a:t>
            </a:r>
            <a:r>
              <a:rPr lang="en-US" sz="2200" spc="-10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10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activation</a:t>
            </a:r>
            <a:r>
              <a:rPr lang="en-US" sz="2200" spc="-10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function.</a:t>
            </a:r>
            <a:endParaRPr lang="en-IN" sz="2200" dirty="0">
              <a:effectLst/>
              <a:latin typeface="Calibri" panose="020F0502020204030204" pitchFamily="34" charset="0"/>
              <a:ea typeface="LM Roman 10"/>
              <a:cs typeface="Calibri" panose="020F0502020204030204" pitchFamily="34" charset="0"/>
            </a:endParaRPr>
          </a:p>
          <a:p>
            <a:pPr marL="0" marR="273685" indent="0" algn="just">
              <a:spcAft>
                <a:spcPts val="0"/>
              </a:spcAft>
              <a:buNone/>
              <a:tabLst>
                <a:tab pos="119507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493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xmlns="" id="{8AE76166-2BB4-409D-8646-24AAC319722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9739" y="914400"/>
            <a:ext cx="8590817" cy="5334000"/>
          </a:xfrm>
        </p:spPr>
      </p:pic>
    </p:spTree>
    <p:extLst>
      <p:ext uri="{BB962C8B-B14F-4D97-AF65-F5344CB8AC3E}">
        <p14:creationId xmlns:p14="http://schemas.microsoft.com/office/powerpoint/2010/main" val="369912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5943600"/>
          </a:xfrm>
        </p:spPr>
        <p:txBody>
          <a:bodyPr>
            <a:normAutofit/>
          </a:bodyPr>
          <a:lstStyle/>
          <a:p>
            <a:pPr marL="0" indent="0" algn="ctr">
              <a:buNone/>
            </a:pPr>
            <a:r>
              <a:rPr lang="en-US" b="1" i="0" dirty="0">
                <a:solidFill>
                  <a:srgbClr val="292929"/>
                </a:solidFill>
                <a:effectLst/>
                <a:latin typeface="charter"/>
              </a:rPr>
              <a:t>The activation function</a:t>
            </a:r>
          </a:p>
          <a:p>
            <a:pPr marL="0" indent="0" algn="ctr">
              <a:buNone/>
            </a:pPr>
            <a:endParaRPr lang="en-US" b="1" i="0" dirty="0">
              <a:solidFill>
                <a:srgbClr val="292929"/>
              </a:solidFill>
              <a:effectLst/>
              <a:latin typeface="charter"/>
            </a:endParaRPr>
          </a:p>
          <a:p>
            <a:pPr fontAlgn="base">
              <a:lnSpc>
                <a:spcPct val="107000"/>
              </a:lnSpc>
              <a:spcAft>
                <a:spcPts val="750"/>
              </a:spcAft>
            </a:pPr>
            <a:r>
              <a:rPr lang="en-US" sz="2200" dirty="0">
                <a:effectLst/>
                <a:latin typeface="Calibri" panose="020F0502020204030204" pitchFamily="34" charset="0"/>
                <a:cs typeface="Calibri" panose="020F0502020204030204" pitchFamily="34" charset="0"/>
              </a:rPr>
              <a:t>When comparing with a neuron-based model that is in our brains, the activation function is “</a:t>
            </a:r>
            <a:r>
              <a:rPr lang="en-US" sz="2200" b="1" dirty="0">
                <a:effectLst/>
                <a:latin typeface="Calibri" panose="020F0502020204030204" pitchFamily="34" charset="0"/>
                <a:cs typeface="Calibri" panose="020F0502020204030204" pitchFamily="34" charset="0"/>
              </a:rPr>
              <a:t>what is to be fired to the next neuron</a:t>
            </a:r>
            <a:r>
              <a:rPr lang="en-US" sz="2200" dirty="0">
                <a:effectLst/>
                <a:latin typeface="Calibri" panose="020F0502020204030204" pitchFamily="34" charset="0"/>
                <a:cs typeface="Calibri" panose="020F0502020204030204" pitchFamily="34" charset="0"/>
              </a:rPr>
              <a:t>”.</a:t>
            </a:r>
          </a:p>
          <a:p>
            <a:pPr fontAlgn="base">
              <a:lnSpc>
                <a:spcPct val="107000"/>
              </a:lnSpc>
              <a:spcAft>
                <a:spcPts val="750"/>
              </a:spcAft>
            </a:pPr>
            <a:r>
              <a:rPr lang="en-US" sz="2200" dirty="0">
                <a:effectLst/>
                <a:latin typeface="Calibri" panose="020F0502020204030204" pitchFamily="34" charset="0"/>
                <a:cs typeface="Calibri" panose="020F0502020204030204" pitchFamily="34" charset="0"/>
              </a:rPr>
              <a:t>An activation function is a function that is added into an ANN to help the ”</a:t>
            </a:r>
            <a:r>
              <a:rPr lang="en-US" sz="2200" b="1" dirty="0">
                <a:effectLst/>
                <a:latin typeface="Calibri" panose="020F0502020204030204" pitchFamily="34" charset="0"/>
                <a:cs typeface="Calibri" panose="020F0502020204030204" pitchFamily="34" charset="0"/>
              </a:rPr>
              <a:t>network learn complex patterns in the data</a:t>
            </a:r>
            <a:r>
              <a:rPr lang="en-US" sz="2200" dirty="0">
                <a:effectLst/>
                <a:latin typeface="Calibri" panose="020F0502020204030204" pitchFamily="34" charset="0"/>
                <a:cs typeface="Calibri" panose="020F0502020204030204" pitchFamily="34" charset="0"/>
              </a:rPr>
              <a:t>”.</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fontAlgn="base">
              <a:lnSpc>
                <a:spcPct val="107000"/>
              </a:lnSpc>
              <a:spcAft>
                <a:spcPts val="750"/>
              </a:spcAft>
            </a:pPr>
            <a:r>
              <a:rPr lang="en-IN" sz="2200" spc="10" dirty="0">
                <a:effectLst/>
                <a:latin typeface="Calibri" panose="020F0502020204030204" pitchFamily="34" charset="0"/>
                <a:ea typeface="Times New Roman" panose="02020603050405020304" pitchFamily="18" charset="0"/>
              </a:rPr>
              <a:t>Activation function decides, whether a neuron should be activated or not by calculating weighted sum and further adding bias with it.</a:t>
            </a:r>
            <a:endParaRPr lang="en-US" sz="2200" dirty="0">
              <a:effectLst/>
              <a:latin typeface="Calibri" panose="020F0502020204030204" pitchFamily="34" charset="0"/>
              <a:cs typeface="Calibri" panose="020F0502020204030204" pitchFamily="34" charset="0"/>
            </a:endParaRPr>
          </a:p>
          <a:p>
            <a:pPr fontAlgn="base">
              <a:lnSpc>
                <a:spcPct val="107000"/>
              </a:lnSpc>
              <a:spcAft>
                <a:spcPts val="750"/>
              </a:spcAft>
            </a:pPr>
            <a:r>
              <a:rPr lang="en-IN" sz="2200" dirty="0">
                <a:effectLst/>
                <a:latin typeface="Calibri" panose="020F0502020204030204" pitchFamily="34" charset="0"/>
                <a:ea typeface="Calibri" panose="020F0502020204030204" pitchFamily="34" charset="0"/>
                <a:cs typeface="Calibri" panose="020F0502020204030204" pitchFamily="34" charset="0"/>
              </a:rPr>
              <a:t>Determines the activation of a neuron dependent on network input and threshold value.</a:t>
            </a:r>
          </a:p>
          <a:p>
            <a:pPr fontAlgn="base">
              <a:lnSpc>
                <a:spcPct val="107000"/>
              </a:lnSpc>
              <a:spcAft>
                <a:spcPts val="750"/>
              </a:spcAft>
            </a:pPr>
            <a:r>
              <a:rPr lang="en-US" sz="2200" dirty="0">
                <a:effectLst/>
                <a:latin typeface="Calibri" panose="020F0502020204030204" pitchFamily="34" charset="0"/>
                <a:ea typeface="LM Roman 10"/>
                <a:cs typeface="Calibri" panose="020F0502020204030204" pitchFamily="34" charset="0"/>
              </a:rPr>
              <a:t>The activation </a:t>
            </a:r>
            <a:r>
              <a:rPr lang="en-US" sz="2200" dirty="0" err="1">
                <a:effectLst/>
                <a:latin typeface="Calibri" panose="020F0502020204030204" pitchFamily="34" charset="0"/>
                <a:ea typeface="LM Roman 10"/>
                <a:cs typeface="Calibri" panose="020F0502020204030204" pitchFamily="34" charset="0"/>
              </a:rPr>
              <a:t>a</a:t>
            </a:r>
            <a:r>
              <a:rPr lang="en-US" sz="2200" baseline="-25000" dirty="0" err="1">
                <a:effectLst/>
                <a:latin typeface="Calibri" panose="020F0502020204030204" pitchFamily="34" charset="0"/>
                <a:ea typeface="LM Roman 10"/>
                <a:cs typeface="Calibri" panose="020F0502020204030204" pitchFamily="34" charset="0"/>
              </a:rPr>
              <a:t>j</a:t>
            </a:r>
            <a:r>
              <a:rPr lang="en-US" sz="2200" dirty="0">
                <a:effectLst/>
                <a:latin typeface="Calibri" panose="020F0502020204030204" pitchFamily="34" charset="0"/>
                <a:ea typeface="LM Roman 10"/>
                <a:cs typeface="Calibri" panose="020F0502020204030204" pitchFamily="34" charset="0"/>
              </a:rPr>
              <a:t> of a neuron j depends on the previous activation state of the neuron and the </a:t>
            </a:r>
            <a:r>
              <a:rPr lang="en-US" sz="2200">
                <a:effectLst/>
                <a:latin typeface="Calibri" panose="020F0502020204030204" pitchFamily="34" charset="0"/>
                <a:ea typeface="LM Roman 10"/>
                <a:cs typeface="Calibri" panose="020F0502020204030204" pitchFamily="34" charset="0"/>
              </a:rPr>
              <a:t>external input.</a:t>
            </a:r>
            <a:endParaRPr lang="en-IN" sz="2200" dirty="0">
              <a:effectLst/>
              <a:latin typeface="Calibri" panose="020F0502020204030204" pitchFamily="34" charset="0"/>
              <a:ea typeface="LM Roman 10"/>
              <a:cs typeface="Calibri" panose="020F0502020204030204" pitchFamily="34" charset="0"/>
            </a:endParaRPr>
          </a:p>
          <a:p>
            <a:pPr marL="0" indent="0" algn="just">
              <a:lnSpc>
                <a:spcPts val="1455"/>
              </a:lnSpc>
              <a:spcBef>
                <a:spcPts val="760"/>
              </a:spcBef>
              <a:spcAft>
                <a:spcPts val="800"/>
              </a:spcAft>
              <a:buNone/>
            </a:pPr>
            <a:endParaRPr lang="en-IN" dirty="0"/>
          </a:p>
        </p:txBody>
      </p:sp>
    </p:spTree>
    <p:extLst>
      <p:ext uri="{BB962C8B-B14F-4D97-AF65-F5344CB8AC3E}">
        <p14:creationId xmlns:p14="http://schemas.microsoft.com/office/powerpoint/2010/main" val="420285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a:bodyPr>
          <a:lstStyle/>
          <a:p>
            <a:pPr marL="0" indent="0" algn="ctr">
              <a:buNone/>
            </a:pPr>
            <a:endParaRPr lang="en-US" sz="1800" b="1" dirty="0">
              <a:effectLst/>
              <a:latin typeface="Calibri" panose="020F0502020204030204" pitchFamily="34" charset="0"/>
              <a:ea typeface="LM Sans 10"/>
              <a:cs typeface="LM Sans 10"/>
            </a:endParaRPr>
          </a:p>
          <a:p>
            <a:pPr marL="70485" algn="just">
              <a:lnSpc>
                <a:spcPct val="150000"/>
              </a:lnSpc>
              <a:spcBef>
                <a:spcPts val="760"/>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activation function transforms the  network input  </a:t>
            </a:r>
            <a:r>
              <a:rPr lang="en-IN" sz="2200" spc="15" dirty="0" err="1">
                <a:effectLst/>
                <a:latin typeface="Calibri" panose="020F0502020204030204" pitchFamily="34" charset="0"/>
                <a:ea typeface="Calibri" panose="020F0502020204030204" pitchFamily="34" charset="0"/>
                <a:cs typeface="Calibri" panose="020F0502020204030204" pitchFamily="34" charset="0"/>
              </a:rPr>
              <a:t>net</a:t>
            </a:r>
            <a:r>
              <a:rPr lang="en-IN" sz="2200" spc="15"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2200" spc="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as well as the previous activation state </a:t>
            </a:r>
            <a:r>
              <a:rPr lang="en-IN" sz="2200" spc="20" dirty="0" err="1">
                <a:effectLst/>
                <a:latin typeface="Calibri" panose="020F0502020204030204" pitchFamily="34" charset="0"/>
                <a:ea typeface="Calibri" panose="020F0502020204030204" pitchFamily="34" charset="0"/>
                <a:cs typeface="Calibri" panose="020F0502020204030204" pitchFamily="34" charset="0"/>
              </a:rPr>
              <a:t>a</a:t>
            </a:r>
            <a:r>
              <a:rPr lang="en-IN" sz="2200" spc="2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2200" spc="20" dirty="0">
                <a:effectLst/>
                <a:latin typeface="Calibri" panose="020F0502020204030204" pitchFamily="34" charset="0"/>
                <a:ea typeface="Calibri" panose="020F0502020204030204" pitchFamily="34" charset="0"/>
                <a:cs typeface="Calibri" panose="020F0502020204030204" pitchFamily="34" charset="0"/>
              </a:rPr>
              <a:t>(t - </a:t>
            </a:r>
            <a:r>
              <a:rPr lang="en-IN" sz="2200" dirty="0">
                <a:effectLst/>
                <a:latin typeface="Calibri" panose="020F0502020204030204" pitchFamily="34" charset="0"/>
                <a:ea typeface="Calibri" panose="020F0502020204030204" pitchFamily="34" charset="0"/>
                <a:cs typeface="Calibri" panose="020F0502020204030204" pitchFamily="34" charset="0"/>
              </a:rPr>
              <a:t>1) </a:t>
            </a:r>
            <a:r>
              <a:rPr lang="en-IN" sz="2200" spc="-15" dirty="0">
                <a:effectLst/>
                <a:latin typeface="Calibri" panose="020F0502020204030204" pitchFamily="34" charset="0"/>
                <a:ea typeface="Calibri" panose="020F0502020204030204" pitchFamily="34" charset="0"/>
                <a:cs typeface="Calibri" panose="020F0502020204030204" pitchFamily="34" charset="0"/>
              </a:rPr>
              <a:t>into </a:t>
            </a:r>
            <a:r>
              <a:rPr lang="en-IN" sz="2200" dirty="0">
                <a:effectLst/>
                <a:latin typeface="Calibri" panose="020F0502020204030204" pitchFamily="34" charset="0"/>
                <a:ea typeface="Calibri" panose="020F0502020204030204" pitchFamily="34" charset="0"/>
                <a:cs typeface="Calibri" panose="020F0502020204030204" pitchFamily="34" charset="0"/>
              </a:rPr>
              <a:t>a new activation state </a:t>
            </a:r>
            <a:r>
              <a:rPr lang="en-IN" sz="2200" spc="10" dirty="0" err="1">
                <a:effectLst/>
                <a:latin typeface="Calibri" panose="020F0502020204030204" pitchFamily="34" charset="0"/>
                <a:ea typeface="Calibri" panose="020F0502020204030204" pitchFamily="34" charset="0"/>
                <a:cs typeface="Calibri" panose="020F0502020204030204" pitchFamily="34" charset="0"/>
              </a:rPr>
              <a:t>a</a:t>
            </a:r>
            <a:r>
              <a:rPr lang="en-IN" sz="2200" spc="1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2200" spc="10" dirty="0">
                <a:effectLst/>
                <a:latin typeface="Calibri" panose="020F0502020204030204" pitchFamily="34" charset="0"/>
                <a:ea typeface="Calibri" panose="020F0502020204030204" pitchFamily="34" charset="0"/>
                <a:cs typeface="Calibri" panose="020F0502020204030204" pitchFamily="34" charset="0"/>
              </a:rPr>
              <a:t>(t), </a:t>
            </a:r>
            <a:r>
              <a:rPr lang="en-IN" sz="2200" dirty="0">
                <a:effectLst/>
                <a:latin typeface="Calibri" panose="020F0502020204030204" pitchFamily="34" charset="0"/>
                <a:ea typeface="Calibri" panose="020F0502020204030204" pitchFamily="34" charset="0"/>
                <a:cs typeface="Calibri" panose="020F0502020204030204" pitchFamily="34" charset="0"/>
              </a:rPr>
              <a:t>with the threshold value Θ.</a:t>
            </a:r>
          </a:p>
          <a:p>
            <a:pPr>
              <a:lnSpc>
                <a:spcPct val="150000"/>
              </a:lnSpc>
            </a:pPr>
            <a:endParaRPr lang="en-IN" sz="2200" dirty="0">
              <a:latin typeface="Calibri" panose="020F0502020204030204" pitchFamily="34" charset="0"/>
              <a:cs typeface="Calibri" panose="020F0502020204030204" pitchFamily="34" charset="0"/>
            </a:endParaRPr>
          </a:p>
          <a:p>
            <a:pPr>
              <a:lnSpc>
                <a:spcPct val="150000"/>
              </a:lnSpc>
            </a:pPr>
            <a:endParaRPr lang="en-IN" sz="2200" dirty="0">
              <a:latin typeface="Calibri" panose="020F0502020204030204" pitchFamily="34" charset="0"/>
              <a:cs typeface="Calibri" panose="020F0502020204030204" pitchFamily="34" charset="0"/>
            </a:endParaRPr>
          </a:p>
          <a:p>
            <a:pPr>
              <a:lnSpc>
                <a:spcPct val="150000"/>
              </a:lnSpc>
            </a:pPr>
            <a:r>
              <a:rPr lang="en-US" sz="2200" b="0" dirty="0">
                <a:effectLst/>
                <a:latin typeface="Calibri" panose="020F0502020204030204" pitchFamily="34" charset="0"/>
                <a:cs typeface="Calibri" panose="020F0502020204030204" pitchFamily="34" charset="0"/>
              </a:rPr>
              <a:t>The most important feature in an activation function is its ability to add non-linearity into a neural network.</a:t>
            </a:r>
          </a:p>
          <a:p>
            <a:pPr>
              <a:lnSpc>
                <a:spcPct val="150000"/>
              </a:lnSpc>
            </a:pPr>
            <a:r>
              <a:rPr lang="en-US" sz="2200" b="0" dirty="0">
                <a:effectLst/>
                <a:latin typeface="Calibri" panose="020F0502020204030204" pitchFamily="34" charset="0"/>
                <a:cs typeface="Calibri" panose="020F0502020204030204" pitchFamily="34" charset="0"/>
              </a:rPr>
              <a:t>A neural network without an activation function is essentially just a linear regression model with limited abilities.</a:t>
            </a:r>
          </a:p>
          <a:p>
            <a:endParaRPr lang="en-US" sz="4000" b="1" dirty="0">
              <a:effectLst/>
              <a:latin typeface="Calibri" panose="020F0502020204030204" pitchFamily="34" charset="0"/>
              <a:ea typeface="LM Sans 10"/>
              <a:cs typeface="LM Sans 10"/>
            </a:endParaRPr>
          </a:p>
          <a:p>
            <a:endParaRPr lang="en-IN" dirty="0"/>
          </a:p>
        </p:txBody>
      </p:sp>
      <p:pic>
        <p:nvPicPr>
          <p:cNvPr id="4" name="Picture 3">
            <a:extLst>
              <a:ext uri="{FF2B5EF4-FFF2-40B4-BE49-F238E27FC236}">
                <a16:creationId xmlns:a16="http://schemas.microsoft.com/office/drawing/2014/main" xmlns="" id="{A8FEDCA3-375C-4A74-A94C-ED3199D2482A}"/>
              </a:ext>
            </a:extLst>
          </p:cNvPr>
          <p:cNvPicPr>
            <a:picLocks noChangeAspect="1"/>
          </p:cNvPicPr>
          <p:nvPr/>
        </p:nvPicPr>
        <p:blipFill>
          <a:blip r:embed="rId2"/>
          <a:stretch>
            <a:fillRect/>
          </a:stretch>
        </p:blipFill>
        <p:spPr>
          <a:xfrm>
            <a:off x="914400" y="2786614"/>
            <a:ext cx="6295336" cy="637697"/>
          </a:xfrm>
          <a:prstGeom prst="rect">
            <a:avLst/>
          </a:prstGeom>
        </p:spPr>
      </p:pic>
    </p:spTree>
    <p:extLst>
      <p:ext uri="{BB962C8B-B14F-4D97-AF65-F5344CB8AC3E}">
        <p14:creationId xmlns:p14="http://schemas.microsoft.com/office/powerpoint/2010/main" val="409384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851F26-9E4C-4C87-8286-35F096B77860}"/>
              </a:ext>
            </a:extLst>
          </p:cNvPr>
          <p:cNvSpPr>
            <a:spLocks noGrp="1"/>
          </p:cNvSpPr>
          <p:nvPr>
            <p:ph sz="quarter" idx="1"/>
          </p:nvPr>
        </p:nvSpPr>
        <p:spPr>
          <a:xfrm>
            <a:off x="304800" y="304800"/>
            <a:ext cx="8458200" cy="6400800"/>
          </a:xfrm>
        </p:spPr>
        <p:txBody>
          <a:bodyPr>
            <a:normAutofit fontScale="77500" lnSpcReduction="20000"/>
          </a:bodyPr>
          <a:lstStyle/>
          <a:p>
            <a:pPr marL="0" indent="0" algn="ctr">
              <a:lnSpc>
                <a:spcPct val="115000"/>
              </a:lnSpc>
              <a:buNone/>
            </a:pPr>
            <a:r>
              <a:rPr lang="en-US" sz="2400" b="1" dirty="0">
                <a:effectLst/>
                <a:latin typeface="Calibri" panose="020F0502020204030204" pitchFamily="34" charset="0"/>
                <a:ea typeface="Calibri" panose="020F0502020204030204" pitchFamily="34" charset="0"/>
                <a:cs typeface="Calibri" panose="020F0502020204030204" pitchFamily="34" charset="0"/>
              </a:rPr>
              <a:t>Unit - II</a:t>
            </a:r>
          </a:p>
          <a:p>
            <a:pPr marL="0" indent="0">
              <a:lnSpc>
                <a:spcPct val="115000"/>
              </a:lnSpc>
              <a:buNone/>
            </a:pPr>
            <a:r>
              <a:rPr lang="en-US" sz="2100" b="1" dirty="0">
                <a:effectLst/>
                <a:latin typeface="Times New Roman" panose="02020603050405020304" pitchFamily="18" charset="0"/>
                <a:ea typeface="Calibri" panose="020F0502020204030204" pitchFamily="34" charset="0"/>
              </a:rPr>
              <a:t>Components of artificial neural networks</a:t>
            </a:r>
            <a:endParaRPr lang="en-IN" sz="2100" b="1"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The concept of time in neural networks</a:t>
            </a:r>
          </a:p>
          <a:p>
            <a:r>
              <a:rPr lang="en-US" sz="2100" dirty="0">
                <a:latin typeface="Times New Roman" panose="02020603050405020304" pitchFamily="18" charset="0"/>
                <a:ea typeface="Calibri" panose="020F0502020204030204" pitchFamily="34" charset="0"/>
              </a:rPr>
              <a:t>Components of neural networks</a:t>
            </a:r>
            <a:endParaRPr lang="en-US" sz="2100" dirty="0">
              <a:effectLst/>
              <a:latin typeface="Times New Roman" panose="02020603050405020304" pitchFamily="18" charset="0"/>
              <a:ea typeface="Calibri" panose="020F0502020204030204" pitchFamily="34" charset="0"/>
            </a:endParaRPr>
          </a:p>
          <a:p>
            <a:pPr>
              <a:lnSpc>
                <a:spcPct val="115000"/>
              </a:lnSpc>
            </a:pPr>
            <a:r>
              <a:rPr lang="en-US" sz="2100" dirty="0">
                <a:effectLst/>
                <a:latin typeface="Times New Roman" panose="02020603050405020304" pitchFamily="18" charset="0"/>
                <a:ea typeface="Calibri" panose="020F0502020204030204" pitchFamily="34" charset="0"/>
              </a:rPr>
              <a:t>Connections</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Propagation function and network input</a:t>
            </a:r>
          </a:p>
          <a:p>
            <a:pPr>
              <a:lnSpc>
                <a:spcPct val="115000"/>
              </a:lnSpc>
            </a:pPr>
            <a:r>
              <a:rPr lang="en-US" sz="2100" dirty="0">
                <a:effectLst/>
                <a:latin typeface="Times New Roman" panose="02020603050405020304" pitchFamily="18" charset="0"/>
                <a:ea typeface="Calibri" panose="020F0502020204030204" pitchFamily="34" charset="0"/>
              </a:rPr>
              <a:t>Activation</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Threshold value</a:t>
            </a:r>
          </a:p>
          <a:p>
            <a:r>
              <a:rPr lang="en-US" sz="2100" dirty="0">
                <a:effectLst/>
                <a:latin typeface="Times New Roman" panose="02020603050405020304" pitchFamily="18" charset="0"/>
                <a:ea typeface="Calibri" panose="020F0502020204030204" pitchFamily="34" charset="0"/>
              </a:rPr>
              <a:t>Activation function</a:t>
            </a:r>
            <a:endParaRPr lang="en-US" sz="2100" dirty="0">
              <a:latin typeface="Times New Roman" panose="02020603050405020304" pitchFamily="18" charset="0"/>
              <a:ea typeface="Calibri" panose="020F0502020204030204" pitchFamily="34" charset="0"/>
            </a:endParaRPr>
          </a:p>
          <a:p>
            <a:pPr>
              <a:lnSpc>
                <a:spcPct val="115000"/>
              </a:lnSpc>
            </a:pPr>
            <a:r>
              <a:rPr lang="en-US" sz="2100" dirty="0">
                <a:effectLst/>
                <a:latin typeface="Times New Roman" panose="02020603050405020304" pitchFamily="18" charset="0"/>
                <a:ea typeface="Calibri" panose="020F0502020204030204" pitchFamily="34" charset="0"/>
              </a:rPr>
              <a:t>Common activation functions</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Output function</a:t>
            </a:r>
          </a:p>
          <a:p>
            <a:r>
              <a:rPr lang="en-US" sz="2100" dirty="0">
                <a:effectLst/>
                <a:latin typeface="Times New Roman" panose="02020603050405020304" pitchFamily="18" charset="0"/>
                <a:ea typeface="Calibri" panose="020F0502020204030204" pitchFamily="34" charset="0"/>
              </a:rPr>
              <a:t>Learning strategies</a:t>
            </a:r>
          </a:p>
          <a:p>
            <a:pPr>
              <a:lnSpc>
                <a:spcPct val="115000"/>
              </a:lnSpc>
            </a:pPr>
            <a:r>
              <a:rPr lang="en-US" sz="2100" dirty="0">
                <a:effectLst/>
                <a:latin typeface="Times New Roman" panose="02020603050405020304" pitchFamily="18" charset="0"/>
                <a:ea typeface="Calibri" panose="020F0502020204030204" pitchFamily="34" charset="0"/>
              </a:rPr>
              <a:t>Network topologies </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Feedforward networks</a:t>
            </a:r>
            <a:endParaRPr lang="en-US" sz="2100" dirty="0">
              <a:latin typeface="Times New Roman" panose="02020603050405020304" pitchFamily="18" charset="0"/>
              <a:ea typeface="Calibri" panose="020F0502020204030204" pitchFamily="34" charset="0"/>
            </a:endParaRPr>
          </a:p>
          <a:p>
            <a:pPr>
              <a:lnSpc>
                <a:spcPct val="115000"/>
              </a:lnSpc>
            </a:pPr>
            <a:r>
              <a:rPr lang="en-US" sz="2100" dirty="0">
                <a:effectLst/>
                <a:latin typeface="Times New Roman" panose="02020603050405020304" pitchFamily="18" charset="0"/>
                <a:ea typeface="Calibri" panose="020F0502020204030204" pitchFamily="34" charset="0"/>
              </a:rPr>
              <a:t>Recurrent networks</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Completely linked networks</a:t>
            </a:r>
          </a:p>
          <a:p>
            <a:pPr>
              <a:lnSpc>
                <a:spcPct val="115000"/>
              </a:lnSpc>
            </a:pPr>
            <a:r>
              <a:rPr lang="en-US" sz="2100" dirty="0">
                <a:effectLst/>
                <a:latin typeface="Times New Roman" panose="02020603050405020304" pitchFamily="18" charset="0"/>
                <a:ea typeface="Calibri" panose="020F0502020204030204" pitchFamily="34" charset="0"/>
              </a:rPr>
              <a:t>Bias neuron</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Representing Neurons</a:t>
            </a:r>
            <a:endParaRPr lang="en-US" sz="2100" dirty="0">
              <a:latin typeface="Times New Roman" panose="02020603050405020304" pitchFamily="18" charset="0"/>
              <a:ea typeface="Calibri" panose="020F0502020204030204" pitchFamily="34" charset="0"/>
            </a:endParaRPr>
          </a:p>
          <a:p>
            <a:pPr>
              <a:lnSpc>
                <a:spcPct val="115000"/>
              </a:lnSpc>
            </a:pPr>
            <a:r>
              <a:rPr lang="en-US" sz="2100" dirty="0">
                <a:effectLst/>
                <a:latin typeface="Times New Roman" panose="02020603050405020304" pitchFamily="18" charset="0"/>
                <a:ea typeface="Calibri" panose="020F0502020204030204" pitchFamily="34" charset="0"/>
              </a:rPr>
              <a:t>Orders of activation</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Synchronous activation</a:t>
            </a:r>
          </a:p>
          <a:p>
            <a:pPr>
              <a:lnSpc>
                <a:spcPct val="115000"/>
              </a:lnSpc>
            </a:pPr>
            <a:r>
              <a:rPr lang="en-US" sz="2100" dirty="0">
                <a:effectLst/>
                <a:latin typeface="Times New Roman" panose="02020603050405020304" pitchFamily="18" charset="0"/>
                <a:ea typeface="Calibri" panose="020F0502020204030204" pitchFamily="34" charset="0"/>
              </a:rPr>
              <a:t>Asynchronous activation</a:t>
            </a:r>
            <a:endParaRPr lang="en-IN" sz="2100" dirty="0">
              <a:effectLst/>
              <a:latin typeface="Times New Roman" panose="02020603050405020304" pitchFamily="18" charset="0"/>
              <a:ea typeface="Times New Roman" panose="02020603050405020304" pitchFamily="18" charset="0"/>
            </a:endParaRPr>
          </a:p>
          <a:p>
            <a:r>
              <a:rPr lang="en-US" sz="2100" dirty="0">
                <a:effectLst/>
                <a:latin typeface="Times New Roman" panose="02020603050405020304" pitchFamily="18" charset="0"/>
                <a:ea typeface="Calibri" panose="020F0502020204030204" pitchFamily="34" charset="0"/>
              </a:rPr>
              <a:t>Input and output of data</a:t>
            </a:r>
          </a:p>
          <a:p>
            <a:endParaRPr lang="en-US" sz="1800" dirty="0">
              <a:effectLst/>
              <a:latin typeface="Times New Roman" panose="02020603050405020304" pitchFamily="18" charset="0"/>
              <a:ea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426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a:bodyPr>
          <a:lstStyle/>
          <a:p>
            <a:pPr>
              <a:lnSpc>
                <a:spcPct val="150000"/>
              </a:lnSpc>
            </a:pPr>
            <a:r>
              <a:rPr lang="en-US" sz="2000" b="0" i="0" dirty="0">
                <a:effectLst/>
                <a:latin typeface="Calibri" panose="020F0502020204030204" pitchFamily="34" charset="0"/>
                <a:cs typeface="Calibri" panose="020F0502020204030204" pitchFamily="34" charset="0"/>
              </a:rPr>
              <a:t>Derivatives of an activation function represent a slope on a curve, they can be used to find maxima and minima of functions, when the slope, is zero. </a:t>
            </a:r>
            <a:endParaRPr lang="en-US" sz="2000" dirty="0">
              <a:effectLst/>
              <a:latin typeface="Calibri" panose="020F0502020204030204" pitchFamily="34" charset="0"/>
              <a:cs typeface="Calibri" panose="020F0502020204030204" pitchFamily="34" charset="0"/>
            </a:endParaRPr>
          </a:p>
          <a:p>
            <a:pPr>
              <a:lnSpc>
                <a:spcPct val="150000"/>
              </a:lnSpc>
            </a:pPr>
            <a:r>
              <a:rPr lang="en-US" sz="2100" b="1" dirty="0">
                <a:effectLst/>
                <a:latin typeface="Calibri" panose="020F0502020204030204" pitchFamily="34" charset="0"/>
                <a:cs typeface="Calibri" panose="020F0502020204030204" pitchFamily="34" charset="0"/>
              </a:rPr>
              <a:t>Without activation function:</a:t>
            </a:r>
          </a:p>
          <a:p>
            <a:pPr lvl="1">
              <a:lnSpc>
                <a:spcPct val="150000"/>
              </a:lnSpc>
            </a:pPr>
            <a:r>
              <a:rPr lang="en-US" sz="2100" dirty="0">
                <a:effectLst/>
                <a:latin typeface="Calibri" panose="020F0502020204030204" pitchFamily="34" charset="0"/>
                <a:cs typeface="Calibri" panose="020F0502020204030204" pitchFamily="34" charset="0"/>
              </a:rPr>
              <a:t>network would be less powerful.</a:t>
            </a:r>
          </a:p>
          <a:p>
            <a:pPr lvl="1">
              <a:lnSpc>
                <a:spcPct val="150000"/>
              </a:lnSpc>
            </a:pPr>
            <a:r>
              <a:rPr lang="en-US" sz="2100" dirty="0">
                <a:effectLst/>
                <a:latin typeface="Calibri" panose="020F0502020204030204" pitchFamily="34" charset="0"/>
                <a:cs typeface="Calibri" panose="020F0502020204030204" pitchFamily="34" charset="0"/>
              </a:rPr>
              <a:t>will not be able to learn the complex patterns from the data, including images, speech, videos, audio, etc.</a:t>
            </a:r>
          </a:p>
          <a:p>
            <a:pPr algn="l">
              <a:lnSpc>
                <a:spcPct val="150000"/>
              </a:lnSpc>
            </a:pPr>
            <a:r>
              <a:rPr lang="en-US" sz="2100" dirty="0">
                <a:effectLst/>
                <a:latin typeface="Calibri" panose="020F0502020204030204" pitchFamily="34" charset="0"/>
                <a:cs typeface="Calibri" panose="020F0502020204030204" pitchFamily="34" charset="0"/>
              </a:rPr>
              <a:t>This is certainly not what we want from a neural network. </a:t>
            </a:r>
          </a:p>
          <a:p>
            <a:pPr algn="l">
              <a:lnSpc>
                <a:spcPct val="150000"/>
              </a:lnSpc>
            </a:pPr>
            <a:r>
              <a:rPr lang="en-US" sz="2100" b="1" dirty="0">
                <a:effectLst/>
                <a:latin typeface="Calibri" panose="020F0502020204030204" pitchFamily="34" charset="0"/>
                <a:cs typeface="Calibri" panose="020F0502020204030204" pitchFamily="34" charset="0"/>
              </a:rPr>
              <a:t>With activation function:</a:t>
            </a:r>
          </a:p>
          <a:p>
            <a:pPr lvl="1">
              <a:lnSpc>
                <a:spcPct val="150000"/>
              </a:lnSpc>
            </a:pPr>
            <a:r>
              <a:rPr lang="en-US" sz="2100" dirty="0">
                <a:effectLst/>
                <a:latin typeface="Calibri" panose="020F0502020204030204" pitchFamily="34" charset="0"/>
                <a:cs typeface="Calibri" panose="020F0502020204030204" pitchFamily="34" charset="0"/>
              </a:rPr>
              <a:t>make sense of complicated, high dimensional and non-linear big data sets. </a:t>
            </a:r>
          </a:p>
          <a:p>
            <a:pPr lvl="1">
              <a:lnSpc>
                <a:spcPct val="150000"/>
              </a:lnSpc>
            </a:pPr>
            <a:r>
              <a:rPr lang="en-US" sz="2200" i="0" dirty="0">
                <a:effectLst/>
                <a:latin typeface="Calibri" panose="020F0502020204030204" pitchFamily="34" charset="0"/>
                <a:cs typeface="Calibri" panose="020F0502020204030204" pitchFamily="34" charset="0"/>
              </a:rPr>
              <a:t>extract knowledge from such complicated big data sets.</a:t>
            </a:r>
          </a:p>
        </p:txBody>
      </p:sp>
    </p:spTree>
    <p:extLst>
      <p:ext uri="{BB962C8B-B14F-4D97-AF65-F5344CB8AC3E}">
        <p14:creationId xmlns:p14="http://schemas.microsoft.com/office/powerpoint/2010/main" val="277803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D79E34B-B745-4099-A100-F04642B0CB46}"/>
              </a:ext>
            </a:extLst>
          </p:cNvPr>
          <p:cNvPicPr>
            <a:picLocks noGrp="1" noChangeAspect="1"/>
          </p:cNvPicPr>
          <p:nvPr>
            <p:ph sz="quarter" idx="1"/>
          </p:nvPr>
        </p:nvPicPr>
        <p:blipFill>
          <a:blip r:embed="rId2"/>
          <a:stretch>
            <a:fillRect/>
          </a:stretch>
        </p:blipFill>
        <p:spPr>
          <a:xfrm>
            <a:off x="704586" y="533400"/>
            <a:ext cx="7677413" cy="5532323"/>
          </a:xfrm>
        </p:spPr>
      </p:pic>
    </p:spTree>
    <p:extLst>
      <p:ext uri="{BB962C8B-B14F-4D97-AF65-F5344CB8AC3E}">
        <p14:creationId xmlns:p14="http://schemas.microsoft.com/office/powerpoint/2010/main" val="335274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5638800"/>
          </a:xfrm>
        </p:spPr>
        <p:txBody>
          <a:bodyPr>
            <a:normAutofit/>
          </a:bodyPr>
          <a:lstStyle/>
          <a:p>
            <a:pPr marL="0" indent="0" algn="ctr">
              <a:buNone/>
            </a:pPr>
            <a:r>
              <a:rPr lang="en-US" sz="2400" b="1" dirty="0">
                <a:latin typeface="Calibri" panose="020F0502020204030204" pitchFamily="34" charset="0"/>
                <a:cs typeface="Calibri" panose="020F0502020204030204" pitchFamily="34" charset="0"/>
              </a:rPr>
              <a:t>Linear activation function</a:t>
            </a:r>
          </a:p>
          <a:p>
            <a:endParaRPr lang="en-IN" dirty="0"/>
          </a:p>
        </p:txBody>
      </p:sp>
      <p:pic>
        <p:nvPicPr>
          <p:cNvPr id="1028" name="Picture 4">
            <a:extLst>
              <a:ext uri="{FF2B5EF4-FFF2-40B4-BE49-F238E27FC236}">
                <a16:creationId xmlns:a16="http://schemas.microsoft.com/office/drawing/2014/main" xmlns="" id="{C77C7E06-9ADE-4077-9A3C-3C51B7D7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038"/>
            <a:ext cx="6743700" cy="32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fontScale="92500"/>
          </a:bodyPr>
          <a:lstStyle/>
          <a:p>
            <a:pPr lvl="1">
              <a:lnSpc>
                <a:spcPct val="150000"/>
              </a:lnSpc>
            </a:pPr>
            <a:r>
              <a:rPr lang="en-US" sz="2200" b="0" i="0" dirty="0">
                <a:effectLst/>
                <a:latin typeface="Calibri" panose="020F0502020204030204" pitchFamily="34" charset="0"/>
                <a:cs typeface="Calibri" panose="020F0502020204030204" pitchFamily="34" charset="0"/>
              </a:rPr>
              <a:t>A linear activation function takes the form:</a:t>
            </a:r>
          </a:p>
          <a:p>
            <a:pPr marL="274320" lvl="1" indent="0">
              <a:lnSpc>
                <a:spcPct val="150000"/>
              </a:lnSpc>
              <a:buNone/>
            </a:pPr>
            <a:r>
              <a:rPr lang="en-US" sz="2200" b="1" i="0" dirty="0">
                <a:effectLst/>
                <a:latin typeface="Calibri" panose="020F0502020204030204" pitchFamily="34" charset="0"/>
                <a:cs typeface="Calibri" panose="020F0502020204030204" pitchFamily="34" charset="0"/>
              </a:rPr>
              <a:t>				y = mx</a:t>
            </a:r>
            <a:endParaRPr lang="en-US" sz="2200" b="0" i="0" dirty="0">
              <a:effectLst/>
              <a:latin typeface="Calibri" panose="020F0502020204030204" pitchFamily="34" charset="0"/>
              <a:cs typeface="Calibri" panose="020F0502020204030204" pitchFamily="34" charset="0"/>
            </a:endParaRPr>
          </a:p>
          <a:p>
            <a:pPr lvl="1">
              <a:lnSpc>
                <a:spcPct val="150000"/>
              </a:lnSpc>
            </a:pPr>
            <a:r>
              <a:rPr lang="en-US" sz="2200" b="0" i="0" dirty="0">
                <a:effectLst/>
                <a:latin typeface="Calibri" panose="020F0502020204030204" pitchFamily="34" charset="0"/>
                <a:cs typeface="Calibri" panose="020F0502020204030204" pitchFamily="34" charset="0"/>
              </a:rPr>
              <a:t>It takes the inputs, multiplied by the weights for each neuron, and creates an output signal proportional to the input. </a:t>
            </a:r>
          </a:p>
          <a:p>
            <a:pPr lvl="1">
              <a:lnSpc>
                <a:spcPct val="150000"/>
              </a:lnSpc>
            </a:pPr>
            <a:r>
              <a:rPr lang="en-US" sz="2200" b="0" i="0" dirty="0">
                <a:effectLst/>
                <a:latin typeface="Calibri" panose="020F0502020204030204" pitchFamily="34" charset="0"/>
                <a:cs typeface="Calibri" panose="020F0502020204030204" pitchFamily="34" charset="0"/>
              </a:rPr>
              <a:t>A linear activation function has two major problems:</a:t>
            </a:r>
          </a:p>
          <a:p>
            <a:pPr lvl="2">
              <a:lnSpc>
                <a:spcPct val="150000"/>
              </a:lnSpc>
            </a:pPr>
            <a:r>
              <a:rPr lang="en-US" sz="2200" b="1" i="0" dirty="0">
                <a:effectLst/>
                <a:latin typeface="Calibri" panose="020F0502020204030204" pitchFamily="34" charset="0"/>
                <a:cs typeface="Calibri" panose="020F0502020204030204" pitchFamily="34" charset="0"/>
              </a:rPr>
              <a:t>Not possible to use backpropagation</a:t>
            </a:r>
            <a:r>
              <a:rPr lang="en-US" sz="2200" dirty="0">
                <a:latin typeface="Calibri" panose="020F0502020204030204" pitchFamily="34" charset="0"/>
                <a:cs typeface="Calibri" panose="020F0502020204030204" pitchFamily="34" charset="0"/>
              </a:rPr>
              <a:t>:</a:t>
            </a:r>
            <a:endParaRPr lang="en-US" sz="2200" b="0" i="0" dirty="0">
              <a:effectLst/>
              <a:latin typeface="Calibri" panose="020F0502020204030204" pitchFamily="34" charset="0"/>
              <a:cs typeface="Calibri" panose="020F0502020204030204" pitchFamily="34" charset="0"/>
            </a:endParaRPr>
          </a:p>
          <a:p>
            <a:pPr lvl="2">
              <a:lnSpc>
                <a:spcPct val="150000"/>
              </a:lnSpc>
            </a:pPr>
            <a:r>
              <a:rPr lang="en-US" sz="2200" b="0" i="0" dirty="0">
                <a:effectLst/>
                <a:latin typeface="Calibri" panose="020F0502020204030204" pitchFamily="34" charset="0"/>
                <a:cs typeface="Calibri" panose="020F0502020204030204" pitchFamily="34" charset="0"/>
              </a:rPr>
              <a:t>It’s </a:t>
            </a:r>
            <a:r>
              <a:rPr lang="en-US" sz="2200" dirty="0">
                <a:latin typeface="Calibri" panose="020F0502020204030204" pitchFamily="34" charset="0"/>
                <a:cs typeface="Calibri" panose="020F0502020204030204" pitchFamily="34" charset="0"/>
              </a:rPr>
              <a:t>difficult </a:t>
            </a:r>
            <a:r>
              <a:rPr lang="en-US" sz="2200" b="0" i="0" dirty="0">
                <a:effectLst/>
                <a:latin typeface="Calibri" panose="020F0502020204030204" pitchFamily="34" charset="0"/>
                <a:cs typeface="Calibri" panose="020F0502020204030204" pitchFamily="34" charset="0"/>
              </a:rPr>
              <a:t>to train the model understand.</a:t>
            </a:r>
          </a:p>
          <a:p>
            <a:pPr lvl="2">
              <a:lnSpc>
                <a:spcPct val="150000"/>
              </a:lnSpc>
            </a:pPr>
            <a:r>
              <a:rPr lang="en-US" sz="2200" dirty="0">
                <a:latin typeface="Calibri" panose="020F0502020204030204" pitchFamily="34" charset="0"/>
                <a:cs typeface="Calibri" panose="020F0502020204030204" pitchFamily="34" charset="0"/>
              </a:rPr>
              <a:t>Hard to understand</a:t>
            </a:r>
            <a:r>
              <a:rPr lang="en-US" sz="2200" b="0" i="0" dirty="0">
                <a:effectLst/>
                <a:latin typeface="Calibri" panose="020F0502020204030204" pitchFamily="34" charset="0"/>
                <a:cs typeface="Calibri" panose="020F0502020204030204" pitchFamily="34" charset="0"/>
              </a:rPr>
              <a:t> which weights in the input neurons can provide a better prediction.</a:t>
            </a:r>
          </a:p>
          <a:p>
            <a:pPr lvl="2">
              <a:lnSpc>
                <a:spcPct val="150000"/>
              </a:lnSpc>
            </a:pPr>
            <a:r>
              <a:rPr lang="en-US" sz="2200" b="1" i="0" dirty="0">
                <a:effectLst/>
                <a:latin typeface="Calibri" panose="020F0502020204030204" pitchFamily="34" charset="0"/>
                <a:cs typeface="Calibri" panose="020F0502020204030204" pitchFamily="34" charset="0"/>
              </a:rPr>
              <a:t>All layers of the neural network collapse into one:</a:t>
            </a:r>
            <a:endParaRPr lang="en-US" sz="2200" b="0" i="0" dirty="0">
              <a:effectLst/>
              <a:latin typeface="Calibri" panose="020F0502020204030204" pitchFamily="34" charset="0"/>
              <a:cs typeface="Calibri" panose="020F0502020204030204" pitchFamily="34" charset="0"/>
            </a:endParaRPr>
          </a:p>
          <a:p>
            <a:pPr lvl="2">
              <a:lnSpc>
                <a:spcPct val="150000"/>
              </a:lnSpc>
            </a:pPr>
            <a:r>
              <a:rPr lang="en-US" sz="2200" b="0" i="0" dirty="0">
                <a:effectLst/>
                <a:latin typeface="Calibri" panose="020F0502020204030204" pitchFamily="34" charset="0"/>
                <a:cs typeface="Calibri" panose="020F0502020204030204" pitchFamily="34" charset="0"/>
              </a:rPr>
              <a:t>Turns the neural network into just one layer.</a:t>
            </a:r>
          </a:p>
          <a:p>
            <a:pPr lvl="1">
              <a:lnSpc>
                <a:spcPct val="150000"/>
              </a:lnSpc>
            </a:pPr>
            <a:r>
              <a:rPr lang="en-US" sz="2200" b="0" i="0" dirty="0">
                <a:effectLst/>
                <a:latin typeface="Calibri" panose="020F0502020204030204" pitchFamily="34" charset="0"/>
                <a:cs typeface="Calibri" panose="020F0502020204030204" pitchFamily="34" charset="0"/>
              </a:rPr>
              <a:t>That’s why linear activation function is hardly used in deep learning.</a:t>
            </a:r>
          </a:p>
          <a:p>
            <a:pPr lvl="1">
              <a:lnSpc>
                <a:spcPct val="150000"/>
              </a:lnSpc>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22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8B6F20-6A89-41BE-88F0-C8F09D877D8A}"/>
              </a:ext>
            </a:extLst>
          </p:cNvPr>
          <p:cNvSpPr>
            <a:spLocks noGrp="1"/>
          </p:cNvSpPr>
          <p:nvPr>
            <p:ph sz="quarter" idx="1"/>
          </p:nvPr>
        </p:nvSpPr>
        <p:spPr>
          <a:xfrm>
            <a:off x="219075" y="190500"/>
            <a:ext cx="8676115" cy="7467600"/>
          </a:xfrm>
        </p:spPr>
        <p:txBody>
          <a:bodyPr/>
          <a:lstStyle/>
          <a:p>
            <a:pPr marL="0" indent="0" algn="ctr">
              <a:buNone/>
            </a:pPr>
            <a:r>
              <a:rPr lang="en-US" sz="2400" dirty="0">
                <a:latin typeface="Calibri" panose="020F0502020204030204" pitchFamily="34" charset="0"/>
                <a:cs typeface="Calibri" panose="020F0502020204030204" pitchFamily="34" charset="0"/>
              </a:rPr>
              <a:t>Nonlinear activation function</a:t>
            </a:r>
          </a:p>
          <a:p>
            <a:pPr marL="0" indent="0">
              <a:buNone/>
            </a:pPr>
            <a:endParaRPr lang="en-IN" dirty="0"/>
          </a:p>
        </p:txBody>
      </p:sp>
      <p:pic>
        <p:nvPicPr>
          <p:cNvPr id="2050" name="Picture 2">
            <a:extLst>
              <a:ext uri="{FF2B5EF4-FFF2-40B4-BE49-F238E27FC236}">
                <a16:creationId xmlns:a16="http://schemas.microsoft.com/office/drawing/2014/main" xmlns="" id="{1B3F972D-5278-4BB6-8890-A68A8EC89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33600"/>
            <a:ext cx="602297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3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D4FC50-9BB0-4043-A5D8-151F38090A8C}"/>
              </a:ext>
            </a:extLst>
          </p:cNvPr>
          <p:cNvSpPr>
            <a:spLocks noGrp="1"/>
          </p:cNvSpPr>
          <p:nvPr>
            <p:ph sz="quarter" idx="1"/>
          </p:nvPr>
        </p:nvSpPr>
        <p:spPr>
          <a:xfrm>
            <a:off x="457200" y="457200"/>
            <a:ext cx="8229600" cy="5562600"/>
          </a:xfrm>
        </p:spPr>
        <p:txBody>
          <a:bodyPr>
            <a:normAutofit/>
          </a:bodyPr>
          <a:lstStyle/>
          <a:p>
            <a:pPr>
              <a:lnSpc>
                <a:spcPct val="150000"/>
              </a:lnSpc>
            </a:pPr>
            <a:r>
              <a:rPr lang="en-US" sz="2200" b="0" i="0" dirty="0">
                <a:effectLst/>
                <a:latin typeface="Calibri" panose="020F0502020204030204" pitchFamily="34" charset="0"/>
                <a:cs typeface="Calibri" panose="020F0502020204030204" pitchFamily="34" charset="0"/>
              </a:rPr>
              <a:t>Modern neural network models use non-linear activation functions.</a:t>
            </a:r>
          </a:p>
          <a:p>
            <a:pPr>
              <a:lnSpc>
                <a:spcPct val="150000"/>
              </a:lnSpc>
            </a:pPr>
            <a:r>
              <a:rPr lang="en-IN" sz="2200" spc="-5" dirty="0">
                <a:effectLst/>
                <a:latin typeface="Calibri" panose="020F0502020204030204" pitchFamily="34" charset="0"/>
                <a:ea typeface="Times New Roman" panose="02020603050405020304" pitchFamily="18" charset="0"/>
              </a:rPr>
              <a:t>Non-linear functions address the problems of a linear activation function:</a:t>
            </a:r>
            <a:endParaRPr lang="en-US" sz="2200" b="0" i="0" dirty="0">
              <a:effectLst/>
              <a:latin typeface="Calibri" panose="020F0502020204030204" pitchFamily="34" charset="0"/>
              <a:cs typeface="Calibri" panose="020F0502020204030204" pitchFamily="34" charset="0"/>
            </a:endParaRPr>
          </a:p>
          <a:p>
            <a:pPr lvl="1">
              <a:lnSpc>
                <a:spcPct val="150000"/>
              </a:lnSpc>
            </a:pPr>
            <a:r>
              <a:rPr lang="en-US" sz="2200" b="1" i="0" dirty="0">
                <a:effectLst/>
                <a:latin typeface="Calibri" panose="020F0502020204030204" pitchFamily="34" charset="0"/>
                <a:cs typeface="Calibri" panose="020F0502020204030204" pitchFamily="34" charset="0"/>
              </a:rPr>
              <a:t>Non-linear functions allow backpropagation</a:t>
            </a:r>
            <a:r>
              <a:rPr lang="en-US" sz="2200" b="0" i="0" dirty="0">
                <a:effectLst/>
                <a:latin typeface="Calibri" panose="020F0502020204030204" pitchFamily="34" charset="0"/>
                <a:cs typeface="Calibri" panose="020F0502020204030204" pitchFamily="34" charset="0"/>
              </a:rPr>
              <a:t>.</a:t>
            </a:r>
          </a:p>
          <a:p>
            <a:pPr lvl="1">
              <a:lnSpc>
                <a:spcPct val="150000"/>
              </a:lnSpc>
            </a:pPr>
            <a:r>
              <a:rPr lang="en-US" sz="2200" b="1" i="0" dirty="0">
                <a:effectLst/>
                <a:latin typeface="Calibri" panose="020F0502020204030204" pitchFamily="34" charset="0"/>
                <a:cs typeface="Calibri" panose="020F0502020204030204" pitchFamily="34" charset="0"/>
              </a:rPr>
              <a:t>They allow “stacking” of multiple layers of neurons to create a deep neural network</a:t>
            </a:r>
            <a:r>
              <a:rPr lang="en-US" sz="2200" b="0" i="0" dirty="0">
                <a:effectLst/>
                <a:latin typeface="Calibri" panose="020F0502020204030204" pitchFamily="34" charset="0"/>
                <a:cs typeface="Calibri" panose="020F0502020204030204" pitchFamily="34" charset="0"/>
              </a:rPr>
              <a:t>. </a:t>
            </a:r>
          </a:p>
          <a:p>
            <a:pPr>
              <a:lnSpc>
                <a:spcPct val="150000"/>
              </a:lnSpc>
            </a:pPr>
            <a:r>
              <a:rPr lang="en-US" sz="2200" b="0" i="0" dirty="0">
                <a:effectLst/>
                <a:latin typeface="Calibri" panose="020F0502020204030204" pitchFamily="34" charset="0"/>
                <a:cs typeface="Calibri" panose="020F0502020204030204" pitchFamily="34" charset="0"/>
              </a:rPr>
              <a:t>Multiple hidden layers of neurons are needed to learn complex data sets with high levels of accuracy.</a:t>
            </a:r>
          </a:p>
          <a:p>
            <a:pPr marL="0" indent="0">
              <a:buNone/>
            </a:pPr>
            <a:endParaRPr lang="en-IN" dirty="0"/>
          </a:p>
        </p:txBody>
      </p:sp>
    </p:spTree>
    <p:extLst>
      <p:ext uri="{BB962C8B-B14F-4D97-AF65-F5344CB8AC3E}">
        <p14:creationId xmlns:p14="http://schemas.microsoft.com/office/powerpoint/2010/main" val="275618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xmlns="" id="{A72CBB54-A119-4383-89F3-1098F530F25D}"/>
              </a:ext>
            </a:extLst>
          </p:cNvPr>
          <p:cNvPicPr>
            <a:picLocks noGrp="1" noChangeAspect="1"/>
          </p:cNvPicPr>
          <p:nvPr>
            <p:ph sz="quarter" idx="1"/>
          </p:nvPr>
        </p:nvPicPr>
        <p:blipFill>
          <a:blip r:embed="rId2"/>
          <a:stretch>
            <a:fillRect/>
          </a:stretch>
        </p:blipFill>
        <p:spPr>
          <a:xfrm>
            <a:off x="4743740" y="810458"/>
            <a:ext cx="3977151" cy="4218776"/>
          </a:xfrm>
        </p:spPr>
      </p:pic>
      <p:pic>
        <p:nvPicPr>
          <p:cNvPr id="16" name="Picture 15">
            <a:extLst>
              <a:ext uri="{FF2B5EF4-FFF2-40B4-BE49-F238E27FC236}">
                <a16:creationId xmlns:a16="http://schemas.microsoft.com/office/drawing/2014/main" xmlns="" id="{5D2C6807-306D-48B3-B315-A1BFE5F05948}"/>
              </a:ext>
            </a:extLst>
          </p:cNvPr>
          <p:cNvPicPr>
            <a:picLocks noChangeAspect="1"/>
          </p:cNvPicPr>
          <p:nvPr/>
        </p:nvPicPr>
        <p:blipFill>
          <a:blip r:embed="rId3"/>
          <a:stretch>
            <a:fillRect/>
          </a:stretch>
        </p:blipFill>
        <p:spPr>
          <a:xfrm>
            <a:off x="437623" y="581824"/>
            <a:ext cx="4228955" cy="4447410"/>
          </a:xfrm>
          <a:prstGeom prst="rect">
            <a:avLst/>
          </a:prstGeom>
        </p:spPr>
      </p:pic>
    </p:spTree>
    <p:extLst>
      <p:ext uri="{BB962C8B-B14F-4D97-AF65-F5344CB8AC3E}">
        <p14:creationId xmlns:p14="http://schemas.microsoft.com/office/powerpoint/2010/main" val="134994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6172200"/>
          </a:xfrm>
        </p:spPr>
        <p:txBody>
          <a:bodyPr>
            <a:normAutofit fontScale="92500" lnSpcReduction="10000"/>
          </a:bodyPr>
          <a:lstStyle/>
          <a:p>
            <a:pPr marL="0" marR="273685" indent="0" algn="ctr">
              <a:spcAft>
                <a:spcPts val="0"/>
              </a:spcAft>
              <a:buNone/>
              <a:tabLst>
                <a:tab pos="1195070" algn="l"/>
              </a:tabLst>
            </a:pPr>
            <a:r>
              <a:rPr lang="en-US" b="1" dirty="0">
                <a:effectLst/>
                <a:latin typeface="Calibri" panose="020F0502020204030204" pitchFamily="34" charset="0"/>
                <a:ea typeface="LM Sans 10"/>
                <a:cs typeface="Calibri" panose="020F0502020204030204" pitchFamily="34" charset="0"/>
              </a:rPr>
              <a:t>Common activation functions</a:t>
            </a:r>
          </a:p>
          <a:p>
            <a:pPr marL="0" marR="273685" indent="0" algn="ctr">
              <a:spcAft>
                <a:spcPts val="0"/>
              </a:spcAft>
              <a:buNone/>
              <a:tabLst>
                <a:tab pos="1195070" algn="l"/>
              </a:tabLst>
            </a:pPr>
            <a:endParaRPr lang="en-IN" b="1" dirty="0">
              <a:effectLst/>
              <a:latin typeface="Calibri" panose="020F0502020204030204" pitchFamily="34" charset="0"/>
              <a:ea typeface="LM Sans 10"/>
              <a:cs typeface="Calibri" panose="020F0502020204030204" pitchFamily="34" charset="0"/>
            </a:endParaRPr>
          </a:p>
          <a:p>
            <a:pPr marL="0" indent="0">
              <a:lnSpc>
                <a:spcPct val="107000"/>
              </a:lnSpc>
              <a:spcAft>
                <a:spcPts val="800"/>
              </a:spcAft>
              <a:buNone/>
            </a:pPr>
            <a:r>
              <a:rPr lang="en-IN" sz="2400" b="1" dirty="0">
                <a:effectLst/>
                <a:latin typeface="Calibri" panose="020F0502020204030204" pitchFamily="34" charset="0"/>
                <a:ea typeface="Calibri" panose="020F0502020204030204" pitchFamily="34" charset="0"/>
                <a:cs typeface="Calibri" panose="020F0502020204030204" pitchFamily="34" charset="0"/>
              </a:rPr>
              <a:t>Binary step/ Heaviside activation function: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If the input to the activation function is greater than a threshold, then the neuron is activated.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Else it is deactivated; its output is not considered for the next hidden layer. </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f(x) = 1, x &gt;= 0</a:t>
            </a:r>
          </a:p>
          <a:p>
            <a:pPr marL="320040" lvl="1" indent="0">
              <a:lnSpc>
                <a:spcPct val="107000"/>
              </a:lnSpc>
              <a:spcAft>
                <a:spcPts val="800"/>
              </a:spcAft>
              <a:buNone/>
            </a:pPr>
            <a:r>
              <a:rPr lang="en-IN" b="1" dirty="0">
                <a:effectLst/>
                <a:latin typeface="Calibri" panose="020F0502020204030204" pitchFamily="34" charset="0"/>
                <a:ea typeface="Calibri" panose="020F0502020204030204" pitchFamily="34" charset="0"/>
                <a:cs typeface="Calibri" panose="020F0502020204030204" pitchFamily="34" charset="0"/>
              </a:rPr>
              <a:t>       		       = 0,  x &lt; 0</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The gradient of the binary step function is zero which causes a hindrance in the back propagation process. </a:t>
            </a:r>
          </a:p>
          <a:p>
            <a:pPr>
              <a:lnSpc>
                <a:spcPct val="107000"/>
              </a:lnSpc>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a:t>
            </a:r>
            <a:r>
              <a:rPr lang="en-IN" sz="2400" dirty="0">
                <a:effectLst/>
                <a:latin typeface="Calibri" panose="020F0502020204030204" pitchFamily="34" charset="0"/>
                <a:ea typeface="Calibri" panose="020F0502020204030204" pitchFamily="34" charset="0"/>
                <a:cs typeface="Calibri" panose="020F0502020204030204" pitchFamily="34" charset="0"/>
              </a:rPr>
              <a:t>f you calculate the derivative of f(x) with respect to x, it comes out to be 0.</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b="1" dirty="0">
                <a:effectLst/>
                <a:latin typeface="Calibri" panose="020F0502020204030204" pitchFamily="34" charset="0"/>
                <a:ea typeface="Calibri" panose="020F0502020204030204" pitchFamily="34" charset="0"/>
                <a:cs typeface="Calibri" panose="020F0502020204030204" pitchFamily="34" charset="0"/>
              </a:rPr>
              <a:t>f'(x) = 0, for all x</a:t>
            </a:r>
          </a:p>
          <a:p>
            <a:endParaRPr lang="en-IN" dirty="0"/>
          </a:p>
        </p:txBody>
      </p:sp>
    </p:spTree>
    <p:extLst>
      <p:ext uri="{BB962C8B-B14F-4D97-AF65-F5344CB8AC3E}">
        <p14:creationId xmlns:p14="http://schemas.microsoft.com/office/powerpoint/2010/main" val="408075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xmlns="" id="{FF62BC85-4B1F-4162-9B74-DF9E2794C4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399"/>
            <a:ext cx="3867148" cy="4952999"/>
          </a:xfrm>
          <a:prstGeom prst="rect">
            <a:avLst/>
          </a:prstGeom>
          <a:noFill/>
          <a:ln>
            <a:noFill/>
          </a:ln>
        </p:spPr>
      </p:pic>
      <p:pic>
        <p:nvPicPr>
          <p:cNvPr id="5" name="Content Placeholder 4" descr="Chart&#10;&#10;Description automatically generated">
            <a:extLst>
              <a:ext uri="{FF2B5EF4-FFF2-40B4-BE49-F238E27FC236}">
                <a16:creationId xmlns:a16="http://schemas.microsoft.com/office/drawing/2014/main" xmlns="" id="{E0B278BF-5E9E-487F-8728-5DBB58F0581E}"/>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576689" y="965102"/>
            <a:ext cx="3867148" cy="4927795"/>
          </a:xfrm>
          <a:prstGeom prst="rect">
            <a:avLst/>
          </a:prstGeom>
          <a:noFill/>
          <a:ln>
            <a:noFill/>
          </a:ln>
        </p:spPr>
      </p:pic>
    </p:spTree>
    <p:extLst>
      <p:ext uri="{BB962C8B-B14F-4D97-AF65-F5344CB8AC3E}">
        <p14:creationId xmlns:p14="http://schemas.microsoft.com/office/powerpoint/2010/main" val="139984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6248400"/>
          </a:xfrm>
        </p:spPr>
        <p:txBody>
          <a:bodyPr>
            <a:normAutofit fontScale="92500" lnSpcReduction="10000"/>
          </a:bodyPr>
          <a:lstStyle/>
          <a:p>
            <a:pPr marL="0" indent="0">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Linear / Identity activation function: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function is defined as</a:t>
            </a:r>
          </a:p>
          <a:p>
            <a:pPr marL="0" indent="0">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effectLst/>
                <a:latin typeface="Calibri" panose="020F0502020204030204" pitchFamily="34" charset="0"/>
                <a:ea typeface="Calibri" panose="020F0502020204030204" pitchFamily="34" charset="0"/>
                <a:cs typeface="Times New Roman" panose="02020603050405020304" pitchFamily="18" charset="0"/>
              </a:rPr>
              <a:t>f(x) = </a:t>
            </a:r>
            <a:r>
              <a:rPr lang="en-IN" sz="2200" b="1" dirty="0" err="1">
                <a:effectLst/>
                <a:latin typeface="Calibri" panose="020F0502020204030204" pitchFamily="34" charset="0"/>
                <a:ea typeface="Calibri" panose="020F0502020204030204" pitchFamily="34" charset="0"/>
                <a:cs typeface="Times New Roman" panose="02020603050405020304" pitchFamily="18" charset="0"/>
              </a:rPr>
              <a:t>ax</a:t>
            </a:r>
            <a:endParaRPr lang="en-IN" sz="22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effectLst/>
                <a:latin typeface="Calibri" panose="020F0502020204030204" pitchFamily="34" charset="0"/>
                <a:ea typeface="Calibri" panose="020F0502020204030204" pitchFamily="34" charset="0"/>
                <a:cs typeface="Times New Roman" panose="02020603050405020304" pitchFamily="18" charset="0"/>
              </a:rPr>
              <a:t>Here the activation is proportional to the input.</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The variable ‘a’ in this case can be any constant value.</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gradient here does not become zero.</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It is a constant which does not depend upon the input value x at all.</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This implies that the weights and biases will be updated during the backpropagation process but the updating factor would be the same.</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neural network will not really improve the error since the gradient is the same for every iteration.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network will not be able to train well and capture the complex patterns from the data.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Hence, linear function might be ideal for simple tasks.</a:t>
            </a:r>
          </a:p>
          <a:p>
            <a:pPr marL="0" indent="0">
              <a:buNone/>
            </a:pPr>
            <a:endParaRPr lang="en-IN" dirty="0"/>
          </a:p>
        </p:txBody>
      </p:sp>
    </p:spTree>
    <p:extLst>
      <p:ext uri="{BB962C8B-B14F-4D97-AF65-F5344CB8AC3E}">
        <p14:creationId xmlns:p14="http://schemas.microsoft.com/office/powerpoint/2010/main" val="302435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pPr marL="0" indent="0" algn="ctr">
              <a:buNone/>
            </a:pPr>
            <a:endParaRPr lang="en-US" sz="1800" b="1" dirty="0">
              <a:effectLst/>
              <a:latin typeface="Calibri" panose="020F0502020204030204" pitchFamily="34" charset="0"/>
              <a:ea typeface="LM Sans 10"/>
              <a:cs typeface="LM Sans 10"/>
            </a:endParaRPr>
          </a:p>
          <a:p>
            <a:pPr marL="0" indent="0" algn="ctr">
              <a:buNone/>
            </a:pPr>
            <a:r>
              <a:rPr lang="en-US" sz="2400" b="1" dirty="0">
                <a:effectLst/>
                <a:latin typeface="Calibri" panose="020F0502020204030204" pitchFamily="34" charset="0"/>
                <a:ea typeface="LM Sans 10"/>
                <a:cs typeface="LM Sans 10"/>
              </a:rPr>
              <a:t>The concept of time in neural</a:t>
            </a:r>
            <a:r>
              <a:rPr lang="en-US" sz="2400" b="1" spc="35" dirty="0">
                <a:effectLst/>
                <a:latin typeface="Calibri" panose="020F0502020204030204" pitchFamily="34" charset="0"/>
                <a:ea typeface="LM Sans 10"/>
                <a:cs typeface="LM Sans 10"/>
              </a:rPr>
              <a:t> </a:t>
            </a:r>
            <a:r>
              <a:rPr lang="en-US" sz="2400" b="1" spc="-20" dirty="0">
                <a:effectLst/>
                <a:latin typeface="Calibri" panose="020F0502020204030204" pitchFamily="34" charset="0"/>
                <a:ea typeface="LM Sans 10"/>
                <a:cs typeface="LM Sans 10"/>
              </a:rPr>
              <a:t>networks</a:t>
            </a:r>
          </a:p>
          <a:p>
            <a:pPr marL="0" indent="0" algn="ctr">
              <a:buNone/>
            </a:pPr>
            <a:endParaRPr lang="en-US" sz="1800" b="1" spc="-20" dirty="0">
              <a:effectLst/>
              <a:latin typeface="Calibri" panose="020F0502020204030204" pitchFamily="34" charset="0"/>
              <a:ea typeface="LM Sans 10"/>
              <a:cs typeface="LM Sans 10"/>
            </a:endParaRPr>
          </a:p>
          <a:p>
            <a:pPr>
              <a:lnSpc>
                <a:spcPct val="150000"/>
              </a:lnSpc>
            </a:pPr>
            <a:r>
              <a:rPr lang="en-IN" sz="2200" dirty="0">
                <a:effectLst/>
                <a:latin typeface="Calibri" panose="020F0502020204030204" pitchFamily="34" charset="0"/>
                <a:ea typeface="Calibri" panose="020F0502020204030204" pitchFamily="34" charset="0"/>
                <a:cs typeface="Calibri" panose="020F0502020204030204" pitchFamily="34" charset="0"/>
              </a:rPr>
              <a:t>Current</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time</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 (t)</a:t>
            </a:r>
          </a:p>
          <a:p>
            <a:pPr>
              <a:lnSpc>
                <a:spcPct val="150000"/>
              </a:lnSpc>
            </a:pPr>
            <a:r>
              <a:rPr lang="en-IN" sz="2200" dirty="0">
                <a:latin typeface="Calibri" panose="020F0502020204030204" pitchFamily="34" charset="0"/>
                <a:ea typeface="Calibri" panose="020F0502020204030204" pitchFamily="34" charset="0"/>
                <a:cs typeface="Calibri" panose="020F0502020204030204" pitchFamily="34" charset="0"/>
              </a:rPr>
              <a:t>N</a:t>
            </a:r>
            <a:r>
              <a:rPr lang="en-IN" sz="2200" dirty="0">
                <a:effectLst/>
                <a:latin typeface="Calibri" panose="020F0502020204030204" pitchFamily="34" charset="0"/>
                <a:ea typeface="Calibri" panose="020F0502020204030204" pitchFamily="34" charset="0"/>
                <a:cs typeface="Calibri" panose="020F0502020204030204" pitchFamily="34" charset="0"/>
              </a:rPr>
              <a:t>ext time step - (t + 1)</a:t>
            </a:r>
          </a:p>
          <a:p>
            <a:pPr>
              <a:lnSpc>
                <a:spcPct val="150000"/>
              </a:lnSpc>
            </a:pPr>
            <a:r>
              <a:rPr lang="en-IN" sz="2200" dirty="0">
                <a:effectLst/>
                <a:latin typeface="Calibri" panose="020F0502020204030204" pitchFamily="34" charset="0"/>
                <a:ea typeface="Calibri" panose="020F0502020204030204" pitchFamily="34" charset="0"/>
                <a:cs typeface="Calibri" panose="020F0502020204030204" pitchFamily="34" charset="0"/>
              </a:rPr>
              <a:t>Preceding one - (t - 1) </a:t>
            </a:r>
            <a:endParaRPr lang="en-IN" sz="2200" b="1" dirty="0">
              <a:effectLst/>
              <a:latin typeface="Calibri" panose="020F0502020204030204" pitchFamily="34" charset="0"/>
              <a:ea typeface="LM Sans 10"/>
              <a:cs typeface="Calibri" panose="020F0502020204030204" pitchFamily="34" charset="0"/>
            </a:endParaRPr>
          </a:p>
          <a:p>
            <a:pPr>
              <a:lnSpc>
                <a:spcPct val="150000"/>
              </a:lnSpc>
            </a:pPr>
            <a:r>
              <a:rPr lang="en-US" sz="2200" b="0" spc="-30" dirty="0">
                <a:effectLst/>
                <a:latin typeface="Calibri" panose="020F0502020204030204" pitchFamily="34" charset="0"/>
                <a:ea typeface="LM Sans 10"/>
                <a:cs typeface="Calibri" panose="020F0502020204030204" pitchFamily="34" charset="0"/>
              </a:rPr>
              <a:t>From </a:t>
            </a:r>
            <a:r>
              <a:rPr lang="en-US" sz="2200" b="0" dirty="0">
                <a:effectLst/>
                <a:latin typeface="Calibri" panose="020F0502020204030204" pitchFamily="34" charset="0"/>
                <a:ea typeface="LM Sans 10"/>
                <a:cs typeface="Calibri" panose="020F0502020204030204" pitchFamily="34" charset="0"/>
              </a:rPr>
              <a:t>a biological point is not very plausible.</a:t>
            </a:r>
          </a:p>
          <a:p>
            <a:pPr>
              <a:lnSpc>
                <a:spcPct val="150000"/>
              </a:lnSpc>
            </a:pPr>
            <a:r>
              <a:rPr lang="en-US" sz="2200" b="0" i="0" u="none" strike="noStrike" baseline="0" dirty="0">
                <a:latin typeface="Calibri" panose="020F0502020204030204" pitchFamily="34" charset="0"/>
                <a:cs typeface="Calibri" panose="020F0502020204030204" pitchFamily="34" charset="0"/>
              </a:rPr>
              <a:t>One neuron does not wait for the next neuron.</a:t>
            </a:r>
            <a:endParaRPr lang="en-US" sz="2200" b="0" dirty="0">
              <a:effectLst/>
              <a:latin typeface="Calibri" panose="020F0502020204030204" pitchFamily="34" charset="0"/>
              <a:ea typeface="LM Sans 10"/>
              <a:cs typeface="Calibri" panose="020F0502020204030204" pitchFamily="34" charset="0"/>
            </a:endParaRPr>
          </a:p>
          <a:p>
            <a:pPr>
              <a:lnSpc>
                <a:spcPct val="150000"/>
              </a:lnSpc>
            </a:pPr>
            <a:r>
              <a:rPr lang="en-US" sz="2200" b="0" dirty="0">
                <a:effectLst/>
                <a:latin typeface="Calibri" panose="020F0502020204030204" pitchFamily="34" charset="0"/>
                <a:ea typeface="LM Sans 10"/>
                <a:cs typeface="Calibri" panose="020F0502020204030204" pitchFamily="34" charset="0"/>
              </a:rPr>
              <a:t>It significantly simplifies the implementation.</a:t>
            </a:r>
            <a:endParaRPr lang="en-IN" sz="2200" b="1" dirty="0">
              <a:effectLst/>
              <a:latin typeface="Calibri" panose="020F0502020204030204" pitchFamily="34" charset="0"/>
              <a:ea typeface="LM Sans 1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95370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5638800"/>
          </a:xfrm>
        </p:spPr>
        <p:txBody>
          <a:bodyPr/>
          <a:lstStyle/>
          <a:p>
            <a:pPr>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Chart, line chart&#10;&#10;Description automatically generated">
            <a:extLst>
              <a:ext uri="{FF2B5EF4-FFF2-40B4-BE49-F238E27FC236}">
                <a16:creationId xmlns:a16="http://schemas.microsoft.com/office/drawing/2014/main" xmlns="" id="{BEE6ECC9-82D2-4A35-8164-86E70CAE62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3733800" cy="5181600"/>
          </a:xfrm>
          <a:prstGeom prst="rect">
            <a:avLst/>
          </a:prstGeom>
          <a:noFill/>
          <a:ln>
            <a:noFill/>
          </a:ln>
        </p:spPr>
      </p:pic>
      <p:pic>
        <p:nvPicPr>
          <p:cNvPr id="6" name="Picture 5" descr="A picture containing chart&#10;&#10;Description automatically generated">
            <a:extLst>
              <a:ext uri="{FF2B5EF4-FFF2-40B4-BE49-F238E27FC236}">
                <a16:creationId xmlns:a16="http://schemas.microsoft.com/office/drawing/2014/main" xmlns="" id="{C27BEF76-7A87-46DA-B4A6-5264F9249E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1308" y="685800"/>
            <a:ext cx="3780692" cy="5181600"/>
          </a:xfrm>
          <a:prstGeom prst="rect">
            <a:avLst/>
          </a:prstGeom>
          <a:noFill/>
          <a:ln>
            <a:noFill/>
          </a:ln>
        </p:spPr>
      </p:pic>
    </p:spTree>
    <p:extLst>
      <p:ext uri="{BB962C8B-B14F-4D97-AF65-F5344CB8AC3E}">
        <p14:creationId xmlns:p14="http://schemas.microsoft.com/office/powerpoint/2010/main" val="253060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5638800"/>
          </a:xfrm>
        </p:spPr>
        <p:txBody>
          <a:bodyPr>
            <a:normAutofit/>
          </a:bodyPr>
          <a:lstStyle/>
          <a:p>
            <a:pPr marL="0" indent="0">
              <a:lnSpc>
                <a:spcPct val="107000"/>
              </a:lnSpc>
              <a:spcAft>
                <a:spcPts val="800"/>
              </a:spcAft>
              <a:buNone/>
            </a:pPr>
            <a:r>
              <a:rPr lang="en-IN" sz="2200" b="1" dirty="0">
                <a:effectLst/>
                <a:latin typeface="Calibri" panose="020F0502020204030204" pitchFamily="34" charset="0"/>
                <a:ea typeface="Calibri" panose="020F0502020204030204" pitchFamily="34" charset="0"/>
                <a:cs typeface="Times New Roman" panose="02020603050405020304" pitchFamily="18" charset="0"/>
              </a:rPr>
              <a:t>Sigmoid / Fermi / Logistic activation function:</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It is one of the most widely used non-linear activation function.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Sigmoid transforms the values between the range 0 and 1. </a:t>
            </a:r>
          </a:p>
          <a:p>
            <a:pPr marL="0" indent="0">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f(x) = </a:t>
            </a:r>
          </a:p>
          <a:p>
            <a:pPr marL="0" indent="0">
              <a:lnSpc>
                <a:spcPct val="107000"/>
              </a:lnSpc>
              <a:spcAft>
                <a:spcPts val="800"/>
              </a:spcAft>
              <a:buNone/>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Unlike the binary step and linear functions, sigmoid is a non-linear function.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This is a smooth S-shaped function and is continuously differentiable.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derivative of this function comes out to be</a:t>
            </a:r>
          </a:p>
          <a:p>
            <a:pPr marL="0" indent="0">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f'(x) = sigmoid(x)*(1-sigmoid(x))</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221E3A87-5545-4BC6-B9E7-30602D7A762E}"/>
              </a:ext>
            </a:extLst>
          </p:cNvPr>
          <p:cNvPicPr>
            <a:picLocks noChangeAspect="1"/>
          </p:cNvPicPr>
          <p:nvPr/>
        </p:nvPicPr>
        <p:blipFill>
          <a:blip r:embed="rId2"/>
          <a:stretch>
            <a:fillRect/>
          </a:stretch>
        </p:blipFill>
        <p:spPr>
          <a:xfrm>
            <a:off x="3733800" y="1981200"/>
            <a:ext cx="1295400" cy="720191"/>
          </a:xfrm>
          <a:prstGeom prst="rect">
            <a:avLst/>
          </a:prstGeom>
        </p:spPr>
      </p:pic>
    </p:spTree>
    <p:extLst>
      <p:ext uri="{BB962C8B-B14F-4D97-AF65-F5344CB8AC3E}">
        <p14:creationId xmlns:p14="http://schemas.microsoft.com/office/powerpoint/2010/main" val="288265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0E1285-A29D-413B-BD3F-9ED2E2DC24C5}"/>
              </a:ext>
            </a:extLst>
          </p:cNvPr>
          <p:cNvSpPr>
            <a:spLocks noGrp="1"/>
          </p:cNvSpPr>
          <p:nvPr>
            <p:ph sz="quarter" idx="1"/>
          </p:nvPr>
        </p:nvSpPr>
        <p:spPr>
          <a:xfrm>
            <a:off x="228600" y="152400"/>
            <a:ext cx="8458200" cy="5867400"/>
          </a:xfrm>
        </p:spPr>
        <p:txBody>
          <a:bodyPr>
            <a:normAutofit/>
          </a:bodyPr>
          <a:lstStyle/>
          <a:p>
            <a:pPr>
              <a:lnSpc>
                <a:spcPct val="107000"/>
              </a:lnSpc>
              <a:spcAft>
                <a:spcPts val="800"/>
              </a:spcAft>
            </a:pP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The gradient values are significant for range -3 and 3 but the graph gets much flatter in other regions.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As the gradient value approaches zero, the network is not really learning.</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The Fermi function can be expanded by a temperature parameter T into the form</a:t>
            </a: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The smaller this parameter, the more does it compress the function on the x axis.</a:t>
            </a:r>
            <a:endParaRPr lang="en-IN"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xmlns="" id="{7C497382-EFF4-4E8F-A7F8-E02B7D6454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68650" y="3352800"/>
            <a:ext cx="1403350" cy="681355"/>
          </a:xfrm>
          <a:prstGeom prst="rect">
            <a:avLst/>
          </a:prstGeom>
          <a:noFill/>
          <a:ln>
            <a:noFill/>
          </a:ln>
        </p:spPr>
      </p:pic>
    </p:spTree>
    <p:extLst>
      <p:ext uri="{BB962C8B-B14F-4D97-AF65-F5344CB8AC3E}">
        <p14:creationId xmlns:p14="http://schemas.microsoft.com/office/powerpoint/2010/main" val="199725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D18C74-A10B-4A00-8618-07A22CEB5D50}"/>
              </a:ext>
            </a:extLst>
          </p:cNvPr>
          <p:cNvSpPr>
            <a:spLocks noGrp="1"/>
          </p:cNvSpPr>
          <p:nvPr>
            <p:ph sz="quarter" idx="1"/>
          </p:nvPr>
        </p:nvSpPr>
        <p:spPr>
          <a:xfrm>
            <a:off x="304800" y="304800"/>
            <a:ext cx="8382000" cy="6400800"/>
          </a:xfrm>
        </p:spPr>
        <p:txBody>
          <a:bodyPr/>
          <a:lstStyle/>
          <a:p>
            <a:pPr marL="0" indent="0">
              <a:buNone/>
            </a:pPr>
            <a:r>
              <a:rPr lang="en-US" b="0" i="0" dirty="0">
                <a:solidFill>
                  <a:srgbClr val="292929"/>
                </a:solidFill>
                <a:effectLst/>
                <a:latin typeface="charter"/>
              </a:rPr>
              <a:t> </a:t>
            </a:r>
            <a:endParaRPr lang="en-IN" dirty="0"/>
          </a:p>
        </p:txBody>
      </p:sp>
      <p:pic>
        <p:nvPicPr>
          <p:cNvPr id="4" name="Picture 3" descr="Chart, line chart&#10;&#10;Description automatically generated">
            <a:extLst>
              <a:ext uri="{FF2B5EF4-FFF2-40B4-BE49-F238E27FC236}">
                <a16:creationId xmlns:a16="http://schemas.microsoft.com/office/drawing/2014/main" xmlns="" id="{3F538BF7-E2B6-4A2C-B518-C15B665C8D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3505200" cy="556260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xmlns="" id="{615B753B-F178-4715-8C25-210E0AB50B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57200"/>
            <a:ext cx="3505200" cy="5562600"/>
          </a:xfrm>
          <a:prstGeom prst="rect">
            <a:avLst/>
          </a:prstGeom>
          <a:noFill/>
          <a:ln>
            <a:noFill/>
          </a:ln>
        </p:spPr>
      </p:pic>
    </p:spTree>
    <p:extLst>
      <p:ext uri="{BB962C8B-B14F-4D97-AF65-F5344CB8AC3E}">
        <p14:creationId xmlns:p14="http://schemas.microsoft.com/office/powerpoint/2010/main" val="4286631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8E0ECC-4512-489D-927D-DD84238A81D7}"/>
              </a:ext>
            </a:extLst>
          </p:cNvPr>
          <p:cNvSpPr>
            <a:spLocks noGrp="1"/>
          </p:cNvSpPr>
          <p:nvPr>
            <p:ph sz="quarter" idx="1"/>
          </p:nvPr>
        </p:nvSpPr>
        <p:spPr>
          <a:xfrm>
            <a:off x="457200" y="381000"/>
            <a:ext cx="8229600" cy="5638800"/>
          </a:xfrm>
        </p:spPr>
        <p:txBody>
          <a:bodyPr>
            <a:normAutofit lnSpcReduction="10000"/>
          </a:bodyPr>
          <a:lstStyle/>
          <a:p>
            <a:pPr marL="0" indent="0">
              <a:lnSpc>
                <a:spcPct val="107000"/>
              </a:lnSpc>
              <a:spcAft>
                <a:spcPts val="800"/>
              </a:spcAft>
              <a:buNone/>
            </a:pPr>
            <a:r>
              <a:rPr lang="en-IN" sz="2200" b="1" dirty="0">
                <a:effectLst/>
                <a:latin typeface="Calibri" panose="020F0502020204030204" pitchFamily="34" charset="0"/>
                <a:ea typeface="Calibri" panose="020F0502020204030204" pitchFamily="34" charset="0"/>
                <a:cs typeface="Calibri" panose="020F0502020204030204" pitchFamily="34" charset="0"/>
              </a:rPr>
              <a:t>Tanh /</a:t>
            </a:r>
            <a:r>
              <a:rPr lang="en-IN" sz="2200" b="0" i="0" dirty="0">
                <a:effectLst/>
                <a:latin typeface="Calibri" panose="020F0502020204030204" pitchFamily="34" charset="0"/>
                <a:cs typeface="Calibri" panose="020F0502020204030204" pitchFamily="34" charset="0"/>
              </a:rPr>
              <a:t> </a:t>
            </a:r>
            <a:r>
              <a:rPr lang="en-IN" sz="2200" b="1" dirty="0">
                <a:latin typeface="Calibri" panose="020F0502020204030204" pitchFamily="34" charset="0"/>
                <a:cs typeface="Calibri" panose="020F0502020204030204" pitchFamily="34" charset="0"/>
              </a:rPr>
              <a:t>H</a:t>
            </a:r>
            <a:r>
              <a:rPr lang="en-IN" sz="2200" b="1" i="0" dirty="0">
                <a:effectLst/>
                <a:latin typeface="Calibri" panose="020F0502020204030204" pitchFamily="34" charset="0"/>
                <a:cs typeface="Calibri" panose="020F0502020204030204" pitchFamily="34" charset="0"/>
              </a:rPr>
              <a:t>yperbolic tangent </a:t>
            </a:r>
            <a:r>
              <a:rPr lang="en-IN" sz="2200" b="1" dirty="0">
                <a:latin typeface="Calibri" panose="020F0502020204030204" pitchFamily="34" charset="0"/>
                <a:cs typeface="Calibri" panose="020F0502020204030204" pitchFamily="34" charset="0"/>
              </a:rPr>
              <a:t>a</a:t>
            </a:r>
            <a:r>
              <a:rPr lang="en-IN" sz="2200" b="1" i="0" dirty="0">
                <a:effectLst/>
                <a:latin typeface="Calibri" panose="020F0502020204030204" pitchFamily="34" charset="0"/>
                <a:cs typeface="Calibri" panose="020F0502020204030204" pitchFamily="34" charset="0"/>
              </a:rPr>
              <a:t>ctivation function</a:t>
            </a:r>
            <a:r>
              <a:rPr lang="en-IN" sz="2200" b="1"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tanh function is very similar to the sigmoid function.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only difference is that it is symmetric around the origin.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range of values in this case is from -1 to 1.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Thus the inputs to the next layers will not always be of the same sign.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Similar to sigmoid, the tanh function is continuous and differentiable at all points.</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gradient of the tanh function is steeper as compared to the sigmoid function.</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Usually tanh is preferred over the sigmoid function since it is zero centred.</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pic>
        <p:nvPicPr>
          <p:cNvPr id="8" name="Picture 7" descr="Text&#10;&#10;Description automatically generated with medium confidence">
            <a:extLst>
              <a:ext uri="{FF2B5EF4-FFF2-40B4-BE49-F238E27FC236}">
                <a16:creationId xmlns:a16="http://schemas.microsoft.com/office/drawing/2014/main" xmlns="" id="{7B7759AA-586E-45EE-9BB4-E1E3560BCA9B}"/>
              </a:ext>
            </a:extLst>
          </p:cNvPr>
          <p:cNvPicPr>
            <a:picLocks noChangeAspect="1"/>
          </p:cNvPicPr>
          <p:nvPr/>
        </p:nvPicPr>
        <p:blipFill>
          <a:blip r:embed="rId2"/>
          <a:stretch>
            <a:fillRect/>
          </a:stretch>
        </p:blipFill>
        <p:spPr>
          <a:xfrm>
            <a:off x="2590800" y="2705100"/>
            <a:ext cx="2219325" cy="876300"/>
          </a:xfrm>
          <a:prstGeom prst="rect">
            <a:avLst/>
          </a:prstGeom>
        </p:spPr>
      </p:pic>
      <p:pic>
        <p:nvPicPr>
          <p:cNvPr id="10" name="Picture 9">
            <a:extLst>
              <a:ext uri="{FF2B5EF4-FFF2-40B4-BE49-F238E27FC236}">
                <a16:creationId xmlns:a16="http://schemas.microsoft.com/office/drawing/2014/main" xmlns="" id="{CA66A176-B736-4D80-B2E6-8F261CAAB13C}"/>
              </a:ext>
            </a:extLst>
          </p:cNvPr>
          <p:cNvPicPr>
            <a:picLocks noChangeAspect="1"/>
          </p:cNvPicPr>
          <p:nvPr/>
        </p:nvPicPr>
        <p:blipFill>
          <a:blip r:embed="rId3"/>
          <a:stretch>
            <a:fillRect/>
          </a:stretch>
        </p:blipFill>
        <p:spPr>
          <a:xfrm>
            <a:off x="3111451" y="5577133"/>
            <a:ext cx="1676400" cy="656734"/>
          </a:xfrm>
          <a:prstGeom prst="rect">
            <a:avLst/>
          </a:prstGeom>
        </p:spPr>
      </p:pic>
    </p:spTree>
    <p:extLst>
      <p:ext uri="{BB962C8B-B14F-4D97-AF65-F5344CB8AC3E}">
        <p14:creationId xmlns:p14="http://schemas.microsoft.com/office/powerpoint/2010/main" val="250110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xmlns="" id="{440EE56F-89BB-40D2-BA05-B8DF12D74CC0}"/>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3505200" cy="518160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xmlns="" id="{886C92D3-16BE-44DF-99F3-C6F058376E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00600" y="685800"/>
            <a:ext cx="3581400" cy="5181600"/>
          </a:xfrm>
          <a:prstGeom prst="rect">
            <a:avLst/>
          </a:prstGeom>
          <a:noFill/>
          <a:ln>
            <a:noFill/>
          </a:ln>
        </p:spPr>
      </p:pic>
    </p:spTree>
    <p:extLst>
      <p:ext uri="{BB962C8B-B14F-4D97-AF65-F5344CB8AC3E}">
        <p14:creationId xmlns:p14="http://schemas.microsoft.com/office/powerpoint/2010/main" val="1638006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8E0ECC-4512-489D-927D-DD84238A81D7}"/>
              </a:ext>
            </a:extLst>
          </p:cNvPr>
          <p:cNvSpPr>
            <a:spLocks noGrp="1"/>
          </p:cNvSpPr>
          <p:nvPr>
            <p:ph sz="quarter" idx="1"/>
          </p:nvPr>
        </p:nvSpPr>
        <p:spPr>
          <a:xfrm>
            <a:off x="457200" y="381000"/>
            <a:ext cx="8229600" cy="6172200"/>
          </a:xfrm>
        </p:spPr>
        <p:txBody>
          <a:bodyPr>
            <a:normAutofit fontScale="85000" lnSpcReduction="10000"/>
          </a:bodyPr>
          <a:lstStyle/>
          <a:p>
            <a:pPr marL="0" indent="0">
              <a:lnSpc>
                <a:spcPct val="107000"/>
              </a:lnSpc>
              <a:spcAft>
                <a:spcPts val="800"/>
              </a:spcAft>
              <a:buNone/>
            </a:pPr>
            <a:r>
              <a:rPr lang="en-IN" sz="2200" b="1"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2200" b="1" dirty="0">
                <a:effectLst/>
                <a:latin typeface="Calibri" panose="020F0502020204030204" pitchFamily="34" charset="0"/>
                <a:ea typeface="Calibri" panose="020F0502020204030204" pitchFamily="34" charset="0"/>
                <a:cs typeface="Times New Roman" panose="02020603050405020304" pitchFamily="18" charset="0"/>
              </a:rPr>
              <a:t> activation function:</a:t>
            </a:r>
          </a:p>
          <a:p>
            <a:pPr>
              <a:lnSpc>
                <a:spcPct val="107000"/>
              </a:lnSpc>
              <a:spcAft>
                <a:spcPts val="800"/>
              </a:spcAft>
            </a:pPr>
            <a:r>
              <a:rPr lang="en-IN" sz="19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900" dirty="0">
                <a:effectLst/>
                <a:latin typeface="Calibri" panose="020F0502020204030204" pitchFamily="34" charset="0"/>
                <a:ea typeface="Calibri" panose="020F0502020204030204" pitchFamily="34" charset="0"/>
                <a:cs typeface="Times New Roman" panose="02020603050405020304" pitchFamily="18" charset="0"/>
              </a:rPr>
              <a:t> stands for Rectified Linear Unit, a non-linear activation function.</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main advantage of using the </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900" dirty="0">
                <a:effectLst/>
                <a:latin typeface="Calibri" panose="020F0502020204030204" pitchFamily="34" charset="0"/>
                <a:ea typeface="Calibri" panose="020F0502020204030204" pitchFamily="34" charset="0"/>
                <a:cs typeface="Times New Roman" panose="02020603050405020304" pitchFamily="18" charset="0"/>
              </a:rPr>
              <a:t> function over other activation functions is that it does not activate all the neurons at the same time, computationally efficient than other activation function.</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This means that the neurons will only be deactivated if the output of the linear transformation is less than 0. </a:t>
            </a:r>
          </a:p>
          <a:p>
            <a:pPr marL="0" indent="0">
              <a:lnSpc>
                <a:spcPct val="107000"/>
              </a:lnSpc>
              <a:spcAft>
                <a:spcPts val="800"/>
              </a:spcAft>
              <a:buNone/>
            </a:pPr>
            <a:r>
              <a:rPr lang="en-IN" sz="19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b="1" dirty="0">
                <a:effectLst/>
                <a:latin typeface="Calibri" panose="020F0502020204030204" pitchFamily="34" charset="0"/>
                <a:ea typeface="Calibri" panose="020F0502020204030204" pitchFamily="34" charset="0"/>
                <a:cs typeface="Times New Roman" panose="02020603050405020304" pitchFamily="18" charset="0"/>
              </a:rPr>
              <a:t>f(x)=max(0,x)</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For the negative input values, the result is zero, neuron does not get activated.</a:t>
            </a:r>
          </a:p>
          <a:p>
            <a:pPr marL="0" indent="0">
              <a:lnSpc>
                <a:spcPct val="107000"/>
              </a:lnSpc>
              <a:spcAft>
                <a:spcPts val="800"/>
              </a:spcAft>
              <a:buNone/>
            </a:pPr>
            <a:r>
              <a:rPr lang="en-IN" sz="19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b="1" dirty="0">
                <a:effectLst/>
                <a:latin typeface="Calibri" panose="020F0502020204030204" pitchFamily="34" charset="0"/>
                <a:ea typeface="Calibri" panose="020F0502020204030204" pitchFamily="34" charset="0"/>
                <a:cs typeface="Times New Roman" panose="02020603050405020304" pitchFamily="18" charset="0"/>
              </a:rPr>
              <a:t>f'(x) = 1, x&gt;=0</a:t>
            </a:r>
          </a:p>
          <a:p>
            <a:pPr marL="0" indent="0">
              <a:lnSpc>
                <a:spcPct val="107000"/>
              </a:lnSpc>
              <a:spcAft>
                <a:spcPts val="800"/>
              </a:spcAft>
              <a:buNone/>
            </a:pPr>
            <a:r>
              <a:rPr lang="en-IN" sz="1900" b="1" dirty="0">
                <a:effectLst/>
                <a:latin typeface="Calibri" panose="020F0502020204030204" pitchFamily="34" charset="0"/>
                <a:ea typeface="Calibri" panose="020F0502020204030204" pitchFamily="34" charset="0"/>
                <a:cs typeface="Times New Roman" panose="02020603050405020304" pitchFamily="18" charset="0"/>
              </a:rPr>
              <a:t>		        = 0, x&lt;0</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If you look at the negative side of the graph, you will notice that the gradient value is zero. </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During the backpropagation process, the weights and biases for some neurons are not updated. </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This can create </a:t>
            </a:r>
            <a:r>
              <a:rPr lang="en-IN" sz="1900" b="1" dirty="0">
                <a:effectLst/>
                <a:latin typeface="Calibri" panose="020F0502020204030204" pitchFamily="34" charset="0"/>
                <a:ea typeface="Calibri" panose="020F0502020204030204" pitchFamily="34" charset="0"/>
                <a:cs typeface="Times New Roman" panose="02020603050405020304" pitchFamily="18" charset="0"/>
              </a:rPr>
              <a:t>dead neurons </a:t>
            </a:r>
            <a:r>
              <a:rPr lang="en-IN" sz="1900" dirty="0">
                <a:effectLst/>
                <a:latin typeface="Calibri" panose="020F0502020204030204" pitchFamily="34" charset="0"/>
                <a:ea typeface="Calibri" panose="020F0502020204030204" pitchFamily="34" charset="0"/>
                <a:cs typeface="Times New Roman" panose="02020603050405020304" pitchFamily="18" charset="0"/>
              </a:rPr>
              <a:t>which never get activated. </a:t>
            </a:r>
          </a:p>
          <a:p>
            <a:pPr>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This is taken care of by the </a:t>
            </a:r>
            <a:r>
              <a:rPr lang="en-IN" sz="1900" b="1" dirty="0">
                <a:effectLst/>
                <a:latin typeface="Calibri" panose="020F0502020204030204" pitchFamily="34" charset="0"/>
                <a:ea typeface="Calibri" panose="020F0502020204030204" pitchFamily="34" charset="0"/>
                <a:cs typeface="Times New Roman" panose="02020603050405020304" pitchFamily="18" charset="0"/>
              </a:rPr>
              <a:t>‘Leaky’ </a:t>
            </a:r>
            <a:r>
              <a:rPr lang="en-IN" sz="1900" b="1"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900" b="1" dirty="0">
                <a:effectLst/>
                <a:latin typeface="Calibri" panose="020F0502020204030204" pitchFamily="34" charset="0"/>
                <a:ea typeface="Calibri" panose="020F0502020204030204" pitchFamily="34" charset="0"/>
                <a:cs typeface="Times New Roman" panose="02020603050405020304" pitchFamily="18" charset="0"/>
              </a:rPr>
              <a:t> </a:t>
            </a:r>
            <a:r>
              <a:rPr lang="en-IN" sz="1900" dirty="0">
                <a:effectLst/>
                <a:latin typeface="Calibri" panose="020F0502020204030204" pitchFamily="34" charset="0"/>
                <a:ea typeface="Calibri" panose="020F0502020204030204" pitchFamily="34" charset="0"/>
                <a:cs typeface="Times New Roman" panose="02020603050405020304" pitchFamily="18" charset="0"/>
              </a:rPr>
              <a:t>function.</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4797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xmlns="" id="{AF6E1B22-FD8D-48D2-95B9-A879B6E60E22}"/>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3581400" cy="5410200"/>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xmlns="" id="{C91CE4C4-F184-42CD-AFF7-841EE42797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85800"/>
            <a:ext cx="3962400" cy="5410200"/>
          </a:xfrm>
          <a:prstGeom prst="rect">
            <a:avLst/>
          </a:prstGeom>
          <a:noFill/>
          <a:ln>
            <a:noFill/>
          </a:ln>
        </p:spPr>
      </p:pic>
    </p:spTree>
    <p:extLst>
      <p:ext uri="{BB962C8B-B14F-4D97-AF65-F5344CB8AC3E}">
        <p14:creationId xmlns:p14="http://schemas.microsoft.com/office/powerpoint/2010/main" val="160778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imeline, calendar&#10;&#10;Description automatically generated">
            <a:extLst>
              <a:ext uri="{FF2B5EF4-FFF2-40B4-BE49-F238E27FC236}">
                <a16:creationId xmlns:a16="http://schemas.microsoft.com/office/drawing/2014/main" xmlns="" id="{9E5B4319-825F-4AC2-BFC6-C06A1DAABE2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1155" y="685800"/>
            <a:ext cx="8058410" cy="5334000"/>
          </a:xfrm>
        </p:spPr>
      </p:pic>
    </p:spTree>
    <p:extLst>
      <p:ext uri="{BB962C8B-B14F-4D97-AF65-F5344CB8AC3E}">
        <p14:creationId xmlns:p14="http://schemas.microsoft.com/office/powerpoint/2010/main" val="274030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81000" y="381000"/>
            <a:ext cx="8382000" cy="6172200"/>
          </a:xfrm>
        </p:spPr>
        <p:txBody>
          <a:bodyPr>
            <a:normAutofit/>
          </a:bodyPr>
          <a:lstStyle/>
          <a:p>
            <a:pPr marL="0" marR="273685" indent="0" algn="ctr">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Output function</a:t>
            </a:r>
            <a:endParaRPr lang="en-IN" sz="2400" b="1" dirty="0">
              <a:effectLst/>
              <a:latin typeface="Calibri" panose="020F0502020204030204" pitchFamily="34" charset="0"/>
              <a:ea typeface="LM Sans 1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An output function may be used to process the activation once again. </a:t>
            </a:r>
          </a:p>
          <a:p>
            <a:r>
              <a:rPr lang="en-IN" sz="2200" spc="30" dirty="0">
                <a:latin typeface="Calibri" panose="020F0502020204030204" pitchFamily="34" charset="0"/>
                <a:ea typeface="Calibri" panose="020F0502020204030204" pitchFamily="34" charset="0"/>
                <a:cs typeface="Calibri" panose="020F0502020204030204" pitchFamily="34" charset="0"/>
              </a:rPr>
              <a:t>The output function is defined globally.</a:t>
            </a:r>
          </a:p>
          <a:p>
            <a:endParaRPr lang="en-IN" sz="2200" spc="30" dirty="0">
              <a:effectLst/>
              <a:latin typeface="Calibri" panose="020F0502020204030204" pitchFamily="34" charset="0"/>
              <a:ea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The output function:</a:t>
            </a:r>
          </a:p>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r>
              <a:rPr lang="en-IN" sz="2200"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alculates</a:t>
            </a:r>
            <a:r>
              <a:rPr lang="en-IN" sz="2200" spc="-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a:t>
            </a:r>
            <a:r>
              <a:rPr lang="en-IN" sz="2200" spc="-9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output</a:t>
            </a:r>
            <a:r>
              <a:rPr lang="en-IN" sz="2200" spc="-9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a:t>
            </a:r>
            <a:r>
              <a:rPr lang="en-IN" sz="2200" spc="-9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a:t>
            </a:r>
            <a:r>
              <a:rPr lang="en-IN" sz="2200"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r>
              <a:rPr lang="en-IN" sz="2200" spc="6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a:t>
            </a:r>
            <a:r>
              <a:rPr lang="en-IN" sz="2200" spc="-9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a:t>
            </a:r>
            <a:r>
              <a:rPr lang="en-IN" sz="2200" spc="-9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neuron j from its activation state</a:t>
            </a:r>
            <a:r>
              <a:rPr lang="en-IN" sz="2200" spc="-2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200" spc="3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IN" sz="2200" spc="30"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r>
              <a:rPr lang="en-IN" sz="2200" spc="3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r>
              <a:rPr lang="en-IN" sz="2200" dirty="0">
                <a:effectLst/>
                <a:latin typeface="Calibri" panose="020F0502020204030204" pitchFamily="34" charset="0"/>
                <a:ea typeface="Calibri" panose="020F0502020204030204" pitchFamily="34" charset="0"/>
                <a:cs typeface="Calibri" panose="020F0502020204030204" pitchFamily="34" charset="0"/>
              </a:rPr>
              <a:t>The output function of a neuron j </a:t>
            </a:r>
            <a:r>
              <a:rPr lang="en-IN" sz="2200" spc="-15" dirty="0">
                <a:effectLst/>
                <a:latin typeface="Calibri" panose="020F0502020204030204" pitchFamily="34" charset="0"/>
                <a:ea typeface="Calibri" panose="020F0502020204030204" pitchFamily="34" charset="0"/>
                <a:cs typeface="Calibri" panose="020F0502020204030204" pitchFamily="34" charset="0"/>
              </a:rPr>
              <a:t>cal</a:t>
            </a:r>
            <a:r>
              <a:rPr lang="en-IN" sz="2200" dirty="0">
                <a:effectLst/>
                <a:latin typeface="Calibri" panose="020F0502020204030204" pitchFamily="34" charset="0"/>
                <a:ea typeface="Calibri" panose="020F0502020204030204" pitchFamily="34" charset="0"/>
                <a:cs typeface="Calibri" panose="020F0502020204030204" pitchFamily="34" charset="0"/>
              </a:rPr>
              <a:t>culates</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values</a:t>
            </a:r>
            <a:r>
              <a:rPr lang="en-IN" sz="2200" spc="-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which</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are</a:t>
            </a:r>
            <a:r>
              <a:rPr lang="en-IN" sz="2200" spc="-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transferred</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to the other neurons connected to</a:t>
            </a:r>
            <a:r>
              <a:rPr lang="en-IN" sz="2200" spc="30" dirty="0">
                <a:effectLst/>
                <a:latin typeface="Calibri" panose="020F0502020204030204" pitchFamily="34" charset="0"/>
                <a:ea typeface="Calibri" panose="020F0502020204030204" pitchFamily="34" charset="0"/>
                <a:cs typeface="Calibri" panose="020F0502020204030204" pitchFamily="34" charset="0"/>
              </a:rPr>
              <a:t> j. </a:t>
            </a:r>
          </a:p>
          <a:p>
            <a:pPr marR="973455" algn="just"/>
            <a:r>
              <a:rPr lang="en-US" sz="2200" dirty="0">
                <a:effectLst/>
                <a:latin typeface="Calibri" panose="020F0502020204030204" pitchFamily="34" charset="0"/>
                <a:ea typeface="LM Roman 10"/>
                <a:cs typeface="Calibri" panose="020F0502020204030204" pitchFamily="34" charset="0"/>
              </a:rPr>
              <a:t>Often this function is the identity, i.e., the activation </a:t>
            </a:r>
            <a:r>
              <a:rPr lang="en-US" sz="2200" dirty="0" err="1">
                <a:effectLst/>
                <a:latin typeface="Calibri" panose="020F0502020204030204" pitchFamily="34" charset="0"/>
                <a:ea typeface="LM Roman 10"/>
                <a:cs typeface="Calibri" panose="020F0502020204030204" pitchFamily="34" charset="0"/>
              </a:rPr>
              <a:t>a</a:t>
            </a:r>
            <a:r>
              <a:rPr lang="en-US" sz="2200" baseline="-25000" dirty="0" err="1">
                <a:effectLst/>
                <a:latin typeface="Calibri" panose="020F0502020204030204" pitchFamily="34" charset="0"/>
                <a:ea typeface="LM Roman 10"/>
                <a:cs typeface="Calibri" panose="020F0502020204030204" pitchFamily="34" charset="0"/>
              </a:rPr>
              <a:t>j</a:t>
            </a:r>
            <a:r>
              <a:rPr lang="en-US" sz="2200" dirty="0">
                <a:effectLst/>
                <a:latin typeface="Calibri" panose="020F0502020204030204" pitchFamily="34" charset="0"/>
                <a:ea typeface="LM Roman 10"/>
                <a:cs typeface="Calibri" panose="020F0502020204030204" pitchFamily="34" charset="0"/>
              </a:rPr>
              <a:t> is directly output.</a:t>
            </a:r>
            <a:endParaRPr lang="en-IN" sz="2200" dirty="0">
              <a:effectLst/>
              <a:latin typeface="Calibri" panose="020F0502020204030204" pitchFamily="34" charset="0"/>
              <a:ea typeface="LM Roman 10"/>
              <a:cs typeface="Calibri" panose="020F05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xmlns="" id="{98B4FCE2-F517-44D1-956B-816E58F58F09}"/>
              </a:ext>
            </a:extLst>
          </p:cNvPr>
          <p:cNvPicPr>
            <a:picLocks noChangeAspect="1"/>
          </p:cNvPicPr>
          <p:nvPr/>
        </p:nvPicPr>
        <p:blipFill>
          <a:blip r:embed="rId2"/>
          <a:stretch>
            <a:fillRect/>
          </a:stretch>
        </p:blipFill>
        <p:spPr>
          <a:xfrm>
            <a:off x="2877889" y="1590849"/>
            <a:ext cx="2326279" cy="642666"/>
          </a:xfrm>
          <a:prstGeom prst="rect">
            <a:avLst/>
          </a:prstGeom>
        </p:spPr>
      </p:pic>
      <p:pic>
        <p:nvPicPr>
          <p:cNvPr id="6" name="Picture 5">
            <a:extLst>
              <a:ext uri="{FF2B5EF4-FFF2-40B4-BE49-F238E27FC236}">
                <a16:creationId xmlns:a16="http://schemas.microsoft.com/office/drawing/2014/main" xmlns="" id="{699C187F-41FF-4575-B6ED-BC9393B3EAA4}"/>
              </a:ext>
            </a:extLst>
          </p:cNvPr>
          <p:cNvPicPr>
            <a:picLocks noChangeAspect="1"/>
          </p:cNvPicPr>
          <p:nvPr/>
        </p:nvPicPr>
        <p:blipFill>
          <a:blip r:embed="rId3"/>
          <a:stretch>
            <a:fillRect/>
          </a:stretch>
        </p:blipFill>
        <p:spPr>
          <a:xfrm>
            <a:off x="2667000" y="2462628"/>
            <a:ext cx="2537168" cy="786032"/>
          </a:xfrm>
          <a:prstGeom prst="rect">
            <a:avLst/>
          </a:prstGeom>
        </p:spPr>
      </p:pic>
      <p:pic>
        <p:nvPicPr>
          <p:cNvPr id="10" name="Picture 9">
            <a:extLst>
              <a:ext uri="{FF2B5EF4-FFF2-40B4-BE49-F238E27FC236}">
                <a16:creationId xmlns:a16="http://schemas.microsoft.com/office/drawing/2014/main" xmlns="" id="{64468F83-48FA-404A-B80A-4BFE0B224538}"/>
              </a:ext>
            </a:extLst>
          </p:cNvPr>
          <p:cNvPicPr>
            <a:picLocks noChangeAspect="1"/>
          </p:cNvPicPr>
          <p:nvPr/>
        </p:nvPicPr>
        <p:blipFill>
          <a:blip r:embed="rId4"/>
          <a:stretch>
            <a:fillRect/>
          </a:stretch>
        </p:blipFill>
        <p:spPr>
          <a:xfrm>
            <a:off x="2877889" y="5684807"/>
            <a:ext cx="2115389" cy="563594"/>
          </a:xfrm>
          <a:prstGeom prst="rect">
            <a:avLst/>
          </a:prstGeom>
        </p:spPr>
      </p:pic>
    </p:spTree>
    <p:extLst>
      <p:ext uri="{BB962C8B-B14F-4D97-AF65-F5344CB8AC3E}">
        <p14:creationId xmlns:p14="http://schemas.microsoft.com/office/powerpoint/2010/main" val="189624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a:bodyPr>
          <a:lstStyle/>
          <a:p>
            <a:pPr marL="0" indent="0" algn="ctr">
              <a:buNone/>
            </a:pPr>
            <a:r>
              <a:rPr lang="en-IN" sz="2400" b="1" dirty="0">
                <a:effectLst/>
                <a:latin typeface="Calibri" panose="020F0502020204030204" pitchFamily="34" charset="0"/>
                <a:ea typeface="Calibri" panose="020F0502020204030204" pitchFamily="34" charset="0"/>
              </a:rPr>
              <a:t>Components of neural </a:t>
            </a:r>
            <a:r>
              <a:rPr lang="en-IN" sz="2400" b="1" spc="-20" dirty="0">
                <a:effectLst/>
                <a:latin typeface="Calibri" panose="020F0502020204030204" pitchFamily="34" charset="0"/>
                <a:ea typeface="Calibri" panose="020F0502020204030204" pitchFamily="34" charset="0"/>
              </a:rPr>
              <a:t>networks</a:t>
            </a:r>
          </a:p>
          <a:p>
            <a:pPr>
              <a:lnSpc>
                <a:spcPct val="150000"/>
              </a:lnSpc>
            </a:pPr>
            <a:r>
              <a:rPr lang="en-IN" sz="2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Designed based on the inner workings of biological brains.</a:t>
            </a:r>
            <a:endParaRPr lang="en-IN" sz="2200" spc="-20" dirty="0">
              <a:solidFill>
                <a:srgbClr val="42536F"/>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Imitate the functions of interconnected neurons.</a:t>
            </a:r>
          </a:p>
          <a:p>
            <a:pPr>
              <a:lnSpc>
                <a:spcPct val="150000"/>
              </a:lnSpc>
            </a:pPr>
            <a:r>
              <a:rPr lang="en-IN" sz="2200" dirty="0">
                <a:effectLst/>
                <a:latin typeface="Calibri" panose="020F0502020204030204" pitchFamily="34" charset="0"/>
                <a:ea typeface="Calibri" panose="020F0502020204030204" pitchFamily="34" charset="0"/>
                <a:cs typeface="Calibri" panose="020F0502020204030204" pitchFamily="34" charset="0"/>
              </a:rPr>
              <a:t>A</a:t>
            </a:r>
            <a:r>
              <a:rPr lang="en-IN" sz="2200" spc="-10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technical</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neural</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network</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consists</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latin typeface="Calibri" panose="020F0502020204030204" pitchFamily="34" charset="0"/>
                <a:ea typeface="Calibri" panose="020F0502020204030204" pitchFamily="34" charset="0"/>
                <a:cs typeface="Calibri" panose="020F0502020204030204" pitchFamily="34" charset="0"/>
              </a:rPr>
              <a:t>l</a:t>
            </a:r>
            <a:r>
              <a:rPr lang="en-IN" sz="2200" dirty="0">
                <a:effectLst/>
                <a:latin typeface="Calibri" panose="020F0502020204030204" pitchFamily="34" charset="0"/>
                <a:ea typeface="Calibri" panose="020F0502020204030204" pitchFamily="34" charset="0"/>
                <a:cs typeface="Calibri" panose="020F0502020204030204" pitchFamily="34" charset="0"/>
              </a:rPr>
              <a:t>arge number of simple processing units, the </a:t>
            </a:r>
            <a:r>
              <a:rPr lang="en-IN" sz="2200" b="1" dirty="0">
                <a:effectLst/>
                <a:latin typeface="Calibri" panose="020F0502020204030204" pitchFamily="34" charset="0"/>
                <a:ea typeface="Calibri" panose="020F0502020204030204" pitchFamily="34" charset="0"/>
                <a:cs typeface="Calibri" panose="020F0502020204030204" pitchFamily="34" charset="0"/>
              </a:rPr>
              <a:t>neurons</a:t>
            </a:r>
            <a:r>
              <a:rPr lang="en-IN" sz="2200" dirty="0">
                <a:effectLst/>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US" sz="2200" dirty="0">
                <a:latin typeface="Calibri" panose="020F0502020204030204" pitchFamily="34" charset="0"/>
                <a:ea typeface="LM Roman 10"/>
                <a:cs typeface="Calibri" panose="020F0502020204030204" pitchFamily="34" charset="0"/>
              </a:rPr>
              <a:t>Neurons are connected to each other by </a:t>
            </a:r>
            <a:r>
              <a:rPr lang="en-US" sz="2200" b="1" dirty="0">
                <a:latin typeface="Calibri" panose="020F0502020204030204" pitchFamily="34" charset="0"/>
                <a:ea typeface="LM Roman 10"/>
                <a:cs typeface="Calibri" panose="020F0502020204030204" pitchFamily="34" charset="0"/>
              </a:rPr>
              <a:t>d</a:t>
            </a:r>
            <a:r>
              <a:rPr lang="en-US" sz="2200" b="1" dirty="0">
                <a:effectLst/>
                <a:latin typeface="Calibri" panose="020F0502020204030204" pitchFamily="34" charset="0"/>
                <a:ea typeface="LM Roman 10"/>
                <a:cs typeface="Calibri" panose="020F0502020204030204" pitchFamily="34" charset="0"/>
              </a:rPr>
              <a:t>irected communication links</a:t>
            </a:r>
            <a:r>
              <a:rPr lang="en-US" sz="2200" dirty="0">
                <a:effectLst/>
                <a:latin typeface="Calibri" panose="020F0502020204030204" pitchFamily="34" charset="0"/>
                <a:ea typeface="LM Roman 10"/>
                <a:cs typeface="Calibri" panose="020F0502020204030204" pitchFamily="34" charset="0"/>
              </a:rPr>
              <a:t>, which are associated with </a:t>
            </a:r>
            <a:r>
              <a:rPr lang="en-US" sz="2200" b="1" dirty="0">
                <a:effectLst/>
                <a:latin typeface="Calibri" panose="020F0502020204030204" pitchFamily="34" charset="0"/>
                <a:ea typeface="LM Roman 10"/>
                <a:cs typeface="Calibri" panose="020F0502020204030204" pitchFamily="34" charset="0"/>
              </a:rPr>
              <a:t>weights</a:t>
            </a:r>
            <a:r>
              <a:rPr lang="en-US" sz="2200" dirty="0">
                <a:effectLst/>
                <a:latin typeface="Calibri" panose="020F0502020204030204" pitchFamily="34" charset="0"/>
                <a:ea typeface="LM Roman 10"/>
                <a:cs typeface="Calibri" panose="020F0502020204030204" pitchFamily="34" charset="0"/>
              </a:rPr>
              <a:t>. </a:t>
            </a:r>
          </a:p>
          <a:p>
            <a:pPr>
              <a:lnSpc>
                <a:spcPct val="150000"/>
              </a:lnSpc>
            </a:pPr>
            <a:r>
              <a:rPr lang="en-US" sz="2200" dirty="0">
                <a:latin typeface="Calibri" panose="020F0502020204030204" pitchFamily="34" charset="0"/>
                <a:ea typeface="LM Roman 10"/>
                <a:cs typeface="Calibri" panose="020F0502020204030204" pitchFamily="34" charset="0"/>
              </a:rPr>
              <a:t>Weight is an information used by neural net to solve problems.</a:t>
            </a:r>
          </a:p>
          <a:p>
            <a:pPr>
              <a:lnSpc>
                <a:spcPct val="150000"/>
              </a:lnSpc>
            </a:pPr>
            <a:r>
              <a:rPr lang="en-US" sz="2200" dirty="0">
                <a:latin typeface="Calibri" panose="020F0502020204030204" pitchFamily="34" charset="0"/>
                <a:ea typeface="LM Roman 10"/>
                <a:cs typeface="Calibri" panose="020F0502020204030204" pitchFamily="34" charset="0"/>
              </a:rPr>
              <a:t>Weights value can be fixed or may vary.</a:t>
            </a:r>
          </a:p>
          <a:p>
            <a:pPr>
              <a:lnSpc>
                <a:spcPct val="150000"/>
              </a:lnSpc>
            </a:pPr>
            <a:r>
              <a:rPr lang="en-US" sz="2200" dirty="0">
                <a:effectLst/>
                <a:latin typeface="Calibri" panose="020F0502020204030204" pitchFamily="34" charset="0"/>
                <a:ea typeface="LM Roman 10"/>
                <a:cs typeface="Calibri" panose="020F0502020204030204" pitchFamily="34" charset="0"/>
              </a:rPr>
              <a:t>The weight changes indicate the overall performance of neu</a:t>
            </a:r>
            <a:r>
              <a:rPr lang="en-US" sz="2200" dirty="0">
                <a:latin typeface="Calibri" panose="020F0502020204030204" pitchFamily="34" charset="0"/>
                <a:ea typeface="LM Roman 10"/>
                <a:cs typeface="Calibri" panose="020F0502020204030204" pitchFamily="34" charset="0"/>
              </a:rPr>
              <a:t>ral network.</a:t>
            </a:r>
            <a:endParaRPr lang="en-US" sz="2200" dirty="0">
              <a:effectLst/>
              <a:latin typeface="Calibri" panose="020F0502020204030204" pitchFamily="34" charset="0"/>
              <a:ea typeface="LM Roman 10"/>
              <a:cs typeface="Calibri" panose="020F0502020204030204" pitchFamily="34" charset="0"/>
            </a:endParaRPr>
          </a:p>
          <a:p>
            <a:pPr lvl="1"/>
            <a:endParaRPr lang="en-US" sz="2200" dirty="0">
              <a:latin typeface="Calibri" panose="020F0502020204030204" pitchFamily="34" charset="0"/>
              <a:ea typeface="Calibri" panose="020F0502020204030204" pitchFamily="34" charset="0"/>
              <a:cs typeface="Calibri" panose="020F0502020204030204" pitchFamily="34" charset="0"/>
            </a:endParaRP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LM Roman 10"/>
              <a:ea typeface="LM Roman 10"/>
              <a:cs typeface="LM Roman 10"/>
            </a:endParaRPr>
          </a:p>
          <a:p>
            <a:pPr marL="0" indent="0">
              <a:buNone/>
            </a:pPr>
            <a:endParaRPr lang="en-IN" dirty="0"/>
          </a:p>
        </p:txBody>
      </p:sp>
    </p:spTree>
    <p:extLst>
      <p:ext uri="{BB962C8B-B14F-4D97-AF65-F5344CB8AC3E}">
        <p14:creationId xmlns:p14="http://schemas.microsoft.com/office/powerpoint/2010/main" val="412325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EC006-944D-456C-B3EB-4064A5E10419}"/>
              </a:ext>
            </a:extLst>
          </p:cNvPr>
          <p:cNvSpPr>
            <a:spLocks noGrp="1"/>
          </p:cNvSpPr>
          <p:nvPr>
            <p:ph sz="quarter" idx="1"/>
          </p:nvPr>
        </p:nvSpPr>
        <p:spPr>
          <a:xfrm>
            <a:off x="304800" y="381000"/>
            <a:ext cx="8382000" cy="6096000"/>
          </a:xfrm>
        </p:spPr>
        <p:txBody>
          <a:bodyPr/>
          <a:lstStyle/>
          <a:p>
            <a:pPr marL="0" marR="273685" indent="0" algn="ctr">
              <a:spcAft>
                <a:spcPts val="0"/>
              </a:spcAft>
              <a:buNone/>
              <a:tabLst>
                <a:tab pos="1195070" algn="l"/>
              </a:tabLst>
            </a:pPr>
            <a:r>
              <a:rPr lang="en-US" sz="2400" b="1" dirty="0">
                <a:effectLst/>
                <a:latin typeface="Calibri" panose="020F0502020204030204" pitchFamily="34" charset="0"/>
                <a:ea typeface="LM Sans 10"/>
                <a:cs typeface="LM Sans 10"/>
              </a:rPr>
              <a:t>Learning strategy</a:t>
            </a:r>
            <a:endParaRPr lang="en-IN" sz="2400" b="1" dirty="0">
              <a:effectLst/>
              <a:latin typeface="LM Sans 10"/>
              <a:ea typeface="LM Sans 10"/>
              <a:cs typeface="LM Sans 10"/>
            </a:endParaRPr>
          </a:p>
          <a:p>
            <a:pPr marL="30480" fontAlgn="base">
              <a:lnSpc>
                <a:spcPct val="107000"/>
              </a:lnSpc>
              <a:spcAft>
                <a:spcPts val="750"/>
              </a:spcAf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Learning strategies adjust a network to fit our needs. </a:t>
            </a:r>
          </a:p>
          <a:p>
            <a:pPr marL="30480" fontAlgn="base">
              <a:lnSpc>
                <a:spcPct val="107000"/>
              </a:lnSpc>
              <a:spcAft>
                <a:spcPts val="750"/>
              </a:spcAf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learning </a:t>
            </a:r>
            <a:r>
              <a:rPr lang="en-IN" sz="20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strategy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an algorithm that can </a:t>
            </a:r>
            <a:r>
              <a:rPr lang="en-IN" sz="20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used to change and thereby train the neural network.</a:t>
            </a:r>
          </a:p>
          <a:p>
            <a:pPr marL="30480" fontAlgn="base">
              <a:lnSpc>
                <a:spcPct val="107000"/>
              </a:lnSpc>
              <a:spcAft>
                <a:spcPts val="750"/>
              </a:spcAf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 that the network</a:t>
            </a:r>
            <a:r>
              <a:rPr lang="en-IN" sz="2000" spc="-1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produces</a:t>
            </a:r>
            <a:r>
              <a:rPr lang="en-IN" sz="2000" spc="-1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IN" sz="2000" spc="-1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desired</a:t>
            </a:r>
            <a:r>
              <a:rPr lang="en-IN" sz="2000" spc="-1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output</a:t>
            </a:r>
            <a:r>
              <a:rPr lang="en-IN" sz="2000" spc="-1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a:t>
            </a:r>
            <a:r>
              <a:rPr lang="en-IN" sz="2000" spc="-1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IN" sz="2000" spc="-1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given input.</a:t>
            </a:r>
          </a:p>
          <a:p>
            <a:pPr marL="30480" fontAlgn="base">
              <a:lnSpc>
                <a:spcPct val="107000"/>
              </a:lnSpc>
              <a:spcAft>
                <a:spcPts val="7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2" descr="Top 10 Deep Learning Algorithms You Should Know in 2021">
            <a:extLst>
              <a:ext uri="{FF2B5EF4-FFF2-40B4-BE49-F238E27FC236}">
                <a16:creationId xmlns:a16="http://schemas.microsoft.com/office/drawing/2014/main" xmlns="" id="{24DEB360-BDAB-44BE-B9F0-266218EED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88" y="2590800"/>
            <a:ext cx="780022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50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4F9CAA-0BAC-4DE5-B64B-BEDD1B36D834}"/>
              </a:ext>
            </a:extLst>
          </p:cNvPr>
          <p:cNvSpPr>
            <a:spLocks noGrp="1"/>
          </p:cNvSpPr>
          <p:nvPr>
            <p:ph sz="quarter" idx="1"/>
          </p:nvPr>
        </p:nvSpPr>
        <p:spPr>
          <a:xfrm>
            <a:off x="304800" y="304800"/>
            <a:ext cx="8382000" cy="6172200"/>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rPr>
              <a:t>			</a:t>
            </a:r>
            <a:r>
              <a:rPr lang="en-IN" sz="2400" b="1" dirty="0">
                <a:effectLst/>
                <a:latin typeface="Calibri" panose="020F0502020204030204" pitchFamily="34" charset="0"/>
                <a:ea typeface="Calibri" panose="020F0502020204030204" pitchFamily="34" charset="0"/>
              </a:rPr>
              <a:t>Network topologies</a:t>
            </a:r>
          </a:p>
          <a:p>
            <a:pPr marL="0" marR="273685" indent="0" algn="just">
              <a:spcAft>
                <a:spcPts val="0"/>
              </a:spcAft>
              <a:buNone/>
              <a:tabLst>
                <a:tab pos="1195070" algn="l"/>
              </a:tabLst>
            </a:pPr>
            <a:r>
              <a:rPr lang="en-US" sz="2200" b="1" dirty="0">
                <a:effectLst/>
                <a:latin typeface="Calibri" panose="020F0502020204030204" pitchFamily="34" charset="0"/>
                <a:ea typeface="LM Sans 10"/>
                <a:cs typeface="LM Sans 10"/>
              </a:rPr>
              <a:t>Layers:</a:t>
            </a:r>
            <a:endParaRPr lang="en-IN" sz="2200" dirty="0">
              <a:effectLst/>
              <a:latin typeface="Calibri" panose="020F0502020204030204" pitchFamily="34" charset="0"/>
              <a:ea typeface="LM Sans 10"/>
              <a:cs typeface="Calibri" panose="020F0502020204030204" pitchFamily="34" charset="0"/>
            </a:endParaRPr>
          </a:p>
          <a:p>
            <a:pPr marL="100330" marR="273685" indent="-356870" algn="just">
              <a:spcAft>
                <a:spcPts val="0"/>
              </a:spcAft>
              <a:tabLst>
                <a:tab pos="1195070" algn="l"/>
              </a:tabLst>
            </a:pPr>
            <a:r>
              <a:rPr lang="en-US" sz="2000" b="1" spc="10" dirty="0">
                <a:effectLst/>
                <a:latin typeface="Calibri" panose="020F0502020204030204" pitchFamily="34" charset="0"/>
                <a:ea typeface="Times New Roman" panose="02020603050405020304" pitchFamily="18" charset="0"/>
                <a:cs typeface="Calibri" panose="020F0502020204030204" pitchFamily="34" charset="0"/>
              </a:rPr>
              <a:t>Input Layer:</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p>
          <a:p>
            <a:pPr marL="648970" marR="273685" lvl="2" indent="-356870" algn="just">
              <a:tabLst>
                <a:tab pos="1195070" algn="l"/>
              </a:tabLst>
            </a:pPr>
            <a:r>
              <a:rPr lang="en-IN" dirty="0">
                <a:effectLst/>
                <a:latin typeface="Calibri" panose="020F0502020204030204" pitchFamily="34" charset="0"/>
                <a:ea typeface="Calibri" panose="020F0502020204030204" pitchFamily="34" charset="0"/>
                <a:cs typeface="Calibri" panose="020F0502020204030204" pitchFamily="34" charset="0"/>
              </a:rPr>
              <a:t>The number of neurons in the input layer should be equal to the attributes or features in the dataset.</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It provides information from the outside world to the network.</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No computation is performed at this layer</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Nodes just pass on the information to the next layer.</a:t>
            </a:r>
          </a:p>
          <a:p>
            <a:pPr marL="374650" marR="273685" lvl="1" indent="-356870" algn="just">
              <a:tabLst>
                <a:tab pos="1195070" algn="l"/>
              </a:tabLst>
            </a:pPr>
            <a:r>
              <a:rPr lang="en-US" sz="2000" b="1" spc="10" dirty="0">
                <a:effectLst/>
                <a:latin typeface="Calibri" panose="020F0502020204030204" pitchFamily="34" charset="0"/>
                <a:ea typeface="Times New Roman" panose="02020603050405020304" pitchFamily="18" charset="0"/>
                <a:cs typeface="Calibri" panose="020F0502020204030204" pitchFamily="34" charset="0"/>
              </a:rPr>
              <a:t>N-Hidden Layer:</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Nodes of this layer are not exposed to the outer world.</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Hidden layer performs all sort of computation on the features entered through the input layer.</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Transfer the result to the output layer.</a:t>
            </a:r>
          </a:p>
          <a:p>
            <a:pPr marL="374650" marR="273685" lvl="1" indent="-356870" algn="just">
              <a:tabLst>
                <a:tab pos="1195070" algn="l"/>
              </a:tabLst>
            </a:pPr>
            <a:r>
              <a:rPr lang="en-US" sz="2000" b="1" spc="10" dirty="0">
                <a:effectLst/>
                <a:latin typeface="Calibri" panose="020F0502020204030204" pitchFamily="34" charset="0"/>
                <a:ea typeface="Times New Roman" panose="02020603050405020304" pitchFamily="18" charset="0"/>
                <a:cs typeface="Calibri" panose="020F0502020204030204" pitchFamily="34" charset="0"/>
              </a:rPr>
              <a:t>Output Layer:</a:t>
            </a:r>
          </a:p>
          <a:p>
            <a:pPr marL="648970" marR="273685" lvl="2" indent="-356870" algn="just">
              <a:tabLst>
                <a:tab pos="1195070" algn="l"/>
              </a:tabLst>
            </a:pPr>
            <a:r>
              <a:rPr lang="en-US" spc="10" dirty="0">
                <a:effectLst/>
                <a:latin typeface="Calibri" panose="020F0502020204030204" pitchFamily="34" charset="0"/>
                <a:ea typeface="Times New Roman" panose="02020603050405020304" pitchFamily="18" charset="0"/>
                <a:cs typeface="Calibri" panose="020F0502020204030204" pitchFamily="34" charset="0"/>
              </a:rPr>
              <a:t>This layer brings up the information learned by the network to the outer world.</a:t>
            </a:r>
            <a:endParaRPr lang="en-IN" dirty="0">
              <a:effectLst/>
              <a:latin typeface="Calibri" panose="020F0502020204030204" pitchFamily="34" charset="0"/>
              <a:ea typeface="LM Sans 10"/>
              <a:cs typeface="Calibri" panose="020F0502020204030204" pitchFamily="34" charset="0"/>
            </a:endParaRPr>
          </a:p>
          <a:p>
            <a:endParaRPr lang="en-IN" dirty="0"/>
          </a:p>
        </p:txBody>
      </p:sp>
    </p:spTree>
    <p:extLst>
      <p:ext uri="{BB962C8B-B14F-4D97-AF65-F5344CB8AC3E}">
        <p14:creationId xmlns:p14="http://schemas.microsoft.com/office/powerpoint/2010/main" val="52192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4745D1-CC00-46E9-A31A-08AB3956F820}"/>
              </a:ext>
            </a:extLst>
          </p:cNvPr>
          <p:cNvSpPr>
            <a:spLocks noGrp="1"/>
          </p:cNvSpPr>
          <p:nvPr>
            <p:ph sz="quarter" idx="1"/>
          </p:nvPr>
        </p:nvSpPr>
        <p:spPr>
          <a:xfrm>
            <a:off x="304800" y="304800"/>
            <a:ext cx="8534400" cy="6324600"/>
          </a:xfrm>
        </p:spPr>
        <p:txBody>
          <a:bodyPr>
            <a:normAutofit/>
          </a:bodyPr>
          <a:lstStyle/>
          <a:p>
            <a:pPr marL="0" indent="0" algn="ctr">
              <a:buNone/>
            </a:pPr>
            <a:r>
              <a:rPr lang="en-IN" sz="2400" b="1" dirty="0">
                <a:effectLst/>
                <a:latin typeface="Calibri" panose="020F0502020204030204" pitchFamily="34" charset="0"/>
                <a:ea typeface="Calibri" panose="020F0502020204030204" pitchFamily="34" charset="0"/>
              </a:rPr>
              <a:t>Feedforward </a:t>
            </a:r>
            <a:r>
              <a:rPr lang="en-IN" sz="2400" b="1" spc="-15" dirty="0">
                <a:effectLst/>
                <a:latin typeface="Calibri" panose="020F0502020204030204" pitchFamily="34" charset="0"/>
                <a:ea typeface="Calibri" panose="020F0502020204030204" pitchFamily="34" charset="0"/>
              </a:rPr>
              <a:t>network</a:t>
            </a:r>
          </a:p>
          <a:p>
            <a:pPr marL="0" indent="0" algn="ctr">
              <a:buNone/>
            </a:pPr>
            <a:endParaRPr lang="en-IN" sz="2400" b="1" spc="-15" dirty="0">
              <a:effectLst/>
              <a:latin typeface="Calibri" panose="020F0502020204030204" pitchFamily="34" charset="0"/>
              <a:ea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Each neuron in one </a:t>
            </a:r>
            <a:r>
              <a:rPr lang="en-IN" sz="2200" spc="-15" dirty="0">
                <a:effectLst/>
                <a:latin typeface="Calibri" panose="020F0502020204030204" pitchFamily="34" charset="0"/>
                <a:ea typeface="Calibri" panose="020F0502020204030204" pitchFamily="34" charset="0"/>
                <a:cs typeface="Calibri" panose="020F0502020204030204" pitchFamily="34" charset="0"/>
              </a:rPr>
              <a:t>layer </a:t>
            </a:r>
            <a:r>
              <a:rPr lang="en-IN" sz="2200" dirty="0">
                <a:effectLst/>
                <a:latin typeface="Calibri" panose="020F0502020204030204" pitchFamily="34" charset="0"/>
                <a:ea typeface="Calibri" panose="020F0502020204030204" pitchFamily="34" charset="0"/>
                <a:cs typeface="Calibri" panose="020F0502020204030204" pitchFamily="34" charset="0"/>
              </a:rPr>
              <a:t>has only directed</a:t>
            </a:r>
            <a:r>
              <a:rPr lang="en-IN" sz="2200" spc="-14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connections to the neurons of the next </a:t>
            </a:r>
            <a:r>
              <a:rPr lang="en-IN" sz="2200" spc="-15" dirty="0">
                <a:effectLst/>
                <a:latin typeface="Calibri" panose="020F0502020204030204" pitchFamily="34" charset="0"/>
                <a:ea typeface="Calibri" panose="020F0502020204030204" pitchFamily="34" charset="0"/>
                <a:cs typeface="Calibri" panose="020F0502020204030204" pitchFamily="34" charset="0"/>
              </a:rPr>
              <a:t>layer.</a:t>
            </a:r>
          </a:p>
          <a:p>
            <a:r>
              <a:rPr lang="en-IN" sz="2200" dirty="0">
                <a:effectLst/>
                <a:latin typeface="Calibri" panose="020F0502020204030204" pitchFamily="34" charset="0"/>
                <a:ea typeface="Calibri" panose="020F0502020204030204" pitchFamily="34" charset="0"/>
                <a:cs typeface="Calibri" panose="020F0502020204030204" pitchFamily="34" charset="0"/>
              </a:rPr>
              <a:t>Every neuron</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i</a:t>
            </a:r>
            <a:r>
              <a:rPr lang="en-IN" sz="2200" spc="3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is</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connected</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to</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all</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neurons</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 next </a:t>
            </a:r>
            <a:r>
              <a:rPr lang="en-IN" sz="2200" spc="-15" dirty="0">
                <a:effectLst/>
                <a:latin typeface="Calibri" panose="020F0502020204030204" pitchFamily="34" charset="0"/>
                <a:ea typeface="Calibri" panose="020F0502020204030204" pitchFamily="34" charset="0"/>
                <a:cs typeface="Calibri" panose="020F0502020204030204" pitchFamily="34" charset="0"/>
              </a:rPr>
              <a:t>layer.</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The decision making are based on the current input.</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 It doesn’t memorize the past data, and there’s no future scope. </a:t>
            </a:r>
          </a:p>
          <a:p>
            <a:r>
              <a:rPr lang="en-IN" sz="2200" dirty="0">
                <a:effectLst/>
                <a:latin typeface="Calibri" panose="020F0502020204030204" pitchFamily="34" charset="0"/>
                <a:ea typeface="Calibri" panose="020F0502020204030204" pitchFamily="34" charset="0"/>
              </a:rPr>
              <a:t>For an example: </a:t>
            </a:r>
          </a:p>
          <a:p>
            <a:pPr lvl="1"/>
            <a:r>
              <a:rPr lang="en-IN" sz="2200" dirty="0">
                <a:effectLst/>
                <a:latin typeface="Calibri" panose="020F0502020204030204" pitchFamily="34" charset="0"/>
                <a:ea typeface="Calibri" panose="020F0502020204030204" pitchFamily="34" charset="0"/>
              </a:rPr>
              <a:t>Give the word "neuron" as an input and it processes the word character by character. </a:t>
            </a:r>
          </a:p>
          <a:p>
            <a:pPr lvl="1"/>
            <a:r>
              <a:rPr lang="en-IN" sz="2200" dirty="0">
                <a:effectLst/>
                <a:latin typeface="Calibri" panose="020F0502020204030204" pitchFamily="34" charset="0"/>
                <a:ea typeface="Calibri" panose="020F0502020204030204" pitchFamily="34" charset="0"/>
              </a:rPr>
              <a:t>By the time it reaches the character "r," it has already forgotten about "n," "e" and "u," which makes it almost impossible for this type of neural network to predict which character would come next.</a:t>
            </a:r>
            <a:endParaRPr lang="en-IN" sz="2200" spc="-15" dirty="0">
              <a:effectLst/>
              <a:latin typeface="Calibri" panose="020F0502020204030204" pitchFamily="34" charset="0"/>
              <a:ea typeface="Calibri" panose="020F0502020204030204" pitchFamily="34" charset="0"/>
            </a:endParaRPr>
          </a:p>
          <a:p>
            <a:pPr marL="0" indent="0">
              <a:buNone/>
            </a:pPr>
            <a:endParaRPr lang="en-IN" sz="21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Rectangle 3">
            <a:extLst>
              <a:ext uri="{FF2B5EF4-FFF2-40B4-BE49-F238E27FC236}">
                <a16:creationId xmlns:a16="http://schemas.microsoft.com/office/drawing/2014/main" xmlns="" id="{66D8EEB1-D655-45A7-9690-8677D50E1EB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9981" tIns="45720" rIns="272964" bIns="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xmlns="" id="{73468130-F39B-4A80-961F-7E66DE1084D8}"/>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9981" tIns="45720" rIns="27296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a typeface="LM Sans 10"/>
              <a:cs typeface="LM Sans 1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xmlns="" id="{D2B4A0B9-11B9-4092-908A-F3048BD82F53}"/>
              </a:ext>
            </a:extLst>
          </p:cNvPr>
          <p:cNvSpPr>
            <a:spLocks noChangeArrowheads="1"/>
          </p:cNvSpPr>
          <p:nvPr/>
        </p:nvSpPr>
        <p:spPr bwMode="auto">
          <a:xfrm>
            <a:off x="0" y="461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a typeface="LM Sans 10"/>
              <a:cs typeface="LM Sans 1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47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86671F3-8FF5-413D-839A-3277D9799B9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45442" y="1783953"/>
            <a:ext cx="3750358" cy="39310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xmlns="" id="{55399C80-878B-4656-87BC-E79624516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444" y="2133599"/>
            <a:ext cx="3634114" cy="4038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9A1BBB72-EC24-40E3-A116-76AE8160A193}"/>
              </a:ext>
            </a:extLst>
          </p:cNvPr>
          <p:cNvSpPr txBox="1"/>
          <p:nvPr/>
        </p:nvSpPr>
        <p:spPr>
          <a:xfrm>
            <a:off x="1981200" y="609600"/>
            <a:ext cx="5867400" cy="461665"/>
          </a:xfrm>
          <a:prstGeom prst="rect">
            <a:avLst/>
          </a:prstGeom>
          <a:noFill/>
        </p:spPr>
        <p:txBody>
          <a:bodyPr wrap="square">
            <a:spAutoFit/>
          </a:bodyPr>
          <a:lstStyle/>
          <a:p>
            <a:pPr marL="0" indent="0">
              <a:buNone/>
            </a:pPr>
            <a:r>
              <a:rPr lang="en-IN" sz="2400" b="1" dirty="0">
                <a:effectLst/>
                <a:latin typeface="Calibri" panose="020F0502020204030204" pitchFamily="34" charset="0"/>
                <a:ea typeface="Calibri" panose="020F0502020204030204" pitchFamily="34" charset="0"/>
              </a:rPr>
              <a:t>    Hinton diagram - Feedforward </a:t>
            </a:r>
            <a:r>
              <a:rPr lang="en-IN" sz="2400" b="1" spc="-15" dirty="0">
                <a:effectLst/>
                <a:latin typeface="Calibri" panose="020F0502020204030204" pitchFamily="34" charset="0"/>
                <a:ea typeface="Calibri" panose="020F0502020204030204" pitchFamily="34" charset="0"/>
              </a:rPr>
              <a:t>network</a:t>
            </a:r>
          </a:p>
        </p:txBody>
      </p:sp>
    </p:spTree>
    <p:extLst>
      <p:ext uri="{BB962C8B-B14F-4D97-AF65-F5344CB8AC3E}">
        <p14:creationId xmlns:p14="http://schemas.microsoft.com/office/powerpoint/2010/main" val="4018036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E45AB4-16D2-411C-A617-731274E35D34}"/>
              </a:ext>
            </a:extLst>
          </p:cNvPr>
          <p:cNvSpPr>
            <a:spLocks noGrp="1"/>
          </p:cNvSpPr>
          <p:nvPr>
            <p:ph sz="quarter" idx="1"/>
          </p:nvPr>
        </p:nvSpPr>
        <p:spPr>
          <a:xfrm>
            <a:off x="304800" y="381000"/>
            <a:ext cx="8534400" cy="6248400"/>
          </a:xfrm>
        </p:spPr>
        <p:txBody>
          <a:bodyPr>
            <a:normAutofit fontScale="92500" lnSpcReduction="20000"/>
          </a:bodyPr>
          <a:lstStyle/>
          <a:p>
            <a:pPr marL="0" indent="0">
              <a:lnSpc>
                <a:spcPct val="107000"/>
              </a:lnSpc>
              <a:spcBef>
                <a:spcPts val="2025"/>
              </a:spcBef>
              <a:spcAft>
                <a:spcPts val="1275"/>
              </a:spcAft>
              <a:buNone/>
            </a:pPr>
            <a:r>
              <a:rPr lang="en-IN" b="1" spc="20" dirty="0">
                <a:effectLst/>
                <a:latin typeface="Calibri" panose="020F0502020204030204" pitchFamily="34" charset="0"/>
                <a:ea typeface="Times New Roman" panose="02020603050405020304" pitchFamily="18" charset="0"/>
                <a:cs typeface="Calibri" panose="020F0502020204030204" pitchFamily="34" charset="0"/>
              </a:rPr>
              <a:t>Advantages of feedforward Neural Networks:</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tabLst>
                <a:tab pos="487680" algn="l"/>
              </a:tabLst>
            </a:pPr>
            <a:r>
              <a:rPr lang="en-IN" sz="2400" spc="20" dirty="0">
                <a:effectLst/>
                <a:latin typeface="Calibri" panose="020F0502020204030204" pitchFamily="34" charset="0"/>
                <a:ea typeface="Calibri" panose="020F0502020204030204" pitchFamily="34" charset="0"/>
                <a:cs typeface="Calibri" panose="020F0502020204030204" pitchFamily="34" charset="0"/>
              </a:rPr>
              <a:t>Less complex, easy to design &amp; maintain.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tabLst>
                <a:tab pos="487680" algn="l"/>
              </a:tabLst>
            </a:pPr>
            <a:r>
              <a:rPr lang="en-IN" sz="2400" spc="20" dirty="0">
                <a:effectLst/>
                <a:latin typeface="Calibri" panose="020F0502020204030204" pitchFamily="34" charset="0"/>
                <a:ea typeface="Calibri" panose="020F0502020204030204" pitchFamily="34" charset="0"/>
                <a:cs typeface="Calibri" panose="020F0502020204030204" pitchFamily="34" charset="0"/>
              </a:rPr>
              <a:t>Fast and speedy [One-way propagation].</a:t>
            </a:r>
          </a:p>
          <a:p>
            <a:pPr marL="342900" indent="-342900">
              <a:lnSpc>
                <a:spcPct val="107000"/>
              </a:lnSpc>
              <a:spcAft>
                <a:spcPts val="800"/>
              </a:spcAft>
              <a:tabLst>
                <a:tab pos="487680" algn="l"/>
              </a:tabLst>
            </a:pPr>
            <a:r>
              <a:rPr lang="en-IN" sz="2400" dirty="0">
                <a:effectLst/>
                <a:latin typeface="Calibri" panose="020F0502020204030204" pitchFamily="34" charset="0"/>
                <a:ea typeface="Times New Roman" panose="02020603050405020304" pitchFamily="18" charset="0"/>
                <a:cs typeface="Calibri" panose="020F0502020204030204" pitchFamily="34" charset="0"/>
              </a:rPr>
              <a:t>FNN are used in </a:t>
            </a:r>
          </a:p>
          <a:p>
            <a:pPr marL="617220" lvl="1" indent="-342900">
              <a:lnSpc>
                <a:spcPct val="107000"/>
              </a:lnSpc>
              <a:spcAft>
                <a:spcPts val="800"/>
              </a:spcAft>
              <a:tabLst>
                <a:tab pos="48768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linear regression </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b="0" dirty="0">
                <a:effectLst/>
                <a:latin typeface="Calibri" panose="020F0502020204030204" pitchFamily="34" charset="0"/>
                <a:cs typeface="Calibri" panose="020F0502020204030204" pitchFamily="34" charset="0"/>
              </a:rPr>
              <a:t>is used to predict the value of a variable based on the value of another variable. The variable you want to predict is called the dependent variable. The variable you are using to predict the other variable's value is called the independent variable.</a:t>
            </a:r>
          </a:p>
          <a:p>
            <a:pPr marL="617220" lvl="1" indent="-342900">
              <a:lnSpc>
                <a:spcPct val="107000"/>
              </a:lnSpc>
              <a:spcAft>
                <a:spcPts val="800"/>
              </a:spcAft>
              <a:tabLst>
                <a:tab pos="487680" algn="l"/>
              </a:tabLst>
            </a:pPr>
            <a:r>
              <a:rPr lang="en-IN" b="1" dirty="0">
                <a:latin typeface="Calibri" panose="020F0502020204030204" pitchFamily="34" charset="0"/>
                <a:ea typeface="Times New Roman" panose="02020603050405020304" pitchFamily="18" charset="0"/>
                <a:cs typeface="Calibri" panose="020F0502020204030204" pitchFamily="34" charset="0"/>
              </a:rPr>
              <a:t>c</a:t>
            </a:r>
            <a:r>
              <a:rPr lang="en-IN" b="1" dirty="0">
                <a:effectLst/>
                <a:latin typeface="Calibri" panose="020F0502020204030204" pitchFamily="34" charset="0"/>
                <a:ea typeface="Times New Roman" panose="02020603050405020304" pitchFamily="18" charset="0"/>
                <a:cs typeface="Calibri" panose="020F0502020204030204" pitchFamily="34" charset="0"/>
              </a:rPr>
              <a:t>lassification problems</a:t>
            </a:r>
            <a:r>
              <a:rPr lang="en-US" b="1" dirty="0">
                <a:effectLst/>
                <a:latin typeface="Calibri" panose="020F0502020204030204" pitchFamily="34" charset="0"/>
                <a:ea typeface="Times New Roman" panose="02020603050405020304" pitchFamily="18" charset="0"/>
                <a:cs typeface="Calibri" panose="020F0502020204030204" pitchFamily="34" charset="0"/>
              </a:rPr>
              <a:t> </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b="0" dirty="0">
                <a:effectLst/>
                <a:latin typeface="Calibri" panose="020F0502020204030204" pitchFamily="34" charset="0"/>
                <a:cs typeface="Calibri" panose="020F0502020204030204" pitchFamily="34" charset="0"/>
              </a:rPr>
              <a:t>requires that problem be classified into one of two or more classes. Example, an email of text can be classified as belonging to one of two classes: “spam“ and “not spam“</a:t>
            </a:r>
            <a:r>
              <a:rPr lang="en-IN" dirty="0">
                <a:effectLst/>
                <a:latin typeface="Calibri" panose="020F0502020204030204" pitchFamily="34" charset="0"/>
                <a:ea typeface="Times New Roman" panose="02020603050405020304" pitchFamily="18" charset="0"/>
                <a:cs typeface="Calibri" panose="020F0502020204030204" pitchFamily="34" charset="0"/>
              </a:rPr>
              <a:t>.</a:t>
            </a:r>
            <a:endParaRPr lang="en-IN"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Bef>
                <a:spcPts val="2025"/>
              </a:spcBef>
              <a:spcAft>
                <a:spcPts val="1275"/>
              </a:spcAft>
              <a:buNone/>
            </a:pPr>
            <a:r>
              <a:rPr lang="en-IN" b="1" spc="20" dirty="0">
                <a:effectLst/>
                <a:latin typeface="Calibri" panose="020F0502020204030204" pitchFamily="34" charset="0"/>
                <a:ea typeface="Times New Roman" panose="02020603050405020304" pitchFamily="18" charset="0"/>
                <a:cs typeface="Calibri" panose="020F0502020204030204" pitchFamily="34" charset="0"/>
              </a:rPr>
              <a:t>Disadvantages of </a:t>
            </a:r>
            <a:r>
              <a:rPr lang="en-IN" b="1" spc="20" dirty="0">
                <a:latin typeface="Calibri" panose="020F0502020204030204" pitchFamily="34" charset="0"/>
                <a:ea typeface="Times New Roman" panose="02020603050405020304" pitchFamily="18" charset="0"/>
                <a:cs typeface="Calibri" panose="020F0502020204030204" pitchFamily="34" charset="0"/>
              </a:rPr>
              <a:t>f</a:t>
            </a:r>
            <a:r>
              <a:rPr lang="en-IN" b="1" spc="20" dirty="0">
                <a:effectLst/>
                <a:latin typeface="Calibri" panose="020F0502020204030204" pitchFamily="34" charset="0"/>
                <a:ea typeface="Times New Roman" panose="02020603050405020304" pitchFamily="18" charset="0"/>
                <a:cs typeface="Calibri" panose="020F0502020204030204" pitchFamily="34" charset="0"/>
              </a:rPr>
              <a:t>eedforward Neural Networks:</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tabLst>
                <a:tab pos="487680" algn="l"/>
              </a:tabLst>
            </a:pPr>
            <a:r>
              <a:rPr lang="en-IN" sz="2400" spc="20" dirty="0">
                <a:effectLst/>
                <a:latin typeface="Calibri" panose="020F0502020204030204" pitchFamily="34" charset="0"/>
                <a:ea typeface="Calibri" panose="020F0502020204030204" pitchFamily="34" charset="0"/>
                <a:cs typeface="Calibri" panose="020F0502020204030204" pitchFamily="34" charset="0"/>
              </a:rPr>
              <a:t>Cannot be used for deep learning [due to absence of dense layers and back propagation]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72688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7DA88392-C7E0-48DE-BE45-84E4EA949899}"/>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001000" cy="3733800"/>
          </a:xfrm>
          <a:prstGeom prst="rect">
            <a:avLst/>
          </a:prstGeom>
          <a:noFill/>
          <a:ln>
            <a:noFill/>
          </a:ln>
        </p:spPr>
      </p:pic>
      <p:sp>
        <p:nvSpPr>
          <p:cNvPr id="3" name="TextBox 2">
            <a:extLst>
              <a:ext uri="{FF2B5EF4-FFF2-40B4-BE49-F238E27FC236}">
                <a16:creationId xmlns:a16="http://schemas.microsoft.com/office/drawing/2014/main" xmlns="" id="{62CC0845-368F-465D-9B23-3F32F39D7F16}"/>
              </a:ext>
            </a:extLst>
          </p:cNvPr>
          <p:cNvSpPr txBox="1"/>
          <p:nvPr/>
        </p:nvSpPr>
        <p:spPr>
          <a:xfrm>
            <a:off x="1981200" y="609600"/>
            <a:ext cx="5867400" cy="461665"/>
          </a:xfrm>
          <a:prstGeom prst="rect">
            <a:avLst/>
          </a:prstGeom>
          <a:noFill/>
        </p:spPr>
        <p:txBody>
          <a:bodyPr wrap="square">
            <a:spAutoFit/>
          </a:bodyPr>
          <a:lstStyle/>
          <a:p>
            <a:pPr marL="0" indent="0">
              <a:buNone/>
            </a:pPr>
            <a:r>
              <a:rPr lang="en-IN" sz="2400" b="1" dirty="0">
                <a:effectLst/>
                <a:latin typeface="Calibri" panose="020F0502020204030204" pitchFamily="34" charset="0"/>
                <a:ea typeface="Calibri" panose="020F0502020204030204" pitchFamily="34" charset="0"/>
              </a:rPr>
              <a:t>              Feedforward </a:t>
            </a:r>
            <a:r>
              <a:rPr lang="en-IN" sz="2400" b="1" spc="-15" dirty="0">
                <a:effectLst/>
                <a:latin typeface="Calibri" panose="020F0502020204030204" pitchFamily="34" charset="0"/>
                <a:ea typeface="Calibri" panose="020F0502020204030204" pitchFamily="34" charset="0"/>
              </a:rPr>
              <a:t>network</a:t>
            </a:r>
          </a:p>
        </p:txBody>
      </p:sp>
    </p:spTree>
    <p:extLst>
      <p:ext uri="{BB962C8B-B14F-4D97-AF65-F5344CB8AC3E}">
        <p14:creationId xmlns:p14="http://schemas.microsoft.com/office/powerpoint/2010/main" val="1168019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183B23-0246-43E1-9A4E-16BC13D50323}"/>
              </a:ext>
            </a:extLst>
          </p:cNvPr>
          <p:cNvSpPr>
            <a:spLocks noGrp="1"/>
          </p:cNvSpPr>
          <p:nvPr>
            <p:ph sz="quarter" idx="1"/>
          </p:nvPr>
        </p:nvSpPr>
        <p:spPr>
          <a:xfrm>
            <a:off x="304800" y="381000"/>
            <a:ext cx="8382000" cy="6172200"/>
          </a:xfrm>
        </p:spPr>
        <p:txBody>
          <a:bodyPr>
            <a:normAutofit/>
          </a:bodyPr>
          <a:lstStyle/>
          <a:p>
            <a:pPr marL="30480"/>
            <a:r>
              <a:rPr lang="en-IN" sz="2000" dirty="0">
                <a:effectLst/>
                <a:latin typeface="Calibri" panose="020F0502020204030204" pitchFamily="34" charset="0"/>
                <a:ea typeface="Times New Roman" panose="02020603050405020304" pitchFamily="18" charset="0"/>
                <a:cs typeface="Calibri" panose="020F0502020204030204" pitchFamily="34" charset="0"/>
              </a:rPr>
              <a:t>To better understand how feedforward neural network’s function, let’s solve a simple problem.</a:t>
            </a:r>
          </a:p>
          <a:p>
            <a:pPr marL="0" indent="0">
              <a:buNone/>
            </a:pPr>
            <a:r>
              <a:rPr lang="en-IN" sz="2000" b="1" dirty="0">
                <a:effectLst/>
                <a:latin typeface="Calibri" panose="020F0502020204030204" pitchFamily="34" charset="0"/>
                <a:ea typeface="Times New Roman" panose="02020603050405020304" pitchFamily="18" charset="0"/>
                <a:cs typeface="Calibri" panose="020F0502020204030204" pitchFamily="34" charset="0"/>
              </a:rPr>
              <a:t>Predicting if it's raining or not when given three inputs:</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p>
          <a:p>
            <a:pPr marL="0" indent="0">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	x1 - day/night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x2 – temperature</a:t>
            </a:r>
          </a:p>
          <a:p>
            <a:pPr marL="0" indent="0">
              <a:lnSpc>
                <a:spcPct val="107000"/>
              </a:lnSpc>
              <a:spcAft>
                <a:spcPts val="800"/>
              </a:spcAft>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x3 - month</a:t>
            </a:r>
          </a:p>
          <a:p>
            <a:pPr marL="304800" lvl="1"/>
            <a:r>
              <a:rPr lang="en-IN" sz="2000" dirty="0">
                <a:effectLst/>
                <a:latin typeface="Calibri" panose="020F0502020204030204" pitchFamily="34" charset="0"/>
                <a:ea typeface="Times New Roman" panose="02020603050405020304" pitchFamily="18" charset="0"/>
                <a:cs typeface="Calibri" panose="020F0502020204030204" pitchFamily="34" charset="0"/>
              </a:rPr>
              <a:t>Let's assume the </a:t>
            </a:r>
            <a:r>
              <a:rPr lang="en-IN" sz="2000" b="1" dirty="0">
                <a:effectLst/>
                <a:latin typeface="Calibri" panose="020F0502020204030204" pitchFamily="34" charset="0"/>
                <a:ea typeface="Times New Roman" panose="02020603050405020304" pitchFamily="18" charset="0"/>
                <a:cs typeface="Calibri" panose="020F0502020204030204" pitchFamily="34" charset="0"/>
              </a:rPr>
              <a:t>threshold value to be 20 </a:t>
            </a:r>
            <a:r>
              <a:rPr lang="en-IN" sz="2000" dirty="0">
                <a:effectLst/>
                <a:latin typeface="Calibri" panose="020F0502020204030204" pitchFamily="34" charset="0"/>
                <a:ea typeface="Times New Roman" panose="02020603050405020304" pitchFamily="18" charset="0"/>
                <a:cs typeface="Calibri" panose="020F0502020204030204" pitchFamily="34" charset="0"/>
              </a:rPr>
              <a:t>(Actual value), and if the output is higher than 20 then it will be raining, otherwise it's a sunny day. </a:t>
            </a:r>
          </a:p>
          <a:p>
            <a:pPr marL="304800" lvl="1"/>
            <a:r>
              <a:rPr lang="en-IN" sz="2000" dirty="0">
                <a:effectLst/>
                <a:latin typeface="Calibri" panose="020F0502020204030204" pitchFamily="34" charset="0"/>
                <a:ea typeface="Times New Roman" panose="02020603050405020304" pitchFamily="18" charset="0"/>
                <a:cs typeface="Calibri" panose="020F0502020204030204" pitchFamily="34" charset="0"/>
              </a:rPr>
              <a:t>Given a data tuple with inputs (x1, x2, x3) as (0, 12, 11), initial weights of the feedforward network (w1, w2, w3) as (0.1, 1, 1) and biases as (1, 0, 0).</a:t>
            </a:r>
          </a:p>
          <a:p>
            <a:pPr marL="0" indent="0">
              <a:buNone/>
            </a:pPr>
            <a:r>
              <a:rPr lang="en-IN" sz="2000" b="1" dirty="0">
                <a:effectLst/>
                <a:latin typeface="Calibri" panose="020F0502020204030204" pitchFamily="34" charset="0"/>
                <a:ea typeface="Times New Roman" panose="02020603050405020304" pitchFamily="18" charset="0"/>
                <a:cs typeface="Calibri" panose="020F0502020204030204" pitchFamily="34" charset="0"/>
              </a:rPr>
              <a:t>Multiplication of weights and inputs:</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p>
          <a:p>
            <a:pPr marL="304800" lvl="1"/>
            <a:r>
              <a:rPr lang="en-IN" sz="2000" dirty="0">
                <a:effectLst/>
                <a:latin typeface="Calibri" panose="020F0502020204030204" pitchFamily="34" charset="0"/>
                <a:ea typeface="Times New Roman" panose="02020603050405020304" pitchFamily="18" charset="0"/>
                <a:cs typeface="Calibri" panose="020F0502020204030204" pitchFamily="34" charset="0"/>
              </a:rPr>
              <a:t>The input is multiplied by the assigned weight values, which this case would be the following:</a:t>
            </a:r>
            <a:endParaRPr lang="en-IN" sz="2000" dirty="0">
              <a:latin typeface="Calibri" panose="020F0502020204030204" pitchFamily="34" charset="0"/>
              <a:ea typeface="Times New Roman" panose="02020603050405020304" pitchFamily="18" charset="0"/>
              <a:cs typeface="Calibri" panose="020F0502020204030204" pitchFamily="34" charset="0"/>
            </a:endParaRPr>
          </a:p>
          <a:p>
            <a:pPr marL="76200" lvl="1" indent="0">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	(x1* w1) = (0 * 0.1) = 0</a:t>
            </a:r>
            <a:endParaRPr lang="en-IN" sz="2000" dirty="0">
              <a:latin typeface="Calibri" panose="020F0502020204030204" pitchFamily="34" charset="0"/>
              <a:ea typeface="Times New Roman" panose="02020603050405020304" pitchFamily="18" charset="0"/>
              <a:cs typeface="Calibri" panose="020F0502020204030204" pitchFamily="34" charset="0"/>
            </a:endParaRPr>
          </a:p>
          <a:p>
            <a:pPr marL="76200" lvl="1" indent="0">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	(x2* w2) = (1 * 12) = 12</a:t>
            </a:r>
            <a:endParaRPr lang="en-IN" sz="2000" dirty="0">
              <a:latin typeface="Calibri" panose="020F0502020204030204" pitchFamily="34" charset="0"/>
              <a:ea typeface="Times New Roman" panose="02020603050405020304" pitchFamily="18" charset="0"/>
              <a:cs typeface="Calibri" panose="020F0502020204030204" pitchFamily="34" charset="0"/>
            </a:endParaRPr>
          </a:p>
          <a:p>
            <a:pPr marL="76200" lvl="1" indent="0">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	(x3* w3) = (11 * 1) = 11</a:t>
            </a:r>
          </a:p>
          <a:p>
            <a:pPr marL="0" indent="0">
              <a:buNone/>
            </a:pPr>
            <a:endParaRPr lang="en-IN" dirty="0"/>
          </a:p>
        </p:txBody>
      </p:sp>
    </p:spTree>
    <p:extLst>
      <p:ext uri="{BB962C8B-B14F-4D97-AF65-F5344CB8AC3E}">
        <p14:creationId xmlns:p14="http://schemas.microsoft.com/office/powerpoint/2010/main" val="1438528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0BF5FA-BF22-4440-8FD3-CEBFA3F478D2}"/>
              </a:ext>
            </a:extLst>
          </p:cNvPr>
          <p:cNvSpPr>
            <a:spLocks noGrp="1"/>
          </p:cNvSpPr>
          <p:nvPr>
            <p:ph sz="quarter" idx="1"/>
          </p:nvPr>
        </p:nvSpPr>
        <p:spPr>
          <a:xfrm>
            <a:off x="304800" y="304800"/>
            <a:ext cx="8534400" cy="6286500"/>
          </a:xfrm>
        </p:spPr>
        <p:txBody>
          <a:bodyPr>
            <a:normAutofit/>
          </a:bodyPr>
          <a:lstStyle/>
          <a:p>
            <a:pPr marL="274320" lvl="1" indent="0">
              <a:buNone/>
            </a:pPr>
            <a:endParaRPr lang="en-IN" sz="2000" b="1" dirty="0">
              <a:effectLst/>
              <a:latin typeface="Calibri" panose="020F0502020204030204" pitchFamily="34" charset="0"/>
              <a:ea typeface="Times New Roman" panose="02020603050405020304" pitchFamily="18" charset="0"/>
              <a:cs typeface="Calibri" panose="020F0502020204030204" pitchFamily="34" charset="0"/>
            </a:endParaRPr>
          </a:p>
          <a:p>
            <a:pPr marL="274320" lvl="1" indent="0">
              <a:buNone/>
            </a:pPr>
            <a:r>
              <a:rPr lang="en-IN" sz="2000" b="1" dirty="0">
                <a:effectLst/>
                <a:latin typeface="Calibri" panose="020F0502020204030204" pitchFamily="34" charset="0"/>
                <a:ea typeface="Times New Roman" panose="02020603050405020304" pitchFamily="18" charset="0"/>
                <a:cs typeface="Calibri" panose="020F0502020204030204" pitchFamily="34" charset="0"/>
              </a:rPr>
              <a:t>Adding the biases:</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p>
          <a:p>
            <a:pPr marL="579120" lvl="2"/>
            <a:r>
              <a:rPr lang="en-IN" dirty="0">
                <a:effectLst/>
                <a:latin typeface="Calibri" panose="020F0502020204030204" pitchFamily="34" charset="0"/>
                <a:ea typeface="Times New Roman" panose="02020603050405020304" pitchFamily="18" charset="0"/>
                <a:cs typeface="Calibri" panose="020F0502020204030204" pitchFamily="34" charset="0"/>
              </a:rPr>
              <a:t>The product found in the previous step is added to their respective biases. The modified inputs are then summed up to a single value. </a:t>
            </a:r>
            <a:endParaRPr lang="en-IN" dirty="0">
              <a:latin typeface="Calibri" panose="020F0502020204030204" pitchFamily="34" charset="0"/>
              <a:ea typeface="Times New Roman" panose="02020603050405020304" pitchFamily="18" charset="0"/>
              <a:cs typeface="Calibri" panose="020F0502020204030204" pitchFamily="34" charset="0"/>
            </a:endParaRPr>
          </a:p>
          <a:p>
            <a:pPr marL="350520" lvl="2" indent="0">
              <a:buNone/>
            </a:pPr>
            <a:r>
              <a:rPr lang="en-IN" dirty="0">
                <a:effectLst/>
                <a:latin typeface="Calibri" panose="020F0502020204030204" pitchFamily="34" charset="0"/>
                <a:ea typeface="Times New Roman" panose="02020603050405020304" pitchFamily="18" charset="0"/>
                <a:cs typeface="Calibri" panose="020F0502020204030204" pitchFamily="34" charset="0"/>
              </a:rPr>
              <a:t>	(x1* w1) + b1 = 0 + 1</a:t>
            </a:r>
            <a:endParaRPr lang="en-IN" dirty="0">
              <a:latin typeface="Calibri" panose="020F0502020204030204" pitchFamily="34" charset="0"/>
              <a:ea typeface="Times New Roman" panose="02020603050405020304" pitchFamily="18" charset="0"/>
              <a:cs typeface="Calibri" panose="020F0502020204030204" pitchFamily="34" charset="0"/>
            </a:endParaRPr>
          </a:p>
          <a:p>
            <a:pPr marL="350520" lvl="2" indent="0">
              <a:buNone/>
            </a:pPr>
            <a:r>
              <a:rPr lang="en-IN" dirty="0">
                <a:effectLst/>
                <a:latin typeface="Calibri" panose="020F0502020204030204" pitchFamily="34" charset="0"/>
                <a:ea typeface="Times New Roman" panose="02020603050405020304" pitchFamily="18" charset="0"/>
                <a:cs typeface="Calibri" panose="020F0502020204030204" pitchFamily="34" charset="0"/>
              </a:rPr>
              <a:t>	(x2* w2) + b2 = 12 + 0</a:t>
            </a:r>
            <a:endParaRPr lang="en-IN" dirty="0">
              <a:latin typeface="Calibri" panose="020F0502020204030204" pitchFamily="34" charset="0"/>
              <a:ea typeface="Times New Roman" panose="02020603050405020304" pitchFamily="18" charset="0"/>
              <a:cs typeface="Calibri" panose="020F0502020204030204" pitchFamily="34" charset="0"/>
            </a:endParaRPr>
          </a:p>
          <a:p>
            <a:pPr marL="350520" lvl="2" indent="0">
              <a:buNone/>
            </a:pPr>
            <a:r>
              <a:rPr lang="en-IN" dirty="0">
                <a:effectLst/>
                <a:latin typeface="Calibri" panose="020F0502020204030204" pitchFamily="34" charset="0"/>
                <a:ea typeface="Times New Roman" panose="02020603050405020304" pitchFamily="18" charset="0"/>
                <a:cs typeface="Calibri" panose="020F0502020204030204" pitchFamily="34" charset="0"/>
              </a:rPr>
              <a:t>	(x3* w3) + b3 = 11 + 0</a:t>
            </a:r>
            <a:endParaRPr lang="en-IN" dirty="0">
              <a:latin typeface="Calibri" panose="020F0502020204030204" pitchFamily="34" charset="0"/>
              <a:ea typeface="Times New Roman" panose="02020603050405020304" pitchFamily="18" charset="0"/>
              <a:cs typeface="Calibri" panose="020F0502020204030204" pitchFamily="34" charset="0"/>
            </a:endParaRPr>
          </a:p>
          <a:p>
            <a:pPr marL="274320" lvl="1" indent="0">
              <a:buNone/>
            </a:pPr>
            <a:r>
              <a:rPr lang="en-IN" sz="2000" b="1" dirty="0">
                <a:effectLst/>
                <a:latin typeface="Calibri" panose="020F0502020204030204" pitchFamily="34" charset="0"/>
                <a:ea typeface="Times New Roman" panose="02020603050405020304" pitchFamily="18" charset="0"/>
                <a:cs typeface="Calibri" panose="020F0502020204030204" pitchFamily="34" charset="0"/>
              </a:rPr>
              <a:t>Activation function</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p>
          <a:p>
            <a:pPr marL="579120" lvl="2"/>
            <a:r>
              <a:rPr lang="en-IN" dirty="0">
                <a:effectLst/>
                <a:latin typeface="Calibri" panose="020F0502020204030204" pitchFamily="34" charset="0"/>
                <a:ea typeface="Times New Roman" panose="02020603050405020304" pitchFamily="18" charset="0"/>
                <a:cs typeface="Calibri" panose="020F0502020204030204" pitchFamily="34" charset="0"/>
              </a:rPr>
              <a:t>An activation function is the mapping of summed weighted input to the output of the neuron.</a:t>
            </a:r>
          </a:p>
          <a:p>
            <a:pPr marL="579120" lvl="2"/>
            <a:r>
              <a:rPr lang="en-IN" dirty="0">
                <a:effectLst/>
                <a:latin typeface="Calibri" panose="020F0502020204030204" pitchFamily="34" charset="0"/>
                <a:ea typeface="Times New Roman" panose="02020603050405020304" pitchFamily="18" charset="0"/>
                <a:cs typeface="Calibri" panose="020F0502020204030204" pitchFamily="34" charset="0"/>
              </a:rPr>
              <a:t>Weighted sum = (x1* w1) + b1 + (x2* w2) + b2 + (x3* w3) + b3 = 24 (Predicted value)</a:t>
            </a:r>
          </a:p>
          <a:p>
            <a:pPr marL="579120" lvl="2"/>
            <a:r>
              <a:rPr lang="en-IN" dirty="0">
                <a:effectLst/>
                <a:latin typeface="Calibri" panose="020F0502020204030204" pitchFamily="34" charset="0"/>
                <a:ea typeface="Times New Roman" panose="02020603050405020304" pitchFamily="18" charset="0"/>
                <a:cs typeface="Calibri" panose="020F0502020204030204" pitchFamily="34" charset="0"/>
              </a:rPr>
              <a:t>It governs the inception at which the neuron is activated and the strength of the output signal. </a:t>
            </a:r>
          </a:p>
          <a:p>
            <a:pPr marL="274320" lvl="1" indent="0">
              <a:buNone/>
            </a:pPr>
            <a:r>
              <a:rPr lang="en-IN" sz="2000" b="1" dirty="0">
                <a:effectLst/>
                <a:latin typeface="Calibri" panose="020F0502020204030204" pitchFamily="34" charset="0"/>
                <a:ea typeface="Times New Roman" panose="02020603050405020304" pitchFamily="18" charset="0"/>
                <a:cs typeface="Calibri" panose="020F0502020204030204" pitchFamily="34" charset="0"/>
              </a:rPr>
              <a:t>Output signal:</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p>
          <a:p>
            <a:pPr marL="579120" lvl="2"/>
            <a:r>
              <a:rPr lang="en-IN" dirty="0">
                <a:effectLst/>
                <a:latin typeface="Calibri" panose="020F0502020204030204" pitchFamily="34" charset="0"/>
                <a:ea typeface="Times New Roman" panose="02020603050405020304" pitchFamily="18" charset="0"/>
                <a:cs typeface="Calibri" panose="020F0502020204030204" pitchFamily="34" charset="0"/>
              </a:rPr>
              <a:t>The weighted sum in our example is greater than 20, the perceptron predicts it to be a </a:t>
            </a:r>
            <a:r>
              <a:rPr lang="en-IN" b="1" dirty="0">
                <a:effectLst/>
                <a:latin typeface="Calibri" panose="020F0502020204030204" pitchFamily="34" charset="0"/>
                <a:ea typeface="Times New Roman" panose="02020603050405020304" pitchFamily="18" charset="0"/>
                <a:cs typeface="Calibri" panose="020F0502020204030204" pitchFamily="34" charset="0"/>
              </a:rPr>
              <a:t>rainy day</a:t>
            </a:r>
            <a:r>
              <a:rPr lang="en-IN" dirty="0">
                <a:effectLst/>
                <a:latin typeface="Calibri" panose="020F0502020204030204" pitchFamily="34" charset="0"/>
                <a:ea typeface="Times New Roman" panose="02020603050405020304" pitchFamily="18" charset="0"/>
                <a:cs typeface="Calibri" panose="020F0502020204030204" pitchFamily="34" charset="0"/>
              </a:rPr>
              <a:t>.</a:t>
            </a:r>
          </a:p>
          <a:p>
            <a:pPr marL="30480"/>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36450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6D56C1-BE96-43DF-921F-FFB4AD96B4C5}"/>
              </a:ext>
            </a:extLst>
          </p:cNvPr>
          <p:cNvSpPr>
            <a:spLocks noGrp="1"/>
          </p:cNvSpPr>
          <p:nvPr>
            <p:ph sz="quarter" idx="1"/>
          </p:nvPr>
        </p:nvSpPr>
        <p:spPr>
          <a:xfrm>
            <a:off x="304800" y="228600"/>
            <a:ext cx="8534400" cy="6248400"/>
          </a:xfrm>
        </p:spPr>
        <p:txBody>
          <a:bodyPr>
            <a:normAutofit/>
          </a:bodyPr>
          <a:lstStyle/>
          <a:p>
            <a:pPr marL="0" indent="0">
              <a:buNone/>
            </a:pPr>
            <a:endParaRPr lang="en-IN" sz="22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2400" b="1" dirty="0">
                <a:effectLst/>
                <a:latin typeface="Calibri" panose="020F0502020204030204" pitchFamily="34" charset="0"/>
                <a:ea typeface="Times New Roman" panose="02020603050405020304" pitchFamily="18" charset="0"/>
                <a:cs typeface="Calibri" panose="020F0502020204030204" pitchFamily="34" charset="0"/>
              </a:rPr>
              <a:t>Calculating the Loss:</a:t>
            </a:r>
          </a:p>
          <a:p>
            <a:pPr marL="0" indent="0">
              <a:buNone/>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marL="30480"/>
            <a:r>
              <a:rPr lang="en-IN" sz="2200" dirty="0">
                <a:effectLst/>
                <a:latin typeface="Calibri" panose="020F0502020204030204" pitchFamily="34" charset="0"/>
                <a:ea typeface="Times New Roman" panose="02020603050405020304" pitchFamily="18" charset="0"/>
                <a:cs typeface="Calibri" panose="020F0502020204030204" pitchFamily="34" charset="0"/>
              </a:rPr>
              <a:t>A loss function quantifies how “good” or “bad” a given model is in classifying the input data. </a:t>
            </a:r>
          </a:p>
          <a:p>
            <a:pPr marL="30480"/>
            <a:r>
              <a:rPr lang="en-IN" sz="2200" dirty="0">
                <a:effectLst/>
                <a:latin typeface="Calibri" panose="020F0502020204030204" pitchFamily="34" charset="0"/>
                <a:ea typeface="Times New Roman" panose="02020603050405020304" pitchFamily="18" charset="0"/>
                <a:cs typeface="Calibri" panose="020F0502020204030204" pitchFamily="34" charset="0"/>
              </a:rPr>
              <a:t>The loss is calculated as the difference between the actual output and the predicted output. </a:t>
            </a:r>
          </a:p>
          <a:p>
            <a:pPr marL="0" indent="0" algn="ctr">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Loss function= Y_{predicted} - y_{original/actual}</a:t>
            </a:r>
          </a:p>
          <a:p>
            <a:pPr marL="30480"/>
            <a:r>
              <a:rPr lang="en-IN" sz="2200" dirty="0">
                <a:effectLst/>
                <a:latin typeface="Calibri" panose="020F0502020204030204" pitchFamily="34" charset="0"/>
                <a:ea typeface="Times New Roman" panose="02020603050405020304" pitchFamily="18" charset="0"/>
                <a:cs typeface="Calibri" panose="020F0502020204030204" pitchFamily="34" charset="0"/>
              </a:rPr>
              <a:t>The function that is used to compute this error is known as loss function or cost function.</a:t>
            </a:r>
            <a:r>
              <a:rPr lang="en-IN" sz="2200" b="1" dirty="0">
                <a:effectLst/>
                <a:latin typeface="Calibri" panose="020F0502020204030204" pitchFamily="34" charset="0"/>
                <a:ea typeface="Times New Roman" panose="02020603050405020304" pitchFamily="18" charset="0"/>
                <a:cs typeface="Calibri" panose="020F0502020204030204" pitchFamily="34" charset="0"/>
              </a:rPr>
              <a:t> </a:t>
            </a:r>
          </a:p>
          <a:p>
            <a:pPr marL="0" indent="0">
              <a:buNone/>
            </a:pPr>
            <a:endParaRPr lang="en-IN" sz="21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2433343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D7C378-3A8C-494E-8AEC-727CB1426246}"/>
              </a:ext>
            </a:extLst>
          </p:cNvPr>
          <p:cNvSpPr>
            <a:spLocks noGrp="1"/>
          </p:cNvSpPr>
          <p:nvPr>
            <p:ph sz="quarter" idx="1"/>
          </p:nvPr>
        </p:nvSpPr>
        <p:spPr>
          <a:xfrm>
            <a:off x="228600" y="304800"/>
            <a:ext cx="8458200" cy="6248400"/>
          </a:xfrm>
        </p:spPr>
        <p:txBody>
          <a:bodyPr/>
          <a:lstStyle/>
          <a:p>
            <a:pPr marL="0" marR="273685" indent="0" algn="just">
              <a:spcAft>
                <a:spcPts val="0"/>
              </a:spcAft>
              <a:buNone/>
              <a:tabLst>
                <a:tab pos="1195070" algn="l"/>
              </a:tabLst>
            </a:pPr>
            <a:r>
              <a:rPr lang="en-US" sz="2100" b="1" dirty="0">
                <a:effectLst/>
                <a:latin typeface="Calibri" panose="020F0502020204030204" pitchFamily="34" charset="0"/>
                <a:ea typeface="LM Sans 10"/>
                <a:cs typeface="LM Sans 10"/>
              </a:rPr>
              <a:t>Shortcut connections skip</a:t>
            </a:r>
            <a:r>
              <a:rPr lang="en-US" sz="2100" b="1" spc="-270" dirty="0">
                <a:effectLst/>
                <a:latin typeface="Calibri" panose="020F0502020204030204" pitchFamily="34" charset="0"/>
                <a:ea typeface="LM Sans 10"/>
                <a:cs typeface="LM Sans 10"/>
              </a:rPr>
              <a:t> </a:t>
            </a:r>
            <a:r>
              <a:rPr lang="en-US" sz="2100" b="1" spc="-15" dirty="0">
                <a:effectLst/>
                <a:latin typeface="Calibri" panose="020F0502020204030204" pitchFamily="34" charset="0"/>
                <a:ea typeface="LM Sans 10"/>
                <a:cs typeface="LM Sans 10"/>
              </a:rPr>
              <a:t>layers:</a:t>
            </a:r>
            <a:endParaRPr lang="en-IN" sz="2100" b="1" dirty="0">
              <a:effectLst/>
              <a:latin typeface="LM Sans 10"/>
              <a:ea typeface="LM Sans 10"/>
              <a:cs typeface="LM Sans 10"/>
            </a:endParaRPr>
          </a:p>
          <a:p>
            <a:pPr marL="100330" marR="273685" indent="-356870" algn="just">
              <a:spcAft>
                <a:spcPts val="0"/>
              </a:spcAft>
              <a:tabLst>
                <a:tab pos="1195070" algn="l"/>
              </a:tabLst>
            </a:pPr>
            <a:r>
              <a:rPr lang="en-US" sz="2100" dirty="0">
                <a:effectLst/>
                <a:latin typeface="Calibri" panose="020F0502020204030204" pitchFamily="34" charset="0"/>
                <a:ea typeface="LM Sans 10"/>
                <a:cs typeface="LM Sans 10"/>
              </a:rPr>
              <a:t>Connections that skip one or more levels. </a:t>
            </a:r>
          </a:p>
          <a:p>
            <a:pPr marL="100330" marR="273685" indent="-356870" algn="just">
              <a:spcAft>
                <a:spcPts val="0"/>
              </a:spcAft>
              <a:tabLst>
                <a:tab pos="1195070" algn="l"/>
              </a:tabLst>
            </a:pPr>
            <a:r>
              <a:rPr lang="en-US" sz="2100" dirty="0">
                <a:effectLst/>
                <a:latin typeface="Calibri" panose="020F0502020204030204" pitchFamily="34" charset="0"/>
                <a:ea typeface="LM Sans 10"/>
                <a:cs typeface="LM Sans 10"/>
              </a:rPr>
              <a:t>These connections </a:t>
            </a:r>
            <a:r>
              <a:rPr lang="en-US" sz="2100" spc="-15" dirty="0">
                <a:effectLst/>
                <a:latin typeface="Calibri" panose="020F0502020204030204" pitchFamily="34" charset="0"/>
                <a:ea typeface="LM Sans 10"/>
                <a:cs typeface="LM Sans 10"/>
              </a:rPr>
              <a:t>may </a:t>
            </a:r>
            <a:r>
              <a:rPr lang="en-US" sz="2100" dirty="0">
                <a:effectLst/>
                <a:latin typeface="Calibri" panose="020F0502020204030204" pitchFamily="34" charset="0"/>
                <a:ea typeface="LM Sans 10"/>
                <a:cs typeface="LM Sans 10"/>
              </a:rPr>
              <a:t>only </a:t>
            </a:r>
            <a:r>
              <a:rPr lang="en-US" sz="2100" spc="15" dirty="0">
                <a:effectLst/>
                <a:latin typeface="Calibri" panose="020F0502020204030204" pitchFamily="34" charset="0"/>
                <a:ea typeface="LM Sans 10"/>
                <a:cs typeface="LM Sans 10"/>
              </a:rPr>
              <a:t>be </a:t>
            </a:r>
            <a:r>
              <a:rPr lang="en-US" sz="2100" dirty="0">
                <a:effectLst/>
                <a:latin typeface="Calibri" panose="020F0502020204030204" pitchFamily="34" charset="0"/>
                <a:ea typeface="LM Sans 10"/>
                <a:cs typeface="LM Sans 10"/>
              </a:rPr>
              <a:t>directed </a:t>
            </a:r>
            <a:r>
              <a:rPr lang="en-US" sz="2100" spc="-15" dirty="0">
                <a:effectLst/>
                <a:latin typeface="Calibri" panose="020F0502020204030204" pitchFamily="34" charset="0"/>
                <a:ea typeface="LM Sans 10"/>
                <a:cs typeface="LM Sans 10"/>
              </a:rPr>
              <a:t>towards </a:t>
            </a:r>
            <a:r>
              <a:rPr lang="en-US" sz="2100" dirty="0">
                <a:effectLst/>
                <a:latin typeface="Calibri" panose="020F0502020204030204" pitchFamily="34" charset="0"/>
                <a:ea typeface="LM Sans 10"/>
                <a:cs typeface="LM Sans 10"/>
              </a:rPr>
              <a:t>the output</a:t>
            </a:r>
            <a:r>
              <a:rPr lang="en-US" sz="2100" spc="-225" dirty="0">
                <a:effectLst/>
                <a:latin typeface="Calibri" panose="020F0502020204030204" pitchFamily="34" charset="0"/>
                <a:ea typeface="LM Sans 10"/>
                <a:cs typeface="LM Sans 10"/>
              </a:rPr>
              <a:t> </a:t>
            </a:r>
            <a:r>
              <a:rPr lang="en-US" sz="2100" spc="-15" dirty="0">
                <a:effectLst/>
                <a:latin typeface="Calibri" panose="020F0502020204030204" pitchFamily="34" charset="0"/>
                <a:ea typeface="LM Sans 10"/>
                <a:cs typeface="LM Sans 10"/>
              </a:rPr>
              <a:t>layer, </a:t>
            </a:r>
            <a:r>
              <a:rPr lang="en-US" sz="2100" dirty="0">
                <a:effectLst/>
                <a:latin typeface="Calibri" panose="020F0502020204030204" pitchFamily="34" charset="0"/>
                <a:ea typeface="LM Sans 10"/>
                <a:cs typeface="LM Sans 10"/>
              </a:rPr>
              <a:t>too.</a:t>
            </a:r>
            <a:endParaRPr lang="en-IN" sz="2100" dirty="0">
              <a:effectLst/>
              <a:latin typeface="LM Sans 10"/>
              <a:ea typeface="LM Sans 10"/>
              <a:cs typeface="LM Sans 10"/>
            </a:endParaRPr>
          </a:p>
          <a:p>
            <a:pPr marL="100330" marR="273685" indent="-356870" algn="just">
              <a:spcAft>
                <a:spcPts val="0"/>
              </a:spcAft>
              <a:tabLst>
                <a:tab pos="1195070" algn="l"/>
              </a:tabLst>
            </a:pPr>
            <a:r>
              <a:rPr lang="en-US" sz="2100" dirty="0">
                <a:effectLst/>
                <a:latin typeface="Calibri" panose="020F0502020204030204" pitchFamily="34" charset="0"/>
                <a:ea typeface="LM Sans 10"/>
                <a:cs typeface="LM Sans 10"/>
              </a:rPr>
              <a:t>Like the feedforward network, the connections are not only be directed towards the next</a:t>
            </a:r>
            <a:r>
              <a:rPr lang="en-US" sz="2100" spc="-15" dirty="0">
                <a:effectLst/>
                <a:latin typeface="Calibri" panose="020F0502020204030204" pitchFamily="34" charset="0"/>
                <a:ea typeface="LM Sans 10"/>
                <a:cs typeface="LM Sans 10"/>
              </a:rPr>
              <a:t> layer </a:t>
            </a:r>
            <a:r>
              <a:rPr lang="en-US" sz="2100" dirty="0">
                <a:effectLst/>
                <a:latin typeface="Calibri" panose="020F0502020204030204" pitchFamily="34" charset="0"/>
                <a:ea typeface="LM Sans 10"/>
                <a:cs typeface="LM Sans 10"/>
              </a:rPr>
              <a:t>but also </a:t>
            </a:r>
            <a:r>
              <a:rPr lang="en-US" sz="2100" spc="-15" dirty="0">
                <a:effectLst/>
                <a:latin typeface="Calibri" panose="020F0502020204030204" pitchFamily="34" charset="0"/>
                <a:ea typeface="LM Sans 10"/>
                <a:cs typeface="LM Sans 10"/>
              </a:rPr>
              <a:t>towards any </a:t>
            </a:r>
            <a:r>
              <a:rPr lang="en-US" sz="2100" dirty="0">
                <a:effectLst/>
                <a:latin typeface="Calibri" panose="020F0502020204030204" pitchFamily="34" charset="0"/>
                <a:ea typeface="LM Sans 10"/>
                <a:cs typeface="LM Sans 10"/>
              </a:rPr>
              <a:t>other</a:t>
            </a:r>
            <a:r>
              <a:rPr lang="en-US" sz="2100" spc="340"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subsequent layer.</a:t>
            </a:r>
            <a:endParaRPr lang="en-IN" sz="2100" dirty="0">
              <a:effectLst/>
              <a:latin typeface="LM Sans 10"/>
              <a:ea typeface="LM Sans 10"/>
              <a:cs typeface="LM Sans 1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B2B2AABE-78BA-4DC3-B920-5C67806E6D8F}"/>
              </a:ext>
            </a:extLst>
          </p:cNvPr>
          <p:cNvPicPr>
            <a:picLocks noChangeAspect="1"/>
          </p:cNvPicPr>
          <p:nvPr/>
        </p:nvPicPr>
        <p:blipFill>
          <a:blip r:embed="rId2"/>
          <a:stretch>
            <a:fillRect/>
          </a:stretch>
        </p:blipFill>
        <p:spPr>
          <a:xfrm>
            <a:off x="427892" y="2895600"/>
            <a:ext cx="3839308" cy="3657600"/>
          </a:xfrm>
          <a:prstGeom prst="rect">
            <a:avLst/>
          </a:prstGeom>
        </p:spPr>
      </p:pic>
      <p:pic>
        <p:nvPicPr>
          <p:cNvPr id="8" name="Picture 7">
            <a:extLst>
              <a:ext uri="{FF2B5EF4-FFF2-40B4-BE49-F238E27FC236}">
                <a16:creationId xmlns:a16="http://schemas.microsoft.com/office/drawing/2014/main" xmlns="" id="{8ECDF792-1C27-4F40-8481-7EDB5D284425}"/>
              </a:ext>
            </a:extLst>
          </p:cNvPr>
          <p:cNvPicPr>
            <a:picLocks noChangeAspect="1"/>
          </p:cNvPicPr>
          <p:nvPr/>
        </p:nvPicPr>
        <p:blipFill>
          <a:blip r:embed="rId3"/>
          <a:stretch>
            <a:fillRect/>
          </a:stretch>
        </p:blipFill>
        <p:spPr>
          <a:xfrm>
            <a:off x="4572000" y="2895599"/>
            <a:ext cx="3581400" cy="3505201"/>
          </a:xfrm>
          <a:prstGeom prst="rect">
            <a:avLst/>
          </a:prstGeom>
        </p:spPr>
      </p:pic>
    </p:spTree>
    <p:extLst>
      <p:ext uri="{BB962C8B-B14F-4D97-AF65-F5344CB8AC3E}">
        <p14:creationId xmlns:p14="http://schemas.microsoft.com/office/powerpoint/2010/main" val="233499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D61C81C-97B4-4C25-8F3D-6EAA788815B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78967" y="1143000"/>
            <a:ext cx="8307833" cy="4867870"/>
          </a:xfrm>
          <a:prstGeom prst="rect">
            <a:avLst/>
          </a:prstGeom>
        </p:spPr>
      </p:pic>
    </p:spTree>
    <p:extLst>
      <p:ext uri="{BB962C8B-B14F-4D97-AF65-F5344CB8AC3E}">
        <p14:creationId xmlns:p14="http://schemas.microsoft.com/office/powerpoint/2010/main" val="2699568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AA4BA2-E53D-4279-9047-05F3C52C5DF0}"/>
              </a:ext>
            </a:extLst>
          </p:cNvPr>
          <p:cNvSpPr>
            <a:spLocks noGrp="1"/>
          </p:cNvSpPr>
          <p:nvPr>
            <p:ph sz="quarter" idx="1"/>
          </p:nvPr>
        </p:nvSpPr>
        <p:spPr>
          <a:xfrm>
            <a:off x="228600" y="381000"/>
            <a:ext cx="8458200" cy="6248400"/>
          </a:xfrm>
        </p:spPr>
        <p:txBody>
          <a:bodyPr>
            <a:normAutofit/>
          </a:bodyPr>
          <a:lstStyle/>
          <a:p>
            <a:pPr marL="0" marR="273685" indent="0" algn="ctr">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Introduction to Recurrent Neural Network (RNN)</a:t>
            </a:r>
          </a:p>
          <a:p>
            <a:pPr marL="0" marR="273685" indent="0" algn="just">
              <a:spcAft>
                <a:spcPts val="0"/>
              </a:spcAft>
              <a:buNone/>
              <a:tabLst>
                <a:tab pos="1195070" algn="l"/>
              </a:tabLst>
            </a:pPr>
            <a:endParaRPr lang="en-IN" sz="2400" b="1" dirty="0">
              <a:effectLst/>
              <a:latin typeface="Calibri" panose="020F0502020204030204" pitchFamily="34" charset="0"/>
              <a:ea typeface="LM Sans 10"/>
              <a:cs typeface="Calibri" panose="020F0502020204030204" pitchFamily="34" charset="0"/>
            </a:endParaRPr>
          </a:p>
          <a:p>
            <a:pPr marL="30480">
              <a:spcAft>
                <a:spcPts val="1800"/>
              </a:spcAft>
            </a:pPr>
            <a:r>
              <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rPr>
              <a:t>RNNs are a powerful and robust type of neural network.</a:t>
            </a:r>
          </a:p>
          <a:p>
            <a:pPr marL="30480">
              <a:spcAft>
                <a:spcPts val="1800"/>
              </a:spcAft>
            </a:pPr>
            <a:r>
              <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rPr>
              <a:t>Belong to the most promising algorithms in use because it is the only one with an internal memory.</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pPr marL="30480">
              <a:spcAft>
                <a:spcPts val="1800"/>
              </a:spcAft>
            </a:pPr>
            <a:r>
              <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rPr>
              <a:t>Like many other deep learning algorithms, recurrent neural networks are relatively old. </a:t>
            </a:r>
          </a:p>
          <a:p>
            <a:pPr marL="30480">
              <a:spcAft>
                <a:spcPts val="1800"/>
              </a:spcAft>
            </a:pPr>
            <a:r>
              <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rPr>
              <a:t>They were initially created in the 1980’s, but only in recent years have we seen their true potential. </a:t>
            </a:r>
          </a:p>
          <a:p>
            <a:pPr marL="30480">
              <a:spcAft>
                <a:spcPts val="1800"/>
              </a:spcAft>
            </a:pPr>
            <a:r>
              <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rPr>
              <a:t>An increase in computational power along with the massive amounts of data that we now must work with, and the invention of long short-term memory (LSTM) in the 1990s.</a:t>
            </a:r>
          </a:p>
          <a:p>
            <a:pPr marL="0" indent="0">
              <a:spcAft>
                <a:spcPts val="1800"/>
              </a:spcAft>
              <a:buNone/>
            </a:pPr>
            <a:endParaRPr lang="en-IN" dirty="0"/>
          </a:p>
        </p:txBody>
      </p:sp>
    </p:spTree>
    <p:extLst>
      <p:ext uri="{BB962C8B-B14F-4D97-AF65-F5344CB8AC3E}">
        <p14:creationId xmlns:p14="http://schemas.microsoft.com/office/powerpoint/2010/main" val="2717070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EFD040-62F3-46DE-A618-C2939E6D6394}"/>
              </a:ext>
            </a:extLst>
          </p:cNvPr>
          <p:cNvSpPr>
            <a:spLocks noGrp="1"/>
          </p:cNvSpPr>
          <p:nvPr>
            <p:ph sz="quarter" idx="1"/>
          </p:nvPr>
        </p:nvSpPr>
        <p:spPr>
          <a:xfrm>
            <a:off x="304800" y="381000"/>
            <a:ext cx="8382000" cy="5638800"/>
          </a:xfrm>
        </p:spPr>
        <p:txBody>
          <a:bodyPr>
            <a:normAutofit/>
          </a:bodyPr>
          <a:lstStyle/>
          <a:p>
            <a:endParaRPr lang="en-IN" sz="22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endParaRPr>
          </a:p>
          <a:p>
            <a:r>
              <a:rPr lang="en-IN" sz="2200" dirty="0">
                <a:effectLst/>
                <a:latin typeface="Calibri" panose="020F0502020204030204" pitchFamily="34" charset="0"/>
                <a:ea typeface="Times New Roman" panose="02020603050405020304" pitchFamily="18" charset="0"/>
                <a:cs typeface="Calibri" panose="020F0502020204030204" pitchFamily="34" charset="0"/>
              </a:rPr>
              <a:t>Because of their internal memory, RNN’s can remember important things about the input they received, which allows them to be very precise in predicting.</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The nodes in different layers of the neural network are compressed to form a single layer of recurrent neural networks. </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A, B, and C are the parameters of the network.</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Works on the principle of saving the output of a particular layer and feeding this back to the input in order to predict the output of the layer.</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Unlike FNN, in RNN the output of the network at time “t” is used as network input at time “t+1”. </a:t>
            </a:r>
          </a:p>
          <a:p>
            <a:pPr marL="0" indent="0" algn="ctr">
              <a:buNone/>
            </a:pPr>
            <a:endParaRPr lang="en-IN" sz="22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2833377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6D56C1-BE96-43DF-921F-FFB4AD96B4C5}"/>
              </a:ext>
            </a:extLst>
          </p:cNvPr>
          <p:cNvSpPr>
            <a:spLocks noGrp="1"/>
          </p:cNvSpPr>
          <p:nvPr>
            <p:ph sz="quarter" idx="1"/>
          </p:nvPr>
        </p:nvSpPr>
        <p:spPr>
          <a:xfrm>
            <a:off x="304800" y="228600"/>
            <a:ext cx="8534400" cy="6248400"/>
          </a:xfrm>
        </p:spPr>
        <p:txBody>
          <a:bodyPr>
            <a:normAutofit fontScale="25000" lnSpcReduction="20000"/>
          </a:bodyPr>
          <a:lstStyle/>
          <a:p>
            <a:pPr marL="0" indent="0" algn="ctr">
              <a:spcBef>
                <a:spcPts val="4800"/>
              </a:spcBef>
              <a:spcAft>
                <a:spcPts val="2400"/>
              </a:spcAft>
              <a:buNone/>
            </a:pPr>
            <a:r>
              <a:rPr lang="en-IN" sz="9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FNN vs RNN</a:t>
            </a:r>
            <a:endParaRPr lang="en-IN" sz="9600" b="1"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1950"/>
              </a:spcAft>
            </a:pPr>
            <a:r>
              <a:rPr lang="en-IN" sz="8400" dirty="0">
                <a:effectLst/>
                <a:latin typeface="Calibri" panose="020F0502020204030204" pitchFamily="34" charset="0"/>
                <a:ea typeface="Times New Roman" panose="02020603050405020304" pitchFamily="18" charset="0"/>
                <a:cs typeface="Calibri" panose="020F0502020204030204" pitchFamily="34" charset="0"/>
              </a:rPr>
              <a:t>Few issues in the feed-forward neural network:</a:t>
            </a:r>
            <a:endParaRPr lang="en-IN" sz="8400" dirty="0">
              <a:latin typeface="Calibri" panose="020F0502020204030204" pitchFamily="34" charset="0"/>
              <a:ea typeface="Times New Roman" panose="02020603050405020304" pitchFamily="18" charset="0"/>
              <a:cs typeface="Calibri" panose="020F0502020204030204" pitchFamily="34" charset="0"/>
            </a:endParaRPr>
          </a:p>
          <a:p>
            <a:pPr lvl="1">
              <a:spcAft>
                <a:spcPts val="1950"/>
              </a:spcAft>
            </a:pPr>
            <a:r>
              <a:rPr lang="en-IN" sz="8400" dirty="0">
                <a:effectLst/>
                <a:latin typeface="Calibri" panose="020F0502020204030204" pitchFamily="34" charset="0"/>
                <a:ea typeface="Calibri" panose="020F0502020204030204" pitchFamily="34" charset="0"/>
                <a:cs typeface="Calibri" panose="020F0502020204030204" pitchFamily="34" charset="0"/>
              </a:rPr>
              <a:t>Cannot handle sequential data.</a:t>
            </a:r>
            <a:endParaRPr lang="en-IN" sz="8400" dirty="0">
              <a:latin typeface="Calibri" panose="020F0502020204030204" pitchFamily="34" charset="0"/>
              <a:ea typeface="Calibri" panose="020F0502020204030204" pitchFamily="34" charset="0"/>
              <a:cs typeface="Calibri" panose="020F0502020204030204" pitchFamily="34" charset="0"/>
            </a:endParaRPr>
          </a:p>
          <a:p>
            <a:pPr lvl="1">
              <a:spcAft>
                <a:spcPts val="1950"/>
              </a:spcAft>
            </a:pPr>
            <a:r>
              <a:rPr lang="en-IN" sz="8400" dirty="0">
                <a:effectLst/>
                <a:latin typeface="Calibri" panose="020F0502020204030204" pitchFamily="34" charset="0"/>
                <a:ea typeface="Calibri" panose="020F0502020204030204" pitchFamily="34" charset="0"/>
                <a:cs typeface="Calibri" panose="020F0502020204030204" pitchFamily="34" charset="0"/>
              </a:rPr>
              <a:t>Depends on the current input.</a:t>
            </a:r>
            <a:endParaRPr lang="en-IN" sz="8400" dirty="0">
              <a:latin typeface="Calibri" panose="020F0502020204030204" pitchFamily="34" charset="0"/>
              <a:ea typeface="Calibri" panose="020F0502020204030204" pitchFamily="34" charset="0"/>
              <a:cs typeface="Calibri" panose="020F0502020204030204" pitchFamily="34" charset="0"/>
            </a:endParaRPr>
          </a:p>
          <a:p>
            <a:pPr lvl="1">
              <a:spcAft>
                <a:spcPts val="1950"/>
              </a:spcAft>
            </a:pPr>
            <a:r>
              <a:rPr lang="en-IN" sz="8400" dirty="0">
                <a:effectLst/>
                <a:latin typeface="Calibri" panose="020F0502020204030204" pitchFamily="34" charset="0"/>
                <a:ea typeface="Calibri" panose="020F0502020204030204" pitchFamily="34" charset="0"/>
                <a:cs typeface="Calibri" panose="020F0502020204030204" pitchFamily="34" charset="0"/>
              </a:rPr>
              <a:t>Cannot memorize previous inputs.</a:t>
            </a:r>
          </a:p>
          <a:p>
            <a:pPr lvl="1">
              <a:spcAft>
                <a:spcPts val="1950"/>
              </a:spcAft>
            </a:pPr>
            <a:r>
              <a:rPr lang="en-IN" sz="8400" dirty="0">
                <a:latin typeface="Calibri" panose="020F0502020204030204" pitchFamily="34" charset="0"/>
                <a:ea typeface="Times New Roman" panose="02020603050405020304" pitchFamily="18" charset="0"/>
                <a:cs typeface="Calibri" panose="020F0502020204030204" pitchFamily="34" charset="0"/>
              </a:rPr>
              <a:t>B</a:t>
            </a:r>
            <a:r>
              <a:rPr lang="en-IN" sz="8400" dirty="0">
                <a:effectLst/>
                <a:latin typeface="Calibri" panose="020F0502020204030204" pitchFamily="34" charset="0"/>
                <a:ea typeface="Times New Roman" panose="02020603050405020304" pitchFamily="18" charset="0"/>
                <a:cs typeface="Calibri" panose="020F0502020204030204" pitchFamily="34" charset="0"/>
              </a:rPr>
              <a:t>ad at predicting what’s coming next.</a:t>
            </a:r>
            <a:endParaRPr lang="en-IN" sz="8400" dirty="0">
              <a:effectLst/>
              <a:latin typeface="Calibri" panose="020F0502020204030204" pitchFamily="34" charset="0"/>
              <a:ea typeface="Calibri" panose="020F0502020204030204" pitchFamily="34" charset="0"/>
              <a:cs typeface="Calibri" panose="020F0502020204030204" pitchFamily="34" charset="0"/>
            </a:endParaRPr>
          </a:p>
          <a:p>
            <a:pPr>
              <a:spcAft>
                <a:spcPts val="1950"/>
              </a:spcAft>
            </a:pPr>
            <a:r>
              <a:rPr lang="en-US" sz="8400" dirty="0">
                <a:effectLst/>
                <a:latin typeface="Calibri" panose="020F0502020204030204" pitchFamily="34" charset="0"/>
                <a:ea typeface="LM Sans 10"/>
                <a:cs typeface="Calibri" panose="020F0502020204030204" pitchFamily="34" charset="0"/>
              </a:rPr>
              <a:t>Recurrent neural networks:</a:t>
            </a:r>
          </a:p>
          <a:p>
            <a:pPr lvl="1">
              <a:spcAft>
                <a:spcPts val="1950"/>
              </a:spcAft>
            </a:pPr>
            <a:r>
              <a:rPr lang="en-US" sz="8400" dirty="0">
                <a:effectLst/>
                <a:latin typeface="Calibri" panose="020F0502020204030204" pitchFamily="34" charset="0"/>
                <a:ea typeface="LM Sans 10"/>
                <a:cs typeface="Calibri" panose="020F0502020204030204" pitchFamily="34" charset="0"/>
              </a:rPr>
              <a:t> an algorithm for sequential </a:t>
            </a:r>
            <a:r>
              <a:rPr lang="en-US" sz="8400" dirty="0">
                <a:latin typeface="Calibri" panose="020F0502020204030204" pitchFamily="34" charset="0"/>
                <a:ea typeface="LM Sans 10"/>
                <a:cs typeface="Calibri" panose="020F0502020204030204" pitchFamily="34" charset="0"/>
              </a:rPr>
              <a:t>data, </a:t>
            </a:r>
            <a:r>
              <a:rPr lang="en-US" sz="8400" dirty="0">
                <a:effectLst/>
                <a:latin typeface="Calibri" panose="020F0502020204030204" pitchFamily="34" charset="0"/>
                <a:ea typeface="LM Sans 10"/>
                <a:cs typeface="Calibri" panose="020F0502020204030204" pitchFamily="34" charset="0"/>
              </a:rPr>
              <a:t>used by Apple's Siri and Google's voice search. </a:t>
            </a:r>
          </a:p>
          <a:p>
            <a:pPr lvl="1">
              <a:spcAft>
                <a:spcPts val="1950"/>
              </a:spcAft>
            </a:pPr>
            <a:r>
              <a:rPr lang="en-US" sz="8400" dirty="0">
                <a:effectLst/>
                <a:latin typeface="Calibri" panose="020F0502020204030204" pitchFamily="34" charset="0"/>
                <a:ea typeface="LM Sans 10"/>
                <a:cs typeface="Calibri" panose="020F0502020204030204" pitchFamily="34" charset="0"/>
              </a:rPr>
              <a:t>the first algorithm that remembers its input, due to an internal memory. </a:t>
            </a:r>
          </a:p>
          <a:p>
            <a:pPr lvl="1">
              <a:spcAft>
                <a:spcPts val="1950"/>
              </a:spcAft>
            </a:pPr>
            <a:r>
              <a:rPr lang="en-IN" sz="8400" dirty="0">
                <a:effectLst/>
                <a:latin typeface="Calibri" panose="020F0502020204030204" pitchFamily="34" charset="0"/>
                <a:ea typeface="Times New Roman" panose="02020603050405020304" pitchFamily="18" charset="0"/>
                <a:cs typeface="Calibri" panose="020F0502020204030204" pitchFamily="34" charset="0"/>
              </a:rPr>
              <a:t>When it makes a decision, it considers the current input and what it has learned from the inputs it received previously.</a:t>
            </a:r>
          </a:p>
          <a:p>
            <a:pPr>
              <a:spcAft>
                <a:spcPts val="1950"/>
              </a:spcAft>
            </a:pPr>
            <a:endParaRPr lang="en-IN" sz="8400" b="1" dirty="0">
              <a:effectLst/>
              <a:latin typeface="Calibri" panose="020F0502020204030204" pitchFamily="34" charset="0"/>
              <a:ea typeface="LM Sans 10"/>
              <a:cs typeface="Calibri" panose="020F0502020204030204" pitchFamily="34" charset="0"/>
            </a:endParaRPr>
          </a:p>
          <a:p>
            <a:pPr>
              <a:spcAft>
                <a:spcPts val="1950"/>
              </a:spcAft>
            </a:pPr>
            <a:r>
              <a:rPr lang="en-IN" sz="8400" dirty="0">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84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447921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F0F673F6-0B88-46DB-949A-6E2B7E98E7A2}"/>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19100" y="1816703"/>
            <a:ext cx="8305800" cy="2848227"/>
          </a:xfrm>
          <a:prstGeom prst="rect">
            <a:avLst/>
          </a:prstGeom>
          <a:noFill/>
          <a:ln>
            <a:noFill/>
          </a:ln>
        </p:spPr>
      </p:pic>
      <p:sp>
        <p:nvSpPr>
          <p:cNvPr id="6" name="TextBox 5">
            <a:extLst>
              <a:ext uri="{FF2B5EF4-FFF2-40B4-BE49-F238E27FC236}">
                <a16:creationId xmlns:a16="http://schemas.microsoft.com/office/drawing/2014/main" xmlns="" id="{4F0A5AF6-4B75-4A73-BC1E-118E3FD77944}"/>
              </a:ext>
            </a:extLst>
          </p:cNvPr>
          <p:cNvSpPr txBox="1"/>
          <p:nvPr/>
        </p:nvSpPr>
        <p:spPr>
          <a:xfrm>
            <a:off x="1905000" y="609600"/>
            <a:ext cx="5105400" cy="461665"/>
          </a:xfrm>
          <a:prstGeom prst="rect">
            <a:avLst/>
          </a:prstGeom>
          <a:noFill/>
        </p:spPr>
        <p:txBody>
          <a:bodyPr wrap="square">
            <a:spAutoFit/>
          </a:bodyPr>
          <a:lstStyle/>
          <a:p>
            <a:pPr algn="ctr"/>
            <a:r>
              <a:rPr lang="en-IN" sz="2400" b="1" dirty="0">
                <a:effectLst/>
                <a:latin typeface="Calibri" panose="020F0502020204030204" pitchFamily="34" charset="0"/>
                <a:ea typeface="Calibri" panose="020F0502020204030204" pitchFamily="34" charset="0"/>
                <a:cs typeface="Calibri" panose="020F0502020204030204" pitchFamily="34" charset="0"/>
              </a:rPr>
              <a:t>Recurrent Neural Network</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643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D887A0-4F60-4145-B5C0-F388B595B400}"/>
              </a:ext>
            </a:extLst>
          </p:cNvPr>
          <p:cNvSpPr>
            <a:spLocks noGrp="1"/>
          </p:cNvSpPr>
          <p:nvPr>
            <p:ph sz="quarter" idx="1"/>
          </p:nvPr>
        </p:nvSpPr>
        <p:spPr>
          <a:xfrm>
            <a:off x="304800" y="381000"/>
            <a:ext cx="8534400" cy="6324600"/>
          </a:xfrm>
        </p:spPr>
        <p:txBody>
          <a:bodyPr/>
          <a:lstStyle/>
          <a:p>
            <a:pPr marL="0" indent="0" algn="ctr">
              <a:buNone/>
            </a:pPr>
            <a:r>
              <a:rPr lang="en-IN" sz="2400" b="1" dirty="0">
                <a:effectLst/>
                <a:latin typeface="Calibri" panose="020F0502020204030204" pitchFamily="34" charset="0"/>
                <a:ea typeface="Calibri" panose="020F0502020204030204" pitchFamily="34" charset="0"/>
                <a:cs typeface="Calibri" panose="020F0502020204030204" pitchFamily="34" charset="0"/>
              </a:rPr>
              <a:t>Types of Recurrent Neural Networks</a:t>
            </a:r>
          </a:p>
          <a:p>
            <a:pPr marL="0" indent="0">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One to One RNN:</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This type of neural network is known as the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Vanilla Neural Network</a:t>
            </a:r>
            <a:r>
              <a:rPr lang="en-IN" sz="2200" dirty="0">
                <a:effectLst/>
                <a:latin typeface="Calibri" panose="020F0502020204030204" pitchFamily="34" charset="0"/>
                <a:ea typeface="Times New Roman" panose="02020603050405020304" pitchFamily="18" charset="0"/>
                <a:cs typeface="Calibri" panose="020F0502020204030204" pitchFamily="34" charset="0"/>
              </a:rPr>
              <a:t>. </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It's used for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general machine learning problems</a:t>
            </a:r>
            <a:r>
              <a:rPr lang="en-IN" sz="2200" dirty="0">
                <a:effectLst/>
                <a:latin typeface="Calibri" panose="020F0502020204030204" pitchFamily="34" charset="0"/>
                <a:ea typeface="Times New Roman" panose="02020603050405020304" pitchFamily="18" charset="0"/>
                <a:cs typeface="Calibri" panose="020F0502020204030204" pitchFamily="34" charset="0"/>
              </a:rPr>
              <a:t>, which has a single input and a single output.</a:t>
            </a: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800" b="1" dirty="0">
              <a:effectLst/>
              <a:latin typeface="Roboto" panose="02000000000000000000" pitchFamily="2"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xmlns="" id="{4288B59A-6F68-4CAF-8056-56981358EC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743200"/>
            <a:ext cx="3024187" cy="3429000"/>
          </a:xfrm>
          <a:prstGeom prst="rect">
            <a:avLst/>
          </a:prstGeom>
          <a:noFill/>
          <a:ln>
            <a:noFill/>
          </a:ln>
        </p:spPr>
      </p:pic>
    </p:spTree>
    <p:extLst>
      <p:ext uri="{BB962C8B-B14F-4D97-AF65-F5344CB8AC3E}">
        <p14:creationId xmlns:p14="http://schemas.microsoft.com/office/powerpoint/2010/main" val="3514620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15C546-73F3-478D-92F1-2C9348D7BD62}"/>
              </a:ext>
            </a:extLst>
          </p:cNvPr>
          <p:cNvSpPr>
            <a:spLocks noGrp="1"/>
          </p:cNvSpPr>
          <p:nvPr>
            <p:ph sz="quarter" idx="1"/>
          </p:nvPr>
        </p:nvSpPr>
        <p:spPr>
          <a:xfrm>
            <a:off x="457200" y="304800"/>
            <a:ext cx="8382000" cy="6324600"/>
          </a:xfrm>
        </p:spPr>
        <p:txBody>
          <a:bodyPr/>
          <a:lstStyle/>
          <a:p>
            <a:pPr marL="0" indent="0">
              <a:spcBef>
                <a:spcPts val="2400"/>
              </a:spcBef>
              <a:spcAft>
                <a:spcPts val="1800"/>
              </a:spcAft>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One to Many RNN:</a:t>
            </a:r>
          </a:p>
          <a:p>
            <a:pPr>
              <a:spcAft>
                <a:spcPts val="1950"/>
              </a:spcAft>
            </a:pPr>
            <a:r>
              <a:rPr lang="en-IN" sz="2200" dirty="0">
                <a:effectLst/>
                <a:latin typeface="Calibri" panose="020F0502020204030204" pitchFamily="34" charset="0"/>
                <a:ea typeface="Times New Roman" panose="02020603050405020304" pitchFamily="18" charset="0"/>
                <a:cs typeface="Calibri" panose="020F0502020204030204" pitchFamily="34" charset="0"/>
              </a:rPr>
              <a:t>This type of neural network has a single input and multiple outputs.</a:t>
            </a:r>
          </a:p>
          <a:p>
            <a:pPr>
              <a:spcAft>
                <a:spcPts val="1950"/>
              </a:spcAft>
            </a:pPr>
            <a:r>
              <a:rPr lang="en-IN" sz="2200" dirty="0">
                <a:effectLst/>
                <a:latin typeface="Calibri" panose="020F0502020204030204" pitchFamily="34" charset="0"/>
                <a:ea typeface="Times New Roman" panose="02020603050405020304" pitchFamily="18" charset="0"/>
                <a:cs typeface="Calibri" panose="020F0502020204030204" pitchFamily="34" charset="0"/>
              </a:rPr>
              <a:t>An example of this is the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image caption</a:t>
            </a:r>
            <a:r>
              <a:rPr lang="en-IN" sz="2200" dirty="0">
                <a:effectLst/>
                <a:latin typeface="Calibri" panose="020F0502020204030204" pitchFamily="34" charset="0"/>
                <a:ea typeface="Times New Roman" panose="02020603050405020304" pitchFamily="18" charset="0"/>
                <a:cs typeface="Calibri" panose="020F0502020204030204" pitchFamily="34" charset="0"/>
              </a:rPr>
              <a:t>.</a:t>
            </a:r>
          </a:p>
          <a:p>
            <a:endParaRPr lang="en-IN" dirty="0"/>
          </a:p>
        </p:txBody>
      </p:sp>
      <p:pic>
        <p:nvPicPr>
          <p:cNvPr id="4" name="Picture 3">
            <a:extLst>
              <a:ext uri="{FF2B5EF4-FFF2-40B4-BE49-F238E27FC236}">
                <a16:creationId xmlns:a16="http://schemas.microsoft.com/office/drawing/2014/main" xmlns="" id="{5FCF3260-FD6E-4E53-9DFD-DEBE94E78F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7025" y="2514600"/>
            <a:ext cx="3409950" cy="3848100"/>
          </a:xfrm>
          <a:prstGeom prst="rect">
            <a:avLst/>
          </a:prstGeom>
          <a:noFill/>
          <a:ln>
            <a:noFill/>
          </a:ln>
        </p:spPr>
      </p:pic>
    </p:spTree>
    <p:extLst>
      <p:ext uri="{BB962C8B-B14F-4D97-AF65-F5344CB8AC3E}">
        <p14:creationId xmlns:p14="http://schemas.microsoft.com/office/powerpoint/2010/main" val="1954535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15C546-73F3-478D-92F1-2C9348D7BD62}"/>
              </a:ext>
            </a:extLst>
          </p:cNvPr>
          <p:cNvSpPr>
            <a:spLocks noGrp="1"/>
          </p:cNvSpPr>
          <p:nvPr>
            <p:ph sz="quarter" idx="1"/>
          </p:nvPr>
        </p:nvSpPr>
        <p:spPr>
          <a:xfrm>
            <a:off x="457200" y="304800"/>
            <a:ext cx="8382000" cy="6324600"/>
          </a:xfrm>
        </p:spPr>
        <p:txBody>
          <a:bodyPr/>
          <a:lstStyle/>
          <a:p>
            <a:pPr marL="0" indent="0">
              <a:lnSpc>
                <a:spcPct val="107000"/>
              </a:lnSpc>
              <a:spcBef>
                <a:spcPts val="2400"/>
              </a:spcBef>
              <a:spcAft>
                <a:spcPts val="1800"/>
              </a:spcAft>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Many to One RNN:</a:t>
            </a:r>
          </a:p>
          <a:p>
            <a:r>
              <a:rPr lang="en-IN" sz="2200" dirty="0">
                <a:effectLst/>
                <a:latin typeface="Calibri" panose="020F0502020204030204" pitchFamily="34" charset="0"/>
                <a:ea typeface="Calibri" panose="020F0502020204030204" pitchFamily="34" charset="0"/>
                <a:cs typeface="Calibri" panose="020F0502020204030204" pitchFamily="34" charset="0"/>
              </a:rPr>
              <a:t>This RNN takes a sequence of inputs and generates a single output.</a:t>
            </a:r>
          </a:p>
          <a:p>
            <a:r>
              <a:rPr lang="en-IN" sz="2200" dirty="0">
                <a:effectLst/>
                <a:latin typeface="Calibri" panose="020F0502020204030204" pitchFamily="34" charset="0"/>
                <a:ea typeface="Calibri" panose="020F0502020204030204" pitchFamily="34" charset="0"/>
                <a:cs typeface="Calibri" panose="020F0502020204030204" pitchFamily="34" charset="0"/>
              </a:rPr>
              <a:t>Sentiment analysis is a good example of this kind of network where a </a:t>
            </a:r>
            <a:r>
              <a:rPr lang="en-IN" sz="2200" b="1" dirty="0">
                <a:effectLst/>
                <a:latin typeface="Calibri" panose="020F0502020204030204" pitchFamily="34" charset="0"/>
                <a:ea typeface="Calibri" panose="020F0502020204030204" pitchFamily="34" charset="0"/>
                <a:cs typeface="Calibri" panose="020F0502020204030204" pitchFamily="34" charset="0"/>
              </a:rPr>
              <a:t>given sentence can be classified as expressing positive or negative sentiments.</a:t>
            </a:r>
          </a:p>
          <a:p>
            <a:endParaRPr lang="en-IN" sz="1800" dirty="0">
              <a:solidFill>
                <a:srgbClr val="51565E"/>
              </a:solidFill>
              <a:latin typeface="Roboto" panose="02000000000000000000" pitchFamily="2"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52750CE9-63C1-4C4B-B240-75E1BF4D21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14600"/>
            <a:ext cx="3886200" cy="3536950"/>
          </a:xfrm>
          <a:prstGeom prst="rect">
            <a:avLst/>
          </a:prstGeom>
          <a:noFill/>
          <a:ln>
            <a:noFill/>
          </a:ln>
        </p:spPr>
      </p:pic>
    </p:spTree>
    <p:extLst>
      <p:ext uri="{BB962C8B-B14F-4D97-AF65-F5344CB8AC3E}">
        <p14:creationId xmlns:p14="http://schemas.microsoft.com/office/powerpoint/2010/main" val="459325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15C546-73F3-478D-92F1-2C9348D7BD62}"/>
              </a:ext>
            </a:extLst>
          </p:cNvPr>
          <p:cNvSpPr>
            <a:spLocks noGrp="1"/>
          </p:cNvSpPr>
          <p:nvPr>
            <p:ph sz="quarter" idx="1"/>
          </p:nvPr>
        </p:nvSpPr>
        <p:spPr>
          <a:xfrm>
            <a:off x="457200" y="304800"/>
            <a:ext cx="8382000" cy="6324600"/>
          </a:xfrm>
        </p:spPr>
        <p:txBody>
          <a:bodyPr/>
          <a:lstStyle/>
          <a:p>
            <a:pPr marL="0" indent="0">
              <a:lnSpc>
                <a:spcPct val="107000"/>
              </a:lnSpc>
              <a:spcBef>
                <a:spcPts val="2400"/>
              </a:spcBef>
              <a:spcAft>
                <a:spcPts val="1800"/>
              </a:spcAft>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Many to Many RNN:</a:t>
            </a:r>
          </a:p>
          <a:p>
            <a:pPr>
              <a:spcAft>
                <a:spcPts val="1950"/>
              </a:spcAft>
            </a:pPr>
            <a:r>
              <a:rPr lang="en-IN" sz="2200" dirty="0">
                <a:effectLst/>
                <a:latin typeface="Calibri" panose="020F0502020204030204" pitchFamily="34" charset="0"/>
                <a:ea typeface="Times New Roman" panose="02020603050405020304" pitchFamily="18" charset="0"/>
                <a:cs typeface="Calibri" panose="020F0502020204030204" pitchFamily="34" charset="0"/>
              </a:rPr>
              <a:t>This RNN takes a sequence of inputs and generates a sequence of outputs. </a:t>
            </a:r>
          </a:p>
          <a:p>
            <a:pPr>
              <a:spcAft>
                <a:spcPts val="1950"/>
              </a:spcAft>
            </a:pPr>
            <a:r>
              <a:rPr lang="en-IN" sz="2200" b="1" dirty="0">
                <a:effectLst/>
                <a:latin typeface="Calibri" panose="020F0502020204030204" pitchFamily="34" charset="0"/>
                <a:ea typeface="Times New Roman" panose="02020603050405020304" pitchFamily="18" charset="0"/>
                <a:cs typeface="Calibri" panose="020F0502020204030204" pitchFamily="34" charset="0"/>
              </a:rPr>
              <a:t>Machine translation </a:t>
            </a:r>
            <a:r>
              <a:rPr lang="en-IN" sz="2200" dirty="0">
                <a:effectLst/>
                <a:latin typeface="Calibri" panose="020F0502020204030204" pitchFamily="34" charset="0"/>
                <a:ea typeface="Times New Roman" panose="02020603050405020304" pitchFamily="18" charset="0"/>
                <a:cs typeface="Calibri" panose="020F0502020204030204" pitchFamily="34" charset="0"/>
              </a:rPr>
              <a:t>is one of the examples.</a:t>
            </a:r>
          </a:p>
          <a:p>
            <a:pPr marL="0" indent="0">
              <a:buNone/>
            </a:pPr>
            <a:endParaRPr lang="en-IN" dirty="0"/>
          </a:p>
        </p:txBody>
      </p:sp>
      <p:pic>
        <p:nvPicPr>
          <p:cNvPr id="4" name="Picture 3">
            <a:extLst>
              <a:ext uri="{FF2B5EF4-FFF2-40B4-BE49-F238E27FC236}">
                <a16:creationId xmlns:a16="http://schemas.microsoft.com/office/drawing/2014/main" xmlns="" id="{35D23F8A-3852-4F12-9B75-2F44454C83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3495675" cy="3886200"/>
          </a:xfrm>
          <a:prstGeom prst="rect">
            <a:avLst/>
          </a:prstGeom>
          <a:noFill/>
          <a:ln>
            <a:noFill/>
          </a:ln>
        </p:spPr>
      </p:pic>
    </p:spTree>
    <p:extLst>
      <p:ext uri="{BB962C8B-B14F-4D97-AF65-F5344CB8AC3E}">
        <p14:creationId xmlns:p14="http://schemas.microsoft.com/office/powerpoint/2010/main" val="1184102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15C546-73F3-478D-92F1-2C9348D7BD62}"/>
              </a:ext>
            </a:extLst>
          </p:cNvPr>
          <p:cNvSpPr>
            <a:spLocks noGrp="1"/>
          </p:cNvSpPr>
          <p:nvPr>
            <p:ph sz="quarter" idx="1"/>
          </p:nvPr>
        </p:nvSpPr>
        <p:spPr>
          <a:xfrm>
            <a:off x="457200" y="304800"/>
            <a:ext cx="8382000" cy="6324600"/>
          </a:xfrm>
        </p:spPr>
        <p:txBody>
          <a:bodyPr/>
          <a:lstStyle/>
          <a:p>
            <a:pPr marL="0" indent="0" algn="ctr">
              <a:lnSpc>
                <a:spcPct val="107000"/>
              </a:lnSpc>
              <a:spcBef>
                <a:spcPts val="1500"/>
              </a:spcBef>
              <a:spcAft>
                <a:spcPts val="1500"/>
              </a:spcAft>
              <a:buNone/>
            </a:pPr>
            <a:r>
              <a:rPr lang="en-IN" sz="24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Understanding a Recurrent Neuron in detail</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r>
              <a:rPr lang="en-IN" sz="2200" spc="10" dirty="0">
                <a:effectLst/>
                <a:latin typeface="Calibri" panose="020F0502020204030204" pitchFamily="34" charset="0"/>
                <a:ea typeface="Calibri" panose="020F0502020204030204" pitchFamily="34" charset="0"/>
                <a:cs typeface="Calibri" panose="020F0502020204030204" pitchFamily="34" charset="0"/>
              </a:rPr>
              <a:t>An RNN remembers each and every information through time. </a:t>
            </a:r>
          </a:p>
          <a:p>
            <a:r>
              <a:rPr lang="en-IN" sz="2200" spc="10" dirty="0">
                <a:effectLst/>
                <a:latin typeface="Calibri" panose="020F0502020204030204" pitchFamily="34" charset="0"/>
                <a:ea typeface="Calibri" panose="020F0502020204030204" pitchFamily="34" charset="0"/>
                <a:cs typeface="Calibri" panose="020F0502020204030204" pitchFamily="34" charset="0"/>
              </a:rPr>
              <a:t>It is useful in time series prediction only because of the feature to remember previous inputs.</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Let’s take a character level RNN where we have a word “Hello”. </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We provide the first 4 letters i.e.,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h,e,l,l</a:t>
            </a:r>
            <a:r>
              <a:rPr lang="en-IN" sz="2200" dirty="0">
                <a:effectLst/>
                <a:latin typeface="Calibri" panose="020F0502020204030204" pitchFamily="34" charset="0"/>
                <a:ea typeface="Times New Roman" panose="02020603050405020304" pitchFamily="18" charset="0"/>
                <a:cs typeface="Calibri" panose="020F0502020204030204" pitchFamily="34" charset="0"/>
              </a:rPr>
              <a:t> and ask the network to predict the last letter i.e., ’o’. </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The vocabulary of the task is just 4 letters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h,e,l,o</a:t>
            </a:r>
            <a:r>
              <a:rPr lang="en-IN" sz="2200" dirty="0">
                <a:effectLst/>
                <a:latin typeface="Calibri" panose="020F0502020204030204" pitchFamily="34" charset="0"/>
                <a:ea typeface="Times New Roman" panose="02020603050405020304" pitchFamily="18" charset="0"/>
                <a:cs typeface="Calibri" panose="020F0502020204030204" pitchFamily="34" charset="0"/>
              </a:rPr>
              <a:t>}. </a:t>
            </a:r>
          </a:p>
          <a:p>
            <a:r>
              <a:rPr lang="en-IN" sz="2200" dirty="0">
                <a:effectLst/>
                <a:latin typeface="Calibri" panose="020F0502020204030204" pitchFamily="34" charset="0"/>
                <a:ea typeface="Times New Roman" panose="02020603050405020304" pitchFamily="18" charset="0"/>
                <a:cs typeface="Calibri" panose="020F0502020204030204" pitchFamily="34" charset="0"/>
              </a:rPr>
              <a:t>In real case scenarios involving natural language processing, the vocabularies include the words in entire Wikipedia database, or all the words in a language.</a:t>
            </a:r>
          </a:p>
          <a:p>
            <a:r>
              <a:rPr lang="en-IN" sz="2200" spc="10" dirty="0">
                <a:effectLst/>
                <a:latin typeface="Calibri" panose="020F0502020204030204" pitchFamily="34" charset="0"/>
                <a:ea typeface="Calibri" panose="020F0502020204030204" pitchFamily="34" charset="0"/>
                <a:cs typeface="Calibri" panose="020F0502020204030204" pitchFamily="34" charset="0"/>
              </a:rPr>
              <a:t>This is called </a:t>
            </a:r>
            <a:r>
              <a:rPr lang="en-IN" sz="2200" b="1" spc="10" dirty="0">
                <a:effectLst/>
                <a:latin typeface="Calibri" panose="020F0502020204030204" pitchFamily="34" charset="0"/>
                <a:ea typeface="Calibri" panose="020F0502020204030204" pitchFamily="34" charset="0"/>
                <a:cs typeface="Calibri" panose="020F0502020204030204" pitchFamily="34" charset="0"/>
              </a:rPr>
              <a:t>Long Short-Term Memory</a:t>
            </a:r>
            <a:endParaRPr lang="en-IN"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9514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AF3E4455-FD0E-4D16-9942-F23D662496B7}"/>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5943600"/>
          </a:xfrm>
          <a:prstGeom prst="rect">
            <a:avLst/>
          </a:prstGeom>
          <a:noFill/>
          <a:ln>
            <a:noFill/>
          </a:ln>
        </p:spPr>
      </p:pic>
    </p:spTree>
    <p:extLst>
      <p:ext uri="{BB962C8B-B14F-4D97-AF65-F5344CB8AC3E}">
        <p14:creationId xmlns:p14="http://schemas.microsoft.com/office/powerpoint/2010/main" val="205222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a:bodyPr>
          <a:lstStyle/>
          <a:p>
            <a:pPr marL="0" indent="0" algn="ctr">
              <a:buNone/>
            </a:pPr>
            <a:endParaRPr lang="en-US" sz="1800" b="1" dirty="0">
              <a:effectLst/>
              <a:latin typeface="Calibri" panose="020F0502020204030204" pitchFamily="34" charset="0"/>
              <a:ea typeface="LM Sans 10"/>
              <a:cs typeface="LM Sans 1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A </a:t>
            </a:r>
            <a:r>
              <a:rPr lang="en-IN" sz="2200" spc="-15" dirty="0">
                <a:effectLst/>
                <a:latin typeface="Calibri" panose="020F0502020204030204" pitchFamily="34" charset="0"/>
                <a:ea typeface="Calibri" panose="020F0502020204030204" pitchFamily="34" charset="0"/>
                <a:cs typeface="Calibri" panose="020F0502020204030204" pitchFamily="34" charset="0"/>
              </a:rPr>
              <a:t>neural </a:t>
            </a:r>
            <a:r>
              <a:rPr lang="en-IN" sz="2200" dirty="0">
                <a:effectLst/>
                <a:latin typeface="Calibri" panose="020F0502020204030204" pitchFamily="34" charset="0"/>
                <a:ea typeface="Calibri" panose="020F0502020204030204" pitchFamily="34" charset="0"/>
                <a:cs typeface="Calibri" panose="020F0502020204030204" pitchFamily="34" charset="0"/>
              </a:rPr>
              <a:t>network is a sorted triple (</a:t>
            </a:r>
            <a:r>
              <a:rPr lang="en-IN" sz="2200" spc="15" dirty="0">
                <a:effectLst/>
                <a:latin typeface="Calibri" panose="020F0502020204030204" pitchFamily="34" charset="0"/>
                <a:ea typeface="Calibri" panose="020F0502020204030204" pitchFamily="34" charset="0"/>
                <a:cs typeface="Calibri" panose="020F0502020204030204" pitchFamily="34" charset="0"/>
              </a:rPr>
              <a:t>N,</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spc="30" dirty="0">
                <a:effectLst/>
                <a:latin typeface="Calibri" panose="020F0502020204030204" pitchFamily="34" charset="0"/>
                <a:ea typeface="Calibri" panose="020F0502020204030204" pitchFamily="34" charset="0"/>
                <a:cs typeface="Calibri" panose="020F0502020204030204" pitchFamily="34" charset="0"/>
              </a:rPr>
              <a:t>V,</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spc="10" dirty="0">
                <a:effectLst/>
                <a:latin typeface="Calibri" panose="020F0502020204030204" pitchFamily="34" charset="0"/>
                <a:ea typeface="Calibri" panose="020F0502020204030204" pitchFamily="34" charset="0"/>
                <a:cs typeface="Calibri" panose="020F0502020204030204" pitchFamily="34" charset="0"/>
              </a:rPr>
              <a:t>w)</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with</a:t>
            </a:r>
            <a:r>
              <a:rPr lang="en-IN" sz="2200" spc="-15" dirty="0">
                <a:effectLst/>
                <a:latin typeface="Calibri" panose="020F0502020204030204" pitchFamily="34" charset="0"/>
                <a:ea typeface="Calibri" panose="020F0502020204030204" pitchFamily="34" charset="0"/>
                <a:cs typeface="Calibri" panose="020F0502020204030204" pitchFamily="34" charset="0"/>
              </a:rPr>
              <a:t> </a:t>
            </a:r>
            <a:r>
              <a:rPr lang="en-IN" sz="2200" spc="-25" dirty="0">
                <a:effectLst/>
                <a:latin typeface="Calibri" panose="020F0502020204030204" pitchFamily="34" charset="0"/>
                <a:ea typeface="Calibri" panose="020F0502020204030204" pitchFamily="34" charset="0"/>
                <a:cs typeface="Calibri" panose="020F0502020204030204" pitchFamily="34" charset="0"/>
              </a:rPr>
              <a:t>two</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sets</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 V</a:t>
            </a:r>
            <a:r>
              <a:rPr lang="en-IN" sz="2200" spc="2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a:t>
            </a:r>
            <a:r>
              <a:rPr lang="en-IN" sz="2200" spc="-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function</a:t>
            </a:r>
            <a:r>
              <a:rPr lang="en-IN" sz="2200" spc="-125" dirty="0">
                <a:effectLst/>
                <a:latin typeface="Calibri" panose="020F0502020204030204" pitchFamily="34" charset="0"/>
                <a:ea typeface="Calibri" panose="020F0502020204030204" pitchFamily="34" charset="0"/>
                <a:cs typeface="Calibri" panose="020F0502020204030204" pitchFamily="34" charset="0"/>
              </a:rPr>
              <a:t> </a:t>
            </a:r>
            <a:r>
              <a:rPr lang="en-IN" sz="2200" spc="10" dirty="0">
                <a:effectLst/>
                <a:latin typeface="Calibri" panose="020F0502020204030204" pitchFamily="34" charset="0"/>
                <a:ea typeface="Calibri" panose="020F0502020204030204" pitchFamily="34" charset="0"/>
                <a:cs typeface="Calibri" panose="020F0502020204030204" pitchFamily="34" charset="0"/>
              </a:rPr>
              <a:t>w,</a:t>
            </a:r>
            <a:r>
              <a:rPr lang="en-IN" sz="2200" spc="-1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where</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is</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set</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a:t>
            </a:r>
            <a:r>
              <a:rPr lang="en-IN" sz="2200" spc="-12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neurons</a:t>
            </a:r>
            <a:r>
              <a:rPr lang="en-IN" sz="2200" spc="-1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 V</a:t>
            </a:r>
            <a:r>
              <a:rPr lang="en-IN" sz="2200" b="0" i="0" u="none" strike="noStrike" baseline="0" dirty="0">
                <a:latin typeface="Calibri" panose="020F0502020204030204" pitchFamily="34" charset="0"/>
                <a:cs typeface="Calibri" panose="020F0502020204030204" pitchFamily="34" charset="0"/>
              </a:rPr>
              <a:t> is a set of connections.</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a:p>
            <a:endParaRPr lang="en-IN" sz="2200" dirty="0">
              <a:effectLst/>
              <a:latin typeface="Calibri" panose="020F0502020204030204" pitchFamily="34" charset="0"/>
              <a:ea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The function </a:t>
            </a:r>
          </a:p>
          <a:p>
            <a:pPr marL="0" indent="0">
              <a:buNone/>
            </a:pP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Defines the</a:t>
            </a:r>
            <a:r>
              <a:rPr lang="en-IN" sz="2200" spc="-2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weights,</a:t>
            </a:r>
            <a:r>
              <a:rPr lang="en-IN" sz="2200" spc="-1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where</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a:t>
            </a:r>
            <a:r>
              <a:rPr lang="en-IN" sz="2200" dirty="0" err="1">
                <a:effectLst/>
                <a:latin typeface="Calibri" panose="020F0502020204030204" pitchFamily="34" charset="0"/>
                <a:ea typeface="Calibri" panose="020F0502020204030204" pitchFamily="34" charset="0"/>
                <a:cs typeface="Calibri" panose="020F0502020204030204" pitchFamily="34" charset="0"/>
              </a:rPr>
              <a:t>i</a:t>
            </a:r>
            <a:r>
              <a:rPr lang="en-IN" sz="2200" dirty="0">
                <a:effectLst/>
                <a:latin typeface="Calibri" panose="020F0502020204030204" pitchFamily="34" charset="0"/>
                <a:ea typeface="Calibri" panose="020F0502020204030204" pitchFamily="34" charset="0"/>
                <a:cs typeface="Calibri" panose="020F0502020204030204" pitchFamily="34" charset="0"/>
              </a:rPr>
              <a:t>,</a:t>
            </a:r>
            <a:r>
              <a:rPr lang="en-IN" sz="2200" spc="-170" dirty="0">
                <a:effectLst/>
                <a:latin typeface="Calibri" panose="020F0502020204030204" pitchFamily="34" charset="0"/>
                <a:ea typeface="Calibri" panose="020F0502020204030204" pitchFamily="34" charset="0"/>
                <a:cs typeface="Calibri" panose="020F0502020204030204" pitchFamily="34" charset="0"/>
              </a:rPr>
              <a:t> </a:t>
            </a:r>
            <a:r>
              <a:rPr lang="en-IN" sz="2200" spc="10" dirty="0">
                <a:effectLst/>
                <a:latin typeface="Calibri" panose="020F0502020204030204" pitchFamily="34" charset="0"/>
                <a:ea typeface="Calibri" panose="020F0502020204030204" pitchFamily="34" charset="0"/>
                <a:cs typeface="Calibri" panose="020F0502020204030204" pitchFamily="34" charset="0"/>
              </a:rPr>
              <a:t>j)),</a:t>
            </a:r>
            <a:r>
              <a:rPr lang="en-IN" sz="2200" spc="-20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weight</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 the</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connection</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between</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i</a:t>
            </a:r>
            <a:r>
              <a:rPr lang="en-IN" sz="2200" spc="-9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a:t>
            </a:r>
            <a:r>
              <a:rPr lang="en-IN" sz="2200" spc="-1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spc="30" dirty="0">
                <a:effectLst/>
                <a:latin typeface="Calibri" panose="020F0502020204030204" pitchFamily="34" charset="0"/>
                <a:ea typeface="Calibri" panose="020F0502020204030204" pitchFamily="34" charset="0"/>
                <a:cs typeface="Calibri" panose="020F0502020204030204" pitchFamily="34" charset="0"/>
              </a:rPr>
              <a:t>j.</a:t>
            </a:r>
            <a:endParaRPr lang="en-IN" sz="2200" spc="65" dirty="0">
              <a:latin typeface="Calibri" panose="020F0502020204030204" pitchFamily="34" charset="0"/>
              <a:ea typeface="Calibri" panose="020F0502020204030204" pitchFamily="34" charset="0"/>
              <a:cs typeface="Calibri" panose="020F0502020204030204" pitchFamily="34" charset="0"/>
            </a:endParaRPr>
          </a:p>
          <a:p>
            <a:r>
              <a:rPr lang="en-IN" sz="2200" spc="65" dirty="0">
                <a:effectLst/>
                <a:latin typeface="Calibri" panose="020F0502020204030204" pitchFamily="34" charset="0"/>
                <a:ea typeface="Calibri" panose="020F0502020204030204" pitchFamily="34" charset="0"/>
                <a:cs typeface="Calibri" panose="020F0502020204030204" pitchFamily="34" charset="0"/>
              </a:rPr>
              <a:t>The strength of a connection between two neurons </a:t>
            </a:r>
            <a:r>
              <a:rPr lang="en-IN" sz="2200" spc="65" dirty="0" err="1">
                <a:effectLst/>
                <a:latin typeface="Calibri" panose="020F0502020204030204" pitchFamily="34" charset="0"/>
                <a:ea typeface="Calibri" panose="020F0502020204030204" pitchFamily="34" charset="0"/>
                <a:cs typeface="Calibri" panose="020F0502020204030204" pitchFamily="34" charset="0"/>
              </a:rPr>
              <a:t>i</a:t>
            </a:r>
            <a:r>
              <a:rPr lang="en-IN" sz="2200" spc="65" dirty="0">
                <a:effectLst/>
                <a:latin typeface="Calibri" panose="020F0502020204030204" pitchFamily="34" charset="0"/>
                <a:ea typeface="Calibri" panose="020F0502020204030204" pitchFamily="34" charset="0"/>
                <a:cs typeface="Calibri" panose="020F0502020204030204" pitchFamily="34" charset="0"/>
              </a:rPr>
              <a:t> and j is referred as </a:t>
            </a:r>
            <a:r>
              <a:rPr lang="en-IN" sz="2200" dirty="0" err="1">
                <a:effectLst/>
                <a:latin typeface="Calibri" panose="020F0502020204030204" pitchFamily="34" charset="0"/>
                <a:ea typeface="Calibri" panose="020F0502020204030204" pitchFamily="34" charset="0"/>
                <a:cs typeface="Calibri" panose="020F0502020204030204" pitchFamily="34" charset="0"/>
              </a:rPr>
              <a:t>w</a:t>
            </a:r>
            <a:r>
              <a:rPr lang="en-IN" sz="2200" baseline="-25000" dirty="0" err="1">
                <a:effectLst/>
                <a:latin typeface="Calibri" panose="020F0502020204030204" pitchFamily="34" charset="0"/>
                <a:ea typeface="Calibri" panose="020F0502020204030204" pitchFamily="34" charset="0"/>
                <a:cs typeface="Calibri" panose="020F0502020204030204" pitchFamily="34" charset="0"/>
              </a:rPr>
              <a:t>i,j</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p>
          <a:p>
            <a:endParaRPr lang="en-IN" sz="2200" spc="65"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9878E141-95CF-4BCB-A5BA-F83DDBBF2D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48000"/>
            <a:ext cx="2194559" cy="762000"/>
          </a:xfrm>
          <a:prstGeom prst="rect">
            <a:avLst/>
          </a:prstGeom>
          <a:noFill/>
          <a:ln>
            <a:noFill/>
          </a:ln>
        </p:spPr>
      </p:pic>
      <p:pic>
        <p:nvPicPr>
          <p:cNvPr id="8" name="Picture 7">
            <a:extLst>
              <a:ext uri="{FF2B5EF4-FFF2-40B4-BE49-F238E27FC236}">
                <a16:creationId xmlns:a16="http://schemas.microsoft.com/office/drawing/2014/main" xmlns="" id="{99165B6F-66BF-49F0-AE64-613FC081A7C3}"/>
              </a:ext>
            </a:extLst>
          </p:cNvPr>
          <p:cNvPicPr>
            <a:picLocks noChangeAspect="1"/>
          </p:cNvPicPr>
          <p:nvPr/>
        </p:nvPicPr>
        <p:blipFill>
          <a:blip r:embed="rId3"/>
          <a:stretch>
            <a:fillRect/>
          </a:stretch>
        </p:blipFill>
        <p:spPr>
          <a:xfrm>
            <a:off x="2514600" y="1447800"/>
            <a:ext cx="2895600" cy="1107934"/>
          </a:xfrm>
          <a:prstGeom prst="rect">
            <a:avLst/>
          </a:prstGeom>
        </p:spPr>
      </p:pic>
    </p:spTree>
    <p:extLst>
      <p:ext uri="{BB962C8B-B14F-4D97-AF65-F5344CB8AC3E}">
        <p14:creationId xmlns:p14="http://schemas.microsoft.com/office/powerpoint/2010/main" val="1843278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C551DE13-1ACC-4850-B860-C19C28117C9D}"/>
              </a:ext>
            </a:extLst>
          </p:cNvPr>
          <p:cNvSpPr>
            <a:spLocks noGrp="1"/>
          </p:cNvSpPr>
          <p:nvPr>
            <p:ph sz="quarter" idx="1"/>
          </p:nvPr>
        </p:nvSpPr>
        <p:spPr>
          <a:xfrm>
            <a:off x="381000" y="381000"/>
            <a:ext cx="8305800" cy="6096000"/>
          </a:xfrm>
        </p:spPr>
        <p:txBody>
          <a:bodyPr>
            <a:noAutofit/>
          </a:bodyPr>
          <a:lstStyle/>
          <a:p>
            <a:r>
              <a:rPr lang="en-IN" sz="2100" dirty="0">
                <a:effectLst/>
                <a:latin typeface="Calibri" panose="020F0502020204030204" pitchFamily="34" charset="0"/>
                <a:ea typeface="Times New Roman" panose="02020603050405020304" pitchFamily="18" charset="0"/>
                <a:cs typeface="Calibri" panose="020F0502020204030204" pitchFamily="34" charset="0"/>
              </a:rPr>
              <a:t>Let’s see how the above structure be used to predict the fifth letter in the word “hello”. </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The letter “h” has nothing preceding it, let’s take the letter “e”. </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So at the time the letter “e” is supplied to the network, a recurrence formula is applied to the letter “e” and the previous state which is the letter “h”. </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These are known as various time steps of the input. </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So if at time “t”, the input is “e” and at time “t-1”, the input was “h”. </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The recurrence formula is applied to “e” and “h” both and we get a new state.</a:t>
            </a:r>
          </a:p>
          <a:p>
            <a:r>
              <a:rPr lang="en-IN" sz="2100" dirty="0">
                <a:effectLst/>
                <a:latin typeface="Calibri" panose="020F0502020204030204" pitchFamily="34" charset="0"/>
                <a:ea typeface="Times New Roman" panose="02020603050405020304" pitchFamily="18" charset="0"/>
                <a:cs typeface="Calibri" panose="020F0502020204030204" pitchFamily="34" charset="0"/>
              </a:rPr>
              <a:t>The formula for the current state can be written as:</a:t>
            </a:r>
            <a:endParaRPr lang="en-IN" sz="2100" dirty="0">
              <a:effectLst/>
              <a:latin typeface="Calibri" panose="020F0502020204030204" pitchFamily="34" charset="0"/>
              <a:ea typeface="Calibri" panose="020F0502020204030204" pitchFamily="34" charset="0"/>
              <a:cs typeface="Calibri" panose="020F0502020204030204" pitchFamily="34" charset="0"/>
            </a:endParaRPr>
          </a:p>
          <a:p>
            <a:endParaRPr lang="en-IN" sz="21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21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endParaRPr>
          </a:p>
          <a:p>
            <a:pPr lvl="1"/>
            <a:r>
              <a:rPr kumimoji="0" lang="en-US" altLang="en-US" sz="2100" b="0" i="0" u="none" strike="noStrike" cap="none" normalizeH="0" baseline="0" dirty="0" err="1">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h</a:t>
            </a:r>
            <a:r>
              <a:rPr kumimoji="0" lang="en-US" altLang="en-US" sz="2100" b="0" i="0" u="none" strike="noStrike" cap="none" normalizeH="0" baseline="-30000" dirty="0" err="1">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a:t>
            </a:r>
            <a:r>
              <a:rPr kumimoji="0" lang="en-US" altLang="en-US" sz="21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 Current state</a:t>
            </a:r>
            <a:endParaRPr lang="en-US" altLang="en-US" sz="2100" dirty="0">
              <a:latin typeface="Calibri" panose="020F0502020204030204" pitchFamily="34" charset="0"/>
              <a:cs typeface="Calibri" panose="020F0502020204030204" pitchFamily="34" charset="0"/>
            </a:endParaRPr>
          </a:p>
          <a:p>
            <a:pPr lvl="1"/>
            <a:r>
              <a:rPr kumimoji="0" lang="en-US" altLang="en-US" sz="21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h</a:t>
            </a:r>
            <a:r>
              <a:rPr kumimoji="0" lang="en-US" altLang="en-US" sz="2100" b="0" i="0" u="none" strike="noStrike" cap="none" normalizeH="0" baseline="-30000" dirty="0">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t-1</a:t>
            </a:r>
            <a:r>
              <a:rPr kumimoji="0" lang="en-US" altLang="en-US" sz="21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 Previous state</a:t>
            </a:r>
            <a:endParaRPr lang="en-US" altLang="en-US" sz="2100" dirty="0">
              <a:latin typeface="Calibri" panose="020F0502020204030204" pitchFamily="34" charset="0"/>
              <a:cs typeface="Calibri" panose="020F0502020204030204" pitchFamily="34" charset="0"/>
            </a:endParaRPr>
          </a:p>
          <a:p>
            <a:pPr lvl="1"/>
            <a:r>
              <a:rPr kumimoji="0" lang="en-US" altLang="en-US" sz="2100" b="0" i="0" u="none" strike="noStrike" cap="none" normalizeH="0" baseline="0" dirty="0" err="1">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x</a:t>
            </a:r>
            <a:r>
              <a:rPr kumimoji="0" lang="en-US" altLang="en-US" sz="2100" b="0" i="0" u="none" strike="noStrike" cap="none" normalizeH="0" baseline="-30000" dirty="0" err="1">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a:t>
            </a:r>
            <a:r>
              <a:rPr kumimoji="0" lang="en-US" altLang="en-US" sz="21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 Current input state</a:t>
            </a:r>
          </a:p>
          <a:p>
            <a:endParaRPr lang="en-IN" sz="21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95D031F7-51DE-41F0-A795-3A2DE344DF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572000"/>
            <a:ext cx="3124200" cy="685800"/>
          </a:xfrm>
          <a:prstGeom prst="rect">
            <a:avLst/>
          </a:prstGeom>
          <a:noFill/>
          <a:ln>
            <a:noFill/>
          </a:ln>
        </p:spPr>
      </p:pic>
    </p:spTree>
    <p:extLst>
      <p:ext uri="{BB962C8B-B14F-4D97-AF65-F5344CB8AC3E}">
        <p14:creationId xmlns:p14="http://schemas.microsoft.com/office/powerpoint/2010/main" val="526865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15C546-73F3-478D-92F1-2C9348D7BD62}"/>
              </a:ext>
            </a:extLst>
          </p:cNvPr>
          <p:cNvSpPr>
            <a:spLocks noGrp="1"/>
          </p:cNvSpPr>
          <p:nvPr>
            <p:ph sz="quarter" idx="1"/>
          </p:nvPr>
        </p:nvSpPr>
        <p:spPr>
          <a:xfrm>
            <a:off x="152400" y="228600"/>
            <a:ext cx="8991600" cy="6400800"/>
          </a:xfrm>
        </p:spPr>
        <p:txBody>
          <a:bodyPr>
            <a:normAutofit fontScale="55000" lnSpcReduction="20000"/>
          </a:bodyPr>
          <a:lstStyle/>
          <a:p>
            <a:pPr>
              <a:lnSpc>
                <a:spcPct val="107000"/>
              </a:lnSpc>
              <a:spcAft>
                <a:spcPts val="1575"/>
              </a:spcAft>
            </a:pPr>
            <a:r>
              <a:rPr lang="en-IN" sz="3500" dirty="0">
                <a:effectLst/>
                <a:latin typeface="Calibri" panose="020F0502020204030204" pitchFamily="34" charset="0"/>
                <a:ea typeface="Times New Roman" panose="02020603050405020304" pitchFamily="18" charset="0"/>
                <a:cs typeface="Calibri" panose="020F0502020204030204" pitchFamily="34" charset="0"/>
              </a:rPr>
              <a:t>We have four inputs to be given to the network, during a recurrence formula, the same function and the same weights are applied to the network at each time step.</a:t>
            </a:r>
            <a:endParaRPr lang="en-IN" sz="35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1575"/>
              </a:spcAft>
            </a:pPr>
            <a:r>
              <a:rPr lang="en-IN" sz="3500" dirty="0">
                <a:effectLst/>
                <a:latin typeface="Calibri" panose="020F0502020204030204" pitchFamily="34" charset="0"/>
                <a:ea typeface="Times New Roman" panose="02020603050405020304" pitchFamily="18" charset="0"/>
                <a:cs typeface="Calibri" panose="020F0502020204030204" pitchFamily="34" charset="0"/>
              </a:rPr>
              <a:t>Taking the simplest form of a recurrent neural network, let’s say that the activation function is tanh</a:t>
            </a:r>
            <a:r>
              <a:rPr lang="en-IN" sz="3500" dirty="0">
                <a:latin typeface="Calibri" panose="020F0502020204030204" pitchFamily="34" charset="0"/>
                <a:ea typeface="Times New Roman" panose="02020603050405020304" pitchFamily="18" charset="0"/>
                <a:cs typeface="Calibri" panose="020F0502020204030204" pitchFamily="34" charset="0"/>
              </a:rPr>
              <a:t>.</a:t>
            </a:r>
          </a:p>
          <a:p>
            <a:pPr>
              <a:lnSpc>
                <a:spcPct val="107000"/>
              </a:lnSpc>
              <a:spcAft>
                <a:spcPts val="1575"/>
              </a:spcAft>
            </a:pPr>
            <a:r>
              <a:rPr lang="en-IN" sz="3500" dirty="0">
                <a:effectLst/>
                <a:latin typeface="Calibri" panose="020F0502020204030204" pitchFamily="34" charset="0"/>
                <a:ea typeface="Times New Roman" panose="02020603050405020304" pitchFamily="18" charset="0"/>
                <a:cs typeface="Calibri" panose="020F0502020204030204" pitchFamily="34" charset="0"/>
              </a:rPr>
              <a:t>We can write the equation for the state at time “t” as:</a:t>
            </a:r>
          </a:p>
          <a:p>
            <a:pPr>
              <a:lnSpc>
                <a:spcPct val="107000"/>
              </a:lnSpc>
              <a:spcAft>
                <a:spcPts val="1575"/>
              </a:spcAft>
            </a:pPr>
            <a:endParaRPr lang="en-IN" sz="3500" dirty="0">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1575"/>
              </a:spcAft>
            </a:pPr>
            <a:r>
              <a:rPr kumimoji="0" lang="en-US" altLang="en-US" sz="3500"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w</a:t>
            </a:r>
            <a:r>
              <a:rPr kumimoji="0" lang="en-US" altLang="en-US" sz="3500" b="0" i="0" u="none" strike="noStrike" cap="none" normalizeH="0" baseline="-30000" dirty="0" err="1">
                <a:ln>
                  <a:noFill/>
                </a:ln>
                <a:effectLst/>
                <a:latin typeface="Calibri" panose="020F0502020204030204" pitchFamily="34" charset="0"/>
                <a:ea typeface="Times New Roman" panose="02020603050405020304" pitchFamily="18" charset="0"/>
                <a:cs typeface="Calibri" panose="020F0502020204030204" pitchFamily="34" charset="0"/>
              </a:rPr>
              <a:t>hh</a:t>
            </a:r>
            <a:r>
              <a:rPr kumimoji="0" lang="en-US" altLang="en-US" sz="35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 Weight at recurrent neuron</a:t>
            </a:r>
          </a:p>
          <a:p>
            <a:pPr lvl="1">
              <a:lnSpc>
                <a:spcPct val="107000"/>
              </a:lnSpc>
              <a:spcAft>
                <a:spcPts val="1575"/>
              </a:spcAft>
            </a:pPr>
            <a:r>
              <a:rPr kumimoji="0" lang="en-US" altLang="en-US" sz="3500"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w</a:t>
            </a:r>
            <a:r>
              <a:rPr kumimoji="0" lang="en-US" altLang="en-US" sz="3500" b="0" i="0" u="none" strike="noStrike" cap="none" normalizeH="0" baseline="-30000" dirty="0" err="1">
                <a:ln>
                  <a:noFill/>
                </a:ln>
                <a:effectLst/>
                <a:latin typeface="Calibri" panose="020F0502020204030204" pitchFamily="34" charset="0"/>
                <a:ea typeface="Times New Roman" panose="02020603050405020304" pitchFamily="18" charset="0"/>
                <a:cs typeface="Calibri" panose="020F0502020204030204" pitchFamily="34" charset="0"/>
              </a:rPr>
              <a:t>xh</a:t>
            </a:r>
            <a:r>
              <a:rPr kumimoji="0" lang="en-US" altLang="en-US" sz="35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 Weight at input neuron</a:t>
            </a:r>
          </a:p>
          <a:p>
            <a:pPr>
              <a:lnSpc>
                <a:spcPct val="107000"/>
              </a:lnSpc>
              <a:spcAft>
                <a:spcPts val="1575"/>
              </a:spcAft>
            </a:pPr>
            <a:r>
              <a:rPr lang="en-IN" sz="3500" dirty="0">
                <a:effectLst/>
                <a:latin typeface="Calibri" panose="020F0502020204030204" pitchFamily="34" charset="0"/>
                <a:ea typeface="Times New Roman" panose="02020603050405020304" pitchFamily="18" charset="0"/>
                <a:cs typeface="Calibri" panose="020F0502020204030204" pitchFamily="34" charset="0"/>
              </a:rPr>
              <a:t>Once the final state is calculated we can go on to produce the output</a:t>
            </a:r>
            <a:endParaRPr lang="en-IN" sz="35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1575"/>
              </a:spcAft>
            </a:pPr>
            <a:r>
              <a:rPr lang="en-IN" sz="3500" dirty="0">
                <a:effectLst/>
                <a:latin typeface="Calibri" panose="020F0502020204030204" pitchFamily="34" charset="0"/>
                <a:ea typeface="Times New Roman" panose="02020603050405020304" pitchFamily="18" charset="0"/>
                <a:cs typeface="Calibri" panose="020F0502020204030204" pitchFamily="34" charset="0"/>
              </a:rPr>
              <a:t>We can calculate the output state as:</a:t>
            </a:r>
          </a:p>
          <a:p>
            <a:pPr marL="0" indent="0">
              <a:lnSpc>
                <a:spcPct val="107000"/>
              </a:lnSpc>
              <a:spcAft>
                <a:spcPts val="1575"/>
              </a:spcAft>
              <a:buNone/>
            </a:pPr>
            <a:endParaRPr lang="en-IN" sz="3500" dirty="0">
              <a:effectLst/>
              <a:latin typeface="Calibri" panose="020F0502020204030204" pitchFamily="34" charset="0"/>
              <a:ea typeface="Calibri" panose="020F0502020204030204" pitchFamily="34" charset="0"/>
              <a:cs typeface="Calibri" panose="020F0502020204030204" pitchFamily="34" charset="0"/>
            </a:endParaRPr>
          </a:p>
          <a:p>
            <a:pPr lvl="1"/>
            <a:r>
              <a:rPr kumimoji="0" lang="en-US" altLang="en-US" sz="3500"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Y</a:t>
            </a:r>
            <a:r>
              <a:rPr kumimoji="0" lang="en-US" altLang="en-US" sz="3500" b="0" i="0" u="none" strike="noStrike" cap="none" normalizeH="0" baseline="-30000" dirty="0" err="1">
                <a:ln>
                  <a:noFill/>
                </a:ln>
                <a:effectLst/>
                <a:latin typeface="Calibri" panose="020F0502020204030204" pitchFamily="34" charset="0"/>
                <a:ea typeface="Times New Roman" panose="02020603050405020304" pitchFamily="18" charset="0"/>
                <a:cs typeface="Calibri" panose="020F0502020204030204" pitchFamily="34" charset="0"/>
              </a:rPr>
              <a:t>t</a:t>
            </a:r>
            <a:r>
              <a:rPr kumimoji="0" lang="en-US" altLang="en-US" sz="35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 Output</a:t>
            </a:r>
          </a:p>
          <a:p>
            <a:pPr lvl="1"/>
            <a:r>
              <a:rPr kumimoji="0" lang="en-US" altLang="en-US" sz="35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W</a:t>
            </a:r>
            <a:r>
              <a:rPr kumimoji="0" lang="en-US" altLang="en-US" sz="3500" b="0" i="0" u="none" strike="noStrike" cap="none" normalizeH="0" baseline="-30000" dirty="0">
                <a:ln>
                  <a:noFill/>
                </a:ln>
                <a:effectLst/>
                <a:latin typeface="Calibri" panose="020F0502020204030204" pitchFamily="34" charset="0"/>
                <a:ea typeface="Times New Roman" panose="02020603050405020304" pitchFamily="18" charset="0"/>
                <a:cs typeface="Calibri" panose="020F0502020204030204" pitchFamily="34" charset="0"/>
              </a:rPr>
              <a:t>hy</a:t>
            </a:r>
            <a:r>
              <a:rPr kumimoji="0" lang="en-US" altLang="en-US" sz="35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Weight at output layer</a:t>
            </a:r>
            <a:endParaRPr lang="en-IN" sz="3500" dirty="0">
              <a:latin typeface="Calibri" panose="020F0502020204030204" pitchFamily="34" charset="0"/>
              <a:cs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xmlns="" id="{9130DB0E-4A5B-4CC5-9AF8-7F6A5B291A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47975" y="2324686"/>
            <a:ext cx="3295650" cy="552450"/>
          </a:xfrm>
          <a:prstGeom prst="rect">
            <a:avLst/>
          </a:prstGeom>
          <a:noFill/>
          <a:ln>
            <a:noFill/>
          </a:ln>
        </p:spPr>
      </p:pic>
      <p:pic>
        <p:nvPicPr>
          <p:cNvPr id="6" name="Picture 5">
            <a:extLst>
              <a:ext uri="{FF2B5EF4-FFF2-40B4-BE49-F238E27FC236}">
                <a16:creationId xmlns:a16="http://schemas.microsoft.com/office/drawing/2014/main" xmlns="" id="{D132184C-A97D-46C0-906E-74B6107E8E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953000"/>
            <a:ext cx="2133600" cy="552450"/>
          </a:xfrm>
          <a:prstGeom prst="rect">
            <a:avLst/>
          </a:prstGeom>
          <a:noFill/>
          <a:ln>
            <a:noFill/>
          </a:ln>
        </p:spPr>
      </p:pic>
    </p:spTree>
    <p:extLst>
      <p:ext uri="{BB962C8B-B14F-4D97-AF65-F5344CB8AC3E}">
        <p14:creationId xmlns:p14="http://schemas.microsoft.com/office/powerpoint/2010/main" val="1002849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791410-27DA-4479-A057-16D6F453E21D}"/>
              </a:ext>
            </a:extLst>
          </p:cNvPr>
          <p:cNvSpPr>
            <a:spLocks noGrp="1"/>
          </p:cNvSpPr>
          <p:nvPr>
            <p:ph sz="quarter" idx="1"/>
          </p:nvPr>
        </p:nvSpPr>
        <p:spPr>
          <a:xfrm>
            <a:off x="304800" y="228600"/>
            <a:ext cx="8382000" cy="6400800"/>
          </a:xfrm>
        </p:spPr>
        <p:txBody>
          <a:bodyPr>
            <a:normAutofit lnSpcReduction="10000"/>
          </a:bodyPr>
          <a:lstStyle/>
          <a:p>
            <a:pPr marL="0" indent="0">
              <a:lnSpc>
                <a:spcPct val="107000"/>
              </a:lnSpc>
              <a:spcAft>
                <a:spcPts val="1575"/>
              </a:spcAft>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Let me summarize the steps in a recurrent neuron:</a:t>
            </a:r>
            <a:endParaRPr lang="en-IN" sz="2200" b="1"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A single time step of the input is supplied to the network i.e.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x</a:t>
            </a:r>
            <a:r>
              <a:rPr lang="en-IN" sz="2200" baseline="-25000" dirty="0" err="1">
                <a:effectLst/>
                <a:latin typeface="Calibri" panose="020F0502020204030204" pitchFamily="34" charset="0"/>
                <a:ea typeface="Times New Roman" panose="02020603050405020304" pitchFamily="18" charset="0"/>
                <a:cs typeface="Calibri" panose="020F0502020204030204" pitchFamily="34" charset="0"/>
              </a:rPr>
              <a:t>t</a:t>
            </a:r>
            <a:r>
              <a:rPr lang="en-IN" sz="22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IN" sz="2200" dirty="0">
                <a:effectLst/>
                <a:latin typeface="Calibri" panose="020F0502020204030204" pitchFamily="34" charset="0"/>
                <a:ea typeface="Times New Roman" panose="02020603050405020304" pitchFamily="18" charset="0"/>
                <a:cs typeface="Calibri" panose="020F0502020204030204" pitchFamily="34" charset="0"/>
              </a:rPr>
              <a:t>is supplied to the network.</a:t>
            </a: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We then calculate its current state using a combination of the current input and the previous state i.e. we calculate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h</a:t>
            </a:r>
            <a:r>
              <a:rPr lang="en-IN" sz="2200" baseline="-25000" dirty="0" err="1">
                <a:effectLst/>
                <a:latin typeface="Calibri" panose="020F0502020204030204" pitchFamily="34" charset="0"/>
                <a:ea typeface="Times New Roman" panose="02020603050405020304" pitchFamily="18" charset="0"/>
                <a:cs typeface="Calibri" panose="020F0502020204030204" pitchFamily="34" charset="0"/>
              </a:rPr>
              <a:t>t</a:t>
            </a:r>
            <a:endParaRPr lang="en-IN" sz="2200" baseline="-25000" dirty="0">
              <a:effectLst/>
              <a:latin typeface="Calibri" panose="020F0502020204030204" pitchFamily="34" charset="0"/>
              <a:ea typeface="Times New Roman" panose="02020603050405020304" pitchFamily="18"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The current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h</a:t>
            </a:r>
            <a:r>
              <a:rPr lang="en-IN" sz="2200" baseline="-25000" dirty="0" err="1">
                <a:effectLst/>
                <a:latin typeface="Calibri" panose="020F0502020204030204" pitchFamily="34" charset="0"/>
                <a:ea typeface="Times New Roman" panose="02020603050405020304" pitchFamily="18" charset="0"/>
                <a:cs typeface="Calibri" panose="020F0502020204030204" pitchFamily="34" charset="0"/>
              </a:rPr>
              <a:t>t</a:t>
            </a:r>
            <a:r>
              <a:rPr lang="en-IN" sz="2200" dirty="0">
                <a:effectLst/>
                <a:latin typeface="Calibri" panose="020F0502020204030204" pitchFamily="34" charset="0"/>
                <a:ea typeface="Times New Roman" panose="02020603050405020304" pitchFamily="18" charset="0"/>
                <a:cs typeface="Calibri" panose="020F0502020204030204" pitchFamily="34" charset="0"/>
              </a:rPr>
              <a:t> becomes h</a:t>
            </a:r>
            <a:r>
              <a:rPr lang="en-IN" sz="2200" baseline="-25000" dirty="0">
                <a:effectLst/>
                <a:latin typeface="Calibri" panose="020F0502020204030204" pitchFamily="34" charset="0"/>
                <a:ea typeface="Times New Roman" panose="02020603050405020304" pitchFamily="18" charset="0"/>
                <a:cs typeface="Calibri" panose="020F0502020204030204" pitchFamily="34" charset="0"/>
              </a:rPr>
              <a:t>t-1</a:t>
            </a:r>
            <a:r>
              <a:rPr lang="en-IN" sz="2200" dirty="0">
                <a:effectLst/>
                <a:latin typeface="Calibri" panose="020F0502020204030204" pitchFamily="34" charset="0"/>
                <a:ea typeface="Times New Roman" panose="02020603050405020304" pitchFamily="18" charset="0"/>
                <a:cs typeface="Calibri" panose="020F0502020204030204" pitchFamily="34" charset="0"/>
              </a:rPr>
              <a:t> for the next time step.</a:t>
            </a: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We can go as many time steps as the problem demands and combine the information from all the previous states.</a:t>
            </a: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Once all the time steps are completed the final current state is used to calculate the output </a:t>
            </a:r>
            <a:r>
              <a:rPr lang="en-IN" sz="2200" dirty="0" err="1">
                <a:effectLst/>
                <a:latin typeface="Calibri" panose="020F0502020204030204" pitchFamily="34" charset="0"/>
                <a:ea typeface="Times New Roman" panose="02020603050405020304" pitchFamily="18" charset="0"/>
                <a:cs typeface="Calibri" panose="020F0502020204030204" pitchFamily="34" charset="0"/>
              </a:rPr>
              <a:t>y</a:t>
            </a:r>
            <a:r>
              <a:rPr lang="en-IN" sz="2200" baseline="-25000" dirty="0" err="1">
                <a:effectLst/>
                <a:latin typeface="Calibri" panose="020F0502020204030204" pitchFamily="34" charset="0"/>
                <a:ea typeface="Times New Roman" panose="02020603050405020304" pitchFamily="18" charset="0"/>
                <a:cs typeface="Calibri" panose="020F0502020204030204" pitchFamily="34" charset="0"/>
              </a:rPr>
              <a:t>t</a:t>
            </a:r>
            <a:endParaRPr lang="en-IN" sz="2200" baseline="-25000" dirty="0">
              <a:effectLst/>
              <a:latin typeface="Calibri" panose="020F0502020204030204" pitchFamily="34" charset="0"/>
              <a:ea typeface="Times New Roman" panose="02020603050405020304" pitchFamily="18"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The output is then compared to the actual output and the error is generated.</a:t>
            </a:r>
          </a:p>
          <a:p>
            <a:pPr lvl="0">
              <a:lnSpc>
                <a:spcPct val="107000"/>
              </a:lnSpc>
              <a:spcAft>
                <a:spcPts val="800"/>
              </a:spcAft>
              <a:buFont typeface="Arial" panose="020B0604020202020204" pitchFamily="34" charset="0"/>
              <a:buChar char="•"/>
              <a:tabLst>
                <a:tab pos="457200" algn="l"/>
              </a:tabLst>
            </a:pPr>
            <a:r>
              <a:rPr lang="en-IN" sz="2200" dirty="0">
                <a:effectLst/>
                <a:latin typeface="Calibri" panose="020F0502020204030204" pitchFamily="34" charset="0"/>
                <a:ea typeface="Times New Roman" panose="02020603050405020304" pitchFamily="18" charset="0"/>
                <a:cs typeface="Calibri" panose="020F0502020204030204" pitchFamily="34" charset="0"/>
              </a:rPr>
              <a:t>The error is then backpropagated to the network to update the weights and the network is trained.</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388228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3711CC-AAF6-431C-BBA0-0BAA8442949B}"/>
              </a:ext>
            </a:extLst>
          </p:cNvPr>
          <p:cNvSpPr>
            <a:spLocks noGrp="1"/>
          </p:cNvSpPr>
          <p:nvPr>
            <p:ph sz="quarter" idx="1"/>
          </p:nvPr>
        </p:nvSpPr>
        <p:spPr>
          <a:xfrm>
            <a:off x="381000" y="304800"/>
            <a:ext cx="8458200" cy="6172200"/>
          </a:xfrm>
        </p:spPr>
        <p:txBody>
          <a:bodyPr/>
          <a:lstStyle/>
          <a:p>
            <a:pPr marL="0" indent="0">
              <a:lnSpc>
                <a:spcPct val="107000"/>
              </a:lnSpc>
              <a:spcAft>
                <a:spcPts val="800"/>
              </a:spcAft>
              <a:buNone/>
            </a:pPr>
            <a:r>
              <a:rPr lang="en-IN" sz="2100" b="1" i="0" dirty="0">
                <a:effectLst/>
                <a:latin typeface="Calibri" panose="020F0502020204030204" pitchFamily="34" charset="0"/>
                <a:ea typeface="LM Sans 10"/>
                <a:cs typeface="Calibri" panose="020F0502020204030204" pitchFamily="34" charset="0"/>
              </a:rPr>
              <a:t>Direct recurrence neural network: </a:t>
            </a:r>
            <a:endParaRPr lang="en-IN" sz="2100" b="1" i="1" dirty="0">
              <a:effectLst/>
              <a:latin typeface="Calibri" panose="020F0502020204030204" pitchFamily="34" charset="0"/>
              <a:ea typeface="LM Sans 10"/>
              <a:cs typeface="Calibri" panose="020F0502020204030204" pitchFamily="34" charset="0"/>
            </a:endParaRPr>
          </a:p>
          <a:p>
            <a:pPr>
              <a:lnSpc>
                <a:spcPct val="107000"/>
              </a:lnSpc>
              <a:spcAft>
                <a:spcPts val="800"/>
              </a:spcAft>
            </a:pPr>
            <a:r>
              <a:rPr lang="en-US" sz="2100" dirty="0">
                <a:effectLst/>
                <a:latin typeface="Calibri" panose="020F0502020204030204" pitchFamily="34" charset="0"/>
                <a:ea typeface="LM Sans 10"/>
                <a:cs typeface="Calibri" panose="020F0502020204030204" pitchFamily="34" charset="0"/>
              </a:rPr>
              <a:t>Some networks allow neurons to </a:t>
            </a:r>
            <a:r>
              <a:rPr lang="en-US" sz="2100" spc="15" dirty="0">
                <a:effectLst/>
                <a:latin typeface="Calibri" panose="020F0502020204030204" pitchFamily="34" charset="0"/>
                <a:ea typeface="LM Sans 10"/>
                <a:cs typeface="Calibri" panose="020F0502020204030204" pitchFamily="34" charset="0"/>
              </a:rPr>
              <a:t>be </a:t>
            </a:r>
            <a:r>
              <a:rPr lang="en-US" sz="2100" dirty="0">
                <a:effectLst/>
                <a:latin typeface="Calibri" panose="020F0502020204030204" pitchFamily="34" charset="0"/>
                <a:ea typeface="LM Sans 10"/>
                <a:cs typeface="Calibri" panose="020F0502020204030204" pitchFamily="34" charset="0"/>
              </a:rPr>
              <a:t>connected to themselves, which is called </a:t>
            </a:r>
            <a:r>
              <a:rPr lang="en-US" sz="2100" spc="-25" dirty="0">
                <a:effectLst/>
                <a:latin typeface="Calibri" panose="020F0502020204030204" pitchFamily="34" charset="0"/>
                <a:ea typeface="LM Sans 10"/>
                <a:cs typeface="Calibri" panose="020F0502020204030204" pitchFamily="34" charset="0"/>
              </a:rPr>
              <a:t>direct </a:t>
            </a:r>
            <a:r>
              <a:rPr lang="en-US" sz="2100" spc="-30" dirty="0">
                <a:effectLst/>
                <a:latin typeface="Calibri" panose="020F0502020204030204" pitchFamily="34" charset="0"/>
                <a:ea typeface="LM Sans 10"/>
                <a:cs typeface="Calibri" panose="020F0502020204030204" pitchFamily="34" charset="0"/>
              </a:rPr>
              <a:t>recurrence </a:t>
            </a:r>
            <a:r>
              <a:rPr lang="en-US" sz="2100" dirty="0">
                <a:effectLst/>
                <a:latin typeface="Calibri" panose="020F0502020204030204" pitchFamily="34" charset="0"/>
                <a:ea typeface="LM Sans 10"/>
                <a:cs typeface="Calibri" panose="020F0502020204030204" pitchFamily="34" charset="0"/>
              </a:rPr>
              <a:t>or self- </a:t>
            </a:r>
            <a:r>
              <a:rPr lang="en-US" sz="2100" spc="-25" dirty="0">
                <a:effectLst/>
                <a:latin typeface="Calibri" panose="020F0502020204030204" pitchFamily="34" charset="0"/>
                <a:ea typeface="LM Sans 10"/>
                <a:cs typeface="Calibri" panose="020F0502020204030204" pitchFamily="34" charset="0"/>
              </a:rPr>
              <a:t>recurrence, </a:t>
            </a:r>
            <a:r>
              <a:rPr lang="en-IN" sz="2100" i="0" dirty="0">
                <a:effectLst/>
                <a:latin typeface="Calibri" panose="020F0502020204030204" pitchFamily="34" charset="0"/>
                <a:ea typeface="LM Sans 10"/>
                <a:cs typeface="Calibri" panose="020F0502020204030204" pitchFamily="34" charset="0"/>
              </a:rPr>
              <a:t>start</a:t>
            </a:r>
            <a:r>
              <a:rPr lang="en-IN" sz="2100" i="0" spc="-145" dirty="0">
                <a:effectLst/>
                <a:latin typeface="Calibri" panose="020F0502020204030204" pitchFamily="34" charset="0"/>
                <a:ea typeface="LM Sans 10"/>
                <a:cs typeface="Calibri" panose="020F0502020204030204" pitchFamily="34" charset="0"/>
              </a:rPr>
              <a:t> </a:t>
            </a:r>
            <a:r>
              <a:rPr lang="en-IN" sz="2100" i="0" spc="-25" dirty="0">
                <a:effectLst/>
                <a:latin typeface="Calibri" panose="020F0502020204030204" pitchFamily="34" charset="0"/>
                <a:ea typeface="LM Sans 10"/>
                <a:cs typeface="Calibri" panose="020F0502020204030204" pitchFamily="34" charset="0"/>
              </a:rPr>
              <a:t>and </a:t>
            </a:r>
            <a:r>
              <a:rPr lang="en-IN" sz="2100" i="0" dirty="0">
                <a:effectLst/>
                <a:latin typeface="Calibri" panose="020F0502020204030204" pitchFamily="34" charset="0"/>
                <a:ea typeface="LM Sans 10"/>
                <a:cs typeface="Calibri" panose="020F0502020204030204" pitchFamily="34" charset="0"/>
              </a:rPr>
              <a:t>end at the same</a:t>
            </a:r>
            <a:r>
              <a:rPr lang="en-IN" sz="2100" i="0" spc="-65" dirty="0">
                <a:effectLst/>
                <a:latin typeface="Calibri" panose="020F0502020204030204" pitchFamily="34" charset="0"/>
                <a:ea typeface="LM Sans 10"/>
                <a:cs typeface="Calibri" panose="020F0502020204030204" pitchFamily="34" charset="0"/>
              </a:rPr>
              <a:t> </a:t>
            </a:r>
            <a:r>
              <a:rPr lang="en-IN" sz="2100" i="0" dirty="0">
                <a:effectLst/>
                <a:latin typeface="Calibri" panose="020F0502020204030204" pitchFamily="34" charset="0"/>
                <a:ea typeface="LM Sans 10"/>
                <a:cs typeface="Calibri" panose="020F0502020204030204" pitchFamily="34" charset="0"/>
              </a:rPr>
              <a:t>neuron.</a:t>
            </a:r>
            <a:endParaRPr lang="en-IN" sz="2100" dirty="0">
              <a:effectLst/>
              <a:latin typeface="Calibri" panose="020F0502020204030204" pitchFamily="34" charset="0"/>
              <a:ea typeface="LM Sans 10"/>
              <a:cs typeface="Calibri" panose="020F0502020204030204" pitchFamily="34" charset="0"/>
            </a:endParaRPr>
          </a:p>
          <a:p>
            <a:r>
              <a:rPr lang="en-US" sz="2100" spc="-15" dirty="0">
                <a:effectLst/>
                <a:latin typeface="Calibri" panose="020F0502020204030204" pitchFamily="34" charset="0"/>
                <a:ea typeface="LM Roman 10"/>
                <a:cs typeface="Calibri" panose="020F0502020204030204" pitchFamily="34" charset="0"/>
              </a:rPr>
              <a:t>W</a:t>
            </a:r>
            <a:r>
              <a:rPr lang="en-US" sz="2100" spc="-20" dirty="0">
                <a:effectLst/>
                <a:latin typeface="Calibri" panose="020F0502020204030204" pitchFamily="34" charset="0"/>
                <a:ea typeface="LM Roman 10"/>
                <a:cs typeface="Calibri" panose="020F0502020204030204" pitchFamily="34" charset="0"/>
              </a:rPr>
              <a:t>e </a:t>
            </a:r>
            <a:r>
              <a:rPr lang="en-US" sz="2100" dirty="0">
                <a:effectLst/>
                <a:latin typeface="Calibri" panose="020F0502020204030204" pitchFamily="34" charset="0"/>
                <a:ea typeface="LM Roman 10"/>
                <a:cs typeface="Calibri" panose="020F0502020204030204" pitchFamily="34" charset="0"/>
              </a:rPr>
              <a:t>expand the</a:t>
            </a:r>
            <a:r>
              <a:rPr lang="en-US" sz="2100" spc="28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feedforward</a:t>
            </a:r>
            <a:r>
              <a:rPr lang="en-US" sz="2100" spc="65" dirty="0">
                <a:effectLst/>
                <a:latin typeface="Calibri" panose="020F0502020204030204" pitchFamily="34" charset="0"/>
                <a:ea typeface="LM Roman 10"/>
                <a:cs typeface="Calibri" panose="020F0502020204030204" pitchFamily="34" charset="0"/>
              </a:rPr>
              <a:t> </a:t>
            </a:r>
            <a:r>
              <a:rPr lang="en-US" sz="2100" spc="-15" dirty="0">
                <a:effectLst/>
                <a:latin typeface="Calibri" panose="020F0502020204030204" pitchFamily="34" charset="0"/>
                <a:ea typeface="LM Roman 10"/>
                <a:cs typeface="Calibri" panose="020F0502020204030204" pitchFamily="34" charset="0"/>
              </a:rPr>
              <a:t>network</a:t>
            </a:r>
            <a:r>
              <a:rPr lang="en-US" sz="2100" spc="-20" dirty="0">
                <a:effectLst/>
                <a:latin typeface="Calibri" panose="020F0502020204030204" pitchFamily="34" charset="0"/>
                <a:ea typeface="LM Roman 10"/>
                <a:cs typeface="Calibri" panose="020F0502020204030204" pitchFamily="34" charset="0"/>
              </a:rPr>
              <a:t> by</a:t>
            </a:r>
            <a:r>
              <a:rPr lang="en-US" sz="2100" spc="-11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connecting</a:t>
            </a:r>
            <a:r>
              <a:rPr lang="en-US" sz="2100" spc="-11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a</a:t>
            </a:r>
            <a:r>
              <a:rPr lang="en-US" sz="2100" spc="-11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neuron</a:t>
            </a:r>
            <a:r>
              <a:rPr lang="en-US" sz="2100" spc="-12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j</a:t>
            </a:r>
            <a:r>
              <a:rPr lang="en-US" sz="2100" spc="-2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to</a:t>
            </a:r>
            <a:r>
              <a:rPr lang="en-US" sz="2100" spc="-11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itself,</a:t>
            </a:r>
            <a:r>
              <a:rPr lang="en-US" sz="2100" spc="-10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with</a:t>
            </a:r>
            <a:r>
              <a:rPr lang="en-US" sz="2100" spc="-11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the weights</a:t>
            </a:r>
            <a:r>
              <a:rPr lang="en-US" sz="2100" spc="-15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of</a:t>
            </a:r>
            <a:r>
              <a:rPr lang="en-US" sz="2100" spc="-14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these</a:t>
            </a:r>
            <a:r>
              <a:rPr lang="en-US" sz="2100" spc="-14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connections</a:t>
            </a:r>
            <a:r>
              <a:rPr lang="en-US" sz="2100" spc="-14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being</a:t>
            </a:r>
            <a:r>
              <a:rPr lang="en-US" sz="2100" spc="-14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referred to as </a:t>
            </a:r>
            <a:r>
              <a:rPr lang="en-US" sz="2100" spc="15" dirty="0" err="1">
                <a:effectLst/>
                <a:latin typeface="Calibri" panose="020F0502020204030204" pitchFamily="34" charset="0"/>
                <a:ea typeface="LM Roman 10"/>
                <a:cs typeface="Calibri" panose="020F0502020204030204" pitchFamily="34" charset="0"/>
              </a:rPr>
              <a:t>w</a:t>
            </a:r>
            <a:r>
              <a:rPr lang="en-US" sz="2100" spc="15" baseline="-25000" dirty="0" err="1">
                <a:effectLst/>
                <a:latin typeface="Calibri" panose="020F0502020204030204" pitchFamily="34" charset="0"/>
                <a:ea typeface="LM Roman 10"/>
                <a:cs typeface="Calibri" panose="020F0502020204030204" pitchFamily="34" charset="0"/>
              </a:rPr>
              <a:t>j,j</a:t>
            </a:r>
            <a:r>
              <a:rPr lang="en-US" sz="2100" spc="15" dirty="0">
                <a:effectLst/>
                <a:latin typeface="Calibri" panose="020F0502020204030204" pitchFamily="34" charset="0"/>
                <a:ea typeface="LM Roman 10"/>
                <a:cs typeface="Calibri" panose="020F0502020204030204" pitchFamily="34" charset="0"/>
              </a:rPr>
              <a:t>. </a:t>
            </a:r>
          </a:p>
          <a:p>
            <a:r>
              <a:rPr lang="en-US" sz="2100" dirty="0">
                <a:effectLst/>
                <a:latin typeface="Calibri" panose="020F0502020204030204" pitchFamily="34" charset="0"/>
                <a:ea typeface="LM Roman 10"/>
                <a:cs typeface="Calibri" panose="020F0502020204030204" pitchFamily="34" charset="0"/>
              </a:rPr>
              <a:t>The diagonal of the </a:t>
            </a:r>
            <a:r>
              <a:rPr lang="en-US" sz="2100" spc="-15" dirty="0">
                <a:effectLst/>
                <a:latin typeface="Calibri" panose="020F0502020204030204" pitchFamily="34" charset="0"/>
                <a:ea typeface="LM Roman 10"/>
                <a:cs typeface="Calibri" panose="020F0502020204030204" pitchFamily="34" charset="0"/>
              </a:rPr>
              <a:t>weight </a:t>
            </a:r>
            <a:r>
              <a:rPr lang="en-US" sz="2100" dirty="0">
                <a:effectLst/>
                <a:latin typeface="Calibri" panose="020F0502020204030204" pitchFamily="34" charset="0"/>
                <a:ea typeface="LM Roman 10"/>
                <a:cs typeface="Calibri" panose="020F0502020204030204" pitchFamily="34" charset="0"/>
              </a:rPr>
              <a:t>matrix W </a:t>
            </a:r>
            <a:r>
              <a:rPr lang="en-US" sz="2100" spc="-15" dirty="0">
                <a:effectLst/>
                <a:latin typeface="Calibri" panose="020F0502020204030204" pitchFamily="34" charset="0"/>
                <a:ea typeface="LM Roman 10"/>
                <a:cs typeface="Calibri" panose="020F0502020204030204" pitchFamily="34" charset="0"/>
              </a:rPr>
              <a:t>may </a:t>
            </a:r>
            <a:r>
              <a:rPr lang="en-US" sz="2100" spc="15" dirty="0">
                <a:effectLst/>
                <a:latin typeface="Calibri" panose="020F0502020204030204" pitchFamily="34" charset="0"/>
                <a:ea typeface="LM Roman 10"/>
                <a:cs typeface="Calibri" panose="020F0502020204030204" pitchFamily="34" charset="0"/>
              </a:rPr>
              <a:t>be </a:t>
            </a:r>
            <a:r>
              <a:rPr lang="en-US" sz="2100" dirty="0">
                <a:effectLst/>
                <a:latin typeface="Calibri" panose="020F0502020204030204" pitchFamily="34" charset="0"/>
                <a:ea typeface="LM Roman 10"/>
                <a:cs typeface="Calibri" panose="020F0502020204030204" pitchFamily="34" charset="0"/>
              </a:rPr>
              <a:t>different from</a:t>
            </a:r>
            <a:r>
              <a:rPr lang="en-US" sz="2100" spc="-1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0.</a:t>
            </a:r>
            <a:endParaRPr lang="en-IN" sz="2100" dirty="0">
              <a:effectLst/>
              <a:latin typeface="Calibri" panose="020F0502020204030204" pitchFamily="34" charset="0"/>
              <a:ea typeface="LM Roman 10"/>
              <a:cs typeface="Calibri" panose="020F0502020204030204" pitchFamily="34" charset="0"/>
            </a:endParaRPr>
          </a:p>
          <a:p>
            <a:pPr marL="0" indent="0">
              <a:buNone/>
            </a:pPr>
            <a:endParaRPr lang="en-IN" dirty="0"/>
          </a:p>
        </p:txBody>
      </p:sp>
      <p:pic>
        <p:nvPicPr>
          <p:cNvPr id="7" name="Picture 6">
            <a:extLst>
              <a:ext uri="{FF2B5EF4-FFF2-40B4-BE49-F238E27FC236}">
                <a16:creationId xmlns:a16="http://schemas.microsoft.com/office/drawing/2014/main" xmlns="" id="{C24228E0-3601-4959-A7D1-35D2A9599F39}"/>
              </a:ext>
            </a:extLst>
          </p:cNvPr>
          <p:cNvPicPr>
            <a:picLocks noChangeAspect="1"/>
          </p:cNvPicPr>
          <p:nvPr/>
        </p:nvPicPr>
        <p:blipFill>
          <a:blip r:embed="rId2"/>
          <a:stretch>
            <a:fillRect/>
          </a:stretch>
        </p:blipFill>
        <p:spPr>
          <a:xfrm>
            <a:off x="381000" y="3124200"/>
            <a:ext cx="3886200" cy="3352800"/>
          </a:xfrm>
          <a:prstGeom prst="rect">
            <a:avLst/>
          </a:prstGeom>
        </p:spPr>
      </p:pic>
      <p:pic>
        <p:nvPicPr>
          <p:cNvPr id="9" name="Picture 8">
            <a:extLst>
              <a:ext uri="{FF2B5EF4-FFF2-40B4-BE49-F238E27FC236}">
                <a16:creationId xmlns:a16="http://schemas.microsoft.com/office/drawing/2014/main" xmlns="" id="{706ADB22-BA28-484B-A9D3-F2BDCB3A9E22}"/>
              </a:ext>
            </a:extLst>
          </p:cNvPr>
          <p:cNvPicPr>
            <a:picLocks noChangeAspect="1"/>
          </p:cNvPicPr>
          <p:nvPr/>
        </p:nvPicPr>
        <p:blipFill>
          <a:blip r:embed="rId3"/>
          <a:stretch>
            <a:fillRect/>
          </a:stretch>
        </p:blipFill>
        <p:spPr>
          <a:xfrm>
            <a:off x="4876802" y="3454625"/>
            <a:ext cx="3657598" cy="3022375"/>
          </a:xfrm>
          <a:prstGeom prst="rect">
            <a:avLst/>
          </a:prstGeom>
        </p:spPr>
      </p:pic>
    </p:spTree>
    <p:extLst>
      <p:ext uri="{BB962C8B-B14F-4D97-AF65-F5344CB8AC3E}">
        <p14:creationId xmlns:p14="http://schemas.microsoft.com/office/powerpoint/2010/main" val="3403879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6F936E-DAF3-4ED2-A85F-8E0333B81DCA}"/>
              </a:ext>
            </a:extLst>
          </p:cNvPr>
          <p:cNvSpPr>
            <a:spLocks noGrp="1"/>
          </p:cNvSpPr>
          <p:nvPr>
            <p:ph sz="quarter" idx="1"/>
          </p:nvPr>
        </p:nvSpPr>
        <p:spPr>
          <a:xfrm>
            <a:off x="304800" y="228600"/>
            <a:ext cx="8458200" cy="6400800"/>
          </a:xfrm>
        </p:spPr>
        <p:txBody>
          <a:bodyPr/>
          <a:lstStyle/>
          <a:p>
            <a:pPr marL="0" indent="0" algn="just">
              <a:spcBef>
                <a:spcPts val="5"/>
              </a:spcBef>
              <a:buNone/>
            </a:pPr>
            <a:r>
              <a:rPr lang="en-US" sz="2100" b="1" dirty="0">
                <a:effectLst/>
                <a:latin typeface="Calibri" panose="020F0502020204030204" pitchFamily="34" charset="0"/>
                <a:ea typeface="LM Roman 10"/>
                <a:cs typeface="LM Roman 10"/>
              </a:rPr>
              <a:t>Indirect recurrence</a:t>
            </a:r>
            <a:r>
              <a:rPr lang="en-IN" sz="2100" b="1" i="0" dirty="0">
                <a:effectLst/>
                <a:latin typeface="Calibri" panose="020F0502020204030204" pitchFamily="34" charset="0"/>
                <a:ea typeface="LM Sans 10"/>
                <a:cs typeface="Calibri" panose="020F0502020204030204" pitchFamily="34" charset="0"/>
              </a:rPr>
              <a:t> neural network</a:t>
            </a:r>
            <a:r>
              <a:rPr lang="en-US" sz="2100" b="1" dirty="0">
                <a:effectLst/>
                <a:latin typeface="Calibri" panose="020F0502020204030204" pitchFamily="34" charset="0"/>
                <a:ea typeface="LM Roman 10"/>
                <a:cs typeface="LM Roman 10"/>
              </a:rPr>
              <a:t>:</a:t>
            </a:r>
            <a:endParaRPr lang="en-IN" sz="2100" dirty="0">
              <a:effectLst/>
              <a:latin typeface="LM Roman 10"/>
              <a:ea typeface="LM Roman 10"/>
              <a:cs typeface="LM Roman 10"/>
            </a:endParaRPr>
          </a:p>
          <a:p>
            <a:pPr algn="just">
              <a:spcBef>
                <a:spcPts val="5"/>
              </a:spcBef>
            </a:pPr>
            <a:endParaRPr lang="en-US" sz="2000" dirty="0">
              <a:effectLst/>
              <a:latin typeface="Calibri" panose="020F0502020204030204" pitchFamily="34" charset="0"/>
              <a:ea typeface="LM Roman 10"/>
              <a:cs typeface="LM Roman 10"/>
            </a:endParaRPr>
          </a:p>
          <a:p>
            <a:pPr algn="just">
              <a:spcBef>
                <a:spcPts val="5"/>
              </a:spcBef>
            </a:pPr>
            <a:r>
              <a:rPr lang="en-US" sz="2100" dirty="0">
                <a:effectLst/>
                <a:latin typeface="Calibri" panose="020F0502020204030204" pitchFamily="34" charset="0"/>
                <a:ea typeface="LM Roman 10"/>
                <a:cs typeface="LM Roman 10"/>
              </a:rPr>
              <a:t>If connections are allowed </a:t>
            </a:r>
            <a:r>
              <a:rPr lang="en-US" sz="2100" spc="-15" dirty="0">
                <a:effectLst/>
                <a:latin typeface="Calibri" panose="020F0502020204030204" pitchFamily="34" charset="0"/>
                <a:ea typeface="LM Roman 10"/>
                <a:cs typeface="LM Roman 10"/>
              </a:rPr>
              <a:t>towards </a:t>
            </a:r>
            <a:r>
              <a:rPr lang="en-US" sz="2100" dirty="0">
                <a:effectLst/>
                <a:latin typeface="Calibri" panose="020F0502020204030204" pitchFamily="34" charset="0"/>
                <a:ea typeface="LM Roman 10"/>
                <a:cs typeface="LM Roman 10"/>
              </a:rPr>
              <a:t>the input</a:t>
            </a:r>
            <a:r>
              <a:rPr lang="en-US" sz="2100" spc="-60" dirty="0">
                <a:effectLst/>
                <a:latin typeface="Calibri" panose="020F0502020204030204" pitchFamily="34" charset="0"/>
                <a:ea typeface="LM Roman 10"/>
                <a:cs typeface="LM Roman 10"/>
              </a:rPr>
              <a:t> </a:t>
            </a:r>
            <a:r>
              <a:rPr lang="en-US" sz="2100" spc="-15" dirty="0">
                <a:effectLst/>
                <a:latin typeface="Calibri" panose="020F0502020204030204" pitchFamily="34" charset="0"/>
                <a:ea typeface="LM Roman 10"/>
                <a:cs typeface="LM Roman 10"/>
              </a:rPr>
              <a:t>layer,</a:t>
            </a:r>
            <a:r>
              <a:rPr lang="en-US" sz="2100" spc="-4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called</a:t>
            </a:r>
            <a:r>
              <a:rPr lang="en-US" sz="2100" spc="-55" dirty="0">
                <a:effectLst/>
                <a:latin typeface="Calibri" panose="020F0502020204030204" pitchFamily="34" charset="0"/>
                <a:ea typeface="LM Roman 10"/>
                <a:cs typeface="LM Roman 10"/>
              </a:rPr>
              <a:t> </a:t>
            </a:r>
            <a:r>
              <a:rPr lang="en-US" sz="2100" spc="-20" dirty="0">
                <a:effectLst/>
                <a:latin typeface="Calibri" panose="020F0502020204030204" pitchFamily="34" charset="0"/>
                <a:ea typeface="LM Roman 10"/>
                <a:cs typeface="LM Roman 10"/>
              </a:rPr>
              <a:t>indirect</a:t>
            </a:r>
            <a:r>
              <a:rPr lang="en-US" sz="2100" spc="-65" dirty="0">
                <a:effectLst/>
                <a:latin typeface="Calibri" panose="020F0502020204030204" pitchFamily="34" charset="0"/>
                <a:ea typeface="LM Roman 10"/>
                <a:cs typeface="LM Roman 10"/>
              </a:rPr>
              <a:t> </a:t>
            </a:r>
            <a:r>
              <a:rPr lang="en-US" sz="2100" spc="-25" dirty="0">
                <a:effectLst/>
                <a:latin typeface="Calibri" panose="020F0502020204030204" pitchFamily="34" charset="0"/>
                <a:ea typeface="LM Roman 10"/>
                <a:cs typeface="LM Roman 10"/>
              </a:rPr>
              <a:t>re</a:t>
            </a:r>
            <a:r>
              <a:rPr lang="en-US" sz="2100" spc="-15" dirty="0">
                <a:effectLst/>
                <a:latin typeface="Calibri" panose="020F0502020204030204" pitchFamily="34" charset="0"/>
                <a:ea typeface="LM Roman 10"/>
                <a:cs typeface="LM Roman 10"/>
              </a:rPr>
              <a:t>currences. </a:t>
            </a:r>
          </a:p>
          <a:p>
            <a:pPr algn="just">
              <a:spcBef>
                <a:spcPts val="5"/>
              </a:spcBef>
            </a:pPr>
            <a:r>
              <a:rPr lang="en-US" sz="2100" dirty="0">
                <a:effectLst/>
                <a:latin typeface="Calibri" panose="020F0502020204030204" pitchFamily="34" charset="0"/>
                <a:ea typeface="LM Roman 10"/>
                <a:cs typeface="LM Roman 10"/>
              </a:rPr>
              <a:t>A neuron j can use indirect</a:t>
            </a:r>
            <a:r>
              <a:rPr lang="en-US" sz="2100" spc="-11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forwards</a:t>
            </a:r>
            <a:r>
              <a:rPr lang="en-US" sz="2100" spc="-110"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connections</a:t>
            </a:r>
            <a:r>
              <a:rPr lang="en-US" sz="2100" spc="-11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to</a:t>
            </a:r>
            <a:r>
              <a:rPr lang="en-US" sz="2100" spc="-110"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influence</a:t>
            </a:r>
            <a:r>
              <a:rPr lang="en-US" sz="2100" spc="-11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itself.</a:t>
            </a:r>
            <a:endParaRPr lang="en-IN" sz="2100" dirty="0">
              <a:effectLst/>
              <a:latin typeface="LM Roman 10"/>
              <a:ea typeface="LM Roman 10"/>
              <a:cs typeface="LM Roman 10"/>
            </a:endParaRPr>
          </a:p>
          <a:p>
            <a:pPr algn="just">
              <a:spcBef>
                <a:spcPts val="150"/>
              </a:spcBef>
            </a:pPr>
            <a:r>
              <a:rPr lang="en-US" sz="2100" dirty="0">
                <a:effectLst/>
                <a:latin typeface="Calibri" panose="020F0502020204030204" pitchFamily="34" charset="0"/>
                <a:ea typeface="LM Roman 10"/>
                <a:cs typeface="LM Roman 10"/>
              </a:rPr>
              <a:t>On a feedforward</a:t>
            </a:r>
            <a:r>
              <a:rPr lang="en-US" sz="2100" spc="-160"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network,</a:t>
            </a:r>
            <a:r>
              <a:rPr lang="en-US" sz="2100" spc="-145" dirty="0">
                <a:effectLst/>
                <a:latin typeface="Calibri" panose="020F0502020204030204" pitchFamily="34" charset="0"/>
                <a:ea typeface="LM Roman 10"/>
                <a:cs typeface="LM Roman 10"/>
              </a:rPr>
              <a:t> </a:t>
            </a:r>
            <a:r>
              <a:rPr lang="en-US" sz="2100" spc="-15" dirty="0">
                <a:effectLst/>
                <a:latin typeface="Calibri" panose="020F0502020204030204" pitchFamily="34" charset="0"/>
                <a:ea typeface="LM Roman 10"/>
                <a:cs typeface="LM Roman 10"/>
              </a:rPr>
              <a:t>now</a:t>
            </a:r>
            <a:r>
              <a:rPr lang="en-US" sz="2100" spc="-160"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with</a:t>
            </a:r>
            <a:r>
              <a:rPr lang="en-US" sz="2100" spc="-15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additional</a:t>
            </a:r>
            <a:r>
              <a:rPr lang="en-US" sz="2100" spc="-160"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connections between neurons and their </a:t>
            </a:r>
            <a:r>
              <a:rPr lang="en-US" sz="2100" spc="-30" dirty="0">
                <a:effectLst/>
                <a:latin typeface="Calibri" panose="020F0502020204030204" pitchFamily="34" charset="0"/>
                <a:ea typeface="LM Roman 10"/>
                <a:cs typeface="LM Roman 10"/>
              </a:rPr>
              <a:t>preceding </a:t>
            </a:r>
            <a:r>
              <a:rPr lang="en-US" sz="2100" dirty="0">
                <a:effectLst/>
                <a:latin typeface="Calibri" panose="020F0502020204030204" pitchFamily="34" charset="0"/>
                <a:ea typeface="LM Roman 10"/>
                <a:cs typeface="LM Roman 10"/>
              </a:rPr>
              <a:t>layer being allowed. </a:t>
            </a:r>
          </a:p>
          <a:p>
            <a:pPr algn="just">
              <a:spcBef>
                <a:spcPts val="150"/>
              </a:spcBef>
            </a:pPr>
            <a:r>
              <a:rPr lang="en-US" sz="2100" dirty="0">
                <a:effectLst/>
                <a:latin typeface="Calibri" panose="020F0502020204030204" pitchFamily="34" charset="0"/>
                <a:ea typeface="LM Roman 10"/>
                <a:cs typeface="LM Roman 10"/>
              </a:rPr>
              <a:t>Therefore, below the diagonal of W is different from</a:t>
            </a:r>
            <a:r>
              <a:rPr lang="en-US" sz="2100" spc="-105" dirty="0">
                <a:effectLst/>
                <a:latin typeface="Calibri" panose="020F0502020204030204" pitchFamily="34" charset="0"/>
                <a:ea typeface="LM Roman 10"/>
                <a:cs typeface="LM Roman 10"/>
              </a:rPr>
              <a:t> </a:t>
            </a:r>
            <a:r>
              <a:rPr lang="en-US" sz="2100" dirty="0">
                <a:effectLst/>
                <a:latin typeface="Calibri" panose="020F0502020204030204" pitchFamily="34" charset="0"/>
                <a:ea typeface="LM Roman 10"/>
                <a:cs typeface="LM Roman 10"/>
              </a:rPr>
              <a:t>0.</a:t>
            </a:r>
            <a:endParaRPr lang="en-IN" sz="2100" dirty="0">
              <a:effectLst/>
              <a:latin typeface="LM Roman 10"/>
              <a:ea typeface="LM Roman 10"/>
              <a:cs typeface="LM Roman 10"/>
            </a:endParaRPr>
          </a:p>
          <a:p>
            <a:endParaRPr lang="en-IN" dirty="0"/>
          </a:p>
        </p:txBody>
      </p:sp>
      <p:pic>
        <p:nvPicPr>
          <p:cNvPr id="6" name="Picture 5">
            <a:extLst>
              <a:ext uri="{FF2B5EF4-FFF2-40B4-BE49-F238E27FC236}">
                <a16:creationId xmlns:a16="http://schemas.microsoft.com/office/drawing/2014/main" xmlns="" id="{C40BEBCF-A938-4D62-BA63-F3B3903498D1}"/>
              </a:ext>
            </a:extLst>
          </p:cNvPr>
          <p:cNvPicPr>
            <a:picLocks noChangeAspect="1"/>
          </p:cNvPicPr>
          <p:nvPr/>
        </p:nvPicPr>
        <p:blipFill>
          <a:blip r:embed="rId2"/>
          <a:stretch>
            <a:fillRect/>
          </a:stretch>
        </p:blipFill>
        <p:spPr>
          <a:xfrm>
            <a:off x="699198" y="3124200"/>
            <a:ext cx="3657600" cy="3116108"/>
          </a:xfrm>
          <a:prstGeom prst="rect">
            <a:avLst/>
          </a:prstGeom>
        </p:spPr>
      </p:pic>
      <p:pic>
        <p:nvPicPr>
          <p:cNvPr id="8" name="Picture 7">
            <a:extLst>
              <a:ext uri="{FF2B5EF4-FFF2-40B4-BE49-F238E27FC236}">
                <a16:creationId xmlns:a16="http://schemas.microsoft.com/office/drawing/2014/main" xmlns="" id="{8FE4C73E-5BD0-4690-BC42-98B944F4CF31}"/>
              </a:ext>
            </a:extLst>
          </p:cNvPr>
          <p:cNvPicPr>
            <a:picLocks noChangeAspect="1"/>
          </p:cNvPicPr>
          <p:nvPr/>
        </p:nvPicPr>
        <p:blipFill>
          <a:blip r:embed="rId3"/>
          <a:stretch>
            <a:fillRect/>
          </a:stretch>
        </p:blipFill>
        <p:spPr>
          <a:xfrm>
            <a:off x="4787204" y="3118338"/>
            <a:ext cx="3331029" cy="3116108"/>
          </a:xfrm>
          <a:prstGeom prst="rect">
            <a:avLst/>
          </a:prstGeom>
        </p:spPr>
      </p:pic>
    </p:spTree>
    <p:extLst>
      <p:ext uri="{BB962C8B-B14F-4D97-AF65-F5344CB8AC3E}">
        <p14:creationId xmlns:p14="http://schemas.microsoft.com/office/powerpoint/2010/main" val="2324482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C7D664-81EE-4712-8468-20D9CC291148}"/>
              </a:ext>
            </a:extLst>
          </p:cNvPr>
          <p:cNvSpPr>
            <a:spLocks noGrp="1"/>
          </p:cNvSpPr>
          <p:nvPr>
            <p:ph sz="quarter" idx="1"/>
          </p:nvPr>
        </p:nvSpPr>
        <p:spPr>
          <a:xfrm>
            <a:off x="304800" y="228600"/>
            <a:ext cx="8686800" cy="6400800"/>
          </a:xfrm>
        </p:spPr>
        <p:txBody>
          <a:bodyPr/>
          <a:lstStyle/>
          <a:p>
            <a:pPr marL="0" indent="0" algn="just">
              <a:buNone/>
            </a:pPr>
            <a:r>
              <a:rPr lang="en-US" sz="2100" b="1" dirty="0">
                <a:effectLst/>
                <a:latin typeface="Calibri" panose="020F0502020204030204" pitchFamily="34" charset="0"/>
                <a:ea typeface="LM Roman 10"/>
                <a:cs typeface="Calibri" panose="020F0502020204030204" pitchFamily="34" charset="0"/>
              </a:rPr>
              <a:t>Lateral recurrence</a:t>
            </a:r>
            <a:r>
              <a:rPr lang="en-IN" sz="2100" b="1" i="0" dirty="0">
                <a:effectLst/>
                <a:latin typeface="Calibri" panose="020F0502020204030204" pitchFamily="34" charset="0"/>
                <a:ea typeface="LM Sans 10"/>
                <a:cs typeface="Calibri" panose="020F0502020204030204" pitchFamily="34" charset="0"/>
              </a:rPr>
              <a:t> neural network</a:t>
            </a:r>
            <a:r>
              <a:rPr lang="en-US" sz="2100" b="1" spc="-15" dirty="0">
                <a:effectLst/>
                <a:latin typeface="Calibri" panose="020F0502020204030204" pitchFamily="34" charset="0"/>
                <a:ea typeface="LM Roman 10"/>
                <a:cs typeface="Calibri" panose="020F0502020204030204" pitchFamily="34" charset="0"/>
              </a:rPr>
              <a:t>:</a:t>
            </a:r>
            <a:r>
              <a:rPr lang="en-US" sz="2100" b="1" dirty="0">
                <a:effectLst/>
                <a:latin typeface="Calibri" panose="020F0502020204030204" pitchFamily="34" charset="0"/>
                <a:ea typeface="LM Roman 10"/>
                <a:cs typeface="Calibri" panose="020F0502020204030204" pitchFamily="34" charset="0"/>
              </a:rPr>
              <a:t> </a:t>
            </a:r>
            <a:endParaRPr lang="en-IN" sz="2100" dirty="0">
              <a:effectLst/>
              <a:latin typeface="Calibri" panose="020F0502020204030204" pitchFamily="34" charset="0"/>
              <a:ea typeface="LM Roman 10"/>
              <a:cs typeface="Calibri" panose="020F0502020204030204" pitchFamily="34" charset="0"/>
            </a:endParaRPr>
          </a:p>
          <a:p>
            <a:pPr algn="just"/>
            <a:r>
              <a:rPr lang="en-US" sz="2100" dirty="0">
                <a:effectLst/>
                <a:latin typeface="Calibri" panose="020F0502020204030204" pitchFamily="34" charset="0"/>
                <a:ea typeface="LM Roman 10"/>
                <a:cs typeface="Calibri" panose="020F0502020204030204" pitchFamily="34" charset="0"/>
              </a:rPr>
              <a:t>Connections between neurons within one layer are called </a:t>
            </a:r>
            <a:r>
              <a:rPr lang="en-US" sz="2100" spc="-15" dirty="0">
                <a:effectLst/>
                <a:latin typeface="Calibri" panose="020F0502020204030204" pitchFamily="34" charset="0"/>
                <a:ea typeface="LM Roman 10"/>
                <a:cs typeface="Calibri" panose="020F0502020204030204" pitchFamily="34" charset="0"/>
              </a:rPr>
              <a:t>lateral </a:t>
            </a:r>
            <a:r>
              <a:rPr lang="en-US" sz="2100" spc="-25" dirty="0">
                <a:effectLst/>
                <a:latin typeface="Calibri" panose="020F0502020204030204" pitchFamily="34" charset="0"/>
                <a:ea typeface="LM Roman 10"/>
                <a:cs typeface="Calibri" panose="020F0502020204030204" pitchFamily="34" charset="0"/>
              </a:rPr>
              <a:t>recurrences.</a:t>
            </a:r>
          </a:p>
          <a:p>
            <a:pPr algn="just"/>
            <a:r>
              <a:rPr lang="en-US" sz="2100" dirty="0">
                <a:effectLst/>
                <a:latin typeface="Calibri" panose="020F0502020204030204" pitchFamily="34" charset="0"/>
                <a:ea typeface="LM Roman 10"/>
                <a:cs typeface="Calibri" panose="020F0502020204030204" pitchFamily="34" charset="0"/>
              </a:rPr>
              <a:t>Each neuron</a:t>
            </a:r>
            <a:r>
              <a:rPr lang="en-US" sz="2100" spc="-6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often</a:t>
            </a:r>
            <a:r>
              <a:rPr lang="en-US" sz="2100" spc="-6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inhibits</a:t>
            </a:r>
            <a:r>
              <a:rPr lang="en-US" sz="2100" spc="-6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the</a:t>
            </a:r>
            <a:r>
              <a:rPr lang="en-US" sz="2100" spc="-6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other</a:t>
            </a:r>
            <a:r>
              <a:rPr lang="en-US" sz="2100" spc="-6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neurons</a:t>
            </a:r>
            <a:r>
              <a:rPr lang="en-US" sz="2100" spc="-6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of the </a:t>
            </a:r>
            <a:r>
              <a:rPr lang="en-US" sz="2100" spc="-15" dirty="0">
                <a:effectLst/>
                <a:latin typeface="Calibri" panose="020F0502020204030204" pitchFamily="34" charset="0"/>
                <a:ea typeface="LM Roman 10"/>
                <a:cs typeface="Calibri" panose="020F0502020204030204" pitchFamily="34" charset="0"/>
              </a:rPr>
              <a:t>layer </a:t>
            </a:r>
            <a:r>
              <a:rPr lang="en-US" sz="2100" dirty="0">
                <a:effectLst/>
                <a:latin typeface="Calibri" panose="020F0502020204030204" pitchFamily="34" charset="0"/>
                <a:ea typeface="LM Roman 10"/>
                <a:cs typeface="Calibri" panose="020F0502020204030204" pitchFamily="34" charset="0"/>
              </a:rPr>
              <a:t>and strengthens itself. </a:t>
            </a:r>
          </a:p>
          <a:p>
            <a:pPr algn="just"/>
            <a:r>
              <a:rPr lang="en-US" sz="2100" dirty="0">
                <a:effectLst/>
                <a:latin typeface="Calibri" panose="020F0502020204030204" pitchFamily="34" charset="0"/>
                <a:ea typeface="LM Roman 10"/>
                <a:cs typeface="Calibri" panose="020F0502020204030204" pitchFamily="34" charset="0"/>
              </a:rPr>
              <a:t>As a result,</a:t>
            </a:r>
            <a:r>
              <a:rPr lang="en-US" sz="2100" spc="-85"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only</a:t>
            </a:r>
            <a:r>
              <a:rPr lang="en-US" sz="2100" spc="-8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the</a:t>
            </a:r>
            <a:r>
              <a:rPr lang="en-US" sz="2100" spc="-8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strongest</a:t>
            </a:r>
            <a:r>
              <a:rPr lang="en-US" sz="2100" spc="-8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neuron</a:t>
            </a:r>
            <a:r>
              <a:rPr lang="en-US" sz="2100" spc="-8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becomes</a:t>
            </a:r>
            <a:r>
              <a:rPr lang="en-US" sz="2100" spc="-80" dirty="0">
                <a:effectLst/>
                <a:latin typeface="Calibri" panose="020F0502020204030204" pitchFamily="34" charset="0"/>
                <a:ea typeface="LM Roman 10"/>
                <a:cs typeface="Calibri" panose="020F0502020204030204" pitchFamily="34" charset="0"/>
              </a:rPr>
              <a:t> </a:t>
            </a:r>
            <a:r>
              <a:rPr lang="en-US" sz="2100" dirty="0">
                <a:effectLst/>
                <a:latin typeface="Calibri" panose="020F0502020204030204" pitchFamily="34" charset="0"/>
                <a:ea typeface="LM Roman 10"/>
                <a:cs typeface="Calibri" panose="020F0502020204030204" pitchFamily="34" charset="0"/>
              </a:rPr>
              <a:t>ac</a:t>
            </a:r>
            <a:r>
              <a:rPr lang="en-US" sz="2100" spc="-15" dirty="0">
                <a:effectLst/>
                <a:latin typeface="Calibri" panose="020F0502020204030204" pitchFamily="34" charset="0"/>
                <a:ea typeface="LM Roman 10"/>
                <a:cs typeface="Calibri" panose="020F0502020204030204" pitchFamily="34" charset="0"/>
              </a:rPr>
              <a:t>tive </a:t>
            </a:r>
            <a:r>
              <a:rPr lang="en-US" sz="2100" dirty="0">
                <a:effectLst/>
                <a:latin typeface="Calibri" panose="020F0502020204030204" pitchFamily="34" charset="0"/>
                <a:ea typeface="LM Roman 10"/>
                <a:cs typeface="Calibri" panose="020F0502020204030204" pitchFamily="34" charset="0"/>
              </a:rPr>
              <a:t>(</a:t>
            </a:r>
            <a:r>
              <a:rPr lang="en-US" sz="2100" b="1" dirty="0">
                <a:effectLst/>
                <a:latin typeface="Calibri" panose="020F0502020204030204" pitchFamily="34" charset="0"/>
                <a:ea typeface="LM Roman 10"/>
                <a:cs typeface="Calibri" panose="020F0502020204030204" pitchFamily="34" charset="0"/>
              </a:rPr>
              <a:t>winner-takes-all</a:t>
            </a:r>
            <a:r>
              <a:rPr lang="en-US" sz="2100" b="1" spc="-10" dirty="0">
                <a:effectLst/>
                <a:latin typeface="Calibri" panose="020F0502020204030204" pitchFamily="34" charset="0"/>
                <a:ea typeface="LM Roman 10"/>
                <a:cs typeface="Calibri" panose="020F0502020204030204" pitchFamily="34" charset="0"/>
              </a:rPr>
              <a:t> </a:t>
            </a:r>
            <a:r>
              <a:rPr lang="en-US" sz="2100" b="1" dirty="0">
                <a:effectLst/>
                <a:latin typeface="Calibri" panose="020F0502020204030204" pitchFamily="34" charset="0"/>
                <a:ea typeface="LM Roman 10"/>
                <a:cs typeface="Calibri" panose="020F0502020204030204" pitchFamily="34" charset="0"/>
              </a:rPr>
              <a:t>scheme</a:t>
            </a:r>
            <a:r>
              <a:rPr lang="en-US" sz="2100" dirty="0">
                <a:effectLst/>
                <a:latin typeface="Calibri" panose="020F0502020204030204" pitchFamily="34" charset="0"/>
                <a:ea typeface="LM Roman 10"/>
                <a:cs typeface="Calibri" panose="020F0502020204030204" pitchFamily="34" charset="0"/>
              </a:rPr>
              <a:t>). </a:t>
            </a:r>
          </a:p>
          <a:p>
            <a:pPr algn="just"/>
            <a:r>
              <a:rPr lang="en-US" sz="2100" dirty="0">
                <a:effectLst/>
                <a:latin typeface="Calibri" panose="020F0502020204030204" pitchFamily="34" charset="0"/>
                <a:ea typeface="LM Roman 10"/>
                <a:cs typeface="Calibri" panose="020F0502020204030204" pitchFamily="34" charset="0"/>
              </a:rPr>
              <a:t>A laterally recurrent network permits connections within one layer.</a:t>
            </a:r>
            <a:endParaRPr lang="en-IN" sz="2100" dirty="0">
              <a:effectLst/>
              <a:latin typeface="Calibri" panose="020F0502020204030204" pitchFamily="34" charset="0"/>
              <a:ea typeface="LM Roman 10"/>
              <a:cs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xmlns="" id="{49AA1C54-05A3-4D54-B6A8-3815A79B3048}"/>
              </a:ext>
            </a:extLst>
          </p:cNvPr>
          <p:cNvPicPr>
            <a:picLocks noChangeAspect="1"/>
          </p:cNvPicPr>
          <p:nvPr/>
        </p:nvPicPr>
        <p:blipFill>
          <a:blip r:embed="rId2"/>
          <a:stretch>
            <a:fillRect/>
          </a:stretch>
        </p:blipFill>
        <p:spPr>
          <a:xfrm>
            <a:off x="609600" y="3429000"/>
            <a:ext cx="3581400" cy="2667000"/>
          </a:xfrm>
          <a:prstGeom prst="rect">
            <a:avLst/>
          </a:prstGeom>
        </p:spPr>
      </p:pic>
      <p:pic>
        <p:nvPicPr>
          <p:cNvPr id="10" name="Picture 9">
            <a:extLst>
              <a:ext uri="{FF2B5EF4-FFF2-40B4-BE49-F238E27FC236}">
                <a16:creationId xmlns:a16="http://schemas.microsoft.com/office/drawing/2014/main" xmlns="" id="{E2D35873-041C-4FF9-8962-AC259ACD0265}"/>
              </a:ext>
            </a:extLst>
          </p:cNvPr>
          <p:cNvPicPr>
            <a:picLocks noChangeAspect="1"/>
          </p:cNvPicPr>
          <p:nvPr/>
        </p:nvPicPr>
        <p:blipFill>
          <a:blip r:embed="rId3"/>
          <a:stretch>
            <a:fillRect/>
          </a:stretch>
        </p:blipFill>
        <p:spPr>
          <a:xfrm>
            <a:off x="4724400" y="3429000"/>
            <a:ext cx="3200400" cy="3048000"/>
          </a:xfrm>
          <a:prstGeom prst="rect">
            <a:avLst/>
          </a:prstGeom>
        </p:spPr>
      </p:pic>
    </p:spTree>
    <p:extLst>
      <p:ext uri="{BB962C8B-B14F-4D97-AF65-F5344CB8AC3E}">
        <p14:creationId xmlns:p14="http://schemas.microsoft.com/office/powerpoint/2010/main" val="2122467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5F6759-DA1A-4F7C-BCB3-6FCB0E3EFFC9}"/>
              </a:ext>
            </a:extLst>
          </p:cNvPr>
          <p:cNvSpPr>
            <a:spLocks noGrp="1"/>
          </p:cNvSpPr>
          <p:nvPr>
            <p:ph sz="quarter" idx="1"/>
          </p:nvPr>
        </p:nvSpPr>
        <p:spPr>
          <a:xfrm>
            <a:off x="304800" y="228600"/>
            <a:ext cx="8382000" cy="6477000"/>
          </a:xfrm>
        </p:spPr>
        <p:txBody>
          <a:bodyPr>
            <a:normAutofit/>
          </a:bodyPr>
          <a:lstStyle/>
          <a:p>
            <a:pPr marL="0" marR="273685" indent="0" algn="just">
              <a:spcAft>
                <a:spcPts val="0"/>
              </a:spcAft>
              <a:buNone/>
              <a:tabLst>
                <a:tab pos="1195070" algn="l"/>
              </a:tabLst>
            </a:pPr>
            <a:r>
              <a:rPr lang="en-US" sz="2100" b="1" dirty="0">
                <a:effectLst/>
                <a:latin typeface="Calibri" panose="020F0502020204030204" pitchFamily="34" charset="0"/>
                <a:ea typeface="LM Sans 10"/>
                <a:cs typeface="LM Sans 10"/>
              </a:rPr>
              <a:t>Completely linked </a:t>
            </a:r>
            <a:r>
              <a:rPr lang="en-IN" sz="2100" b="1" i="0" dirty="0">
                <a:effectLst/>
                <a:latin typeface="Calibri" panose="020F0502020204030204" pitchFamily="34" charset="0"/>
                <a:ea typeface="LM Sans 10"/>
                <a:cs typeface="Calibri" panose="020F0502020204030204" pitchFamily="34" charset="0"/>
              </a:rPr>
              <a:t>neural network</a:t>
            </a:r>
            <a:r>
              <a:rPr lang="en-US" sz="2100" b="1" dirty="0">
                <a:effectLst/>
                <a:latin typeface="Calibri" panose="020F0502020204030204" pitchFamily="34" charset="0"/>
                <a:ea typeface="LM Sans 10"/>
                <a:cs typeface="LM Sans 10"/>
              </a:rPr>
              <a:t>:</a:t>
            </a:r>
            <a:endParaRPr lang="en-IN" sz="2100" b="1" dirty="0">
              <a:effectLst/>
              <a:latin typeface="LM Sans 10"/>
              <a:ea typeface="LM Sans 10"/>
              <a:cs typeface="LM Sans 10"/>
            </a:endParaRPr>
          </a:p>
          <a:p>
            <a:pPr marL="528320" algn="just">
              <a:lnSpc>
                <a:spcPct val="107000"/>
              </a:lnSpc>
              <a:spcBef>
                <a:spcPts val="1375"/>
              </a:spcBef>
              <a:spcAft>
                <a:spcPts val="800"/>
              </a:spcAft>
            </a:pPr>
            <a:r>
              <a:rPr lang="en-US" sz="2100" dirty="0">
                <a:effectLst/>
                <a:latin typeface="Calibri" panose="020F0502020204030204" pitchFamily="34" charset="0"/>
                <a:ea typeface="LM Sans 10"/>
                <a:cs typeface="LM Sans 10"/>
              </a:rPr>
              <a:t>Every neuron is </a:t>
            </a:r>
            <a:r>
              <a:rPr lang="en-US" sz="2100" spc="-15" dirty="0">
                <a:effectLst/>
                <a:latin typeface="Calibri" panose="020F0502020204030204" pitchFamily="34" charset="0"/>
                <a:ea typeface="LM Sans 10"/>
                <a:cs typeface="LM Sans 10"/>
              </a:rPr>
              <a:t>always </a:t>
            </a:r>
            <a:r>
              <a:rPr lang="en-US" sz="2100" dirty="0">
                <a:effectLst/>
                <a:latin typeface="Calibri" panose="020F0502020204030204" pitchFamily="34" charset="0"/>
                <a:ea typeface="LM Sans 10"/>
                <a:cs typeface="LM Sans 10"/>
              </a:rPr>
              <a:t>allowed</a:t>
            </a:r>
            <a:r>
              <a:rPr lang="en-US" sz="2100" spc="-155"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to</a:t>
            </a:r>
            <a:r>
              <a:rPr lang="en-US" sz="2100" spc="-155" dirty="0">
                <a:effectLst/>
                <a:latin typeface="Calibri" panose="020F0502020204030204" pitchFamily="34" charset="0"/>
                <a:ea typeface="LM Sans 10"/>
                <a:cs typeface="LM Sans 10"/>
              </a:rPr>
              <a:t> </a:t>
            </a:r>
            <a:r>
              <a:rPr lang="en-US" sz="2100" spc="15" dirty="0">
                <a:effectLst/>
                <a:latin typeface="Calibri" panose="020F0502020204030204" pitchFamily="34" charset="0"/>
                <a:ea typeface="LM Sans 10"/>
                <a:cs typeface="LM Sans 10"/>
              </a:rPr>
              <a:t>be</a:t>
            </a:r>
            <a:r>
              <a:rPr lang="en-US" sz="2100" spc="-150"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connected</a:t>
            </a:r>
            <a:r>
              <a:rPr lang="en-US" sz="2100" spc="-155"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to</a:t>
            </a:r>
            <a:r>
              <a:rPr lang="en-US" sz="2100" spc="-155"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every</a:t>
            </a:r>
            <a:r>
              <a:rPr lang="en-US" sz="2100" spc="-150"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other</a:t>
            </a:r>
            <a:r>
              <a:rPr lang="en-US" sz="2100" spc="-155" dirty="0">
                <a:effectLst/>
                <a:latin typeface="Calibri" panose="020F0502020204030204" pitchFamily="34" charset="0"/>
                <a:ea typeface="LM Sans 10"/>
                <a:cs typeface="LM Sans 10"/>
              </a:rPr>
              <a:t> </a:t>
            </a:r>
            <a:r>
              <a:rPr lang="en-US" sz="2100" dirty="0">
                <a:effectLst/>
                <a:latin typeface="Calibri" panose="020F0502020204030204" pitchFamily="34" charset="0"/>
                <a:ea typeface="LM Sans 10"/>
                <a:cs typeface="LM Sans 10"/>
              </a:rPr>
              <a:t>neuron, as a result every neuron can become an input neuron.</a:t>
            </a:r>
            <a:endParaRPr lang="en-IN" sz="2100" dirty="0">
              <a:effectLst/>
              <a:latin typeface="Calibri" panose="020F0502020204030204" pitchFamily="34" charset="0"/>
              <a:ea typeface="Calibri" panose="020F0502020204030204" pitchFamily="34" charset="0"/>
              <a:cs typeface="Calibri" panose="020F0502020204030204" pitchFamily="34" charset="0"/>
            </a:endParaRPr>
          </a:p>
          <a:p>
            <a:pPr marL="528320" algn="just">
              <a:lnSpc>
                <a:spcPct val="107000"/>
              </a:lnSpc>
              <a:spcBef>
                <a:spcPts val="1375"/>
              </a:spcBef>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Permit</a:t>
            </a:r>
            <a:r>
              <a:rPr lang="en-IN" sz="2100" spc="-125"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connections</a:t>
            </a:r>
            <a:r>
              <a:rPr lang="en-IN" sz="2100" spc="-160"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between</a:t>
            </a:r>
            <a:r>
              <a:rPr lang="en-IN" sz="2100" spc="-160"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all</a:t>
            </a:r>
            <a:r>
              <a:rPr lang="en-IN" sz="2100" spc="-155"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neurons,</a:t>
            </a:r>
            <a:r>
              <a:rPr lang="en-IN" sz="2100" spc="-140"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except</a:t>
            </a:r>
            <a:r>
              <a:rPr lang="en-IN" sz="2100" spc="-160"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for</a:t>
            </a:r>
            <a:r>
              <a:rPr lang="en-IN" sz="2100" spc="-160" dirty="0">
                <a:effectLst/>
                <a:latin typeface="Calibri" panose="020F0502020204030204" pitchFamily="34" charset="0"/>
                <a:ea typeface="Calibri" panose="020F0502020204030204" pitchFamily="34" charset="0"/>
                <a:cs typeface="Calibri" panose="020F0502020204030204" pitchFamily="34" charset="0"/>
              </a:rPr>
              <a:t> </a:t>
            </a:r>
            <a:r>
              <a:rPr lang="en-IN" sz="2100" dirty="0">
                <a:effectLst/>
                <a:latin typeface="Calibri" panose="020F0502020204030204" pitchFamily="34" charset="0"/>
                <a:ea typeface="Calibri" panose="020F0502020204030204" pitchFamily="34" charset="0"/>
                <a:cs typeface="Calibri" panose="020F0502020204030204" pitchFamily="34" charset="0"/>
              </a:rPr>
              <a:t>direct</a:t>
            </a:r>
            <a:r>
              <a:rPr lang="en-IN" sz="2100" spc="-15" dirty="0">
                <a:effectLst/>
                <a:latin typeface="Calibri" panose="020F0502020204030204" pitchFamily="34" charset="0"/>
                <a:ea typeface="Calibri" panose="020F0502020204030204" pitchFamily="34" charset="0"/>
                <a:cs typeface="Calibri" panose="020F0502020204030204" pitchFamily="34" charset="0"/>
              </a:rPr>
              <a:t> network </a:t>
            </a:r>
            <a:r>
              <a:rPr lang="en-IN" sz="2100" dirty="0">
                <a:effectLst/>
                <a:latin typeface="Calibri" panose="020F0502020204030204" pitchFamily="34" charset="0"/>
                <a:ea typeface="Calibri" panose="020F0502020204030204" pitchFamily="34" charset="0"/>
                <a:cs typeface="Calibri" panose="020F0502020204030204" pitchFamily="34" charset="0"/>
              </a:rPr>
              <a:t>with laterally recurrent neurons.</a:t>
            </a:r>
            <a:r>
              <a:rPr lang="en-IN" sz="2100" spc="255" dirty="0">
                <a:effectLst/>
                <a:latin typeface="Calibri" panose="020F0502020204030204" pitchFamily="34" charset="0"/>
                <a:ea typeface="Calibri" panose="020F0502020204030204" pitchFamily="34" charset="0"/>
                <a:cs typeface="Calibri" panose="020F0502020204030204" pitchFamily="34" charset="0"/>
              </a:rPr>
              <a:t> </a:t>
            </a:r>
          </a:p>
          <a:p>
            <a:pPr marL="528320" marR="273685" indent="-356870" algn="just">
              <a:spcAft>
                <a:spcPts val="0"/>
              </a:spcAft>
              <a:tabLst>
                <a:tab pos="1195070" algn="l"/>
              </a:tabLst>
            </a:pPr>
            <a:r>
              <a:rPr lang="en-US" sz="2100" dirty="0">
                <a:effectLst/>
                <a:latin typeface="Calibri" panose="020F0502020204030204" pitchFamily="34" charset="0"/>
                <a:ea typeface="LM Sans 10"/>
                <a:cs typeface="LM Sans 10"/>
              </a:rPr>
              <a:t>The matrix W </a:t>
            </a:r>
            <a:r>
              <a:rPr lang="en-US" sz="2100" spc="-15" dirty="0">
                <a:effectLst/>
                <a:latin typeface="Calibri" panose="020F0502020204030204" pitchFamily="34" charset="0"/>
                <a:ea typeface="LM Sans 10"/>
                <a:cs typeface="LM Sans 10"/>
              </a:rPr>
              <a:t>may </a:t>
            </a:r>
            <a:r>
              <a:rPr lang="en-US" sz="2100" spc="15" dirty="0">
                <a:effectLst/>
                <a:latin typeface="Calibri" panose="020F0502020204030204" pitchFamily="34" charset="0"/>
                <a:ea typeface="LM Sans 10"/>
                <a:cs typeface="LM Sans 10"/>
              </a:rPr>
              <a:t>be </a:t>
            </a:r>
            <a:r>
              <a:rPr lang="en-US" sz="2100" dirty="0">
                <a:effectLst/>
                <a:latin typeface="Calibri" panose="020F0502020204030204" pitchFamily="34" charset="0"/>
                <a:ea typeface="LM Sans 10"/>
                <a:cs typeface="LM Sans 10"/>
              </a:rPr>
              <a:t>unequal to 0 everywhere, except along its diagonal.</a:t>
            </a:r>
            <a:endParaRPr lang="en-IN" sz="2100" dirty="0">
              <a:effectLst/>
              <a:latin typeface="LM Sans 10"/>
              <a:ea typeface="LM Sans 10"/>
              <a:cs typeface="LM Sans 10"/>
            </a:endParaRPr>
          </a:p>
          <a:p>
            <a:endParaRPr lang="en-IN" dirty="0"/>
          </a:p>
        </p:txBody>
      </p:sp>
      <p:pic>
        <p:nvPicPr>
          <p:cNvPr id="6" name="Picture 5">
            <a:extLst>
              <a:ext uri="{FF2B5EF4-FFF2-40B4-BE49-F238E27FC236}">
                <a16:creationId xmlns:a16="http://schemas.microsoft.com/office/drawing/2014/main" xmlns="" id="{757726F5-98B9-408E-800F-10630CC9935B}"/>
              </a:ext>
            </a:extLst>
          </p:cNvPr>
          <p:cNvPicPr>
            <a:picLocks noChangeAspect="1"/>
          </p:cNvPicPr>
          <p:nvPr/>
        </p:nvPicPr>
        <p:blipFill>
          <a:blip r:embed="rId2"/>
          <a:stretch>
            <a:fillRect/>
          </a:stretch>
        </p:blipFill>
        <p:spPr>
          <a:xfrm>
            <a:off x="609600" y="3429001"/>
            <a:ext cx="3974123" cy="2921176"/>
          </a:xfrm>
          <a:prstGeom prst="rect">
            <a:avLst/>
          </a:prstGeom>
        </p:spPr>
      </p:pic>
      <p:pic>
        <p:nvPicPr>
          <p:cNvPr id="8" name="Picture 7">
            <a:extLst>
              <a:ext uri="{FF2B5EF4-FFF2-40B4-BE49-F238E27FC236}">
                <a16:creationId xmlns:a16="http://schemas.microsoft.com/office/drawing/2014/main" xmlns="" id="{A918F528-5C67-4C5C-9B7B-38CB620CA94E}"/>
              </a:ext>
            </a:extLst>
          </p:cNvPr>
          <p:cNvPicPr>
            <a:picLocks noChangeAspect="1"/>
          </p:cNvPicPr>
          <p:nvPr/>
        </p:nvPicPr>
        <p:blipFill>
          <a:blip r:embed="rId3"/>
          <a:stretch>
            <a:fillRect/>
          </a:stretch>
        </p:blipFill>
        <p:spPr>
          <a:xfrm>
            <a:off x="4888523" y="3403209"/>
            <a:ext cx="3352800" cy="2921177"/>
          </a:xfrm>
          <a:prstGeom prst="rect">
            <a:avLst/>
          </a:prstGeom>
        </p:spPr>
      </p:pic>
    </p:spTree>
    <p:extLst>
      <p:ext uri="{BB962C8B-B14F-4D97-AF65-F5344CB8AC3E}">
        <p14:creationId xmlns:p14="http://schemas.microsoft.com/office/powerpoint/2010/main" val="2834209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A9B3C3-28C1-4CC7-8265-A2A42A99A4B5}"/>
              </a:ext>
            </a:extLst>
          </p:cNvPr>
          <p:cNvSpPr>
            <a:spLocks noGrp="1"/>
          </p:cNvSpPr>
          <p:nvPr>
            <p:ph sz="quarter" idx="1"/>
          </p:nvPr>
        </p:nvSpPr>
        <p:spPr>
          <a:xfrm>
            <a:off x="304800" y="228600"/>
            <a:ext cx="8610600" cy="6324600"/>
          </a:xfrm>
        </p:spPr>
        <p:txBody>
          <a:bodyPr/>
          <a:lstStyle/>
          <a:p>
            <a:pPr marL="0" indent="0" algn="ctr">
              <a:buNone/>
            </a:pPr>
            <a:r>
              <a:rPr lang="en-IN" sz="2400" b="1" dirty="0">
                <a:effectLst/>
                <a:latin typeface="Calibri" panose="020F0502020204030204" pitchFamily="34" charset="0"/>
                <a:ea typeface="Calibri" panose="020F0502020204030204" pitchFamily="34" charset="0"/>
                <a:cs typeface="Calibri" panose="020F0502020204030204" pitchFamily="34" charset="0"/>
              </a:rPr>
              <a:t>Applications of Recurrent Neural Networks</a:t>
            </a:r>
          </a:p>
          <a:p>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RNNs can be used for mapping inputs to outputs of varying types, lengths and are fairly generalized in their application.</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200" b="1" dirty="0">
                <a:effectLst/>
                <a:latin typeface="Calibri" panose="020F0502020204030204" pitchFamily="34" charset="0"/>
                <a:ea typeface="Times New Roman" panose="02020603050405020304" pitchFamily="18" charset="0"/>
                <a:cs typeface="Calibri" panose="020F0502020204030204" pitchFamily="34" charset="0"/>
              </a:rPr>
              <a:t>Sentiment Classification</a:t>
            </a:r>
            <a:r>
              <a:rPr lang="en-IN" sz="2200" b="1" dirty="0">
                <a:latin typeface="Calibri" panose="020F0502020204030204" pitchFamily="34" charset="0"/>
                <a:ea typeface="Times New Roman" panose="02020603050405020304" pitchFamily="18" charset="0"/>
                <a:cs typeface="Calibri" panose="020F0502020204030204" pitchFamily="34" charset="0"/>
              </a:rPr>
              <a:t>:</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pPr lvl="1"/>
            <a:r>
              <a:rPr lang="en-IN" sz="2200" dirty="0">
                <a:effectLst/>
                <a:latin typeface="Calibri" panose="020F0502020204030204" pitchFamily="34" charset="0"/>
                <a:ea typeface="Times New Roman" panose="02020603050405020304" pitchFamily="18" charset="0"/>
                <a:cs typeface="Calibri" panose="020F0502020204030204" pitchFamily="34" charset="0"/>
              </a:rPr>
              <a:t>This can be a task of simply classifying tweets into positive and negative sentiment. </a:t>
            </a:r>
          </a:p>
          <a:p>
            <a:pPr lvl="1"/>
            <a:r>
              <a:rPr lang="en-IN" sz="2200" dirty="0">
                <a:effectLst/>
                <a:latin typeface="Calibri" panose="020F0502020204030204" pitchFamily="34" charset="0"/>
                <a:ea typeface="Times New Roman" panose="02020603050405020304" pitchFamily="18" charset="0"/>
                <a:cs typeface="Calibri" panose="020F0502020204030204" pitchFamily="34" charset="0"/>
              </a:rPr>
              <a:t>The input would be a tweet of varying lengths, while output is of a fixed type and size. </a:t>
            </a:r>
          </a:p>
          <a:p>
            <a:pPr lvl="1"/>
            <a:endParaRPr lang="en-IN" dirty="0"/>
          </a:p>
        </p:txBody>
      </p:sp>
      <p:pic>
        <p:nvPicPr>
          <p:cNvPr id="11" name="Picture 10">
            <a:extLst>
              <a:ext uri="{FF2B5EF4-FFF2-40B4-BE49-F238E27FC236}">
                <a16:creationId xmlns:a16="http://schemas.microsoft.com/office/drawing/2014/main" xmlns="" id="{9CBFE587-F2F5-43F9-92FD-DDB0B93126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3886200"/>
            <a:ext cx="6400800" cy="2057400"/>
          </a:xfrm>
          <a:prstGeom prst="rect">
            <a:avLst/>
          </a:prstGeom>
          <a:noFill/>
          <a:ln>
            <a:noFill/>
          </a:ln>
        </p:spPr>
      </p:pic>
    </p:spTree>
    <p:extLst>
      <p:ext uri="{BB962C8B-B14F-4D97-AF65-F5344CB8AC3E}">
        <p14:creationId xmlns:p14="http://schemas.microsoft.com/office/powerpoint/2010/main" val="3702851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A6B241-AFF0-4759-B542-671C5F4C3F20}"/>
              </a:ext>
            </a:extLst>
          </p:cNvPr>
          <p:cNvSpPr>
            <a:spLocks noGrp="1"/>
          </p:cNvSpPr>
          <p:nvPr>
            <p:ph sz="quarter" idx="1"/>
          </p:nvPr>
        </p:nvSpPr>
        <p:spPr>
          <a:xfrm>
            <a:off x="304800" y="304800"/>
            <a:ext cx="8610600" cy="6248400"/>
          </a:xfrm>
        </p:spPr>
        <p:txBody>
          <a:bodyPr/>
          <a:lstStyle/>
          <a:p>
            <a:pPr marL="0" indent="0">
              <a:buNone/>
            </a:pPr>
            <a:r>
              <a:rPr lang="en-IN" sz="2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Image Captioning:</a:t>
            </a:r>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lvl="1"/>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let’s say we have an image for which we need a textual description. </a:t>
            </a:r>
          </a:p>
          <a:p>
            <a:pPr lvl="1"/>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single input – the image, and a series or sequence of words as output. </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b="1" dirty="0">
              <a:solidFill>
                <a:srgbClr val="000000"/>
              </a:solidFill>
              <a:effectLst/>
              <a:latin typeface="Roboto" panose="02000000000000000000" pitchFamily="2" charset="0"/>
              <a:ea typeface="Times New Roman" panose="02020603050405020304" pitchFamily="18" charset="0"/>
            </a:endParaRPr>
          </a:p>
          <a:p>
            <a:endParaRPr lang="en-IN" sz="1800" b="1" dirty="0">
              <a:solidFill>
                <a:srgbClr val="000000"/>
              </a:solidFill>
              <a:latin typeface="Roboto" panose="02000000000000000000" pitchFamily="2" charset="0"/>
              <a:ea typeface="Times New Roman" panose="02020603050405020304" pitchFamily="18" charset="0"/>
            </a:endParaRPr>
          </a:p>
          <a:p>
            <a:endParaRPr lang="en-IN" sz="1800" b="1" dirty="0">
              <a:solidFill>
                <a:srgbClr val="000000"/>
              </a:solidFill>
              <a:effectLst/>
              <a:latin typeface="Roboto" panose="02000000000000000000" pitchFamily="2" charset="0"/>
              <a:ea typeface="Times New Roman" panose="02020603050405020304" pitchFamily="18" charset="0"/>
            </a:endParaRPr>
          </a:p>
          <a:p>
            <a:endParaRPr lang="en-IN" sz="1800" b="1" dirty="0">
              <a:solidFill>
                <a:srgbClr val="000000"/>
              </a:solidFill>
              <a:latin typeface="Roboto" panose="02000000000000000000" pitchFamily="2" charset="0"/>
              <a:ea typeface="Times New Roman" panose="02020603050405020304" pitchFamily="18" charset="0"/>
            </a:endParaRPr>
          </a:p>
          <a:p>
            <a:endParaRPr lang="en-IN" sz="1800" b="1" dirty="0">
              <a:solidFill>
                <a:srgbClr val="000000"/>
              </a:solidFill>
              <a:effectLst/>
              <a:latin typeface="Roboto" panose="02000000000000000000" pitchFamily="2" charset="0"/>
              <a:ea typeface="Times New Roman" panose="02020603050405020304" pitchFamily="18" charset="0"/>
            </a:endParaRPr>
          </a:p>
          <a:p>
            <a:endParaRPr lang="en-IN" sz="1800" b="1" dirty="0">
              <a:solidFill>
                <a:srgbClr val="000000"/>
              </a:solidFill>
              <a:latin typeface="Roboto" panose="02000000000000000000" pitchFamily="2" charset="0"/>
              <a:ea typeface="Times New Roman" panose="02020603050405020304" pitchFamily="18" charset="0"/>
            </a:endParaRPr>
          </a:p>
          <a:p>
            <a:endParaRPr lang="en-IN" sz="1800" b="1" dirty="0">
              <a:solidFill>
                <a:srgbClr val="000000"/>
              </a:solidFill>
              <a:effectLst/>
              <a:latin typeface="Roboto" panose="02000000000000000000" pitchFamily="2" charset="0"/>
              <a:ea typeface="Times New Roman" panose="02020603050405020304" pitchFamily="18" charset="0"/>
            </a:endParaRPr>
          </a:p>
          <a:p>
            <a:endParaRPr lang="en-IN" dirty="0"/>
          </a:p>
        </p:txBody>
      </p:sp>
      <p:pic>
        <p:nvPicPr>
          <p:cNvPr id="4" name="Picture 3" descr="Image Captioning">
            <a:extLst>
              <a:ext uri="{FF2B5EF4-FFF2-40B4-BE49-F238E27FC236}">
                <a16:creationId xmlns:a16="http://schemas.microsoft.com/office/drawing/2014/main" xmlns="" id="{D17FD577-DA9F-40B6-8619-ACBA0E3598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8229600" cy="3581400"/>
          </a:xfrm>
          <a:prstGeom prst="rect">
            <a:avLst/>
          </a:prstGeom>
          <a:noFill/>
          <a:ln>
            <a:noFill/>
          </a:ln>
        </p:spPr>
      </p:pic>
    </p:spTree>
    <p:extLst>
      <p:ext uri="{BB962C8B-B14F-4D97-AF65-F5344CB8AC3E}">
        <p14:creationId xmlns:p14="http://schemas.microsoft.com/office/powerpoint/2010/main" val="641971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E5C144B0-AE51-4960-988F-942628C1ED2A}"/>
              </a:ext>
            </a:extLst>
          </p:cNvPr>
          <p:cNvSpPr>
            <a:spLocks noGrp="1"/>
          </p:cNvSpPr>
          <p:nvPr>
            <p:ph sz="quarter" idx="1"/>
          </p:nvPr>
        </p:nvSpPr>
        <p:spPr>
          <a:xfrm>
            <a:off x="304800" y="304800"/>
            <a:ext cx="8610600" cy="6324600"/>
          </a:xfrm>
        </p:spPr>
        <p:txBody>
          <a:bodyPr/>
          <a:lstStyle/>
          <a:p>
            <a:pPr marL="0" indent="0">
              <a:buNone/>
            </a:pPr>
            <a:r>
              <a:rPr lang="en-IN" sz="2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Language Translation:</a:t>
            </a:r>
          </a:p>
          <a:p>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Given an input in one language, RNNs can be used to translate the input into different languages as output. </a:t>
            </a:r>
          </a:p>
          <a:p>
            <a:r>
              <a:rPr lang="en-IN"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number of inputs and outputs do not match, e.g., in language translation we pass in “n” words in English and get “m” words in Italian.</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xmlns="" id="{8F7FDBCD-DD39-4521-B6F3-6825CB4321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486400" cy="3829050"/>
          </a:xfrm>
          <a:prstGeom prst="rect">
            <a:avLst/>
          </a:prstGeom>
          <a:noFill/>
          <a:ln>
            <a:noFill/>
          </a:ln>
        </p:spPr>
      </p:pic>
    </p:spTree>
    <p:extLst>
      <p:ext uri="{BB962C8B-B14F-4D97-AF65-F5344CB8AC3E}">
        <p14:creationId xmlns:p14="http://schemas.microsoft.com/office/powerpoint/2010/main" val="11548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pPr marL="0" indent="0" algn="ctr">
              <a:buNone/>
            </a:pPr>
            <a:endParaRPr lang="en-US" sz="1800" b="1" dirty="0">
              <a:effectLst/>
              <a:latin typeface="Calibri" panose="020F0502020204030204" pitchFamily="34" charset="0"/>
              <a:ea typeface="LM Sans 10"/>
              <a:cs typeface="LM Sans 10"/>
            </a:endParaRPr>
          </a:p>
          <a:p>
            <a:pPr>
              <a:lnSpc>
                <a:spcPct val="150000"/>
              </a:lnSpc>
            </a:pPr>
            <a:r>
              <a:rPr lang="en-IN" sz="2200" dirty="0">
                <a:effectLst/>
                <a:latin typeface="Calibri" panose="020F0502020204030204" pitchFamily="34" charset="0"/>
                <a:ea typeface="Calibri" panose="020F0502020204030204" pitchFamily="34" charset="0"/>
                <a:cs typeface="Calibri" panose="020F0502020204030204" pitchFamily="34" charset="0"/>
              </a:rPr>
              <a:t>The weights can be implemented in a </a:t>
            </a:r>
            <a:r>
              <a:rPr lang="en-US" sz="2200" dirty="0">
                <a:effectLst/>
                <a:latin typeface="Calibri" panose="020F0502020204030204" pitchFamily="34" charset="0"/>
                <a:ea typeface="LM Roman 10"/>
                <a:cs typeface="Calibri" panose="020F0502020204030204" pitchFamily="34" charset="0"/>
              </a:rPr>
              <a:t>square weight matrix W or a weight </a:t>
            </a:r>
            <a:r>
              <a:rPr lang="en-US" sz="2200" spc="-15" dirty="0">
                <a:effectLst/>
                <a:latin typeface="Calibri" panose="020F0502020204030204" pitchFamily="34" charset="0"/>
                <a:ea typeface="LM Roman 10"/>
                <a:cs typeface="Calibri" panose="020F0502020204030204" pitchFamily="34" charset="0"/>
              </a:rPr>
              <a:t>vector </a:t>
            </a:r>
            <a:r>
              <a:rPr lang="en-US" sz="2200" dirty="0">
                <a:effectLst/>
                <a:latin typeface="Calibri" panose="020F0502020204030204" pitchFamily="34" charset="0"/>
                <a:ea typeface="LM Roman 10"/>
                <a:cs typeface="Calibri" panose="020F0502020204030204" pitchFamily="34" charset="0"/>
              </a:rPr>
              <a:t>W. </a:t>
            </a:r>
          </a:p>
          <a:p>
            <a:pPr>
              <a:lnSpc>
                <a:spcPct val="150000"/>
              </a:lnSpc>
            </a:pPr>
            <a:r>
              <a:rPr lang="en-US" sz="2200" dirty="0">
                <a:effectLst/>
                <a:latin typeface="Calibri" panose="020F0502020204030204" pitchFamily="34" charset="0"/>
                <a:ea typeface="LM Roman 10"/>
                <a:cs typeface="Calibri" panose="020F0502020204030204" pitchFamily="34" charset="0"/>
              </a:rPr>
              <a:t>With the </a:t>
            </a:r>
            <a:r>
              <a:rPr lang="en-US" sz="2200" spc="-15" dirty="0">
                <a:effectLst/>
                <a:latin typeface="Calibri" panose="020F0502020204030204" pitchFamily="34" charset="0"/>
                <a:ea typeface="LM Roman 10"/>
                <a:cs typeface="Calibri" panose="020F0502020204030204" pitchFamily="34" charset="0"/>
              </a:rPr>
              <a:t>row num</a:t>
            </a:r>
            <a:r>
              <a:rPr lang="en-US" sz="2200" dirty="0">
                <a:effectLst/>
                <a:latin typeface="Calibri" panose="020F0502020204030204" pitchFamily="34" charset="0"/>
                <a:ea typeface="LM Roman 10"/>
                <a:cs typeface="Calibri" panose="020F0502020204030204" pitchFamily="34" charset="0"/>
              </a:rPr>
              <a:t>ber</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of</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matrix</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indicating</a:t>
            </a:r>
            <a:r>
              <a:rPr lang="en-US" sz="2200" spc="-100"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where</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connection</a:t>
            </a:r>
            <a:r>
              <a:rPr lang="en-US" sz="2200" spc="-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begins.</a:t>
            </a:r>
          </a:p>
          <a:p>
            <a:pPr>
              <a:lnSpc>
                <a:spcPct val="150000"/>
              </a:lnSpc>
            </a:pPr>
            <a:r>
              <a:rPr lang="en-US" sz="2200" spc="-70" dirty="0">
                <a:effectLst/>
                <a:latin typeface="Calibri" panose="020F0502020204030204" pitchFamily="34" charset="0"/>
                <a:ea typeface="LM Roman 10"/>
                <a:cs typeface="Calibri" panose="020F0502020204030204" pitchFamily="34" charset="0"/>
              </a:rPr>
              <a:t>T</a:t>
            </a:r>
            <a:r>
              <a:rPr lang="en-US" sz="2200" dirty="0">
                <a:effectLst/>
                <a:latin typeface="Calibri" panose="020F0502020204030204" pitchFamily="34" charset="0"/>
                <a:ea typeface="LM Roman 10"/>
                <a:cs typeface="Calibri" panose="020F0502020204030204" pitchFamily="34" charset="0"/>
              </a:rPr>
              <a:t>he</a:t>
            </a:r>
            <a:r>
              <a:rPr lang="en-US" sz="2200" spc="-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column</a:t>
            </a:r>
            <a:r>
              <a:rPr lang="en-US" sz="2200" spc="-7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number</a:t>
            </a:r>
            <a:r>
              <a:rPr lang="en-US" sz="2200" spc="-7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of the</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matrix</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indicating,</a:t>
            </a:r>
            <a:r>
              <a:rPr lang="en-US" sz="2200" spc="-9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which</a:t>
            </a:r>
            <a:r>
              <a:rPr lang="en-US" sz="2200" spc="-9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neuron</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is</a:t>
            </a:r>
            <a:r>
              <a:rPr lang="en-US" sz="2200" spc="-9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 target. </a:t>
            </a:r>
          </a:p>
          <a:p>
            <a:pPr>
              <a:lnSpc>
                <a:spcPct val="150000"/>
              </a:lnSpc>
            </a:pPr>
            <a:r>
              <a:rPr lang="en-US" sz="2200" dirty="0">
                <a:effectLst/>
                <a:latin typeface="Calibri" panose="020F0502020204030204" pitchFamily="34" charset="0"/>
                <a:ea typeface="LM Roman 10"/>
                <a:cs typeface="Calibri" panose="020F0502020204030204" pitchFamily="34" charset="0"/>
              </a:rPr>
              <a:t>The numeric 0 marks a non-existing connection. </a:t>
            </a:r>
          </a:p>
          <a:p>
            <a:pPr>
              <a:lnSpc>
                <a:spcPct val="150000"/>
              </a:lnSpc>
            </a:pPr>
            <a:r>
              <a:rPr lang="en-US" sz="2200" dirty="0">
                <a:effectLst/>
                <a:latin typeface="Calibri" panose="020F0502020204030204" pitchFamily="34" charset="0"/>
                <a:ea typeface="LM Roman 10"/>
                <a:cs typeface="Calibri" panose="020F0502020204030204" pitchFamily="34" charset="0"/>
              </a:rPr>
              <a:t>This matrix representation is also called </a:t>
            </a:r>
            <a:r>
              <a:rPr lang="en-US" sz="2200" b="1" dirty="0">
                <a:effectLst/>
                <a:latin typeface="Calibri" panose="020F0502020204030204" pitchFamily="34" charset="0"/>
                <a:ea typeface="LM Roman 10"/>
                <a:cs typeface="Calibri" panose="020F0502020204030204" pitchFamily="34" charset="0"/>
              </a:rPr>
              <a:t>Hinton</a:t>
            </a:r>
            <a:r>
              <a:rPr lang="en-US" sz="2200" b="1" spc="-10" dirty="0">
                <a:effectLst/>
                <a:latin typeface="Calibri" panose="020F0502020204030204" pitchFamily="34" charset="0"/>
                <a:ea typeface="LM Roman 10"/>
                <a:cs typeface="Calibri" panose="020F0502020204030204" pitchFamily="34" charset="0"/>
              </a:rPr>
              <a:t> </a:t>
            </a:r>
            <a:r>
              <a:rPr lang="en-US" sz="2200" b="1" dirty="0">
                <a:effectLst/>
                <a:latin typeface="Calibri" panose="020F0502020204030204" pitchFamily="34" charset="0"/>
                <a:ea typeface="LM Roman 10"/>
                <a:cs typeface="Calibri" panose="020F0502020204030204" pitchFamily="34" charset="0"/>
              </a:rPr>
              <a:t>diagram</a:t>
            </a:r>
            <a:r>
              <a:rPr lang="en-US" sz="2200" dirty="0">
                <a:effectLst/>
                <a:latin typeface="Calibri" panose="020F0502020204030204" pitchFamily="34" charset="0"/>
                <a:ea typeface="LM Roman 10"/>
                <a:cs typeface="Calibri" panose="020F0502020204030204" pitchFamily="34" charset="0"/>
              </a:rPr>
              <a:t>.</a:t>
            </a:r>
            <a:endParaRPr lang="en-IN" sz="22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003815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1EA0BF-D9B9-458D-9426-2CC89697509E}"/>
              </a:ext>
            </a:extLst>
          </p:cNvPr>
          <p:cNvSpPr>
            <a:spLocks noGrp="1"/>
          </p:cNvSpPr>
          <p:nvPr>
            <p:ph sz="quarter" idx="1"/>
          </p:nvPr>
        </p:nvSpPr>
        <p:spPr>
          <a:xfrm>
            <a:off x="381000" y="228600"/>
            <a:ext cx="8305800" cy="6324600"/>
          </a:xfrm>
        </p:spPr>
        <p:txBody>
          <a:bodyPr>
            <a:normAutofit/>
          </a:bodyPr>
          <a:lstStyle/>
          <a:p>
            <a:pPr marL="0" indent="0" algn="ctr">
              <a:buNone/>
            </a:pPr>
            <a:r>
              <a:rPr lang="en-IN" sz="2400" b="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Bias neuron</a:t>
            </a:r>
          </a:p>
          <a:p>
            <a:r>
              <a:rPr lang="en-IN" sz="2200" dirty="0">
                <a:effectLst/>
                <a:latin typeface="Calibri" panose="020F0502020204030204" pitchFamily="34" charset="0"/>
                <a:ea typeface="Calibri" panose="020F0502020204030204" pitchFamily="34" charset="0"/>
                <a:cs typeface="Calibri" panose="020F0502020204030204" pitchFamily="34" charset="0"/>
              </a:rPr>
              <a:t>A bias </a:t>
            </a:r>
            <a:r>
              <a:rPr lang="en-IN" sz="2200" spc="-15" dirty="0">
                <a:effectLst/>
                <a:latin typeface="Calibri" panose="020F0502020204030204" pitchFamily="34" charset="0"/>
                <a:ea typeface="Calibri" panose="020F0502020204030204" pitchFamily="34" charset="0"/>
                <a:cs typeface="Calibri" panose="020F0502020204030204" pitchFamily="34" charset="0"/>
              </a:rPr>
              <a:t>neuron </a:t>
            </a:r>
            <a:r>
              <a:rPr lang="en-IN" sz="2200" dirty="0">
                <a:effectLst/>
                <a:latin typeface="Calibri" panose="020F0502020204030204" pitchFamily="34" charset="0"/>
                <a:ea typeface="Calibri" panose="020F0502020204030204" pitchFamily="34" charset="0"/>
                <a:cs typeface="Calibri" panose="020F0502020204030204" pitchFamily="34" charset="0"/>
              </a:rPr>
              <a:t>is a neuron</a:t>
            </a:r>
            <a:r>
              <a:rPr lang="en-IN" sz="2200" spc="-1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whose</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offset</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is</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always</a:t>
            </a:r>
            <a:r>
              <a:rPr lang="en-IN" sz="2200" spc="-1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1. </a:t>
            </a:r>
          </a:p>
          <a:p>
            <a:r>
              <a:rPr lang="en-IN" sz="2200" dirty="0">
                <a:effectLst/>
                <a:latin typeface="Calibri" panose="020F0502020204030204" pitchFamily="34" charset="0"/>
                <a:ea typeface="Calibri" panose="020F0502020204030204" pitchFamily="34" charset="0"/>
                <a:cs typeface="Calibri" panose="020F0502020204030204" pitchFamily="34" charset="0"/>
              </a:rPr>
              <a:t>The threshold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 </a:t>
            </a:r>
            <a:r>
              <a:rPr lang="en-IN" sz="2200" dirty="0">
                <a:effectLst/>
                <a:latin typeface="Calibri" panose="020F0502020204030204" pitchFamily="34" charset="0"/>
                <a:ea typeface="Calibri" panose="020F0502020204030204" pitchFamily="34" charset="0"/>
                <a:cs typeface="Calibri" panose="020F0502020204030204" pitchFamily="34" charset="0"/>
              </a:rPr>
              <a:t>is an activation function parameter of a neuron, that indicates the activity of a neuron.</a:t>
            </a:r>
          </a:p>
          <a:p>
            <a:r>
              <a:rPr lang="en-IN" sz="2200" dirty="0">
                <a:solidFill>
                  <a:srgbClr val="282829"/>
                </a:solidFill>
                <a:latin typeface="Calibri" panose="020F0502020204030204" pitchFamily="34" charset="0"/>
                <a:ea typeface="Times New Roman" panose="02020603050405020304" pitchFamily="18" charset="0"/>
                <a:cs typeface="Calibri" panose="020F0502020204030204" pitchFamily="34" charset="0"/>
              </a:rPr>
              <a:t>T</a:t>
            </a:r>
            <a:r>
              <a:rPr lang="en-IN" sz="2200" dirty="0">
                <a:solidFill>
                  <a:srgbClr val="282829"/>
                </a:solidFill>
                <a:effectLst/>
                <a:latin typeface="Calibri" panose="020F0502020204030204" pitchFamily="34" charset="0"/>
                <a:ea typeface="Times New Roman" panose="02020603050405020304" pitchFamily="18" charset="0"/>
                <a:cs typeface="Calibri" panose="020F0502020204030204" pitchFamily="34" charset="0"/>
              </a:rPr>
              <a:t>he bias does not depend on any input value.</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r>
              <a:rPr lang="en-IN" sz="2200" dirty="0">
                <a:effectLst/>
                <a:latin typeface="Calibri" panose="020F0502020204030204" pitchFamily="34" charset="0"/>
                <a:ea typeface="Calibri" panose="020F0502020204030204" pitchFamily="34" charset="0"/>
                <a:cs typeface="Calibri" panose="020F0502020204030204" pitchFamily="34" charset="0"/>
              </a:rPr>
              <a:t>A bias </a:t>
            </a:r>
            <a:r>
              <a:rPr lang="en-IN" sz="2200" spc="-15" dirty="0">
                <a:effectLst/>
                <a:latin typeface="Calibri" panose="020F0502020204030204" pitchFamily="34" charset="0"/>
                <a:ea typeface="Calibri" panose="020F0502020204030204" pitchFamily="34" charset="0"/>
                <a:cs typeface="Calibri" panose="020F0502020204030204" pitchFamily="34" charset="0"/>
              </a:rPr>
              <a:t>neuron</a:t>
            </a:r>
            <a:r>
              <a:rPr lang="en-IN" sz="2200" dirty="0">
                <a:effectLst/>
                <a:latin typeface="Calibri" panose="020F0502020204030204" pitchFamily="34" charset="0"/>
                <a:ea typeface="Calibri" panose="020F0502020204030204" pitchFamily="34" charset="0"/>
                <a:cs typeface="Calibri" panose="020F0502020204030204" pitchFamily="34" charset="0"/>
              </a:rPr>
              <a:t> is used to represent neuron biases as connection weights, which enables any weight training algorithm to train the biases at the same time.</a:t>
            </a:r>
          </a:p>
          <a:p>
            <a:r>
              <a:rPr lang="en-IN" sz="2200" spc="-15" dirty="0">
                <a:effectLst/>
                <a:latin typeface="Calibri" panose="020F0502020204030204" pitchFamily="34" charset="0"/>
                <a:ea typeface="Calibri" panose="020F0502020204030204" pitchFamily="34" charset="0"/>
                <a:cs typeface="Calibri" panose="020F0502020204030204" pitchFamily="34" charset="0"/>
              </a:rPr>
              <a:t>T</a:t>
            </a:r>
            <a:r>
              <a:rPr lang="en-IN" sz="2200" dirty="0">
                <a:effectLst/>
                <a:latin typeface="Calibri" panose="020F0502020204030204" pitchFamily="34" charset="0"/>
                <a:ea typeface="Calibri" panose="020F0502020204030204" pitchFamily="34" charset="0"/>
                <a:cs typeface="Calibri" panose="020F0502020204030204" pitchFamily="34" charset="0"/>
              </a:rPr>
              <a:t>hreshold</a:t>
            </a:r>
            <a:r>
              <a:rPr lang="en-IN" sz="2200" spc="-18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values</a:t>
            </a:r>
            <a:r>
              <a:rPr lang="en-IN" sz="2200" spc="-18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are</a:t>
            </a:r>
            <a:r>
              <a:rPr lang="en-IN" sz="2200" spc="-18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implemented</a:t>
            </a:r>
            <a:r>
              <a:rPr lang="en-IN" sz="2200" spc="-18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as</a:t>
            </a:r>
            <a:r>
              <a:rPr lang="en-IN" sz="2200" spc="-1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connection weights</a:t>
            </a:r>
            <a:r>
              <a:rPr lang="en-IN" sz="2200" spc="-4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a:t>
            </a:r>
            <a:r>
              <a:rPr lang="en-IN" sz="2200" spc="-4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can</a:t>
            </a:r>
            <a:r>
              <a:rPr lang="en-IN" sz="2200" spc="-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directly </a:t>
            </a:r>
            <a:r>
              <a:rPr lang="en-IN" sz="2200" spc="10" dirty="0">
                <a:effectLst/>
                <a:latin typeface="Calibri" panose="020F0502020204030204" pitchFamily="34" charset="0"/>
                <a:ea typeface="Calibri" panose="020F0502020204030204" pitchFamily="34" charset="0"/>
                <a:cs typeface="Calibri" panose="020F0502020204030204" pitchFamily="34" charset="0"/>
              </a:rPr>
              <a:t>be </a:t>
            </a:r>
            <a:r>
              <a:rPr lang="en-IN" sz="2200" dirty="0">
                <a:effectLst/>
                <a:latin typeface="Calibri" panose="020F0502020204030204" pitchFamily="34" charset="0"/>
                <a:ea typeface="Calibri" panose="020F0502020204030204" pitchFamily="34" charset="0"/>
                <a:cs typeface="Calibri" panose="020F0502020204030204" pitchFamily="34" charset="0"/>
              </a:rPr>
              <a:t>trained together with the connection</a:t>
            </a:r>
            <a:r>
              <a:rPr lang="en-IN" sz="2200" spc="-2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weights,</a:t>
            </a:r>
            <a:r>
              <a:rPr lang="en-IN" sz="2200" spc="-20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which</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considerably</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facilitates the learning</a:t>
            </a:r>
            <a:r>
              <a:rPr lang="en-IN" sz="2200" spc="-1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process.</a:t>
            </a:r>
            <a:endParaRPr lang="en-IN" sz="2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a:p>
            <a:r>
              <a:rPr lang="en-IN" sz="2200" spc="10" dirty="0">
                <a:effectLst/>
                <a:latin typeface="Calibri" panose="020F0502020204030204" pitchFamily="34" charset="0"/>
                <a:ea typeface="Calibri" panose="020F0502020204030204" pitchFamily="34" charset="0"/>
                <a:cs typeface="Calibri" panose="020F0502020204030204" pitchFamily="34" charset="0"/>
              </a:rPr>
              <a:t>In absence of bias, model will train over point passing through origin only. </a:t>
            </a:r>
          </a:p>
          <a:p>
            <a:r>
              <a:rPr lang="en-IN" sz="2200" spc="10" dirty="0">
                <a:effectLst/>
                <a:latin typeface="Calibri" panose="020F0502020204030204" pitchFamily="34" charset="0"/>
                <a:ea typeface="Calibri" panose="020F0502020204030204" pitchFamily="34" charset="0"/>
                <a:cs typeface="Calibri" panose="020F0502020204030204" pitchFamily="34" charset="0"/>
              </a:rPr>
              <a:t>In accordance with real-world scenario, the model should be more flexible.</a:t>
            </a:r>
          </a:p>
          <a:p>
            <a:pPr algn="l"/>
            <a:endParaRPr lang="en-US" sz="2200" b="0" i="0" dirty="0">
              <a:solidFill>
                <a:srgbClr val="323232"/>
              </a:solidFill>
              <a:effectLs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189490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xmlns="" id="{4AC9067E-3249-434F-8A84-329DE81E264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796" y="762000"/>
            <a:ext cx="777440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23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941A454-0B27-4D71-8852-BBE0B43D8ADA}"/>
              </a:ext>
            </a:extLst>
          </p:cNvPr>
          <p:cNvPicPr>
            <a:picLocks noGrp="1" noChangeAspect="1"/>
          </p:cNvPicPr>
          <p:nvPr>
            <p:ph sz="quarter" idx="1"/>
          </p:nvPr>
        </p:nvPicPr>
        <p:blipFill>
          <a:blip r:embed="rId2"/>
          <a:stretch>
            <a:fillRect/>
          </a:stretch>
        </p:blipFill>
        <p:spPr>
          <a:xfrm>
            <a:off x="491518" y="533401"/>
            <a:ext cx="8119082" cy="5262562"/>
          </a:xfrm>
          <a:prstGeom prst="rect">
            <a:avLst/>
          </a:prstGeom>
        </p:spPr>
      </p:pic>
    </p:spTree>
    <p:extLst>
      <p:ext uri="{BB962C8B-B14F-4D97-AF65-F5344CB8AC3E}">
        <p14:creationId xmlns:p14="http://schemas.microsoft.com/office/powerpoint/2010/main" val="2965263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1F2253-8923-4887-B88B-59850631A1FA}"/>
              </a:ext>
            </a:extLst>
          </p:cNvPr>
          <p:cNvSpPr>
            <a:spLocks noGrp="1"/>
          </p:cNvSpPr>
          <p:nvPr>
            <p:ph sz="quarter" idx="1"/>
          </p:nvPr>
        </p:nvSpPr>
        <p:spPr>
          <a:xfrm>
            <a:off x="457200" y="381000"/>
            <a:ext cx="8229600" cy="5638800"/>
          </a:xfrm>
        </p:spPr>
        <p:txBody>
          <a:bodyPr>
            <a:normAutofit/>
          </a:bodyPr>
          <a:lstStyle/>
          <a:p>
            <a:pPr algn="l"/>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2200" dirty="0">
                <a:effectLst/>
                <a:latin typeface="Calibri" panose="020F0502020204030204" pitchFamily="34" charset="0"/>
                <a:ea typeface="Calibri" panose="020F0502020204030204" pitchFamily="34" charset="0"/>
                <a:cs typeface="Times New Roman" panose="02020603050405020304" pitchFamily="18" charset="0"/>
              </a:rPr>
              <a:t>Instead of including the threshold </a:t>
            </a:r>
            <a:r>
              <a:rPr lang="en-IN" sz="2200" spc="-15" dirty="0">
                <a:effectLst/>
                <a:latin typeface="Calibri" panose="020F0502020204030204" pitchFamily="34" charset="0"/>
                <a:ea typeface="Calibri" panose="020F0502020204030204" pitchFamily="34" charset="0"/>
                <a:cs typeface="Times New Roman" panose="02020603050405020304" pitchFamily="18" charset="0"/>
              </a:rPr>
              <a:t>value </a:t>
            </a:r>
            <a:r>
              <a:rPr lang="en-IN" sz="2200" dirty="0">
                <a:effectLst/>
                <a:latin typeface="Calibri" panose="020F0502020204030204" pitchFamily="34" charset="0"/>
                <a:ea typeface="Calibri" panose="020F0502020204030204" pitchFamily="34" charset="0"/>
                <a:cs typeface="Times New Roman" panose="02020603050405020304" pitchFamily="18" charset="0"/>
              </a:rPr>
              <a:t>in the activation</a:t>
            </a:r>
            <a:r>
              <a:rPr lang="en-IN" sz="2200" spc="-22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function, it</a:t>
            </a:r>
            <a:r>
              <a:rPr lang="en-IN" sz="22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is</a:t>
            </a:r>
            <a:r>
              <a:rPr lang="en-IN" sz="2200" spc="-80" dirty="0">
                <a:effectLst/>
                <a:latin typeface="Calibri" panose="020F0502020204030204" pitchFamily="34" charset="0"/>
                <a:ea typeface="Calibri" panose="020F0502020204030204" pitchFamily="34" charset="0"/>
                <a:cs typeface="Times New Roman" panose="02020603050405020304" pitchFamily="18" charset="0"/>
              </a:rPr>
              <a:t> </a:t>
            </a:r>
            <a:r>
              <a:rPr lang="en-IN" sz="2200" spc="-15" dirty="0">
                <a:effectLst/>
                <a:latin typeface="Calibri" panose="020F0502020204030204" pitchFamily="34" charset="0"/>
                <a:ea typeface="Calibri" panose="020F0502020204030204" pitchFamily="34" charset="0"/>
                <a:cs typeface="Times New Roman" panose="02020603050405020304" pitchFamily="18" charset="0"/>
              </a:rPr>
              <a:t>now</a:t>
            </a:r>
            <a:r>
              <a:rPr lang="en-IN" sz="22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included</a:t>
            </a:r>
            <a:r>
              <a:rPr lang="en-IN" sz="2200" spc="-8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in</a:t>
            </a:r>
            <a:r>
              <a:rPr lang="en-IN" sz="2200" spc="-8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the</a:t>
            </a:r>
            <a:r>
              <a:rPr lang="en-IN" sz="2200" spc="-85"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propagation</a:t>
            </a:r>
            <a:r>
              <a:rPr lang="en-IN" sz="2200" spc="-8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function.</a:t>
            </a:r>
          </a:p>
          <a:p>
            <a:r>
              <a:rPr lang="en-US" sz="2200" b="0" i="0" dirty="0">
                <a:effectLst/>
                <a:latin typeface="Calibri" panose="020F0502020204030204" pitchFamily="34" charset="0"/>
                <a:cs typeface="Calibri" panose="020F0502020204030204" pitchFamily="34" charset="0"/>
              </a:rPr>
              <a:t>The processing done by the neuron is:</a:t>
            </a:r>
          </a:p>
          <a:p>
            <a:pPr marL="0" indent="0" algn="l">
              <a:buNone/>
            </a:pPr>
            <a:r>
              <a:rPr lang="en-US" sz="2200" b="0" i="0" dirty="0">
                <a:effectLst/>
                <a:latin typeface="Calibri" panose="020F0502020204030204" pitchFamily="34" charset="0"/>
                <a:cs typeface="Calibri" panose="020F0502020204030204" pitchFamily="34" charset="0"/>
              </a:rPr>
              <a:t>	output  = sum (weights * inputs) + bias</a:t>
            </a:r>
          </a:p>
          <a:p>
            <a:pPr algn="l"/>
            <a:r>
              <a:rPr lang="en-US" sz="2200" b="0" i="0" dirty="0">
                <a:effectLst/>
                <a:latin typeface="Calibri" panose="020F0502020204030204" pitchFamily="34" charset="0"/>
                <a:cs typeface="Calibri" panose="020F0502020204030204" pitchFamily="34" charset="0"/>
              </a:rPr>
              <a:t>For example, consider an equation:</a:t>
            </a:r>
          </a:p>
          <a:p>
            <a:pPr marL="868680" lvl="3" indent="0">
              <a:buNone/>
            </a:pPr>
            <a:r>
              <a:rPr lang="en-US" sz="2200" dirty="0">
                <a:latin typeface="Calibri" panose="020F0502020204030204" pitchFamily="34" charset="0"/>
                <a:cs typeface="Calibri" panose="020F0502020204030204" pitchFamily="34" charset="0"/>
              </a:rPr>
              <a:t>			</a:t>
            </a:r>
            <a:r>
              <a:rPr lang="en-US" sz="2200" b="0" i="0" dirty="0">
                <a:effectLst/>
                <a:latin typeface="Calibri" panose="020F0502020204030204" pitchFamily="34" charset="0"/>
                <a:cs typeface="Calibri" panose="020F0502020204030204" pitchFamily="34" charset="0"/>
              </a:rPr>
              <a:t> y=</a:t>
            </a:r>
            <a:r>
              <a:rPr lang="en-US" sz="2200" b="0" i="0" dirty="0" err="1">
                <a:effectLst/>
                <a:latin typeface="Calibri" panose="020F0502020204030204" pitchFamily="34" charset="0"/>
                <a:cs typeface="Calibri" panose="020F0502020204030204" pitchFamily="34" charset="0"/>
              </a:rPr>
              <a:t>mx+c</a:t>
            </a:r>
            <a:endParaRPr lang="en-US" sz="2200" b="0" i="0" dirty="0">
              <a:effectLst/>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xmlns="" id="{C767B6A9-407C-4DA3-B67E-AA722E09029A}"/>
              </a:ext>
            </a:extLst>
          </p:cNvPr>
          <p:cNvPicPr>
            <a:picLocks noChangeAspect="1"/>
          </p:cNvPicPr>
          <p:nvPr/>
        </p:nvPicPr>
        <p:blipFill>
          <a:blip r:embed="rId2"/>
          <a:stretch>
            <a:fillRect/>
          </a:stretch>
        </p:blipFill>
        <p:spPr>
          <a:xfrm>
            <a:off x="2133600" y="3724275"/>
            <a:ext cx="4495800" cy="2295525"/>
          </a:xfrm>
          <a:prstGeom prst="rect">
            <a:avLst/>
          </a:prstGeom>
        </p:spPr>
      </p:pic>
    </p:spTree>
    <p:extLst>
      <p:ext uri="{BB962C8B-B14F-4D97-AF65-F5344CB8AC3E}">
        <p14:creationId xmlns:p14="http://schemas.microsoft.com/office/powerpoint/2010/main" val="28493627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E26094D-9E52-4860-8339-4B6684A06BAA}"/>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05800" cy="3200400"/>
          </a:xfrm>
          <a:prstGeom prst="rect">
            <a:avLst/>
          </a:prstGeom>
          <a:noFill/>
          <a:ln>
            <a:noFill/>
          </a:ln>
        </p:spPr>
      </p:pic>
      <p:pic>
        <p:nvPicPr>
          <p:cNvPr id="6" name="Picture 5">
            <a:extLst>
              <a:ext uri="{FF2B5EF4-FFF2-40B4-BE49-F238E27FC236}">
                <a16:creationId xmlns:a16="http://schemas.microsoft.com/office/drawing/2014/main" xmlns="" id="{8E9913DE-383D-4AD3-B0E5-18C562702E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3800"/>
            <a:ext cx="7543800" cy="2124075"/>
          </a:xfrm>
          <a:prstGeom prst="rect">
            <a:avLst/>
          </a:prstGeom>
          <a:noFill/>
        </p:spPr>
      </p:pic>
    </p:spTree>
    <p:extLst>
      <p:ext uri="{BB962C8B-B14F-4D97-AF65-F5344CB8AC3E}">
        <p14:creationId xmlns:p14="http://schemas.microsoft.com/office/powerpoint/2010/main" val="562997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1EA0BF-D9B9-458D-9426-2CC89697509E}"/>
              </a:ext>
            </a:extLst>
          </p:cNvPr>
          <p:cNvSpPr>
            <a:spLocks noGrp="1"/>
          </p:cNvSpPr>
          <p:nvPr>
            <p:ph sz="quarter" idx="1"/>
          </p:nvPr>
        </p:nvSpPr>
        <p:spPr>
          <a:xfrm>
            <a:off x="381000" y="228600"/>
            <a:ext cx="8305800" cy="6324600"/>
          </a:xfrm>
        </p:spPr>
        <p:txBody>
          <a:bodyPr/>
          <a:lstStyle/>
          <a:p>
            <a:r>
              <a:rPr lang="en-IN" sz="2200" spc="-5" dirty="0">
                <a:effectLst/>
                <a:latin typeface="Calibri" panose="020F0502020204030204" pitchFamily="34" charset="0"/>
                <a:ea typeface="Calibri" panose="020F0502020204030204" pitchFamily="34" charset="0"/>
                <a:cs typeface="Calibri" panose="020F0502020204030204" pitchFamily="34" charset="0"/>
              </a:rPr>
              <a:t>If the linear combination is greater or lesser than some threshold value, produces an output of 1 or 0 respectively. </a:t>
            </a:r>
          </a:p>
          <a:p>
            <a:endParaRPr lang="en-IN" sz="2200" spc="-5" dirty="0">
              <a:latin typeface="Calibri" panose="020F0502020204030204" pitchFamily="34" charset="0"/>
              <a:ea typeface="Calibri" panose="020F0502020204030204" pitchFamily="34" charset="0"/>
              <a:cs typeface="Calibri" panose="020F0502020204030204" pitchFamily="34" charset="0"/>
            </a:endParaRPr>
          </a:p>
          <a:p>
            <a:endParaRPr lang="en-IN" sz="2200" spc="-5"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200" spc="-5" dirty="0">
              <a:effectLst/>
              <a:latin typeface="Calibri" panose="020F0502020204030204" pitchFamily="34" charset="0"/>
              <a:ea typeface="Calibri" panose="020F0502020204030204" pitchFamily="34" charset="0"/>
              <a:cs typeface="Calibri" panose="020F0502020204030204" pitchFamily="34" charset="0"/>
            </a:endParaRPr>
          </a:p>
          <a:p>
            <a:r>
              <a:rPr lang="en-IN" sz="2200" spc="-5" dirty="0">
                <a:effectLst/>
                <a:latin typeface="Calibri" panose="020F0502020204030204" pitchFamily="34" charset="0"/>
                <a:ea typeface="Times New Roman" panose="02020603050405020304" pitchFamily="18" charset="0"/>
                <a:cs typeface="Calibri" panose="020F0502020204030204" pitchFamily="34" charset="0"/>
              </a:rPr>
              <a:t>The Greek letter Sigma ∑ is used to represent summation, and the subscript </a:t>
            </a:r>
            <a:r>
              <a:rPr lang="en-IN" sz="2200" spc="-5" dirty="0" err="1">
                <a:effectLst/>
                <a:latin typeface="Calibri" panose="020F0502020204030204" pitchFamily="34" charset="0"/>
                <a:ea typeface="Times New Roman" panose="02020603050405020304" pitchFamily="18" charset="0"/>
                <a:cs typeface="Calibri" panose="020F0502020204030204" pitchFamily="34" charset="0"/>
              </a:rPr>
              <a:t>i</a:t>
            </a:r>
            <a:r>
              <a:rPr lang="en-IN" sz="2200" spc="-5" dirty="0">
                <a:effectLst/>
                <a:latin typeface="Calibri" panose="020F0502020204030204" pitchFamily="34" charset="0"/>
                <a:ea typeface="Times New Roman" panose="02020603050405020304" pitchFamily="18" charset="0"/>
                <a:cs typeface="Calibri" panose="020F0502020204030204" pitchFamily="34" charset="0"/>
              </a:rPr>
              <a:t> is used to iterate over input (x) and weight (w) pairings.</a:t>
            </a:r>
          </a:p>
          <a:p>
            <a:r>
              <a:rPr lang="en-IN" sz="2200" spc="-5" dirty="0">
                <a:effectLst/>
                <a:latin typeface="Calibri" panose="020F0502020204030204" pitchFamily="34" charset="0"/>
                <a:ea typeface="Times New Roman" panose="02020603050405020304" pitchFamily="18" charset="0"/>
                <a:cs typeface="Calibri" panose="020F0502020204030204" pitchFamily="34" charset="0"/>
              </a:rPr>
              <a:t>To make things a little simpler for training later, let’s make a small readjustment to the above formula. </a:t>
            </a:r>
          </a:p>
          <a:p>
            <a:r>
              <a:rPr lang="en-IN" sz="2200" spc="-5" dirty="0">
                <a:effectLst/>
                <a:latin typeface="Calibri" panose="020F0502020204030204" pitchFamily="34" charset="0"/>
                <a:ea typeface="Times New Roman" panose="02020603050405020304" pitchFamily="18" charset="0"/>
                <a:cs typeface="Calibri" panose="020F0502020204030204" pitchFamily="34" charset="0"/>
              </a:rPr>
              <a:t>Let’s move the threshold to the other side of the inequality and replace it with what’s known as the neuron’s bias. </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200" spc="-5"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xmlns="" id="{E9690896-C038-4AAC-8219-4DD48C0225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43000"/>
            <a:ext cx="5257800" cy="990600"/>
          </a:xfrm>
          <a:prstGeom prst="rect">
            <a:avLst/>
          </a:prstGeom>
          <a:noFill/>
          <a:ln>
            <a:noFill/>
          </a:ln>
        </p:spPr>
      </p:pic>
      <p:pic>
        <p:nvPicPr>
          <p:cNvPr id="9" name="Picture 8">
            <a:extLst>
              <a:ext uri="{FF2B5EF4-FFF2-40B4-BE49-F238E27FC236}">
                <a16:creationId xmlns:a16="http://schemas.microsoft.com/office/drawing/2014/main" xmlns="" id="{309CAF41-2F67-40B3-8EDE-C499D7A6E3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953000"/>
            <a:ext cx="4953000" cy="990600"/>
          </a:xfrm>
          <a:prstGeom prst="rect">
            <a:avLst/>
          </a:prstGeom>
          <a:noFill/>
          <a:ln>
            <a:noFill/>
          </a:ln>
        </p:spPr>
      </p:pic>
    </p:spTree>
    <p:extLst>
      <p:ext uri="{BB962C8B-B14F-4D97-AF65-F5344CB8AC3E}">
        <p14:creationId xmlns:p14="http://schemas.microsoft.com/office/powerpoint/2010/main" val="1430433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1EA0BF-D9B9-458D-9426-2CC89697509E}"/>
              </a:ext>
            </a:extLst>
          </p:cNvPr>
          <p:cNvSpPr>
            <a:spLocks noGrp="1"/>
          </p:cNvSpPr>
          <p:nvPr>
            <p:ph sz="quarter" idx="1"/>
          </p:nvPr>
        </p:nvSpPr>
        <p:spPr>
          <a:xfrm>
            <a:off x="381000" y="228600"/>
            <a:ext cx="8305800" cy="6324600"/>
          </a:xfrm>
        </p:spPr>
        <p:txBody>
          <a:bodyPr>
            <a:normAutofit/>
          </a:bodyPr>
          <a:lstStyle/>
          <a:p>
            <a:endParaRPr lang="en-IN" sz="2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endParaRPr>
          </a:p>
          <a:p>
            <a:r>
              <a:rPr lang="en-IN" sz="2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Effectively, bias = — threshold. </a:t>
            </a:r>
          </a:p>
          <a:p>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threshold</a:t>
            </a:r>
            <a:r>
              <a:rPr lang="en-IN" sz="2200" spc="-135"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 </a:t>
            </a:r>
            <a:r>
              <a:rPr lang="en-IN" sz="2200" dirty="0">
                <a:effectLst/>
                <a:latin typeface="Calibri" panose="020F0502020204030204" pitchFamily="34" charset="0"/>
                <a:ea typeface="Calibri" panose="020F0502020204030204" pitchFamily="34" charset="0"/>
                <a:cs typeface="Calibri" panose="020F0502020204030204" pitchFamily="34" charset="0"/>
              </a:rPr>
              <a:t>is subtracted from the </a:t>
            </a:r>
            <a:r>
              <a:rPr lang="en-IN" sz="2200" spc="-15" dirty="0">
                <a:effectLst/>
                <a:latin typeface="Calibri" panose="020F0502020204030204" pitchFamily="34" charset="0"/>
                <a:ea typeface="Calibri" panose="020F0502020204030204" pitchFamily="34" charset="0"/>
                <a:cs typeface="Calibri" panose="020F0502020204030204" pitchFamily="34" charset="0"/>
              </a:rPr>
              <a:t>network </a:t>
            </a:r>
            <a:r>
              <a:rPr lang="en-IN" sz="2200" dirty="0">
                <a:effectLst/>
                <a:latin typeface="Calibri" panose="020F0502020204030204" pitchFamily="34" charset="0"/>
                <a:ea typeface="Calibri" panose="020F0502020204030204" pitchFamily="34" charset="0"/>
                <a:cs typeface="Calibri" panose="020F0502020204030204" pitchFamily="34" charset="0"/>
              </a:rPr>
              <a:t>input, i.e. it is part of the </a:t>
            </a:r>
            <a:r>
              <a:rPr lang="en-IN" sz="2200" spc="-15" dirty="0">
                <a:effectLst/>
                <a:latin typeface="Calibri" panose="020F0502020204030204" pitchFamily="34" charset="0"/>
                <a:ea typeface="Calibri" panose="020F0502020204030204" pitchFamily="34" charset="0"/>
                <a:cs typeface="Calibri" panose="020F0502020204030204" pitchFamily="34" charset="0"/>
              </a:rPr>
              <a:t>network </a:t>
            </a:r>
            <a:r>
              <a:rPr lang="en-IN" sz="2200" dirty="0">
                <a:effectLst/>
                <a:latin typeface="Calibri" panose="020F0502020204030204" pitchFamily="34" charset="0"/>
                <a:ea typeface="Calibri" panose="020F0502020204030204" pitchFamily="34" charset="0"/>
                <a:cs typeface="Calibri" panose="020F0502020204030204" pitchFamily="34" charset="0"/>
              </a:rPr>
              <a:t>input.</a:t>
            </a:r>
            <a:endParaRPr lang="en-IN" sz="2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endParaRPr>
          </a:p>
          <a:p>
            <a:r>
              <a:rPr lang="en-IN" sz="2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We randomly assign numbers for weights and as the neural network trains.</a:t>
            </a:r>
          </a:p>
          <a:p>
            <a:r>
              <a:rPr lang="en-IN" sz="2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It makes incremental changes to those weights to produce more accurate outputs. </a:t>
            </a:r>
          </a:p>
          <a:p>
            <a:pPr algn="l"/>
            <a:r>
              <a:rPr lang="en-IN" sz="2200" dirty="0">
                <a:solidFill>
                  <a:srgbClr val="282829"/>
                </a:solidFill>
                <a:effectLst/>
                <a:latin typeface="Calibri" panose="020F0502020204030204" pitchFamily="34" charset="0"/>
                <a:ea typeface="Times New Roman" panose="02020603050405020304" pitchFamily="18" charset="0"/>
                <a:cs typeface="Calibri" panose="020F0502020204030204" pitchFamily="34" charset="0"/>
              </a:rPr>
              <a:t>The threshold shifted to the left side of the equation becomes the bias.</a:t>
            </a:r>
          </a:p>
          <a:p>
            <a:pPr algn="l"/>
            <a:r>
              <a:rPr lang="en-IN" sz="2200" dirty="0">
                <a:solidFill>
                  <a:srgbClr val="282829"/>
                </a:solidFill>
                <a:effectLst/>
                <a:latin typeface="Calibri" panose="020F0502020204030204" pitchFamily="34" charset="0"/>
                <a:ea typeface="Times New Roman" panose="02020603050405020304" pitchFamily="18" charset="0"/>
                <a:cs typeface="Calibri" panose="020F0502020204030204" pitchFamily="34" charset="0"/>
              </a:rPr>
              <a:t>Increasing the bias decreases the threshold.</a:t>
            </a:r>
          </a:p>
          <a:p>
            <a:pPr algn="l"/>
            <a:r>
              <a:rPr lang="en-IN" sz="2200" dirty="0">
                <a:solidFill>
                  <a:srgbClr val="282829"/>
                </a:solidFill>
                <a:effectLst/>
                <a:latin typeface="Calibri" panose="020F0502020204030204" pitchFamily="34" charset="0"/>
                <a:ea typeface="Times New Roman" panose="02020603050405020304" pitchFamily="18" charset="0"/>
                <a:cs typeface="Calibri" panose="020F0502020204030204" pitchFamily="34" charset="0"/>
              </a:rPr>
              <a:t>Decreasing the bias increases the threshold.</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992367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Perceptron - SAGE Research Methods">
            <a:extLst>
              <a:ext uri="{FF2B5EF4-FFF2-40B4-BE49-F238E27FC236}">
                <a16:creationId xmlns:a16="http://schemas.microsoft.com/office/drawing/2014/main" xmlns="" id="{56B689A8-013E-41BD-B7A6-D5D8E0BD3D53}"/>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553200" cy="4953000"/>
          </a:xfrm>
          <a:prstGeom prst="rect">
            <a:avLst/>
          </a:prstGeom>
          <a:noFill/>
          <a:ln>
            <a:noFill/>
          </a:ln>
        </p:spPr>
      </p:pic>
    </p:spTree>
    <p:extLst>
      <p:ext uri="{BB962C8B-B14F-4D97-AF65-F5344CB8AC3E}">
        <p14:creationId xmlns:p14="http://schemas.microsoft.com/office/powerpoint/2010/main" val="3425211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0164D036-EB27-4B6F-9AB6-DF1D2E5B9037}"/>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457201"/>
            <a:ext cx="7543800" cy="3733799"/>
          </a:xfrm>
          <a:prstGeom prst="rect">
            <a:avLst/>
          </a:prstGeom>
          <a:noFill/>
          <a:ln>
            <a:noFill/>
          </a:ln>
        </p:spPr>
      </p:pic>
      <p:pic>
        <p:nvPicPr>
          <p:cNvPr id="8" name="Picture 7">
            <a:extLst>
              <a:ext uri="{FF2B5EF4-FFF2-40B4-BE49-F238E27FC236}">
                <a16:creationId xmlns:a16="http://schemas.microsoft.com/office/drawing/2014/main" xmlns="" id="{FABD8281-F750-4814-8BC7-6E6BC0032C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3712" y="4343400"/>
            <a:ext cx="2695575" cy="1419225"/>
          </a:xfrm>
          <a:prstGeom prst="rect">
            <a:avLst/>
          </a:prstGeom>
          <a:noFill/>
          <a:ln>
            <a:noFill/>
          </a:ln>
        </p:spPr>
      </p:pic>
    </p:spTree>
    <p:extLst>
      <p:ext uri="{BB962C8B-B14F-4D97-AF65-F5344CB8AC3E}">
        <p14:creationId xmlns:p14="http://schemas.microsoft.com/office/powerpoint/2010/main" val="2292562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304800" y="304800"/>
            <a:ext cx="8382000" cy="6248400"/>
          </a:xfrm>
        </p:spPr>
        <p:txBody>
          <a:bodyPr/>
          <a:lstStyle/>
          <a:p>
            <a:pPr marL="0" indent="0">
              <a:buNone/>
            </a:pPr>
            <a:endParaRPr lang="en-IN" dirty="0"/>
          </a:p>
        </p:txBody>
      </p:sp>
      <p:pic>
        <p:nvPicPr>
          <p:cNvPr id="4" name="Picture 3">
            <a:extLst>
              <a:ext uri="{FF2B5EF4-FFF2-40B4-BE49-F238E27FC236}">
                <a16:creationId xmlns:a16="http://schemas.microsoft.com/office/drawing/2014/main" xmlns="" id="{346E4C68-F031-4A13-81B2-5CE180CBD8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848600" cy="5943600"/>
          </a:xfrm>
          <a:prstGeom prst="rect">
            <a:avLst/>
          </a:prstGeom>
          <a:noFill/>
          <a:ln>
            <a:noFill/>
          </a:ln>
        </p:spPr>
      </p:pic>
    </p:spTree>
    <p:extLst>
      <p:ext uri="{BB962C8B-B14F-4D97-AF65-F5344CB8AC3E}">
        <p14:creationId xmlns:p14="http://schemas.microsoft.com/office/powerpoint/2010/main" val="332790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lstStyle/>
          <a:p>
            <a:pPr marL="0" indent="0" algn="ctr">
              <a:buNone/>
            </a:pPr>
            <a:r>
              <a:rPr lang="en-IN" sz="2400" b="1" dirty="0">
                <a:latin typeface="Calibri" panose="020F0502020204030204" pitchFamily="34" charset="0"/>
                <a:cs typeface="Calibri" panose="020F0502020204030204" pitchFamily="34" charset="0"/>
              </a:rPr>
              <a:t>Hinton diagram</a:t>
            </a:r>
          </a:p>
          <a:p>
            <a:endParaRPr lang="en-IN" dirty="0"/>
          </a:p>
          <a:p>
            <a:pPr marL="0" indent="0">
              <a:buNone/>
            </a:pPr>
            <a:endParaRPr lang="en-IN" dirty="0"/>
          </a:p>
        </p:txBody>
      </p:sp>
      <p:pic>
        <p:nvPicPr>
          <p:cNvPr id="4" name="Picture 3">
            <a:extLst>
              <a:ext uri="{FF2B5EF4-FFF2-40B4-BE49-F238E27FC236}">
                <a16:creationId xmlns:a16="http://schemas.microsoft.com/office/drawing/2014/main" xmlns="" id="{C6DCFF9E-2E9A-4AC5-ADE5-3E4E8CC69C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048000"/>
            <a:ext cx="3810000" cy="3200400"/>
          </a:xfrm>
          <a:prstGeom prst="rect">
            <a:avLst/>
          </a:prstGeom>
          <a:noFill/>
          <a:ln>
            <a:noFill/>
          </a:ln>
        </p:spPr>
      </p:pic>
      <p:pic>
        <p:nvPicPr>
          <p:cNvPr id="5" name="Picture 4">
            <a:extLst>
              <a:ext uri="{FF2B5EF4-FFF2-40B4-BE49-F238E27FC236}">
                <a16:creationId xmlns:a16="http://schemas.microsoft.com/office/drawing/2014/main" xmlns="" id="{6E05BBD3-7996-4A98-AE4B-2AC2FE77CC2E}"/>
              </a:ext>
            </a:extLst>
          </p:cNvPr>
          <p:cNvPicPr>
            <a:picLocks noChangeAspect="1"/>
          </p:cNvPicPr>
          <p:nvPr/>
        </p:nvPicPr>
        <p:blipFill>
          <a:blip r:embed="rId3"/>
          <a:stretch>
            <a:fillRect/>
          </a:stretch>
        </p:blipFill>
        <p:spPr>
          <a:xfrm>
            <a:off x="400050" y="1524000"/>
            <a:ext cx="3759106" cy="2971800"/>
          </a:xfrm>
          <a:prstGeom prst="rect">
            <a:avLst/>
          </a:prstGeom>
        </p:spPr>
      </p:pic>
    </p:spTree>
    <p:extLst>
      <p:ext uri="{BB962C8B-B14F-4D97-AF65-F5344CB8AC3E}">
        <p14:creationId xmlns:p14="http://schemas.microsoft.com/office/powerpoint/2010/main" val="596979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304800" y="304800"/>
            <a:ext cx="8382000" cy="6248400"/>
          </a:xfrm>
        </p:spPr>
        <p:txBody>
          <a:bodyPr/>
          <a:lstStyle/>
          <a:p>
            <a:pPr marL="457200" lvl="1" indent="0" algn="ctr">
              <a:buClr>
                <a:srgbClr val="42536F"/>
              </a:buClr>
              <a:buSzPts val="1400"/>
              <a:buNone/>
              <a:tabLst>
                <a:tab pos="228600" algn="l"/>
                <a:tab pos="1195070" algn="l"/>
              </a:tabLst>
            </a:pPr>
            <a:r>
              <a:rPr lang="en-US" b="1" dirty="0">
                <a:effectLst/>
                <a:latin typeface="Calibri" panose="020F0502020204030204" pitchFamily="34" charset="0"/>
                <a:ea typeface="LM Sans 10"/>
                <a:cs typeface="Calibri" panose="020F0502020204030204" pitchFamily="34" charset="0"/>
              </a:rPr>
              <a:t>Representing</a:t>
            </a:r>
            <a:r>
              <a:rPr lang="en-US" b="1" spc="45" dirty="0">
                <a:effectLst/>
                <a:latin typeface="Calibri" panose="020F0502020204030204" pitchFamily="34" charset="0"/>
                <a:ea typeface="LM Sans 10"/>
                <a:cs typeface="Calibri" panose="020F0502020204030204" pitchFamily="34" charset="0"/>
              </a:rPr>
              <a:t> </a:t>
            </a:r>
            <a:r>
              <a:rPr lang="en-US" b="1" dirty="0">
                <a:effectLst/>
                <a:latin typeface="Calibri" panose="020F0502020204030204" pitchFamily="34" charset="0"/>
                <a:ea typeface="LM Sans 10"/>
                <a:cs typeface="Calibri" panose="020F0502020204030204" pitchFamily="34" charset="0"/>
              </a:rPr>
              <a:t>neurons</a:t>
            </a:r>
            <a:endParaRPr lang="en-IN" b="1" dirty="0">
              <a:effectLst/>
              <a:latin typeface="Calibri" panose="020F0502020204030204" pitchFamily="34" charset="0"/>
              <a:ea typeface="LM Sans 10"/>
              <a:cs typeface="Calibri" panose="020F0502020204030204" pitchFamily="34" charset="0"/>
            </a:endParaRPr>
          </a:p>
          <a:p>
            <a:pPr marL="528320" algn="just">
              <a:lnSpc>
                <a:spcPct val="107000"/>
              </a:lnSpc>
              <a:spcBef>
                <a:spcPts val="137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We can either write its name or its threshold value into a neuron.</a:t>
            </a:r>
          </a:p>
          <a:p>
            <a:pPr marL="528320" algn="just">
              <a:lnSpc>
                <a:spcPct val="107000"/>
              </a:lnSpc>
              <a:spcBef>
                <a:spcPts val="137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Neurons can represent their type of data processing. </a:t>
            </a:r>
          </a:p>
          <a:p>
            <a:endParaRPr lang="en-IN" dirty="0"/>
          </a:p>
        </p:txBody>
      </p:sp>
      <p:pic>
        <p:nvPicPr>
          <p:cNvPr id="17" name="Picture 16">
            <a:extLst>
              <a:ext uri="{FF2B5EF4-FFF2-40B4-BE49-F238E27FC236}">
                <a16:creationId xmlns:a16="http://schemas.microsoft.com/office/drawing/2014/main" xmlns="" id="{0919F83C-52DF-4E71-ABA6-CCF6BE1651E8}"/>
              </a:ext>
            </a:extLst>
          </p:cNvPr>
          <p:cNvPicPr>
            <a:picLocks noChangeAspect="1"/>
          </p:cNvPicPr>
          <p:nvPr/>
        </p:nvPicPr>
        <p:blipFill>
          <a:blip r:embed="rId2"/>
          <a:stretch>
            <a:fillRect/>
          </a:stretch>
        </p:blipFill>
        <p:spPr>
          <a:xfrm>
            <a:off x="1333500" y="2514600"/>
            <a:ext cx="6476999" cy="3306135"/>
          </a:xfrm>
          <a:prstGeom prst="rect">
            <a:avLst/>
          </a:prstGeom>
        </p:spPr>
      </p:pic>
    </p:spTree>
    <p:extLst>
      <p:ext uri="{BB962C8B-B14F-4D97-AF65-F5344CB8AC3E}">
        <p14:creationId xmlns:p14="http://schemas.microsoft.com/office/powerpoint/2010/main" val="36234304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228600" y="304800"/>
            <a:ext cx="8686800" cy="6248400"/>
          </a:xfrm>
        </p:spPr>
        <p:txBody>
          <a:bodyPr>
            <a:normAutofit/>
          </a:bodyPr>
          <a:lstStyle/>
          <a:p>
            <a:pPr marL="100330" marR="1289685" indent="0">
              <a:spcAft>
                <a:spcPts val="0"/>
              </a:spcAft>
              <a:buNone/>
              <a:tabLst>
                <a:tab pos="427355" algn="l"/>
              </a:tabLst>
            </a:pPr>
            <a:r>
              <a:rPr lang="en-IN" sz="1800" b="1" dirty="0">
                <a:solidFill>
                  <a:srgbClr val="42536F"/>
                </a:solidFill>
                <a:effectLst/>
                <a:latin typeface="LM Sans 10"/>
                <a:ea typeface="LM Sans 10"/>
                <a:cs typeface="LM Sans 10"/>
              </a:rPr>
              <a:t>	</a:t>
            </a:r>
            <a:r>
              <a:rPr lang="en-IN" sz="2200" b="1" dirty="0">
                <a:solidFill>
                  <a:srgbClr val="42536F"/>
                </a:solidFill>
                <a:effectLst/>
                <a:latin typeface="Calibri" panose="020F0502020204030204" pitchFamily="34" charset="0"/>
                <a:ea typeface="LM Sans 10"/>
                <a:cs typeface="Calibri" panose="020F0502020204030204" pitchFamily="34" charset="0"/>
              </a:rPr>
              <a:t>	</a:t>
            </a:r>
            <a:r>
              <a:rPr lang="en-IN" sz="2200" b="1" dirty="0">
                <a:effectLst/>
                <a:latin typeface="Calibri" panose="020F0502020204030204" pitchFamily="34" charset="0"/>
                <a:ea typeface="LM Sans 10"/>
                <a:cs typeface="Calibri" panose="020F0502020204030204" pitchFamily="34" charset="0"/>
              </a:rPr>
              <a:t>		</a:t>
            </a:r>
            <a:r>
              <a:rPr lang="en-IN" sz="2400" b="1" dirty="0">
                <a:effectLst/>
                <a:latin typeface="Calibri" panose="020F0502020204030204" pitchFamily="34" charset="0"/>
                <a:ea typeface="LM Sans 10"/>
                <a:cs typeface="Calibri" panose="020F0502020204030204" pitchFamily="34" charset="0"/>
              </a:rPr>
              <a:t>Order of activation</a:t>
            </a:r>
          </a:p>
          <a:p>
            <a:pPr marL="100330" marR="1289685" indent="0">
              <a:spcAft>
                <a:spcPts val="0"/>
              </a:spcAft>
              <a:buNone/>
              <a:tabLst>
                <a:tab pos="427355" algn="l"/>
              </a:tabLst>
            </a:pPr>
            <a:endParaRPr lang="en-IN" sz="2400" b="1" dirty="0">
              <a:effectLst/>
              <a:latin typeface="Calibri" panose="020F0502020204030204" pitchFamily="34" charset="0"/>
              <a:ea typeface="LM Sans 10"/>
              <a:cs typeface="Calibri" panose="020F0502020204030204" pitchFamily="34" charset="0"/>
            </a:endParaRPr>
          </a:p>
          <a:p>
            <a:pPr marL="342265" marR="1163320" algn="just">
              <a:spcBef>
                <a:spcPts val="5"/>
              </a:spcBef>
              <a:spcAft>
                <a:spcPts val="0"/>
              </a:spcAft>
            </a:pPr>
            <a:r>
              <a:rPr lang="en-US" sz="2200" spc="-35" dirty="0">
                <a:effectLst/>
                <a:latin typeface="Calibri" panose="020F0502020204030204" pitchFamily="34" charset="0"/>
                <a:ea typeface="LM Roman 10"/>
                <a:cs typeface="Calibri" panose="020F0502020204030204" pitchFamily="34" charset="0"/>
              </a:rPr>
              <a:t>I</a:t>
            </a:r>
            <a:r>
              <a:rPr lang="en-US" sz="2200" dirty="0">
                <a:effectLst/>
                <a:latin typeface="Calibri" panose="020F0502020204030204" pitchFamily="34" charset="0"/>
                <a:ea typeface="LM Roman 10"/>
                <a:cs typeface="Calibri" panose="020F0502020204030204" pitchFamily="34" charset="0"/>
              </a:rPr>
              <a:t>t is very important in which </a:t>
            </a:r>
            <a:r>
              <a:rPr lang="en-US" sz="2200" spc="-15" dirty="0">
                <a:effectLst/>
                <a:latin typeface="Calibri" panose="020F0502020204030204" pitchFamily="34" charset="0"/>
                <a:ea typeface="LM Roman 10"/>
                <a:cs typeface="Calibri" panose="020F0502020204030204" pitchFamily="34" charset="0"/>
              </a:rPr>
              <a:t>order </a:t>
            </a:r>
            <a:r>
              <a:rPr lang="en-US" sz="2200" dirty="0">
                <a:effectLst/>
                <a:latin typeface="Calibri" panose="020F0502020204030204" pitchFamily="34" charset="0"/>
                <a:ea typeface="LM Roman 10"/>
                <a:cs typeface="Calibri" panose="020F0502020204030204" pitchFamily="34" charset="0"/>
              </a:rPr>
              <a:t>the individual neurons receive</a:t>
            </a:r>
            <a:r>
              <a:rPr lang="en-US" sz="2200" spc="-1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and</a:t>
            </a:r>
            <a:r>
              <a:rPr lang="en-US" sz="2200" spc="-1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process</a:t>
            </a:r>
            <a:r>
              <a:rPr lang="en-US" sz="2200" spc="-1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1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input</a:t>
            </a:r>
            <a:r>
              <a:rPr lang="en-US" sz="2200" spc="-1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and</a:t>
            </a:r>
            <a:r>
              <a:rPr lang="en-US" sz="2200" spc="-1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output</a:t>
            </a:r>
            <a:r>
              <a:rPr lang="en-US" sz="2200" spc="-12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 results. </a:t>
            </a:r>
          </a:p>
          <a:p>
            <a:pPr marL="342265" marR="1163320" algn="just">
              <a:spcBef>
                <a:spcPts val="5"/>
              </a:spcBef>
              <a:spcAft>
                <a:spcPts val="0"/>
              </a:spcAft>
            </a:pPr>
            <a:r>
              <a:rPr lang="en-US" sz="2200" dirty="0">
                <a:effectLst/>
                <a:latin typeface="Calibri" panose="020F0502020204030204" pitchFamily="34" charset="0"/>
                <a:ea typeface="LM Roman 10"/>
                <a:cs typeface="Calibri" panose="020F0502020204030204" pitchFamily="34" charset="0"/>
              </a:rPr>
              <a:t>Distinguished int </a:t>
            </a:r>
            <a:r>
              <a:rPr lang="en-US" sz="2200" spc="-25" dirty="0">
                <a:effectLst/>
                <a:latin typeface="Calibri" panose="020F0502020204030204" pitchFamily="34" charset="0"/>
                <a:ea typeface="LM Roman 10"/>
                <a:cs typeface="Calibri" panose="020F0502020204030204" pitchFamily="34" charset="0"/>
              </a:rPr>
              <a:t>two </a:t>
            </a:r>
            <a:r>
              <a:rPr lang="en-US" sz="2200" dirty="0">
                <a:effectLst/>
                <a:latin typeface="Calibri" panose="020F0502020204030204" pitchFamily="34" charset="0"/>
                <a:ea typeface="LM Roman 10"/>
                <a:cs typeface="Calibri" panose="020F0502020204030204" pitchFamily="34" charset="0"/>
              </a:rPr>
              <a:t>model classes:</a:t>
            </a:r>
            <a:endParaRPr lang="en-IN" sz="2200" dirty="0">
              <a:effectLst/>
              <a:latin typeface="Calibri" panose="020F0502020204030204" pitchFamily="34" charset="0"/>
              <a:ea typeface="LM Roman 10"/>
              <a:cs typeface="Calibri" panose="020F0502020204030204" pitchFamily="34" charset="0"/>
            </a:endParaRPr>
          </a:p>
          <a:p>
            <a:pPr lvl="1" algn="just"/>
            <a:r>
              <a:rPr lang="en-IN" sz="2200" b="1" dirty="0">
                <a:effectLst/>
                <a:latin typeface="Calibri" panose="020F0502020204030204" pitchFamily="34" charset="0"/>
                <a:ea typeface="Calibri" panose="020F0502020204030204" pitchFamily="34" charset="0"/>
                <a:cs typeface="Calibri" panose="020F0502020204030204" pitchFamily="34" charset="0"/>
              </a:rPr>
              <a:t>Synchronous</a:t>
            </a:r>
            <a:r>
              <a:rPr lang="en-IN" sz="2200" b="1" spc="-10"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activation:</a:t>
            </a:r>
          </a:p>
          <a:p>
            <a:pPr lvl="2" algn="just"/>
            <a:r>
              <a:rPr lang="en-IN" sz="2200" dirty="0">
                <a:effectLst/>
                <a:latin typeface="Calibri" panose="020F0502020204030204" pitchFamily="34" charset="0"/>
                <a:ea typeface="Calibri" panose="020F0502020204030204" pitchFamily="34" charset="0"/>
                <a:cs typeface="Calibri" panose="020F0502020204030204" pitchFamily="34" charset="0"/>
              </a:rPr>
              <a:t>All neurons change their </a:t>
            </a:r>
            <a:r>
              <a:rPr lang="en-IN" sz="2200" spc="-15" dirty="0">
                <a:effectLst/>
                <a:latin typeface="Calibri" panose="020F0502020204030204" pitchFamily="34" charset="0"/>
                <a:ea typeface="Calibri" panose="020F0502020204030204" pitchFamily="34" charset="0"/>
                <a:cs typeface="Calibri" panose="020F0502020204030204" pitchFamily="34" charset="0"/>
              </a:rPr>
              <a:t>values </a:t>
            </a:r>
            <a:r>
              <a:rPr lang="en-IN" sz="2200" dirty="0">
                <a:effectLst/>
                <a:latin typeface="Calibri" panose="020F0502020204030204" pitchFamily="34" charset="0"/>
                <a:ea typeface="Calibri" panose="020F0502020204030204" pitchFamily="34" charset="0"/>
                <a:cs typeface="Calibri" panose="020F0502020204030204" pitchFamily="34" charset="0"/>
              </a:rPr>
              <a:t>synchronously.</a:t>
            </a:r>
          </a:p>
          <a:p>
            <a:pPr lvl="2" algn="just"/>
            <a:r>
              <a:rPr lang="en-IN" sz="2200" dirty="0">
                <a:effectLst/>
                <a:latin typeface="Calibri" panose="020F0502020204030204" pitchFamily="34" charset="0"/>
                <a:ea typeface="Calibri" panose="020F0502020204030204" pitchFamily="34" charset="0"/>
                <a:cs typeface="Calibri" panose="020F0502020204030204" pitchFamily="34" charset="0"/>
              </a:rPr>
              <a:t>All neurons of a network calculate</a:t>
            </a:r>
            <a:r>
              <a:rPr lang="en-IN" sz="2200" spc="-15" dirty="0">
                <a:effectLst/>
                <a:latin typeface="Calibri" panose="020F0502020204030204" pitchFamily="34" charset="0"/>
                <a:ea typeface="Calibri" panose="020F0502020204030204" pitchFamily="34" charset="0"/>
                <a:cs typeface="Calibri" panose="020F0502020204030204" pitchFamily="34" charset="0"/>
              </a:rPr>
              <a:t> network </a:t>
            </a:r>
            <a:r>
              <a:rPr lang="en-IN" sz="2200" dirty="0">
                <a:effectLst/>
                <a:latin typeface="Calibri" panose="020F0502020204030204" pitchFamily="34" charset="0"/>
                <a:ea typeface="Calibri" panose="020F0502020204030204" pitchFamily="34" charset="0"/>
                <a:cs typeface="Calibri" panose="020F0502020204030204" pitchFamily="34" charset="0"/>
              </a:rPr>
              <a:t>inputs at the same time </a:t>
            </a:r>
            <a:r>
              <a:rPr lang="en-IN" sz="2200" spc="-20" dirty="0">
                <a:effectLst/>
                <a:latin typeface="Calibri" panose="020F0502020204030204" pitchFamily="34" charset="0"/>
                <a:ea typeface="Calibri" panose="020F0502020204030204" pitchFamily="34" charset="0"/>
                <a:cs typeface="Calibri" panose="020F0502020204030204" pitchFamily="34" charset="0"/>
              </a:rPr>
              <a:t>by </a:t>
            </a:r>
            <a:r>
              <a:rPr lang="en-IN" sz="2200" dirty="0">
                <a:effectLst/>
                <a:latin typeface="Calibri" panose="020F0502020204030204" pitchFamily="34" charset="0"/>
                <a:ea typeface="Calibri" panose="020F0502020204030204" pitchFamily="34" charset="0"/>
                <a:cs typeface="Calibri" panose="020F0502020204030204" pitchFamily="34" charset="0"/>
              </a:rPr>
              <a:t>means of</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propagation</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function,</a:t>
            </a:r>
            <a:r>
              <a:rPr lang="en-IN" sz="2200" spc="-6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activation</a:t>
            </a:r>
            <a:r>
              <a:rPr lang="en-IN" sz="2200" spc="-60" dirty="0">
                <a:effectLst/>
                <a:latin typeface="Calibri" panose="020F0502020204030204" pitchFamily="34" charset="0"/>
                <a:ea typeface="Calibri" panose="020F0502020204030204" pitchFamily="34" charset="0"/>
                <a:cs typeface="Calibri" panose="020F0502020204030204" pitchFamily="34" charset="0"/>
              </a:rPr>
              <a:t> </a:t>
            </a:r>
            <a:r>
              <a:rPr lang="en-IN" sz="2200" spc="-20" dirty="0">
                <a:effectLst/>
                <a:latin typeface="Calibri" panose="020F0502020204030204" pitchFamily="34" charset="0"/>
                <a:ea typeface="Calibri" panose="020F0502020204030204" pitchFamily="34" charset="0"/>
                <a:cs typeface="Calibri" panose="020F0502020204030204" pitchFamily="34" charset="0"/>
              </a:rPr>
              <a:t>by </a:t>
            </a:r>
            <a:r>
              <a:rPr lang="en-IN" sz="2200" dirty="0">
                <a:effectLst/>
                <a:latin typeface="Calibri" panose="020F0502020204030204" pitchFamily="34" charset="0"/>
                <a:ea typeface="Calibri" panose="020F0502020204030204" pitchFamily="34" charset="0"/>
                <a:cs typeface="Calibri" panose="020F0502020204030204" pitchFamily="34" charset="0"/>
              </a:rPr>
              <a:t>means of the activation function and output </a:t>
            </a:r>
            <a:r>
              <a:rPr lang="en-IN" sz="2200" spc="-15" dirty="0">
                <a:effectLst/>
                <a:latin typeface="Calibri" panose="020F0502020204030204" pitchFamily="34" charset="0"/>
                <a:ea typeface="Calibri" panose="020F0502020204030204" pitchFamily="34" charset="0"/>
                <a:cs typeface="Calibri" panose="020F0502020204030204" pitchFamily="34" charset="0"/>
              </a:rPr>
              <a:t>by </a:t>
            </a:r>
            <a:r>
              <a:rPr lang="en-IN" sz="2200" dirty="0">
                <a:effectLst/>
                <a:latin typeface="Calibri" panose="020F0502020204030204" pitchFamily="34" charset="0"/>
                <a:ea typeface="Calibri" panose="020F0502020204030204" pitchFamily="34" charset="0"/>
                <a:cs typeface="Calibri" panose="020F0502020204030204" pitchFamily="34" charset="0"/>
              </a:rPr>
              <a:t>means of the output function. </a:t>
            </a:r>
          </a:p>
          <a:p>
            <a:pPr lvl="2" algn="just"/>
            <a:r>
              <a:rPr lang="en-IN" sz="2200" dirty="0">
                <a:effectLst/>
                <a:latin typeface="Calibri" panose="020F0502020204030204" pitchFamily="34" charset="0"/>
                <a:ea typeface="Calibri" panose="020F0502020204030204" pitchFamily="34" charset="0"/>
                <a:cs typeface="Calibri" panose="020F0502020204030204" pitchFamily="34" charset="0"/>
              </a:rPr>
              <a:t>Activation cycle is</a:t>
            </a:r>
            <a:r>
              <a:rPr lang="en-IN" sz="2200" spc="-21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complete.</a:t>
            </a:r>
          </a:p>
          <a:p>
            <a:pPr lvl="1" algn="just"/>
            <a:r>
              <a:rPr lang="en-IN" sz="2200" b="1" dirty="0">
                <a:effectLst/>
                <a:latin typeface="Calibri" panose="020F0502020204030204" pitchFamily="34" charset="0"/>
                <a:ea typeface="Times New Roman" panose="02020603050405020304" pitchFamily="18" charset="0"/>
                <a:cs typeface="Calibri" panose="020F0502020204030204" pitchFamily="34" charset="0"/>
              </a:rPr>
              <a:t>Asynchronous</a:t>
            </a:r>
            <a:r>
              <a:rPr lang="en-IN" sz="2200" b="1" spc="-15" dirty="0">
                <a:effectLst/>
                <a:latin typeface="Calibri" panose="020F0502020204030204" pitchFamily="34" charset="0"/>
                <a:ea typeface="Times New Roman" panose="02020603050405020304" pitchFamily="18" charset="0"/>
                <a:cs typeface="Calibri" panose="020F0502020204030204" pitchFamily="34" charset="0"/>
              </a:rPr>
              <a:t>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activation:</a:t>
            </a:r>
          </a:p>
          <a:p>
            <a:pPr lvl="2" algn="just"/>
            <a:r>
              <a:rPr lang="en-US" sz="2200" dirty="0">
                <a:effectLst/>
                <a:latin typeface="Calibri" panose="020F0502020204030204" pitchFamily="34" charset="0"/>
                <a:ea typeface="LM Roman 10"/>
                <a:cs typeface="Calibri" panose="020F0502020204030204" pitchFamily="34" charset="0"/>
              </a:rPr>
              <a:t>The</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neurons</a:t>
            </a:r>
            <a:r>
              <a:rPr lang="en-US" sz="2200" spc="-5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do</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not</a:t>
            </a:r>
            <a:r>
              <a:rPr lang="en-US" sz="2200" spc="-5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change</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their</a:t>
            </a:r>
            <a:r>
              <a:rPr lang="en-US" sz="2200" spc="-50" dirty="0">
                <a:effectLst/>
                <a:latin typeface="Calibri" panose="020F0502020204030204" pitchFamily="34" charset="0"/>
                <a:ea typeface="LM Roman 10"/>
                <a:cs typeface="Calibri" panose="020F0502020204030204" pitchFamily="34" charset="0"/>
              </a:rPr>
              <a:t> </a:t>
            </a:r>
            <a:r>
              <a:rPr lang="en-US" sz="2200" spc="-20" dirty="0">
                <a:effectLst/>
                <a:latin typeface="Calibri" panose="020F0502020204030204" pitchFamily="34" charset="0"/>
                <a:ea typeface="LM Roman 10"/>
                <a:cs typeface="Calibri" panose="020F0502020204030204" pitchFamily="34" charset="0"/>
              </a:rPr>
              <a:t>val</a:t>
            </a:r>
            <a:r>
              <a:rPr lang="en-US" sz="2200" dirty="0">
                <a:effectLst/>
                <a:latin typeface="Calibri" panose="020F0502020204030204" pitchFamily="34" charset="0"/>
                <a:ea typeface="LM Roman 10"/>
                <a:cs typeface="Calibri" panose="020F0502020204030204" pitchFamily="34" charset="0"/>
              </a:rPr>
              <a:t>ues</a:t>
            </a:r>
            <a:r>
              <a:rPr lang="en-US" sz="2200" spc="-6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simultaneously</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but</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at</a:t>
            </a:r>
            <a:r>
              <a:rPr lang="en-US" sz="2200" spc="-5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different</a:t>
            </a:r>
            <a:r>
              <a:rPr lang="en-US" sz="2200" spc="-5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points of time.</a:t>
            </a:r>
          </a:p>
          <a:p>
            <a:pPr lvl="2" algn="just"/>
            <a:r>
              <a:rPr lang="en-US" sz="2200" dirty="0">
                <a:effectLst/>
                <a:latin typeface="Calibri" panose="020F0502020204030204" pitchFamily="34" charset="0"/>
                <a:ea typeface="LM Roman 10"/>
                <a:cs typeface="Calibri" panose="020F0502020204030204" pitchFamily="34" charset="0"/>
              </a:rPr>
              <a:t>There exist different orders.</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27979889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304800" y="304800"/>
            <a:ext cx="8382000" cy="6248400"/>
          </a:xfrm>
        </p:spPr>
        <p:txBody>
          <a:bodyPr>
            <a:normAutofit fontScale="92500" lnSpcReduction="10000"/>
          </a:bodyPr>
          <a:lstStyle/>
          <a:p>
            <a:pPr marL="0" indent="0">
              <a:lnSpc>
                <a:spcPct val="110000"/>
              </a:lnSpc>
              <a:spcBef>
                <a:spcPts val="5"/>
              </a:spcBef>
              <a:buNone/>
            </a:pPr>
            <a:r>
              <a:rPr lang="en-IN" sz="2400" b="1" dirty="0">
                <a:latin typeface="Calibri" panose="020F0502020204030204" pitchFamily="34" charset="0"/>
                <a:ea typeface="LM Sans 10"/>
                <a:cs typeface="Calibri" panose="020F0502020204030204" pitchFamily="34" charset="0"/>
              </a:rPr>
              <a:t>(</a:t>
            </a:r>
            <a:r>
              <a:rPr lang="en-IN" sz="2400" b="1" dirty="0" err="1">
                <a:effectLst/>
                <a:latin typeface="Calibri" panose="020F0502020204030204" pitchFamily="34" charset="0"/>
                <a:ea typeface="LM Sans 10"/>
                <a:cs typeface="Calibri" panose="020F0502020204030204" pitchFamily="34" charset="0"/>
              </a:rPr>
              <a:t>i</a:t>
            </a:r>
            <a:r>
              <a:rPr lang="en-IN" sz="2400" b="1" dirty="0">
                <a:effectLst/>
                <a:latin typeface="Calibri" panose="020F0502020204030204" pitchFamily="34" charset="0"/>
                <a:ea typeface="LM Sans 10"/>
                <a:cs typeface="Calibri" panose="020F0502020204030204" pitchFamily="34" charset="0"/>
              </a:rPr>
              <a:t>) Random</a:t>
            </a:r>
            <a:r>
              <a:rPr lang="en-IN" sz="2400" b="1" spc="-10" dirty="0">
                <a:effectLst/>
                <a:latin typeface="Calibri" panose="020F0502020204030204" pitchFamily="34" charset="0"/>
                <a:ea typeface="LM Sans 10"/>
                <a:cs typeface="Calibri" panose="020F0502020204030204" pitchFamily="34" charset="0"/>
              </a:rPr>
              <a:t> </a:t>
            </a:r>
            <a:r>
              <a:rPr lang="en-IN" sz="2400" b="1" dirty="0">
                <a:effectLst/>
                <a:latin typeface="Calibri" panose="020F0502020204030204" pitchFamily="34" charset="0"/>
                <a:ea typeface="LM Sans 10"/>
                <a:cs typeface="Calibri" panose="020F0502020204030204" pitchFamily="34" charset="0"/>
              </a:rPr>
              <a:t>order:</a:t>
            </a:r>
          </a:p>
          <a:p>
            <a:pPr>
              <a:lnSpc>
                <a:spcPct val="110000"/>
              </a:lnSpc>
              <a:spcBef>
                <a:spcPts val="5"/>
              </a:spcBef>
            </a:pPr>
            <a:r>
              <a:rPr lang="en-US" sz="2400" dirty="0">
                <a:effectLst/>
                <a:latin typeface="Calibri" panose="020F0502020204030204" pitchFamily="34" charset="0"/>
                <a:ea typeface="LM Roman 10"/>
                <a:cs typeface="Calibri" panose="020F0502020204030204" pitchFamily="34" charset="0"/>
              </a:rPr>
              <a:t>With </a:t>
            </a:r>
            <a:r>
              <a:rPr lang="en-US" sz="2400" spc="-15" dirty="0">
                <a:effectLst/>
                <a:latin typeface="Calibri" panose="020F0502020204030204" pitchFamily="34" charset="0"/>
                <a:ea typeface="LM Roman 10"/>
                <a:cs typeface="Calibri" panose="020F0502020204030204" pitchFamily="34" charset="0"/>
              </a:rPr>
              <a:t>random order </a:t>
            </a:r>
            <a:r>
              <a:rPr lang="en-US" sz="2400" dirty="0">
                <a:effectLst/>
                <a:latin typeface="Calibri" panose="020F0502020204030204" pitchFamily="34" charset="0"/>
                <a:ea typeface="LM Roman 10"/>
                <a:cs typeface="Calibri" panose="020F0502020204030204" pitchFamily="34" charset="0"/>
              </a:rPr>
              <a:t>of activation,</a:t>
            </a:r>
            <a:r>
              <a:rPr lang="en-US" sz="2400" b="1" spc="-12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neuron</a:t>
            </a:r>
            <a:r>
              <a:rPr lang="en-US" sz="2400" spc="-85" dirty="0">
                <a:effectLst/>
                <a:latin typeface="Calibri" panose="020F0502020204030204" pitchFamily="34" charset="0"/>
                <a:ea typeface="LM Roman 10"/>
                <a:cs typeface="Calibri" panose="020F0502020204030204" pitchFamily="34" charset="0"/>
              </a:rPr>
              <a:t> </a:t>
            </a:r>
            <a:r>
              <a:rPr lang="en-US" sz="2400" dirty="0" err="1">
                <a:effectLst/>
                <a:latin typeface="Calibri" panose="020F0502020204030204" pitchFamily="34" charset="0"/>
                <a:ea typeface="LM Roman 10"/>
                <a:cs typeface="Calibri" panose="020F0502020204030204" pitchFamily="34" charset="0"/>
              </a:rPr>
              <a:t>i</a:t>
            </a:r>
            <a:r>
              <a:rPr lang="en-US" sz="2400" dirty="0">
                <a:effectLst/>
                <a:latin typeface="Calibri" panose="020F0502020204030204" pitchFamily="34" charset="0"/>
                <a:ea typeface="LM Roman 10"/>
                <a:cs typeface="Calibri" panose="020F0502020204030204" pitchFamily="34" charset="0"/>
              </a:rPr>
              <a:t> is</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randomly</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chosen</a:t>
            </a:r>
            <a:r>
              <a:rPr lang="en-US" sz="2400" spc="-9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and its </a:t>
            </a:r>
            <a:r>
              <a:rPr lang="en-US" sz="2400" dirty="0" err="1">
                <a:effectLst/>
                <a:latin typeface="Calibri" panose="020F0502020204030204" pitchFamily="34" charset="0"/>
                <a:ea typeface="LM Roman 10"/>
                <a:cs typeface="Calibri" panose="020F0502020204030204" pitchFamily="34" charset="0"/>
              </a:rPr>
              <a:t>net</a:t>
            </a:r>
            <a:r>
              <a:rPr lang="en-US" sz="2400" baseline="-25000" dirty="0" err="1">
                <a:effectLst/>
                <a:latin typeface="Calibri" panose="020F0502020204030204" pitchFamily="34" charset="0"/>
                <a:ea typeface="LM Roman 10"/>
                <a:cs typeface="Calibri" panose="020F0502020204030204" pitchFamily="34" charset="0"/>
              </a:rPr>
              <a:t>i</a:t>
            </a:r>
            <a:r>
              <a:rPr lang="en-US" sz="2400" dirty="0">
                <a:effectLst/>
                <a:latin typeface="Calibri" panose="020F0502020204030204" pitchFamily="34" charset="0"/>
                <a:ea typeface="LM Roman 10"/>
                <a:cs typeface="Calibri" panose="020F0502020204030204" pitchFamily="34" charset="0"/>
              </a:rPr>
              <a:t>, a</a:t>
            </a:r>
            <a:r>
              <a:rPr lang="en-US" sz="2400" baseline="-25000" dirty="0">
                <a:effectLst/>
                <a:latin typeface="Calibri" panose="020F0502020204030204" pitchFamily="34" charset="0"/>
                <a:ea typeface="LM Roman 10"/>
                <a:cs typeface="Calibri" panose="020F0502020204030204" pitchFamily="34" charset="0"/>
              </a:rPr>
              <a:t>i</a:t>
            </a:r>
            <a:r>
              <a:rPr lang="en-US" sz="2400" dirty="0">
                <a:effectLst/>
                <a:latin typeface="Calibri" panose="020F0502020204030204" pitchFamily="34" charset="0"/>
                <a:ea typeface="LM Roman 10"/>
                <a:cs typeface="Calibri" panose="020F0502020204030204" pitchFamily="34" charset="0"/>
              </a:rPr>
              <a:t> and o</a:t>
            </a:r>
            <a:r>
              <a:rPr lang="en-US" sz="2400" baseline="-25000" dirty="0">
                <a:effectLst/>
                <a:latin typeface="Calibri" panose="020F0502020204030204" pitchFamily="34" charset="0"/>
                <a:ea typeface="LM Roman 10"/>
                <a:cs typeface="Calibri" panose="020F0502020204030204" pitchFamily="34" charset="0"/>
              </a:rPr>
              <a:t>i </a:t>
            </a:r>
            <a:r>
              <a:rPr lang="en-US" sz="2400" dirty="0">
                <a:effectLst/>
                <a:latin typeface="Calibri" panose="020F0502020204030204" pitchFamily="34" charset="0"/>
                <a:ea typeface="LM Roman 10"/>
                <a:cs typeface="Calibri" panose="020F0502020204030204" pitchFamily="34" charset="0"/>
              </a:rPr>
              <a:t>are updated.</a:t>
            </a:r>
          </a:p>
          <a:p>
            <a:pPr>
              <a:lnSpc>
                <a:spcPct val="110000"/>
              </a:lnSpc>
              <a:spcBef>
                <a:spcPts val="5"/>
              </a:spcBef>
            </a:pPr>
            <a:r>
              <a:rPr lang="en-US" sz="2400" spc="-20" dirty="0">
                <a:effectLst/>
                <a:latin typeface="Calibri" panose="020F0502020204030204" pitchFamily="34" charset="0"/>
                <a:ea typeface="LM Roman 10"/>
                <a:cs typeface="Calibri" panose="020F0502020204030204" pitchFamily="34" charset="0"/>
              </a:rPr>
              <a:t>S</a:t>
            </a:r>
            <a:r>
              <a:rPr lang="en-US" sz="2400" dirty="0">
                <a:effectLst/>
                <a:latin typeface="Calibri" panose="020F0502020204030204" pitchFamily="34" charset="0"/>
                <a:ea typeface="LM Roman 10"/>
                <a:cs typeface="Calibri" panose="020F0502020204030204" pitchFamily="34" charset="0"/>
              </a:rPr>
              <a:t>ome neurons are repeatedly</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updated</a:t>
            </a:r>
            <a:r>
              <a:rPr lang="en-US" sz="2400" spc="-8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during</a:t>
            </a:r>
            <a:r>
              <a:rPr lang="en-US" sz="2400" spc="-8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one</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cycle,</a:t>
            </a:r>
            <a:r>
              <a:rPr lang="en-US" sz="2400" spc="-7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and</a:t>
            </a:r>
            <a:r>
              <a:rPr lang="en-US" sz="2400" spc="-8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others, </a:t>
            </a:r>
            <a:r>
              <a:rPr lang="en-US" sz="2400" spc="-15" dirty="0">
                <a:effectLst/>
                <a:latin typeface="Calibri" panose="020F0502020204030204" pitchFamily="34" charset="0"/>
                <a:ea typeface="LM Roman 10"/>
                <a:cs typeface="Calibri" panose="020F0502020204030204" pitchFamily="34" charset="0"/>
              </a:rPr>
              <a:t>however, </a:t>
            </a:r>
            <a:r>
              <a:rPr lang="en-US" sz="2400" dirty="0">
                <a:effectLst/>
                <a:latin typeface="Calibri" panose="020F0502020204030204" pitchFamily="34" charset="0"/>
                <a:ea typeface="LM Roman 10"/>
                <a:cs typeface="Calibri" panose="020F0502020204030204" pitchFamily="34" charset="0"/>
              </a:rPr>
              <a:t>not at</a:t>
            </a:r>
            <a:r>
              <a:rPr lang="en-US" sz="2400" spc="-1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all.</a:t>
            </a:r>
            <a:r>
              <a:rPr lang="en-US" sz="2400" spc="-15" dirty="0">
                <a:effectLst/>
                <a:latin typeface="Calibri" panose="020F0502020204030204" pitchFamily="34" charset="0"/>
                <a:ea typeface="LM Roman 10"/>
                <a:cs typeface="Calibri" panose="020F0502020204030204" pitchFamily="34" charset="0"/>
              </a:rPr>
              <a:t> </a:t>
            </a:r>
          </a:p>
          <a:p>
            <a:pPr>
              <a:lnSpc>
                <a:spcPct val="110000"/>
              </a:lnSpc>
              <a:spcBef>
                <a:spcPts val="5"/>
              </a:spcBef>
            </a:pPr>
            <a:r>
              <a:rPr lang="en-US" sz="2400" spc="-15" dirty="0">
                <a:latin typeface="Calibri" panose="020F0502020204030204" pitchFamily="34" charset="0"/>
                <a:ea typeface="LM Roman 10"/>
                <a:cs typeface="Calibri" panose="020F0502020204030204" pitchFamily="34" charset="0"/>
              </a:rPr>
              <a:t>T</a:t>
            </a:r>
            <a:r>
              <a:rPr lang="en-US" sz="2400" dirty="0">
                <a:effectLst/>
                <a:latin typeface="Calibri" panose="020F0502020204030204" pitchFamily="34" charset="0"/>
                <a:ea typeface="LM Roman 10"/>
                <a:cs typeface="Calibri" panose="020F0502020204030204" pitchFamily="34" charset="0"/>
              </a:rPr>
              <a:t>his order of activation is</a:t>
            </a:r>
            <a:r>
              <a:rPr lang="en-US" sz="2400" spc="-16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not </a:t>
            </a:r>
            <a:r>
              <a:rPr lang="en-US" sz="2400" spc="-15" dirty="0">
                <a:effectLst/>
                <a:latin typeface="Calibri" panose="020F0502020204030204" pitchFamily="34" charset="0"/>
                <a:ea typeface="LM Roman 10"/>
                <a:cs typeface="Calibri" panose="020F0502020204030204" pitchFamily="34" charset="0"/>
              </a:rPr>
              <a:t>always</a:t>
            </a:r>
            <a:r>
              <a:rPr lang="en-US" sz="2400" spc="-1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useful.</a:t>
            </a:r>
            <a:endParaRPr lang="en-IN" sz="2400" dirty="0">
              <a:latin typeface="Calibri" panose="020F0502020204030204" pitchFamily="34" charset="0"/>
              <a:ea typeface="LM Roman 10"/>
              <a:cs typeface="Calibri" panose="020F0502020204030204" pitchFamily="34" charset="0"/>
            </a:endParaRPr>
          </a:p>
          <a:p>
            <a:pPr marL="0" indent="0">
              <a:lnSpc>
                <a:spcPct val="110000"/>
              </a:lnSpc>
              <a:spcBef>
                <a:spcPts val="5"/>
              </a:spcBef>
              <a:buNone/>
            </a:pPr>
            <a:endParaRPr lang="en-IN" sz="2400" b="1" dirty="0">
              <a:effectLst/>
              <a:latin typeface="Calibri" panose="020F0502020204030204" pitchFamily="34" charset="0"/>
              <a:ea typeface="LM Sans 10"/>
              <a:cs typeface="Calibri" panose="020F0502020204030204" pitchFamily="34" charset="0"/>
            </a:endParaRPr>
          </a:p>
          <a:p>
            <a:pPr marL="0" indent="0">
              <a:lnSpc>
                <a:spcPct val="110000"/>
              </a:lnSpc>
              <a:spcBef>
                <a:spcPts val="5"/>
              </a:spcBef>
              <a:buNone/>
            </a:pPr>
            <a:r>
              <a:rPr lang="en-IN" sz="2400" b="1" dirty="0">
                <a:effectLst/>
                <a:latin typeface="Calibri" panose="020F0502020204030204" pitchFamily="34" charset="0"/>
                <a:ea typeface="LM Sans 10"/>
                <a:cs typeface="Calibri" panose="020F0502020204030204" pitchFamily="34" charset="0"/>
              </a:rPr>
              <a:t>(ii) Random</a:t>
            </a:r>
            <a:r>
              <a:rPr lang="en-IN" sz="2400" b="1" spc="-15" dirty="0">
                <a:effectLst/>
                <a:latin typeface="Calibri" panose="020F0502020204030204" pitchFamily="34" charset="0"/>
                <a:ea typeface="LM Sans 10"/>
                <a:cs typeface="Calibri" panose="020F0502020204030204" pitchFamily="34" charset="0"/>
              </a:rPr>
              <a:t> </a:t>
            </a:r>
            <a:r>
              <a:rPr lang="en-IN" sz="2400" b="1" dirty="0">
                <a:effectLst/>
                <a:latin typeface="Calibri" panose="020F0502020204030204" pitchFamily="34" charset="0"/>
                <a:ea typeface="LM Sans 10"/>
                <a:cs typeface="Calibri" panose="020F0502020204030204" pitchFamily="34" charset="0"/>
              </a:rPr>
              <a:t>permutation:</a:t>
            </a:r>
            <a:endParaRPr lang="en-US" sz="2400" dirty="0">
              <a:effectLst/>
              <a:latin typeface="Calibri" panose="020F0502020204030204" pitchFamily="34" charset="0"/>
              <a:ea typeface="LM Roman 10"/>
              <a:cs typeface="Calibri" panose="020F0502020204030204" pitchFamily="34" charset="0"/>
            </a:endParaRPr>
          </a:p>
          <a:p>
            <a:pPr marL="136525" indent="-7620" algn="just">
              <a:lnSpc>
                <a:spcPct val="110000"/>
              </a:lnSpc>
            </a:pPr>
            <a:r>
              <a:rPr lang="en-US" sz="2400" dirty="0">
                <a:effectLst/>
                <a:latin typeface="Calibri" panose="020F0502020204030204" pitchFamily="34" charset="0"/>
                <a:ea typeface="LM Roman 10"/>
                <a:cs typeface="Calibri" panose="020F0502020204030204" pitchFamily="34" charset="0"/>
              </a:rPr>
              <a:t> Each</a:t>
            </a:r>
            <a:r>
              <a:rPr lang="en-US" sz="2400" spc="-12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neuron is chosen exactly once, but in random order, during one</a:t>
            </a:r>
            <a:r>
              <a:rPr lang="en-US" sz="2400" spc="-3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cycle.</a:t>
            </a:r>
          </a:p>
          <a:p>
            <a:pPr marL="136525" indent="-7620" algn="just">
              <a:lnSpc>
                <a:spcPct val="110000"/>
              </a:lnSpc>
            </a:pPr>
            <a:r>
              <a:rPr lang="en-US" sz="2400" dirty="0">
                <a:effectLst/>
                <a:latin typeface="Calibri" panose="020F0502020204030204" pitchFamily="34" charset="0"/>
                <a:ea typeface="LM Roman 10"/>
                <a:cs typeface="Calibri" panose="020F0502020204030204" pitchFamily="34" charset="0"/>
              </a:rPr>
              <a:t> Initially, a permutation of the neurons is calculated</a:t>
            </a:r>
            <a:r>
              <a:rPr lang="en-US" sz="2400" spc="-7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randomly</a:t>
            </a:r>
            <a:r>
              <a:rPr lang="en-US" sz="2400" spc="-7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and</a:t>
            </a:r>
            <a:r>
              <a:rPr lang="en-US" sz="2400" spc="-7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therefore</a:t>
            </a:r>
            <a:r>
              <a:rPr lang="en-US" sz="2400" spc="-7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defines the order of activation. </a:t>
            </a:r>
          </a:p>
          <a:p>
            <a:pPr marL="136525" indent="-7620" algn="just">
              <a:lnSpc>
                <a:spcPct val="110000"/>
              </a:lnSpc>
            </a:pPr>
            <a:r>
              <a:rPr lang="en-US" sz="2400" dirty="0">
                <a:effectLst/>
                <a:latin typeface="Calibri" panose="020F0502020204030204" pitchFamily="34" charset="0"/>
                <a:ea typeface="LM Roman 10"/>
                <a:cs typeface="Calibri" panose="020F0502020204030204" pitchFamily="34" charset="0"/>
              </a:rPr>
              <a:t> Then the neurons are successively processed in this</a:t>
            </a:r>
            <a:r>
              <a:rPr lang="en-US" sz="2400" spc="-13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order.</a:t>
            </a:r>
            <a:endParaRPr lang="en-IN" sz="2400" dirty="0">
              <a:latin typeface="Calibri" panose="020F0502020204030204" pitchFamily="34" charset="0"/>
              <a:ea typeface="LM Roman 10"/>
              <a:cs typeface="Calibri" panose="020F0502020204030204" pitchFamily="34" charset="0"/>
            </a:endParaRPr>
          </a:p>
          <a:p>
            <a:pPr marL="136525" indent="-7620" algn="just">
              <a:lnSpc>
                <a:spcPct val="110000"/>
              </a:lnSpc>
            </a:pPr>
            <a:r>
              <a:rPr lang="en-US" sz="2400" spc="-35" dirty="0">
                <a:effectLst/>
                <a:latin typeface="Calibri" panose="020F0502020204030204" pitchFamily="34" charset="0"/>
                <a:ea typeface="LM Roman 10"/>
                <a:cs typeface="Calibri" panose="020F0502020204030204" pitchFamily="34" charset="0"/>
              </a:rPr>
              <a:t> For </a:t>
            </a:r>
            <a:r>
              <a:rPr lang="en-US" sz="2400" dirty="0">
                <a:effectLst/>
                <a:latin typeface="Calibri" panose="020F0502020204030204" pitchFamily="34" charset="0"/>
                <a:ea typeface="LM Roman 10"/>
                <a:cs typeface="Calibri" panose="020F0502020204030204" pitchFamily="34" charset="0"/>
              </a:rPr>
              <a:t>all orders either the previous neuron activations</a:t>
            </a:r>
            <a:r>
              <a:rPr lang="en-US" sz="2400" spc="-10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at</a:t>
            </a:r>
            <a:r>
              <a:rPr lang="en-US" sz="2400" spc="-10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time</a:t>
            </a:r>
            <a:r>
              <a:rPr lang="en-US" sz="2400" spc="-10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t</a:t>
            </a:r>
            <a:r>
              <a:rPr lang="en-US" sz="2400" spc="-10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or,</a:t>
            </a:r>
            <a:r>
              <a:rPr lang="en-US" sz="2400" spc="-9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if</a:t>
            </a:r>
            <a:r>
              <a:rPr lang="en-US" sz="2400" spc="-10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already</a:t>
            </a:r>
            <a:r>
              <a:rPr lang="en-US" sz="2400" spc="-105"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existing, the neuron activations at time t + 1, for which </a:t>
            </a:r>
            <a:r>
              <a:rPr lang="en-US" sz="2400" spc="-15" dirty="0">
                <a:effectLst/>
                <a:latin typeface="Calibri" panose="020F0502020204030204" pitchFamily="34" charset="0"/>
                <a:ea typeface="LM Roman 10"/>
                <a:cs typeface="Calibri" panose="020F0502020204030204" pitchFamily="34" charset="0"/>
              </a:rPr>
              <a:t>we </a:t>
            </a:r>
            <a:r>
              <a:rPr lang="en-US" sz="2400" dirty="0">
                <a:effectLst/>
                <a:latin typeface="Calibri" panose="020F0502020204030204" pitchFamily="34" charset="0"/>
                <a:ea typeface="LM Roman 10"/>
                <a:cs typeface="Calibri" panose="020F0502020204030204" pitchFamily="34" charset="0"/>
              </a:rPr>
              <a:t>are calculating the activations, can </a:t>
            </a:r>
            <a:r>
              <a:rPr lang="en-US" sz="2400" spc="15" dirty="0">
                <a:effectLst/>
                <a:latin typeface="Calibri" panose="020F0502020204030204" pitchFamily="34" charset="0"/>
                <a:ea typeface="LM Roman 10"/>
                <a:cs typeface="Calibri" panose="020F0502020204030204" pitchFamily="34" charset="0"/>
              </a:rPr>
              <a:t>be </a:t>
            </a:r>
            <a:r>
              <a:rPr lang="en-US" sz="2400" dirty="0">
                <a:effectLst/>
                <a:latin typeface="Calibri" panose="020F0502020204030204" pitchFamily="34" charset="0"/>
                <a:ea typeface="LM Roman 10"/>
                <a:cs typeface="Calibri" panose="020F0502020204030204" pitchFamily="34" charset="0"/>
              </a:rPr>
              <a:t>taken as a starting</a:t>
            </a:r>
            <a:r>
              <a:rPr lang="en-US" sz="2400" spc="-100" dirty="0">
                <a:effectLst/>
                <a:latin typeface="Calibri" panose="020F0502020204030204" pitchFamily="34" charset="0"/>
                <a:ea typeface="LM Roman 10"/>
                <a:cs typeface="Calibri" panose="020F0502020204030204" pitchFamily="34" charset="0"/>
              </a:rPr>
              <a:t> </a:t>
            </a:r>
            <a:r>
              <a:rPr lang="en-US" sz="2400" dirty="0">
                <a:effectLst/>
                <a:latin typeface="Calibri" panose="020F0502020204030204" pitchFamily="34" charset="0"/>
                <a:ea typeface="LM Roman 10"/>
                <a:cs typeface="Calibri" panose="020F0502020204030204" pitchFamily="34" charset="0"/>
              </a:rPr>
              <a:t>point.</a:t>
            </a:r>
            <a:endParaRPr lang="en-IN" sz="2400" dirty="0">
              <a:latin typeface="Calibri" panose="020F0502020204030204" pitchFamily="34" charset="0"/>
              <a:ea typeface="LM Roman 10"/>
              <a:cs typeface="Calibri" panose="020F0502020204030204" pitchFamily="34" charset="0"/>
            </a:endParaRPr>
          </a:p>
          <a:p>
            <a:endParaRPr lang="en-IN" dirty="0"/>
          </a:p>
        </p:txBody>
      </p:sp>
    </p:spTree>
    <p:extLst>
      <p:ext uri="{BB962C8B-B14F-4D97-AF65-F5344CB8AC3E}">
        <p14:creationId xmlns:p14="http://schemas.microsoft.com/office/powerpoint/2010/main" val="12555044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304800" y="304800"/>
            <a:ext cx="8382000" cy="6248400"/>
          </a:xfrm>
        </p:spPr>
        <p:txBody>
          <a:bodyPr>
            <a:normAutofit lnSpcReduction="10000"/>
          </a:bodyPr>
          <a:lstStyle/>
          <a:p>
            <a:pPr marL="131445" marR="2540" indent="0" algn="just">
              <a:lnSpc>
                <a:spcPct val="86000"/>
              </a:lnSpc>
              <a:spcBef>
                <a:spcPts val="805"/>
              </a:spcBef>
              <a:spcAft>
                <a:spcPts val="0"/>
              </a:spcAft>
              <a:buNone/>
            </a:pPr>
            <a:endParaRPr lang="en-IN" sz="2200" b="1" dirty="0">
              <a:effectLst/>
              <a:latin typeface="Calibri" panose="020F0502020204030204" pitchFamily="34" charset="0"/>
              <a:ea typeface="LM Sans 10"/>
              <a:cs typeface="Calibri" panose="020F0502020204030204" pitchFamily="34" charset="0"/>
            </a:endParaRPr>
          </a:p>
          <a:p>
            <a:pPr marL="131445" marR="2540" indent="0" algn="just">
              <a:lnSpc>
                <a:spcPct val="86000"/>
              </a:lnSpc>
              <a:spcBef>
                <a:spcPts val="805"/>
              </a:spcBef>
              <a:spcAft>
                <a:spcPts val="0"/>
              </a:spcAft>
              <a:buNone/>
            </a:pPr>
            <a:r>
              <a:rPr lang="en-IN" sz="2200" b="1" dirty="0">
                <a:effectLst/>
                <a:latin typeface="Calibri" panose="020F0502020204030204" pitchFamily="34" charset="0"/>
                <a:ea typeface="LM Sans 10"/>
                <a:cs typeface="Calibri" panose="020F0502020204030204" pitchFamily="34" charset="0"/>
              </a:rPr>
              <a:t>(iii) Topological</a:t>
            </a:r>
            <a:r>
              <a:rPr lang="en-IN" sz="2200" b="1" spc="-15" dirty="0">
                <a:effectLst/>
                <a:latin typeface="Calibri" panose="020F0502020204030204" pitchFamily="34" charset="0"/>
                <a:ea typeface="LM Sans 10"/>
                <a:cs typeface="Calibri" panose="020F0502020204030204" pitchFamily="34" charset="0"/>
              </a:rPr>
              <a:t> </a:t>
            </a:r>
            <a:r>
              <a:rPr lang="en-IN" sz="2200" b="1" dirty="0">
                <a:effectLst/>
                <a:latin typeface="Calibri" panose="020F0502020204030204" pitchFamily="34" charset="0"/>
                <a:ea typeface="LM Sans 10"/>
                <a:cs typeface="Calibri" panose="020F0502020204030204" pitchFamily="34" charset="0"/>
              </a:rPr>
              <a:t>order:</a:t>
            </a:r>
          </a:p>
          <a:p>
            <a:pPr marL="190500" marR="635" indent="-54610" algn="just">
              <a:lnSpc>
                <a:spcPct val="85000"/>
              </a:lnSpc>
              <a:spcBef>
                <a:spcPts val="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 The neurons are updated during one cycle and according to a fixed order.</a:t>
            </a:r>
          </a:p>
          <a:p>
            <a:pPr marL="190500" marR="635" indent="-54610" algn="just">
              <a:lnSpc>
                <a:spcPct val="85000"/>
              </a:lnSpc>
              <a:spcBef>
                <a:spcPts val="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 This order is defined by network topology.</a:t>
            </a:r>
          </a:p>
          <a:p>
            <a:pPr marL="190500" marR="635" indent="-54610" algn="just">
              <a:lnSpc>
                <a:spcPct val="85000"/>
              </a:lnSpc>
              <a:spcBef>
                <a:spcPts val="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 This</a:t>
            </a:r>
            <a:r>
              <a:rPr lang="en-IN" sz="2200" spc="-5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procedure</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can</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only</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spc="15" dirty="0">
                <a:effectLst/>
                <a:latin typeface="Calibri" panose="020F0502020204030204" pitchFamily="34" charset="0"/>
                <a:ea typeface="Calibri" panose="020F0502020204030204" pitchFamily="34" charset="0"/>
                <a:cs typeface="Calibri" panose="020F0502020204030204" pitchFamily="34" charset="0"/>
              </a:rPr>
              <a:t>be</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considered</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for non-cyclic,</a:t>
            </a:r>
            <a:r>
              <a:rPr lang="en-IN" sz="2200" spc="205" dirty="0">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i.e.,non</a:t>
            </a:r>
            <a:r>
              <a:rPr lang="en-IN" sz="2200" dirty="0">
                <a:effectLst/>
                <a:latin typeface="Calibri" panose="020F0502020204030204" pitchFamily="34" charset="0"/>
                <a:ea typeface="Calibri" panose="020F0502020204030204" pitchFamily="34" charset="0"/>
                <a:cs typeface="Calibri" panose="020F0502020204030204" pitchFamily="34" charset="0"/>
              </a:rPr>
              <a:t>-recurrent</a:t>
            </a:r>
            <a:r>
              <a:rPr lang="en-IN" sz="2200" spc="-1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networks, since</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otherwise</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there</a:t>
            </a:r>
            <a:r>
              <a:rPr lang="en-IN" sz="2200" spc="-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is</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no</a:t>
            </a:r>
            <a:r>
              <a:rPr lang="en-IN" sz="2200" spc="-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order</a:t>
            </a:r>
            <a:r>
              <a:rPr lang="en-IN" sz="2200" spc="-5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of</a:t>
            </a:r>
            <a:r>
              <a:rPr lang="en-IN" sz="2200" spc="-4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activation. </a:t>
            </a:r>
          </a:p>
          <a:p>
            <a:pPr marL="190500" marR="635" indent="-54610" algn="just">
              <a:lnSpc>
                <a:spcPct val="85000"/>
              </a:lnSpc>
              <a:spcBef>
                <a:spcPts val="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 In </a:t>
            </a:r>
            <a:r>
              <a:rPr lang="en-IN" sz="2200" spc="-20" dirty="0">
                <a:effectLst/>
                <a:latin typeface="Calibri" panose="020F0502020204030204" pitchFamily="34" charset="0"/>
                <a:ea typeface="Calibri" panose="020F0502020204030204" pitchFamily="34" charset="0"/>
                <a:cs typeface="Calibri" panose="020F0502020204030204" pitchFamily="34" charset="0"/>
              </a:rPr>
              <a:t>feedforward </a:t>
            </a:r>
            <a:r>
              <a:rPr lang="en-IN" sz="2200" dirty="0">
                <a:effectLst/>
                <a:latin typeface="Calibri" panose="020F0502020204030204" pitchFamily="34" charset="0"/>
                <a:ea typeface="Calibri" panose="020F0502020204030204" pitchFamily="34" charset="0"/>
                <a:cs typeface="Calibri" panose="020F0502020204030204" pitchFamily="34" charset="0"/>
              </a:rPr>
              <a:t>networks, the input neurons would </a:t>
            </a:r>
            <a:r>
              <a:rPr lang="en-IN" sz="2200" spc="15" dirty="0">
                <a:effectLst/>
                <a:latin typeface="Calibri" panose="020F0502020204030204" pitchFamily="34" charset="0"/>
                <a:ea typeface="Calibri" panose="020F0502020204030204" pitchFamily="34" charset="0"/>
                <a:cs typeface="Calibri" panose="020F0502020204030204" pitchFamily="34" charset="0"/>
              </a:rPr>
              <a:t>be </a:t>
            </a:r>
            <a:r>
              <a:rPr lang="en-IN" sz="2200" dirty="0">
                <a:effectLst/>
                <a:latin typeface="Calibri" panose="020F0502020204030204" pitchFamily="34" charset="0"/>
                <a:ea typeface="Calibri" panose="020F0502020204030204" pitchFamily="34" charset="0"/>
                <a:cs typeface="Calibri" panose="020F0502020204030204" pitchFamily="34" charset="0"/>
              </a:rPr>
              <a:t>updated first, then</a:t>
            </a:r>
            <a:r>
              <a:rPr lang="en-IN" sz="2200" spc="-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inner</a:t>
            </a:r>
            <a:r>
              <a:rPr lang="en-IN" sz="2200" spc="-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neurons</a:t>
            </a:r>
            <a:r>
              <a:rPr lang="en-IN" sz="2200" spc="-90"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and</a:t>
            </a:r>
            <a:r>
              <a:rPr lang="en-IN" sz="2200" spc="-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finally</a:t>
            </a:r>
            <a:r>
              <a:rPr lang="en-IN" sz="2200" spc="-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the</a:t>
            </a:r>
            <a:r>
              <a:rPr lang="en-IN" sz="2200" spc="-85" dirty="0">
                <a:effectLst/>
                <a:latin typeface="Calibri" panose="020F0502020204030204" pitchFamily="34" charset="0"/>
                <a:ea typeface="Calibri" panose="020F0502020204030204" pitchFamily="34" charset="0"/>
                <a:cs typeface="Calibri" panose="020F0502020204030204" pitchFamily="34" charset="0"/>
              </a:rPr>
              <a:t> </a:t>
            </a:r>
            <a:r>
              <a:rPr lang="en-IN" sz="2200" dirty="0">
                <a:effectLst/>
                <a:latin typeface="Calibri" panose="020F0502020204030204" pitchFamily="34" charset="0"/>
                <a:ea typeface="Calibri" panose="020F0502020204030204" pitchFamily="34" charset="0"/>
                <a:cs typeface="Calibri" panose="020F0502020204030204" pitchFamily="34" charset="0"/>
              </a:rPr>
              <a:t>output neurons. </a:t>
            </a:r>
          </a:p>
          <a:p>
            <a:pPr marL="190500" marR="635" indent="-54610" algn="just">
              <a:lnSpc>
                <a:spcPct val="85000"/>
              </a:lnSpc>
              <a:spcBef>
                <a:spcPts val="5"/>
              </a:spcBef>
              <a:spcAft>
                <a:spcPts val="800"/>
              </a:spcAft>
            </a:pPr>
            <a:r>
              <a:rPr lang="en-IN" sz="2200" dirty="0">
                <a:effectLst/>
                <a:latin typeface="Calibri" panose="020F0502020204030204" pitchFamily="34" charset="0"/>
                <a:ea typeface="Calibri" panose="020F0502020204030204" pitchFamily="34" charset="0"/>
                <a:cs typeface="Calibri" panose="020F0502020204030204" pitchFamily="34" charset="0"/>
              </a:rPr>
              <a:t> Given the topological activation order, </a:t>
            </a:r>
            <a:r>
              <a:rPr lang="en-IN" sz="2200" spc="-20" dirty="0">
                <a:effectLst/>
                <a:latin typeface="Calibri" panose="020F0502020204030204" pitchFamily="34" charset="0"/>
                <a:ea typeface="Calibri" panose="020F0502020204030204" pitchFamily="34" charset="0"/>
                <a:cs typeface="Calibri" panose="020F0502020204030204" pitchFamily="34" charset="0"/>
              </a:rPr>
              <a:t>we </a:t>
            </a:r>
            <a:r>
              <a:rPr lang="en-IN" sz="2200" dirty="0">
                <a:effectLst/>
                <a:latin typeface="Calibri" panose="020F0502020204030204" pitchFamily="34" charset="0"/>
                <a:ea typeface="Calibri" panose="020F0502020204030204" pitchFamily="34" charset="0"/>
                <a:cs typeface="Calibri" panose="020F0502020204030204" pitchFamily="34" charset="0"/>
              </a:rPr>
              <a:t>just need one single propagation. </a:t>
            </a:r>
          </a:p>
          <a:p>
            <a:pPr marL="0" indent="0" algn="just">
              <a:lnSpc>
                <a:spcPct val="107000"/>
              </a:lnSpc>
              <a:spcBef>
                <a:spcPts val="1375"/>
              </a:spcBef>
              <a:spcAft>
                <a:spcPts val="800"/>
              </a:spcAft>
              <a:buNone/>
            </a:pPr>
            <a:r>
              <a:rPr lang="en-IN" sz="2200" b="1" dirty="0">
                <a:effectLst/>
                <a:latin typeface="Calibri" panose="020F0502020204030204" pitchFamily="34" charset="0"/>
                <a:ea typeface="Calibri" panose="020F0502020204030204" pitchFamily="34" charset="0"/>
                <a:cs typeface="Calibri" panose="020F0502020204030204" pitchFamily="34" charset="0"/>
              </a:rPr>
              <a:t>(iv) Fixed orders of</a:t>
            </a:r>
            <a:r>
              <a:rPr lang="en-IN" sz="2200" b="1" spc="-210"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activation during</a:t>
            </a:r>
            <a:r>
              <a:rPr lang="en-IN" sz="2200" b="1" spc="-40" dirty="0">
                <a:effectLst/>
                <a:latin typeface="Calibri" panose="020F0502020204030204" pitchFamily="34" charset="0"/>
                <a:ea typeface="Calibri" panose="020F0502020204030204" pitchFamily="34" charset="0"/>
                <a:cs typeface="Calibri" panose="020F0502020204030204" pitchFamily="34" charset="0"/>
              </a:rPr>
              <a:t> </a:t>
            </a:r>
            <a:r>
              <a:rPr lang="en-IN" sz="2200" b="1" dirty="0">
                <a:effectLst/>
                <a:latin typeface="Calibri" panose="020F0502020204030204" pitchFamily="34" charset="0"/>
                <a:ea typeface="Calibri" panose="020F0502020204030204" pitchFamily="34" charset="0"/>
                <a:cs typeface="Calibri" panose="020F0502020204030204" pitchFamily="34" charset="0"/>
              </a:rPr>
              <a:t>implementation:</a:t>
            </a:r>
          </a:p>
          <a:p>
            <a:pPr marR="26035" algn="just">
              <a:lnSpc>
                <a:spcPct val="86000"/>
              </a:lnSpc>
              <a:spcBef>
                <a:spcPts val="650"/>
              </a:spcBef>
              <a:spcAft>
                <a:spcPts val="0"/>
              </a:spcAft>
            </a:pPr>
            <a:r>
              <a:rPr lang="en-US" sz="2200" dirty="0">
                <a:effectLst/>
                <a:latin typeface="Calibri" panose="020F0502020204030204" pitchFamily="34" charset="0"/>
                <a:ea typeface="LM Roman 10"/>
                <a:cs typeface="Calibri" panose="020F0502020204030204" pitchFamily="34" charset="0"/>
              </a:rPr>
              <a:t>When implementing feedforward networks, for example, it is common practice to establish the activation order once based on the topology and then apply that order without further verification during runtime.</a:t>
            </a:r>
          </a:p>
          <a:p>
            <a:pPr marR="26035" algn="just">
              <a:lnSpc>
                <a:spcPct val="86000"/>
              </a:lnSpc>
              <a:spcBef>
                <a:spcPts val="650"/>
              </a:spcBef>
              <a:spcAft>
                <a:spcPts val="0"/>
              </a:spcAft>
            </a:pPr>
            <a:r>
              <a:rPr lang="en-US" sz="2200" dirty="0">
                <a:effectLst/>
                <a:latin typeface="Calibri" panose="020F0502020204030204" pitchFamily="34" charset="0"/>
                <a:ea typeface="LM Roman 10"/>
                <a:cs typeface="Calibri" panose="020F0502020204030204" pitchFamily="34" charset="0"/>
              </a:rPr>
              <a:t>But</a:t>
            </a:r>
            <a:r>
              <a:rPr lang="en-US" sz="2200" spc="-11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this</a:t>
            </a:r>
            <a:r>
              <a:rPr lang="en-US" sz="2200" spc="-11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is not</a:t>
            </a:r>
            <a:r>
              <a:rPr lang="en-US" sz="2200" spc="-17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necessarily</a:t>
            </a:r>
            <a:r>
              <a:rPr lang="en-US" sz="2200" spc="-16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useful</a:t>
            </a:r>
            <a:r>
              <a:rPr lang="en-US" sz="2200" spc="-16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for</a:t>
            </a:r>
            <a:r>
              <a:rPr lang="en-US" sz="2200" spc="-17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networks</a:t>
            </a:r>
            <a:r>
              <a:rPr lang="en-US" sz="2200" spc="-16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that</a:t>
            </a:r>
            <a:r>
              <a:rPr lang="en-US" sz="2200" spc="-16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are capable to change their</a:t>
            </a:r>
            <a:r>
              <a:rPr lang="en-US" sz="2200" spc="-9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topology.</a:t>
            </a:r>
            <a:endParaRPr lang="en-IN" sz="2200" dirty="0">
              <a:effectLst/>
              <a:latin typeface="Calibri" panose="020F0502020204030204" pitchFamily="34" charset="0"/>
              <a:ea typeface="LM Roman 10"/>
              <a:cs typeface="Calibri" panose="020F0502020204030204" pitchFamily="34" charset="0"/>
            </a:endParaRPr>
          </a:p>
          <a:p>
            <a:endParaRPr lang="en-IN" dirty="0"/>
          </a:p>
        </p:txBody>
      </p:sp>
    </p:spTree>
    <p:extLst>
      <p:ext uri="{BB962C8B-B14F-4D97-AF65-F5344CB8AC3E}">
        <p14:creationId xmlns:p14="http://schemas.microsoft.com/office/powerpoint/2010/main" val="9829359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BA67-2AF2-4FB4-ACD9-0E63A3957DB6}"/>
              </a:ext>
            </a:extLst>
          </p:cNvPr>
          <p:cNvSpPr>
            <a:spLocks noGrp="1"/>
          </p:cNvSpPr>
          <p:nvPr>
            <p:ph sz="quarter" idx="1"/>
          </p:nvPr>
        </p:nvSpPr>
        <p:spPr>
          <a:xfrm>
            <a:off x="304800" y="228600"/>
            <a:ext cx="8763000" cy="6324600"/>
          </a:xfrm>
        </p:spPr>
        <p:txBody>
          <a:bodyPr>
            <a:normAutofit fontScale="92500" lnSpcReduction="10000"/>
          </a:bodyPr>
          <a:lstStyle/>
          <a:p>
            <a:pPr marL="0" marR="26035" indent="0" algn="just">
              <a:spcBef>
                <a:spcPts val="650"/>
              </a:spcBef>
              <a:spcAft>
                <a:spcPts val="0"/>
              </a:spcAft>
              <a:buNone/>
            </a:pPr>
            <a:r>
              <a:rPr lang="en-US" sz="1800" b="1" dirty="0">
                <a:effectLst/>
                <a:latin typeface="LM Roman 10"/>
                <a:ea typeface="LM Roman 10"/>
                <a:cs typeface="LM Roman 10"/>
              </a:rPr>
              <a:t>			</a:t>
            </a:r>
            <a:r>
              <a:rPr lang="en-US" sz="2400" b="1" dirty="0">
                <a:effectLst/>
                <a:latin typeface="Calibri" panose="020F0502020204030204" pitchFamily="34" charset="0"/>
                <a:ea typeface="LM Roman 10"/>
                <a:cs typeface="Calibri" panose="020F0502020204030204" pitchFamily="34" charset="0"/>
              </a:rPr>
              <a:t>Input and output data</a:t>
            </a:r>
            <a:endParaRPr lang="en-IN" sz="2400" b="1" dirty="0">
              <a:effectLst/>
              <a:latin typeface="Calibri" panose="020F0502020204030204" pitchFamily="34" charset="0"/>
              <a:ea typeface="LM Roman 10"/>
              <a:cs typeface="Calibri" panose="020F0502020204030204" pitchFamily="34" charset="0"/>
            </a:endParaRPr>
          </a:p>
          <a:p>
            <a:pPr algn="just">
              <a:spcBef>
                <a:spcPts val="1785"/>
              </a:spcBef>
            </a:pPr>
            <a:r>
              <a:rPr lang="en-US" sz="2200" spc="-20" dirty="0">
                <a:effectLst/>
                <a:latin typeface="Calibri" panose="020F0502020204030204" pitchFamily="34" charset="0"/>
                <a:ea typeface="LM Roman 10"/>
                <a:cs typeface="Calibri" panose="020F0502020204030204" pitchFamily="34" charset="0"/>
              </a:rPr>
              <a:t>M</a:t>
            </a:r>
            <a:r>
              <a:rPr lang="en-US" sz="2200" dirty="0">
                <a:effectLst/>
                <a:latin typeface="Calibri" panose="020F0502020204030204" pitchFamily="34" charset="0"/>
                <a:ea typeface="LM Roman 10"/>
                <a:cs typeface="Calibri" panose="020F0502020204030204" pitchFamily="34" charset="0"/>
              </a:rPr>
              <a:t>any types of neural networks permit</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the</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input</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of</a:t>
            </a:r>
            <a:r>
              <a:rPr lang="en-US" sz="2200" spc="-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data.</a:t>
            </a:r>
            <a:r>
              <a:rPr lang="en-US" sz="2200" spc="65" dirty="0">
                <a:effectLst/>
                <a:latin typeface="Calibri" panose="020F0502020204030204" pitchFamily="34" charset="0"/>
                <a:ea typeface="LM Roman 10"/>
                <a:cs typeface="Calibri" panose="020F0502020204030204" pitchFamily="34" charset="0"/>
              </a:rPr>
              <a:t> </a:t>
            </a:r>
          </a:p>
          <a:p>
            <a:pPr algn="just">
              <a:spcBef>
                <a:spcPts val="1785"/>
              </a:spcBef>
            </a:pPr>
            <a:r>
              <a:rPr lang="en-US" sz="2200" dirty="0">
                <a:effectLst/>
                <a:latin typeface="Calibri" panose="020F0502020204030204" pitchFamily="34" charset="0"/>
                <a:ea typeface="LM Roman 10"/>
                <a:cs typeface="Calibri" panose="020F0502020204030204" pitchFamily="34" charset="0"/>
              </a:rPr>
              <a:t>These</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data are processed and can produce output. </a:t>
            </a:r>
          </a:p>
          <a:p>
            <a:pPr algn="just">
              <a:spcBef>
                <a:spcPts val="1785"/>
              </a:spcBef>
            </a:pPr>
            <a:r>
              <a:rPr lang="en-US" sz="2200" dirty="0">
                <a:effectLst/>
                <a:latin typeface="Calibri" panose="020F0502020204030204" pitchFamily="34" charset="0"/>
                <a:ea typeface="LM Roman 10"/>
                <a:cs typeface="Calibri" panose="020F0502020204030204" pitchFamily="34" charset="0"/>
              </a:rPr>
              <a:t>As an example, if feedforward</a:t>
            </a:r>
            <a:r>
              <a:rPr lang="en-US" sz="2200" spc="-85"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network</a:t>
            </a:r>
            <a:r>
              <a:rPr lang="en-US" sz="2200" dirty="0">
                <a:effectLst/>
                <a:latin typeface="Calibri" panose="020F0502020204030204" pitchFamily="34" charset="0"/>
                <a:ea typeface="LM Roman 10"/>
                <a:cs typeface="Calibri" panose="020F0502020204030204" pitchFamily="34" charset="0"/>
              </a:rPr>
              <a:t> has </a:t>
            </a:r>
            <a:r>
              <a:rPr lang="en-US" sz="2200" spc="-25" dirty="0">
                <a:effectLst/>
                <a:latin typeface="Calibri" panose="020F0502020204030204" pitchFamily="34" charset="0"/>
                <a:ea typeface="LM Roman 10"/>
                <a:cs typeface="Calibri" panose="020F0502020204030204" pitchFamily="34" charset="0"/>
              </a:rPr>
              <a:t>two </a:t>
            </a:r>
            <a:r>
              <a:rPr lang="en-US" sz="2200" dirty="0">
                <a:effectLst/>
                <a:latin typeface="Calibri" panose="020F0502020204030204" pitchFamily="34" charset="0"/>
                <a:ea typeface="LM Roman 10"/>
                <a:cs typeface="Calibri" panose="020F0502020204030204" pitchFamily="34" charset="0"/>
              </a:rPr>
              <a:t>input neurons and </a:t>
            </a:r>
            <a:r>
              <a:rPr lang="en-US" sz="2200" spc="-25" dirty="0">
                <a:effectLst/>
                <a:latin typeface="Calibri" panose="020F0502020204030204" pitchFamily="34" charset="0"/>
                <a:ea typeface="LM Roman 10"/>
                <a:cs typeface="Calibri" panose="020F0502020204030204" pitchFamily="34" charset="0"/>
              </a:rPr>
              <a:t>two </a:t>
            </a:r>
            <a:r>
              <a:rPr lang="en-US" sz="2200" dirty="0">
                <a:effectLst/>
                <a:latin typeface="Calibri" panose="020F0502020204030204" pitchFamily="34" charset="0"/>
                <a:ea typeface="LM Roman 10"/>
                <a:cs typeface="Calibri" panose="020F0502020204030204" pitchFamily="34" charset="0"/>
              </a:rPr>
              <a:t>output neurons, then</a:t>
            </a:r>
          </a:p>
          <a:p>
            <a:pPr algn="just"/>
            <a:r>
              <a:rPr lang="en-US" sz="2200" b="1" dirty="0">
                <a:effectLst/>
                <a:latin typeface="Calibri" panose="020F0502020204030204" pitchFamily="34" charset="0"/>
                <a:ea typeface="LM Roman 10"/>
                <a:cs typeface="Calibri" panose="020F0502020204030204" pitchFamily="34" charset="0"/>
              </a:rPr>
              <a:t>Input vector: </a:t>
            </a:r>
          </a:p>
          <a:p>
            <a:pPr lvl="1" algn="just"/>
            <a:r>
              <a:rPr lang="en-US" sz="2200" dirty="0">
                <a:effectLst/>
                <a:latin typeface="Calibri" panose="020F0502020204030204" pitchFamily="34" charset="0"/>
                <a:ea typeface="LM Roman 10"/>
                <a:cs typeface="Calibri" panose="020F0502020204030204" pitchFamily="34" charset="0"/>
              </a:rPr>
              <a:t>Data is put </a:t>
            </a:r>
            <a:r>
              <a:rPr lang="en-US" sz="2200" spc="-15" dirty="0">
                <a:effectLst/>
                <a:latin typeface="Calibri" panose="020F0502020204030204" pitchFamily="34" charset="0"/>
                <a:ea typeface="LM Roman 10"/>
                <a:cs typeface="Calibri" panose="020F0502020204030204" pitchFamily="34" charset="0"/>
              </a:rPr>
              <a:t>into </a:t>
            </a:r>
            <a:r>
              <a:rPr lang="en-US" sz="2200" dirty="0">
                <a:effectLst/>
                <a:latin typeface="Calibri" panose="020F0502020204030204" pitchFamily="34" charset="0"/>
                <a:ea typeface="LM Roman 10"/>
                <a:cs typeface="Calibri" panose="020F0502020204030204" pitchFamily="34" charset="0"/>
              </a:rPr>
              <a:t>a</a:t>
            </a:r>
            <a:r>
              <a:rPr lang="en-US" sz="2200" spc="4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neural network by using the components of the input vector as </a:t>
            </a:r>
            <a:r>
              <a:rPr lang="en-US" sz="2200" spc="-15" dirty="0">
                <a:effectLst/>
                <a:latin typeface="Calibri" panose="020F0502020204030204" pitchFamily="34" charset="0"/>
                <a:ea typeface="LM Roman 10"/>
                <a:cs typeface="Calibri" panose="020F0502020204030204" pitchFamily="34" charset="0"/>
              </a:rPr>
              <a:t>network </a:t>
            </a:r>
            <a:r>
              <a:rPr lang="en-US" sz="2200" dirty="0">
                <a:effectLst/>
                <a:latin typeface="Calibri" panose="020F0502020204030204" pitchFamily="34" charset="0"/>
                <a:ea typeface="LM Roman 10"/>
                <a:cs typeface="Calibri" panose="020F0502020204030204" pitchFamily="34" charset="0"/>
              </a:rPr>
              <a:t>inputs of the input neurons.</a:t>
            </a:r>
            <a:endParaRPr lang="en-IN" sz="2200" dirty="0">
              <a:effectLst/>
              <a:latin typeface="Calibri" panose="020F0502020204030204" pitchFamily="34" charset="0"/>
              <a:ea typeface="LM Roman 10"/>
              <a:cs typeface="Calibri" panose="020F0502020204030204" pitchFamily="34" charset="0"/>
            </a:endParaRPr>
          </a:p>
          <a:p>
            <a:pPr lvl="1" algn="just"/>
            <a:r>
              <a:rPr lang="en-US" sz="2200" dirty="0">
                <a:effectLst/>
                <a:latin typeface="Calibri" panose="020F0502020204030204" pitchFamily="34" charset="0"/>
                <a:ea typeface="LM Roman 10"/>
                <a:cs typeface="Calibri" panose="020F0502020204030204" pitchFamily="34" charset="0"/>
              </a:rPr>
              <a:t>A</a:t>
            </a:r>
            <a:r>
              <a:rPr lang="en-US" sz="2200" spc="-75" dirty="0">
                <a:effectLst/>
                <a:latin typeface="Calibri" panose="020F0502020204030204" pitchFamily="34" charset="0"/>
                <a:ea typeface="LM Roman 10"/>
                <a:cs typeface="Calibri" panose="020F0502020204030204" pitchFamily="34" charset="0"/>
              </a:rPr>
              <a:t> </a:t>
            </a:r>
            <a:r>
              <a:rPr lang="en-US" sz="2200" spc="-25" dirty="0">
                <a:effectLst/>
                <a:latin typeface="Calibri" panose="020F0502020204030204" pitchFamily="34" charset="0"/>
                <a:ea typeface="LM Roman 10"/>
                <a:cs typeface="Calibri" panose="020F0502020204030204" pitchFamily="34" charset="0"/>
              </a:rPr>
              <a:t>net</a:t>
            </a:r>
            <a:r>
              <a:rPr lang="en-US" sz="2200" dirty="0">
                <a:effectLst/>
                <a:latin typeface="Calibri" panose="020F0502020204030204" pitchFamily="34" charset="0"/>
                <a:ea typeface="LM Roman 10"/>
                <a:cs typeface="Calibri" panose="020F0502020204030204" pitchFamily="34" charset="0"/>
              </a:rPr>
              <a:t>work</a:t>
            </a:r>
            <a:r>
              <a:rPr lang="en-US" sz="2200" spc="-1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with</a:t>
            </a:r>
            <a:r>
              <a:rPr lang="en-US" sz="2200" spc="-1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a:t>
            </a:r>
            <a:r>
              <a:rPr lang="en-US" sz="2200" spc="-9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input</a:t>
            </a:r>
            <a:r>
              <a:rPr lang="en-US" sz="2200" spc="-1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neurons</a:t>
            </a:r>
            <a:r>
              <a:rPr lang="en-US" sz="2200" spc="-1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needs</a:t>
            </a:r>
            <a:r>
              <a:rPr lang="en-US" sz="2200" spc="-1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n”</a:t>
            </a:r>
            <a:r>
              <a:rPr lang="en-US" sz="2200" spc="-8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inputs</a:t>
            </a:r>
            <a:r>
              <a:rPr lang="en-US" sz="2200" spc="-5"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x</a:t>
            </a:r>
            <a:r>
              <a:rPr lang="en-US" sz="2200" spc="15" baseline="-25000" dirty="0">
                <a:effectLst/>
                <a:latin typeface="Calibri" panose="020F0502020204030204" pitchFamily="34" charset="0"/>
                <a:ea typeface="LM Roman 10"/>
                <a:cs typeface="Calibri" panose="020F0502020204030204" pitchFamily="34" charset="0"/>
              </a:rPr>
              <a:t>1</a:t>
            </a:r>
            <a:r>
              <a:rPr lang="en-US" sz="2200" spc="15" dirty="0">
                <a:effectLst/>
                <a:latin typeface="Calibri" panose="020F0502020204030204" pitchFamily="34" charset="0"/>
                <a:ea typeface="LM Roman 10"/>
                <a:cs typeface="Calibri" panose="020F0502020204030204" pitchFamily="34" charset="0"/>
              </a:rPr>
              <a:t>,</a:t>
            </a:r>
            <a:r>
              <a:rPr lang="en-US" sz="2200" spc="-135"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x</a:t>
            </a:r>
            <a:r>
              <a:rPr lang="en-US" sz="2200" spc="15" baseline="-25000" dirty="0">
                <a:effectLst/>
                <a:latin typeface="Calibri" panose="020F0502020204030204" pitchFamily="34" charset="0"/>
                <a:ea typeface="LM Roman 10"/>
                <a:cs typeface="Calibri" panose="020F0502020204030204" pitchFamily="34" charset="0"/>
              </a:rPr>
              <a:t>2</a:t>
            </a:r>
            <a:r>
              <a:rPr lang="en-US" sz="2200" spc="15" dirty="0">
                <a:effectLst/>
                <a:latin typeface="Calibri" panose="020F0502020204030204" pitchFamily="34" charset="0"/>
                <a:ea typeface="LM Roman 10"/>
                <a:cs typeface="Calibri" panose="020F0502020204030204" pitchFamily="34" charset="0"/>
              </a:rPr>
              <a:t>,</a:t>
            </a:r>
            <a:r>
              <a:rPr lang="en-US" sz="2200" spc="-1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t>
            </a:r>
            <a:r>
              <a:rPr lang="en-US" sz="2200" spc="-13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t>
            </a:r>
            <a:r>
              <a:rPr lang="en-US" sz="2200" spc="-1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t>
            </a:r>
            <a:r>
              <a:rPr lang="en-US" sz="2200" spc="-13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t>
            </a:r>
            <a:r>
              <a:rPr lang="en-US" sz="2200" spc="-135" dirty="0">
                <a:effectLst/>
                <a:latin typeface="Calibri" panose="020F0502020204030204" pitchFamily="34" charset="0"/>
                <a:ea typeface="LM Roman 10"/>
                <a:cs typeface="Calibri" panose="020F0502020204030204" pitchFamily="34" charset="0"/>
              </a:rPr>
              <a:t> </a:t>
            </a:r>
            <a:r>
              <a:rPr lang="en-US" sz="2200" spc="10" dirty="0" err="1">
                <a:effectLst/>
                <a:latin typeface="Calibri" panose="020F0502020204030204" pitchFamily="34" charset="0"/>
                <a:ea typeface="LM Roman 10"/>
                <a:cs typeface="Calibri" panose="020F0502020204030204" pitchFamily="34" charset="0"/>
              </a:rPr>
              <a:t>x</a:t>
            </a:r>
            <a:r>
              <a:rPr lang="en-US" sz="2200" spc="10" baseline="-25000" dirty="0" err="1">
                <a:effectLst/>
                <a:latin typeface="Calibri" panose="020F0502020204030204" pitchFamily="34" charset="0"/>
                <a:ea typeface="LM Roman 10"/>
                <a:cs typeface="Calibri" panose="020F0502020204030204" pitchFamily="34" charset="0"/>
              </a:rPr>
              <a:t>n</a:t>
            </a:r>
            <a:r>
              <a:rPr lang="en-US" sz="2200" spc="10" dirty="0">
                <a:effectLst/>
                <a:latin typeface="Calibri" panose="020F0502020204030204" pitchFamily="34" charset="0"/>
                <a:ea typeface="LM Roman 10"/>
                <a:cs typeface="Calibri" panose="020F0502020204030204" pitchFamily="34" charset="0"/>
              </a:rPr>
              <a:t>. </a:t>
            </a:r>
          </a:p>
          <a:p>
            <a:pPr lvl="1" algn="just"/>
            <a:r>
              <a:rPr lang="en-US" sz="2200" dirty="0">
                <a:effectLst/>
                <a:latin typeface="Calibri" panose="020F0502020204030204" pitchFamily="34" charset="0"/>
                <a:ea typeface="LM Roman 10"/>
                <a:cs typeface="Calibri" panose="020F0502020204030204" pitchFamily="34" charset="0"/>
              </a:rPr>
              <a:t>They</a:t>
            </a:r>
            <a:r>
              <a:rPr lang="en-US" sz="2200" spc="-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are</a:t>
            </a:r>
            <a:r>
              <a:rPr lang="en-US" sz="2200" spc="-8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considered</a:t>
            </a:r>
            <a:r>
              <a:rPr lang="en-US" sz="2200" spc="-7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as input vector x = (x</a:t>
            </a:r>
            <a:r>
              <a:rPr lang="en-US" sz="2200" baseline="-25000" dirty="0">
                <a:effectLst/>
                <a:latin typeface="Calibri" panose="020F0502020204030204" pitchFamily="34" charset="0"/>
                <a:ea typeface="LM Roman 10"/>
                <a:cs typeface="Calibri" panose="020F0502020204030204" pitchFamily="34" charset="0"/>
              </a:rPr>
              <a:t>1</a:t>
            </a:r>
            <a:r>
              <a:rPr lang="en-US" sz="2200" dirty="0">
                <a:effectLst/>
                <a:latin typeface="Calibri" panose="020F0502020204030204" pitchFamily="34" charset="0"/>
                <a:ea typeface="LM Roman 10"/>
                <a:cs typeface="Calibri" panose="020F0502020204030204" pitchFamily="34" charset="0"/>
              </a:rPr>
              <a:t>, </a:t>
            </a:r>
            <a:r>
              <a:rPr lang="en-US" sz="2200" spc="15" dirty="0">
                <a:effectLst/>
                <a:latin typeface="Calibri" panose="020F0502020204030204" pitchFamily="34" charset="0"/>
                <a:ea typeface="LM Roman 10"/>
                <a:cs typeface="Calibri" panose="020F0502020204030204" pitchFamily="34" charset="0"/>
              </a:rPr>
              <a:t>x</a:t>
            </a:r>
            <a:r>
              <a:rPr lang="en-US" sz="2200" spc="15" baseline="-25000" dirty="0">
                <a:effectLst/>
                <a:latin typeface="Calibri" panose="020F0502020204030204" pitchFamily="34" charset="0"/>
                <a:ea typeface="LM Roman 10"/>
                <a:cs typeface="Calibri" panose="020F0502020204030204" pitchFamily="34" charset="0"/>
              </a:rPr>
              <a:t>2</a:t>
            </a:r>
            <a:r>
              <a:rPr lang="en-US" sz="2200" spc="15"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 . . , </a:t>
            </a:r>
            <a:r>
              <a:rPr lang="en-US" sz="2200" dirty="0" err="1">
                <a:effectLst/>
                <a:latin typeface="Calibri" panose="020F0502020204030204" pitchFamily="34" charset="0"/>
                <a:ea typeface="LM Roman 10"/>
                <a:cs typeface="Calibri" panose="020F0502020204030204" pitchFamily="34" charset="0"/>
              </a:rPr>
              <a:t>x</a:t>
            </a:r>
            <a:r>
              <a:rPr lang="en-US" sz="2200" baseline="-25000" dirty="0" err="1">
                <a:effectLst/>
                <a:latin typeface="Calibri" panose="020F0502020204030204" pitchFamily="34" charset="0"/>
                <a:ea typeface="LM Roman 10"/>
                <a:cs typeface="Calibri" panose="020F0502020204030204" pitchFamily="34" charset="0"/>
              </a:rPr>
              <a:t>n</a:t>
            </a:r>
            <a:r>
              <a:rPr lang="en-US" sz="2200" dirty="0">
                <a:effectLst/>
                <a:latin typeface="Calibri" panose="020F0502020204030204" pitchFamily="34" charset="0"/>
                <a:ea typeface="LM Roman 10"/>
                <a:cs typeface="Calibri" panose="020F0502020204030204" pitchFamily="34" charset="0"/>
              </a:rPr>
              <a:t>). </a:t>
            </a:r>
          </a:p>
          <a:p>
            <a:pPr lvl="1" algn="just"/>
            <a:r>
              <a:rPr lang="en-US" sz="2200" dirty="0">
                <a:effectLst/>
                <a:latin typeface="Calibri" panose="020F0502020204030204" pitchFamily="34" charset="0"/>
                <a:ea typeface="LM Roman 10"/>
                <a:cs typeface="Calibri" panose="020F0502020204030204" pitchFamily="34" charset="0"/>
              </a:rPr>
              <a:t>As a consequence, the input dimension is</a:t>
            </a:r>
            <a:r>
              <a:rPr lang="en-US" sz="2200" spc="-170" dirty="0">
                <a:effectLst/>
                <a:latin typeface="Calibri" panose="020F0502020204030204" pitchFamily="34" charset="0"/>
                <a:ea typeface="LM Roman 10"/>
                <a:cs typeface="Calibri" panose="020F0502020204030204" pitchFamily="34" charset="0"/>
              </a:rPr>
              <a:t> </a:t>
            </a:r>
            <a:r>
              <a:rPr lang="en-US" sz="2200" dirty="0">
                <a:effectLst/>
                <a:latin typeface="Calibri" panose="020F0502020204030204" pitchFamily="34" charset="0"/>
                <a:ea typeface="LM Roman 10"/>
                <a:cs typeface="Calibri" panose="020F0502020204030204" pitchFamily="34" charset="0"/>
              </a:rPr>
              <a:t>referred to as “n”. </a:t>
            </a:r>
          </a:p>
          <a:p>
            <a:pPr marL="65405" marR="951230" indent="4445" algn="just"/>
            <a:r>
              <a:rPr lang="en-US" sz="2200" dirty="0">
                <a:effectLst/>
                <a:latin typeface="Calibri" panose="020F0502020204030204" pitchFamily="34" charset="0"/>
                <a:ea typeface="LM Roman 10"/>
                <a:cs typeface="Calibri" panose="020F0502020204030204" pitchFamily="34" charset="0"/>
              </a:rPr>
              <a:t> </a:t>
            </a:r>
            <a:r>
              <a:rPr lang="en-US" sz="2200" b="1" dirty="0">
                <a:effectLst/>
                <a:latin typeface="Calibri" panose="020F0502020204030204" pitchFamily="34" charset="0"/>
                <a:ea typeface="LM Roman 10"/>
                <a:cs typeface="Calibri" panose="020F0502020204030204" pitchFamily="34" charset="0"/>
              </a:rPr>
              <a:t>Output vector: </a:t>
            </a:r>
          </a:p>
          <a:p>
            <a:pPr marL="339725" marR="951230" lvl="1" indent="4445" algn="just"/>
            <a:r>
              <a:rPr lang="en-US" sz="2200" dirty="0">
                <a:effectLst/>
                <a:latin typeface="Calibri" panose="020F0502020204030204" pitchFamily="34" charset="0"/>
                <a:ea typeface="LM Roman 10"/>
                <a:cs typeface="Calibri" panose="020F0502020204030204" pitchFamily="34" charset="0"/>
              </a:rPr>
              <a:t> Data is output by a neural network by the output neurons adopting the components of the output vector in their output values.</a:t>
            </a:r>
            <a:endParaRPr lang="en-IN" sz="2200" dirty="0">
              <a:effectLst/>
              <a:latin typeface="Calibri" panose="020F0502020204030204" pitchFamily="34" charset="0"/>
              <a:ea typeface="LM Roman 10"/>
              <a:cs typeface="Calibri" panose="020F0502020204030204" pitchFamily="34" charset="0"/>
            </a:endParaRPr>
          </a:p>
          <a:p>
            <a:pPr marL="339725" marR="951230" lvl="1" indent="4445" algn="just"/>
            <a:r>
              <a:rPr lang="en-US" sz="2200" dirty="0">
                <a:effectLst/>
                <a:latin typeface="Calibri" panose="020F0502020204030204" pitchFamily="34" charset="0"/>
                <a:ea typeface="LM Roman 10"/>
                <a:cs typeface="Calibri" panose="020F0502020204030204" pitchFamily="34" charset="0"/>
              </a:rPr>
              <a:t> A network with “m” output neurons provides “m” outputs y</a:t>
            </a:r>
            <a:r>
              <a:rPr lang="en-US" sz="2200" baseline="-25000" dirty="0">
                <a:effectLst/>
                <a:latin typeface="Calibri" panose="020F0502020204030204" pitchFamily="34" charset="0"/>
                <a:ea typeface="LM Roman 10"/>
                <a:cs typeface="Calibri" panose="020F0502020204030204" pitchFamily="34" charset="0"/>
              </a:rPr>
              <a:t>1</a:t>
            </a:r>
            <a:r>
              <a:rPr lang="en-US" sz="2200" dirty="0">
                <a:effectLst/>
                <a:latin typeface="Calibri" panose="020F0502020204030204" pitchFamily="34" charset="0"/>
                <a:ea typeface="LM Roman 10"/>
                <a:cs typeface="Calibri" panose="020F0502020204030204" pitchFamily="34" charset="0"/>
              </a:rPr>
              <a:t>, y</a:t>
            </a:r>
            <a:r>
              <a:rPr lang="en-US" sz="2200" baseline="-25000" dirty="0">
                <a:effectLst/>
                <a:latin typeface="Calibri" panose="020F0502020204030204" pitchFamily="34" charset="0"/>
                <a:ea typeface="LM Roman 10"/>
                <a:cs typeface="Calibri" panose="020F0502020204030204" pitchFamily="34" charset="0"/>
              </a:rPr>
              <a:t>2</a:t>
            </a:r>
            <a:r>
              <a:rPr lang="en-US" sz="2200" dirty="0">
                <a:effectLst/>
                <a:latin typeface="Calibri" panose="020F0502020204030204" pitchFamily="34" charset="0"/>
                <a:ea typeface="LM Roman 10"/>
                <a:cs typeface="Calibri" panose="020F0502020204030204" pitchFamily="34" charset="0"/>
              </a:rPr>
              <a:t>, . . . , </a:t>
            </a:r>
            <a:r>
              <a:rPr lang="en-US" sz="2200" dirty="0" err="1">
                <a:effectLst/>
                <a:latin typeface="Calibri" panose="020F0502020204030204" pitchFamily="34" charset="0"/>
                <a:ea typeface="LM Roman 10"/>
                <a:cs typeface="Calibri" panose="020F0502020204030204" pitchFamily="34" charset="0"/>
              </a:rPr>
              <a:t>y</a:t>
            </a:r>
            <a:r>
              <a:rPr lang="en-US" sz="2200" baseline="-25000" dirty="0" err="1">
                <a:effectLst/>
                <a:latin typeface="Calibri" panose="020F0502020204030204" pitchFamily="34" charset="0"/>
                <a:ea typeface="LM Roman 10"/>
                <a:cs typeface="Calibri" panose="020F0502020204030204" pitchFamily="34" charset="0"/>
              </a:rPr>
              <a:t>m</a:t>
            </a:r>
            <a:r>
              <a:rPr lang="en-US" sz="2200" dirty="0">
                <a:effectLst/>
                <a:latin typeface="Calibri" panose="020F0502020204030204" pitchFamily="34" charset="0"/>
                <a:ea typeface="LM Roman 10"/>
                <a:cs typeface="Calibri" panose="020F0502020204030204" pitchFamily="34" charset="0"/>
              </a:rPr>
              <a:t>. </a:t>
            </a:r>
          </a:p>
          <a:p>
            <a:pPr marL="339725" marR="951230" lvl="1" indent="4445" algn="just"/>
            <a:r>
              <a:rPr lang="en-US" sz="2200" dirty="0">
                <a:effectLst/>
                <a:latin typeface="Calibri" panose="020F0502020204030204" pitchFamily="34" charset="0"/>
                <a:ea typeface="LM Roman 10"/>
                <a:cs typeface="Calibri" panose="020F0502020204030204" pitchFamily="34" charset="0"/>
              </a:rPr>
              <a:t> They are regarded as output vector y = (y</a:t>
            </a:r>
            <a:r>
              <a:rPr lang="en-US" sz="2200" baseline="-25000" dirty="0">
                <a:effectLst/>
                <a:latin typeface="Calibri" panose="020F0502020204030204" pitchFamily="34" charset="0"/>
                <a:ea typeface="LM Roman 10"/>
                <a:cs typeface="Calibri" panose="020F0502020204030204" pitchFamily="34" charset="0"/>
              </a:rPr>
              <a:t>1</a:t>
            </a:r>
            <a:r>
              <a:rPr lang="en-US" sz="2200" dirty="0">
                <a:effectLst/>
                <a:latin typeface="Calibri" panose="020F0502020204030204" pitchFamily="34" charset="0"/>
                <a:ea typeface="LM Roman 10"/>
                <a:cs typeface="Calibri" panose="020F0502020204030204" pitchFamily="34" charset="0"/>
              </a:rPr>
              <a:t>, y</a:t>
            </a:r>
            <a:r>
              <a:rPr lang="en-US" sz="2200" baseline="-25000" dirty="0">
                <a:effectLst/>
                <a:latin typeface="Calibri" panose="020F0502020204030204" pitchFamily="34" charset="0"/>
                <a:ea typeface="LM Roman 10"/>
                <a:cs typeface="Calibri" panose="020F0502020204030204" pitchFamily="34" charset="0"/>
              </a:rPr>
              <a:t>2</a:t>
            </a:r>
            <a:r>
              <a:rPr lang="en-US" sz="2200" dirty="0">
                <a:effectLst/>
                <a:latin typeface="Calibri" panose="020F0502020204030204" pitchFamily="34" charset="0"/>
                <a:ea typeface="LM Roman 10"/>
                <a:cs typeface="Calibri" panose="020F0502020204030204" pitchFamily="34" charset="0"/>
              </a:rPr>
              <a:t>, . . . , </a:t>
            </a:r>
            <a:r>
              <a:rPr lang="en-US" sz="2200" dirty="0" err="1">
                <a:effectLst/>
                <a:latin typeface="Calibri" panose="020F0502020204030204" pitchFamily="34" charset="0"/>
                <a:ea typeface="LM Roman 10"/>
                <a:cs typeface="Calibri" panose="020F0502020204030204" pitchFamily="34" charset="0"/>
              </a:rPr>
              <a:t>y</a:t>
            </a:r>
            <a:r>
              <a:rPr lang="en-US" sz="2200" baseline="-25000" dirty="0" err="1">
                <a:effectLst/>
                <a:latin typeface="Calibri" panose="020F0502020204030204" pitchFamily="34" charset="0"/>
                <a:ea typeface="LM Roman 10"/>
                <a:cs typeface="Calibri" panose="020F0502020204030204" pitchFamily="34" charset="0"/>
              </a:rPr>
              <a:t>m</a:t>
            </a:r>
            <a:r>
              <a:rPr lang="en-US" sz="2200" dirty="0">
                <a:effectLst/>
                <a:latin typeface="Calibri" panose="020F0502020204030204" pitchFamily="34" charset="0"/>
                <a:ea typeface="LM Roman 10"/>
                <a:cs typeface="Calibri" panose="020F0502020204030204" pitchFamily="34" charset="0"/>
              </a:rPr>
              <a:t>). </a:t>
            </a:r>
          </a:p>
          <a:p>
            <a:pPr marL="339725" marR="951230" lvl="1" indent="4445" algn="just"/>
            <a:r>
              <a:rPr lang="en-US" sz="2200" dirty="0">
                <a:effectLst/>
                <a:latin typeface="Calibri" panose="020F0502020204030204" pitchFamily="34" charset="0"/>
                <a:ea typeface="LM Roman 10"/>
                <a:cs typeface="Calibri" panose="020F0502020204030204" pitchFamily="34" charset="0"/>
              </a:rPr>
              <a:t> As a consequence, the output dimension is referred to as “m”. </a:t>
            </a:r>
          </a:p>
          <a:p>
            <a:pPr marL="320040" lvl="1" indent="0" algn="just">
              <a:lnSpc>
                <a:spcPts val="1310"/>
              </a:lnSpc>
              <a:buNone/>
            </a:pPr>
            <a:endParaRPr lang="en-US" sz="2200" dirty="0">
              <a:effectLst/>
              <a:latin typeface="Calibri" panose="020F0502020204030204" pitchFamily="34" charset="0"/>
              <a:ea typeface="LM Roman 10"/>
              <a:cs typeface="Calibri" panose="020F0502020204030204" pitchFamily="34" charset="0"/>
            </a:endParaRPr>
          </a:p>
          <a:p>
            <a:pPr marL="320040" lvl="1" indent="0" algn="just">
              <a:lnSpc>
                <a:spcPts val="1310"/>
              </a:lnSpc>
              <a:buNone/>
            </a:pPr>
            <a:endParaRPr lang="en-US" sz="1600" dirty="0">
              <a:latin typeface="LM Roman 10"/>
              <a:ea typeface="LM Roman 10"/>
              <a:cs typeface="LM Roman 10"/>
            </a:endParaRPr>
          </a:p>
          <a:p>
            <a:pPr marL="65405" marR="951230" indent="4445" algn="just">
              <a:lnSpc>
                <a:spcPct val="86000"/>
              </a:lnSpc>
              <a:spcAft>
                <a:spcPts val="0"/>
              </a:spcAft>
            </a:pPr>
            <a:endParaRPr lang="en-IN" sz="1800" dirty="0">
              <a:effectLst/>
              <a:latin typeface="LM Roman 10"/>
              <a:ea typeface="LM Roman 10"/>
              <a:cs typeface="LM Roman 10"/>
            </a:endParaRPr>
          </a:p>
        </p:txBody>
      </p:sp>
    </p:spTree>
    <p:extLst>
      <p:ext uri="{BB962C8B-B14F-4D97-AF65-F5344CB8AC3E}">
        <p14:creationId xmlns:p14="http://schemas.microsoft.com/office/powerpoint/2010/main" val="100967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CF4970-327A-4CA9-89DA-B1DB16E54403}"/>
              </a:ext>
            </a:extLst>
          </p:cNvPr>
          <p:cNvSpPr>
            <a:spLocks noGrp="1"/>
          </p:cNvSpPr>
          <p:nvPr>
            <p:ph sz="quarter" idx="1"/>
          </p:nvPr>
        </p:nvSpPr>
        <p:spPr>
          <a:xfrm>
            <a:off x="304800" y="381000"/>
            <a:ext cx="8458200" cy="6096000"/>
          </a:xfrm>
        </p:spPr>
        <p:txBody>
          <a:bodyPr>
            <a:normAutofit lnSpcReduction="10000"/>
          </a:bodyPr>
          <a:lstStyle/>
          <a:p>
            <a:pPr marL="0" indent="0" algn="ctr">
              <a:buNone/>
            </a:pPr>
            <a:r>
              <a:rPr lang="en-US" sz="2400" b="1" dirty="0">
                <a:effectLst/>
                <a:latin typeface="Calibri" panose="020F0502020204030204" pitchFamily="34" charset="0"/>
                <a:ea typeface="LM Sans 10"/>
                <a:cs typeface="Calibri" panose="020F0502020204030204" pitchFamily="34" charset="0"/>
              </a:rPr>
              <a:t>Connections</a:t>
            </a:r>
          </a:p>
          <a:p>
            <a:pPr marL="426720" marR="273685" indent="-356870" algn="just">
              <a:lnSpc>
                <a:spcPct val="150000"/>
              </a:lnSpc>
              <a:tabLst>
                <a:tab pos="1195070" algn="l"/>
              </a:tabLst>
            </a:pPr>
            <a:r>
              <a:rPr lang="en-US" sz="2200" dirty="0">
                <a:effectLst/>
                <a:latin typeface="Calibri" panose="020F0502020204030204" pitchFamily="34" charset="0"/>
                <a:ea typeface="LM Sans 10"/>
                <a:cs typeface="Calibri" panose="020F0502020204030204" pitchFamily="34" charset="0"/>
              </a:rPr>
              <a:t>Carry</a:t>
            </a:r>
            <a:r>
              <a:rPr lang="en-US" sz="2200" spc="-195"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information, processed </a:t>
            </a:r>
            <a:r>
              <a:rPr lang="en-US" sz="2200" spc="-20" dirty="0">
                <a:effectLst/>
                <a:latin typeface="Calibri" panose="020F0502020204030204" pitchFamily="34" charset="0"/>
                <a:ea typeface="LM Sans 10"/>
                <a:cs typeface="Calibri" panose="020F0502020204030204" pitchFamily="34" charset="0"/>
              </a:rPr>
              <a:t>by</a:t>
            </a:r>
            <a:r>
              <a:rPr lang="en-US" sz="2200" spc="-80"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neurons. </a:t>
            </a:r>
          </a:p>
          <a:p>
            <a:pPr marL="426720" marR="273685" indent="-356870" algn="just">
              <a:lnSpc>
                <a:spcPct val="150000"/>
              </a:lnSpc>
              <a:tabLst>
                <a:tab pos="1195070" algn="l"/>
              </a:tabLst>
            </a:pPr>
            <a:r>
              <a:rPr lang="en-US" sz="2200" dirty="0">
                <a:effectLst/>
                <a:latin typeface="Calibri" panose="020F0502020204030204" pitchFamily="34" charset="0"/>
                <a:ea typeface="LM Sans 10"/>
                <a:cs typeface="Calibri" panose="020F0502020204030204" pitchFamily="34" charset="0"/>
              </a:rPr>
              <a:t>Data are transferred between neurons via connections.</a:t>
            </a:r>
            <a:r>
              <a:rPr lang="en-US" sz="2200" spc="-130" dirty="0">
                <a:effectLst/>
                <a:latin typeface="Calibri" panose="020F0502020204030204" pitchFamily="34" charset="0"/>
                <a:ea typeface="LM Sans 10"/>
                <a:cs typeface="Calibri" panose="020F0502020204030204" pitchFamily="34" charset="0"/>
              </a:rPr>
              <a:t> </a:t>
            </a:r>
          </a:p>
          <a:p>
            <a:pPr marL="426720" marR="273685" indent="-356870" algn="just">
              <a:lnSpc>
                <a:spcPct val="150000"/>
              </a:lnSpc>
              <a:tabLst>
                <a:tab pos="1195070" algn="l"/>
              </a:tabLst>
            </a:pPr>
            <a:r>
              <a:rPr lang="en-US" sz="2200" dirty="0">
                <a:effectLst/>
                <a:latin typeface="Calibri" panose="020F0502020204030204" pitchFamily="34" charset="0"/>
                <a:ea typeface="LM Sans 10"/>
                <a:cs typeface="Calibri" panose="020F0502020204030204" pitchFamily="34" charset="0"/>
              </a:rPr>
              <a:t>Connections with</a:t>
            </a:r>
            <a:r>
              <a:rPr lang="en-US" sz="2200" spc="-125"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the</a:t>
            </a:r>
            <a:r>
              <a:rPr lang="en-US" sz="2200" spc="-125"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connecting</a:t>
            </a:r>
            <a:r>
              <a:rPr lang="en-US" sz="2200" spc="-130" dirty="0">
                <a:effectLst/>
                <a:latin typeface="Calibri" panose="020F0502020204030204" pitchFamily="34" charset="0"/>
                <a:ea typeface="LM Sans 10"/>
                <a:cs typeface="Calibri" panose="020F0502020204030204" pitchFamily="34" charset="0"/>
              </a:rPr>
              <a:t> </a:t>
            </a:r>
            <a:r>
              <a:rPr lang="en-US" sz="2200" spc="-15" dirty="0">
                <a:effectLst/>
                <a:latin typeface="Calibri" panose="020F0502020204030204" pitchFamily="34" charset="0"/>
                <a:ea typeface="LM Sans 10"/>
                <a:cs typeface="Calibri" panose="020F0502020204030204" pitchFamily="34" charset="0"/>
              </a:rPr>
              <a:t>weight</a:t>
            </a:r>
            <a:r>
              <a:rPr lang="en-US" sz="2200" spc="-125" dirty="0">
                <a:effectLst/>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being either excitatory or </a:t>
            </a:r>
            <a:r>
              <a:rPr lang="en-IN" sz="2200" spc="-15" dirty="0">
                <a:effectLst/>
                <a:latin typeface="Calibri" panose="020F0502020204030204" pitchFamily="34" charset="0"/>
                <a:ea typeface="Calibri" panose="020F0502020204030204" pitchFamily="34" charset="0"/>
              </a:rPr>
              <a:t>inhibitory</a:t>
            </a:r>
            <a:r>
              <a:rPr lang="en-US" sz="2200" spc="-15" dirty="0">
                <a:effectLst/>
                <a:latin typeface="Calibri" panose="020F0502020204030204" pitchFamily="34" charset="0"/>
                <a:ea typeface="LM Sans 10"/>
                <a:cs typeface="Calibri" panose="020F0502020204030204" pitchFamily="34" charset="0"/>
              </a:rPr>
              <a:t>.</a:t>
            </a:r>
            <a:r>
              <a:rPr lang="en-US" sz="2200" dirty="0">
                <a:effectLst/>
                <a:latin typeface="Calibri" panose="020F0502020204030204" pitchFamily="34" charset="0"/>
                <a:ea typeface="LM Sans 10"/>
                <a:cs typeface="Calibri" panose="020F0502020204030204" pitchFamily="34" charset="0"/>
              </a:rPr>
              <a:t> </a:t>
            </a:r>
          </a:p>
          <a:p>
            <a:pPr marL="426720" marR="273685" indent="-356870" algn="just">
              <a:lnSpc>
                <a:spcPct val="150000"/>
              </a:lnSpc>
              <a:tabLst>
                <a:tab pos="1195070" algn="l"/>
              </a:tabLst>
            </a:pPr>
            <a:r>
              <a:rPr lang="en-US" sz="2200" b="1" dirty="0">
                <a:latin typeface="Calibri" panose="020F0502020204030204" pitchFamily="34" charset="0"/>
                <a:ea typeface="LM Sans 10"/>
                <a:cs typeface="Calibri" panose="020F0502020204030204" pitchFamily="34" charset="0"/>
              </a:rPr>
              <a:t>Positive weights </a:t>
            </a:r>
            <a:r>
              <a:rPr lang="en-US" sz="2200" dirty="0">
                <a:latin typeface="Calibri" panose="020F0502020204030204" pitchFamily="34" charset="0"/>
                <a:ea typeface="LM Sans 10"/>
                <a:cs typeface="Calibri" panose="020F0502020204030204" pitchFamily="34" charset="0"/>
              </a:rPr>
              <a:t>– </a:t>
            </a:r>
            <a:r>
              <a:rPr lang="en-US" sz="2200" dirty="0">
                <a:effectLst/>
                <a:latin typeface="Calibri" panose="020F0502020204030204" pitchFamily="34" charset="0"/>
                <a:ea typeface="LM Sans 10"/>
                <a:cs typeface="Calibri" panose="020F0502020204030204" pitchFamily="34" charset="0"/>
              </a:rPr>
              <a:t>excitatory.</a:t>
            </a:r>
            <a:endParaRPr lang="en-US" sz="2200" dirty="0">
              <a:latin typeface="Calibri" panose="020F0502020204030204" pitchFamily="34" charset="0"/>
              <a:ea typeface="LM Sans 10"/>
              <a:cs typeface="Calibri" panose="020F0502020204030204" pitchFamily="34" charset="0"/>
            </a:endParaRPr>
          </a:p>
          <a:p>
            <a:pPr marL="426720" marR="273685" indent="-356870" algn="just">
              <a:lnSpc>
                <a:spcPct val="150000"/>
              </a:lnSpc>
              <a:tabLst>
                <a:tab pos="1195070" algn="l"/>
              </a:tabLst>
            </a:pPr>
            <a:r>
              <a:rPr lang="en-US" sz="2200" b="1" dirty="0">
                <a:effectLst/>
                <a:latin typeface="Calibri" panose="020F0502020204030204" pitchFamily="34" charset="0"/>
                <a:ea typeface="LM Sans 10"/>
                <a:cs typeface="Calibri" panose="020F0502020204030204" pitchFamily="34" charset="0"/>
              </a:rPr>
              <a:t>Negative weights</a:t>
            </a:r>
            <a:r>
              <a:rPr lang="en-US" sz="2200" dirty="0">
                <a:effectLst/>
                <a:latin typeface="Calibri" panose="020F0502020204030204" pitchFamily="34" charset="0"/>
                <a:ea typeface="LM Sans 10"/>
                <a:cs typeface="Calibri" panose="020F0502020204030204" pitchFamily="34" charset="0"/>
              </a:rPr>
              <a:t> – </a:t>
            </a:r>
            <a:r>
              <a:rPr lang="en-IN" sz="2200" spc="-15" dirty="0">
                <a:effectLst/>
                <a:latin typeface="Calibri" panose="020F0502020204030204" pitchFamily="34" charset="0"/>
                <a:ea typeface="Calibri" panose="020F0502020204030204" pitchFamily="34" charset="0"/>
              </a:rPr>
              <a:t>inhibitory.</a:t>
            </a:r>
            <a:endParaRPr lang="en-IN" sz="2200" dirty="0">
              <a:latin typeface="Calibri" panose="020F0502020204030204" pitchFamily="34" charset="0"/>
              <a:ea typeface="LM Sans 10"/>
              <a:cs typeface="Calibri" panose="020F0502020204030204" pitchFamily="34" charset="0"/>
            </a:endParaRPr>
          </a:p>
          <a:p>
            <a:pPr marL="426720" marR="273685" indent="-356870" algn="just">
              <a:lnSpc>
                <a:spcPct val="150000"/>
              </a:lnSpc>
              <a:tabLst>
                <a:tab pos="1195070" algn="l"/>
              </a:tabLst>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Neurotransmitter:</a:t>
            </a:r>
          </a:p>
          <a:p>
            <a:pPr marL="701040" marR="273685" lvl="1" indent="-356870" algn="just">
              <a:lnSpc>
                <a:spcPct val="150000"/>
              </a:lnSpc>
              <a:tabLst>
                <a:tab pos="1195070" algn="l"/>
              </a:tabLst>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chemical released from a neuron following an action potential. </a:t>
            </a:r>
          </a:p>
          <a:p>
            <a:pPr marL="701040" marR="273685" lvl="1" indent="-356870" algn="just">
              <a:lnSpc>
                <a:spcPct val="150000"/>
              </a:lnSpc>
              <a:tabLst>
                <a:tab pos="1195070" algn="l"/>
              </a:tabLst>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Travels across the synapse to excite or inhibit the target neuron. </a:t>
            </a:r>
          </a:p>
          <a:p>
            <a:pPr marL="344170" marR="273685" lvl="1" indent="0" algn="just">
              <a:buNone/>
              <a:tabLst>
                <a:tab pos="1195070" algn="l"/>
              </a:tabLst>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28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25213</TotalTime>
  <Words>3246</Words>
  <Application>Microsoft Office PowerPoint</Application>
  <PresentationFormat>On-screen Show (4:3)</PresentationFormat>
  <Paragraphs>491</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Equity</vt:lpstr>
      <vt:lpstr>SRM INSTITUTE OF SCIENCE AND TECHNOLOGY, CHENNAI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CHENNAI</dc:title>
  <dc:creator>My PC</dc:creator>
  <cp:lastModifiedBy>Admin</cp:lastModifiedBy>
  <cp:revision>960</cp:revision>
  <dcterms:created xsi:type="dcterms:W3CDTF">2006-08-16T00:00:00Z</dcterms:created>
  <dcterms:modified xsi:type="dcterms:W3CDTF">2022-09-25T03:36:59Z</dcterms:modified>
</cp:coreProperties>
</file>